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  <p:sldMasterId id="2147483699" r:id="rId2"/>
  </p:sldMasterIdLst>
  <p:notesMasterIdLst>
    <p:notesMasterId r:id="rId43"/>
  </p:notesMasterIdLst>
  <p:sldIdLst>
    <p:sldId id="283" r:id="rId3"/>
    <p:sldId id="414" r:id="rId4"/>
    <p:sldId id="488" r:id="rId5"/>
    <p:sldId id="452" r:id="rId6"/>
    <p:sldId id="453" r:id="rId7"/>
    <p:sldId id="454" r:id="rId8"/>
    <p:sldId id="455" r:id="rId9"/>
    <p:sldId id="456" r:id="rId10"/>
    <p:sldId id="457" r:id="rId11"/>
    <p:sldId id="458" r:id="rId12"/>
    <p:sldId id="459" r:id="rId13"/>
    <p:sldId id="460" r:id="rId14"/>
    <p:sldId id="461" r:id="rId15"/>
    <p:sldId id="462" r:id="rId16"/>
    <p:sldId id="463" r:id="rId17"/>
    <p:sldId id="464" r:id="rId18"/>
    <p:sldId id="465" r:id="rId19"/>
    <p:sldId id="466" r:id="rId20"/>
    <p:sldId id="467" r:id="rId21"/>
    <p:sldId id="468" r:id="rId22"/>
    <p:sldId id="469" r:id="rId23"/>
    <p:sldId id="470" r:id="rId24"/>
    <p:sldId id="471" r:id="rId25"/>
    <p:sldId id="472" r:id="rId26"/>
    <p:sldId id="473" r:id="rId27"/>
    <p:sldId id="474" r:id="rId28"/>
    <p:sldId id="475" r:id="rId29"/>
    <p:sldId id="476" r:id="rId30"/>
    <p:sldId id="477" r:id="rId31"/>
    <p:sldId id="478" r:id="rId32"/>
    <p:sldId id="479" r:id="rId33"/>
    <p:sldId id="480" r:id="rId34"/>
    <p:sldId id="481" r:id="rId35"/>
    <p:sldId id="482" r:id="rId36"/>
    <p:sldId id="484" r:id="rId37"/>
    <p:sldId id="483" r:id="rId38"/>
    <p:sldId id="485" r:id="rId39"/>
    <p:sldId id="486" r:id="rId40"/>
    <p:sldId id="441" r:id="rId41"/>
    <p:sldId id="442" r:id="rId42"/>
  </p:sldIdLst>
  <p:sldSz cx="9144000" cy="5143500" type="screen16x9"/>
  <p:notesSz cx="6858000" cy="9144000"/>
  <p:embeddedFontLst>
    <p:embeddedFont>
      <p:font typeface="Bebas Neue" panose="020B0604020202020204" charset="0"/>
      <p:regular r:id="rId44"/>
    </p:embeddedFont>
    <p:embeddedFont>
      <p:font typeface="Raleway" panose="020B0604020202020204" charset="-52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IBM Plex Sans Condensed" panose="020B0604020202020204" charset="0"/>
      <p:regular r:id="rId51"/>
      <p:bold r:id="rId52"/>
      <p:italic r:id="rId53"/>
      <p:boldItalic r:id="rId54"/>
    </p:embeddedFon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Montserrat" panose="02000505000000020004" pitchFamily="2" charset="0"/>
      <p:regular r:id="rId59"/>
      <p:bold r:id="rId60"/>
      <p:italic r:id="rId61"/>
      <p:boldItalic r:id="rId62"/>
    </p:embeddedFont>
    <p:embeddedFont>
      <p:font typeface="Verdana" panose="020B0604030504040204" pitchFamily="34" charset="0"/>
      <p:regular r:id="rId63"/>
      <p:bold r:id="rId64"/>
      <p:italic r:id="rId65"/>
      <p:boldItalic r:id="rId66"/>
    </p:embeddedFont>
    <p:embeddedFont>
      <p:font typeface="Barlow" panose="020B0604020202020204" charset="0"/>
      <p:regular r:id="rId67"/>
      <p:bold r:id="rId68"/>
      <p:italic r:id="rId69"/>
      <p:boldItalic r:id="rId70"/>
    </p:embeddedFont>
    <p:embeddedFont>
      <p:font typeface="Century Gothic" panose="020B0502020202020204" pitchFamily="34" charset="0"/>
      <p:regular r:id="rId71"/>
      <p:bold r:id="rId72"/>
      <p:italic r:id="rId73"/>
      <p:boldItalic r:id="rId7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48" d="100"/>
          <a:sy n="148" d="100"/>
        </p:scale>
        <p:origin x="318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63" Type="http://schemas.openxmlformats.org/officeDocument/2006/relationships/font" Target="fonts/font20.fntdata"/><Relationship Id="rId68" Type="http://schemas.openxmlformats.org/officeDocument/2006/relationships/font" Target="fonts/font25.fntdata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font" Target="fonts/font23.fntdata"/><Relationship Id="rId74" Type="http://schemas.openxmlformats.org/officeDocument/2006/relationships/font" Target="fonts/font31.fntdata"/><Relationship Id="rId5" Type="http://schemas.openxmlformats.org/officeDocument/2006/relationships/slide" Target="slides/slide3.xml"/><Relationship Id="rId61" Type="http://schemas.openxmlformats.org/officeDocument/2006/relationships/font" Target="fonts/font18.fnt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schemas.openxmlformats.org/officeDocument/2006/relationships/font" Target="fonts/font21.fntdata"/><Relationship Id="rId69" Type="http://schemas.openxmlformats.org/officeDocument/2006/relationships/font" Target="fonts/font26.fntdata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72" Type="http://schemas.openxmlformats.org/officeDocument/2006/relationships/font" Target="fonts/font29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59" Type="http://schemas.openxmlformats.org/officeDocument/2006/relationships/font" Target="fonts/font16.fntdata"/><Relationship Id="rId67" Type="http://schemas.openxmlformats.org/officeDocument/2006/relationships/font" Target="fonts/font24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11.fntdata"/><Relationship Id="rId62" Type="http://schemas.openxmlformats.org/officeDocument/2006/relationships/font" Target="fonts/font19.fntdata"/><Relationship Id="rId70" Type="http://schemas.openxmlformats.org/officeDocument/2006/relationships/font" Target="fonts/font27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font" Target="fonts/font17.fntdata"/><Relationship Id="rId65" Type="http://schemas.openxmlformats.org/officeDocument/2006/relationships/font" Target="fonts/font22.fntdata"/><Relationship Id="rId73" Type="http://schemas.openxmlformats.org/officeDocument/2006/relationships/font" Target="fonts/font30.fntdata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font" Target="fonts/font28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1896400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1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1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0993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21244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8357578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82626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04483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284666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513851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8612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94" indent="0" algn="ctr">
              <a:buNone/>
              <a:defRPr sz="1500"/>
            </a:lvl2pPr>
            <a:lvl3pPr marL="685596" indent="0" algn="ctr">
              <a:buNone/>
              <a:defRPr sz="1425"/>
            </a:lvl3pPr>
            <a:lvl4pPr marL="1028394" indent="0" algn="ctr">
              <a:buNone/>
              <a:defRPr sz="1200"/>
            </a:lvl4pPr>
            <a:lvl5pPr marL="1371192" indent="0" algn="ctr">
              <a:buNone/>
              <a:defRPr sz="1200"/>
            </a:lvl5pPr>
            <a:lvl6pPr marL="1713995" indent="0" algn="ctr">
              <a:buNone/>
              <a:defRPr sz="1200"/>
            </a:lvl6pPr>
            <a:lvl7pPr marL="2056787" indent="0" algn="ctr">
              <a:buNone/>
              <a:defRPr sz="1200"/>
            </a:lvl7pPr>
            <a:lvl8pPr marL="2399580" indent="0" algn="ctr">
              <a:buNone/>
              <a:defRPr sz="1200"/>
            </a:lvl8pPr>
            <a:lvl9pPr marL="2742374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D76B83FC-9E2A-4602-9D6B-7CB7A5D46DDC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335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12CB95-194F-4112-B6D9-ED045BE6087A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141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16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96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3pPr>
            <a:lvl4pPr marL="102839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1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99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78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5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3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8D1A93ED-4931-41B4-8CA2-C0E60E6700FE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931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9145D4B7-F9E5-46A3-B370-D65D36B452E3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894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94" indent="0">
              <a:buNone/>
              <a:defRPr sz="1500" b="1"/>
            </a:lvl2pPr>
            <a:lvl3pPr marL="685596" indent="0">
              <a:buNone/>
              <a:defRPr sz="1425" b="1"/>
            </a:lvl3pPr>
            <a:lvl4pPr marL="1028394" indent="0">
              <a:buNone/>
              <a:defRPr sz="1200" b="1"/>
            </a:lvl4pPr>
            <a:lvl5pPr marL="1371192" indent="0">
              <a:buNone/>
              <a:defRPr sz="1200" b="1"/>
            </a:lvl5pPr>
            <a:lvl6pPr marL="1713995" indent="0">
              <a:buNone/>
              <a:defRPr sz="1200" b="1"/>
            </a:lvl6pPr>
            <a:lvl7pPr marL="2056787" indent="0">
              <a:buNone/>
              <a:defRPr sz="1200" b="1"/>
            </a:lvl7pPr>
            <a:lvl8pPr marL="2399580" indent="0">
              <a:buNone/>
              <a:defRPr sz="1200" b="1"/>
            </a:lvl8pPr>
            <a:lvl9pPr marL="2742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94" indent="0">
              <a:buNone/>
              <a:defRPr sz="1500" b="1"/>
            </a:lvl2pPr>
            <a:lvl3pPr marL="685596" indent="0">
              <a:buNone/>
              <a:defRPr sz="1425" b="1"/>
            </a:lvl3pPr>
            <a:lvl4pPr marL="1028394" indent="0">
              <a:buNone/>
              <a:defRPr sz="1200" b="1"/>
            </a:lvl4pPr>
            <a:lvl5pPr marL="1371192" indent="0">
              <a:buNone/>
              <a:defRPr sz="1200" b="1"/>
            </a:lvl5pPr>
            <a:lvl6pPr marL="1713995" indent="0">
              <a:buNone/>
              <a:defRPr sz="1200" b="1"/>
            </a:lvl6pPr>
            <a:lvl7pPr marL="2056787" indent="0">
              <a:buNone/>
              <a:defRPr sz="1200" b="1"/>
            </a:lvl7pPr>
            <a:lvl8pPr marL="2399580" indent="0">
              <a:buNone/>
              <a:defRPr sz="1200" b="1"/>
            </a:lvl8pPr>
            <a:lvl9pPr marL="2742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9E70F072-1C49-4671-8574-97D058EEB46A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00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8EEB9A1F-F8D8-4877-B719-EDF6A378381F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1583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57441E83-8987-45BD-9C74-0B6A88B2A24A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230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8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94" indent="0">
              <a:buNone/>
              <a:defRPr sz="1125"/>
            </a:lvl2pPr>
            <a:lvl3pPr marL="685596" indent="0">
              <a:buNone/>
              <a:defRPr sz="900"/>
            </a:lvl3pPr>
            <a:lvl4pPr marL="1028394" indent="0">
              <a:buNone/>
              <a:defRPr sz="825"/>
            </a:lvl4pPr>
            <a:lvl5pPr marL="1371192" indent="0">
              <a:buNone/>
              <a:defRPr sz="825"/>
            </a:lvl5pPr>
            <a:lvl6pPr marL="1713995" indent="0">
              <a:buNone/>
              <a:defRPr sz="825"/>
            </a:lvl6pPr>
            <a:lvl7pPr marL="2056787" indent="0">
              <a:buNone/>
              <a:defRPr sz="825"/>
            </a:lvl7pPr>
            <a:lvl8pPr marL="2399580" indent="0">
              <a:buNone/>
              <a:defRPr sz="825"/>
            </a:lvl8pPr>
            <a:lvl9pPr marL="2742374" indent="0">
              <a:buNone/>
              <a:defRPr sz="82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06F14954-94D0-4144-9BEE-C3F51F7F0E6C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9469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8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794" indent="0">
              <a:buNone/>
              <a:defRPr sz="2100"/>
            </a:lvl2pPr>
            <a:lvl3pPr marL="685596" indent="0">
              <a:buNone/>
              <a:defRPr sz="1800"/>
            </a:lvl3pPr>
            <a:lvl4pPr marL="1028394" indent="0">
              <a:buNone/>
              <a:defRPr sz="1500"/>
            </a:lvl4pPr>
            <a:lvl5pPr marL="1371192" indent="0">
              <a:buNone/>
              <a:defRPr sz="1500"/>
            </a:lvl5pPr>
            <a:lvl6pPr marL="1713995" indent="0">
              <a:buNone/>
              <a:defRPr sz="1500"/>
            </a:lvl6pPr>
            <a:lvl7pPr marL="2056787" indent="0">
              <a:buNone/>
              <a:defRPr sz="1500"/>
            </a:lvl7pPr>
            <a:lvl8pPr marL="2399580" indent="0">
              <a:buNone/>
              <a:defRPr sz="1500"/>
            </a:lvl8pPr>
            <a:lvl9pPr marL="2742374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94" indent="0">
              <a:buNone/>
              <a:defRPr sz="1125"/>
            </a:lvl2pPr>
            <a:lvl3pPr marL="685596" indent="0">
              <a:buNone/>
              <a:defRPr sz="900"/>
            </a:lvl3pPr>
            <a:lvl4pPr marL="1028394" indent="0">
              <a:buNone/>
              <a:defRPr sz="825"/>
            </a:lvl4pPr>
            <a:lvl5pPr marL="1371192" indent="0">
              <a:buNone/>
              <a:defRPr sz="825"/>
            </a:lvl5pPr>
            <a:lvl6pPr marL="1713995" indent="0">
              <a:buNone/>
              <a:defRPr sz="825"/>
            </a:lvl6pPr>
            <a:lvl7pPr marL="2056787" indent="0">
              <a:buNone/>
              <a:defRPr sz="825"/>
            </a:lvl7pPr>
            <a:lvl8pPr marL="2399580" indent="0">
              <a:buNone/>
              <a:defRPr sz="825"/>
            </a:lvl8pPr>
            <a:lvl9pPr marL="2742374" indent="0">
              <a:buNone/>
              <a:defRPr sz="82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A792FA2C-4212-4E73-BF7F-DA9B524372F7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8823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AD52D4C0-7BB9-4972-B456-6091936A072D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363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56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273856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8EE6BC-3CC5-4CEA-8860-0CC700BC525D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7032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>
            <a:normAutofit/>
          </a:bodyPr>
          <a:lstStyle>
            <a:lvl1pPr marL="0" indent="0">
              <a:buNone/>
              <a:defRPr sz="900" b="0" i="0">
                <a:ln>
                  <a:noFill/>
                </a:ln>
                <a:solidFill>
                  <a:schemeClr val="tx2"/>
                </a:solidFill>
                <a:latin typeface="Roboto Regular" charset="0"/>
                <a:ea typeface="Roboto Regular" charset="0"/>
                <a:cs typeface="Roboto Regular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652510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79100" y="1137350"/>
            <a:ext cx="4959600" cy="2868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0560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779100" y="1517488"/>
            <a:ext cx="4960500" cy="1628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779100" y="3242313"/>
            <a:ext cx="4960500" cy="383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800"/>
              </a:spcBef>
              <a:spcAft>
                <a:spcPts val="8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52825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rgbClr val="FFE659"/>
            </a:gs>
            <a:gs pos="58000">
              <a:schemeClr val="accent4"/>
            </a:gs>
            <a:gs pos="100000">
              <a:schemeClr val="accent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/>
          <p:nvPr/>
        </p:nvSpPr>
        <p:spPr>
          <a:xfrm>
            <a:off x="781775" y="768275"/>
            <a:ext cx="6652425" cy="3622950"/>
          </a:xfrm>
          <a:custGeom>
            <a:avLst/>
            <a:gdLst/>
            <a:ahLst/>
            <a:cxnLst/>
            <a:rect l="l" t="t" r="r" b="b"/>
            <a:pathLst>
              <a:path w="266097" h="144918" extrusionOk="0">
                <a:moveTo>
                  <a:pt x="0" y="153"/>
                </a:moveTo>
                <a:lnTo>
                  <a:pt x="249225" y="0"/>
                </a:lnTo>
                <a:lnTo>
                  <a:pt x="249225" y="34949"/>
                </a:lnTo>
                <a:lnTo>
                  <a:pt x="266097" y="50315"/>
                </a:lnTo>
                <a:lnTo>
                  <a:pt x="248923" y="47415"/>
                </a:lnTo>
                <a:lnTo>
                  <a:pt x="248924" y="144918"/>
                </a:lnTo>
                <a:lnTo>
                  <a:pt x="63" y="144918"/>
                </a:lnTo>
                <a:close/>
              </a:path>
            </a:pathLst>
          </a:custGeom>
          <a:gradFill>
            <a:gsLst>
              <a:gs pos="0">
                <a:schemeClr val="lt1"/>
              </a:gs>
              <a:gs pos="100000">
                <a:schemeClr val="lt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7150" dist="19050" dir="5400000" algn="bl" rotWithShape="0">
              <a:schemeClr val="dk1">
                <a:alpha val="30000"/>
              </a:schemeClr>
            </a:outerShdw>
          </a:effectLst>
        </p:spPr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286575" y="1250325"/>
            <a:ext cx="4844700" cy="2658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 i="1"/>
            </a:lvl1pPr>
            <a:lvl2pPr marL="914400" lvl="1" indent="-419100" rtl="0">
              <a:spcBef>
                <a:spcPts val="800"/>
              </a:spcBef>
              <a:spcAft>
                <a:spcPts val="0"/>
              </a:spcAft>
              <a:buSzPts val="3000"/>
              <a:buChar char="▫"/>
              <a:defRPr sz="3000" i="1"/>
            </a:lvl2pPr>
            <a:lvl3pPr marL="1371600" lvl="2" indent="-419100" rtl="0">
              <a:spcBef>
                <a:spcPts val="800"/>
              </a:spcBef>
              <a:spcAft>
                <a:spcPts val="0"/>
              </a:spcAft>
              <a:buSzPts val="3000"/>
              <a:buChar char="⬝"/>
              <a:defRPr sz="3000" i="1"/>
            </a:lvl3pPr>
            <a:lvl4pPr marL="1828800" lvl="3" indent="-419100" rtl="0">
              <a:spcBef>
                <a:spcPts val="800"/>
              </a:spcBef>
              <a:spcAft>
                <a:spcPts val="0"/>
              </a:spcAft>
              <a:buSzPts val="3000"/>
              <a:buChar char="⬞"/>
              <a:defRPr sz="3000" i="1"/>
            </a:lvl4pPr>
            <a:lvl5pPr marL="2286000" lvl="4" indent="-419100" rtl="0">
              <a:spcBef>
                <a:spcPts val="800"/>
              </a:spcBef>
              <a:spcAft>
                <a:spcPts val="0"/>
              </a:spcAft>
              <a:buSzPts val="3000"/>
              <a:buChar char="○"/>
              <a:defRPr sz="3000" i="1"/>
            </a:lvl5pPr>
            <a:lvl6pPr marL="2743200" lvl="5" indent="-419100" rtl="0">
              <a:spcBef>
                <a:spcPts val="800"/>
              </a:spcBef>
              <a:spcAft>
                <a:spcPts val="0"/>
              </a:spcAft>
              <a:buSzPts val="3000"/>
              <a:buChar char="■"/>
              <a:defRPr sz="3000" i="1"/>
            </a:lvl6pPr>
            <a:lvl7pPr marL="3200400" lvl="6" indent="-419100" rtl="0">
              <a:spcBef>
                <a:spcPts val="800"/>
              </a:spcBef>
              <a:spcAft>
                <a:spcPts val="0"/>
              </a:spcAft>
              <a:buSzPts val="3000"/>
              <a:buChar char="●"/>
              <a:defRPr sz="3000" i="1"/>
            </a:lvl7pPr>
            <a:lvl8pPr marL="3657600" lvl="7" indent="-419100" rtl="0">
              <a:spcBef>
                <a:spcPts val="800"/>
              </a:spcBef>
              <a:spcAft>
                <a:spcPts val="0"/>
              </a:spcAft>
              <a:buSzPts val="3000"/>
              <a:buChar char="○"/>
              <a:defRPr sz="3000" i="1"/>
            </a:lvl8pPr>
            <a:lvl9pPr marL="4114800" lvl="8" indent="-419100" rtl="0">
              <a:spcBef>
                <a:spcPts val="800"/>
              </a:spcBef>
              <a:spcAft>
                <a:spcPts val="800"/>
              </a:spcAft>
              <a:buSzPts val="3000"/>
              <a:buChar char="■"/>
              <a:defRPr sz="3000" i="1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361928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bg>
      <p:bgPr>
        <a:gradFill>
          <a:gsLst>
            <a:gs pos="0">
              <a:srgbClr val="FF9F4D"/>
            </a:gs>
            <a:gs pos="58000">
              <a:schemeClr val="accent5"/>
            </a:gs>
            <a:gs pos="100000">
              <a:schemeClr val="accent5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779100" y="1277748"/>
            <a:ext cx="4975500" cy="303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▪"/>
              <a:defRPr/>
            </a:lvl1pPr>
            <a:lvl2pPr marL="914400" lvl="1" indent="-381000" rtl="0">
              <a:spcBef>
                <a:spcPts val="800"/>
              </a:spcBef>
              <a:spcAft>
                <a:spcPts val="0"/>
              </a:spcAft>
              <a:buSzPts val="2400"/>
              <a:buChar char="▫"/>
              <a:defRPr/>
            </a:lvl2pPr>
            <a:lvl3pPr marL="1371600" lvl="2" indent="-381000" rtl="0">
              <a:spcBef>
                <a:spcPts val="800"/>
              </a:spcBef>
              <a:spcAft>
                <a:spcPts val="0"/>
              </a:spcAft>
              <a:buSzPts val="2400"/>
              <a:buChar char="⬝"/>
              <a:defRPr/>
            </a:lvl3pPr>
            <a:lvl4pPr marL="1828800" lvl="3" indent="-381000" rtl="0">
              <a:spcBef>
                <a:spcPts val="800"/>
              </a:spcBef>
              <a:spcAft>
                <a:spcPts val="0"/>
              </a:spcAft>
              <a:buSzPts val="2400"/>
              <a:buChar char="⬞"/>
              <a:defRPr/>
            </a:lvl4pPr>
            <a:lvl5pPr marL="2286000" lvl="4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rtl="0">
              <a:spcBef>
                <a:spcPts val="800"/>
              </a:spcBef>
              <a:spcAft>
                <a:spcPts val="80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097438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bg>
      <p:bgPr>
        <a:gradFill>
          <a:gsLst>
            <a:gs pos="0">
              <a:srgbClr val="9FFAFF"/>
            </a:gs>
            <a:gs pos="58000">
              <a:schemeClr val="accent1"/>
            </a:gs>
            <a:gs pos="100000">
              <a:schemeClr val="accent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779100" y="1353950"/>
            <a:ext cx="23247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▪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▫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⬝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⬞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3429910" y="1353950"/>
            <a:ext cx="23247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▪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▫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⬝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⬞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2752502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779100" y="1353950"/>
            <a:ext cx="18786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80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80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2"/>
          </p:nvPr>
        </p:nvSpPr>
        <p:spPr>
          <a:xfrm>
            <a:off x="2854792" y="1353950"/>
            <a:ext cx="18786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80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80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3"/>
          </p:nvPr>
        </p:nvSpPr>
        <p:spPr>
          <a:xfrm>
            <a:off x="4930485" y="1353950"/>
            <a:ext cx="18786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80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80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51384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gradFill>
          <a:gsLst>
            <a:gs pos="0">
              <a:srgbClr val="FFE659"/>
            </a:gs>
            <a:gs pos="58000">
              <a:schemeClr val="accent4"/>
            </a:gs>
            <a:gs pos="100000">
              <a:schemeClr val="accent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531643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gradFill>
          <a:gsLst>
            <a:gs pos="0">
              <a:schemeClr val="lt2"/>
            </a:gs>
            <a:gs pos="58000">
              <a:schemeClr val="dk2"/>
            </a:gs>
            <a:gs pos="100000">
              <a:schemeClr val="dk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>
            <a:spLocks noGrp="1"/>
          </p:cNvSpPr>
          <p:nvPr>
            <p:ph type="body" idx="1"/>
          </p:nvPr>
        </p:nvSpPr>
        <p:spPr>
          <a:xfrm>
            <a:off x="855300" y="4177700"/>
            <a:ext cx="7433400" cy="31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rtl="0">
              <a:spcBef>
                <a:spcPts val="0"/>
              </a:spcBef>
              <a:spcAft>
                <a:spcPts val="80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93689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gradFill>
          <a:gsLst>
            <a:gs pos="0">
              <a:srgbClr val="44506E"/>
            </a:gs>
            <a:gs pos="58000">
              <a:schemeClr val="dk1"/>
            </a:gs>
            <a:gs pos="100000">
              <a:schemeClr val="dk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1798826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18" tIns="45718" rIns="91418" bIns="45718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18" tIns="45718" rIns="91418" bIns="4571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>
              <a:buClrTx/>
              <a:defRPr/>
            </a:pPr>
            <a:fld id="{74683066-7D9F-4091-8996-C7C64A359FF1}" type="datetime1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20.10.2022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>
              <a:buClrTx/>
              <a:defRPr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96">
              <a:buClrTx/>
              <a:defRPr/>
            </a:pPr>
            <a:fld id="{6D48EF8C-AE77-4412-BF40-D8A2B39CC2CF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685596">
                <a:buClrTx/>
                <a:defRPr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682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 ftr="0" dt="0"/>
  <p:txStyles>
    <p:titleStyle>
      <a:lvl1pPr algn="l" defTabSz="68559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02" indent="-171402" algn="l" defTabSz="68559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05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97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90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542584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5pPr>
      <a:lvl6pPr marL="1885386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6pPr>
      <a:lvl7pPr marL="2228184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7pPr>
      <a:lvl8pPr marL="2570982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8pPr>
      <a:lvl9pPr marL="2913785" indent="-171402" algn="l" defTabSz="6855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1pPr>
      <a:lvl2pPr marL="342794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2pPr>
      <a:lvl3pPr marL="685596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3pPr>
      <a:lvl4pPr marL="1028394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371192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5pPr>
      <a:lvl6pPr marL="1713995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6pPr>
      <a:lvl7pPr marL="2056787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7pPr>
      <a:lvl8pPr marL="2399580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8pPr>
      <a:lvl9pPr marL="2742374" algn="l" defTabSz="685596" rtl="0" eaLnBrk="1" latinLnBrk="0" hangingPunct="1">
        <a:defRPr sz="14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FFAFF"/>
            </a:gs>
            <a:gs pos="58000">
              <a:schemeClr val="accent1"/>
            </a:gs>
            <a:gs pos="100000">
              <a:schemeClr val="accent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79100" y="759800"/>
            <a:ext cx="7593300" cy="3963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dk1">
                <a:alpha val="3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ebas Neue"/>
              <a:buNone/>
              <a:defRPr sz="34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79100" y="1277748"/>
            <a:ext cx="49755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▪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▫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⬝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⬞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○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■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●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Sans Condensed"/>
              <a:buChar char="○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2400"/>
              <a:buFont typeface="IBM Plex Sans Condensed"/>
              <a:buChar char="■"/>
              <a:defRPr sz="2400">
                <a:solidFill>
                  <a:schemeClr val="dk1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dk1">
                <a:alpha val="3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L="0" marR="0" lvl="1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L="0" marR="0" lvl="2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L="0" marR="0" lvl="3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L="0" marR="0" lvl="4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L="0" marR="0" lvl="5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L="0" marR="0" lvl="6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L="0" marR="0" lvl="7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L="0" marR="0" lvl="8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Bebas Neue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Bebas Neue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</p:spTree>
    <p:extLst>
      <p:ext uri="{BB962C8B-B14F-4D97-AF65-F5344CB8AC3E}">
        <p14:creationId xmlns:p14="http://schemas.microsoft.com/office/powerpoint/2010/main" val="299301845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739470" y="3719476"/>
            <a:ext cx="7720717" cy="651606"/>
          </a:xfrm>
        </p:spPr>
        <p:txBody>
          <a:bodyPr>
            <a:normAutofit fontScale="90000"/>
          </a:bodyPr>
          <a:lstStyle/>
          <a:p>
            <a:r>
              <a:rPr lang="en-US" sz="24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/>
            </a:r>
            <a:br>
              <a:rPr lang="en-US" sz="24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</a:br>
            <a:r>
              <a:rPr lang="en-US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Topic: Best Practices in Project Management</a:t>
            </a:r>
            <a:br>
              <a:rPr lang="en-US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</a:br>
            <a:r>
              <a:rPr lang="uz-Cyrl-UZ" sz="24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Мавзу: Лойиҳа бошқарувида энг зўр тажрибалар</a:t>
            </a:r>
            <a:endParaRPr lang="ru-RU" sz="24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041621" y="4366206"/>
            <a:ext cx="7092563" cy="4874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" r="5659" b="2964"/>
          <a:stretch/>
        </p:blipFill>
        <p:spPr>
          <a:xfrm>
            <a:off x="2303254" y="82624"/>
            <a:ext cx="4618756" cy="35938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35120" y="4366205"/>
            <a:ext cx="4908785" cy="727120"/>
          </a:xfrm>
          <a:prstGeom prst="rect">
            <a:avLst/>
          </a:prstGeom>
        </p:spPr>
        <p:txBody>
          <a:bodyPr wrap="square" lIns="68564" tIns="34289" rIns="68564" bIns="34289">
            <a:spAutoFit/>
          </a:bodyPr>
          <a:lstStyle/>
          <a:p>
            <a:pPr algn="ctr" defTabSz="685596">
              <a:buClrTx/>
              <a:defRPr/>
            </a:pPr>
            <a:r>
              <a:rPr lang="en-US" sz="1425" kern="1200" dirty="0" smtClean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Course: Project Management Methodology</a:t>
            </a:r>
          </a:p>
          <a:p>
            <a:pPr algn="ctr" defTabSz="685596">
              <a:buClrTx/>
              <a:defRPr/>
            </a:pPr>
            <a:r>
              <a:rPr lang="uz-Cyrl-UZ" sz="1425" kern="1200" dirty="0" smtClean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Фан:    </a:t>
            </a:r>
            <a:r>
              <a:rPr lang="ru-RU" sz="1425" kern="1200" dirty="0" smtClean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Лойиҳа бошқаруви методологияси</a:t>
            </a:r>
            <a:endParaRPr lang="uz-Cyrl-UZ" sz="1425" kern="1200" dirty="0">
              <a:solidFill>
                <a:prstClr val="white"/>
              </a:solidFill>
              <a:latin typeface="Century Gothic" panose="020B0502020202020204" pitchFamily="34" charset="0"/>
              <a:ea typeface="+mn-ea"/>
              <a:cs typeface="+mn-cs"/>
            </a:endParaRPr>
          </a:p>
          <a:p>
            <a:pPr algn="ctr" defTabSz="685596">
              <a:buClrTx/>
              <a:defRPr/>
            </a:pPr>
            <a:r>
              <a:rPr lang="ru-RU" sz="1425" kern="1200" dirty="0" smtClean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Тақдимот</a:t>
            </a:r>
            <a:r>
              <a:rPr lang="uz-Cyrl-UZ" sz="1425" kern="1200" dirty="0" smtClean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lang="uz-Cyrl-UZ" sz="1425" kern="1200" dirty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– </a:t>
            </a:r>
            <a:r>
              <a:rPr lang="uz-Cyrl-UZ" sz="1425" kern="1200" dirty="0" smtClean="0">
                <a:solidFill>
                  <a:prstClr val="white"/>
                </a:solidFill>
                <a:latin typeface="Century Gothic" panose="020B0502020202020204" pitchFamily="34" charset="0"/>
                <a:ea typeface="+mn-ea"/>
                <a:cs typeface="+mn-cs"/>
              </a:rPr>
              <a:t>11ХБА</a:t>
            </a:r>
            <a:endParaRPr lang="ru-RU" sz="1425" kern="1200" dirty="0">
              <a:solidFill>
                <a:prstClr val="white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77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smtClean="0"/>
              <a:t>Лойиҳа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287494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/>
              <a:t>Ташкилотлар лойиҳаларни бошқариш тизимини жорий қилишни бошлаганларида, бундай мураккаб лойиҳа билан боғлиқ хавф-хатарларга қарамай, улар муваффақиятсиз бўлишини кутмайдилар</a:t>
            </a:r>
            <a:r>
              <a:rPr lang="ru-RU" sz="1800" dirty="0"/>
              <a:t>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ru-RU" sz="1800" dirty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en-US" sz="1800" dirty="0"/>
              <a:t>A</a:t>
            </a:r>
            <a:r>
              <a:rPr lang="uz-Cyrl-UZ" sz="1800" dirty="0"/>
              <a:t>ксинча, улар ўз бюджетлари, ишлаш талаблари, раҳбар кутганлари ва муддатлари доирасида муваффақият қозонишни кутишади.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uz-Cyrl-UZ" sz="1800" dirty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/>
              <a:t>Бироқ, амалга ошириш лойиҳаларини бошқариш бўйича барча саъй-ҳаракатларига қарамай, бундай лойиҳаларнинг муваффақиятсизлик даражаси юқорилигича қолмоқда.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1456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30629"/>
            <a:ext cx="6666729" cy="1106905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4000" b="1" dirty="0" smtClean="0"/>
              <a:t>Муваффақиятсизлик сабаблари</a:t>
            </a:r>
            <a:endParaRPr lang="uz-Cyrl-UZ"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dirty="0" smtClean="0">
                <a:latin typeface="+mn-lt"/>
              </a:rPr>
              <a:t>Лойиҳани бошқариш тизимини жорий этиш турли сабабларга кўра муваффақияцизликка учрайди, жумладан: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ru-RU" sz="1800" dirty="0">
              <a:latin typeface="+mn-lt"/>
            </a:endParaRP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юқори бошқарув томонидан қўллаб-қувватланмаслиги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ҳақиқий бўлмаган умидлар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талабларнинг нотўғри таърифи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нотўғри пакет танлаш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дастурий таъминот талаблари ва бизнес талаблари ўртасидаги фарқлар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ресурсларнинг етарли эмаслиги.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0149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16879"/>
            <a:ext cx="6666729" cy="111378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Муваффақиятсизлик сабаблари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dirty="0" smtClean="0">
                <a:latin typeface="+mn-lt"/>
              </a:rPr>
              <a:t>Бундан ташқари, муваффақиятсизликнинг қуйидаги сабабларини аниқлаш мумкин: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dirty="0" smtClean="0">
              <a:latin typeface="+mn-lt"/>
            </a:endParaRP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реал бўлмаган бюджетлар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ҳақиқий бўлмаган графикалар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ёмон лойиҳа бошқаруви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лойиҳани бошқариш методологиясининг етишмаслиги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ўзгаришларнинг таъсирини етарлича баҳоламаслик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тренингнинг етишмаслиги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ёмон ўзаро таъсир.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4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105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smtClean="0"/>
              <a:t>Режа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/>
              <a:t>Лойиҳани бошқариш тизимини амалга ошириш лойиҳасининг муваффақияцизлигига олиб келиши мумкин бўлган омилларнинг бундай рўйхати билан муваффақият имкониятларини ошириш имконсиз кўринади, аммо бунга эришиш мумкин.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uz-Cyrl-UZ" sz="1800" dirty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en-US" sz="1800" dirty="0"/>
              <a:t>A</a:t>
            </a:r>
            <a:r>
              <a:rPr lang="uz-Cyrl-UZ" sz="1800" dirty="0"/>
              <a:t>ввало, амалга оширишнинг муҳим нуқталарида лойиҳани стратегик қўллаб-қувватлаш режасини тузишингиз керак.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uz-Cyrl-UZ" sz="1800" dirty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/>
              <a:t>Бундай режа лойиҳани амалга оширишда иштирок этаётган барча одамларнинг - компания раҳбарияти ва АТ бўлими раҳбариятидан тортиб сотувчи ҳамкорлар ва охирги фойдаланувчиларга қадар бўлган умидларини белгилайди.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5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07112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smtClean="0"/>
              <a:t>Режа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dirty="0" smtClean="0">
                <a:latin typeface="+mn-lt"/>
              </a:rPr>
              <a:t>Лойиҳани бошқариш методологияси лойиҳанинг ўз вақтида, бюджет доирасида якунланиши ва натижалар мижоз томонидан қабул қилинишига ишонч беради. </a:t>
            </a:r>
            <a:r>
              <a:rPr lang="en-US" sz="1800" dirty="0" smtClean="0">
                <a:latin typeface="+mn-lt"/>
              </a:rPr>
              <a:t>A</a:t>
            </a:r>
            <a:r>
              <a:rPr lang="uz-Cyrl-UZ" sz="1800" dirty="0" smtClean="0">
                <a:latin typeface="+mn-lt"/>
              </a:rPr>
              <a:t>гар сиз ушбу методологияни лойиҳани бошқариш тизимининг кенг кўламли лойиҳасини амалга оширишга уринсангиз, унда сиз қуйидагиларни амалга оширишингиз мумкин: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dirty="0" smtClean="0">
              <a:latin typeface="+mn-lt"/>
            </a:endParaRP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Лойиҳа нархини назорат қилиш ва камайтириш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Маросимлар бажарилганлигига ишонч ҳосил </a:t>
            </a:r>
            <a:r>
              <a:rPr lang="uz-Cyrl-UZ" sz="1800" dirty="0" smtClean="0">
                <a:latin typeface="+mn-lt"/>
              </a:rPr>
              <a:t>қилиш</a:t>
            </a:r>
            <a:endParaRPr lang="uz-Cyrl-UZ" sz="1800" dirty="0">
              <a:latin typeface="+mn-lt"/>
            </a:endParaRP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Режасиз омилларни минималлаштириш</a:t>
            </a: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Объектив таҳлилни тақдим </a:t>
            </a:r>
            <a:r>
              <a:rPr lang="uz-Cyrl-UZ" sz="1800" dirty="0" smtClean="0">
                <a:latin typeface="+mn-lt"/>
              </a:rPr>
              <a:t>этиш</a:t>
            </a:r>
            <a:endParaRPr lang="uz-Cyrl-UZ" sz="1800" dirty="0">
              <a:latin typeface="+mn-lt"/>
            </a:endParaRPr>
          </a:p>
          <a:p>
            <a:pPr marL="720725"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Лойиҳа раҳбарлари ва жамоа аъзолари ўртасида хотиржамлик ва ишончни </a:t>
            </a:r>
            <a:r>
              <a:rPr lang="uz-Cyrl-UZ" sz="1800" dirty="0" smtClean="0">
                <a:latin typeface="+mn-lt"/>
              </a:rPr>
              <a:t>таъминлаш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6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7861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4000" b="1" dirty="0" smtClean="0"/>
              <a:t>Лойиҳавий ёндашув</a:t>
            </a:r>
            <a:endParaRPr lang="uz-Cyrl-UZ"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dirty="0" smtClean="0">
                <a:latin typeface="+mn-lt"/>
              </a:rPr>
              <a:t>Лойиҳани бошқариш тизимини жорий қилиш учун қуйидаги энг яхши лойиҳаларни бошқариш амалиётларини аниқлаш мумкин: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dirty="0" smtClean="0">
              <a:latin typeface="+mn-lt"/>
            </a:endParaRPr>
          </a:p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b="1" dirty="0" smtClean="0">
                <a:solidFill>
                  <a:srgbClr val="C00000"/>
                </a:solidFill>
                <a:latin typeface="+mn-lt"/>
              </a:rPr>
              <a:t>1. Ҳақиқий муаммоларни аниқланг.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Бошқарув даражасида сиз ҳиссиётларсиз ташкилий ва бизнес масалаларини аниқлаш ва таҳлил қилиш имконини берувчи бошқарув билан мулоқотни ташкил қилишингиз керак.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1800" dirty="0">
                <a:latin typeface="+mn-lt"/>
              </a:rPr>
              <a:t>A</a:t>
            </a:r>
            <a:r>
              <a:rPr lang="uz-Cyrl-UZ" sz="1800" dirty="0">
                <a:latin typeface="+mn-lt"/>
              </a:rPr>
              <a:t>малга ошириш жараёни давомида ушбу мулоқотни давом </a:t>
            </a:r>
            <a:r>
              <a:rPr lang="uz-Cyrl-UZ" sz="1800" dirty="0" smtClean="0">
                <a:latin typeface="+mn-lt"/>
              </a:rPr>
              <a:t>эттиринг</a:t>
            </a:r>
            <a:r>
              <a:rPr lang="uz-Cyrl-UZ" sz="1800" dirty="0">
                <a:latin typeface="+mn-lt"/>
              </a:rPr>
              <a:t>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Ташкилотдан ҳам, сотувчидан ҳам ташкилий тўсиқларни йўқ қилинг.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Барча томонлар умумий мақсад - лойиҳани муваффақиятли амалга оширишга мослаштирилиши керак.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7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42259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Лойиҳавий ёндашув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b="1" dirty="0" smtClean="0">
                <a:solidFill>
                  <a:srgbClr val="C00000"/>
                </a:solidFill>
                <a:latin typeface="+mn-lt"/>
              </a:rPr>
              <a:t>2. Ҳақиқий вақт чегараларини ўрнатинг.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Мавжуд жадвалга ишонманг.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Кўпгина ташкилотлар ҳақиқат ва лойиҳа чекловларига қарамай, оптимистик ишга тушириш саналарини белгилашади.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Масалан, лойиҳани ишлаб чиқиш босқичи </a:t>
            </a:r>
            <a:r>
              <a:rPr lang="uz-Cyrl-UZ" sz="1800" dirty="0" smtClean="0">
                <a:latin typeface="+mn-lt"/>
              </a:rPr>
              <a:t>узайтирилади, </a:t>
            </a:r>
            <a:r>
              <a:rPr lang="uz-Cyrl-UZ" sz="1800" dirty="0">
                <a:latin typeface="+mn-lt"/>
              </a:rPr>
              <a:t>лекин лойиҳани амалга ошириш муддати </a:t>
            </a:r>
            <a:r>
              <a:rPr lang="uz-Cyrl-UZ" sz="1800" dirty="0" smtClean="0">
                <a:latin typeface="+mn-lt"/>
              </a:rPr>
              <a:t>эса узайтирилмайди.</a:t>
            </a:r>
            <a:endParaRPr lang="uz-Cyrl-UZ" sz="1800" dirty="0">
              <a:latin typeface="+mn-lt"/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1800" dirty="0">
                <a:latin typeface="+mn-lt"/>
              </a:rPr>
              <a:t>A</a:t>
            </a:r>
            <a:r>
              <a:rPr lang="uz-Cyrl-UZ" sz="1800" dirty="0">
                <a:latin typeface="+mn-lt"/>
              </a:rPr>
              <a:t>малга ошириш жараёни давомида лойиҳанинг боришини кузатиб бориш ва вақтга салбий таъсир кўрсатиши мумкин бўлган омилларни олдини олиш учун лойиҳанинг ҳаётий циклининг бошида асосий лойиҳа саналари бўйича муҳокамаларни бошлаш керак.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8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5525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Лойиҳавий ёндашув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C00000"/>
                </a:solidFill>
                <a:latin typeface="+mn-lt"/>
              </a:rPr>
              <a:t>3. </a:t>
            </a:r>
            <a:r>
              <a:rPr lang="uz-Cyrl-UZ" sz="1800" b="1" dirty="0" smtClean="0">
                <a:solidFill>
                  <a:srgbClr val="C00000"/>
                </a:solidFill>
                <a:latin typeface="+mn-lt"/>
              </a:rPr>
              <a:t>Иш оқимларини тартибга солинг.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Ташкилот бўйлаб узлуксиз тараққиётни таъминлаш учун иш оқимларини аниқлаш, мослаштириш ва доимий равишда кузатиб бориш керак.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Ресурсларни тўғри тақсимлашни таъминлаш учун лойиҳа режасини ишлаб чиқишда фаолият ва лойиҳа муддатлари ўртасидаги боғлиқликни тушунинг.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Лойиҳа давомида боғлиқликларни кузатишни давом этинг.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9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2973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Лойиҳавий ёндашув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C00000"/>
                </a:solidFill>
                <a:latin typeface="+mn-lt"/>
              </a:rPr>
              <a:t>4. </a:t>
            </a:r>
            <a:r>
              <a:rPr lang="uz-Cyrl-UZ" sz="1800" b="1" dirty="0" smtClean="0">
                <a:solidFill>
                  <a:srgbClr val="C00000"/>
                </a:solidFill>
                <a:latin typeface="+mn-lt"/>
              </a:rPr>
              <a:t>Фақат кўрсаткичларга таянманг.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Оммабоп эътиқоддан фарқли ўлароқ, яшил ранг аслида қизил бўлиши мумкин.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1800" dirty="0" smtClean="0">
                <a:latin typeface="+mn-lt"/>
              </a:rPr>
              <a:t>A</a:t>
            </a:r>
            <a:r>
              <a:rPr lang="uz-Cyrl-UZ" sz="1800" dirty="0" smtClean="0">
                <a:latin typeface="+mn-lt"/>
              </a:rPr>
              <a:t>малга ошириш жараёнининг реал мониторинги ва таҳлили шуни кўрсатадики, лойиҳанинг барча кўрсаткичлари яшил бўлса-да, огоҳлантирувчи белгилар муаммоли элементларга ишора қилади.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1800" dirty="0" smtClean="0">
                <a:latin typeface="+mn-lt"/>
              </a:rPr>
              <a:t>A</a:t>
            </a:r>
            <a:r>
              <a:rPr lang="uz-Cyrl-UZ" sz="1800" dirty="0" smtClean="0">
                <a:latin typeface="+mn-lt"/>
              </a:rPr>
              <a:t>гар кўрсаткичлар фақат лойиҳанинг ўтган босқичларини қамраб олса-да, лекин келажакдаги вазифалар ва тадбирларга тайёрлигини кўрсатмаса, улар келажак учун прогнозларда ишончли эмас.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10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7067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Лойиҳавий ёндашув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C00000"/>
                </a:solidFill>
                <a:latin typeface="+mn-lt"/>
              </a:rPr>
              <a:t>5. </a:t>
            </a:r>
            <a:r>
              <a:rPr lang="uz-Cyrl-UZ" sz="1800" b="1" dirty="0" smtClean="0">
                <a:solidFill>
                  <a:srgbClr val="C00000"/>
                </a:solidFill>
                <a:latin typeface="+mn-lt"/>
              </a:rPr>
              <a:t>Кутишларни бошқаринг.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Лойиҳани бошқариш учун энг муҳими, тизимни ишга тушириш саналарининг ҳаддан ташқари оптимистик саналари ва ташқи омиллар, реал тахминлар ва мавжуд ресурслар каби чекловлар ўртасида муроса топиш зарур.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Ҳақиқий муддатларни белгиланг ва лойиҳа жамоасига уларни эслатиб қўйинг, сабаби улар дарахт атрофида айланиб, ўрмонни кўздан қочирмасликлари учун.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11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1393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Лойиҳавий ёндашув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C00000"/>
                </a:solidFill>
                <a:latin typeface="+mn-lt"/>
              </a:rPr>
              <a:t>6. </a:t>
            </a:r>
            <a:r>
              <a:rPr lang="uz-Cyrl-UZ" sz="1800" b="1" dirty="0" smtClean="0">
                <a:solidFill>
                  <a:srgbClr val="C00000"/>
                </a:solidFill>
                <a:latin typeface="+mn-lt"/>
              </a:rPr>
              <a:t>Объективликка эришинг.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Ташқи эксперт тақдим этиши мумкин бўлган баҳолашлар лойиҳани бошқариш тизимини жорий этиш лойиҳасининг қийматини оширишга ёрдам беради ва лойиҳа қимматли муваффақиятсизликка учрамаслигини таъминлайди.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>
                <a:latin typeface="+mn-lt"/>
              </a:rPr>
              <a:t>Э</a:t>
            </a:r>
            <a:r>
              <a:rPr lang="uz-Cyrl-UZ" sz="1800" dirty="0" smtClean="0">
                <a:latin typeface="+mn-lt"/>
              </a:rPr>
              <a:t>кспертиза сизга лойиҳани амалга ошириш учун йўл харитасини ва ташкилий тўсиқларни бартараф этиш учун зарур бўлган объектив баҳолашни олиш имконини беради.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Шунингдек, бу сизга хотиржам бўлишга ёрдам беради.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12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638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/>
              <a:t>Лойиҳавий ёндашув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Баҳолашлар лойиҳа раҳбари ёки етарли миқдордаги лойиҳаларни муваффақиятли бошқариш тажрибасига эга бўлган лойиҳаларни бошқариш тизимини жорий этиш бўйича мутахассис томонидан амалга оширилиши керак.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>
                <a:latin typeface="+mn-lt"/>
              </a:rPr>
              <a:t>Бу нозик кўрсаткичларни қандай таниб олиш, вазиятни бошқариш учун аралашиш ва шунга мос равишда тахминларни мослаштиришни тушуниш учун амалга оширилади.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13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5346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553550"/>
            <a:ext cx="6666729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smtClean="0"/>
              <a:t>Гарантия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Лойиҳани кафолатлаш методологиясидан фойдаланиш анъанавий лойиҳа бошқарувидан ташқарига чиқишга имкон беради ва лойиҳа муваффақияти эҳтимолини ошириш учун керакли жавобларни беради.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Ушбу методология сизга стратегик, тактик ва номоддий муаммоларни аниқлаш ва ҳал қилиш ва муаммоларни ҳал қилиб бўлмайдиган ҳолга келгунга қадар инсон омилларини бошқариш имконини беради.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Ва энг муҳими, лойиҳа бошқаруви сизга (ва лойиҳа жамоасининг қолган қисмига) лойиҳа тўғри йўлда эканлигига ишонч беради.</a:t>
            </a:r>
            <a:endParaRPr lang="uz-Cyrl-UZ" sz="1800" dirty="0">
              <a:latin typeface="+mn-lt"/>
            </a:endParaRP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14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2363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463640" y="70835"/>
            <a:ext cx="7160654" cy="856444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 smtClean="0"/>
              <a:t>Трендлар ва энг зўр амалиёт</a:t>
            </a:r>
            <a:endParaRPr lang="uz-Cyrl-UZ"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1800" dirty="0" smtClean="0"/>
              <a:t>Standish Group</a:t>
            </a:r>
            <a:r>
              <a:rPr lang="uz-Cyrl-UZ" sz="1800" dirty="0" smtClean="0"/>
              <a:t> тадқиқот компанияси маълумотларига кўра, дунё бўйлаб амалга оширилган лойиҳаларнинг қарийб 35 фоизи муваффақиятли.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Cyrl-UZ" sz="1800" dirty="0" smtClean="0"/>
              <a:t>Бу вақт ва пулнинг 65 фоизи беҳуда кетаётганини билдиради.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Cyrl-UZ" sz="1800" dirty="0" smtClean="0"/>
              <a:t>Биз кўпроқ нарсани қила оламиз: келажак доимий фаолият ва ўзгаришларнинг тўғри мувозанатига эриша оладиган ташкилотларга тегишли.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z-Cyrl-UZ" sz="1800" dirty="0" smtClean="0"/>
              <a:t>Келинг, 2022 йилда эътиборга олиш керак бўлган олтита лойиҳани бошқариш тенденциясини ва бошлашингизга ёрдам берадиган энг яхши амалиётларни кўриб чиқайлик.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15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54577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873606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3600" b="1" dirty="0" smtClean="0"/>
              <a:t>Ижтимоий ва иқтисодий асослар</a:t>
            </a:r>
            <a:endParaRPr lang="uz-Cyrl-UZ" sz="36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Иқтисодиётни лойиҳалаштириш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Биз лойиҳа иқтисодиётида яшаяпмиз: давлатлар ва дунё ялпи ички маҳсулотининг ортиб бораётган қисми лойиҳа ёндашуви доирасида ишлаб чиқарилмоқда, барча соҳалардаги лойиҳаларни амалга оширишга кўпроқ вақт ва маблағлар йўналтирилмоқда.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Ташкилотингизнинг бюджети лойиҳа мантиғида қандай ишлашини таҳлил қилинг: трансформация, ривожланиш, инвестиция, рақамли лойиҳаларга инвестициялар миқдорини баҳоланг.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1800" dirty="0" smtClean="0"/>
              <a:t>A</a:t>
            </a:r>
            <a:r>
              <a:rPr lang="uz-Cyrl-UZ" sz="1800" dirty="0" smtClean="0"/>
              <a:t>ксарият ташкилотларда бу миқдор умумий бюджетнинг тўртдан бир қисмини ташкил қилади.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16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4834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873606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3600" b="1" dirty="0"/>
              <a:t>Ижтимоий ва иқтисодий асослар</a:t>
            </a:r>
            <a:endParaRPr sz="36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Тўртинчи саноат инқилоби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Саноат 4.0 бутун ишлаб чиқариш ва бошқарув тизимларини ўзгартирувчи технологиялар синтезини ўз ичига олади: квант ҳисоблашлари, сунъий интеллект, нарсалар интернети, автоном транспорт воситалари, робототехника.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Саноат 4.0 лойиҳаларни бошқариш услубимизни ҳам бутунлай ўзгартириши мумкин.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17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8556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873606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3600" b="1" dirty="0"/>
              <a:t>Ижтимоий ва иқтисодий асослар</a:t>
            </a:r>
            <a:endParaRPr sz="36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b="1" dirty="0">
                <a:solidFill>
                  <a:srgbClr val="C00000"/>
                </a:solidFill>
              </a:rPr>
              <a:t>Э</a:t>
            </a:r>
            <a:r>
              <a:rPr lang="uz-Cyrl-UZ" sz="1800" b="1" dirty="0" smtClean="0">
                <a:solidFill>
                  <a:srgbClr val="C00000"/>
                </a:solidFill>
              </a:rPr>
              <a:t>кологик, ижтимоий ва корпоратив бошқарув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ru-RU" sz="1800" dirty="0"/>
              <a:t>ESG</a:t>
            </a:r>
            <a:r>
              <a:rPr lang="uz-Cyrl-UZ" sz="1800" dirty="0" smtClean="0"/>
              <a:t> концепциясини лойиҳаларни бошқаришга интеграциялашуви лойиҳаларни бошқаришнинг яна бир йирик глобал тенденцияси бўлиб, лойиҳалар енди "барқарорлик йўли" сифатида кўрилмоқда.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Ушбу тенденция компания ва корхоналарнинг жамиятга таъсири учун ўз зиммасига оладиган масъулиятга асосланади ва бу масъулият муқаррар равишда ушбу компанияларнинг маҳсулотлари, хизматлари, жараёнлари, сиёсатлари, амалиётлари ва ресурсларида ўзгаришларга олиб келади.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18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12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873606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3600" b="1" dirty="0"/>
              <a:t>Ижтимоий ва иқтисодий асослар</a:t>
            </a:r>
            <a:endParaRPr sz="36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Вақти-вақти билан бозорда ўйин қоидаларини бутунлай ўзгартирадиган янги шартлар ёки компаниялар пайдо бўлади.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uz-Cyrl-UZ" sz="1800" dirty="0" smtClean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Илгари ишончли тарзда оёққа турганлар ортда қолишди.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uz-Cyrl-UZ" sz="1800" dirty="0" smtClean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Ташқи ҳодисалар ва инқирозлар муқаррар равишда бизни бизнес жараёнларини бутунлай қайта кўриб чиқишга мажбур қилади.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endParaRPr lang="uz-Cyrl-UZ" sz="1800" dirty="0" smtClean="0"/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Янги бошқарув моделлари, янги чекловлар ва имкониятлар мавжуд - буларнинг барчаси лойиҳа бошқарувини ўзгартиради.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19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7098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Тренд 1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 fontAlgn="base">
              <a:lnSpc>
                <a:spcPct val="100000"/>
              </a:lnSpc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Битта компания - лойиҳа фаолиятининг кўп турлари</a:t>
            </a:r>
          </a:p>
          <a:p>
            <a:pPr marL="76200" indent="0" algn="just" fontAlgn="base">
              <a:lnSpc>
                <a:spcPct val="100000"/>
              </a:lnSpc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Ташкилотлар кўп қутбли: компаниялар ичида ташкилотни ўзгартириш, жорий жараёнлар самарадорлигини ошириш лойиҳалари, янги бозорларда янги бизнесни йўлга қўйиш лойиҳалари мавжуд.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Лойиҳа фаолиятининг қуйидаги турларини ажратамиз, улар ёндашувлар, усуллар ва талаб қилинадиган ваколатларда фарқланади.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20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Стрелка вниз 1"/>
          <p:cNvSpPr/>
          <p:nvPr/>
        </p:nvSpPr>
        <p:spPr>
          <a:xfrm>
            <a:off x="4187439" y="3631963"/>
            <a:ext cx="1273324" cy="1298960"/>
          </a:xfrm>
          <a:prstGeom prst="downArrow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36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en-US" sz="4000" b="1" dirty="0" smtClean="0"/>
              <a:t>“Breakthrough” </a:t>
            </a:r>
            <a:r>
              <a:rPr lang="ru-RU" sz="4000" b="1" dirty="0" smtClean="0"/>
              <a:t>лойиҳалар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Муваффақиятли лойиҳалар баъзан ташкилотнинг ўсишини таъминлаши керак.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Бундай лойиҳалар ўз воситалари ва жараёнларини талаб қилади, бу ўсишни чеклайдиган амалдаги тартиб ва ​​стандартлардан ташқарига чиқади.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Ривожланаётган лойиҳаларни амалга ошираётганда, таваккал қилиш ва гипотезаларни тезкор синовдан ўтказиш учун жой яратинг.</a:t>
            </a:r>
            <a:br>
              <a:rPr lang="uz-Cyrl-UZ" sz="1800" dirty="0" smtClean="0"/>
            </a:b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21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118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 smtClean="0"/>
              <a:t>Тараққиёт лойиҳалари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Ривожланиш лойиҳалари жорий бизнес жараёнлари самарадорлигини оширишга қаратилган: такомиллаштириш, оптималлаштириш ва автоматлаштириш, жараёнларни рақамлаштириш.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Ривожланиш лойиҳаларида сиз муқаррар равишда жорий операцион фаолиятни ўзгартирасиз ва шунинг учун у билан зиддиятга тушасиз.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Ривожланиш бўйича лойиҳа менежери компаниядаги жараёнларни яхшилаши ва бозордаги энг яхши тажрибалар билан ўйлаши керак, шу билан бирга у ички мижозларга бундай лойиҳаларга эҳтиёж ҳақида баҳслаша олиши керак.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22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2636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 smtClean="0"/>
              <a:t>Операцион</a:t>
            </a:r>
            <a:r>
              <a:rPr lang="ru-RU" sz="4000" b="1" dirty="0" smtClean="0"/>
              <a:t> лойиҳалар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Булар ташкилот доимий равишда амалга оширадиган лойиҳалар, бу унинг операцион фаолиятининг бир қисмидир, ташкилот улар бўйича пул олади, масалан, қурилиш, янги маҳсулотларни ишлаб чиқиш, илмий-тадқиқот.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Операцион фаолиятда операцион лойиҳа муқаррар равишда амалга оширилади: иерархия харажатларни минималлаштиришга имкон беради.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23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1808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Тренд 2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Операцион лойиҳаларни тармоққа ажратиш</a:t>
            </a:r>
          </a:p>
          <a:p>
            <a:pPr marL="76200" indent="0"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Операцион лойиҳаларни бошқаришда тармоқланиш амалга оширилмоқда: юқори ихтисослаштирилган воситалар ва методологиялар пайдо бўлади.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Масалан, капитал қурилиш соҳасида</a:t>
            </a:r>
            <a:r>
              <a:rPr lang="ru-RU" sz="1800" dirty="0" smtClean="0"/>
              <a:t> </a:t>
            </a:r>
            <a:r>
              <a:rPr lang="en-US" sz="1800" dirty="0" smtClean="0"/>
              <a:t>AWP</a:t>
            </a:r>
            <a:r>
              <a:rPr lang="ru-RU" sz="1800" dirty="0" smtClean="0"/>
              <a:t> (</a:t>
            </a:r>
            <a:r>
              <a:rPr lang="en-US" sz="1800" dirty="0" smtClean="0"/>
              <a:t>Advanced Work Packaging</a:t>
            </a:r>
            <a:r>
              <a:rPr lang="ru-RU" sz="1800" dirty="0" smtClean="0"/>
              <a:t>) </a:t>
            </a:r>
            <a:r>
              <a:rPr lang="ru-RU" sz="1800" dirty="0"/>
              <a:t>методологияси </a:t>
            </a:r>
            <a:r>
              <a:rPr lang="uz-Cyrl-UZ" sz="1800" dirty="0" smtClean="0"/>
              <a:t>пайдо бўлди ва тобора кучайиб бормоқда - бу объектни турли мақсадлар ва деталлаштириш учун батафсил иш пакетлари кетма-кетлигига ажратишнинг умумий жараёни.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Шунга ўхшаш методологиялар бошқа соҳаларда ҳам пайдо бўлади: илмий-тадқиқот лойиҳалари, АТ, таълим лойиҳалари.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24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1562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Тренд 3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Ташкилотдаги лойиҳа фаолиятининг катта миқдори</a:t>
            </a:r>
          </a:p>
          <a:p>
            <a:pPr marL="76200" indent="0"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Келинг, жамиятни лойиҳалаштиришга қайтайлик. Биз компания лойиҳаларини амалга оширишда катта молиявий ва вақт инвестицияларини кузатмоқдамиз.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Ташкилот бюджетининг муҳим қисми лойиҳаларга сарфланади: операцион, инқилоб ва ривожланиш лойиҳалари.</a:t>
            </a:r>
          </a:p>
          <a:p>
            <a:pPr algn="just" fontAlgn="base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uz-Cyrl-UZ" sz="1800" dirty="0" smtClean="0"/>
              <a:t>Катта маблағлар йўналтирилган бу фаолият қандай тизимлаштирилган ва у қанчалик тўғри бошқарилади, деган савол туғилади.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25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12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19"/>
            <a:ext cx="6666729" cy="788147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 smtClean="0"/>
              <a:t>Регламент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>
              <a:buNone/>
            </a:pPr>
            <a:r>
              <a:rPr lang="uz-Cyrl-UZ" sz="1800" b="1" dirty="0" smtClean="0"/>
              <a:t>Биз компаниянинг лойиҳа фаолиятини тартибга соламиз</a:t>
            </a:r>
          </a:p>
          <a:p>
            <a:pPr marL="76200" indent="0" algn="just">
              <a:buNone/>
            </a:pPr>
            <a:endParaRPr lang="uz-Cyrl-UZ" sz="1800" b="1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Компания лойиҳани амалга ошириш мантиқини белгилайдиган низомга эга бўлиши керак.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Жараён иштирокчилари ким жавобгар эканлигини, лойиҳани амалга ошириш алгоритми нима эканлигини тушунишлари керак.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Низом, шунингдек, лойиҳа фаолияти натижаларига қўйиладиган талабларни белгилайди, уларни одамлар, жараён, ҳужжатлар ва активлар нуқтаи назаридан мувозанатлаштиради.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26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5953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 smtClean="0"/>
              <a:t>Интеллектуал актив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/>
              <a:t>Тажрибани интеллектуал бойликка айлантириш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Тажрибангизни интеллектуал бойликка, методологияга, амалий тадқиқотларга айлантиринг - сабоқларни ўрганинг ва улар ҳақида гапиринг.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Лойиҳани амалга ошириш жараёнида жамоа фойдали воситаларни, пудратчиларни топади, малакали мутахассисларни етиштиради, жараёнларни яхшилайди - бу жуда кўп иш ва катта интеллектуал бойлик, уни фақат умумлаштириш ва ҳамкасблар билан баҳам кўриш мумкин.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Булар ҳамма ташқаридан излаётган, лекин ўз компаниясида расмийлаштирмайдиган энг яхши амалиётлардир.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27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729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 smtClean="0"/>
              <a:t>. . .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Сизга тўлиқ циклдан ўтишни маслаҳат берамиз: лойиҳани амалга ошириш, олинган сабоқлар, интеллектуал бойлик - бу билан сиз асбоблар қутисини бойитиб олишингиз ёки компаниядаги муаммоларнинг аҳамиятсиз ечимларини топишингиз мумкин.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Масалан, Миллий транспорт компанияси учун ички конференсия ўтказдик, унда асосан ички экспертлар иштирок этди.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Иштирокчиларга бу жуда ёқди: улар аллақачон ўз компанияларида қўлланилаётган амалиётлардан илҳомланишди, чунки бу улар ҳақиқатан ҳам ишлайдиган воситага эга бўлишларини англатади.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28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823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29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56068" y="1456426"/>
            <a:ext cx="2228045" cy="73942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uz-Cyrl-U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Лойиҳа реализацияси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56067" y="2723918"/>
            <a:ext cx="2228046" cy="73942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Олинган сабоқлар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6067" y="3991410"/>
            <a:ext cx="2228046" cy="73942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Интеллектуал актив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20614" y="2021983"/>
            <a:ext cx="3015803" cy="24212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Ички корпоратив конференция</a:t>
            </a:r>
          </a:p>
          <a:p>
            <a:endParaRPr lang="uz-Cyrl-U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Хамкасбларга кейс тақдимоти</a:t>
            </a:r>
          </a:p>
          <a:p>
            <a:endParaRPr lang="uz-Cyrl-U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Регламентни янгилаш</a:t>
            </a:r>
          </a:p>
          <a:p>
            <a:endParaRPr lang="uz-Cyrl-U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Хисобот ва мақолалар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Google Shape;373;p35"/>
          <p:cNvSpPr txBox="1">
            <a:spLocks noGrp="1"/>
          </p:cNvSpPr>
          <p:nvPr>
            <p:ph type="title"/>
          </p:nvPr>
        </p:nvSpPr>
        <p:spPr>
          <a:xfrm>
            <a:off x="592428" y="194620"/>
            <a:ext cx="7025426" cy="777735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3600" b="1" dirty="0" smtClean="0"/>
              <a:t>Тажриба</a:t>
            </a:r>
            <a:r>
              <a:rPr lang="ru-RU" sz="3600" b="1" dirty="0" smtClean="0"/>
              <a:t> – интеллектуал актив</a:t>
            </a:r>
            <a:endParaRPr sz="3600" b="1" dirty="0"/>
          </a:p>
        </p:txBody>
      </p:sp>
      <p:cxnSp>
        <p:nvCxnSpPr>
          <p:cNvPr id="4" name="Прямая со стрелкой 3"/>
          <p:cNvCxnSpPr>
            <a:stCxn id="2" idx="2"/>
            <a:endCxn id="7" idx="0"/>
          </p:cNvCxnSpPr>
          <p:nvPr/>
        </p:nvCxnSpPr>
        <p:spPr>
          <a:xfrm flipH="1">
            <a:off x="2170090" y="2195848"/>
            <a:ext cx="1" cy="5280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7" idx="2"/>
            <a:endCxn id="8" idx="0"/>
          </p:cNvCxnSpPr>
          <p:nvPr/>
        </p:nvCxnSpPr>
        <p:spPr>
          <a:xfrm>
            <a:off x="2170090" y="3463340"/>
            <a:ext cx="0" cy="5280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Соединительная линия уступом 13"/>
          <p:cNvCxnSpPr>
            <a:stCxn id="8" idx="3"/>
            <a:endCxn id="9" idx="1"/>
          </p:cNvCxnSpPr>
          <p:nvPr/>
        </p:nvCxnSpPr>
        <p:spPr>
          <a:xfrm flipV="1">
            <a:off x="3284113" y="3232597"/>
            <a:ext cx="1736501" cy="1128524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074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Тренд 4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Очиқ бозорда лойиҳа менежерларининг етишмаслиги</a:t>
            </a:r>
          </a:p>
          <a:p>
            <a:pPr marL="76200" indent="0" algn="just"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Бозорда лойиҳа менежерларининг етишмаслиги мавжуд ва бу бизни ўз ходимларини ўқитиш компания учун фойдали воситага айланиб бораётганига олиб келади: сизнинг шахсий ходимларингиз аллақачон компаниянинг "ички ошхонасини" тушунишади, билим ва амалиётга эга - бу кейинги ривожланиш учун яхши асосдир.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Бу ерда яхши йўналиш умумий стандартларга мувофиқ емас, балки ташкилотнинг ўзи амалиёти ва ҳолатлари бўйича тренинг бўлади: сизнинг ташкилотингизда лойиҳа бошқаруви қандай ишлашини айтиб бериш жуда муҳим - барча ташкилотларда турли жараёнлар мавжуд.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30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06033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uz-Cyrl-UZ" sz="4000" b="1" dirty="0" smtClean="0"/>
              <a:t>Хикоялар</a:t>
            </a:r>
            <a:endParaRPr lang="uz-Cyrl-UZ"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/>
              <a:t>Ходимларга режалар ва стратегиялар ҳақида айтиб бериш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700" dirty="0" smtClean="0"/>
              <a:t>Шундай бўладики, компания ривожланиш стратегиясини ишлаб чиққан, лекин лойиҳа ташаббускорларининг ярми бу ҳақда ҳеч нарса билишмайди: улар тасодифий лойиҳаларни таклиф қилишади ва агар омадлари бўлса, улар тахмин қилишади ва уни амалга оширишга қодир бўлишади.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700" dirty="0" smtClean="0"/>
              <a:t>Лойиҳани бошлаш учун сиз ташкилотнинг қандай режалари борлигини тушунишингиз керак, агар бундай тушунча бўлмаса, лойиҳа ташаббускорлари тасодифий ҳаракат қилишади.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700" dirty="0" smtClean="0"/>
              <a:t>Шу сабабли, компанияда синхронизация қилиш, умумий қарашни шакллантириш муҳим: қандай ривожланиш режалари, бу ривожланишни рағбатлантириш учун қандай ташаббуслар керак.</a:t>
            </a:r>
            <a:endParaRPr lang="uz-Cyrl-UZ" sz="17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31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94971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Тренд 5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Муваффақиятли лойиҳалар учун сўров</a:t>
            </a:r>
          </a:p>
          <a:p>
            <a:pPr marL="76200" indent="0"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Кўпгина ташкилотлар, хусусан, давлат корпорациялари илғор лойиҳалар учун эҳтиёжга эга.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Компаниялар операцион лойиҳалар учун фойдаланадиган илғор лойиҳалар учун бир хил жараёнлардан фойдаланишга ҳаракат қиладилар ва муваффақиятсизликка учрайди.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Муваффақиятли лойиҳалар тадбиркорлик ёндашувини, ҳаракат еркинлигини, ташқи билимларни лойиҳаларга тезда киритадиган эксперт тармоғини талаб қилади.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32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3746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П</a:t>
            </a:r>
            <a:r>
              <a:rPr lang="ru-RU" sz="4000" b="1" dirty="0" smtClean="0"/>
              <a:t>артнеры </a:t>
            </a:r>
            <a:r>
              <a:rPr lang="ru-RU" sz="4000" b="1" dirty="0"/>
              <a:t>и </a:t>
            </a:r>
            <a:r>
              <a:rPr lang="ru-RU" sz="4000" b="1" dirty="0" smtClean="0"/>
              <a:t>эксперты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/>
              <a:t>Ҳамкорлар ва экспертлар тармоғини ривожлантириш</a:t>
            </a:r>
          </a:p>
          <a:p>
            <a:pPr marL="76200" indent="0">
              <a:buNone/>
            </a:pPr>
            <a:endParaRPr lang="uz-Cyrl-UZ" sz="1800" b="1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Муваффақиятли лойиҳа устида ишлаётганингизда, консорциумлар, ҳамкорлик, шериклик қуриш сизнинг воситангизга айланади; агар сизда кенг алоқа ва эксперт тармоғингиз бўлса, бу сизга анча осон бўлади.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Уни ривожлантириш учун тадбиркорлик ёндашувлари ва очиқ инновациялар тамойилларидан фойдаланиш керак, бу қатъий қоидаларга эга компанияларда қилиш қийин.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33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8037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 smtClean="0"/>
              <a:t>. . .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Айтайлик, бир лойиҳа офисида 300 нафар экспертдан иборат тармоқ қурилган бўлиб, улар билан йилига икки марта ўз қарашларини синхронлаштиради: бозор ва жамият қайси йўналишда ривожланаётганини таҳлил қилишади.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Бундай синхронизациядан сўнг, улар ҳақиқатан ҳам контекстни тушунишади, бу компанияга диққатни жамлаш орқали жуда тез ўсишига имкон беради.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34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4058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4000" b="1" dirty="0"/>
              <a:t>Тренд 6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8237202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>
              <a:buNone/>
            </a:pPr>
            <a:r>
              <a:rPr lang="uz-Cyrl-UZ" sz="1800" b="1" dirty="0" smtClean="0">
                <a:solidFill>
                  <a:srgbClr val="C00000"/>
                </a:solidFill>
              </a:rPr>
              <a:t>Лойиҳаларда сунъий интеллект</a:t>
            </a:r>
          </a:p>
          <a:p>
            <a:pPr marL="76200" indent="0">
              <a:buNone/>
            </a:pPr>
            <a:endParaRPr lang="uz-Cyrl-UZ" sz="1800" b="1" dirty="0" smtClean="0">
              <a:solidFill>
                <a:srgbClr val="C00000"/>
              </a:solidFill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Лойиҳа бошқарувининг етук даражасига эга бўлган компаниялар лойиҳани бошқариш учун сунъий интеллектдан фойдаланиш бўйича кўпроқ тажриба ўтказмоқда.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С</a:t>
            </a:r>
            <a:r>
              <a:rPr lang="ru-RU" sz="1800" dirty="0" smtClean="0"/>
              <a:t>И </a:t>
            </a:r>
            <a:r>
              <a:rPr lang="uz-Cyrl-UZ" sz="1800" dirty="0" smtClean="0"/>
              <a:t>реал вақтда ресурсларни режалаштириш ва бошқаришда анча қулайдир.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Компаниялар ёдда тутишнинг иложи бўлмаган жуда кўп маълумотларни ишлаб чиқаради: шошилинч вазифалар, устуворликларни ўзгартириш, пудратчилар муддатларни ўтказиб юборишади, ускуналар ишдан чиқади - ҳамма нарса ҳар дақиқада ўзгаради.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35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377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en-US" sz="4000" b="1" dirty="0" smtClean="0"/>
              <a:t>. . .</a:t>
            </a:r>
            <a:endParaRPr sz="4000" b="1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uz-Cyrl-UZ" sz="1800" dirty="0" smtClean="0"/>
              <a:t>Режалаштиришда, ўзгарувчан омилларни ҳисобга олган ҳолда турли хил лойиҳаларни ишлаб чиқиш сценарийларини яратиш керак бўлганда, сунъий интеллект яхшироқ ишлайди:</a:t>
            </a:r>
          </a:p>
          <a:p>
            <a:pPr marL="804863"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аниқ режалаштириш</a:t>
            </a:r>
          </a:p>
          <a:p>
            <a:pPr marL="804863"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барча манбаларни боғлайди</a:t>
            </a:r>
          </a:p>
          <a:p>
            <a:pPr marL="804863" algn="just">
              <a:buFont typeface="Arial" panose="020B0604020202020204" pitchFamily="34" charset="0"/>
              <a:buChar char="•"/>
            </a:pPr>
            <a:r>
              <a:rPr lang="uz-Cyrl-UZ" sz="1800" dirty="0" smtClean="0"/>
              <a:t>хавфларни кўриб чиқади ва энг яхши йўлни танлайди.</a:t>
            </a:r>
            <a:endParaRPr lang="uz-Cyrl-UZ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36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1161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uz-Cyrl-UZ" sz="4000" b="1" dirty="0" smtClean="0"/>
              <a:t>Хулосалар</a:t>
            </a:r>
            <a:endParaRPr lang="uz-Cyrl-UZ" sz="4000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Биз лойиҳа иқтисодиётида, беқарор </a:t>
            </a:r>
            <a:r>
              <a:rPr lang="ru-RU" sz="1800" dirty="0" smtClean="0"/>
              <a:t>Б</a:t>
            </a:r>
            <a:r>
              <a:rPr lang="en-US" sz="1800" dirty="0"/>
              <a:t>A</a:t>
            </a:r>
            <a:r>
              <a:rPr lang="ru-RU" sz="1800" dirty="0"/>
              <a:t>НИ </a:t>
            </a:r>
            <a:r>
              <a:rPr lang="uz-Cyrl-UZ" sz="1800" dirty="0" smtClean="0"/>
              <a:t>муҳитида яшаяпмиз, биз тўртинчи саноат инқилобини бошдан кечирмоқдамиз ва биз </a:t>
            </a:r>
            <a:r>
              <a:rPr lang="en-US" sz="1800" dirty="0" smtClean="0"/>
              <a:t>ESG</a:t>
            </a:r>
            <a:r>
              <a:rPr lang="ru-RU" sz="1800" dirty="0" smtClean="0"/>
              <a:t> </a:t>
            </a:r>
            <a:r>
              <a:rPr lang="uz-Cyrl-UZ" sz="1800" dirty="0" smtClean="0"/>
              <a:t>концепцияларини лойиҳа бошқарувига интеграция қилиш ҳақида кўпроқ ўйлаймиз.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Битта компанияда лойиҳа фаолиятининг ҳар хил турлари амалга оширилади: ютуқ, операцион, ривожланиш лойиҳалари - ҳар бирига ўзига хос ёндашувлар, воситалар ва ўз ваколатлари тўплами, баъзан эса тажрибалар учун ажратилган жой керак.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Саноат доирасида лойиҳаларни бошқариш юқори ихтисослашган хусусиятларга эга бўлади: саноат методологиялари ва лойиҳаларни бошқариш стандартлари ривожланмоқда.</a:t>
            </a:r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37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7576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5"/>
          <p:cNvSpPr txBox="1">
            <a:spLocks noGrp="1"/>
          </p:cNvSpPr>
          <p:nvPr>
            <p:ph type="title"/>
          </p:nvPr>
        </p:nvSpPr>
        <p:spPr>
          <a:xfrm>
            <a:off x="779100" y="194620"/>
            <a:ext cx="6666729" cy="82233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/>
              <a:t>. . .</a:t>
            </a:r>
            <a:endParaRPr lang="ru-RU" sz="4000" dirty="0"/>
          </a:p>
        </p:txBody>
      </p:sp>
      <p:sp>
        <p:nvSpPr>
          <p:cNvPr id="374" name="Google Shape;374;p35"/>
          <p:cNvSpPr txBox="1">
            <a:spLocks noGrp="1"/>
          </p:cNvSpPr>
          <p:nvPr>
            <p:ph type="body" idx="1"/>
          </p:nvPr>
        </p:nvSpPr>
        <p:spPr>
          <a:xfrm>
            <a:off x="591266" y="1456425"/>
            <a:ext cx="7961468" cy="361746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Компаниялар бюджетининг тўртдан бир қисмидан кўпроғи аллақачон лойиҳа мантиғига жалб қилинган бўлса, бу фаолият тизимлаштирилган бўлса, олинган сабоқлар таҳлил қилинса ва менежерларда ёрдам берадиган қоидалар бўлса яхши бўлади.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Ички мутахассислар ва экспертларни етиштириш тобора муҳим аҳамият касб этмоқда.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Тегишли воситалар ва амалиётлар билан илғор лойиҳалар сўровига жавоб бериш керак, операцион лойиҳалар жараёнларини нусхалаш керак эмас.</a:t>
            </a:r>
          </a:p>
          <a:p>
            <a:pPr algn="just" fontAlgn="base">
              <a:lnSpc>
                <a:spcPct val="100000"/>
              </a:lnSpc>
              <a:buSzPct val="100000"/>
              <a:buFont typeface="Wingdings" panose="05000000000000000000" pitchFamily="2" charset="2"/>
              <a:buChar char="Ø"/>
            </a:pPr>
            <a:r>
              <a:rPr lang="uz-Cyrl-UZ" sz="1800" dirty="0" smtClean="0"/>
              <a:t>Шуни ёдда тутиш керакки, сунъий интеллект аллақачон лойиҳаларда фаол қўлланилади</a:t>
            </a:r>
            <a:r>
              <a:rPr lang="ru-RU" sz="1800" dirty="0" smtClean="0"/>
              <a:t> (</a:t>
            </a:r>
            <a:r>
              <a:rPr lang="uz-Cyrl-UZ" sz="1800" dirty="0" smtClean="0"/>
              <a:t>С</a:t>
            </a:r>
            <a:r>
              <a:rPr lang="ru-RU" sz="1800" dirty="0" smtClean="0"/>
              <a:t>И</a:t>
            </a:r>
            <a:r>
              <a:rPr lang="ru-RU" sz="1800" dirty="0"/>
              <a:t>, </a:t>
            </a:r>
            <a:r>
              <a:rPr lang="uz-Cyrl-UZ" sz="1800" dirty="0" smtClean="0"/>
              <a:t>катта маълумотлар, роботлар), агар у рақобатчи эмас, балки сизнинг ёрдамчингиз бўлса қанчалик яхши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38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420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39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5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" name="Google Shape;68;p13"/>
          <p:cNvSpPr txBox="1">
            <a:spLocks/>
          </p:cNvSpPr>
          <p:nvPr/>
        </p:nvSpPr>
        <p:spPr>
          <a:xfrm>
            <a:off x="510784" y="270522"/>
            <a:ext cx="7210056" cy="492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2400" b="1" i="0" u="none" strike="noStrike" cap="none">
                <a:solidFill>
                  <a:srgbClr val="565F6C"/>
                </a:solidFill>
                <a:latin typeface="Verdana"/>
                <a:ea typeface="Barlow"/>
                <a:cs typeface="Verdana"/>
                <a:sym typeface="Barlow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Barlow"/>
              <a:buNone/>
              <a:defRPr sz="4100" b="1" i="0" u="none" strike="noStrike" cap="none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r>
              <a:rPr lang="uz-Cyrl-UZ" sz="3200" dirty="0">
                <a:solidFill>
                  <a:schemeClr val="accent2">
                    <a:lumMod val="50000"/>
                  </a:schemeClr>
                </a:solidFill>
              </a:rPr>
              <a:t>Фойдалангилган адабиётлар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45909" y="866274"/>
            <a:ext cx="7933967" cy="4237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A Guide to the Project Management Body of Knowledge (7th edition) - The Project Management Institute (PMI) - 2021 (7th edition)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Project Management for Humans: Helping People Get Things Done - Brett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Harned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- 2017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Scrum: The Art of Doing Twice the Work in Half the Time - Jeff Sutherland - 2015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Making Things Happen: Mastering Project Management - Scott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Berkun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- 2008 (revised edition)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Project Management for the Unofficial Project Manager - Kory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Kogon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- 2015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The Lazy Project Manager: How to be Twice as Productive and Still Leave the Office Early - Peter Taylor - 2015 (2nd edition)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Minute Manager: Managing Projects - Harvard Business Review - 2014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Risk Up Front: Managing Projects in a Complex World - Adam Josephs and Brad Rubenstein - 2018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Principles: Life and Work - Ray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Dalio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- 2017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 организации -  Г.Д. Антонов, О.П. Иванова, В.М.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Тумин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- М.: Инфра-М, 2018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проектами: ускоренный курс по программе 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MBA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Э.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Верзух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- М.: Диалектика - 2019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Стратегическое управление проектами - С.В. Володин. - М.: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Ленанд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- 2019 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Гибкое управление проектами и продуктами - Б.Л.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Вольфсон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- СПб.: Питер - 2019 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 - И.В. Гонтарева, Р.М. Нижегородцев, Д.А. Новиков. - М.: КД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Либроком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- 2018</a:t>
            </a: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программными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проектами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Стандарты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модели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Учебное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пособие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Ю.П.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Ехлаков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СПб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.: </a:t>
            </a:r>
            <a:r>
              <a:rPr lang="en-US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Лань</a:t>
            </a:r>
            <a:r>
              <a:rPr lang="en-US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- 2019</a:t>
            </a:r>
            <a:endParaRPr lang="ru-RU" sz="800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388" lvl="0" indent="-177800" algn="just"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проектами: Учебное пособие / П.В. Иванов. - </a:t>
            </a:r>
            <a:r>
              <a:rPr lang="ru-RU" sz="800" b="1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Рн</a:t>
            </a:r>
            <a:r>
              <a:rPr lang="ru-RU" sz="800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/Д: Феникс - 2018</a:t>
            </a:r>
          </a:p>
          <a:p>
            <a:pPr marL="179388" indent="-177800">
              <a:buFont typeface="+mj-lt"/>
              <a:buAutoNum type="arabicPeriod"/>
            </a:pPr>
            <a:r>
              <a:rPr lang="ru-RU" sz="800" b="1" dirty="0">
                <a:latin typeface="+mn-lt"/>
                <a:ea typeface="Calibri" panose="020F0502020204030204" pitchFamily="34" charset="0"/>
              </a:rPr>
              <a:t>Гибкое управление проектами с помощью </a:t>
            </a:r>
            <a:r>
              <a:rPr lang="en-US" sz="800" b="1" dirty="0">
                <a:latin typeface="+mn-lt"/>
                <a:ea typeface="Calibri" panose="020F0502020204030204" pitchFamily="34" charset="0"/>
              </a:rPr>
              <a:t>Agile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, </a:t>
            </a:r>
            <a:r>
              <a:rPr lang="en-US" sz="800" b="1" dirty="0">
                <a:latin typeface="+mn-lt"/>
                <a:ea typeface="Calibri" panose="020F0502020204030204" pitchFamily="34" charset="0"/>
              </a:rPr>
              <a:t>Scrum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 и </a:t>
            </a:r>
            <a:r>
              <a:rPr lang="en-US" sz="800" b="1" dirty="0">
                <a:latin typeface="+mn-lt"/>
                <a:ea typeface="Calibri" panose="020F0502020204030204" pitchFamily="34" charset="0"/>
              </a:rPr>
              <a:t>Kanban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 / Р. </a:t>
            </a:r>
            <a:r>
              <a:rPr lang="ru-RU" sz="800" b="1" dirty="0" err="1">
                <a:latin typeface="+mn-lt"/>
                <a:ea typeface="Calibri" panose="020F0502020204030204" pitchFamily="34" charset="0"/>
              </a:rPr>
              <a:t>Коул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, Э. </a:t>
            </a:r>
            <a:r>
              <a:rPr lang="ru-RU" sz="800" b="1" dirty="0" err="1">
                <a:latin typeface="+mn-lt"/>
                <a:ea typeface="Calibri" panose="020F0502020204030204" pitchFamily="34" charset="0"/>
              </a:rPr>
              <a:t>Скотчер</a:t>
            </a:r>
            <a:r>
              <a:rPr lang="ru-RU" sz="800" b="1" dirty="0">
                <a:latin typeface="+mn-lt"/>
                <a:ea typeface="Calibri" panose="020F0502020204030204" pitchFamily="34" charset="0"/>
              </a:rPr>
              <a:t>. - СПб.: Питер – 2015</a:t>
            </a:r>
            <a:endParaRPr lang="ru-RU" sz="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7802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C68"/>
            </a:gs>
            <a:gs pos="58000">
              <a:schemeClr val="accent2"/>
            </a:gs>
            <a:gs pos="100000">
              <a:schemeClr val="accent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5"/>
          <p:cNvSpPr txBox="1">
            <a:spLocks noGrp="1"/>
          </p:cNvSpPr>
          <p:nvPr>
            <p:ph type="sldNum" idx="12"/>
          </p:nvPr>
        </p:nvSpPr>
        <p:spPr>
          <a:xfrm>
            <a:off x="8404375" y="4643093"/>
            <a:ext cx="548700" cy="31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00000000-1234-1234-1234-123412341234}" type="slidenum">
              <a:rPr kumimoji="0" lang="en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ebas Neue"/>
                <a:sym typeface="Bebas Neue"/>
              </a:rPr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40</a:t>
            </a:fld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/>
              <a:sym typeface="Bebas Neue"/>
            </a:endParaRPr>
          </a:p>
        </p:txBody>
      </p:sp>
      <p:sp>
        <p:nvSpPr>
          <p:cNvPr id="6" name="Google Shape;109;p15"/>
          <p:cNvSpPr/>
          <p:nvPr/>
        </p:nvSpPr>
        <p:spPr>
          <a:xfrm>
            <a:off x="7687256" y="8769"/>
            <a:ext cx="1447657" cy="1447657"/>
          </a:xfrm>
          <a:custGeom>
            <a:avLst/>
            <a:gdLst/>
            <a:ahLst/>
            <a:cxnLst/>
            <a:rect l="l" t="t" r="r" b="b"/>
            <a:pathLst>
              <a:path w="1708150" h="1708150" extrusionOk="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" name="Google Shape;513;p29"/>
          <p:cNvSpPr/>
          <p:nvPr/>
        </p:nvSpPr>
        <p:spPr>
          <a:xfrm>
            <a:off x="244527" y="379439"/>
            <a:ext cx="539646" cy="134912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514;p29"/>
          <p:cNvSpPr/>
          <p:nvPr/>
        </p:nvSpPr>
        <p:spPr>
          <a:xfrm rot="5400000">
            <a:off x="1412630" y="3399051"/>
            <a:ext cx="1219200" cy="1219197"/>
          </a:xfrm>
          <a:custGeom>
            <a:avLst/>
            <a:gdLst/>
            <a:ahLst/>
            <a:cxnLst/>
            <a:rect l="l" t="t" r="r" b="b"/>
            <a:pathLst>
              <a:path w="2438400" h="2438393" extrusionOk="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42341" y="1265176"/>
            <a:ext cx="3451586" cy="929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uz-Cyrl-UZ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Раҳмат</a:t>
            </a:r>
            <a:r>
              <a:rPr lang="en-US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30048" y="2831940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00423" y="2087983"/>
            <a:ext cx="1980029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750" b="1" dirty="0" smtClean="0">
                <a:latin typeface="Montserrat" charset="0"/>
                <a:ea typeface="Montserrat" charset="0"/>
                <a:cs typeface="Montserrat" charset="0"/>
              </a:rPr>
              <a:t>Саволлар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71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lavius template">
  <a:themeElements>
    <a:clrScheme name="Custom 347">
      <a:dk1>
        <a:srgbClr val="1E263A"/>
      </a:dk1>
      <a:lt1>
        <a:srgbClr val="FFFFFF"/>
      </a:lt1>
      <a:dk2>
        <a:srgbClr val="989CA7"/>
      </a:dk2>
      <a:lt2>
        <a:srgbClr val="EAEEF0"/>
      </a:lt2>
      <a:accent1>
        <a:srgbClr val="6DB9E4"/>
      </a:accent1>
      <a:accent2>
        <a:srgbClr val="9ECE46"/>
      </a:accent2>
      <a:accent3>
        <a:srgbClr val="ECCB49"/>
      </a:accent3>
      <a:accent4>
        <a:srgbClr val="F5A73B"/>
      </a:accent4>
      <a:accent5>
        <a:srgbClr val="F36846"/>
      </a:accent5>
      <a:accent6>
        <a:srgbClr val="DD73C3"/>
      </a:accent6>
      <a:hlink>
        <a:srgbClr val="293D6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4249</TotalTime>
  <Words>2668</Words>
  <Application>Microsoft Office PowerPoint</Application>
  <PresentationFormat>Экран (16:9)</PresentationFormat>
  <Paragraphs>276</Paragraphs>
  <Slides>40</Slides>
  <Notes>40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40</vt:i4>
      </vt:variant>
    </vt:vector>
  </HeadingPairs>
  <TitlesOfParts>
    <vt:vector size="56" baseType="lpstr">
      <vt:lpstr>Bebas Neue</vt:lpstr>
      <vt:lpstr>Courier New</vt:lpstr>
      <vt:lpstr>Roboto Regular</vt:lpstr>
      <vt:lpstr>Raleway</vt:lpstr>
      <vt:lpstr>Calibri Light</vt:lpstr>
      <vt:lpstr>Times New Roman</vt:lpstr>
      <vt:lpstr>Wingdings</vt:lpstr>
      <vt:lpstr>IBM Plex Sans Condensed</vt:lpstr>
      <vt:lpstr>Calibri</vt:lpstr>
      <vt:lpstr>Montserrat</vt:lpstr>
      <vt:lpstr>Verdana</vt:lpstr>
      <vt:lpstr>Arial</vt:lpstr>
      <vt:lpstr>Barlow</vt:lpstr>
      <vt:lpstr>Century Gothic</vt:lpstr>
      <vt:lpstr>4_Тема Office</vt:lpstr>
      <vt:lpstr>Flavius template</vt:lpstr>
      <vt:lpstr> Topic: Best Practices in Project Management Мавзу: Лойиҳа бошқарувида энг зўр тажрибалар</vt:lpstr>
      <vt:lpstr>Лойиҳа</vt:lpstr>
      <vt:lpstr>Муваффақиятсизлик сабаблари</vt:lpstr>
      <vt:lpstr>Муваффақиятсизлик сабаблари</vt:lpstr>
      <vt:lpstr>Режа</vt:lpstr>
      <vt:lpstr>Режа</vt:lpstr>
      <vt:lpstr>Лойиҳавий ёндашув</vt:lpstr>
      <vt:lpstr>Лойиҳавий ёндашув</vt:lpstr>
      <vt:lpstr>Лойиҳавий ёндашув</vt:lpstr>
      <vt:lpstr>Лойиҳавий ёндашув</vt:lpstr>
      <vt:lpstr>Лойиҳавий ёндашув</vt:lpstr>
      <vt:lpstr>Лойиҳавий ёндашув</vt:lpstr>
      <vt:lpstr>Лойиҳавий ёндашув</vt:lpstr>
      <vt:lpstr>Гарантия</vt:lpstr>
      <vt:lpstr>Трендлар ва энг зўр амалиёт</vt:lpstr>
      <vt:lpstr>Ижтимоий ва иқтисодий асослар</vt:lpstr>
      <vt:lpstr>Ижтимоий ва иқтисодий асослар</vt:lpstr>
      <vt:lpstr>Ижтимоий ва иқтисодий асослар</vt:lpstr>
      <vt:lpstr>Ижтимоий ва иқтисодий асослар</vt:lpstr>
      <vt:lpstr>Тренд 1</vt:lpstr>
      <vt:lpstr>“Breakthrough” лойиҳалар</vt:lpstr>
      <vt:lpstr>Тараққиёт лойиҳалари</vt:lpstr>
      <vt:lpstr>Операцион лойиҳалар</vt:lpstr>
      <vt:lpstr>Тренд 2</vt:lpstr>
      <vt:lpstr>Тренд 3</vt:lpstr>
      <vt:lpstr>Регламент</vt:lpstr>
      <vt:lpstr>Интеллектуал актив</vt:lpstr>
      <vt:lpstr>. . .</vt:lpstr>
      <vt:lpstr>Тажриба – интеллектуал актив</vt:lpstr>
      <vt:lpstr>Тренд 4</vt:lpstr>
      <vt:lpstr>Хикоялар</vt:lpstr>
      <vt:lpstr>Тренд 5</vt:lpstr>
      <vt:lpstr>Партнеры и эксперты</vt:lpstr>
      <vt:lpstr>. . .</vt:lpstr>
      <vt:lpstr>Тренд 6</vt:lpstr>
      <vt:lpstr>. . .</vt:lpstr>
      <vt:lpstr>Хулосалар</vt:lpstr>
      <vt:lpstr>. . 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Goes Here</dc:title>
  <dc:creator>user-pc</dc:creator>
  <cp:lastModifiedBy>user-pc</cp:lastModifiedBy>
  <cp:revision>213</cp:revision>
  <dcterms:modified xsi:type="dcterms:W3CDTF">2022-10-20T13:30:14Z</dcterms:modified>
</cp:coreProperties>
</file>