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 id="2147483709" r:id="rId2"/>
  </p:sldMasterIdLst>
  <p:notesMasterIdLst>
    <p:notesMasterId r:id="rId59"/>
  </p:notesMasterIdLst>
  <p:sldIdLst>
    <p:sldId id="283" r:id="rId3"/>
    <p:sldId id="451" r:id="rId4"/>
    <p:sldId id="453" r:id="rId5"/>
    <p:sldId id="454" r:id="rId6"/>
    <p:sldId id="455" r:id="rId7"/>
    <p:sldId id="456" r:id="rId8"/>
    <p:sldId id="457" r:id="rId9"/>
    <p:sldId id="458" r:id="rId10"/>
    <p:sldId id="459" r:id="rId11"/>
    <p:sldId id="460" r:id="rId12"/>
    <p:sldId id="461" r:id="rId13"/>
    <p:sldId id="462" r:id="rId14"/>
    <p:sldId id="463" r:id="rId15"/>
    <p:sldId id="464" r:id="rId16"/>
    <p:sldId id="465" r:id="rId17"/>
    <p:sldId id="466" r:id="rId18"/>
    <p:sldId id="467" r:id="rId19"/>
    <p:sldId id="468" r:id="rId20"/>
    <p:sldId id="469" r:id="rId21"/>
    <p:sldId id="470" r:id="rId22"/>
    <p:sldId id="471" r:id="rId23"/>
    <p:sldId id="472" r:id="rId24"/>
    <p:sldId id="473" r:id="rId25"/>
    <p:sldId id="474" r:id="rId26"/>
    <p:sldId id="475" r:id="rId27"/>
    <p:sldId id="476" r:id="rId28"/>
    <p:sldId id="477" r:id="rId29"/>
    <p:sldId id="478" r:id="rId30"/>
    <p:sldId id="479" r:id="rId31"/>
    <p:sldId id="480" r:id="rId32"/>
    <p:sldId id="481" r:id="rId33"/>
    <p:sldId id="482" r:id="rId34"/>
    <p:sldId id="483" r:id="rId35"/>
    <p:sldId id="484" r:id="rId36"/>
    <p:sldId id="485" r:id="rId37"/>
    <p:sldId id="486" r:id="rId38"/>
    <p:sldId id="487" r:id="rId39"/>
    <p:sldId id="488" r:id="rId40"/>
    <p:sldId id="489" r:id="rId41"/>
    <p:sldId id="490" r:id="rId42"/>
    <p:sldId id="491" r:id="rId43"/>
    <p:sldId id="492" r:id="rId44"/>
    <p:sldId id="493" r:id="rId45"/>
    <p:sldId id="496" r:id="rId46"/>
    <p:sldId id="494" r:id="rId47"/>
    <p:sldId id="497" r:id="rId48"/>
    <p:sldId id="498" r:id="rId49"/>
    <p:sldId id="499" r:id="rId50"/>
    <p:sldId id="500" r:id="rId51"/>
    <p:sldId id="501" r:id="rId52"/>
    <p:sldId id="502" r:id="rId53"/>
    <p:sldId id="503" r:id="rId54"/>
    <p:sldId id="504" r:id="rId55"/>
    <p:sldId id="505" r:id="rId56"/>
    <p:sldId id="452" r:id="rId57"/>
    <p:sldId id="442" r:id="rId58"/>
  </p:sldIdLst>
  <p:sldSz cx="9144000" cy="5143500" type="screen16x9"/>
  <p:notesSz cx="6858000" cy="9144000"/>
  <p:embeddedFontLst>
    <p:embeddedFont>
      <p:font typeface="Raleway" panose="020B0604020202020204" charset="-52"/>
      <p:regular r:id="rId60"/>
      <p:bold r:id="rId61"/>
      <p:italic r:id="rId62"/>
      <p:boldItalic r:id="rId63"/>
    </p:embeddedFont>
    <p:embeddedFont>
      <p:font typeface="Barlow" panose="020B0604020202020204" charset="0"/>
      <p:regular r:id="rId64"/>
      <p:bold r:id="rId65"/>
      <p:italic r:id="rId66"/>
      <p:boldItalic r:id="rId67"/>
    </p:embeddedFont>
    <p:embeddedFont>
      <p:font typeface="Calibri Light" panose="020F0302020204030204" pitchFamily="34" charset="0"/>
      <p:regular r:id="rId68"/>
      <p:italic r:id="rId69"/>
    </p:embeddedFont>
    <p:embeddedFont>
      <p:font typeface="Montserrat" panose="02000505000000020004" pitchFamily="2" charset="0"/>
      <p:regular r:id="rId70"/>
      <p:bold r:id="rId71"/>
      <p:italic r:id="rId72"/>
      <p:boldItalic r:id="rId73"/>
    </p:embeddedFont>
    <p:embeddedFont>
      <p:font typeface="Calibri" panose="020F0502020204030204" pitchFamily="34" charset="0"/>
      <p:regular r:id="rId74"/>
      <p:bold r:id="rId75"/>
      <p:italic r:id="rId76"/>
      <p:boldItalic r:id="rId77"/>
    </p:embeddedFont>
    <p:embeddedFont>
      <p:font typeface="Verdana" panose="020B0604030504040204" pitchFamily="34" charset="0"/>
      <p:regular r:id="rId78"/>
      <p:bold r:id="rId79"/>
      <p:italic r:id="rId80"/>
      <p:boldItalic r:id="rId81"/>
    </p:embeddedFont>
    <p:embeddedFont>
      <p:font typeface="Bebas Neue" panose="020B0604020202020204" charset="0"/>
      <p:regular r:id="rId82"/>
    </p:embeddedFont>
    <p:embeddedFont>
      <p:font typeface="Roboto" panose="020B0604020202020204" charset="0"/>
      <p:regular r:id="rId83"/>
      <p:bold r:id="rId84"/>
    </p:embeddedFont>
    <p:embeddedFont>
      <p:font typeface="Century Gothic" panose="020B0502020202020204" pitchFamily="34" charset="0"/>
      <p:regular r:id="rId85"/>
      <p:bold r:id="rId86"/>
      <p:italic r:id="rId87"/>
      <p:boldItalic r:id="rId8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39" d="100"/>
          <a:sy n="139" d="100"/>
        </p:scale>
        <p:origin x="726" y="12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font" Target="fonts/font4.fntdata"/><Relationship Id="rId68" Type="http://schemas.openxmlformats.org/officeDocument/2006/relationships/font" Target="fonts/font9.fntdata"/><Relationship Id="rId84" Type="http://schemas.openxmlformats.org/officeDocument/2006/relationships/font" Target="fonts/font25.fntdata"/><Relationship Id="rId89" Type="http://schemas.openxmlformats.org/officeDocument/2006/relationships/presProps" Target="presProps.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font" Target="fonts/font15.fntdata"/><Relationship Id="rId79" Type="http://schemas.openxmlformats.org/officeDocument/2006/relationships/font" Target="fonts/font20.fntdata"/><Relationship Id="rId5" Type="http://schemas.openxmlformats.org/officeDocument/2006/relationships/slide" Target="slides/slide3.xml"/><Relationship Id="rId90" Type="http://schemas.openxmlformats.org/officeDocument/2006/relationships/viewProps" Target="viewProps.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font" Target="fonts/font5.fntdata"/><Relationship Id="rId69" Type="http://schemas.openxmlformats.org/officeDocument/2006/relationships/font" Target="fonts/font10.fntdata"/><Relationship Id="rId77" Type="http://schemas.openxmlformats.org/officeDocument/2006/relationships/font" Target="fonts/font18.fntdata"/><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font" Target="fonts/font13.fntdata"/><Relationship Id="rId80" Type="http://schemas.openxmlformats.org/officeDocument/2006/relationships/font" Target="fonts/font21.fntdata"/><Relationship Id="rId85" Type="http://schemas.openxmlformats.org/officeDocument/2006/relationships/font" Target="fonts/font26.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 Id="rId67" Type="http://schemas.openxmlformats.org/officeDocument/2006/relationships/font" Target="fonts/font8.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font" Target="fonts/font3.fntdata"/><Relationship Id="rId70" Type="http://schemas.openxmlformats.org/officeDocument/2006/relationships/font" Target="fonts/font11.fntdata"/><Relationship Id="rId75" Type="http://schemas.openxmlformats.org/officeDocument/2006/relationships/font" Target="fonts/font16.fntdata"/><Relationship Id="rId83" Type="http://schemas.openxmlformats.org/officeDocument/2006/relationships/font" Target="fonts/font24.fntdata"/><Relationship Id="rId88" Type="http://schemas.openxmlformats.org/officeDocument/2006/relationships/font" Target="fonts/font29.fntdata"/><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1.fntdata"/><Relationship Id="rId65" Type="http://schemas.openxmlformats.org/officeDocument/2006/relationships/font" Target="fonts/font6.fntdata"/><Relationship Id="rId73" Type="http://schemas.openxmlformats.org/officeDocument/2006/relationships/font" Target="fonts/font14.fntdata"/><Relationship Id="rId78" Type="http://schemas.openxmlformats.org/officeDocument/2006/relationships/font" Target="fonts/font19.fntdata"/><Relationship Id="rId81" Type="http://schemas.openxmlformats.org/officeDocument/2006/relationships/font" Target="fonts/font22.fntdata"/><Relationship Id="rId86" Type="http://schemas.openxmlformats.org/officeDocument/2006/relationships/font" Target="fonts/font27.fntdata"/><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font" Target="fonts/font17.fntdata"/><Relationship Id="rId7" Type="http://schemas.openxmlformats.org/officeDocument/2006/relationships/slide" Target="slides/slide5.xml"/><Relationship Id="rId71" Type="http://schemas.openxmlformats.org/officeDocument/2006/relationships/font" Target="fonts/font12.fntdata"/><Relationship Id="rId92" Type="http://schemas.openxmlformats.org/officeDocument/2006/relationships/tableStyles" Target="tableStyles.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font" Target="fonts/font7.fntdata"/><Relationship Id="rId87" Type="http://schemas.openxmlformats.org/officeDocument/2006/relationships/font" Target="fonts/font28.fntdata"/><Relationship Id="rId61" Type="http://schemas.openxmlformats.org/officeDocument/2006/relationships/font" Target="fonts/font2.fntdata"/><Relationship Id="rId82" Type="http://schemas.openxmlformats.org/officeDocument/2006/relationships/font" Target="fonts/font23.fntdata"/><Relationship Id="rId19" Type="http://schemas.openxmlformats.org/officeDocument/2006/relationships/slide" Target="slides/slide1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31896400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150" rtl="0" eaLnBrk="1" fontAlgn="auto" latinLnBrk="0" hangingPunct="1">
              <a:lnSpc>
                <a:spcPct val="100000"/>
              </a:lnSpc>
              <a:spcBef>
                <a:spcPts val="0"/>
              </a:spcBef>
              <a:spcAft>
                <a:spcPts val="0"/>
              </a:spcAft>
              <a:buClrTx/>
              <a:buSzTx/>
              <a:buFontTx/>
              <a:buNone/>
              <a:tabLst/>
              <a:defRPr/>
            </a:pPr>
            <a:fld id="{B98CB7B1-8312-436A-8BF1-308D47910137}" type="slidenum">
              <a:rPr kumimoji="0" lang="ru-R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150" rtl="0" eaLnBrk="1" fontAlgn="auto" latinLnBrk="0" hangingPunct="1">
                <a:lnSpc>
                  <a:spcPct val="100000"/>
                </a:lnSpc>
                <a:spcBef>
                  <a:spcPts val="0"/>
                </a:spcBef>
                <a:spcAft>
                  <a:spcPts val="0"/>
                </a:spcAft>
                <a:buClrTx/>
                <a:buSzTx/>
                <a:buFontTx/>
                <a:buNone/>
                <a:tabLst/>
                <a:defRPr/>
              </a:pPr>
              <a:t>1</a:t>
            </a:fld>
            <a:endParaRPr kumimoji="0" lang="ru-RU"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09930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31926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7570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284639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87892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778411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980272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68652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024829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172939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500200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49851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50494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18271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807055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92010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081693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786164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130078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57616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876036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24514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52863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454773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394260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530025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992370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590123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89116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173150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4019175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187894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331693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657811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5070839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863843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8039177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641675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571142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028585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2293441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13523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9392386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7128503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799640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18826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493395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1901561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705615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1037933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2978394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203453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2042168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
        <p:cNvGrpSpPr/>
        <p:nvPr/>
      </p:nvGrpSpPr>
      <p:grpSpPr>
        <a:xfrm>
          <a:off x="0" y="0"/>
          <a:ext cx="0" cy="0"/>
          <a:chOff x="0" y="0"/>
          <a:chExt cx="0" cy="0"/>
        </a:xfrm>
      </p:grpSpPr>
      <p:sp>
        <p:nvSpPr>
          <p:cNvPr id="48" name="Google Shape;48;g106f77e0e56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 name="Google Shape;49;g106f77e0e56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586126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841772"/>
            <a:ext cx="6858000" cy="1790700"/>
          </a:xfrm>
        </p:spPr>
        <p:txBody>
          <a:bodyPr anchor="b"/>
          <a:lstStyle>
            <a:lvl1pPr algn="ctr">
              <a:defRPr sz="4500"/>
            </a:lvl1pPr>
          </a:lstStyle>
          <a:p>
            <a:r>
              <a:rPr lang="ru-RU"/>
              <a:t>Образец заголовка</a:t>
            </a:r>
          </a:p>
        </p:txBody>
      </p:sp>
      <p:sp>
        <p:nvSpPr>
          <p:cNvPr id="3" name="Подзаголовок 2"/>
          <p:cNvSpPr>
            <a:spLocks noGrp="1"/>
          </p:cNvSpPr>
          <p:nvPr>
            <p:ph type="subTitle" idx="1"/>
          </p:nvPr>
        </p:nvSpPr>
        <p:spPr>
          <a:xfrm>
            <a:off x="1143000" y="2701528"/>
            <a:ext cx="6858000" cy="1241822"/>
          </a:xfrm>
        </p:spPr>
        <p:txBody>
          <a:bodyPr/>
          <a:lstStyle>
            <a:lvl1pPr marL="0" indent="0" algn="ctr">
              <a:buNone/>
              <a:defRPr sz="1800"/>
            </a:lvl1pPr>
            <a:lvl2pPr marL="342794" indent="0" algn="ctr">
              <a:buNone/>
              <a:defRPr sz="1500"/>
            </a:lvl2pPr>
            <a:lvl3pPr marL="685596" indent="0" algn="ctr">
              <a:buNone/>
              <a:defRPr sz="1425"/>
            </a:lvl3pPr>
            <a:lvl4pPr marL="1028394" indent="0" algn="ctr">
              <a:buNone/>
              <a:defRPr sz="1200"/>
            </a:lvl4pPr>
            <a:lvl5pPr marL="1371192" indent="0" algn="ctr">
              <a:buNone/>
              <a:defRPr sz="1200"/>
            </a:lvl5pPr>
            <a:lvl6pPr marL="1713995" indent="0" algn="ctr">
              <a:buNone/>
              <a:defRPr sz="1200"/>
            </a:lvl6pPr>
            <a:lvl7pPr marL="2056787" indent="0" algn="ctr">
              <a:buNone/>
              <a:defRPr sz="1200"/>
            </a:lvl7pPr>
            <a:lvl8pPr marL="2399580" indent="0" algn="ctr">
              <a:buNone/>
              <a:defRPr sz="1200"/>
            </a:lvl8pPr>
            <a:lvl9pPr marL="2742374" indent="0" algn="ctr">
              <a:buNone/>
              <a:defRPr sz="1200"/>
            </a:lvl9pPr>
          </a:lstStyle>
          <a:p>
            <a:r>
              <a:rPr lang="ru-RU"/>
              <a:t>Образец подзаголовка</a:t>
            </a:r>
          </a:p>
        </p:txBody>
      </p:sp>
      <p:sp>
        <p:nvSpPr>
          <p:cNvPr id="4" name="Дата 3"/>
          <p:cNvSpPr>
            <a:spLocks noGrp="1"/>
          </p:cNvSpPr>
          <p:nvPr>
            <p:ph type="dt" sz="half" idx="10"/>
          </p:nvPr>
        </p:nvSpPr>
        <p:spPr/>
        <p:txBody>
          <a:bodyPr/>
          <a:lstStyle/>
          <a:p>
            <a:pPr defTabSz="685596">
              <a:buClrTx/>
              <a:defRPr/>
            </a:pPr>
            <a:fld id="{D76B83FC-9E2A-4602-9D6B-7CB7A5D46DDC}" type="datetime1">
              <a:rPr lang="ru-RU" kern="1200" smtClean="0">
                <a:solidFill>
                  <a:prstClr val="black">
                    <a:tint val="75000"/>
                  </a:prstClr>
                </a:solidFill>
                <a:latin typeface="Calibri"/>
                <a:ea typeface="+mn-ea"/>
                <a:cs typeface="+mn-cs"/>
              </a:rPr>
              <a:pPr defTabSz="685596">
                <a:buClrTx/>
                <a:defRPr/>
              </a:pPr>
              <a:t>24.10.2022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130335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6D12CB95-194F-4112-B6D9-ED045BE6087A}" type="datetime1">
              <a:rPr lang="ru-RU" kern="1200" smtClean="0">
                <a:solidFill>
                  <a:prstClr val="black">
                    <a:tint val="75000"/>
                  </a:prstClr>
                </a:solidFill>
                <a:latin typeface="Calibri"/>
                <a:ea typeface="+mn-ea"/>
                <a:cs typeface="+mn-cs"/>
              </a:rPr>
              <a:pPr defTabSz="685596">
                <a:buClrTx/>
                <a:defRPr/>
              </a:pPr>
              <a:t>24.10.2022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73141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282316"/>
            <a:ext cx="7886700" cy="2139553"/>
          </a:xfrm>
        </p:spPr>
        <p:txBody>
          <a:bodyPr anchor="b"/>
          <a:lstStyle>
            <a:lvl1pPr>
              <a:defRPr sz="4500"/>
            </a:lvl1pPr>
          </a:lstStyle>
          <a:p>
            <a:r>
              <a:rPr lang="ru-RU"/>
              <a:t>Образец заголовка</a:t>
            </a:r>
          </a:p>
        </p:txBody>
      </p:sp>
      <p:sp>
        <p:nvSpPr>
          <p:cNvPr id="3" name="Текст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794" indent="0">
              <a:buNone/>
              <a:defRPr sz="1500">
                <a:solidFill>
                  <a:schemeClr val="tx1">
                    <a:tint val="75000"/>
                  </a:schemeClr>
                </a:solidFill>
              </a:defRPr>
            </a:lvl2pPr>
            <a:lvl3pPr marL="685596" indent="0">
              <a:buNone/>
              <a:defRPr sz="1425">
                <a:solidFill>
                  <a:schemeClr val="tx1">
                    <a:tint val="75000"/>
                  </a:schemeClr>
                </a:solidFill>
              </a:defRPr>
            </a:lvl3pPr>
            <a:lvl4pPr marL="1028394" indent="0">
              <a:buNone/>
              <a:defRPr sz="1200">
                <a:solidFill>
                  <a:schemeClr val="tx1">
                    <a:tint val="75000"/>
                  </a:schemeClr>
                </a:solidFill>
              </a:defRPr>
            </a:lvl4pPr>
            <a:lvl5pPr marL="1371192" indent="0">
              <a:buNone/>
              <a:defRPr sz="1200">
                <a:solidFill>
                  <a:schemeClr val="tx1">
                    <a:tint val="75000"/>
                  </a:schemeClr>
                </a:solidFill>
              </a:defRPr>
            </a:lvl5pPr>
            <a:lvl6pPr marL="1713995" indent="0">
              <a:buNone/>
              <a:defRPr sz="1200">
                <a:solidFill>
                  <a:schemeClr val="tx1">
                    <a:tint val="75000"/>
                  </a:schemeClr>
                </a:solidFill>
              </a:defRPr>
            </a:lvl6pPr>
            <a:lvl7pPr marL="2056787" indent="0">
              <a:buNone/>
              <a:defRPr sz="1200">
                <a:solidFill>
                  <a:schemeClr val="tx1">
                    <a:tint val="75000"/>
                  </a:schemeClr>
                </a:solidFill>
              </a:defRPr>
            </a:lvl7pPr>
            <a:lvl8pPr marL="2399580" indent="0">
              <a:buNone/>
              <a:defRPr sz="1200">
                <a:solidFill>
                  <a:schemeClr val="tx1">
                    <a:tint val="75000"/>
                  </a:schemeClr>
                </a:solidFill>
              </a:defRPr>
            </a:lvl8pPr>
            <a:lvl9pPr marL="2742374" indent="0">
              <a:buNone/>
              <a:defRPr sz="12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pPr defTabSz="685596">
              <a:buClrTx/>
              <a:defRPr/>
            </a:pPr>
            <a:fld id="{8D1A93ED-4931-41B4-8CA2-C0E60E6700FE}" type="datetime1">
              <a:rPr lang="ru-RU" kern="1200" smtClean="0">
                <a:solidFill>
                  <a:prstClr val="black">
                    <a:tint val="75000"/>
                  </a:prstClr>
                </a:solidFill>
                <a:latin typeface="Calibri"/>
                <a:ea typeface="+mn-ea"/>
                <a:cs typeface="+mn-cs"/>
              </a:rPr>
              <a:pPr defTabSz="685596">
                <a:buClrTx/>
                <a:defRPr/>
              </a:pPr>
              <a:t>24.10.2022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702931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6286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291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pPr defTabSz="685596">
              <a:buClrTx/>
              <a:defRPr/>
            </a:pPr>
            <a:fld id="{9145D4B7-F9E5-46A3-B370-D65D36B452E3}" type="datetime1">
              <a:rPr lang="ru-RU" kern="1200" smtClean="0">
                <a:solidFill>
                  <a:prstClr val="black">
                    <a:tint val="75000"/>
                  </a:prstClr>
                </a:solidFill>
                <a:latin typeface="Calibri"/>
                <a:ea typeface="+mn-ea"/>
                <a:cs typeface="+mn-cs"/>
              </a:rPr>
              <a:pPr defTabSz="685596">
                <a:buClrTx/>
                <a:defRPr/>
              </a:pPr>
              <a:t>24.10.2022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774894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273844"/>
            <a:ext cx="7886700" cy="994172"/>
          </a:xfrm>
        </p:spPr>
        <p:txBody>
          <a:bodyPr/>
          <a:lstStyle/>
          <a:p>
            <a:r>
              <a:rPr lang="ru-RU"/>
              <a:t>Образец заголовка</a:t>
            </a:r>
          </a:p>
        </p:txBody>
      </p:sp>
      <p:sp>
        <p:nvSpPr>
          <p:cNvPr id="3" name="Текст 2"/>
          <p:cNvSpPr>
            <a:spLocks noGrp="1"/>
          </p:cNvSpPr>
          <p:nvPr>
            <p:ph type="body" idx="1"/>
          </p:nvPr>
        </p:nvSpPr>
        <p:spPr>
          <a:xfrm>
            <a:off x="629842" y="1260872"/>
            <a:ext cx="3868340" cy="617934"/>
          </a:xfrm>
        </p:spPr>
        <p:txBody>
          <a:bodyPr anchor="b"/>
          <a:lstStyle>
            <a:lvl1pPr marL="0" indent="0">
              <a:buNone/>
              <a:defRPr sz="1800" b="1"/>
            </a:lvl1pPr>
            <a:lvl2pPr marL="342794" indent="0">
              <a:buNone/>
              <a:defRPr sz="1500" b="1"/>
            </a:lvl2pPr>
            <a:lvl3pPr marL="685596" indent="0">
              <a:buNone/>
              <a:defRPr sz="1425" b="1"/>
            </a:lvl3pPr>
            <a:lvl4pPr marL="1028394" indent="0">
              <a:buNone/>
              <a:defRPr sz="1200" b="1"/>
            </a:lvl4pPr>
            <a:lvl5pPr marL="1371192" indent="0">
              <a:buNone/>
              <a:defRPr sz="1200" b="1"/>
            </a:lvl5pPr>
            <a:lvl6pPr marL="1713995" indent="0">
              <a:buNone/>
              <a:defRPr sz="1200" b="1"/>
            </a:lvl6pPr>
            <a:lvl7pPr marL="2056787" indent="0">
              <a:buNone/>
              <a:defRPr sz="1200" b="1"/>
            </a:lvl7pPr>
            <a:lvl8pPr marL="2399580" indent="0">
              <a:buNone/>
              <a:defRPr sz="1200" b="1"/>
            </a:lvl8pPr>
            <a:lvl9pPr marL="2742374" indent="0">
              <a:buNone/>
              <a:defRPr sz="1200" b="1"/>
            </a:lvl9pPr>
          </a:lstStyle>
          <a:p>
            <a:pPr lvl="0"/>
            <a:r>
              <a:rPr lang="ru-RU"/>
              <a:t>Образец текста</a:t>
            </a:r>
          </a:p>
        </p:txBody>
      </p:sp>
      <p:sp>
        <p:nvSpPr>
          <p:cNvPr id="4" name="Объект 3"/>
          <p:cNvSpPr>
            <a:spLocks noGrp="1"/>
          </p:cNvSpPr>
          <p:nvPr>
            <p:ph sz="half" idx="2"/>
          </p:nvPr>
        </p:nvSpPr>
        <p:spPr>
          <a:xfrm>
            <a:off x="629842" y="1878806"/>
            <a:ext cx="3868340"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29152" y="1260872"/>
            <a:ext cx="3887391" cy="617934"/>
          </a:xfrm>
        </p:spPr>
        <p:txBody>
          <a:bodyPr anchor="b"/>
          <a:lstStyle>
            <a:lvl1pPr marL="0" indent="0">
              <a:buNone/>
              <a:defRPr sz="1800" b="1"/>
            </a:lvl1pPr>
            <a:lvl2pPr marL="342794" indent="0">
              <a:buNone/>
              <a:defRPr sz="1500" b="1"/>
            </a:lvl2pPr>
            <a:lvl3pPr marL="685596" indent="0">
              <a:buNone/>
              <a:defRPr sz="1425" b="1"/>
            </a:lvl3pPr>
            <a:lvl4pPr marL="1028394" indent="0">
              <a:buNone/>
              <a:defRPr sz="1200" b="1"/>
            </a:lvl4pPr>
            <a:lvl5pPr marL="1371192" indent="0">
              <a:buNone/>
              <a:defRPr sz="1200" b="1"/>
            </a:lvl5pPr>
            <a:lvl6pPr marL="1713995" indent="0">
              <a:buNone/>
              <a:defRPr sz="1200" b="1"/>
            </a:lvl6pPr>
            <a:lvl7pPr marL="2056787" indent="0">
              <a:buNone/>
              <a:defRPr sz="1200" b="1"/>
            </a:lvl7pPr>
            <a:lvl8pPr marL="2399580" indent="0">
              <a:buNone/>
              <a:defRPr sz="1200" b="1"/>
            </a:lvl8pPr>
            <a:lvl9pPr marL="2742374" indent="0">
              <a:buNone/>
              <a:defRPr sz="1200" b="1"/>
            </a:lvl9pPr>
          </a:lstStyle>
          <a:p>
            <a:pPr lvl="0"/>
            <a:r>
              <a:rPr lang="ru-RU"/>
              <a:t>Образец текста</a:t>
            </a:r>
          </a:p>
        </p:txBody>
      </p:sp>
      <p:sp>
        <p:nvSpPr>
          <p:cNvPr id="6" name="Объект 5"/>
          <p:cNvSpPr>
            <a:spLocks noGrp="1"/>
          </p:cNvSpPr>
          <p:nvPr>
            <p:ph sz="quarter" idx="4"/>
          </p:nvPr>
        </p:nvSpPr>
        <p:spPr>
          <a:xfrm>
            <a:off x="4629152" y="1878806"/>
            <a:ext cx="3887391"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pPr defTabSz="685596">
              <a:buClrTx/>
              <a:defRPr/>
            </a:pPr>
            <a:fld id="{9E70F072-1C49-4671-8574-97D058EEB46A}" type="datetime1">
              <a:rPr lang="ru-RU" kern="1200" smtClean="0">
                <a:solidFill>
                  <a:prstClr val="black">
                    <a:tint val="75000"/>
                  </a:prstClr>
                </a:solidFill>
                <a:latin typeface="Calibri"/>
                <a:ea typeface="+mn-ea"/>
                <a:cs typeface="+mn-cs"/>
              </a:rPr>
              <a:pPr defTabSz="685596">
                <a:buClrTx/>
                <a:defRPr/>
              </a:pPr>
              <a:t>24.10.2022</a:t>
            </a:fld>
            <a:endParaRPr lang="ru-RU" kern="1200">
              <a:solidFill>
                <a:prstClr val="black">
                  <a:tint val="75000"/>
                </a:prstClr>
              </a:solidFill>
              <a:latin typeface="Calibri"/>
              <a:ea typeface="+mn-ea"/>
              <a:cs typeface="+mn-cs"/>
            </a:endParaRPr>
          </a:p>
        </p:txBody>
      </p:sp>
      <p:sp>
        <p:nvSpPr>
          <p:cNvPr id="8" name="Нижний колонтитул 7"/>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9" name="Номер слайда 8"/>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03005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pPr defTabSz="685596">
              <a:buClrTx/>
              <a:defRPr/>
            </a:pPr>
            <a:fld id="{8EEB9A1F-F8D8-4877-B719-EDF6A378381F}" type="datetime1">
              <a:rPr lang="ru-RU" kern="1200" smtClean="0">
                <a:solidFill>
                  <a:prstClr val="black">
                    <a:tint val="75000"/>
                  </a:prstClr>
                </a:solidFill>
                <a:latin typeface="Calibri"/>
                <a:ea typeface="+mn-ea"/>
                <a:cs typeface="+mn-cs"/>
              </a:rPr>
              <a:pPr defTabSz="685596">
                <a:buClrTx/>
                <a:defRPr/>
              </a:pPr>
              <a:t>24.10.2022</a:t>
            </a:fld>
            <a:endParaRPr lang="ru-RU" kern="1200">
              <a:solidFill>
                <a:prstClr val="black">
                  <a:tint val="75000"/>
                </a:prstClr>
              </a:solidFill>
              <a:latin typeface="Calibri"/>
              <a:ea typeface="+mn-ea"/>
              <a:cs typeface="+mn-cs"/>
            </a:endParaRPr>
          </a:p>
        </p:txBody>
      </p:sp>
      <p:sp>
        <p:nvSpPr>
          <p:cNvPr id="4" name="Нижний колонтитул 3"/>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5" name="Номер слайда 4"/>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821583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defTabSz="685596">
              <a:buClrTx/>
              <a:defRPr/>
            </a:pPr>
            <a:fld id="{57441E83-8987-45BD-9C74-0B6A88B2A24A}" type="datetime1">
              <a:rPr lang="ru-RU" kern="1200" smtClean="0">
                <a:solidFill>
                  <a:prstClr val="black">
                    <a:tint val="75000"/>
                  </a:prstClr>
                </a:solidFill>
                <a:latin typeface="Calibri"/>
                <a:ea typeface="+mn-ea"/>
                <a:cs typeface="+mn-cs"/>
              </a:rPr>
              <a:pPr defTabSz="685596">
                <a:buClrTx/>
                <a:defRPr/>
              </a:pPr>
              <a:t>24.10.2022</a:t>
            </a:fld>
            <a:endParaRPr lang="ru-RU" kern="1200">
              <a:solidFill>
                <a:prstClr val="black">
                  <a:tint val="75000"/>
                </a:prstClr>
              </a:solidFill>
              <a:latin typeface="Calibri"/>
              <a:ea typeface="+mn-ea"/>
              <a:cs typeface="+mn-cs"/>
            </a:endParaRPr>
          </a:p>
        </p:txBody>
      </p:sp>
      <p:sp>
        <p:nvSpPr>
          <p:cNvPr id="3" name="Нижний колонтитул 2"/>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4" name="Номер слайда 3"/>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152301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p>
        </p:txBody>
      </p:sp>
      <p:sp>
        <p:nvSpPr>
          <p:cNvPr id="3" name="Объект 2"/>
          <p:cNvSpPr>
            <a:spLocks noGrp="1"/>
          </p:cNvSpPr>
          <p:nvPr>
            <p:ph idx="1"/>
          </p:nvPr>
        </p:nvSpPr>
        <p:spPr>
          <a:xfrm>
            <a:off x="3887391" y="740581"/>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29841" y="1543052"/>
            <a:ext cx="2949178" cy="2858691"/>
          </a:xfrm>
        </p:spPr>
        <p:txBody>
          <a:bodyPr/>
          <a:lstStyle>
            <a:lvl1pPr marL="0" indent="0">
              <a:buNone/>
              <a:defRPr sz="1200"/>
            </a:lvl1pPr>
            <a:lvl2pPr marL="342794" indent="0">
              <a:buNone/>
              <a:defRPr sz="1125"/>
            </a:lvl2pPr>
            <a:lvl3pPr marL="685596" indent="0">
              <a:buNone/>
              <a:defRPr sz="900"/>
            </a:lvl3pPr>
            <a:lvl4pPr marL="1028394" indent="0">
              <a:buNone/>
              <a:defRPr sz="825"/>
            </a:lvl4pPr>
            <a:lvl5pPr marL="1371192" indent="0">
              <a:buNone/>
              <a:defRPr sz="825"/>
            </a:lvl5pPr>
            <a:lvl6pPr marL="1713995" indent="0">
              <a:buNone/>
              <a:defRPr sz="825"/>
            </a:lvl6pPr>
            <a:lvl7pPr marL="2056787" indent="0">
              <a:buNone/>
              <a:defRPr sz="825"/>
            </a:lvl7pPr>
            <a:lvl8pPr marL="2399580" indent="0">
              <a:buNone/>
              <a:defRPr sz="825"/>
            </a:lvl8pPr>
            <a:lvl9pPr marL="2742374" indent="0">
              <a:buNone/>
              <a:defRPr sz="825"/>
            </a:lvl9pPr>
          </a:lstStyle>
          <a:p>
            <a:pPr lvl="0"/>
            <a:r>
              <a:rPr lang="ru-RU"/>
              <a:t>Образец текста</a:t>
            </a:r>
          </a:p>
        </p:txBody>
      </p:sp>
      <p:sp>
        <p:nvSpPr>
          <p:cNvPr id="5" name="Дата 4"/>
          <p:cNvSpPr>
            <a:spLocks noGrp="1"/>
          </p:cNvSpPr>
          <p:nvPr>
            <p:ph type="dt" sz="half" idx="10"/>
          </p:nvPr>
        </p:nvSpPr>
        <p:spPr/>
        <p:txBody>
          <a:bodyPr/>
          <a:lstStyle/>
          <a:p>
            <a:pPr defTabSz="685596">
              <a:buClrTx/>
              <a:defRPr/>
            </a:pPr>
            <a:fld id="{06F14954-94D0-4144-9BEE-C3F51F7F0E6C}" type="datetime1">
              <a:rPr lang="ru-RU" kern="1200" smtClean="0">
                <a:solidFill>
                  <a:prstClr val="black">
                    <a:tint val="75000"/>
                  </a:prstClr>
                </a:solidFill>
                <a:latin typeface="Calibri"/>
                <a:ea typeface="+mn-ea"/>
                <a:cs typeface="+mn-cs"/>
              </a:rPr>
              <a:pPr defTabSz="685596">
                <a:buClrTx/>
                <a:defRPr/>
              </a:pPr>
              <a:t>24.10.2022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609469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p>
        </p:txBody>
      </p:sp>
      <p:sp>
        <p:nvSpPr>
          <p:cNvPr id="3" name="Рисунок 2"/>
          <p:cNvSpPr>
            <a:spLocks noGrp="1"/>
          </p:cNvSpPr>
          <p:nvPr>
            <p:ph type="pic" idx="1"/>
          </p:nvPr>
        </p:nvSpPr>
        <p:spPr>
          <a:xfrm>
            <a:off x="3887391" y="740581"/>
            <a:ext cx="4629150" cy="3655219"/>
          </a:xfrm>
        </p:spPr>
        <p:txBody>
          <a:bodyPr/>
          <a:lstStyle>
            <a:lvl1pPr marL="0" indent="0">
              <a:buNone/>
              <a:defRPr sz="2400"/>
            </a:lvl1pPr>
            <a:lvl2pPr marL="342794" indent="0">
              <a:buNone/>
              <a:defRPr sz="2100"/>
            </a:lvl2pPr>
            <a:lvl3pPr marL="685596" indent="0">
              <a:buNone/>
              <a:defRPr sz="1800"/>
            </a:lvl3pPr>
            <a:lvl4pPr marL="1028394" indent="0">
              <a:buNone/>
              <a:defRPr sz="1500"/>
            </a:lvl4pPr>
            <a:lvl5pPr marL="1371192" indent="0">
              <a:buNone/>
              <a:defRPr sz="1500"/>
            </a:lvl5pPr>
            <a:lvl6pPr marL="1713995" indent="0">
              <a:buNone/>
              <a:defRPr sz="1500"/>
            </a:lvl6pPr>
            <a:lvl7pPr marL="2056787" indent="0">
              <a:buNone/>
              <a:defRPr sz="1500"/>
            </a:lvl7pPr>
            <a:lvl8pPr marL="2399580" indent="0">
              <a:buNone/>
              <a:defRPr sz="1500"/>
            </a:lvl8pPr>
            <a:lvl9pPr marL="2742374" indent="0">
              <a:buNone/>
              <a:defRPr sz="1500"/>
            </a:lvl9pPr>
          </a:lstStyle>
          <a:p>
            <a:endParaRPr lang="ru-RU"/>
          </a:p>
        </p:txBody>
      </p:sp>
      <p:sp>
        <p:nvSpPr>
          <p:cNvPr id="4" name="Текст 3"/>
          <p:cNvSpPr>
            <a:spLocks noGrp="1"/>
          </p:cNvSpPr>
          <p:nvPr>
            <p:ph type="body" sz="half" idx="2"/>
          </p:nvPr>
        </p:nvSpPr>
        <p:spPr>
          <a:xfrm>
            <a:off x="629841" y="1543052"/>
            <a:ext cx="2949178" cy="2858691"/>
          </a:xfrm>
        </p:spPr>
        <p:txBody>
          <a:bodyPr/>
          <a:lstStyle>
            <a:lvl1pPr marL="0" indent="0">
              <a:buNone/>
              <a:defRPr sz="1200"/>
            </a:lvl1pPr>
            <a:lvl2pPr marL="342794" indent="0">
              <a:buNone/>
              <a:defRPr sz="1125"/>
            </a:lvl2pPr>
            <a:lvl3pPr marL="685596" indent="0">
              <a:buNone/>
              <a:defRPr sz="900"/>
            </a:lvl3pPr>
            <a:lvl4pPr marL="1028394" indent="0">
              <a:buNone/>
              <a:defRPr sz="825"/>
            </a:lvl4pPr>
            <a:lvl5pPr marL="1371192" indent="0">
              <a:buNone/>
              <a:defRPr sz="825"/>
            </a:lvl5pPr>
            <a:lvl6pPr marL="1713995" indent="0">
              <a:buNone/>
              <a:defRPr sz="825"/>
            </a:lvl6pPr>
            <a:lvl7pPr marL="2056787" indent="0">
              <a:buNone/>
              <a:defRPr sz="825"/>
            </a:lvl7pPr>
            <a:lvl8pPr marL="2399580" indent="0">
              <a:buNone/>
              <a:defRPr sz="825"/>
            </a:lvl8pPr>
            <a:lvl9pPr marL="2742374" indent="0">
              <a:buNone/>
              <a:defRPr sz="825"/>
            </a:lvl9pPr>
          </a:lstStyle>
          <a:p>
            <a:pPr lvl="0"/>
            <a:r>
              <a:rPr lang="ru-RU"/>
              <a:t>Образец текста</a:t>
            </a:r>
          </a:p>
        </p:txBody>
      </p:sp>
      <p:sp>
        <p:nvSpPr>
          <p:cNvPr id="5" name="Дата 4"/>
          <p:cNvSpPr>
            <a:spLocks noGrp="1"/>
          </p:cNvSpPr>
          <p:nvPr>
            <p:ph type="dt" sz="half" idx="10"/>
          </p:nvPr>
        </p:nvSpPr>
        <p:spPr/>
        <p:txBody>
          <a:bodyPr/>
          <a:lstStyle/>
          <a:p>
            <a:pPr defTabSz="685596">
              <a:buClrTx/>
              <a:defRPr/>
            </a:pPr>
            <a:fld id="{A792FA2C-4212-4E73-BF7F-DA9B524372F7}" type="datetime1">
              <a:rPr lang="ru-RU" kern="1200" smtClean="0">
                <a:solidFill>
                  <a:prstClr val="black">
                    <a:tint val="75000"/>
                  </a:prstClr>
                </a:solidFill>
                <a:latin typeface="Calibri"/>
                <a:ea typeface="+mn-ea"/>
                <a:cs typeface="+mn-cs"/>
              </a:rPr>
              <a:pPr defTabSz="685596">
                <a:buClrTx/>
                <a:defRPr/>
              </a:pPr>
              <a:t>24.10.2022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548823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AD52D4C0-7BB9-4972-B456-6091936A072D}" type="datetime1">
              <a:rPr lang="ru-RU" kern="1200" smtClean="0">
                <a:solidFill>
                  <a:prstClr val="black">
                    <a:tint val="75000"/>
                  </a:prstClr>
                </a:solidFill>
                <a:latin typeface="Calibri"/>
                <a:ea typeface="+mn-ea"/>
                <a:cs typeface="+mn-cs"/>
              </a:rPr>
              <a:pPr defTabSz="685596">
                <a:buClrTx/>
                <a:defRPr/>
              </a:pPr>
              <a:t>24.10.2022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273633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76" y="273856"/>
            <a:ext cx="1971675" cy="4358879"/>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28652" y="273856"/>
            <a:ext cx="5800725" cy="435887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6D8EE6BC-3CC5-4CEA-8860-0CC700BC525D}" type="datetime1">
              <a:rPr lang="ru-RU" kern="1200" smtClean="0">
                <a:solidFill>
                  <a:prstClr val="black">
                    <a:tint val="75000"/>
                  </a:prstClr>
                </a:solidFill>
                <a:latin typeface="Calibri"/>
                <a:ea typeface="+mn-ea"/>
                <a:cs typeface="+mn-cs"/>
              </a:rPr>
              <a:pPr defTabSz="685596">
                <a:buClrTx/>
                <a:defRPr/>
              </a:pPr>
              <a:t>24.10.2022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6770329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ig Picture">
    <p:spTree>
      <p:nvGrpSpPr>
        <p:cNvPr id="1" name=""/>
        <p:cNvGrpSpPr/>
        <p:nvPr/>
      </p:nvGrpSpPr>
      <p:grpSpPr>
        <a:xfrm>
          <a:off x="0" y="0"/>
          <a:ext cx="0" cy="0"/>
          <a:chOff x="0" y="0"/>
          <a:chExt cx="0" cy="0"/>
        </a:xfrm>
      </p:grpSpPr>
      <p:sp>
        <p:nvSpPr>
          <p:cNvPr id="49" name="Picture Placeholder 13"/>
          <p:cNvSpPr>
            <a:spLocks noGrp="1"/>
          </p:cNvSpPr>
          <p:nvPr>
            <p:ph type="pic" sz="quarter" idx="14"/>
          </p:nvPr>
        </p:nvSpPr>
        <p:spPr>
          <a:xfrm>
            <a:off x="0" y="0"/>
            <a:ext cx="9144000" cy="5143500"/>
          </a:xfrm>
          <a:prstGeom prst="rect">
            <a:avLst/>
          </a:prstGeom>
          <a:solidFill>
            <a:schemeClr val="bg1">
              <a:lumMod val="95000"/>
            </a:schemeClr>
          </a:solidFill>
          <a:effectLst/>
        </p:spPr>
        <p:txBody>
          <a:bodyPr>
            <a:normAutofit/>
          </a:bodyPr>
          <a:lstStyle>
            <a:lvl1pPr marL="0" indent="0">
              <a:buNone/>
              <a:defRPr sz="900" b="0" i="0">
                <a:ln>
                  <a:noFill/>
                </a:ln>
                <a:solidFill>
                  <a:schemeClr val="tx2"/>
                </a:solidFill>
                <a:latin typeface="Roboto Regular" charset="0"/>
                <a:ea typeface="Roboto Regular" charset="0"/>
                <a:cs typeface="Roboto Regular" charset="0"/>
              </a:defRPr>
            </a:lvl1pPr>
          </a:lstStyle>
          <a:p>
            <a:endParaRPr lang="en-US" dirty="0"/>
          </a:p>
        </p:txBody>
      </p:sp>
    </p:spTree>
    <p:extLst>
      <p:ext uri="{BB962C8B-B14F-4D97-AF65-F5344CB8AC3E}">
        <p14:creationId xmlns:p14="http://schemas.microsoft.com/office/powerpoint/2010/main" val="2911652510"/>
      </p:ext>
    </p:extLst>
  </p:cSld>
  <p:clrMapOvr>
    <a:masterClrMapping/>
  </p:clrMapOvr>
  <p:transition advClick="0"/>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type="title">
  <p:cSld name="Title">
    <p:bg>
      <p:bgPr>
        <a:solidFill>
          <a:schemeClr val="dk2"/>
        </a:solidFill>
        <a:effectLst/>
      </p:bgPr>
    </p:bg>
    <p:spTree>
      <p:nvGrpSpPr>
        <p:cNvPr id="1" name="Shape 9"/>
        <p:cNvGrpSpPr/>
        <p:nvPr/>
      </p:nvGrpSpPr>
      <p:grpSpPr>
        <a:xfrm>
          <a:off x="0" y="0"/>
          <a:ext cx="0" cy="0"/>
          <a:chOff x="0" y="0"/>
          <a:chExt cx="0" cy="0"/>
        </a:xfrm>
      </p:grpSpPr>
      <p:sp>
        <p:nvSpPr>
          <p:cNvPr id="10" name="Google Shape;10;p2"/>
          <p:cNvSpPr>
            <a:spLocks noGrp="1"/>
          </p:cNvSpPr>
          <p:nvPr>
            <p:ph type="pic" idx="2"/>
          </p:nvPr>
        </p:nvSpPr>
        <p:spPr>
          <a:xfrm>
            <a:off x="4462150" y="0"/>
            <a:ext cx="4682100" cy="5143500"/>
          </a:xfrm>
          <a:prstGeom prst="rect">
            <a:avLst/>
          </a:prstGeom>
          <a:noFill/>
          <a:ln>
            <a:noFill/>
          </a:ln>
        </p:spPr>
      </p:sp>
      <p:sp>
        <p:nvSpPr>
          <p:cNvPr id="11" name="Google Shape;11;p2"/>
          <p:cNvSpPr txBox="1">
            <a:spLocks noGrp="1"/>
          </p:cNvSpPr>
          <p:nvPr>
            <p:ph type="ctrTitle"/>
          </p:nvPr>
        </p:nvSpPr>
        <p:spPr>
          <a:xfrm>
            <a:off x="514350" y="1581925"/>
            <a:ext cx="3467400" cy="20781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4500"/>
              <a:buNone/>
              <a:defRPr sz="4500">
                <a:solidFill>
                  <a:schemeClr val="lt1"/>
                </a:solidFill>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endParaRPr/>
          </a:p>
        </p:txBody>
      </p:sp>
    </p:spTree>
    <p:extLst>
      <p:ext uri="{BB962C8B-B14F-4D97-AF65-F5344CB8AC3E}">
        <p14:creationId xmlns:p14="http://schemas.microsoft.com/office/powerpoint/2010/main" val="3938420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ubtitle">
  <p:cSld name="Subtitle">
    <p:bg>
      <p:bgPr>
        <a:solidFill>
          <a:schemeClr val="accent3"/>
        </a:solidFill>
        <a:effectLst/>
      </p:bgPr>
    </p:bg>
    <p:spTree>
      <p:nvGrpSpPr>
        <p:cNvPr id="1" name="Shape 12"/>
        <p:cNvGrpSpPr/>
        <p:nvPr/>
      </p:nvGrpSpPr>
      <p:grpSpPr>
        <a:xfrm>
          <a:off x="0" y="0"/>
          <a:ext cx="0" cy="0"/>
          <a:chOff x="0" y="0"/>
          <a:chExt cx="0" cy="0"/>
        </a:xfrm>
      </p:grpSpPr>
      <p:sp>
        <p:nvSpPr>
          <p:cNvPr id="13" name="Google Shape;13;p3"/>
          <p:cNvSpPr/>
          <p:nvPr/>
        </p:nvSpPr>
        <p:spPr>
          <a:xfrm>
            <a:off x="4423391" y="0"/>
            <a:ext cx="4720800" cy="5143500"/>
          </a:xfrm>
          <a:prstGeom prst="rect">
            <a:avLst/>
          </a:prstGeom>
          <a:solidFill>
            <a:schemeClr val="dk2"/>
          </a:solidFill>
          <a:ln>
            <a:noFill/>
          </a:ln>
        </p:spPr>
        <p:txBody>
          <a:bodyPr spcFirstLastPara="1" wrap="square" lIns="45725" tIns="45725" rIns="45725" bIns="45725" anchor="ctr" anchorCtr="0">
            <a:noAutofit/>
          </a:bodyPr>
          <a:lstStyle/>
          <a:p>
            <a:endParaRPr/>
          </a:p>
        </p:txBody>
      </p:sp>
      <p:sp>
        <p:nvSpPr>
          <p:cNvPr id="14" name="Google Shape;14;p3"/>
          <p:cNvSpPr txBox="1">
            <a:spLocks noGrp="1"/>
          </p:cNvSpPr>
          <p:nvPr>
            <p:ph type="ctrTitle"/>
          </p:nvPr>
        </p:nvSpPr>
        <p:spPr>
          <a:xfrm>
            <a:off x="4997350" y="495300"/>
            <a:ext cx="3291300" cy="20781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4500"/>
              <a:buNone/>
              <a:defRPr sz="4500">
                <a:solidFill>
                  <a:schemeClr val="lt1"/>
                </a:solidFill>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endParaRPr/>
          </a:p>
        </p:txBody>
      </p:sp>
      <p:sp>
        <p:nvSpPr>
          <p:cNvPr id="15" name="Google Shape;15;p3"/>
          <p:cNvSpPr>
            <a:spLocks noGrp="1"/>
          </p:cNvSpPr>
          <p:nvPr>
            <p:ph type="pic" idx="2"/>
          </p:nvPr>
        </p:nvSpPr>
        <p:spPr>
          <a:xfrm>
            <a:off x="523825" y="523875"/>
            <a:ext cx="3428400" cy="4114800"/>
          </a:xfrm>
          <a:prstGeom prst="rect">
            <a:avLst/>
          </a:prstGeom>
          <a:noFill/>
          <a:ln>
            <a:noFill/>
          </a:ln>
        </p:spPr>
      </p:sp>
      <p:sp>
        <p:nvSpPr>
          <p:cNvPr id="16" name="Google Shape;16;p3"/>
          <p:cNvSpPr txBox="1">
            <a:spLocks noGrp="1"/>
          </p:cNvSpPr>
          <p:nvPr>
            <p:ph type="subTitle" idx="1"/>
          </p:nvPr>
        </p:nvSpPr>
        <p:spPr>
          <a:xfrm>
            <a:off x="4997400" y="3562350"/>
            <a:ext cx="3291300" cy="1066800"/>
          </a:xfrm>
          <a:prstGeom prst="rect">
            <a:avLst/>
          </a:prstGeom>
        </p:spPr>
        <p:txBody>
          <a:bodyPr spcFirstLastPara="1" wrap="square" lIns="0" tIns="0" rIns="0" bIns="0" anchor="b" anchorCtr="0">
            <a:noAutofit/>
          </a:bodyPr>
          <a:lstStyle>
            <a:lvl1pPr lvl="0" rtl="0">
              <a:spcBef>
                <a:spcPts val="0"/>
              </a:spcBef>
              <a:spcAft>
                <a:spcPts val="0"/>
              </a:spcAft>
              <a:buClr>
                <a:schemeClr val="lt1"/>
              </a:buClr>
              <a:buSzPts val="2000"/>
              <a:buNone/>
              <a:defRPr sz="2000">
                <a:solidFill>
                  <a:schemeClr val="lt1"/>
                </a:solidFill>
              </a:defRPr>
            </a:lvl1pPr>
            <a:lvl2pPr lvl="1" rtl="0">
              <a:spcBef>
                <a:spcPts val="800"/>
              </a:spcBef>
              <a:spcAft>
                <a:spcPts val="0"/>
              </a:spcAft>
              <a:buClr>
                <a:schemeClr val="dk2"/>
              </a:buClr>
              <a:buSzPts val="3200"/>
              <a:buNone/>
              <a:defRPr sz="3200">
                <a:solidFill>
                  <a:schemeClr val="dk2"/>
                </a:solidFill>
              </a:defRPr>
            </a:lvl2pPr>
            <a:lvl3pPr lvl="2" rtl="0">
              <a:spcBef>
                <a:spcPts val="800"/>
              </a:spcBef>
              <a:spcAft>
                <a:spcPts val="0"/>
              </a:spcAft>
              <a:buClr>
                <a:schemeClr val="dk2"/>
              </a:buClr>
              <a:buSzPts val="3200"/>
              <a:buNone/>
              <a:defRPr sz="3200">
                <a:solidFill>
                  <a:schemeClr val="dk2"/>
                </a:solidFill>
              </a:defRPr>
            </a:lvl3pPr>
            <a:lvl4pPr lvl="3" rtl="0">
              <a:spcBef>
                <a:spcPts val="800"/>
              </a:spcBef>
              <a:spcAft>
                <a:spcPts val="0"/>
              </a:spcAft>
              <a:buClr>
                <a:schemeClr val="dk2"/>
              </a:buClr>
              <a:buSzPts val="3200"/>
              <a:buNone/>
              <a:defRPr sz="3200">
                <a:solidFill>
                  <a:schemeClr val="dk2"/>
                </a:solidFill>
              </a:defRPr>
            </a:lvl4pPr>
            <a:lvl5pPr lvl="4" rtl="0">
              <a:spcBef>
                <a:spcPts val="800"/>
              </a:spcBef>
              <a:spcAft>
                <a:spcPts val="0"/>
              </a:spcAft>
              <a:buClr>
                <a:schemeClr val="dk2"/>
              </a:buClr>
              <a:buSzPts val="3200"/>
              <a:buNone/>
              <a:defRPr sz="3200">
                <a:solidFill>
                  <a:schemeClr val="dk2"/>
                </a:solidFill>
              </a:defRPr>
            </a:lvl5pPr>
            <a:lvl6pPr lvl="5" rtl="0">
              <a:spcBef>
                <a:spcPts val="800"/>
              </a:spcBef>
              <a:spcAft>
                <a:spcPts val="0"/>
              </a:spcAft>
              <a:buClr>
                <a:schemeClr val="dk2"/>
              </a:buClr>
              <a:buSzPts val="3200"/>
              <a:buNone/>
              <a:defRPr sz="3200">
                <a:solidFill>
                  <a:schemeClr val="dk2"/>
                </a:solidFill>
              </a:defRPr>
            </a:lvl6pPr>
            <a:lvl7pPr lvl="6" rtl="0">
              <a:spcBef>
                <a:spcPts val="800"/>
              </a:spcBef>
              <a:spcAft>
                <a:spcPts val="0"/>
              </a:spcAft>
              <a:buClr>
                <a:schemeClr val="dk2"/>
              </a:buClr>
              <a:buSzPts val="3200"/>
              <a:buNone/>
              <a:defRPr sz="3200">
                <a:solidFill>
                  <a:schemeClr val="dk2"/>
                </a:solidFill>
              </a:defRPr>
            </a:lvl7pPr>
            <a:lvl8pPr lvl="7" rtl="0">
              <a:spcBef>
                <a:spcPts val="800"/>
              </a:spcBef>
              <a:spcAft>
                <a:spcPts val="0"/>
              </a:spcAft>
              <a:buClr>
                <a:schemeClr val="dk2"/>
              </a:buClr>
              <a:buSzPts val="3200"/>
              <a:buNone/>
              <a:defRPr sz="3200">
                <a:solidFill>
                  <a:schemeClr val="dk2"/>
                </a:solidFill>
              </a:defRPr>
            </a:lvl8pPr>
            <a:lvl9pPr lvl="8" rtl="0">
              <a:spcBef>
                <a:spcPts val="800"/>
              </a:spcBef>
              <a:spcAft>
                <a:spcPts val="800"/>
              </a:spcAft>
              <a:buClr>
                <a:schemeClr val="dk2"/>
              </a:buClr>
              <a:buSzPts val="3200"/>
              <a:buNone/>
              <a:defRPr sz="3200">
                <a:solidFill>
                  <a:schemeClr val="dk2"/>
                </a:solidFill>
              </a:defRPr>
            </a:lvl9pPr>
          </a:lstStyle>
          <a:p>
            <a:endParaRPr/>
          </a:p>
        </p:txBody>
      </p:sp>
    </p:spTree>
    <p:extLst>
      <p:ext uri="{BB962C8B-B14F-4D97-AF65-F5344CB8AC3E}">
        <p14:creationId xmlns:p14="http://schemas.microsoft.com/office/powerpoint/2010/main" val="17225347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Quote">
  <p:cSld name="Quote">
    <p:bg>
      <p:bgPr>
        <a:solidFill>
          <a:schemeClr val="lt2"/>
        </a:solidFill>
        <a:effectLst/>
      </p:bgPr>
    </p:bg>
    <p:spTree>
      <p:nvGrpSpPr>
        <p:cNvPr id="1" name="Shape 17"/>
        <p:cNvGrpSpPr/>
        <p:nvPr/>
      </p:nvGrpSpPr>
      <p:grpSpPr>
        <a:xfrm>
          <a:off x="0" y="0"/>
          <a:ext cx="0" cy="0"/>
          <a:chOff x="0" y="0"/>
          <a:chExt cx="0" cy="0"/>
        </a:xfrm>
      </p:grpSpPr>
      <p:sp>
        <p:nvSpPr>
          <p:cNvPr id="18" name="Google Shape;18;p4"/>
          <p:cNvSpPr/>
          <p:nvPr/>
        </p:nvSpPr>
        <p:spPr>
          <a:xfrm>
            <a:off x="514350" y="514350"/>
            <a:ext cx="8115300" cy="4114800"/>
          </a:xfrm>
          <a:prstGeom prst="rect">
            <a:avLst/>
          </a:prstGeom>
          <a:solidFill>
            <a:schemeClr val="accent3"/>
          </a:solidFill>
          <a:ln>
            <a:noFill/>
          </a:ln>
        </p:spPr>
        <p:txBody>
          <a:bodyPr spcFirstLastPara="1" wrap="square" lIns="45725" tIns="45725" rIns="45725" bIns="45725" anchor="ctr" anchorCtr="0">
            <a:noAutofit/>
          </a:bodyPr>
          <a:lstStyle/>
          <a:p>
            <a:endParaRPr/>
          </a:p>
        </p:txBody>
      </p:sp>
      <p:sp>
        <p:nvSpPr>
          <p:cNvPr id="19" name="Google Shape;19;p4"/>
          <p:cNvSpPr txBox="1">
            <a:spLocks noGrp="1"/>
          </p:cNvSpPr>
          <p:nvPr>
            <p:ph type="body" idx="1"/>
          </p:nvPr>
        </p:nvSpPr>
        <p:spPr>
          <a:xfrm>
            <a:off x="2943225" y="3714375"/>
            <a:ext cx="5312700" cy="609600"/>
          </a:xfrm>
          <a:prstGeom prst="rect">
            <a:avLst/>
          </a:prstGeom>
        </p:spPr>
        <p:txBody>
          <a:bodyPr spcFirstLastPara="1" wrap="square" lIns="0" tIns="0" rIns="0" bIns="0" anchor="t" anchorCtr="0">
            <a:noAutofit/>
          </a:bodyPr>
          <a:lstStyle>
            <a:lvl1pPr marL="457200" lvl="0" indent="-342900" algn="r" rtl="0">
              <a:spcBef>
                <a:spcPts val="0"/>
              </a:spcBef>
              <a:spcAft>
                <a:spcPts val="0"/>
              </a:spcAft>
              <a:buSzPts val="1800"/>
              <a:buChar char="●"/>
              <a:defRPr sz="1800"/>
            </a:lvl1pPr>
            <a:lvl2pPr marL="914400" lvl="1" indent="-342900" algn="r" rtl="0">
              <a:spcBef>
                <a:spcPts val="800"/>
              </a:spcBef>
              <a:spcAft>
                <a:spcPts val="0"/>
              </a:spcAft>
              <a:buSzPts val="1800"/>
              <a:buChar char="○"/>
              <a:defRPr sz="1800"/>
            </a:lvl2pPr>
            <a:lvl3pPr marL="1371600" lvl="2" indent="-342900" algn="r" rtl="0">
              <a:spcBef>
                <a:spcPts val="800"/>
              </a:spcBef>
              <a:spcAft>
                <a:spcPts val="0"/>
              </a:spcAft>
              <a:buSzPts val="1800"/>
              <a:buChar char="■"/>
              <a:defRPr sz="1800"/>
            </a:lvl3pPr>
            <a:lvl4pPr marL="1828800" lvl="3" indent="-342900" algn="r" rtl="0">
              <a:spcBef>
                <a:spcPts val="800"/>
              </a:spcBef>
              <a:spcAft>
                <a:spcPts val="0"/>
              </a:spcAft>
              <a:buSzPts val="1800"/>
              <a:buChar char="●"/>
              <a:defRPr sz="1800"/>
            </a:lvl4pPr>
            <a:lvl5pPr marL="2286000" lvl="4" indent="-342900" algn="r" rtl="0">
              <a:spcBef>
                <a:spcPts val="800"/>
              </a:spcBef>
              <a:spcAft>
                <a:spcPts val="0"/>
              </a:spcAft>
              <a:buSzPts val="1800"/>
              <a:buChar char="○"/>
              <a:defRPr sz="1800"/>
            </a:lvl5pPr>
            <a:lvl6pPr marL="2743200" lvl="5" indent="-342900" algn="r" rtl="0">
              <a:spcBef>
                <a:spcPts val="800"/>
              </a:spcBef>
              <a:spcAft>
                <a:spcPts val="0"/>
              </a:spcAft>
              <a:buSzPts val="1800"/>
              <a:buChar char="■"/>
              <a:defRPr sz="1800"/>
            </a:lvl6pPr>
            <a:lvl7pPr marL="3200400" lvl="6" indent="-342900" algn="r" rtl="0">
              <a:spcBef>
                <a:spcPts val="800"/>
              </a:spcBef>
              <a:spcAft>
                <a:spcPts val="0"/>
              </a:spcAft>
              <a:buSzPts val="1800"/>
              <a:buChar char="●"/>
              <a:defRPr sz="1800"/>
            </a:lvl7pPr>
            <a:lvl8pPr marL="3657600" lvl="7" indent="-342900" algn="r" rtl="0">
              <a:spcBef>
                <a:spcPts val="800"/>
              </a:spcBef>
              <a:spcAft>
                <a:spcPts val="0"/>
              </a:spcAft>
              <a:buSzPts val="1800"/>
              <a:buChar char="○"/>
              <a:defRPr sz="1800"/>
            </a:lvl8pPr>
            <a:lvl9pPr marL="4114800" lvl="8" indent="-342900" algn="r" rtl="0">
              <a:spcBef>
                <a:spcPts val="800"/>
              </a:spcBef>
              <a:spcAft>
                <a:spcPts val="800"/>
              </a:spcAft>
              <a:buSzPts val="1800"/>
              <a:buChar char="■"/>
              <a:defRPr sz="1800"/>
            </a:lvl9pPr>
          </a:lstStyle>
          <a:p>
            <a:endParaRPr/>
          </a:p>
        </p:txBody>
      </p:sp>
      <p:sp>
        <p:nvSpPr>
          <p:cNvPr id="20" name="Google Shape;20;p4"/>
          <p:cNvSpPr txBox="1">
            <a:spLocks noGrp="1"/>
          </p:cNvSpPr>
          <p:nvPr>
            <p:ph type="sldNum" idx="12"/>
          </p:nvPr>
        </p:nvSpPr>
        <p:spPr>
          <a:xfrm>
            <a:off x="8480584" y="4749851"/>
            <a:ext cx="548700" cy="3936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a:solidFill>
                  <a:srgbClr val="000000"/>
                </a:solidFill>
              </a:rPr>
              <a:pPr/>
              <a:t>‹#›</a:t>
            </a:fld>
            <a:endParaRPr>
              <a:solidFill>
                <a:srgbClr val="000000"/>
              </a:solidFill>
            </a:endParaRPr>
          </a:p>
        </p:txBody>
      </p:sp>
      <p:sp>
        <p:nvSpPr>
          <p:cNvPr id="21" name="Google Shape;21;p4"/>
          <p:cNvSpPr txBox="1">
            <a:spLocks noGrp="1"/>
          </p:cNvSpPr>
          <p:nvPr>
            <p:ph type="ctrTitle"/>
          </p:nvPr>
        </p:nvSpPr>
        <p:spPr>
          <a:xfrm>
            <a:off x="888075" y="846450"/>
            <a:ext cx="7368000" cy="2078100"/>
          </a:xfrm>
          <a:prstGeom prst="rect">
            <a:avLst/>
          </a:prstGeom>
        </p:spPr>
        <p:txBody>
          <a:bodyPr spcFirstLastPara="1" wrap="square" lIns="0" tIns="0" rIns="0" bIns="0" anchor="t" anchorCtr="0">
            <a:noAutofit/>
          </a:bodyPr>
          <a:lstStyle>
            <a:lvl1pPr lvl="0" rtl="0">
              <a:lnSpc>
                <a:spcPct val="100000"/>
              </a:lnSpc>
              <a:spcBef>
                <a:spcPts val="0"/>
              </a:spcBef>
              <a:spcAft>
                <a:spcPts val="0"/>
              </a:spcAft>
              <a:buSzPts val="4500"/>
              <a:buNone/>
              <a:defRPr sz="4500"/>
            </a:lvl1pPr>
            <a:lvl2pPr lvl="1" algn="ctr" rtl="0">
              <a:lnSpc>
                <a:spcPct val="100000"/>
              </a:lnSpc>
              <a:spcBef>
                <a:spcPts val="0"/>
              </a:spcBef>
              <a:spcAft>
                <a:spcPts val="0"/>
              </a:spcAft>
              <a:buSzPts val="6000"/>
              <a:buNone/>
              <a:defRPr sz="6000"/>
            </a:lvl2pPr>
            <a:lvl3pPr lvl="2" algn="ctr" rtl="0">
              <a:lnSpc>
                <a:spcPct val="100000"/>
              </a:lnSpc>
              <a:spcBef>
                <a:spcPts val="0"/>
              </a:spcBef>
              <a:spcAft>
                <a:spcPts val="0"/>
              </a:spcAft>
              <a:buSzPts val="6000"/>
              <a:buNone/>
              <a:defRPr sz="6000"/>
            </a:lvl3pPr>
            <a:lvl4pPr lvl="3" algn="ctr" rtl="0">
              <a:lnSpc>
                <a:spcPct val="100000"/>
              </a:lnSpc>
              <a:spcBef>
                <a:spcPts val="0"/>
              </a:spcBef>
              <a:spcAft>
                <a:spcPts val="0"/>
              </a:spcAft>
              <a:buSzPts val="6000"/>
              <a:buNone/>
              <a:defRPr sz="6000"/>
            </a:lvl4pPr>
            <a:lvl5pPr lvl="4" algn="ctr" rtl="0">
              <a:lnSpc>
                <a:spcPct val="100000"/>
              </a:lnSpc>
              <a:spcBef>
                <a:spcPts val="0"/>
              </a:spcBef>
              <a:spcAft>
                <a:spcPts val="0"/>
              </a:spcAft>
              <a:buSzPts val="6000"/>
              <a:buNone/>
              <a:defRPr sz="6000"/>
            </a:lvl5pPr>
            <a:lvl6pPr lvl="5" algn="ctr" rtl="0">
              <a:lnSpc>
                <a:spcPct val="100000"/>
              </a:lnSpc>
              <a:spcBef>
                <a:spcPts val="0"/>
              </a:spcBef>
              <a:spcAft>
                <a:spcPts val="0"/>
              </a:spcAft>
              <a:buSzPts val="6000"/>
              <a:buNone/>
              <a:defRPr sz="6000"/>
            </a:lvl6pPr>
            <a:lvl7pPr lvl="6" algn="ctr" rtl="0">
              <a:lnSpc>
                <a:spcPct val="100000"/>
              </a:lnSpc>
              <a:spcBef>
                <a:spcPts val="0"/>
              </a:spcBef>
              <a:spcAft>
                <a:spcPts val="0"/>
              </a:spcAft>
              <a:buSzPts val="6000"/>
              <a:buNone/>
              <a:defRPr sz="6000"/>
            </a:lvl7pPr>
            <a:lvl8pPr lvl="7" algn="ctr" rtl="0">
              <a:lnSpc>
                <a:spcPct val="100000"/>
              </a:lnSpc>
              <a:spcBef>
                <a:spcPts val="0"/>
              </a:spcBef>
              <a:spcAft>
                <a:spcPts val="0"/>
              </a:spcAft>
              <a:buSzPts val="6000"/>
              <a:buNone/>
              <a:defRPr sz="6000"/>
            </a:lvl8pPr>
            <a:lvl9pPr lvl="8" algn="ctr" rtl="0">
              <a:lnSpc>
                <a:spcPct val="100000"/>
              </a:lnSpc>
              <a:spcBef>
                <a:spcPts val="0"/>
              </a:spcBef>
              <a:spcAft>
                <a:spcPts val="0"/>
              </a:spcAft>
              <a:buSzPts val="6000"/>
              <a:buNone/>
              <a:defRPr sz="6000"/>
            </a:lvl9pPr>
          </a:lstStyle>
          <a:p>
            <a:endParaRPr/>
          </a:p>
        </p:txBody>
      </p:sp>
    </p:spTree>
    <p:extLst>
      <p:ext uri="{BB962C8B-B14F-4D97-AF65-F5344CB8AC3E}">
        <p14:creationId xmlns:p14="http://schemas.microsoft.com/office/powerpoint/2010/main" val="13589569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1 column" type="tx">
  <p:cSld name="Title + 1 column">
    <p:bg>
      <p:bgPr>
        <a:solidFill>
          <a:schemeClr val="accent3"/>
        </a:solidFill>
        <a:effectLst/>
      </p:bgPr>
    </p:bg>
    <p:spTree>
      <p:nvGrpSpPr>
        <p:cNvPr id="1" name="Shape 22"/>
        <p:cNvGrpSpPr/>
        <p:nvPr/>
      </p:nvGrpSpPr>
      <p:grpSpPr>
        <a:xfrm>
          <a:off x="0" y="0"/>
          <a:ext cx="0" cy="0"/>
          <a:chOff x="0" y="0"/>
          <a:chExt cx="0" cy="0"/>
        </a:xfrm>
      </p:grpSpPr>
      <p:sp>
        <p:nvSpPr>
          <p:cNvPr id="23" name="Google Shape;23;p5"/>
          <p:cNvSpPr txBox="1">
            <a:spLocks noGrp="1"/>
          </p:cNvSpPr>
          <p:nvPr>
            <p:ph type="title"/>
          </p:nvPr>
        </p:nvSpPr>
        <p:spPr>
          <a:xfrm>
            <a:off x="514350" y="509600"/>
            <a:ext cx="7966200" cy="585900"/>
          </a:xfrm>
          <a:prstGeom prst="rect">
            <a:avLst/>
          </a:prstGeom>
        </p:spPr>
        <p:txBody>
          <a:bodyPr spcFirstLastPara="1" wrap="square" lIns="0" tIns="0" rIns="0" bIns="0" anchor="t" anchorCtr="0">
            <a:noAutofit/>
          </a:bodyPr>
          <a:lstStyle>
            <a:lvl1pPr lvl="0" rtl="0">
              <a:lnSpc>
                <a:spcPct val="100000"/>
              </a:lnSpc>
              <a:spcBef>
                <a:spcPts val="0"/>
              </a:spcBef>
              <a:spcAft>
                <a:spcPts val="0"/>
              </a:spcAft>
              <a:buSzPts val="3500"/>
              <a:buNone/>
              <a:defRPr sz="3500"/>
            </a:lvl1pPr>
            <a:lvl2pPr lvl="1" rtl="0">
              <a:lnSpc>
                <a:spcPct val="100000"/>
              </a:lnSpc>
              <a:spcBef>
                <a:spcPts val="0"/>
              </a:spcBef>
              <a:spcAft>
                <a:spcPts val="0"/>
              </a:spcAft>
              <a:buSzPts val="3500"/>
              <a:buNone/>
              <a:defRPr sz="3500"/>
            </a:lvl2pPr>
            <a:lvl3pPr lvl="2" rtl="0">
              <a:lnSpc>
                <a:spcPct val="100000"/>
              </a:lnSpc>
              <a:spcBef>
                <a:spcPts val="0"/>
              </a:spcBef>
              <a:spcAft>
                <a:spcPts val="0"/>
              </a:spcAft>
              <a:buSzPts val="3500"/>
              <a:buNone/>
              <a:defRPr sz="3500"/>
            </a:lvl3pPr>
            <a:lvl4pPr lvl="3" rtl="0">
              <a:lnSpc>
                <a:spcPct val="100000"/>
              </a:lnSpc>
              <a:spcBef>
                <a:spcPts val="0"/>
              </a:spcBef>
              <a:spcAft>
                <a:spcPts val="0"/>
              </a:spcAft>
              <a:buSzPts val="3500"/>
              <a:buNone/>
              <a:defRPr sz="3500"/>
            </a:lvl4pPr>
            <a:lvl5pPr lvl="4" rtl="0">
              <a:lnSpc>
                <a:spcPct val="100000"/>
              </a:lnSpc>
              <a:spcBef>
                <a:spcPts val="0"/>
              </a:spcBef>
              <a:spcAft>
                <a:spcPts val="0"/>
              </a:spcAft>
              <a:buSzPts val="3500"/>
              <a:buNone/>
              <a:defRPr sz="3500"/>
            </a:lvl5pPr>
            <a:lvl6pPr lvl="5" rtl="0">
              <a:lnSpc>
                <a:spcPct val="100000"/>
              </a:lnSpc>
              <a:spcBef>
                <a:spcPts val="0"/>
              </a:spcBef>
              <a:spcAft>
                <a:spcPts val="0"/>
              </a:spcAft>
              <a:buSzPts val="3500"/>
              <a:buNone/>
              <a:defRPr sz="3500"/>
            </a:lvl6pPr>
            <a:lvl7pPr lvl="6" rtl="0">
              <a:lnSpc>
                <a:spcPct val="100000"/>
              </a:lnSpc>
              <a:spcBef>
                <a:spcPts val="0"/>
              </a:spcBef>
              <a:spcAft>
                <a:spcPts val="0"/>
              </a:spcAft>
              <a:buSzPts val="3500"/>
              <a:buNone/>
              <a:defRPr sz="3500"/>
            </a:lvl7pPr>
            <a:lvl8pPr lvl="7" rtl="0">
              <a:lnSpc>
                <a:spcPct val="100000"/>
              </a:lnSpc>
              <a:spcBef>
                <a:spcPts val="0"/>
              </a:spcBef>
              <a:spcAft>
                <a:spcPts val="0"/>
              </a:spcAft>
              <a:buSzPts val="3500"/>
              <a:buNone/>
              <a:defRPr sz="3500"/>
            </a:lvl8pPr>
            <a:lvl9pPr lvl="8" rtl="0">
              <a:lnSpc>
                <a:spcPct val="100000"/>
              </a:lnSpc>
              <a:spcBef>
                <a:spcPts val="0"/>
              </a:spcBef>
              <a:spcAft>
                <a:spcPts val="0"/>
              </a:spcAft>
              <a:buSzPts val="3500"/>
              <a:buNone/>
              <a:defRPr sz="3500"/>
            </a:lvl9pPr>
          </a:lstStyle>
          <a:p>
            <a:endParaRPr/>
          </a:p>
        </p:txBody>
      </p:sp>
      <p:sp>
        <p:nvSpPr>
          <p:cNvPr id="24" name="Google Shape;24;p5"/>
          <p:cNvSpPr txBox="1">
            <a:spLocks noGrp="1"/>
          </p:cNvSpPr>
          <p:nvPr>
            <p:ph type="body" idx="1"/>
          </p:nvPr>
        </p:nvSpPr>
        <p:spPr>
          <a:xfrm>
            <a:off x="514350" y="2749975"/>
            <a:ext cx="8115300" cy="1884900"/>
          </a:xfrm>
          <a:prstGeom prst="rect">
            <a:avLst/>
          </a:prstGeom>
        </p:spPr>
        <p:txBody>
          <a:bodyPr spcFirstLastPara="1" wrap="square" lIns="0" tIns="0" rIns="0" bIns="0" anchor="t" anchorCtr="0">
            <a:noAutofit/>
          </a:bodyPr>
          <a:lstStyle>
            <a:lvl1pPr marL="457200" lvl="0" indent="-336550" rtl="0">
              <a:spcBef>
                <a:spcPts val="0"/>
              </a:spcBef>
              <a:spcAft>
                <a:spcPts val="0"/>
              </a:spcAft>
              <a:buSzPts val="1700"/>
              <a:buChar char="●"/>
              <a:defRPr sz="1700"/>
            </a:lvl1pPr>
            <a:lvl2pPr marL="914400" lvl="1" indent="-336550" rtl="0">
              <a:spcBef>
                <a:spcPts val="800"/>
              </a:spcBef>
              <a:spcAft>
                <a:spcPts val="0"/>
              </a:spcAft>
              <a:buSzPts val="1700"/>
              <a:buChar char="○"/>
              <a:defRPr sz="1700"/>
            </a:lvl2pPr>
            <a:lvl3pPr marL="1371600" lvl="2" indent="-336550" rtl="0">
              <a:spcBef>
                <a:spcPts val="800"/>
              </a:spcBef>
              <a:spcAft>
                <a:spcPts val="0"/>
              </a:spcAft>
              <a:buSzPts val="1700"/>
              <a:buChar char="■"/>
              <a:defRPr sz="1700"/>
            </a:lvl3pPr>
            <a:lvl4pPr marL="1828800" lvl="3" indent="-336550" rtl="0">
              <a:spcBef>
                <a:spcPts val="800"/>
              </a:spcBef>
              <a:spcAft>
                <a:spcPts val="0"/>
              </a:spcAft>
              <a:buSzPts val="1700"/>
              <a:buChar char="●"/>
              <a:defRPr sz="1700"/>
            </a:lvl4pPr>
            <a:lvl5pPr marL="2286000" lvl="4" indent="-336550" rtl="0">
              <a:spcBef>
                <a:spcPts val="800"/>
              </a:spcBef>
              <a:spcAft>
                <a:spcPts val="0"/>
              </a:spcAft>
              <a:buSzPts val="1700"/>
              <a:buChar char="○"/>
              <a:defRPr sz="1700"/>
            </a:lvl5pPr>
            <a:lvl6pPr marL="2743200" lvl="5" indent="-336550" rtl="0">
              <a:spcBef>
                <a:spcPts val="800"/>
              </a:spcBef>
              <a:spcAft>
                <a:spcPts val="0"/>
              </a:spcAft>
              <a:buSzPts val="1700"/>
              <a:buChar char="■"/>
              <a:defRPr sz="1700"/>
            </a:lvl6pPr>
            <a:lvl7pPr marL="3200400" lvl="6" indent="-336550" rtl="0">
              <a:spcBef>
                <a:spcPts val="800"/>
              </a:spcBef>
              <a:spcAft>
                <a:spcPts val="0"/>
              </a:spcAft>
              <a:buSzPts val="1700"/>
              <a:buChar char="●"/>
              <a:defRPr sz="1700"/>
            </a:lvl7pPr>
            <a:lvl8pPr marL="3657600" lvl="7" indent="-336550" rtl="0">
              <a:spcBef>
                <a:spcPts val="800"/>
              </a:spcBef>
              <a:spcAft>
                <a:spcPts val="0"/>
              </a:spcAft>
              <a:buSzPts val="1700"/>
              <a:buChar char="○"/>
              <a:defRPr sz="1700"/>
            </a:lvl8pPr>
            <a:lvl9pPr marL="4114800" lvl="8" indent="-336550" rtl="0">
              <a:spcBef>
                <a:spcPts val="800"/>
              </a:spcBef>
              <a:spcAft>
                <a:spcPts val="800"/>
              </a:spcAft>
              <a:buSzPts val="1700"/>
              <a:buChar char="■"/>
              <a:defRPr sz="1700"/>
            </a:lvl9pPr>
          </a:lstStyle>
          <a:p>
            <a:endParaRPr/>
          </a:p>
        </p:txBody>
      </p:sp>
    </p:spTree>
    <p:extLst>
      <p:ext uri="{BB962C8B-B14F-4D97-AF65-F5344CB8AC3E}">
        <p14:creationId xmlns:p14="http://schemas.microsoft.com/office/powerpoint/2010/main" val="23400350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bg>
      <p:bgPr>
        <a:solidFill>
          <a:schemeClr val="accent3"/>
        </a:solidFill>
        <a:effectLst/>
      </p:bgPr>
    </p:bg>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514350" y="509600"/>
            <a:ext cx="7966200" cy="585900"/>
          </a:xfrm>
          <a:prstGeom prst="rect">
            <a:avLst/>
          </a:prstGeom>
        </p:spPr>
        <p:txBody>
          <a:bodyPr spcFirstLastPara="1" wrap="square" lIns="0" tIns="0" rIns="0" bIns="0" anchor="t" anchorCtr="0">
            <a:noAutofit/>
          </a:bodyPr>
          <a:lstStyle>
            <a:lvl1pPr lvl="0" rtl="0">
              <a:lnSpc>
                <a:spcPct val="100000"/>
              </a:lnSpc>
              <a:spcBef>
                <a:spcPts val="0"/>
              </a:spcBef>
              <a:spcAft>
                <a:spcPts val="0"/>
              </a:spcAft>
              <a:buSzPts val="3500"/>
              <a:buNone/>
              <a:defRPr sz="3500"/>
            </a:lvl1pPr>
            <a:lvl2pPr lvl="1" rtl="0">
              <a:lnSpc>
                <a:spcPct val="100000"/>
              </a:lnSpc>
              <a:spcBef>
                <a:spcPts val="0"/>
              </a:spcBef>
              <a:spcAft>
                <a:spcPts val="0"/>
              </a:spcAft>
              <a:buSzPts val="3500"/>
              <a:buNone/>
              <a:defRPr sz="3500"/>
            </a:lvl2pPr>
            <a:lvl3pPr lvl="2" rtl="0">
              <a:lnSpc>
                <a:spcPct val="100000"/>
              </a:lnSpc>
              <a:spcBef>
                <a:spcPts val="0"/>
              </a:spcBef>
              <a:spcAft>
                <a:spcPts val="0"/>
              </a:spcAft>
              <a:buSzPts val="3500"/>
              <a:buNone/>
              <a:defRPr sz="3500"/>
            </a:lvl3pPr>
            <a:lvl4pPr lvl="3" rtl="0">
              <a:lnSpc>
                <a:spcPct val="100000"/>
              </a:lnSpc>
              <a:spcBef>
                <a:spcPts val="0"/>
              </a:spcBef>
              <a:spcAft>
                <a:spcPts val="0"/>
              </a:spcAft>
              <a:buSzPts val="3500"/>
              <a:buNone/>
              <a:defRPr sz="3500"/>
            </a:lvl4pPr>
            <a:lvl5pPr lvl="4" rtl="0">
              <a:lnSpc>
                <a:spcPct val="100000"/>
              </a:lnSpc>
              <a:spcBef>
                <a:spcPts val="0"/>
              </a:spcBef>
              <a:spcAft>
                <a:spcPts val="0"/>
              </a:spcAft>
              <a:buSzPts val="3500"/>
              <a:buNone/>
              <a:defRPr sz="3500"/>
            </a:lvl5pPr>
            <a:lvl6pPr lvl="5" rtl="0">
              <a:lnSpc>
                <a:spcPct val="100000"/>
              </a:lnSpc>
              <a:spcBef>
                <a:spcPts val="0"/>
              </a:spcBef>
              <a:spcAft>
                <a:spcPts val="0"/>
              </a:spcAft>
              <a:buSzPts val="3500"/>
              <a:buNone/>
              <a:defRPr sz="3500"/>
            </a:lvl6pPr>
            <a:lvl7pPr lvl="6" rtl="0">
              <a:lnSpc>
                <a:spcPct val="100000"/>
              </a:lnSpc>
              <a:spcBef>
                <a:spcPts val="0"/>
              </a:spcBef>
              <a:spcAft>
                <a:spcPts val="0"/>
              </a:spcAft>
              <a:buSzPts val="3500"/>
              <a:buNone/>
              <a:defRPr sz="3500"/>
            </a:lvl7pPr>
            <a:lvl8pPr lvl="7" rtl="0">
              <a:lnSpc>
                <a:spcPct val="100000"/>
              </a:lnSpc>
              <a:spcBef>
                <a:spcPts val="0"/>
              </a:spcBef>
              <a:spcAft>
                <a:spcPts val="0"/>
              </a:spcAft>
              <a:buSzPts val="3500"/>
              <a:buNone/>
              <a:defRPr sz="3500"/>
            </a:lvl8pPr>
            <a:lvl9pPr lvl="8" rtl="0">
              <a:lnSpc>
                <a:spcPct val="100000"/>
              </a:lnSpc>
              <a:spcBef>
                <a:spcPts val="0"/>
              </a:spcBef>
              <a:spcAft>
                <a:spcPts val="0"/>
              </a:spcAft>
              <a:buSzPts val="3500"/>
              <a:buNone/>
              <a:defRPr sz="3500"/>
            </a:lvl9pPr>
          </a:lstStyle>
          <a:p>
            <a:endParaRPr/>
          </a:p>
        </p:txBody>
      </p:sp>
      <p:sp>
        <p:nvSpPr>
          <p:cNvPr id="27" name="Google Shape;27;p6"/>
          <p:cNvSpPr txBox="1">
            <a:spLocks noGrp="1"/>
          </p:cNvSpPr>
          <p:nvPr>
            <p:ph type="body" idx="1"/>
          </p:nvPr>
        </p:nvSpPr>
        <p:spPr>
          <a:xfrm>
            <a:off x="514350" y="2749975"/>
            <a:ext cx="3589200" cy="1884900"/>
          </a:xfrm>
          <a:prstGeom prst="rect">
            <a:avLst/>
          </a:prstGeom>
        </p:spPr>
        <p:txBody>
          <a:bodyPr spcFirstLastPara="1" wrap="square" lIns="0" tIns="0" rIns="0" bIns="0" anchor="t" anchorCtr="0">
            <a:noAutofit/>
          </a:bodyPr>
          <a:lstStyle>
            <a:lvl1pPr marL="457200" lvl="0" indent="-336550" rtl="0">
              <a:spcBef>
                <a:spcPts val="0"/>
              </a:spcBef>
              <a:spcAft>
                <a:spcPts val="0"/>
              </a:spcAft>
              <a:buSzPts val="1700"/>
              <a:buChar char="●"/>
              <a:defRPr sz="1700"/>
            </a:lvl1pPr>
            <a:lvl2pPr marL="914400" lvl="1" indent="-336550" rtl="0">
              <a:spcBef>
                <a:spcPts val="800"/>
              </a:spcBef>
              <a:spcAft>
                <a:spcPts val="0"/>
              </a:spcAft>
              <a:buSzPts val="1700"/>
              <a:buChar char="○"/>
              <a:defRPr sz="1700"/>
            </a:lvl2pPr>
            <a:lvl3pPr marL="1371600" lvl="2" indent="-336550" rtl="0">
              <a:spcBef>
                <a:spcPts val="800"/>
              </a:spcBef>
              <a:spcAft>
                <a:spcPts val="0"/>
              </a:spcAft>
              <a:buSzPts val="1700"/>
              <a:buChar char="■"/>
              <a:defRPr sz="1700"/>
            </a:lvl3pPr>
            <a:lvl4pPr marL="1828800" lvl="3" indent="-336550" rtl="0">
              <a:spcBef>
                <a:spcPts val="800"/>
              </a:spcBef>
              <a:spcAft>
                <a:spcPts val="0"/>
              </a:spcAft>
              <a:buSzPts val="1700"/>
              <a:buChar char="●"/>
              <a:defRPr sz="1700"/>
            </a:lvl4pPr>
            <a:lvl5pPr marL="2286000" lvl="4" indent="-336550" rtl="0">
              <a:spcBef>
                <a:spcPts val="800"/>
              </a:spcBef>
              <a:spcAft>
                <a:spcPts val="0"/>
              </a:spcAft>
              <a:buSzPts val="1700"/>
              <a:buChar char="○"/>
              <a:defRPr sz="1700"/>
            </a:lvl5pPr>
            <a:lvl6pPr marL="2743200" lvl="5" indent="-336550" rtl="0">
              <a:spcBef>
                <a:spcPts val="800"/>
              </a:spcBef>
              <a:spcAft>
                <a:spcPts val="0"/>
              </a:spcAft>
              <a:buSzPts val="1700"/>
              <a:buChar char="■"/>
              <a:defRPr sz="1700"/>
            </a:lvl6pPr>
            <a:lvl7pPr marL="3200400" lvl="6" indent="-336550" rtl="0">
              <a:spcBef>
                <a:spcPts val="800"/>
              </a:spcBef>
              <a:spcAft>
                <a:spcPts val="0"/>
              </a:spcAft>
              <a:buSzPts val="1700"/>
              <a:buChar char="●"/>
              <a:defRPr sz="1700"/>
            </a:lvl7pPr>
            <a:lvl8pPr marL="3657600" lvl="7" indent="-336550" rtl="0">
              <a:spcBef>
                <a:spcPts val="800"/>
              </a:spcBef>
              <a:spcAft>
                <a:spcPts val="0"/>
              </a:spcAft>
              <a:buSzPts val="1700"/>
              <a:buChar char="○"/>
              <a:defRPr sz="1700"/>
            </a:lvl8pPr>
            <a:lvl9pPr marL="4114800" lvl="8" indent="-336550" rtl="0">
              <a:spcBef>
                <a:spcPts val="800"/>
              </a:spcBef>
              <a:spcAft>
                <a:spcPts val="800"/>
              </a:spcAft>
              <a:buSzPts val="1700"/>
              <a:buChar char="■"/>
              <a:defRPr sz="1700"/>
            </a:lvl9pPr>
          </a:lstStyle>
          <a:p>
            <a:endParaRPr/>
          </a:p>
        </p:txBody>
      </p:sp>
      <p:sp>
        <p:nvSpPr>
          <p:cNvPr id="28" name="Google Shape;28;p6"/>
          <p:cNvSpPr txBox="1">
            <a:spLocks noGrp="1"/>
          </p:cNvSpPr>
          <p:nvPr>
            <p:ph type="body" idx="2"/>
          </p:nvPr>
        </p:nvSpPr>
        <p:spPr>
          <a:xfrm>
            <a:off x="5040470" y="2749975"/>
            <a:ext cx="3589200" cy="1884900"/>
          </a:xfrm>
          <a:prstGeom prst="rect">
            <a:avLst/>
          </a:prstGeom>
        </p:spPr>
        <p:txBody>
          <a:bodyPr spcFirstLastPara="1" wrap="square" lIns="0" tIns="0" rIns="0" bIns="0" anchor="t" anchorCtr="0">
            <a:noAutofit/>
          </a:bodyPr>
          <a:lstStyle>
            <a:lvl1pPr marL="457200" lvl="0" indent="-336550" rtl="0">
              <a:spcBef>
                <a:spcPts val="0"/>
              </a:spcBef>
              <a:spcAft>
                <a:spcPts val="0"/>
              </a:spcAft>
              <a:buSzPts val="1700"/>
              <a:buChar char="●"/>
              <a:defRPr sz="1700"/>
            </a:lvl1pPr>
            <a:lvl2pPr marL="914400" lvl="1" indent="-336550" rtl="0">
              <a:spcBef>
                <a:spcPts val="800"/>
              </a:spcBef>
              <a:spcAft>
                <a:spcPts val="0"/>
              </a:spcAft>
              <a:buSzPts val="1700"/>
              <a:buChar char="○"/>
              <a:defRPr sz="1700"/>
            </a:lvl2pPr>
            <a:lvl3pPr marL="1371600" lvl="2" indent="-336550" rtl="0">
              <a:spcBef>
                <a:spcPts val="800"/>
              </a:spcBef>
              <a:spcAft>
                <a:spcPts val="0"/>
              </a:spcAft>
              <a:buSzPts val="1700"/>
              <a:buChar char="■"/>
              <a:defRPr sz="1700"/>
            </a:lvl3pPr>
            <a:lvl4pPr marL="1828800" lvl="3" indent="-336550" rtl="0">
              <a:spcBef>
                <a:spcPts val="800"/>
              </a:spcBef>
              <a:spcAft>
                <a:spcPts val="0"/>
              </a:spcAft>
              <a:buSzPts val="1700"/>
              <a:buChar char="●"/>
              <a:defRPr sz="1700"/>
            </a:lvl4pPr>
            <a:lvl5pPr marL="2286000" lvl="4" indent="-336550" rtl="0">
              <a:spcBef>
                <a:spcPts val="800"/>
              </a:spcBef>
              <a:spcAft>
                <a:spcPts val="0"/>
              </a:spcAft>
              <a:buSzPts val="1700"/>
              <a:buChar char="○"/>
              <a:defRPr sz="1700"/>
            </a:lvl5pPr>
            <a:lvl6pPr marL="2743200" lvl="5" indent="-336550" rtl="0">
              <a:spcBef>
                <a:spcPts val="800"/>
              </a:spcBef>
              <a:spcAft>
                <a:spcPts val="0"/>
              </a:spcAft>
              <a:buSzPts val="1700"/>
              <a:buChar char="■"/>
              <a:defRPr sz="1700"/>
            </a:lvl6pPr>
            <a:lvl7pPr marL="3200400" lvl="6" indent="-336550" rtl="0">
              <a:spcBef>
                <a:spcPts val="800"/>
              </a:spcBef>
              <a:spcAft>
                <a:spcPts val="0"/>
              </a:spcAft>
              <a:buSzPts val="1700"/>
              <a:buChar char="●"/>
              <a:defRPr sz="1700"/>
            </a:lvl7pPr>
            <a:lvl8pPr marL="3657600" lvl="7" indent="-336550" rtl="0">
              <a:spcBef>
                <a:spcPts val="800"/>
              </a:spcBef>
              <a:spcAft>
                <a:spcPts val="0"/>
              </a:spcAft>
              <a:buSzPts val="1700"/>
              <a:buChar char="○"/>
              <a:defRPr sz="1700"/>
            </a:lvl8pPr>
            <a:lvl9pPr marL="4114800" lvl="8" indent="-336550" rtl="0">
              <a:spcBef>
                <a:spcPts val="800"/>
              </a:spcBef>
              <a:spcAft>
                <a:spcPts val="800"/>
              </a:spcAft>
              <a:buSzPts val="1700"/>
              <a:buChar char="■"/>
              <a:defRPr sz="1700"/>
            </a:lvl9pPr>
          </a:lstStyle>
          <a:p>
            <a:endParaRPr/>
          </a:p>
        </p:txBody>
      </p:sp>
    </p:spTree>
    <p:extLst>
      <p:ext uri="{BB962C8B-B14F-4D97-AF65-F5344CB8AC3E}">
        <p14:creationId xmlns:p14="http://schemas.microsoft.com/office/powerpoint/2010/main" val="195446021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 3 columns">
  <p:cSld name="Title + 3 columns">
    <p:bg>
      <p:bgPr>
        <a:solidFill>
          <a:schemeClr val="accent3"/>
        </a:solidFill>
        <a:effectLst/>
      </p:bgPr>
    </p:bg>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514350" y="509600"/>
            <a:ext cx="7966200" cy="585900"/>
          </a:xfrm>
          <a:prstGeom prst="rect">
            <a:avLst/>
          </a:prstGeom>
        </p:spPr>
        <p:txBody>
          <a:bodyPr spcFirstLastPara="1" wrap="square" lIns="0" tIns="0" rIns="0" bIns="0" anchor="t" anchorCtr="0">
            <a:noAutofit/>
          </a:bodyPr>
          <a:lstStyle>
            <a:lvl1pPr lvl="0" rtl="0">
              <a:lnSpc>
                <a:spcPct val="100000"/>
              </a:lnSpc>
              <a:spcBef>
                <a:spcPts val="0"/>
              </a:spcBef>
              <a:spcAft>
                <a:spcPts val="0"/>
              </a:spcAft>
              <a:buSzPts val="3500"/>
              <a:buNone/>
              <a:defRPr sz="3500"/>
            </a:lvl1pPr>
            <a:lvl2pPr lvl="1" rtl="0">
              <a:lnSpc>
                <a:spcPct val="100000"/>
              </a:lnSpc>
              <a:spcBef>
                <a:spcPts val="0"/>
              </a:spcBef>
              <a:spcAft>
                <a:spcPts val="0"/>
              </a:spcAft>
              <a:buSzPts val="3500"/>
              <a:buNone/>
              <a:defRPr sz="3500"/>
            </a:lvl2pPr>
            <a:lvl3pPr lvl="2" rtl="0">
              <a:lnSpc>
                <a:spcPct val="100000"/>
              </a:lnSpc>
              <a:spcBef>
                <a:spcPts val="0"/>
              </a:spcBef>
              <a:spcAft>
                <a:spcPts val="0"/>
              </a:spcAft>
              <a:buSzPts val="3500"/>
              <a:buNone/>
              <a:defRPr sz="3500"/>
            </a:lvl3pPr>
            <a:lvl4pPr lvl="3" rtl="0">
              <a:lnSpc>
                <a:spcPct val="100000"/>
              </a:lnSpc>
              <a:spcBef>
                <a:spcPts val="0"/>
              </a:spcBef>
              <a:spcAft>
                <a:spcPts val="0"/>
              </a:spcAft>
              <a:buSzPts val="3500"/>
              <a:buNone/>
              <a:defRPr sz="3500"/>
            </a:lvl4pPr>
            <a:lvl5pPr lvl="4" rtl="0">
              <a:lnSpc>
                <a:spcPct val="100000"/>
              </a:lnSpc>
              <a:spcBef>
                <a:spcPts val="0"/>
              </a:spcBef>
              <a:spcAft>
                <a:spcPts val="0"/>
              </a:spcAft>
              <a:buSzPts val="3500"/>
              <a:buNone/>
              <a:defRPr sz="3500"/>
            </a:lvl5pPr>
            <a:lvl6pPr lvl="5" rtl="0">
              <a:lnSpc>
                <a:spcPct val="100000"/>
              </a:lnSpc>
              <a:spcBef>
                <a:spcPts val="0"/>
              </a:spcBef>
              <a:spcAft>
                <a:spcPts val="0"/>
              </a:spcAft>
              <a:buSzPts val="3500"/>
              <a:buNone/>
              <a:defRPr sz="3500"/>
            </a:lvl6pPr>
            <a:lvl7pPr lvl="6" rtl="0">
              <a:lnSpc>
                <a:spcPct val="100000"/>
              </a:lnSpc>
              <a:spcBef>
                <a:spcPts val="0"/>
              </a:spcBef>
              <a:spcAft>
                <a:spcPts val="0"/>
              </a:spcAft>
              <a:buSzPts val="3500"/>
              <a:buNone/>
              <a:defRPr sz="3500"/>
            </a:lvl7pPr>
            <a:lvl8pPr lvl="7" rtl="0">
              <a:lnSpc>
                <a:spcPct val="100000"/>
              </a:lnSpc>
              <a:spcBef>
                <a:spcPts val="0"/>
              </a:spcBef>
              <a:spcAft>
                <a:spcPts val="0"/>
              </a:spcAft>
              <a:buSzPts val="3500"/>
              <a:buNone/>
              <a:defRPr sz="3500"/>
            </a:lvl8pPr>
            <a:lvl9pPr lvl="8" rtl="0">
              <a:lnSpc>
                <a:spcPct val="100000"/>
              </a:lnSpc>
              <a:spcBef>
                <a:spcPts val="0"/>
              </a:spcBef>
              <a:spcAft>
                <a:spcPts val="0"/>
              </a:spcAft>
              <a:buSzPts val="3500"/>
              <a:buNone/>
              <a:defRPr sz="3500"/>
            </a:lvl9pPr>
          </a:lstStyle>
          <a:p>
            <a:endParaRPr/>
          </a:p>
        </p:txBody>
      </p:sp>
      <p:sp>
        <p:nvSpPr>
          <p:cNvPr id="31" name="Google Shape;31;p7"/>
          <p:cNvSpPr txBox="1">
            <a:spLocks noGrp="1"/>
          </p:cNvSpPr>
          <p:nvPr>
            <p:ph type="body" idx="1"/>
          </p:nvPr>
        </p:nvSpPr>
        <p:spPr>
          <a:xfrm>
            <a:off x="514350" y="2749975"/>
            <a:ext cx="2304000" cy="1884900"/>
          </a:xfrm>
          <a:prstGeom prst="rect">
            <a:avLst/>
          </a:prstGeom>
        </p:spPr>
        <p:txBody>
          <a:bodyPr spcFirstLastPara="1" wrap="square" lIns="0" tIns="0" rIns="0" bIns="0" anchor="t" anchorCtr="0">
            <a:noAutofit/>
          </a:bodyPr>
          <a:lstStyle>
            <a:lvl1pPr marL="457200" lvl="0" indent="-336550" rtl="0">
              <a:spcBef>
                <a:spcPts val="0"/>
              </a:spcBef>
              <a:spcAft>
                <a:spcPts val="0"/>
              </a:spcAft>
              <a:buSzPts val="1700"/>
              <a:buChar char="●"/>
              <a:defRPr sz="1700"/>
            </a:lvl1pPr>
            <a:lvl2pPr marL="914400" lvl="1" indent="-336550" rtl="0">
              <a:spcBef>
                <a:spcPts val="800"/>
              </a:spcBef>
              <a:spcAft>
                <a:spcPts val="0"/>
              </a:spcAft>
              <a:buSzPts val="1700"/>
              <a:buChar char="○"/>
              <a:defRPr sz="1700"/>
            </a:lvl2pPr>
            <a:lvl3pPr marL="1371600" lvl="2" indent="-336550" rtl="0">
              <a:spcBef>
                <a:spcPts val="800"/>
              </a:spcBef>
              <a:spcAft>
                <a:spcPts val="0"/>
              </a:spcAft>
              <a:buSzPts val="1700"/>
              <a:buChar char="■"/>
              <a:defRPr sz="1700"/>
            </a:lvl3pPr>
            <a:lvl4pPr marL="1828800" lvl="3" indent="-336550" rtl="0">
              <a:spcBef>
                <a:spcPts val="800"/>
              </a:spcBef>
              <a:spcAft>
                <a:spcPts val="0"/>
              </a:spcAft>
              <a:buSzPts val="1700"/>
              <a:buChar char="●"/>
              <a:defRPr sz="1700"/>
            </a:lvl4pPr>
            <a:lvl5pPr marL="2286000" lvl="4" indent="-336550" rtl="0">
              <a:spcBef>
                <a:spcPts val="800"/>
              </a:spcBef>
              <a:spcAft>
                <a:spcPts val="0"/>
              </a:spcAft>
              <a:buSzPts val="1700"/>
              <a:buChar char="○"/>
              <a:defRPr sz="1700"/>
            </a:lvl5pPr>
            <a:lvl6pPr marL="2743200" lvl="5" indent="-336550" rtl="0">
              <a:spcBef>
                <a:spcPts val="800"/>
              </a:spcBef>
              <a:spcAft>
                <a:spcPts val="0"/>
              </a:spcAft>
              <a:buSzPts val="1700"/>
              <a:buChar char="■"/>
              <a:defRPr sz="1700"/>
            </a:lvl6pPr>
            <a:lvl7pPr marL="3200400" lvl="6" indent="-336550" rtl="0">
              <a:spcBef>
                <a:spcPts val="800"/>
              </a:spcBef>
              <a:spcAft>
                <a:spcPts val="0"/>
              </a:spcAft>
              <a:buSzPts val="1700"/>
              <a:buChar char="●"/>
              <a:defRPr sz="1700"/>
            </a:lvl7pPr>
            <a:lvl8pPr marL="3657600" lvl="7" indent="-336550" rtl="0">
              <a:spcBef>
                <a:spcPts val="800"/>
              </a:spcBef>
              <a:spcAft>
                <a:spcPts val="0"/>
              </a:spcAft>
              <a:buSzPts val="1700"/>
              <a:buChar char="○"/>
              <a:defRPr sz="1700"/>
            </a:lvl8pPr>
            <a:lvl9pPr marL="4114800" lvl="8" indent="-336550" rtl="0">
              <a:spcBef>
                <a:spcPts val="800"/>
              </a:spcBef>
              <a:spcAft>
                <a:spcPts val="800"/>
              </a:spcAft>
              <a:buSzPts val="1700"/>
              <a:buChar char="■"/>
              <a:defRPr sz="1700"/>
            </a:lvl9pPr>
          </a:lstStyle>
          <a:p>
            <a:endParaRPr/>
          </a:p>
        </p:txBody>
      </p:sp>
      <p:sp>
        <p:nvSpPr>
          <p:cNvPr id="32" name="Google Shape;32;p7"/>
          <p:cNvSpPr txBox="1">
            <a:spLocks noGrp="1"/>
          </p:cNvSpPr>
          <p:nvPr>
            <p:ph type="body" idx="2"/>
          </p:nvPr>
        </p:nvSpPr>
        <p:spPr>
          <a:xfrm>
            <a:off x="3419963" y="2749975"/>
            <a:ext cx="2304000" cy="1884900"/>
          </a:xfrm>
          <a:prstGeom prst="rect">
            <a:avLst/>
          </a:prstGeom>
        </p:spPr>
        <p:txBody>
          <a:bodyPr spcFirstLastPara="1" wrap="square" lIns="0" tIns="0" rIns="0" bIns="0" anchor="t" anchorCtr="0">
            <a:noAutofit/>
          </a:bodyPr>
          <a:lstStyle>
            <a:lvl1pPr marL="457200" lvl="0" indent="-336550" rtl="0">
              <a:spcBef>
                <a:spcPts val="0"/>
              </a:spcBef>
              <a:spcAft>
                <a:spcPts val="0"/>
              </a:spcAft>
              <a:buSzPts val="1700"/>
              <a:buChar char="●"/>
              <a:defRPr sz="1700"/>
            </a:lvl1pPr>
            <a:lvl2pPr marL="914400" lvl="1" indent="-336550" rtl="0">
              <a:spcBef>
                <a:spcPts val="800"/>
              </a:spcBef>
              <a:spcAft>
                <a:spcPts val="0"/>
              </a:spcAft>
              <a:buSzPts val="1700"/>
              <a:buChar char="○"/>
              <a:defRPr sz="1700"/>
            </a:lvl2pPr>
            <a:lvl3pPr marL="1371600" lvl="2" indent="-336550" rtl="0">
              <a:spcBef>
                <a:spcPts val="800"/>
              </a:spcBef>
              <a:spcAft>
                <a:spcPts val="0"/>
              </a:spcAft>
              <a:buSzPts val="1700"/>
              <a:buChar char="■"/>
              <a:defRPr sz="1700"/>
            </a:lvl3pPr>
            <a:lvl4pPr marL="1828800" lvl="3" indent="-336550" rtl="0">
              <a:spcBef>
                <a:spcPts val="800"/>
              </a:spcBef>
              <a:spcAft>
                <a:spcPts val="0"/>
              </a:spcAft>
              <a:buSzPts val="1700"/>
              <a:buChar char="●"/>
              <a:defRPr sz="1700"/>
            </a:lvl4pPr>
            <a:lvl5pPr marL="2286000" lvl="4" indent="-336550" rtl="0">
              <a:spcBef>
                <a:spcPts val="800"/>
              </a:spcBef>
              <a:spcAft>
                <a:spcPts val="0"/>
              </a:spcAft>
              <a:buSzPts val="1700"/>
              <a:buChar char="○"/>
              <a:defRPr sz="1700"/>
            </a:lvl5pPr>
            <a:lvl6pPr marL="2743200" lvl="5" indent="-336550" rtl="0">
              <a:spcBef>
                <a:spcPts val="800"/>
              </a:spcBef>
              <a:spcAft>
                <a:spcPts val="0"/>
              </a:spcAft>
              <a:buSzPts val="1700"/>
              <a:buChar char="■"/>
              <a:defRPr sz="1700"/>
            </a:lvl6pPr>
            <a:lvl7pPr marL="3200400" lvl="6" indent="-336550" rtl="0">
              <a:spcBef>
                <a:spcPts val="800"/>
              </a:spcBef>
              <a:spcAft>
                <a:spcPts val="0"/>
              </a:spcAft>
              <a:buSzPts val="1700"/>
              <a:buChar char="●"/>
              <a:defRPr sz="1700"/>
            </a:lvl7pPr>
            <a:lvl8pPr marL="3657600" lvl="7" indent="-336550" rtl="0">
              <a:spcBef>
                <a:spcPts val="800"/>
              </a:spcBef>
              <a:spcAft>
                <a:spcPts val="0"/>
              </a:spcAft>
              <a:buSzPts val="1700"/>
              <a:buChar char="○"/>
              <a:defRPr sz="1700"/>
            </a:lvl8pPr>
            <a:lvl9pPr marL="4114800" lvl="8" indent="-336550" rtl="0">
              <a:spcBef>
                <a:spcPts val="800"/>
              </a:spcBef>
              <a:spcAft>
                <a:spcPts val="800"/>
              </a:spcAft>
              <a:buSzPts val="1700"/>
              <a:buChar char="■"/>
              <a:defRPr sz="1700"/>
            </a:lvl9pPr>
          </a:lstStyle>
          <a:p>
            <a:endParaRPr/>
          </a:p>
        </p:txBody>
      </p:sp>
      <p:sp>
        <p:nvSpPr>
          <p:cNvPr id="33" name="Google Shape;33;p7"/>
          <p:cNvSpPr txBox="1">
            <a:spLocks noGrp="1"/>
          </p:cNvSpPr>
          <p:nvPr>
            <p:ph type="body" idx="3"/>
          </p:nvPr>
        </p:nvSpPr>
        <p:spPr>
          <a:xfrm>
            <a:off x="6325563" y="2749975"/>
            <a:ext cx="2304000" cy="1884900"/>
          </a:xfrm>
          <a:prstGeom prst="rect">
            <a:avLst/>
          </a:prstGeom>
        </p:spPr>
        <p:txBody>
          <a:bodyPr spcFirstLastPara="1" wrap="square" lIns="0" tIns="0" rIns="0" bIns="0" anchor="t" anchorCtr="0">
            <a:noAutofit/>
          </a:bodyPr>
          <a:lstStyle>
            <a:lvl1pPr marL="457200" lvl="0" indent="-336550" rtl="0">
              <a:spcBef>
                <a:spcPts val="0"/>
              </a:spcBef>
              <a:spcAft>
                <a:spcPts val="0"/>
              </a:spcAft>
              <a:buSzPts val="1700"/>
              <a:buChar char="●"/>
              <a:defRPr sz="1700"/>
            </a:lvl1pPr>
            <a:lvl2pPr marL="914400" lvl="1" indent="-336550" rtl="0">
              <a:spcBef>
                <a:spcPts val="800"/>
              </a:spcBef>
              <a:spcAft>
                <a:spcPts val="0"/>
              </a:spcAft>
              <a:buSzPts val="1700"/>
              <a:buChar char="○"/>
              <a:defRPr sz="1700"/>
            </a:lvl2pPr>
            <a:lvl3pPr marL="1371600" lvl="2" indent="-336550" rtl="0">
              <a:spcBef>
                <a:spcPts val="800"/>
              </a:spcBef>
              <a:spcAft>
                <a:spcPts val="0"/>
              </a:spcAft>
              <a:buSzPts val="1700"/>
              <a:buChar char="■"/>
              <a:defRPr sz="1700"/>
            </a:lvl3pPr>
            <a:lvl4pPr marL="1828800" lvl="3" indent="-336550" rtl="0">
              <a:spcBef>
                <a:spcPts val="800"/>
              </a:spcBef>
              <a:spcAft>
                <a:spcPts val="0"/>
              </a:spcAft>
              <a:buSzPts val="1700"/>
              <a:buChar char="●"/>
              <a:defRPr sz="1700"/>
            </a:lvl4pPr>
            <a:lvl5pPr marL="2286000" lvl="4" indent="-336550" rtl="0">
              <a:spcBef>
                <a:spcPts val="800"/>
              </a:spcBef>
              <a:spcAft>
                <a:spcPts val="0"/>
              </a:spcAft>
              <a:buSzPts val="1700"/>
              <a:buChar char="○"/>
              <a:defRPr sz="1700"/>
            </a:lvl5pPr>
            <a:lvl6pPr marL="2743200" lvl="5" indent="-336550" rtl="0">
              <a:spcBef>
                <a:spcPts val="800"/>
              </a:spcBef>
              <a:spcAft>
                <a:spcPts val="0"/>
              </a:spcAft>
              <a:buSzPts val="1700"/>
              <a:buChar char="■"/>
              <a:defRPr sz="1700"/>
            </a:lvl6pPr>
            <a:lvl7pPr marL="3200400" lvl="6" indent="-336550" rtl="0">
              <a:spcBef>
                <a:spcPts val="800"/>
              </a:spcBef>
              <a:spcAft>
                <a:spcPts val="0"/>
              </a:spcAft>
              <a:buSzPts val="1700"/>
              <a:buChar char="●"/>
              <a:defRPr sz="1700"/>
            </a:lvl7pPr>
            <a:lvl8pPr marL="3657600" lvl="7" indent="-336550" rtl="0">
              <a:spcBef>
                <a:spcPts val="800"/>
              </a:spcBef>
              <a:spcAft>
                <a:spcPts val="0"/>
              </a:spcAft>
              <a:buSzPts val="1700"/>
              <a:buChar char="○"/>
              <a:defRPr sz="1700"/>
            </a:lvl8pPr>
            <a:lvl9pPr marL="4114800" lvl="8" indent="-336550" rtl="0">
              <a:spcBef>
                <a:spcPts val="800"/>
              </a:spcBef>
              <a:spcAft>
                <a:spcPts val="800"/>
              </a:spcAft>
              <a:buSzPts val="1700"/>
              <a:buChar char="■"/>
              <a:defRPr sz="1700"/>
            </a:lvl9pPr>
          </a:lstStyle>
          <a:p>
            <a:endParaRPr/>
          </a:p>
        </p:txBody>
      </p:sp>
    </p:spTree>
    <p:extLst>
      <p:ext uri="{BB962C8B-B14F-4D97-AF65-F5344CB8AC3E}">
        <p14:creationId xmlns:p14="http://schemas.microsoft.com/office/powerpoint/2010/main" val="33778146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4"/>
        <p:cNvGrpSpPr/>
        <p:nvPr/>
      </p:nvGrpSpPr>
      <p:grpSpPr>
        <a:xfrm>
          <a:off x="0" y="0"/>
          <a:ext cx="0" cy="0"/>
          <a:chOff x="0" y="0"/>
          <a:chExt cx="0" cy="0"/>
        </a:xfrm>
      </p:grpSpPr>
      <p:sp>
        <p:nvSpPr>
          <p:cNvPr id="35" name="Google Shape;35;p8"/>
          <p:cNvSpPr/>
          <p:nvPr/>
        </p:nvSpPr>
        <p:spPr>
          <a:xfrm>
            <a:off x="-9" y="0"/>
            <a:ext cx="4720800" cy="5143500"/>
          </a:xfrm>
          <a:prstGeom prst="rect">
            <a:avLst/>
          </a:prstGeom>
          <a:solidFill>
            <a:schemeClr val="lt2"/>
          </a:solidFill>
          <a:ln>
            <a:noFill/>
          </a:ln>
        </p:spPr>
        <p:txBody>
          <a:bodyPr spcFirstLastPara="1" wrap="square" lIns="45725" tIns="45725" rIns="45725" bIns="45725" anchor="ctr" anchorCtr="0">
            <a:noAutofit/>
          </a:bodyPr>
          <a:lstStyle/>
          <a:p>
            <a:endParaRPr/>
          </a:p>
        </p:txBody>
      </p:sp>
      <p:sp>
        <p:nvSpPr>
          <p:cNvPr id="36" name="Google Shape;36;p8"/>
          <p:cNvSpPr txBox="1">
            <a:spLocks noGrp="1"/>
          </p:cNvSpPr>
          <p:nvPr>
            <p:ph type="ctrTitle"/>
          </p:nvPr>
        </p:nvSpPr>
        <p:spPr>
          <a:xfrm>
            <a:off x="573950" y="1532700"/>
            <a:ext cx="3291300" cy="2078100"/>
          </a:xfrm>
          <a:prstGeom prst="rect">
            <a:avLst/>
          </a:prstGeom>
        </p:spPr>
        <p:txBody>
          <a:bodyPr spcFirstLastPara="1" wrap="square" lIns="0" tIns="0" rIns="0" bIns="0" anchor="ctr" anchorCtr="0">
            <a:noAutofit/>
          </a:bodyPr>
          <a:lstStyle>
            <a:lvl1pPr lvl="0" rtl="0">
              <a:spcBef>
                <a:spcPts val="0"/>
              </a:spcBef>
              <a:spcAft>
                <a:spcPts val="0"/>
              </a:spcAft>
              <a:buClr>
                <a:schemeClr val="lt1"/>
              </a:buClr>
              <a:buSzPts val="4500"/>
              <a:buNone/>
              <a:defRPr sz="4500">
                <a:solidFill>
                  <a:schemeClr val="lt1"/>
                </a:solidFill>
              </a:defRPr>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endParaRPr/>
          </a:p>
        </p:txBody>
      </p:sp>
      <p:sp>
        <p:nvSpPr>
          <p:cNvPr id="37" name="Google Shape;37;p8"/>
          <p:cNvSpPr>
            <a:spLocks noGrp="1"/>
          </p:cNvSpPr>
          <p:nvPr>
            <p:ph type="pic" idx="2"/>
          </p:nvPr>
        </p:nvSpPr>
        <p:spPr>
          <a:xfrm>
            <a:off x="5244625" y="523875"/>
            <a:ext cx="3428400" cy="4114800"/>
          </a:xfrm>
          <a:prstGeom prst="rect">
            <a:avLst/>
          </a:prstGeom>
          <a:noFill/>
          <a:ln>
            <a:noFill/>
          </a:ln>
        </p:spPr>
      </p:sp>
    </p:spTree>
    <p:extLst>
      <p:ext uri="{BB962C8B-B14F-4D97-AF65-F5344CB8AC3E}">
        <p14:creationId xmlns:p14="http://schemas.microsoft.com/office/powerpoint/2010/main" val="3468871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8"/>
        <p:cNvGrpSpPr/>
        <p:nvPr/>
      </p:nvGrpSpPr>
      <p:grpSpPr>
        <a:xfrm>
          <a:off x="0" y="0"/>
          <a:ext cx="0" cy="0"/>
          <a:chOff x="0" y="0"/>
          <a:chExt cx="0" cy="0"/>
        </a:xfrm>
      </p:grpSpPr>
      <p:sp>
        <p:nvSpPr>
          <p:cNvPr id="39" name="Google Shape;39;p9"/>
          <p:cNvSpPr txBox="1">
            <a:spLocks noGrp="1"/>
          </p:cNvSpPr>
          <p:nvPr>
            <p:ph type="body" idx="1"/>
          </p:nvPr>
        </p:nvSpPr>
        <p:spPr>
          <a:xfrm>
            <a:off x="855300" y="4406300"/>
            <a:ext cx="7433400" cy="519600"/>
          </a:xfrm>
          <a:prstGeom prst="rect">
            <a:avLst/>
          </a:prstGeom>
        </p:spPr>
        <p:txBody>
          <a:bodyPr spcFirstLastPara="1" wrap="square" lIns="0" tIns="0" rIns="0" bIns="0" anchor="t" anchorCtr="0">
            <a:noAutofit/>
          </a:bodyPr>
          <a:lstStyle>
            <a:lvl1pPr marL="457200" lvl="0" indent="-228600" algn="ctr" rtl="0">
              <a:spcBef>
                <a:spcPts val="0"/>
              </a:spcBef>
              <a:spcAft>
                <a:spcPts val="800"/>
              </a:spcAft>
              <a:buSzPts val="1800"/>
              <a:buNone/>
              <a:defRPr sz="1800"/>
            </a:lvl1pPr>
          </a:lstStyle>
          <a:p>
            <a:endParaRPr/>
          </a:p>
        </p:txBody>
      </p:sp>
    </p:spTree>
    <p:extLst>
      <p:ext uri="{BB962C8B-B14F-4D97-AF65-F5344CB8AC3E}">
        <p14:creationId xmlns:p14="http://schemas.microsoft.com/office/powerpoint/2010/main" val="387301149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0"/>
        <p:cNvGrpSpPr/>
        <p:nvPr/>
      </p:nvGrpSpPr>
      <p:grpSpPr>
        <a:xfrm>
          <a:off x="0" y="0"/>
          <a:ext cx="0" cy="0"/>
          <a:chOff x="0" y="0"/>
          <a:chExt cx="0" cy="0"/>
        </a:xfrm>
      </p:grpSpPr>
    </p:spTree>
    <p:extLst>
      <p:ext uri="{BB962C8B-B14F-4D97-AF65-F5344CB8AC3E}">
        <p14:creationId xmlns:p14="http://schemas.microsoft.com/office/powerpoint/2010/main" val="36730772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10"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273844"/>
            <a:ext cx="7886700" cy="994172"/>
          </a:xfrm>
          <a:prstGeom prst="rect">
            <a:avLst/>
          </a:prstGeom>
        </p:spPr>
        <p:txBody>
          <a:bodyPr vert="horz" lIns="91418" tIns="45718" rIns="91418" bIns="45718" rtlCol="0" anchor="ctr">
            <a:normAutofit/>
          </a:bodyPr>
          <a:lstStyle/>
          <a:p>
            <a:r>
              <a:rPr lang="ru-RU"/>
              <a:t>Образец заголовка</a:t>
            </a:r>
          </a:p>
        </p:txBody>
      </p:sp>
      <p:sp>
        <p:nvSpPr>
          <p:cNvPr id="3" name="Текст 2"/>
          <p:cNvSpPr>
            <a:spLocks noGrp="1"/>
          </p:cNvSpPr>
          <p:nvPr>
            <p:ph type="body" idx="1"/>
          </p:nvPr>
        </p:nvSpPr>
        <p:spPr>
          <a:xfrm>
            <a:off x="628650" y="1369219"/>
            <a:ext cx="7886700" cy="3263504"/>
          </a:xfrm>
          <a:prstGeom prst="rect">
            <a:avLst/>
          </a:prstGeom>
        </p:spPr>
        <p:txBody>
          <a:bodyPr vert="horz" lIns="91418" tIns="45718" rIns="91418" bIns="45718"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28650" y="4767264"/>
            <a:ext cx="2057400" cy="273844"/>
          </a:xfrm>
          <a:prstGeom prst="rect">
            <a:avLst/>
          </a:prstGeom>
        </p:spPr>
        <p:txBody>
          <a:bodyPr vert="horz" lIns="91418" tIns="45718" rIns="91418" bIns="45718" rtlCol="0" anchor="ctr"/>
          <a:lstStyle>
            <a:lvl1pPr algn="l">
              <a:defRPr sz="900">
                <a:solidFill>
                  <a:schemeClr val="tx1">
                    <a:tint val="75000"/>
                  </a:schemeClr>
                </a:solidFill>
              </a:defRPr>
            </a:lvl1pPr>
          </a:lstStyle>
          <a:p>
            <a:pPr defTabSz="685596">
              <a:buClrTx/>
              <a:defRPr/>
            </a:pPr>
            <a:fld id="{74683066-7D9F-4091-8996-C7C64A359FF1}" type="datetime1">
              <a:rPr lang="ru-RU" kern="1200" smtClean="0">
                <a:solidFill>
                  <a:prstClr val="black">
                    <a:tint val="75000"/>
                  </a:prstClr>
                </a:solidFill>
                <a:latin typeface="Calibri"/>
                <a:ea typeface="+mn-ea"/>
                <a:cs typeface="+mn-cs"/>
              </a:rPr>
              <a:pPr defTabSz="685596">
                <a:buClrTx/>
                <a:defRPr/>
              </a:pPr>
              <a:t>24.10.2022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3"/>
          </p:nvPr>
        </p:nvSpPr>
        <p:spPr>
          <a:xfrm>
            <a:off x="3028950" y="4767264"/>
            <a:ext cx="3086100" cy="273844"/>
          </a:xfrm>
          <a:prstGeom prst="rect">
            <a:avLst/>
          </a:prstGeom>
        </p:spPr>
        <p:txBody>
          <a:bodyPr vert="horz" lIns="91418" tIns="45718" rIns="91418" bIns="45718" rtlCol="0" anchor="ctr"/>
          <a:lstStyle>
            <a:lvl1pPr algn="ctr">
              <a:defRPr sz="900">
                <a:solidFill>
                  <a:schemeClr val="tx1">
                    <a:tint val="75000"/>
                  </a:schemeClr>
                </a:solidFill>
              </a:defRPr>
            </a:lvl1p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4"/>
          </p:nvPr>
        </p:nvSpPr>
        <p:spPr>
          <a:xfrm>
            <a:off x="6457950" y="4767264"/>
            <a:ext cx="2057400" cy="273844"/>
          </a:xfrm>
          <a:prstGeom prst="rect">
            <a:avLst/>
          </a:prstGeom>
        </p:spPr>
        <p:txBody>
          <a:bodyPr vert="horz" lIns="91418" tIns="45718" rIns="91418" bIns="45718" rtlCol="0" anchor="ctr"/>
          <a:lstStyle>
            <a:lvl1pPr algn="r">
              <a:defRPr sz="900">
                <a:solidFill>
                  <a:schemeClr val="tx1">
                    <a:tint val="75000"/>
                  </a:schemeClr>
                </a:solidFill>
              </a:defRPr>
            </a:lvl1p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8768214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hdr="0" ftr="0" dt="0"/>
  <p:txStyles>
    <p:titleStyle>
      <a:lvl1pPr algn="l" defTabSz="68559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02" indent="-171402" algn="l" defTabSz="68559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205" indent="-171402" algn="l" defTabSz="68559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6997" indent="-171402" algn="l" defTabSz="68559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199790"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4pPr>
      <a:lvl5pPr marL="1542584"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5pPr>
      <a:lvl6pPr marL="1885386"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6pPr>
      <a:lvl7pPr marL="2228184"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7pPr>
      <a:lvl8pPr marL="2570982"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8pPr>
      <a:lvl9pPr marL="2913785"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9pPr>
    </p:bodyStyle>
    <p:otherStyle>
      <a:defPPr>
        <a:defRPr lang="ru-RU"/>
      </a:defPPr>
      <a:lvl1pPr marL="0" algn="l" defTabSz="685596" rtl="0" eaLnBrk="1" latinLnBrk="0" hangingPunct="1">
        <a:defRPr sz="1425" kern="1200">
          <a:solidFill>
            <a:schemeClr val="tx1"/>
          </a:solidFill>
          <a:latin typeface="+mn-lt"/>
          <a:ea typeface="+mn-ea"/>
          <a:cs typeface="+mn-cs"/>
        </a:defRPr>
      </a:lvl1pPr>
      <a:lvl2pPr marL="342794" algn="l" defTabSz="685596" rtl="0" eaLnBrk="1" latinLnBrk="0" hangingPunct="1">
        <a:defRPr sz="1425" kern="1200">
          <a:solidFill>
            <a:schemeClr val="tx1"/>
          </a:solidFill>
          <a:latin typeface="+mn-lt"/>
          <a:ea typeface="+mn-ea"/>
          <a:cs typeface="+mn-cs"/>
        </a:defRPr>
      </a:lvl2pPr>
      <a:lvl3pPr marL="685596" algn="l" defTabSz="685596" rtl="0" eaLnBrk="1" latinLnBrk="0" hangingPunct="1">
        <a:defRPr sz="1425" kern="1200">
          <a:solidFill>
            <a:schemeClr val="tx1"/>
          </a:solidFill>
          <a:latin typeface="+mn-lt"/>
          <a:ea typeface="+mn-ea"/>
          <a:cs typeface="+mn-cs"/>
        </a:defRPr>
      </a:lvl3pPr>
      <a:lvl4pPr marL="1028394" algn="l" defTabSz="685596" rtl="0" eaLnBrk="1" latinLnBrk="0" hangingPunct="1">
        <a:defRPr sz="1425" kern="1200">
          <a:solidFill>
            <a:schemeClr val="tx1"/>
          </a:solidFill>
          <a:latin typeface="+mn-lt"/>
          <a:ea typeface="+mn-ea"/>
          <a:cs typeface="+mn-cs"/>
        </a:defRPr>
      </a:lvl4pPr>
      <a:lvl5pPr marL="1371192" algn="l" defTabSz="685596" rtl="0" eaLnBrk="1" latinLnBrk="0" hangingPunct="1">
        <a:defRPr sz="1425" kern="1200">
          <a:solidFill>
            <a:schemeClr val="tx1"/>
          </a:solidFill>
          <a:latin typeface="+mn-lt"/>
          <a:ea typeface="+mn-ea"/>
          <a:cs typeface="+mn-cs"/>
        </a:defRPr>
      </a:lvl5pPr>
      <a:lvl6pPr marL="1713995" algn="l" defTabSz="685596" rtl="0" eaLnBrk="1" latinLnBrk="0" hangingPunct="1">
        <a:defRPr sz="1425" kern="1200">
          <a:solidFill>
            <a:schemeClr val="tx1"/>
          </a:solidFill>
          <a:latin typeface="+mn-lt"/>
          <a:ea typeface="+mn-ea"/>
          <a:cs typeface="+mn-cs"/>
        </a:defRPr>
      </a:lvl6pPr>
      <a:lvl7pPr marL="2056787" algn="l" defTabSz="685596" rtl="0" eaLnBrk="1" latinLnBrk="0" hangingPunct="1">
        <a:defRPr sz="1425" kern="1200">
          <a:solidFill>
            <a:schemeClr val="tx1"/>
          </a:solidFill>
          <a:latin typeface="+mn-lt"/>
          <a:ea typeface="+mn-ea"/>
          <a:cs typeface="+mn-cs"/>
        </a:defRPr>
      </a:lvl7pPr>
      <a:lvl8pPr marL="2399580" algn="l" defTabSz="685596" rtl="0" eaLnBrk="1" latinLnBrk="0" hangingPunct="1">
        <a:defRPr sz="1425" kern="1200">
          <a:solidFill>
            <a:schemeClr val="tx1"/>
          </a:solidFill>
          <a:latin typeface="+mn-lt"/>
          <a:ea typeface="+mn-ea"/>
          <a:cs typeface="+mn-cs"/>
        </a:defRPr>
      </a:lvl8pPr>
      <a:lvl9pPr marL="2742374" algn="l" defTabSz="685596" rtl="0" eaLnBrk="1" latinLnBrk="0" hangingPunct="1">
        <a:defRPr sz="142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55300" y="836000"/>
            <a:ext cx="7433400" cy="396300"/>
          </a:xfrm>
          <a:prstGeom prst="rect">
            <a:avLst/>
          </a:prstGeom>
          <a:noFill/>
          <a:ln>
            <a:noFill/>
          </a:ln>
        </p:spPr>
        <p:txBody>
          <a:bodyPr spcFirstLastPara="1" wrap="square" lIns="0" tIns="0" rIns="0" bIns="0" anchor="b" anchorCtr="0">
            <a:noAutofit/>
          </a:bodyPr>
          <a:lstStyle>
            <a:lvl1pPr lvl="0" rtl="0">
              <a:lnSpc>
                <a:spcPct val="100000"/>
              </a:lnSpc>
              <a:spcBef>
                <a:spcPts val="0"/>
              </a:spcBef>
              <a:spcAft>
                <a:spcPts val="0"/>
              </a:spcAft>
              <a:buClr>
                <a:schemeClr val="dk1"/>
              </a:buClr>
              <a:buSzPts val="3200"/>
              <a:buFont typeface="Roboto"/>
              <a:buNone/>
              <a:defRPr sz="3200" b="1">
                <a:solidFill>
                  <a:schemeClr val="dk1"/>
                </a:solidFill>
                <a:latin typeface="Roboto"/>
                <a:ea typeface="Roboto"/>
                <a:cs typeface="Roboto"/>
                <a:sym typeface="Roboto"/>
              </a:defRPr>
            </a:lvl1pPr>
            <a:lvl2pPr lvl="1" rtl="0">
              <a:lnSpc>
                <a:spcPct val="90000"/>
              </a:lnSpc>
              <a:spcBef>
                <a:spcPts val="0"/>
              </a:spcBef>
              <a:spcAft>
                <a:spcPts val="0"/>
              </a:spcAft>
              <a:buClr>
                <a:schemeClr val="dk1"/>
              </a:buClr>
              <a:buSzPts val="3200"/>
              <a:buFont typeface="Roboto"/>
              <a:buNone/>
              <a:defRPr sz="3200" b="1">
                <a:solidFill>
                  <a:schemeClr val="dk1"/>
                </a:solidFill>
                <a:latin typeface="Roboto"/>
                <a:ea typeface="Roboto"/>
                <a:cs typeface="Roboto"/>
                <a:sym typeface="Roboto"/>
              </a:defRPr>
            </a:lvl2pPr>
            <a:lvl3pPr lvl="2" rtl="0">
              <a:lnSpc>
                <a:spcPct val="90000"/>
              </a:lnSpc>
              <a:spcBef>
                <a:spcPts val="0"/>
              </a:spcBef>
              <a:spcAft>
                <a:spcPts val="0"/>
              </a:spcAft>
              <a:buClr>
                <a:schemeClr val="dk1"/>
              </a:buClr>
              <a:buSzPts val="3200"/>
              <a:buFont typeface="Roboto"/>
              <a:buNone/>
              <a:defRPr sz="3200" b="1">
                <a:solidFill>
                  <a:schemeClr val="dk1"/>
                </a:solidFill>
                <a:latin typeface="Roboto"/>
                <a:ea typeface="Roboto"/>
                <a:cs typeface="Roboto"/>
                <a:sym typeface="Roboto"/>
              </a:defRPr>
            </a:lvl3pPr>
            <a:lvl4pPr lvl="3" rtl="0">
              <a:lnSpc>
                <a:spcPct val="90000"/>
              </a:lnSpc>
              <a:spcBef>
                <a:spcPts val="0"/>
              </a:spcBef>
              <a:spcAft>
                <a:spcPts val="0"/>
              </a:spcAft>
              <a:buClr>
                <a:schemeClr val="dk1"/>
              </a:buClr>
              <a:buSzPts val="3200"/>
              <a:buFont typeface="Roboto"/>
              <a:buNone/>
              <a:defRPr sz="3200" b="1">
                <a:solidFill>
                  <a:schemeClr val="dk1"/>
                </a:solidFill>
                <a:latin typeface="Roboto"/>
                <a:ea typeface="Roboto"/>
                <a:cs typeface="Roboto"/>
                <a:sym typeface="Roboto"/>
              </a:defRPr>
            </a:lvl4pPr>
            <a:lvl5pPr lvl="4" rtl="0">
              <a:lnSpc>
                <a:spcPct val="90000"/>
              </a:lnSpc>
              <a:spcBef>
                <a:spcPts val="0"/>
              </a:spcBef>
              <a:spcAft>
                <a:spcPts val="0"/>
              </a:spcAft>
              <a:buClr>
                <a:schemeClr val="dk1"/>
              </a:buClr>
              <a:buSzPts val="3200"/>
              <a:buFont typeface="Roboto"/>
              <a:buNone/>
              <a:defRPr sz="3200" b="1">
                <a:solidFill>
                  <a:schemeClr val="dk1"/>
                </a:solidFill>
                <a:latin typeface="Roboto"/>
                <a:ea typeface="Roboto"/>
                <a:cs typeface="Roboto"/>
                <a:sym typeface="Roboto"/>
              </a:defRPr>
            </a:lvl5pPr>
            <a:lvl6pPr lvl="5" rtl="0">
              <a:lnSpc>
                <a:spcPct val="90000"/>
              </a:lnSpc>
              <a:spcBef>
                <a:spcPts val="0"/>
              </a:spcBef>
              <a:spcAft>
                <a:spcPts val="0"/>
              </a:spcAft>
              <a:buClr>
                <a:schemeClr val="dk1"/>
              </a:buClr>
              <a:buSzPts val="3200"/>
              <a:buFont typeface="Roboto"/>
              <a:buNone/>
              <a:defRPr sz="3200" b="1">
                <a:solidFill>
                  <a:schemeClr val="dk1"/>
                </a:solidFill>
                <a:latin typeface="Roboto"/>
                <a:ea typeface="Roboto"/>
                <a:cs typeface="Roboto"/>
                <a:sym typeface="Roboto"/>
              </a:defRPr>
            </a:lvl6pPr>
            <a:lvl7pPr lvl="6" rtl="0">
              <a:lnSpc>
                <a:spcPct val="90000"/>
              </a:lnSpc>
              <a:spcBef>
                <a:spcPts val="0"/>
              </a:spcBef>
              <a:spcAft>
                <a:spcPts val="0"/>
              </a:spcAft>
              <a:buClr>
                <a:schemeClr val="dk1"/>
              </a:buClr>
              <a:buSzPts val="3200"/>
              <a:buFont typeface="Roboto"/>
              <a:buNone/>
              <a:defRPr sz="3200" b="1">
                <a:solidFill>
                  <a:schemeClr val="dk1"/>
                </a:solidFill>
                <a:latin typeface="Roboto"/>
                <a:ea typeface="Roboto"/>
                <a:cs typeface="Roboto"/>
                <a:sym typeface="Roboto"/>
              </a:defRPr>
            </a:lvl7pPr>
            <a:lvl8pPr lvl="7" rtl="0">
              <a:lnSpc>
                <a:spcPct val="90000"/>
              </a:lnSpc>
              <a:spcBef>
                <a:spcPts val="0"/>
              </a:spcBef>
              <a:spcAft>
                <a:spcPts val="0"/>
              </a:spcAft>
              <a:buClr>
                <a:schemeClr val="dk1"/>
              </a:buClr>
              <a:buSzPts val="3200"/>
              <a:buFont typeface="Roboto"/>
              <a:buNone/>
              <a:defRPr sz="3200" b="1">
                <a:solidFill>
                  <a:schemeClr val="dk1"/>
                </a:solidFill>
                <a:latin typeface="Roboto"/>
                <a:ea typeface="Roboto"/>
                <a:cs typeface="Roboto"/>
                <a:sym typeface="Roboto"/>
              </a:defRPr>
            </a:lvl8pPr>
            <a:lvl9pPr lvl="8" rtl="0">
              <a:lnSpc>
                <a:spcPct val="90000"/>
              </a:lnSpc>
              <a:spcBef>
                <a:spcPts val="0"/>
              </a:spcBef>
              <a:spcAft>
                <a:spcPts val="0"/>
              </a:spcAft>
              <a:buClr>
                <a:schemeClr val="dk1"/>
              </a:buClr>
              <a:buSzPts val="3200"/>
              <a:buFont typeface="Roboto"/>
              <a:buNone/>
              <a:defRPr sz="3200" b="1">
                <a:solidFill>
                  <a:schemeClr val="dk1"/>
                </a:solidFill>
                <a:latin typeface="Roboto"/>
                <a:ea typeface="Roboto"/>
                <a:cs typeface="Roboto"/>
                <a:sym typeface="Roboto"/>
              </a:defRPr>
            </a:lvl9pPr>
          </a:lstStyle>
          <a:p>
            <a:endParaRPr/>
          </a:p>
        </p:txBody>
      </p:sp>
      <p:sp>
        <p:nvSpPr>
          <p:cNvPr id="7" name="Google Shape;7;p1"/>
          <p:cNvSpPr txBox="1">
            <a:spLocks noGrp="1"/>
          </p:cNvSpPr>
          <p:nvPr>
            <p:ph type="body" idx="1"/>
          </p:nvPr>
        </p:nvSpPr>
        <p:spPr>
          <a:xfrm>
            <a:off x="855300" y="1353947"/>
            <a:ext cx="7433400" cy="3033900"/>
          </a:xfrm>
          <a:prstGeom prst="rect">
            <a:avLst/>
          </a:prstGeom>
          <a:noFill/>
          <a:ln>
            <a:noFill/>
          </a:ln>
        </p:spPr>
        <p:txBody>
          <a:bodyPr spcFirstLastPara="1" wrap="square" lIns="0" tIns="0" rIns="0" bIns="0" anchor="t" anchorCtr="0">
            <a:noAutofit/>
          </a:bodyPr>
          <a:lstStyle>
            <a:lvl1pPr marL="457200" lvl="0" indent="-381000" rtl="0">
              <a:lnSpc>
                <a:spcPct val="120000"/>
              </a:lnSpc>
              <a:spcBef>
                <a:spcPts val="0"/>
              </a:spcBef>
              <a:spcAft>
                <a:spcPts val="0"/>
              </a:spcAft>
              <a:buClr>
                <a:schemeClr val="dk1"/>
              </a:buClr>
              <a:buSzPts val="2400"/>
              <a:buFont typeface="Roboto"/>
              <a:buChar char="●"/>
              <a:defRPr sz="2400">
                <a:solidFill>
                  <a:schemeClr val="dk1"/>
                </a:solidFill>
                <a:latin typeface="Roboto"/>
                <a:ea typeface="Roboto"/>
                <a:cs typeface="Roboto"/>
                <a:sym typeface="Roboto"/>
              </a:defRPr>
            </a:lvl1pPr>
            <a:lvl2pPr marL="914400" lvl="1" indent="-381000" rtl="0">
              <a:lnSpc>
                <a:spcPct val="120000"/>
              </a:lnSpc>
              <a:spcBef>
                <a:spcPts val="800"/>
              </a:spcBef>
              <a:spcAft>
                <a:spcPts val="0"/>
              </a:spcAft>
              <a:buClr>
                <a:schemeClr val="dk1"/>
              </a:buClr>
              <a:buSzPts val="2400"/>
              <a:buFont typeface="Roboto"/>
              <a:buChar char="○"/>
              <a:defRPr sz="2400">
                <a:solidFill>
                  <a:schemeClr val="dk1"/>
                </a:solidFill>
                <a:latin typeface="Roboto"/>
                <a:ea typeface="Roboto"/>
                <a:cs typeface="Roboto"/>
                <a:sym typeface="Roboto"/>
              </a:defRPr>
            </a:lvl2pPr>
            <a:lvl3pPr marL="1371600" lvl="2" indent="-381000" rtl="0">
              <a:lnSpc>
                <a:spcPct val="120000"/>
              </a:lnSpc>
              <a:spcBef>
                <a:spcPts val="800"/>
              </a:spcBef>
              <a:spcAft>
                <a:spcPts val="0"/>
              </a:spcAft>
              <a:buClr>
                <a:schemeClr val="dk1"/>
              </a:buClr>
              <a:buSzPts val="2400"/>
              <a:buFont typeface="Roboto"/>
              <a:buChar char="■"/>
              <a:defRPr sz="2400">
                <a:solidFill>
                  <a:schemeClr val="dk1"/>
                </a:solidFill>
                <a:latin typeface="Roboto"/>
                <a:ea typeface="Roboto"/>
                <a:cs typeface="Roboto"/>
                <a:sym typeface="Roboto"/>
              </a:defRPr>
            </a:lvl3pPr>
            <a:lvl4pPr marL="1828800" lvl="3" indent="-381000" rtl="0">
              <a:lnSpc>
                <a:spcPct val="120000"/>
              </a:lnSpc>
              <a:spcBef>
                <a:spcPts val="800"/>
              </a:spcBef>
              <a:spcAft>
                <a:spcPts val="0"/>
              </a:spcAft>
              <a:buClr>
                <a:schemeClr val="dk1"/>
              </a:buClr>
              <a:buSzPts val="2400"/>
              <a:buFont typeface="Roboto"/>
              <a:buChar char="●"/>
              <a:defRPr sz="2400">
                <a:solidFill>
                  <a:schemeClr val="dk1"/>
                </a:solidFill>
                <a:latin typeface="Roboto"/>
                <a:ea typeface="Roboto"/>
                <a:cs typeface="Roboto"/>
                <a:sym typeface="Roboto"/>
              </a:defRPr>
            </a:lvl4pPr>
            <a:lvl5pPr marL="2286000" lvl="4" indent="-381000" rtl="0">
              <a:lnSpc>
                <a:spcPct val="120000"/>
              </a:lnSpc>
              <a:spcBef>
                <a:spcPts val="800"/>
              </a:spcBef>
              <a:spcAft>
                <a:spcPts val="0"/>
              </a:spcAft>
              <a:buClr>
                <a:schemeClr val="dk1"/>
              </a:buClr>
              <a:buSzPts val="2400"/>
              <a:buFont typeface="Roboto"/>
              <a:buChar char="○"/>
              <a:defRPr sz="2400">
                <a:solidFill>
                  <a:schemeClr val="dk1"/>
                </a:solidFill>
                <a:latin typeface="Roboto"/>
                <a:ea typeface="Roboto"/>
                <a:cs typeface="Roboto"/>
                <a:sym typeface="Roboto"/>
              </a:defRPr>
            </a:lvl5pPr>
            <a:lvl6pPr marL="2743200" lvl="5" indent="-381000" rtl="0">
              <a:lnSpc>
                <a:spcPct val="120000"/>
              </a:lnSpc>
              <a:spcBef>
                <a:spcPts val="800"/>
              </a:spcBef>
              <a:spcAft>
                <a:spcPts val="0"/>
              </a:spcAft>
              <a:buClr>
                <a:schemeClr val="dk1"/>
              </a:buClr>
              <a:buSzPts val="2400"/>
              <a:buFont typeface="Roboto"/>
              <a:buChar char="■"/>
              <a:defRPr sz="2400">
                <a:solidFill>
                  <a:schemeClr val="dk1"/>
                </a:solidFill>
                <a:latin typeface="Roboto"/>
                <a:ea typeface="Roboto"/>
                <a:cs typeface="Roboto"/>
                <a:sym typeface="Roboto"/>
              </a:defRPr>
            </a:lvl6pPr>
            <a:lvl7pPr marL="3200400" lvl="6" indent="-381000" rtl="0">
              <a:lnSpc>
                <a:spcPct val="120000"/>
              </a:lnSpc>
              <a:spcBef>
                <a:spcPts val="800"/>
              </a:spcBef>
              <a:spcAft>
                <a:spcPts val="0"/>
              </a:spcAft>
              <a:buClr>
                <a:schemeClr val="dk1"/>
              </a:buClr>
              <a:buSzPts val="2400"/>
              <a:buFont typeface="Roboto"/>
              <a:buChar char="●"/>
              <a:defRPr sz="2400">
                <a:solidFill>
                  <a:schemeClr val="dk1"/>
                </a:solidFill>
                <a:latin typeface="Roboto"/>
                <a:ea typeface="Roboto"/>
                <a:cs typeface="Roboto"/>
                <a:sym typeface="Roboto"/>
              </a:defRPr>
            </a:lvl7pPr>
            <a:lvl8pPr marL="3657600" lvl="7" indent="-381000" rtl="0">
              <a:lnSpc>
                <a:spcPct val="120000"/>
              </a:lnSpc>
              <a:spcBef>
                <a:spcPts val="800"/>
              </a:spcBef>
              <a:spcAft>
                <a:spcPts val="0"/>
              </a:spcAft>
              <a:buClr>
                <a:schemeClr val="dk1"/>
              </a:buClr>
              <a:buSzPts val="2400"/>
              <a:buFont typeface="Roboto"/>
              <a:buChar char="○"/>
              <a:defRPr sz="2400">
                <a:solidFill>
                  <a:schemeClr val="dk1"/>
                </a:solidFill>
                <a:latin typeface="Roboto"/>
                <a:ea typeface="Roboto"/>
                <a:cs typeface="Roboto"/>
                <a:sym typeface="Roboto"/>
              </a:defRPr>
            </a:lvl8pPr>
            <a:lvl9pPr marL="4114800" lvl="8" indent="-381000" rtl="0">
              <a:lnSpc>
                <a:spcPct val="120000"/>
              </a:lnSpc>
              <a:spcBef>
                <a:spcPts val="800"/>
              </a:spcBef>
              <a:spcAft>
                <a:spcPts val="800"/>
              </a:spcAft>
              <a:buClr>
                <a:schemeClr val="dk1"/>
              </a:buClr>
              <a:buSzPts val="2400"/>
              <a:buFont typeface="Roboto"/>
              <a:buChar char="■"/>
              <a:defRPr sz="2400">
                <a:solidFill>
                  <a:schemeClr val="dk1"/>
                </a:solidFill>
                <a:latin typeface="Roboto"/>
                <a:ea typeface="Roboto"/>
                <a:cs typeface="Roboto"/>
                <a:sym typeface="Roboto"/>
              </a:defRPr>
            </a:lvl9pPr>
          </a:lstStyle>
          <a:p>
            <a:endParaRPr/>
          </a:p>
        </p:txBody>
      </p:sp>
      <p:sp>
        <p:nvSpPr>
          <p:cNvPr id="8" name="Google Shape;8;p1"/>
          <p:cNvSpPr txBox="1">
            <a:spLocks noGrp="1"/>
          </p:cNvSpPr>
          <p:nvPr>
            <p:ph type="sldNum" idx="12"/>
          </p:nvPr>
        </p:nvSpPr>
        <p:spPr>
          <a:xfrm>
            <a:off x="8480584" y="4749851"/>
            <a:ext cx="548700" cy="393600"/>
          </a:xfrm>
          <a:prstGeom prst="rect">
            <a:avLst/>
          </a:prstGeom>
          <a:noFill/>
          <a:ln>
            <a:noFill/>
          </a:ln>
        </p:spPr>
        <p:txBody>
          <a:bodyPr spcFirstLastPara="1" wrap="square" lIns="0" tIns="0" rIns="0" bIns="0" anchor="ctr" anchorCtr="0">
            <a:noAutofit/>
          </a:bodyPr>
          <a:lstStyle>
            <a:lvl1pPr lvl="0" algn="r" rtl="0">
              <a:buNone/>
              <a:defRPr sz="1300">
                <a:solidFill>
                  <a:schemeClr val="dk1"/>
                </a:solidFill>
                <a:latin typeface="Roboto"/>
                <a:ea typeface="Roboto"/>
                <a:cs typeface="Roboto"/>
                <a:sym typeface="Roboto"/>
              </a:defRPr>
            </a:lvl1pPr>
            <a:lvl2pPr lvl="1" algn="r" rtl="0">
              <a:buNone/>
              <a:defRPr sz="1300">
                <a:solidFill>
                  <a:schemeClr val="dk1"/>
                </a:solidFill>
                <a:latin typeface="Roboto"/>
                <a:ea typeface="Roboto"/>
                <a:cs typeface="Roboto"/>
                <a:sym typeface="Roboto"/>
              </a:defRPr>
            </a:lvl2pPr>
            <a:lvl3pPr lvl="2" algn="r" rtl="0">
              <a:buNone/>
              <a:defRPr sz="1300">
                <a:solidFill>
                  <a:schemeClr val="dk1"/>
                </a:solidFill>
                <a:latin typeface="Roboto"/>
                <a:ea typeface="Roboto"/>
                <a:cs typeface="Roboto"/>
                <a:sym typeface="Roboto"/>
              </a:defRPr>
            </a:lvl3pPr>
            <a:lvl4pPr lvl="3" algn="r" rtl="0">
              <a:buNone/>
              <a:defRPr sz="1300">
                <a:solidFill>
                  <a:schemeClr val="dk1"/>
                </a:solidFill>
                <a:latin typeface="Roboto"/>
                <a:ea typeface="Roboto"/>
                <a:cs typeface="Roboto"/>
                <a:sym typeface="Roboto"/>
              </a:defRPr>
            </a:lvl4pPr>
            <a:lvl5pPr lvl="4" algn="r" rtl="0">
              <a:buNone/>
              <a:defRPr sz="1300">
                <a:solidFill>
                  <a:schemeClr val="dk1"/>
                </a:solidFill>
                <a:latin typeface="Roboto"/>
                <a:ea typeface="Roboto"/>
                <a:cs typeface="Roboto"/>
                <a:sym typeface="Roboto"/>
              </a:defRPr>
            </a:lvl5pPr>
            <a:lvl6pPr lvl="5" algn="r" rtl="0">
              <a:buNone/>
              <a:defRPr sz="1300">
                <a:solidFill>
                  <a:schemeClr val="dk1"/>
                </a:solidFill>
                <a:latin typeface="Roboto"/>
                <a:ea typeface="Roboto"/>
                <a:cs typeface="Roboto"/>
                <a:sym typeface="Roboto"/>
              </a:defRPr>
            </a:lvl6pPr>
            <a:lvl7pPr lvl="6" algn="r" rtl="0">
              <a:buNone/>
              <a:defRPr sz="1300">
                <a:solidFill>
                  <a:schemeClr val="dk1"/>
                </a:solidFill>
                <a:latin typeface="Roboto"/>
                <a:ea typeface="Roboto"/>
                <a:cs typeface="Roboto"/>
                <a:sym typeface="Roboto"/>
              </a:defRPr>
            </a:lvl7pPr>
            <a:lvl8pPr lvl="7" algn="r" rtl="0">
              <a:buNone/>
              <a:defRPr sz="1300">
                <a:solidFill>
                  <a:schemeClr val="dk1"/>
                </a:solidFill>
                <a:latin typeface="Roboto"/>
                <a:ea typeface="Roboto"/>
                <a:cs typeface="Roboto"/>
                <a:sym typeface="Roboto"/>
              </a:defRPr>
            </a:lvl8pPr>
            <a:lvl9pPr lvl="8" algn="r" rtl="0">
              <a:buNone/>
              <a:defRPr sz="1300">
                <a:solidFill>
                  <a:schemeClr val="dk1"/>
                </a:solidFill>
                <a:latin typeface="Roboto"/>
                <a:ea typeface="Roboto"/>
                <a:cs typeface="Roboto"/>
                <a:sym typeface="Roboto"/>
              </a:defRPr>
            </a:lvl9pPr>
          </a:lstStyle>
          <a:p>
            <a:fld id="{00000000-1234-1234-1234-123412341234}" type="slidenum">
              <a:rPr lang="en">
                <a:solidFill>
                  <a:srgbClr val="000000"/>
                </a:solidFill>
              </a:rPr>
              <a:pPr/>
              <a:t>‹#›</a:t>
            </a:fld>
            <a:endParaRPr>
              <a:solidFill>
                <a:srgbClr val="000000"/>
              </a:solidFill>
            </a:endParaRPr>
          </a:p>
        </p:txBody>
      </p:sp>
    </p:spTree>
    <p:extLst>
      <p:ext uri="{BB962C8B-B14F-4D97-AF65-F5344CB8AC3E}">
        <p14:creationId xmlns:p14="http://schemas.microsoft.com/office/powerpoint/2010/main" val="3465636714"/>
      </p:ext>
    </p:extLst>
  </p:cSld>
  <p:clrMap bg1="lt1" tx1="dk1" bg2="dk2" tx2="lt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1.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2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1.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1.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Заголовок 1"/>
          <p:cNvSpPr>
            <a:spLocks noGrp="1"/>
          </p:cNvSpPr>
          <p:nvPr>
            <p:ph type="ctrTitle"/>
          </p:nvPr>
        </p:nvSpPr>
        <p:spPr>
          <a:xfrm>
            <a:off x="709300" y="3719476"/>
            <a:ext cx="7691215" cy="651606"/>
          </a:xfrm>
        </p:spPr>
        <p:txBody>
          <a:bodyPr>
            <a:normAutofit fontScale="90000"/>
          </a:bodyPr>
          <a:lstStyle/>
          <a:p>
            <a:r>
              <a:rPr lang="en-US" sz="2400" b="1" dirty="0">
                <a:solidFill>
                  <a:srgbClr val="E2D892"/>
                </a:solidFill>
                <a:latin typeface="Century Gothic" panose="020B0502020202020204" pitchFamily="34" charset="0"/>
              </a:rPr>
              <a:t/>
            </a:r>
            <a:br>
              <a:rPr lang="en-US" sz="2400" b="1" dirty="0">
                <a:solidFill>
                  <a:srgbClr val="E2D892"/>
                </a:solidFill>
                <a:latin typeface="Century Gothic" panose="020B0502020202020204" pitchFamily="34" charset="0"/>
              </a:rPr>
            </a:br>
            <a:r>
              <a:rPr lang="en-US" sz="2400" b="1" dirty="0">
                <a:solidFill>
                  <a:srgbClr val="E2D892"/>
                </a:solidFill>
                <a:latin typeface="Century Gothic" panose="020B0502020202020204" pitchFamily="34" charset="0"/>
              </a:rPr>
              <a:t>Topic: </a:t>
            </a:r>
            <a:r>
              <a:rPr lang="en-US" sz="2400" b="1" dirty="0" smtClean="0">
                <a:solidFill>
                  <a:srgbClr val="E2D892"/>
                </a:solidFill>
                <a:latin typeface="Century Gothic" panose="020B0502020202020204" pitchFamily="34" charset="0"/>
              </a:rPr>
              <a:t>Special Questions on Project Management</a:t>
            </a:r>
            <a:r>
              <a:rPr lang="en-US" sz="2400" b="1" dirty="0">
                <a:solidFill>
                  <a:srgbClr val="E2D892"/>
                </a:solidFill>
                <a:latin typeface="Century Gothic" panose="020B0502020202020204" pitchFamily="34" charset="0"/>
              </a:rPr>
              <a:t/>
            </a:r>
            <a:br>
              <a:rPr lang="en-US" sz="2400" b="1" dirty="0">
                <a:solidFill>
                  <a:srgbClr val="E2D892"/>
                </a:solidFill>
                <a:latin typeface="Century Gothic" panose="020B0502020202020204" pitchFamily="34" charset="0"/>
              </a:rPr>
            </a:br>
            <a:r>
              <a:rPr lang="uz-Cyrl-UZ" sz="2400" b="1" dirty="0">
                <a:solidFill>
                  <a:srgbClr val="E2D892"/>
                </a:solidFill>
                <a:latin typeface="Century Gothic" panose="020B0502020202020204" pitchFamily="34" charset="0"/>
              </a:rPr>
              <a:t>Мавзу: </a:t>
            </a:r>
            <a:r>
              <a:rPr lang="uz-Cyrl-UZ" sz="2400" b="1" dirty="0" smtClean="0">
                <a:solidFill>
                  <a:srgbClr val="E2D892"/>
                </a:solidFill>
                <a:latin typeface="Century Gothic" panose="020B0502020202020204" pitchFamily="34" charset="0"/>
              </a:rPr>
              <a:t>Лойиҳа бошқарувига оид махсус саволлар</a:t>
            </a:r>
            <a:endParaRPr lang="uz-Cyrl-UZ" sz="2400" b="1" dirty="0">
              <a:solidFill>
                <a:srgbClr val="E2D892"/>
              </a:solidFill>
              <a:latin typeface="Century Gothic" panose="020B0502020202020204" pitchFamily="34" charset="0"/>
            </a:endParaRPr>
          </a:p>
        </p:txBody>
      </p:sp>
      <p:cxnSp>
        <p:nvCxnSpPr>
          <p:cNvPr id="6" name="Прямая соединительная линия 5"/>
          <p:cNvCxnSpPr/>
          <p:nvPr/>
        </p:nvCxnSpPr>
        <p:spPr>
          <a:xfrm>
            <a:off x="914400" y="4366205"/>
            <a:ext cx="7273949" cy="1"/>
          </a:xfrm>
          <a:prstGeom prst="line">
            <a:avLst/>
          </a:prstGeom>
          <a:ln w="19050">
            <a:solidFill>
              <a:srgbClr val="E2D892"/>
            </a:solidFill>
          </a:ln>
        </p:spPr>
        <p:style>
          <a:lnRef idx="1">
            <a:schemeClr val="accent1"/>
          </a:lnRef>
          <a:fillRef idx="0">
            <a:schemeClr val="accent1"/>
          </a:fillRef>
          <a:effectRef idx="0">
            <a:schemeClr val="accent1"/>
          </a:effectRef>
          <a:fontRef idx="minor">
            <a:schemeClr val="tx1"/>
          </a:fontRef>
        </p:style>
      </p:cxnSp>
      <p:pic>
        <p:nvPicPr>
          <p:cNvPr id="2" name="Рисунок 1"/>
          <p:cNvPicPr>
            <a:picLocks noChangeAspect="1"/>
          </p:cNvPicPr>
          <p:nvPr/>
        </p:nvPicPr>
        <p:blipFill rotWithShape="1">
          <a:blip r:embed="rId4">
            <a:extLst>
              <a:ext uri="{28A0092B-C50C-407E-A947-70E740481C1C}">
                <a14:useLocalDpi xmlns:a14="http://schemas.microsoft.com/office/drawing/2010/main" val="0"/>
              </a:ext>
            </a:extLst>
          </a:blip>
          <a:srcRect l="1293" r="5659" b="2964"/>
          <a:stretch/>
        </p:blipFill>
        <p:spPr>
          <a:xfrm>
            <a:off x="2303254" y="82624"/>
            <a:ext cx="4618756" cy="3593864"/>
          </a:xfrm>
          <a:prstGeom prst="rect">
            <a:avLst/>
          </a:prstGeom>
        </p:spPr>
      </p:pic>
      <p:sp>
        <p:nvSpPr>
          <p:cNvPr id="8" name="Прямоугольник 7"/>
          <p:cNvSpPr/>
          <p:nvPr/>
        </p:nvSpPr>
        <p:spPr>
          <a:xfrm>
            <a:off x="2135120" y="4366205"/>
            <a:ext cx="4908785" cy="727120"/>
          </a:xfrm>
          <a:prstGeom prst="rect">
            <a:avLst/>
          </a:prstGeom>
        </p:spPr>
        <p:txBody>
          <a:bodyPr wrap="square" lIns="68564" tIns="34289" rIns="68564" bIns="34289">
            <a:spAutoFit/>
          </a:bodyPr>
          <a:lstStyle/>
          <a:p>
            <a:pPr algn="ctr" defTabSz="685596">
              <a:buClrTx/>
              <a:defRPr/>
            </a:pPr>
            <a:r>
              <a:rPr lang="en-US" sz="1425" kern="1200" dirty="0">
                <a:solidFill>
                  <a:prstClr val="white"/>
                </a:solidFill>
                <a:latin typeface="Century Gothic" panose="020B0502020202020204" pitchFamily="34" charset="0"/>
                <a:ea typeface="+mn-ea"/>
                <a:cs typeface="+mn-cs"/>
              </a:rPr>
              <a:t>Course: Project Management Methodology</a:t>
            </a:r>
          </a:p>
          <a:p>
            <a:pPr algn="ctr" defTabSz="685596">
              <a:buClrTx/>
              <a:defRPr/>
            </a:pPr>
            <a:r>
              <a:rPr lang="uz-Cyrl-UZ" sz="1425" kern="1200" dirty="0">
                <a:solidFill>
                  <a:prstClr val="white"/>
                </a:solidFill>
                <a:latin typeface="Century Gothic" panose="020B0502020202020204" pitchFamily="34" charset="0"/>
                <a:ea typeface="+mn-ea"/>
                <a:cs typeface="+mn-cs"/>
              </a:rPr>
              <a:t>Фан:    </a:t>
            </a:r>
            <a:r>
              <a:rPr lang="ru-RU" sz="1425" kern="1200" dirty="0">
                <a:solidFill>
                  <a:prstClr val="white"/>
                </a:solidFill>
                <a:latin typeface="Century Gothic" panose="020B0502020202020204" pitchFamily="34" charset="0"/>
                <a:ea typeface="+mn-ea"/>
                <a:cs typeface="+mn-cs"/>
              </a:rPr>
              <a:t>Лойиҳа бошқаруви методологияси</a:t>
            </a:r>
            <a:endParaRPr lang="uz-Cyrl-UZ" sz="1425" kern="1200" dirty="0">
              <a:solidFill>
                <a:prstClr val="white"/>
              </a:solidFill>
              <a:latin typeface="Century Gothic" panose="020B0502020202020204" pitchFamily="34" charset="0"/>
              <a:ea typeface="+mn-ea"/>
              <a:cs typeface="+mn-cs"/>
            </a:endParaRPr>
          </a:p>
          <a:p>
            <a:pPr algn="ctr" defTabSz="685596">
              <a:buClrTx/>
              <a:defRPr/>
            </a:pPr>
            <a:r>
              <a:rPr lang="ru-RU" sz="1425" kern="1200" dirty="0">
                <a:solidFill>
                  <a:prstClr val="white"/>
                </a:solidFill>
                <a:latin typeface="Century Gothic" panose="020B0502020202020204" pitchFamily="34" charset="0"/>
                <a:ea typeface="+mn-ea"/>
                <a:cs typeface="+mn-cs"/>
              </a:rPr>
              <a:t>Тақдимот</a:t>
            </a:r>
            <a:r>
              <a:rPr lang="uz-Cyrl-UZ" sz="1425" kern="1200" dirty="0">
                <a:solidFill>
                  <a:prstClr val="white"/>
                </a:solidFill>
                <a:latin typeface="Century Gothic" panose="020B0502020202020204" pitchFamily="34" charset="0"/>
                <a:ea typeface="+mn-ea"/>
                <a:cs typeface="+mn-cs"/>
              </a:rPr>
              <a:t> – </a:t>
            </a:r>
            <a:r>
              <a:rPr lang="uz-Cyrl-UZ" sz="1425" kern="1200" dirty="0" smtClean="0">
                <a:solidFill>
                  <a:prstClr val="white"/>
                </a:solidFill>
                <a:latin typeface="Century Gothic" panose="020B0502020202020204" pitchFamily="34" charset="0"/>
                <a:ea typeface="+mn-ea"/>
                <a:cs typeface="+mn-cs"/>
              </a:rPr>
              <a:t>12ХБА</a:t>
            </a:r>
            <a:endParaRPr lang="ru-RU" sz="1425" kern="1200" dirty="0">
              <a:solidFill>
                <a:prstClr val="white"/>
              </a:solidFill>
              <a:latin typeface="Century Gothic" panose="020B0502020202020204" pitchFamily="34" charset="0"/>
              <a:ea typeface="+mn-ea"/>
              <a:cs typeface="+mn-cs"/>
            </a:endParaRPr>
          </a:p>
        </p:txBody>
      </p:sp>
    </p:spTree>
    <p:extLst>
      <p:ext uri="{BB962C8B-B14F-4D97-AF65-F5344CB8AC3E}">
        <p14:creationId xmlns:p14="http://schemas.microsoft.com/office/powerpoint/2010/main" val="28867722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984885"/>
          </a:xfrm>
          <a:prstGeom prst="rect">
            <a:avLst/>
          </a:prstGeom>
          <a:noFill/>
          <a:ln>
            <a:noFill/>
          </a:ln>
        </p:spPr>
        <p:txBody>
          <a:bodyPr spcFirstLastPara="1" wrap="square" lIns="0" tIns="0" rIns="0" bIns="0" anchor="t" anchorCtr="0">
            <a:spAutoFit/>
          </a:bodyPr>
          <a:lstStyle/>
          <a:p>
            <a:r>
              <a:rPr lang="uz-Cyrl-UZ" sz="3200" b="1" dirty="0" smtClean="0">
                <a:solidFill>
                  <a:schemeClr val="bg2">
                    <a:lumMod val="50000"/>
                  </a:schemeClr>
                </a:solidFill>
                <a:latin typeface="Roboto"/>
                <a:ea typeface="Roboto"/>
                <a:cs typeface="Roboto"/>
              </a:rPr>
              <a:t>Лойиҳаларни компютерда қўллаб-қувватлаш</a:t>
            </a:r>
            <a:endParaRPr lang="uz-Cyrl-UZ"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813839"/>
            <a:ext cx="7990318" cy="2308324"/>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Пудратчи лойиҳа ишларини бажаришда амалга оширадиган вақт, харажатлар, ресурслар ва молияни бошқариш хамда назорат қилиш лойиҳа менежеридан катта ҳажмдаги рақамли маълумотларни яратиш, бошқариш, умумлаштириш ва шарҳлаш қобилиятини талаб қилади.</a:t>
            </a:r>
          </a:p>
          <a:p>
            <a:pPr algn="just"/>
            <a:endParaRPr lang="uz-Cyrl-UZ" sz="1800" dirty="0" smtClean="0"/>
          </a:p>
          <a:p>
            <a:pPr marL="285750" indent="-285750" algn="just">
              <a:buFont typeface="Wingdings" panose="05000000000000000000" pitchFamily="2" charset="2"/>
              <a:buChar char="Ø"/>
            </a:pPr>
            <a:r>
              <a:rPr lang="uz-Cyrl-UZ" sz="1800" dirty="0" smtClean="0"/>
              <a:t>Бундай маълумотларни яратиш ва қайта ишлаш учун менежер </a:t>
            </a:r>
            <a:r>
              <a:rPr lang="uz-Cyrl-UZ" sz="1800" b="1" dirty="0" smtClean="0">
                <a:solidFill>
                  <a:srgbClr val="C00000"/>
                </a:solidFill>
              </a:rPr>
              <a:t>компютер технологияларидан </a:t>
            </a:r>
            <a:r>
              <a:rPr lang="uz-Cyrl-UZ" sz="1800" dirty="0" smtClean="0"/>
              <a:t>фойдаланади.</a:t>
            </a:r>
            <a:endParaRPr lang="uz-Cyrl-UZ" sz="1800" dirty="0"/>
          </a:p>
        </p:txBody>
      </p:sp>
    </p:spTree>
    <p:extLst>
      <p:ext uri="{BB962C8B-B14F-4D97-AF65-F5344CB8AC3E}">
        <p14:creationId xmlns:p14="http://schemas.microsoft.com/office/powerpoint/2010/main" val="1729636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984885"/>
          </a:xfrm>
          <a:prstGeom prst="rect">
            <a:avLst/>
          </a:prstGeom>
          <a:noFill/>
          <a:ln>
            <a:noFill/>
          </a:ln>
        </p:spPr>
        <p:txBody>
          <a:bodyPr spcFirstLastPara="1" wrap="square" lIns="0" tIns="0" rIns="0" bIns="0" anchor="t" anchorCtr="0">
            <a:spAutoFit/>
          </a:bodyPr>
          <a:lstStyle/>
          <a:p>
            <a:r>
              <a:rPr lang="uz-Cyrl-UZ" sz="3200" b="1" dirty="0">
                <a:solidFill>
                  <a:schemeClr val="bg2">
                    <a:lumMod val="50000"/>
                  </a:schemeClr>
                </a:solidFill>
                <a:latin typeface="Roboto"/>
                <a:ea typeface="Roboto"/>
                <a:cs typeface="Roboto"/>
              </a:rPr>
              <a:t>Лойиҳаларни компютерда қўллаб-қувватлаш</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573207"/>
            <a:ext cx="7990318" cy="3139321"/>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Ҳозирги вақтда лойиҳа менежерига мураккаб ва кўп вақт талаб қиладиган ҳисоб-китобларни амалга оширишга ёрдам берадиган, бошқарув қарорларини қабул қилиш ва энг самарали муқобил ёндашувларни ишлаб чиқиш учун кўпроқ вақт қолдирадиган кўплаб дастурий маҳсулотлар мавжуд.</a:t>
            </a:r>
          </a:p>
          <a:p>
            <a:pPr marL="285750" indent="-285750" algn="just">
              <a:buFont typeface="Wingdings" panose="05000000000000000000" pitchFamily="2" charset="2"/>
              <a:buChar char="Ø"/>
            </a:pPr>
            <a:r>
              <a:rPr lang="uz-Cyrl-UZ" sz="1800" dirty="0" smtClean="0"/>
              <a:t>Лойиҳани бошқариш билан боғлиқ ҳолда компютер дастурларининг асосий имкониятлари:</a:t>
            </a:r>
          </a:p>
          <a:p>
            <a:pPr marL="536575" indent="-285750" algn="just">
              <a:buFont typeface="Courier New" panose="02070309020205020404" pitchFamily="49" charset="0"/>
              <a:buChar char="o"/>
            </a:pPr>
            <a:r>
              <a:rPr lang="uz-Cyrl-UZ" sz="1800" dirty="0" smtClean="0"/>
              <a:t>ресурсларга бўлган эҳтиёжни вақт бўйича тақсимлаш ва уларни ўз вақтида олиш;</a:t>
            </a:r>
          </a:p>
          <a:p>
            <a:pPr marL="536575" indent="-285750" algn="just">
              <a:buFont typeface="Courier New" panose="02070309020205020404" pitchFamily="49" charset="0"/>
              <a:buChar char="o"/>
            </a:pPr>
            <a:r>
              <a:rPr lang="uz-Cyrl-UZ" sz="1800" dirty="0" smtClean="0"/>
              <a:t>лойиҳани амалга оширишнинг бориши (харажат, вақт, иш ва бошқалар) тўғрисида хулосалар бериш;</a:t>
            </a:r>
            <a:endParaRPr lang="uz-Cyrl-UZ" sz="1800" dirty="0"/>
          </a:p>
        </p:txBody>
      </p:sp>
    </p:spTree>
    <p:extLst>
      <p:ext uri="{BB962C8B-B14F-4D97-AF65-F5344CB8AC3E}">
        <p14:creationId xmlns:p14="http://schemas.microsoft.com/office/powerpoint/2010/main" val="324037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984885"/>
          </a:xfrm>
          <a:prstGeom prst="rect">
            <a:avLst/>
          </a:prstGeom>
          <a:noFill/>
          <a:ln>
            <a:noFill/>
          </a:ln>
        </p:spPr>
        <p:txBody>
          <a:bodyPr spcFirstLastPara="1" wrap="square" lIns="0" tIns="0" rIns="0" bIns="0" anchor="t" anchorCtr="0">
            <a:spAutoFit/>
          </a:bodyPr>
          <a:lstStyle/>
          <a:p>
            <a:r>
              <a:rPr lang="uz-Cyrl-UZ" sz="3200" b="1" dirty="0">
                <a:solidFill>
                  <a:schemeClr val="bg2">
                    <a:lumMod val="50000"/>
                  </a:schemeClr>
                </a:solidFill>
                <a:latin typeface="Roboto"/>
                <a:ea typeface="Roboto"/>
                <a:cs typeface="Roboto"/>
              </a:rPr>
              <a:t>Лойиҳаларни компютерда қўллаб-қувватлаш</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813839"/>
            <a:ext cx="7990318" cy="2862322"/>
          </a:xfrm>
          <a:prstGeom prst="rect">
            <a:avLst/>
          </a:prstGeom>
        </p:spPr>
        <p:txBody>
          <a:bodyPr wrap="square">
            <a:spAutoFit/>
          </a:bodyPr>
          <a:lstStyle/>
          <a:p>
            <a:pPr marL="536575" indent="-285750" algn="just">
              <a:buFont typeface="Courier New" panose="02070309020205020404" pitchFamily="49" charset="0"/>
              <a:buChar char="o"/>
            </a:pPr>
            <a:r>
              <a:rPr lang="uz-Cyrl-UZ" sz="1800" dirty="0" smtClean="0"/>
              <a:t>мулти-лойиҳалар мониторингини амалга ошириш;</a:t>
            </a:r>
          </a:p>
          <a:p>
            <a:pPr marL="536575" indent="-285750" algn="just">
              <a:buFont typeface="Courier New" panose="02070309020205020404" pitchFamily="49" charset="0"/>
              <a:buChar char="o"/>
            </a:pPr>
            <a:r>
              <a:rPr lang="uz-Cyrl-UZ" sz="1800" dirty="0" smtClean="0"/>
              <a:t>ахборотни бошқариш ва ҳисобот бериш;</a:t>
            </a:r>
          </a:p>
          <a:p>
            <a:pPr marL="536575" indent="-285750" algn="just">
              <a:buFont typeface="Courier New" panose="02070309020205020404" pitchFamily="49" charset="0"/>
              <a:buChar char="o"/>
            </a:pPr>
            <a:r>
              <a:rPr lang="uz-Cyrl-UZ" sz="1800" dirty="0" smtClean="0"/>
              <a:t>харажатлар таҳлили, дисперсион ва омилий таҳлиллар;</a:t>
            </a:r>
          </a:p>
          <a:p>
            <a:pPr marL="536575" indent="-285750" algn="just">
              <a:buFont typeface="Courier New" panose="02070309020205020404" pitchFamily="49" charset="0"/>
              <a:buChar char="o"/>
            </a:pPr>
            <a:r>
              <a:rPr lang="uz-Cyrl-UZ" sz="1800" dirty="0" smtClean="0"/>
              <a:t>критик йўл таҳлили </a:t>
            </a:r>
            <a:r>
              <a:rPr lang="ru-RU" sz="1800" dirty="0" smtClean="0"/>
              <a:t>(</a:t>
            </a:r>
            <a:r>
              <a:rPr lang="en-US" sz="1800" dirty="0" smtClean="0"/>
              <a:t>CPM</a:t>
            </a:r>
            <a:r>
              <a:rPr lang="ru-RU" sz="1800" dirty="0" smtClean="0"/>
              <a:t>);</a:t>
            </a:r>
            <a:endParaRPr lang="ru-RU" sz="1800" dirty="0"/>
          </a:p>
          <a:p>
            <a:pPr marL="536575" indent="-285750" algn="just">
              <a:buFont typeface="Courier New" panose="02070309020205020404" pitchFamily="49" charset="0"/>
              <a:buChar char="o"/>
            </a:pPr>
            <a:r>
              <a:rPr lang="uz-Cyrl-UZ" sz="1800" dirty="0" smtClean="0"/>
              <a:t>ресурсларни режалаштириш ва таҳлил қилиш;</a:t>
            </a:r>
          </a:p>
          <a:p>
            <a:pPr marL="536575" indent="-285750" algn="just">
              <a:buFont typeface="Courier New" panose="02070309020205020404" pitchFamily="49" charset="0"/>
              <a:buChar char="o"/>
            </a:pPr>
            <a:r>
              <a:rPr lang="uz-Cyrl-UZ" sz="1800" dirty="0" smtClean="0"/>
              <a:t>маълумотларни тақдим этишнинг турли хил график имкониятлари (харажатлар, вақт, иш);</a:t>
            </a:r>
          </a:p>
          <a:p>
            <a:pPr marL="536575" indent="-285750" algn="just">
              <a:buFont typeface="Courier New" panose="02070309020205020404" pitchFamily="49" charset="0"/>
              <a:buChar char="o"/>
            </a:pPr>
            <a:r>
              <a:rPr lang="uz-Cyrl-UZ" sz="1800" dirty="0"/>
              <a:t>с</a:t>
            </a:r>
            <a:r>
              <a:rPr lang="uz-Cyrl-UZ" sz="1800" dirty="0" smtClean="0"/>
              <a:t>убнеттингни ташкил қилиш;</a:t>
            </a:r>
          </a:p>
          <a:p>
            <a:pPr marL="536575" indent="-285750" algn="just">
              <a:buFont typeface="Courier New" panose="02070309020205020404" pitchFamily="49" charset="0"/>
              <a:buChar char="o"/>
            </a:pPr>
            <a:r>
              <a:rPr lang="uz-Cyrl-UZ" sz="1800" dirty="0" smtClean="0"/>
              <a:t>эрта огоҳлантириш тизими ва муқобил тузатувчи ечимларни таҳлил қилиш ва бошқалар.</a:t>
            </a:r>
            <a:endParaRPr lang="uz-Cyrl-UZ" sz="1800" dirty="0"/>
          </a:p>
        </p:txBody>
      </p:sp>
    </p:spTree>
    <p:extLst>
      <p:ext uri="{BB962C8B-B14F-4D97-AF65-F5344CB8AC3E}">
        <p14:creationId xmlns:p14="http://schemas.microsoft.com/office/powerpoint/2010/main" val="487459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6" end="6"/>
                                            </p:txEl>
                                          </p:spTgt>
                                        </p:tgtEl>
                                        <p:attrNameLst>
                                          <p:attrName>style.visibility</p:attrName>
                                        </p:attrNameLst>
                                      </p:cBhvr>
                                      <p:to>
                                        <p:strVal val="visible"/>
                                      </p:to>
                                    </p:set>
                                    <p:anim calcmode="lin" valueType="num">
                                      <p:cBhvr additive="base">
                                        <p:cTn id="43"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
                                            <p:txEl>
                                              <p:pRg st="7" end="7"/>
                                            </p:txEl>
                                          </p:spTgt>
                                        </p:tgtEl>
                                        <p:attrNameLst>
                                          <p:attrName>style.visibility</p:attrName>
                                        </p:attrNameLst>
                                      </p:cBhvr>
                                      <p:to>
                                        <p:strVal val="visible"/>
                                      </p:to>
                                    </p:set>
                                    <p:anim calcmode="lin" valueType="num">
                                      <p:cBhvr additive="base">
                                        <p:cTn id="49"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492443"/>
          </a:xfrm>
          <a:prstGeom prst="rect">
            <a:avLst/>
          </a:prstGeom>
          <a:noFill/>
          <a:ln>
            <a:noFill/>
          </a:ln>
        </p:spPr>
        <p:txBody>
          <a:bodyPr spcFirstLastPara="1" wrap="square" lIns="0" tIns="0" rIns="0" bIns="0" anchor="t" anchorCtr="0">
            <a:spAutoFit/>
          </a:bodyPr>
          <a:lstStyle/>
          <a:p>
            <a:r>
              <a:rPr lang="uz-Cyrl-UZ" sz="3200" b="1" dirty="0" smtClean="0">
                <a:solidFill>
                  <a:schemeClr val="bg2">
                    <a:lumMod val="50000"/>
                  </a:schemeClr>
                </a:solidFill>
                <a:latin typeface="Roboto"/>
                <a:ea typeface="Roboto"/>
                <a:cs typeface="Roboto"/>
              </a:rPr>
              <a:t>Камчилик</a:t>
            </a:r>
            <a:endParaRPr lang="uz-Cyrl-UZ"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813839"/>
            <a:ext cx="7990318" cy="2308324"/>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Кучли бўлса-да, компютер дастурлари малакали лойиҳа бошқарувини алмаштира олмайди, чунки улар ишлаб чиқариш вазифаларини бажариш билан боғлиқ муаммоларни ўз-ўзидан аниқламайди ва тузатмайди.</a:t>
            </a:r>
          </a:p>
          <a:p>
            <a:pPr marL="285750" indent="-285750" algn="just">
              <a:buFont typeface="Wingdings" panose="05000000000000000000" pitchFamily="2" charset="2"/>
              <a:buChar char="Ø"/>
            </a:pPr>
            <a:r>
              <a:rPr lang="uz-Cyrl-UZ" sz="1800" dirty="0" smtClean="0"/>
              <a:t>Компютер технологиялари ахборотдан фойдаланишни кўпроқ, лекин уни марказлаштирилишини ва бошқарилишини камроқ таъминлайди.</a:t>
            </a:r>
          </a:p>
          <a:p>
            <a:pPr marL="285750" indent="-285750" algn="just">
              <a:buFont typeface="Wingdings" panose="05000000000000000000" pitchFamily="2" charset="2"/>
              <a:buChar char="Ø"/>
            </a:pPr>
            <a:r>
              <a:rPr lang="uz-Cyrl-UZ" sz="1800" dirty="0" smtClean="0"/>
              <a:t>Бироқ, бу лойиҳавий компанияларга ҳам фойда, ҳам зарар келтириши мумкин.</a:t>
            </a:r>
            <a:endParaRPr lang="uz-Cyrl-UZ" sz="1800" dirty="0"/>
          </a:p>
        </p:txBody>
      </p:sp>
    </p:spTree>
    <p:extLst>
      <p:ext uri="{BB962C8B-B14F-4D97-AF65-F5344CB8AC3E}">
        <p14:creationId xmlns:p14="http://schemas.microsoft.com/office/powerpoint/2010/main" val="1036140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492443"/>
          </a:xfrm>
          <a:prstGeom prst="rect">
            <a:avLst/>
          </a:prstGeom>
          <a:noFill/>
          <a:ln>
            <a:noFill/>
          </a:ln>
        </p:spPr>
        <p:txBody>
          <a:bodyPr spcFirstLastPara="1" wrap="square" lIns="0" tIns="0" rIns="0" bIns="0" anchor="t" anchorCtr="0">
            <a:spAutoFit/>
          </a:bodyPr>
          <a:lstStyle/>
          <a:p>
            <a:r>
              <a:rPr lang="uz-Cyrl-UZ" sz="3200" b="1" dirty="0" smtClean="0">
                <a:solidFill>
                  <a:schemeClr val="bg2">
                    <a:lumMod val="50000"/>
                  </a:schemeClr>
                </a:solidFill>
                <a:latin typeface="Roboto"/>
                <a:ea typeface="Roboto"/>
                <a:cs typeface="Roboto"/>
              </a:rPr>
              <a:t>Камчилик</a:t>
            </a:r>
            <a:endParaRPr lang="uz-Cyrl-UZ"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813839"/>
            <a:ext cx="7990318" cy="2862322"/>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Корхоналар фаолиятига компютерларнинг кириб келишига тўсқинлик қилаётган асосий муаммо малакали кадрларнинг етишмаслиги ҳисобланади.</a:t>
            </a:r>
          </a:p>
          <a:p>
            <a:pPr marL="285750" indent="-285750" algn="just">
              <a:buFont typeface="Wingdings" panose="05000000000000000000" pitchFamily="2" charset="2"/>
              <a:buChar char="Ø"/>
            </a:pPr>
            <a:r>
              <a:rPr lang="uz-Cyrl-UZ" sz="1800" dirty="0" smtClean="0"/>
              <a:t>Лойиҳаларни бошқариш дастурларини амалга ошириш билан боғлиқ ҳолда, ходимларнинг компютер кўникмаларига эга </a:t>
            </a:r>
            <a:r>
              <a:rPr lang="uz-Cyrl-UZ" sz="1800" dirty="0"/>
              <a:t>э</a:t>
            </a:r>
            <a:r>
              <a:rPr lang="uz-Cyrl-UZ" sz="1800" dirty="0" smtClean="0"/>
              <a:t>маслиги сабабли қийинчиликлар юзага келади.</a:t>
            </a:r>
          </a:p>
          <a:p>
            <a:pPr marL="285750" indent="-285750" algn="just">
              <a:buFont typeface="Wingdings" panose="05000000000000000000" pitchFamily="2" charset="2"/>
              <a:buChar char="Ø"/>
            </a:pPr>
            <a:r>
              <a:rPr lang="uz-Cyrl-UZ" sz="1800" dirty="0" smtClean="0"/>
              <a:t>Кўпгина мутахассислар компютер технологияларининг кўлами жуда чекланган бўлган даврда таълим олишган, шунинг учун бугунги кунда улар учун компютерни лойиҳани бошқаришнинг муҳим қисми сифатида қабул қилиш қийин.</a:t>
            </a:r>
            <a:endParaRPr lang="uz-Cyrl-UZ" sz="1800" dirty="0"/>
          </a:p>
        </p:txBody>
      </p:sp>
    </p:spTree>
    <p:extLst>
      <p:ext uri="{BB962C8B-B14F-4D97-AF65-F5344CB8AC3E}">
        <p14:creationId xmlns:p14="http://schemas.microsoft.com/office/powerpoint/2010/main" val="3490997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492443"/>
          </a:xfrm>
          <a:prstGeom prst="rect">
            <a:avLst/>
          </a:prstGeom>
          <a:noFill/>
          <a:ln>
            <a:noFill/>
          </a:ln>
        </p:spPr>
        <p:txBody>
          <a:bodyPr spcFirstLastPara="1" wrap="square" lIns="0" tIns="0" rIns="0" bIns="0" anchor="t" anchorCtr="0">
            <a:spAutoFit/>
          </a:bodyPr>
          <a:lstStyle/>
          <a:p>
            <a:r>
              <a:rPr lang="uz-Cyrl-UZ" sz="3200" b="1" dirty="0" smtClean="0">
                <a:solidFill>
                  <a:schemeClr val="bg2">
                    <a:lumMod val="50000"/>
                  </a:schemeClr>
                </a:solidFill>
                <a:latin typeface="Roboto"/>
                <a:ea typeface="Roboto"/>
                <a:cs typeface="Roboto"/>
              </a:rPr>
              <a:t>Хусусиятлар</a:t>
            </a:r>
            <a:endParaRPr lang="uz-Cyrl-UZ"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813839"/>
            <a:ext cx="7990318" cy="2308324"/>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Лойиҳа бошқарувида компютер технологияларидан фойдаланишнинг яна бир хусусияти ахборотни марказлаштиришдан қочишдир.</a:t>
            </a:r>
          </a:p>
          <a:p>
            <a:pPr marL="285750" indent="-285750" algn="just">
              <a:buFont typeface="Wingdings" panose="05000000000000000000" pitchFamily="2" charset="2"/>
              <a:buChar char="Ø"/>
            </a:pPr>
            <a:r>
              <a:rPr lang="uz-Cyrl-UZ" sz="1800" dirty="0" smtClean="0"/>
              <a:t>Бу ўз соҳасида ҳам, компютер маълумотларини қайта ишлаш соҳасида ҳам билимга эга бўлган мутахассислар мавжуд бўлгандагина бўлимлар самарадорлигини ошириши мумкин.</a:t>
            </a:r>
          </a:p>
          <a:p>
            <a:pPr marL="285750" indent="-285750" algn="just">
              <a:buFont typeface="Wingdings" panose="05000000000000000000" pitchFamily="2" charset="2"/>
              <a:buChar char="Ø"/>
            </a:pPr>
            <a:r>
              <a:rPr lang="uz-Cyrl-UZ" sz="1800" dirty="0" smtClean="0"/>
              <a:t>Компютер дастурлари маълумотларни йўқотмасдан, лойиҳа объектидан юзлаб километр узоқликдаги муаммоларни ҳал қилиш имконини беради.</a:t>
            </a:r>
          </a:p>
        </p:txBody>
      </p:sp>
    </p:spTree>
    <p:extLst>
      <p:ext uri="{BB962C8B-B14F-4D97-AF65-F5344CB8AC3E}">
        <p14:creationId xmlns:p14="http://schemas.microsoft.com/office/powerpoint/2010/main" val="3899081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492443"/>
          </a:xfrm>
          <a:prstGeom prst="rect">
            <a:avLst/>
          </a:prstGeom>
          <a:noFill/>
          <a:ln>
            <a:noFill/>
          </a:ln>
        </p:spPr>
        <p:txBody>
          <a:bodyPr spcFirstLastPara="1" wrap="square" lIns="0" tIns="0" rIns="0" bIns="0" anchor="t" anchorCtr="0">
            <a:spAutoFit/>
          </a:bodyPr>
          <a:lstStyle/>
          <a:p>
            <a:r>
              <a:rPr lang="uz-Cyrl-UZ" sz="3200" b="1" dirty="0">
                <a:solidFill>
                  <a:schemeClr val="bg2">
                    <a:lumMod val="50000"/>
                  </a:schemeClr>
                </a:solidFill>
                <a:latin typeface="Roboto"/>
                <a:ea typeface="Roboto"/>
                <a:cs typeface="Roboto"/>
              </a:rPr>
              <a:t>Хусусиятлар</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813839"/>
            <a:ext cx="7990318" cy="2308324"/>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Маълумотларни тўплаш ва қайта ишлашнинг такомиллаштирилган усуллари лойиҳани амалга оширишда харажатлар, вақт ва сифатни яхшироқ назорат қилиш ва баҳолашни таъминлайди.</a:t>
            </a:r>
          </a:p>
          <a:p>
            <a:pPr marL="285750" indent="-285750" algn="just">
              <a:buFont typeface="Wingdings" panose="05000000000000000000" pitchFamily="2" charset="2"/>
              <a:buChar char="Ø"/>
            </a:pPr>
            <a:r>
              <a:rPr lang="uz-Cyrl-UZ" sz="1800" dirty="0" smtClean="0"/>
              <a:t>Компютер дастурларининг қуйи сегменти нисбатан арзонлиги туфайли кичик ва ўрта корхоналарда компютер технологияларидан фойдаланиш имконияти пайдо бўлди.</a:t>
            </a:r>
          </a:p>
          <a:p>
            <a:pPr marL="285750" indent="-285750" algn="just">
              <a:buFont typeface="Wingdings" panose="05000000000000000000" pitchFamily="2" charset="2"/>
              <a:buChar char="Ø"/>
            </a:pPr>
            <a:r>
              <a:rPr lang="uz-Cyrl-UZ" sz="1800" dirty="0" smtClean="0"/>
              <a:t>Бу бухгалтерия ҳисоби, молиявий режалаштириш ва лойиҳаларни назорат қилиш соҳаларида кенг имкониятлар очади.</a:t>
            </a:r>
            <a:endParaRPr lang="uz-Cyrl-UZ" sz="1800" dirty="0"/>
          </a:p>
        </p:txBody>
      </p:sp>
    </p:spTree>
    <p:extLst>
      <p:ext uri="{BB962C8B-B14F-4D97-AF65-F5344CB8AC3E}">
        <p14:creationId xmlns:p14="http://schemas.microsoft.com/office/powerpoint/2010/main" val="2783524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492443"/>
          </a:xfrm>
          <a:prstGeom prst="rect">
            <a:avLst/>
          </a:prstGeom>
          <a:noFill/>
          <a:ln>
            <a:noFill/>
          </a:ln>
        </p:spPr>
        <p:txBody>
          <a:bodyPr spcFirstLastPara="1" wrap="square" lIns="0" tIns="0" rIns="0" bIns="0" anchor="t" anchorCtr="0">
            <a:spAutoFit/>
          </a:bodyPr>
          <a:lstStyle/>
          <a:p>
            <a:r>
              <a:rPr lang="uz-Cyrl-UZ" sz="3200" b="1" dirty="0">
                <a:solidFill>
                  <a:schemeClr val="bg2">
                    <a:lumMod val="50000"/>
                  </a:schemeClr>
                </a:solidFill>
                <a:latin typeface="Roboto"/>
                <a:ea typeface="Roboto"/>
                <a:cs typeface="Roboto"/>
              </a:rPr>
              <a:t>Хусусиятлар</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813839"/>
            <a:ext cx="7990318" cy="2308324"/>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Йирик корхоналарда бутун ахборот тизимига хизмат кўрсатиш учун тизим мутахассиси (ҳатто бутун бўлим) бўлиши керак – аппарат ва дастурий таъминотдан тортиб фойдаланувчиларни ўқитишни ташкил қилишгача.</a:t>
            </a:r>
          </a:p>
          <a:p>
            <a:pPr marL="285750" indent="-285750" algn="just">
              <a:buFont typeface="Wingdings" panose="05000000000000000000" pitchFamily="2" charset="2"/>
              <a:buChar char="Ø"/>
            </a:pPr>
            <a:r>
              <a:rPr lang="uz-Cyrl-UZ" sz="1800" dirty="0" smtClean="0"/>
              <a:t>Кичик ва ўрта қурилиш корхоналарида бундай харажатлар қопланмайди.</a:t>
            </a:r>
          </a:p>
          <a:p>
            <a:pPr marL="285750" indent="-285750" algn="just">
              <a:buFont typeface="Wingdings" panose="05000000000000000000" pitchFamily="2" charset="2"/>
              <a:buChar char="Ø"/>
            </a:pPr>
            <a:r>
              <a:rPr lang="uz-Cyrl-UZ" sz="1800" dirty="0" smtClean="0"/>
              <a:t>Бироқ, бу ерда ҳам компютер ахборот тизимини қуриш тушунчалари йирик корхоналардаги каби бўлиши керак.</a:t>
            </a:r>
            <a:endParaRPr lang="uz-Cyrl-UZ" sz="1800" dirty="0"/>
          </a:p>
        </p:txBody>
      </p:sp>
    </p:spTree>
    <p:extLst>
      <p:ext uri="{BB962C8B-B14F-4D97-AF65-F5344CB8AC3E}">
        <p14:creationId xmlns:p14="http://schemas.microsoft.com/office/powerpoint/2010/main" val="517950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492443"/>
          </a:xfrm>
          <a:prstGeom prst="rect">
            <a:avLst/>
          </a:prstGeom>
          <a:noFill/>
          <a:ln>
            <a:noFill/>
          </a:ln>
        </p:spPr>
        <p:txBody>
          <a:bodyPr spcFirstLastPara="1" wrap="square" lIns="0" tIns="0" rIns="0" bIns="0" anchor="t" anchorCtr="0">
            <a:spAutoFit/>
          </a:bodyPr>
          <a:lstStyle/>
          <a:p>
            <a:r>
              <a:rPr lang="uz-Cyrl-UZ" sz="3200" b="1" dirty="0" smtClean="0">
                <a:solidFill>
                  <a:schemeClr val="bg2">
                    <a:lumMod val="50000"/>
                  </a:schemeClr>
                </a:solidFill>
                <a:latin typeface="Roboto"/>
                <a:ea typeface="Roboto"/>
                <a:cs typeface="Roboto"/>
              </a:rPr>
              <a:t>Ахборот тизими</a:t>
            </a:r>
            <a:endParaRPr lang="uz-Cyrl-UZ"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813839"/>
            <a:ext cx="7990318" cy="2308324"/>
          </a:xfrm>
          <a:prstGeom prst="rect">
            <a:avLst/>
          </a:prstGeom>
        </p:spPr>
        <p:txBody>
          <a:bodyPr wrap="square">
            <a:spAutoFit/>
          </a:bodyPr>
          <a:lstStyle/>
          <a:p>
            <a:pPr algn="just"/>
            <a:r>
              <a:rPr lang="uz-Cyrl-UZ" sz="1800" dirty="0" smtClean="0"/>
              <a:t>Оддий ахборот тизимини қуришнинг асосий қоидалари ва кетма-кетлигини қуйидагича умумлаштириш мумкин:</a:t>
            </a:r>
          </a:p>
          <a:p>
            <a:pPr marL="342900" indent="-342900" algn="just">
              <a:buFont typeface="+mj-lt"/>
              <a:buAutoNum type="arabicPeriod"/>
            </a:pPr>
            <a:r>
              <a:rPr lang="en-US" sz="1800" dirty="0" smtClean="0"/>
              <a:t>A</a:t>
            </a:r>
            <a:r>
              <a:rPr lang="uz-Cyrl-UZ" sz="1800" dirty="0" smtClean="0"/>
              <a:t>втоматлаштирилган ахборот тизимининг </a:t>
            </a:r>
            <a:r>
              <a:rPr lang="ru-RU" sz="1800" dirty="0" smtClean="0"/>
              <a:t>(ААТ) </a:t>
            </a:r>
            <a:r>
              <a:rPr lang="uz-Cyrl-UZ" sz="1800" dirty="0" smtClean="0"/>
              <a:t>оддий ва мослашувчан схемасини ишлаб чиқиш.</a:t>
            </a:r>
          </a:p>
          <a:p>
            <a:pPr marL="342900" indent="-342900" algn="just">
              <a:buFont typeface="+mj-lt"/>
              <a:buAutoNum type="arabicPeriod"/>
            </a:pPr>
            <a:r>
              <a:rPr lang="uz-Cyrl-UZ" sz="1800" dirty="0" smtClean="0"/>
              <a:t>ААТ</a:t>
            </a:r>
            <a:r>
              <a:rPr lang="ru-RU" sz="1800" dirty="0" smtClean="0"/>
              <a:t> </a:t>
            </a:r>
            <a:r>
              <a:rPr lang="uz-Cyrl-UZ" sz="1800" dirty="0" smtClean="0"/>
              <a:t>схемасига мувофиқ компютер техникаси ва дастурий таъминотини олиш стандартлари ва тартибларини ишлаб чиқиш.</a:t>
            </a:r>
          </a:p>
          <a:p>
            <a:pPr marL="342900" indent="-342900" algn="just">
              <a:buFont typeface="+mj-lt"/>
              <a:buAutoNum type="arabicPeriod"/>
            </a:pPr>
            <a:r>
              <a:rPr lang="en-US" sz="1800" dirty="0" smtClean="0"/>
              <a:t>A</a:t>
            </a:r>
            <a:r>
              <a:rPr lang="uz-Cyrl-UZ" sz="1800" dirty="0" smtClean="0"/>
              <a:t>хборот тизимини ёки унинг алоҳида элементларини сақлаш учун мутахассисларни тайинлаш ёки ёллаш.</a:t>
            </a:r>
            <a:endParaRPr lang="uz-Cyrl-UZ" sz="1800" dirty="0"/>
          </a:p>
        </p:txBody>
      </p:sp>
    </p:spTree>
    <p:extLst>
      <p:ext uri="{BB962C8B-B14F-4D97-AF65-F5344CB8AC3E}">
        <p14:creationId xmlns:p14="http://schemas.microsoft.com/office/powerpoint/2010/main" val="3399074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492443"/>
          </a:xfrm>
          <a:prstGeom prst="rect">
            <a:avLst/>
          </a:prstGeom>
          <a:noFill/>
          <a:ln>
            <a:noFill/>
          </a:ln>
        </p:spPr>
        <p:txBody>
          <a:bodyPr spcFirstLastPara="1" wrap="square" lIns="0" tIns="0" rIns="0" bIns="0" anchor="t" anchorCtr="0">
            <a:spAutoFit/>
          </a:bodyPr>
          <a:lstStyle/>
          <a:p>
            <a:r>
              <a:rPr lang="uz-Cyrl-UZ" sz="3200" b="1" dirty="0">
                <a:solidFill>
                  <a:schemeClr val="bg2">
                    <a:lumMod val="50000"/>
                  </a:schemeClr>
                </a:solidFill>
                <a:latin typeface="Roboto"/>
                <a:ea typeface="Roboto"/>
                <a:cs typeface="Roboto"/>
              </a:rPr>
              <a:t>Ахборот тизими</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662587"/>
            <a:ext cx="7990318" cy="3139321"/>
          </a:xfrm>
          <a:prstGeom prst="rect">
            <a:avLst/>
          </a:prstGeom>
        </p:spPr>
        <p:txBody>
          <a:bodyPr wrap="square">
            <a:spAutoFit/>
          </a:bodyPr>
          <a:lstStyle/>
          <a:p>
            <a:pPr marL="342900" indent="-342900" algn="just">
              <a:buFont typeface="+mj-lt"/>
              <a:buAutoNum type="arabicPeriod" startAt="4"/>
            </a:pPr>
            <a:r>
              <a:rPr lang="uz-Cyrl-UZ" sz="1800" dirty="0" smtClean="0"/>
              <a:t>Корхона билан бирга ривожланадиган тизимни жорий этиш орқали аппарат ва дастурий таъминотни мақсадли сотиб олиш (ёки такомиллаштириш). Тизимни сотиб олишдан олдин, ишлаб чиқарувчининг ишончли компания эканлигига, ёки агар керак бўлса, бошқа компания керакли хизматни тақдим эта олишига ишонч </a:t>
            </a:r>
            <a:r>
              <a:rPr lang="uz-Cyrl-UZ" sz="1800" dirty="0"/>
              <a:t>ҳосил </a:t>
            </a:r>
            <a:r>
              <a:rPr lang="uz-Cyrl-UZ" sz="1800" dirty="0" smtClean="0"/>
              <a:t>қилиш </a:t>
            </a:r>
            <a:r>
              <a:rPr lang="uz-Cyrl-UZ" sz="1800" dirty="0"/>
              <a:t>керак</a:t>
            </a:r>
            <a:r>
              <a:rPr lang="uz-Cyrl-UZ" sz="1800" dirty="0" smtClean="0"/>
              <a:t>.</a:t>
            </a:r>
          </a:p>
          <a:p>
            <a:pPr marL="342900" indent="-342900" algn="just">
              <a:buFont typeface="+mj-lt"/>
              <a:buAutoNum type="arabicPeriod" startAt="4"/>
            </a:pPr>
            <a:r>
              <a:rPr lang="uz-Cyrl-UZ" sz="1800" dirty="0" smtClean="0"/>
              <a:t>Технологик ўзгаришлар ва корхонанинг янги мақсад ва вазифаларини ҳисобга олган ҳолда</a:t>
            </a:r>
            <a:r>
              <a:rPr lang="ru-RU" sz="1800" dirty="0" smtClean="0"/>
              <a:t> ААТ </a:t>
            </a:r>
            <a:r>
              <a:rPr lang="uz-Cyrl-UZ" sz="1800" dirty="0" smtClean="0"/>
              <a:t>схемасини даврий қайта кўриб чиқиш.</a:t>
            </a:r>
          </a:p>
          <a:p>
            <a:pPr marL="342900" indent="-342900" algn="just">
              <a:buFont typeface="+mj-lt"/>
              <a:buAutoNum type="arabicPeriod" startAt="4"/>
            </a:pPr>
            <a:r>
              <a:rPr lang="uz-Cyrl-UZ" sz="1800" dirty="0" smtClean="0"/>
              <a:t>Маълумотларни ҳимояланганлиги ва бутунлиги режасини ишлаб чиқиш.</a:t>
            </a:r>
            <a:endParaRPr lang="uz-Cyrl-UZ" sz="1800" dirty="0"/>
          </a:p>
        </p:txBody>
      </p:sp>
    </p:spTree>
    <p:extLst>
      <p:ext uri="{BB962C8B-B14F-4D97-AF65-F5344CB8AC3E}">
        <p14:creationId xmlns:p14="http://schemas.microsoft.com/office/powerpoint/2010/main" val="1222864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492443"/>
          </a:xfrm>
          <a:prstGeom prst="rect">
            <a:avLst/>
          </a:prstGeom>
          <a:noFill/>
          <a:ln>
            <a:noFill/>
          </a:ln>
        </p:spPr>
        <p:txBody>
          <a:bodyPr spcFirstLastPara="1" wrap="square" lIns="0" tIns="0" rIns="0" bIns="0" anchor="t" anchorCtr="0">
            <a:spAutoFit/>
          </a:bodyPr>
          <a:lstStyle/>
          <a:p>
            <a:r>
              <a:rPr lang="ru-RU" sz="3200" b="1" dirty="0" smtClean="0">
                <a:solidFill>
                  <a:schemeClr val="bg2">
                    <a:lumMod val="50000"/>
                  </a:schemeClr>
                </a:solidFill>
                <a:latin typeface="Roboto"/>
                <a:ea typeface="Roboto"/>
                <a:cs typeface="Roboto"/>
              </a:rPr>
              <a:t>Компьютер </a:t>
            </a:r>
            <a:r>
              <a:rPr lang="uz-Cyrl-UZ" sz="3200" b="1" dirty="0" smtClean="0">
                <a:solidFill>
                  <a:schemeClr val="bg2">
                    <a:lumMod val="50000"/>
                  </a:schemeClr>
                </a:solidFill>
                <a:latin typeface="Roboto"/>
                <a:ea typeface="Roboto"/>
                <a:cs typeface="Roboto"/>
              </a:rPr>
              <a:t>дастурлари</a:t>
            </a:r>
            <a:endParaRPr lang="uz-Cyrl-UZ"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813839"/>
            <a:ext cx="7990318" cy="2308324"/>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Компютер маълумотларини қайта ишлаш усулларининг афзалликларини тушунадиган корхоналар сони кундан-кунга ортиб бормоқда.</a:t>
            </a:r>
          </a:p>
          <a:p>
            <a:pPr marL="285750" indent="-285750" algn="just">
              <a:buFont typeface="Wingdings" panose="05000000000000000000" pitchFamily="2" charset="2"/>
              <a:buChar char="Ø"/>
            </a:pPr>
            <a:r>
              <a:rPr lang="uz-Cyrl-UZ" sz="1800" dirty="0" smtClean="0"/>
              <a:t>Қурилиш каби юқори рақобатбардош саноатда харажатларни камайтириш муҳим аҳамиятга эга.</a:t>
            </a:r>
          </a:p>
          <a:p>
            <a:pPr marL="285750" indent="-285750" algn="just">
              <a:buFont typeface="Wingdings" panose="05000000000000000000" pitchFamily="2" charset="2"/>
              <a:buChar char="Ø"/>
            </a:pPr>
            <a:r>
              <a:rPr lang="uz-Cyrl-UZ" sz="1800" dirty="0" smtClean="0"/>
              <a:t>Лойиҳани бошқариш ва корхонанинг бошқа бизнес фаолияти учун ишлатиладиган компютер дастурларини тўртта асосий тоифага бўлиш мумкин:</a:t>
            </a:r>
            <a:endParaRPr lang="uz-Cyrl-UZ" sz="1800" dirty="0"/>
          </a:p>
        </p:txBody>
      </p:sp>
      <p:sp>
        <p:nvSpPr>
          <p:cNvPr id="3" name="Стрелка вниз 2"/>
          <p:cNvSpPr/>
          <p:nvPr/>
        </p:nvSpPr>
        <p:spPr>
          <a:xfrm>
            <a:off x="4173239" y="3905107"/>
            <a:ext cx="1127531" cy="10794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882116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492443"/>
          </a:xfrm>
          <a:prstGeom prst="rect">
            <a:avLst/>
          </a:prstGeom>
          <a:noFill/>
          <a:ln>
            <a:noFill/>
          </a:ln>
        </p:spPr>
        <p:txBody>
          <a:bodyPr spcFirstLastPara="1" wrap="square" lIns="0" tIns="0" rIns="0" bIns="0" anchor="t" anchorCtr="0">
            <a:spAutoFit/>
          </a:bodyPr>
          <a:lstStyle/>
          <a:p>
            <a:r>
              <a:rPr lang="ru-RU" sz="3200" b="1" dirty="0">
                <a:solidFill>
                  <a:schemeClr val="bg2">
                    <a:lumMod val="50000"/>
                  </a:schemeClr>
                </a:solidFill>
                <a:latin typeface="Roboto"/>
                <a:ea typeface="Roboto"/>
                <a:cs typeface="Roboto"/>
              </a:rPr>
              <a:t>Компьютер </a:t>
            </a:r>
            <a:r>
              <a:rPr lang="uz-Cyrl-UZ" sz="3200" b="1" dirty="0">
                <a:solidFill>
                  <a:schemeClr val="bg2">
                    <a:lumMod val="50000"/>
                  </a:schemeClr>
                </a:solidFill>
                <a:latin typeface="Roboto"/>
                <a:ea typeface="Roboto"/>
                <a:cs typeface="Roboto"/>
              </a:rPr>
              <a:t>дастурлари</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813839"/>
            <a:ext cx="7990318" cy="2585323"/>
          </a:xfrm>
          <a:prstGeom prst="rect">
            <a:avLst/>
          </a:prstGeom>
        </p:spPr>
        <p:txBody>
          <a:bodyPr wrap="square">
            <a:spAutoFit/>
          </a:bodyPr>
          <a:lstStyle/>
          <a:p>
            <a:pPr marL="342900" indent="-342900" algn="just">
              <a:buFont typeface="+mj-lt"/>
              <a:buAutoNum type="arabicPeriod"/>
            </a:pPr>
            <a:r>
              <a:rPr lang="uz-Cyrl-UZ" sz="1800" dirty="0" smtClean="0"/>
              <a:t>Корхона фаолиятини ташкил этиш ва бошқариш (иш ҳақи, дебиторлик ва кредиторлик қарзлари, ҳисоб-китоблар, бош китоб, ҳужжатлар ва ёзишмалар назорати, электрон матнли ишлов бериш ва бошқалар).</a:t>
            </a:r>
          </a:p>
          <a:p>
            <a:pPr marL="342900" indent="-342900" algn="just">
              <a:buFont typeface="+mj-lt"/>
              <a:buAutoNum type="arabicPeriod"/>
            </a:pPr>
            <a:r>
              <a:rPr lang="uz-Cyrl-UZ" sz="1800" dirty="0" smtClean="0"/>
              <a:t>Лойиҳани назорат қилиш (ишларни режалаштириш, ўзгартириш ва тузатиш, вақт ва харажатларни оптималлаштириш режасини ишлаб чиқиш, ишларнинг бориши ҳақида даврий ҳисоботларни тайёрлаш, харидлар ва етказиб беришларни назорат қилиш, харажатларни назорат қилиш, симуляция ва бошқалар).</a:t>
            </a:r>
            <a:endParaRPr lang="uz-Cyrl-UZ" sz="1800" dirty="0"/>
          </a:p>
        </p:txBody>
      </p:sp>
    </p:spTree>
    <p:extLst>
      <p:ext uri="{BB962C8B-B14F-4D97-AF65-F5344CB8AC3E}">
        <p14:creationId xmlns:p14="http://schemas.microsoft.com/office/powerpoint/2010/main" val="2221113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492443"/>
          </a:xfrm>
          <a:prstGeom prst="rect">
            <a:avLst/>
          </a:prstGeom>
          <a:noFill/>
          <a:ln>
            <a:noFill/>
          </a:ln>
        </p:spPr>
        <p:txBody>
          <a:bodyPr spcFirstLastPara="1" wrap="square" lIns="0" tIns="0" rIns="0" bIns="0" anchor="t" anchorCtr="0">
            <a:spAutoFit/>
          </a:bodyPr>
          <a:lstStyle/>
          <a:p>
            <a:r>
              <a:rPr lang="ru-RU" sz="3200" b="1" dirty="0">
                <a:solidFill>
                  <a:schemeClr val="bg2">
                    <a:lumMod val="50000"/>
                  </a:schemeClr>
                </a:solidFill>
                <a:latin typeface="Roboto"/>
                <a:ea typeface="Roboto"/>
                <a:cs typeface="Roboto"/>
              </a:rPr>
              <a:t>Компьютер </a:t>
            </a:r>
            <a:r>
              <a:rPr lang="uz-Cyrl-UZ" sz="3200" b="1" dirty="0">
                <a:solidFill>
                  <a:schemeClr val="bg2">
                    <a:lumMod val="50000"/>
                  </a:schemeClr>
                </a:solidFill>
                <a:latin typeface="Roboto"/>
                <a:ea typeface="Roboto"/>
                <a:cs typeface="Roboto"/>
              </a:rPr>
              <a:t>дастурлари</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813839"/>
            <a:ext cx="7990318" cy="1754326"/>
          </a:xfrm>
          <a:prstGeom prst="rect">
            <a:avLst/>
          </a:prstGeom>
        </p:spPr>
        <p:txBody>
          <a:bodyPr wrap="square">
            <a:spAutoFit/>
          </a:bodyPr>
          <a:lstStyle/>
          <a:p>
            <a:pPr marL="342900" indent="-342900" algn="just">
              <a:buFont typeface="+mj-lt"/>
              <a:buAutoNum type="arabicPeriod" startAt="3"/>
            </a:pPr>
            <a:r>
              <a:rPr lang="uz-Cyrl-UZ" sz="1800" dirty="0" smtClean="0"/>
              <a:t>Лойиҳалаш ва қуриш (спецификациялар, харажатлар базаси, баҳолаш, техник ҳисоб-китоблар, таҳлиллар ва бошқалар).</a:t>
            </a:r>
          </a:p>
          <a:p>
            <a:pPr marL="342900" indent="-342900" algn="just">
              <a:buFont typeface="+mj-lt"/>
              <a:buAutoNum type="arabicPeriod" startAt="3"/>
            </a:pPr>
            <a:r>
              <a:rPr lang="en-US" sz="1800" dirty="0" smtClean="0"/>
              <a:t>A</a:t>
            </a:r>
            <a:r>
              <a:rPr lang="uz-Cyrl-UZ" sz="1800" dirty="0" smtClean="0"/>
              <a:t>сосий капитални бошқариш (топшириқларни бажаришни режалаштириш, техник хизмат кўрсатиш жадвалини ишлаб чиқиш, ускунанинг ишламай қолишини таҳлил қилиш, ускунани алмаштириш дастурини тузиш ва бошқалар).</a:t>
            </a:r>
            <a:endParaRPr lang="uz-Cyrl-UZ" sz="1800" dirty="0"/>
          </a:p>
        </p:txBody>
      </p:sp>
    </p:spTree>
    <p:extLst>
      <p:ext uri="{BB962C8B-B14F-4D97-AF65-F5344CB8AC3E}">
        <p14:creationId xmlns:p14="http://schemas.microsoft.com/office/powerpoint/2010/main" val="44081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492443"/>
          </a:xfrm>
          <a:prstGeom prst="rect">
            <a:avLst/>
          </a:prstGeom>
          <a:noFill/>
          <a:ln>
            <a:noFill/>
          </a:ln>
        </p:spPr>
        <p:txBody>
          <a:bodyPr spcFirstLastPara="1" wrap="square" lIns="0" tIns="0" rIns="0" bIns="0" anchor="t" anchorCtr="0">
            <a:spAutoFit/>
          </a:bodyPr>
          <a:lstStyle/>
          <a:p>
            <a:r>
              <a:rPr lang="ru-RU" sz="3200" b="1" dirty="0" smtClean="0">
                <a:solidFill>
                  <a:schemeClr val="bg2">
                    <a:lumMod val="50000"/>
                  </a:schemeClr>
                </a:solidFill>
                <a:latin typeface="Roboto"/>
                <a:ea typeface="Roboto"/>
                <a:cs typeface="Roboto"/>
              </a:rPr>
              <a:t>Лойиҳа бошқаруви тизими</a:t>
            </a:r>
            <a:endParaRPr lang="ru-RU"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813839"/>
            <a:ext cx="7990318" cy="2308324"/>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Иккита лойиҳа мутлақо бир хил бўлмаганлиги сабабли (улар ҳажми, жойлашуви, харажатлари, ташкил этилиши, қўлланилган таҳлилий усуллари, ихтисослашув даражаси ва бошқалар бўйича фарқ қилиши мумкин), ҳар бир лойиҳа ўзига хос компютер дастурларига эга бўлиши керак.</a:t>
            </a:r>
          </a:p>
          <a:p>
            <a:pPr marL="285750" indent="-285750" algn="just">
              <a:buFont typeface="Wingdings" panose="05000000000000000000" pitchFamily="2" charset="2"/>
              <a:buChar char="Ø"/>
            </a:pPr>
            <a:r>
              <a:rPr lang="uz-Cyrl-UZ" sz="1800" dirty="0" smtClean="0"/>
              <a:t>Лойиҳани бошқариш жараёнлари ва функцияларини автоматлаштириш учун фойдаланиладиган мураккаб компютер дастурлари одатда лойиҳа бошқарув тизимлари (ЛБТ) деб аталади</a:t>
            </a:r>
            <a:r>
              <a:rPr lang="ru-RU" sz="1800" dirty="0" smtClean="0"/>
              <a:t>.</a:t>
            </a:r>
          </a:p>
        </p:txBody>
      </p:sp>
    </p:spTree>
    <p:extLst>
      <p:ext uri="{BB962C8B-B14F-4D97-AF65-F5344CB8AC3E}">
        <p14:creationId xmlns:p14="http://schemas.microsoft.com/office/powerpoint/2010/main" val="1549661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492443"/>
          </a:xfrm>
          <a:prstGeom prst="rect">
            <a:avLst/>
          </a:prstGeom>
          <a:noFill/>
          <a:ln>
            <a:noFill/>
          </a:ln>
        </p:spPr>
        <p:txBody>
          <a:bodyPr spcFirstLastPara="1" wrap="square" lIns="0" tIns="0" rIns="0" bIns="0" anchor="t" anchorCtr="0">
            <a:spAutoFit/>
          </a:bodyPr>
          <a:lstStyle/>
          <a:p>
            <a:r>
              <a:rPr lang="ru-RU" sz="3200" b="1" dirty="0">
                <a:solidFill>
                  <a:schemeClr val="bg2">
                    <a:lumMod val="50000"/>
                  </a:schemeClr>
                </a:solidFill>
                <a:latin typeface="Roboto"/>
                <a:ea typeface="Roboto"/>
                <a:cs typeface="Roboto"/>
              </a:rPr>
              <a:t>Лойиҳа бошқаруви тизими</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813839"/>
            <a:ext cx="7990318" cy="2031325"/>
          </a:xfrm>
          <a:prstGeom prst="rect">
            <a:avLst/>
          </a:prstGeom>
        </p:spPr>
        <p:txBody>
          <a:bodyPr wrap="square">
            <a:spAutoFit/>
          </a:bodyPr>
          <a:lstStyle/>
          <a:p>
            <a:pPr algn="just"/>
            <a:r>
              <a:rPr lang="en-US" sz="1800" dirty="0" smtClean="0"/>
              <a:t>A</a:t>
            </a:r>
            <a:r>
              <a:rPr lang="uz-Cyrl-UZ" sz="1800" dirty="0" smtClean="0"/>
              <a:t>ксарият ЛБТлар ўхшаш характеристикалар билан тавсифланади, уларнинг асосийлари:</a:t>
            </a:r>
          </a:p>
          <a:p>
            <a:pPr marL="536575" indent="-285750" algn="just">
              <a:buFont typeface="Courier New" panose="02070309020205020404" pitchFamily="49" charset="0"/>
              <a:buChar char="o"/>
            </a:pPr>
            <a:r>
              <a:rPr lang="uz-Cyrl-UZ" sz="1800" dirty="0" smtClean="0"/>
              <a:t>режалаштириш ва назорат қилиш;</a:t>
            </a:r>
          </a:p>
          <a:p>
            <a:pPr marL="536575" indent="-285750" algn="just">
              <a:buFont typeface="Courier New" panose="02070309020205020404" pitchFamily="49" charset="0"/>
              <a:buChar char="o"/>
            </a:pPr>
            <a:r>
              <a:rPr lang="uz-Cyrl-UZ" sz="1800" dirty="0" smtClean="0"/>
              <a:t>лойиҳа тақвими;</a:t>
            </a:r>
          </a:p>
          <a:p>
            <a:pPr marL="536575" indent="-285750" algn="just">
              <a:buFont typeface="Courier New" panose="02070309020205020404" pitchFamily="49" charset="0"/>
              <a:buChar char="o"/>
            </a:pPr>
            <a:r>
              <a:rPr lang="uz-Cyrl-UZ" sz="1800" dirty="0" smtClean="0"/>
              <a:t>ҳисобот бериш;</a:t>
            </a:r>
          </a:p>
          <a:p>
            <a:pPr marL="536575" indent="-285750" algn="just">
              <a:buFont typeface="Courier New" panose="02070309020205020404" pitchFamily="49" charset="0"/>
              <a:buChar char="o"/>
            </a:pPr>
            <a:r>
              <a:rPr lang="uz-Cyrl-UZ" sz="1800" dirty="0" smtClean="0"/>
              <a:t>муқобил вариантларни таҳлил қилиш;</a:t>
            </a:r>
          </a:p>
          <a:p>
            <a:pPr marL="536575" indent="-285750" algn="just">
              <a:buFont typeface="Courier New" panose="02070309020205020404" pitchFamily="49" charset="0"/>
              <a:buChar char="o"/>
            </a:pPr>
            <a:r>
              <a:rPr lang="uz-Cyrl-UZ" sz="1800" dirty="0" smtClean="0"/>
              <a:t>мулти-лойиҳавий таҳлили</a:t>
            </a:r>
            <a:r>
              <a:rPr lang="ru-RU" sz="1800" dirty="0" smtClean="0"/>
              <a:t>.</a:t>
            </a:r>
            <a:endParaRPr lang="uz-Cyrl-UZ" sz="1800" dirty="0"/>
          </a:p>
        </p:txBody>
      </p:sp>
    </p:spTree>
    <p:extLst>
      <p:ext uri="{BB962C8B-B14F-4D97-AF65-F5344CB8AC3E}">
        <p14:creationId xmlns:p14="http://schemas.microsoft.com/office/powerpoint/2010/main" val="2665060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 calcmode="lin" valueType="num">
                                      <p:cBhvr additive="base">
                                        <p:cTn id="37"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492443"/>
          </a:xfrm>
          <a:prstGeom prst="rect">
            <a:avLst/>
          </a:prstGeom>
          <a:noFill/>
          <a:ln>
            <a:noFill/>
          </a:ln>
        </p:spPr>
        <p:txBody>
          <a:bodyPr spcFirstLastPara="1" wrap="square" lIns="0" tIns="0" rIns="0" bIns="0" anchor="t" anchorCtr="0">
            <a:spAutoFit/>
          </a:bodyPr>
          <a:lstStyle/>
          <a:p>
            <a:r>
              <a:rPr lang="ru-RU" sz="3200" b="1" dirty="0">
                <a:solidFill>
                  <a:schemeClr val="bg2">
                    <a:lumMod val="50000"/>
                  </a:schemeClr>
                </a:solidFill>
                <a:latin typeface="Roboto"/>
                <a:ea typeface="Roboto"/>
                <a:cs typeface="Roboto"/>
              </a:rPr>
              <a:t>Лойиҳа бошқаруви тизими</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813839"/>
            <a:ext cx="7990318" cy="2862322"/>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ЛБТ тизимларининг хилма-хиллигини яхшироқ тушуниш учун келинг, уларни таклиф қиладиган функциялар ва имкониятларга қараб таснифлаймиз:</a:t>
            </a:r>
          </a:p>
          <a:p>
            <a:pPr algn="just"/>
            <a:r>
              <a:rPr lang="en-US" sz="1800" b="1" dirty="0" smtClean="0">
                <a:solidFill>
                  <a:srgbClr val="C00000"/>
                </a:solidFill>
              </a:rPr>
              <a:t>I</a:t>
            </a:r>
            <a:r>
              <a:rPr lang="uz-Cyrl-UZ" sz="1800" b="1" dirty="0" smtClean="0">
                <a:solidFill>
                  <a:srgbClr val="C00000"/>
                </a:solidFill>
              </a:rPr>
              <a:t> даражали ЛБТ</a:t>
            </a:r>
            <a:r>
              <a:rPr lang="uz-Cyrl-UZ" sz="1800" dirty="0" smtClean="0"/>
              <a:t> - бу битта лойиҳани режалаштириш учун мўлжалланган энг оддий дастурлар.</a:t>
            </a:r>
          </a:p>
          <a:p>
            <a:pPr marL="285750" indent="-285750" algn="just">
              <a:buFont typeface="Courier New" panose="02070309020205020404" pitchFamily="49" charset="0"/>
              <a:buChar char="o"/>
            </a:pPr>
            <a:r>
              <a:rPr lang="uz-Cyrl-UZ" sz="1800" dirty="0" smtClean="0"/>
              <a:t>Улардан фойдаланиш осон ва улар яратган маълумотлар ижрочилар томонидан осон қабул қилинади.</a:t>
            </a:r>
          </a:p>
          <a:p>
            <a:pPr marL="285750" indent="-285750" algn="just">
              <a:buFont typeface="Courier New" panose="02070309020205020404" pitchFamily="49" charset="0"/>
              <a:buChar char="o"/>
            </a:pPr>
            <a:r>
              <a:rPr lang="uz-Cyrl-UZ" sz="1800" dirty="0" smtClean="0"/>
              <a:t>Ушбу ЛБТ чекланган маълумотларни таҳлил қилиш имкониятларига эга ва иш жадвалига ностандарт ўзгартиришлар киритишга имкон бермайди.</a:t>
            </a:r>
            <a:endParaRPr lang="uz-Cyrl-UZ" sz="1800" dirty="0"/>
          </a:p>
        </p:txBody>
      </p:sp>
    </p:spTree>
    <p:extLst>
      <p:ext uri="{BB962C8B-B14F-4D97-AF65-F5344CB8AC3E}">
        <p14:creationId xmlns:p14="http://schemas.microsoft.com/office/powerpoint/2010/main" val="2630003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492443"/>
          </a:xfrm>
          <a:prstGeom prst="rect">
            <a:avLst/>
          </a:prstGeom>
          <a:noFill/>
          <a:ln>
            <a:noFill/>
          </a:ln>
        </p:spPr>
        <p:txBody>
          <a:bodyPr spcFirstLastPara="1" wrap="square" lIns="0" tIns="0" rIns="0" bIns="0" anchor="t" anchorCtr="0">
            <a:spAutoFit/>
          </a:bodyPr>
          <a:lstStyle/>
          <a:p>
            <a:r>
              <a:rPr lang="ru-RU" sz="3200" b="1" dirty="0">
                <a:solidFill>
                  <a:schemeClr val="bg2">
                    <a:lumMod val="50000"/>
                  </a:schemeClr>
                </a:solidFill>
                <a:latin typeface="Roboto"/>
                <a:ea typeface="Roboto"/>
                <a:cs typeface="Roboto"/>
              </a:rPr>
              <a:t>Лойиҳа бошқаруви тизими</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813839"/>
            <a:ext cx="7990318" cy="2585323"/>
          </a:xfrm>
          <a:prstGeom prst="rect">
            <a:avLst/>
          </a:prstGeom>
        </p:spPr>
        <p:txBody>
          <a:bodyPr wrap="square">
            <a:spAutoFit/>
          </a:bodyPr>
          <a:lstStyle/>
          <a:p>
            <a:pPr algn="just"/>
            <a:r>
              <a:rPr lang="en-US" sz="1800" b="1" dirty="0" smtClean="0">
                <a:solidFill>
                  <a:srgbClr val="C00000"/>
                </a:solidFill>
              </a:rPr>
              <a:t>II</a:t>
            </a:r>
            <a:r>
              <a:rPr lang="ru-RU" sz="1800" b="1" dirty="0" smtClean="0">
                <a:solidFill>
                  <a:srgbClr val="C00000"/>
                </a:solidFill>
              </a:rPr>
              <a:t> </a:t>
            </a:r>
            <a:r>
              <a:rPr lang="uz-Cyrl-UZ" sz="1800" b="1" dirty="0" smtClean="0">
                <a:solidFill>
                  <a:srgbClr val="C00000"/>
                </a:solidFill>
              </a:rPr>
              <a:t>даражали ЛБТ </a:t>
            </a:r>
            <a:r>
              <a:rPr lang="uz-Cyrl-UZ" sz="1800" dirty="0" smtClean="0">
                <a:solidFill>
                  <a:schemeClr val="tx1"/>
                </a:solidFill>
              </a:rPr>
              <a:t>битта лойиҳани бошқариш, лойиҳани режалаштириш, мониторинг қилиш ва ҳисобот бериш имкониятларини тақдим этиш учун мўлжалланган.</a:t>
            </a:r>
          </a:p>
          <a:p>
            <a:pPr marL="285750" indent="-285750" algn="just">
              <a:buFont typeface="Courier New" panose="02070309020205020404" pitchFamily="49" charset="0"/>
              <a:buChar char="o"/>
            </a:pPr>
            <a:r>
              <a:rPr lang="uz-Cyrl-UZ" sz="1800" dirty="0" smtClean="0"/>
              <a:t>Улар реал вақт режимида лойиҳани ҳар томонлама таҳлил қилиш ва реал кўрсаткичлар асосида режани қайта кўриб чиқиш имконини беради.</a:t>
            </a:r>
          </a:p>
          <a:p>
            <a:pPr marL="285750" indent="-285750" algn="just">
              <a:buFont typeface="Courier New" panose="02070309020205020404" pitchFamily="49" charset="0"/>
              <a:buChar char="o"/>
            </a:pPr>
            <a:r>
              <a:rPr lang="uz-Cyrl-UZ" sz="1800" dirty="0" smtClean="0"/>
              <a:t>Ушбу турдаги дастурий таъминот режалаштириш жараёнидан ташқарида бошқариш учун мўлжалланган ва лойиҳани ярим автоматлаштирилган бошқариш имконини беради.</a:t>
            </a:r>
            <a:endParaRPr lang="uz-Cyrl-UZ" sz="1800" dirty="0"/>
          </a:p>
        </p:txBody>
      </p:sp>
    </p:spTree>
    <p:extLst>
      <p:ext uri="{BB962C8B-B14F-4D97-AF65-F5344CB8AC3E}">
        <p14:creationId xmlns:p14="http://schemas.microsoft.com/office/powerpoint/2010/main" val="2343569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492443"/>
          </a:xfrm>
          <a:prstGeom prst="rect">
            <a:avLst/>
          </a:prstGeom>
          <a:noFill/>
          <a:ln>
            <a:noFill/>
          </a:ln>
        </p:spPr>
        <p:txBody>
          <a:bodyPr spcFirstLastPara="1" wrap="square" lIns="0" tIns="0" rIns="0" bIns="0" anchor="t" anchorCtr="0">
            <a:spAutoFit/>
          </a:bodyPr>
          <a:lstStyle/>
          <a:p>
            <a:r>
              <a:rPr lang="ru-RU" sz="3200" b="1" dirty="0">
                <a:solidFill>
                  <a:schemeClr val="bg2">
                    <a:lumMod val="50000"/>
                  </a:schemeClr>
                </a:solidFill>
                <a:latin typeface="Roboto"/>
                <a:ea typeface="Roboto"/>
                <a:cs typeface="Roboto"/>
              </a:rPr>
              <a:t>Лойиҳа бошқаруви тизими</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813839"/>
            <a:ext cx="7990318" cy="2031325"/>
          </a:xfrm>
          <a:prstGeom prst="rect">
            <a:avLst/>
          </a:prstGeom>
        </p:spPr>
        <p:txBody>
          <a:bodyPr wrap="square">
            <a:spAutoFit/>
          </a:bodyPr>
          <a:lstStyle/>
          <a:p>
            <a:pPr algn="just"/>
            <a:r>
              <a:rPr lang="en-US" sz="1800" b="1" dirty="0" smtClean="0">
                <a:solidFill>
                  <a:srgbClr val="C00000"/>
                </a:solidFill>
              </a:rPr>
              <a:t>III</a:t>
            </a:r>
            <a:r>
              <a:rPr lang="ru-RU" sz="1800" b="1" dirty="0" smtClean="0">
                <a:solidFill>
                  <a:srgbClr val="C00000"/>
                </a:solidFill>
              </a:rPr>
              <a:t> </a:t>
            </a:r>
            <a:r>
              <a:rPr lang="uz-Cyrl-UZ" sz="1800" b="1" dirty="0" smtClean="0">
                <a:solidFill>
                  <a:srgbClr val="C00000"/>
                </a:solidFill>
              </a:rPr>
              <a:t>даражали</a:t>
            </a:r>
            <a:r>
              <a:rPr lang="ru-RU" sz="1800" b="1" dirty="0" smtClean="0">
                <a:solidFill>
                  <a:srgbClr val="C00000"/>
                </a:solidFill>
              </a:rPr>
              <a:t> ЛБТ </a:t>
            </a:r>
            <a:r>
              <a:rPr lang="uz-Cyrl-UZ" sz="1800" dirty="0" smtClean="0">
                <a:solidFill>
                  <a:schemeClr val="tx1"/>
                </a:solidFill>
              </a:rPr>
              <a:t>кўп лойиҳа мониторинги ва ҳисоботини ҳисобга оладиган умумий очиқ маълумотлар базаси ва мураккаб дастурий таъминотдан фойдаланиш орқали мулти-лойиҳаларни режалаштириш, мониторинг ва назорат қилиш учун мўлжалланган.</a:t>
            </a:r>
          </a:p>
          <a:p>
            <a:pPr algn="just"/>
            <a:endParaRPr lang="ru-RU" sz="1800" b="1" dirty="0">
              <a:solidFill>
                <a:srgbClr val="C00000"/>
              </a:solidFill>
            </a:endParaRPr>
          </a:p>
          <a:p>
            <a:pPr algn="just"/>
            <a:endParaRPr lang="ru-RU" sz="1800" b="1" dirty="0">
              <a:solidFill>
                <a:srgbClr val="C00000"/>
              </a:solidFill>
            </a:endParaRPr>
          </a:p>
          <a:p>
            <a:pPr marL="285750" indent="-285750" algn="just">
              <a:buFont typeface="Wingdings" panose="05000000000000000000" pitchFamily="2" charset="2"/>
              <a:buChar char="Ø"/>
            </a:pPr>
            <a:r>
              <a:rPr lang="uz-Cyrl-UZ" sz="1800" dirty="0" smtClean="0"/>
              <a:t>ЛБТ-ни танлаш корхона талаблари билан белгиланади.</a:t>
            </a:r>
            <a:endParaRPr lang="uz-Cyrl-UZ" sz="1800" dirty="0"/>
          </a:p>
        </p:txBody>
      </p:sp>
    </p:spTree>
    <p:extLst>
      <p:ext uri="{BB962C8B-B14F-4D97-AF65-F5344CB8AC3E}">
        <p14:creationId xmlns:p14="http://schemas.microsoft.com/office/powerpoint/2010/main" val="610973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984885"/>
          </a:xfrm>
          <a:prstGeom prst="rect">
            <a:avLst/>
          </a:prstGeom>
          <a:noFill/>
          <a:ln>
            <a:noFill/>
          </a:ln>
        </p:spPr>
        <p:txBody>
          <a:bodyPr spcFirstLastPara="1" wrap="square" lIns="0" tIns="0" rIns="0" bIns="0" anchor="t" anchorCtr="0">
            <a:spAutoFit/>
          </a:bodyPr>
          <a:lstStyle/>
          <a:p>
            <a:r>
              <a:rPr lang="uz-Cyrl-UZ" sz="3200" b="1" dirty="0" smtClean="0">
                <a:solidFill>
                  <a:schemeClr val="bg2">
                    <a:lumMod val="50000"/>
                  </a:schemeClr>
                </a:solidFill>
                <a:latin typeface="Roboto"/>
                <a:ea typeface="Roboto"/>
                <a:cs typeface="Roboto"/>
              </a:rPr>
              <a:t>Э</a:t>
            </a:r>
            <a:r>
              <a:rPr lang="ru-RU" sz="3200" b="1" dirty="0" smtClean="0">
                <a:solidFill>
                  <a:schemeClr val="bg2">
                    <a:lumMod val="50000"/>
                  </a:schemeClr>
                </a:solidFill>
                <a:latin typeface="Roboto"/>
                <a:ea typeface="Roboto"/>
                <a:cs typeface="Roboto"/>
              </a:rPr>
              <a:t>тика</a:t>
            </a:r>
            <a:r>
              <a:rPr lang="ru-RU" sz="3200" b="1" dirty="0">
                <a:solidFill>
                  <a:schemeClr val="bg2">
                    <a:lumMod val="50000"/>
                  </a:schemeClr>
                </a:solidFill>
                <a:latin typeface="Roboto"/>
                <a:ea typeface="Roboto"/>
                <a:cs typeface="Roboto"/>
              </a:rPr>
              <a:t>, </a:t>
            </a:r>
            <a:r>
              <a:rPr lang="uz-Cyrl-UZ" sz="3200" b="1" dirty="0" smtClean="0">
                <a:solidFill>
                  <a:schemeClr val="bg2">
                    <a:lumMod val="50000"/>
                  </a:schemeClr>
                </a:solidFill>
                <a:latin typeface="Roboto"/>
                <a:ea typeface="Roboto"/>
                <a:cs typeface="Roboto"/>
              </a:rPr>
              <a:t>корпоратив маданият ва ахлоқ кодекси</a:t>
            </a:r>
            <a:endParaRPr lang="uz-Cyrl-UZ"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813839"/>
            <a:ext cx="7990318" cy="2031325"/>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Барча раҳбарлар эртами-кечми ахлоқий муаммоларга, қарор ёки хатти-ҳаракатларнинг тўғри ёки нотўғрилигини аниқлаш қийин бўлган ҳолатларга дуч келишади.</a:t>
            </a:r>
          </a:p>
          <a:p>
            <a:pPr marL="285750" indent="-285750" algn="just">
              <a:buFont typeface="Wingdings" panose="05000000000000000000" pitchFamily="2" charset="2"/>
              <a:buChar char="Ø"/>
            </a:pPr>
            <a:r>
              <a:rPr lang="uz-Cyrl-UZ" sz="1800" dirty="0" smtClean="0"/>
              <a:t>Лойиҳани бошқаришдаги ахлоқий муаммолар менежер ёки лойиҳа жамоасининг ҳаракатларини баҳолашнинг турли мезонлари мақбул бўлганда пайдо бўлади</a:t>
            </a:r>
            <a:r>
              <a:rPr lang="ru-RU" sz="1800" dirty="0" smtClean="0"/>
              <a:t>.</a:t>
            </a:r>
            <a:endParaRPr lang="ru-RU" sz="1800" dirty="0"/>
          </a:p>
          <a:p>
            <a:pPr marL="285750" indent="-285750" algn="just">
              <a:buFont typeface="Wingdings" panose="05000000000000000000" pitchFamily="2" charset="2"/>
              <a:buChar char="Ø"/>
            </a:pPr>
            <a:r>
              <a:rPr lang="en-US" sz="1800" dirty="0" smtClean="0"/>
              <a:t>A</a:t>
            </a:r>
            <a:r>
              <a:rPr lang="uz-Cyrl-UZ" sz="1800" dirty="0" smtClean="0"/>
              <a:t>хлоқий муаммоларнинг иккита асосий манбаи мавжуд:</a:t>
            </a:r>
            <a:endParaRPr lang="uz-Cyrl-UZ" sz="1800" dirty="0"/>
          </a:p>
        </p:txBody>
      </p:sp>
      <p:sp>
        <p:nvSpPr>
          <p:cNvPr id="3" name="Стрелка вниз 2"/>
          <p:cNvSpPr/>
          <p:nvPr/>
        </p:nvSpPr>
        <p:spPr>
          <a:xfrm>
            <a:off x="4131988" y="4111362"/>
            <a:ext cx="1031278" cy="86627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724752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492443"/>
          </a:xfrm>
          <a:prstGeom prst="rect">
            <a:avLst/>
          </a:prstGeom>
          <a:noFill/>
          <a:ln>
            <a:noFill/>
          </a:ln>
        </p:spPr>
        <p:txBody>
          <a:bodyPr spcFirstLastPara="1" wrap="square" lIns="0" tIns="0" rIns="0" bIns="0" anchor="t" anchorCtr="0">
            <a:spAutoFit/>
          </a:bodyPr>
          <a:lstStyle/>
          <a:p>
            <a:r>
              <a:rPr lang="ru-RU" sz="3200" b="1" dirty="0" smtClean="0">
                <a:solidFill>
                  <a:schemeClr val="bg2">
                    <a:lumMod val="50000"/>
                  </a:schemeClr>
                </a:solidFill>
                <a:latin typeface="Roboto"/>
                <a:ea typeface="Roboto"/>
                <a:cs typeface="Roboto"/>
              </a:rPr>
              <a:t>1. </a:t>
            </a:r>
            <a:r>
              <a:rPr lang="uz-Cyrl-UZ" sz="3200" b="1" dirty="0" smtClean="0">
                <a:solidFill>
                  <a:schemeClr val="bg2">
                    <a:lumMod val="50000"/>
                  </a:schemeClr>
                </a:solidFill>
                <a:latin typeface="Roboto"/>
                <a:ea typeface="Roboto"/>
                <a:cs typeface="Roboto"/>
              </a:rPr>
              <a:t>Ички манбалар</a:t>
            </a:r>
            <a:endParaRPr lang="uz-Cyrl-UZ"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813839"/>
            <a:ext cx="7990318" cy="2862322"/>
          </a:xfrm>
          <a:prstGeom prst="rect">
            <a:avLst/>
          </a:prstGeom>
        </p:spPr>
        <p:txBody>
          <a:bodyPr wrap="square">
            <a:spAutoFit/>
          </a:bodyPr>
          <a:lstStyle/>
          <a:p>
            <a:pPr algn="just"/>
            <a:r>
              <a:rPr lang="uz-Cyrl-UZ" sz="1800" dirty="0" smtClean="0"/>
              <a:t>Раҳбариятнинг кўрсатмалари, гарчи улар корхона манфаатларига мос келса-да, ижрочиларнинг ахлоқий ва ахлоқий меъёрларига зид бўлса, муаммолар пайдо бўлади. Ушбу кўрсатмалар қуйидагиларни ўз ичига олади:</a:t>
            </a:r>
          </a:p>
          <a:p>
            <a:pPr marL="285750" indent="-285750" algn="just">
              <a:buFont typeface="Courier New" panose="02070309020205020404" pitchFamily="49" charset="0"/>
              <a:buChar char="o"/>
            </a:pPr>
            <a:r>
              <a:rPr lang="uz-Cyrl-UZ" sz="1800" dirty="0" smtClean="0"/>
              <a:t>ҳужжатларни "орқа сана билан" рўйхатдан ўтказиш;</a:t>
            </a:r>
          </a:p>
          <a:p>
            <a:pPr marL="285750" indent="-285750" algn="just">
              <a:buFont typeface="Courier New" panose="02070309020205020404" pitchFamily="49" charset="0"/>
              <a:buChar char="o"/>
            </a:pPr>
            <a:r>
              <a:rPr lang="uz-Cyrl-UZ" sz="1800" dirty="0" smtClean="0"/>
              <a:t>раҳбариятдан ёки мижоздан салбий маълумотларни яшириш;</a:t>
            </a:r>
          </a:p>
          <a:p>
            <a:pPr marL="285750" indent="-285750" algn="just">
              <a:buFont typeface="Courier New" panose="02070309020205020404" pitchFamily="49" charset="0"/>
              <a:buChar char="o"/>
            </a:pPr>
            <a:r>
              <a:rPr lang="uz-Cyrl-UZ" sz="1800" dirty="0" smtClean="0"/>
              <a:t>лойиҳани амалга оширишнинг жорий ҳолати тўғрисидаги ҳисоботни сохталаштириш;</a:t>
            </a:r>
          </a:p>
          <a:p>
            <a:pPr marL="285750" indent="-285750" algn="just">
              <a:buFont typeface="Courier New" panose="02070309020205020404" pitchFamily="49" charset="0"/>
              <a:buChar char="o"/>
            </a:pPr>
            <a:r>
              <a:rPr lang="uz-Cyrl-UZ" sz="1800" dirty="0" smtClean="0"/>
              <a:t>сотиш режасини бажариш учун харидорга олдиндан нуқсонли маҳсулотни етказиб бериш.</a:t>
            </a:r>
            <a:endParaRPr lang="uz-Cyrl-UZ" sz="1800" dirty="0"/>
          </a:p>
        </p:txBody>
      </p:sp>
    </p:spTree>
    <p:extLst>
      <p:ext uri="{BB962C8B-B14F-4D97-AF65-F5344CB8AC3E}">
        <p14:creationId xmlns:p14="http://schemas.microsoft.com/office/powerpoint/2010/main" val="1427578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492443"/>
          </a:xfrm>
          <a:prstGeom prst="rect">
            <a:avLst/>
          </a:prstGeom>
          <a:noFill/>
          <a:ln>
            <a:noFill/>
          </a:ln>
        </p:spPr>
        <p:txBody>
          <a:bodyPr spcFirstLastPara="1" wrap="square" lIns="0" tIns="0" rIns="0" bIns="0" anchor="t" anchorCtr="0">
            <a:spAutoFit/>
          </a:bodyPr>
          <a:lstStyle/>
          <a:p>
            <a:r>
              <a:rPr lang="ru-RU" sz="3200" b="1" dirty="0">
                <a:solidFill>
                  <a:schemeClr val="bg2">
                    <a:lumMod val="50000"/>
                  </a:schemeClr>
                </a:solidFill>
                <a:latin typeface="Roboto"/>
                <a:ea typeface="Roboto"/>
                <a:cs typeface="Roboto"/>
              </a:rPr>
              <a:t>2</a:t>
            </a:r>
            <a:r>
              <a:rPr lang="ru-RU" sz="3200" b="1" dirty="0" smtClean="0">
                <a:solidFill>
                  <a:schemeClr val="bg2">
                    <a:lumMod val="50000"/>
                  </a:schemeClr>
                </a:solidFill>
                <a:latin typeface="Roboto"/>
                <a:ea typeface="Roboto"/>
                <a:cs typeface="Roboto"/>
              </a:rPr>
              <a:t>. </a:t>
            </a:r>
            <a:r>
              <a:rPr lang="uz-Cyrl-UZ" sz="3200" b="1" dirty="0" smtClean="0">
                <a:solidFill>
                  <a:schemeClr val="bg2">
                    <a:lumMod val="50000"/>
                  </a:schemeClr>
                </a:solidFill>
                <a:latin typeface="Roboto"/>
                <a:ea typeface="Roboto"/>
                <a:cs typeface="Roboto"/>
              </a:rPr>
              <a:t>Ташқи манбалар</a:t>
            </a:r>
            <a:endParaRPr lang="uz-Cyrl-UZ"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83832"/>
            <a:ext cx="7990318" cy="3031599"/>
          </a:xfrm>
          <a:prstGeom prst="rect">
            <a:avLst/>
          </a:prstGeom>
        </p:spPr>
        <p:txBody>
          <a:bodyPr wrap="square">
            <a:spAutoFit/>
          </a:bodyPr>
          <a:lstStyle/>
          <a:p>
            <a:pPr algn="just"/>
            <a:r>
              <a:rPr lang="ru-RU" sz="1800" dirty="0"/>
              <a:t>Лойиҳа </a:t>
            </a:r>
            <a:r>
              <a:rPr lang="uz-Cyrl-UZ" sz="1800" dirty="0" smtClean="0"/>
              <a:t>иштирокчилари жамоа аъзоларидан ёки ижрочилардан корхона манфаатларига мос келадиган, лекин ижрочиларнинг ахлоқий ва ахлоқий меъёрларига зид бўлган ҳаракатларни бажаришни талаб қилганда муаммолар пайдо бўлади. Бу талабларга қуйидагилар киради:</a:t>
            </a:r>
          </a:p>
          <a:p>
            <a:pPr marL="285750" indent="-285750" algn="just">
              <a:buFont typeface="Courier New" panose="02070309020205020404" pitchFamily="49" charset="0"/>
              <a:buChar char="o"/>
            </a:pPr>
            <a:r>
              <a:rPr lang="uz-Cyrl-UZ" sz="1700" dirty="0" smtClean="0"/>
              <a:t>мижознинг назарида корхонанинг ижобий имиджини сақлаб қолиш учун ахборотни бузиш;</a:t>
            </a:r>
          </a:p>
          <a:p>
            <a:pPr marL="285750" indent="-285750" algn="just">
              <a:buFont typeface="Courier New" panose="02070309020205020404" pitchFamily="49" charset="0"/>
              <a:buChar char="o"/>
            </a:pPr>
            <a:r>
              <a:rPr lang="uz-Cyrl-UZ" sz="1700" dirty="0" smtClean="0"/>
              <a:t>мижознинг рақобатчиларидан бирига зарар етказиши мумкин бўлган нотўғри маълумотларни тарқатиш;</a:t>
            </a:r>
          </a:p>
          <a:p>
            <a:pPr marL="285750" indent="-285750" algn="just">
              <a:buFont typeface="Courier New" panose="02070309020205020404" pitchFamily="49" charset="0"/>
              <a:buChar char="o"/>
            </a:pPr>
            <a:r>
              <a:rPr lang="uz-Cyrl-UZ" sz="1700" dirty="0" smtClean="0"/>
              <a:t>ўз корхонасининг ғалабасига кўмаклашиш мақсадида буюртмачи вакилининг илтимосига биноан таклифда ёлғон маълумотларни тақдим этиш.</a:t>
            </a:r>
            <a:endParaRPr lang="uz-Cyrl-UZ" sz="1700" dirty="0"/>
          </a:p>
        </p:txBody>
      </p:sp>
    </p:spTree>
    <p:extLst>
      <p:ext uri="{BB962C8B-B14F-4D97-AF65-F5344CB8AC3E}">
        <p14:creationId xmlns:p14="http://schemas.microsoft.com/office/powerpoint/2010/main" val="981811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07036"/>
            <a:ext cx="6810998" cy="492443"/>
          </a:xfrm>
          <a:prstGeom prst="rect">
            <a:avLst/>
          </a:prstGeom>
          <a:noFill/>
          <a:ln>
            <a:noFill/>
          </a:ln>
        </p:spPr>
        <p:txBody>
          <a:bodyPr spcFirstLastPara="1" wrap="square" lIns="0" tIns="0" rIns="0" bIns="0" anchor="t" anchorCtr="0">
            <a:spAutoFit/>
          </a:bodyPr>
          <a:lstStyle/>
          <a:p>
            <a:r>
              <a:rPr lang="ru-RU" sz="3200" b="1" dirty="0" smtClean="0">
                <a:solidFill>
                  <a:schemeClr val="bg2">
                    <a:lumMod val="50000"/>
                  </a:schemeClr>
                </a:solidFill>
                <a:latin typeface="Roboto"/>
                <a:ea typeface="Roboto"/>
                <a:cs typeface="Roboto"/>
              </a:rPr>
              <a:t>Эти</a:t>
            </a:r>
            <a:r>
              <a:rPr lang="uz-Cyrl-UZ" sz="3200" b="1" dirty="0" smtClean="0">
                <a:solidFill>
                  <a:schemeClr val="bg2">
                    <a:lumMod val="50000"/>
                  </a:schemeClr>
                </a:solidFill>
                <a:latin typeface="Roboto"/>
                <a:ea typeface="Roboto"/>
                <a:cs typeface="Roboto"/>
              </a:rPr>
              <a:t>кага оид хулқ</a:t>
            </a:r>
            <a:endParaRPr lang="ru-RU"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83832"/>
            <a:ext cx="7990318" cy="2862322"/>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Шундай қилиб, ахлоқий қарор қабул қилиш учун лойиҳа менежери ҳам фирма манфаатларини, ҳам лойиҳада ишлайдиган ходимларнинг манфаатларини ҳисобга олиши керак.</a:t>
            </a:r>
          </a:p>
          <a:p>
            <a:pPr marL="285750" indent="-285750" algn="just">
              <a:buFont typeface="Wingdings" panose="05000000000000000000" pitchFamily="2" charset="2"/>
              <a:buChar char="Ø"/>
            </a:pPr>
            <a:r>
              <a:rPr lang="uz-Cyrl-UZ" sz="1800" dirty="0" smtClean="0"/>
              <a:t>Ходимларнинг хулқ-атвори ва корхона фаолиятининг ахлоқий қоидаларини таъминлаш учун улар ахлоқ кодексини ёки ахлоқ кодексини нашр этадилар.</a:t>
            </a:r>
          </a:p>
          <a:p>
            <a:pPr marL="285750" indent="-285750" algn="just">
              <a:buFont typeface="Wingdings" panose="05000000000000000000" pitchFamily="2" charset="2"/>
              <a:buChar char="Ø"/>
            </a:pPr>
            <a:r>
              <a:rPr lang="en-US" sz="1800" dirty="0" smtClean="0"/>
              <a:t>A</a:t>
            </a:r>
            <a:r>
              <a:rPr lang="uz-Cyrl-UZ" sz="1800" dirty="0" smtClean="0"/>
              <a:t>хлоқий хулқ-атворнинг афзалликларидан бири ишончли, ҳалол ва масъулиятли ҳамкор сифатида ижобий обрўни яратиш ва қўллаб-қувватлашдир, бу сизга янги мижозларнинг ишончини қозониш ва бозорда ишончли ўринни эгаллаш имконини беради.</a:t>
            </a:r>
            <a:endParaRPr lang="uz-Cyrl-UZ" sz="1800" dirty="0"/>
          </a:p>
        </p:txBody>
      </p:sp>
    </p:spTree>
    <p:extLst>
      <p:ext uri="{BB962C8B-B14F-4D97-AF65-F5344CB8AC3E}">
        <p14:creationId xmlns:p14="http://schemas.microsoft.com/office/powerpoint/2010/main" val="1117520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242032"/>
            <a:ext cx="6810998" cy="492443"/>
          </a:xfrm>
          <a:prstGeom prst="rect">
            <a:avLst/>
          </a:prstGeom>
          <a:noFill/>
          <a:ln>
            <a:noFill/>
          </a:ln>
        </p:spPr>
        <p:txBody>
          <a:bodyPr spcFirstLastPara="1" wrap="square" lIns="0" tIns="0" rIns="0" bIns="0" anchor="t" anchorCtr="0">
            <a:spAutoFit/>
          </a:bodyPr>
          <a:lstStyle/>
          <a:p>
            <a:r>
              <a:rPr lang="ru-RU" sz="3200" b="1" dirty="0">
                <a:solidFill>
                  <a:schemeClr val="bg2">
                    <a:lumMod val="50000"/>
                  </a:schemeClr>
                </a:solidFill>
                <a:latin typeface="Roboto"/>
                <a:ea typeface="Roboto"/>
                <a:cs typeface="Roboto"/>
              </a:rPr>
              <a:t>Эти</a:t>
            </a:r>
            <a:r>
              <a:rPr lang="uz-Cyrl-UZ" sz="3200" b="1" dirty="0">
                <a:solidFill>
                  <a:schemeClr val="bg2">
                    <a:lumMod val="50000"/>
                  </a:schemeClr>
                </a:solidFill>
                <a:latin typeface="Roboto"/>
                <a:ea typeface="Roboto"/>
                <a:cs typeface="Roboto"/>
              </a:rPr>
              <a:t>кага оид хулқ</a:t>
            </a:r>
            <a:endParaRPr lang="ru-RU"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83832"/>
            <a:ext cx="7990318" cy="3139321"/>
          </a:xfrm>
          <a:prstGeom prst="rect">
            <a:avLst/>
          </a:prstGeom>
        </p:spPr>
        <p:txBody>
          <a:bodyPr wrap="square">
            <a:spAutoFit/>
          </a:bodyPr>
          <a:lstStyle/>
          <a:p>
            <a:pPr marL="285750" indent="-285750" algn="just">
              <a:buFont typeface="Wingdings" panose="05000000000000000000" pitchFamily="2" charset="2"/>
              <a:buChar char="Ø"/>
            </a:pPr>
            <a:r>
              <a:rPr lang="en-US" sz="1800" dirty="0" smtClean="0"/>
              <a:t>PMI</a:t>
            </a:r>
            <a:r>
              <a:rPr lang="ru-RU" sz="1800" dirty="0" smtClean="0"/>
              <a:t> </a:t>
            </a:r>
            <a:r>
              <a:rPr lang="ru-RU" sz="1800" dirty="0"/>
              <a:t>ва </a:t>
            </a:r>
            <a:r>
              <a:rPr lang="en-US" sz="1800" dirty="0" smtClean="0"/>
              <a:t>IPMA </a:t>
            </a:r>
            <a:r>
              <a:rPr lang="uz-Cyrl-UZ" sz="1800" dirty="0" smtClean="0"/>
              <a:t>каби профессионал лойиҳаларни бошқариш ташкилотлари лойиҳа менежерлари учун ўзларининг хулқ-атвор қоидаларини ишлаб чиқдилар.</a:t>
            </a:r>
          </a:p>
          <a:p>
            <a:pPr marL="285750" indent="-285750" algn="just">
              <a:buFont typeface="Wingdings" panose="05000000000000000000" pitchFamily="2" charset="2"/>
              <a:buChar char="Ø"/>
            </a:pPr>
            <a:r>
              <a:rPr lang="uz-Cyrl-UZ" sz="1800" dirty="0" smtClean="0"/>
              <a:t>Ушбу ҳужжатлар тўрт қисмга бўлинган:</a:t>
            </a:r>
            <a:endParaRPr lang="en-US" sz="1800" dirty="0" smtClean="0"/>
          </a:p>
          <a:p>
            <a:pPr algn="just"/>
            <a:endParaRPr lang="uz-Cyrl-UZ" sz="1800" dirty="0" smtClean="0"/>
          </a:p>
          <a:p>
            <a:pPr marL="536575" indent="-268288" algn="just">
              <a:buFont typeface="+mj-lt"/>
              <a:buAutoNum type="arabicPeriod"/>
            </a:pPr>
            <a:r>
              <a:rPr lang="uz-Cyrl-UZ" sz="1800" dirty="0" smtClean="0"/>
              <a:t>Лойиҳа менежерларининг касбий ва ижтимоий фаолиятига қўйиладиган талабларга мувофиқлиги.</a:t>
            </a:r>
          </a:p>
          <a:p>
            <a:pPr marL="536575" indent="-268288" algn="just">
              <a:buFont typeface="+mj-lt"/>
              <a:buAutoNum type="arabicPeriod"/>
            </a:pPr>
            <a:r>
              <a:rPr lang="uz-Cyrl-UZ" sz="1800" dirty="0" smtClean="0"/>
              <a:t>Лойиҳа менежерларининг иш жараёнида хатти-ҳаракатлари.</a:t>
            </a:r>
          </a:p>
          <a:p>
            <a:pPr marL="536575" indent="-268288" algn="just">
              <a:buFont typeface="+mj-lt"/>
              <a:buAutoNum type="arabicPeriod"/>
            </a:pPr>
            <a:r>
              <a:rPr lang="uz-Cyrl-UZ" sz="1800" dirty="0" smtClean="0"/>
              <a:t>Лойиҳа менежерларининг иш берувчилар ва мижозлар билан муносабатлари.</a:t>
            </a:r>
          </a:p>
          <a:p>
            <a:pPr marL="536575" indent="-268288" algn="just">
              <a:buFont typeface="+mj-lt"/>
              <a:buAutoNum type="arabicPeriod"/>
            </a:pPr>
            <a:r>
              <a:rPr lang="uz-Cyrl-UZ" sz="1800" dirty="0" smtClean="0"/>
              <a:t>Лойиҳа менежерларининг бутун жамият билан муносабатлари.</a:t>
            </a:r>
            <a:endParaRPr lang="uz-Cyrl-UZ" sz="1800" dirty="0"/>
          </a:p>
        </p:txBody>
      </p:sp>
    </p:spTree>
    <p:extLst>
      <p:ext uri="{BB962C8B-B14F-4D97-AF65-F5344CB8AC3E}">
        <p14:creationId xmlns:p14="http://schemas.microsoft.com/office/powerpoint/2010/main" val="3190732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200780"/>
            <a:ext cx="6810998" cy="984885"/>
          </a:xfrm>
          <a:prstGeom prst="rect">
            <a:avLst/>
          </a:prstGeom>
          <a:noFill/>
          <a:ln>
            <a:noFill/>
          </a:ln>
        </p:spPr>
        <p:txBody>
          <a:bodyPr spcFirstLastPara="1" wrap="square" lIns="0" tIns="0" rIns="0" bIns="0" anchor="t" anchorCtr="0">
            <a:spAutoFit/>
          </a:bodyPr>
          <a:lstStyle/>
          <a:p>
            <a:r>
              <a:rPr lang="uz-Cyrl-UZ" sz="3200" b="1" dirty="0" smtClean="0">
                <a:solidFill>
                  <a:schemeClr val="bg2">
                    <a:lumMod val="50000"/>
                  </a:schemeClr>
                </a:solidFill>
                <a:latin typeface="Roboto"/>
                <a:ea typeface="Roboto"/>
                <a:cs typeface="Roboto"/>
              </a:rPr>
              <a:t>Ахлоқ кодексининг қисқача мазмуни</a:t>
            </a:r>
            <a:endParaRPr lang="uz-Cyrl-UZ"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83832"/>
            <a:ext cx="7990318" cy="2862322"/>
          </a:xfrm>
          <a:prstGeom prst="rect">
            <a:avLst/>
          </a:prstGeom>
        </p:spPr>
        <p:txBody>
          <a:bodyPr wrap="square">
            <a:spAutoFit/>
          </a:bodyPr>
          <a:lstStyle/>
          <a:p>
            <a:pPr marL="342900" indent="-342900" algn="just">
              <a:buFont typeface="+mj-lt"/>
              <a:buAutoNum type="arabicPeriod"/>
            </a:pPr>
            <a:r>
              <a:rPr lang="uz-Cyrl-UZ" sz="1800" b="1" dirty="0" smtClean="0">
                <a:solidFill>
                  <a:srgbClr val="C00000"/>
                </a:solidFill>
              </a:rPr>
              <a:t>Лойиҳани бошқариш бўйича мутахассислар ўзларининг касбий ва ижтимоий фаолияти учун юқори стандартларга жавоб беришлари керак:</a:t>
            </a:r>
          </a:p>
          <a:p>
            <a:pPr marL="285750" indent="-285750" algn="just">
              <a:buFont typeface="Courier New" panose="02070309020205020404" pitchFamily="49" charset="0"/>
              <a:buChar char="o"/>
            </a:pPr>
            <a:r>
              <a:rPr lang="uz-Cyrl-UZ" sz="1800" dirty="0" smtClean="0"/>
              <a:t>ҳаракатлар учун жавобгар бўлиш;</a:t>
            </a:r>
          </a:p>
          <a:p>
            <a:pPr marL="285750" indent="-285750" algn="just">
              <a:buFont typeface="Courier New" panose="02070309020205020404" pitchFamily="49" charset="0"/>
              <a:buChar char="o"/>
            </a:pPr>
            <a:r>
              <a:rPr lang="uz-Cyrl-UZ" sz="1800" dirty="0" smtClean="0"/>
              <a:t>тегишли таълим ва тажрибага эга бўлган тақдирдагина ёки иш берувчи ёки буюртмачи уларнинг малакасига ишонч ҳосил қилгандан кейингина лойиҳаларни бошқариш ва ҳар қандай мажбуриятларни ўз зиммасига олиш;</a:t>
            </a:r>
          </a:p>
          <a:p>
            <a:pPr marL="285750" indent="-285750" algn="just">
              <a:buFont typeface="Courier New" panose="02070309020205020404" pitchFamily="49" charset="0"/>
              <a:buChar char="o"/>
            </a:pPr>
            <a:r>
              <a:rPr lang="uz-Cyrl-UZ" sz="1800" dirty="0" smtClean="0"/>
              <a:t>касбий маҳоратни юқори даражада ушлаб туриш ва малака ошириш ва касбий сертификатлаш муҳимлигини билиш;</a:t>
            </a:r>
            <a:endParaRPr lang="uz-Cyrl-UZ" sz="1800" dirty="0"/>
          </a:p>
        </p:txBody>
      </p:sp>
    </p:spTree>
    <p:extLst>
      <p:ext uri="{BB962C8B-B14F-4D97-AF65-F5344CB8AC3E}">
        <p14:creationId xmlns:p14="http://schemas.microsoft.com/office/powerpoint/2010/main" val="3311916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additive="base">
                                        <p:cTn id="2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additive="base">
                                        <p:cTn id="3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60"/>
            <a:ext cx="6810998" cy="984885"/>
          </a:xfrm>
          <a:prstGeom prst="rect">
            <a:avLst/>
          </a:prstGeom>
          <a:noFill/>
          <a:ln>
            <a:noFill/>
          </a:ln>
        </p:spPr>
        <p:txBody>
          <a:bodyPr spcFirstLastPara="1" wrap="square" lIns="0" tIns="0" rIns="0" bIns="0" anchor="t" anchorCtr="0">
            <a:spAutoFit/>
          </a:bodyPr>
          <a:lstStyle/>
          <a:p>
            <a:r>
              <a:rPr lang="uz-Cyrl-UZ" sz="3200" b="1" dirty="0">
                <a:solidFill>
                  <a:schemeClr val="bg2">
                    <a:lumMod val="50000"/>
                  </a:schemeClr>
                </a:solidFill>
                <a:latin typeface="Roboto"/>
                <a:ea typeface="Roboto"/>
                <a:cs typeface="Roboto"/>
              </a:rPr>
              <a:t>Ахлоқ кодексининг қисқача мазмуни</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83832"/>
            <a:ext cx="7990318" cy="1754326"/>
          </a:xfrm>
          <a:prstGeom prst="rect">
            <a:avLst/>
          </a:prstGeom>
        </p:spPr>
        <p:txBody>
          <a:bodyPr wrap="square">
            <a:spAutoFit/>
          </a:bodyPr>
          <a:lstStyle/>
          <a:p>
            <a:pPr marL="285750" indent="-285750" algn="just">
              <a:buFont typeface="Courier New" panose="02070309020205020404" pitchFamily="49" charset="0"/>
              <a:buChar char="o"/>
            </a:pPr>
            <a:r>
              <a:rPr lang="uz-Cyrl-UZ" sz="1800" dirty="0" smtClean="0"/>
              <a:t>ўз касбининг ҳалоллиги ва обрў-эътиборини сақлашга ҳисса қўшиш;</a:t>
            </a:r>
          </a:p>
          <a:p>
            <a:pPr marL="285750" indent="-285750" algn="just">
              <a:buFont typeface="Courier New" panose="02070309020205020404" pitchFamily="49" charset="0"/>
              <a:buChar char="o"/>
            </a:pPr>
            <a:r>
              <a:rPr lang="uz-Cyrl-UZ" sz="1800" dirty="0" smtClean="0"/>
              <a:t>тажриба алмашишда фаол иштирок этиш, хамда ҳамкасблар ва ходимларни бунга ундаш;</a:t>
            </a:r>
          </a:p>
          <a:p>
            <a:pPr marL="285750" indent="-285750" algn="just">
              <a:buFont typeface="Courier New" panose="02070309020205020404" pitchFamily="49" charset="0"/>
              <a:buChar char="o"/>
            </a:pPr>
            <a:r>
              <a:rPr lang="uz-Cyrl-UZ" sz="1800" dirty="0" smtClean="0"/>
              <a:t>улар фаолият юритаётган мамлакат қонунларига риоя қилиш;</a:t>
            </a:r>
          </a:p>
          <a:p>
            <a:pPr marL="285750" indent="-285750" algn="just">
              <a:buFont typeface="Courier New" panose="02070309020205020404" pitchFamily="49" charset="0"/>
              <a:buChar char="o"/>
            </a:pPr>
            <a:r>
              <a:rPr lang="uz-Cyrl-UZ" sz="1800" dirty="0" smtClean="0"/>
              <a:t>ўз фаолиятини ушбу Кодексга мувофиқ амалга ошириш ва ҳамкасбларини худди шундай ҳаракат қилишга ундаш.</a:t>
            </a:r>
            <a:endParaRPr lang="uz-Cyrl-UZ" sz="1800" dirty="0"/>
          </a:p>
        </p:txBody>
      </p:sp>
    </p:spTree>
    <p:extLst>
      <p:ext uri="{BB962C8B-B14F-4D97-AF65-F5344CB8AC3E}">
        <p14:creationId xmlns:p14="http://schemas.microsoft.com/office/powerpoint/2010/main" val="2613631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984885"/>
          </a:xfrm>
          <a:prstGeom prst="rect">
            <a:avLst/>
          </a:prstGeom>
          <a:noFill/>
          <a:ln>
            <a:noFill/>
          </a:ln>
        </p:spPr>
        <p:txBody>
          <a:bodyPr spcFirstLastPara="1" wrap="square" lIns="0" tIns="0" rIns="0" bIns="0" anchor="t" anchorCtr="0">
            <a:spAutoFit/>
          </a:bodyPr>
          <a:lstStyle/>
          <a:p>
            <a:r>
              <a:rPr lang="uz-Cyrl-UZ" sz="3200" b="1" dirty="0">
                <a:solidFill>
                  <a:schemeClr val="bg2">
                    <a:lumMod val="50000"/>
                  </a:schemeClr>
                </a:solidFill>
                <a:latin typeface="Roboto"/>
                <a:ea typeface="Roboto"/>
                <a:cs typeface="Roboto"/>
              </a:rPr>
              <a:t>Ахлоқ кодексининг қисқача мазмуни</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83832"/>
            <a:ext cx="7990318" cy="2585323"/>
          </a:xfrm>
          <a:prstGeom prst="rect">
            <a:avLst/>
          </a:prstGeom>
        </p:spPr>
        <p:txBody>
          <a:bodyPr wrap="square">
            <a:spAutoFit/>
          </a:bodyPr>
          <a:lstStyle/>
          <a:p>
            <a:pPr marL="342900" indent="-342900" algn="just">
              <a:buFont typeface="+mj-lt"/>
              <a:buAutoNum type="arabicPeriod" startAt="2"/>
            </a:pPr>
            <a:r>
              <a:rPr lang="uz-Cyrl-UZ" sz="1800" b="1" dirty="0" smtClean="0">
                <a:solidFill>
                  <a:srgbClr val="C00000"/>
                </a:solidFill>
              </a:rPr>
              <a:t>Лойиҳани бошқариш бўйича мутахассислар ўз фаолияти давомида қуйидагиларга мажбур:</a:t>
            </a:r>
          </a:p>
          <a:p>
            <a:pPr marL="285750" indent="-285750" algn="just">
              <a:buFont typeface="Courier New" panose="02070309020205020404" pitchFamily="49" charset="0"/>
              <a:buChar char="o"/>
            </a:pPr>
            <a:r>
              <a:rPr lang="uz-Cyrl-UZ" sz="1800" dirty="0" smtClean="0"/>
              <a:t>максимал маҳсулдорликни таъминлаш, харажатларни минималлаштириш;</a:t>
            </a:r>
          </a:p>
          <a:p>
            <a:pPr marL="285750" indent="-285750" algn="just">
              <a:buFont typeface="Courier New" panose="02070309020205020404" pitchFamily="49" charset="0"/>
              <a:buChar char="o"/>
            </a:pPr>
            <a:r>
              <a:rPr lang="uz-Cyrl-UZ" sz="1800" dirty="0" smtClean="0"/>
              <a:t>ажратилган бюджет ва муддатларда лойиҳа сифатининг режалаштирилган даражасига эришиш учун лойиҳани профессионал бошқариш усуллари ва воситаларини қўллаш;</a:t>
            </a:r>
          </a:p>
          <a:p>
            <a:pPr marL="285750" indent="-285750" algn="just">
              <a:buFont typeface="Courier New" panose="02070309020205020404" pitchFamily="49" charset="0"/>
              <a:buChar char="o"/>
            </a:pPr>
            <a:r>
              <a:rPr lang="uz-Cyrl-UZ" sz="1800" dirty="0" smtClean="0"/>
              <a:t>жамоа аъзолари, ҳамкасблари, ходимларини ирқий, диний, жинси, ёши ёки ижтимоий белгилари бўйича камситмаслик;</a:t>
            </a:r>
            <a:endParaRPr lang="uz-Cyrl-UZ" sz="1800" dirty="0"/>
          </a:p>
        </p:txBody>
      </p:sp>
    </p:spTree>
    <p:extLst>
      <p:ext uri="{BB962C8B-B14F-4D97-AF65-F5344CB8AC3E}">
        <p14:creationId xmlns:p14="http://schemas.microsoft.com/office/powerpoint/2010/main" val="308841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984885"/>
          </a:xfrm>
          <a:prstGeom prst="rect">
            <a:avLst/>
          </a:prstGeom>
          <a:noFill/>
          <a:ln>
            <a:noFill/>
          </a:ln>
        </p:spPr>
        <p:txBody>
          <a:bodyPr spcFirstLastPara="1" wrap="square" lIns="0" tIns="0" rIns="0" bIns="0" anchor="t" anchorCtr="0">
            <a:spAutoFit/>
          </a:bodyPr>
          <a:lstStyle/>
          <a:p>
            <a:r>
              <a:rPr lang="uz-Cyrl-UZ" sz="3200" b="1" dirty="0">
                <a:solidFill>
                  <a:schemeClr val="bg2">
                    <a:lumMod val="50000"/>
                  </a:schemeClr>
                </a:solidFill>
                <a:latin typeface="Roboto"/>
                <a:ea typeface="Roboto"/>
                <a:cs typeface="Roboto"/>
              </a:rPr>
              <a:t>Ахлоқ кодексининг қисқача мазмуни</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83832"/>
            <a:ext cx="7990318" cy="2308324"/>
          </a:xfrm>
          <a:prstGeom prst="rect">
            <a:avLst/>
          </a:prstGeom>
        </p:spPr>
        <p:txBody>
          <a:bodyPr wrap="square">
            <a:spAutoFit/>
          </a:bodyPr>
          <a:lstStyle/>
          <a:p>
            <a:pPr marL="285750" indent="-285750" algn="just">
              <a:buFont typeface="Courier New" panose="02070309020205020404" pitchFamily="49" charset="0"/>
              <a:buChar char="o"/>
            </a:pPr>
            <a:r>
              <a:rPr lang="uz-Cyrl-UZ" sz="1800" dirty="0" smtClean="0"/>
              <a:t>жамоа аъзоларини зарарли жисмоний ва руҳий таъсирлардан ҳимоя қилиш;</a:t>
            </a:r>
          </a:p>
          <a:p>
            <a:pPr marL="285750" indent="-285750" algn="just">
              <a:buFont typeface="Courier New" panose="02070309020205020404" pitchFamily="49" charset="0"/>
              <a:buChar char="o"/>
            </a:pPr>
            <a:r>
              <a:rPr lang="uz-Cyrl-UZ" sz="1800" dirty="0" smtClean="0"/>
              <a:t>жамоа аъзоларига тегишли меҳнат шароитлари ва ҳаракат эркинлигини таъминлаш;</a:t>
            </a:r>
          </a:p>
          <a:p>
            <a:pPr marL="285750" indent="-285750" algn="just">
              <a:buFont typeface="Courier New" panose="02070309020205020404" pitchFamily="49" charset="0"/>
              <a:buChar char="o"/>
            </a:pPr>
            <a:r>
              <a:rPr lang="uz-Cyrl-UZ" sz="1800" dirty="0" smtClean="0"/>
              <a:t>ўз мурожаатида танқидни конструктив тарзда қабул қилиш ва бошқаларнинг ҳаракатларига танқидий муносабатда бўлиш;</a:t>
            </a:r>
          </a:p>
          <a:p>
            <a:pPr marL="285750" indent="-285750" algn="just">
              <a:buFont typeface="Courier New" panose="02070309020205020404" pitchFamily="49" charset="0"/>
              <a:buChar char="o"/>
            </a:pPr>
            <a:r>
              <a:rPr lang="uz-Cyrl-UZ" sz="1800" dirty="0" smtClean="0"/>
              <a:t>жамоа аъзолари, ҳамкасблари ва ходимларига уларнинг касбий ривожланишида ёрдам бериш.</a:t>
            </a:r>
            <a:endParaRPr lang="uz-Cyrl-UZ" sz="1800" dirty="0"/>
          </a:p>
        </p:txBody>
      </p:sp>
    </p:spTree>
    <p:extLst>
      <p:ext uri="{BB962C8B-B14F-4D97-AF65-F5344CB8AC3E}">
        <p14:creationId xmlns:p14="http://schemas.microsoft.com/office/powerpoint/2010/main" val="3372306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984885"/>
          </a:xfrm>
          <a:prstGeom prst="rect">
            <a:avLst/>
          </a:prstGeom>
          <a:noFill/>
          <a:ln>
            <a:noFill/>
          </a:ln>
        </p:spPr>
        <p:txBody>
          <a:bodyPr spcFirstLastPara="1" wrap="square" lIns="0" tIns="0" rIns="0" bIns="0" anchor="t" anchorCtr="0">
            <a:spAutoFit/>
          </a:bodyPr>
          <a:lstStyle/>
          <a:p>
            <a:r>
              <a:rPr lang="uz-Cyrl-UZ" sz="3200" b="1" dirty="0">
                <a:solidFill>
                  <a:schemeClr val="bg2">
                    <a:lumMod val="50000"/>
                  </a:schemeClr>
                </a:solidFill>
                <a:latin typeface="Roboto"/>
                <a:ea typeface="Roboto"/>
                <a:cs typeface="Roboto"/>
              </a:rPr>
              <a:t>Ахлоқ кодексининг қисқача мазмуни</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83832"/>
            <a:ext cx="7990318" cy="1754326"/>
          </a:xfrm>
          <a:prstGeom prst="rect">
            <a:avLst/>
          </a:prstGeom>
        </p:spPr>
        <p:txBody>
          <a:bodyPr wrap="square">
            <a:spAutoFit/>
          </a:bodyPr>
          <a:lstStyle/>
          <a:p>
            <a:pPr marL="342900" indent="-342900" algn="just">
              <a:buFont typeface="+mj-lt"/>
              <a:buAutoNum type="arabicPeriod" startAt="3"/>
            </a:pPr>
            <a:r>
              <a:rPr lang="uz-Cyrl-UZ" sz="1800" b="1" dirty="0" smtClean="0">
                <a:solidFill>
                  <a:srgbClr val="C00000"/>
                </a:solidFill>
              </a:rPr>
              <a:t>Лойиҳани бошқариш бўйича мутахассислар ўз иш берувчилари ва мижозларига нисбатан қуйидагиларга мажбур:</a:t>
            </a:r>
          </a:p>
          <a:p>
            <a:pPr algn="just"/>
            <a:endParaRPr lang="ru-RU" sz="1800" b="1" dirty="0">
              <a:solidFill>
                <a:srgbClr val="C00000"/>
              </a:solidFill>
            </a:endParaRPr>
          </a:p>
          <a:p>
            <a:pPr marL="285750" indent="-285750" algn="just">
              <a:buFont typeface="Courier New" panose="02070309020205020404" pitchFamily="49" charset="0"/>
              <a:buChar char="o"/>
            </a:pPr>
            <a:r>
              <a:rPr lang="uz-Cyrl-UZ" sz="1800" dirty="0" smtClean="0"/>
              <a:t>касбий ва бизнес масалаларида уларни виждонан вакиллик қилиш;</a:t>
            </a:r>
          </a:p>
          <a:p>
            <a:pPr marL="285750" indent="-285750" algn="just">
              <a:buFont typeface="Courier New" panose="02070309020205020404" pitchFamily="49" charset="0"/>
              <a:buChar char="o"/>
            </a:pPr>
            <a:r>
              <a:rPr lang="uz-Cyrl-UZ" sz="1800" dirty="0" smtClean="0"/>
              <a:t>агар тижорат сири бўлса, лойиҳанинг бизнес ва техник масалаларига тааллуқли маълумотларни учинчи шахсларга ошкор қилмаслик;</a:t>
            </a:r>
            <a:endParaRPr lang="uz-Cyrl-UZ" sz="1800" dirty="0"/>
          </a:p>
        </p:txBody>
      </p:sp>
    </p:spTree>
    <p:extLst>
      <p:ext uri="{BB962C8B-B14F-4D97-AF65-F5344CB8AC3E}">
        <p14:creationId xmlns:p14="http://schemas.microsoft.com/office/powerpoint/2010/main" val="3999660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984885"/>
          </a:xfrm>
          <a:prstGeom prst="rect">
            <a:avLst/>
          </a:prstGeom>
          <a:noFill/>
          <a:ln>
            <a:noFill/>
          </a:ln>
        </p:spPr>
        <p:txBody>
          <a:bodyPr spcFirstLastPara="1" wrap="square" lIns="0" tIns="0" rIns="0" bIns="0" anchor="t" anchorCtr="0">
            <a:spAutoFit/>
          </a:bodyPr>
          <a:lstStyle/>
          <a:p>
            <a:r>
              <a:rPr lang="uz-Cyrl-UZ" sz="3200" b="1" dirty="0">
                <a:solidFill>
                  <a:schemeClr val="bg2">
                    <a:lumMod val="50000"/>
                  </a:schemeClr>
                </a:solidFill>
                <a:latin typeface="Roboto"/>
                <a:ea typeface="Roboto"/>
                <a:cs typeface="Roboto"/>
              </a:rPr>
              <a:t>Ахлоқ кодексининг қисқача мазмуни</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83832"/>
            <a:ext cx="7990318" cy="2862322"/>
          </a:xfrm>
          <a:prstGeom prst="rect">
            <a:avLst/>
          </a:prstGeom>
        </p:spPr>
        <p:txBody>
          <a:bodyPr wrap="square">
            <a:spAutoFit/>
          </a:bodyPr>
          <a:lstStyle/>
          <a:p>
            <a:pPr marL="285750" indent="-285750" algn="just">
              <a:buFont typeface="Courier New" panose="02070309020205020404" pitchFamily="49" charset="0"/>
              <a:buChar char="o"/>
            </a:pPr>
            <a:r>
              <a:rPr lang="uz-Cyrl-UZ" sz="1800" dirty="0" smtClean="0"/>
              <a:t>манфаатлар тўқнашувига олиб келиши мумкин бўлган турли ҳолатлар тўғрисида ўз иш берувчиларига, мижозларига, улар номидан иш юритиши мумкин бўлган касбий жамоаларга ёки жамоат ташкилотларига маълум қилиш;</a:t>
            </a:r>
          </a:p>
          <a:p>
            <a:pPr marL="285750" indent="-285750" algn="just">
              <a:buFont typeface="Courier New" panose="02070309020205020404" pitchFamily="49" charset="0"/>
              <a:buChar char="o"/>
            </a:pPr>
            <a:r>
              <a:rPr lang="uz-Cyrl-UZ" sz="1800" dirty="0" smtClean="0"/>
              <a:t>иш берувчилар ёки мижозлар билан ишбилармонлик алоқаларида бўлган шахсларга бевосита ёки билвосита пора, совғалар, совғалар бермаслик ёки олмаслик, номинал қийматидан ортиқ тўлаш ёки хизматлар кўрсатмаслик;</a:t>
            </a:r>
          </a:p>
          <a:p>
            <a:pPr marL="285750" indent="-285750" algn="just">
              <a:buFont typeface="Courier New" panose="02070309020205020404" pitchFamily="49" charset="0"/>
              <a:buChar char="o"/>
            </a:pPr>
            <a:r>
              <a:rPr lang="uz-Cyrl-UZ" sz="1800" dirty="0" smtClean="0"/>
              <a:t>лойиҳанинг сифат даражаси, унинг қиймати ва муддатлари тўғрисида объектив ва реал ҳисоботларни тақдим этиш.</a:t>
            </a:r>
            <a:endParaRPr lang="uz-Cyrl-UZ" sz="1800" dirty="0"/>
          </a:p>
        </p:txBody>
      </p:sp>
    </p:spTree>
    <p:extLst>
      <p:ext uri="{BB962C8B-B14F-4D97-AF65-F5344CB8AC3E}">
        <p14:creationId xmlns:p14="http://schemas.microsoft.com/office/powerpoint/2010/main" val="1063448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984885"/>
          </a:xfrm>
          <a:prstGeom prst="rect">
            <a:avLst/>
          </a:prstGeom>
          <a:noFill/>
          <a:ln>
            <a:noFill/>
          </a:ln>
        </p:spPr>
        <p:txBody>
          <a:bodyPr spcFirstLastPara="1" wrap="square" lIns="0" tIns="0" rIns="0" bIns="0" anchor="t" anchorCtr="0">
            <a:spAutoFit/>
          </a:bodyPr>
          <a:lstStyle/>
          <a:p>
            <a:r>
              <a:rPr lang="uz-Cyrl-UZ" sz="3200" b="1" dirty="0">
                <a:solidFill>
                  <a:schemeClr val="bg2">
                    <a:lumMod val="50000"/>
                  </a:schemeClr>
                </a:solidFill>
                <a:latin typeface="Roboto"/>
                <a:ea typeface="Roboto"/>
                <a:cs typeface="Roboto"/>
              </a:rPr>
              <a:t>Ахлоқ кодексининг қисқача мазмуни</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83832"/>
            <a:ext cx="7990318" cy="2308324"/>
          </a:xfrm>
          <a:prstGeom prst="rect">
            <a:avLst/>
          </a:prstGeom>
        </p:spPr>
        <p:txBody>
          <a:bodyPr wrap="square">
            <a:spAutoFit/>
          </a:bodyPr>
          <a:lstStyle/>
          <a:p>
            <a:pPr marL="342900" indent="-342900" algn="just">
              <a:buFont typeface="+mj-lt"/>
              <a:buAutoNum type="arabicPeriod" startAt="4"/>
            </a:pPr>
            <a:r>
              <a:rPr lang="uz-Cyrl-UZ" sz="1800" b="1" dirty="0" smtClean="0">
                <a:solidFill>
                  <a:srgbClr val="C00000"/>
                </a:solidFill>
              </a:rPr>
              <a:t>Жамият билан боғлиқ ҳолда лойиҳаларни бошқариш бўйича мутахассислар қуйидагиларга мажбур:</a:t>
            </a:r>
          </a:p>
          <a:p>
            <a:pPr algn="just"/>
            <a:endParaRPr lang="uz-Cyrl-UZ" sz="1800" b="1" dirty="0" smtClean="0">
              <a:solidFill>
                <a:srgbClr val="C00000"/>
              </a:solidFill>
            </a:endParaRPr>
          </a:p>
          <a:p>
            <a:pPr marL="285750" indent="-285750" algn="just">
              <a:buFont typeface="Courier New" panose="02070309020205020404" pitchFamily="49" charset="0"/>
              <a:buChar char="o"/>
            </a:pPr>
            <a:r>
              <a:rPr lang="uz-Cyrl-UZ" sz="1800" dirty="0" smtClean="0"/>
              <a:t>жамоат хавфсизлиги, саломатлиги ва фаровонлигини ҳимоя қилишни таъминлаш, лойиҳанинг жамоат манфаатларига дахлдор бўлган соҳаларида суиистеъмоллик ва ҳуқуқбузарликларга қарши чиқиш;</a:t>
            </a:r>
          </a:p>
          <a:p>
            <a:pPr marL="285750" indent="-285750" algn="just">
              <a:buFont typeface="Courier New" panose="02070309020205020404" pitchFamily="49" charset="0"/>
              <a:buChar char="o"/>
            </a:pPr>
            <a:r>
              <a:rPr lang="uz-Cyrl-UZ" sz="1800" dirty="0" smtClean="0"/>
              <a:t>лойиҳа бошқаруви касбини ва унинг ютуқларини жамоатчилик эътироф </a:t>
            </a:r>
            <a:r>
              <a:rPr lang="uz-Cyrl-UZ" sz="1800" dirty="0"/>
              <a:t>э</a:t>
            </a:r>
            <a:r>
              <a:rPr lang="uz-Cyrl-UZ" sz="1800" dirty="0" smtClean="0"/>
              <a:t>тиш ва қадрлашга ёрдам бериш.</a:t>
            </a:r>
            <a:endParaRPr lang="uz-Cyrl-UZ" sz="1800" dirty="0"/>
          </a:p>
        </p:txBody>
      </p:sp>
    </p:spTree>
    <p:extLst>
      <p:ext uri="{BB962C8B-B14F-4D97-AF65-F5344CB8AC3E}">
        <p14:creationId xmlns:p14="http://schemas.microsoft.com/office/powerpoint/2010/main" val="2515306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492443"/>
          </a:xfrm>
          <a:prstGeom prst="rect">
            <a:avLst/>
          </a:prstGeom>
          <a:noFill/>
          <a:ln>
            <a:noFill/>
          </a:ln>
        </p:spPr>
        <p:txBody>
          <a:bodyPr spcFirstLastPara="1" wrap="square" lIns="0" tIns="0" rIns="0" bIns="0" anchor="t" anchorCtr="0">
            <a:spAutoFit/>
          </a:bodyPr>
          <a:lstStyle/>
          <a:p>
            <a:r>
              <a:rPr lang="uz-Cyrl-UZ" sz="3200" b="1" dirty="0" smtClean="0">
                <a:solidFill>
                  <a:schemeClr val="bg2">
                    <a:lumMod val="50000"/>
                  </a:schemeClr>
                </a:solidFill>
                <a:latin typeface="Roboto"/>
                <a:ea typeface="Roboto"/>
                <a:cs typeface="Roboto"/>
              </a:rPr>
              <a:t>Корпоратив маданият</a:t>
            </a:r>
            <a:endParaRPr lang="uz-Cyrl-UZ"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83832"/>
            <a:ext cx="7990318" cy="2308324"/>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Корхонанинг барча ходимлари томонидан ахлоқий меъёрларга риоя қилиш одамлар ўртасида ҳам, лойиҳада иштирок этувчи корхоналар ўртасида ҳам ишонч муҳитини яратади.</a:t>
            </a:r>
          </a:p>
          <a:p>
            <a:pPr marL="285750" indent="-285750" algn="just">
              <a:buFont typeface="Wingdings" panose="05000000000000000000" pitchFamily="2" charset="2"/>
              <a:buChar char="Ø"/>
            </a:pPr>
            <a:r>
              <a:rPr lang="uz-Cyrl-UZ" sz="1800" dirty="0" smtClean="0"/>
              <a:t>Хулқ-атвор меъёрлари ва стандартлари лойиҳани бошқаришнинг алоҳида таркибий қисми - </a:t>
            </a:r>
            <a:r>
              <a:rPr lang="uz-Cyrl-UZ" sz="1800" b="1" dirty="0" smtClean="0">
                <a:solidFill>
                  <a:srgbClr val="C00000"/>
                </a:solidFill>
              </a:rPr>
              <a:t>корхонанинг корпоратив маданияти </a:t>
            </a:r>
            <a:r>
              <a:rPr lang="uz-Cyrl-UZ" sz="1800" dirty="0" smtClean="0"/>
              <a:t>бўлиб, у қадриятлар тизимини, натижаларни баҳолаш усулини ва ҳамкасблар ўртасидаги ўзаро муносабатларни, шунингдек, корхона бошқаруви ва лойиҳаларни бошқариш турини ўз ичига олади.</a:t>
            </a:r>
            <a:endParaRPr lang="uz-Cyrl-UZ" sz="1800" dirty="0"/>
          </a:p>
        </p:txBody>
      </p:sp>
    </p:spTree>
    <p:extLst>
      <p:ext uri="{BB962C8B-B14F-4D97-AF65-F5344CB8AC3E}">
        <p14:creationId xmlns:p14="http://schemas.microsoft.com/office/powerpoint/2010/main" val="1068490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492443"/>
          </a:xfrm>
          <a:prstGeom prst="rect">
            <a:avLst/>
          </a:prstGeom>
          <a:noFill/>
          <a:ln>
            <a:noFill/>
          </a:ln>
        </p:spPr>
        <p:txBody>
          <a:bodyPr spcFirstLastPara="1" wrap="square" lIns="0" tIns="0" rIns="0" bIns="0" anchor="t" anchorCtr="0">
            <a:spAutoFit/>
          </a:bodyPr>
          <a:lstStyle/>
          <a:p>
            <a:r>
              <a:rPr lang="uz-Cyrl-UZ" sz="3200" b="1" dirty="0">
                <a:solidFill>
                  <a:schemeClr val="bg2">
                    <a:lumMod val="50000"/>
                  </a:schemeClr>
                </a:solidFill>
                <a:latin typeface="Roboto"/>
                <a:ea typeface="Roboto"/>
                <a:cs typeface="Roboto"/>
              </a:rPr>
              <a:t>Корпоратив маданият</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648832"/>
            <a:ext cx="7990318" cy="2308324"/>
          </a:xfrm>
          <a:prstGeom prst="rect">
            <a:avLst/>
          </a:prstGeom>
        </p:spPr>
        <p:txBody>
          <a:bodyPr wrap="square">
            <a:spAutoFit/>
          </a:bodyPr>
          <a:lstStyle/>
          <a:p>
            <a:pPr marL="285750" indent="-285750" algn="just">
              <a:buFont typeface="Wingdings" panose="05000000000000000000" pitchFamily="2" charset="2"/>
              <a:buChar char="Ø"/>
            </a:pPr>
            <a:r>
              <a:rPr lang="uz-Cyrl-UZ" sz="1800" b="1" dirty="0" smtClean="0">
                <a:solidFill>
                  <a:srgbClr val="C00000"/>
                </a:solidFill>
              </a:rPr>
              <a:t>Корпоратив маданият </a:t>
            </a:r>
            <a:r>
              <a:rPr lang="uz-Cyrl-UZ" sz="1800" dirty="0" smtClean="0"/>
              <a:t>- бу лойиҳада иштирок этаётган ишчиларнинг устувор одатлари ва умидларининг ифодасидир.</a:t>
            </a:r>
          </a:p>
          <a:p>
            <a:pPr marL="285750" indent="-285750" algn="just">
              <a:buFont typeface="Wingdings" panose="05000000000000000000" pitchFamily="2" charset="2"/>
              <a:buChar char="Ø"/>
            </a:pPr>
            <a:r>
              <a:rPr lang="uz-Cyrl-UZ" sz="1800" dirty="0" smtClean="0"/>
              <a:t>Лойиҳа менежери ёки корхона менежери корпоратив маданият тамойилларига асосланиб, маълум турдаги ходимларни жалб қилиши, уларни зарур ҳаракатларни бажаришга рағбатлантириши, ходимларнинг содиқлигини таъминлаши ва ҳоказо.</a:t>
            </a:r>
          </a:p>
          <a:p>
            <a:pPr marL="285750" indent="-285750" algn="just">
              <a:buFont typeface="Wingdings" panose="05000000000000000000" pitchFamily="2" charset="2"/>
              <a:buChar char="Ø"/>
            </a:pPr>
            <a:r>
              <a:rPr lang="uz-Cyrl-UZ" sz="1800" dirty="0" smtClean="0"/>
              <a:t>Корпоратив маданиятнинг хусусиятлари корхонада ва ташқи муҳитда ишлайдиган одамларнинг шахсий хусусиятларига боғлиқ.</a:t>
            </a:r>
            <a:endParaRPr lang="uz-Cyrl-UZ" sz="1800" dirty="0"/>
          </a:p>
        </p:txBody>
      </p:sp>
    </p:spTree>
    <p:extLst>
      <p:ext uri="{BB962C8B-B14F-4D97-AF65-F5344CB8AC3E}">
        <p14:creationId xmlns:p14="http://schemas.microsoft.com/office/powerpoint/2010/main" val="2357447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492443"/>
          </a:xfrm>
          <a:prstGeom prst="rect">
            <a:avLst/>
          </a:prstGeom>
          <a:noFill/>
          <a:ln>
            <a:noFill/>
          </a:ln>
        </p:spPr>
        <p:txBody>
          <a:bodyPr spcFirstLastPara="1" wrap="square" lIns="0" tIns="0" rIns="0" bIns="0" anchor="t" anchorCtr="0">
            <a:spAutoFit/>
          </a:bodyPr>
          <a:lstStyle/>
          <a:p>
            <a:r>
              <a:rPr lang="uz-Cyrl-UZ" sz="3200" b="1" dirty="0">
                <a:solidFill>
                  <a:schemeClr val="bg2">
                    <a:lumMod val="50000"/>
                  </a:schemeClr>
                </a:solidFill>
                <a:latin typeface="Roboto"/>
                <a:ea typeface="Roboto"/>
                <a:cs typeface="Roboto"/>
              </a:rPr>
              <a:t>Корпоратив маданият</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pic>
        <p:nvPicPr>
          <p:cNvPr id="4" name="Рисунок 3"/>
          <p:cNvPicPr>
            <a:picLocks noChangeAspect="1"/>
          </p:cNvPicPr>
          <p:nvPr/>
        </p:nvPicPr>
        <p:blipFill>
          <a:blip r:embed="rId3"/>
          <a:stretch>
            <a:fillRect/>
          </a:stretch>
        </p:blipFill>
        <p:spPr>
          <a:xfrm>
            <a:off x="1904427" y="834049"/>
            <a:ext cx="5280145" cy="4309451"/>
          </a:xfrm>
          <a:prstGeom prst="rect">
            <a:avLst/>
          </a:prstGeom>
        </p:spPr>
      </p:pic>
    </p:spTree>
    <p:extLst>
      <p:ext uri="{BB962C8B-B14F-4D97-AF65-F5344CB8AC3E}">
        <p14:creationId xmlns:p14="http://schemas.microsoft.com/office/powerpoint/2010/main" val="120953465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984885"/>
          </a:xfrm>
          <a:prstGeom prst="rect">
            <a:avLst/>
          </a:prstGeom>
          <a:noFill/>
          <a:ln>
            <a:noFill/>
          </a:ln>
        </p:spPr>
        <p:txBody>
          <a:bodyPr spcFirstLastPara="1" wrap="square" lIns="0" tIns="0" rIns="0" bIns="0" anchor="t" anchorCtr="0">
            <a:spAutoFit/>
          </a:bodyPr>
          <a:lstStyle/>
          <a:p>
            <a:r>
              <a:rPr lang="uz-Cyrl-UZ" sz="3200" b="1" dirty="0" smtClean="0">
                <a:solidFill>
                  <a:schemeClr val="bg2">
                    <a:lumMod val="50000"/>
                  </a:schemeClr>
                </a:solidFill>
                <a:latin typeface="Roboto"/>
                <a:ea typeface="Roboto"/>
                <a:cs typeface="Roboto"/>
              </a:rPr>
              <a:t>Корпоратив маданият афзалликлари</a:t>
            </a:r>
            <a:endParaRPr lang="uz-Cyrl-UZ"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648832"/>
            <a:ext cx="7990318" cy="2862322"/>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Корпоратив маданиятнинг кучли ва заиф томонларини, уларнинг лойиҳаларни амалга оширишга таъсирини баҳолаш учун омилларни уларнинг таъсир даражаси бўйича аниқлаш ва тартиблаш ва йўналтирилган таъсир соҳаларини аниқлаш керак.</a:t>
            </a:r>
          </a:p>
          <a:p>
            <a:pPr marL="285750" indent="-285750" algn="just">
              <a:buFont typeface="Wingdings" panose="05000000000000000000" pitchFamily="2" charset="2"/>
              <a:buChar char="Ø"/>
            </a:pPr>
            <a:r>
              <a:rPr lang="uz-Cyrl-UZ" sz="1800" dirty="0" smtClean="0"/>
              <a:t>Кучли корпоратив маданиятга эга бўлиш қуйидагиларга ёрдам беради:</a:t>
            </a:r>
          </a:p>
          <a:p>
            <a:pPr marL="285750" indent="-285750" algn="just">
              <a:buFont typeface="Wingdings" panose="05000000000000000000" pitchFamily="2" charset="2"/>
              <a:buChar char="Ø"/>
            </a:pPr>
            <a:endParaRPr lang="uz-Cyrl-UZ" sz="1800" dirty="0" smtClean="0"/>
          </a:p>
          <a:p>
            <a:pPr marL="536575" indent="-285750" algn="just">
              <a:buFont typeface="Courier New" panose="02070309020205020404" pitchFamily="49" charset="0"/>
              <a:buChar char="o"/>
            </a:pPr>
            <a:r>
              <a:rPr lang="uz-Cyrl-UZ" sz="1800" dirty="0"/>
              <a:t>низоларни яхшироқ бошқариш орқали иш фаолиятини яхшилаш</a:t>
            </a:r>
            <a:r>
              <a:rPr lang="uz-Cyrl-UZ" sz="1800" dirty="0" smtClean="0"/>
              <a:t>;</a:t>
            </a:r>
          </a:p>
          <a:p>
            <a:pPr marL="536575" indent="-285750" algn="just"/>
            <a:endParaRPr lang="uz-Cyrl-UZ" sz="1800" dirty="0"/>
          </a:p>
          <a:p>
            <a:pPr marL="536575" indent="-285750" algn="just">
              <a:buFont typeface="Courier New" panose="02070309020205020404" pitchFamily="49" charset="0"/>
              <a:buChar char="o"/>
            </a:pPr>
            <a:r>
              <a:rPr lang="uz-Cyrl-UZ" sz="1800" dirty="0"/>
              <a:t>биргаликда ишлаш учун қулай шароитлар яратиш.</a:t>
            </a:r>
          </a:p>
        </p:txBody>
      </p:sp>
    </p:spTree>
    <p:extLst>
      <p:ext uri="{BB962C8B-B14F-4D97-AF65-F5344CB8AC3E}">
        <p14:creationId xmlns:p14="http://schemas.microsoft.com/office/powerpoint/2010/main" val="298208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5" end="5"/>
                                            </p:txEl>
                                          </p:spTgt>
                                        </p:tgtEl>
                                        <p:attrNameLst>
                                          <p:attrName>style.visibility</p:attrName>
                                        </p:attrNameLst>
                                      </p:cBhvr>
                                      <p:to>
                                        <p:strVal val="visible"/>
                                      </p:to>
                                    </p:set>
                                    <p:anim calcmode="lin" valueType="num">
                                      <p:cBhvr additive="base">
                                        <p:cTn id="25"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984885"/>
          </a:xfrm>
          <a:prstGeom prst="rect">
            <a:avLst/>
          </a:prstGeom>
          <a:noFill/>
          <a:ln>
            <a:noFill/>
          </a:ln>
        </p:spPr>
        <p:txBody>
          <a:bodyPr spcFirstLastPara="1" wrap="square" lIns="0" tIns="0" rIns="0" bIns="0" anchor="t" anchorCtr="0">
            <a:spAutoFit/>
          </a:bodyPr>
          <a:lstStyle/>
          <a:p>
            <a:r>
              <a:rPr lang="uz-Cyrl-UZ" sz="3200" b="1" dirty="0" smtClean="0">
                <a:solidFill>
                  <a:schemeClr val="bg2">
                    <a:lumMod val="50000"/>
                  </a:schemeClr>
                </a:solidFill>
                <a:latin typeface="Roboto"/>
                <a:ea typeface="Roboto"/>
                <a:cs typeface="Roboto"/>
              </a:rPr>
              <a:t>Корпоратив маданият камчиликлари</a:t>
            </a:r>
            <a:endParaRPr lang="uz-Cyrl-UZ"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648832"/>
            <a:ext cx="7990318" cy="1754326"/>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Кучли корпоратив маданиятнинг камчиликлари қуйидагилардан иборат:</a:t>
            </a:r>
          </a:p>
          <a:p>
            <a:pPr marL="285750" indent="-285750" algn="just">
              <a:buFont typeface="Wingdings" panose="05000000000000000000" pitchFamily="2" charset="2"/>
              <a:buChar char="Ø"/>
            </a:pPr>
            <a:endParaRPr lang="uz-Cyrl-UZ" sz="1800" dirty="0" smtClean="0"/>
          </a:p>
          <a:p>
            <a:pPr marL="285750" indent="-285750" algn="just">
              <a:buFont typeface="Courier New" panose="02070309020205020404" pitchFamily="49" charset="0"/>
              <a:buChar char="o"/>
            </a:pPr>
            <a:r>
              <a:rPr lang="uz-Cyrl-UZ" sz="1800" dirty="0" smtClean="0"/>
              <a:t> унинг авторитар тизимга ўтиш хавфи;</a:t>
            </a:r>
          </a:p>
          <a:p>
            <a:pPr marL="285750" indent="-285750" algn="just">
              <a:buFont typeface="Courier New" panose="02070309020205020404" pitchFamily="49" charset="0"/>
              <a:buChar char="o"/>
            </a:pPr>
            <a:r>
              <a:rPr lang="uz-Cyrl-UZ" sz="1800" dirty="0" smtClean="0"/>
              <a:t> ҳар қандай ўзгаришларни амалга оширишда қийинчилик;</a:t>
            </a:r>
          </a:p>
          <a:p>
            <a:pPr marL="285750" indent="-285750" algn="just">
              <a:buFont typeface="Courier New" panose="02070309020205020404" pitchFamily="49" charset="0"/>
              <a:buChar char="o"/>
            </a:pPr>
            <a:r>
              <a:rPr lang="uz-Cyrl-UZ" sz="1800" dirty="0" smtClean="0"/>
              <a:t> янгиликка нисбатан консерватизм ва скептицизм.</a:t>
            </a:r>
            <a:endParaRPr lang="uz-Cyrl-UZ" sz="1800" dirty="0"/>
          </a:p>
        </p:txBody>
      </p:sp>
    </p:spTree>
    <p:extLst>
      <p:ext uri="{BB962C8B-B14F-4D97-AF65-F5344CB8AC3E}">
        <p14:creationId xmlns:p14="http://schemas.microsoft.com/office/powerpoint/2010/main" val="2119797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492443"/>
          </a:xfrm>
          <a:prstGeom prst="rect">
            <a:avLst/>
          </a:prstGeom>
          <a:noFill/>
          <a:ln>
            <a:noFill/>
          </a:ln>
        </p:spPr>
        <p:txBody>
          <a:bodyPr spcFirstLastPara="1" wrap="square" lIns="0" tIns="0" rIns="0" bIns="0" anchor="t" anchorCtr="0">
            <a:spAutoFit/>
          </a:bodyPr>
          <a:lstStyle/>
          <a:p>
            <a:r>
              <a:rPr lang="uz-Cyrl-UZ" sz="3200" b="1" dirty="0">
                <a:solidFill>
                  <a:schemeClr val="bg2">
                    <a:lumMod val="50000"/>
                  </a:schemeClr>
                </a:solidFill>
                <a:latin typeface="Roboto"/>
                <a:ea typeface="Roboto"/>
                <a:cs typeface="Roboto"/>
              </a:rPr>
              <a:t>Корпоратив маданият</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76951"/>
            <a:ext cx="7990318" cy="2862322"/>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Заиф корпоратив маданият одатда қадриятлар вақти-вақти билан ўзгариб турадиган янги корхоналарда ва ёмон бошқарув, салбий ташқи таъсирлар ёки бошқа сабабларга кўра инқироз ҳолатида бўлган корхоналарда пайдо бўлади.</a:t>
            </a:r>
          </a:p>
          <a:p>
            <a:pPr marL="285750" indent="-285750" algn="just">
              <a:buFont typeface="Wingdings" panose="05000000000000000000" pitchFamily="2" charset="2"/>
              <a:buChar char="Ø"/>
            </a:pPr>
            <a:r>
              <a:rPr lang="uz-Cyrl-UZ" sz="1800" dirty="0" smtClean="0"/>
              <a:t>Лойиҳани бошқаришда корпоратив маданият самарали жамоани шакллантиришга ҳисса қўшадиган лойиҳа маданиятининг махсус шаклини олиши мумкин.</a:t>
            </a:r>
          </a:p>
          <a:p>
            <a:pPr marL="285750" indent="-285750" algn="just">
              <a:buFont typeface="Wingdings" panose="05000000000000000000" pitchFamily="2" charset="2"/>
              <a:buChar char="Ø"/>
            </a:pPr>
            <a:r>
              <a:rPr lang="uz-Cyrl-UZ" sz="1800" dirty="0" smtClean="0"/>
              <a:t>Лойиҳа менежерига лойиҳа бошқаруви ходимлари ва амалга оширувчиларда тегишли маданиятни яратиш учун етарли ваколат берилиши керак.</a:t>
            </a:r>
          </a:p>
        </p:txBody>
      </p:sp>
    </p:spTree>
    <p:extLst>
      <p:ext uri="{BB962C8B-B14F-4D97-AF65-F5344CB8AC3E}">
        <p14:creationId xmlns:p14="http://schemas.microsoft.com/office/powerpoint/2010/main" val="3847525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492443"/>
          </a:xfrm>
          <a:prstGeom prst="rect">
            <a:avLst/>
          </a:prstGeom>
          <a:noFill/>
          <a:ln>
            <a:noFill/>
          </a:ln>
        </p:spPr>
        <p:txBody>
          <a:bodyPr spcFirstLastPara="1" wrap="square" lIns="0" tIns="0" rIns="0" bIns="0" anchor="t" anchorCtr="0">
            <a:spAutoFit/>
          </a:bodyPr>
          <a:lstStyle/>
          <a:p>
            <a:r>
              <a:rPr lang="uz-Cyrl-UZ" sz="3200" b="1" dirty="0">
                <a:solidFill>
                  <a:schemeClr val="bg2">
                    <a:lumMod val="50000"/>
                  </a:schemeClr>
                </a:solidFill>
                <a:latin typeface="Roboto"/>
                <a:ea typeface="Roboto"/>
                <a:cs typeface="Roboto"/>
              </a:rPr>
              <a:t>Корпоратив маданият</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76951"/>
            <a:ext cx="7990318" cy="2585323"/>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Лойиҳанинг мураккаблиги, тури ва давомийлиги лойиҳа маданиятини яратиш қобилиятига сезиларли таъсир кўрсатади.</a:t>
            </a:r>
          </a:p>
          <a:p>
            <a:pPr marL="285750" indent="-285750" algn="just">
              <a:buFont typeface="Wingdings" panose="05000000000000000000" pitchFamily="2" charset="2"/>
              <a:buChar char="Ø"/>
            </a:pPr>
            <a:r>
              <a:rPr lang="uz-Cyrl-UZ" sz="1800" dirty="0" smtClean="0"/>
              <a:t>Лойиҳа маданияти нисбатан янги тушунча бўлиб, ҳозиргача олимлар ўртасида уни тушунишга ягона ёндашув мавжуд эмас.</a:t>
            </a:r>
          </a:p>
          <a:p>
            <a:pPr marL="285750" indent="-285750" algn="just">
              <a:buFont typeface="Wingdings" panose="05000000000000000000" pitchFamily="2" charset="2"/>
              <a:buChar char="Ø"/>
            </a:pPr>
            <a:r>
              <a:rPr lang="uz-Cyrl-UZ" sz="1800" dirty="0" smtClean="0"/>
              <a:t>Фақат корхонанинг корпоратив маданияти ва лойиҳа маданияти маълум даражада бир-бирини тўлдириши ва ўзаро таъсир қилиши кераклиги ҳақида тушунча мавжуд.</a:t>
            </a:r>
          </a:p>
          <a:p>
            <a:pPr marL="285750" indent="-285750" algn="just">
              <a:buFont typeface="Wingdings" panose="05000000000000000000" pitchFamily="2" charset="2"/>
              <a:buChar char="Ø"/>
            </a:pPr>
            <a:r>
              <a:rPr lang="uz-Cyrl-UZ" sz="1800" dirty="0" smtClean="0"/>
              <a:t>Муҳим масала - янги ходимларни лойиҳа маданиятига интеграция қилиш.</a:t>
            </a:r>
            <a:endParaRPr lang="uz-Cyrl-UZ" sz="1800" dirty="0"/>
          </a:p>
        </p:txBody>
      </p:sp>
    </p:spTree>
    <p:extLst>
      <p:ext uri="{BB962C8B-B14F-4D97-AF65-F5344CB8AC3E}">
        <p14:creationId xmlns:p14="http://schemas.microsoft.com/office/powerpoint/2010/main" val="2461694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492443"/>
          </a:xfrm>
          <a:prstGeom prst="rect">
            <a:avLst/>
          </a:prstGeom>
          <a:noFill/>
          <a:ln>
            <a:noFill/>
          </a:ln>
        </p:spPr>
        <p:txBody>
          <a:bodyPr spcFirstLastPara="1" wrap="square" lIns="0" tIns="0" rIns="0" bIns="0" anchor="t" anchorCtr="0">
            <a:spAutoFit/>
          </a:bodyPr>
          <a:lstStyle/>
          <a:p>
            <a:r>
              <a:rPr lang="uz-Cyrl-UZ" sz="3200" b="1" dirty="0">
                <a:solidFill>
                  <a:schemeClr val="bg2">
                    <a:lumMod val="50000"/>
                  </a:schemeClr>
                </a:solidFill>
                <a:latin typeface="Roboto"/>
                <a:ea typeface="Roboto"/>
                <a:cs typeface="Roboto"/>
              </a:rPr>
              <a:t>Корпоратив маданият</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59" y="1476951"/>
            <a:ext cx="8086827" cy="2308324"/>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Маданият ва лойиҳа жамоаси яхши шаклланган бўлса, янги ходимларни мослаштириш нисбатан осон.</a:t>
            </a:r>
          </a:p>
          <a:p>
            <a:pPr marL="285750" indent="-285750" algn="just">
              <a:buFont typeface="Wingdings" panose="05000000000000000000" pitchFamily="2" charset="2"/>
              <a:buChar char="Ø"/>
            </a:pPr>
            <a:r>
              <a:rPr lang="en-US" sz="1800" dirty="0" smtClean="0"/>
              <a:t>A</a:t>
            </a:r>
            <a:r>
              <a:rPr lang="uz-Cyrl-UZ" sz="1800" dirty="0" smtClean="0"/>
              <a:t>гар бирон сабабга кўра барча ходимлар учун лойиҳа маданиятида ўзгаришлар юз берса, бундай ўзгаришлар амалда қўлланилиши керак.</a:t>
            </a:r>
          </a:p>
          <a:p>
            <a:pPr marL="285750" indent="-285750" algn="just">
              <a:buFont typeface="Wingdings" panose="05000000000000000000" pitchFamily="2" charset="2"/>
              <a:buChar char="Ø"/>
            </a:pPr>
            <a:r>
              <a:rPr lang="uz-Cyrl-UZ" sz="1800" dirty="0" smtClean="0"/>
              <a:t>Бу Левиннинг уч босқичли моделига мувофиқ амалга оширилиши мумкин, унга кўра эски лойиҳа маданияти аввал “эритилади” (</a:t>
            </a:r>
            <a:r>
              <a:rPr lang="en-US" sz="1800" dirty="0" smtClean="0"/>
              <a:t>unfreezing</a:t>
            </a:r>
            <a:r>
              <a:rPr lang="uz-Cyrl-UZ" sz="1800" dirty="0" smtClean="0"/>
              <a:t>), сўнгра “ўзгартирилади” (</a:t>
            </a:r>
            <a:r>
              <a:rPr lang="en-US" sz="1800" dirty="0" smtClean="0"/>
              <a:t>movement</a:t>
            </a:r>
            <a:r>
              <a:rPr lang="uz-Cyrl-UZ" sz="1800" dirty="0" smtClean="0"/>
              <a:t>) ва кейин маълум вақт давомида “қайта музлатилади” (</a:t>
            </a:r>
            <a:r>
              <a:rPr lang="en-US" sz="1800" dirty="0" smtClean="0"/>
              <a:t>refreezing</a:t>
            </a:r>
            <a:r>
              <a:rPr lang="uz-Cyrl-UZ" sz="1800" dirty="0" smtClean="0"/>
              <a:t>).</a:t>
            </a:r>
            <a:endParaRPr lang="uz-Cyrl-UZ" sz="1800" dirty="0"/>
          </a:p>
        </p:txBody>
      </p:sp>
      <p:sp>
        <p:nvSpPr>
          <p:cNvPr id="4" name="Прямоугольник 3"/>
          <p:cNvSpPr/>
          <p:nvPr/>
        </p:nvSpPr>
        <p:spPr>
          <a:xfrm>
            <a:off x="589659" y="3805800"/>
            <a:ext cx="2194791" cy="883078"/>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prst="angle"/>
            </a:sp3d>
          </a:bodyPr>
          <a:lstStyle/>
          <a:p>
            <a:pPr algn="ctr"/>
            <a:r>
              <a:rPr lang="uz-Cyrl-UZ" sz="2000" b="1" dirty="0">
                <a:solidFill>
                  <a:srgbClr val="C00000"/>
                </a:solidFill>
                <a:effectLst>
                  <a:outerShdw blurRad="38100" dist="38100" dir="2700000" algn="tl">
                    <a:srgbClr val="000000">
                      <a:alpha val="43137"/>
                    </a:srgbClr>
                  </a:outerShdw>
                </a:effectLst>
              </a:rPr>
              <a:t>Эритиш</a:t>
            </a:r>
            <a:endParaRPr lang="ru-RU" sz="2000" b="1" dirty="0">
              <a:solidFill>
                <a:srgbClr val="C00000"/>
              </a:solidFill>
              <a:effectLst>
                <a:outerShdw blurRad="38100" dist="38100" dir="2700000" algn="tl">
                  <a:srgbClr val="000000">
                    <a:alpha val="43137"/>
                  </a:srgbClr>
                </a:outerShdw>
              </a:effectLst>
            </a:endParaRPr>
          </a:p>
        </p:txBody>
      </p:sp>
      <p:sp>
        <p:nvSpPr>
          <p:cNvPr id="7" name="Прямоугольник 6"/>
          <p:cNvSpPr/>
          <p:nvPr/>
        </p:nvSpPr>
        <p:spPr>
          <a:xfrm>
            <a:off x="3430764" y="3805800"/>
            <a:ext cx="2227561" cy="883078"/>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prst="angle"/>
            </a:sp3d>
          </a:bodyPr>
          <a:lstStyle/>
          <a:p>
            <a:pPr algn="ctr"/>
            <a:r>
              <a:rPr lang="uz-Cyrl-UZ" sz="2000" b="1" dirty="0">
                <a:solidFill>
                  <a:srgbClr val="C00000"/>
                </a:solidFill>
                <a:effectLst>
                  <a:outerShdw blurRad="38100" dist="38100" dir="2700000" algn="tl">
                    <a:srgbClr val="000000">
                      <a:alpha val="43137"/>
                    </a:srgbClr>
                  </a:outerShdw>
                </a:effectLst>
              </a:rPr>
              <a:t>Ўзгартириш</a:t>
            </a:r>
            <a:endParaRPr lang="ru-RU" sz="2000" b="1" dirty="0">
              <a:solidFill>
                <a:srgbClr val="C00000"/>
              </a:solidFill>
              <a:effectLst>
                <a:outerShdw blurRad="38100" dist="38100" dir="2700000" algn="tl">
                  <a:srgbClr val="000000">
                    <a:alpha val="43137"/>
                  </a:srgbClr>
                </a:outerShdw>
              </a:effectLst>
            </a:endParaRPr>
          </a:p>
        </p:txBody>
      </p:sp>
      <p:sp>
        <p:nvSpPr>
          <p:cNvPr id="8" name="Прямоугольник 7"/>
          <p:cNvSpPr/>
          <p:nvPr/>
        </p:nvSpPr>
        <p:spPr>
          <a:xfrm>
            <a:off x="6304640" y="3805800"/>
            <a:ext cx="2275338" cy="883077"/>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prst="angle"/>
            </a:sp3d>
          </a:bodyPr>
          <a:lstStyle/>
          <a:p>
            <a:pPr algn="ctr"/>
            <a:r>
              <a:rPr lang="uz-Cyrl-UZ" sz="2000" b="1" dirty="0">
                <a:solidFill>
                  <a:srgbClr val="C00000"/>
                </a:solidFill>
                <a:effectLst>
                  <a:outerShdw blurRad="38100" dist="38100" dir="2700000" algn="tl">
                    <a:srgbClr val="000000">
                      <a:alpha val="43137"/>
                    </a:srgbClr>
                  </a:outerShdw>
                </a:effectLst>
              </a:rPr>
              <a:t>Қайта музлатиш</a:t>
            </a:r>
            <a:endParaRPr lang="ru-RU" sz="2000" b="1" dirty="0">
              <a:solidFill>
                <a:srgbClr val="C00000"/>
              </a:solidFill>
              <a:effectLst>
                <a:outerShdw blurRad="38100" dist="38100" dir="2700000" algn="tl">
                  <a:srgbClr val="000000">
                    <a:alpha val="43137"/>
                  </a:srgbClr>
                </a:outerShdw>
              </a:effectLst>
            </a:endParaRPr>
          </a:p>
        </p:txBody>
      </p:sp>
      <p:cxnSp>
        <p:nvCxnSpPr>
          <p:cNvPr id="6" name="Прямая со стрелкой 5"/>
          <p:cNvCxnSpPr>
            <a:stCxn id="4" idx="3"/>
            <a:endCxn id="7" idx="1"/>
          </p:cNvCxnSpPr>
          <p:nvPr/>
        </p:nvCxnSpPr>
        <p:spPr>
          <a:xfrm>
            <a:off x="2784450" y="4247339"/>
            <a:ext cx="646314"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12" name="Прямая со стрелкой 11"/>
          <p:cNvCxnSpPr>
            <a:stCxn id="7" idx="3"/>
            <a:endCxn id="8" idx="1"/>
          </p:cNvCxnSpPr>
          <p:nvPr/>
        </p:nvCxnSpPr>
        <p:spPr>
          <a:xfrm>
            <a:off x="5658325" y="4247339"/>
            <a:ext cx="646315"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54317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492443"/>
          </a:xfrm>
          <a:prstGeom prst="rect">
            <a:avLst/>
          </a:prstGeom>
          <a:noFill/>
          <a:ln>
            <a:noFill/>
          </a:ln>
        </p:spPr>
        <p:txBody>
          <a:bodyPr spcFirstLastPara="1" wrap="square" lIns="0" tIns="0" rIns="0" bIns="0" anchor="t" anchorCtr="0">
            <a:spAutoFit/>
          </a:bodyPr>
          <a:lstStyle/>
          <a:p>
            <a:r>
              <a:rPr lang="uz-Cyrl-UZ" sz="3200" b="1" dirty="0">
                <a:solidFill>
                  <a:schemeClr val="bg2">
                    <a:lumMod val="50000"/>
                  </a:schemeClr>
                </a:solidFill>
                <a:latin typeface="Roboto"/>
                <a:ea typeface="Roboto"/>
                <a:cs typeface="Roboto"/>
              </a:rPr>
              <a:t>Корпоратив маданият</a:t>
            </a: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76951"/>
            <a:ext cx="7990318" cy="2862322"/>
          </a:xfrm>
          <a:prstGeom prst="rect">
            <a:avLst/>
          </a:prstGeom>
        </p:spPr>
        <p:txBody>
          <a:bodyPr wrap="square">
            <a:spAutoFit/>
          </a:bodyPr>
          <a:lstStyle/>
          <a:p>
            <a:pPr marL="285750" indent="-285750" algn="just">
              <a:buFont typeface="Wingdings" panose="05000000000000000000" pitchFamily="2" charset="2"/>
              <a:buChar char="Ø"/>
            </a:pPr>
            <a:r>
              <a:rPr lang="ru-RU" sz="1800" dirty="0"/>
              <a:t>Лойиҳа </a:t>
            </a:r>
            <a:r>
              <a:rPr lang="uz-Cyrl-UZ" sz="1800" dirty="0" smtClean="0"/>
              <a:t>маданиятини эритиш босқичи, эҳтимол, энг қийин, чунки консерватизм ва ҳар қандай ўзгаришларга қаршилик деярли ҳар қандай жамоанинг имманент фазилатлари.</a:t>
            </a:r>
          </a:p>
          <a:p>
            <a:pPr marL="285750" indent="-285750" algn="just">
              <a:buFont typeface="Wingdings" panose="05000000000000000000" pitchFamily="2" charset="2"/>
              <a:buChar char="Ø"/>
            </a:pPr>
            <a:r>
              <a:rPr lang="uz-Cyrl-UZ" sz="1800" dirty="0" smtClean="0"/>
              <a:t>Ташкилот қанчалик ёш бўлса, корпоратив маданиятдаги ўзгаришлар эҳтимоли шунчалик юқори бўлади. Шуни ҳам ёдда тутингки, заиф маданият кучлидан кўра таъсирга кўпроқ мойил бўлади.</a:t>
            </a:r>
          </a:p>
          <a:p>
            <a:pPr marL="285750" indent="-285750" algn="just">
              <a:buFont typeface="Wingdings" panose="05000000000000000000" pitchFamily="2" charset="2"/>
              <a:buChar char="Ø"/>
            </a:pPr>
            <a:r>
              <a:rPr lang="uz-Cyrl-UZ" sz="1800" dirty="0" smtClean="0"/>
              <a:t>Шундай қилиб, ҳозирги вақтда корпоратив маданият ва лойиҳалар маданиятини бошқариш стратегиясини яратиш, уларни корхонанинг миссияси ва мақсадларига мувофиқ ривожлантиришнинг асосий йўналишларини очиб бериш керак.</a:t>
            </a:r>
            <a:endParaRPr lang="uz-Cyrl-UZ" sz="1800" dirty="0"/>
          </a:p>
        </p:txBody>
      </p:sp>
    </p:spTree>
    <p:extLst>
      <p:ext uri="{BB962C8B-B14F-4D97-AF65-F5344CB8AC3E}">
        <p14:creationId xmlns:p14="http://schemas.microsoft.com/office/powerpoint/2010/main" val="1176553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59" y="486375"/>
            <a:ext cx="6810998" cy="492443"/>
          </a:xfrm>
          <a:prstGeom prst="rect">
            <a:avLst/>
          </a:prstGeom>
          <a:noFill/>
          <a:ln>
            <a:noFill/>
          </a:ln>
        </p:spPr>
        <p:txBody>
          <a:bodyPr spcFirstLastPara="1" wrap="square" lIns="0" tIns="0" rIns="0" bIns="0" anchor="t" anchorCtr="0">
            <a:spAutoFit/>
          </a:bodyPr>
          <a:lstStyle/>
          <a:p>
            <a:r>
              <a:rPr lang="uz-Cyrl-UZ" sz="3200" b="1" dirty="0" smtClean="0">
                <a:solidFill>
                  <a:schemeClr val="bg2">
                    <a:lumMod val="50000"/>
                  </a:schemeClr>
                </a:solidFill>
                <a:latin typeface="Roboto"/>
                <a:ea typeface="Roboto"/>
                <a:cs typeface="Roboto"/>
              </a:rPr>
              <a:t>Лойиҳани тўхтатилиши сабаблари</a:t>
            </a:r>
            <a:endParaRPr lang="uz-Cyrl-UZ"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59" y="1476951"/>
            <a:ext cx="8086827" cy="3416320"/>
          </a:xfrm>
          <a:prstGeom prst="rect">
            <a:avLst/>
          </a:prstGeom>
        </p:spPr>
        <p:txBody>
          <a:bodyPr wrap="square">
            <a:spAutoFit/>
          </a:bodyPr>
          <a:lstStyle/>
          <a:p>
            <a:pPr algn="just"/>
            <a:r>
              <a:rPr lang="uz-Cyrl-UZ" sz="1800" dirty="0" smtClean="0"/>
              <a:t>Лойиҳани давом эттириш мақсадга мувофиқ бўлмаган бир қатор вазиятлар мавжуд. Лойиҳадаги барча ишларни тўхтатиш ёки тугатиш тўғрисидаги қарорнинг асосий сабабларини кўриб чиқамиз:</a:t>
            </a:r>
          </a:p>
          <a:p>
            <a:pPr algn="just"/>
            <a:endParaRPr lang="uz-Cyrl-UZ" sz="1800" dirty="0" smtClean="0"/>
          </a:p>
          <a:p>
            <a:pPr marL="447675" indent="-179388" algn="just">
              <a:buFont typeface="Courier New" panose="02070309020205020404" pitchFamily="49" charset="0"/>
              <a:buChar char="o"/>
            </a:pPr>
            <a:r>
              <a:rPr lang="uz-Cyrl-UZ" sz="1600" dirty="0" smtClean="0"/>
              <a:t>барча режалаштирилган мақсад ва вазифаларга эришишнинг иложи йўқлиги;</a:t>
            </a:r>
          </a:p>
          <a:p>
            <a:pPr marL="447675" indent="-179388" algn="just">
              <a:buFont typeface="Courier New" panose="02070309020205020404" pitchFamily="49" charset="0"/>
              <a:buChar char="o"/>
            </a:pPr>
            <a:r>
              <a:rPr lang="uz-Cyrl-UZ" sz="1600" dirty="0" smtClean="0"/>
              <a:t>нохолис режалаштириш ва маркетинг прогнозлари;</a:t>
            </a:r>
          </a:p>
          <a:p>
            <a:pPr marL="447675" indent="-179388" algn="just">
              <a:buFont typeface="Courier New" panose="02070309020205020404" pitchFamily="49" charset="0"/>
              <a:buChar char="o"/>
            </a:pPr>
            <a:r>
              <a:rPr lang="uz-Cyrl-UZ" sz="1600" dirty="0" smtClean="0"/>
              <a:t>лойиҳага муқобилнинг пайдо бўлиши;</a:t>
            </a:r>
          </a:p>
          <a:p>
            <a:pPr marL="447675" indent="-179388" algn="just">
              <a:buFont typeface="Courier New" panose="02070309020205020404" pitchFamily="49" charset="0"/>
              <a:buChar char="o"/>
            </a:pPr>
            <a:r>
              <a:rPr lang="uz-Cyrl-UZ" sz="1600" dirty="0" smtClean="0"/>
              <a:t>корхона бошқаруви ва стратегияси манфаатларидаги ўзгаришлар;</a:t>
            </a:r>
          </a:p>
          <a:p>
            <a:pPr marL="447675" indent="-179388" algn="just">
              <a:buFont typeface="Courier New" panose="02070309020205020404" pitchFamily="49" charset="0"/>
              <a:buChar char="o"/>
            </a:pPr>
            <a:r>
              <a:rPr lang="uz-Cyrl-UZ" sz="1600" dirty="0" smtClean="0"/>
              <a:t>лойиҳани амалга ошириш муддатининг тугаши;</a:t>
            </a:r>
          </a:p>
          <a:p>
            <a:pPr marL="447675" indent="-179388" algn="just">
              <a:buFont typeface="Courier New" panose="02070309020205020404" pitchFamily="49" charset="0"/>
              <a:buChar char="o"/>
            </a:pPr>
            <a:r>
              <a:rPr lang="uz-Cyrl-UZ" sz="1600" dirty="0" smtClean="0"/>
              <a:t>лойиҳа бюджетидан ошиб кетиш;</a:t>
            </a:r>
          </a:p>
          <a:p>
            <a:pPr marL="447675" indent="-179388" algn="just">
              <a:buFont typeface="Courier New" panose="02070309020205020404" pitchFamily="49" charset="0"/>
              <a:buChar char="o"/>
            </a:pPr>
            <a:r>
              <a:rPr lang="uz-Cyrl-UZ" sz="1600" dirty="0" smtClean="0"/>
              <a:t>масъул шахслар ёки малакали мутахассисларнинг корхонани тарк этиши;</a:t>
            </a:r>
          </a:p>
          <a:p>
            <a:pPr marL="447675" indent="-179388" algn="just">
              <a:buFont typeface="Courier New" panose="02070309020205020404" pitchFamily="49" charset="0"/>
              <a:buChar char="o"/>
            </a:pPr>
            <a:r>
              <a:rPr lang="uz-Cyrl-UZ" sz="1600" dirty="0" smtClean="0"/>
              <a:t>мижознинг лойиҳани тугатиш тўғрисидаги асоссиз қарори;</a:t>
            </a:r>
          </a:p>
          <a:p>
            <a:pPr marL="447675" indent="-179388" algn="just">
              <a:buFont typeface="Courier New" panose="02070309020205020404" pitchFamily="49" charset="0"/>
              <a:buChar char="o"/>
            </a:pPr>
            <a:r>
              <a:rPr lang="uz-Cyrl-UZ" sz="1600" dirty="0" smtClean="0"/>
              <a:t>муаммоларни ҳал қилиш учун ресурсларнинг етишмаслиги.</a:t>
            </a:r>
            <a:endParaRPr lang="uz-Cyrl-UZ" sz="1600" dirty="0"/>
          </a:p>
        </p:txBody>
      </p:sp>
    </p:spTree>
    <p:extLst>
      <p:ext uri="{BB962C8B-B14F-4D97-AF65-F5344CB8AC3E}">
        <p14:creationId xmlns:p14="http://schemas.microsoft.com/office/powerpoint/2010/main" val="1905290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anim calcmode="lin" valueType="num">
                                      <p:cBhvr additive="base">
                                        <p:cTn id="31"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 calcmode="lin" valueType="num">
                                      <p:cBhvr additive="base">
                                        <p:cTn id="37"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7" end="7"/>
                                            </p:txEl>
                                          </p:spTgt>
                                        </p:tgtEl>
                                        <p:attrNameLst>
                                          <p:attrName>style.visibility</p:attrName>
                                        </p:attrNameLst>
                                      </p:cBhvr>
                                      <p:to>
                                        <p:strVal val="visible"/>
                                      </p:to>
                                    </p:set>
                                    <p:anim calcmode="lin" valueType="num">
                                      <p:cBhvr additive="base">
                                        <p:cTn id="43"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
                                            <p:txEl>
                                              <p:pRg st="8" end="8"/>
                                            </p:txEl>
                                          </p:spTgt>
                                        </p:tgtEl>
                                        <p:attrNameLst>
                                          <p:attrName>style.visibility</p:attrName>
                                        </p:attrNameLst>
                                      </p:cBhvr>
                                      <p:to>
                                        <p:strVal val="visible"/>
                                      </p:to>
                                    </p:set>
                                    <p:anim calcmode="lin" valueType="num">
                                      <p:cBhvr additive="base">
                                        <p:cTn id="49"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2">
                                            <p:txEl>
                                              <p:pRg st="9" end="9"/>
                                            </p:txEl>
                                          </p:spTgt>
                                        </p:tgtEl>
                                        <p:attrNameLst>
                                          <p:attrName>style.visibility</p:attrName>
                                        </p:attrNameLst>
                                      </p:cBhvr>
                                      <p:to>
                                        <p:strVal val="visible"/>
                                      </p:to>
                                    </p:set>
                                    <p:anim calcmode="lin" valueType="num">
                                      <p:cBhvr additive="base">
                                        <p:cTn id="55"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2">
                                            <p:txEl>
                                              <p:pRg st="10" end="10"/>
                                            </p:txEl>
                                          </p:spTgt>
                                        </p:tgtEl>
                                        <p:attrNameLst>
                                          <p:attrName>style.visibility</p:attrName>
                                        </p:attrNameLst>
                                      </p:cBhvr>
                                      <p:to>
                                        <p:strVal val="visible"/>
                                      </p:to>
                                    </p:set>
                                    <p:anim calcmode="lin" valueType="num">
                                      <p:cBhvr additive="base">
                                        <p:cTn id="61"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2">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486375"/>
            <a:ext cx="6810998" cy="492443"/>
          </a:xfrm>
          <a:prstGeom prst="rect">
            <a:avLst/>
          </a:prstGeom>
          <a:noFill/>
          <a:ln>
            <a:noFill/>
          </a:ln>
        </p:spPr>
        <p:txBody>
          <a:bodyPr spcFirstLastPara="1" wrap="square" lIns="0" tIns="0" rIns="0" bIns="0" anchor="t" anchorCtr="0">
            <a:spAutoFit/>
          </a:bodyPr>
          <a:lstStyle/>
          <a:p>
            <a:r>
              <a:rPr lang="uz-Cyrl-UZ" sz="3200" b="1" dirty="0" smtClean="0">
                <a:solidFill>
                  <a:schemeClr val="bg2">
                    <a:lumMod val="50000"/>
                  </a:schemeClr>
                </a:solidFill>
                <a:latin typeface="Roboto"/>
                <a:ea typeface="Roboto"/>
                <a:cs typeface="Roboto"/>
              </a:rPr>
              <a:t>Лойиҳалардаги тузоқлар</a:t>
            </a:r>
            <a:endParaRPr lang="uz-Cyrl-UZ"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76951"/>
            <a:ext cx="7990318" cy="2308324"/>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Лойиҳани самарали бошқаришга буюртмачи, корхона раҳбарияти ва бошқарув жамоасининг бошқарув хатолари ҳам халақит беради.</a:t>
            </a:r>
          </a:p>
          <a:p>
            <a:pPr marL="285750" indent="-285750" algn="just">
              <a:buFont typeface="Wingdings" panose="05000000000000000000" pitchFamily="2" charset="2"/>
              <a:buChar char="Ø"/>
            </a:pPr>
            <a:r>
              <a:rPr lang="uz-Cyrl-UZ" sz="1800" dirty="0" smtClean="0"/>
              <a:t>Лойиҳани амалга ошириш жараёнида менежер тушиб қолиши мумкин бўлган тузоқлардан баъзиларини кўриб чиқамиз:</a:t>
            </a:r>
          </a:p>
          <a:p>
            <a:pPr marL="285750" indent="-285750" algn="just">
              <a:buFont typeface="Wingdings" panose="05000000000000000000" pitchFamily="2" charset="2"/>
              <a:buChar char="Ø"/>
            </a:pPr>
            <a:endParaRPr lang="uz-Cyrl-UZ" sz="1800" dirty="0" smtClean="0"/>
          </a:p>
          <a:p>
            <a:pPr marL="447675" indent="-179388" algn="just">
              <a:buFont typeface="Courier New" panose="02070309020205020404" pitchFamily="49" charset="0"/>
              <a:buChar char="o"/>
            </a:pPr>
            <a:r>
              <a:rPr lang="uz-Cyrl-UZ" sz="1800" dirty="0" smtClean="0"/>
              <a:t>ўз-ўзини назорат қилмаслик ва ўзининг кучли томонларини қадрламаслик (ўз кучсиз ва кучли томонларини билиш - лойиҳани самарали бошқариш йўлидаги биринчи жиддий қадам);</a:t>
            </a:r>
            <a:endParaRPr lang="uz-Cyrl-UZ" sz="1800" dirty="0"/>
          </a:p>
        </p:txBody>
      </p:sp>
    </p:spTree>
    <p:extLst>
      <p:ext uri="{BB962C8B-B14F-4D97-AF65-F5344CB8AC3E}">
        <p14:creationId xmlns:p14="http://schemas.microsoft.com/office/powerpoint/2010/main" val="1698897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76951"/>
            <a:ext cx="7990318" cy="2585323"/>
          </a:xfrm>
          <a:prstGeom prst="rect">
            <a:avLst/>
          </a:prstGeom>
        </p:spPr>
        <p:txBody>
          <a:bodyPr wrap="square">
            <a:spAutoFit/>
          </a:bodyPr>
          <a:lstStyle/>
          <a:p>
            <a:pPr marL="447675" indent="-179388" algn="just">
              <a:buFont typeface="Courier New" panose="02070309020205020404" pitchFamily="49" charset="0"/>
              <a:buChar char="o"/>
            </a:pPr>
            <a:r>
              <a:rPr lang="uz-Cyrl-UZ" sz="1800" dirty="0" smtClean="0"/>
              <a:t>тўғридан-тўғри амалга ошириш бўйича ишларга зарар етказадиган лойиҳани амалга оширишга хизмат кўрсатиш бўйича фаолият учун вақтни йўқотиш ("ҳужжатлар билан ишлаш", турли ҳисоботларни тайёрлаш ва бошқалар);</a:t>
            </a:r>
          </a:p>
          <a:p>
            <a:pPr marL="447675" indent="-179388" algn="just">
              <a:buFont typeface="Courier New" panose="02070309020205020404" pitchFamily="49" charset="0"/>
              <a:buChar char="o"/>
            </a:pPr>
            <a:r>
              <a:rPr lang="uz-Cyrl-UZ" sz="1800" dirty="0" smtClean="0"/>
              <a:t>ваколатларни ҳаддан ташқари ошириб юбориш, шунингдек, масъулиятни ўз зиммасига олишни истамаслик;</a:t>
            </a:r>
          </a:p>
          <a:p>
            <a:pPr marL="447675" indent="-179388" algn="just">
              <a:buFont typeface="Courier New" panose="02070309020205020404" pitchFamily="49" charset="0"/>
              <a:buChar char="o"/>
            </a:pPr>
            <a:r>
              <a:rPr lang="uz-Cyrl-UZ" sz="1800" dirty="0" smtClean="0"/>
              <a:t>самарасиз алоқалар (жуда тез-тез учрашувлар, кераксиз телефон қўнғироқлари, лойиҳа иштирокчилари ўртасида нотўғри маълумот алмашиш тизими ва бошқалар).</a:t>
            </a:r>
            <a:endParaRPr lang="uz-Cyrl-UZ" sz="1800" dirty="0"/>
          </a:p>
        </p:txBody>
      </p:sp>
      <p:sp>
        <p:nvSpPr>
          <p:cNvPr id="5" name="Google Shape;51;p12"/>
          <p:cNvSpPr txBox="1"/>
          <p:nvPr/>
        </p:nvSpPr>
        <p:spPr>
          <a:xfrm>
            <a:off x="589660" y="486375"/>
            <a:ext cx="6810998" cy="492443"/>
          </a:xfrm>
          <a:prstGeom prst="rect">
            <a:avLst/>
          </a:prstGeom>
          <a:noFill/>
          <a:ln>
            <a:noFill/>
          </a:ln>
        </p:spPr>
        <p:txBody>
          <a:bodyPr spcFirstLastPara="1" wrap="square" lIns="0" tIns="0" rIns="0" bIns="0" anchor="t" anchorCtr="0">
            <a:spAutoFit/>
          </a:bodyPr>
          <a:lstStyle/>
          <a:p>
            <a:r>
              <a:rPr lang="uz-Cyrl-UZ" sz="3200" b="1" dirty="0" smtClean="0">
                <a:solidFill>
                  <a:schemeClr val="bg2">
                    <a:lumMod val="50000"/>
                  </a:schemeClr>
                </a:solidFill>
                <a:latin typeface="Roboto"/>
                <a:ea typeface="Roboto"/>
                <a:cs typeface="Roboto"/>
              </a:rPr>
              <a:t>Лойиҳалардаги тузоқлар</a:t>
            </a:r>
            <a:endParaRPr lang="uz-Cyrl-UZ" sz="3200" b="1" dirty="0">
              <a:solidFill>
                <a:schemeClr val="bg2">
                  <a:lumMod val="50000"/>
                </a:schemeClr>
              </a:solidFill>
              <a:latin typeface="Roboto"/>
              <a:ea typeface="Roboto"/>
              <a:cs typeface="Roboto"/>
            </a:endParaRPr>
          </a:p>
        </p:txBody>
      </p:sp>
    </p:spTree>
    <p:extLst>
      <p:ext uri="{BB962C8B-B14F-4D97-AF65-F5344CB8AC3E}">
        <p14:creationId xmlns:p14="http://schemas.microsoft.com/office/powerpoint/2010/main" val="1538119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984885"/>
          </a:xfrm>
          <a:prstGeom prst="rect">
            <a:avLst/>
          </a:prstGeom>
          <a:noFill/>
          <a:ln>
            <a:noFill/>
          </a:ln>
        </p:spPr>
        <p:txBody>
          <a:bodyPr spcFirstLastPara="1" wrap="square" lIns="0" tIns="0" rIns="0" bIns="0" anchor="t" anchorCtr="0">
            <a:spAutoFit/>
          </a:bodyPr>
          <a:lstStyle/>
          <a:p>
            <a:r>
              <a:rPr lang="uz-Cyrl-UZ" sz="3200" b="1" dirty="0" smtClean="0">
                <a:solidFill>
                  <a:schemeClr val="bg2">
                    <a:lumMod val="50000"/>
                  </a:schemeClr>
                </a:solidFill>
                <a:latin typeface="Roboto"/>
                <a:ea typeface="Roboto"/>
                <a:cs typeface="Roboto"/>
              </a:rPr>
              <a:t>Муаммони ҳал қилиш ва оқилона қарор қабул қилиш босқичлари</a:t>
            </a:r>
            <a:endParaRPr lang="uz-Cyrl-UZ"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76951"/>
            <a:ext cx="7990318" cy="2585323"/>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Ҳеч бир лойиҳа мукаммал эмас, шунинг учун лойиҳа жамоаси доимо ҳар хил муаммоларни ҳал қилишга қаратилган назорат ҳаракатларини амалга ошириши керак.</a:t>
            </a:r>
          </a:p>
          <a:p>
            <a:pPr marL="285750" indent="-285750" algn="just">
              <a:buFont typeface="Wingdings" panose="05000000000000000000" pitchFamily="2" charset="2"/>
              <a:buChar char="Ø"/>
            </a:pPr>
            <a:endParaRPr lang="uz-Cyrl-UZ" sz="1800" dirty="0" smtClean="0"/>
          </a:p>
          <a:p>
            <a:pPr marL="285750" indent="-285750" algn="just">
              <a:buFont typeface="Wingdings" panose="05000000000000000000" pitchFamily="2" charset="2"/>
              <a:buChar char="Ø"/>
            </a:pPr>
            <a:r>
              <a:rPr lang="uz-Cyrl-UZ" sz="1800" dirty="0" smtClean="0"/>
              <a:t>Кўпинча уларни ҳал қилиш учун ҳаракатлар комбинацияси талаб қилинади.</a:t>
            </a:r>
          </a:p>
          <a:p>
            <a:pPr marL="285750" indent="-285750" algn="just">
              <a:buFont typeface="Wingdings" panose="05000000000000000000" pitchFamily="2" charset="2"/>
              <a:buChar char="Ø"/>
            </a:pPr>
            <a:endParaRPr lang="uz-Cyrl-UZ" sz="1800" dirty="0" smtClean="0"/>
          </a:p>
          <a:p>
            <a:pPr marL="285750" indent="-285750" algn="just">
              <a:buFont typeface="Wingdings" panose="05000000000000000000" pitchFamily="2" charset="2"/>
              <a:buChar char="Ø"/>
            </a:pPr>
            <a:r>
              <a:rPr lang="uz-Cyrl-UZ" sz="1800" dirty="0" smtClean="0"/>
              <a:t>Лойиҳани бошқаришда муаммоларни ҳал қилиш ва оқилона қарорлар қабул қилишнинг асосий босқичларини кўриб чиқамиз.</a:t>
            </a:r>
            <a:endParaRPr lang="uz-Cyrl-UZ" sz="1800" dirty="0"/>
          </a:p>
        </p:txBody>
      </p:sp>
    </p:spTree>
    <p:extLst>
      <p:ext uri="{BB962C8B-B14F-4D97-AF65-F5344CB8AC3E}">
        <p14:creationId xmlns:p14="http://schemas.microsoft.com/office/powerpoint/2010/main" val="3633550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492443"/>
          </a:xfrm>
          <a:prstGeom prst="rect">
            <a:avLst/>
          </a:prstGeom>
          <a:noFill/>
          <a:ln>
            <a:noFill/>
          </a:ln>
        </p:spPr>
        <p:txBody>
          <a:bodyPr spcFirstLastPara="1" wrap="square" lIns="0" tIns="0" rIns="0" bIns="0" anchor="t" anchorCtr="0">
            <a:spAutoFit/>
          </a:bodyPr>
          <a:lstStyle/>
          <a:p>
            <a:r>
              <a:rPr lang="ru-RU" sz="3200" b="1" dirty="0" smtClean="0">
                <a:solidFill>
                  <a:schemeClr val="bg2">
                    <a:lumMod val="50000"/>
                  </a:schemeClr>
                </a:solidFill>
                <a:latin typeface="Roboto"/>
                <a:ea typeface="Roboto"/>
                <a:cs typeface="Roboto"/>
              </a:rPr>
              <a:t>Босқич </a:t>
            </a:r>
            <a:r>
              <a:rPr lang="en-US" sz="3200" b="1" dirty="0" smtClean="0">
                <a:solidFill>
                  <a:schemeClr val="bg2">
                    <a:lumMod val="50000"/>
                  </a:schemeClr>
                </a:solidFill>
                <a:latin typeface="Roboto"/>
                <a:ea typeface="Roboto"/>
                <a:cs typeface="Roboto"/>
              </a:rPr>
              <a:t>I</a:t>
            </a:r>
            <a:endParaRPr lang="ru-RU"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76951"/>
            <a:ext cx="7990318" cy="3416320"/>
          </a:xfrm>
          <a:prstGeom prst="rect">
            <a:avLst/>
          </a:prstGeom>
        </p:spPr>
        <p:txBody>
          <a:bodyPr wrap="square">
            <a:spAutoFit/>
          </a:bodyPr>
          <a:lstStyle/>
          <a:p>
            <a:pPr algn="just"/>
            <a:r>
              <a:rPr lang="uz-Cyrl-UZ" sz="1800" b="1" dirty="0" smtClean="0">
                <a:solidFill>
                  <a:srgbClr val="C00000"/>
                </a:solidFill>
              </a:rPr>
              <a:t>Биринчи босқичда </a:t>
            </a:r>
            <a:r>
              <a:rPr lang="uz-Cyrl-UZ" sz="1800" dirty="0" smtClean="0">
                <a:solidFill>
                  <a:schemeClr val="tx1"/>
                </a:solidFill>
              </a:rPr>
              <a:t>муаммони ҳар томонлама таҳлил қилиш амалга оширилади. Бу ерда иккита ёндашувни ажратиб кўрсатиш мумкин.</a:t>
            </a:r>
          </a:p>
          <a:p>
            <a:pPr algn="just"/>
            <a:endParaRPr lang="uz-Cyrl-UZ" sz="1800" dirty="0" smtClean="0">
              <a:solidFill>
                <a:schemeClr val="tx1"/>
              </a:solidFill>
            </a:endParaRPr>
          </a:p>
          <a:p>
            <a:pPr marL="285750" indent="-285750" algn="just">
              <a:buFont typeface="Courier New" panose="02070309020205020404" pitchFamily="49" charset="0"/>
              <a:buChar char="o"/>
            </a:pPr>
            <a:r>
              <a:rPr lang="uz-Cyrl-UZ" sz="1800" dirty="0" smtClean="0"/>
              <a:t>Улардан биринчисига кўра, муаммо тугалланган ва бошқарув жамоаси унинг юзага келишининг салбий оқибатларини камайтириш учун имкон қадар тезроқ ечим топиши керак.</a:t>
            </a:r>
          </a:p>
          <a:p>
            <a:pPr marL="285750" indent="-285750" algn="just">
              <a:buFont typeface="Courier New" panose="02070309020205020404" pitchFamily="49" charset="0"/>
              <a:buChar char="o"/>
            </a:pPr>
            <a:r>
              <a:rPr lang="uz-Cyrl-UZ" sz="1800" dirty="0" smtClean="0"/>
              <a:t>Иккинчи ёндашувга кўра, муаммоли вазият ҳали пайдо бўлмаган ва бошқарув жамоаси унинг юзага келиш эҳтимолини минималлаштириш учун фаол чоралар кўриши керак.</a:t>
            </a:r>
          </a:p>
          <a:p>
            <a:pPr marL="285750" indent="-285750" algn="just">
              <a:buFont typeface="Courier New" panose="02070309020205020404" pitchFamily="49" charset="0"/>
              <a:buChar char="o"/>
            </a:pPr>
            <a:r>
              <a:rPr lang="uz-Cyrl-UZ" sz="1800" dirty="0" smtClean="0"/>
              <a:t>Бундай ҳолда, муаммони ҳал қилиш нафақат лойиҳани амалга оширишга таҳдидлар, балки бутун лойиҳа учун вазиятнинг мумкин бўлган ёмонлашуви билан боғлиқ.</a:t>
            </a:r>
            <a:endParaRPr lang="uz-Cyrl-UZ" sz="1800" dirty="0"/>
          </a:p>
        </p:txBody>
      </p:sp>
    </p:spTree>
    <p:extLst>
      <p:ext uri="{BB962C8B-B14F-4D97-AF65-F5344CB8AC3E}">
        <p14:creationId xmlns:p14="http://schemas.microsoft.com/office/powerpoint/2010/main" val="3323378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492443"/>
          </a:xfrm>
          <a:prstGeom prst="rect">
            <a:avLst/>
          </a:prstGeom>
          <a:noFill/>
          <a:ln>
            <a:noFill/>
          </a:ln>
        </p:spPr>
        <p:txBody>
          <a:bodyPr spcFirstLastPara="1" wrap="square" lIns="0" tIns="0" rIns="0" bIns="0" anchor="t" anchorCtr="0">
            <a:spAutoFit/>
          </a:bodyPr>
          <a:lstStyle/>
          <a:p>
            <a:r>
              <a:rPr lang="ru-RU" sz="3200" b="1" dirty="0" smtClean="0">
                <a:solidFill>
                  <a:schemeClr val="bg2">
                    <a:lumMod val="50000"/>
                  </a:schemeClr>
                </a:solidFill>
                <a:latin typeface="Roboto"/>
                <a:ea typeface="Roboto"/>
                <a:cs typeface="Roboto"/>
              </a:rPr>
              <a:t>Босқич</a:t>
            </a:r>
            <a:r>
              <a:rPr lang="en-US" sz="3200" b="1" dirty="0" smtClean="0">
                <a:solidFill>
                  <a:schemeClr val="bg2">
                    <a:lumMod val="50000"/>
                  </a:schemeClr>
                </a:solidFill>
                <a:latin typeface="Roboto"/>
                <a:ea typeface="Roboto"/>
                <a:cs typeface="Roboto"/>
              </a:rPr>
              <a:t> II</a:t>
            </a:r>
            <a:endParaRPr lang="ru-RU"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76951"/>
            <a:ext cx="7990318" cy="2031325"/>
          </a:xfrm>
          <a:prstGeom prst="rect">
            <a:avLst/>
          </a:prstGeom>
        </p:spPr>
        <p:txBody>
          <a:bodyPr wrap="square">
            <a:spAutoFit/>
          </a:bodyPr>
          <a:lstStyle/>
          <a:p>
            <a:pPr algn="just"/>
            <a:r>
              <a:rPr lang="uz-Cyrl-UZ" sz="1800" b="1" dirty="0" smtClean="0">
                <a:solidFill>
                  <a:srgbClr val="C00000"/>
                </a:solidFill>
              </a:rPr>
              <a:t>Иккинчи босқичда </a:t>
            </a:r>
            <a:r>
              <a:rPr lang="uz-Cyrl-UZ" sz="1800" dirty="0" smtClean="0">
                <a:solidFill>
                  <a:schemeClr val="tx1"/>
                </a:solidFill>
              </a:rPr>
              <a:t>лойиҳа жамоаси муаммони ҳал қилишнинг реал мезонларини (вақт, моддий, инсоний, молиявий ресурслар ва бошқалар) белгилаши керак.</a:t>
            </a:r>
          </a:p>
          <a:p>
            <a:pPr algn="just"/>
            <a:endParaRPr lang="uz-Cyrl-UZ" sz="1800" dirty="0" smtClean="0">
              <a:solidFill>
                <a:schemeClr val="tx1"/>
              </a:solidFill>
            </a:endParaRPr>
          </a:p>
          <a:p>
            <a:pPr marL="285750" indent="-285750" algn="just">
              <a:buFont typeface="Courier New" panose="02070309020205020404" pitchFamily="49" charset="0"/>
              <a:buChar char="o"/>
            </a:pPr>
            <a:r>
              <a:rPr lang="uz-Cyrl-UZ" sz="1800" dirty="0" smtClean="0"/>
              <a:t>Миқдорий чегара одатда корхона ҳажмига тескари пропорционалдир.</a:t>
            </a:r>
          </a:p>
          <a:p>
            <a:pPr marL="285750" indent="-285750" algn="just">
              <a:buFont typeface="Courier New" panose="02070309020205020404" pitchFamily="49" charset="0"/>
              <a:buChar char="o"/>
            </a:pPr>
            <a:r>
              <a:rPr lang="uz-Cyrl-UZ" sz="1800" dirty="0" smtClean="0"/>
              <a:t>Лойиҳа жамоаси, шунингдек, муқобил ечимларни баҳолашнинг энг самарали усуллари ва стандартларини аниқлаши керак.</a:t>
            </a:r>
            <a:endParaRPr lang="uz-Cyrl-UZ" sz="1800" dirty="0"/>
          </a:p>
        </p:txBody>
      </p:sp>
    </p:spTree>
    <p:extLst>
      <p:ext uri="{BB962C8B-B14F-4D97-AF65-F5344CB8AC3E}">
        <p14:creationId xmlns:p14="http://schemas.microsoft.com/office/powerpoint/2010/main" val="2225547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492443"/>
          </a:xfrm>
          <a:prstGeom prst="rect">
            <a:avLst/>
          </a:prstGeom>
          <a:noFill/>
          <a:ln>
            <a:noFill/>
          </a:ln>
        </p:spPr>
        <p:txBody>
          <a:bodyPr spcFirstLastPara="1" wrap="square" lIns="0" tIns="0" rIns="0" bIns="0" anchor="t" anchorCtr="0">
            <a:spAutoFit/>
          </a:bodyPr>
          <a:lstStyle/>
          <a:p>
            <a:r>
              <a:rPr lang="ru-RU" sz="3200" b="1" dirty="0" smtClean="0">
                <a:solidFill>
                  <a:schemeClr val="bg2">
                    <a:lumMod val="50000"/>
                  </a:schemeClr>
                </a:solidFill>
                <a:latin typeface="Roboto"/>
                <a:ea typeface="Roboto"/>
                <a:cs typeface="Roboto"/>
              </a:rPr>
              <a:t>Босқич </a:t>
            </a:r>
            <a:r>
              <a:rPr lang="en-US" sz="3200" b="1" dirty="0" smtClean="0">
                <a:solidFill>
                  <a:schemeClr val="bg2">
                    <a:lumMod val="50000"/>
                  </a:schemeClr>
                </a:solidFill>
                <a:latin typeface="Roboto"/>
                <a:ea typeface="Roboto"/>
                <a:cs typeface="Roboto"/>
              </a:rPr>
              <a:t>III</a:t>
            </a:r>
            <a:endParaRPr lang="ru-RU"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76951"/>
            <a:ext cx="7990318" cy="1754326"/>
          </a:xfrm>
          <a:prstGeom prst="rect">
            <a:avLst/>
          </a:prstGeom>
        </p:spPr>
        <p:txBody>
          <a:bodyPr wrap="square">
            <a:spAutoFit/>
          </a:bodyPr>
          <a:lstStyle/>
          <a:p>
            <a:pPr algn="just"/>
            <a:r>
              <a:rPr lang="uz-Cyrl-UZ" sz="1800" b="1" dirty="0" smtClean="0">
                <a:solidFill>
                  <a:srgbClr val="C00000"/>
                </a:solidFill>
              </a:rPr>
              <a:t>Учинчи босқичда </a:t>
            </a:r>
            <a:r>
              <a:rPr lang="uz-Cyrl-UZ" sz="1800" dirty="0" smtClean="0">
                <a:solidFill>
                  <a:schemeClr val="tx1"/>
                </a:solidFill>
              </a:rPr>
              <a:t>муаммонинг муқобил ечимлари ишлаб чиқилади.</a:t>
            </a:r>
          </a:p>
          <a:p>
            <a:pPr algn="just"/>
            <a:endParaRPr lang="uz-Cyrl-UZ" sz="1800" dirty="0" smtClean="0">
              <a:solidFill>
                <a:schemeClr val="tx1"/>
              </a:solidFill>
            </a:endParaRPr>
          </a:p>
          <a:p>
            <a:pPr marL="285750" indent="-285750" algn="just">
              <a:buFont typeface="Courier New" panose="02070309020205020404" pitchFamily="49" charset="0"/>
              <a:buChar char="o"/>
            </a:pPr>
            <a:r>
              <a:rPr lang="uz-Cyrl-UZ" sz="1800" dirty="0" smtClean="0"/>
              <a:t>Идеал ҳолатда, барча мумкин бўлган алтернативаларни ишлаб чиқиш керак, аммо амалда улар энг яхши вариантни эмас, балки иккинчи босқичда ўрнатилган параметрлар ва чекловларни қондирадиган мақбул вариантни танлашга мурожаат қилишади.</a:t>
            </a:r>
            <a:endParaRPr lang="uz-Cyrl-UZ" sz="1800" dirty="0"/>
          </a:p>
        </p:txBody>
      </p:sp>
    </p:spTree>
    <p:extLst>
      <p:ext uri="{BB962C8B-B14F-4D97-AF65-F5344CB8AC3E}">
        <p14:creationId xmlns:p14="http://schemas.microsoft.com/office/powerpoint/2010/main" val="2720005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984885"/>
          </a:xfrm>
          <a:prstGeom prst="rect">
            <a:avLst/>
          </a:prstGeom>
          <a:noFill/>
          <a:ln>
            <a:noFill/>
          </a:ln>
        </p:spPr>
        <p:txBody>
          <a:bodyPr spcFirstLastPara="1" wrap="square" lIns="0" tIns="0" rIns="0" bIns="0" anchor="t" anchorCtr="0">
            <a:spAutoFit/>
          </a:bodyPr>
          <a:lstStyle/>
          <a:p>
            <a:r>
              <a:rPr lang="uz-Cyrl-UZ" sz="3200" b="1" dirty="0">
                <a:solidFill>
                  <a:schemeClr val="bg2">
                    <a:lumMod val="50000"/>
                  </a:schemeClr>
                </a:solidFill>
                <a:latin typeface="Roboto"/>
                <a:ea typeface="Roboto"/>
                <a:cs typeface="Roboto"/>
              </a:rPr>
              <a:t>Муаммони ҳал қилиш ва оқилона қарор қабул қилиш босқичлари</a:t>
            </a:r>
            <a:endParaRPr lang="ru-RU"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6" name="Прямоугольник 5"/>
          <p:cNvSpPr/>
          <p:nvPr/>
        </p:nvSpPr>
        <p:spPr>
          <a:xfrm>
            <a:off x="589659" y="1456426"/>
            <a:ext cx="2228045" cy="1011766"/>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prst="angle"/>
            </a:sp3d>
          </a:bodyPr>
          <a:lstStyle/>
          <a:p>
            <a:pPr algn="ctr"/>
            <a:r>
              <a:rPr lang="en-US" sz="2000" b="1" dirty="0">
                <a:solidFill>
                  <a:srgbClr val="C00000"/>
                </a:solidFill>
                <a:effectLst>
                  <a:outerShdw blurRad="38100" dist="38100" dir="2700000" algn="tl">
                    <a:srgbClr val="000000">
                      <a:alpha val="43137"/>
                    </a:srgbClr>
                  </a:outerShdw>
                </a:effectLst>
              </a:rPr>
              <a:t>I. </a:t>
            </a:r>
            <a:r>
              <a:rPr lang="uz-Cyrl-UZ" sz="2000" b="1" dirty="0" smtClean="0">
                <a:solidFill>
                  <a:srgbClr val="C00000"/>
                </a:solidFill>
                <a:effectLst>
                  <a:outerShdw blurRad="38100" dist="38100" dir="2700000" algn="tl">
                    <a:srgbClr val="000000">
                      <a:alpha val="43137"/>
                    </a:srgbClr>
                  </a:outerShdw>
                </a:effectLst>
              </a:rPr>
              <a:t>Муаммони кенг таҳлили</a:t>
            </a:r>
            <a:endParaRPr lang="ru-RU" sz="2000" b="1" dirty="0">
              <a:solidFill>
                <a:srgbClr val="C00000"/>
              </a:solidFill>
              <a:effectLst>
                <a:outerShdw blurRad="38100" dist="38100" dir="2700000" algn="tl">
                  <a:srgbClr val="000000">
                    <a:alpha val="43137"/>
                  </a:srgbClr>
                </a:outerShdw>
              </a:effectLst>
            </a:endParaRPr>
          </a:p>
        </p:txBody>
      </p:sp>
      <p:sp>
        <p:nvSpPr>
          <p:cNvPr id="7" name="Прямоугольник 6"/>
          <p:cNvSpPr/>
          <p:nvPr/>
        </p:nvSpPr>
        <p:spPr>
          <a:xfrm>
            <a:off x="589659" y="3326477"/>
            <a:ext cx="2228045" cy="963639"/>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prst="angle"/>
            </a:sp3d>
          </a:bodyPr>
          <a:lstStyle/>
          <a:p>
            <a:pPr algn="ctr"/>
            <a:r>
              <a:rPr lang="en-US" sz="2000" b="1" dirty="0">
                <a:solidFill>
                  <a:srgbClr val="C00000"/>
                </a:solidFill>
                <a:effectLst>
                  <a:outerShdw blurRad="38100" dist="38100" dir="2700000" algn="tl">
                    <a:srgbClr val="000000">
                      <a:alpha val="43137"/>
                    </a:srgbClr>
                  </a:outerShdw>
                </a:effectLst>
              </a:rPr>
              <a:t>III. </a:t>
            </a:r>
            <a:r>
              <a:rPr lang="uz-Cyrl-UZ" sz="2000" b="1" dirty="0" smtClean="0">
                <a:solidFill>
                  <a:srgbClr val="C00000"/>
                </a:solidFill>
                <a:effectLst>
                  <a:outerShdw blurRad="38100" dist="38100" dir="2700000" algn="tl">
                    <a:srgbClr val="000000">
                      <a:alpha val="43137"/>
                    </a:srgbClr>
                  </a:outerShdw>
                </a:effectLst>
              </a:rPr>
              <a:t>Муқобил вариантларни ишлаб чиқиш</a:t>
            </a:r>
            <a:endParaRPr lang="ru-RU" sz="2000" b="1" dirty="0">
              <a:solidFill>
                <a:srgbClr val="C00000"/>
              </a:solidFill>
              <a:effectLst>
                <a:outerShdw blurRad="38100" dist="38100" dir="2700000" algn="tl">
                  <a:srgbClr val="000000">
                    <a:alpha val="43137"/>
                  </a:srgbClr>
                </a:outerShdw>
              </a:effectLst>
            </a:endParaRPr>
          </a:p>
        </p:txBody>
      </p:sp>
      <p:sp>
        <p:nvSpPr>
          <p:cNvPr id="8" name="Прямоугольник 7"/>
          <p:cNvSpPr/>
          <p:nvPr/>
        </p:nvSpPr>
        <p:spPr>
          <a:xfrm>
            <a:off x="3339534" y="1456426"/>
            <a:ext cx="3095642" cy="1011766"/>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prst="angle"/>
            </a:sp3d>
          </a:bodyPr>
          <a:lstStyle/>
          <a:p>
            <a:pPr algn="ctr"/>
            <a:r>
              <a:rPr lang="en-US" sz="2000" b="1" dirty="0">
                <a:solidFill>
                  <a:srgbClr val="C00000"/>
                </a:solidFill>
                <a:effectLst>
                  <a:outerShdw blurRad="38100" dist="38100" dir="2700000" algn="tl">
                    <a:srgbClr val="000000">
                      <a:alpha val="43137"/>
                    </a:srgbClr>
                  </a:outerShdw>
                </a:effectLst>
              </a:rPr>
              <a:t>II. </a:t>
            </a:r>
            <a:r>
              <a:rPr lang="uz-Cyrl-UZ" sz="2000" b="1" dirty="0" smtClean="0">
                <a:solidFill>
                  <a:srgbClr val="C00000"/>
                </a:solidFill>
                <a:effectLst>
                  <a:outerShdw blurRad="38100" dist="38100" dir="2700000" algn="tl">
                    <a:srgbClr val="000000">
                      <a:alpha val="43137"/>
                    </a:srgbClr>
                  </a:outerShdw>
                </a:effectLst>
              </a:rPr>
              <a:t>Ечим параметрлари ва чекловларини танлаш</a:t>
            </a:r>
            <a:endParaRPr lang="uz-Cyrl-UZ" sz="2000" b="1" dirty="0">
              <a:solidFill>
                <a:srgbClr val="C00000"/>
              </a:solidFill>
              <a:effectLst>
                <a:outerShdw blurRad="38100" dist="38100" dir="2700000" algn="tl">
                  <a:srgbClr val="000000">
                    <a:alpha val="43137"/>
                  </a:srgbClr>
                </a:outerShdw>
              </a:effectLst>
            </a:endParaRPr>
          </a:p>
        </p:txBody>
      </p:sp>
      <p:sp>
        <p:nvSpPr>
          <p:cNvPr id="9" name="Прямоугольник 8"/>
          <p:cNvSpPr/>
          <p:nvPr/>
        </p:nvSpPr>
        <p:spPr>
          <a:xfrm>
            <a:off x="3339534" y="3326478"/>
            <a:ext cx="2228045" cy="963638"/>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prst="angle"/>
            </a:sp3d>
          </a:bodyPr>
          <a:lstStyle/>
          <a:p>
            <a:pPr algn="ctr"/>
            <a:r>
              <a:rPr lang="en-US" sz="2000" b="1" dirty="0">
                <a:solidFill>
                  <a:srgbClr val="C00000"/>
                </a:solidFill>
                <a:effectLst>
                  <a:outerShdw blurRad="38100" dist="38100" dir="2700000" algn="tl">
                    <a:srgbClr val="000000">
                      <a:alpha val="43137"/>
                    </a:srgbClr>
                  </a:outerShdw>
                </a:effectLst>
              </a:rPr>
              <a:t>IV. </a:t>
            </a:r>
            <a:r>
              <a:rPr lang="uz-Cyrl-UZ" sz="2000" b="1" dirty="0" smtClean="0">
                <a:solidFill>
                  <a:srgbClr val="C00000"/>
                </a:solidFill>
                <a:effectLst>
                  <a:outerShdw blurRad="38100" dist="38100" dir="2700000" algn="tl">
                    <a:srgbClr val="000000">
                      <a:alpha val="43137"/>
                    </a:srgbClr>
                  </a:outerShdw>
                </a:effectLst>
              </a:rPr>
              <a:t>Муқобил вариантларни баҳолаш</a:t>
            </a:r>
            <a:endParaRPr lang="ru-RU" sz="2000" b="1" dirty="0">
              <a:solidFill>
                <a:srgbClr val="C00000"/>
              </a:solidFill>
              <a:effectLst>
                <a:outerShdw blurRad="38100" dist="38100" dir="2700000" algn="tl">
                  <a:srgbClr val="000000">
                    <a:alpha val="43137"/>
                  </a:srgbClr>
                </a:outerShdw>
              </a:effectLst>
            </a:endParaRPr>
          </a:p>
        </p:txBody>
      </p:sp>
      <p:sp>
        <p:nvSpPr>
          <p:cNvPr id="10" name="Прямоугольник 9"/>
          <p:cNvSpPr/>
          <p:nvPr/>
        </p:nvSpPr>
        <p:spPr>
          <a:xfrm>
            <a:off x="6089409" y="3326478"/>
            <a:ext cx="2222693" cy="963638"/>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prst="angle"/>
            </a:sp3d>
          </a:bodyPr>
          <a:lstStyle/>
          <a:p>
            <a:pPr algn="ctr"/>
            <a:r>
              <a:rPr lang="en-US" sz="2000" b="1" dirty="0">
                <a:solidFill>
                  <a:srgbClr val="C00000"/>
                </a:solidFill>
                <a:effectLst>
                  <a:outerShdw blurRad="38100" dist="38100" dir="2700000" algn="tl">
                    <a:srgbClr val="000000">
                      <a:alpha val="43137"/>
                    </a:srgbClr>
                  </a:outerShdw>
                </a:effectLst>
              </a:rPr>
              <a:t>V. </a:t>
            </a:r>
            <a:r>
              <a:rPr lang="uz-Cyrl-UZ" sz="2000" b="1" dirty="0" smtClean="0">
                <a:solidFill>
                  <a:srgbClr val="C00000"/>
                </a:solidFill>
                <a:effectLst>
                  <a:outerShdw blurRad="38100" dist="38100" dir="2700000" algn="tl">
                    <a:srgbClr val="000000">
                      <a:alpha val="43137"/>
                    </a:srgbClr>
                  </a:outerShdw>
                </a:effectLst>
              </a:rPr>
              <a:t>Муқобил вариантни танлаш</a:t>
            </a:r>
            <a:endParaRPr lang="ru-RU" sz="2000" b="1" dirty="0">
              <a:solidFill>
                <a:srgbClr val="C00000"/>
              </a:solidFill>
              <a:effectLst>
                <a:outerShdw blurRad="38100" dist="38100" dir="2700000" algn="tl">
                  <a:srgbClr val="000000">
                    <a:alpha val="43137"/>
                  </a:srgbClr>
                </a:outerShdw>
              </a:effectLst>
            </a:endParaRPr>
          </a:p>
        </p:txBody>
      </p:sp>
      <p:cxnSp>
        <p:nvCxnSpPr>
          <p:cNvPr id="5" name="Прямая со стрелкой 4"/>
          <p:cNvCxnSpPr>
            <a:stCxn id="6" idx="3"/>
            <a:endCxn id="8" idx="1"/>
          </p:cNvCxnSpPr>
          <p:nvPr/>
        </p:nvCxnSpPr>
        <p:spPr>
          <a:xfrm>
            <a:off x="2817704" y="1962309"/>
            <a:ext cx="521830"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13" name="Прямая со стрелкой 12"/>
          <p:cNvCxnSpPr>
            <a:stCxn id="8" idx="2"/>
            <a:endCxn id="7" idx="0"/>
          </p:cNvCxnSpPr>
          <p:nvPr/>
        </p:nvCxnSpPr>
        <p:spPr>
          <a:xfrm flipH="1">
            <a:off x="1703682" y="2468192"/>
            <a:ext cx="3183673" cy="858285"/>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16" name="Прямая со стрелкой 15"/>
          <p:cNvCxnSpPr>
            <a:stCxn id="7" idx="3"/>
            <a:endCxn id="9" idx="1"/>
          </p:cNvCxnSpPr>
          <p:nvPr/>
        </p:nvCxnSpPr>
        <p:spPr>
          <a:xfrm>
            <a:off x="2817704" y="3808297"/>
            <a:ext cx="521830"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cxnSp>
        <p:nvCxnSpPr>
          <p:cNvPr id="19" name="Прямая со стрелкой 18"/>
          <p:cNvCxnSpPr>
            <a:stCxn id="9" idx="3"/>
            <a:endCxn id="10" idx="1"/>
          </p:cNvCxnSpPr>
          <p:nvPr/>
        </p:nvCxnSpPr>
        <p:spPr>
          <a:xfrm>
            <a:off x="5567579" y="3808297"/>
            <a:ext cx="521830" cy="0"/>
          </a:xfrm>
          <a:prstGeom prst="straightConnector1">
            <a:avLst/>
          </a:prstGeom>
          <a:ln>
            <a:tailEnd type="triangle"/>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336808488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492443"/>
          </a:xfrm>
          <a:prstGeom prst="rect">
            <a:avLst/>
          </a:prstGeom>
          <a:noFill/>
          <a:ln>
            <a:noFill/>
          </a:ln>
        </p:spPr>
        <p:txBody>
          <a:bodyPr spcFirstLastPara="1" wrap="square" lIns="0" tIns="0" rIns="0" bIns="0" anchor="t" anchorCtr="0">
            <a:spAutoFit/>
          </a:bodyPr>
          <a:lstStyle/>
          <a:p>
            <a:r>
              <a:rPr lang="ru-RU" sz="3200" b="1" dirty="0" smtClean="0">
                <a:solidFill>
                  <a:schemeClr val="bg2">
                    <a:lumMod val="50000"/>
                  </a:schemeClr>
                </a:solidFill>
                <a:latin typeface="Roboto"/>
                <a:ea typeface="Roboto"/>
                <a:cs typeface="Roboto"/>
              </a:rPr>
              <a:t>Босқич </a:t>
            </a:r>
            <a:r>
              <a:rPr lang="en-US" sz="3200" b="1" dirty="0" smtClean="0">
                <a:solidFill>
                  <a:schemeClr val="bg2">
                    <a:lumMod val="50000"/>
                  </a:schemeClr>
                </a:solidFill>
                <a:latin typeface="Roboto"/>
                <a:ea typeface="Roboto"/>
                <a:cs typeface="Roboto"/>
              </a:rPr>
              <a:t>IV</a:t>
            </a:r>
            <a:endParaRPr lang="ru-RU"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76951"/>
            <a:ext cx="7990318" cy="2031325"/>
          </a:xfrm>
          <a:prstGeom prst="rect">
            <a:avLst/>
          </a:prstGeom>
        </p:spPr>
        <p:txBody>
          <a:bodyPr wrap="square">
            <a:spAutoFit/>
          </a:bodyPr>
          <a:lstStyle/>
          <a:p>
            <a:pPr algn="just"/>
            <a:r>
              <a:rPr lang="uz-Cyrl-UZ" sz="1800" b="1" dirty="0" smtClean="0">
                <a:solidFill>
                  <a:srgbClr val="C00000"/>
                </a:solidFill>
              </a:rPr>
              <a:t>Тўртинчи</a:t>
            </a:r>
            <a:r>
              <a:rPr lang="ru-RU" sz="1800" b="1" dirty="0" smtClean="0">
                <a:solidFill>
                  <a:srgbClr val="C00000"/>
                </a:solidFill>
              </a:rPr>
              <a:t> </a:t>
            </a:r>
            <a:r>
              <a:rPr lang="uz-Cyrl-UZ" sz="1800" b="1" dirty="0" smtClean="0">
                <a:solidFill>
                  <a:srgbClr val="C00000"/>
                </a:solidFill>
              </a:rPr>
              <a:t>босқичда </a:t>
            </a:r>
            <a:r>
              <a:rPr lang="uz-Cyrl-UZ" sz="1800" dirty="0" smtClean="0">
                <a:solidFill>
                  <a:schemeClr val="tx1"/>
                </a:solidFill>
              </a:rPr>
              <a:t>лойиҳа жамоаси иккинчи босқичда белгиланган усуллар ва стандартлардан фойдаланган ҳолда муқобил вариантларни баҳолайди.</a:t>
            </a:r>
          </a:p>
          <a:p>
            <a:pPr algn="just"/>
            <a:endParaRPr lang="ru-RU" sz="1800" b="1" dirty="0">
              <a:solidFill>
                <a:srgbClr val="C00000"/>
              </a:solidFill>
            </a:endParaRPr>
          </a:p>
          <a:p>
            <a:pPr marL="285750" indent="-285750" algn="just">
              <a:buFont typeface="Courier New" panose="02070309020205020404" pitchFamily="49" charset="0"/>
              <a:buChar char="o"/>
            </a:pPr>
            <a:r>
              <a:rPr lang="uz-Cyrl-UZ" sz="1800" dirty="0" smtClean="0"/>
              <a:t>Турли хил нарсаларни таққослаш усулларига алоҳида эътибор қаратилади, уларни умумий вариантга келтиришга ҳаракат қилади ва иложи бўлса, вариантларни баҳолашни қўллайди.</a:t>
            </a:r>
            <a:endParaRPr lang="uz-Cyrl-UZ" sz="1800" dirty="0"/>
          </a:p>
        </p:txBody>
      </p:sp>
    </p:spTree>
    <p:extLst>
      <p:ext uri="{BB962C8B-B14F-4D97-AF65-F5344CB8AC3E}">
        <p14:creationId xmlns:p14="http://schemas.microsoft.com/office/powerpoint/2010/main" val="1730497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492443"/>
          </a:xfrm>
          <a:prstGeom prst="rect">
            <a:avLst/>
          </a:prstGeom>
          <a:noFill/>
          <a:ln>
            <a:noFill/>
          </a:ln>
        </p:spPr>
        <p:txBody>
          <a:bodyPr spcFirstLastPara="1" wrap="square" lIns="0" tIns="0" rIns="0" bIns="0" anchor="t" anchorCtr="0">
            <a:spAutoFit/>
          </a:bodyPr>
          <a:lstStyle/>
          <a:p>
            <a:r>
              <a:rPr lang="uz-Cyrl-UZ" sz="3200" b="1" dirty="0" smtClean="0">
                <a:solidFill>
                  <a:schemeClr val="bg2">
                    <a:lumMod val="50000"/>
                  </a:schemeClr>
                </a:solidFill>
                <a:latin typeface="Roboto"/>
                <a:ea typeface="Roboto"/>
                <a:cs typeface="Roboto"/>
              </a:rPr>
              <a:t>Босқич</a:t>
            </a:r>
            <a:r>
              <a:rPr lang="ru-RU" sz="3200" b="1" dirty="0" smtClean="0">
                <a:solidFill>
                  <a:schemeClr val="bg2">
                    <a:lumMod val="50000"/>
                  </a:schemeClr>
                </a:solidFill>
                <a:latin typeface="Roboto"/>
                <a:ea typeface="Roboto"/>
                <a:cs typeface="Roboto"/>
              </a:rPr>
              <a:t> </a:t>
            </a:r>
            <a:r>
              <a:rPr lang="en-US" sz="3200" b="1" dirty="0" smtClean="0">
                <a:solidFill>
                  <a:schemeClr val="bg2">
                    <a:lumMod val="50000"/>
                  </a:schemeClr>
                </a:solidFill>
                <a:latin typeface="Roboto"/>
                <a:ea typeface="Roboto"/>
                <a:cs typeface="Roboto"/>
              </a:rPr>
              <a:t>V</a:t>
            </a:r>
            <a:endParaRPr lang="ru-RU"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76951"/>
            <a:ext cx="7990318" cy="1754326"/>
          </a:xfrm>
          <a:prstGeom prst="rect">
            <a:avLst/>
          </a:prstGeom>
        </p:spPr>
        <p:txBody>
          <a:bodyPr wrap="square">
            <a:spAutoFit/>
          </a:bodyPr>
          <a:lstStyle/>
          <a:p>
            <a:pPr algn="just"/>
            <a:r>
              <a:rPr lang="uz-Cyrl-UZ" sz="1800" b="1" dirty="0" smtClean="0">
                <a:solidFill>
                  <a:srgbClr val="C00000"/>
                </a:solidFill>
              </a:rPr>
              <a:t>Бешинчи босқичда </a:t>
            </a:r>
            <a:r>
              <a:rPr lang="uz-Cyrl-UZ" sz="1800" dirty="0" smtClean="0">
                <a:solidFill>
                  <a:schemeClr val="tx1"/>
                </a:solidFill>
              </a:rPr>
              <a:t>тўртинчи босқич натижаларига кўра, энг қулай умумий оқибатларга эга бўлган муқобилни танлаш керак.</a:t>
            </a:r>
          </a:p>
          <a:p>
            <a:pPr algn="just"/>
            <a:r>
              <a:rPr lang="uz-Cyrl-UZ" sz="1800" b="1" dirty="0" smtClean="0">
                <a:solidFill>
                  <a:srgbClr val="C00000"/>
                </a:solidFill>
              </a:rPr>
              <a:t> </a:t>
            </a:r>
          </a:p>
          <a:p>
            <a:pPr marL="285750" indent="-285750" algn="just">
              <a:buFont typeface="Courier New" panose="02070309020205020404" pitchFamily="49" charset="0"/>
              <a:buChar char="o"/>
            </a:pPr>
            <a:r>
              <a:rPr lang="uz-Cyrl-UZ" sz="1800" dirty="0" smtClean="0"/>
              <a:t>Вариантлардан қайси бири энг яхши эканлигини </a:t>
            </a:r>
            <a:r>
              <a:rPr lang="uz-Cyrl-UZ" sz="1800" dirty="0" smtClean="0"/>
              <a:t>пухта </a:t>
            </a:r>
            <a:r>
              <a:rPr lang="uz-Cyrl-UZ" sz="1800" dirty="0" smtClean="0"/>
              <a:t>аниқлашнинг имкони бўлмаганда, қарор жамоа аъзолари ва лойиҳа менежерининг тажрибаси ва билимлари асосида қабул қилинади.</a:t>
            </a:r>
            <a:endParaRPr lang="uz-Cyrl-UZ" sz="1800" dirty="0"/>
          </a:p>
        </p:txBody>
      </p:sp>
    </p:spTree>
    <p:extLst>
      <p:ext uri="{BB962C8B-B14F-4D97-AF65-F5344CB8AC3E}">
        <p14:creationId xmlns:p14="http://schemas.microsoft.com/office/powerpoint/2010/main" val="1825883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492443"/>
          </a:xfrm>
          <a:prstGeom prst="rect">
            <a:avLst/>
          </a:prstGeom>
          <a:noFill/>
          <a:ln>
            <a:noFill/>
          </a:ln>
        </p:spPr>
        <p:txBody>
          <a:bodyPr spcFirstLastPara="1" wrap="square" lIns="0" tIns="0" rIns="0" bIns="0" anchor="t" anchorCtr="0">
            <a:spAutoFit/>
          </a:bodyPr>
          <a:lstStyle/>
          <a:p>
            <a:r>
              <a:rPr lang="uz-Cyrl-UZ" sz="3200" b="1" dirty="0" smtClean="0">
                <a:solidFill>
                  <a:schemeClr val="bg2">
                    <a:lumMod val="50000"/>
                  </a:schemeClr>
                </a:solidFill>
                <a:latin typeface="Roboto"/>
                <a:ea typeface="Roboto"/>
                <a:cs typeface="Roboto"/>
              </a:rPr>
              <a:t>Халқаро стандартлар ахамияти</a:t>
            </a:r>
            <a:endParaRPr lang="uz-Cyrl-UZ"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76951"/>
            <a:ext cx="7990318" cy="3139321"/>
          </a:xfrm>
          <a:prstGeom prst="rect">
            <a:avLst/>
          </a:prstGeom>
        </p:spPr>
        <p:txBody>
          <a:bodyPr wrap="square">
            <a:spAutoFit/>
          </a:bodyPr>
          <a:lstStyle/>
          <a:p>
            <a:pPr marL="285750" indent="-285750" algn="just">
              <a:buFont typeface="Wingdings" panose="05000000000000000000" pitchFamily="2" charset="2"/>
              <a:buChar char="Ø"/>
            </a:pPr>
            <a:r>
              <a:rPr lang="uz-Cyrl-UZ" sz="1800" dirty="0" smtClean="0"/>
              <a:t>Кўпгина муаммоларни ҳал қилиш лойиҳани амалга оширишда иштирок этаётган одамларнинг профессионаллиги ва хатти-ҳаракатларига боғлиқ: жамоа, лойиҳа иштирокчилари ва ижрочилари.</a:t>
            </a:r>
          </a:p>
          <a:p>
            <a:pPr marL="285750" indent="-285750" algn="just">
              <a:buFont typeface="Wingdings" panose="05000000000000000000" pitchFamily="2" charset="2"/>
              <a:buChar char="Ø"/>
            </a:pPr>
            <a:endParaRPr lang="uz-Cyrl-UZ" sz="1800" dirty="0" smtClean="0"/>
          </a:p>
          <a:p>
            <a:pPr marL="285750" indent="-285750" algn="just">
              <a:buFont typeface="Wingdings" panose="05000000000000000000" pitchFamily="2" charset="2"/>
              <a:buChar char="Ø"/>
            </a:pPr>
            <a:r>
              <a:rPr lang="uz-Cyrl-UZ" sz="1800" dirty="0" smtClean="0"/>
              <a:t>Лойиҳанинг миқёси ва мураккаблиги қанчалик катта бўлса, унинг корхона, давлат ва умуман жамият учун аҳамияти қанчалик муҳим бўлса, муаммоларни ҳал қилиш шунчалик қийин бўлади.</a:t>
            </a:r>
          </a:p>
          <a:p>
            <a:pPr marL="285750" indent="-285750" algn="just">
              <a:buFont typeface="Wingdings" panose="05000000000000000000" pitchFamily="2" charset="2"/>
              <a:buChar char="Ø"/>
            </a:pPr>
            <a:endParaRPr lang="uz-Cyrl-UZ" sz="1800" dirty="0" smtClean="0"/>
          </a:p>
          <a:p>
            <a:pPr marL="285750" indent="-285750" algn="just">
              <a:buFont typeface="Wingdings" panose="05000000000000000000" pitchFamily="2" charset="2"/>
              <a:buChar char="Ø"/>
            </a:pPr>
            <a:r>
              <a:rPr lang="uz-Cyrl-UZ" sz="1800" dirty="0" smtClean="0"/>
              <a:t>Шу муносабат билан, лойиҳаларни бошқариш бўйича халқаро стандартларни ишлаб чиқиш ва умумий қабул қилиш муҳимлигини ортиқча баҳолаб бўлмайди.</a:t>
            </a:r>
            <a:endParaRPr lang="uz-Cyrl-UZ" sz="1800" dirty="0"/>
          </a:p>
        </p:txBody>
      </p:sp>
    </p:spTree>
    <p:extLst>
      <p:ext uri="{BB962C8B-B14F-4D97-AF65-F5344CB8AC3E}">
        <p14:creationId xmlns:p14="http://schemas.microsoft.com/office/powerpoint/2010/main" val="111455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492443"/>
          </a:xfrm>
          <a:prstGeom prst="rect">
            <a:avLst/>
          </a:prstGeom>
          <a:noFill/>
          <a:ln>
            <a:noFill/>
          </a:ln>
        </p:spPr>
        <p:txBody>
          <a:bodyPr spcFirstLastPara="1" wrap="square" lIns="0" tIns="0" rIns="0" bIns="0" anchor="t" anchorCtr="0">
            <a:spAutoFit/>
          </a:bodyPr>
          <a:lstStyle/>
          <a:p>
            <a:r>
              <a:rPr lang="uz-Cyrl-UZ" sz="3200" b="1" dirty="0" smtClean="0">
                <a:solidFill>
                  <a:schemeClr val="bg2">
                    <a:lumMod val="50000"/>
                  </a:schemeClr>
                </a:solidFill>
                <a:latin typeface="Roboto"/>
                <a:ea typeface="Roboto"/>
                <a:cs typeface="Roboto"/>
              </a:rPr>
              <a:t>Хулосалар</a:t>
            </a:r>
            <a:endParaRPr lang="uz-Cyrl-UZ"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76951"/>
            <a:ext cx="7990318" cy="2862322"/>
          </a:xfrm>
          <a:prstGeom prst="rect">
            <a:avLst/>
          </a:prstGeom>
        </p:spPr>
        <p:txBody>
          <a:bodyPr wrap="square">
            <a:spAutoFit/>
          </a:bodyPr>
          <a:lstStyle/>
          <a:p>
            <a:pPr marL="342900" indent="-342900" algn="just">
              <a:buFont typeface="+mj-lt"/>
              <a:buAutoNum type="arabicPeriod"/>
            </a:pPr>
            <a:r>
              <a:rPr lang="uz-Cyrl-UZ" sz="1800" dirty="0" smtClean="0"/>
              <a:t>Замонавий компютерлаштирилган лойиҳаларни бошқариш тизимлари ресурсларни режалаштириш ва таҳлил қилиш, ахборот оқими ва ҳисоботларни бошқариш, кўп лойиҳаларни бошқариш, лойиҳанинг боришини мониторинг қилиш ва назорат қилиш, зарур ва мавжуд ресурсларга мувофиқ лойиҳага ўзгартиришлар киритиш ва бошқа баъзи ҳаракатларни амалга ошириш имконини беради.</a:t>
            </a:r>
          </a:p>
          <a:p>
            <a:pPr marL="342900" indent="-342900" algn="just">
              <a:buFont typeface="+mj-lt"/>
              <a:buAutoNum type="arabicPeriod"/>
            </a:pPr>
            <a:r>
              <a:rPr lang="uz-Cyrl-UZ" sz="1800" dirty="0" smtClean="0"/>
              <a:t>Лойиҳани бошқариш тизимлари функциялари ва имкониятларига қараб, одатда уч даражага бўлинади - биринчи даражали жуда оддий тизимлардан кўп лойиҳаларни бошқариш учун мўлжалланган энг мураккаб учинчи даражали тизимларгача.</a:t>
            </a:r>
            <a:endParaRPr lang="uz-Cyrl-UZ" sz="1800" dirty="0"/>
          </a:p>
        </p:txBody>
      </p:sp>
    </p:spTree>
    <p:extLst>
      <p:ext uri="{BB962C8B-B14F-4D97-AF65-F5344CB8AC3E}">
        <p14:creationId xmlns:p14="http://schemas.microsoft.com/office/powerpoint/2010/main" val="1761745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492443"/>
          </a:xfrm>
          <a:prstGeom prst="rect">
            <a:avLst/>
          </a:prstGeom>
          <a:noFill/>
          <a:ln>
            <a:noFill/>
          </a:ln>
        </p:spPr>
        <p:txBody>
          <a:bodyPr spcFirstLastPara="1" wrap="square" lIns="0" tIns="0" rIns="0" bIns="0" anchor="t" anchorCtr="0">
            <a:spAutoFit/>
          </a:bodyPr>
          <a:lstStyle/>
          <a:p>
            <a:r>
              <a:rPr lang="ru-RU" sz="3200" b="1" dirty="0" smtClean="0">
                <a:solidFill>
                  <a:schemeClr val="bg2">
                    <a:lumMod val="50000"/>
                  </a:schemeClr>
                </a:solidFill>
                <a:latin typeface="Roboto"/>
                <a:ea typeface="Roboto"/>
                <a:cs typeface="Roboto"/>
              </a:rPr>
              <a:t>. . .</a:t>
            </a:r>
            <a:endParaRPr lang="ru-RU"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76951"/>
            <a:ext cx="7990318" cy="1754326"/>
          </a:xfrm>
          <a:prstGeom prst="rect">
            <a:avLst/>
          </a:prstGeom>
        </p:spPr>
        <p:txBody>
          <a:bodyPr wrap="square">
            <a:spAutoFit/>
          </a:bodyPr>
          <a:lstStyle/>
          <a:p>
            <a:pPr marL="342900" indent="-342900" algn="just">
              <a:buFont typeface="+mj-lt"/>
              <a:buAutoNum type="arabicPeriod" startAt="3"/>
            </a:pPr>
            <a:r>
              <a:rPr lang="uz-Cyrl-UZ" sz="1800" dirty="0" smtClean="0"/>
              <a:t>Дунёда энг кўп қўлланиладиган лойиҳаларни бошқариш стандартларига</a:t>
            </a:r>
            <a:r>
              <a:rPr lang="ru-RU" sz="1800" dirty="0" smtClean="0"/>
              <a:t> </a:t>
            </a:r>
            <a:r>
              <a:rPr lang="en-US" sz="1800" dirty="0" smtClean="0"/>
              <a:t>A</a:t>
            </a:r>
            <a:r>
              <a:rPr lang="uz-Cyrl-UZ" sz="1800" dirty="0" smtClean="0"/>
              <a:t>мерика</a:t>
            </a:r>
            <a:r>
              <a:rPr lang="ru-RU" sz="1800" dirty="0" smtClean="0"/>
              <a:t> </a:t>
            </a:r>
            <a:r>
              <a:rPr lang="en-US" sz="1800" dirty="0" smtClean="0"/>
              <a:t>PMI PMBoK</a:t>
            </a:r>
            <a:r>
              <a:rPr lang="ru-RU" sz="1800" dirty="0" smtClean="0"/>
              <a:t> </a:t>
            </a:r>
            <a:r>
              <a:rPr lang="uz-Cyrl-UZ" sz="1800" dirty="0" smtClean="0"/>
              <a:t>стандарти ва халқаро </a:t>
            </a:r>
            <a:r>
              <a:rPr lang="en-US" sz="1800" dirty="0" smtClean="0"/>
              <a:t>IPMA ICB </a:t>
            </a:r>
            <a:r>
              <a:rPr lang="uz-Cyrl-UZ" sz="1800" dirty="0" smtClean="0"/>
              <a:t>стандарти киради</a:t>
            </a:r>
            <a:r>
              <a:rPr lang="ru-RU" sz="1800" dirty="0" smtClean="0"/>
              <a:t>. </a:t>
            </a:r>
            <a:endParaRPr lang="en-US" sz="1800" dirty="0" smtClean="0"/>
          </a:p>
          <a:p>
            <a:pPr marL="357188" algn="just"/>
            <a:r>
              <a:rPr lang="uz-Cyrl-UZ" sz="1800" dirty="0" smtClean="0"/>
              <a:t> </a:t>
            </a:r>
            <a:endParaRPr lang="en-US" sz="1800" dirty="0" smtClean="0"/>
          </a:p>
          <a:p>
            <a:pPr marL="357188" algn="just"/>
            <a:r>
              <a:rPr lang="uz-Cyrl-UZ" sz="1800" dirty="0" smtClean="0"/>
              <a:t>Ҳозирда лойиҳаларни бошқаришнинг ягона халқаро стандарти ишлаб чиқилмоқда.</a:t>
            </a:r>
            <a:endParaRPr lang="uz-Cyrl-UZ" sz="1800" dirty="0"/>
          </a:p>
        </p:txBody>
      </p:sp>
    </p:spTree>
    <p:extLst>
      <p:ext uri="{BB962C8B-B14F-4D97-AF65-F5344CB8AC3E}">
        <p14:creationId xmlns:p14="http://schemas.microsoft.com/office/powerpoint/2010/main" val="3431855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51" name="Google Shape;51;p12"/>
          <p:cNvSpPr txBox="1"/>
          <p:nvPr/>
        </p:nvSpPr>
        <p:spPr>
          <a:xfrm>
            <a:off x="589660" y="180157"/>
            <a:ext cx="6810998" cy="492443"/>
          </a:xfrm>
          <a:prstGeom prst="rect">
            <a:avLst/>
          </a:prstGeom>
          <a:noFill/>
          <a:ln>
            <a:noFill/>
          </a:ln>
        </p:spPr>
        <p:txBody>
          <a:bodyPr spcFirstLastPara="1" wrap="square" lIns="0" tIns="0" rIns="0" bIns="0" anchor="t" anchorCtr="0">
            <a:spAutoFit/>
          </a:bodyPr>
          <a:lstStyle/>
          <a:p>
            <a:r>
              <a:rPr lang="ru-RU" sz="3200" b="1" dirty="0" smtClean="0">
                <a:solidFill>
                  <a:schemeClr val="bg2">
                    <a:lumMod val="50000"/>
                  </a:schemeClr>
                </a:solidFill>
                <a:latin typeface="Roboto"/>
                <a:ea typeface="Roboto"/>
                <a:cs typeface="Roboto"/>
              </a:rPr>
              <a:t>. . .</a:t>
            </a:r>
            <a:endParaRPr lang="ru-RU" sz="3200" b="1" dirty="0">
              <a:solidFill>
                <a:schemeClr val="bg2">
                  <a:lumMod val="50000"/>
                </a:schemeClr>
              </a:solidFill>
              <a:latin typeface="Roboto"/>
              <a:ea typeface="Roboto"/>
              <a:cs typeface="Roboto"/>
            </a:endParaRPr>
          </a:p>
        </p:txBody>
      </p:sp>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2" name="Прямоугольник 1"/>
          <p:cNvSpPr/>
          <p:nvPr/>
        </p:nvSpPr>
        <p:spPr>
          <a:xfrm>
            <a:off x="589660" y="1476951"/>
            <a:ext cx="7990318" cy="2585323"/>
          </a:xfrm>
          <a:prstGeom prst="rect">
            <a:avLst/>
          </a:prstGeom>
        </p:spPr>
        <p:txBody>
          <a:bodyPr wrap="square">
            <a:spAutoFit/>
          </a:bodyPr>
          <a:lstStyle/>
          <a:p>
            <a:pPr marL="342900" indent="-342900" algn="just">
              <a:buFont typeface="+mj-lt"/>
              <a:buAutoNum type="arabicPeriod" startAt="4"/>
            </a:pPr>
            <a:r>
              <a:rPr lang="uz-Cyrl-UZ" sz="1800" dirty="0" smtClean="0"/>
              <a:t>Хулқ-атвор этикаси ҳам корхона корпоратив маданиятининг, ҳам лойиҳа бошқарувининг ажралмас қисмидир. Натижада</a:t>
            </a:r>
            <a:r>
              <a:rPr lang="ru-RU" sz="1800" dirty="0" smtClean="0"/>
              <a:t>, </a:t>
            </a:r>
            <a:r>
              <a:rPr lang="en-US" sz="1800" dirty="0" smtClean="0"/>
              <a:t>PMI</a:t>
            </a:r>
            <a:r>
              <a:rPr lang="ru-RU" sz="1800" dirty="0" smtClean="0"/>
              <a:t> </a:t>
            </a:r>
            <a:r>
              <a:rPr lang="ru-RU" sz="1800" dirty="0"/>
              <a:t>ва </a:t>
            </a:r>
            <a:r>
              <a:rPr lang="en-US" sz="1800" dirty="0" smtClean="0"/>
              <a:t>IPMA </a:t>
            </a:r>
            <a:r>
              <a:rPr lang="uz-Cyrl-UZ" sz="1800" dirty="0" smtClean="0"/>
              <a:t>каби профессионал лойиҳаларни бошқариш ташкилотлари лойиҳа менежерлари учун ахлоқий кодексларни ишлаб чиқдилар.</a:t>
            </a:r>
          </a:p>
          <a:p>
            <a:pPr marL="342900" indent="-342900" algn="just">
              <a:buFont typeface="+mj-lt"/>
              <a:buAutoNum type="arabicPeriod" startAt="4"/>
            </a:pPr>
            <a:r>
              <a:rPr lang="uz-Cyrl-UZ" sz="1800" dirty="0" smtClean="0"/>
              <a:t>Ўз вазифаларини самарали бажариш учун лойиҳани бошқариш бўйича мутахассислар маълум шахсий фазилатларга </a:t>
            </a:r>
            <a:r>
              <a:rPr lang="uz-Cyrl-UZ" sz="1800" dirty="0"/>
              <a:t>э</a:t>
            </a:r>
            <a:r>
              <a:rPr lang="uz-Cyrl-UZ" sz="1800" dirty="0" smtClean="0"/>
              <a:t>га бўлиши керак. Профессионал лойиҳаларни бошқариш ташкилотлари сертификатлаш учун фойдаланиладиган менежерларнинг шахсий фазилатларини синаш тизимларини ишлаб чиқдилар.</a:t>
            </a:r>
            <a:endParaRPr lang="uz-Cyrl-UZ" sz="1800" dirty="0"/>
          </a:p>
        </p:txBody>
      </p:sp>
    </p:spTree>
    <p:extLst>
      <p:ext uri="{BB962C8B-B14F-4D97-AF65-F5344CB8AC3E}">
        <p14:creationId xmlns:p14="http://schemas.microsoft.com/office/powerpoint/2010/main" val="2435564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50"/>
        <p:cNvGrpSpPr/>
        <p:nvPr/>
      </p:nvGrpSpPr>
      <p:grpSpPr>
        <a:xfrm>
          <a:off x="0" y="0"/>
          <a:ext cx="0" cy="0"/>
          <a:chOff x="0" y="0"/>
          <a:chExt cx="0" cy="0"/>
        </a:xfrm>
      </p:grpSpPr>
      <p:sp>
        <p:nvSpPr>
          <p:cNvPr id="11"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12" name="Google Shape;68;p13"/>
          <p:cNvSpPr txBox="1">
            <a:spLocks/>
          </p:cNvSpPr>
          <p:nvPr/>
        </p:nvSpPr>
        <p:spPr>
          <a:xfrm>
            <a:off x="510784" y="270522"/>
            <a:ext cx="7210056" cy="492627"/>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a:solidFill>
                  <a:schemeClr val="bg2">
                    <a:lumMod val="50000"/>
                  </a:schemeClr>
                </a:solidFill>
              </a:rPr>
              <a:t>Фойдалангилган адабиётлар</a:t>
            </a:r>
          </a:p>
        </p:txBody>
      </p:sp>
      <p:sp>
        <p:nvSpPr>
          <p:cNvPr id="13" name="Прямоугольник 12"/>
          <p:cNvSpPr/>
          <p:nvPr/>
        </p:nvSpPr>
        <p:spPr>
          <a:xfrm>
            <a:off x="545909" y="866274"/>
            <a:ext cx="7933967" cy="4237057"/>
          </a:xfrm>
          <a:prstGeom prst="rect">
            <a:avLst/>
          </a:prstGeom>
        </p:spPr>
        <p:txBody>
          <a:bodyPr wrap="square">
            <a:spAutoFit/>
          </a:bodyPr>
          <a:lstStyle/>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A Guide to the Project Management Body of Knowledge (7th edition) - The Project Management Institute (PMI) - 2021 (7th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Project Management for Humans: Helping People Get Things Done - Brett </a:t>
            </a:r>
            <a:r>
              <a:rPr lang="en-US" sz="800" b="1" dirty="0" err="1">
                <a:latin typeface="+mn-lt"/>
                <a:ea typeface="Calibri" panose="020F0502020204030204" pitchFamily="34" charset="0"/>
                <a:cs typeface="Times New Roman" panose="02020603050405020304" pitchFamily="18" charset="0"/>
              </a:rPr>
              <a:t>Harned</a:t>
            </a:r>
            <a:r>
              <a:rPr lang="en-US" sz="800" b="1" dirty="0">
                <a:latin typeface="+mn-lt"/>
                <a:ea typeface="Calibri" panose="020F0502020204030204" pitchFamily="34" charset="0"/>
                <a:cs typeface="Times New Roman" panose="02020603050405020304" pitchFamily="18" charset="0"/>
              </a:rPr>
              <a:t> - 2017</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Scrum: The Art of Doing Twice the Work in Half the Time - Jeff Sutherland - 2015</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Making Things Happen: Mastering Project Management - Scott </a:t>
            </a:r>
            <a:r>
              <a:rPr lang="en-US" sz="800" b="1" dirty="0" err="1">
                <a:latin typeface="+mn-lt"/>
                <a:ea typeface="Calibri" panose="020F0502020204030204" pitchFamily="34" charset="0"/>
                <a:cs typeface="Times New Roman" panose="02020603050405020304" pitchFamily="18" charset="0"/>
              </a:rPr>
              <a:t>Berkun</a:t>
            </a:r>
            <a:r>
              <a:rPr lang="en-US" sz="800" b="1" dirty="0">
                <a:latin typeface="+mn-lt"/>
                <a:ea typeface="Calibri" panose="020F0502020204030204" pitchFamily="34" charset="0"/>
                <a:cs typeface="Times New Roman" panose="02020603050405020304" pitchFamily="18" charset="0"/>
              </a:rPr>
              <a:t> - 2008 (revised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Project Management for the Unofficial Project Manager - Kory </a:t>
            </a:r>
            <a:r>
              <a:rPr lang="en-US" sz="800" b="1" dirty="0" err="1">
                <a:latin typeface="+mn-lt"/>
                <a:ea typeface="Calibri" panose="020F0502020204030204" pitchFamily="34" charset="0"/>
                <a:cs typeface="Times New Roman" panose="02020603050405020304" pitchFamily="18" charset="0"/>
              </a:rPr>
              <a:t>Kogon</a:t>
            </a:r>
            <a:r>
              <a:rPr lang="en-US" sz="800" b="1" dirty="0">
                <a:latin typeface="+mn-lt"/>
                <a:ea typeface="Calibri" panose="020F0502020204030204" pitchFamily="34" charset="0"/>
                <a:cs typeface="Times New Roman" panose="02020603050405020304" pitchFamily="18" charset="0"/>
              </a:rPr>
              <a:t> - 2015</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The Lazy Project Manager: How to be Twice as Productive and Still Leave the Office Early - Peter Taylor - 2015 (2nd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Minute Manager: Managing Projects - Harvard Business Review - 2014</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Risk Up Front: Managing Projects in a Complex World - Adam Josephs and Brad Rubenstein - 2018</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Principles: Life and Work - Ray </a:t>
            </a:r>
            <a:r>
              <a:rPr lang="en-US" sz="800" b="1" dirty="0" err="1">
                <a:latin typeface="+mn-lt"/>
                <a:ea typeface="Calibri" panose="020F0502020204030204" pitchFamily="34" charset="0"/>
                <a:cs typeface="Times New Roman" panose="02020603050405020304" pitchFamily="18" charset="0"/>
              </a:rPr>
              <a:t>Dalio</a:t>
            </a:r>
            <a:r>
              <a:rPr lang="en-US" sz="800" b="1" dirty="0">
                <a:latin typeface="+mn-lt"/>
                <a:ea typeface="Calibri" panose="020F0502020204030204" pitchFamily="34" charset="0"/>
                <a:cs typeface="Times New Roman" panose="02020603050405020304" pitchFamily="18" charset="0"/>
              </a:rPr>
              <a:t> - 2017</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организации -  Г.Д. Антонов, О.П. Иванова, В.М. </a:t>
            </a:r>
            <a:r>
              <a:rPr lang="ru-RU" sz="800" b="1" dirty="0" err="1">
                <a:latin typeface="+mn-lt"/>
                <a:ea typeface="Calibri" panose="020F0502020204030204" pitchFamily="34" charset="0"/>
                <a:cs typeface="Times New Roman" panose="02020603050405020304" pitchFamily="18" charset="0"/>
              </a:rPr>
              <a:t>Тумин</a:t>
            </a:r>
            <a:r>
              <a:rPr lang="ru-RU" sz="800" b="1" dirty="0">
                <a:latin typeface="+mn-lt"/>
                <a:ea typeface="Calibri" panose="020F0502020204030204" pitchFamily="34" charset="0"/>
                <a:cs typeface="Times New Roman" panose="02020603050405020304" pitchFamily="18" charset="0"/>
              </a:rPr>
              <a:t>. - М.: Инфра-М, 2018</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ускоренный курс по программе </a:t>
            </a:r>
            <a:r>
              <a:rPr lang="en-US" sz="800" b="1" dirty="0">
                <a:latin typeface="+mn-lt"/>
                <a:ea typeface="Calibri" panose="020F0502020204030204" pitchFamily="34" charset="0"/>
                <a:cs typeface="Times New Roman" panose="02020603050405020304" pitchFamily="18" charset="0"/>
              </a:rPr>
              <a:t>MBA</a:t>
            </a:r>
            <a:r>
              <a:rPr lang="ru-RU" sz="800" b="1" dirty="0">
                <a:latin typeface="+mn-lt"/>
                <a:ea typeface="Calibri" panose="020F0502020204030204" pitchFamily="34" charset="0"/>
                <a:cs typeface="Times New Roman" panose="02020603050405020304" pitchFamily="18" charset="0"/>
              </a:rPr>
              <a:t> - Э. </a:t>
            </a:r>
            <a:r>
              <a:rPr lang="ru-RU" sz="800" b="1" dirty="0" err="1">
                <a:latin typeface="+mn-lt"/>
                <a:ea typeface="Calibri" panose="020F0502020204030204" pitchFamily="34" charset="0"/>
                <a:cs typeface="Times New Roman" panose="02020603050405020304" pitchFamily="18" charset="0"/>
              </a:rPr>
              <a:t>Верзух</a:t>
            </a:r>
            <a:r>
              <a:rPr lang="ru-RU" sz="800" b="1" dirty="0">
                <a:latin typeface="+mn-lt"/>
                <a:ea typeface="Calibri" panose="020F0502020204030204" pitchFamily="34" charset="0"/>
                <a:cs typeface="Times New Roman" panose="02020603050405020304" pitchFamily="18" charset="0"/>
              </a:rPr>
              <a:t>. - М.: Диалектика - 2019</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Стратегическое управление проектами - С.В. Володин. - М.: </a:t>
            </a:r>
            <a:r>
              <a:rPr lang="ru-RU" sz="800" b="1" dirty="0" err="1">
                <a:latin typeface="+mn-lt"/>
                <a:ea typeface="Calibri" panose="020F0502020204030204" pitchFamily="34" charset="0"/>
                <a:cs typeface="Times New Roman" panose="02020603050405020304" pitchFamily="18" charset="0"/>
              </a:rPr>
              <a:t>Ленанд</a:t>
            </a:r>
            <a:r>
              <a:rPr lang="ru-RU" sz="800" b="1" dirty="0">
                <a:latin typeface="+mn-lt"/>
                <a:ea typeface="Calibri" panose="020F0502020204030204" pitchFamily="34" charset="0"/>
                <a:cs typeface="Times New Roman" panose="02020603050405020304" pitchFamily="18" charset="0"/>
              </a:rPr>
              <a:t> - 2019 </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Гибкое управление проектами и продуктами - Б.Л. </a:t>
            </a:r>
            <a:r>
              <a:rPr lang="ru-RU" sz="800" b="1" dirty="0" err="1">
                <a:latin typeface="+mn-lt"/>
                <a:ea typeface="Calibri" panose="020F0502020204030204" pitchFamily="34" charset="0"/>
                <a:cs typeface="Times New Roman" panose="02020603050405020304" pitchFamily="18" charset="0"/>
              </a:rPr>
              <a:t>Вольфсон</a:t>
            </a:r>
            <a:r>
              <a:rPr lang="ru-RU" sz="800" b="1" dirty="0">
                <a:latin typeface="+mn-lt"/>
                <a:ea typeface="Calibri" panose="020F0502020204030204" pitchFamily="34" charset="0"/>
                <a:cs typeface="Times New Roman" panose="02020603050405020304" pitchFamily="18" charset="0"/>
              </a:rPr>
              <a:t>. - СПб.: Питер - 2019 </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 И.В. Гонтарева, Р.М. Нижегородцев, Д.А. Новиков. - М.: КД </a:t>
            </a:r>
            <a:r>
              <a:rPr lang="ru-RU" sz="800" b="1" dirty="0" err="1">
                <a:latin typeface="+mn-lt"/>
                <a:ea typeface="Calibri" panose="020F0502020204030204" pitchFamily="34" charset="0"/>
                <a:cs typeface="Times New Roman" panose="02020603050405020304" pitchFamily="18" charset="0"/>
              </a:rPr>
              <a:t>Либроком</a:t>
            </a:r>
            <a:r>
              <a:rPr lang="ru-RU" sz="800" b="1" dirty="0">
                <a:latin typeface="+mn-lt"/>
                <a:ea typeface="Calibri" panose="020F0502020204030204" pitchFamily="34" charset="0"/>
                <a:cs typeface="Times New Roman" panose="02020603050405020304" pitchFamily="18" charset="0"/>
              </a:rPr>
              <a:t> - 2018</a:t>
            </a:r>
          </a:p>
          <a:p>
            <a:pPr marL="179388" lvl="0" indent="-177800" algn="just">
              <a:spcAft>
                <a:spcPts val="1000"/>
              </a:spcAft>
              <a:buFont typeface="+mj-lt"/>
              <a:buAutoNum type="arabicPeriod"/>
              <a:tabLst>
                <a:tab pos="457200" algn="l"/>
              </a:tabLst>
            </a:pPr>
            <a:r>
              <a:rPr lang="en-US" sz="800" b="1" dirty="0" err="1">
                <a:latin typeface="+mn-lt"/>
                <a:ea typeface="Calibri" panose="020F0502020204030204" pitchFamily="34" charset="0"/>
                <a:cs typeface="Times New Roman" panose="02020603050405020304" pitchFamily="18" charset="0"/>
              </a:rPr>
              <a:t>Управление</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программными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проектами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Стандарты</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модели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Учебное</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пособие</a:t>
            </a:r>
            <a:r>
              <a:rPr lang="en-US" sz="800" b="1" dirty="0">
                <a:latin typeface="+mn-lt"/>
                <a:ea typeface="Calibri" panose="020F0502020204030204" pitchFamily="34" charset="0"/>
                <a:cs typeface="Times New Roman" panose="02020603050405020304" pitchFamily="18" charset="0"/>
              </a:rPr>
              <a:t> - Ю.П. </a:t>
            </a:r>
            <a:r>
              <a:rPr lang="en-US" sz="800" b="1" dirty="0" err="1">
                <a:latin typeface="+mn-lt"/>
                <a:ea typeface="Calibri" panose="020F0502020204030204" pitchFamily="34" charset="0"/>
                <a:cs typeface="Times New Roman" panose="02020603050405020304" pitchFamily="18" charset="0"/>
              </a:rPr>
              <a:t>Ехлаков</a:t>
            </a:r>
            <a:r>
              <a:rPr lang="en-US" sz="800" b="1" dirty="0">
                <a:latin typeface="+mn-lt"/>
                <a:ea typeface="Calibri" panose="020F0502020204030204" pitchFamily="34" charset="0"/>
                <a:cs typeface="Times New Roman" panose="02020603050405020304" pitchFamily="18" charset="0"/>
              </a:rPr>
              <a:t> - </a:t>
            </a:r>
            <a:r>
              <a:rPr lang="en-US" sz="800" b="1" dirty="0" err="1">
                <a:latin typeface="+mn-lt"/>
                <a:ea typeface="Calibri" panose="020F0502020204030204" pitchFamily="34" charset="0"/>
                <a:cs typeface="Times New Roman" panose="02020603050405020304" pitchFamily="18" charset="0"/>
              </a:rPr>
              <a:t>СПб</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Лань</a:t>
            </a:r>
            <a:r>
              <a:rPr lang="en-US" sz="800" b="1" dirty="0">
                <a:latin typeface="+mn-lt"/>
                <a:ea typeface="Calibri" panose="020F0502020204030204" pitchFamily="34" charset="0"/>
                <a:cs typeface="Times New Roman" panose="02020603050405020304" pitchFamily="18" charset="0"/>
              </a:rPr>
              <a:t> - 2019</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Учебное пособие / П.В. Иванов. - </a:t>
            </a:r>
            <a:r>
              <a:rPr lang="ru-RU" sz="800" b="1" dirty="0" err="1">
                <a:latin typeface="+mn-lt"/>
                <a:ea typeface="Calibri" panose="020F0502020204030204" pitchFamily="34" charset="0"/>
                <a:cs typeface="Times New Roman" panose="02020603050405020304" pitchFamily="18" charset="0"/>
              </a:rPr>
              <a:t>Рн</a:t>
            </a:r>
            <a:r>
              <a:rPr lang="ru-RU" sz="800" b="1" dirty="0">
                <a:latin typeface="+mn-lt"/>
                <a:ea typeface="Calibri" panose="020F0502020204030204" pitchFamily="34" charset="0"/>
                <a:cs typeface="Times New Roman" panose="02020603050405020304" pitchFamily="18" charset="0"/>
              </a:rPr>
              <a:t>/Д: Феникс - 2018</a:t>
            </a:r>
          </a:p>
          <a:p>
            <a:pPr marL="179388" indent="-177800">
              <a:buFont typeface="+mj-lt"/>
              <a:buAutoNum type="arabicPeriod"/>
            </a:pPr>
            <a:r>
              <a:rPr lang="ru-RU" sz="800" b="1" dirty="0">
                <a:latin typeface="+mn-lt"/>
                <a:ea typeface="Calibri" panose="020F0502020204030204" pitchFamily="34" charset="0"/>
              </a:rPr>
              <a:t>Гибкое управление проектами с помощью </a:t>
            </a:r>
            <a:r>
              <a:rPr lang="en-US" sz="800" b="1" dirty="0">
                <a:latin typeface="+mn-lt"/>
                <a:ea typeface="Calibri" panose="020F0502020204030204" pitchFamily="34" charset="0"/>
              </a:rPr>
              <a:t>Agile</a:t>
            </a:r>
            <a:r>
              <a:rPr lang="ru-RU" sz="800" b="1" dirty="0">
                <a:latin typeface="+mn-lt"/>
                <a:ea typeface="Calibri" panose="020F0502020204030204" pitchFamily="34" charset="0"/>
              </a:rPr>
              <a:t>, </a:t>
            </a:r>
            <a:r>
              <a:rPr lang="en-US" sz="800" b="1" dirty="0">
                <a:latin typeface="+mn-lt"/>
                <a:ea typeface="Calibri" panose="020F0502020204030204" pitchFamily="34" charset="0"/>
              </a:rPr>
              <a:t>Scrum</a:t>
            </a:r>
            <a:r>
              <a:rPr lang="ru-RU" sz="800" b="1" dirty="0">
                <a:latin typeface="+mn-lt"/>
                <a:ea typeface="Calibri" panose="020F0502020204030204" pitchFamily="34" charset="0"/>
              </a:rPr>
              <a:t> и </a:t>
            </a:r>
            <a:r>
              <a:rPr lang="en-US" sz="800" b="1" dirty="0">
                <a:latin typeface="+mn-lt"/>
                <a:ea typeface="Calibri" panose="020F0502020204030204" pitchFamily="34" charset="0"/>
              </a:rPr>
              <a:t>Kanban</a:t>
            </a:r>
            <a:r>
              <a:rPr lang="ru-RU" sz="800" b="1" dirty="0">
                <a:latin typeface="+mn-lt"/>
                <a:ea typeface="Calibri" panose="020F0502020204030204" pitchFamily="34" charset="0"/>
              </a:rPr>
              <a:t> / Р. </a:t>
            </a:r>
            <a:r>
              <a:rPr lang="ru-RU" sz="800" b="1" dirty="0" err="1">
                <a:latin typeface="+mn-lt"/>
                <a:ea typeface="Calibri" panose="020F0502020204030204" pitchFamily="34" charset="0"/>
              </a:rPr>
              <a:t>Коул</a:t>
            </a:r>
            <a:r>
              <a:rPr lang="ru-RU" sz="800" b="1" dirty="0">
                <a:latin typeface="+mn-lt"/>
                <a:ea typeface="Calibri" panose="020F0502020204030204" pitchFamily="34" charset="0"/>
              </a:rPr>
              <a:t>, Э. </a:t>
            </a:r>
            <a:r>
              <a:rPr lang="ru-RU" sz="800" b="1" dirty="0" err="1">
                <a:latin typeface="+mn-lt"/>
                <a:ea typeface="Calibri" panose="020F0502020204030204" pitchFamily="34" charset="0"/>
              </a:rPr>
              <a:t>Скотчер</a:t>
            </a:r>
            <a:r>
              <a:rPr lang="ru-RU" sz="800" b="1" dirty="0">
                <a:latin typeface="+mn-lt"/>
                <a:ea typeface="Calibri" panose="020F0502020204030204" pitchFamily="34" charset="0"/>
              </a:rPr>
              <a:t>. - СПб.: Питер – 2015</a:t>
            </a:r>
            <a:endParaRPr lang="ru-RU" sz="800" b="1" dirty="0">
              <a:latin typeface="+mn-lt"/>
            </a:endParaRPr>
          </a:p>
        </p:txBody>
      </p:sp>
    </p:spTree>
    <p:extLst>
      <p:ext uri="{BB962C8B-B14F-4D97-AF65-F5344CB8AC3E}">
        <p14:creationId xmlns:p14="http://schemas.microsoft.com/office/powerpoint/2010/main" val="1338994781"/>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gradFill>
          <a:gsLst>
            <a:gs pos="0">
              <a:srgbClr val="F4FC68"/>
            </a:gs>
            <a:gs pos="58000">
              <a:schemeClr val="accent2"/>
            </a:gs>
            <a:gs pos="100000">
              <a:schemeClr val="accent2"/>
            </a:gs>
          </a:gsLst>
          <a:path path="circle">
            <a:fillToRect l="100000" t="100000"/>
          </a:path>
          <a:tileRect r="-100000" b="-100000"/>
        </a:gradFill>
        <a:effectLst/>
      </p:bgPr>
    </p:bg>
    <p:spTree>
      <p:nvGrpSpPr>
        <p:cNvPr id="1" name="Shape 371"/>
        <p:cNvGrpSpPr/>
        <p:nvPr/>
      </p:nvGrpSpPr>
      <p:grpSpPr>
        <a:xfrm>
          <a:off x="0" y="0"/>
          <a:ext cx="0" cy="0"/>
          <a:chOff x="0" y="0"/>
          <a:chExt cx="0" cy="0"/>
        </a:xfrm>
      </p:grpSpPr>
      <p:sp>
        <p:nvSpPr>
          <p:cNvPr id="376" name="Google Shape;376;p35"/>
          <p:cNvSpPr txBox="1">
            <a:spLocks noGrp="1"/>
          </p:cNvSpPr>
          <p:nvPr>
            <p:ph type="sldNum" idx="4294967295"/>
          </p:nvPr>
        </p:nvSpPr>
        <p:spPr>
          <a:xfrm>
            <a:off x="8594725" y="4643438"/>
            <a:ext cx="549275" cy="315912"/>
          </a:xfrm>
          <a:prstGeom prst="rect">
            <a:avLst/>
          </a:prstGeom>
        </p:spPr>
        <p:txBody>
          <a:bodyPr spcFirstLastPara="1" wrap="square" lIns="0" tIns="0" rIns="0" bIns="0" anchor="b" anchorCtr="0">
            <a:noAutofit/>
          </a:bodyPr>
          <a:lstStyle/>
          <a:p>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fld id="{00000000-1234-1234-1234-123412341234}" type="slidenum">
              <a:rPr kumimoji="0" lang="en" sz="1800" b="0" i="0" u="none" strike="noStrike" kern="0" cap="none" spc="0" normalizeH="0" baseline="0" noProof="0">
                <a:ln>
                  <a:noFill/>
                </a:ln>
                <a:solidFill>
                  <a:srgbClr val="FFFFFF"/>
                </a:solidFill>
                <a:effectLst/>
                <a:uLnTx/>
                <a:uFillTx/>
                <a:latin typeface="Bebas Neue"/>
                <a:sym typeface="Bebas Neue"/>
              </a:rPr>
              <a:pPr marL="0" marR="0" lvl="0" indent="0" algn="r" defTabSz="914400" rtl="0" eaLnBrk="1" fontAlgn="auto" latinLnBrk="0" hangingPunct="1">
                <a:lnSpc>
                  <a:spcPct val="90000"/>
                </a:lnSpc>
                <a:spcBef>
                  <a:spcPts val="0"/>
                </a:spcBef>
                <a:spcAft>
                  <a:spcPts val="0"/>
                </a:spcAft>
                <a:buClr>
                  <a:srgbClr val="000000"/>
                </a:buClr>
                <a:buSzPts val="1800"/>
                <a:buFont typeface="Arial"/>
                <a:buNone/>
                <a:tabLst/>
                <a:defRPr/>
              </a:pPr>
              <a:t>56</a:t>
            </a:fld>
            <a:endParaRPr kumimoji="0" sz="1800" b="0" i="0" u="none" strike="noStrike" kern="0" cap="none" spc="0" normalizeH="0" baseline="0" noProof="0">
              <a:ln>
                <a:noFill/>
              </a:ln>
              <a:solidFill>
                <a:srgbClr val="FFFFFF"/>
              </a:solidFill>
              <a:effectLst/>
              <a:uLnTx/>
              <a:uFillTx/>
              <a:latin typeface="Bebas Neue"/>
              <a:sym typeface="Bebas Neue"/>
            </a:endParaRPr>
          </a:p>
        </p:txBody>
      </p:sp>
      <p:sp>
        <p:nvSpPr>
          <p:cNvPr id="6"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7" name="Google Shape;513;p29"/>
          <p:cNvSpPr/>
          <p:nvPr/>
        </p:nvSpPr>
        <p:spPr>
          <a:xfrm>
            <a:off x="244527" y="379439"/>
            <a:ext cx="539646" cy="134912"/>
          </a:xfrm>
          <a:custGeom>
            <a:avLst/>
            <a:gdLst/>
            <a:ahLst/>
            <a:cxnLst/>
            <a:rect l="l" t="t" r="r" b="b"/>
            <a:pathLst>
              <a:path w="1079292" h="269823" extrusionOk="0">
                <a:moveTo>
                  <a:pt x="134912" y="0"/>
                </a:moveTo>
                <a:cubicBezTo>
                  <a:pt x="60373" y="0"/>
                  <a:pt x="0" y="60373"/>
                  <a:pt x="0" y="134912"/>
                </a:cubicBezTo>
                <a:cubicBezTo>
                  <a:pt x="0" y="209450"/>
                  <a:pt x="60373" y="269823"/>
                  <a:pt x="134912" y="269823"/>
                </a:cubicBezTo>
                <a:cubicBezTo>
                  <a:pt x="209450" y="269823"/>
                  <a:pt x="269823" y="209450"/>
                  <a:pt x="269823" y="134912"/>
                </a:cubicBezTo>
                <a:cubicBezTo>
                  <a:pt x="269823" y="60373"/>
                  <a:pt x="209450" y="0"/>
                  <a:pt x="134912" y="0"/>
                </a:cubicBezTo>
                <a:close/>
                <a:moveTo>
                  <a:pt x="944381" y="0"/>
                </a:moveTo>
                <a:cubicBezTo>
                  <a:pt x="869842" y="0"/>
                  <a:pt x="809469" y="60373"/>
                  <a:pt x="809469" y="134912"/>
                </a:cubicBezTo>
                <a:cubicBezTo>
                  <a:pt x="809469" y="209450"/>
                  <a:pt x="869842" y="269823"/>
                  <a:pt x="944381" y="269823"/>
                </a:cubicBezTo>
                <a:cubicBezTo>
                  <a:pt x="1018919" y="269823"/>
                  <a:pt x="1079292" y="209450"/>
                  <a:pt x="1079292" y="134912"/>
                </a:cubicBezTo>
                <a:cubicBezTo>
                  <a:pt x="1079292" y="60373"/>
                  <a:pt x="1018919" y="0"/>
                  <a:pt x="944381" y="0"/>
                </a:cubicBezTo>
                <a:close/>
                <a:moveTo>
                  <a:pt x="539646" y="0"/>
                </a:moveTo>
                <a:cubicBezTo>
                  <a:pt x="465107" y="0"/>
                  <a:pt x="404735" y="60373"/>
                  <a:pt x="404735" y="134912"/>
                </a:cubicBezTo>
                <a:cubicBezTo>
                  <a:pt x="404735" y="209450"/>
                  <a:pt x="465107" y="269823"/>
                  <a:pt x="539646" y="269823"/>
                </a:cubicBezTo>
                <a:cubicBezTo>
                  <a:pt x="614185" y="269823"/>
                  <a:pt x="674558" y="209450"/>
                  <a:pt x="674558" y="134912"/>
                </a:cubicBezTo>
                <a:cubicBezTo>
                  <a:pt x="674558" y="60373"/>
                  <a:pt x="614185" y="0"/>
                  <a:pt x="539646" y="0"/>
                </a:cubicBezTo>
                <a:close/>
              </a:path>
            </a:pathLst>
          </a:custGeom>
          <a:solidFill>
            <a:srgbClr val="C00000"/>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8" name="Google Shape;514;p29"/>
          <p:cNvSpPr/>
          <p:nvPr/>
        </p:nvSpPr>
        <p:spPr>
          <a:xfrm rot="5400000">
            <a:off x="1412630" y="3399051"/>
            <a:ext cx="1219200" cy="1219197"/>
          </a:xfrm>
          <a:custGeom>
            <a:avLst/>
            <a:gdLst/>
            <a:ahLst/>
            <a:cxnLst/>
            <a:rect l="l" t="t" r="r" b="b"/>
            <a:pathLst>
              <a:path w="2438400" h="2438393" extrusionOk="0">
                <a:moveTo>
                  <a:pt x="2438400" y="1085807"/>
                </a:moveTo>
                <a:lnTo>
                  <a:pt x="2438400" y="1085807"/>
                </a:lnTo>
                <a:lnTo>
                  <a:pt x="2438400" y="0"/>
                </a:lnTo>
                <a:lnTo>
                  <a:pt x="2438400" y="0"/>
                </a:lnTo>
                <a:cubicBezTo>
                  <a:pt x="1091702" y="0"/>
                  <a:pt x="0" y="1091696"/>
                  <a:pt x="0" y="2438394"/>
                </a:cubicBezTo>
                <a:lnTo>
                  <a:pt x="1085820" y="2438394"/>
                </a:lnTo>
                <a:cubicBezTo>
                  <a:pt x="1085820" y="1691384"/>
                  <a:pt x="1691396" y="1085807"/>
                  <a:pt x="2438400" y="1085807"/>
                </a:cubicBezTo>
                <a:close/>
              </a:path>
            </a:pathLst>
          </a:custGeom>
          <a:solidFill>
            <a:srgbClr val="0070C0"/>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1" name="TextBox 10"/>
          <p:cNvSpPr txBox="1"/>
          <p:nvPr/>
        </p:nvSpPr>
        <p:spPr>
          <a:xfrm>
            <a:off x="2942341" y="1265176"/>
            <a:ext cx="3451586" cy="929485"/>
          </a:xfrm>
          <a:prstGeom prst="rect">
            <a:avLst/>
          </a:prstGeom>
          <a:noFill/>
        </p:spPr>
        <p:txBody>
          <a:bodyPr wrap="none" rtlCol="0">
            <a:spAutoFit/>
          </a:bodyPr>
          <a:lstStyle/>
          <a:p>
            <a:pPr algn="ctr">
              <a:lnSpc>
                <a:spcPts val="6500"/>
              </a:lnSpc>
            </a:pPr>
            <a:r>
              <a:rPr lang="uz-Cyrl-UZ" sz="6800" b="1" dirty="0">
                <a:effectLst>
                  <a:outerShdw blurRad="38100" dist="38100" dir="2700000" algn="tl">
                    <a:srgbClr val="000000">
                      <a:alpha val="43137"/>
                    </a:srgbClr>
                  </a:outerShdw>
                </a:effectLst>
                <a:latin typeface="Montserrat" charset="0"/>
                <a:ea typeface="Montserrat" charset="0"/>
                <a:cs typeface="Montserrat" charset="0"/>
              </a:rPr>
              <a:t>Раҳмат</a:t>
            </a:r>
            <a:r>
              <a:rPr lang="en-US" sz="6800" b="1" dirty="0">
                <a:effectLst>
                  <a:outerShdw blurRad="38100" dist="38100" dir="2700000" algn="tl">
                    <a:srgbClr val="000000">
                      <a:alpha val="43137"/>
                    </a:srgbClr>
                  </a:outerShdw>
                </a:effectLst>
                <a:latin typeface="Montserrat" charset="0"/>
                <a:ea typeface="Montserrat" charset="0"/>
                <a:cs typeface="Montserrat" charset="0"/>
              </a:rPr>
              <a:t>!</a:t>
            </a:r>
          </a:p>
        </p:txBody>
      </p:sp>
      <p:sp>
        <p:nvSpPr>
          <p:cNvPr id="12" name="TextBox 11"/>
          <p:cNvSpPr txBox="1"/>
          <p:nvPr/>
        </p:nvSpPr>
        <p:spPr>
          <a:xfrm>
            <a:off x="3030048" y="2831940"/>
            <a:ext cx="3298467" cy="1387559"/>
          </a:xfrm>
          <a:prstGeom prst="rect">
            <a:avLst/>
          </a:prstGeom>
          <a:noFill/>
        </p:spPr>
        <p:txBody>
          <a:bodyPr wrap="none" rtlCol="0">
            <a:spAutoFit/>
          </a:bodyPr>
          <a:lstStyle/>
          <a:p>
            <a:pPr algn="ctr">
              <a:lnSpc>
                <a:spcPts val="1600"/>
              </a:lnSpc>
            </a:pPr>
            <a:endParaRPr lang="en-US"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Telegram: @BakhromKholbaev</a:t>
            </a:r>
            <a:endParaRPr lang="ru-RU"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bakhrom2001@gmail.com</a:t>
            </a:r>
          </a:p>
          <a:p>
            <a:pPr algn="ctr"/>
            <a:r>
              <a:rPr lang="en-US" sz="1750" dirty="0">
                <a:latin typeface="Raleway" charset="0"/>
                <a:ea typeface="Raleway" charset="0"/>
                <a:cs typeface="Raleway" charset="0"/>
              </a:rPr>
              <a:t>bkholbaev@missouristate.edu</a:t>
            </a:r>
          </a:p>
        </p:txBody>
      </p:sp>
      <p:sp>
        <p:nvSpPr>
          <p:cNvPr id="13" name="TextBox 12"/>
          <p:cNvSpPr txBox="1"/>
          <p:nvPr/>
        </p:nvSpPr>
        <p:spPr>
          <a:xfrm>
            <a:off x="3700423" y="2087983"/>
            <a:ext cx="1980029" cy="515526"/>
          </a:xfrm>
          <a:prstGeom prst="rect">
            <a:avLst/>
          </a:prstGeom>
          <a:noFill/>
        </p:spPr>
        <p:txBody>
          <a:bodyPr wrap="none" rtlCol="0">
            <a:spAutoFit/>
          </a:bodyPr>
          <a:lstStyle/>
          <a:p>
            <a:pPr algn="ctr"/>
            <a:r>
              <a:rPr lang="uz-Cyrl-UZ" sz="2750" b="1" dirty="0">
                <a:latin typeface="Montserrat" charset="0"/>
                <a:ea typeface="Montserrat" charset="0"/>
                <a:cs typeface="Montserrat" charset="0"/>
              </a:rPr>
              <a:t>Саволлар</a:t>
            </a:r>
            <a:r>
              <a:rPr lang="en-US" sz="2750" b="1" dirty="0">
                <a:latin typeface="Montserrat" charset="0"/>
                <a:ea typeface="Montserrat" charset="0"/>
                <a:cs typeface="Montserrat" charset="0"/>
              </a:rPr>
              <a:t>?</a:t>
            </a:r>
          </a:p>
        </p:txBody>
      </p:sp>
    </p:spTree>
    <p:extLst>
      <p:ext uri="{BB962C8B-B14F-4D97-AF65-F5344CB8AC3E}">
        <p14:creationId xmlns:p14="http://schemas.microsoft.com/office/powerpoint/2010/main" val="945713461"/>
      </p:ext>
    </p:extLst>
  </p:cSld>
  <p:clrMapOvr>
    <a:masterClrMapping/>
  </p:clrMapOvr>
  <p:timing>
    <p:tnLst>
      <p:par>
        <p:cTn id="1" dur="indefinite" restart="never" nodeType="tmRoot"/>
      </p:par>
    </p:tnLst>
  </p:timing>
</p:sld>
</file>

<file path=ppt/theme/theme1.xml><?xml version="1.0" encoding="utf-8"?>
<a:theme xmlns:a="http://schemas.openxmlformats.org/drawingml/2006/main" name="4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lidesCarnival base template">
  <a:themeElements>
    <a:clrScheme name="Custom 347">
      <a:dk1>
        <a:srgbClr val="000000"/>
      </a:dk1>
      <a:lt1>
        <a:srgbClr val="FFFFFF"/>
      </a:lt1>
      <a:dk2>
        <a:srgbClr val="567876"/>
      </a:dk2>
      <a:lt2>
        <a:srgbClr val="DA8F00"/>
      </a:lt2>
      <a:accent1>
        <a:srgbClr val="C0C0C0"/>
      </a:accent1>
      <a:accent2>
        <a:srgbClr val="77838D"/>
      </a:accent2>
      <a:accent3>
        <a:srgbClr val="EFEFEF"/>
      </a:accent3>
      <a:accent4>
        <a:srgbClr val="FFFFFF"/>
      </a:accent4>
      <a:accent5>
        <a:srgbClr val="FFFFFF"/>
      </a:accent5>
      <a:accent6>
        <a:srgbClr val="FFFFFF"/>
      </a:accent6>
      <a:hlink>
        <a:srgbClr val="567876"/>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5088</TotalTime>
  <Words>3407</Words>
  <Application>Microsoft Office PowerPoint</Application>
  <PresentationFormat>Экран (16:9)</PresentationFormat>
  <Paragraphs>287</Paragraphs>
  <Slides>56</Slides>
  <Notes>56</Notes>
  <HiddenSlides>0</HiddenSlides>
  <MMClips>0</MMClips>
  <ScaleCrop>false</ScaleCrop>
  <HeadingPairs>
    <vt:vector size="6" baseType="variant">
      <vt:variant>
        <vt:lpstr>Использованные шрифты</vt:lpstr>
      </vt:variant>
      <vt:variant>
        <vt:i4>14</vt:i4>
      </vt:variant>
      <vt:variant>
        <vt:lpstr>Тема</vt:lpstr>
      </vt:variant>
      <vt:variant>
        <vt:i4>2</vt:i4>
      </vt:variant>
      <vt:variant>
        <vt:lpstr>Заголовки слайдов</vt:lpstr>
      </vt:variant>
      <vt:variant>
        <vt:i4>56</vt:i4>
      </vt:variant>
    </vt:vector>
  </HeadingPairs>
  <TitlesOfParts>
    <vt:vector size="72" baseType="lpstr">
      <vt:lpstr>Roboto Regular</vt:lpstr>
      <vt:lpstr>Raleway</vt:lpstr>
      <vt:lpstr>Courier New</vt:lpstr>
      <vt:lpstr>Barlow</vt:lpstr>
      <vt:lpstr>Calibri Light</vt:lpstr>
      <vt:lpstr>Times New Roman</vt:lpstr>
      <vt:lpstr>Wingdings</vt:lpstr>
      <vt:lpstr>Montserrat</vt:lpstr>
      <vt:lpstr>Calibri</vt:lpstr>
      <vt:lpstr>Arial</vt:lpstr>
      <vt:lpstr>Verdana</vt:lpstr>
      <vt:lpstr>Bebas Neue</vt:lpstr>
      <vt:lpstr>Roboto</vt:lpstr>
      <vt:lpstr>Century Gothic</vt:lpstr>
      <vt:lpstr>4_Тема Office</vt:lpstr>
      <vt:lpstr>SlidesCarnival base template</vt:lpstr>
      <vt:lpstr> Topic: Special Questions on Project Management Мавзу: Лойиҳа бошқарувига оид махсус саволлар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Title Goes Here</dc:title>
  <dc:creator>user-pc</dc:creator>
  <cp:lastModifiedBy>user-pc</cp:lastModifiedBy>
  <cp:revision>254</cp:revision>
  <dcterms:modified xsi:type="dcterms:W3CDTF">2022-10-24T07:10:00Z</dcterms:modified>
</cp:coreProperties>
</file>