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media/image15.jpg" ContentType="image/jpeg"/>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media/image19.jpg" ContentType="image/jpeg"/>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495" r:id="rId2"/>
    <p:sldId id="256" r:id="rId3"/>
    <p:sldId id="484" r:id="rId4"/>
    <p:sldId id="464" r:id="rId5"/>
    <p:sldId id="493" r:id="rId6"/>
    <p:sldId id="494" r:id="rId7"/>
    <p:sldId id="486" r:id="rId8"/>
    <p:sldId id="487" r:id="rId9"/>
    <p:sldId id="488" r:id="rId10"/>
    <p:sldId id="491" r:id="rId11"/>
    <p:sldId id="465" r:id="rId12"/>
    <p:sldId id="432" r:id="rId13"/>
    <p:sldId id="483" r:id="rId14"/>
    <p:sldId id="467" r:id="rId15"/>
    <p:sldId id="481" r:id="rId16"/>
    <p:sldId id="468" r:id="rId17"/>
    <p:sldId id="482" r:id="rId18"/>
    <p:sldId id="404" r:id="rId19"/>
    <p:sldId id="469" r:id="rId20"/>
    <p:sldId id="470" r:id="rId21"/>
    <p:sldId id="471" r:id="rId22"/>
    <p:sldId id="472" r:id="rId23"/>
    <p:sldId id="474" r:id="rId24"/>
    <p:sldId id="475" r:id="rId25"/>
    <p:sldId id="477" r:id="rId26"/>
    <p:sldId id="479" r:id="rId27"/>
    <p:sldId id="473" r:id="rId28"/>
    <p:sldId id="489" r:id="rId29"/>
    <p:sldId id="492" r:id="rId30"/>
    <p:sldId id="490" r:id="rId31"/>
  </p:sldIdLst>
  <p:sldSz cx="9906000" cy="6858000" type="A4"/>
  <p:notesSz cx="6742113" cy="987583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3B08D8C0-52DB-4396-B919-D87D991E8E46}">
          <p14:sldIdLst>
            <p14:sldId id="495"/>
            <p14:sldId id="256"/>
            <p14:sldId id="484"/>
            <p14:sldId id="464"/>
            <p14:sldId id="493"/>
            <p14:sldId id="494"/>
            <p14:sldId id="486"/>
            <p14:sldId id="487"/>
            <p14:sldId id="488"/>
            <p14:sldId id="491"/>
            <p14:sldId id="465"/>
            <p14:sldId id="432"/>
            <p14:sldId id="483"/>
            <p14:sldId id="467"/>
            <p14:sldId id="481"/>
            <p14:sldId id="468"/>
            <p14:sldId id="482"/>
            <p14:sldId id="404"/>
            <p14:sldId id="469"/>
            <p14:sldId id="470"/>
            <p14:sldId id="471"/>
            <p14:sldId id="472"/>
            <p14:sldId id="474"/>
            <p14:sldId id="475"/>
            <p14:sldId id="477"/>
            <p14:sldId id="479"/>
          </p14:sldIdLst>
        </p14:section>
        <p14:section name="Раздел без заголовка" id="{42067A87-3B10-4CEC-8C83-6E3138BECA7E}">
          <p14:sldIdLst>
            <p14:sldId id="473"/>
            <p14:sldId id="489"/>
            <p14:sldId id="492"/>
            <p14:sldId id="490"/>
          </p14:sldIdLst>
        </p14:section>
      </p14:sectionLst>
    </p:ex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C0A7"/>
    <a:srgbClr val="B9771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408" autoAdjust="0"/>
    <p:restoredTop sz="94706" autoAdjust="0"/>
  </p:normalViewPr>
  <p:slideViewPr>
    <p:cSldViewPr snapToGrid="0">
      <p:cViewPr varScale="1">
        <p:scale>
          <a:sx n="120" d="100"/>
          <a:sy n="120" d="100"/>
        </p:scale>
        <p:origin x="780" y="84"/>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iagrams/_rels/data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image" Target="../media/image10.png"/></Relationships>
</file>

<file path=ppt/diagrams/_rels/drawing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image" Target="../media/image10.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2177B8-47F5-47CC-A58C-495681D085B8}" type="doc">
      <dgm:prSet loTypeId="urn:microsoft.com/office/officeart/2005/8/layout/target3" loCatId="list" qsTypeId="urn:microsoft.com/office/officeart/2005/8/quickstyle/simple1" qsCatId="simple" csTypeId="urn:microsoft.com/office/officeart/2005/8/colors/accent1_2" csCatId="accent1" phldr="1"/>
      <dgm:spPr/>
      <dgm:t>
        <a:bodyPr/>
        <a:lstStyle/>
        <a:p>
          <a:endParaRPr lang="ru-RU"/>
        </a:p>
      </dgm:t>
    </dgm:pt>
    <dgm:pt modelId="{4780DBE4-0BEC-4CAB-B2DE-9A123DDE6E0B}">
      <dgm:prSet phldrT="[Текст]"/>
      <dgm:spPr>
        <a:solidFill>
          <a:srgbClr val="92D050"/>
        </a:solidFill>
      </dgm:spPr>
      <dgm:t>
        <a:bodyPr/>
        <a:lstStyle/>
        <a:p>
          <a:r>
            <a:rPr lang="uz-Cyrl-UZ" b="1" noProof="0" dirty="0" smtClean="0">
              <a:latin typeface="Times New Roman" panose="02020603050405020304" pitchFamily="18" charset="0"/>
              <a:cs typeface="Times New Roman" panose="02020603050405020304" pitchFamily="18" charset="0"/>
            </a:rPr>
            <a:t>Кадрлар сиёсати</a:t>
          </a:r>
          <a:endParaRPr lang="uz-Cyrl-UZ" b="1" noProof="0" dirty="0">
            <a:latin typeface="Times New Roman" panose="02020603050405020304" pitchFamily="18" charset="0"/>
            <a:cs typeface="Times New Roman" panose="02020603050405020304" pitchFamily="18" charset="0"/>
          </a:endParaRPr>
        </a:p>
      </dgm:t>
    </dgm:pt>
    <dgm:pt modelId="{9C859936-9A95-43FB-B39E-A99E7D22C12C}" type="parTrans" cxnId="{65FBEF24-3A82-4AD8-ADA8-FAA1C45A76A3}">
      <dgm:prSet/>
      <dgm:spPr/>
      <dgm:t>
        <a:bodyPr/>
        <a:lstStyle/>
        <a:p>
          <a:endParaRPr lang="ru-RU"/>
        </a:p>
      </dgm:t>
    </dgm:pt>
    <dgm:pt modelId="{C0EBEE2A-5A4A-4ECF-B597-CB28CFFB3726}" type="sibTrans" cxnId="{65FBEF24-3A82-4AD8-ADA8-FAA1C45A76A3}">
      <dgm:prSet/>
      <dgm:spPr/>
      <dgm:t>
        <a:bodyPr/>
        <a:lstStyle/>
        <a:p>
          <a:endParaRPr lang="ru-RU"/>
        </a:p>
      </dgm:t>
    </dgm:pt>
    <dgm:pt modelId="{A92D75AC-24EA-4707-B8D2-D3F1897C968D}">
      <dgm:prSet phldrT="[Текст]" custT="1"/>
      <dgm:spPr/>
      <dgm:t>
        <a:bodyPr/>
        <a:lstStyle/>
        <a:p>
          <a:pPr algn="just"/>
          <a:r>
            <a:rPr lang="uz-Cyrl-UZ" sz="2000" b="1" noProof="0" dirty="0" smtClean="0">
              <a:latin typeface="Times New Roman" panose="02020603050405020304" pitchFamily="18" charset="0"/>
              <a:cs typeface="Times New Roman" panose="02020603050405020304" pitchFamily="18" charset="0"/>
            </a:rPr>
            <a:t>Ходимлар ва ташкилот ўртасидаги муносабатлардаги аниқ қоидалар, истаклар ва чекловлар тўпламидир.</a:t>
          </a:r>
          <a:endParaRPr lang="uz-Cyrl-UZ" sz="2000" b="1" noProof="0" dirty="0">
            <a:latin typeface="Times New Roman" panose="02020603050405020304" pitchFamily="18" charset="0"/>
            <a:cs typeface="Times New Roman" panose="02020603050405020304" pitchFamily="18" charset="0"/>
          </a:endParaRPr>
        </a:p>
      </dgm:t>
    </dgm:pt>
    <dgm:pt modelId="{5B3771D7-C762-4EB5-9C49-B608F51E4923}" type="parTrans" cxnId="{446E0C41-81D5-4F00-948C-75C9E5F31A20}">
      <dgm:prSet/>
      <dgm:spPr/>
      <dgm:t>
        <a:bodyPr/>
        <a:lstStyle/>
        <a:p>
          <a:endParaRPr lang="ru-RU"/>
        </a:p>
      </dgm:t>
    </dgm:pt>
    <dgm:pt modelId="{87F295C6-3EF8-4D0E-8856-E142224A1ED5}" type="sibTrans" cxnId="{446E0C41-81D5-4F00-948C-75C9E5F31A20}">
      <dgm:prSet/>
      <dgm:spPr/>
      <dgm:t>
        <a:bodyPr/>
        <a:lstStyle/>
        <a:p>
          <a:endParaRPr lang="ru-RU"/>
        </a:p>
      </dgm:t>
    </dgm:pt>
    <dgm:pt modelId="{A5A8E703-5D34-4095-9C99-F0A99909A816}">
      <dgm:prSet phldrT="[Текст]"/>
      <dgm:spPr>
        <a:solidFill>
          <a:schemeClr val="accent1">
            <a:lumMod val="60000"/>
            <a:lumOff val="40000"/>
          </a:schemeClr>
        </a:solidFill>
      </dgm:spPr>
      <dgm:t>
        <a:bodyPr/>
        <a:lstStyle/>
        <a:p>
          <a:r>
            <a:rPr lang="uz-Cyrl-UZ" b="1" noProof="0" dirty="0" smtClean="0">
              <a:latin typeface="Times New Roman" panose="02020603050405020304" pitchFamily="18" charset="0"/>
              <a:cs typeface="Times New Roman" panose="02020603050405020304" pitchFamily="18" charset="0"/>
            </a:rPr>
            <a:t>Кадрлар сиёсати</a:t>
          </a:r>
          <a:endParaRPr lang="uz-Cyrl-UZ" b="1" noProof="0" dirty="0">
            <a:latin typeface="Times New Roman" panose="02020603050405020304" pitchFamily="18" charset="0"/>
            <a:cs typeface="Times New Roman" panose="02020603050405020304" pitchFamily="18" charset="0"/>
          </a:endParaRPr>
        </a:p>
      </dgm:t>
    </dgm:pt>
    <dgm:pt modelId="{35D2B36E-6D64-4FEB-8167-41B552D7E846}" type="parTrans" cxnId="{4BD4969E-3D01-4E1A-987A-94C45E676959}">
      <dgm:prSet/>
      <dgm:spPr/>
      <dgm:t>
        <a:bodyPr/>
        <a:lstStyle/>
        <a:p>
          <a:endParaRPr lang="ru-RU"/>
        </a:p>
      </dgm:t>
    </dgm:pt>
    <dgm:pt modelId="{0B73BFC5-EC8F-45BF-8CDE-910C7DC141DB}" type="sibTrans" cxnId="{4BD4969E-3D01-4E1A-987A-94C45E676959}">
      <dgm:prSet/>
      <dgm:spPr/>
      <dgm:t>
        <a:bodyPr/>
        <a:lstStyle/>
        <a:p>
          <a:endParaRPr lang="ru-RU"/>
        </a:p>
      </dgm:t>
    </dgm:pt>
    <dgm:pt modelId="{B31E0E7E-359E-40E1-8F28-E69F85C65765}">
      <dgm:prSet phldrT="[Текст]" custT="1"/>
      <dgm:spPr/>
      <dgm:t>
        <a:bodyPr/>
        <a:lstStyle/>
        <a:p>
          <a:pPr algn="just"/>
          <a:r>
            <a:rPr lang="uz-Cyrl-UZ" sz="1600" b="1" noProof="0" dirty="0" smtClean="0">
              <a:latin typeface="Times New Roman" panose="02020603050405020304" pitchFamily="18" charset="0"/>
              <a:cs typeface="Times New Roman" panose="02020603050405020304" pitchFamily="18" charset="0"/>
            </a:rPr>
            <a:t>Инсон ресурсларини компания стратегиясига мос келадиган қонунлар ва қоидалар тизими. Ушбу таъриф ходимларни бошқариш соҳасининг ташкилотнинг умумий фаолиятига қўшилишини, шунингдек ташкилотнинг барча субъектлари томонидан кадрлар билан ишлаш қоидалари ва меъёрларидан хабардор бўлиш фактини таъкидлайди.</a:t>
          </a:r>
          <a:endParaRPr lang="uz-Cyrl-UZ" sz="1600" b="1" noProof="0" dirty="0">
            <a:latin typeface="Times New Roman" panose="02020603050405020304" pitchFamily="18" charset="0"/>
            <a:cs typeface="Times New Roman" panose="02020603050405020304" pitchFamily="18" charset="0"/>
          </a:endParaRPr>
        </a:p>
      </dgm:t>
    </dgm:pt>
    <dgm:pt modelId="{62948F41-C279-4901-801C-3DB1B2A67E69}" type="parTrans" cxnId="{C7FDE03E-7A4B-45B2-9DFB-179CEA4E6C58}">
      <dgm:prSet/>
      <dgm:spPr/>
      <dgm:t>
        <a:bodyPr/>
        <a:lstStyle/>
        <a:p>
          <a:endParaRPr lang="ru-RU"/>
        </a:p>
      </dgm:t>
    </dgm:pt>
    <dgm:pt modelId="{D18F8845-CBAF-447E-81F6-C3A2CEFDB9BF}" type="sibTrans" cxnId="{C7FDE03E-7A4B-45B2-9DFB-179CEA4E6C58}">
      <dgm:prSet/>
      <dgm:spPr/>
      <dgm:t>
        <a:bodyPr/>
        <a:lstStyle/>
        <a:p>
          <a:endParaRPr lang="ru-RU"/>
        </a:p>
      </dgm:t>
    </dgm:pt>
    <dgm:pt modelId="{1F3C0F05-CB84-421E-95FD-58E0B68A6E19}">
      <dgm:prSet phldrT="[Текст]" custT="1"/>
      <dgm:spPr/>
      <dgm:t>
        <a:bodyPr/>
        <a:lstStyle/>
        <a:p>
          <a:pPr algn="just"/>
          <a:endParaRPr lang="uz-Cyrl-UZ" sz="1600" noProof="0" dirty="0">
            <a:latin typeface="Times New Roman" panose="02020603050405020304" pitchFamily="18" charset="0"/>
            <a:cs typeface="Times New Roman" panose="02020603050405020304" pitchFamily="18" charset="0"/>
          </a:endParaRPr>
        </a:p>
      </dgm:t>
    </dgm:pt>
    <dgm:pt modelId="{D3EB1070-0DE9-40C3-8D09-D62618D3D96E}" type="parTrans" cxnId="{4C415211-8A91-4BF2-B81F-3FC7534D1841}">
      <dgm:prSet/>
      <dgm:spPr/>
      <dgm:t>
        <a:bodyPr/>
        <a:lstStyle/>
        <a:p>
          <a:endParaRPr lang="ru-RU"/>
        </a:p>
      </dgm:t>
    </dgm:pt>
    <dgm:pt modelId="{0E7E5763-42FF-441B-9835-BF668229BAA9}" type="sibTrans" cxnId="{4C415211-8A91-4BF2-B81F-3FC7534D1841}">
      <dgm:prSet/>
      <dgm:spPr/>
      <dgm:t>
        <a:bodyPr/>
        <a:lstStyle/>
        <a:p>
          <a:endParaRPr lang="ru-RU"/>
        </a:p>
      </dgm:t>
    </dgm:pt>
    <dgm:pt modelId="{A155E90A-E573-44EE-9149-E57D3EFA7509}" type="pres">
      <dgm:prSet presAssocID="{262177B8-47F5-47CC-A58C-495681D085B8}" presName="Name0" presStyleCnt="0">
        <dgm:presLayoutVars>
          <dgm:chMax val="7"/>
          <dgm:dir/>
          <dgm:animLvl val="lvl"/>
          <dgm:resizeHandles val="exact"/>
        </dgm:presLayoutVars>
      </dgm:prSet>
      <dgm:spPr/>
      <dgm:t>
        <a:bodyPr/>
        <a:lstStyle/>
        <a:p>
          <a:endParaRPr lang="ru-RU"/>
        </a:p>
      </dgm:t>
    </dgm:pt>
    <dgm:pt modelId="{6A72E459-A687-42A0-A9D5-8B4C30234171}" type="pres">
      <dgm:prSet presAssocID="{4780DBE4-0BEC-4CAB-B2DE-9A123DDE6E0B}" presName="circle1" presStyleLbl="node1" presStyleIdx="0" presStyleCnt="2" custScaleX="114425" custScaleY="64841" custLinFactNeighborX="2854" custLinFactNeighborY="32751"/>
      <dgm:spPr>
        <a:blipFill rotWithShape="0">
          <a:blip xmlns:r="http://schemas.openxmlformats.org/officeDocument/2006/relationships" r:embed="rId1"/>
          <a:stretch>
            <a:fillRect/>
          </a:stretch>
        </a:blipFill>
      </dgm:spPr>
    </dgm:pt>
    <dgm:pt modelId="{8FAE017E-4DDC-4971-988D-67BFA3F53115}" type="pres">
      <dgm:prSet presAssocID="{4780DBE4-0BEC-4CAB-B2DE-9A123DDE6E0B}" presName="space" presStyleCnt="0"/>
      <dgm:spPr/>
    </dgm:pt>
    <dgm:pt modelId="{5B976329-3177-470A-867F-ED5CB2C7D48A}" type="pres">
      <dgm:prSet presAssocID="{4780DBE4-0BEC-4CAB-B2DE-9A123DDE6E0B}" presName="rect1" presStyleLbl="alignAcc1" presStyleIdx="0" presStyleCnt="2" custScaleX="100443" custLinFactNeighborX="345" custLinFactNeighborY="0"/>
      <dgm:spPr/>
      <dgm:t>
        <a:bodyPr/>
        <a:lstStyle/>
        <a:p>
          <a:endParaRPr lang="ru-RU"/>
        </a:p>
      </dgm:t>
    </dgm:pt>
    <dgm:pt modelId="{2A7684C5-F5C5-4807-8636-968DED14D90D}" type="pres">
      <dgm:prSet presAssocID="{A5A8E703-5D34-4095-9C99-F0A99909A816}" presName="vertSpace2" presStyleLbl="node1" presStyleIdx="0" presStyleCnt="2"/>
      <dgm:spPr/>
    </dgm:pt>
    <dgm:pt modelId="{6B7644FA-C91A-41A9-BDCD-87435CA536B0}" type="pres">
      <dgm:prSet presAssocID="{A5A8E703-5D34-4095-9C99-F0A99909A816}" presName="circle2" presStyleLbl="node1" presStyleIdx="1" presStyleCnt="2" custScaleX="141259" custLinFactY="-673" custLinFactNeighborX="3556" custLinFactNeighborY="-100000"/>
      <dgm:spPr>
        <a:blipFill rotWithShape="0">
          <a:blip xmlns:r="http://schemas.openxmlformats.org/officeDocument/2006/relationships" r:embed="rId2"/>
          <a:stretch>
            <a:fillRect/>
          </a:stretch>
        </a:blipFill>
      </dgm:spPr>
    </dgm:pt>
    <dgm:pt modelId="{62BD371D-E3B1-4CC8-8BF4-6C00FDC821B5}" type="pres">
      <dgm:prSet presAssocID="{A5A8E703-5D34-4095-9C99-F0A99909A816}" presName="rect2" presStyleLbl="alignAcc1" presStyleIdx="1" presStyleCnt="2" custScaleX="100000" custScaleY="108349" custLinFactNeighborX="355" custLinFactNeighborY="4887"/>
      <dgm:spPr/>
      <dgm:t>
        <a:bodyPr/>
        <a:lstStyle/>
        <a:p>
          <a:endParaRPr lang="ru-RU"/>
        </a:p>
      </dgm:t>
    </dgm:pt>
    <dgm:pt modelId="{32C8B1CE-806A-4D4C-A2C3-AB4FCFCFA6C9}" type="pres">
      <dgm:prSet presAssocID="{4780DBE4-0BEC-4CAB-B2DE-9A123DDE6E0B}" presName="rect1ParTx" presStyleLbl="alignAcc1" presStyleIdx="1" presStyleCnt="2">
        <dgm:presLayoutVars>
          <dgm:chMax val="1"/>
          <dgm:bulletEnabled val="1"/>
        </dgm:presLayoutVars>
      </dgm:prSet>
      <dgm:spPr/>
      <dgm:t>
        <a:bodyPr/>
        <a:lstStyle/>
        <a:p>
          <a:endParaRPr lang="ru-RU"/>
        </a:p>
      </dgm:t>
    </dgm:pt>
    <dgm:pt modelId="{68362AAD-6C90-470E-B633-537A37E01A35}" type="pres">
      <dgm:prSet presAssocID="{4780DBE4-0BEC-4CAB-B2DE-9A123DDE6E0B}" presName="rect1ChTx" presStyleLbl="alignAcc1" presStyleIdx="1" presStyleCnt="2" custScaleX="112894" custScaleY="100000" custLinFactNeighborX="-5622" custLinFactNeighborY="538">
        <dgm:presLayoutVars>
          <dgm:bulletEnabled val="1"/>
        </dgm:presLayoutVars>
      </dgm:prSet>
      <dgm:spPr/>
      <dgm:t>
        <a:bodyPr/>
        <a:lstStyle/>
        <a:p>
          <a:endParaRPr lang="ru-RU"/>
        </a:p>
      </dgm:t>
    </dgm:pt>
    <dgm:pt modelId="{0541071D-8342-4FD6-81A4-FFBC8E7CB564}" type="pres">
      <dgm:prSet presAssocID="{A5A8E703-5D34-4095-9C99-F0A99909A816}" presName="rect2ParTx" presStyleLbl="alignAcc1" presStyleIdx="1" presStyleCnt="2">
        <dgm:presLayoutVars>
          <dgm:chMax val="1"/>
          <dgm:bulletEnabled val="1"/>
        </dgm:presLayoutVars>
      </dgm:prSet>
      <dgm:spPr/>
      <dgm:t>
        <a:bodyPr/>
        <a:lstStyle/>
        <a:p>
          <a:endParaRPr lang="ru-RU"/>
        </a:p>
      </dgm:t>
    </dgm:pt>
    <dgm:pt modelId="{9281C15D-76FF-4F81-A63E-2F01E1FE4DEC}" type="pres">
      <dgm:prSet presAssocID="{A5A8E703-5D34-4095-9C99-F0A99909A816}" presName="rect2ChTx" presStyleLbl="alignAcc1" presStyleIdx="1" presStyleCnt="2" custScaleX="114799" custScaleY="129135" custLinFactNeighborX="-7995" custLinFactNeighborY="957">
        <dgm:presLayoutVars>
          <dgm:bulletEnabled val="1"/>
        </dgm:presLayoutVars>
      </dgm:prSet>
      <dgm:spPr/>
      <dgm:t>
        <a:bodyPr/>
        <a:lstStyle/>
        <a:p>
          <a:endParaRPr lang="ru-RU"/>
        </a:p>
      </dgm:t>
    </dgm:pt>
  </dgm:ptLst>
  <dgm:cxnLst>
    <dgm:cxn modelId="{4BD4969E-3D01-4E1A-987A-94C45E676959}" srcId="{262177B8-47F5-47CC-A58C-495681D085B8}" destId="{A5A8E703-5D34-4095-9C99-F0A99909A816}" srcOrd="1" destOrd="0" parTransId="{35D2B36E-6D64-4FEB-8167-41B552D7E846}" sibTransId="{0B73BFC5-EC8F-45BF-8CDE-910C7DC141DB}"/>
    <dgm:cxn modelId="{65FBEF24-3A82-4AD8-ADA8-FAA1C45A76A3}" srcId="{262177B8-47F5-47CC-A58C-495681D085B8}" destId="{4780DBE4-0BEC-4CAB-B2DE-9A123DDE6E0B}" srcOrd="0" destOrd="0" parTransId="{9C859936-9A95-43FB-B39E-A99E7D22C12C}" sibTransId="{C0EBEE2A-5A4A-4ECF-B597-CB28CFFB3726}"/>
    <dgm:cxn modelId="{0F86E4DD-8F58-4D33-94D2-C21D4899E386}" type="presOf" srcId="{1F3C0F05-CB84-421E-95FD-58E0B68A6E19}" destId="{9281C15D-76FF-4F81-A63E-2F01E1FE4DEC}" srcOrd="0" destOrd="0" presId="urn:microsoft.com/office/officeart/2005/8/layout/target3"/>
    <dgm:cxn modelId="{24AA9DC8-1544-4ED9-A920-31D6F723E052}" type="presOf" srcId="{A92D75AC-24EA-4707-B8D2-D3F1897C968D}" destId="{68362AAD-6C90-470E-B633-537A37E01A35}" srcOrd="0" destOrd="0" presId="urn:microsoft.com/office/officeart/2005/8/layout/target3"/>
    <dgm:cxn modelId="{0DAAE1DA-C00E-425A-82E0-42902DF2FADD}" type="presOf" srcId="{A5A8E703-5D34-4095-9C99-F0A99909A816}" destId="{62BD371D-E3B1-4CC8-8BF4-6C00FDC821B5}" srcOrd="0" destOrd="0" presId="urn:microsoft.com/office/officeart/2005/8/layout/target3"/>
    <dgm:cxn modelId="{ED4CABAC-DE4B-4B45-A758-4A23B6395146}" type="presOf" srcId="{4780DBE4-0BEC-4CAB-B2DE-9A123DDE6E0B}" destId="{32C8B1CE-806A-4D4C-A2C3-AB4FCFCFA6C9}" srcOrd="1" destOrd="0" presId="urn:microsoft.com/office/officeart/2005/8/layout/target3"/>
    <dgm:cxn modelId="{5E520FA0-F907-4C29-847D-DD15573D9859}" type="presOf" srcId="{B31E0E7E-359E-40E1-8F28-E69F85C65765}" destId="{9281C15D-76FF-4F81-A63E-2F01E1FE4DEC}" srcOrd="0" destOrd="1" presId="urn:microsoft.com/office/officeart/2005/8/layout/target3"/>
    <dgm:cxn modelId="{1DC3C802-4FB0-4430-9873-EDDEAF4A9A5A}" type="presOf" srcId="{4780DBE4-0BEC-4CAB-B2DE-9A123DDE6E0B}" destId="{5B976329-3177-470A-867F-ED5CB2C7D48A}" srcOrd="0" destOrd="0" presId="urn:microsoft.com/office/officeart/2005/8/layout/target3"/>
    <dgm:cxn modelId="{17E46363-2F7C-4AF4-95EC-0A00D5ACC74A}" type="presOf" srcId="{262177B8-47F5-47CC-A58C-495681D085B8}" destId="{A155E90A-E573-44EE-9149-E57D3EFA7509}" srcOrd="0" destOrd="0" presId="urn:microsoft.com/office/officeart/2005/8/layout/target3"/>
    <dgm:cxn modelId="{C7FDE03E-7A4B-45B2-9DFB-179CEA4E6C58}" srcId="{A5A8E703-5D34-4095-9C99-F0A99909A816}" destId="{B31E0E7E-359E-40E1-8F28-E69F85C65765}" srcOrd="1" destOrd="0" parTransId="{62948F41-C279-4901-801C-3DB1B2A67E69}" sibTransId="{D18F8845-CBAF-447E-81F6-C3A2CEFDB9BF}"/>
    <dgm:cxn modelId="{446E0C41-81D5-4F00-948C-75C9E5F31A20}" srcId="{4780DBE4-0BEC-4CAB-B2DE-9A123DDE6E0B}" destId="{A92D75AC-24EA-4707-B8D2-D3F1897C968D}" srcOrd="0" destOrd="0" parTransId="{5B3771D7-C762-4EB5-9C49-B608F51E4923}" sibTransId="{87F295C6-3EF8-4D0E-8856-E142224A1ED5}"/>
    <dgm:cxn modelId="{615D770A-AC23-48C7-A60B-F243F417CD14}" type="presOf" srcId="{A5A8E703-5D34-4095-9C99-F0A99909A816}" destId="{0541071D-8342-4FD6-81A4-FFBC8E7CB564}" srcOrd="1" destOrd="0" presId="urn:microsoft.com/office/officeart/2005/8/layout/target3"/>
    <dgm:cxn modelId="{4C415211-8A91-4BF2-B81F-3FC7534D1841}" srcId="{A5A8E703-5D34-4095-9C99-F0A99909A816}" destId="{1F3C0F05-CB84-421E-95FD-58E0B68A6E19}" srcOrd="0" destOrd="0" parTransId="{D3EB1070-0DE9-40C3-8D09-D62618D3D96E}" sibTransId="{0E7E5763-42FF-441B-9835-BF668229BAA9}"/>
    <dgm:cxn modelId="{D4C30278-6A4D-4EAF-B9AD-43659E3F459B}" type="presParOf" srcId="{A155E90A-E573-44EE-9149-E57D3EFA7509}" destId="{6A72E459-A687-42A0-A9D5-8B4C30234171}" srcOrd="0" destOrd="0" presId="urn:microsoft.com/office/officeart/2005/8/layout/target3"/>
    <dgm:cxn modelId="{F4F62859-62B6-432C-B02F-05C8D381760A}" type="presParOf" srcId="{A155E90A-E573-44EE-9149-E57D3EFA7509}" destId="{8FAE017E-4DDC-4971-988D-67BFA3F53115}" srcOrd="1" destOrd="0" presId="urn:microsoft.com/office/officeart/2005/8/layout/target3"/>
    <dgm:cxn modelId="{57AE4099-12A3-4E87-84A9-BD0206F5DB91}" type="presParOf" srcId="{A155E90A-E573-44EE-9149-E57D3EFA7509}" destId="{5B976329-3177-470A-867F-ED5CB2C7D48A}" srcOrd="2" destOrd="0" presId="urn:microsoft.com/office/officeart/2005/8/layout/target3"/>
    <dgm:cxn modelId="{40F61775-ED2A-4DAB-9502-F09D0B2CDD25}" type="presParOf" srcId="{A155E90A-E573-44EE-9149-E57D3EFA7509}" destId="{2A7684C5-F5C5-4807-8636-968DED14D90D}" srcOrd="3" destOrd="0" presId="urn:microsoft.com/office/officeart/2005/8/layout/target3"/>
    <dgm:cxn modelId="{81E53735-FA34-4758-A3F1-AA563DA84B5B}" type="presParOf" srcId="{A155E90A-E573-44EE-9149-E57D3EFA7509}" destId="{6B7644FA-C91A-41A9-BDCD-87435CA536B0}" srcOrd="4" destOrd="0" presId="urn:microsoft.com/office/officeart/2005/8/layout/target3"/>
    <dgm:cxn modelId="{05DA0E0C-EC31-4CD4-9904-3147780AAED6}" type="presParOf" srcId="{A155E90A-E573-44EE-9149-E57D3EFA7509}" destId="{62BD371D-E3B1-4CC8-8BF4-6C00FDC821B5}" srcOrd="5" destOrd="0" presId="urn:microsoft.com/office/officeart/2005/8/layout/target3"/>
    <dgm:cxn modelId="{054ED1BB-8AA4-42BA-BC89-A71E68FE8089}" type="presParOf" srcId="{A155E90A-E573-44EE-9149-E57D3EFA7509}" destId="{32C8B1CE-806A-4D4C-A2C3-AB4FCFCFA6C9}" srcOrd="6" destOrd="0" presId="urn:microsoft.com/office/officeart/2005/8/layout/target3"/>
    <dgm:cxn modelId="{C7CC4BF9-2743-49CF-B8E8-9D6CA2DC04D4}" type="presParOf" srcId="{A155E90A-E573-44EE-9149-E57D3EFA7509}" destId="{68362AAD-6C90-470E-B633-537A37E01A35}" srcOrd="7" destOrd="0" presId="urn:microsoft.com/office/officeart/2005/8/layout/target3"/>
    <dgm:cxn modelId="{CF772AA1-5F42-423A-8FE5-DB5E4625BDEC}" type="presParOf" srcId="{A155E90A-E573-44EE-9149-E57D3EFA7509}" destId="{0541071D-8342-4FD6-81A4-FFBC8E7CB564}" srcOrd="8" destOrd="0" presId="urn:microsoft.com/office/officeart/2005/8/layout/target3"/>
    <dgm:cxn modelId="{D960AF06-7392-49E5-B56D-71101545172E}" type="presParOf" srcId="{A155E90A-E573-44EE-9149-E57D3EFA7509}" destId="{9281C15D-76FF-4F81-A63E-2F01E1FE4DEC}" srcOrd="9"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4AD7654-5F73-499D-9F74-6AF4965ED564}" type="doc">
      <dgm:prSet loTypeId="urn:microsoft.com/office/officeart/2005/8/layout/radial5" loCatId="cycle" qsTypeId="urn:microsoft.com/office/officeart/2005/8/quickstyle/3d1" qsCatId="3D" csTypeId="urn:microsoft.com/office/officeart/2005/8/colors/colorful4" csCatId="colorful" phldr="1"/>
      <dgm:spPr/>
      <dgm:t>
        <a:bodyPr/>
        <a:lstStyle/>
        <a:p>
          <a:endParaRPr lang="ru-RU"/>
        </a:p>
      </dgm:t>
    </dgm:pt>
    <dgm:pt modelId="{379FF56D-5FB4-4F32-A324-E75C33542947}">
      <dgm:prSet phldrT="[Текст]" custT="1"/>
      <dgm:spPr>
        <a:ln w="38100">
          <a:solidFill>
            <a:srgbClr val="FF0000"/>
          </a:solidFill>
        </a:ln>
      </dgm:spPr>
      <dgm:t>
        <a:bodyPr/>
        <a:lstStyle/>
        <a:p>
          <a:r>
            <a:rPr lang="ru-RU" sz="2000" b="1" i="1" u="none" dirty="0" err="1" smtClean="0">
              <a:solidFill>
                <a:schemeClr val="tx1"/>
              </a:solidFill>
              <a:latin typeface="Times New Roman" panose="02020603050405020304" pitchFamily="18" charset="0"/>
              <a:cs typeface="Times New Roman" panose="02020603050405020304" pitchFamily="18" charset="0"/>
            </a:rPr>
            <a:t>Кадрлар</a:t>
          </a:r>
          <a:r>
            <a:rPr lang="ru-RU" sz="2000" b="1" i="1" u="none" dirty="0" smtClean="0">
              <a:solidFill>
                <a:schemeClr val="tx1"/>
              </a:solidFill>
              <a:latin typeface="Times New Roman" panose="02020603050405020304" pitchFamily="18" charset="0"/>
              <a:cs typeface="Times New Roman" panose="02020603050405020304" pitchFamily="18" charset="0"/>
            </a:rPr>
            <a:t> </a:t>
          </a:r>
          <a:r>
            <a:rPr lang="ru-RU" sz="2000" b="1" i="1" u="none" dirty="0" err="1" smtClean="0">
              <a:solidFill>
                <a:schemeClr val="tx1"/>
              </a:solidFill>
              <a:latin typeface="Times New Roman" panose="02020603050405020304" pitchFamily="18" charset="0"/>
              <a:cs typeface="Times New Roman" panose="02020603050405020304" pitchFamily="18" charset="0"/>
            </a:rPr>
            <a:t>сиёсати</a:t>
          </a:r>
          <a:endParaRPr lang="ru-RU" sz="2000" b="1" i="1" u="none" dirty="0">
            <a:solidFill>
              <a:schemeClr val="tx1"/>
            </a:solidFill>
            <a:latin typeface="Times New Roman" panose="02020603050405020304" pitchFamily="18" charset="0"/>
            <a:cs typeface="Times New Roman" panose="02020603050405020304" pitchFamily="18" charset="0"/>
          </a:endParaRPr>
        </a:p>
      </dgm:t>
    </dgm:pt>
    <dgm:pt modelId="{A890091E-0C69-4958-8740-3780E3905640}" type="parTrans" cxnId="{70EE16D0-B85A-4BA6-930B-1249FCAB41EF}">
      <dgm:prSet/>
      <dgm:spPr/>
      <dgm:t>
        <a:bodyPr/>
        <a:lstStyle/>
        <a:p>
          <a:endParaRPr lang="ru-RU"/>
        </a:p>
      </dgm:t>
    </dgm:pt>
    <dgm:pt modelId="{96882CD0-ADF6-435B-B75E-2330BB581B95}" type="sibTrans" cxnId="{70EE16D0-B85A-4BA6-930B-1249FCAB41EF}">
      <dgm:prSet/>
      <dgm:spPr/>
      <dgm:t>
        <a:bodyPr/>
        <a:lstStyle/>
        <a:p>
          <a:endParaRPr lang="ru-RU"/>
        </a:p>
      </dgm:t>
    </dgm:pt>
    <dgm:pt modelId="{506C6130-60D2-41C6-B9DE-9DB2630C6FA4}">
      <dgm:prSet phldrT="[Текст]" custT="1"/>
      <dgm:spPr>
        <a:solidFill>
          <a:schemeClr val="accent2">
            <a:lumMod val="40000"/>
            <a:lumOff val="60000"/>
          </a:schemeClr>
        </a:solidFill>
        <a:ln>
          <a:solidFill>
            <a:schemeClr val="accent2">
              <a:lumMod val="75000"/>
            </a:schemeClr>
          </a:solidFill>
        </a:ln>
      </dgm:spPr>
      <dgm:t>
        <a:bodyPr/>
        <a:lstStyle/>
        <a:p>
          <a:r>
            <a:rPr lang="uz-Cyrl-UZ" sz="2000" b="1" noProof="0" dirty="0" smtClean="0">
              <a:solidFill>
                <a:schemeClr val="tx1"/>
              </a:solidFill>
              <a:latin typeface="Times New Roman" panose="02020603050405020304" pitchFamily="18" charset="0"/>
              <a:cs typeface="Times New Roman" panose="02020603050405020304" pitchFamily="18" charset="0"/>
            </a:rPr>
            <a:t>Кадрлар соҳасида маркетинг фаолиятини олиб бориш</a:t>
          </a:r>
          <a:endParaRPr lang="uz-Cyrl-UZ" sz="2000" b="1" noProof="0" dirty="0">
            <a:solidFill>
              <a:schemeClr val="tx1"/>
            </a:solidFill>
            <a:latin typeface="Times New Roman" panose="02020603050405020304" pitchFamily="18" charset="0"/>
            <a:cs typeface="Times New Roman" panose="02020603050405020304" pitchFamily="18" charset="0"/>
          </a:endParaRPr>
        </a:p>
      </dgm:t>
    </dgm:pt>
    <dgm:pt modelId="{45376617-7097-4260-8C48-184A18F8AECB}" type="parTrans" cxnId="{4F250C0A-05FB-48BB-A560-44DCE46AEBCA}">
      <dgm:prSet/>
      <dgm:spPr/>
      <dgm:t>
        <a:bodyPr/>
        <a:lstStyle/>
        <a:p>
          <a:endParaRPr lang="ru-RU"/>
        </a:p>
      </dgm:t>
    </dgm:pt>
    <dgm:pt modelId="{472A5C74-1189-4276-B806-3A47AC050BE9}" type="sibTrans" cxnId="{4F250C0A-05FB-48BB-A560-44DCE46AEBCA}">
      <dgm:prSet/>
      <dgm:spPr/>
      <dgm:t>
        <a:bodyPr/>
        <a:lstStyle/>
        <a:p>
          <a:endParaRPr lang="ru-RU"/>
        </a:p>
      </dgm:t>
    </dgm:pt>
    <dgm:pt modelId="{AB026342-5287-450A-B852-0D1601ABC132}">
      <dgm:prSet phldrT="[Текст]" custT="1"/>
      <dgm:spPr>
        <a:solidFill>
          <a:schemeClr val="accent3">
            <a:lumMod val="60000"/>
            <a:lumOff val="40000"/>
          </a:schemeClr>
        </a:solidFill>
        <a:ln>
          <a:solidFill>
            <a:srgbClr val="00B050"/>
          </a:solidFill>
        </a:ln>
      </dgm:spPr>
      <dgm:t>
        <a:bodyPr/>
        <a:lstStyle/>
        <a:p>
          <a:r>
            <a:rPr lang="uz-Cyrl-UZ" sz="2000" b="1" noProof="0" dirty="0" smtClean="0">
              <a:solidFill>
                <a:schemeClr val="tx1"/>
              </a:solidFill>
              <a:latin typeface="Times New Roman" panose="02020603050405020304" pitchFamily="18" charset="0"/>
              <a:cs typeface="Times New Roman" panose="02020603050405020304" pitchFamily="18" charset="0"/>
            </a:rPr>
            <a:t>Ходимларни ишга қабул қилиш ва жойлаштириш</a:t>
          </a:r>
          <a:endParaRPr lang="uz-Cyrl-UZ" sz="2000" b="1" noProof="0" dirty="0">
            <a:solidFill>
              <a:schemeClr val="tx1"/>
            </a:solidFill>
            <a:latin typeface="Times New Roman" panose="02020603050405020304" pitchFamily="18" charset="0"/>
            <a:cs typeface="Times New Roman" panose="02020603050405020304" pitchFamily="18" charset="0"/>
          </a:endParaRPr>
        </a:p>
      </dgm:t>
    </dgm:pt>
    <dgm:pt modelId="{BA170BD8-B1E9-48D9-8504-5ECEF5237AE5}" type="parTrans" cxnId="{3FAD0234-1E17-46AF-B2B6-55547CD62344}">
      <dgm:prSet/>
      <dgm:spPr/>
      <dgm:t>
        <a:bodyPr/>
        <a:lstStyle/>
        <a:p>
          <a:endParaRPr lang="ru-RU"/>
        </a:p>
      </dgm:t>
    </dgm:pt>
    <dgm:pt modelId="{2E6E111B-EC7F-4AE6-BB97-3F53B61C1892}" type="sibTrans" cxnId="{3FAD0234-1E17-46AF-B2B6-55547CD62344}">
      <dgm:prSet/>
      <dgm:spPr/>
      <dgm:t>
        <a:bodyPr/>
        <a:lstStyle/>
        <a:p>
          <a:endParaRPr lang="ru-RU"/>
        </a:p>
      </dgm:t>
    </dgm:pt>
    <dgm:pt modelId="{FE5651B4-E071-41D3-9D74-DA7298FB4D3D}">
      <dgm:prSet phldrT="[Текст]" custT="1"/>
      <dgm:spPr>
        <a:solidFill>
          <a:schemeClr val="accent6">
            <a:lumMod val="60000"/>
            <a:lumOff val="40000"/>
          </a:schemeClr>
        </a:solidFill>
        <a:ln>
          <a:solidFill>
            <a:schemeClr val="accent6">
              <a:lumMod val="50000"/>
            </a:schemeClr>
          </a:solidFill>
        </a:ln>
      </dgm:spPr>
      <dgm:t>
        <a:bodyPr/>
        <a:lstStyle/>
        <a:p>
          <a:r>
            <a:rPr lang="uz-Cyrl-UZ" sz="2000" b="1" noProof="0" dirty="0" smtClean="0">
              <a:solidFill>
                <a:schemeClr val="tx1"/>
              </a:solidFill>
              <a:latin typeface="Times New Roman" panose="02020603050405020304" pitchFamily="18" charset="0"/>
              <a:cs typeface="Times New Roman" panose="02020603050405020304" pitchFamily="18" charset="0"/>
            </a:rPr>
            <a:t>Лавозимларга кўтариш кадрлар захирасини шакллантириш ва тайёрлаш</a:t>
          </a:r>
          <a:endParaRPr lang="uz-Cyrl-UZ" sz="2000" b="1" noProof="0" dirty="0">
            <a:solidFill>
              <a:schemeClr val="tx1"/>
            </a:solidFill>
            <a:latin typeface="Times New Roman" panose="02020603050405020304" pitchFamily="18" charset="0"/>
            <a:cs typeface="Times New Roman" panose="02020603050405020304" pitchFamily="18" charset="0"/>
          </a:endParaRPr>
        </a:p>
      </dgm:t>
    </dgm:pt>
    <dgm:pt modelId="{E77E8564-06EC-4DCF-8CEF-D3BA34B66011}" type="parTrans" cxnId="{322C7D0D-2E5A-404D-9B12-17850ACA5A44}">
      <dgm:prSet/>
      <dgm:spPr/>
      <dgm:t>
        <a:bodyPr/>
        <a:lstStyle/>
        <a:p>
          <a:endParaRPr lang="ru-RU"/>
        </a:p>
      </dgm:t>
    </dgm:pt>
    <dgm:pt modelId="{3E4B370B-990D-444B-8985-AC34ED8F5C29}" type="sibTrans" cxnId="{322C7D0D-2E5A-404D-9B12-17850ACA5A44}">
      <dgm:prSet/>
      <dgm:spPr/>
      <dgm:t>
        <a:bodyPr/>
        <a:lstStyle/>
        <a:p>
          <a:endParaRPr lang="ru-RU"/>
        </a:p>
      </dgm:t>
    </dgm:pt>
    <dgm:pt modelId="{7CF18B59-2606-4121-BEC2-704693342347}">
      <dgm:prSet phldrT="[Текст]" custT="1"/>
      <dgm:spPr>
        <a:solidFill>
          <a:schemeClr val="accent1">
            <a:lumMod val="40000"/>
            <a:lumOff val="60000"/>
          </a:schemeClr>
        </a:solidFill>
        <a:ln>
          <a:solidFill>
            <a:srgbClr val="002060"/>
          </a:solidFill>
        </a:ln>
      </dgm:spPr>
      <dgm:t>
        <a:bodyPr/>
        <a:lstStyle/>
        <a:p>
          <a:r>
            <a:rPr lang="uz-Cyrl-UZ" sz="2000" b="1" noProof="0" dirty="0" smtClean="0">
              <a:solidFill>
                <a:schemeClr val="tx1"/>
              </a:solidFill>
              <a:latin typeface="Times New Roman" panose="02020603050405020304" pitchFamily="18" charset="0"/>
              <a:cs typeface="Times New Roman" panose="02020603050405020304" pitchFamily="18" charset="0"/>
            </a:rPr>
            <a:t>Ходимларни баҳолаш ва атестация</a:t>
          </a:r>
          <a:endParaRPr lang="uz-Cyrl-UZ" sz="2000" b="1" noProof="0" dirty="0">
            <a:solidFill>
              <a:schemeClr val="tx1"/>
            </a:solidFill>
            <a:latin typeface="Times New Roman" panose="02020603050405020304" pitchFamily="18" charset="0"/>
            <a:cs typeface="Times New Roman" panose="02020603050405020304" pitchFamily="18" charset="0"/>
          </a:endParaRPr>
        </a:p>
      </dgm:t>
    </dgm:pt>
    <dgm:pt modelId="{6F956CAD-37CC-4DC9-A9FC-152551DDD43E}" type="parTrans" cxnId="{9C73E956-7C8B-4D6A-9EB1-3EE5C96CC93B}">
      <dgm:prSet/>
      <dgm:spPr/>
      <dgm:t>
        <a:bodyPr/>
        <a:lstStyle/>
        <a:p>
          <a:endParaRPr lang="ru-RU"/>
        </a:p>
      </dgm:t>
    </dgm:pt>
    <dgm:pt modelId="{53FC193D-0472-442F-BE97-5E54A6C2D7A4}" type="sibTrans" cxnId="{9C73E956-7C8B-4D6A-9EB1-3EE5C96CC93B}">
      <dgm:prSet/>
      <dgm:spPr/>
      <dgm:t>
        <a:bodyPr/>
        <a:lstStyle/>
        <a:p>
          <a:endParaRPr lang="ru-RU"/>
        </a:p>
      </dgm:t>
    </dgm:pt>
    <dgm:pt modelId="{5AFB990B-AD10-4675-9778-900B87321DED}">
      <dgm:prSet phldrT="[Текст]" custT="1"/>
      <dgm:spPr>
        <a:solidFill>
          <a:schemeClr val="accent4">
            <a:lumMod val="40000"/>
            <a:lumOff val="60000"/>
          </a:schemeClr>
        </a:solidFill>
        <a:ln>
          <a:solidFill>
            <a:schemeClr val="accent4">
              <a:lumMod val="75000"/>
            </a:schemeClr>
          </a:solidFill>
        </a:ln>
      </dgm:spPr>
      <dgm:t>
        <a:bodyPr/>
        <a:lstStyle/>
        <a:p>
          <a:r>
            <a:rPr lang="uz-Cyrl-UZ" sz="2000" b="1" noProof="0" dirty="0" smtClean="0">
              <a:solidFill>
                <a:schemeClr val="tx1"/>
              </a:solidFill>
              <a:latin typeface="Times New Roman" panose="02020603050405020304" pitchFamily="18" charset="0"/>
              <a:cs typeface="Times New Roman" panose="02020603050405020304" pitchFamily="18" charset="0"/>
            </a:rPr>
            <a:t>Ходимларни рағбатлантириш ва рағбатлантириш, иш ҳақи</a:t>
          </a:r>
          <a:endParaRPr lang="uz-Cyrl-UZ" sz="2000" b="1" noProof="0" dirty="0">
            <a:solidFill>
              <a:schemeClr val="tx1"/>
            </a:solidFill>
            <a:latin typeface="Times New Roman" panose="02020603050405020304" pitchFamily="18" charset="0"/>
            <a:cs typeface="Times New Roman" panose="02020603050405020304" pitchFamily="18" charset="0"/>
          </a:endParaRPr>
        </a:p>
      </dgm:t>
    </dgm:pt>
    <dgm:pt modelId="{C9EBBFB7-C500-400A-99DE-ACE0D4E38F7C}" type="parTrans" cxnId="{DC1F7593-E305-433F-8CD1-8E173ABC8176}">
      <dgm:prSet/>
      <dgm:spPr/>
      <dgm:t>
        <a:bodyPr/>
        <a:lstStyle/>
        <a:p>
          <a:endParaRPr lang="ru-RU"/>
        </a:p>
      </dgm:t>
    </dgm:pt>
    <dgm:pt modelId="{B70F473E-57D6-4BB5-8BDA-10DE932C956E}" type="sibTrans" cxnId="{DC1F7593-E305-433F-8CD1-8E173ABC8176}">
      <dgm:prSet/>
      <dgm:spPr/>
      <dgm:t>
        <a:bodyPr/>
        <a:lstStyle/>
        <a:p>
          <a:endParaRPr lang="ru-RU"/>
        </a:p>
      </dgm:t>
    </dgm:pt>
    <dgm:pt modelId="{06D69B8E-851A-4A42-83FD-6E8FE4434770}">
      <dgm:prSet phldrT="[Текст]" custT="1"/>
      <dgm:spPr>
        <a:solidFill>
          <a:schemeClr val="bg2">
            <a:lumMod val="75000"/>
          </a:schemeClr>
        </a:solidFill>
        <a:ln>
          <a:solidFill>
            <a:schemeClr val="tx1">
              <a:lumMod val="75000"/>
              <a:lumOff val="25000"/>
            </a:schemeClr>
          </a:solidFill>
        </a:ln>
      </dgm:spPr>
      <dgm:t>
        <a:bodyPr/>
        <a:lstStyle/>
        <a:p>
          <a:r>
            <a:rPr lang="uz-Cyrl-UZ" sz="2000" b="1" noProof="0" dirty="0" smtClean="0">
              <a:solidFill>
                <a:schemeClr val="tx1"/>
              </a:solidFill>
              <a:latin typeface="Times New Roman" panose="02020603050405020304" pitchFamily="18" charset="0"/>
              <a:cs typeface="Times New Roman" panose="02020603050405020304" pitchFamily="18" charset="0"/>
            </a:rPr>
            <a:t>Кадрларни ривожлантириш</a:t>
          </a:r>
          <a:endParaRPr lang="uz-Cyrl-UZ" sz="2000" b="1" noProof="0" dirty="0">
            <a:solidFill>
              <a:schemeClr val="tx1"/>
            </a:solidFill>
            <a:latin typeface="Times New Roman" panose="02020603050405020304" pitchFamily="18" charset="0"/>
            <a:cs typeface="Times New Roman" panose="02020603050405020304" pitchFamily="18" charset="0"/>
          </a:endParaRPr>
        </a:p>
      </dgm:t>
    </dgm:pt>
    <dgm:pt modelId="{22B5E7C3-64C0-4E20-91A3-F392676CF434}" type="parTrans" cxnId="{05064745-F2DA-4B9E-B917-A1F55140DB9A}">
      <dgm:prSet/>
      <dgm:spPr/>
      <dgm:t>
        <a:bodyPr/>
        <a:lstStyle/>
        <a:p>
          <a:endParaRPr lang="ru-RU"/>
        </a:p>
      </dgm:t>
    </dgm:pt>
    <dgm:pt modelId="{D5B867B1-E50D-4938-8E8B-01659A8EBE30}" type="sibTrans" cxnId="{05064745-F2DA-4B9E-B917-A1F55140DB9A}">
      <dgm:prSet/>
      <dgm:spPr/>
      <dgm:t>
        <a:bodyPr/>
        <a:lstStyle/>
        <a:p>
          <a:endParaRPr lang="ru-RU"/>
        </a:p>
      </dgm:t>
    </dgm:pt>
    <dgm:pt modelId="{B032DDFF-54F1-40CC-89FE-0E85F30F582F}" type="pres">
      <dgm:prSet presAssocID="{D4AD7654-5F73-499D-9F74-6AF4965ED564}" presName="Name0" presStyleCnt="0">
        <dgm:presLayoutVars>
          <dgm:chMax val="1"/>
          <dgm:dir/>
          <dgm:animLvl val="ctr"/>
          <dgm:resizeHandles val="exact"/>
        </dgm:presLayoutVars>
      </dgm:prSet>
      <dgm:spPr/>
      <dgm:t>
        <a:bodyPr/>
        <a:lstStyle/>
        <a:p>
          <a:endParaRPr lang="ru-RU"/>
        </a:p>
      </dgm:t>
    </dgm:pt>
    <dgm:pt modelId="{32815036-CB85-421D-B396-4A9CB027E2A6}" type="pres">
      <dgm:prSet presAssocID="{379FF56D-5FB4-4F32-A324-E75C33542947}" presName="centerShape" presStyleLbl="node0" presStyleIdx="0" presStyleCnt="1" custScaleX="150440"/>
      <dgm:spPr/>
      <dgm:t>
        <a:bodyPr/>
        <a:lstStyle/>
        <a:p>
          <a:endParaRPr lang="ru-RU"/>
        </a:p>
      </dgm:t>
    </dgm:pt>
    <dgm:pt modelId="{CF3F362F-B47B-41A8-A3D4-A4FE6FF9B9AF}" type="pres">
      <dgm:prSet presAssocID="{45376617-7097-4260-8C48-184A18F8AECB}" presName="parTrans" presStyleLbl="sibTrans2D1" presStyleIdx="0" presStyleCnt="6"/>
      <dgm:spPr/>
      <dgm:t>
        <a:bodyPr/>
        <a:lstStyle/>
        <a:p>
          <a:endParaRPr lang="ru-RU"/>
        </a:p>
      </dgm:t>
    </dgm:pt>
    <dgm:pt modelId="{5E5D4D8B-B117-4679-B588-C2B7740072E8}" type="pres">
      <dgm:prSet presAssocID="{45376617-7097-4260-8C48-184A18F8AECB}" presName="connectorText" presStyleLbl="sibTrans2D1" presStyleIdx="0" presStyleCnt="6"/>
      <dgm:spPr/>
      <dgm:t>
        <a:bodyPr/>
        <a:lstStyle/>
        <a:p>
          <a:endParaRPr lang="ru-RU"/>
        </a:p>
      </dgm:t>
    </dgm:pt>
    <dgm:pt modelId="{555F5478-0CB9-4DE7-B1D3-9EA030C94CE1}" type="pres">
      <dgm:prSet presAssocID="{506C6130-60D2-41C6-B9DE-9DB2630C6FA4}" presName="node" presStyleLbl="node1" presStyleIdx="0" presStyleCnt="6" custScaleX="213197" custScaleY="108952" custRadScaleRad="100667" custRadScaleInc="10690">
        <dgm:presLayoutVars>
          <dgm:bulletEnabled val="1"/>
        </dgm:presLayoutVars>
      </dgm:prSet>
      <dgm:spPr/>
      <dgm:t>
        <a:bodyPr/>
        <a:lstStyle/>
        <a:p>
          <a:endParaRPr lang="ru-RU"/>
        </a:p>
      </dgm:t>
    </dgm:pt>
    <dgm:pt modelId="{686D130C-98A5-409D-875C-545A20B094EA}" type="pres">
      <dgm:prSet presAssocID="{BA170BD8-B1E9-48D9-8504-5ECEF5237AE5}" presName="parTrans" presStyleLbl="sibTrans2D1" presStyleIdx="1" presStyleCnt="6"/>
      <dgm:spPr/>
      <dgm:t>
        <a:bodyPr/>
        <a:lstStyle/>
        <a:p>
          <a:endParaRPr lang="ru-RU"/>
        </a:p>
      </dgm:t>
    </dgm:pt>
    <dgm:pt modelId="{2B3ED9C2-F7E5-46B8-896E-E86CE5A25B87}" type="pres">
      <dgm:prSet presAssocID="{BA170BD8-B1E9-48D9-8504-5ECEF5237AE5}" presName="connectorText" presStyleLbl="sibTrans2D1" presStyleIdx="1" presStyleCnt="6"/>
      <dgm:spPr/>
      <dgm:t>
        <a:bodyPr/>
        <a:lstStyle/>
        <a:p>
          <a:endParaRPr lang="ru-RU"/>
        </a:p>
      </dgm:t>
    </dgm:pt>
    <dgm:pt modelId="{D49A18F5-5C78-4DB5-9EC8-E9020A9E43FA}" type="pres">
      <dgm:prSet presAssocID="{AB026342-5287-450A-B852-0D1601ABC132}" presName="node" presStyleLbl="node1" presStyleIdx="1" presStyleCnt="6" custScaleX="184097" custScaleY="125446" custRadScaleRad="127846" custRadScaleInc="22770">
        <dgm:presLayoutVars>
          <dgm:bulletEnabled val="1"/>
        </dgm:presLayoutVars>
      </dgm:prSet>
      <dgm:spPr/>
      <dgm:t>
        <a:bodyPr/>
        <a:lstStyle/>
        <a:p>
          <a:endParaRPr lang="ru-RU"/>
        </a:p>
      </dgm:t>
    </dgm:pt>
    <dgm:pt modelId="{FB67C46E-1C7D-4545-8ABC-7B1028799156}" type="pres">
      <dgm:prSet presAssocID="{E77E8564-06EC-4DCF-8CEF-D3BA34B66011}" presName="parTrans" presStyleLbl="sibTrans2D1" presStyleIdx="2" presStyleCnt="6"/>
      <dgm:spPr/>
      <dgm:t>
        <a:bodyPr/>
        <a:lstStyle/>
        <a:p>
          <a:endParaRPr lang="ru-RU"/>
        </a:p>
      </dgm:t>
    </dgm:pt>
    <dgm:pt modelId="{9EB520B4-72AD-4AE1-9CBB-02C87D306A5A}" type="pres">
      <dgm:prSet presAssocID="{E77E8564-06EC-4DCF-8CEF-D3BA34B66011}" presName="connectorText" presStyleLbl="sibTrans2D1" presStyleIdx="2" presStyleCnt="6"/>
      <dgm:spPr/>
      <dgm:t>
        <a:bodyPr/>
        <a:lstStyle/>
        <a:p>
          <a:endParaRPr lang="ru-RU"/>
        </a:p>
      </dgm:t>
    </dgm:pt>
    <dgm:pt modelId="{EA4F84AF-82EC-4F08-8342-18279746D2B0}" type="pres">
      <dgm:prSet presAssocID="{FE5651B4-E071-41D3-9D74-DA7298FB4D3D}" presName="node" presStyleLbl="node1" presStyleIdx="2" presStyleCnt="6" custScaleX="199402" custScaleY="138888" custRadScaleRad="135692" custRadScaleInc="-20920">
        <dgm:presLayoutVars>
          <dgm:bulletEnabled val="1"/>
        </dgm:presLayoutVars>
      </dgm:prSet>
      <dgm:spPr/>
      <dgm:t>
        <a:bodyPr/>
        <a:lstStyle/>
        <a:p>
          <a:endParaRPr lang="ru-RU"/>
        </a:p>
      </dgm:t>
    </dgm:pt>
    <dgm:pt modelId="{BD8F8CCF-17D7-4589-BD93-E9117D4DCBA4}" type="pres">
      <dgm:prSet presAssocID="{6F956CAD-37CC-4DC9-A9FC-152551DDD43E}" presName="parTrans" presStyleLbl="sibTrans2D1" presStyleIdx="3" presStyleCnt="6"/>
      <dgm:spPr/>
      <dgm:t>
        <a:bodyPr/>
        <a:lstStyle/>
        <a:p>
          <a:endParaRPr lang="ru-RU"/>
        </a:p>
      </dgm:t>
    </dgm:pt>
    <dgm:pt modelId="{A6FFEBEC-706D-4865-86F1-67146B90DCA1}" type="pres">
      <dgm:prSet presAssocID="{6F956CAD-37CC-4DC9-A9FC-152551DDD43E}" presName="connectorText" presStyleLbl="sibTrans2D1" presStyleIdx="3" presStyleCnt="6"/>
      <dgm:spPr/>
      <dgm:t>
        <a:bodyPr/>
        <a:lstStyle/>
        <a:p>
          <a:endParaRPr lang="ru-RU"/>
        </a:p>
      </dgm:t>
    </dgm:pt>
    <dgm:pt modelId="{0A4D7BFB-3419-4182-AA7D-D57EF25C2193}" type="pres">
      <dgm:prSet presAssocID="{7CF18B59-2606-4121-BEC2-704693342347}" presName="node" presStyleLbl="node1" presStyleIdx="3" presStyleCnt="6" custScaleX="168343" custScaleY="108952">
        <dgm:presLayoutVars>
          <dgm:bulletEnabled val="1"/>
        </dgm:presLayoutVars>
      </dgm:prSet>
      <dgm:spPr/>
      <dgm:t>
        <a:bodyPr/>
        <a:lstStyle/>
        <a:p>
          <a:endParaRPr lang="ru-RU"/>
        </a:p>
      </dgm:t>
    </dgm:pt>
    <dgm:pt modelId="{DBFCFB87-F732-42F3-B430-E88B9CBD979A}" type="pres">
      <dgm:prSet presAssocID="{22B5E7C3-64C0-4E20-91A3-F392676CF434}" presName="parTrans" presStyleLbl="sibTrans2D1" presStyleIdx="4" presStyleCnt="6"/>
      <dgm:spPr/>
      <dgm:t>
        <a:bodyPr/>
        <a:lstStyle/>
        <a:p>
          <a:endParaRPr lang="ru-RU"/>
        </a:p>
      </dgm:t>
    </dgm:pt>
    <dgm:pt modelId="{066AB11E-BE1B-4E91-A1E1-63CB318F7AD4}" type="pres">
      <dgm:prSet presAssocID="{22B5E7C3-64C0-4E20-91A3-F392676CF434}" presName="connectorText" presStyleLbl="sibTrans2D1" presStyleIdx="4" presStyleCnt="6"/>
      <dgm:spPr/>
      <dgm:t>
        <a:bodyPr/>
        <a:lstStyle/>
        <a:p>
          <a:endParaRPr lang="ru-RU"/>
        </a:p>
      </dgm:t>
    </dgm:pt>
    <dgm:pt modelId="{3FD84F1E-C913-44D8-B4CC-5641E267E08E}" type="pres">
      <dgm:prSet presAssocID="{06D69B8E-851A-4A42-83FD-6E8FE4434770}" presName="node" presStyleLbl="node1" presStyleIdx="4" presStyleCnt="6" custScaleX="189224" custScaleY="108952" custRadScaleRad="134203" custRadScaleInc="25560">
        <dgm:presLayoutVars>
          <dgm:bulletEnabled val="1"/>
        </dgm:presLayoutVars>
      </dgm:prSet>
      <dgm:spPr/>
      <dgm:t>
        <a:bodyPr/>
        <a:lstStyle/>
        <a:p>
          <a:endParaRPr lang="ru-RU"/>
        </a:p>
      </dgm:t>
    </dgm:pt>
    <dgm:pt modelId="{1368DC52-70FE-45E9-9161-9FFF5CEF37DF}" type="pres">
      <dgm:prSet presAssocID="{C9EBBFB7-C500-400A-99DE-ACE0D4E38F7C}" presName="parTrans" presStyleLbl="sibTrans2D1" presStyleIdx="5" presStyleCnt="6" custLinFactX="-89" custLinFactNeighborX="-100000" custLinFactNeighborY="26256"/>
      <dgm:spPr/>
      <dgm:t>
        <a:bodyPr/>
        <a:lstStyle/>
        <a:p>
          <a:endParaRPr lang="ru-RU"/>
        </a:p>
      </dgm:t>
    </dgm:pt>
    <dgm:pt modelId="{921A1AB6-ACE2-42FD-B032-CC096B5426A4}" type="pres">
      <dgm:prSet presAssocID="{C9EBBFB7-C500-400A-99DE-ACE0D4E38F7C}" presName="connectorText" presStyleLbl="sibTrans2D1" presStyleIdx="5" presStyleCnt="6"/>
      <dgm:spPr/>
      <dgm:t>
        <a:bodyPr/>
        <a:lstStyle/>
        <a:p>
          <a:endParaRPr lang="ru-RU"/>
        </a:p>
      </dgm:t>
    </dgm:pt>
    <dgm:pt modelId="{3A303E5D-81B1-46DC-8992-BEF0FF71CDC8}" type="pres">
      <dgm:prSet presAssocID="{5AFB990B-AD10-4675-9778-900B87321DED}" presName="node" presStyleLbl="node1" presStyleIdx="5" presStyleCnt="6" custScaleX="207441" custScaleY="118056" custRadScaleRad="126177" custRadScaleInc="-24393">
        <dgm:presLayoutVars>
          <dgm:bulletEnabled val="1"/>
        </dgm:presLayoutVars>
      </dgm:prSet>
      <dgm:spPr/>
      <dgm:t>
        <a:bodyPr/>
        <a:lstStyle/>
        <a:p>
          <a:endParaRPr lang="ru-RU"/>
        </a:p>
      </dgm:t>
    </dgm:pt>
  </dgm:ptLst>
  <dgm:cxnLst>
    <dgm:cxn modelId="{5D570DFB-F210-4EA0-862B-EA34DC5EB34A}" type="presOf" srcId="{AB026342-5287-450A-B852-0D1601ABC132}" destId="{D49A18F5-5C78-4DB5-9EC8-E9020A9E43FA}" srcOrd="0" destOrd="0" presId="urn:microsoft.com/office/officeart/2005/8/layout/radial5"/>
    <dgm:cxn modelId="{7FD589ED-9CAF-4839-B94C-699CA417A4CF}" type="presOf" srcId="{D4AD7654-5F73-499D-9F74-6AF4965ED564}" destId="{B032DDFF-54F1-40CC-89FE-0E85F30F582F}" srcOrd="0" destOrd="0" presId="urn:microsoft.com/office/officeart/2005/8/layout/radial5"/>
    <dgm:cxn modelId="{88F82B26-FFA8-4FF8-AFA8-0CAF5C078753}" type="presOf" srcId="{E77E8564-06EC-4DCF-8CEF-D3BA34B66011}" destId="{9EB520B4-72AD-4AE1-9CBB-02C87D306A5A}" srcOrd="1" destOrd="0" presId="urn:microsoft.com/office/officeart/2005/8/layout/radial5"/>
    <dgm:cxn modelId="{E0B4DE9D-BCD8-44D8-8E28-BC6FC6D0DC67}" type="presOf" srcId="{22B5E7C3-64C0-4E20-91A3-F392676CF434}" destId="{DBFCFB87-F732-42F3-B430-E88B9CBD979A}" srcOrd="0" destOrd="0" presId="urn:microsoft.com/office/officeart/2005/8/layout/radial5"/>
    <dgm:cxn modelId="{0A10565E-C0DC-42F4-9775-839B3EFA8C87}" type="presOf" srcId="{379FF56D-5FB4-4F32-A324-E75C33542947}" destId="{32815036-CB85-421D-B396-4A9CB027E2A6}" srcOrd="0" destOrd="0" presId="urn:microsoft.com/office/officeart/2005/8/layout/radial5"/>
    <dgm:cxn modelId="{80A3B511-DCA4-42A0-81B7-E8D6C9FEF086}" type="presOf" srcId="{C9EBBFB7-C500-400A-99DE-ACE0D4E38F7C}" destId="{921A1AB6-ACE2-42FD-B032-CC096B5426A4}" srcOrd="1" destOrd="0" presId="urn:microsoft.com/office/officeart/2005/8/layout/radial5"/>
    <dgm:cxn modelId="{05064745-F2DA-4B9E-B917-A1F55140DB9A}" srcId="{379FF56D-5FB4-4F32-A324-E75C33542947}" destId="{06D69B8E-851A-4A42-83FD-6E8FE4434770}" srcOrd="4" destOrd="0" parTransId="{22B5E7C3-64C0-4E20-91A3-F392676CF434}" sibTransId="{D5B867B1-E50D-4938-8E8B-01659A8EBE30}"/>
    <dgm:cxn modelId="{D6ED4151-D77A-4574-941C-5004D2F1C990}" type="presOf" srcId="{7CF18B59-2606-4121-BEC2-704693342347}" destId="{0A4D7BFB-3419-4182-AA7D-D57EF25C2193}" srcOrd="0" destOrd="0" presId="urn:microsoft.com/office/officeart/2005/8/layout/radial5"/>
    <dgm:cxn modelId="{4B1AF68F-117E-4E04-9520-CD8BA8FAB668}" type="presOf" srcId="{E77E8564-06EC-4DCF-8CEF-D3BA34B66011}" destId="{FB67C46E-1C7D-4545-8ABC-7B1028799156}" srcOrd="0" destOrd="0" presId="urn:microsoft.com/office/officeart/2005/8/layout/radial5"/>
    <dgm:cxn modelId="{4F250C0A-05FB-48BB-A560-44DCE46AEBCA}" srcId="{379FF56D-5FB4-4F32-A324-E75C33542947}" destId="{506C6130-60D2-41C6-B9DE-9DB2630C6FA4}" srcOrd="0" destOrd="0" parTransId="{45376617-7097-4260-8C48-184A18F8AECB}" sibTransId="{472A5C74-1189-4276-B806-3A47AC050BE9}"/>
    <dgm:cxn modelId="{079CDF9C-DA8F-4B4B-B1FB-97113801CF74}" type="presOf" srcId="{C9EBBFB7-C500-400A-99DE-ACE0D4E38F7C}" destId="{1368DC52-70FE-45E9-9161-9FFF5CEF37DF}" srcOrd="0" destOrd="0" presId="urn:microsoft.com/office/officeart/2005/8/layout/radial5"/>
    <dgm:cxn modelId="{E599B4D7-7F35-44D9-BB36-66BE454B9646}" type="presOf" srcId="{BA170BD8-B1E9-48D9-8504-5ECEF5237AE5}" destId="{686D130C-98A5-409D-875C-545A20B094EA}" srcOrd="0" destOrd="0" presId="urn:microsoft.com/office/officeart/2005/8/layout/radial5"/>
    <dgm:cxn modelId="{B4B309FA-F466-4F9A-BD62-F68012310106}" type="presOf" srcId="{5AFB990B-AD10-4675-9778-900B87321DED}" destId="{3A303E5D-81B1-46DC-8992-BEF0FF71CDC8}" srcOrd="0" destOrd="0" presId="urn:microsoft.com/office/officeart/2005/8/layout/radial5"/>
    <dgm:cxn modelId="{322C7D0D-2E5A-404D-9B12-17850ACA5A44}" srcId="{379FF56D-5FB4-4F32-A324-E75C33542947}" destId="{FE5651B4-E071-41D3-9D74-DA7298FB4D3D}" srcOrd="2" destOrd="0" parTransId="{E77E8564-06EC-4DCF-8CEF-D3BA34B66011}" sibTransId="{3E4B370B-990D-444B-8985-AC34ED8F5C29}"/>
    <dgm:cxn modelId="{9C73E956-7C8B-4D6A-9EB1-3EE5C96CC93B}" srcId="{379FF56D-5FB4-4F32-A324-E75C33542947}" destId="{7CF18B59-2606-4121-BEC2-704693342347}" srcOrd="3" destOrd="0" parTransId="{6F956CAD-37CC-4DC9-A9FC-152551DDD43E}" sibTransId="{53FC193D-0472-442F-BE97-5E54A6C2D7A4}"/>
    <dgm:cxn modelId="{689CBB3D-6937-421E-92D8-EC8F3559DAD8}" type="presOf" srcId="{45376617-7097-4260-8C48-184A18F8AECB}" destId="{CF3F362F-B47B-41A8-A3D4-A4FE6FF9B9AF}" srcOrd="0" destOrd="0" presId="urn:microsoft.com/office/officeart/2005/8/layout/radial5"/>
    <dgm:cxn modelId="{227FFE79-C341-4DBF-B804-D7D103A5CC03}" type="presOf" srcId="{506C6130-60D2-41C6-B9DE-9DB2630C6FA4}" destId="{555F5478-0CB9-4DE7-B1D3-9EA030C94CE1}" srcOrd="0" destOrd="0" presId="urn:microsoft.com/office/officeart/2005/8/layout/radial5"/>
    <dgm:cxn modelId="{BE16E613-C71C-40F0-BDBB-86F20A194A74}" type="presOf" srcId="{22B5E7C3-64C0-4E20-91A3-F392676CF434}" destId="{066AB11E-BE1B-4E91-A1E1-63CB318F7AD4}" srcOrd="1" destOrd="0" presId="urn:microsoft.com/office/officeart/2005/8/layout/radial5"/>
    <dgm:cxn modelId="{22CAC6F8-3635-4785-BB7D-346127FADC12}" type="presOf" srcId="{6F956CAD-37CC-4DC9-A9FC-152551DDD43E}" destId="{BD8F8CCF-17D7-4589-BD93-E9117D4DCBA4}" srcOrd="0" destOrd="0" presId="urn:microsoft.com/office/officeart/2005/8/layout/radial5"/>
    <dgm:cxn modelId="{3FAD0234-1E17-46AF-B2B6-55547CD62344}" srcId="{379FF56D-5FB4-4F32-A324-E75C33542947}" destId="{AB026342-5287-450A-B852-0D1601ABC132}" srcOrd="1" destOrd="0" parTransId="{BA170BD8-B1E9-48D9-8504-5ECEF5237AE5}" sibTransId="{2E6E111B-EC7F-4AE6-BB97-3F53B61C1892}"/>
    <dgm:cxn modelId="{102D0FBF-D322-4860-9BD9-8858798A406F}" type="presOf" srcId="{FE5651B4-E071-41D3-9D74-DA7298FB4D3D}" destId="{EA4F84AF-82EC-4F08-8342-18279746D2B0}" srcOrd="0" destOrd="0" presId="urn:microsoft.com/office/officeart/2005/8/layout/radial5"/>
    <dgm:cxn modelId="{FC218B5F-B1F2-4F65-913F-A9FAB9295332}" type="presOf" srcId="{6F956CAD-37CC-4DC9-A9FC-152551DDD43E}" destId="{A6FFEBEC-706D-4865-86F1-67146B90DCA1}" srcOrd="1" destOrd="0" presId="urn:microsoft.com/office/officeart/2005/8/layout/radial5"/>
    <dgm:cxn modelId="{EE46E95C-9F2F-4FBE-ADB8-05CD71BCF518}" type="presOf" srcId="{06D69B8E-851A-4A42-83FD-6E8FE4434770}" destId="{3FD84F1E-C913-44D8-B4CC-5641E267E08E}" srcOrd="0" destOrd="0" presId="urn:microsoft.com/office/officeart/2005/8/layout/radial5"/>
    <dgm:cxn modelId="{70EE16D0-B85A-4BA6-930B-1249FCAB41EF}" srcId="{D4AD7654-5F73-499D-9F74-6AF4965ED564}" destId="{379FF56D-5FB4-4F32-A324-E75C33542947}" srcOrd="0" destOrd="0" parTransId="{A890091E-0C69-4958-8740-3780E3905640}" sibTransId="{96882CD0-ADF6-435B-B75E-2330BB581B95}"/>
    <dgm:cxn modelId="{EE676C77-3CAA-4A37-998C-7785994280B9}" type="presOf" srcId="{BA170BD8-B1E9-48D9-8504-5ECEF5237AE5}" destId="{2B3ED9C2-F7E5-46B8-896E-E86CE5A25B87}" srcOrd="1" destOrd="0" presId="urn:microsoft.com/office/officeart/2005/8/layout/radial5"/>
    <dgm:cxn modelId="{D5805929-AC8C-41D5-938B-A6689C07DFB3}" type="presOf" srcId="{45376617-7097-4260-8C48-184A18F8AECB}" destId="{5E5D4D8B-B117-4679-B588-C2B7740072E8}" srcOrd="1" destOrd="0" presId="urn:microsoft.com/office/officeart/2005/8/layout/radial5"/>
    <dgm:cxn modelId="{DC1F7593-E305-433F-8CD1-8E173ABC8176}" srcId="{379FF56D-5FB4-4F32-A324-E75C33542947}" destId="{5AFB990B-AD10-4675-9778-900B87321DED}" srcOrd="5" destOrd="0" parTransId="{C9EBBFB7-C500-400A-99DE-ACE0D4E38F7C}" sibTransId="{B70F473E-57D6-4BB5-8BDA-10DE932C956E}"/>
    <dgm:cxn modelId="{0A448032-9C09-43A8-BB82-621FD2E8409E}" type="presParOf" srcId="{B032DDFF-54F1-40CC-89FE-0E85F30F582F}" destId="{32815036-CB85-421D-B396-4A9CB027E2A6}" srcOrd="0" destOrd="0" presId="urn:microsoft.com/office/officeart/2005/8/layout/radial5"/>
    <dgm:cxn modelId="{A86F6816-0BCE-4F88-92FF-D651FB2BB08D}" type="presParOf" srcId="{B032DDFF-54F1-40CC-89FE-0E85F30F582F}" destId="{CF3F362F-B47B-41A8-A3D4-A4FE6FF9B9AF}" srcOrd="1" destOrd="0" presId="urn:microsoft.com/office/officeart/2005/8/layout/radial5"/>
    <dgm:cxn modelId="{8D9393A8-1E83-4683-8B4C-71629B7A455D}" type="presParOf" srcId="{CF3F362F-B47B-41A8-A3D4-A4FE6FF9B9AF}" destId="{5E5D4D8B-B117-4679-B588-C2B7740072E8}" srcOrd="0" destOrd="0" presId="urn:microsoft.com/office/officeart/2005/8/layout/radial5"/>
    <dgm:cxn modelId="{A0AD1A13-12D0-4051-A75D-7C489DADCDB6}" type="presParOf" srcId="{B032DDFF-54F1-40CC-89FE-0E85F30F582F}" destId="{555F5478-0CB9-4DE7-B1D3-9EA030C94CE1}" srcOrd="2" destOrd="0" presId="urn:microsoft.com/office/officeart/2005/8/layout/radial5"/>
    <dgm:cxn modelId="{45CA9A9E-21EE-4777-BE6B-A7903E801B16}" type="presParOf" srcId="{B032DDFF-54F1-40CC-89FE-0E85F30F582F}" destId="{686D130C-98A5-409D-875C-545A20B094EA}" srcOrd="3" destOrd="0" presId="urn:microsoft.com/office/officeart/2005/8/layout/radial5"/>
    <dgm:cxn modelId="{B1D13810-5F94-4452-9455-935A3F0459C6}" type="presParOf" srcId="{686D130C-98A5-409D-875C-545A20B094EA}" destId="{2B3ED9C2-F7E5-46B8-896E-E86CE5A25B87}" srcOrd="0" destOrd="0" presId="urn:microsoft.com/office/officeart/2005/8/layout/radial5"/>
    <dgm:cxn modelId="{D4C9ED18-89C8-409C-B92D-DA48A9ABD6EF}" type="presParOf" srcId="{B032DDFF-54F1-40CC-89FE-0E85F30F582F}" destId="{D49A18F5-5C78-4DB5-9EC8-E9020A9E43FA}" srcOrd="4" destOrd="0" presId="urn:microsoft.com/office/officeart/2005/8/layout/radial5"/>
    <dgm:cxn modelId="{494928D3-3163-413E-954A-1A9329835B05}" type="presParOf" srcId="{B032DDFF-54F1-40CC-89FE-0E85F30F582F}" destId="{FB67C46E-1C7D-4545-8ABC-7B1028799156}" srcOrd="5" destOrd="0" presId="urn:microsoft.com/office/officeart/2005/8/layout/radial5"/>
    <dgm:cxn modelId="{F6AD7AFF-4263-45B7-94E7-8D2B8C132F52}" type="presParOf" srcId="{FB67C46E-1C7D-4545-8ABC-7B1028799156}" destId="{9EB520B4-72AD-4AE1-9CBB-02C87D306A5A}" srcOrd="0" destOrd="0" presId="urn:microsoft.com/office/officeart/2005/8/layout/radial5"/>
    <dgm:cxn modelId="{E44F1293-119B-4EED-BD91-2F1CF0CE0296}" type="presParOf" srcId="{B032DDFF-54F1-40CC-89FE-0E85F30F582F}" destId="{EA4F84AF-82EC-4F08-8342-18279746D2B0}" srcOrd="6" destOrd="0" presId="urn:microsoft.com/office/officeart/2005/8/layout/radial5"/>
    <dgm:cxn modelId="{FA472CC3-7159-4FFE-89B1-67B4113FD1D5}" type="presParOf" srcId="{B032DDFF-54F1-40CC-89FE-0E85F30F582F}" destId="{BD8F8CCF-17D7-4589-BD93-E9117D4DCBA4}" srcOrd="7" destOrd="0" presId="urn:microsoft.com/office/officeart/2005/8/layout/radial5"/>
    <dgm:cxn modelId="{A111A955-E8CA-4A99-963D-9F90B0129896}" type="presParOf" srcId="{BD8F8CCF-17D7-4589-BD93-E9117D4DCBA4}" destId="{A6FFEBEC-706D-4865-86F1-67146B90DCA1}" srcOrd="0" destOrd="0" presId="urn:microsoft.com/office/officeart/2005/8/layout/radial5"/>
    <dgm:cxn modelId="{AFF1B115-FCF4-4091-A9D0-C07B2593871F}" type="presParOf" srcId="{B032DDFF-54F1-40CC-89FE-0E85F30F582F}" destId="{0A4D7BFB-3419-4182-AA7D-D57EF25C2193}" srcOrd="8" destOrd="0" presId="urn:microsoft.com/office/officeart/2005/8/layout/radial5"/>
    <dgm:cxn modelId="{623B8449-0542-454D-A91F-08394B25B8C6}" type="presParOf" srcId="{B032DDFF-54F1-40CC-89FE-0E85F30F582F}" destId="{DBFCFB87-F732-42F3-B430-E88B9CBD979A}" srcOrd="9" destOrd="0" presId="urn:microsoft.com/office/officeart/2005/8/layout/radial5"/>
    <dgm:cxn modelId="{E2527AB6-AD26-4AFE-967D-51C2411E4C6E}" type="presParOf" srcId="{DBFCFB87-F732-42F3-B430-E88B9CBD979A}" destId="{066AB11E-BE1B-4E91-A1E1-63CB318F7AD4}" srcOrd="0" destOrd="0" presId="urn:microsoft.com/office/officeart/2005/8/layout/radial5"/>
    <dgm:cxn modelId="{9159A72E-4EAE-431D-BECD-F80F36986175}" type="presParOf" srcId="{B032DDFF-54F1-40CC-89FE-0E85F30F582F}" destId="{3FD84F1E-C913-44D8-B4CC-5641E267E08E}" srcOrd="10" destOrd="0" presId="urn:microsoft.com/office/officeart/2005/8/layout/radial5"/>
    <dgm:cxn modelId="{A20665B1-9638-42B4-A619-6338D7570096}" type="presParOf" srcId="{B032DDFF-54F1-40CC-89FE-0E85F30F582F}" destId="{1368DC52-70FE-45E9-9161-9FFF5CEF37DF}" srcOrd="11" destOrd="0" presId="urn:microsoft.com/office/officeart/2005/8/layout/radial5"/>
    <dgm:cxn modelId="{50EB9E8E-F781-4FF4-BF83-9A122581AB21}" type="presParOf" srcId="{1368DC52-70FE-45E9-9161-9FFF5CEF37DF}" destId="{921A1AB6-ACE2-42FD-B032-CC096B5426A4}" srcOrd="0" destOrd="0" presId="urn:microsoft.com/office/officeart/2005/8/layout/radial5"/>
    <dgm:cxn modelId="{2ACAB89C-46BC-4C19-9608-D4FDDD9799C7}" type="presParOf" srcId="{B032DDFF-54F1-40CC-89FE-0E85F30F582F}" destId="{3A303E5D-81B1-46DC-8992-BEF0FF71CDC8}" srcOrd="12"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5A7AF06-C9F2-44AA-B3F4-8B6B7F284A36}" type="doc">
      <dgm:prSet loTypeId="urn:microsoft.com/office/officeart/2005/8/layout/hierarchy1" loCatId="hierarchy" qsTypeId="urn:microsoft.com/office/officeart/2005/8/quickstyle/3d4" qsCatId="3D" csTypeId="urn:microsoft.com/office/officeart/2005/8/colors/colorful3" csCatId="colorful" phldr="1"/>
      <dgm:spPr/>
      <dgm:t>
        <a:bodyPr/>
        <a:lstStyle/>
        <a:p>
          <a:endParaRPr lang="ru-RU"/>
        </a:p>
      </dgm:t>
    </dgm:pt>
    <dgm:pt modelId="{52F124AC-8E39-445C-BAAE-0C1809CDB6C9}">
      <dgm:prSet phldrT="[Текст]" custT="1"/>
      <dgm:spPr>
        <a:solidFill>
          <a:schemeClr val="accent2">
            <a:lumMod val="20000"/>
            <a:lumOff val="80000"/>
            <a:alpha val="90000"/>
          </a:schemeClr>
        </a:solidFill>
      </dgm:spPr>
      <dgm:t>
        <a:bodyPr/>
        <a:lstStyle/>
        <a:p>
          <a:r>
            <a:rPr lang="uz-Cyrl-UZ" sz="2400" b="1" noProof="0" dirty="0" smtClean="0">
              <a:solidFill>
                <a:schemeClr val="tx1"/>
              </a:solidFill>
              <a:latin typeface="Times New Roman" panose="02020603050405020304" pitchFamily="18" charset="0"/>
              <a:cs typeface="Times New Roman" panose="02020603050405020304" pitchFamily="18" charset="0"/>
            </a:rPr>
            <a:t>КАДРЛАР СИЁСАТИ </a:t>
          </a:r>
        </a:p>
        <a:p>
          <a:r>
            <a:rPr lang="uz-Cyrl-UZ" sz="2000" b="1" noProof="0" dirty="0" smtClean="0">
              <a:solidFill>
                <a:schemeClr val="tx1"/>
              </a:solidFill>
              <a:latin typeface="Times New Roman" panose="02020603050405020304" pitchFamily="18" charset="0"/>
              <a:cs typeface="Times New Roman" panose="02020603050405020304" pitchFamily="18" charset="0"/>
            </a:rPr>
            <a:t>(ташқи муҳитга нисбатан очиқлик даражасининг 2 мезони)</a:t>
          </a:r>
          <a:endParaRPr lang="uz-Cyrl-UZ" sz="2000" b="1" noProof="0" dirty="0">
            <a:solidFill>
              <a:schemeClr val="tx1"/>
            </a:solidFill>
            <a:latin typeface="Times New Roman" panose="02020603050405020304" pitchFamily="18" charset="0"/>
            <a:cs typeface="Times New Roman" panose="02020603050405020304" pitchFamily="18" charset="0"/>
          </a:endParaRPr>
        </a:p>
      </dgm:t>
    </dgm:pt>
    <dgm:pt modelId="{3809AE51-36BB-4EFA-941F-66183F9E60CD}" type="parTrans" cxnId="{B912740C-B315-4016-B72B-295F28CBE977}">
      <dgm:prSet/>
      <dgm:spPr/>
      <dgm:t>
        <a:bodyPr/>
        <a:lstStyle/>
        <a:p>
          <a:endParaRPr lang="ru-RU"/>
        </a:p>
      </dgm:t>
    </dgm:pt>
    <dgm:pt modelId="{E728A626-320A-43E8-AC60-4F4C235DB12F}" type="sibTrans" cxnId="{B912740C-B315-4016-B72B-295F28CBE977}">
      <dgm:prSet/>
      <dgm:spPr/>
      <dgm:t>
        <a:bodyPr/>
        <a:lstStyle/>
        <a:p>
          <a:endParaRPr lang="ru-RU"/>
        </a:p>
      </dgm:t>
    </dgm:pt>
    <dgm:pt modelId="{760D88FC-B97D-4F7A-AEE8-8C7007B24F58}">
      <dgm:prSet phldrT="[Текст]" custT="1"/>
      <dgm:spPr>
        <a:ln>
          <a:solidFill>
            <a:schemeClr val="tx2">
              <a:lumMod val="75000"/>
            </a:schemeClr>
          </a:solidFill>
        </a:ln>
      </dgm:spPr>
      <dgm:t>
        <a:bodyPr/>
        <a:lstStyle/>
        <a:p>
          <a:r>
            <a:rPr lang="uz-Cyrl-UZ" sz="2200" b="1" i="1" u="sng" noProof="0" dirty="0" smtClean="0">
              <a:solidFill>
                <a:srgbClr val="FF0000"/>
              </a:solidFill>
              <a:latin typeface="Times New Roman" panose="02020603050405020304" pitchFamily="18" charset="0"/>
              <a:cs typeface="Times New Roman" panose="02020603050405020304" pitchFamily="18" charset="0"/>
            </a:rPr>
            <a:t>Очиқ кадрлар сиёсати</a:t>
          </a:r>
          <a:endParaRPr lang="uz-Cyrl-UZ" sz="2200" b="1" i="0" u="none" noProof="0" dirty="0" smtClean="0">
            <a:solidFill>
              <a:srgbClr val="FF0000"/>
            </a:solidFill>
            <a:latin typeface="Times New Roman" panose="02020603050405020304" pitchFamily="18" charset="0"/>
            <a:cs typeface="Times New Roman" panose="02020603050405020304" pitchFamily="18" charset="0"/>
          </a:endParaRPr>
        </a:p>
        <a:p>
          <a:r>
            <a:rPr lang="uz-Cyrl-UZ" sz="2200" b="1" i="0" u="none" noProof="0" dirty="0" smtClean="0">
              <a:latin typeface="Times New Roman" panose="02020603050405020304" pitchFamily="18" charset="0"/>
              <a:cs typeface="Times New Roman" panose="02020603050405020304" pitchFamily="18" charset="0"/>
            </a:rPr>
            <a:t>- бошқарув иерархиясининг ҳар қандай даражасида потенциал ходимлар учун ташкилотнинг шаффофлиги.</a:t>
          </a:r>
          <a:endParaRPr lang="uz-Cyrl-UZ" sz="2200" b="1" noProof="0" dirty="0">
            <a:latin typeface="Times New Roman" panose="02020603050405020304" pitchFamily="18" charset="0"/>
            <a:cs typeface="Times New Roman" panose="02020603050405020304" pitchFamily="18" charset="0"/>
          </a:endParaRPr>
        </a:p>
      </dgm:t>
    </dgm:pt>
    <dgm:pt modelId="{AD5B4888-A552-476C-B86B-D241F4EA4C8B}" type="parTrans" cxnId="{90C5E537-1750-4ED0-BE7C-06211370760E}">
      <dgm:prSet/>
      <dgm:spPr>
        <a:ln>
          <a:solidFill>
            <a:schemeClr val="tx1"/>
          </a:solidFill>
        </a:ln>
      </dgm:spPr>
      <dgm:t>
        <a:bodyPr/>
        <a:lstStyle/>
        <a:p>
          <a:endParaRPr lang="ru-RU"/>
        </a:p>
      </dgm:t>
    </dgm:pt>
    <dgm:pt modelId="{8039C70F-F3F6-4685-B5FD-EB9F94BE37AA}" type="sibTrans" cxnId="{90C5E537-1750-4ED0-BE7C-06211370760E}">
      <dgm:prSet/>
      <dgm:spPr/>
      <dgm:t>
        <a:bodyPr/>
        <a:lstStyle/>
        <a:p>
          <a:endParaRPr lang="ru-RU"/>
        </a:p>
      </dgm:t>
    </dgm:pt>
    <dgm:pt modelId="{2E4168DA-2D95-48CA-8CB9-5DC2A9AF86AC}">
      <dgm:prSet phldrT="[Текст]" custT="1"/>
      <dgm:spPr>
        <a:ln>
          <a:solidFill>
            <a:schemeClr val="accent4">
              <a:lumMod val="50000"/>
            </a:schemeClr>
          </a:solidFill>
        </a:ln>
      </dgm:spPr>
      <dgm:t>
        <a:bodyPr/>
        <a:lstStyle/>
        <a:p>
          <a:r>
            <a:rPr lang="uz-Cyrl-UZ" sz="2200" b="1" i="1" u="sng" noProof="0" dirty="0" smtClean="0">
              <a:solidFill>
                <a:srgbClr val="FF0000"/>
              </a:solidFill>
              <a:latin typeface="Times New Roman" panose="02020603050405020304" pitchFamily="18" charset="0"/>
              <a:cs typeface="Times New Roman" panose="02020603050405020304" pitchFamily="18" charset="0"/>
            </a:rPr>
            <a:t>Ёпиқ кадрлар сиёсати</a:t>
          </a:r>
          <a:endParaRPr lang="uz-Cyrl-UZ" sz="2200" b="1" i="1" u="sng" noProof="0" dirty="0" smtClean="0">
            <a:latin typeface="Times New Roman" panose="02020603050405020304" pitchFamily="18" charset="0"/>
            <a:cs typeface="Times New Roman" panose="02020603050405020304" pitchFamily="18" charset="0"/>
          </a:endParaRPr>
        </a:p>
        <a:p>
          <a:r>
            <a:rPr lang="uz-Cyrl-UZ" sz="2200" b="1" i="0" u="none" noProof="0" dirty="0" smtClean="0">
              <a:latin typeface="Times New Roman" panose="02020603050405020304" pitchFamily="18" charset="0"/>
              <a:cs typeface="Times New Roman" panose="02020603050405020304" pitchFamily="18" charset="0"/>
            </a:rPr>
            <a:t>- бошқарувнинг ўрта ва юқори даражалари билан янги ходимлари учун ёпиқлиги</a:t>
          </a:r>
          <a:endParaRPr lang="uz-Cyrl-UZ" sz="2200" b="1" noProof="0" dirty="0">
            <a:latin typeface="Times New Roman" panose="02020603050405020304" pitchFamily="18" charset="0"/>
            <a:cs typeface="Times New Roman" panose="02020603050405020304" pitchFamily="18" charset="0"/>
          </a:endParaRPr>
        </a:p>
      </dgm:t>
    </dgm:pt>
    <dgm:pt modelId="{B467EB95-81E9-4DEF-B361-D34B4207225E}" type="parTrans" cxnId="{6626E0A6-099D-4DA1-8284-3D13DE7A0132}">
      <dgm:prSet/>
      <dgm:spPr>
        <a:ln>
          <a:solidFill>
            <a:schemeClr val="tx1"/>
          </a:solidFill>
        </a:ln>
      </dgm:spPr>
      <dgm:t>
        <a:bodyPr/>
        <a:lstStyle/>
        <a:p>
          <a:endParaRPr lang="ru-RU"/>
        </a:p>
      </dgm:t>
    </dgm:pt>
    <dgm:pt modelId="{7B63D49E-4D3B-4A9A-8F10-0F92C0287034}" type="sibTrans" cxnId="{6626E0A6-099D-4DA1-8284-3D13DE7A0132}">
      <dgm:prSet/>
      <dgm:spPr/>
      <dgm:t>
        <a:bodyPr/>
        <a:lstStyle/>
        <a:p>
          <a:endParaRPr lang="ru-RU"/>
        </a:p>
      </dgm:t>
    </dgm:pt>
    <dgm:pt modelId="{1D1CC7DE-CDA0-43E5-A1C3-1EDE3A6AA56B}" type="pres">
      <dgm:prSet presAssocID="{65A7AF06-C9F2-44AA-B3F4-8B6B7F284A36}" presName="hierChild1" presStyleCnt="0">
        <dgm:presLayoutVars>
          <dgm:chPref val="1"/>
          <dgm:dir/>
          <dgm:animOne val="branch"/>
          <dgm:animLvl val="lvl"/>
          <dgm:resizeHandles/>
        </dgm:presLayoutVars>
      </dgm:prSet>
      <dgm:spPr/>
      <dgm:t>
        <a:bodyPr/>
        <a:lstStyle/>
        <a:p>
          <a:endParaRPr lang="ru-RU"/>
        </a:p>
      </dgm:t>
    </dgm:pt>
    <dgm:pt modelId="{7E1C1679-D58D-4030-9BA8-16F87D4C21FA}" type="pres">
      <dgm:prSet presAssocID="{52F124AC-8E39-445C-BAAE-0C1809CDB6C9}" presName="hierRoot1" presStyleCnt="0"/>
      <dgm:spPr/>
    </dgm:pt>
    <dgm:pt modelId="{EAABBFB1-D06B-45CA-B2DE-F30A760E7648}" type="pres">
      <dgm:prSet presAssocID="{52F124AC-8E39-445C-BAAE-0C1809CDB6C9}" presName="composite" presStyleCnt="0"/>
      <dgm:spPr/>
    </dgm:pt>
    <dgm:pt modelId="{579DC737-FFA6-4F12-AE5A-9210D85FF845}" type="pres">
      <dgm:prSet presAssocID="{52F124AC-8E39-445C-BAAE-0C1809CDB6C9}" presName="background" presStyleLbl="node0" presStyleIdx="0" presStyleCnt="1"/>
      <dgm:spPr/>
    </dgm:pt>
    <dgm:pt modelId="{DCABACA5-3373-4D6C-8B75-F5C568B1E7E3}" type="pres">
      <dgm:prSet presAssocID="{52F124AC-8E39-445C-BAAE-0C1809CDB6C9}" presName="text" presStyleLbl="fgAcc0" presStyleIdx="0" presStyleCnt="1" custScaleX="113011">
        <dgm:presLayoutVars>
          <dgm:chPref val="3"/>
        </dgm:presLayoutVars>
      </dgm:prSet>
      <dgm:spPr/>
      <dgm:t>
        <a:bodyPr/>
        <a:lstStyle/>
        <a:p>
          <a:endParaRPr lang="ru-RU"/>
        </a:p>
      </dgm:t>
    </dgm:pt>
    <dgm:pt modelId="{155793E1-464F-4E3D-A7ED-7DA47C7B1862}" type="pres">
      <dgm:prSet presAssocID="{52F124AC-8E39-445C-BAAE-0C1809CDB6C9}" presName="hierChild2" presStyleCnt="0"/>
      <dgm:spPr/>
    </dgm:pt>
    <dgm:pt modelId="{22D40512-180C-49E1-83AE-C7434103C1A7}" type="pres">
      <dgm:prSet presAssocID="{AD5B4888-A552-476C-B86B-D241F4EA4C8B}" presName="Name10" presStyleLbl="parChTrans1D2" presStyleIdx="0" presStyleCnt="2"/>
      <dgm:spPr/>
      <dgm:t>
        <a:bodyPr/>
        <a:lstStyle/>
        <a:p>
          <a:endParaRPr lang="ru-RU"/>
        </a:p>
      </dgm:t>
    </dgm:pt>
    <dgm:pt modelId="{CC3D26D9-8608-40DA-8AB3-4D0E9D6F478A}" type="pres">
      <dgm:prSet presAssocID="{760D88FC-B97D-4F7A-AEE8-8C7007B24F58}" presName="hierRoot2" presStyleCnt="0"/>
      <dgm:spPr/>
    </dgm:pt>
    <dgm:pt modelId="{4F67FAD2-9696-4EB7-8EDD-054E6F5FB15C}" type="pres">
      <dgm:prSet presAssocID="{760D88FC-B97D-4F7A-AEE8-8C7007B24F58}" presName="composite2" presStyleCnt="0"/>
      <dgm:spPr/>
    </dgm:pt>
    <dgm:pt modelId="{9F8E3B90-69E6-44C8-B87F-A4C017FBE5A7}" type="pres">
      <dgm:prSet presAssocID="{760D88FC-B97D-4F7A-AEE8-8C7007B24F58}" presName="background2" presStyleLbl="node2" presStyleIdx="0" presStyleCnt="2"/>
      <dgm:spPr/>
    </dgm:pt>
    <dgm:pt modelId="{C71DE4DE-F17C-46DD-BEB5-F98F7B2A7CC0}" type="pres">
      <dgm:prSet presAssocID="{760D88FC-B97D-4F7A-AEE8-8C7007B24F58}" presName="text2" presStyleLbl="fgAcc2" presStyleIdx="0" presStyleCnt="2" custScaleY="109762" custLinFactNeighborX="-603" custLinFactNeighborY="-461">
        <dgm:presLayoutVars>
          <dgm:chPref val="3"/>
        </dgm:presLayoutVars>
      </dgm:prSet>
      <dgm:spPr/>
      <dgm:t>
        <a:bodyPr/>
        <a:lstStyle/>
        <a:p>
          <a:endParaRPr lang="ru-RU"/>
        </a:p>
      </dgm:t>
    </dgm:pt>
    <dgm:pt modelId="{3044C249-1BAC-4AFC-876F-DF030F7E357B}" type="pres">
      <dgm:prSet presAssocID="{760D88FC-B97D-4F7A-AEE8-8C7007B24F58}" presName="hierChild3" presStyleCnt="0"/>
      <dgm:spPr/>
    </dgm:pt>
    <dgm:pt modelId="{B5412F96-0DEB-4CCB-82F1-5EE6B2C0C9B1}" type="pres">
      <dgm:prSet presAssocID="{B467EB95-81E9-4DEF-B361-D34B4207225E}" presName="Name10" presStyleLbl="parChTrans1D2" presStyleIdx="1" presStyleCnt="2"/>
      <dgm:spPr/>
      <dgm:t>
        <a:bodyPr/>
        <a:lstStyle/>
        <a:p>
          <a:endParaRPr lang="ru-RU"/>
        </a:p>
      </dgm:t>
    </dgm:pt>
    <dgm:pt modelId="{56563F9A-C6CC-4C46-9B6C-C2D1E6731AE5}" type="pres">
      <dgm:prSet presAssocID="{2E4168DA-2D95-48CA-8CB9-5DC2A9AF86AC}" presName="hierRoot2" presStyleCnt="0"/>
      <dgm:spPr/>
    </dgm:pt>
    <dgm:pt modelId="{3F1F6AFA-BD8D-4C1A-8555-FDC2E15881C6}" type="pres">
      <dgm:prSet presAssocID="{2E4168DA-2D95-48CA-8CB9-5DC2A9AF86AC}" presName="composite2" presStyleCnt="0"/>
      <dgm:spPr/>
    </dgm:pt>
    <dgm:pt modelId="{DD014957-EFA6-4703-91BB-B0B53818706B}" type="pres">
      <dgm:prSet presAssocID="{2E4168DA-2D95-48CA-8CB9-5DC2A9AF86AC}" presName="background2" presStyleLbl="node2" presStyleIdx="1" presStyleCnt="2"/>
      <dgm:spPr/>
    </dgm:pt>
    <dgm:pt modelId="{9103E11B-2442-4339-9362-592D70CBC946}" type="pres">
      <dgm:prSet presAssocID="{2E4168DA-2D95-48CA-8CB9-5DC2A9AF86AC}" presName="text2" presStyleLbl="fgAcc2" presStyleIdx="1" presStyleCnt="2" custScaleY="114695">
        <dgm:presLayoutVars>
          <dgm:chPref val="3"/>
        </dgm:presLayoutVars>
      </dgm:prSet>
      <dgm:spPr/>
      <dgm:t>
        <a:bodyPr/>
        <a:lstStyle/>
        <a:p>
          <a:endParaRPr lang="ru-RU"/>
        </a:p>
      </dgm:t>
    </dgm:pt>
    <dgm:pt modelId="{B122D9B3-E33D-4856-BD1A-CF908B793CFE}" type="pres">
      <dgm:prSet presAssocID="{2E4168DA-2D95-48CA-8CB9-5DC2A9AF86AC}" presName="hierChild3" presStyleCnt="0"/>
      <dgm:spPr/>
    </dgm:pt>
  </dgm:ptLst>
  <dgm:cxnLst>
    <dgm:cxn modelId="{6626E0A6-099D-4DA1-8284-3D13DE7A0132}" srcId="{52F124AC-8E39-445C-BAAE-0C1809CDB6C9}" destId="{2E4168DA-2D95-48CA-8CB9-5DC2A9AF86AC}" srcOrd="1" destOrd="0" parTransId="{B467EB95-81E9-4DEF-B361-D34B4207225E}" sibTransId="{7B63D49E-4D3B-4A9A-8F10-0F92C0287034}"/>
    <dgm:cxn modelId="{B912740C-B315-4016-B72B-295F28CBE977}" srcId="{65A7AF06-C9F2-44AA-B3F4-8B6B7F284A36}" destId="{52F124AC-8E39-445C-BAAE-0C1809CDB6C9}" srcOrd="0" destOrd="0" parTransId="{3809AE51-36BB-4EFA-941F-66183F9E60CD}" sibTransId="{E728A626-320A-43E8-AC60-4F4C235DB12F}"/>
    <dgm:cxn modelId="{90C5E537-1750-4ED0-BE7C-06211370760E}" srcId="{52F124AC-8E39-445C-BAAE-0C1809CDB6C9}" destId="{760D88FC-B97D-4F7A-AEE8-8C7007B24F58}" srcOrd="0" destOrd="0" parTransId="{AD5B4888-A552-476C-B86B-D241F4EA4C8B}" sibTransId="{8039C70F-F3F6-4685-B5FD-EB9F94BE37AA}"/>
    <dgm:cxn modelId="{B748DD7C-0E7C-4461-8FE4-D97AD8068D43}" type="presOf" srcId="{2E4168DA-2D95-48CA-8CB9-5DC2A9AF86AC}" destId="{9103E11B-2442-4339-9362-592D70CBC946}" srcOrd="0" destOrd="0" presId="urn:microsoft.com/office/officeart/2005/8/layout/hierarchy1"/>
    <dgm:cxn modelId="{83DC4A03-CE07-402C-9E1E-B0702BAEB2EE}" type="presOf" srcId="{65A7AF06-C9F2-44AA-B3F4-8B6B7F284A36}" destId="{1D1CC7DE-CDA0-43E5-A1C3-1EDE3A6AA56B}" srcOrd="0" destOrd="0" presId="urn:microsoft.com/office/officeart/2005/8/layout/hierarchy1"/>
    <dgm:cxn modelId="{03E123D6-3904-40CB-AB92-A4BCF38891C0}" type="presOf" srcId="{B467EB95-81E9-4DEF-B361-D34B4207225E}" destId="{B5412F96-0DEB-4CCB-82F1-5EE6B2C0C9B1}" srcOrd="0" destOrd="0" presId="urn:microsoft.com/office/officeart/2005/8/layout/hierarchy1"/>
    <dgm:cxn modelId="{25A041CF-862F-4C8E-8604-057E8FD64EE4}" type="presOf" srcId="{760D88FC-B97D-4F7A-AEE8-8C7007B24F58}" destId="{C71DE4DE-F17C-46DD-BEB5-F98F7B2A7CC0}" srcOrd="0" destOrd="0" presId="urn:microsoft.com/office/officeart/2005/8/layout/hierarchy1"/>
    <dgm:cxn modelId="{4F6FC1E4-9E00-41B1-A08C-C140655C644A}" type="presOf" srcId="{52F124AC-8E39-445C-BAAE-0C1809CDB6C9}" destId="{DCABACA5-3373-4D6C-8B75-F5C568B1E7E3}" srcOrd="0" destOrd="0" presId="urn:microsoft.com/office/officeart/2005/8/layout/hierarchy1"/>
    <dgm:cxn modelId="{777B798E-8A07-484C-94AB-BB586312FDC3}" type="presOf" srcId="{AD5B4888-A552-476C-B86B-D241F4EA4C8B}" destId="{22D40512-180C-49E1-83AE-C7434103C1A7}" srcOrd="0" destOrd="0" presId="urn:microsoft.com/office/officeart/2005/8/layout/hierarchy1"/>
    <dgm:cxn modelId="{ED05139F-B2A4-4E5B-8CFC-85C789E791AF}" type="presParOf" srcId="{1D1CC7DE-CDA0-43E5-A1C3-1EDE3A6AA56B}" destId="{7E1C1679-D58D-4030-9BA8-16F87D4C21FA}" srcOrd="0" destOrd="0" presId="urn:microsoft.com/office/officeart/2005/8/layout/hierarchy1"/>
    <dgm:cxn modelId="{BD857DC7-696F-413C-ABAF-A22B133C918F}" type="presParOf" srcId="{7E1C1679-D58D-4030-9BA8-16F87D4C21FA}" destId="{EAABBFB1-D06B-45CA-B2DE-F30A760E7648}" srcOrd="0" destOrd="0" presId="urn:microsoft.com/office/officeart/2005/8/layout/hierarchy1"/>
    <dgm:cxn modelId="{124BA46A-ADE6-468E-B5C5-F0A41C5018F0}" type="presParOf" srcId="{EAABBFB1-D06B-45CA-B2DE-F30A760E7648}" destId="{579DC737-FFA6-4F12-AE5A-9210D85FF845}" srcOrd="0" destOrd="0" presId="urn:microsoft.com/office/officeart/2005/8/layout/hierarchy1"/>
    <dgm:cxn modelId="{CE3CF0AF-6163-4329-9830-3B0B3263F17D}" type="presParOf" srcId="{EAABBFB1-D06B-45CA-B2DE-F30A760E7648}" destId="{DCABACA5-3373-4D6C-8B75-F5C568B1E7E3}" srcOrd="1" destOrd="0" presId="urn:microsoft.com/office/officeart/2005/8/layout/hierarchy1"/>
    <dgm:cxn modelId="{F15B9F4A-39CA-4C32-B37B-019DFB9D066E}" type="presParOf" srcId="{7E1C1679-D58D-4030-9BA8-16F87D4C21FA}" destId="{155793E1-464F-4E3D-A7ED-7DA47C7B1862}" srcOrd="1" destOrd="0" presId="urn:microsoft.com/office/officeart/2005/8/layout/hierarchy1"/>
    <dgm:cxn modelId="{2E12BD4D-DB91-46AF-A8EA-2DC8ED6C0BDD}" type="presParOf" srcId="{155793E1-464F-4E3D-A7ED-7DA47C7B1862}" destId="{22D40512-180C-49E1-83AE-C7434103C1A7}" srcOrd="0" destOrd="0" presId="urn:microsoft.com/office/officeart/2005/8/layout/hierarchy1"/>
    <dgm:cxn modelId="{191BBE4F-F5FE-4013-ACA1-F17CEB62A097}" type="presParOf" srcId="{155793E1-464F-4E3D-A7ED-7DA47C7B1862}" destId="{CC3D26D9-8608-40DA-8AB3-4D0E9D6F478A}" srcOrd="1" destOrd="0" presId="urn:microsoft.com/office/officeart/2005/8/layout/hierarchy1"/>
    <dgm:cxn modelId="{8202C1E5-679A-42D7-8516-B58C8F235495}" type="presParOf" srcId="{CC3D26D9-8608-40DA-8AB3-4D0E9D6F478A}" destId="{4F67FAD2-9696-4EB7-8EDD-054E6F5FB15C}" srcOrd="0" destOrd="0" presId="urn:microsoft.com/office/officeart/2005/8/layout/hierarchy1"/>
    <dgm:cxn modelId="{EA72BB15-F373-46E5-B192-49C8F98EBB01}" type="presParOf" srcId="{4F67FAD2-9696-4EB7-8EDD-054E6F5FB15C}" destId="{9F8E3B90-69E6-44C8-B87F-A4C017FBE5A7}" srcOrd="0" destOrd="0" presId="urn:microsoft.com/office/officeart/2005/8/layout/hierarchy1"/>
    <dgm:cxn modelId="{50D5C07B-D550-4E03-A203-3A55A15D4DF4}" type="presParOf" srcId="{4F67FAD2-9696-4EB7-8EDD-054E6F5FB15C}" destId="{C71DE4DE-F17C-46DD-BEB5-F98F7B2A7CC0}" srcOrd="1" destOrd="0" presId="urn:microsoft.com/office/officeart/2005/8/layout/hierarchy1"/>
    <dgm:cxn modelId="{95D6159C-6981-4962-B6F0-2C561C978A15}" type="presParOf" srcId="{CC3D26D9-8608-40DA-8AB3-4D0E9D6F478A}" destId="{3044C249-1BAC-4AFC-876F-DF030F7E357B}" srcOrd="1" destOrd="0" presId="urn:microsoft.com/office/officeart/2005/8/layout/hierarchy1"/>
    <dgm:cxn modelId="{91A31D16-89E6-4F78-A5B6-FB2BA486A861}" type="presParOf" srcId="{155793E1-464F-4E3D-A7ED-7DA47C7B1862}" destId="{B5412F96-0DEB-4CCB-82F1-5EE6B2C0C9B1}" srcOrd="2" destOrd="0" presId="urn:microsoft.com/office/officeart/2005/8/layout/hierarchy1"/>
    <dgm:cxn modelId="{A7312B40-6EBA-40F7-92EB-6A830F008E50}" type="presParOf" srcId="{155793E1-464F-4E3D-A7ED-7DA47C7B1862}" destId="{56563F9A-C6CC-4C46-9B6C-C2D1E6731AE5}" srcOrd="3" destOrd="0" presId="urn:microsoft.com/office/officeart/2005/8/layout/hierarchy1"/>
    <dgm:cxn modelId="{79EE5E75-9855-4DF2-9BA8-A1F25F204460}" type="presParOf" srcId="{56563F9A-C6CC-4C46-9B6C-C2D1E6731AE5}" destId="{3F1F6AFA-BD8D-4C1A-8555-FDC2E15881C6}" srcOrd="0" destOrd="0" presId="urn:microsoft.com/office/officeart/2005/8/layout/hierarchy1"/>
    <dgm:cxn modelId="{0EAB5733-A9D7-44E9-9FDF-C2964857C6F3}" type="presParOf" srcId="{3F1F6AFA-BD8D-4C1A-8555-FDC2E15881C6}" destId="{DD014957-EFA6-4703-91BB-B0B53818706B}" srcOrd="0" destOrd="0" presId="urn:microsoft.com/office/officeart/2005/8/layout/hierarchy1"/>
    <dgm:cxn modelId="{37B7C5DA-D3D6-473C-8B40-DD379C33C672}" type="presParOf" srcId="{3F1F6AFA-BD8D-4C1A-8555-FDC2E15881C6}" destId="{9103E11B-2442-4339-9362-592D70CBC946}" srcOrd="1" destOrd="0" presId="urn:microsoft.com/office/officeart/2005/8/layout/hierarchy1"/>
    <dgm:cxn modelId="{D12C8A7F-BBE8-4C0A-B432-0BAD99321B52}" type="presParOf" srcId="{56563F9A-C6CC-4C46-9B6C-C2D1E6731AE5}" destId="{B122D9B3-E33D-4856-BD1A-CF908B793CFE}"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72E459-A687-42A0-A9D5-8B4C30234171}">
      <dsp:nvSpPr>
        <dsp:cNvPr id="0" name=""/>
        <dsp:cNvSpPr/>
      </dsp:nvSpPr>
      <dsp:spPr>
        <a:xfrm>
          <a:off x="-167434" y="1640610"/>
          <a:ext cx="5904991" cy="3346170"/>
        </a:xfrm>
        <a:prstGeom prst="pie">
          <a:avLst>
            <a:gd name="adj1" fmla="val 5400000"/>
            <a:gd name="adj2" fmla="val 16200000"/>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976329-3177-470A-867F-ED5CB2C7D48A}">
      <dsp:nvSpPr>
        <dsp:cNvPr id="0" name=""/>
        <dsp:cNvSpPr/>
      </dsp:nvSpPr>
      <dsp:spPr>
        <a:xfrm>
          <a:off x="2622378" y="-49530"/>
          <a:ext cx="6983392" cy="5160578"/>
        </a:xfrm>
        <a:prstGeom prst="rect">
          <a:avLst/>
        </a:prstGeom>
        <a:solidFill>
          <a:srgbClr val="92D05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980" tIns="220980" rIns="220980" bIns="220980" numCol="1" spcCol="1270" anchor="ctr" anchorCtr="0">
          <a:noAutofit/>
        </a:bodyPr>
        <a:lstStyle/>
        <a:p>
          <a:pPr lvl="0" algn="ctr" defTabSz="2578100">
            <a:lnSpc>
              <a:spcPct val="90000"/>
            </a:lnSpc>
            <a:spcBef>
              <a:spcPct val="0"/>
            </a:spcBef>
            <a:spcAft>
              <a:spcPct val="35000"/>
            </a:spcAft>
          </a:pPr>
          <a:r>
            <a:rPr lang="uz-Cyrl-UZ" sz="5800" b="1" kern="1200" noProof="0" dirty="0" smtClean="0">
              <a:latin typeface="Times New Roman" panose="02020603050405020304" pitchFamily="18" charset="0"/>
              <a:cs typeface="Times New Roman" panose="02020603050405020304" pitchFamily="18" charset="0"/>
            </a:rPr>
            <a:t>Кадрлар сиёсати</a:t>
          </a:r>
          <a:endParaRPr lang="uz-Cyrl-UZ" sz="5800" b="1" kern="1200" noProof="0" dirty="0">
            <a:latin typeface="Times New Roman" panose="02020603050405020304" pitchFamily="18" charset="0"/>
            <a:cs typeface="Times New Roman" panose="02020603050405020304" pitchFamily="18" charset="0"/>
          </a:endParaRPr>
        </a:p>
      </dsp:txBody>
      <dsp:txXfrm>
        <a:off x="2622378" y="-49530"/>
        <a:ext cx="3491696" cy="2451274"/>
      </dsp:txXfrm>
    </dsp:sp>
    <dsp:sp modelId="{6B7644FA-C91A-41A9-BDCD-87435CA536B0}">
      <dsp:nvSpPr>
        <dsp:cNvPr id="0" name=""/>
        <dsp:cNvSpPr/>
      </dsp:nvSpPr>
      <dsp:spPr>
        <a:xfrm>
          <a:off x="993622" y="-66027"/>
          <a:ext cx="3462645" cy="2451274"/>
        </a:xfrm>
        <a:prstGeom prst="pie">
          <a:avLst>
            <a:gd name="adj1" fmla="val 5400000"/>
            <a:gd name="adj2" fmla="val 16200000"/>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BD371D-E3B1-4CC8-8BF4-6C00FDC821B5}">
      <dsp:nvSpPr>
        <dsp:cNvPr id="0" name=""/>
        <dsp:cNvSpPr/>
      </dsp:nvSpPr>
      <dsp:spPr>
        <a:xfrm>
          <a:off x="2637778" y="2419209"/>
          <a:ext cx="6952593" cy="2655931"/>
        </a:xfrm>
        <a:prstGeom prst="rect">
          <a:avLst/>
        </a:prstGeom>
        <a:solidFill>
          <a:schemeClr val="accent1">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980" tIns="220980" rIns="220980" bIns="220980" numCol="1" spcCol="1270" anchor="ctr" anchorCtr="0">
          <a:noAutofit/>
        </a:bodyPr>
        <a:lstStyle/>
        <a:p>
          <a:pPr lvl="0" algn="ctr" defTabSz="2578100">
            <a:lnSpc>
              <a:spcPct val="90000"/>
            </a:lnSpc>
            <a:spcBef>
              <a:spcPct val="0"/>
            </a:spcBef>
            <a:spcAft>
              <a:spcPct val="35000"/>
            </a:spcAft>
          </a:pPr>
          <a:r>
            <a:rPr lang="uz-Cyrl-UZ" sz="5800" b="1" kern="1200" noProof="0" dirty="0" smtClean="0">
              <a:latin typeface="Times New Roman" panose="02020603050405020304" pitchFamily="18" charset="0"/>
              <a:cs typeface="Times New Roman" panose="02020603050405020304" pitchFamily="18" charset="0"/>
            </a:rPr>
            <a:t>Кадрлар сиёсати</a:t>
          </a:r>
          <a:endParaRPr lang="uz-Cyrl-UZ" sz="5800" b="1" kern="1200" noProof="0" dirty="0">
            <a:latin typeface="Times New Roman" panose="02020603050405020304" pitchFamily="18" charset="0"/>
            <a:cs typeface="Times New Roman" panose="02020603050405020304" pitchFamily="18" charset="0"/>
          </a:endParaRPr>
        </a:p>
      </dsp:txBody>
      <dsp:txXfrm>
        <a:off x="2637778" y="2419209"/>
        <a:ext cx="3476296" cy="2655931"/>
      </dsp:txXfrm>
    </dsp:sp>
    <dsp:sp modelId="{68362AAD-6C90-470E-B633-537A37E01A35}">
      <dsp:nvSpPr>
        <dsp:cNvPr id="0" name=""/>
        <dsp:cNvSpPr/>
      </dsp:nvSpPr>
      <dsp:spPr>
        <a:xfrm>
          <a:off x="5694520" y="-36342"/>
          <a:ext cx="3924530" cy="245127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228600" lvl="1" indent="-228600" algn="just" defTabSz="889000">
            <a:lnSpc>
              <a:spcPct val="90000"/>
            </a:lnSpc>
            <a:spcBef>
              <a:spcPct val="0"/>
            </a:spcBef>
            <a:spcAft>
              <a:spcPct val="15000"/>
            </a:spcAft>
            <a:buChar char="••"/>
          </a:pPr>
          <a:r>
            <a:rPr lang="uz-Cyrl-UZ" sz="2000" b="1" kern="1200" noProof="0" dirty="0" smtClean="0">
              <a:latin typeface="Times New Roman" panose="02020603050405020304" pitchFamily="18" charset="0"/>
              <a:cs typeface="Times New Roman" panose="02020603050405020304" pitchFamily="18" charset="0"/>
            </a:rPr>
            <a:t>Ходимлар ва ташкилот ўртасидаги муносабатлардаги аниқ қоидалар, истаклар ва чекловлар тўпламидир.</a:t>
          </a:r>
          <a:endParaRPr lang="uz-Cyrl-UZ" sz="2000" b="1" kern="1200" noProof="0" dirty="0">
            <a:latin typeface="Times New Roman" panose="02020603050405020304" pitchFamily="18" charset="0"/>
            <a:cs typeface="Times New Roman" panose="02020603050405020304" pitchFamily="18" charset="0"/>
          </a:endParaRPr>
        </a:p>
      </dsp:txBody>
      <dsp:txXfrm>
        <a:off x="5694520" y="-36342"/>
        <a:ext cx="3924530" cy="2451274"/>
      </dsp:txXfrm>
    </dsp:sp>
    <dsp:sp modelId="{9281C15D-76FF-4F81-A63E-2F01E1FE4DEC}">
      <dsp:nvSpPr>
        <dsp:cNvPr id="0" name=""/>
        <dsp:cNvSpPr/>
      </dsp:nvSpPr>
      <dsp:spPr>
        <a:xfrm>
          <a:off x="5578916" y="2044654"/>
          <a:ext cx="3990753" cy="316545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171450" lvl="1" indent="-171450" algn="just" defTabSz="711200">
            <a:lnSpc>
              <a:spcPct val="90000"/>
            </a:lnSpc>
            <a:spcBef>
              <a:spcPct val="0"/>
            </a:spcBef>
            <a:spcAft>
              <a:spcPct val="15000"/>
            </a:spcAft>
            <a:buChar char="••"/>
          </a:pPr>
          <a:endParaRPr lang="uz-Cyrl-UZ" sz="1600" kern="1200" noProof="0" dirty="0">
            <a:latin typeface="Times New Roman" panose="02020603050405020304" pitchFamily="18" charset="0"/>
            <a:cs typeface="Times New Roman" panose="02020603050405020304" pitchFamily="18" charset="0"/>
          </a:endParaRPr>
        </a:p>
        <a:p>
          <a:pPr marL="171450" lvl="1" indent="-171450" algn="just" defTabSz="711200">
            <a:lnSpc>
              <a:spcPct val="90000"/>
            </a:lnSpc>
            <a:spcBef>
              <a:spcPct val="0"/>
            </a:spcBef>
            <a:spcAft>
              <a:spcPct val="15000"/>
            </a:spcAft>
            <a:buChar char="••"/>
          </a:pPr>
          <a:r>
            <a:rPr lang="uz-Cyrl-UZ" sz="1600" b="1" kern="1200" noProof="0" dirty="0" smtClean="0">
              <a:latin typeface="Times New Roman" panose="02020603050405020304" pitchFamily="18" charset="0"/>
              <a:cs typeface="Times New Roman" panose="02020603050405020304" pitchFamily="18" charset="0"/>
            </a:rPr>
            <a:t>Инсон ресурсларини компания стратегиясига мос келадиган қонунлар ва қоидалар тизими. Ушбу таъриф ходимларни бошқариш соҳасининг ташкилотнинг умумий фаолиятига қўшилишини, шунингдек ташкилотнинг барча субъектлари томонидан кадрлар билан ишлаш қоидалари ва меъёрларидан хабардор бўлиш фактини таъкидлайди.</a:t>
          </a:r>
          <a:endParaRPr lang="uz-Cyrl-UZ" sz="1600" b="1" kern="1200" noProof="0" dirty="0">
            <a:latin typeface="Times New Roman" panose="02020603050405020304" pitchFamily="18" charset="0"/>
            <a:cs typeface="Times New Roman" panose="02020603050405020304" pitchFamily="18" charset="0"/>
          </a:endParaRPr>
        </a:p>
      </dsp:txBody>
      <dsp:txXfrm>
        <a:off x="5578916" y="2044654"/>
        <a:ext cx="3990753" cy="316545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815036-CB85-421D-B396-4A9CB027E2A6}">
      <dsp:nvSpPr>
        <dsp:cNvPr id="0" name=""/>
        <dsp:cNvSpPr/>
      </dsp:nvSpPr>
      <dsp:spPr>
        <a:xfrm>
          <a:off x="3090609" y="2066591"/>
          <a:ext cx="2217616" cy="1474086"/>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38100">
          <a:solidFill>
            <a:srgbClr val="FF0000"/>
          </a:solid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ru-RU" sz="2000" b="1" i="1" u="none" kern="1200" dirty="0" err="1" smtClean="0">
              <a:solidFill>
                <a:schemeClr val="tx1"/>
              </a:solidFill>
              <a:latin typeface="Times New Roman" panose="02020603050405020304" pitchFamily="18" charset="0"/>
              <a:cs typeface="Times New Roman" panose="02020603050405020304" pitchFamily="18" charset="0"/>
            </a:rPr>
            <a:t>Кадрлар</a:t>
          </a:r>
          <a:r>
            <a:rPr lang="ru-RU" sz="2000" b="1" i="1" u="none" kern="1200" dirty="0" smtClean="0">
              <a:solidFill>
                <a:schemeClr val="tx1"/>
              </a:solidFill>
              <a:latin typeface="Times New Roman" panose="02020603050405020304" pitchFamily="18" charset="0"/>
              <a:cs typeface="Times New Roman" panose="02020603050405020304" pitchFamily="18" charset="0"/>
            </a:rPr>
            <a:t> </a:t>
          </a:r>
          <a:r>
            <a:rPr lang="ru-RU" sz="2000" b="1" i="1" u="none" kern="1200" dirty="0" err="1" smtClean="0">
              <a:solidFill>
                <a:schemeClr val="tx1"/>
              </a:solidFill>
              <a:latin typeface="Times New Roman" panose="02020603050405020304" pitchFamily="18" charset="0"/>
              <a:cs typeface="Times New Roman" panose="02020603050405020304" pitchFamily="18" charset="0"/>
            </a:rPr>
            <a:t>сиёсати</a:t>
          </a:r>
          <a:endParaRPr lang="ru-RU" sz="2000" b="1" i="1" u="none" kern="1200" dirty="0">
            <a:solidFill>
              <a:schemeClr val="tx1"/>
            </a:solidFill>
            <a:latin typeface="Times New Roman" panose="02020603050405020304" pitchFamily="18" charset="0"/>
            <a:cs typeface="Times New Roman" panose="02020603050405020304" pitchFamily="18" charset="0"/>
          </a:endParaRPr>
        </a:p>
      </dsp:txBody>
      <dsp:txXfrm>
        <a:off x="3415371" y="2282466"/>
        <a:ext cx="1568092" cy="1042336"/>
      </dsp:txXfrm>
    </dsp:sp>
    <dsp:sp modelId="{CF3F362F-B47B-41A8-A3D4-A4FE6FF9B9AF}">
      <dsp:nvSpPr>
        <dsp:cNvPr id="0" name=""/>
        <dsp:cNvSpPr/>
      </dsp:nvSpPr>
      <dsp:spPr>
        <a:xfrm rot="16393398">
          <a:off x="4115938" y="1561985"/>
          <a:ext cx="278583" cy="501189"/>
        </a:xfrm>
        <a:prstGeom prst="rightArrow">
          <a:avLst>
            <a:gd name="adj1" fmla="val 60000"/>
            <a:gd name="adj2" fmla="val 5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endParaRPr lang="ru-RU" sz="2100" kern="1200"/>
        </a:p>
      </dsp:txBody>
      <dsp:txXfrm>
        <a:off x="4155376" y="1703944"/>
        <a:ext cx="195008" cy="300713"/>
      </dsp:txXfrm>
    </dsp:sp>
    <dsp:sp modelId="{555F5478-0CB9-4DE7-B1D3-9EA030C94CE1}">
      <dsp:nvSpPr>
        <dsp:cNvPr id="0" name=""/>
        <dsp:cNvSpPr/>
      </dsp:nvSpPr>
      <dsp:spPr>
        <a:xfrm>
          <a:off x="2744302" y="-63406"/>
          <a:ext cx="3142708" cy="1606047"/>
        </a:xfrm>
        <a:prstGeom prst="ellipse">
          <a:avLst/>
        </a:prstGeom>
        <a:solidFill>
          <a:schemeClr val="accent2">
            <a:lumMod val="40000"/>
            <a:lumOff val="60000"/>
          </a:schemeClr>
        </a:solidFill>
        <a:ln>
          <a:solidFill>
            <a:schemeClr val="accent2">
              <a:lumMod val="75000"/>
            </a:schemeClr>
          </a:solid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uz-Cyrl-UZ" sz="2000" b="1" kern="1200" noProof="0" dirty="0" smtClean="0">
              <a:solidFill>
                <a:schemeClr val="tx1"/>
              </a:solidFill>
              <a:latin typeface="Times New Roman" panose="02020603050405020304" pitchFamily="18" charset="0"/>
              <a:cs typeface="Times New Roman" panose="02020603050405020304" pitchFamily="18" charset="0"/>
            </a:rPr>
            <a:t>Кадрлар соҳасида маркетинг фаолиятини олиб бориш</a:t>
          </a:r>
          <a:endParaRPr lang="uz-Cyrl-UZ" sz="2000" b="1" kern="1200" noProof="0" dirty="0">
            <a:solidFill>
              <a:schemeClr val="tx1"/>
            </a:solidFill>
            <a:latin typeface="Times New Roman" panose="02020603050405020304" pitchFamily="18" charset="0"/>
            <a:cs typeface="Times New Roman" panose="02020603050405020304" pitchFamily="18" charset="0"/>
          </a:endParaRPr>
        </a:p>
      </dsp:txBody>
      <dsp:txXfrm>
        <a:off x="3204541" y="171794"/>
        <a:ext cx="2222230" cy="1135647"/>
      </dsp:txXfrm>
    </dsp:sp>
    <dsp:sp modelId="{686D130C-98A5-409D-875C-545A20B094EA}">
      <dsp:nvSpPr>
        <dsp:cNvPr id="0" name=""/>
        <dsp:cNvSpPr/>
      </dsp:nvSpPr>
      <dsp:spPr>
        <a:xfrm rot="20209860">
          <a:off x="5199513" y="2082529"/>
          <a:ext cx="198658" cy="501189"/>
        </a:xfrm>
        <a:prstGeom prst="rightArrow">
          <a:avLst>
            <a:gd name="adj1" fmla="val 60000"/>
            <a:gd name="adj2" fmla="val 50000"/>
          </a:avLst>
        </a:prstGeom>
        <a:gradFill rotWithShape="0">
          <a:gsLst>
            <a:gs pos="0">
              <a:schemeClr val="accent4">
                <a:hueOff val="2079139"/>
                <a:satOff val="-9594"/>
                <a:lumOff val="353"/>
                <a:alphaOff val="0"/>
                <a:satMod val="103000"/>
                <a:lumMod val="102000"/>
                <a:tint val="94000"/>
              </a:schemeClr>
            </a:gs>
            <a:gs pos="50000">
              <a:schemeClr val="accent4">
                <a:hueOff val="2079139"/>
                <a:satOff val="-9594"/>
                <a:lumOff val="353"/>
                <a:alphaOff val="0"/>
                <a:satMod val="110000"/>
                <a:lumMod val="100000"/>
                <a:shade val="100000"/>
              </a:schemeClr>
            </a:gs>
            <a:gs pos="100000">
              <a:schemeClr val="accent4">
                <a:hueOff val="2079139"/>
                <a:satOff val="-9594"/>
                <a:lumOff val="353"/>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endParaRPr lang="ru-RU" sz="2100" kern="1200"/>
        </a:p>
      </dsp:txBody>
      <dsp:txXfrm>
        <a:off x="5201916" y="2194491"/>
        <a:ext cx="139061" cy="300713"/>
      </dsp:txXfrm>
    </dsp:sp>
    <dsp:sp modelId="{D49A18F5-5C78-4DB5-9EC8-E9020A9E43FA}">
      <dsp:nvSpPr>
        <dsp:cNvPr id="0" name=""/>
        <dsp:cNvSpPr/>
      </dsp:nvSpPr>
      <dsp:spPr>
        <a:xfrm>
          <a:off x="5268485" y="840836"/>
          <a:ext cx="2713749" cy="1849182"/>
        </a:xfrm>
        <a:prstGeom prst="ellipse">
          <a:avLst/>
        </a:prstGeom>
        <a:solidFill>
          <a:schemeClr val="accent3">
            <a:lumMod val="60000"/>
            <a:lumOff val="40000"/>
          </a:schemeClr>
        </a:solidFill>
        <a:ln>
          <a:solidFill>
            <a:srgbClr val="00B050"/>
          </a:solid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uz-Cyrl-UZ" sz="2000" b="1" kern="1200" noProof="0" dirty="0" smtClean="0">
              <a:solidFill>
                <a:schemeClr val="tx1"/>
              </a:solidFill>
              <a:latin typeface="Times New Roman" panose="02020603050405020304" pitchFamily="18" charset="0"/>
              <a:cs typeface="Times New Roman" panose="02020603050405020304" pitchFamily="18" charset="0"/>
            </a:rPr>
            <a:t>Ходимларни ишга қабул қилиш ва жойлаштириш</a:t>
          </a:r>
          <a:endParaRPr lang="uz-Cyrl-UZ" sz="2000" b="1" kern="1200" noProof="0" dirty="0">
            <a:solidFill>
              <a:schemeClr val="tx1"/>
            </a:solidFill>
            <a:latin typeface="Times New Roman" panose="02020603050405020304" pitchFamily="18" charset="0"/>
            <a:cs typeface="Times New Roman" panose="02020603050405020304" pitchFamily="18" charset="0"/>
          </a:endParaRPr>
        </a:p>
      </dsp:txBody>
      <dsp:txXfrm>
        <a:off x="5665904" y="1111642"/>
        <a:ext cx="1918911" cy="1307570"/>
      </dsp:txXfrm>
    </dsp:sp>
    <dsp:sp modelId="{FB67C46E-1C7D-4545-8ABC-7B1028799156}">
      <dsp:nvSpPr>
        <dsp:cNvPr id="0" name=""/>
        <dsp:cNvSpPr/>
      </dsp:nvSpPr>
      <dsp:spPr>
        <a:xfrm rot="1423440">
          <a:off x="5201816" y="3043955"/>
          <a:ext cx="229334" cy="501189"/>
        </a:xfrm>
        <a:prstGeom prst="rightArrow">
          <a:avLst>
            <a:gd name="adj1" fmla="val 60000"/>
            <a:gd name="adj2" fmla="val 50000"/>
          </a:avLst>
        </a:prstGeom>
        <a:gradFill rotWithShape="0">
          <a:gsLst>
            <a:gs pos="0">
              <a:schemeClr val="accent4">
                <a:hueOff val="4158277"/>
                <a:satOff val="-19187"/>
                <a:lumOff val="706"/>
                <a:alphaOff val="0"/>
                <a:satMod val="103000"/>
                <a:lumMod val="102000"/>
                <a:tint val="94000"/>
              </a:schemeClr>
            </a:gs>
            <a:gs pos="50000">
              <a:schemeClr val="accent4">
                <a:hueOff val="4158277"/>
                <a:satOff val="-19187"/>
                <a:lumOff val="706"/>
                <a:alphaOff val="0"/>
                <a:satMod val="110000"/>
                <a:lumMod val="100000"/>
                <a:shade val="100000"/>
              </a:schemeClr>
            </a:gs>
            <a:gs pos="100000">
              <a:schemeClr val="accent4">
                <a:hueOff val="4158277"/>
                <a:satOff val="-19187"/>
                <a:lumOff val="706"/>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endParaRPr lang="ru-RU" sz="2100" kern="1200"/>
        </a:p>
      </dsp:txBody>
      <dsp:txXfrm>
        <a:off x="5204723" y="3130353"/>
        <a:ext cx="160534" cy="300713"/>
      </dsp:txXfrm>
    </dsp:sp>
    <dsp:sp modelId="{EA4F84AF-82EC-4F08-8342-18279746D2B0}">
      <dsp:nvSpPr>
        <dsp:cNvPr id="0" name=""/>
        <dsp:cNvSpPr/>
      </dsp:nvSpPr>
      <dsp:spPr>
        <a:xfrm>
          <a:off x="5293768" y="2906781"/>
          <a:ext cx="2939358" cy="2047329"/>
        </a:xfrm>
        <a:prstGeom prst="ellipse">
          <a:avLst/>
        </a:prstGeom>
        <a:solidFill>
          <a:schemeClr val="accent6">
            <a:lumMod val="60000"/>
            <a:lumOff val="40000"/>
          </a:schemeClr>
        </a:solidFill>
        <a:ln>
          <a:solidFill>
            <a:schemeClr val="accent6">
              <a:lumMod val="50000"/>
            </a:schemeClr>
          </a:solid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uz-Cyrl-UZ" sz="2000" b="1" kern="1200" noProof="0" dirty="0" smtClean="0">
              <a:solidFill>
                <a:schemeClr val="tx1"/>
              </a:solidFill>
              <a:latin typeface="Times New Roman" panose="02020603050405020304" pitchFamily="18" charset="0"/>
              <a:cs typeface="Times New Roman" panose="02020603050405020304" pitchFamily="18" charset="0"/>
            </a:rPr>
            <a:t>Лавозимларга кўтариш кадрлар захирасини шакллантириш ва тайёрлаш</a:t>
          </a:r>
          <a:endParaRPr lang="uz-Cyrl-UZ" sz="2000" b="1" kern="1200" noProof="0" dirty="0">
            <a:solidFill>
              <a:schemeClr val="tx1"/>
            </a:solidFill>
            <a:latin typeface="Times New Roman" panose="02020603050405020304" pitchFamily="18" charset="0"/>
            <a:cs typeface="Times New Roman" panose="02020603050405020304" pitchFamily="18" charset="0"/>
          </a:endParaRPr>
        </a:p>
      </dsp:txBody>
      <dsp:txXfrm>
        <a:off x="5724227" y="3206605"/>
        <a:ext cx="2078440" cy="1447681"/>
      </dsp:txXfrm>
    </dsp:sp>
    <dsp:sp modelId="{BD8F8CCF-17D7-4589-BD93-E9117D4DCBA4}">
      <dsp:nvSpPr>
        <dsp:cNvPr id="0" name=""/>
        <dsp:cNvSpPr/>
      </dsp:nvSpPr>
      <dsp:spPr>
        <a:xfrm rot="5400000">
          <a:off x="4060571" y="3544198"/>
          <a:ext cx="277693" cy="501189"/>
        </a:xfrm>
        <a:prstGeom prst="rightArrow">
          <a:avLst>
            <a:gd name="adj1" fmla="val 60000"/>
            <a:gd name="adj2" fmla="val 50000"/>
          </a:avLst>
        </a:prstGeom>
        <a:gradFill rotWithShape="0">
          <a:gsLst>
            <a:gs pos="0">
              <a:schemeClr val="accent4">
                <a:hueOff val="6237415"/>
                <a:satOff val="-28781"/>
                <a:lumOff val="1059"/>
                <a:alphaOff val="0"/>
                <a:satMod val="103000"/>
                <a:lumMod val="102000"/>
                <a:tint val="94000"/>
              </a:schemeClr>
            </a:gs>
            <a:gs pos="50000">
              <a:schemeClr val="accent4">
                <a:hueOff val="6237415"/>
                <a:satOff val="-28781"/>
                <a:lumOff val="1059"/>
                <a:alphaOff val="0"/>
                <a:satMod val="110000"/>
                <a:lumMod val="100000"/>
                <a:shade val="100000"/>
              </a:schemeClr>
            </a:gs>
            <a:gs pos="100000">
              <a:schemeClr val="accent4">
                <a:hueOff val="6237415"/>
                <a:satOff val="-28781"/>
                <a:lumOff val="1059"/>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endParaRPr lang="ru-RU" sz="2100" kern="1200"/>
        </a:p>
      </dsp:txBody>
      <dsp:txXfrm>
        <a:off x="4102225" y="3602782"/>
        <a:ext cx="194385" cy="300713"/>
      </dsp:txXfrm>
    </dsp:sp>
    <dsp:sp modelId="{0A4D7BFB-3419-4182-AA7D-D57EF25C2193}">
      <dsp:nvSpPr>
        <dsp:cNvPr id="0" name=""/>
        <dsp:cNvSpPr/>
      </dsp:nvSpPr>
      <dsp:spPr>
        <a:xfrm>
          <a:off x="2958656" y="4064627"/>
          <a:ext cx="2481521" cy="1606047"/>
        </a:xfrm>
        <a:prstGeom prst="ellipse">
          <a:avLst/>
        </a:prstGeom>
        <a:solidFill>
          <a:schemeClr val="accent1">
            <a:lumMod val="40000"/>
            <a:lumOff val="60000"/>
          </a:schemeClr>
        </a:solidFill>
        <a:ln>
          <a:solidFill>
            <a:srgbClr val="002060"/>
          </a:solid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uz-Cyrl-UZ" sz="2000" b="1" kern="1200" noProof="0" dirty="0" smtClean="0">
              <a:solidFill>
                <a:schemeClr val="tx1"/>
              </a:solidFill>
              <a:latin typeface="Times New Roman" panose="02020603050405020304" pitchFamily="18" charset="0"/>
              <a:cs typeface="Times New Roman" panose="02020603050405020304" pitchFamily="18" charset="0"/>
            </a:rPr>
            <a:t>Ходимларни баҳолаш ва атестация</a:t>
          </a:r>
          <a:endParaRPr lang="uz-Cyrl-UZ" sz="2000" b="1" kern="1200" noProof="0" dirty="0">
            <a:solidFill>
              <a:schemeClr val="tx1"/>
            </a:solidFill>
            <a:latin typeface="Times New Roman" panose="02020603050405020304" pitchFamily="18" charset="0"/>
            <a:cs typeface="Times New Roman" panose="02020603050405020304" pitchFamily="18" charset="0"/>
          </a:endParaRPr>
        </a:p>
      </dsp:txBody>
      <dsp:txXfrm>
        <a:off x="3322066" y="4299827"/>
        <a:ext cx="1754701" cy="1135647"/>
      </dsp:txXfrm>
    </dsp:sp>
    <dsp:sp modelId="{DBFCFB87-F732-42F3-B430-E88B9CBD979A}">
      <dsp:nvSpPr>
        <dsp:cNvPr id="0" name=""/>
        <dsp:cNvSpPr/>
      </dsp:nvSpPr>
      <dsp:spPr>
        <a:xfrm rot="9460080">
          <a:off x="2883060" y="3036858"/>
          <a:ext cx="277116" cy="501189"/>
        </a:xfrm>
        <a:prstGeom prst="rightArrow">
          <a:avLst>
            <a:gd name="adj1" fmla="val 60000"/>
            <a:gd name="adj2" fmla="val 50000"/>
          </a:avLst>
        </a:prstGeom>
        <a:gradFill rotWithShape="0">
          <a:gsLst>
            <a:gs pos="0">
              <a:schemeClr val="accent4">
                <a:hueOff val="8316554"/>
                <a:satOff val="-38374"/>
                <a:lumOff val="1412"/>
                <a:alphaOff val="0"/>
                <a:satMod val="103000"/>
                <a:lumMod val="102000"/>
                <a:tint val="94000"/>
              </a:schemeClr>
            </a:gs>
            <a:gs pos="50000">
              <a:schemeClr val="accent4">
                <a:hueOff val="8316554"/>
                <a:satOff val="-38374"/>
                <a:lumOff val="1412"/>
                <a:alphaOff val="0"/>
                <a:satMod val="110000"/>
                <a:lumMod val="100000"/>
                <a:shade val="100000"/>
              </a:schemeClr>
            </a:gs>
            <a:gs pos="100000">
              <a:schemeClr val="accent4">
                <a:hueOff val="8316554"/>
                <a:satOff val="-38374"/>
                <a:lumOff val="1412"/>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endParaRPr lang="ru-RU" sz="2100" kern="1200"/>
        </a:p>
      </dsp:txBody>
      <dsp:txXfrm rot="10800000">
        <a:off x="2963077" y="3121301"/>
        <a:ext cx="193981" cy="300713"/>
      </dsp:txXfrm>
    </dsp:sp>
    <dsp:sp modelId="{3FD84F1E-C913-44D8-B4CC-5641E267E08E}">
      <dsp:nvSpPr>
        <dsp:cNvPr id="0" name=""/>
        <dsp:cNvSpPr/>
      </dsp:nvSpPr>
      <dsp:spPr>
        <a:xfrm>
          <a:off x="242536" y="3053125"/>
          <a:ext cx="2789326" cy="1606047"/>
        </a:xfrm>
        <a:prstGeom prst="ellipse">
          <a:avLst/>
        </a:prstGeom>
        <a:solidFill>
          <a:schemeClr val="bg2">
            <a:lumMod val="75000"/>
          </a:schemeClr>
        </a:solidFill>
        <a:ln>
          <a:solidFill>
            <a:schemeClr val="tx1">
              <a:lumMod val="75000"/>
              <a:lumOff val="25000"/>
            </a:schemeClr>
          </a:solid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uz-Cyrl-UZ" sz="2000" b="1" kern="1200" noProof="0" dirty="0" smtClean="0">
              <a:solidFill>
                <a:schemeClr val="tx1"/>
              </a:solidFill>
              <a:latin typeface="Times New Roman" panose="02020603050405020304" pitchFamily="18" charset="0"/>
              <a:cs typeface="Times New Roman" panose="02020603050405020304" pitchFamily="18" charset="0"/>
            </a:rPr>
            <a:t>Кадрларни ривожлантириш</a:t>
          </a:r>
          <a:endParaRPr lang="uz-Cyrl-UZ" sz="2000" b="1" kern="1200" noProof="0" dirty="0">
            <a:solidFill>
              <a:schemeClr val="tx1"/>
            </a:solidFill>
            <a:latin typeface="Times New Roman" panose="02020603050405020304" pitchFamily="18" charset="0"/>
            <a:cs typeface="Times New Roman" panose="02020603050405020304" pitchFamily="18" charset="0"/>
          </a:endParaRPr>
        </a:p>
      </dsp:txBody>
      <dsp:txXfrm>
        <a:off x="651023" y="3288325"/>
        <a:ext cx="1972352" cy="1135647"/>
      </dsp:txXfrm>
    </dsp:sp>
    <dsp:sp modelId="{1368DC52-70FE-45E9-9161-9FFF5CEF37DF}">
      <dsp:nvSpPr>
        <dsp:cNvPr id="0" name=""/>
        <dsp:cNvSpPr/>
      </dsp:nvSpPr>
      <dsp:spPr>
        <a:xfrm rot="12160926">
          <a:off x="2948342" y="2245312"/>
          <a:ext cx="133205" cy="501189"/>
        </a:xfrm>
        <a:prstGeom prst="rightArrow">
          <a:avLst>
            <a:gd name="adj1" fmla="val 60000"/>
            <a:gd name="adj2" fmla="val 50000"/>
          </a:avLst>
        </a:prstGeom>
        <a:gradFill rotWithShape="0">
          <a:gsLst>
            <a:gs pos="0">
              <a:schemeClr val="accent4">
                <a:hueOff val="10395692"/>
                <a:satOff val="-47968"/>
                <a:lumOff val="1765"/>
                <a:alphaOff val="0"/>
                <a:satMod val="103000"/>
                <a:lumMod val="102000"/>
                <a:tint val="94000"/>
              </a:schemeClr>
            </a:gs>
            <a:gs pos="50000">
              <a:schemeClr val="accent4">
                <a:hueOff val="10395692"/>
                <a:satOff val="-47968"/>
                <a:lumOff val="1765"/>
                <a:alphaOff val="0"/>
                <a:satMod val="110000"/>
                <a:lumMod val="100000"/>
                <a:shade val="100000"/>
              </a:schemeClr>
            </a:gs>
            <a:gs pos="100000">
              <a:schemeClr val="accent4">
                <a:hueOff val="10395692"/>
                <a:satOff val="-47968"/>
                <a:lumOff val="1765"/>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endParaRPr lang="ru-RU" sz="2100" kern="1200"/>
        </a:p>
      </dsp:txBody>
      <dsp:txXfrm rot="10800000">
        <a:off x="2986758" y="2353255"/>
        <a:ext cx="93244" cy="300713"/>
      </dsp:txXfrm>
    </dsp:sp>
    <dsp:sp modelId="{3A303E5D-81B1-46DC-8992-BEF0FF71CDC8}">
      <dsp:nvSpPr>
        <dsp:cNvPr id="0" name=""/>
        <dsp:cNvSpPr/>
      </dsp:nvSpPr>
      <dsp:spPr>
        <a:xfrm>
          <a:off x="267594" y="929240"/>
          <a:ext cx="3057860" cy="1740247"/>
        </a:xfrm>
        <a:prstGeom prst="ellipse">
          <a:avLst/>
        </a:prstGeom>
        <a:solidFill>
          <a:schemeClr val="accent4">
            <a:lumMod val="40000"/>
            <a:lumOff val="60000"/>
          </a:schemeClr>
        </a:solidFill>
        <a:ln>
          <a:solidFill>
            <a:schemeClr val="accent4">
              <a:lumMod val="75000"/>
            </a:schemeClr>
          </a:solid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uz-Cyrl-UZ" sz="2000" b="1" kern="1200" noProof="0" dirty="0" smtClean="0">
              <a:solidFill>
                <a:schemeClr val="tx1"/>
              </a:solidFill>
              <a:latin typeface="Times New Roman" panose="02020603050405020304" pitchFamily="18" charset="0"/>
              <a:cs typeface="Times New Roman" panose="02020603050405020304" pitchFamily="18" charset="0"/>
            </a:rPr>
            <a:t>Ходимларни рағбатлантириш ва рағбатлантириш, иш ҳақи</a:t>
          </a:r>
          <a:endParaRPr lang="uz-Cyrl-UZ" sz="2000" b="1" kern="1200" noProof="0" dirty="0">
            <a:solidFill>
              <a:schemeClr val="tx1"/>
            </a:solidFill>
            <a:latin typeface="Times New Roman" panose="02020603050405020304" pitchFamily="18" charset="0"/>
            <a:cs typeface="Times New Roman" panose="02020603050405020304" pitchFamily="18" charset="0"/>
          </a:endParaRPr>
        </a:p>
      </dsp:txBody>
      <dsp:txXfrm>
        <a:off x="715407" y="1184093"/>
        <a:ext cx="2162234" cy="123054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412F96-0DEB-4CCB-82F1-5EE6B2C0C9B1}">
      <dsp:nvSpPr>
        <dsp:cNvPr id="0" name=""/>
        <dsp:cNvSpPr/>
      </dsp:nvSpPr>
      <dsp:spPr>
        <a:xfrm>
          <a:off x="4612191" y="2196710"/>
          <a:ext cx="2110695" cy="1004499"/>
        </a:xfrm>
        <a:custGeom>
          <a:avLst/>
          <a:gdLst/>
          <a:ahLst/>
          <a:cxnLst/>
          <a:rect l="0" t="0" r="0" b="0"/>
          <a:pathLst>
            <a:path>
              <a:moveTo>
                <a:pt x="0" y="0"/>
              </a:moveTo>
              <a:lnTo>
                <a:pt x="0" y="684536"/>
              </a:lnTo>
              <a:lnTo>
                <a:pt x="2110695" y="684536"/>
              </a:lnTo>
              <a:lnTo>
                <a:pt x="2110695" y="1004499"/>
              </a:lnTo>
            </a:path>
          </a:pathLst>
        </a:custGeom>
        <a:noFill/>
        <a:ln w="12700" cap="flat" cmpd="sng" algn="ctr">
          <a:solidFill>
            <a:schemeClr val="tx1"/>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22D40512-180C-49E1-83AE-C7434103C1A7}">
      <dsp:nvSpPr>
        <dsp:cNvPr id="0" name=""/>
        <dsp:cNvSpPr/>
      </dsp:nvSpPr>
      <dsp:spPr>
        <a:xfrm>
          <a:off x="2480668" y="2196710"/>
          <a:ext cx="2131522" cy="994388"/>
        </a:xfrm>
        <a:custGeom>
          <a:avLst/>
          <a:gdLst/>
          <a:ahLst/>
          <a:cxnLst/>
          <a:rect l="0" t="0" r="0" b="0"/>
          <a:pathLst>
            <a:path>
              <a:moveTo>
                <a:pt x="2131522" y="0"/>
              </a:moveTo>
              <a:lnTo>
                <a:pt x="2131522" y="674426"/>
              </a:lnTo>
              <a:lnTo>
                <a:pt x="0" y="674426"/>
              </a:lnTo>
              <a:lnTo>
                <a:pt x="0" y="994388"/>
              </a:lnTo>
            </a:path>
          </a:pathLst>
        </a:custGeom>
        <a:noFill/>
        <a:ln w="12700" cap="flat" cmpd="sng" algn="ctr">
          <a:solidFill>
            <a:schemeClr val="tx1"/>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579DC737-FFA6-4F12-AE5A-9210D85FF845}">
      <dsp:nvSpPr>
        <dsp:cNvPr id="0" name=""/>
        <dsp:cNvSpPr/>
      </dsp:nvSpPr>
      <dsp:spPr>
        <a:xfrm>
          <a:off x="2660567" y="3505"/>
          <a:ext cx="3903247" cy="2193204"/>
        </a:xfrm>
        <a:prstGeom prst="roundRect">
          <a:avLst>
            <a:gd name="adj" fmla="val 10000"/>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DCABACA5-3373-4D6C-8B75-F5C568B1E7E3}">
      <dsp:nvSpPr>
        <dsp:cNvPr id="0" name=""/>
        <dsp:cNvSpPr/>
      </dsp:nvSpPr>
      <dsp:spPr>
        <a:xfrm>
          <a:off x="3044329" y="368080"/>
          <a:ext cx="3903247" cy="2193204"/>
        </a:xfrm>
        <a:prstGeom prst="roundRect">
          <a:avLst>
            <a:gd name="adj" fmla="val 10000"/>
          </a:avLst>
        </a:prstGeom>
        <a:solidFill>
          <a:schemeClr val="accent2">
            <a:lumMod val="20000"/>
            <a:lumOff val="80000"/>
            <a:alpha val="90000"/>
          </a:schemeClr>
        </a:solidFill>
        <a:ln w="6350" cap="flat" cmpd="sng" algn="ctr">
          <a:solidFill>
            <a:schemeClr val="accent2">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uz-Cyrl-UZ" sz="2400" b="1" kern="1200" noProof="0" dirty="0" smtClean="0">
              <a:solidFill>
                <a:schemeClr val="tx1"/>
              </a:solidFill>
              <a:latin typeface="Times New Roman" panose="02020603050405020304" pitchFamily="18" charset="0"/>
              <a:cs typeface="Times New Roman" panose="02020603050405020304" pitchFamily="18" charset="0"/>
            </a:rPr>
            <a:t>КАДРЛАР СИЁСАТИ </a:t>
          </a:r>
        </a:p>
        <a:p>
          <a:pPr lvl="0" algn="ctr" defTabSz="1066800">
            <a:lnSpc>
              <a:spcPct val="90000"/>
            </a:lnSpc>
            <a:spcBef>
              <a:spcPct val="0"/>
            </a:spcBef>
            <a:spcAft>
              <a:spcPct val="35000"/>
            </a:spcAft>
          </a:pPr>
          <a:r>
            <a:rPr lang="uz-Cyrl-UZ" sz="2000" b="1" kern="1200" noProof="0" dirty="0" smtClean="0">
              <a:solidFill>
                <a:schemeClr val="tx1"/>
              </a:solidFill>
              <a:latin typeface="Times New Roman" panose="02020603050405020304" pitchFamily="18" charset="0"/>
              <a:cs typeface="Times New Roman" panose="02020603050405020304" pitchFamily="18" charset="0"/>
            </a:rPr>
            <a:t>(ташқи муҳитга нисбатан очиқлик даражасининг 2 мезони)</a:t>
          </a:r>
          <a:endParaRPr lang="uz-Cyrl-UZ" sz="2000" b="1" kern="1200" noProof="0" dirty="0">
            <a:solidFill>
              <a:schemeClr val="tx1"/>
            </a:solidFill>
            <a:latin typeface="Times New Roman" panose="02020603050405020304" pitchFamily="18" charset="0"/>
            <a:cs typeface="Times New Roman" panose="02020603050405020304" pitchFamily="18" charset="0"/>
          </a:endParaRPr>
        </a:p>
      </dsp:txBody>
      <dsp:txXfrm>
        <a:off x="3108566" y="432317"/>
        <a:ext cx="3774773" cy="2064730"/>
      </dsp:txXfrm>
    </dsp:sp>
    <dsp:sp modelId="{9F8E3B90-69E6-44C8-B87F-A4C017FBE5A7}">
      <dsp:nvSpPr>
        <dsp:cNvPr id="0" name=""/>
        <dsp:cNvSpPr/>
      </dsp:nvSpPr>
      <dsp:spPr>
        <a:xfrm>
          <a:off x="753736" y="3191098"/>
          <a:ext cx="3453865" cy="2407305"/>
        </a:xfrm>
        <a:prstGeom prst="roundRect">
          <a:avLst>
            <a:gd name="adj" fmla="val 10000"/>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C71DE4DE-F17C-46DD-BEB5-F98F7B2A7CC0}">
      <dsp:nvSpPr>
        <dsp:cNvPr id="0" name=""/>
        <dsp:cNvSpPr/>
      </dsp:nvSpPr>
      <dsp:spPr>
        <a:xfrm>
          <a:off x="1137498" y="3555673"/>
          <a:ext cx="3453865" cy="2407305"/>
        </a:xfrm>
        <a:prstGeom prst="roundRect">
          <a:avLst>
            <a:gd name="adj" fmla="val 10000"/>
          </a:avLst>
        </a:prstGeom>
        <a:solidFill>
          <a:schemeClr val="lt1">
            <a:alpha val="90000"/>
            <a:hueOff val="0"/>
            <a:satOff val="0"/>
            <a:lumOff val="0"/>
            <a:alphaOff val="0"/>
          </a:schemeClr>
        </a:solidFill>
        <a:ln w="6350" cap="flat" cmpd="sng" algn="ctr">
          <a:solidFill>
            <a:schemeClr val="tx2">
              <a:lumMod val="7500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uz-Cyrl-UZ" sz="2200" b="1" i="1" u="sng" kern="1200" noProof="0" dirty="0" smtClean="0">
              <a:solidFill>
                <a:srgbClr val="FF0000"/>
              </a:solidFill>
              <a:latin typeface="Times New Roman" panose="02020603050405020304" pitchFamily="18" charset="0"/>
              <a:cs typeface="Times New Roman" panose="02020603050405020304" pitchFamily="18" charset="0"/>
            </a:rPr>
            <a:t>Очиқ кадрлар сиёсати</a:t>
          </a:r>
          <a:endParaRPr lang="uz-Cyrl-UZ" sz="2200" b="1" i="0" u="none" kern="1200" noProof="0" dirty="0" smtClean="0">
            <a:solidFill>
              <a:srgbClr val="FF0000"/>
            </a:solidFill>
            <a:latin typeface="Times New Roman" panose="02020603050405020304" pitchFamily="18" charset="0"/>
            <a:cs typeface="Times New Roman" panose="02020603050405020304" pitchFamily="18" charset="0"/>
          </a:endParaRPr>
        </a:p>
        <a:p>
          <a:pPr lvl="0" algn="ctr" defTabSz="977900">
            <a:lnSpc>
              <a:spcPct val="90000"/>
            </a:lnSpc>
            <a:spcBef>
              <a:spcPct val="0"/>
            </a:spcBef>
            <a:spcAft>
              <a:spcPct val="35000"/>
            </a:spcAft>
          </a:pPr>
          <a:r>
            <a:rPr lang="uz-Cyrl-UZ" sz="2200" b="1" i="0" u="none" kern="1200" noProof="0" dirty="0" smtClean="0">
              <a:latin typeface="Times New Roman" panose="02020603050405020304" pitchFamily="18" charset="0"/>
              <a:cs typeface="Times New Roman" panose="02020603050405020304" pitchFamily="18" charset="0"/>
            </a:rPr>
            <a:t>- бошқарув иерархиясининг ҳар қандай даражасида потенциал ходимлар учун ташкилотнинг шаффофлиги.</a:t>
          </a:r>
          <a:endParaRPr lang="uz-Cyrl-UZ" sz="2200" b="1" kern="1200" noProof="0" dirty="0">
            <a:latin typeface="Times New Roman" panose="02020603050405020304" pitchFamily="18" charset="0"/>
            <a:cs typeface="Times New Roman" panose="02020603050405020304" pitchFamily="18" charset="0"/>
          </a:endParaRPr>
        </a:p>
      </dsp:txBody>
      <dsp:txXfrm>
        <a:off x="1208006" y="3626181"/>
        <a:ext cx="3312849" cy="2266289"/>
      </dsp:txXfrm>
    </dsp:sp>
    <dsp:sp modelId="{DD014957-EFA6-4703-91BB-B0B53818706B}">
      <dsp:nvSpPr>
        <dsp:cNvPr id="0" name=""/>
        <dsp:cNvSpPr/>
      </dsp:nvSpPr>
      <dsp:spPr>
        <a:xfrm>
          <a:off x="4995953" y="3201209"/>
          <a:ext cx="3453865" cy="2515495"/>
        </a:xfrm>
        <a:prstGeom prst="roundRect">
          <a:avLst>
            <a:gd name="adj" fmla="val 10000"/>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9103E11B-2442-4339-9362-592D70CBC946}">
      <dsp:nvSpPr>
        <dsp:cNvPr id="0" name=""/>
        <dsp:cNvSpPr/>
      </dsp:nvSpPr>
      <dsp:spPr>
        <a:xfrm>
          <a:off x="5379716" y="3565784"/>
          <a:ext cx="3453865" cy="2515495"/>
        </a:xfrm>
        <a:prstGeom prst="roundRect">
          <a:avLst>
            <a:gd name="adj" fmla="val 10000"/>
          </a:avLst>
        </a:prstGeom>
        <a:solidFill>
          <a:schemeClr val="lt1">
            <a:alpha val="90000"/>
            <a:hueOff val="0"/>
            <a:satOff val="0"/>
            <a:lumOff val="0"/>
            <a:alphaOff val="0"/>
          </a:schemeClr>
        </a:solidFill>
        <a:ln w="6350" cap="flat" cmpd="sng" algn="ctr">
          <a:solidFill>
            <a:schemeClr val="accent4">
              <a:lumMod val="5000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uz-Cyrl-UZ" sz="2200" b="1" i="1" u="sng" kern="1200" noProof="0" dirty="0" smtClean="0">
              <a:solidFill>
                <a:srgbClr val="FF0000"/>
              </a:solidFill>
              <a:latin typeface="Times New Roman" panose="02020603050405020304" pitchFamily="18" charset="0"/>
              <a:cs typeface="Times New Roman" panose="02020603050405020304" pitchFamily="18" charset="0"/>
            </a:rPr>
            <a:t>Ёпиқ кадрлар сиёсати</a:t>
          </a:r>
          <a:endParaRPr lang="uz-Cyrl-UZ" sz="2200" b="1" i="1" u="sng" kern="1200" noProof="0" dirty="0" smtClean="0">
            <a:latin typeface="Times New Roman" panose="02020603050405020304" pitchFamily="18" charset="0"/>
            <a:cs typeface="Times New Roman" panose="02020603050405020304" pitchFamily="18" charset="0"/>
          </a:endParaRPr>
        </a:p>
        <a:p>
          <a:pPr lvl="0" algn="ctr" defTabSz="977900">
            <a:lnSpc>
              <a:spcPct val="90000"/>
            </a:lnSpc>
            <a:spcBef>
              <a:spcPct val="0"/>
            </a:spcBef>
            <a:spcAft>
              <a:spcPct val="35000"/>
            </a:spcAft>
          </a:pPr>
          <a:r>
            <a:rPr lang="uz-Cyrl-UZ" sz="2200" b="1" i="0" u="none" kern="1200" noProof="0" dirty="0" smtClean="0">
              <a:latin typeface="Times New Roman" panose="02020603050405020304" pitchFamily="18" charset="0"/>
              <a:cs typeface="Times New Roman" panose="02020603050405020304" pitchFamily="18" charset="0"/>
            </a:rPr>
            <a:t>- бошқарувнинг ўрта ва юқори даражалари билан янги ходимлари учун ёпиқлиги</a:t>
          </a:r>
          <a:endParaRPr lang="uz-Cyrl-UZ" sz="2200" b="1" kern="1200" noProof="0" dirty="0">
            <a:latin typeface="Times New Roman" panose="02020603050405020304" pitchFamily="18" charset="0"/>
            <a:cs typeface="Times New Roman" panose="02020603050405020304" pitchFamily="18" charset="0"/>
          </a:endParaRPr>
        </a:p>
      </dsp:txBody>
      <dsp:txXfrm>
        <a:off x="5453392" y="3639460"/>
        <a:ext cx="3306513" cy="2368143"/>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21000" cy="4953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19525" y="0"/>
            <a:ext cx="2921000" cy="495300"/>
          </a:xfrm>
          <a:prstGeom prst="rect">
            <a:avLst/>
          </a:prstGeom>
        </p:spPr>
        <p:txBody>
          <a:bodyPr vert="horz" lIns="91440" tIns="45720" rIns="91440" bIns="45720" rtlCol="0"/>
          <a:lstStyle>
            <a:lvl1pPr algn="r">
              <a:defRPr sz="1200"/>
            </a:lvl1pPr>
          </a:lstStyle>
          <a:p>
            <a:fld id="{8EAD4884-AE9F-4FE5-8588-8D6E53F2894B}" type="datetimeFigureOut">
              <a:rPr lang="ru-RU" smtClean="0"/>
              <a:t>07.10.2022</a:t>
            </a:fld>
            <a:endParaRPr lang="ru-RU"/>
          </a:p>
        </p:txBody>
      </p:sp>
      <p:sp>
        <p:nvSpPr>
          <p:cNvPr id="4" name="Образ слайда 3"/>
          <p:cNvSpPr>
            <a:spLocks noGrp="1" noRot="1" noChangeAspect="1"/>
          </p:cNvSpPr>
          <p:nvPr>
            <p:ph type="sldImg" idx="2"/>
          </p:nvPr>
        </p:nvSpPr>
        <p:spPr>
          <a:xfrm>
            <a:off x="965200" y="1235075"/>
            <a:ext cx="4811713" cy="3332163"/>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4688" y="4752975"/>
            <a:ext cx="5392737" cy="3887788"/>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380538"/>
            <a:ext cx="2921000" cy="4953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19525" y="9380538"/>
            <a:ext cx="2921000" cy="495300"/>
          </a:xfrm>
          <a:prstGeom prst="rect">
            <a:avLst/>
          </a:prstGeom>
        </p:spPr>
        <p:txBody>
          <a:bodyPr vert="horz" lIns="91440" tIns="45720" rIns="91440" bIns="45720" rtlCol="0" anchor="b"/>
          <a:lstStyle>
            <a:lvl1pPr algn="r">
              <a:defRPr sz="1200"/>
            </a:lvl1pPr>
          </a:lstStyle>
          <a:p>
            <a:fld id="{64BAC8B6-CB6D-41B3-8E8A-4549D7CC1EB7}" type="slidenum">
              <a:rPr lang="ru-RU" smtClean="0"/>
              <a:t>‹#›</a:t>
            </a:fld>
            <a:endParaRPr lang="ru-RU"/>
          </a:p>
        </p:txBody>
      </p:sp>
    </p:spTree>
    <p:extLst>
      <p:ext uri="{BB962C8B-B14F-4D97-AF65-F5344CB8AC3E}">
        <p14:creationId xmlns:p14="http://schemas.microsoft.com/office/powerpoint/2010/main" val="22234775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38250" y="1122363"/>
            <a:ext cx="74295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346E04B0-FABE-477F-A049-CCF152A8366D}" type="datetimeFigureOut">
              <a:rPr lang="ru-RU" smtClean="0"/>
              <a:pPr/>
              <a:t>07.10.2022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213521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46E04B0-FABE-477F-A049-CCF152A8366D}" type="datetimeFigureOut">
              <a:rPr lang="ru-RU" smtClean="0"/>
              <a:pPr/>
              <a:t>07.10.2022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2202243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5880" y="1709739"/>
            <a:ext cx="8543925"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75880" y="4589465"/>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46E04B0-FABE-477F-A049-CCF152A8366D}" type="datetimeFigureOut">
              <a:rPr lang="ru-RU" smtClean="0"/>
              <a:pPr/>
              <a:t>07.10.2022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2091637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681038" y="1825625"/>
            <a:ext cx="421005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5014913" y="1825625"/>
            <a:ext cx="421005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346E04B0-FABE-477F-A049-CCF152A8366D}" type="datetimeFigureOut">
              <a:rPr lang="ru-RU" smtClean="0"/>
              <a:pPr/>
              <a:t>07.10.2022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717706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365126"/>
            <a:ext cx="8543925"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82329" y="2505076"/>
            <a:ext cx="4190702"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5014914"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5014914" y="2505076"/>
            <a:ext cx="4211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346E04B0-FABE-477F-A049-CCF152A8366D}" type="datetimeFigureOut">
              <a:rPr lang="ru-RU" smtClean="0"/>
              <a:pPr/>
              <a:t>07.10.2022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2140310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346E04B0-FABE-477F-A049-CCF152A8366D}" type="datetimeFigureOut">
              <a:rPr lang="ru-RU" smtClean="0"/>
              <a:pPr/>
              <a:t>07.10.2022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793901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46E04B0-FABE-477F-A049-CCF152A8366D}" type="datetimeFigureOut">
              <a:rPr lang="ru-RU" smtClean="0"/>
              <a:pPr/>
              <a:t>07.10.2022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8678374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457200"/>
            <a:ext cx="3194942"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4211341"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82329" y="2057400"/>
            <a:ext cx="319494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346E04B0-FABE-477F-A049-CCF152A8366D}" type="datetimeFigureOut">
              <a:rPr lang="ru-RU" smtClean="0"/>
              <a:pPr/>
              <a:t>07.10.2022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577836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457200"/>
            <a:ext cx="3194942"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4211341" y="987426"/>
            <a:ext cx="501491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82329" y="2057400"/>
            <a:ext cx="319494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346E04B0-FABE-477F-A049-CCF152A8366D}" type="datetimeFigureOut">
              <a:rPr lang="ru-RU" smtClean="0"/>
              <a:pPr/>
              <a:t>07.10.2022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202380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46E04B0-FABE-477F-A049-CCF152A8366D}" type="datetimeFigureOut">
              <a:rPr lang="ru-RU" smtClean="0"/>
              <a:pPr/>
              <a:t>07.10.2022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594358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088981" y="365125"/>
            <a:ext cx="2135981"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81037" y="365125"/>
            <a:ext cx="6284119"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46E04B0-FABE-477F-A049-CCF152A8366D}" type="datetimeFigureOut">
              <a:rPr lang="ru-RU" smtClean="0"/>
              <a:pPr/>
              <a:t>07.10.2022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4008204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defRPr sz="635" b="0" i="0">
                <a:solidFill>
                  <a:srgbClr val="414042"/>
                </a:solidFill>
                <a:latin typeface="Trebuchet MS"/>
                <a:cs typeface="Trebuchet MS"/>
              </a:defRPr>
            </a:lvl1pPr>
          </a:lstStyle>
          <a:p>
            <a:pPr marL="13434">
              <a:spcBef>
                <a:spcPts val="53"/>
              </a:spcBef>
            </a:pPr>
            <a:r>
              <a:rPr lang="en-US" spc="-63" smtClean="0"/>
              <a:t>@dsc.uzbekistan</a:t>
            </a:r>
            <a:endParaRPr lang="en-US" spc="-63" dirty="0"/>
          </a:p>
        </p:txBody>
      </p:sp>
      <p:sp>
        <p:nvSpPr>
          <p:cNvPr id="3" name="Holder 3"/>
          <p:cNvSpPr>
            <a:spLocks noGrp="1"/>
          </p:cNvSpPr>
          <p:nvPr>
            <p:ph type="dt" sz="half" idx="6"/>
          </p:nvPr>
        </p:nvSpPr>
        <p:spPr/>
        <p:txBody>
          <a:bodyPr lIns="0" tIns="0" rIns="0" bIns="0"/>
          <a:lstStyle>
            <a:lvl1pPr>
              <a:defRPr sz="529" b="0" i="0">
                <a:solidFill>
                  <a:srgbClr val="414042"/>
                </a:solidFill>
                <a:latin typeface="Trebuchet MS"/>
                <a:cs typeface="Trebuchet MS"/>
              </a:defRPr>
            </a:lvl1pPr>
          </a:lstStyle>
          <a:p>
            <a:pPr marL="13434" marR="5374" indent="32913">
              <a:lnSpc>
                <a:spcPct val="78100"/>
              </a:lnSpc>
              <a:spcBef>
                <a:spcPts val="212"/>
              </a:spcBef>
            </a:pPr>
            <a:r>
              <a:rPr lang="en-US" spc="-53" smtClean="0"/>
              <a:t>Development </a:t>
            </a:r>
            <a:r>
              <a:rPr lang="en-US" spc="-48" smtClean="0"/>
              <a:t> </a:t>
            </a:r>
            <a:r>
              <a:rPr lang="en-US" spc="-16" smtClean="0"/>
              <a:t>S</a:t>
            </a:r>
            <a:r>
              <a:rPr lang="en-US" spc="-42" smtClean="0"/>
              <a:t>t</a:t>
            </a:r>
            <a:r>
              <a:rPr lang="en-US" spc="-48" smtClean="0"/>
              <a:t>r</a:t>
            </a:r>
            <a:r>
              <a:rPr lang="en-US" spc="-58" smtClean="0"/>
              <a:t>a</a:t>
            </a:r>
            <a:r>
              <a:rPr lang="en-US" spc="-37" smtClean="0"/>
              <a:t>t</a:t>
            </a:r>
            <a:r>
              <a:rPr lang="en-US" spc="-42" smtClean="0"/>
              <a:t>egy</a:t>
            </a:r>
            <a:r>
              <a:rPr lang="en-US" spc="-58" smtClean="0"/>
              <a:t> </a:t>
            </a:r>
            <a:r>
              <a:rPr lang="en-US" spc="-53" smtClean="0"/>
              <a:t>Ce</a:t>
            </a:r>
            <a:r>
              <a:rPr lang="en-US" spc="-63" smtClean="0"/>
              <a:t>n</a:t>
            </a:r>
            <a:r>
              <a:rPr lang="en-US" spc="-37" smtClean="0"/>
              <a:t>t</a:t>
            </a:r>
            <a:r>
              <a:rPr lang="en-US" spc="-53" smtClean="0"/>
              <a:t>er</a:t>
            </a:r>
            <a:endParaRPr lang="en-US" spc="-53" dirty="0"/>
          </a:p>
        </p:txBody>
      </p:sp>
      <p:sp>
        <p:nvSpPr>
          <p:cNvPr id="4" name="Holder 4"/>
          <p:cNvSpPr>
            <a:spLocks noGrp="1"/>
          </p:cNvSpPr>
          <p:nvPr>
            <p:ph type="sldNum" sz="quarter" idx="7"/>
          </p:nvPr>
        </p:nvSpPr>
        <p:spPr/>
        <p:txBody>
          <a:bodyPr lIns="0" tIns="0" rIns="0" bIns="0"/>
          <a:lstStyle>
            <a:lvl1pPr>
              <a:defRPr sz="1164" b="0" i="0">
                <a:solidFill>
                  <a:srgbClr val="17479E"/>
                </a:solidFill>
                <a:latin typeface="Tahoma"/>
                <a:cs typeface="Tahoma"/>
              </a:defRPr>
            </a:lvl1pPr>
          </a:lstStyle>
          <a:p>
            <a:pPr marL="40302">
              <a:spcBef>
                <a:spcPts val="69"/>
              </a:spcBef>
            </a:pPr>
            <a:fld id="{81D60167-4931-47E6-BA6A-407CBD079E47}" type="slidenum">
              <a:rPr lang="ru-RU" spc="127" smtClean="0"/>
              <a:pPr marL="40302">
                <a:spcBef>
                  <a:spcPts val="69"/>
                </a:spcBef>
              </a:pPr>
              <a:t>‹#›</a:t>
            </a:fld>
            <a:endParaRPr lang="ru-RU" spc="127" dirty="0"/>
          </a:p>
        </p:txBody>
      </p:sp>
    </p:spTree>
    <p:extLst>
      <p:ext uri="{BB962C8B-B14F-4D97-AF65-F5344CB8AC3E}">
        <p14:creationId xmlns:p14="http://schemas.microsoft.com/office/powerpoint/2010/main" val="25525634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
              <a:schemeClr val="accent1">
                <a:lumMod val="93000"/>
              </a:schemeClr>
            </a:gs>
            <a:gs pos="68000">
              <a:schemeClr val="accent1">
                <a:lumMod val="45000"/>
                <a:lumOff val="55000"/>
              </a:schemeClr>
            </a:gs>
            <a:gs pos="83000">
              <a:schemeClr val="accent1">
                <a:lumMod val="45000"/>
                <a:lumOff val="55000"/>
              </a:schemeClr>
            </a:gs>
            <a:gs pos="100000">
              <a:schemeClr val="accent1">
                <a:lumMod val="30000"/>
                <a:lumOff val="70000"/>
              </a:schemeClr>
            </a:gs>
          </a:gsLst>
          <a:lin ang="5400000" scaled="0"/>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365126"/>
            <a:ext cx="8543925"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681039" y="1825625"/>
            <a:ext cx="8543925"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6E04B0-FABE-477F-A049-CCF152A8366D}" type="datetimeFigureOut">
              <a:rPr lang="ru-RU" smtClean="0"/>
              <a:pPr/>
              <a:t>07.10.2022</a:t>
            </a:fld>
            <a:endParaRPr lang="ru-RU"/>
          </a:p>
        </p:txBody>
      </p:sp>
      <p:sp>
        <p:nvSpPr>
          <p:cNvPr id="5" name="Нижний колонтитул 4"/>
          <p:cNvSpPr>
            <a:spLocks noGrp="1"/>
          </p:cNvSpPr>
          <p:nvPr>
            <p:ph type="ftr" sz="quarter" idx="3"/>
          </p:nvPr>
        </p:nvSpPr>
        <p:spPr>
          <a:xfrm>
            <a:off x="3281364"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7726D6-68E6-43F8-8A87-1DD67164F644}" type="slidenum">
              <a:rPr lang="ru-RU" smtClean="0"/>
              <a:pPr/>
              <a:t>‹#›</a:t>
            </a:fld>
            <a:endParaRPr lang="ru-RU"/>
          </a:p>
        </p:txBody>
      </p:sp>
    </p:spTree>
    <p:extLst>
      <p:ext uri="{BB962C8B-B14F-4D97-AF65-F5344CB8AC3E}">
        <p14:creationId xmlns:p14="http://schemas.microsoft.com/office/powerpoint/2010/main" val="25701890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jpg"/><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19.jp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376058" y="1446415"/>
            <a:ext cx="5423262" cy="2911854"/>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t"/>
            <a:r>
              <a:rPr lang="en-US" sz="2800" b="1" dirty="0" smtClean="0">
                <a:solidFill>
                  <a:schemeClr val="tx1"/>
                </a:solidFill>
                <a:latin typeface="Times New Roman" pitchFamily="18" charset="0"/>
                <a:cs typeface="Times New Roman" pitchFamily="18" charset="0"/>
              </a:rPr>
              <a:t>Week 2.</a:t>
            </a:r>
            <a:r>
              <a:rPr lang="ru-RU" sz="2800" b="1" dirty="0" smtClean="0">
                <a:solidFill>
                  <a:schemeClr val="tx1"/>
                </a:solidFill>
                <a:latin typeface="Times New Roman" pitchFamily="18" charset="0"/>
                <a:cs typeface="Times New Roman" pitchFamily="18" charset="0"/>
              </a:rPr>
              <a:t> </a:t>
            </a:r>
            <a:endParaRPr lang="en-US" sz="2800" b="1" dirty="0" smtClean="0">
              <a:solidFill>
                <a:schemeClr val="tx1"/>
              </a:solidFill>
              <a:latin typeface="Times New Roman" pitchFamily="18" charset="0"/>
              <a:cs typeface="Times New Roman" pitchFamily="18" charset="0"/>
            </a:endParaRPr>
          </a:p>
          <a:p>
            <a:pPr algn="ctr" fontAlgn="t"/>
            <a:r>
              <a:rPr lang="en-US" sz="2800" b="1" dirty="0">
                <a:solidFill>
                  <a:schemeClr val="tx1"/>
                </a:solidFill>
                <a:latin typeface="Times New Roman" pitchFamily="18" charset="0"/>
                <a:cs typeface="Times New Roman" pitchFamily="18" charset="0"/>
              </a:rPr>
              <a:t>P</a:t>
            </a:r>
            <a:r>
              <a:rPr lang="en-US" sz="2800" b="1" dirty="0" smtClean="0">
                <a:solidFill>
                  <a:schemeClr val="tx1"/>
                </a:solidFill>
                <a:latin typeface="Times New Roman" pitchFamily="18" charset="0"/>
                <a:cs typeface="Times New Roman" pitchFamily="18" charset="0"/>
              </a:rPr>
              <a:t>ersonnel policy in companies </a:t>
            </a:r>
            <a:r>
              <a:rPr lang="en-US" sz="2800" b="1" dirty="0">
                <a:solidFill>
                  <a:schemeClr val="tx1"/>
                </a:solidFill>
                <a:latin typeface="Times New Roman" pitchFamily="18" charset="0"/>
                <a:cs typeface="Times New Roman" pitchFamily="18" charset="0"/>
              </a:rPr>
              <a:t>	</a:t>
            </a:r>
            <a:endParaRPr lang="uz-Cyrl-UZ" sz="2800" b="1" dirty="0" smtClean="0">
              <a:solidFill>
                <a:schemeClr val="tx1"/>
              </a:solidFill>
              <a:latin typeface="Times New Roman" pitchFamily="18" charset="0"/>
              <a:cs typeface="Times New Roman" pitchFamily="18" charset="0"/>
            </a:endParaRPr>
          </a:p>
          <a:p>
            <a:pPr algn="ctr" fontAlgn="t"/>
            <a:endParaRPr lang="uz-Cyrl-UZ" sz="2800" b="1" dirty="0" smtClean="0">
              <a:solidFill>
                <a:schemeClr val="tx1"/>
              </a:solidFill>
              <a:latin typeface="Times New Roman" pitchFamily="18" charset="0"/>
              <a:cs typeface="Times New Roman" pitchFamily="18"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06680" y="1451963"/>
            <a:ext cx="4269378" cy="27146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Прямоугольник 5"/>
          <p:cNvSpPr/>
          <p:nvPr/>
        </p:nvSpPr>
        <p:spPr>
          <a:xfrm>
            <a:off x="106681" y="122976"/>
            <a:ext cx="9692640" cy="1323439"/>
          </a:xfrm>
          <a:prstGeom prst="rect">
            <a:avLst/>
          </a:prstGeom>
        </p:spPr>
        <p:txBody>
          <a:bodyPr wrap="square">
            <a:spAutoFit/>
          </a:bodyPr>
          <a:lstStyle/>
          <a:p>
            <a:pPr algn="ctr" fontAlgn="t"/>
            <a:r>
              <a:rPr lang="ru-RU" sz="3200" b="1" dirty="0" smtClean="0">
                <a:latin typeface="Times New Roman" pitchFamily="18" charset="0"/>
                <a:cs typeface="Times New Roman" pitchFamily="18" charset="0"/>
              </a:rPr>
              <a:t>«</a:t>
            </a:r>
            <a:r>
              <a:rPr lang="en-US" sz="3200" b="1" dirty="0" smtClean="0">
                <a:latin typeface="Times New Roman" pitchFamily="18" charset="0"/>
                <a:cs typeface="Times New Roman" pitchFamily="18" charset="0"/>
              </a:rPr>
              <a:t>Graduate </a:t>
            </a:r>
            <a:r>
              <a:rPr lang="en-US" sz="3200" b="1" dirty="0">
                <a:latin typeface="Times New Roman" pitchFamily="18" charset="0"/>
                <a:cs typeface="Times New Roman" pitchFamily="18" charset="0"/>
              </a:rPr>
              <a:t>School of Business and Entrepreneurship</a:t>
            </a:r>
            <a:r>
              <a:rPr lang="ru-RU" sz="3200" b="1" dirty="0" smtClean="0">
                <a:solidFill>
                  <a:prstClr val="black"/>
                </a:solidFill>
                <a:latin typeface="Times New Roman" pitchFamily="18" charset="0"/>
                <a:cs typeface="Times New Roman" pitchFamily="18" charset="0"/>
              </a:rPr>
              <a:t>»</a:t>
            </a:r>
            <a:r>
              <a:rPr lang="ru-RU" sz="3600" b="1" dirty="0">
                <a:solidFill>
                  <a:prstClr val="black"/>
                </a:solidFill>
                <a:latin typeface="Times New Roman" pitchFamily="18" charset="0"/>
                <a:cs typeface="Times New Roman" pitchFamily="18" charset="0"/>
              </a:rPr>
              <a:t/>
            </a:r>
            <a:br>
              <a:rPr lang="ru-RU" sz="3600" b="1" dirty="0">
                <a:solidFill>
                  <a:prstClr val="black"/>
                </a:solidFill>
                <a:latin typeface="Times New Roman" pitchFamily="18" charset="0"/>
                <a:cs typeface="Times New Roman" pitchFamily="18" charset="0"/>
              </a:rPr>
            </a:br>
            <a:r>
              <a:rPr lang="en-US" sz="2400" b="1" i="1" dirty="0" smtClean="0">
                <a:solidFill>
                  <a:prstClr val="black"/>
                </a:solidFill>
                <a:latin typeface="Arial" panose="020B0604020202020204" pitchFamily="34" charset="0"/>
                <a:cs typeface="Arial" panose="020B0604020202020204" pitchFamily="34" charset="0"/>
              </a:rPr>
              <a:t>Course</a:t>
            </a:r>
            <a:r>
              <a:rPr lang="ru-RU" sz="2400" b="1" i="1" dirty="0" smtClean="0">
                <a:solidFill>
                  <a:prstClr val="black"/>
                </a:solidFill>
                <a:latin typeface="Arial" panose="020B0604020202020204" pitchFamily="34" charset="0"/>
                <a:cs typeface="Arial" panose="020B0604020202020204" pitchFamily="34" charset="0"/>
              </a:rPr>
              <a:t>: </a:t>
            </a:r>
            <a:r>
              <a:rPr lang="en-US" sz="2400" b="1" i="1" dirty="0">
                <a:solidFill>
                  <a:prstClr val="black"/>
                </a:solidFill>
                <a:latin typeface="Arial" panose="020B0604020202020204" pitchFamily="34" charset="0"/>
                <a:cs typeface="Arial" panose="020B0604020202020204" pitchFamily="34" charset="0"/>
              </a:rPr>
              <a:t>Human Resources </a:t>
            </a:r>
            <a:r>
              <a:rPr lang="en-US" sz="2400" b="1" i="1" dirty="0" smtClean="0">
                <a:solidFill>
                  <a:prstClr val="black"/>
                </a:solidFill>
                <a:latin typeface="Arial" panose="020B0604020202020204" pitchFamily="34" charset="0"/>
                <a:cs typeface="Arial" panose="020B0604020202020204" pitchFamily="34" charset="0"/>
              </a:rPr>
              <a:t>Management</a:t>
            </a:r>
            <a:r>
              <a:rPr lang="uz-Cyrl-UZ" sz="2400" b="1" i="1" dirty="0" smtClean="0">
                <a:latin typeface="Arial" panose="020B0604020202020204" pitchFamily="34" charset="0"/>
                <a:cs typeface="Arial" panose="020B0604020202020204" pitchFamily="34" charset="0"/>
              </a:rPr>
              <a:t>.</a:t>
            </a:r>
            <a:endParaRPr lang="ru-RU" sz="2400" b="1" i="1" dirty="0" smtClean="0">
              <a:solidFill>
                <a:prstClr val="black"/>
              </a:solidFill>
              <a:latin typeface="Arial" panose="020B0604020202020204" pitchFamily="34" charset="0"/>
              <a:cs typeface="Arial" panose="020B0604020202020204" pitchFamily="34" charset="0"/>
            </a:endParaRPr>
          </a:p>
          <a:p>
            <a:pPr algn="ctr"/>
            <a:endParaRPr lang="ru-RU" sz="2400" b="1" dirty="0" smtClean="0">
              <a:solidFill>
                <a:prstClr val="black"/>
              </a:solidFill>
              <a:latin typeface="Times New Roman" pitchFamily="18" charset="0"/>
              <a:cs typeface="Times New Roman" pitchFamily="18" charset="0"/>
            </a:endParaRPr>
          </a:p>
        </p:txBody>
      </p:sp>
      <p:sp>
        <p:nvSpPr>
          <p:cNvPr id="8" name="Прямоугольник 7"/>
          <p:cNvSpPr/>
          <p:nvPr/>
        </p:nvSpPr>
        <p:spPr>
          <a:xfrm>
            <a:off x="4034775" y="4769735"/>
            <a:ext cx="2329542" cy="1200329"/>
          </a:xfrm>
          <a:prstGeom prst="rect">
            <a:avLst/>
          </a:prstGeom>
        </p:spPr>
        <p:txBody>
          <a:bodyPr wrap="square">
            <a:spAutoFit/>
          </a:bodyPr>
          <a:lstStyle/>
          <a:p>
            <a:pPr algn="ctr"/>
            <a:r>
              <a:rPr lang="en-US" sz="2400" b="1" dirty="0" smtClean="0">
                <a:ln>
                  <a:prstDash val="solid"/>
                </a:ln>
                <a:solidFill>
                  <a:schemeClr val="tx2">
                    <a:lumMod val="75000"/>
                  </a:schemeClr>
                </a:solidFill>
                <a:latin typeface="Times New Roman" panose="02020603050405020304" pitchFamily="18" charset="0"/>
                <a:cs typeface="Times New Roman" panose="02020603050405020304" pitchFamily="18" charset="0"/>
              </a:rPr>
              <a:t>Suyunov</a:t>
            </a:r>
          </a:p>
          <a:p>
            <a:pPr algn="ctr"/>
            <a:r>
              <a:rPr lang="en-US" sz="2400" b="1" dirty="0" smtClean="0">
                <a:ln>
                  <a:prstDash val="solid"/>
                </a:ln>
                <a:solidFill>
                  <a:schemeClr val="tx2">
                    <a:lumMod val="75000"/>
                  </a:schemeClr>
                </a:solidFill>
                <a:latin typeface="Times New Roman" panose="02020603050405020304" pitchFamily="18" charset="0"/>
                <a:cs typeface="Times New Roman" panose="02020603050405020304" pitchFamily="18" charset="0"/>
              </a:rPr>
              <a:t>Dilmurod</a:t>
            </a:r>
          </a:p>
          <a:p>
            <a:pPr algn="ctr"/>
            <a:r>
              <a:rPr lang="en-US" sz="2400" b="1" dirty="0" err="1" smtClean="0">
                <a:ln>
                  <a:prstDash val="solid"/>
                </a:ln>
                <a:solidFill>
                  <a:schemeClr val="tx2">
                    <a:lumMod val="75000"/>
                  </a:schemeClr>
                </a:solidFill>
                <a:latin typeface="Times New Roman" panose="02020603050405020304" pitchFamily="18" charset="0"/>
                <a:cs typeface="Times New Roman" panose="02020603050405020304" pitchFamily="18" charset="0"/>
              </a:rPr>
              <a:t>Holmuradovich</a:t>
            </a:r>
            <a:endParaRPr lang="ru-RU" sz="2400" b="1" dirty="0" smtClean="0">
              <a:ln>
                <a:prstDash val="solid"/>
              </a:ln>
              <a:solidFill>
                <a:schemeClr val="tx2">
                  <a:lumMod val="75000"/>
                </a:schemeClr>
              </a:solidFill>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6807505" y="4837748"/>
            <a:ext cx="2924684" cy="1477328"/>
          </a:xfrm>
          <a:prstGeom prst="rect">
            <a:avLst/>
          </a:prstGeom>
        </p:spPr>
        <p:txBody>
          <a:bodyPr wrap="square">
            <a:spAutoFit/>
          </a:bodyPr>
          <a:lstStyle/>
          <a:p>
            <a:r>
              <a:rPr lang="ru-RU" i="1" dirty="0">
                <a:solidFill>
                  <a:srgbClr val="44546A">
                    <a:lumMod val="75000"/>
                  </a:srgbClr>
                </a:solidFill>
                <a:cs typeface="Times New Roman" pitchFamily="18" charset="0"/>
              </a:rPr>
              <a:t> </a:t>
            </a:r>
            <a:r>
              <a:rPr lang="en-US" b="1" dirty="0">
                <a:solidFill>
                  <a:srgbClr val="44546A">
                    <a:lumMod val="75000"/>
                  </a:srgbClr>
                </a:solidFill>
                <a:latin typeface="Times New Roman" panose="02020603050405020304" pitchFamily="18" charset="0"/>
                <a:cs typeface="Times New Roman" panose="02020603050405020304" pitchFamily="18" charset="0"/>
              </a:rPr>
              <a:t>Head of </a:t>
            </a:r>
            <a:r>
              <a:rPr lang="en-US" b="1" dirty="0" smtClean="0">
                <a:solidFill>
                  <a:srgbClr val="44546A">
                    <a:lumMod val="75000"/>
                  </a:srgbClr>
                </a:solidFill>
                <a:latin typeface="Times New Roman" panose="02020603050405020304" pitchFamily="18" charset="0"/>
                <a:cs typeface="Times New Roman" panose="02020603050405020304" pitchFamily="18" charset="0"/>
              </a:rPr>
              <a:t>Department </a:t>
            </a:r>
            <a:r>
              <a:rPr lang="en-US" b="1" dirty="0">
                <a:solidFill>
                  <a:srgbClr val="44546A">
                    <a:lumMod val="75000"/>
                  </a:srgbClr>
                </a:solidFill>
                <a:latin typeface="Times New Roman" panose="02020603050405020304" pitchFamily="18" charset="0"/>
                <a:cs typeface="Times New Roman" panose="02020603050405020304" pitchFamily="18" charset="0"/>
              </a:rPr>
              <a:t>of "Corporate </a:t>
            </a:r>
            <a:r>
              <a:rPr lang="en-US" b="1" dirty="0" smtClean="0">
                <a:solidFill>
                  <a:srgbClr val="44546A">
                    <a:lumMod val="75000"/>
                  </a:srgbClr>
                </a:solidFill>
                <a:latin typeface="Times New Roman" panose="02020603050405020304" pitchFamily="18" charset="0"/>
                <a:cs typeface="Times New Roman" panose="02020603050405020304" pitchFamily="18" charset="0"/>
              </a:rPr>
              <a:t>Governance </a:t>
            </a:r>
            <a:r>
              <a:rPr lang="en-US" b="1" dirty="0">
                <a:solidFill>
                  <a:srgbClr val="44546A">
                    <a:lumMod val="75000"/>
                  </a:srgbClr>
                </a:solidFill>
                <a:latin typeface="Times New Roman" panose="02020603050405020304" pitchFamily="18" charset="0"/>
                <a:cs typeface="Times New Roman" panose="02020603050405020304" pitchFamily="18" charset="0"/>
              </a:rPr>
              <a:t>Theory and Practice", </a:t>
            </a:r>
            <a:r>
              <a:rPr lang="en-US" b="1" dirty="0" smtClean="0">
                <a:solidFill>
                  <a:srgbClr val="44546A">
                    <a:lumMod val="75000"/>
                  </a:srgbClr>
                </a:solidFill>
                <a:latin typeface="Times New Roman" panose="02020603050405020304" pitchFamily="18" charset="0"/>
                <a:cs typeface="Times New Roman" panose="02020603050405020304" pitchFamily="18" charset="0"/>
              </a:rPr>
              <a:t>Doctor of Science, Professor.</a:t>
            </a:r>
            <a:endParaRPr lang="ru-RU" i="1" dirty="0">
              <a:solidFill>
                <a:schemeClr val="tx2">
                  <a:lumMod val="75000"/>
                </a:schemeClr>
              </a:solidFill>
            </a:endParaRPr>
          </a:p>
        </p:txBody>
      </p:sp>
      <p:cxnSp>
        <p:nvCxnSpPr>
          <p:cNvPr id="12" name="Прямая соединительная линия 11"/>
          <p:cNvCxnSpPr/>
          <p:nvPr/>
        </p:nvCxnSpPr>
        <p:spPr>
          <a:xfrm>
            <a:off x="6754518" y="5268498"/>
            <a:ext cx="0" cy="1200329"/>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87314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647449" y="1564668"/>
            <a:ext cx="4924020" cy="2714644"/>
          </a:xfrm>
          <a:prstGeom prst="roundRect">
            <a:avLst>
              <a:gd name="adj" fmla="val 6141"/>
            </a:avLst>
          </a:prstGeom>
          <a:solidFill>
            <a:schemeClr val="accent1">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t"/>
            <a:r>
              <a:rPr lang="ru-RU" sz="3000" b="1" dirty="0" err="1" smtClean="0">
                <a:solidFill>
                  <a:schemeClr val="tx1"/>
                </a:solidFill>
                <a:latin typeface="Times New Roman" pitchFamily="18" charset="0"/>
                <a:cs typeface="Times New Roman" pitchFamily="18" charset="0"/>
              </a:rPr>
              <a:t>Мавзу</a:t>
            </a:r>
            <a:r>
              <a:rPr lang="ru-RU" sz="3000" b="1" dirty="0" smtClean="0">
                <a:solidFill>
                  <a:schemeClr val="tx1"/>
                </a:solidFill>
                <a:latin typeface="Times New Roman" pitchFamily="18" charset="0"/>
                <a:cs typeface="Times New Roman" pitchFamily="18" charset="0"/>
              </a:rPr>
              <a:t>: 2.</a:t>
            </a:r>
          </a:p>
          <a:p>
            <a:pPr algn="ctr" fontAlgn="t"/>
            <a:endParaRPr lang="ru-RU" sz="3000" b="1" dirty="0">
              <a:solidFill>
                <a:schemeClr val="tx1"/>
              </a:solidFill>
              <a:latin typeface="Times New Roman" pitchFamily="18" charset="0"/>
              <a:cs typeface="Times New Roman" pitchFamily="18" charset="0"/>
            </a:endParaRPr>
          </a:p>
          <a:p>
            <a:pPr algn="ctr" fontAlgn="t"/>
            <a:endParaRPr lang="en-US" sz="200" b="1" dirty="0" smtClean="0">
              <a:solidFill>
                <a:schemeClr val="tx1"/>
              </a:solidFill>
              <a:latin typeface="Times New Roman" pitchFamily="18" charset="0"/>
              <a:cs typeface="Times New Roman" pitchFamily="18" charset="0"/>
            </a:endParaRPr>
          </a:p>
          <a:p>
            <a:pPr algn="ctr" fontAlgn="t"/>
            <a:r>
              <a:rPr lang="uz-Cyrl-UZ" sz="3000" b="1" dirty="0">
                <a:solidFill>
                  <a:schemeClr val="tx1"/>
                </a:solidFill>
                <a:latin typeface="Times New Roman" panose="02020603050405020304" pitchFamily="18" charset="0"/>
                <a:cs typeface="Times New Roman" panose="02020603050405020304" pitchFamily="18" charset="0"/>
              </a:rPr>
              <a:t>К</a:t>
            </a:r>
            <a:r>
              <a:rPr lang="uz-Cyrl-UZ" sz="3000" b="1" dirty="0" smtClean="0">
                <a:solidFill>
                  <a:schemeClr val="tx1"/>
                </a:solidFill>
                <a:latin typeface="Times New Roman" panose="02020603050405020304" pitchFamily="18" charset="0"/>
                <a:cs typeface="Times New Roman" panose="02020603050405020304" pitchFamily="18" charset="0"/>
              </a:rPr>
              <a:t>омпанияларда кадрлар сиёсати</a:t>
            </a:r>
            <a:endParaRPr lang="ru-RU" sz="3000" b="1" dirty="0">
              <a:solidFill>
                <a:schemeClr val="tx1"/>
              </a:solidFill>
              <a:latin typeface="Times New Roman" panose="02020603050405020304" pitchFamily="18" charset="0"/>
              <a:cs typeface="Times New Roman" panose="02020603050405020304" pitchFamily="18"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06680" y="1451963"/>
            <a:ext cx="4269378" cy="27146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Прямоугольник 5"/>
          <p:cNvSpPr/>
          <p:nvPr/>
        </p:nvSpPr>
        <p:spPr>
          <a:xfrm>
            <a:off x="250371" y="477043"/>
            <a:ext cx="9177407" cy="1200329"/>
          </a:xfrm>
          <a:prstGeom prst="rect">
            <a:avLst/>
          </a:prstGeom>
        </p:spPr>
        <p:txBody>
          <a:bodyPr wrap="square">
            <a:spAutoFit/>
          </a:bodyPr>
          <a:lstStyle/>
          <a:p>
            <a:pPr algn="ctr"/>
            <a:r>
              <a:rPr lang="ru-RU" sz="3600" b="1" dirty="0">
                <a:latin typeface="Times New Roman" pitchFamily="18" charset="0"/>
                <a:cs typeface="Times New Roman" pitchFamily="18" charset="0"/>
              </a:rPr>
              <a:t>«Бизнес </a:t>
            </a:r>
            <a:r>
              <a:rPr lang="ru-RU" sz="3600" b="1" dirty="0" err="1">
                <a:latin typeface="Times New Roman" pitchFamily="18" charset="0"/>
                <a:cs typeface="Times New Roman" pitchFamily="18" charset="0"/>
              </a:rPr>
              <a:t>ва</a:t>
            </a:r>
            <a:r>
              <a:rPr lang="ru-RU" sz="3600" b="1" dirty="0">
                <a:latin typeface="Times New Roman" pitchFamily="18" charset="0"/>
                <a:cs typeface="Times New Roman" pitchFamily="18" charset="0"/>
              </a:rPr>
              <a:t> </a:t>
            </a:r>
            <a:r>
              <a:rPr lang="ru-RU" sz="3600" b="1" dirty="0" err="1">
                <a:latin typeface="Times New Roman" pitchFamily="18" charset="0"/>
                <a:cs typeface="Times New Roman" pitchFamily="18" charset="0"/>
              </a:rPr>
              <a:t>тадбиркорлик</a:t>
            </a:r>
            <a:r>
              <a:rPr lang="ru-RU" sz="3600" b="1" dirty="0">
                <a:latin typeface="Times New Roman" pitchFamily="18" charset="0"/>
                <a:cs typeface="Times New Roman" pitchFamily="18" charset="0"/>
              </a:rPr>
              <a:t> </a:t>
            </a:r>
            <a:r>
              <a:rPr lang="ru-RU" sz="3600" b="1" dirty="0" err="1">
                <a:latin typeface="Times New Roman" pitchFamily="18" charset="0"/>
                <a:cs typeface="Times New Roman" pitchFamily="18" charset="0"/>
              </a:rPr>
              <a:t>олий</a:t>
            </a:r>
            <a:r>
              <a:rPr lang="ru-RU" sz="3600" b="1" dirty="0">
                <a:latin typeface="Times New Roman" pitchFamily="18" charset="0"/>
                <a:cs typeface="Times New Roman" pitchFamily="18" charset="0"/>
              </a:rPr>
              <a:t> </a:t>
            </a:r>
            <a:r>
              <a:rPr lang="ru-RU" sz="3600" b="1" dirty="0" err="1">
                <a:latin typeface="Times New Roman" pitchFamily="18" charset="0"/>
                <a:cs typeface="Times New Roman" pitchFamily="18" charset="0"/>
              </a:rPr>
              <a:t>мактаби</a:t>
            </a:r>
            <a:r>
              <a:rPr lang="ru-RU" sz="3600" b="1" dirty="0">
                <a:solidFill>
                  <a:prstClr val="black"/>
                </a:solidFill>
                <a:latin typeface="Times New Roman" pitchFamily="18" charset="0"/>
                <a:cs typeface="Times New Roman" pitchFamily="18" charset="0"/>
              </a:rPr>
              <a:t>»</a:t>
            </a:r>
            <a:br>
              <a:rPr lang="ru-RU" sz="3600" b="1" dirty="0">
                <a:solidFill>
                  <a:prstClr val="black"/>
                </a:solidFill>
                <a:latin typeface="Times New Roman" pitchFamily="18" charset="0"/>
                <a:cs typeface="Times New Roman" pitchFamily="18" charset="0"/>
              </a:rPr>
            </a:br>
            <a:endParaRPr lang="ru-RU" sz="3600" dirty="0">
              <a:solidFill>
                <a:schemeClr val="accent1">
                  <a:lumMod val="20000"/>
                  <a:lumOff val="80000"/>
                </a:schemeClr>
              </a:solidFill>
              <a:latin typeface="+mj-lt"/>
            </a:endParaRPr>
          </a:p>
        </p:txBody>
      </p:sp>
      <p:sp>
        <p:nvSpPr>
          <p:cNvPr id="8" name="Прямоугольник 7"/>
          <p:cNvSpPr/>
          <p:nvPr/>
        </p:nvSpPr>
        <p:spPr>
          <a:xfrm>
            <a:off x="4050237" y="4806043"/>
            <a:ext cx="2329542" cy="1200329"/>
          </a:xfrm>
          <a:prstGeom prst="rect">
            <a:avLst/>
          </a:prstGeom>
        </p:spPr>
        <p:txBody>
          <a:bodyPr wrap="square">
            <a:spAutoFit/>
          </a:bodyPr>
          <a:lstStyle/>
          <a:p>
            <a:pPr algn="ctr"/>
            <a:r>
              <a:rPr lang="ru-RU" sz="2400" b="1" dirty="0" err="1" smtClean="0">
                <a:ln>
                  <a:prstDash val="solid"/>
                </a:ln>
                <a:solidFill>
                  <a:schemeClr val="tx2">
                    <a:lumMod val="75000"/>
                  </a:schemeClr>
                </a:solidFill>
                <a:latin typeface="Times New Roman" panose="02020603050405020304" pitchFamily="18" charset="0"/>
                <a:cs typeface="Times New Roman" panose="02020603050405020304" pitchFamily="18" charset="0"/>
              </a:rPr>
              <a:t>Суюнов</a:t>
            </a:r>
            <a:r>
              <a:rPr lang="en-US" sz="2400" b="1" dirty="0" smtClean="0">
                <a:ln>
                  <a:prstDash val="solid"/>
                </a:ln>
                <a:solidFill>
                  <a:schemeClr val="tx2">
                    <a:lumMod val="75000"/>
                  </a:schemeClr>
                </a:solidFill>
                <a:latin typeface="Times New Roman" panose="02020603050405020304" pitchFamily="18" charset="0"/>
                <a:cs typeface="Times New Roman" panose="02020603050405020304" pitchFamily="18" charset="0"/>
              </a:rPr>
              <a:t> </a:t>
            </a:r>
          </a:p>
          <a:p>
            <a:pPr algn="ctr"/>
            <a:r>
              <a:rPr lang="ru-RU" sz="2400" b="1" dirty="0" err="1" smtClean="0">
                <a:ln>
                  <a:prstDash val="solid"/>
                </a:ln>
                <a:solidFill>
                  <a:schemeClr val="tx2">
                    <a:lumMod val="75000"/>
                  </a:schemeClr>
                </a:solidFill>
                <a:latin typeface="Times New Roman" panose="02020603050405020304" pitchFamily="18" charset="0"/>
                <a:cs typeface="Times New Roman" panose="02020603050405020304" pitchFamily="18" charset="0"/>
              </a:rPr>
              <a:t>Дилмурод</a:t>
            </a:r>
            <a:r>
              <a:rPr lang="ru-RU" sz="2400" b="1" dirty="0" smtClean="0">
                <a:ln>
                  <a:prstDash val="solid"/>
                </a:ln>
                <a:solidFill>
                  <a:schemeClr val="tx2">
                    <a:lumMod val="75000"/>
                  </a:schemeClr>
                </a:solidFill>
                <a:latin typeface="Times New Roman" panose="02020603050405020304" pitchFamily="18" charset="0"/>
                <a:cs typeface="Times New Roman" panose="02020603050405020304" pitchFamily="18" charset="0"/>
              </a:rPr>
              <a:t> </a:t>
            </a:r>
            <a:endParaRPr lang="en-US" sz="2400" b="1" dirty="0" smtClean="0">
              <a:ln>
                <a:prstDash val="solid"/>
              </a:ln>
              <a:solidFill>
                <a:schemeClr val="tx2">
                  <a:lumMod val="75000"/>
                </a:schemeClr>
              </a:solidFill>
              <a:latin typeface="Times New Roman" panose="02020603050405020304" pitchFamily="18" charset="0"/>
              <a:cs typeface="Times New Roman" panose="02020603050405020304" pitchFamily="18" charset="0"/>
            </a:endParaRPr>
          </a:p>
          <a:p>
            <a:pPr algn="ctr"/>
            <a:r>
              <a:rPr lang="ru-RU" sz="2400" b="1" dirty="0" err="1" smtClean="0">
                <a:ln>
                  <a:prstDash val="solid"/>
                </a:ln>
                <a:solidFill>
                  <a:schemeClr val="tx2">
                    <a:lumMod val="75000"/>
                  </a:schemeClr>
                </a:solidFill>
                <a:latin typeface="Times New Roman" panose="02020603050405020304" pitchFamily="18" charset="0"/>
                <a:cs typeface="Times New Roman" panose="02020603050405020304" pitchFamily="18" charset="0"/>
              </a:rPr>
              <a:t>Холмурадович</a:t>
            </a:r>
            <a:endParaRPr lang="ru-RU" sz="2400" b="1" dirty="0" smtClean="0">
              <a:ln>
                <a:prstDash val="solid"/>
              </a:ln>
              <a:solidFill>
                <a:schemeClr val="tx2">
                  <a:lumMod val="75000"/>
                </a:schemeClr>
              </a:solidFill>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6754518" y="4806043"/>
            <a:ext cx="2924684" cy="1200329"/>
          </a:xfrm>
          <a:prstGeom prst="rect">
            <a:avLst/>
          </a:prstGeom>
        </p:spPr>
        <p:txBody>
          <a:bodyPr wrap="square">
            <a:spAutoFit/>
          </a:bodyPr>
          <a:lstStyle/>
          <a:p>
            <a:r>
              <a:rPr lang="ru-RU" i="1" dirty="0">
                <a:solidFill>
                  <a:srgbClr val="44546A">
                    <a:lumMod val="75000"/>
                  </a:srgbClr>
                </a:solidFill>
                <a:cs typeface="Times New Roman" pitchFamily="18" charset="0"/>
              </a:rPr>
              <a:t> </a:t>
            </a:r>
            <a:r>
              <a:rPr lang="ru-RU" b="1" dirty="0">
                <a:solidFill>
                  <a:srgbClr val="44546A">
                    <a:lumMod val="75000"/>
                  </a:srgbClr>
                </a:solidFill>
                <a:latin typeface="Times New Roman" panose="02020603050405020304" pitchFamily="18" charset="0"/>
                <a:cs typeface="Times New Roman" panose="02020603050405020304" pitchFamily="18" charset="0"/>
              </a:rPr>
              <a:t>«</a:t>
            </a:r>
            <a:r>
              <a:rPr lang="ru-RU" b="1" dirty="0" err="1">
                <a:solidFill>
                  <a:srgbClr val="44546A">
                    <a:lumMod val="75000"/>
                  </a:srgbClr>
                </a:solidFill>
                <a:latin typeface="Times New Roman" panose="02020603050405020304" pitchFamily="18" charset="0"/>
                <a:cs typeface="Times New Roman" panose="02020603050405020304" pitchFamily="18" charset="0"/>
              </a:rPr>
              <a:t>Корпор</a:t>
            </a:r>
            <a:r>
              <a:rPr lang="uz-Cyrl-UZ" b="1" dirty="0">
                <a:solidFill>
                  <a:srgbClr val="44546A">
                    <a:lumMod val="75000"/>
                  </a:srgbClr>
                </a:solidFill>
                <a:latin typeface="Times New Roman" panose="02020603050405020304" pitchFamily="18" charset="0"/>
                <a:cs typeface="Times New Roman" panose="02020603050405020304" pitchFamily="18" charset="0"/>
              </a:rPr>
              <a:t>а</a:t>
            </a:r>
            <a:r>
              <a:rPr lang="ru-RU" b="1" dirty="0" err="1">
                <a:solidFill>
                  <a:srgbClr val="44546A">
                    <a:lumMod val="75000"/>
                  </a:srgbClr>
                </a:solidFill>
                <a:latin typeface="Times New Roman" panose="02020603050405020304" pitchFamily="18" charset="0"/>
                <a:cs typeface="Times New Roman" panose="02020603050405020304" pitchFamily="18" charset="0"/>
              </a:rPr>
              <a:t>тив</a:t>
            </a:r>
            <a:r>
              <a:rPr lang="ru-RU" b="1" dirty="0">
                <a:solidFill>
                  <a:srgbClr val="44546A">
                    <a:lumMod val="75000"/>
                  </a:srgbClr>
                </a:solidFill>
                <a:latin typeface="Times New Roman" panose="02020603050405020304" pitchFamily="18" charset="0"/>
                <a:cs typeface="Times New Roman" panose="02020603050405020304" pitchFamily="18" charset="0"/>
              </a:rPr>
              <a:t> </a:t>
            </a:r>
            <a:r>
              <a:rPr lang="ru-RU" b="1" dirty="0" err="1">
                <a:solidFill>
                  <a:srgbClr val="44546A">
                    <a:lumMod val="75000"/>
                  </a:srgbClr>
                </a:solidFill>
                <a:latin typeface="Times New Roman" panose="02020603050405020304" pitchFamily="18" charset="0"/>
                <a:cs typeface="Times New Roman" panose="02020603050405020304" pitchFamily="18" charset="0"/>
              </a:rPr>
              <a:t>бошқарув</a:t>
            </a:r>
            <a:r>
              <a:rPr lang="ru-RU" b="1" dirty="0">
                <a:solidFill>
                  <a:srgbClr val="44546A">
                    <a:lumMod val="75000"/>
                  </a:srgbClr>
                </a:solidFill>
                <a:latin typeface="Times New Roman" panose="02020603050405020304" pitchFamily="18" charset="0"/>
                <a:cs typeface="Times New Roman" panose="02020603050405020304" pitchFamily="18" charset="0"/>
              </a:rPr>
              <a:t> </a:t>
            </a:r>
            <a:r>
              <a:rPr lang="ru-RU" b="1" dirty="0" err="1">
                <a:solidFill>
                  <a:srgbClr val="44546A">
                    <a:lumMod val="75000"/>
                  </a:srgbClr>
                </a:solidFill>
                <a:latin typeface="Times New Roman" panose="02020603050405020304" pitchFamily="18" charset="0"/>
                <a:cs typeface="Times New Roman" panose="02020603050405020304" pitchFamily="18" charset="0"/>
              </a:rPr>
              <a:t>назарияси</a:t>
            </a:r>
            <a:r>
              <a:rPr lang="ru-RU" b="1" dirty="0">
                <a:solidFill>
                  <a:srgbClr val="44546A">
                    <a:lumMod val="75000"/>
                  </a:srgbClr>
                </a:solidFill>
                <a:latin typeface="Times New Roman" panose="02020603050405020304" pitchFamily="18" charset="0"/>
                <a:cs typeface="Times New Roman" panose="02020603050405020304" pitchFamily="18" charset="0"/>
              </a:rPr>
              <a:t> </a:t>
            </a:r>
            <a:r>
              <a:rPr lang="ru-RU" b="1" dirty="0" err="1">
                <a:solidFill>
                  <a:srgbClr val="44546A">
                    <a:lumMod val="75000"/>
                  </a:srgbClr>
                </a:solidFill>
                <a:latin typeface="Times New Roman" panose="02020603050405020304" pitchFamily="18" charset="0"/>
                <a:cs typeface="Times New Roman" panose="02020603050405020304" pitchFamily="18" charset="0"/>
              </a:rPr>
              <a:t>ва</a:t>
            </a:r>
            <a:r>
              <a:rPr lang="ru-RU" b="1" dirty="0">
                <a:solidFill>
                  <a:srgbClr val="44546A">
                    <a:lumMod val="75000"/>
                  </a:srgbClr>
                </a:solidFill>
                <a:latin typeface="Times New Roman" panose="02020603050405020304" pitchFamily="18" charset="0"/>
                <a:cs typeface="Times New Roman" panose="02020603050405020304" pitchFamily="18" charset="0"/>
              </a:rPr>
              <a:t> </a:t>
            </a:r>
            <a:r>
              <a:rPr lang="ru-RU" b="1" dirty="0" err="1">
                <a:solidFill>
                  <a:srgbClr val="44546A">
                    <a:lumMod val="75000"/>
                  </a:srgbClr>
                </a:solidFill>
                <a:latin typeface="Times New Roman" panose="02020603050405020304" pitchFamily="18" charset="0"/>
                <a:cs typeface="Times New Roman" panose="02020603050405020304" pitchFamily="18" charset="0"/>
              </a:rPr>
              <a:t>амалиёти</a:t>
            </a:r>
            <a:r>
              <a:rPr lang="ru-RU" b="1" dirty="0">
                <a:solidFill>
                  <a:srgbClr val="44546A">
                    <a:lumMod val="75000"/>
                  </a:srgbClr>
                </a:solidFill>
                <a:latin typeface="Times New Roman" panose="02020603050405020304" pitchFamily="18" charset="0"/>
                <a:cs typeface="Times New Roman" panose="02020603050405020304" pitchFamily="18" charset="0"/>
              </a:rPr>
              <a:t>» </a:t>
            </a:r>
            <a:r>
              <a:rPr lang="ru-RU" b="1" dirty="0" err="1">
                <a:solidFill>
                  <a:srgbClr val="44546A">
                    <a:lumMod val="75000"/>
                  </a:srgbClr>
                </a:solidFill>
                <a:latin typeface="Times New Roman" panose="02020603050405020304" pitchFamily="18" charset="0"/>
                <a:cs typeface="Times New Roman" panose="02020603050405020304" pitchFamily="18" charset="0"/>
              </a:rPr>
              <a:t>кафедраси</a:t>
            </a:r>
            <a:r>
              <a:rPr lang="ru-RU" b="1" dirty="0">
                <a:solidFill>
                  <a:srgbClr val="44546A">
                    <a:lumMod val="75000"/>
                  </a:srgbClr>
                </a:solidFill>
                <a:latin typeface="Times New Roman" panose="02020603050405020304" pitchFamily="18" charset="0"/>
                <a:cs typeface="Times New Roman" panose="02020603050405020304" pitchFamily="18" charset="0"/>
              </a:rPr>
              <a:t> </a:t>
            </a:r>
            <a:r>
              <a:rPr lang="ru-RU" b="1" dirty="0" err="1">
                <a:solidFill>
                  <a:srgbClr val="44546A">
                    <a:lumMod val="75000"/>
                  </a:srgbClr>
                </a:solidFill>
                <a:latin typeface="Times New Roman" panose="02020603050405020304" pitchFamily="18" charset="0"/>
                <a:cs typeface="Times New Roman" panose="02020603050405020304" pitchFamily="18" charset="0"/>
              </a:rPr>
              <a:t>мудири</a:t>
            </a:r>
            <a:r>
              <a:rPr lang="ru-RU" b="1" dirty="0">
                <a:solidFill>
                  <a:srgbClr val="44546A">
                    <a:lumMod val="75000"/>
                  </a:srgbClr>
                </a:solidFill>
                <a:latin typeface="Times New Roman" panose="02020603050405020304" pitchFamily="18" charset="0"/>
                <a:cs typeface="Times New Roman" panose="02020603050405020304" pitchFamily="18" charset="0"/>
              </a:rPr>
              <a:t>, </a:t>
            </a:r>
            <a:r>
              <a:rPr lang="ru-RU" b="1" dirty="0" err="1">
                <a:solidFill>
                  <a:srgbClr val="44546A">
                    <a:lumMod val="75000"/>
                  </a:srgbClr>
                </a:solidFill>
                <a:latin typeface="Times New Roman" panose="02020603050405020304" pitchFamily="18" charset="0"/>
                <a:cs typeface="Times New Roman" panose="02020603050405020304" pitchFamily="18" charset="0"/>
              </a:rPr>
              <a:t>и.ф.д</a:t>
            </a:r>
            <a:r>
              <a:rPr lang="ru-RU" b="1" dirty="0">
                <a:solidFill>
                  <a:srgbClr val="44546A">
                    <a:lumMod val="75000"/>
                  </a:srgbClr>
                </a:solidFill>
                <a:latin typeface="Times New Roman" panose="02020603050405020304" pitchFamily="18" charset="0"/>
                <a:cs typeface="Times New Roman" panose="02020603050405020304" pitchFamily="18" charset="0"/>
              </a:rPr>
              <a:t>., </a:t>
            </a:r>
            <a:r>
              <a:rPr lang="ru-RU" b="1" dirty="0" smtClean="0">
                <a:solidFill>
                  <a:srgbClr val="44546A">
                    <a:lumMod val="75000"/>
                  </a:srgbClr>
                </a:solidFill>
                <a:latin typeface="Times New Roman" panose="02020603050405020304" pitchFamily="18" charset="0"/>
                <a:cs typeface="Times New Roman" panose="02020603050405020304" pitchFamily="18" charset="0"/>
              </a:rPr>
              <a:t>профессор.</a:t>
            </a:r>
            <a:endParaRPr lang="ru-RU" i="1" dirty="0">
              <a:solidFill>
                <a:schemeClr val="tx2">
                  <a:lumMod val="75000"/>
                </a:schemeClr>
              </a:solidFill>
            </a:endParaRPr>
          </a:p>
        </p:txBody>
      </p:sp>
      <p:cxnSp>
        <p:nvCxnSpPr>
          <p:cNvPr id="12" name="Прямая соединительная линия 11"/>
          <p:cNvCxnSpPr/>
          <p:nvPr/>
        </p:nvCxnSpPr>
        <p:spPr>
          <a:xfrm>
            <a:off x="6754518" y="5268498"/>
            <a:ext cx="0" cy="1200329"/>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252498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smtClean="0"/>
              <a:t>                          </a:t>
            </a:r>
            <a:r>
              <a:rPr lang="uz-Cyrl-UZ" b="1" dirty="0" smtClean="0">
                <a:latin typeface="Times New Roman" panose="02020603050405020304" pitchFamily="18" charset="0"/>
                <a:cs typeface="Times New Roman" panose="02020603050405020304" pitchFamily="18" charset="0"/>
              </a:rPr>
              <a:t>Режа:</a:t>
            </a:r>
            <a:endParaRPr lang="ru-RU"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388883" y="1825625"/>
            <a:ext cx="9417269" cy="4351338"/>
          </a:xfrm>
        </p:spPr>
        <p:txBody>
          <a:bodyPr/>
          <a:lstStyle/>
          <a:p>
            <a:pPr algn="just"/>
            <a:endParaRPr lang="ru-RU" b="1" dirty="0">
              <a:latin typeface="Times New Roman" panose="02020603050405020304" pitchFamily="18" charset="0"/>
              <a:cs typeface="Times New Roman" panose="02020603050405020304" pitchFamily="18" charset="0"/>
            </a:endParaRPr>
          </a:p>
        </p:txBody>
      </p:sp>
      <p:sp>
        <p:nvSpPr>
          <p:cNvPr id="4" name="Скругленный прямоугольник 3"/>
          <p:cNvSpPr/>
          <p:nvPr/>
        </p:nvSpPr>
        <p:spPr>
          <a:xfrm>
            <a:off x="105103" y="1429407"/>
            <a:ext cx="9701048" cy="4561490"/>
          </a:xfrm>
          <a:prstGeom prst="roundRect">
            <a:avLst>
              <a:gd name="adj" fmla="val 6141"/>
            </a:avLst>
          </a:prstGeom>
          <a:solidFill>
            <a:schemeClr val="accent1">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t"/>
            <a:r>
              <a:rPr lang="ru-RU" sz="3000" b="1" dirty="0">
                <a:solidFill>
                  <a:schemeClr val="tx1"/>
                </a:solidFill>
                <a:latin typeface="Times New Roman" panose="02020603050405020304" pitchFamily="18" charset="0"/>
                <a:cs typeface="Times New Roman" panose="02020603050405020304" pitchFamily="18" charset="0"/>
              </a:rPr>
              <a:t> 1.Корхоналарда </a:t>
            </a:r>
            <a:r>
              <a:rPr lang="ru-RU" sz="3000" b="1" dirty="0" smtClean="0">
                <a:solidFill>
                  <a:schemeClr val="tx1"/>
                </a:solidFill>
                <a:latin typeface="Times New Roman" panose="02020603050405020304" pitchFamily="18" charset="0"/>
                <a:cs typeface="Times New Roman" panose="02020603050405020304" pitchFamily="18" charset="0"/>
              </a:rPr>
              <a:t>персонал </a:t>
            </a:r>
            <a:r>
              <a:rPr lang="ru-RU" sz="3000" b="1" dirty="0" err="1" smtClean="0">
                <a:solidFill>
                  <a:schemeClr val="tx1"/>
                </a:solidFill>
                <a:latin typeface="Times New Roman" panose="02020603050405020304" pitchFamily="18" charset="0"/>
                <a:cs typeface="Times New Roman" panose="02020603050405020304" pitchFamily="18" charset="0"/>
              </a:rPr>
              <a:t>ва</a:t>
            </a:r>
            <a:r>
              <a:rPr lang="ru-RU" sz="3000" b="1" dirty="0" smtClean="0">
                <a:solidFill>
                  <a:schemeClr val="tx1"/>
                </a:solidFill>
                <a:latin typeface="Times New Roman" panose="02020603050405020304" pitchFamily="18" charset="0"/>
                <a:cs typeface="Times New Roman" panose="02020603050405020304" pitchFamily="18" charset="0"/>
              </a:rPr>
              <a:t> </a:t>
            </a:r>
            <a:r>
              <a:rPr lang="ru-RU" sz="3000" b="1" dirty="0" err="1" smtClean="0">
                <a:solidFill>
                  <a:schemeClr val="tx1"/>
                </a:solidFill>
                <a:latin typeface="Times New Roman" panose="02020603050405020304" pitchFamily="18" charset="0"/>
                <a:cs typeface="Times New Roman" panose="02020603050405020304" pitchFamily="18" charset="0"/>
              </a:rPr>
              <a:t>кадрлар</a:t>
            </a:r>
            <a:r>
              <a:rPr lang="ru-RU" sz="3000" b="1" dirty="0" smtClean="0">
                <a:solidFill>
                  <a:schemeClr val="tx1"/>
                </a:solidFill>
                <a:latin typeface="Times New Roman" panose="02020603050405020304" pitchFamily="18" charset="0"/>
                <a:cs typeface="Times New Roman" panose="02020603050405020304" pitchFamily="18" charset="0"/>
              </a:rPr>
              <a:t> </a:t>
            </a:r>
            <a:r>
              <a:rPr lang="ru-RU" sz="3000" b="1" dirty="0" err="1">
                <a:solidFill>
                  <a:schemeClr val="tx1"/>
                </a:solidFill>
                <a:latin typeface="Times New Roman" panose="02020603050405020304" pitchFamily="18" charset="0"/>
                <a:cs typeface="Times New Roman" panose="02020603050405020304" pitchFamily="18" charset="0"/>
              </a:rPr>
              <a:t>сиёсати</a:t>
            </a:r>
            <a:r>
              <a:rPr lang="ru-RU" sz="3000" b="1" dirty="0">
                <a:solidFill>
                  <a:schemeClr val="tx1"/>
                </a:solidFill>
                <a:latin typeface="Times New Roman" panose="02020603050405020304" pitchFamily="18" charset="0"/>
                <a:cs typeface="Times New Roman" panose="02020603050405020304" pitchFamily="18" charset="0"/>
              </a:rPr>
              <a:t> </a:t>
            </a:r>
            <a:r>
              <a:rPr lang="ru-RU" sz="3000" b="1" dirty="0" err="1">
                <a:solidFill>
                  <a:schemeClr val="tx1"/>
                </a:solidFill>
                <a:latin typeface="Times New Roman" panose="02020603050405020304" pitchFamily="18" charset="0"/>
                <a:cs typeface="Times New Roman" panose="02020603050405020304" pitchFamily="18" charset="0"/>
              </a:rPr>
              <a:t>ҳақида</a:t>
            </a:r>
            <a:r>
              <a:rPr lang="ru-RU" sz="3000" b="1" dirty="0">
                <a:solidFill>
                  <a:schemeClr val="tx1"/>
                </a:solidFill>
                <a:latin typeface="Times New Roman" panose="02020603050405020304" pitchFamily="18" charset="0"/>
                <a:cs typeface="Times New Roman" panose="02020603050405020304" pitchFamily="18" charset="0"/>
              </a:rPr>
              <a:t> </a:t>
            </a:r>
            <a:r>
              <a:rPr lang="ru-RU" sz="3000" b="1" dirty="0" err="1">
                <a:solidFill>
                  <a:schemeClr val="tx1"/>
                </a:solidFill>
                <a:latin typeface="Times New Roman" panose="02020603050405020304" pitchFamily="18" charset="0"/>
                <a:cs typeface="Times New Roman" panose="02020603050405020304" pitchFamily="18" charset="0"/>
              </a:rPr>
              <a:t>тушунча</a:t>
            </a:r>
            <a:r>
              <a:rPr lang="ru-RU" sz="3000" b="1" dirty="0">
                <a:solidFill>
                  <a:schemeClr val="tx1"/>
                </a:solidFill>
                <a:latin typeface="Times New Roman" panose="02020603050405020304" pitchFamily="18" charset="0"/>
                <a:cs typeface="Times New Roman" panose="02020603050405020304" pitchFamily="18" charset="0"/>
              </a:rPr>
              <a:t> </a:t>
            </a:r>
            <a:r>
              <a:rPr lang="ru-RU" sz="3000" b="1" dirty="0" err="1" smtClean="0">
                <a:solidFill>
                  <a:schemeClr val="tx1"/>
                </a:solidFill>
                <a:latin typeface="Times New Roman" panose="02020603050405020304" pitchFamily="18" charset="0"/>
                <a:cs typeface="Times New Roman" panose="02020603050405020304" pitchFamily="18" charset="0"/>
              </a:rPr>
              <a:t>ва</a:t>
            </a:r>
            <a:r>
              <a:rPr lang="ru-RU" sz="3000" b="1" dirty="0" smtClean="0">
                <a:solidFill>
                  <a:schemeClr val="tx1"/>
                </a:solidFill>
                <a:latin typeface="Times New Roman" panose="02020603050405020304" pitchFamily="18" charset="0"/>
                <a:cs typeface="Times New Roman" panose="02020603050405020304" pitchFamily="18" charset="0"/>
              </a:rPr>
              <a:t> </a:t>
            </a:r>
            <a:r>
              <a:rPr lang="ru-RU" sz="3000" b="1" dirty="0" err="1">
                <a:solidFill>
                  <a:schemeClr val="tx1"/>
                </a:solidFill>
                <a:latin typeface="Times New Roman" panose="02020603050405020304" pitchFamily="18" charset="0"/>
                <a:cs typeface="Times New Roman" panose="02020603050405020304" pitchFamily="18" charset="0"/>
              </a:rPr>
              <a:t>унинг</a:t>
            </a:r>
            <a:r>
              <a:rPr lang="ru-RU" sz="3000" b="1" dirty="0">
                <a:solidFill>
                  <a:schemeClr val="tx1"/>
                </a:solidFill>
                <a:latin typeface="Times New Roman" panose="02020603050405020304" pitchFamily="18" charset="0"/>
                <a:cs typeface="Times New Roman" panose="02020603050405020304" pitchFamily="18" charset="0"/>
              </a:rPr>
              <a:t> </a:t>
            </a:r>
            <a:r>
              <a:rPr lang="ru-RU" sz="3000" b="1" dirty="0" err="1">
                <a:solidFill>
                  <a:schemeClr val="tx1"/>
                </a:solidFill>
                <a:latin typeface="Times New Roman" panose="02020603050405020304" pitchFamily="18" charset="0"/>
                <a:cs typeface="Times New Roman" panose="02020603050405020304" pitchFamily="18" charset="0"/>
              </a:rPr>
              <a:t>зарурлиги</a:t>
            </a:r>
            <a:r>
              <a:rPr lang="ru-RU" sz="3000" b="1" dirty="0">
                <a:solidFill>
                  <a:schemeClr val="tx1"/>
                </a:solidFill>
                <a:latin typeface="Times New Roman" panose="02020603050405020304" pitchFamily="18" charset="0"/>
                <a:cs typeface="Times New Roman" panose="02020603050405020304" pitchFamily="18" charset="0"/>
              </a:rPr>
              <a:t>.</a:t>
            </a:r>
          </a:p>
          <a:p>
            <a:pPr algn="ctr" fontAlgn="t"/>
            <a:r>
              <a:rPr lang="ru-RU" sz="3000" b="1" dirty="0">
                <a:solidFill>
                  <a:schemeClr val="tx1"/>
                </a:solidFill>
                <a:latin typeface="Times New Roman" panose="02020603050405020304" pitchFamily="18" charset="0"/>
                <a:cs typeface="Times New Roman" panose="02020603050405020304" pitchFamily="18" charset="0"/>
              </a:rPr>
              <a:t>      2.Корхоналарда </a:t>
            </a:r>
            <a:r>
              <a:rPr lang="ru-RU" sz="3000" b="1" dirty="0" err="1">
                <a:solidFill>
                  <a:schemeClr val="tx1"/>
                </a:solidFill>
                <a:latin typeface="Times New Roman" panose="02020603050405020304" pitchFamily="18" charset="0"/>
                <a:cs typeface="Times New Roman" panose="02020603050405020304" pitchFamily="18" charset="0"/>
              </a:rPr>
              <a:t>кадрлар</a:t>
            </a:r>
            <a:r>
              <a:rPr lang="ru-RU" sz="3000" b="1" dirty="0">
                <a:solidFill>
                  <a:schemeClr val="tx1"/>
                </a:solidFill>
                <a:latin typeface="Times New Roman" panose="02020603050405020304" pitchFamily="18" charset="0"/>
                <a:cs typeface="Times New Roman" panose="02020603050405020304" pitchFamily="18" charset="0"/>
              </a:rPr>
              <a:t> </a:t>
            </a:r>
            <a:r>
              <a:rPr lang="ru-RU" sz="3000" b="1" dirty="0" err="1">
                <a:solidFill>
                  <a:schemeClr val="tx1"/>
                </a:solidFill>
                <a:latin typeface="Times New Roman" panose="02020603050405020304" pitchFamily="18" charset="0"/>
                <a:cs typeface="Times New Roman" panose="02020603050405020304" pitchFamily="18" charset="0"/>
              </a:rPr>
              <a:t>сиёсатининг</a:t>
            </a:r>
            <a:r>
              <a:rPr lang="ru-RU" sz="3000" b="1" dirty="0">
                <a:solidFill>
                  <a:schemeClr val="tx1"/>
                </a:solidFill>
                <a:latin typeface="Times New Roman" panose="02020603050405020304" pitchFamily="18" charset="0"/>
                <a:cs typeface="Times New Roman" panose="02020603050405020304" pitchFamily="18" charset="0"/>
              </a:rPr>
              <a:t> </a:t>
            </a:r>
            <a:r>
              <a:rPr lang="ru-RU" sz="3000" b="1" dirty="0" err="1">
                <a:solidFill>
                  <a:schemeClr val="tx1"/>
                </a:solidFill>
                <a:latin typeface="Times New Roman" panose="02020603050405020304" pitchFamily="18" charset="0"/>
                <a:cs typeface="Times New Roman" panose="02020603050405020304" pitchFamily="18" charset="0"/>
              </a:rPr>
              <a:t>асосий</a:t>
            </a:r>
            <a:r>
              <a:rPr lang="ru-RU" sz="3000" b="1" dirty="0">
                <a:solidFill>
                  <a:schemeClr val="tx1"/>
                </a:solidFill>
                <a:latin typeface="Times New Roman" panose="02020603050405020304" pitchFamily="18" charset="0"/>
                <a:cs typeface="Times New Roman" panose="02020603050405020304" pitchFamily="18" charset="0"/>
              </a:rPr>
              <a:t> </a:t>
            </a:r>
            <a:r>
              <a:rPr lang="ru-RU" sz="3000" b="1" dirty="0" err="1">
                <a:solidFill>
                  <a:schemeClr val="tx1"/>
                </a:solidFill>
                <a:latin typeface="Times New Roman" panose="02020603050405020304" pitchFamily="18" charset="0"/>
                <a:cs typeface="Times New Roman" panose="02020603050405020304" pitchFamily="18" charset="0"/>
              </a:rPr>
              <a:t>йўналишлари</a:t>
            </a:r>
            <a:r>
              <a:rPr lang="ru-RU" sz="3000" b="1" dirty="0">
                <a:solidFill>
                  <a:schemeClr val="tx1"/>
                </a:solidFill>
                <a:latin typeface="Times New Roman" panose="02020603050405020304" pitchFamily="18" charset="0"/>
                <a:cs typeface="Times New Roman" panose="02020603050405020304" pitchFamily="18" charset="0"/>
              </a:rPr>
              <a:t>.</a:t>
            </a:r>
          </a:p>
          <a:p>
            <a:pPr algn="ctr" fontAlgn="t"/>
            <a:r>
              <a:rPr lang="ru-RU" sz="3000" b="1" dirty="0">
                <a:solidFill>
                  <a:schemeClr val="tx1"/>
                </a:solidFill>
                <a:latin typeface="Times New Roman" panose="02020603050405020304" pitchFamily="18" charset="0"/>
                <a:cs typeface="Times New Roman" panose="02020603050405020304" pitchFamily="18" charset="0"/>
              </a:rPr>
              <a:t>      3.Кадрлар </a:t>
            </a:r>
            <a:r>
              <a:rPr lang="ru-RU" sz="3000" b="1" dirty="0" err="1">
                <a:solidFill>
                  <a:schemeClr val="tx1"/>
                </a:solidFill>
                <a:latin typeface="Times New Roman" panose="02020603050405020304" pitchFamily="18" charset="0"/>
                <a:cs typeface="Times New Roman" panose="02020603050405020304" pitchFamily="18" charset="0"/>
              </a:rPr>
              <a:t>сиёсатини</a:t>
            </a:r>
            <a:r>
              <a:rPr lang="ru-RU" sz="3000" b="1" dirty="0">
                <a:solidFill>
                  <a:schemeClr val="tx1"/>
                </a:solidFill>
                <a:latin typeface="Times New Roman" panose="02020603050405020304" pitchFamily="18" charset="0"/>
                <a:cs typeface="Times New Roman" panose="02020603050405020304" pitchFamily="18" charset="0"/>
              </a:rPr>
              <a:t> </a:t>
            </a:r>
            <a:r>
              <a:rPr lang="ru-RU" sz="3000" b="1" dirty="0" err="1">
                <a:solidFill>
                  <a:schemeClr val="tx1"/>
                </a:solidFill>
                <a:latin typeface="Times New Roman" panose="02020603050405020304" pitchFamily="18" charset="0"/>
                <a:cs typeface="Times New Roman" panose="02020603050405020304" pitchFamily="18" charset="0"/>
              </a:rPr>
              <a:t>шакллантиришнинг</a:t>
            </a:r>
            <a:r>
              <a:rPr lang="ru-RU" sz="3000" b="1" dirty="0">
                <a:solidFill>
                  <a:schemeClr val="tx1"/>
                </a:solidFill>
                <a:latin typeface="Times New Roman" panose="02020603050405020304" pitchFamily="18" charset="0"/>
                <a:cs typeface="Times New Roman" panose="02020603050405020304" pitchFamily="18" charset="0"/>
              </a:rPr>
              <a:t> </a:t>
            </a:r>
            <a:r>
              <a:rPr lang="ru-RU" sz="3000" b="1" dirty="0" err="1">
                <a:solidFill>
                  <a:schemeClr val="tx1"/>
                </a:solidFill>
                <a:latin typeface="Times New Roman" panose="02020603050405020304" pitchFamily="18" charset="0"/>
                <a:cs typeface="Times New Roman" panose="02020603050405020304" pitchFamily="18" charset="0"/>
              </a:rPr>
              <a:t>асосий</a:t>
            </a:r>
            <a:r>
              <a:rPr lang="ru-RU" sz="3000" b="1" dirty="0">
                <a:solidFill>
                  <a:schemeClr val="tx1"/>
                </a:solidFill>
                <a:latin typeface="Times New Roman" panose="02020603050405020304" pitchFamily="18" charset="0"/>
                <a:cs typeface="Times New Roman" panose="02020603050405020304" pitchFamily="18" charset="0"/>
              </a:rPr>
              <a:t> </a:t>
            </a:r>
            <a:r>
              <a:rPr lang="ru-RU" sz="3000" b="1" dirty="0" err="1">
                <a:solidFill>
                  <a:schemeClr val="tx1"/>
                </a:solidFill>
                <a:latin typeface="Times New Roman" panose="02020603050405020304" pitchFamily="18" charset="0"/>
                <a:cs typeface="Times New Roman" panose="02020603050405020304" pitchFamily="18" charset="0"/>
              </a:rPr>
              <a:t>тамойиллари</a:t>
            </a:r>
            <a:r>
              <a:rPr lang="ru-RU" sz="3000" b="1" dirty="0">
                <a:solidFill>
                  <a:schemeClr val="tx1"/>
                </a:solidFill>
                <a:latin typeface="Times New Roman" panose="02020603050405020304" pitchFamily="18" charset="0"/>
                <a:cs typeface="Times New Roman" panose="02020603050405020304" pitchFamily="18" charset="0"/>
              </a:rPr>
              <a:t>.</a:t>
            </a:r>
          </a:p>
          <a:p>
            <a:pPr algn="ctr" fontAlgn="t"/>
            <a:r>
              <a:rPr lang="ru-RU" sz="3000" b="1" dirty="0">
                <a:solidFill>
                  <a:schemeClr val="tx1"/>
                </a:solidFill>
                <a:latin typeface="Times New Roman" panose="02020603050405020304" pitchFamily="18" charset="0"/>
                <a:cs typeface="Times New Roman" panose="02020603050405020304" pitchFamily="18" charset="0"/>
              </a:rPr>
              <a:t>      4. </a:t>
            </a:r>
            <a:r>
              <a:rPr lang="ru-RU" sz="3000" b="1" dirty="0" err="1">
                <a:solidFill>
                  <a:schemeClr val="tx1"/>
                </a:solidFill>
                <a:latin typeface="Times New Roman" panose="02020603050405020304" pitchFamily="18" charset="0"/>
                <a:cs typeface="Times New Roman" panose="02020603050405020304" pitchFamily="18" charset="0"/>
              </a:rPr>
              <a:t>Кадрлар</a:t>
            </a:r>
            <a:r>
              <a:rPr lang="ru-RU" sz="3000" b="1" dirty="0">
                <a:solidFill>
                  <a:schemeClr val="tx1"/>
                </a:solidFill>
                <a:latin typeface="Times New Roman" panose="02020603050405020304" pitchFamily="18" charset="0"/>
                <a:cs typeface="Times New Roman" panose="02020603050405020304" pitchFamily="18" charset="0"/>
              </a:rPr>
              <a:t> </a:t>
            </a:r>
            <a:r>
              <a:rPr lang="ru-RU" sz="3000" b="1" dirty="0" err="1">
                <a:solidFill>
                  <a:schemeClr val="tx1"/>
                </a:solidFill>
                <a:latin typeface="Times New Roman" panose="02020603050405020304" pitchFamily="18" charset="0"/>
                <a:cs typeface="Times New Roman" panose="02020603050405020304" pitchFamily="18" charset="0"/>
              </a:rPr>
              <a:t>сиёсатига</a:t>
            </a:r>
            <a:r>
              <a:rPr lang="ru-RU" sz="3000" b="1" dirty="0">
                <a:solidFill>
                  <a:schemeClr val="tx1"/>
                </a:solidFill>
                <a:latin typeface="Times New Roman" panose="02020603050405020304" pitchFamily="18" charset="0"/>
                <a:cs typeface="Times New Roman" panose="02020603050405020304" pitchFamily="18" charset="0"/>
              </a:rPr>
              <a:t> </a:t>
            </a:r>
            <a:r>
              <a:rPr lang="ru-RU" sz="3000" b="1" dirty="0" err="1">
                <a:solidFill>
                  <a:schemeClr val="tx1"/>
                </a:solidFill>
                <a:latin typeface="Times New Roman" panose="02020603050405020304" pitchFamily="18" charset="0"/>
                <a:cs typeface="Times New Roman" panose="02020603050405020304" pitchFamily="18" charset="0"/>
              </a:rPr>
              <a:t>таъсир</a:t>
            </a:r>
            <a:r>
              <a:rPr lang="ru-RU" sz="3000" b="1" dirty="0">
                <a:solidFill>
                  <a:schemeClr val="tx1"/>
                </a:solidFill>
                <a:latin typeface="Times New Roman" panose="02020603050405020304" pitchFamily="18" charset="0"/>
                <a:cs typeface="Times New Roman" panose="02020603050405020304" pitchFamily="18" charset="0"/>
              </a:rPr>
              <a:t> </a:t>
            </a:r>
            <a:r>
              <a:rPr lang="ru-RU" sz="3000" b="1" dirty="0" err="1">
                <a:solidFill>
                  <a:schemeClr val="tx1"/>
                </a:solidFill>
                <a:latin typeface="Times New Roman" panose="02020603050405020304" pitchFamily="18" charset="0"/>
                <a:cs typeface="Times New Roman" panose="02020603050405020304" pitchFamily="18" charset="0"/>
              </a:rPr>
              <a:t>қилувчи</a:t>
            </a:r>
            <a:r>
              <a:rPr lang="ru-RU" sz="3000" b="1" dirty="0">
                <a:solidFill>
                  <a:schemeClr val="tx1"/>
                </a:solidFill>
                <a:latin typeface="Times New Roman" panose="02020603050405020304" pitchFamily="18" charset="0"/>
                <a:cs typeface="Times New Roman" panose="02020603050405020304" pitchFamily="18" charset="0"/>
              </a:rPr>
              <a:t> </a:t>
            </a:r>
            <a:r>
              <a:rPr lang="ru-RU" sz="3000" b="1" dirty="0" err="1">
                <a:solidFill>
                  <a:schemeClr val="tx1"/>
                </a:solidFill>
                <a:latin typeface="Times New Roman" panose="02020603050405020304" pitchFamily="18" charset="0"/>
                <a:cs typeface="Times New Roman" panose="02020603050405020304" pitchFamily="18" charset="0"/>
              </a:rPr>
              <a:t>омиллар</a:t>
            </a:r>
            <a:r>
              <a:rPr lang="ru-RU" sz="3000" b="1" dirty="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0850799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415158" y="5559971"/>
            <a:ext cx="9301655" cy="1015663"/>
          </a:xfrm>
          <a:prstGeom prst="rect">
            <a:avLst/>
          </a:prstGeom>
        </p:spPr>
        <p:txBody>
          <a:bodyPr wrap="square">
            <a:spAutoFit/>
          </a:bodyPr>
          <a:lstStyle/>
          <a:p>
            <a:pPr algn="ctr"/>
            <a:r>
              <a:rPr lang="uz-Cyrl-UZ" sz="2000" b="1" dirty="0" smtClean="0">
                <a:latin typeface="Times New Roman" pitchFamily="18" charset="0"/>
                <a:cs typeface="Times New Roman" pitchFamily="18" charset="0"/>
              </a:rPr>
              <a:t>Ўзбекистон </a:t>
            </a:r>
            <a:r>
              <a:rPr lang="uz-Cyrl-UZ" sz="2000" b="1" dirty="0">
                <a:latin typeface="Times New Roman" pitchFamily="18" charset="0"/>
                <a:cs typeface="Times New Roman" pitchFamily="18" charset="0"/>
              </a:rPr>
              <a:t>Республикаси Президентининг </a:t>
            </a:r>
            <a:r>
              <a:rPr lang="en-US" sz="2000" b="1" dirty="0">
                <a:latin typeface="Times New Roman" pitchFamily="18" charset="0"/>
                <a:cs typeface="Times New Roman" pitchFamily="18" charset="0"/>
              </a:rPr>
              <a:t>2022</a:t>
            </a:r>
            <a:r>
              <a:rPr lang="uz-Cyrl-UZ" sz="2000" b="1" dirty="0">
                <a:latin typeface="Times New Roman" pitchFamily="18" charset="0"/>
                <a:cs typeface="Times New Roman" pitchFamily="18" charset="0"/>
              </a:rPr>
              <a:t> йил 28 январдаги </a:t>
            </a:r>
            <a:r>
              <a:rPr lang="ru-RU" sz="2000" b="1" dirty="0">
                <a:latin typeface="Times New Roman" panose="02020603050405020304" pitchFamily="18" charset="0"/>
                <a:cs typeface="Times New Roman" panose="02020603050405020304" pitchFamily="18" charset="0"/>
              </a:rPr>
              <a:t>«2022–2026 </a:t>
            </a:r>
            <a:r>
              <a:rPr lang="ru-RU" sz="2000" b="1" dirty="0" err="1">
                <a:latin typeface="Times New Roman" panose="02020603050405020304" pitchFamily="18" charset="0"/>
                <a:cs typeface="Times New Roman" panose="02020603050405020304" pitchFamily="18" charset="0"/>
              </a:rPr>
              <a:t>йилларга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мўлжалланган</a:t>
            </a:r>
            <a:r>
              <a:rPr lang="ru-RU" sz="2000" b="1" dirty="0">
                <a:latin typeface="Times New Roman" panose="02020603050405020304" pitchFamily="18" charset="0"/>
                <a:cs typeface="Times New Roman" panose="02020603050405020304" pitchFamily="18" charset="0"/>
              </a:rPr>
              <a:t> Янги </a:t>
            </a:r>
            <a:r>
              <a:rPr lang="ru-RU" sz="2000" b="1" dirty="0" err="1">
                <a:latin typeface="Times New Roman" panose="02020603050405020304" pitchFamily="18" charset="0"/>
                <a:cs typeface="Times New Roman" panose="02020603050405020304" pitchFamily="18" charset="0"/>
              </a:rPr>
              <a:t>Ўзбекистоннинг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тараққиёт</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стратегияси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тўғрисида»ги</a:t>
            </a:r>
            <a:r>
              <a:rPr lang="ru-RU" sz="2000" b="1" dirty="0">
                <a:latin typeface="Times New Roman" panose="02020603050405020304" pitchFamily="18" charset="0"/>
                <a:cs typeface="Times New Roman" panose="02020603050405020304" pitchFamily="18" charset="0"/>
              </a:rPr>
              <a:t>  ПФ-60 </a:t>
            </a:r>
            <a:r>
              <a:rPr lang="ru-RU" sz="2000" b="1" dirty="0" err="1">
                <a:latin typeface="Times New Roman" panose="02020603050405020304" pitchFamily="18" charset="0"/>
                <a:cs typeface="Times New Roman" panose="02020603050405020304" pitchFamily="18" charset="0"/>
              </a:rPr>
              <a:t>сонли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Фармони</a:t>
            </a:r>
            <a:r>
              <a:rPr lang="ru-RU" sz="2000" b="1" dirty="0" smtClean="0">
                <a:latin typeface="Times New Roman" panose="02020603050405020304" pitchFamily="18" charset="0"/>
                <a:cs typeface="Times New Roman" panose="02020603050405020304" pitchFamily="18" charset="0"/>
              </a:rPr>
              <a:t>.</a:t>
            </a:r>
            <a:r>
              <a:rPr lang="uz-Cyrl-UZ" sz="2000" b="1" cap="all" dirty="0" smtClean="0">
                <a:solidFill>
                  <a:srgbClr val="002060"/>
                </a:solidFill>
                <a:latin typeface="Times New Roman" panose="02020603050405020304" pitchFamily="18" charset="0"/>
                <a:cs typeface="Times New Roman" panose="02020603050405020304" pitchFamily="18" charset="0"/>
              </a:rPr>
              <a:t> </a:t>
            </a:r>
            <a:endParaRPr lang="uz-Cyrl-UZ" sz="2000" b="1" dirty="0">
              <a:solidFill>
                <a:srgbClr val="002060"/>
              </a:solidFill>
              <a:latin typeface="Times New Roman" panose="02020603050405020304" pitchFamily="18" charset="0"/>
              <a:cs typeface="Times New Roman" panose="02020603050405020304" pitchFamily="18" charset="0"/>
            </a:endParaRPr>
          </a:p>
        </p:txBody>
      </p:sp>
      <p:pic>
        <p:nvPicPr>
          <p:cNvPr id="11" name="Рисунок 10"/>
          <p:cNvPicPr>
            <a:picLocks noChangeAspect="1"/>
          </p:cNvPicPr>
          <p:nvPr/>
        </p:nvPicPr>
        <p:blipFill>
          <a:blip r:embed="rId2"/>
          <a:stretch>
            <a:fillRect/>
          </a:stretch>
        </p:blipFill>
        <p:spPr>
          <a:xfrm>
            <a:off x="218089" y="1015663"/>
            <a:ext cx="9769365" cy="4361792"/>
          </a:xfrm>
          <a:prstGeom prst="rect">
            <a:avLst/>
          </a:prstGeom>
        </p:spPr>
      </p:pic>
      <p:sp>
        <p:nvSpPr>
          <p:cNvPr id="2" name="Прямоугольник 1"/>
          <p:cNvSpPr/>
          <p:nvPr/>
        </p:nvSpPr>
        <p:spPr>
          <a:xfrm>
            <a:off x="99848" y="0"/>
            <a:ext cx="9806152" cy="830997"/>
          </a:xfrm>
          <a:prstGeom prst="rect">
            <a:avLst/>
          </a:prstGeom>
        </p:spPr>
        <p:txBody>
          <a:bodyPr wrap="square">
            <a:spAutoFit/>
          </a:bodyPr>
          <a:lstStyle/>
          <a:p>
            <a:pPr algn="ctr"/>
            <a:r>
              <a:rPr lang="ru-RU" sz="2400" b="1" dirty="0">
                <a:solidFill>
                  <a:prstClr val="black"/>
                </a:solidFill>
                <a:latin typeface="Times New Roman" panose="02020603050405020304" pitchFamily="18" charset="0"/>
                <a:cs typeface="Times New Roman" panose="02020603050405020304" pitchFamily="18" charset="0"/>
              </a:rPr>
              <a:t>1.Корхоналарда персонал </a:t>
            </a:r>
            <a:r>
              <a:rPr lang="ru-RU" sz="2400" b="1" dirty="0" err="1">
                <a:solidFill>
                  <a:prstClr val="black"/>
                </a:solidFill>
                <a:latin typeface="Times New Roman" panose="02020603050405020304" pitchFamily="18" charset="0"/>
                <a:cs typeface="Times New Roman" panose="02020603050405020304" pitchFamily="18" charset="0"/>
              </a:rPr>
              <a:t>ва</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кадрлар</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сиёсати</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ҳақида</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тушунча</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ва</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унинг</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зарурлиги</a:t>
            </a:r>
            <a:r>
              <a:rPr lang="ru-RU" sz="2400" b="1" dirty="0">
                <a:solidFill>
                  <a:prstClr val="black"/>
                </a:solidFill>
                <a:latin typeface="Times New Roman" panose="02020603050405020304" pitchFamily="18" charset="0"/>
                <a:cs typeface="Times New Roman" panose="02020603050405020304" pitchFamily="18" charset="0"/>
              </a:rPr>
              <a:t>.</a:t>
            </a:r>
            <a:endParaRPr lang="ru-RU" sz="2400" dirty="0"/>
          </a:p>
        </p:txBody>
      </p:sp>
    </p:spTree>
    <p:extLst>
      <p:ext uri="{BB962C8B-B14F-4D97-AF65-F5344CB8AC3E}">
        <p14:creationId xmlns:p14="http://schemas.microsoft.com/office/powerpoint/2010/main" val="40787769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57352" y="336188"/>
            <a:ext cx="9364717" cy="7092426"/>
          </a:xfrm>
          <a:prstGeom prst="rect">
            <a:avLst/>
          </a:prstGeom>
        </p:spPr>
        <p:txBody>
          <a:bodyPr vert="horz" wrap="square" lIns="0" tIns="13434" rIns="0" bIns="0" rtlCol="0">
            <a:spAutoFit/>
          </a:bodyPr>
          <a:lstStyle/>
          <a:p>
            <a:pPr marL="13434" marR="5374" indent="190092" algn="just">
              <a:spcBef>
                <a:spcPts val="106"/>
              </a:spcBef>
            </a:pPr>
            <a:r>
              <a:rPr lang="ru-RU" sz="1600" b="1" spc="-37" dirty="0" smtClean="0">
                <a:solidFill>
                  <a:srgbClr val="231F20"/>
                </a:solidFill>
                <a:latin typeface="Times New Roman" panose="02020603050405020304" pitchFamily="18" charset="0"/>
                <a:cs typeface="Times New Roman" panose="02020603050405020304" pitchFamily="18" charset="0"/>
              </a:rPr>
              <a:t>       </a:t>
            </a:r>
            <a:r>
              <a:rPr sz="2000" b="1" spc="-37" dirty="0" err="1" smtClean="0">
                <a:solidFill>
                  <a:srgbClr val="231F20"/>
                </a:solidFill>
                <a:latin typeface="Times New Roman" panose="02020603050405020304" pitchFamily="18" charset="0"/>
                <a:cs typeface="Times New Roman" panose="02020603050405020304" pitchFamily="18" charset="0"/>
              </a:rPr>
              <a:t>Ҳаракатлар</a:t>
            </a:r>
            <a:r>
              <a:rPr sz="2000" b="1" spc="-32" dirty="0" smtClean="0">
                <a:solidFill>
                  <a:srgbClr val="231F20"/>
                </a:solidFill>
                <a:latin typeface="Times New Roman" panose="02020603050405020304" pitchFamily="18" charset="0"/>
                <a:cs typeface="Times New Roman" panose="02020603050405020304" pitchFamily="18" charset="0"/>
              </a:rPr>
              <a:t> </a:t>
            </a:r>
            <a:r>
              <a:rPr sz="2000" b="1" spc="-11" dirty="0">
                <a:solidFill>
                  <a:srgbClr val="231F20"/>
                </a:solidFill>
                <a:latin typeface="Times New Roman" panose="02020603050405020304" pitchFamily="18" charset="0"/>
                <a:cs typeface="Times New Roman" panose="02020603050405020304" pitchFamily="18" charset="0"/>
              </a:rPr>
              <a:t>стратегиясининг</a:t>
            </a:r>
            <a:r>
              <a:rPr sz="2000" b="1" spc="-5" dirty="0">
                <a:solidFill>
                  <a:srgbClr val="231F20"/>
                </a:solidFill>
                <a:latin typeface="Times New Roman" panose="02020603050405020304" pitchFamily="18" charset="0"/>
                <a:cs typeface="Times New Roman" panose="02020603050405020304" pitchFamily="18" charset="0"/>
              </a:rPr>
              <a:t> </a:t>
            </a:r>
            <a:r>
              <a:rPr sz="2000" b="1" spc="-11" dirty="0">
                <a:solidFill>
                  <a:srgbClr val="231F20"/>
                </a:solidFill>
                <a:latin typeface="Times New Roman" panose="02020603050405020304" pitchFamily="18" charset="0"/>
                <a:cs typeface="Times New Roman" panose="02020603050405020304" pitchFamily="18" charset="0"/>
              </a:rPr>
              <a:t>узвий</a:t>
            </a:r>
            <a:r>
              <a:rPr sz="2000" b="1" spc="-5" dirty="0">
                <a:solidFill>
                  <a:srgbClr val="231F20"/>
                </a:solidFill>
                <a:latin typeface="Times New Roman" panose="02020603050405020304" pitchFamily="18" charset="0"/>
                <a:cs typeface="Times New Roman" panose="02020603050405020304" pitchFamily="18" charset="0"/>
              </a:rPr>
              <a:t> </a:t>
            </a:r>
            <a:r>
              <a:rPr sz="2000" b="1" spc="-11" dirty="0">
                <a:solidFill>
                  <a:srgbClr val="231F20"/>
                </a:solidFill>
                <a:latin typeface="Times New Roman" panose="02020603050405020304" pitchFamily="18" charset="0"/>
                <a:cs typeface="Times New Roman" panose="02020603050405020304" pitchFamily="18" charset="0"/>
              </a:rPr>
              <a:t>давоми</a:t>
            </a:r>
            <a:r>
              <a:rPr sz="2000" b="1" spc="-5" dirty="0">
                <a:solidFill>
                  <a:srgbClr val="231F20"/>
                </a:solidFill>
                <a:latin typeface="Times New Roman" panose="02020603050405020304" pitchFamily="18" charset="0"/>
                <a:cs typeface="Times New Roman" panose="02020603050405020304" pitchFamily="18" charset="0"/>
              </a:rPr>
              <a:t> </a:t>
            </a:r>
            <a:r>
              <a:rPr sz="2000" b="1" spc="-48" dirty="0">
                <a:solidFill>
                  <a:srgbClr val="231F20"/>
                </a:solidFill>
                <a:latin typeface="Times New Roman" panose="02020603050405020304" pitchFamily="18" charset="0"/>
                <a:cs typeface="Times New Roman" panose="02020603050405020304" pitchFamily="18" charset="0"/>
              </a:rPr>
              <a:t>ўлароқ,</a:t>
            </a:r>
            <a:r>
              <a:rPr sz="2000" b="1" spc="301" dirty="0">
                <a:solidFill>
                  <a:srgbClr val="231F20"/>
                </a:solidFill>
                <a:latin typeface="Times New Roman" panose="02020603050405020304" pitchFamily="18" charset="0"/>
                <a:cs typeface="Times New Roman" panose="02020603050405020304" pitchFamily="18" charset="0"/>
              </a:rPr>
              <a:t> </a:t>
            </a:r>
            <a:r>
              <a:rPr sz="2000" b="1" spc="-21" dirty="0">
                <a:solidFill>
                  <a:srgbClr val="231F20"/>
                </a:solidFill>
                <a:latin typeface="Times New Roman" panose="02020603050405020304" pitchFamily="18" charset="0"/>
                <a:cs typeface="Times New Roman" panose="02020603050405020304" pitchFamily="18" charset="0"/>
              </a:rPr>
              <a:t>Ўзбекистоннинг</a:t>
            </a:r>
            <a:r>
              <a:rPr sz="2000" b="1" spc="354" dirty="0">
                <a:solidFill>
                  <a:srgbClr val="231F20"/>
                </a:solidFill>
                <a:latin typeface="Times New Roman" panose="02020603050405020304" pitchFamily="18" charset="0"/>
                <a:cs typeface="Times New Roman" panose="02020603050405020304" pitchFamily="18" charset="0"/>
              </a:rPr>
              <a:t> </a:t>
            </a:r>
            <a:r>
              <a:rPr sz="2000" b="1" spc="-26" dirty="0">
                <a:solidFill>
                  <a:srgbClr val="231F20"/>
                </a:solidFill>
                <a:latin typeface="Times New Roman" panose="02020603050405020304" pitchFamily="18" charset="0"/>
                <a:cs typeface="Times New Roman" panose="02020603050405020304" pitchFamily="18" charset="0"/>
              </a:rPr>
              <a:t>келажаги</a:t>
            </a:r>
            <a:r>
              <a:rPr sz="2000" b="1" spc="344" dirty="0">
                <a:solidFill>
                  <a:srgbClr val="231F20"/>
                </a:solidFill>
                <a:latin typeface="Times New Roman" panose="02020603050405020304" pitchFamily="18" charset="0"/>
                <a:cs typeface="Times New Roman" panose="02020603050405020304" pitchFamily="18" charset="0"/>
              </a:rPr>
              <a:t> </a:t>
            </a:r>
            <a:r>
              <a:rPr sz="2000" b="1" spc="-26" dirty="0">
                <a:solidFill>
                  <a:srgbClr val="231F20"/>
                </a:solidFill>
                <a:latin typeface="Times New Roman" panose="02020603050405020304" pitchFamily="18" charset="0"/>
                <a:cs typeface="Times New Roman" panose="02020603050405020304" pitchFamily="18" charset="0"/>
              </a:rPr>
              <a:t>билан</a:t>
            </a:r>
            <a:r>
              <a:rPr sz="2000" b="1" spc="344" dirty="0">
                <a:solidFill>
                  <a:srgbClr val="231F20"/>
                </a:solidFill>
                <a:latin typeface="Times New Roman" panose="02020603050405020304" pitchFamily="18" charset="0"/>
                <a:cs typeface="Times New Roman" panose="02020603050405020304" pitchFamily="18" charset="0"/>
              </a:rPr>
              <a:t> </a:t>
            </a:r>
            <a:r>
              <a:rPr sz="2000" b="1" spc="-11" dirty="0">
                <a:solidFill>
                  <a:srgbClr val="231F20"/>
                </a:solidFill>
                <a:latin typeface="Times New Roman" panose="02020603050405020304" pitchFamily="18" charset="0"/>
                <a:cs typeface="Times New Roman" panose="02020603050405020304" pitchFamily="18" charset="0"/>
              </a:rPr>
              <a:t>бевосита </a:t>
            </a:r>
            <a:r>
              <a:rPr sz="2000" b="1" spc="-5" dirty="0">
                <a:solidFill>
                  <a:srgbClr val="231F20"/>
                </a:solidFill>
                <a:latin typeface="Times New Roman" panose="02020603050405020304" pitchFamily="18" charset="0"/>
                <a:cs typeface="Times New Roman" panose="02020603050405020304" pitchFamily="18" charset="0"/>
              </a:rPr>
              <a:t> </a:t>
            </a:r>
            <a:r>
              <a:rPr sz="2000" b="1" spc="-37" dirty="0">
                <a:solidFill>
                  <a:srgbClr val="231F20"/>
                </a:solidFill>
                <a:latin typeface="Times New Roman" panose="02020603050405020304" pitchFamily="18" charset="0"/>
                <a:cs typeface="Times New Roman" panose="02020603050405020304" pitchFamily="18" charset="0"/>
              </a:rPr>
              <a:t>боғлиқ бўлган </a:t>
            </a:r>
            <a:r>
              <a:rPr sz="2000" b="1" dirty="0">
                <a:solidFill>
                  <a:srgbClr val="231F20"/>
                </a:solidFill>
                <a:latin typeface="Times New Roman" panose="02020603050405020304" pitchFamily="18" charset="0"/>
                <a:cs typeface="Times New Roman" panose="02020603050405020304" pitchFamily="18" charset="0"/>
              </a:rPr>
              <a:t>энг </a:t>
            </a:r>
            <a:r>
              <a:rPr sz="2000" b="1" spc="-11" dirty="0">
                <a:solidFill>
                  <a:srgbClr val="231F20"/>
                </a:solidFill>
                <a:latin typeface="Times New Roman" panose="02020603050405020304" pitchFamily="18" charset="0"/>
                <a:cs typeface="Times New Roman" panose="02020603050405020304" pitchFamily="18" charset="0"/>
              </a:rPr>
              <a:t>муҳим </a:t>
            </a:r>
            <a:r>
              <a:rPr sz="2000" b="1" spc="-32" dirty="0">
                <a:solidFill>
                  <a:srgbClr val="231F20"/>
                </a:solidFill>
                <a:latin typeface="Times New Roman" panose="02020603050405020304" pitchFamily="18" charset="0"/>
                <a:cs typeface="Times New Roman" panose="02020603050405020304" pitchFamily="18" charset="0"/>
              </a:rPr>
              <a:t>ҳужжат </a:t>
            </a:r>
            <a:r>
              <a:rPr sz="2000" b="1" spc="-16" dirty="0">
                <a:solidFill>
                  <a:srgbClr val="231F20"/>
                </a:solidFill>
                <a:latin typeface="Times New Roman" panose="02020603050405020304" pitchFamily="18" charset="0"/>
                <a:cs typeface="Times New Roman" panose="02020603050405020304" pitchFamily="18" charset="0"/>
              </a:rPr>
              <a:t>– Ўзбекистон </a:t>
            </a:r>
            <a:r>
              <a:rPr sz="2000" b="1" spc="-11" dirty="0">
                <a:solidFill>
                  <a:srgbClr val="231F20"/>
                </a:solidFill>
                <a:latin typeface="Times New Roman" panose="02020603050405020304" pitchFamily="18" charset="0"/>
                <a:cs typeface="Times New Roman" panose="02020603050405020304" pitchFamily="18" charset="0"/>
              </a:rPr>
              <a:t>Республикаси </a:t>
            </a:r>
            <a:r>
              <a:rPr sz="2000" b="1" spc="-21" dirty="0">
                <a:solidFill>
                  <a:srgbClr val="231F20"/>
                </a:solidFill>
                <a:latin typeface="Times New Roman" panose="02020603050405020304" pitchFamily="18" charset="0"/>
                <a:cs typeface="Times New Roman" panose="02020603050405020304" pitchFamily="18" charset="0"/>
              </a:rPr>
              <a:t>Президентининг </a:t>
            </a:r>
            <a:r>
              <a:rPr sz="2000" b="1" spc="-5" dirty="0">
                <a:solidFill>
                  <a:srgbClr val="17479E"/>
                </a:solidFill>
                <a:latin typeface="Times New Roman" panose="02020603050405020304" pitchFamily="18" charset="0"/>
                <a:cs typeface="Times New Roman" panose="02020603050405020304" pitchFamily="18" charset="0"/>
              </a:rPr>
              <a:t>«2022–2026 </a:t>
            </a:r>
            <a:r>
              <a:rPr sz="2000" b="1" spc="-127" dirty="0">
                <a:solidFill>
                  <a:srgbClr val="17479E"/>
                </a:solidFill>
                <a:latin typeface="Times New Roman" panose="02020603050405020304" pitchFamily="18" charset="0"/>
                <a:cs typeface="Times New Roman" panose="02020603050405020304" pitchFamily="18" charset="0"/>
              </a:rPr>
              <a:t>йилларга </a:t>
            </a:r>
            <a:r>
              <a:rPr sz="2000" b="1" spc="-121" dirty="0">
                <a:solidFill>
                  <a:srgbClr val="17479E"/>
                </a:solidFill>
                <a:latin typeface="Times New Roman" panose="02020603050405020304" pitchFamily="18" charset="0"/>
                <a:cs typeface="Times New Roman" panose="02020603050405020304" pitchFamily="18" charset="0"/>
              </a:rPr>
              <a:t> мўлжалланган </a:t>
            </a:r>
            <a:r>
              <a:rPr sz="2000" b="1" spc="-132" dirty="0">
                <a:solidFill>
                  <a:srgbClr val="17479E"/>
                </a:solidFill>
                <a:latin typeface="Times New Roman" panose="02020603050405020304" pitchFamily="18" charset="0"/>
                <a:cs typeface="Times New Roman" panose="02020603050405020304" pitchFamily="18" charset="0"/>
              </a:rPr>
              <a:t>Янги </a:t>
            </a:r>
            <a:r>
              <a:rPr sz="2000" b="1" spc="-106" dirty="0">
                <a:solidFill>
                  <a:srgbClr val="17479E"/>
                </a:solidFill>
                <a:latin typeface="Times New Roman" panose="02020603050405020304" pitchFamily="18" charset="0"/>
                <a:cs typeface="Times New Roman" panose="02020603050405020304" pitchFamily="18" charset="0"/>
              </a:rPr>
              <a:t>Ўзбекистоннинг </a:t>
            </a:r>
            <a:r>
              <a:rPr sz="2000" b="1" spc="-79" dirty="0">
                <a:solidFill>
                  <a:srgbClr val="17479E"/>
                </a:solidFill>
                <a:latin typeface="Times New Roman" panose="02020603050405020304" pitchFamily="18" charset="0"/>
                <a:cs typeface="Times New Roman" panose="02020603050405020304" pitchFamily="18" charset="0"/>
              </a:rPr>
              <a:t>тараққиёт </a:t>
            </a:r>
            <a:r>
              <a:rPr sz="2000" b="1" spc="-106" dirty="0">
                <a:solidFill>
                  <a:srgbClr val="17479E"/>
                </a:solidFill>
                <a:latin typeface="Times New Roman" panose="02020603050405020304" pitchFamily="18" charset="0"/>
                <a:cs typeface="Times New Roman" panose="02020603050405020304" pitchFamily="18" charset="0"/>
              </a:rPr>
              <a:t>стратегияси </a:t>
            </a:r>
            <a:r>
              <a:rPr sz="2000" b="1" spc="-85" dirty="0">
                <a:solidFill>
                  <a:srgbClr val="17479E"/>
                </a:solidFill>
                <a:latin typeface="Times New Roman" panose="02020603050405020304" pitchFamily="18" charset="0"/>
                <a:cs typeface="Times New Roman" panose="02020603050405020304" pitchFamily="18" charset="0"/>
              </a:rPr>
              <a:t>тўғрисида»</a:t>
            </a:r>
            <a:r>
              <a:rPr sz="2000" b="1" spc="-85" dirty="0">
                <a:solidFill>
                  <a:srgbClr val="231F20"/>
                </a:solidFill>
                <a:latin typeface="Times New Roman" panose="02020603050405020304" pitchFamily="18" charset="0"/>
                <a:cs typeface="Times New Roman" panose="02020603050405020304" pitchFamily="18" charset="0"/>
              </a:rPr>
              <a:t>ги </a:t>
            </a:r>
            <a:r>
              <a:rPr sz="2000" b="1" spc="-16" dirty="0">
                <a:solidFill>
                  <a:srgbClr val="231F20"/>
                </a:solidFill>
                <a:latin typeface="Times New Roman" panose="02020603050405020304" pitchFamily="18" charset="0"/>
                <a:cs typeface="Times New Roman" panose="02020603050405020304" pitchFamily="18" charset="0"/>
              </a:rPr>
              <a:t>Фармони </a:t>
            </a:r>
            <a:r>
              <a:rPr sz="2000" b="1" spc="-48" dirty="0">
                <a:solidFill>
                  <a:srgbClr val="231F20"/>
                </a:solidFill>
                <a:latin typeface="Times New Roman" panose="02020603050405020304" pitchFamily="18" charset="0"/>
                <a:cs typeface="Times New Roman" panose="02020603050405020304" pitchFamily="18" charset="0"/>
              </a:rPr>
              <a:t>қабул </a:t>
            </a:r>
            <a:r>
              <a:rPr sz="2000" b="1" spc="-37" dirty="0">
                <a:solidFill>
                  <a:srgbClr val="231F20"/>
                </a:solidFill>
                <a:latin typeface="Times New Roman" panose="02020603050405020304" pitchFamily="18" charset="0"/>
                <a:cs typeface="Times New Roman" panose="02020603050405020304" pitchFamily="18" charset="0"/>
              </a:rPr>
              <a:t>қилинди. </a:t>
            </a:r>
            <a:r>
              <a:rPr sz="2000" b="1" spc="-21" dirty="0">
                <a:solidFill>
                  <a:srgbClr val="231F20"/>
                </a:solidFill>
                <a:latin typeface="Times New Roman" panose="02020603050405020304" pitchFamily="18" charset="0"/>
                <a:cs typeface="Times New Roman" panose="02020603050405020304" pitchFamily="18" charset="0"/>
              </a:rPr>
              <a:t>Бу </a:t>
            </a:r>
            <a:r>
              <a:rPr sz="2000" b="1" spc="-37" dirty="0">
                <a:solidFill>
                  <a:srgbClr val="231F20"/>
                </a:solidFill>
                <a:latin typeface="Times New Roman" panose="02020603050405020304" pitchFamily="18" charset="0"/>
                <a:cs typeface="Times New Roman" panose="02020603050405020304" pitchFamily="18" charset="0"/>
              </a:rPr>
              <a:t>билан, </a:t>
            </a:r>
            <a:r>
              <a:rPr sz="2000" b="1" spc="-32" dirty="0">
                <a:solidFill>
                  <a:srgbClr val="231F20"/>
                </a:solidFill>
                <a:latin typeface="Times New Roman" panose="02020603050405020304" pitchFamily="18" charset="0"/>
                <a:cs typeface="Times New Roman" panose="02020603050405020304" pitchFamily="18" charset="0"/>
              </a:rPr>
              <a:t> </a:t>
            </a:r>
            <a:r>
              <a:rPr sz="2000" b="1" spc="-21" dirty="0">
                <a:solidFill>
                  <a:srgbClr val="231F20"/>
                </a:solidFill>
                <a:latin typeface="Times New Roman" panose="02020603050405020304" pitchFamily="18" charset="0"/>
                <a:cs typeface="Times New Roman" panose="02020603050405020304" pitchFamily="18" charset="0"/>
              </a:rPr>
              <a:t>келгуси</a:t>
            </a:r>
            <a:r>
              <a:rPr sz="2000" b="1" spc="-127" dirty="0">
                <a:solidFill>
                  <a:srgbClr val="231F20"/>
                </a:solidFill>
                <a:latin typeface="Times New Roman" panose="02020603050405020304" pitchFamily="18" charset="0"/>
                <a:cs typeface="Times New Roman" panose="02020603050405020304" pitchFamily="18" charset="0"/>
              </a:rPr>
              <a:t> </a:t>
            </a:r>
            <a:r>
              <a:rPr sz="2000" b="1" spc="-127" dirty="0">
                <a:solidFill>
                  <a:srgbClr val="17479E"/>
                </a:solidFill>
                <a:latin typeface="Times New Roman" panose="02020603050405020304" pitchFamily="18" charset="0"/>
                <a:cs typeface="Times New Roman" panose="02020603050405020304" pitchFamily="18" charset="0"/>
              </a:rPr>
              <a:t>йилларга</a:t>
            </a:r>
            <a:r>
              <a:rPr sz="2000" b="1" spc="-85" dirty="0">
                <a:solidFill>
                  <a:srgbClr val="17479E"/>
                </a:solidFill>
                <a:latin typeface="Times New Roman" panose="02020603050405020304" pitchFamily="18" charset="0"/>
                <a:cs typeface="Times New Roman" panose="02020603050405020304" pitchFamily="18" charset="0"/>
              </a:rPr>
              <a:t> </a:t>
            </a:r>
            <a:r>
              <a:rPr sz="2000" b="1" spc="-26" dirty="0">
                <a:solidFill>
                  <a:srgbClr val="231F20"/>
                </a:solidFill>
                <a:latin typeface="Times New Roman" panose="02020603050405020304" pitchFamily="18" charset="0"/>
                <a:cs typeface="Times New Roman" panose="02020603050405020304" pitchFamily="18" charset="0"/>
              </a:rPr>
              <a:t>мўлжалланган</a:t>
            </a:r>
            <a:r>
              <a:rPr sz="2000" b="1" spc="-127" dirty="0">
                <a:solidFill>
                  <a:srgbClr val="231F20"/>
                </a:solidFill>
                <a:latin typeface="Times New Roman" panose="02020603050405020304" pitchFamily="18" charset="0"/>
                <a:cs typeface="Times New Roman" panose="02020603050405020304" pitchFamily="18" charset="0"/>
              </a:rPr>
              <a:t> </a:t>
            </a:r>
            <a:r>
              <a:rPr sz="2000" b="1" spc="-100" dirty="0">
                <a:solidFill>
                  <a:srgbClr val="17479E"/>
                </a:solidFill>
                <a:latin typeface="Times New Roman" panose="02020603050405020304" pitchFamily="18" charset="0"/>
                <a:cs typeface="Times New Roman" panose="02020603050405020304" pitchFamily="18" charset="0"/>
              </a:rPr>
              <a:t>Тараққиёт</a:t>
            </a:r>
            <a:r>
              <a:rPr sz="2000" b="1" spc="-85" dirty="0">
                <a:solidFill>
                  <a:srgbClr val="17479E"/>
                </a:solidFill>
                <a:latin typeface="Times New Roman" panose="02020603050405020304" pitchFamily="18" charset="0"/>
                <a:cs typeface="Times New Roman" panose="02020603050405020304" pitchFamily="18" charset="0"/>
              </a:rPr>
              <a:t> </a:t>
            </a:r>
            <a:r>
              <a:rPr sz="2000" b="1" spc="-106" dirty="0">
                <a:solidFill>
                  <a:srgbClr val="17479E"/>
                </a:solidFill>
                <a:latin typeface="Times New Roman" panose="02020603050405020304" pitchFamily="18" charset="0"/>
                <a:cs typeface="Times New Roman" panose="02020603050405020304" pitchFamily="18" charset="0"/>
              </a:rPr>
              <a:t>стратегияси</a:t>
            </a:r>
            <a:r>
              <a:rPr sz="2000" b="1" spc="-79" dirty="0">
                <a:solidFill>
                  <a:srgbClr val="17479E"/>
                </a:solidFill>
                <a:latin typeface="Times New Roman" panose="02020603050405020304" pitchFamily="18" charset="0"/>
                <a:cs typeface="Times New Roman" panose="02020603050405020304" pitchFamily="18" charset="0"/>
              </a:rPr>
              <a:t> </a:t>
            </a:r>
            <a:r>
              <a:rPr sz="2000" b="1" spc="-21" dirty="0">
                <a:solidFill>
                  <a:srgbClr val="231F20"/>
                </a:solidFill>
                <a:latin typeface="Times New Roman" panose="02020603050405020304" pitchFamily="18" charset="0"/>
                <a:cs typeface="Times New Roman" panose="02020603050405020304" pitchFamily="18" charset="0"/>
              </a:rPr>
              <a:t>тасдиқланди.</a:t>
            </a:r>
            <a:endParaRPr sz="2000" b="1" dirty="0">
              <a:latin typeface="Times New Roman" panose="02020603050405020304" pitchFamily="18" charset="0"/>
              <a:cs typeface="Times New Roman" panose="02020603050405020304" pitchFamily="18" charset="0"/>
            </a:endParaRPr>
          </a:p>
          <a:p>
            <a:pPr algn="just">
              <a:spcBef>
                <a:spcPts val="26"/>
              </a:spcBef>
            </a:pPr>
            <a:endParaRPr sz="2000" b="1" dirty="0">
              <a:latin typeface="Times New Roman" panose="02020603050405020304" pitchFamily="18" charset="0"/>
              <a:cs typeface="Times New Roman" panose="02020603050405020304" pitchFamily="18" charset="0"/>
            </a:endParaRPr>
          </a:p>
          <a:p>
            <a:pPr algn="just"/>
            <a:r>
              <a:rPr lang="ru-RU" sz="2000" b="1" spc="-26" dirty="0" smtClean="0">
                <a:solidFill>
                  <a:srgbClr val="231F20"/>
                </a:solidFill>
                <a:latin typeface="Times New Roman" panose="02020603050405020304" pitchFamily="18" charset="0"/>
                <a:cs typeface="Times New Roman" panose="02020603050405020304" pitchFamily="18" charset="0"/>
              </a:rPr>
              <a:t>        </a:t>
            </a:r>
            <a:r>
              <a:rPr sz="2000" b="1" spc="-26" dirty="0" err="1" smtClean="0">
                <a:solidFill>
                  <a:srgbClr val="231F20"/>
                </a:solidFill>
                <a:latin typeface="Times New Roman" panose="02020603050405020304" pitchFamily="18" charset="0"/>
                <a:cs typeface="Times New Roman" panose="02020603050405020304" pitchFamily="18" charset="0"/>
              </a:rPr>
              <a:t>Янги</a:t>
            </a:r>
            <a:r>
              <a:rPr sz="2000" b="1" spc="344" dirty="0" smtClean="0">
                <a:solidFill>
                  <a:srgbClr val="231F20"/>
                </a:solidFill>
                <a:latin typeface="Times New Roman" panose="02020603050405020304" pitchFamily="18" charset="0"/>
                <a:cs typeface="Times New Roman" panose="02020603050405020304" pitchFamily="18" charset="0"/>
              </a:rPr>
              <a:t> </a:t>
            </a:r>
            <a:r>
              <a:rPr sz="2000" b="1" spc="-21" dirty="0">
                <a:solidFill>
                  <a:srgbClr val="231F20"/>
                </a:solidFill>
                <a:latin typeface="Times New Roman" panose="02020603050405020304" pitchFamily="18" charset="0"/>
                <a:cs typeface="Times New Roman" panose="02020603050405020304" pitchFamily="18" charset="0"/>
              </a:rPr>
              <a:t>Ўзбекистоннинг</a:t>
            </a:r>
            <a:r>
              <a:rPr sz="2000" b="1" spc="354" dirty="0">
                <a:solidFill>
                  <a:srgbClr val="231F20"/>
                </a:solidFill>
                <a:latin typeface="Times New Roman" panose="02020603050405020304" pitchFamily="18" charset="0"/>
                <a:cs typeface="Times New Roman" panose="02020603050405020304" pitchFamily="18" charset="0"/>
              </a:rPr>
              <a:t> </a:t>
            </a:r>
            <a:r>
              <a:rPr sz="2000" b="1" spc="-26" dirty="0">
                <a:solidFill>
                  <a:srgbClr val="231F20"/>
                </a:solidFill>
                <a:latin typeface="Times New Roman" panose="02020603050405020304" pitchFamily="18" charset="0"/>
                <a:cs typeface="Times New Roman" panose="02020603050405020304" pitchFamily="18" charset="0"/>
              </a:rPr>
              <a:t>тараққиёт</a:t>
            </a:r>
            <a:r>
              <a:rPr sz="2000" b="1" spc="344" dirty="0">
                <a:solidFill>
                  <a:srgbClr val="231F20"/>
                </a:solidFill>
                <a:latin typeface="Times New Roman" panose="02020603050405020304" pitchFamily="18" charset="0"/>
                <a:cs typeface="Times New Roman" panose="02020603050405020304" pitchFamily="18" charset="0"/>
              </a:rPr>
              <a:t> </a:t>
            </a:r>
            <a:r>
              <a:rPr sz="2000" b="1" spc="-5" dirty="0">
                <a:solidFill>
                  <a:srgbClr val="231F20"/>
                </a:solidFill>
                <a:latin typeface="Times New Roman" panose="02020603050405020304" pitchFamily="18" charset="0"/>
                <a:cs typeface="Times New Roman" panose="02020603050405020304" pitchFamily="18" charset="0"/>
              </a:rPr>
              <a:t>стратегияси</a:t>
            </a:r>
            <a:r>
              <a:rPr sz="2000" b="1" spc="386" dirty="0">
                <a:solidFill>
                  <a:srgbClr val="231F20"/>
                </a:solidFill>
                <a:latin typeface="Times New Roman" panose="02020603050405020304" pitchFamily="18" charset="0"/>
                <a:cs typeface="Times New Roman" panose="02020603050405020304" pitchFamily="18" charset="0"/>
              </a:rPr>
              <a:t> </a:t>
            </a:r>
            <a:r>
              <a:rPr sz="2000" b="1" spc="-16" dirty="0">
                <a:solidFill>
                  <a:srgbClr val="231F20"/>
                </a:solidFill>
                <a:latin typeface="Times New Roman" panose="02020603050405020304" pitchFamily="18" charset="0"/>
                <a:cs typeface="Times New Roman" panose="02020603050405020304" pitchFamily="18" charset="0"/>
              </a:rPr>
              <a:t>Ўзбекистонни</a:t>
            </a:r>
            <a:r>
              <a:rPr sz="2000" b="1" spc="365" dirty="0">
                <a:solidFill>
                  <a:srgbClr val="231F20"/>
                </a:solidFill>
                <a:latin typeface="Times New Roman" panose="02020603050405020304" pitchFamily="18" charset="0"/>
                <a:cs typeface="Times New Roman" panose="02020603050405020304" pitchFamily="18" charset="0"/>
              </a:rPr>
              <a:t> </a:t>
            </a:r>
            <a:r>
              <a:rPr sz="2000" b="1" spc="-26" dirty="0">
                <a:solidFill>
                  <a:srgbClr val="231F20"/>
                </a:solidFill>
                <a:latin typeface="Times New Roman" panose="02020603050405020304" pitchFamily="18" charset="0"/>
                <a:cs typeface="Times New Roman" panose="02020603050405020304" pitchFamily="18" charset="0"/>
              </a:rPr>
              <a:t>кейинги</a:t>
            </a:r>
            <a:r>
              <a:rPr sz="2000" b="1" spc="344" dirty="0">
                <a:solidFill>
                  <a:srgbClr val="231F20"/>
                </a:solidFill>
                <a:latin typeface="Times New Roman" panose="02020603050405020304" pitchFamily="18" charset="0"/>
                <a:cs typeface="Times New Roman" panose="02020603050405020304" pitchFamily="18" charset="0"/>
              </a:rPr>
              <a:t> </a:t>
            </a:r>
            <a:r>
              <a:rPr sz="2000" b="1" spc="-5" dirty="0">
                <a:solidFill>
                  <a:srgbClr val="17479E"/>
                </a:solidFill>
                <a:latin typeface="Times New Roman" panose="02020603050405020304" pitchFamily="18" charset="0"/>
                <a:cs typeface="Times New Roman" panose="02020603050405020304" pitchFamily="18" charset="0"/>
              </a:rPr>
              <a:t>5</a:t>
            </a:r>
            <a:r>
              <a:rPr sz="2000" b="1" spc="338" dirty="0">
                <a:solidFill>
                  <a:srgbClr val="17479E"/>
                </a:solidFill>
                <a:latin typeface="Times New Roman" panose="02020603050405020304" pitchFamily="18" charset="0"/>
                <a:cs typeface="Times New Roman" panose="02020603050405020304" pitchFamily="18" charset="0"/>
              </a:rPr>
              <a:t> </a:t>
            </a:r>
            <a:r>
              <a:rPr sz="2000" b="1" spc="-127" dirty="0">
                <a:solidFill>
                  <a:srgbClr val="17479E"/>
                </a:solidFill>
                <a:latin typeface="Times New Roman" panose="02020603050405020304" pitchFamily="18" charset="0"/>
                <a:cs typeface="Times New Roman" panose="02020603050405020304" pitchFamily="18" charset="0"/>
              </a:rPr>
              <a:t>йилда</a:t>
            </a:r>
            <a:r>
              <a:rPr sz="2000" b="1" spc="106" dirty="0">
                <a:solidFill>
                  <a:srgbClr val="17479E"/>
                </a:solidFill>
                <a:latin typeface="Times New Roman" panose="02020603050405020304" pitchFamily="18" charset="0"/>
                <a:cs typeface="Times New Roman" panose="02020603050405020304" pitchFamily="18" charset="0"/>
              </a:rPr>
              <a:t> </a:t>
            </a:r>
            <a:r>
              <a:rPr sz="2000" b="1" spc="-21" dirty="0">
                <a:solidFill>
                  <a:srgbClr val="231F20"/>
                </a:solidFill>
                <a:latin typeface="Times New Roman" panose="02020603050405020304" pitchFamily="18" charset="0"/>
                <a:cs typeface="Times New Roman" panose="02020603050405020304" pitchFamily="18" charset="0"/>
              </a:rPr>
              <a:t>ривожлантиришнинг </a:t>
            </a:r>
            <a:r>
              <a:rPr sz="2000" b="1" spc="-381" dirty="0">
                <a:solidFill>
                  <a:srgbClr val="231F20"/>
                </a:solidFill>
                <a:latin typeface="Times New Roman" panose="02020603050405020304" pitchFamily="18" charset="0"/>
                <a:cs typeface="Times New Roman" panose="02020603050405020304" pitchFamily="18" charset="0"/>
              </a:rPr>
              <a:t> </a:t>
            </a:r>
            <a:r>
              <a:rPr sz="2000" b="1" spc="-85" dirty="0">
                <a:solidFill>
                  <a:srgbClr val="17479E"/>
                </a:solidFill>
                <a:latin typeface="Times New Roman" panose="02020603050405020304" pitchFamily="18" charset="0"/>
                <a:cs typeface="Times New Roman" panose="02020603050405020304" pitchFamily="18" charset="0"/>
              </a:rPr>
              <a:t>7</a:t>
            </a:r>
            <a:r>
              <a:rPr sz="2000" b="1" spc="-79" dirty="0">
                <a:solidFill>
                  <a:srgbClr val="17479E"/>
                </a:solidFill>
                <a:latin typeface="Times New Roman" panose="02020603050405020304" pitchFamily="18" charset="0"/>
                <a:cs typeface="Times New Roman" panose="02020603050405020304" pitchFamily="18" charset="0"/>
              </a:rPr>
              <a:t> </a:t>
            </a:r>
            <a:r>
              <a:rPr sz="2000" b="1" spc="-85" dirty="0">
                <a:solidFill>
                  <a:srgbClr val="17479E"/>
                </a:solidFill>
                <a:latin typeface="Times New Roman" panose="02020603050405020304" pitchFamily="18" charset="0"/>
                <a:cs typeface="Times New Roman" panose="02020603050405020304" pitchFamily="18" charset="0"/>
              </a:rPr>
              <a:t>та</a:t>
            </a:r>
            <a:r>
              <a:rPr sz="2000" b="1" spc="-79" dirty="0">
                <a:solidFill>
                  <a:srgbClr val="17479E"/>
                </a:solidFill>
                <a:latin typeface="Times New Roman" panose="02020603050405020304" pitchFamily="18" charset="0"/>
                <a:cs typeface="Times New Roman" panose="02020603050405020304" pitchFamily="18" charset="0"/>
              </a:rPr>
              <a:t> </a:t>
            </a:r>
            <a:r>
              <a:rPr sz="2000" b="1" spc="-127" dirty="0">
                <a:solidFill>
                  <a:srgbClr val="17479E"/>
                </a:solidFill>
                <a:latin typeface="Times New Roman" panose="02020603050405020304" pitchFamily="18" charset="0"/>
                <a:cs typeface="Times New Roman" panose="02020603050405020304" pitchFamily="18" charset="0"/>
              </a:rPr>
              <a:t>устувор</a:t>
            </a:r>
            <a:r>
              <a:rPr sz="2000" b="1" spc="-121" dirty="0">
                <a:solidFill>
                  <a:srgbClr val="17479E"/>
                </a:solidFill>
                <a:latin typeface="Times New Roman" panose="02020603050405020304" pitchFamily="18" charset="0"/>
                <a:cs typeface="Times New Roman" panose="02020603050405020304" pitchFamily="18" charset="0"/>
              </a:rPr>
              <a:t> </a:t>
            </a:r>
            <a:r>
              <a:rPr sz="2000" b="1" spc="-132" dirty="0">
                <a:solidFill>
                  <a:srgbClr val="17479E"/>
                </a:solidFill>
                <a:latin typeface="Times New Roman" panose="02020603050405020304" pitchFamily="18" charset="0"/>
                <a:cs typeface="Times New Roman" panose="02020603050405020304" pitchFamily="18" charset="0"/>
              </a:rPr>
              <a:t>йўналиши</a:t>
            </a:r>
            <a:r>
              <a:rPr sz="2000" b="1" spc="-127" dirty="0">
                <a:solidFill>
                  <a:srgbClr val="17479E"/>
                </a:solidFill>
                <a:latin typeface="Times New Roman" panose="02020603050405020304" pitchFamily="18" charset="0"/>
                <a:cs typeface="Times New Roman" panose="02020603050405020304" pitchFamily="18" charset="0"/>
              </a:rPr>
              <a:t> </a:t>
            </a:r>
            <a:r>
              <a:rPr sz="2000" b="1" spc="-11" dirty="0">
                <a:solidFill>
                  <a:srgbClr val="231F20"/>
                </a:solidFill>
                <a:latin typeface="Times New Roman" panose="02020603050405020304" pitchFamily="18" charset="0"/>
                <a:cs typeface="Times New Roman" panose="02020603050405020304" pitchFamily="18" charset="0"/>
              </a:rPr>
              <a:t>доирасида </a:t>
            </a:r>
            <a:r>
              <a:rPr sz="2000" b="1" spc="-42" dirty="0">
                <a:solidFill>
                  <a:srgbClr val="17479E"/>
                </a:solidFill>
                <a:latin typeface="Times New Roman" panose="02020603050405020304" pitchFamily="18" charset="0"/>
                <a:cs typeface="Times New Roman" panose="02020603050405020304" pitchFamily="18" charset="0"/>
              </a:rPr>
              <a:t>100 </a:t>
            </a:r>
            <a:r>
              <a:rPr sz="2000" b="1" spc="-85" dirty="0">
                <a:solidFill>
                  <a:srgbClr val="17479E"/>
                </a:solidFill>
                <a:latin typeface="Times New Roman" panose="02020603050405020304" pitchFamily="18" charset="0"/>
                <a:cs typeface="Times New Roman" panose="02020603050405020304" pitchFamily="18" charset="0"/>
              </a:rPr>
              <a:t>та</a:t>
            </a:r>
            <a:r>
              <a:rPr sz="2000" b="1" spc="-79" dirty="0">
                <a:solidFill>
                  <a:srgbClr val="17479E"/>
                </a:solidFill>
                <a:latin typeface="Times New Roman" panose="02020603050405020304" pitchFamily="18" charset="0"/>
                <a:cs typeface="Times New Roman" panose="02020603050405020304" pitchFamily="18" charset="0"/>
              </a:rPr>
              <a:t> </a:t>
            </a:r>
            <a:r>
              <a:rPr sz="2000" b="1" spc="-90" dirty="0">
                <a:solidFill>
                  <a:srgbClr val="17479E"/>
                </a:solidFill>
                <a:latin typeface="Times New Roman" panose="02020603050405020304" pitchFamily="18" charset="0"/>
                <a:cs typeface="Times New Roman" panose="02020603050405020304" pitchFamily="18" charset="0"/>
              </a:rPr>
              <a:t>мақсадга</a:t>
            </a:r>
            <a:r>
              <a:rPr sz="2000" b="1" spc="-85" dirty="0">
                <a:solidFill>
                  <a:srgbClr val="17479E"/>
                </a:solidFill>
                <a:latin typeface="Times New Roman" panose="02020603050405020304" pitchFamily="18" charset="0"/>
                <a:cs typeface="Times New Roman" panose="02020603050405020304" pitchFamily="18" charset="0"/>
              </a:rPr>
              <a:t> </a:t>
            </a:r>
            <a:r>
              <a:rPr sz="2000" b="1" spc="5" dirty="0">
                <a:solidFill>
                  <a:srgbClr val="231F20"/>
                </a:solidFill>
                <a:latin typeface="Times New Roman" panose="02020603050405020304" pitchFamily="18" charset="0"/>
                <a:cs typeface="Times New Roman" panose="02020603050405020304" pitchFamily="18" charset="0"/>
              </a:rPr>
              <a:t>эришишга </a:t>
            </a:r>
            <a:r>
              <a:rPr sz="2000" b="1" spc="-37" dirty="0">
                <a:solidFill>
                  <a:srgbClr val="231F20"/>
                </a:solidFill>
                <a:latin typeface="Times New Roman" panose="02020603050405020304" pitchFamily="18" charset="0"/>
                <a:cs typeface="Times New Roman" panose="02020603050405020304" pitchFamily="18" charset="0"/>
              </a:rPr>
              <a:t>қаратилган. </a:t>
            </a:r>
            <a:r>
              <a:rPr sz="2000" b="1" spc="-26" dirty="0">
                <a:solidFill>
                  <a:srgbClr val="231F20"/>
                </a:solidFill>
                <a:latin typeface="Times New Roman" panose="02020603050405020304" pitchFamily="18" charset="0"/>
                <a:cs typeface="Times New Roman" panose="02020603050405020304" pitchFamily="18" charset="0"/>
              </a:rPr>
              <a:t>Ушбу </a:t>
            </a:r>
            <a:r>
              <a:rPr sz="2000" b="1" spc="-11" dirty="0">
                <a:solidFill>
                  <a:srgbClr val="231F20"/>
                </a:solidFill>
                <a:latin typeface="Times New Roman" panose="02020603050405020304" pitchFamily="18" charset="0"/>
                <a:cs typeface="Times New Roman" panose="02020603050405020304" pitchFamily="18" charset="0"/>
              </a:rPr>
              <a:t>мақсадларга </a:t>
            </a:r>
            <a:r>
              <a:rPr sz="2000" b="1" spc="16" dirty="0">
                <a:solidFill>
                  <a:srgbClr val="231F20"/>
                </a:solidFill>
                <a:latin typeface="Times New Roman" panose="02020603050405020304" pitchFamily="18" charset="0"/>
                <a:cs typeface="Times New Roman" panose="02020603050405020304" pitchFamily="18" charset="0"/>
              </a:rPr>
              <a:t>эришиш </a:t>
            </a:r>
            <a:r>
              <a:rPr sz="2000" b="1" spc="21" dirty="0">
                <a:solidFill>
                  <a:srgbClr val="231F20"/>
                </a:solidFill>
                <a:latin typeface="Times New Roman" panose="02020603050405020304" pitchFamily="18" charset="0"/>
                <a:cs typeface="Times New Roman" panose="02020603050405020304" pitchFamily="18" charset="0"/>
              </a:rPr>
              <a:t> </a:t>
            </a:r>
            <a:r>
              <a:rPr sz="2000" b="1" spc="-26" dirty="0">
                <a:solidFill>
                  <a:srgbClr val="231F20"/>
                </a:solidFill>
                <a:latin typeface="Times New Roman" panose="02020603050405020304" pitchFamily="18" charset="0"/>
                <a:cs typeface="Times New Roman" panose="02020603050405020304" pitchFamily="18" charset="0"/>
              </a:rPr>
              <a:t>йўлида</a:t>
            </a:r>
            <a:r>
              <a:rPr sz="2000" b="1" spc="-21" dirty="0">
                <a:solidFill>
                  <a:srgbClr val="231F20"/>
                </a:solidFill>
                <a:latin typeface="Times New Roman" panose="02020603050405020304" pitchFamily="18" charset="0"/>
                <a:cs typeface="Times New Roman" panose="02020603050405020304" pitchFamily="18" charset="0"/>
              </a:rPr>
              <a:t> </a:t>
            </a:r>
            <a:r>
              <a:rPr sz="2000" b="1" spc="-11" dirty="0">
                <a:solidFill>
                  <a:srgbClr val="231F20"/>
                </a:solidFill>
                <a:latin typeface="Times New Roman" panose="02020603050405020304" pitchFamily="18" charset="0"/>
                <a:cs typeface="Times New Roman" panose="02020603050405020304" pitchFamily="18" charset="0"/>
              </a:rPr>
              <a:t>амалга</a:t>
            </a:r>
            <a:r>
              <a:rPr sz="2000" b="1" spc="-5" dirty="0">
                <a:solidFill>
                  <a:srgbClr val="231F20"/>
                </a:solidFill>
                <a:latin typeface="Times New Roman" panose="02020603050405020304" pitchFamily="18" charset="0"/>
                <a:cs typeface="Times New Roman" panose="02020603050405020304" pitchFamily="18" charset="0"/>
              </a:rPr>
              <a:t> </a:t>
            </a:r>
            <a:r>
              <a:rPr sz="2000" b="1" spc="-16" dirty="0">
                <a:solidFill>
                  <a:srgbClr val="231F20"/>
                </a:solidFill>
                <a:latin typeface="Times New Roman" panose="02020603050405020304" pitchFamily="18" charset="0"/>
                <a:cs typeface="Times New Roman" panose="02020603050405020304" pitchFamily="18" charset="0"/>
              </a:rPr>
              <a:t>ошириладиган</a:t>
            </a:r>
            <a:r>
              <a:rPr sz="2000" b="1" spc="-11" dirty="0">
                <a:solidFill>
                  <a:srgbClr val="231F20"/>
                </a:solidFill>
                <a:latin typeface="Times New Roman" panose="02020603050405020304" pitchFamily="18" charset="0"/>
                <a:cs typeface="Times New Roman" panose="02020603050405020304" pitchFamily="18" charset="0"/>
              </a:rPr>
              <a:t> </a:t>
            </a:r>
            <a:r>
              <a:rPr sz="2000" b="1" spc="-26" dirty="0">
                <a:solidFill>
                  <a:srgbClr val="231F20"/>
                </a:solidFill>
                <a:latin typeface="Times New Roman" panose="02020603050405020304" pitchFamily="18" charset="0"/>
                <a:cs typeface="Times New Roman" panose="02020603050405020304" pitchFamily="18" charset="0"/>
              </a:rPr>
              <a:t>саъй-ҳаракатлар</a:t>
            </a:r>
            <a:r>
              <a:rPr sz="2000" b="1" spc="-21" dirty="0">
                <a:solidFill>
                  <a:srgbClr val="231F20"/>
                </a:solidFill>
                <a:latin typeface="Times New Roman" panose="02020603050405020304" pitchFamily="18" charset="0"/>
                <a:cs typeface="Times New Roman" panose="02020603050405020304" pitchFamily="18" charset="0"/>
              </a:rPr>
              <a:t> ҳам</a:t>
            </a:r>
            <a:r>
              <a:rPr sz="2000" b="1" spc="-16" dirty="0">
                <a:solidFill>
                  <a:srgbClr val="231F20"/>
                </a:solidFill>
                <a:latin typeface="Times New Roman" panose="02020603050405020304" pitchFamily="18" charset="0"/>
                <a:cs typeface="Times New Roman" panose="02020603050405020304" pitchFamily="18" charset="0"/>
              </a:rPr>
              <a:t> </a:t>
            </a:r>
            <a:r>
              <a:rPr sz="2000" b="1" spc="-42" dirty="0">
                <a:solidFill>
                  <a:srgbClr val="231F20"/>
                </a:solidFill>
                <a:latin typeface="Times New Roman" panose="02020603050405020304" pitchFamily="18" charset="0"/>
                <a:cs typeface="Times New Roman" panose="02020603050405020304" pitchFamily="18" charset="0"/>
              </a:rPr>
              <a:t>аниқ.</a:t>
            </a:r>
            <a:r>
              <a:rPr sz="2000" b="1" spc="-37" dirty="0">
                <a:solidFill>
                  <a:srgbClr val="231F20"/>
                </a:solidFill>
                <a:latin typeface="Times New Roman" panose="02020603050405020304" pitchFamily="18" charset="0"/>
                <a:cs typeface="Times New Roman" panose="02020603050405020304" pitchFamily="18" charset="0"/>
              </a:rPr>
              <a:t> </a:t>
            </a:r>
            <a:r>
              <a:rPr sz="2000" b="1" spc="-63" dirty="0">
                <a:solidFill>
                  <a:srgbClr val="231F20"/>
                </a:solidFill>
                <a:latin typeface="Times New Roman" panose="02020603050405020304" pitchFamily="18" charset="0"/>
                <a:cs typeface="Times New Roman" panose="02020603050405020304" pitchFamily="18" charset="0"/>
              </a:rPr>
              <a:t>Улар,</a:t>
            </a:r>
            <a:r>
              <a:rPr sz="2000" b="1" spc="-58" dirty="0">
                <a:solidFill>
                  <a:srgbClr val="231F20"/>
                </a:solidFill>
                <a:latin typeface="Times New Roman" panose="02020603050405020304" pitchFamily="18" charset="0"/>
                <a:cs typeface="Times New Roman" panose="02020603050405020304" pitchFamily="18" charset="0"/>
              </a:rPr>
              <a:t> </a:t>
            </a:r>
            <a:r>
              <a:rPr sz="2000" b="1" spc="11" dirty="0">
                <a:solidFill>
                  <a:srgbClr val="231F20"/>
                </a:solidFill>
                <a:latin typeface="Times New Roman" panose="02020603050405020304" pitchFamily="18" charset="0"/>
                <a:cs typeface="Times New Roman" panose="02020603050405020304" pitchFamily="18" charset="0"/>
              </a:rPr>
              <a:t>ўз</a:t>
            </a:r>
            <a:r>
              <a:rPr sz="2000" b="1" spc="16" dirty="0">
                <a:solidFill>
                  <a:srgbClr val="231F20"/>
                </a:solidFill>
                <a:latin typeface="Times New Roman" panose="02020603050405020304" pitchFamily="18" charset="0"/>
                <a:cs typeface="Times New Roman" panose="02020603050405020304" pitchFamily="18" charset="0"/>
              </a:rPr>
              <a:t> </a:t>
            </a:r>
            <a:r>
              <a:rPr sz="2000" b="1" spc="-32" dirty="0">
                <a:solidFill>
                  <a:srgbClr val="231F20"/>
                </a:solidFill>
                <a:latin typeface="Times New Roman" panose="02020603050405020304" pitchFamily="18" charset="0"/>
                <a:cs typeface="Times New Roman" panose="02020603050405020304" pitchFamily="18" charset="0"/>
              </a:rPr>
              <a:t>навбатида,</a:t>
            </a:r>
            <a:r>
              <a:rPr sz="2000" b="1" spc="-26" dirty="0">
                <a:solidFill>
                  <a:srgbClr val="231F20"/>
                </a:solidFill>
                <a:latin typeface="Times New Roman" panose="02020603050405020304" pitchFamily="18" charset="0"/>
                <a:cs typeface="Times New Roman" panose="02020603050405020304" pitchFamily="18" charset="0"/>
              </a:rPr>
              <a:t> </a:t>
            </a:r>
            <a:r>
              <a:rPr sz="2000" b="1" spc="-16" dirty="0">
                <a:solidFill>
                  <a:srgbClr val="231F20"/>
                </a:solidFill>
                <a:latin typeface="Times New Roman" panose="02020603050405020304" pitchFamily="18" charset="0"/>
                <a:cs typeface="Times New Roman" panose="02020603050405020304" pitchFamily="18" charset="0"/>
              </a:rPr>
              <a:t>самарадорлик</a:t>
            </a:r>
            <a:r>
              <a:rPr sz="2000" b="1" spc="-11" dirty="0">
                <a:solidFill>
                  <a:srgbClr val="231F20"/>
                </a:solidFill>
                <a:latin typeface="Times New Roman" panose="02020603050405020304" pitchFamily="18" charset="0"/>
                <a:cs typeface="Times New Roman" panose="02020603050405020304" pitchFamily="18" charset="0"/>
              </a:rPr>
              <a:t> </a:t>
            </a:r>
            <a:r>
              <a:rPr sz="2000" b="1" spc="-21" dirty="0">
                <a:solidFill>
                  <a:srgbClr val="231F20"/>
                </a:solidFill>
                <a:latin typeface="Times New Roman" panose="02020603050405020304" pitchFamily="18" charset="0"/>
                <a:cs typeface="Times New Roman" panose="02020603050405020304" pitchFamily="18" charset="0"/>
              </a:rPr>
              <a:t>ва </a:t>
            </a:r>
            <a:r>
              <a:rPr sz="2000" b="1" spc="-16" dirty="0">
                <a:solidFill>
                  <a:srgbClr val="231F20"/>
                </a:solidFill>
                <a:latin typeface="Times New Roman" panose="02020603050405020304" pitchFamily="18" charset="0"/>
                <a:cs typeface="Times New Roman" panose="02020603050405020304" pitchFamily="18" charset="0"/>
              </a:rPr>
              <a:t> </a:t>
            </a:r>
            <a:r>
              <a:rPr sz="2000" b="1" spc="-26" dirty="0">
                <a:solidFill>
                  <a:srgbClr val="231F20"/>
                </a:solidFill>
                <a:latin typeface="Times New Roman" panose="02020603050405020304" pitchFamily="18" charset="0"/>
                <a:cs typeface="Times New Roman" panose="02020603050405020304" pitchFamily="18" charset="0"/>
              </a:rPr>
              <a:t>натижадорликни</a:t>
            </a:r>
            <a:r>
              <a:rPr sz="2000" b="1" spc="-74" dirty="0">
                <a:solidFill>
                  <a:srgbClr val="231F20"/>
                </a:solidFill>
                <a:latin typeface="Times New Roman" panose="02020603050405020304" pitchFamily="18" charset="0"/>
                <a:cs typeface="Times New Roman" panose="02020603050405020304" pitchFamily="18" charset="0"/>
              </a:rPr>
              <a:t> </a:t>
            </a:r>
            <a:r>
              <a:rPr sz="2000" b="1" spc="-16" dirty="0">
                <a:solidFill>
                  <a:srgbClr val="231F20"/>
                </a:solidFill>
                <a:latin typeface="Times New Roman" panose="02020603050405020304" pitchFamily="18" charset="0"/>
                <a:cs typeface="Times New Roman" panose="02020603050405020304" pitchFamily="18" charset="0"/>
              </a:rPr>
              <a:t>назорат</a:t>
            </a:r>
            <a:r>
              <a:rPr sz="2000" b="1" spc="-74" dirty="0">
                <a:solidFill>
                  <a:srgbClr val="231F20"/>
                </a:solidFill>
                <a:latin typeface="Times New Roman" panose="02020603050405020304" pitchFamily="18" charset="0"/>
                <a:cs typeface="Times New Roman" panose="02020603050405020304" pitchFamily="18" charset="0"/>
              </a:rPr>
              <a:t> </a:t>
            </a:r>
            <a:r>
              <a:rPr sz="2000" b="1" spc="-16" dirty="0">
                <a:solidFill>
                  <a:srgbClr val="231F20"/>
                </a:solidFill>
                <a:latin typeface="Times New Roman" panose="02020603050405020304" pitchFamily="18" charset="0"/>
                <a:cs typeface="Times New Roman" panose="02020603050405020304" pitchFamily="18" charset="0"/>
              </a:rPr>
              <a:t>қилишни</a:t>
            </a:r>
            <a:r>
              <a:rPr sz="2000" b="1" spc="-69" dirty="0">
                <a:solidFill>
                  <a:srgbClr val="231F20"/>
                </a:solidFill>
                <a:latin typeface="Times New Roman" panose="02020603050405020304" pitchFamily="18" charset="0"/>
                <a:cs typeface="Times New Roman" panose="02020603050405020304" pitchFamily="18" charset="0"/>
              </a:rPr>
              <a:t> </a:t>
            </a:r>
            <a:r>
              <a:rPr sz="2000" b="1" spc="-26" dirty="0">
                <a:solidFill>
                  <a:srgbClr val="231F20"/>
                </a:solidFill>
                <a:latin typeface="Times New Roman" panose="02020603050405020304" pitchFamily="18" charset="0"/>
                <a:cs typeface="Times New Roman" panose="02020603050405020304" pitchFamily="18" charset="0"/>
              </a:rPr>
              <a:t>анчайин</a:t>
            </a:r>
            <a:r>
              <a:rPr sz="2000" b="1" spc="-74" dirty="0">
                <a:solidFill>
                  <a:srgbClr val="231F20"/>
                </a:solidFill>
                <a:latin typeface="Times New Roman" panose="02020603050405020304" pitchFamily="18" charset="0"/>
                <a:cs typeface="Times New Roman" panose="02020603050405020304" pitchFamily="18" charset="0"/>
              </a:rPr>
              <a:t> </a:t>
            </a:r>
            <a:r>
              <a:rPr sz="2000" b="1" spc="-16" dirty="0">
                <a:solidFill>
                  <a:srgbClr val="231F20"/>
                </a:solidFill>
                <a:latin typeface="Times New Roman" panose="02020603050405020304" pitchFamily="18" charset="0"/>
                <a:cs typeface="Times New Roman" panose="02020603050405020304" pitchFamily="18" charset="0"/>
              </a:rPr>
              <a:t>осонлаштиради.</a:t>
            </a:r>
            <a:r>
              <a:rPr sz="2000" b="1" spc="-74" dirty="0">
                <a:solidFill>
                  <a:srgbClr val="231F20"/>
                </a:solidFill>
                <a:latin typeface="Times New Roman" panose="02020603050405020304" pitchFamily="18" charset="0"/>
                <a:cs typeface="Times New Roman" panose="02020603050405020304" pitchFamily="18" charset="0"/>
              </a:rPr>
              <a:t> </a:t>
            </a:r>
            <a:r>
              <a:rPr sz="2000" b="1" spc="-21" dirty="0">
                <a:solidFill>
                  <a:srgbClr val="231F20"/>
                </a:solidFill>
                <a:latin typeface="Times New Roman" panose="02020603050405020304" pitchFamily="18" charset="0"/>
                <a:cs typeface="Times New Roman" panose="02020603050405020304" pitchFamily="18" charset="0"/>
              </a:rPr>
              <a:t>Бошқача</a:t>
            </a:r>
            <a:r>
              <a:rPr sz="2000" b="1" spc="-69" dirty="0">
                <a:solidFill>
                  <a:srgbClr val="231F20"/>
                </a:solidFill>
                <a:latin typeface="Times New Roman" panose="02020603050405020304" pitchFamily="18" charset="0"/>
                <a:cs typeface="Times New Roman" panose="02020603050405020304" pitchFamily="18" charset="0"/>
              </a:rPr>
              <a:t> </a:t>
            </a:r>
            <a:r>
              <a:rPr sz="2000" b="1" spc="-32" dirty="0">
                <a:solidFill>
                  <a:srgbClr val="231F20"/>
                </a:solidFill>
                <a:latin typeface="Times New Roman" panose="02020603050405020304" pitchFamily="18" charset="0"/>
                <a:cs typeface="Times New Roman" panose="02020603050405020304" pitchFamily="18" charset="0"/>
              </a:rPr>
              <a:t>қилиб</a:t>
            </a:r>
            <a:r>
              <a:rPr sz="2000" b="1" spc="-74" dirty="0">
                <a:solidFill>
                  <a:srgbClr val="231F20"/>
                </a:solidFill>
                <a:latin typeface="Times New Roman" panose="02020603050405020304" pitchFamily="18" charset="0"/>
                <a:cs typeface="Times New Roman" panose="02020603050405020304" pitchFamily="18" charset="0"/>
              </a:rPr>
              <a:t> </a:t>
            </a:r>
            <a:r>
              <a:rPr sz="2000" b="1" spc="-26" dirty="0">
                <a:solidFill>
                  <a:srgbClr val="231F20"/>
                </a:solidFill>
                <a:latin typeface="Times New Roman" panose="02020603050405020304" pitchFamily="18" charset="0"/>
                <a:cs typeface="Times New Roman" panose="02020603050405020304" pitchFamily="18" charset="0"/>
              </a:rPr>
              <a:t>айтганда,</a:t>
            </a:r>
            <a:r>
              <a:rPr sz="2000" b="1" spc="-74" dirty="0">
                <a:solidFill>
                  <a:srgbClr val="231F20"/>
                </a:solidFill>
                <a:latin typeface="Times New Roman" panose="02020603050405020304" pitchFamily="18" charset="0"/>
                <a:cs typeface="Times New Roman" panose="02020603050405020304" pitchFamily="18" charset="0"/>
              </a:rPr>
              <a:t> </a:t>
            </a:r>
            <a:r>
              <a:rPr sz="2000" b="1" spc="-16" dirty="0">
                <a:solidFill>
                  <a:srgbClr val="231F20"/>
                </a:solidFill>
                <a:latin typeface="Times New Roman" panose="02020603050405020304" pitchFamily="18" charset="0"/>
                <a:cs typeface="Times New Roman" panose="02020603050405020304" pitchFamily="18" charset="0"/>
              </a:rPr>
              <a:t>режалаштирилган </a:t>
            </a:r>
            <a:r>
              <a:rPr sz="2000" b="1" spc="-381" dirty="0">
                <a:solidFill>
                  <a:srgbClr val="231F20"/>
                </a:solidFill>
                <a:latin typeface="Times New Roman" panose="02020603050405020304" pitchFamily="18" charset="0"/>
                <a:cs typeface="Times New Roman" panose="02020603050405020304" pitchFamily="18" charset="0"/>
              </a:rPr>
              <a:t> </a:t>
            </a:r>
            <a:r>
              <a:rPr sz="2000" b="1" spc="-26" dirty="0">
                <a:solidFill>
                  <a:srgbClr val="231F20"/>
                </a:solidFill>
                <a:latin typeface="Times New Roman" panose="02020603050405020304" pitchFamily="18" charset="0"/>
                <a:cs typeface="Times New Roman" panose="02020603050405020304" pitchFamily="18" charset="0"/>
              </a:rPr>
              <a:t>ислоҳотлар натижадорлигини тараққиётнинг </a:t>
            </a:r>
            <a:r>
              <a:rPr sz="2000" b="1" spc="-106" dirty="0">
                <a:solidFill>
                  <a:srgbClr val="17479E"/>
                </a:solidFill>
                <a:latin typeface="Times New Roman" panose="02020603050405020304" pitchFamily="18" charset="0"/>
                <a:cs typeface="Times New Roman" panose="02020603050405020304" pitchFamily="18" charset="0"/>
              </a:rPr>
              <a:t>мақсадларига</a:t>
            </a:r>
            <a:r>
              <a:rPr sz="2000" b="1" spc="-100" dirty="0">
                <a:solidFill>
                  <a:srgbClr val="17479E"/>
                </a:solidFill>
                <a:latin typeface="Times New Roman" panose="02020603050405020304" pitchFamily="18" charset="0"/>
                <a:cs typeface="Times New Roman" panose="02020603050405020304" pitchFamily="18" charset="0"/>
              </a:rPr>
              <a:t> </a:t>
            </a:r>
            <a:r>
              <a:rPr sz="2000" b="1" spc="-111" dirty="0">
                <a:solidFill>
                  <a:srgbClr val="17479E"/>
                </a:solidFill>
                <a:latin typeface="Times New Roman" panose="02020603050405020304" pitchFamily="18" charset="0"/>
                <a:cs typeface="Times New Roman" panose="02020603050405020304" pitchFamily="18" charset="0"/>
              </a:rPr>
              <a:t>эришганлик</a:t>
            </a:r>
            <a:r>
              <a:rPr sz="2000" b="1" spc="-106" dirty="0">
                <a:solidFill>
                  <a:srgbClr val="17479E"/>
                </a:solidFill>
                <a:latin typeface="Times New Roman" panose="02020603050405020304" pitchFamily="18" charset="0"/>
                <a:cs typeface="Times New Roman" panose="02020603050405020304" pitchFamily="18" charset="0"/>
              </a:rPr>
              <a:t> </a:t>
            </a:r>
            <a:r>
              <a:rPr sz="2000" b="1" spc="-100" dirty="0">
                <a:solidFill>
                  <a:srgbClr val="17479E"/>
                </a:solidFill>
                <a:latin typeface="Times New Roman" panose="02020603050405020304" pitchFamily="18" charset="0"/>
                <a:cs typeface="Times New Roman" panose="02020603050405020304" pitchFamily="18" charset="0"/>
              </a:rPr>
              <a:t>даражасига</a:t>
            </a:r>
            <a:r>
              <a:rPr sz="2000" b="1" spc="-95" dirty="0">
                <a:solidFill>
                  <a:srgbClr val="17479E"/>
                </a:solidFill>
                <a:latin typeface="Times New Roman" panose="02020603050405020304" pitchFamily="18" charset="0"/>
                <a:cs typeface="Times New Roman" panose="02020603050405020304" pitchFamily="18" charset="0"/>
              </a:rPr>
              <a:t> </a:t>
            </a:r>
            <a:r>
              <a:rPr sz="2000" b="1" spc="-26" dirty="0">
                <a:solidFill>
                  <a:srgbClr val="231F20"/>
                </a:solidFill>
                <a:latin typeface="Times New Roman" panose="02020603050405020304" pitchFamily="18" charset="0"/>
                <a:cs typeface="Times New Roman" panose="02020603050405020304" pitchFamily="18" charset="0"/>
              </a:rPr>
              <a:t>мувофиқ </a:t>
            </a:r>
            <a:r>
              <a:rPr sz="2000" b="1" spc="-11" dirty="0">
                <a:solidFill>
                  <a:srgbClr val="231F20"/>
                </a:solidFill>
                <a:latin typeface="Times New Roman" panose="02020603050405020304" pitchFamily="18" charset="0"/>
                <a:cs typeface="Times New Roman" panose="02020603050405020304" pitchFamily="18" charset="0"/>
              </a:rPr>
              <a:t>равишда </a:t>
            </a:r>
            <a:r>
              <a:rPr sz="2000" b="1" spc="-5" dirty="0">
                <a:solidFill>
                  <a:srgbClr val="231F20"/>
                </a:solidFill>
                <a:latin typeface="Times New Roman" panose="02020603050405020304" pitchFamily="18" charset="0"/>
                <a:cs typeface="Times New Roman" panose="02020603050405020304" pitchFamily="18" charset="0"/>
              </a:rPr>
              <a:t> </a:t>
            </a:r>
            <a:r>
              <a:rPr sz="2000" b="1" spc="-138" dirty="0">
                <a:solidFill>
                  <a:srgbClr val="17479E"/>
                </a:solidFill>
                <a:latin typeface="Times New Roman" panose="02020603050405020304" pitchFamily="18" charset="0"/>
                <a:cs typeface="Times New Roman" panose="02020603050405020304" pitchFamily="18" charset="0"/>
              </a:rPr>
              <a:t>баҳолаш</a:t>
            </a:r>
            <a:r>
              <a:rPr sz="2000" b="1" spc="-90" dirty="0">
                <a:solidFill>
                  <a:srgbClr val="17479E"/>
                </a:solidFill>
                <a:latin typeface="Times New Roman" panose="02020603050405020304" pitchFamily="18" charset="0"/>
                <a:cs typeface="Times New Roman" panose="02020603050405020304" pitchFamily="18" charset="0"/>
              </a:rPr>
              <a:t> </a:t>
            </a:r>
            <a:r>
              <a:rPr sz="2000" b="1" spc="-111" dirty="0">
                <a:solidFill>
                  <a:srgbClr val="17479E"/>
                </a:solidFill>
                <a:latin typeface="Times New Roman" panose="02020603050405020304" pitchFamily="18" charset="0"/>
                <a:cs typeface="Times New Roman" panose="02020603050405020304" pitchFamily="18" charset="0"/>
              </a:rPr>
              <a:t>тизими</a:t>
            </a:r>
            <a:r>
              <a:rPr sz="2000" b="1" spc="-85" dirty="0">
                <a:solidFill>
                  <a:srgbClr val="17479E"/>
                </a:solidFill>
                <a:latin typeface="Times New Roman" panose="02020603050405020304" pitchFamily="18" charset="0"/>
                <a:cs typeface="Times New Roman" panose="02020603050405020304" pitchFamily="18" charset="0"/>
              </a:rPr>
              <a:t> </a:t>
            </a:r>
            <a:r>
              <a:rPr sz="2000" b="1" spc="-127" dirty="0">
                <a:solidFill>
                  <a:srgbClr val="17479E"/>
                </a:solidFill>
                <a:latin typeface="Times New Roman" panose="02020603050405020304" pitchFamily="18" charset="0"/>
                <a:cs typeface="Times New Roman" panose="02020603050405020304" pitchFamily="18" charset="0"/>
              </a:rPr>
              <a:t>жорий</a:t>
            </a:r>
            <a:r>
              <a:rPr sz="2000" b="1" spc="-85" dirty="0">
                <a:solidFill>
                  <a:srgbClr val="17479E"/>
                </a:solidFill>
                <a:latin typeface="Times New Roman" panose="02020603050405020304" pitchFamily="18" charset="0"/>
                <a:cs typeface="Times New Roman" panose="02020603050405020304" pitchFamily="18" charset="0"/>
              </a:rPr>
              <a:t> </a:t>
            </a:r>
            <a:r>
              <a:rPr sz="2000" b="1" spc="-100" dirty="0" err="1">
                <a:solidFill>
                  <a:srgbClr val="17479E"/>
                </a:solidFill>
                <a:latin typeface="Times New Roman" panose="02020603050405020304" pitchFamily="18" charset="0"/>
                <a:cs typeface="Times New Roman" panose="02020603050405020304" pitchFamily="18" charset="0"/>
              </a:rPr>
              <a:t>этилди</a:t>
            </a:r>
            <a:r>
              <a:rPr sz="2000" b="1" spc="-100" dirty="0" smtClean="0">
                <a:solidFill>
                  <a:srgbClr val="17479E"/>
                </a:solidFill>
                <a:latin typeface="Times New Roman" panose="02020603050405020304" pitchFamily="18" charset="0"/>
                <a:cs typeface="Times New Roman" panose="02020603050405020304" pitchFamily="18" charset="0"/>
              </a:rPr>
              <a:t>.</a:t>
            </a:r>
            <a:r>
              <a:rPr lang="uz-Cyrl-UZ" sz="2000" b="1" cap="all" dirty="0">
                <a:solidFill>
                  <a:srgbClr val="002060"/>
                </a:solidFill>
                <a:latin typeface="Times New Roman" panose="02020603050405020304" pitchFamily="18" charset="0"/>
                <a:cs typeface="Times New Roman" panose="02020603050405020304" pitchFamily="18" charset="0"/>
              </a:rPr>
              <a:t> </a:t>
            </a:r>
            <a:endParaRPr lang="uz-Cyrl-UZ" sz="2000" b="1" cap="all" dirty="0" smtClean="0">
              <a:solidFill>
                <a:srgbClr val="002060"/>
              </a:solidFill>
              <a:latin typeface="Times New Roman" panose="02020603050405020304" pitchFamily="18" charset="0"/>
              <a:cs typeface="Times New Roman" panose="02020603050405020304" pitchFamily="18" charset="0"/>
            </a:endParaRPr>
          </a:p>
          <a:p>
            <a:pPr algn="just"/>
            <a:endParaRPr lang="uz-Cyrl-UZ" sz="2000" b="1" cap="all" dirty="0" smtClean="0">
              <a:solidFill>
                <a:srgbClr val="002060"/>
              </a:solidFill>
              <a:latin typeface="Times New Roman" panose="02020603050405020304" pitchFamily="18" charset="0"/>
              <a:cs typeface="Times New Roman" panose="02020603050405020304" pitchFamily="18" charset="0"/>
            </a:endParaRPr>
          </a:p>
          <a:p>
            <a:pPr algn="just"/>
            <a:r>
              <a:rPr lang="uz-Cyrl-UZ" sz="2000" b="1" cap="all" dirty="0" smtClean="0">
                <a:solidFill>
                  <a:srgbClr val="002060"/>
                </a:solidFill>
                <a:latin typeface="Times New Roman" panose="02020603050405020304" pitchFamily="18" charset="0"/>
                <a:cs typeface="Times New Roman" panose="02020603050405020304" pitchFamily="18" charset="0"/>
              </a:rPr>
              <a:t>                                                           стратегияДА </a:t>
            </a:r>
          </a:p>
          <a:p>
            <a:pPr algn="just"/>
            <a:endParaRPr lang="uz-Cyrl-UZ" sz="2000" b="1" cap="all" dirty="0">
              <a:solidFill>
                <a:srgbClr val="002060"/>
              </a:solidFill>
              <a:latin typeface="Times New Roman" panose="02020603050405020304" pitchFamily="18" charset="0"/>
              <a:cs typeface="Times New Roman" panose="02020603050405020304" pitchFamily="18" charset="0"/>
            </a:endParaRPr>
          </a:p>
          <a:p>
            <a:pPr algn="just"/>
            <a:r>
              <a:rPr lang="uz-Cyrl-UZ" sz="2000" b="1" dirty="0">
                <a:latin typeface="Times New Roman" panose="02020603050405020304" pitchFamily="18" charset="0"/>
                <a:cs typeface="Times New Roman" panose="02020603050405020304" pitchFamily="18" charset="0"/>
              </a:rPr>
              <a:t>        К</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адрларни тайёрлаш, танлаш, малакасини ошириш, уларнинг салоҳияти ва заҳирасини мустаҳкамлаш ишларини тубдан такомиллаштириш юзасидан белгиланган вазифаларга 47 марта  тўхталиб ўтилган</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[1]</a:t>
            </a:r>
            <a:r>
              <a:rPr lang="uz-Cyrl-UZ" sz="20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uz-Cyrl-UZ" sz="2000" b="1" dirty="0">
              <a:latin typeface="Times New Roman" panose="02020603050405020304" pitchFamily="18" charset="0"/>
              <a:cs typeface="Times New Roman" panose="02020603050405020304" pitchFamily="18" charset="0"/>
            </a:endParaRPr>
          </a:p>
          <a:p>
            <a:pPr marL="13434" marR="5374" indent="190092" algn="just">
              <a:spcBef>
                <a:spcPts val="5"/>
              </a:spcBef>
            </a:pPr>
            <a:endParaRPr sz="2000" b="1" dirty="0">
              <a:latin typeface="Times New Roman" panose="02020603050405020304" pitchFamily="18" charset="0"/>
              <a:cs typeface="Times New Roman" panose="02020603050405020304" pitchFamily="18" charset="0"/>
            </a:endParaRPr>
          </a:p>
          <a:p>
            <a:pPr algn="just">
              <a:spcBef>
                <a:spcPts val="37"/>
              </a:spcBef>
            </a:pPr>
            <a:endParaRPr sz="2000" b="1" dirty="0">
              <a:latin typeface="Times New Roman" panose="02020603050405020304" pitchFamily="18" charset="0"/>
              <a:cs typeface="Times New Roman" panose="02020603050405020304" pitchFamily="18" charset="0"/>
            </a:endParaRPr>
          </a:p>
          <a:p>
            <a:pPr algn="just">
              <a:spcBef>
                <a:spcPts val="32"/>
              </a:spcBef>
            </a:pPr>
            <a:endParaRPr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274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92325" y="0"/>
            <a:ext cx="9518582" cy="6858000"/>
            <a:chOff x="1549" y="0"/>
            <a:chExt cx="8998585" cy="6480022"/>
          </a:xfrm>
        </p:grpSpPr>
        <p:pic>
          <p:nvPicPr>
            <p:cNvPr id="3" name="object 3"/>
            <p:cNvPicPr/>
            <p:nvPr/>
          </p:nvPicPr>
          <p:blipFill>
            <a:blip r:embed="rId2" cstate="print"/>
            <a:stretch>
              <a:fillRect/>
            </a:stretch>
          </p:blipFill>
          <p:spPr>
            <a:xfrm>
              <a:off x="9156" y="1487322"/>
              <a:ext cx="2817304" cy="1970365"/>
            </a:xfrm>
            <a:prstGeom prst="rect">
              <a:avLst/>
            </a:prstGeom>
          </p:spPr>
        </p:pic>
        <p:sp>
          <p:nvSpPr>
            <p:cNvPr id="4" name="object 4"/>
            <p:cNvSpPr/>
            <p:nvPr/>
          </p:nvSpPr>
          <p:spPr>
            <a:xfrm>
              <a:off x="1549" y="0"/>
              <a:ext cx="8998585" cy="1226556"/>
            </a:xfrm>
            <a:custGeom>
              <a:avLst/>
              <a:gdLst/>
              <a:ahLst/>
              <a:cxnLst/>
              <a:rect l="l" t="t" r="r" b="b"/>
              <a:pathLst>
                <a:path w="8998585" h="1504315">
                  <a:moveTo>
                    <a:pt x="8998445" y="0"/>
                  </a:moveTo>
                  <a:lnTo>
                    <a:pt x="0" y="0"/>
                  </a:lnTo>
                  <a:lnTo>
                    <a:pt x="0" y="1503768"/>
                  </a:lnTo>
                  <a:lnTo>
                    <a:pt x="8998445" y="1503768"/>
                  </a:lnTo>
                  <a:lnTo>
                    <a:pt x="8998445" y="0"/>
                  </a:lnTo>
                  <a:close/>
                </a:path>
              </a:pathLst>
            </a:custGeom>
            <a:solidFill>
              <a:srgbClr val="1D75BC"/>
            </a:solidFill>
          </p:spPr>
          <p:txBody>
            <a:bodyPr wrap="square" lIns="0" tIns="0" rIns="0" bIns="0" rtlCol="0"/>
            <a:lstStyle/>
            <a:p>
              <a:endParaRPr sz="1904"/>
            </a:p>
          </p:txBody>
        </p:sp>
        <p:sp>
          <p:nvSpPr>
            <p:cNvPr id="5" name="object 5"/>
            <p:cNvSpPr/>
            <p:nvPr/>
          </p:nvSpPr>
          <p:spPr>
            <a:xfrm>
              <a:off x="3111" y="3352012"/>
              <a:ext cx="2826385" cy="3128010"/>
            </a:xfrm>
            <a:custGeom>
              <a:avLst/>
              <a:gdLst/>
              <a:ahLst/>
              <a:cxnLst/>
              <a:rect l="l" t="t" r="r" b="b"/>
              <a:pathLst>
                <a:path w="2826385" h="3128010">
                  <a:moveTo>
                    <a:pt x="2825788" y="0"/>
                  </a:moveTo>
                  <a:lnTo>
                    <a:pt x="0" y="0"/>
                  </a:lnTo>
                  <a:lnTo>
                    <a:pt x="0" y="3127984"/>
                  </a:lnTo>
                  <a:lnTo>
                    <a:pt x="2825788" y="3127984"/>
                  </a:lnTo>
                  <a:lnTo>
                    <a:pt x="2825788" y="0"/>
                  </a:lnTo>
                  <a:close/>
                </a:path>
              </a:pathLst>
            </a:custGeom>
            <a:solidFill>
              <a:srgbClr val="00AEEF"/>
            </a:solidFill>
          </p:spPr>
          <p:txBody>
            <a:bodyPr wrap="square" lIns="0" tIns="0" rIns="0" bIns="0" rtlCol="0"/>
            <a:lstStyle/>
            <a:p>
              <a:endParaRPr sz="1904"/>
            </a:p>
          </p:txBody>
        </p:sp>
        <p:pic>
          <p:nvPicPr>
            <p:cNvPr id="6" name="object 6"/>
            <p:cNvPicPr/>
            <p:nvPr/>
          </p:nvPicPr>
          <p:blipFill>
            <a:blip r:embed="rId3" cstate="print"/>
            <a:stretch>
              <a:fillRect/>
            </a:stretch>
          </p:blipFill>
          <p:spPr>
            <a:xfrm>
              <a:off x="892740" y="553203"/>
              <a:ext cx="539127" cy="539127"/>
            </a:xfrm>
            <a:prstGeom prst="rect">
              <a:avLst/>
            </a:prstGeom>
          </p:spPr>
        </p:pic>
      </p:grpSp>
      <p:sp>
        <p:nvSpPr>
          <p:cNvPr id="7" name="object 7"/>
          <p:cNvSpPr txBox="1"/>
          <p:nvPr/>
        </p:nvSpPr>
        <p:spPr>
          <a:xfrm>
            <a:off x="797094" y="1160235"/>
            <a:ext cx="1252710" cy="256928"/>
          </a:xfrm>
          <a:prstGeom prst="rect">
            <a:avLst/>
          </a:prstGeom>
        </p:spPr>
        <p:txBody>
          <a:bodyPr vert="horz" wrap="square" lIns="0" tIns="12762" rIns="0" bIns="0" rtlCol="0">
            <a:spAutoFit/>
          </a:bodyPr>
          <a:lstStyle/>
          <a:p>
            <a:pPr marL="429890" marR="5374" indent="-417128">
              <a:spcBef>
                <a:spcPts val="100"/>
              </a:spcBef>
            </a:pPr>
            <a:r>
              <a:rPr sz="793" b="1" dirty="0">
                <a:solidFill>
                  <a:srgbClr val="FFFFFF"/>
                </a:solidFill>
                <a:latin typeface="Calibri"/>
                <a:cs typeface="Calibri"/>
              </a:rPr>
              <a:t>“</a:t>
            </a:r>
            <a:r>
              <a:rPr sz="793" b="1" spc="-69" dirty="0">
                <a:solidFill>
                  <a:srgbClr val="FFFFFF"/>
                </a:solidFill>
                <a:latin typeface="Calibri"/>
                <a:cs typeface="Calibri"/>
              </a:rPr>
              <a:t>T</a:t>
            </a:r>
            <a:r>
              <a:rPr sz="793" b="1" spc="-11" dirty="0">
                <a:solidFill>
                  <a:srgbClr val="FFFFFF"/>
                </a:solidFill>
                <a:latin typeface="Calibri"/>
                <a:cs typeface="Calibri"/>
              </a:rPr>
              <a:t>AR</a:t>
            </a:r>
            <a:r>
              <a:rPr sz="793" b="1" spc="-26" dirty="0">
                <a:solidFill>
                  <a:srgbClr val="FFFFFF"/>
                </a:solidFill>
                <a:latin typeface="Calibri"/>
                <a:cs typeface="Calibri"/>
              </a:rPr>
              <a:t>A</a:t>
            </a:r>
            <a:r>
              <a:rPr sz="793" b="1" spc="-16" dirty="0">
                <a:solidFill>
                  <a:srgbClr val="FFFFFF"/>
                </a:solidFill>
                <a:latin typeface="Calibri"/>
                <a:cs typeface="Calibri"/>
              </a:rPr>
              <a:t>QQI</a:t>
            </a:r>
            <a:r>
              <a:rPr sz="793" b="1" spc="-32" dirty="0">
                <a:solidFill>
                  <a:srgbClr val="FFFFFF"/>
                </a:solidFill>
                <a:latin typeface="Calibri"/>
                <a:cs typeface="Calibri"/>
              </a:rPr>
              <a:t>Y</a:t>
            </a:r>
            <a:r>
              <a:rPr sz="793" b="1" spc="-26" dirty="0">
                <a:solidFill>
                  <a:srgbClr val="FFFFFF"/>
                </a:solidFill>
                <a:latin typeface="Calibri"/>
                <a:cs typeface="Calibri"/>
              </a:rPr>
              <a:t>O</a:t>
            </a:r>
            <a:r>
              <a:rPr sz="793" b="1" spc="-5" dirty="0">
                <a:solidFill>
                  <a:srgbClr val="FFFFFF"/>
                </a:solidFill>
                <a:latin typeface="Calibri"/>
                <a:cs typeface="Calibri"/>
              </a:rPr>
              <a:t>T </a:t>
            </a:r>
            <a:r>
              <a:rPr sz="793" b="1" spc="-11" dirty="0">
                <a:solidFill>
                  <a:srgbClr val="FFFFFF"/>
                </a:solidFill>
                <a:latin typeface="Calibri"/>
                <a:cs typeface="Calibri"/>
              </a:rPr>
              <a:t>STR</a:t>
            </a:r>
            <a:r>
              <a:rPr sz="793" b="1" spc="-63" dirty="0">
                <a:solidFill>
                  <a:srgbClr val="FFFFFF"/>
                </a:solidFill>
                <a:latin typeface="Calibri"/>
                <a:cs typeface="Calibri"/>
              </a:rPr>
              <a:t>A</a:t>
            </a:r>
            <a:r>
              <a:rPr sz="793" b="1" spc="-11" dirty="0">
                <a:solidFill>
                  <a:srgbClr val="FFFFFF"/>
                </a:solidFill>
                <a:latin typeface="Calibri"/>
                <a:cs typeface="Calibri"/>
              </a:rPr>
              <a:t>T</a:t>
            </a:r>
            <a:r>
              <a:rPr sz="793" b="1" spc="-26" dirty="0">
                <a:solidFill>
                  <a:srgbClr val="FFFFFF"/>
                </a:solidFill>
                <a:latin typeface="Calibri"/>
                <a:cs typeface="Calibri"/>
              </a:rPr>
              <a:t>E</a:t>
            </a:r>
            <a:r>
              <a:rPr sz="793" b="1" spc="-16" dirty="0">
                <a:solidFill>
                  <a:srgbClr val="FFFFFF"/>
                </a:solidFill>
                <a:latin typeface="Calibri"/>
                <a:cs typeface="Calibri"/>
              </a:rPr>
              <a:t>GI</a:t>
            </a:r>
            <a:r>
              <a:rPr sz="793" b="1" spc="-69" dirty="0">
                <a:solidFill>
                  <a:srgbClr val="FFFFFF"/>
                </a:solidFill>
                <a:latin typeface="Calibri"/>
                <a:cs typeface="Calibri"/>
              </a:rPr>
              <a:t>Y</a:t>
            </a:r>
            <a:r>
              <a:rPr sz="793" b="1" spc="-11" dirty="0">
                <a:solidFill>
                  <a:srgbClr val="FFFFFF"/>
                </a:solidFill>
                <a:latin typeface="Calibri"/>
                <a:cs typeface="Calibri"/>
              </a:rPr>
              <a:t>AS</a:t>
            </a:r>
            <a:r>
              <a:rPr sz="793" b="1" spc="-16" dirty="0">
                <a:solidFill>
                  <a:srgbClr val="FFFFFF"/>
                </a:solidFill>
                <a:latin typeface="Calibri"/>
                <a:cs typeface="Calibri"/>
              </a:rPr>
              <a:t>I</a:t>
            </a:r>
            <a:r>
              <a:rPr sz="793" b="1" spc="-5" dirty="0">
                <a:solidFill>
                  <a:srgbClr val="FFFFFF"/>
                </a:solidFill>
                <a:latin typeface="Calibri"/>
                <a:cs typeface="Calibri"/>
              </a:rPr>
              <a:t>”  </a:t>
            </a:r>
            <a:r>
              <a:rPr sz="793" b="1" spc="-11" dirty="0">
                <a:solidFill>
                  <a:srgbClr val="FFFFFF"/>
                </a:solidFill>
                <a:latin typeface="Calibri"/>
                <a:cs typeface="Calibri"/>
              </a:rPr>
              <a:t>MARKAZI</a:t>
            </a:r>
            <a:endParaRPr sz="793">
              <a:latin typeface="Calibri"/>
              <a:cs typeface="Calibri"/>
            </a:endParaRPr>
          </a:p>
        </p:txBody>
      </p:sp>
      <p:sp>
        <p:nvSpPr>
          <p:cNvPr id="15" name="object 15"/>
          <p:cNvSpPr txBox="1"/>
          <p:nvPr/>
        </p:nvSpPr>
        <p:spPr>
          <a:xfrm>
            <a:off x="394399" y="4808675"/>
            <a:ext cx="2638564" cy="537378"/>
          </a:xfrm>
          <a:prstGeom prst="rect">
            <a:avLst/>
          </a:prstGeom>
        </p:spPr>
        <p:txBody>
          <a:bodyPr vert="horz" wrap="square" lIns="0" tIns="24181" rIns="0" bIns="0" rtlCol="0">
            <a:spAutoFit/>
          </a:bodyPr>
          <a:lstStyle/>
          <a:p>
            <a:pPr marL="13434" marR="5374">
              <a:lnSpc>
                <a:spcPts val="2010"/>
              </a:lnSpc>
              <a:spcBef>
                <a:spcPts val="190"/>
              </a:spcBef>
            </a:pPr>
            <a:r>
              <a:rPr sz="1692" b="1" spc="-11" dirty="0">
                <a:latin typeface="Times New Roman" panose="02020603050405020304" pitchFamily="18" charset="0"/>
                <a:cs typeface="Times New Roman" panose="02020603050405020304" pitchFamily="18" charset="0"/>
              </a:rPr>
              <a:t>Д</a:t>
            </a:r>
            <a:r>
              <a:rPr sz="1692" b="1" spc="-37" dirty="0">
                <a:latin typeface="Times New Roman" panose="02020603050405020304" pitchFamily="18" charset="0"/>
                <a:cs typeface="Times New Roman" panose="02020603050405020304" pitchFamily="18" charset="0"/>
              </a:rPr>
              <a:t>а</a:t>
            </a:r>
            <a:r>
              <a:rPr sz="1692" b="1" spc="-74" dirty="0">
                <a:latin typeface="Times New Roman" panose="02020603050405020304" pitchFamily="18" charset="0"/>
                <a:cs typeface="Times New Roman" panose="02020603050405020304" pitchFamily="18" charset="0"/>
              </a:rPr>
              <a:t>в</a:t>
            </a:r>
            <a:r>
              <a:rPr sz="1692" b="1" spc="-48" dirty="0">
                <a:latin typeface="Times New Roman" panose="02020603050405020304" pitchFamily="18" charset="0"/>
                <a:cs typeface="Times New Roman" panose="02020603050405020304" pitchFamily="18" charset="0"/>
              </a:rPr>
              <a:t>л</a:t>
            </a:r>
            <a:r>
              <a:rPr sz="1692" b="1" spc="-85" dirty="0">
                <a:latin typeface="Times New Roman" panose="02020603050405020304" pitchFamily="18" charset="0"/>
                <a:cs typeface="Times New Roman" panose="02020603050405020304" pitchFamily="18" charset="0"/>
              </a:rPr>
              <a:t>а</a:t>
            </a:r>
            <a:r>
              <a:rPr sz="1692" b="1" spc="11" dirty="0">
                <a:latin typeface="Times New Roman" panose="02020603050405020304" pitchFamily="18" charset="0"/>
                <a:cs typeface="Times New Roman" panose="02020603050405020304" pitchFamily="18" charset="0"/>
              </a:rPr>
              <a:t>т</a:t>
            </a:r>
            <a:r>
              <a:rPr sz="1692" b="1" spc="-148" dirty="0">
                <a:latin typeface="Times New Roman" panose="02020603050405020304" pitchFamily="18" charset="0"/>
                <a:cs typeface="Times New Roman" panose="02020603050405020304" pitchFamily="18" charset="0"/>
              </a:rPr>
              <a:t> </a:t>
            </a:r>
            <a:r>
              <a:rPr sz="1692" b="1" spc="-53" dirty="0">
                <a:latin typeface="Times New Roman" panose="02020603050405020304" pitchFamily="18" charset="0"/>
                <a:cs typeface="Times New Roman" panose="02020603050405020304" pitchFamily="18" charset="0"/>
              </a:rPr>
              <a:t>хизм</a:t>
            </a:r>
            <a:r>
              <a:rPr sz="1692" b="1" spc="-85" dirty="0">
                <a:latin typeface="Times New Roman" panose="02020603050405020304" pitchFamily="18" charset="0"/>
                <a:cs typeface="Times New Roman" panose="02020603050405020304" pitchFamily="18" charset="0"/>
              </a:rPr>
              <a:t>а</a:t>
            </a:r>
            <a:r>
              <a:rPr sz="1692" b="1" spc="-26" dirty="0">
                <a:latin typeface="Times New Roman" panose="02020603050405020304" pitchFamily="18" charset="0"/>
                <a:cs typeface="Times New Roman" panose="02020603050405020304" pitchFamily="18" charset="0"/>
              </a:rPr>
              <a:t>ти  </a:t>
            </a:r>
            <a:r>
              <a:rPr sz="1692" b="1" spc="-53" dirty="0">
                <a:latin typeface="Times New Roman" panose="02020603050405020304" pitchFamily="18" charset="0"/>
                <a:cs typeface="Times New Roman" panose="02020603050405020304" pitchFamily="18" charset="0"/>
              </a:rPr>
              <a:t>тизимини </a:t>
            </a:r>
            <a:r>
              <a:rPr sz="1692" b="1" spc="-48" dirty="0">
                <a:latin typeface="Times New Roman" panose="02020603050405020304" pitchFamily="18" charset="0"/>
                <a:cs typeface="Times New Roman" panose="02020603050405020304" pitchFamily="18" charset="0"/>
              </a:rPr>
              <a:t> </a:t>
            </a:r>
            <a:r>
              <a:rPr sz="1692" b="1" spc="-37" dirty="0">
                <a:latin typeface="Times New Roman" panose="02020603050405020304" pitchFamily="18" charset="0"/>
                <a:cs typeface="Times New Roman" panose="02020603050405020304" pitchFamily="18" charset="0"/>
              </a:rPr>
              <a:t>замонавийлаштириш</a:t>
            </a:r>
            <a:endParaRPr sz="1692" b="1" dirty="0">
              <a:latin typeface="Times New Roman" panose="02020603050405020304" pitchFamily="18" charset="0"/>
              <a:cs typeface="Times New Roman" panose="02020603050405020304" pitchFamily="18" charset="0"/>
            </a:endParaRPr>
          </a:p>
        </p:txBody>
      </p:sp>
      <p:sp>
        <p:nvSpPr>
          <p:cNvPr id="16" name="object 16"/>
          <p:cNvSpPr txBox="1"/>
          <p:nvPr/>
        </p:nvSpPr>
        <p:spPr>
          <a:xfrm>
            <a:off x="2247407" y="224948"/>
            <a:ext cx="7265897" cy="779956"/>
          </a:xfrm>
          <a:prstGeom prst="rect">
            <a:avLst/>
          </a:prstGeom>
        </p:spPr>
        <p:txBody>
          <a:bodyPr vert="horz" wrap="square" lIns="0" tIns="42988" rIns="0" bIns="0" rtlCol="0">
            <a:spAutoFit/>
          </a:bodyPr>
          <a:lstStyle/>
          <a:p>
            <a:pPr marL="13434" marR="5374" indent="42989" algn="ctr">
              <a:lnSpc>
                <a:spcPts val="1692"/>
              </a:lnSpc>
              <a:spcBef>
                <a:spcPts val="338"/>
              </a:spcBef>
            </a:pPr>
            <a:r>
              <a:rPr sz="2000" b="1" spc="-175" dirty="0">
                <a:latin typeface="Times New Roman" panose="02020603050405020304" pitchFamily="18" charset="0"/>
                <a:cs typeface="Times New Roman" panose="02020603050405020304" pitchFamily="18" charset="0"/>
              </a:rPr>
              <a:t>ИНСОН</a:t>
            </a:r>
            <a:r>
              <a:rPr sz="2000" b="1" spc="63" dirty="0">
                <a:latin typeface="Times New Roman" panose="02020603050405020304" pitchFamily="18" charset="0"/>
                <a:cs typeface="Times New Roman" panose="02020603050405020304" pitchFamily="18" charset="0"/>
              </a:rPr>
              <a:t> </a:t>
            </a:r>
            <a:r>
              <a:rPr lang="uz-Cyrl-UZ" sz="2000" b="1" spc="63" dirty="0" smtClean="0">
                <a:latin typeface="Times New Roman" panose="02020603050405020304" pitchFamily="18" charset="0"/>
                <a:cs typeface="Times New Roman" panose="02020603050405020304" pitchFamily="18" charset="0"/>
              </a:rPr>
              <a:t>Қ</a:t>
            </a:r>
            <a:r>
              <a:rPr sz="2000" b="1" spc="-42" dirty="0" smtClean="0">
                <a:latin typeface="Times New Roman" panose="02020603050405020304" pitchFamily="18" charset="0"/>
                <a:cs typeface="Times New Roman" panose="02020603050405020304" pitchFamily="18" charset="0"/>
              </a:rPr>
              <a:t>АДРИНИ</a:t>
            </a:r>
            <a:r>
              <a:rPr sz="2000" b="1" spc="-100" dirty="0" smtClean="0">
                <a:latin typeface="Times New Roman" panose="02020603050405020304" pitchFamily="18" charset="0"/>
                <a:cs typeface="Times New Roman" panose="02020603050405020304" pitchFamily="18" charset="0"/>
              </a:rPr>
              <a:t> </a:t>
            </a:r>
            <a:r>
              <a:rPr sz="2000" b="1" spc="-132" dirty="0">
                <a:latin typeface="Times New Roman" panose="02020603050405020304" pitchFamily="18" charset="0"/>
                <a:cs typeface="Times New Roman" panose="02020603050405020304" pitchFamily="18" charset="0"/>
              </a:rPr>
              <a:t>ЮКСАЛТИРИШ</a:t>
            </a:r>
            <a:r>
              <a:rPr sz="2000" b="1" spc="-100" dirty="0">
                <a:latin typeface="Times New Roman" panose="02020603050405020304" pitchFamily="18" charset="0"/>
                <a:cs typeface="Times New Roman" panose="02020603050405020304" pitchFamily="18" charset="0"/>
              </a:rPr>
              <a:t> </a:t>
            </a:r>
            <a:r>
              <a:rPr sz="2000" b="1" spc="-164" dirty="0">
                <a:latin typeface="Times New Roman" panose="02020603050405020304" pitchFamily="18" charset="0"/>
                <a:cs typeface="Times New Roman" panose="02020603050405020304" pitchFamily="18" charset="0"/>
              </a:rPr>
              <a:t>ВА</a:t>
            </a:r>
            <a:r>
              <a:rPr sz="2000" b="1" spc="-100" dirty="0">
                <a:latin typeface="Times New Roman" panose="02020603050405020304" pitchFamily="18" charset="0"/>
                <a:cs typeface="Times New Roman" panose="02020603050405020304" pitchFamily="18" charset="0"/>
              </a:rPr>
              <a:t> </a:t>
            </a:r>
            <a:r>
              <a:rPr sz="2000" b="1" spc="-127" dirty="0">
                <a:latin typeface="Times New Roman" panose="02020603050405020304" pitchFamily="18" charset="0"/>
                <a:cs typeface="Times New Roman" panose="02020603050405020304" pitchFamily="18" charset="0"/>
              </a:rPr>
              <a:t>ЭРКИН</a:t>
            </a:r>
            <a:r>
              <a:rPr sz="2000" b="1" spc="-100" dirty="0">
                <a:latin typeface="Times New Roman" panose="02020603050405020304" pitchFamily="18" charset="0"/>
                <a:cs typeface="Times New Roman" panose="02020603050405020304" pitchFamily="18" charset="0"/>
              </a:rPr>
              <a:t> </a:t>
            </a:r>
            <a:r>
              <a:rPr sz="2000" b="1" spc="-90" dirty="0">
                <a:latin typeface="Times New Roman" panose="02020603050405020304" pitchFamily="18" charset="0"/>
                <a:cs typeface="Times New Roman" panose="02020603050405020304" pitchFamily="18" charset="0"/>
              </a:rPr>
              <a:t>ФУ</a:t>
            </a:r>
            <a:r>
              <a:rPr sz="2000" b="1" spc="-26" dirty="0">
                <a:latin typeface="Times New Roman" panose="02020603050405020304" pitchFamily="18" charset="0"/>
                <a:cs typeface="Times New Roman" panose="02020603050405020304" pitchFamily="18" charset="0"/>
              </a:rPr>
              <a:t> </a:t>
            </a:r>
            <a:r>
              <a:rPr lang="uz-Cyrl-UZ" sz="2000" b="1" spc="-26" dirty="0" smtClean="0">
                <a:latin typeface="Times New Roman" panose="02020603050405020304" pitchFamily="18" charset="0"/>
                <a:cs typeface="Times New Roman" panose="02020603050405020304" pitchFamily="18" charset="0"/>
              </a:rPr>
              <a:t>Қ</a:t>
            </a:r>
            <a:r>
              <a:rPr sz="2000" b="1" spc="-85" dirty="0" smtClean="0">
                <a:latin typeface="Times New Roman" panose="02020603050405020304" pitchFamily="18" charset="0"/>
                <a:cs typeface="Times New Roman" panose="02020603050405020304" pitchFamily="18" charset="0"/>
              </a:rPr>
              <a:t>АРОЛИК</a:t>
            </a:r>
            <a:endParaRPr lang="en-US" sz="2000" b="1" spc="-85" dirty="0" smtClean="0">
              <a:latin typeface="Times New Roman" panose="02020603050405020304" pitchFamily="18" charset="0"/>
              <a:cs typeface="Times New Roman" panose="02020603050405020304" pitchFamily="18" charset="0"/>
            </a:endParaRPr>
          </a:p>
          <a:p>
            <a:pPr marL="13434" marR="5374" indent="42989" algn="ctr">
              <a:lnSpc>
                <a:spcPts val="1692"/>
              </a:lnSpc>
              <a:spcBef>
                <a:spcPts val="338"/>
              </a:spcBef>
            </a:pPr>
            <a:r>
              <a:rPr sz="2000" b="1" spc="-95" dirty="0" smtClean="0">
                <a:latin typeface="Times New Roman" panose="02020603050405020304" pitchFamily="18" charset="0"/>
                <a:cs typeface="Times New Roman" panose="02020603050405020304" pitchFamily="18" charset="0"/>
              </a:rPr>
              <a:t> </a:t>
            </a:r>
            <a:r>
              <a:rPr sz="2000" b="1" spc="-143" dirty="0">
                <a:latin typeface="Times New Roman" panose="02020603050405020304" pitchFamily="18" charset="0"/>
                <a:cs typeface="Times New Roman" panose="02020603050405020304" pitchFamily="18" charset="0"/>
              </a:rPr>
              <a:t>ЖАМИЯТИНИ </a:t>
            </a:r>
            <a:r>
              <a:rPr sz="2000" b="1" spc="-138" dirty="0">
                <a:latin typeface="Times New Roman" panose="02020603050405020304" pitchFamily="18" charset="0"/>
                <a:cs typeface="Times New Roman" panose="02020603050405020304" pitchFamily="18" charset="0"/>
              </a:rPr>
              <a:t> </a:t>
            </a:r>
            <a:r>
              <a:rPr sz="2000" b="1" spc="-127" dirty="0">
                <a:latin typeface="Times New Roman" panose="02020603050405020304" pitchFamily="18" charset="0"/>
                <a:cs typeface="Times New Roman" panose="02020603050405020304" pitchFamily="18" charset="0"/>
              </a:rPr>
              <a:t>ЯНАДА</a:t>
            </a:r>
            <a:r>
              <a:rPr sz="2000" b="1" spc="-100" dirty="0">
                <a:latin typeface="Times New Roman" panose="02020603050405020304" pitchFamily="18" charset="0"/>
                <a:cs typeface="Times New Roman" panose="02020603050405020304" pitchFamily="18" charset="0"/>
              </a:rPr>
              <a:t> </a:t>
            </a:r>
            <a:r>
              <a:rPr sz="2000" b="1" spc="-132" dirty="0">
                <a:latin typeface="Times New Roman" panose="02020603050405020304" pitchFamily="18" charset="0"/>
                <a:cs typeface="Times New Roman" panose="02020603050405020304" pitchFamily="18" charset="0"/>
              </a:rPr>
              <a:t>РИВОЖЛАНТИРИШ</a:t>
            </a:r>
            <a:r>
              <a:rPr sz="2000" b="1" spc="-100" dirty="0">
                <a:latin typeface="Times New Roman" panose="02020603050405020304" pitchFamily="18" charset="0"/>
                <a:cs typeface="Times New Roman" panose="02020603050405020304" pitchFamily="18" charset="0"/>
              </a:rPr>
              <a:t> </a:t>
            </a:r>
            <a:r>
              <a:rPr sz="2000" b="1" spc="-63" dirty="0" smtClean="0">
                <a:latin typeface="Times New Roman" panose="02020603050405020304" pitchFamily="18" charset="0"/>
                <a:cs typeface="Times New Roman" panose="02020603050405020304" pitchFamily="18" charset="0"/>
              </a:rPr>
              <a:t>ОР</a:t>
            </a:r>
            <a:r>
              <a:rPr lang="uz-Cyrl-UZ" sz="2000" b="1" spc="-21" dirty="0" smtClean="0">
                <a:latin typeface="Times New Roman" panose="02020603050405020304" pitchFamily="18" charset="0"/>
                <a:cs typeface="Times New Roman" panose="02020603050405020304" pitchFamily="18" charset="0"/>
              </a:rPr>
              <a:t>Қ</a:t>
            </a:r>
            <a:r>
              <a:rPr sz="2000" b="1" spc="-63" dirty="0" smtClean="0">
                <a:latin typeface="Times New Roman" panose="02020603050405020304" pitchFamily="18" charset="0"/>
                <a:cs typeface="Times New Roman" panose="02020603050405020304" pitchFamily="18" charset="0"/>
              </a:rPr>
              <a:t>АЛИ</a:t>
            </a:r>
            <a:r>
              <a:rPr sz="2000" b="1" spc="-100" dirty="0" smtClean="0">
                <a:latin typeface="Times New Roman" panose="02020603050405020304" pitchFamily="18" charset="0"/>
                <a:cs typeface="Times New Roman" panose="02020603050405020304" pitchFamily="18" charset="0"/>
              </a:rPr>
              <a:t> </a:t>
            </a:r>
            <a:endParaRPr lang="en-US" sz="2000" b="1" spc="-100" dirty="0" smtClean="0">
              <a:latin typeface="Times New Roman" panose="02020603050405020304" pitchFamily="18" charset="0"/>
              <a:cs typeface="Times New Roman" panose="02020603050405020304" pitchFamily="18" charset="0"/>
            </a:endParaRPr>
          </a:p>
          <a:p>
            <a:pPr marL="13434" marR="5374" indent="42989" algn="ctr">
              <a:lnSpc>
                <a:spcPts val="1692"/>
              </a:lnSpc>
              <a:spcBef>
                <a:spcPts val="338"/>
              </a:spcBef>
            </a:pPr>
            <a:r>
              <a:rPr lang="uz-Cyrl-UZ" sz="2000" b="1" spc="-100" dirty="0" smtClean="0">
                <a:latin typeface="Times New Roman" panose="02020603050405020304" pitchFamily="18" charset="0"/>
                <a:cs typeface="Times New Roman" panose="02020603050405020304" pitchFamily="18" charset="0"/>
              </a:rPr>
              <a:t> </a:t>
            </a:r>
            <a:r>
              <a:rPr sz="2000" b="1" spc="-79" dirty="0" smtClean="0">
                <a:latin typeface="Times New Roman" panose="02020603050405020304" pitchFamily="18" charset="0"/>
                <a:cs typeface="Times New Roman" panose="02020603050405020304" pitchFamily="18" charset="0"/>
              </a:rPr>
              <a:t>ХАЛ</a:t>
            </a:r>
            <a:r>
              <a:rPr lang="uz-Cyrl-UZ" sz="2000" b="1" spc="-32" dirty="0" smtClean="0">
                <a:latin typeface="Times New Roman" panose="02020603050405020304" pitchFamily="18" charset="0"/>
                <a:cs typeface="Times New Roman" panose="02020603050405020304" pitchFamily="18" charset="0"/>
              </a:rPr>
              <a:t>Қ</a:t>
            </a:r>
            <a:r>
              <a:rPr sz="2000" b="1" spc="-111" dirty="0" smtClean="0">
                <a:latin typeface="Times New Roman" panose="02020603050405020304" pitchFamily="18" charset="0"/>
                <a:cs typeface="Times New Roman" panose="02020603050405020304" pitchFamily="18" charset="0"/>
              </a:rPr>
              <a:t>ПАРВАР</a:t>
            </a:r>
            <a:r>
              <a:rPr sz="2000" b="1" spc="-95" dirty="0" smtClean="0">
                <a:latin typeface="Times New Roman" panose="02020603050405020304" pitchFamily="18" charset="0"/>
                <a:cs typeface="Times New Roman" panose="02020603050405020304" pitchFamily="18" charset="0"/>
              </a:rPr>
              <a:t> </a:t>
            </a:r>
            <a:r>
              <a:rPr sz="2000" b="1" spc="-132" dirty="0">
                <a:latin typeface="Times New Roman" panose="02020603050405020304" pitchFamily="18" charset="0"/>
                <a:cs typeface="Times New Roman" panose="02020603050405020304" pitchFamily="18" charset="0"/>
              </a:rPr>
              <a:t>ДАВЛАТ</a:t>
            </a:r>
            <a:r>
              <a:rPr sz="2000" b="1" spc="-100" dirty="0">
                <a:latin typeface="Times New Roman" panose="02020603050405020304" pitchFamily="18" charset="0"/>
                <a:cs typeface="Times New Roman" panose="02020603050405020304" pitchFamily="18" charset="0"/>
              </a:rPr>
              <a:t> </a:t>
            </a:r>
            <a:r>
              <a:rPr sz="2000" b="1" spc="-175" dirty="0">
                <a:latin typeface="Times New Roman" panose="02020603050405020304" pitchFamily="18" charset="0"/>
                <a:cs typeface="Times New Roman" panose="02020603050405020304" pitchFamily="18" charset="0"/>
              </a:rPr>
              <a:t>БАРПО</a:t>
            </a:r>
            <a:r>
              <a:rPr sz="2000" b="1" spc="-100" dirty="0">
                <a:latin typeface="Times New Roman" panose="02020603050405020304" pitchFamily="18" charset="0"/>
                <a:cs typeface="Times New Roman" panose="02020603050405020304" pitchFamily="18" charset="0"/>
              </a:rPr>
              <a:t> </a:t>
            </a:r>
            <a:r>
              <a:rPr sz="2000" b="1" spc="-95" dirty="0" smtClean="0">
                <a:latin typeface="Times New Roman" panose="02020603050405020304" pitchFamily="18" charset="0"/>
                <a:cs typeface="Times New Roman" panose="02020603050405020304" pitchFamily="18" charset="0"/>
              </a:rPr>
              <a:t>ЭТИШ</a:t>
            </a:r>
            <a:r>
              <a:rPr lang="uz-Cyrl-UZ" sz="2000" b="1" spc="-95" dirty="0" smtClean="0">
                <a:latin typeface="Times New Roman" panose="02020603050405020304" pitchFamily="18" charset="0"/>
                <a:cs typeface="Times New Roman" panose="02020603050405020304" pitchFamily="18" charset="0"/>
              </a:rPr>
              <a:t> </a:t>
            </a:r>
            <a:r>
              <a:rPr lang="en-US" sz="2000" b="1" spc="-95" dirty="0" smtClean="0">
                <a:latin typeface="Times New Roman" panose="02020603050405020304" pitchFamily="18" charset="0"/>
                <a:cs typeface="Times New Roman" panose="02020603050405020304" pitchFamily="18" charset="0"/>
              </a:rPr>
              <a:t>[1]</a:t>
            </a:r>
            <a:endParaRPr sz="2000" b="1" dirty="0">
              <a:latin typeface="Times New Roman" panose="02020603050405020304" pitchFamily="18" charset="0"/>
              <a:cs typeface="Times New Roman" panose="02020603050405020304" pitchFamily="18" charset="0"/>
            </a:endParaRPr>
          </a:p>
        </p:txBody>
      </p:sp>
      <p:sp>
        <p:nvSpPr>
          <p:cNvPr id="17" name="object 17"/>
          <p:cNvSpPr txBox="1"/>
          <p:nvPr/>
        </p:nvSpPr>
        <p:spPr>
          <a:xfrm>
            <a:off x="1736794" y="278482"/>
            <a:ext cx="313010" cy="811156"/>
          </a:xfrm>
          <a:prstGeom prst="rect">
            <a:avLst/>
          </a:prstGeom>
        </p:spPr>
        <p:txBody>
          <a:bodyPr vert="horz" wrap="square" lIns="0" tIns="13434" rIns="0" bIns="0" rtlCol="0">
            <a:spAutoFit/>
          </a:bodyPr>
          <a:lstStyle/>
          <a:p>
            <a:pPr marL="13434">
              <a:spcBef>
                <a:spcPts val="106"/>
              </a:spcBef>
            </a:pPr>
            <a:r>
              <a:rPr sz="5183" b="1" i="1" spc="-788" dirty="0">
                <a:solidFill>
                  <a:srgbClr val="FFFFFF"/>
                </a:solidFill>
                <a:latin typeface="Trebuchet MS"/>
                <a:cs typeface="Trebuchet MS"/>
              </a:rPr>
              <a:t>1</a:t>
            </a:r>
            <a:endParaRPr sz="5183" dirty="0">
              <a:latin typeface="Trebuchet MS"/>
              <a:cs typeface="Trebuchet MS"/>
            </a:endParaRPr>
          </a:p>
        </p:txBody>
      </p:sp>
      <p:grpSp>
        <p:nvGrpSpPr>
          <p:cNvPr id="18" name="object 18"/>
          <p:cNvGrpSpPr/>
          <p:nvPr/>
        </p:nvGrpSpPr>
        <p:grpSpPr>
          <a:xfrm>
            <a:off x="364621" y="1093863"/>
            <a:ext cx="9324934" cy="5434476"/>
            <a:chOff x="643638" y="1230748"/>
            <a:chExt cx="7783830" cy="4307840"/>
          </a:xfrm>
        </p:grpSpPr>
        <p:sp>
          <p:nvSpPr>
            <p:cNvPr id="19" name="object 19"/>
            <p:cNvSpPr/>
            <p:nvPr/>
          </p:nvSpPr>
          <p:spPr>
            <a:xfrm>
              <a:off x="2216360" y="1233923"/>
              <a:ext cx="6189345" cy="0"/>
            </a:xfrm>
            <a:custGeom>
              <a:avLst/>
              <a:gdLst/>
              <a:ahLst/>
              <a:cxnLst/>
              <a:rect l="l" t="t" r="r" b="b"/>
              <a:pathLst>
                <a:path w="6189345">
                  <a:moveTo>
                    <a:pt x="0" y="0"/>
                  </a:moveTo>
                  <a:lnTo>
                    <a:pt x="6189319" y="0"/>
                  </a:lnTo>
                </a:path>
              </a:pathLst>
            </a:custGeom>
            <a:ln w="6350">
              <a:solidFill>
                <a:srgbClr val="000000"/>
              </a:solidFill>
            </a:ln>
          </p:spPr>
          <p:txBody>
            <a:bodyPr wrap="square" lIns="0" tIns="0" rIns="0" bIns="0" rtlCol="0"/>
            <a:lstStyle/>
            <a:p>
              <a:endParaRPr sz="1904"/>
            </a:p>
          </p:txBody>
        </p:sp>
        <p:sp>
          <p:nvSpPr>
            <p:cNvPr id="20" name="object 20"/>
            <p:cNvSpPr/>
            <p:nvPr/>
          </p:nvSpPr>
          <p:spPr>
            <a:xfrm>
              <a:off x="678501" y="4480365"/>
              <a:ext cx="31750" cy="0"/>
            </a:xfrm>
            <a:custGeom>
              <a:avLst/>
              <a:gdLst/>
              <a:ahLst/>
              <a:cxnLst/>
              <a:rect l="l" t="t" r="r" b="b"/>
              <a:pathLst>
                <a:path w="31750">
                  <a:moveTo>
                    <a:pt x="0" y="0"/>
                  </a:moveTo>
                  <a:lnTo>
                    <a:pt x="31750" y="0"/>
                  </a:lnTo>
                </a:path>
              </a:pathLst>
            </a:custGeom>
            <a:ln w="9525">
              <a:solidFill>
                <a:srgbClr val="FFFFFF"/>
              </a:solidFill>
            </a:ln>
          </p:spPr>
          <p:txBody>
            <a:bodyPr wrap="square" lIns="0" tIns="0" rIns="0" bIns="0" rtlCol="0"/>
            <a:lstStyle/>
            <a:p>
              <a:endParaRPr sz="1904"/>
            </a:p>
          </p:txBody>
        </p:sp>
        <p:sp>
          <p:nvSpPr>
            <p:cNvPr id="21" name="object 21"/>
            <p:cNvSpPr/>
            <p:nvPr/>
          </p:nvSpPr>
          <p:spPr>
            <a:xfrm>
              <a:off x="773490" y="4480365"/>
              <a:ext cx="1992630" cy="0"/>
            </a:xfrm>
            <a:custGeom>
              <a:avLst/>
              <a:gdLst/>
              <a:ahLst/>
              <a:cxnLst/>
              <a:rect l="l" t="t" r="r" b="b"/>
              <a:pathLst>
                <a:path w="1992630">
                  <a:moveTo>
                    <a:pt x="0" y="0"/>
                  </a:moveTo>
                  <a:lnTo>
                    <a:pt x="1992045" y="0"/>
                  </a:lnTo>
                </a:path>
              </a:pathLst>
            </a:custGeom>
            <a:ln w="9525">
              <a:solidFill>
                <a:srgbClr val="FFFFFF"/>
              </a:solidFill>
              <a:prstDash val="dash"/>
            </a:ln>
          </p:spPr>
          <p:txBody>
            <a:bodyPr wrap="square" lIns="0" tIns="0" rIns="0" bIns="0" rtlCol="0"/>
            <a:lstStyle/>
            <a:p>
              <a:endParaRPr sz="1904"/>
            </a:p>
          </p:txBody>
        </p:sp>
        <p:sp>
          <p:nvSpPr>
            <p:cNvPr id="22" name="object 22"/>
            <p:cNvSpPr/>
            <p:nvPr/>
          </p:nvSpPr>
          <p:spPr>
            <a:xfrm>
              <a:off x="2797155" y="4480365"/>
              <a:ext cx="31750" cy="0"/>
            </a:xfrm>
            <a:custGeom>
              <a:avLst/>
              <a:gdLst/>
              <a:ahLst/>
              <a:cxnLst/>
              <a:rect l="l" t="t" r="r" b="b"/>
              <a:pathLst>
                <a:path w="31750">
                  <a:moveTo>
                    <a:pt x="0" y="0"/>
                  </a:moveTo>
                  <a:lnTo>
                    <a:pt x="31750" y="0"/>
                  </a:lnTo>
                </a:path>
              </a:pathLst>
            </a:custGeom>
            <a:ln w="9525">
              <a:solidFill>
                <a:srgbClr val="FFFFFF"/>
              </a:solidFill>
            </a:ln>
          </p:spPr>
          <p:txBody>
            <a:bodyPr wrap="square" lIns="0" tIns="0" rIns="0" bIns="0" rtlCol="0"/>
            <a:lstStyle/>
            <a:p>
              <a:endParaRPr sz="1904"/>
            </a:p>
          </p:txBody>
        </p:sp>
        <p:sp>
          <p:nvSpPr>
            <p:cNvPr id="23" name="object 23"/>
            <p:cNvSpPr/>
            <p:nvPr/>
          </p:nvSpPr>
          <p:spPr>
            <a:xfrm>
              <a:off x="643638" y="4451003"/>
              <a:ext cx="59055" cy="59055"/>
            </a:xfrm>
            <a:custGeom>
              <a:avLst/>
              <a:gdLst/>
              <a:ahLst/>
              <a:cxnLst/>
              <a:rect l="l" t="t" r="r" b="b"/>
              <a:pathLst>
                <a:path w="59054" h="59054">
                  <a:moveTo>
                    <a:pt x="29349" y="0"/>
                  </a:moveTo>
                  <a:lnTo>
                    <a:pt x="17927" y="2309"/>
                  </a:lnTo>
                  <a:lnTo>
                    <a:pt x="8597" y="8604"/>
                  </a:lnTo>
                  <a:lnTo>
                    <a:pt x="2307" y="17937"/>
                  </a:lnTo>
                  <a:lnTo>
                    <a:pt x="0" y="29362"/>
                  </a:lnTo>
                  <a:lnTo>
                    <a:pt x="2307" y="40779"/>
                  </a:lnTo>
                  <a:lnTo>
                    <a:pt x="8597" y="50109"/>
                  </a:lnTo>
                  <a:lnTo>
                    <a:pt x="17927" y="56403"/>
                  </a:lnTo>
                  <a:lnTo>
                    <a:pt x="29349" y="58712"/>
                  </a:lnTo>
                  <a:lnTo>
                    <a:pt x="40772" y="56403"/>
                  </a:lnTo>
                  <a:lnTo>
                    <a:pt x="50101" y="50109"/>
                  </a:lnTo>
                  <a:lnTo>
                    <a:pt x="56392" y="40779"/>
                  </a:lnTo>
                  <a:lnTo>
                    <a:pt x="58699" y="29362"/>
                  </a:lnTo>
                  <a:lnTo>
                    <a:pt x="56392" y="17937"/>
                  </a:lnTo>
                  <a:lnTo>
                    <a:pt x="50101" y="8604"/>
                  </a:lnTo>
                  <a:lnTo>
                    <a:pt x="40772" y="2309"/>
                  </a:lnTo>
                  <a:lnTo>
                    <a:pt x="29349" y="0"/>
                  </a:lnTo>
                  <a:close/>
                </a:path>
              </a:pathLst>
            </a:custGeom>
            <a:solidFill>
              <a:srgbClr val="FFFFFF"/>
            </a:solidFill>
          </p:spPr>
          <p:txBody>
            <a:bodyPr wrap="square" lIns="0" tIns="0" rIns="0" bIns="0" rtlCol="0"/>
            <a:lstStyle/>
            <a:p>
              <a:endParaRPr sz="1904"/>
            </a:p>
          </p:txBody>
        </p:sp>
        <p:sp>
          <p:nvSpPr>
            <p:cNvPr id="24" name="object 24"/>
            <p:cNvSpPr/>
            <p:nvPr/>
          </p:nvSpPr>
          <p:spPr>
            <a:xfrm>
              <a:off x="2981453" y="1857198"/>
              <a:ext cx="2675890" cy="853440"/>
            </a:xfrm>
            <a:custGeom>
              <a:avLst/>
              <a:gdLst/>
              <a:ahLst/>
              <a:cxnLst/>
              <a:rect l="l" t="t" r="r" b="b"/>
              <a:pathLst>
                <a:path w="2675890" h="853439">
                  <a:moveTo>
                    <a:pt x="2607564" y="0"/>
                  </a:moveTo>
                  <a:lnTo>
                    <a:pt x="67729" y="0"/>
                  </a:lnTo>
                  <a:lnTo>
                    <a:pt x="41431" y="5344"/>
                  </a:lnTo>
                  <a:lnTo>
                    <a:pt x="19896" y="19896"/>
                  </a:lnTo>
                  <a:lnTo>
                    <a:pt x="5344" y="41431"/>
                  </a:lnTo>
                  <a:lnTo>
                    <a:pt x="0" y="67729"/>
                  </a:lnTo>
                  <a:lnTo>
                    <a:pt x="0" y="785177"/>
                  </a:lnTo>
                  <a:lnTo>
                    <a:pt x="5344" y="811474"/>
                  </a:lnTo>
                  <a:lnTo>
                    <a:pt x="19896" y="833010"/>
                  </a:lnTo>
                  <a:lnTo>
                    <a:pt x="41431" y="847562"/>
                  </a:lnTo>
                  <a:lnTo>
                    <a:pt x="67729" y="852906"/>
                  </a:lnTo>
                  <a:lnTo>
                    <a:pt x="2607564" y="852906"/>
                  </a:lnTo>
                  <a:lnTo>
                    <a:pt x="2633866" y="847562"/>
                  </a:lnTo>
                  <a:lnTo>
                    <a:pt x="2655401" y="833010"/>
                  </a:lnTo>
                  <a:lnTo>
                    <a:pt x="2669950" y="811474"/>
                  </a:lnTo>
                  <a:lnTo>
                    <a:pt x="2675293" y="785177"/>
                  </a:lnTo>
                  <a:lnTo>
                    <a:pt x="2675293" y="67729"/>
                  </a:lnTo>
                  <a:lnTo>
                    <a:pt x="2669950" y="41431"/>
                  </a:lnTo>
                  <a:lnTo>
                    <a:pt x="2655401" y="19896"/>
                  </a:lnTo>
                  <a:lnTo>
                    <a:pt x="2633866" y="5344"/>
                  </a:lnTo>
                  <a:lnTo>
                    <a:pt x="2607564" y="0"/>
                  </a:lnTo>
                  <a:close/>
                </a:path>
              </a:pathLst>
            </a:custGeom>
            <a:solidFill>
              <a:srgbClr val="EFF9FE"/>
            </a:solidFill>
          </p:spPr>
          <p:txBody>
            <a:bodyPr wrap="square" lIns="0" tIns="0" rIns="0" bIns="0" rtlCol="0"/>
            <a:lstStyle/>
            <a:p>
              <a:endParaRPr sz="1904"/>
            </a:p>
          </p:txBody>
        </p:sp>
        <p:sp>
          <p:nvSpPr>
            <p:cNvPr id="25" name="object 25"/>
            <p:cNvSpPr/>
            <p:nvPr/>
          </p:nvSpPr>
          <p:spPr>
            <a:xfrm>
              <a:off x="2981453" y="2799975"/>
              <a:ext cx="2675890" cy="853440"/>
            </a:xfrm>
            <a:custGeom>
              <a:avLst/>
              <a:gdLst/>
              <a:ahLst/>
              <a:cxnLst/>
              <a:rect l="l" t="t" r="r" b="b"/>
              <a:pathLst>
                <a:path w="2675890" h="853439">
                  <a:moveTo>
                    <a:pt x="2607564" y="0"/>
                  </a:moveTo>
                  <a:lnTo>
                    <a:pt x="67729" y="0"/>
                  </a:lnTo>
                  <a:lnTo>
                    <a:pt x="41431" y="5344"/>
                  </a:lnTo>
                  <a:lnTo>
                    <a:pt x="19896" y="19897"/>
                  </a:lnTo>
                  <a:lnTo>
                    <a:pt x="5344" y="41437"/>
                  </a:lnTo>
                  <a:lnTo>
                    <a:pt x="0" y="67741"/>
                  </a:lnTo>
                  <a:lnTo>
                    <a:pt x="0" y="785177"/>
                  </a:lnTo>
                  <a:lnTo>
                    <a:pt x="5344" y="811481"/>
                  </a:lnTo>
                  <a:lnTo>
                    <a:pt x="19896" y="833021"/>
                  </a:lnTo>
                  <a:lnTo>
                    <a:pt x="41431" y="847574"/>
                  </a:lnTo>
                  <a:lnTo>
                    <a:pt x="67729" y="852919"/>
                  </a:lnTo>
                  <a:lnTo>
                    <a:pt x="2607564" y="852919"/>
                  </a:lnTo>
                  <a:lnTo>
                    <a:pt x="2633866" y="847574"/>
                  </a:lnTo>
                  <a:lnTo>
                    <a:pt x="2655401" y="833021"/>
                  </a:lnTo>
                  <a:lnTo>
                    <a:pt x="2669950" y="811481"/>
                  </a:lnTo>
                  <a:lnTo>
                    <a:pt x="2675293" y="785177"/>
                  </a:lnTo>
                  <a:lnTo>
                    <a:pt x="2675293" y="67741"/>
                  </a:lnTo>
                  <a:lnTo>
                    <a:pt x="2669950" y="41437"/>
                  </a:lnTo>
                  <a:lnTo>
                    <a:pt x="2655401" y="19897"/>
                  </a:lnTo>
                  <a:lnTo>
                    <a:pt x="2633866" y="5344"/>
                  </a:lnTo>
                  <a:lnTo>
                    <a:pt x="2607564" y="0"/>
                  </a:lnTo>
                  <a:close/>
                </a:path>
              </a:pathLst>
            </a:custGeom>
            <a:solidFill>
              <a:srgbClr val="F1F2F2"/>
            </a:solidFill>
          </p:spPr>
          <p:txBody>
            <a:bodyPr wrap="square" lIns="0" tIns="0" rIns="0" bIns="0" rtlCol="0"/>
            <a:lstStyle/>
            <a:p>
              <a:endParaRPr sz="1904"/>
            </a:p>
          </p:txBody>
        </p:sp>
        <p:sp>
          <p:nvSpPr>
            <p:cNvPr id="26" name="object 26"/>
            <p:cNvSpPr/>
            <p:nvPr/>
          </p:nvSpPr>
          <p:spPr>
            <a:xfrm>
              <a:off x="2981453" y="3742763"/>
              <a:ext cx="2675890" cy="853440"/>
            </a:xfrm>
            <a:custGeom>
              <a:avLst/>
              <a:gdLst/>
              <a:ahLst/>
              <a:cxnLst/>
              <a:rect l="l" t="t" r="r" b="b"/>
              <a:pathLst>
                <a:path w="2675890" h="853439">
                  <a:moveTo>
                    <a:pt x="2607564" y="0"/>
                  </a:moveTo>
                  <a:lnTo>
                    <a:pt x="67729" y="0"/>
                  </a:lnTo>
                  <a:lnTo>
                    <a:pt x="41431" y="5344"/>
                  </a:lnTo>
                  <a:lnTo>
                    <a:pt x="19896" y="19897"/>
                  </a:lnTo>
                  <a:lnTo>
                    <a:pt x="5344" y="41437"/>
                  </a:lnTo>
                  <a:lnTo>
                    <a:pt x="0" y="67741"/>
                  </a:lnTo>
                  <a:lnTo>
                    <a:pt x="0" y="785177"/>
                  </a:lnTo>
                  <a:lnTo>
                    <a:pt x="5344" y="811479"/>
                  </a:lnTo>
                  <a:lnTo>
                    <a:pt x="19896" y="833015"/>
                  </a:lnTo>
                  <a:lnTo>
                    <a:pt x="41431" y="847563"/>
                  </a:lnTo>
                  <a:lnTo>
                    <a:pt x="67729" y="852906"/>
                  </a:lnTo>
                  <a:lnTo>
                    <a:pt x="2607564" y="852906"/>
                  </a:lnTo>
                  <a:lnTo>
                    <a:pt x="2633866" y="847563"/>
                  </a:lnTo>
                  <a:lnTo>
                    <a:pt x="2655401" y="833015"/>
                  </a:lnTo>
                  <a:lnTo>
                    <a:pt x="2669950" y="811479"/>
                  </a:lnTo>
                  <a:lnTo>
                    <a:pt x="2675293" y="785177"/>
                  </a:lnTo>
                  <a:lnTo>
                    <a:pt x="2675293" y="67741"/>
                  </a:lnTo>
                  <a:lnTo>
                    <a:pt x="2669950" y="41437"/>
                  </a:lnTo>
                  <a:lnTo>
                    <a:pt x="2655401" y="19897"/>
                  </a:lnTo>
                  <a:lnTo>
                    <a:pt x="2633866" y="5344"/>
                  </a:lnTo>
                  <a:lnTo>
                    <a:pt x="2607564" y="0"/>
                  </a:lnTo>
                  <a:close/>
                </a:path>
              </a:pathLst>
            </a:custGeom>
            <a:solidFill>
              <a:srgbClr val="EFF9FE"/>
            </a:solidFill>
          </p:spPr>
          <p:txBody>
            <a:bodyPr wrap="square" lIns="0" tIns="0" rIns="0" bIns="0" rtlCol="0"/>
            <a:lstStyle/>
            <a:p>
              <a:endParaRPr sz="1904"/>
            </a:p>
          </p:txBody>
        </p:sp>
        <p:sp>
          <p:nvSpPr>
            <p:cNvPr id="27" name="object 27"/>
            <p:cNvSpPr/>
            <p:nvPr/>
          </p:nvSpPr>
          <p:spPr>
            <a:xfrm>
              <a:off x="2981452" y="1857209"/>
              <a:ext cx="5445760" cy="3681729"/>
            </a:xfrm>
            <a:custGeom>
              <a:avLst/>
              <a:gdLst/>
              <a:ahLst/>
              <a:cxnLst/>
              <a:rect l="l" t="t" r="r" b="b"/>
              <a:pathLst>
                <a:path w="5445759" h="3681729">
                  <a:moveTo>
                    <a:pt x="2675293" y="2896082"/>
                  </a:moveTo>
                  <a:lnTo>
                    <a:pt x="2669946" y="2869781"/>
                  </a:lnTo>
                  <a:lnTo>
                    <a:pt x="2655392" y="2848241"/>
                  </a:lnTo>
                  <a:lnTo>
                    <a:pt x="2633865" y="2833700"/>
                  </a:lnTo>
                  <a:lnTo>
                    <a:pt x="2607564" y="2828353"/>
                  </a:lnTo>
                  <a:lnTo>
                    <a:pt x="67729" y="2828353"/>
                  </a:lnTo>
                  <a:lnTo>
                    <a:pt x="41427" y="2833700"/>
                  </a:lnTo>
                  <a:lnTo>
                    <a:pt x="19888" y="2848241"/>
                  </a:lnTo>
                  <a:lnTo>
                    <a:pt x="5334" y="2869781"/>
                  </a:lnTo>
                  <a:lnTo>
                    <a:pt x="0" y="2896082"/>
                  </a:lnTo>
                  <a:lnTo>
                    <a:pt x="0" y="3613531"/>
                  </a:lnTo>
                  <a:lnTo>
                    <a:pt x="5334" y="3639820"/>
                  </a:lnTo>
                  <a:lnTo>
                    <a:pt x="19888" y="3661359"/>
                  </a:lnTo>
                  <a:lnTo>
                    <a:pt x="41427" y="3675913"/>
                  </a:lnTo>
                  <a:lnTo>
                    <a:pt x="67729" y="3681260"/>
                  </a:lnTo>
                  <a:lnTo>
                    <a:pt x="2607564" y="3681260"/>
                  </a:lnTo>
                  <a:lnTo>
                    <a:pt x="2633865" y="3675913"/>
                  </a:lnTo>
                  <a:lnTo>
                    <a:pt x="2655392" y="3661359"/>
                  </a:lnTo>
                  <a:lnTo>
                    <a:pt x="2669946" y="3639820"/>
                  </a:lnTo>
                  <a:lnTo>
                    <a:pt x="2675293" y="3613531"/>
                  </a:lnTo>
                  <a:lnTo>
                    <a:pt x="2675293" y="2896082"/>
                  </a:lnTo>
                  <a:close/>
                </a:path>
                <a:path w="5445759" h="3681729">
                  <a:moveTo>
                    <a:pt x="5445607" y="67729"/>
                  </a:moveTo>
                  <a:lnTo>
                    <a:pt x="5440261" y="41427"/>
                  </a:lnTo>
                  <a:lnTo>
                    <a:pt x="5425706" y="19888"/>
                  </a:lnTo>
                  <a:lnTo>
                    <a:pt x="5404167" y="5334"/>
                  </a:lnTo>
                  <a:lnTo>
                    <a:pt x="5377866" y="0"/>
                  </a:lnTo>
                  <a:lnTo>
                    <a:pt x="2838043" y="0"/>
                  </a:lnTo>
                  <a:lnTo>
                    <a:pt x="2811742" y="5334"/>
                  </a:lnTo>
                  <a:lnTo>
                    <a:pt x="2790202" y="19888"/>
                  </a:lnTo>
                  <a:lnTo>
                    <a:pt x="2775661" y="41427"/>
                  </a:lnTo>
                  <a:lnTo>
                    <a:pt x="2770314" y="67729"/>
                  </a:lnTo>
                  <a:lnTo>
                    <a:pt x="2770314" y="785177"/>
                  </a:lnTo>
                  <a:lnTo>
                    <a:pt x="2775661" y="811466"/>
                  </a:lnTo>
                  <a:lnTo>
                    <a:pt x="2790202" y="833005"/>
                  </a:lnTo>
                  <a:lnTo>
                    <a:pt x="2811742" y="847559"/>
                  </a:lnTo>
                  <a:lnTo>
                    <a:pt x="2838043" y="852906"/>
                  </a:lnTo>
                  <a:lnTo>
                    <a:pt x="5377866" y="852906"/>
                  </a:lnTo>
                  <a:lnTo>
                    <a:pt x="5404167" y="847559"/>
                  </a:lnTo>
                  <a:lnTo>
                    <a:pt x="5425706" y="833005"/>
                  </a:lnTo>
                  <a:lnTo>
                    <a:pt x="5440261" y="811466"/>
                  </a:lnTo>
                  <a:lnTo>
                    <a:pt x="5445607" y="785177"/>
                  </a:lnTo>
                  <a:lnTo>
                    <a:pt x="5445607" y="67729"/>
                  </a:lnTo>
                  <a:close/>
                </a:path>
              </a:pathLst>
            </a:custGeom>
            <a:solidFill>
              <a:srgbClr val="F1F2F2"/>
            </a:solidFill>
          </p:spPr>
          <p:txBody>
            <a:bodyPr wrap="square" lIns="0" tIns="0" rIns="0" bIns="0" rtlCol="0"/>
            <a:lstStyle/>
            <a:p>
              <a:endParaRPr sz="1904"/>
            </a:p>
          </p:txBody>
        </p:sp>
        <p:sp>
          <p:nvSpPr>
            <p:cNvPr id="28" name="object 28"/>
            <p:cNvSpPr/>
            <p:nvPr/>
          </p:nvSpPr>
          <p:spPr>
            <a:xfrm>
              <a:off x="5751775" y="2799975"/>
              <a:ext cx="2675890" cy="853440"/>
            </a:xfrm>
            <a:custGeom>
              <a:avLst/>
              <a:gdLst/>
              <a:ahLst/>
              <a:cxnLst/>
              <a:rect l="l" t="t" r="r" b="b"/>
              <a:pathLst>
                <a:path w="2675890" h="853439">
                  <a:moveTo>
                    <a:pt x="2607551" y="0"/>
                  </a:moveTo>
                  <a:lnTo>
                    <a:pt x="67729" y="0"/>
                  </a:lnTo>
                  <a:lnTo>
                    <a:pt x="41426" y="5344"/>
                  </a:lnTo>
                  <a:lnTo>
                    <a:pt x="19891" y="19897"/>
                  </a:lnTo>
                  <a:lnTo>
                    <a:pt x="5342" y="41437"/>
                  </a:lnTo>
                  <a:lnTo>
                    <a:pt x="0" y="67741"/>
                  </a:lnTo>
                  <a:lnTo>
                    <a:pt x="0" y="785177"/>
                  </a:lnTo>
                  <a:lnTo>
                    <a:pt x="5342" y="811481"/>
                  </a:lnTo>
                  <a:lnTo>
                    <a:pt x="19891" y="833021"/>
                  </a:lnTo>
                  <a:lnTo>
                    <a:pt x="41426" y="847574"/>
                  </a:lnTo>
                  <a:lnTo>
                    <a:pt x="67729" y="852919"/>
                  </a:lnTo>
                  <a:lnTo>
                    <a:pt x="2607551" y="852919"/>
                  </a:lnTo>
                  <a:lnTo>
                    <a:pt x="2633855" y="847574"/>
                  </a:lnTo>
                  <a:lnTo>
                    <a:pt x="2655395" y="833021"/>
                  </a:lnTo>
                  <a:lnTo>
                    <a:pt x="2669948" y="811481"/>
                  </a:lnTo>
                  <a:lnTo>
                    <a:pt x="2675293" y="785177"/>
                  </a:lnTo>
                  <a:lnTo>
                    <a:pt x="2675293" y="67741"/>
                  </a:lnTo>
                  <a:lnTo>
                    <a:pt x="2669948" y="41437"/>
                  </a:lnTo>
                  <a:lnTo>
                    <a:pt x="2655395" y="19897"/>
                  </a:lnTo>
                  <a:lnTo>
                    <a:pt x="2633855" y="5344"/>
                  </a:lnTo>
                  <a:lnTo>
                    <a:pt x="2607551" y="0"/>
                  </a:lnTo>
                  <a:close/>
                </a:path>
              </a:pathLst>
            </a:custGeom>
            <a:solidFill>
              <a:srgbClr val="EFF9FE"/>
            </a:solidFill>
          </p:spPr>
          <p:txBody>
            <a:bodyPr wrap="square" lIns="0" tIns="0" rIns="0" bIns="0" rtlCol="0"/>
            <a:lstStyle/>
            <a:p>
              <a:endParaRPr sz="1904"/>
            </a:p>
          </p:txBody>
        </p:sp>
        <p:sp>
          <p:nvSpPr>
            <p:cNvPr id="29" name="object 29"/>
            <p:cNvSpPr/>
            <p:nvPr/>
          </p:nvSpPr>
          <p:spPr>
            <a:xfrm>
              <a:off x="5751775" y="3742763"/>
              <a:ext cx="2675890" cy="853440"/>
            </a:xfrm>
            <a:custGeom>
              <a:avLst/>
              <a:gdLst/>
              <a:ahLst/>
              <a:cxnLst/>
              <a:rect l="l" t="t" r="r" b="b"/>
              <a:pathLst>
                <a:path w="2675890" h="853439">
                  <a:moveTo>
                    <a:pt x="2607551" y="0"/>
                  </a:moveTo>
                  <a:lnTo>
                    <a:pt x="67729" y="0"/>
                  </a:lnTo>
                  <a:lnTo>
                    <a:pt x="41426" y="5344"/>
                  </a:lnTo>
                  <a:lnTo>
                    <a:pt x="19891" y="19897"/>
                  </a:lnTo>
                  <a:lnTo>
                    <a:pt x="5342" y="41437"/>
                  </a:lnTo>
                  <a:lnTo>
                    <a:pt x="0" y="67741"/>
                  </a:lnTo>
                  <a:lnTo>
                    <a:pt x="0" y="785177"/>
                  </a:lnTo>
                  <a:lnTo>
                    <a:pt x="5342" y="811479"/>
                  </a:lnTo>
                  <a:lnTo>
                    <a:pt x="19891" y="833015"/>
                  </a:lnTo>
                  <a:lnTo>
                    <a:pt x="41426" y="847563"/>
                  </a:lnTo>
                  <a:lnTo>
                    <a:pt x="67729" y="852906"/>
                  </a:lnTo>
                  <a:lnTo>
                    <a:pt x="2607551" y="852906"/>
                  </a:lnTo>
                  <a:lnTo>
                    <a:pt x="2633855" y="847563"/>
                  </a:lnTo>
                  <a:lnTo>
                    <a:pt x="2655395" y="833015"/>
                  </a:lnTo>
                  <a:lnTo>
                    <a:pt x="2669948" y="811479"/>
                  </a:lnTo>
                  <a:lnTo>
                    <a:pt x="2675293" y="785177"/>
                  </a:lnTo>
                  <a:lnTo>
                    <a:pt x="2675293" y="67741"/>
                  </a:lnTo>
                  <a:lnTo>
                    <a:pt x="2669948" y="41437"/>
                  </a:lnTo>
                  <a:lnTo>
                    <a:pt x="2655395" y="19897"/>
                  </a:lnTo>
                  <a:lnTo>
                    <a:pt x="2633855" y="5344"/>
                  </a:lnTo>
                  <a:lnTo>
                    <a:pt x="2607551" y="0"/>
                  </a:lnTo>
                  <a:close/>
                </a:path>
              </a:pathLst>
            </a:custGeom>
            <a:solidFill>
              <a:srgbClr val="F1F2F2"/>
            </a:solidFill>
          </p:spPr>
          <p:txBody>
            <a:bodyPr wrap="square" lIns="0" tIns="0" rIns="0" bIns="0" rtlCol="0"/>
            <a:lstStyle/>
            <a:p>
              <a:endParaRPr sz="1904"/>
            </a:p>
          </p:txBody>
        </p:sp>
        <p:sp>
          <p:nvSpPr>
            <p:cNvPr id="30" name="object 30"/>
            <p:cNvSpPr/>
            <p:nvPr/>
          </p:nvSpPr>
          <p:spPr>
            <a:xfrm>
              <a:off x="5751775" y="4685553"/>
              <a:ext cx="2675890" cy="853440"/>
            </a:xfrm>
            <a:custGeom>
              <a:avLst/>
              <a:gdLst/>
              <a:ahLst/>
              <a:cxnLst/>
              <a:rect l="l" t="t" r="r" b="b"/>
              <a:pathLst>
                <a:path w="2675890" h="853439">
                  <a:moveTo>
                    <a:pt x="2607551" y="0"/>
                  </a:moveTo>
                  <a:lnTo>
                    <a:pt x="67729" y="0"/>
                  </a:lnTo>
                  <a:lnTo>
                    <a:pt x="41426" y="5344"/>
                  </a:lnTo>
                  <a:lnTo>
                    <a:pt x="19891" y="19896"/>
                  </a:lnTo>
                  <a:lnTo>
                    <a:pt x="5342" y="41431"/>
                  </a:lnTo>
                  <a:lnTo>
                    <a:pt x="0" y="67729"/>
                  </a:lnTo>
                  <a:lnTo>
                    <a:pt x="0" y="785177"/>
                  </a:lnTo>
                  <a:lnTo>
                    <a:pt x="5342" y="811474"/>
                  </a:lnTo>
                  <a:lnTo>
                    <a:pt x="19891" y="833010"/>
                  </a:lnTo>
                  <a:lnTo>
                    <a:pt x="41426" y="847562"/>
                  </a:lnTo>
                  <a:lnTo>
                    <a:pt x="67729" y="852906"/>
                  </a:lnTo>
                  <a:lnTo>
                    <a:pt x="2607551" y="852906"/>
                  </a:lnTo>
                  <a:lnTo>
                    <a:pt x="2633855" y="847562"/>
                  </a:lnTo>
                  <a:lnTo>
                    <a:pt x="2655395" y="833010"/>
                  </a:lnTo>
                  <a:lnTo>
                    <a:pt x="2669948" y="811474"/>
                  </a:lnTo>
                  <a:lnTo>
                    <a:pt x="2675293" y="785177"/>
                  </a:lnTo>
                  <a:lnTo>
                    <a:pt x="2675293" y="67729"/>
                  </a:lnTo>
                  <a:lnTo>
                    <a:pt x="2669948" y="41431"/>
                  </a:lnTo>
                  <a:lnTo>
                    <a:pt x="2655395" y="19896"/>
                  </a:lnTo>
                  <a:lnTo>
                    <a:pt x="2633855" y="5344"/>
                  </a:lnTo>
                  <a:lnTo>
                    <a:pt x="2607551" y="0"/>
                  </a:lnTo>
                  <a:close/>
                </a:path>
              </a:pathLst>
            </a:custGeom>
            <a:solidFill>
              <a:srgbClr val="EFF9FE"/>
            </a:solidFill>
          </p:spPr>
          <p:txBody>
            <a:bodyPr wrap="square" lIns="0" tIns="0" rIns="0" bIns="0" rtlCol="0"/>
            <a:lstStyle/>
            <a:p>
              <a:endParaRPr sz="1904"/>
            </a:p>
          </p:txBody>
        </p:sp>
      </p:grpSp>
      <p:sp>
        <p:nvSpPr>
          <p:cNvPr id="31" name="object 31"/>
          <p:cNvSpPr txBox="1"/>
          <p:nvPr/>
        </p:nvSpPr>
        <p:spPr>
          <a:xfrm>
            <a:off x="3986168" y="2127333"/>
            <a:ext cx="2171023" cy="698753"/>
          </a:xfrm>
          <a:prstGeom prst="rect">
            <a:avLst/>
          </a:prstGeom>
        </p:spPr>
        <p:txBody>
          <a:bodyPr vert="horz" wrap="square" lIns="0" tIns="13434" rIns="0" bIns="0" rtlCol="0">
            <a:spAutoFit/>
          </a:bodyPr>
          <a:lstStyle/>
          <a:p>
            <a:pPr marL="13434" marR="5374">
              <a:lnSpc>
                <a:spcPct val="106100"/>
              </a:lnSpc>
              <a:spcBef>
                <a:spcPts val="106"/>
              </a:spcBef>
            </a:pPr>
            <a:r>
              <a:rPr sz="1400" b="1" spc="-100" dirty="0">
                <a:solidFill>
                  <a:srgbClr val="231F20"/>
                </a:solidFill>
                <a:latin typeface="Times New Roman" panose="02020603050405020304" pitchFamily="18" charset="0"/>
                <a:cs typeface="Times New Roman" panose="02020603050405020304" pitchFamily="18" charset="0"/>
              </a:rPr>
              <a:t>Д</a:t>
            </a:r>
            <a:r>
              <a:rPr sz="1400" b="1" spc="-42" dirty="0">
                <a:solidFill>
                  <a:srgbClr val="231F20"/>
                </a:solidFill>
                <a:latin typeface="Times New Roman" panose="02020603050405020304" pitchFamily="18" charset="0"/>
                <a:cs typeface="Times New Roman" panose="02020603050405020304" pitchFamily="18" charset="0"/>
              </a:rPr>
              <a:t>а</a:t>
            </a:r>
            <a:r>
              <a:rPr sz="1400" b="1" spc="-58" dirty="0">
                <a:solidFill>
                  <a:srgbClr val="231F20"/>
                </a:solidFill>
                <a:latin typeface="Times New Roman" panose="02020603050405020304" pitchFamily="18" charset="0"/>
                <a:cs typeface="Times New Roman" panose="02020603050405020304" pitchFamily="18" charset="0"/>
              </a:rPr>
              <a:t>в</a:t>
            </a:r>
            <a:r>
              <a:rPr sz="1400" b="1" spc="-42" dirty="0">
                <a:solidFill>
                  <a:srgbClr val="231F20"/>
                </a:solidFill>
                <a:latin typeface="Times New Roman" panose="02020603050405020304" pitchFamily="18" charset="0"/>
                <a:cs typeface="Times New Roman" panose="02020603050405020304" pitchFamily="18" charset="0"/>
              </a:rPr>
              <a:t>л</a:t>
            </a:r>
            <a:r>
              <a:rPr sz="1400" b="1" spc="-74" dirty="0">
                <a:solidFill>
                  <a:srgbClr val="231F20"/>
                </a:solidFill>
                <a:latin typeface="Times New Roman" panose="02020603050405020304" pitchFamily="18" charset="0"/>
                <a:cs typeface="Times New Roman" panose="02020603050405020304" pitchFamily="18" charset="0"/>
              </a:rPr>
              <a:t>а</a:t>
            </a:r>
            <a:r>
              <a:rPr sz="1400" b="1" spc="16" dirty="0">
                <a:solidFill>
                  <a:srgbClr val="231F20"/>
                </a:solidFill>
                <a:latin typeface="Times New Roman" panose="02020603050405020304" pitchFamily="18" charset="0"/>
                <a:cs typeface="Times New Roman" panose="02020603050405020304" pitchFamily="18" charset="0"/>
              </a:rPr>
              <a:t>т</a:t>
            </a:r>
            <a:r>
              <a:rPr sz="1400" b="1" spc="-63" dirty="0">
                <a:solidFill>
                  <a:srgbClr val="231F20"/>
                </a:solidFill>
                <a:latin typeface="Times New Roman" panose="02020603050405020304" pitchFamily="18" charset="0"/>
                <a:cs typeface="Times New Roman" panose="02020603050405020304" pitchFamily="18" charset="0"/>
              </a:rPr>
              <a:t> </a:t>
            </a:r>
            <a:r>
              <a:rPr sz="1400" b="1" spc="-37" dirty="0">
                <a:solidFill>
                  <a:srgbClr val="231F20"/>
                </a:solidFill>
                <a:latin typeface="Times New Roman" panose="02020603050405020304" pitchFamily="18" charset="0"/>
                <a:cs typeface="Times New Roman" panose="02020603050405020304" pitchFamily="18" charset="0"/>
              </a:rPr>
              <a:t>хизм</a:t>
            </a:r>
            <a:r>
              <a:rPr sz="1400" b="1" spc="-69" dirty="0">
                <a:solidFill>
                  <a:srgbClr val="231F20"/>
                </a:solidFill>
                <a:latin typeface="Times New Roman" panose="02020603050405020304" pitchFamily="18" charset="0"/>
                <a:cs typeface="Times New Roman" panose="02020603050405020304" pitchFamily="18" charset="0"/>
              </a:rPr>
              <a:t>а</a:t>
            </a:r>
            <a:r>
              <a:rPr sz="1400" b="1" spc="-11" dirty="0">
                <a:solidFill>
                  <a:srgbClr val="231F20"/>
                </a:solidFill>
                <a:latin typeface="Times New Roman" panose="02020603050405020304" pitchFamily="18" charset="0"/>
                <a:cs typeface="Times New Roman" panose="02020603050405020304" pitchFamily="18" charset="0"/>
              </a:rPr>
              <a:t>ти</a:t>
            </a:r>
            <a:r>
              <a:rPr sz="1400" b="1" spc="-16" dirty="0">
                <a:solidFill>
                  <a:srgbClr val="231F20"/>
                </a:solidFill>
                <a:latin typeface="Times New Roman" panose="02020603050405020304" pitchFamily="18" charset="0"/>
                <a:cs typeface="Times New Roman" panose="02020603050405020304" pitchFamily="18" charset="0"/>
              </a:rPr>
              <a:t>д</a:t>
            </a:r>
            <a:r>
              <a:rPr sz="1400" b="1" spc="-32" dirty="0">
                <a:solidFill>
                  <a:srgbClr val="231F20"/>
                </a:solidFill>
                <a:latin typeface="Times New Roman" panose="02020603050405020304" pitchFamily="18" charset="0"/>
                <a:cs typeface="Times New Roman" panose="02020603050405020304" pitchFamily="18" charset="0"/>
              </a:rPr>
              <a:t>а  </a:t>
            </a:r>
            <a:r>
              <a:rPr sz="1400" b="1" spc="-32" dirty="0">
                <a:solidFill>
                  <a:srgbClr val="1B75BC"/>
                </a:solidFill>
                <a:latin typeface="Times New Roman" panose="02020603050405020304" pitchFamily="18" charset="0"/>
                <a:cs typeface="Times New Roman" panose="02020603050405020304" pitchFamily="18" charset="0"/>
              </a:rPr>
              <a:t>к</a:t>
            </a:r>
            <a:r>
              <a:rPr sz="1400" b="1" spc="-143" dirty="0">
                <a:solidFill>
                  <a:srgbClr val="1B75BC"/>
                </a:solidFill>
                <a:latin typeface="Times New Roman" panose="02020603050405020304" pitchFamily="18" charset="0"/>
                <a:cs typeface="Times New Roman" panose="02020603050405020304" pitchFamily="18" charset="0"/>
              </a:rPr>
              <a:t>ор</a:t>
            </a:r>
            <a:r>
              <a:rPr sz="1400" b="1" spc="-159" dirty="0">
                <a:solidFill>
                  <a:srgbClr val="1B75BC"/>
                </a:solidFill>
                <a:latin typeface="Times New Roman" panose="02020603050405020304" pitchFamily="18" charset="0"/>
                <a:cs typeface="Times New Roman" panose="02020603050405020304" pitchFamily="18" charset="0"/>
              </a:rPr>
              <a:t>р</a:t>
            </a:r>
            <a:r>
              <a:rPr sz="1400" b="1" spc="-116" dirty="0">
                <a:solidFill>
                  <a:srgbClr val="1B75BC"/>
                </a:solidFill>
                <a:latin typeface="Times New Roman" panose="02020603050405020304" pitchFamily="18" charset="0"/>
                <a:cs typeface="Times New Roman" panose="02020603050405020304" pitchFamily="18" charset="0"/>
              </a:rPr>
              <a:t>упция</a:t>
            </a:r>
            <a:r>
              <a:rPr sz="1400" b="1" spc="-74" dirty="0">
                <a:solidFill>
                  <a:srgbClr val="1B75BC"/>
                </a:solidFill>
                <a:latin typeface="Times New Roman" panose="02020603050405020304" pitchFamily="18" charset="0"/>
                <a:cs typeface="Times New Roman" panose="02020603050405020304" pitchFamily="18" charset="0"/>
              </a:rPr>
              <a:t> </a:t>
            </a:r>
            <a:r>
              <a:rPr sz="1400" b="1" spc="-121" dirty="0">
                <a:solidFill>
                  <a:srgbClr val="1B75BC"/>
                </a:solidFill>
                <a:latin typeface="Times New Roman" panose="02020603050405020304" pitchFamily="18" charset="0"/>
                <a:cs typeface="Times New Roman" panose="02020603050405020304" pitchFamily="18" charset="0"/>
              </a:rPr>
              <a:t>омилларини  </a:t>
            </a:r>
            <a:r>
              <a:rPr sz="1400" b="1" spc="-153" dirty="0">
                <a:solidFill>
                  <a:srgbClr val="1B75BC"/>
                </a:solidFill>
                <a:latin typeface="Times New Roman" panose="02020603050405020304" pitchFamily="18" charset="0"/>
                <a:cs typeface="Times New Roman" panose="02020603050405020304" pitchFamily="18" charset="0"/>
              </a:rPr>
              <a:t>б</a:t>
            </a:r>
            <a:r>
              <a:rPr sz="1400" b="1" spc="-111" dirty="0">
                <a:solidFill>
                  <a:srgbClr val="1B75BC"/>
                </a:solidFill>
                <a:latin typeface="Times New Roman" panose="02020603050405020304" pitchFamily="18" charset="0"/>
                <a:cs typeface="Times New Roman" panose="02020603050405020304" pitchFamily="18" charset="0"/>
              </a:rPr>
              <a:t>а</a:t>
            </a:r>
            <a:r>
              <a:rPr sz="1400" b="1" spc="-143" dirty="0">
                <a:solidFill>
                  <a:srgbClr val="1B75BC"/>
                </a:solidFill>
                <a:latin typeface="Times New Roman" panose="02020603050405020304" pitchFamily="18" charset="0"/>
                <a:cs typeface="Times New Roman" panose="02020603050405020304" pitchFamily="18" charset="0"/>
              </a:rPr>
              <a:t>р</a:t>
            </a:r>
            <a:r>
              <a:rPr sz="1400" b="1" spc="-63" dirty="0">
                <a:solidFill>
                  <a:srgbClr val="1B75BC"/>
                </a:solidFill>
                <a:latin typeface="Times New Roman" panose="02020603050405020304" pitchFamily="18" charset="0"/>
                <a:cs typeface="Times New Roman" panose="02020603050405020304" pitchFamily="18" charset="0"/>
              </a:rPr>
              <a:t>т</a:t>
            </a:r>
            <a:r>
              <a:rPr sz="1400" b="1" spc="-111" dirty="0">
                <a:solidFill>
                  <a:srgbClr val="1B75BC"/>
                </a:solidFill>
                <a:latin typeface="Times New Roman" panose="02020603050405020304" pitchFamily="18" charset="0"/>
                <a:cs typeface="Times New Roman" panose="02020603050405020304" pitchFamily="18" charset="0"/>
              </a:rPr>
              <a:t>а</a:t>
            </a:r>
            <a:r>
              <a:rPr sz="1400" b="1" spc="-127" dirty="0">
                <a:solidFill>
                  <a:srgbClr val="1B75BC"/>
                </a:solidFill>
                <a:latin typeface="Times New Roman" panose="02020603050405020304" pitchFamily="18" charset="0"/>
                <a:cs typeface="Times New Roman" panose="02020603050405020304" pitchFamily="18" charset="0"/>
              </a:rPr>
              <a:t>р</a:t>
            </a:r>
            <a:r>
              <a:rPr sz="1400" b="1" spc="-132" dirty="0">
                <a:solidFill>
                  <a:srgbClr val="1B75BC"/>
                </a:solidFill>
                <a:latin typeface="Times New Roman" panose="02020603050405020304" pitchFamily="18" charset="0"/>
                <a:cs typeface="Times New Roman" panose="02020603050405020304" pitchFamily="18" charset="0"/>
              </a:rPr>
              <a:t>аф</a:t>
            </a:r>
            <a:r>
              <a:rPr sz="1400" b="1" spc="-74" dirty="0">
                <a:solidFill>
                  <a:srgbClr val="1B75BC"/>
                </a:solidFill>
                <a:latin typeface="Times New Roman" panose="02020603050405020304" pitchFamily="18" charset="0"/>
                <a:cs typeface="Times New Roman" panose="02020603050405020304" pitchFamily="18" charset="0"/>
              </a:rPr>
              <a:t> </a:t>
            </a:r>
            <a:r>
              <a:rPr sz="1400" b="1" spc="-106" dirty="0">
                <a:solidFill>
                  <a:srgbClr val="1B75BC"/>
                </a:solidFill>
                <a:latin typeface="Times New Roman" panose="02020603050405020304" pitchFamily="18" charset="0"/>
                <a:cs typeface="Times New Roman" panose="02020603050405020304" pitchFamily="18" charset="0"/>
              </a:rPr>
              <a:t>э</a:t>
            </a:r>
            <a:r>
              <a:rPr sz="1400" b="1" spc="-95" dirty="0">
                <a:solidFill>
                  <a:srgbClr val="1B75BC"/>
                </a:solidFill>
                <a:latin typeface="Times New Roman" panose="02020603050405020304" pitchFamily="18" charset="0"/>
                <a:cs typeface="Times New Roman" panose="02020603050405020304" pitchFamily="18" charset="0"/>
              </a:rPr>
              <a:t>тиш</a:t>
            </a:r>
            <a:endParaRPr sz="1400" b="1" dirty="0">
              <a:latin typeface="Times New Roman" panose="02020603050405020304" pitchFamily="18" charset="0"/>
              <a:cs typeface="Times New Roman" panose="02020603050405020304" pitchFamily="18" charset="0"/>
            </a:endParaRPr>
          </a:p>
        </p:txBody>
      </p:sp>
      <p:sp>
        <p:nvSpPr>
          <p:cNvPr id="32" name="object 32"/>
          <p:cNvSpPr txBox="1"/>
          <p:nvPr/>
        </p:nvSpPr>
        <p:spPr>
          <a:xfrm>
            <a:off x="4119304" y="3500357"/>
            <a:ext cx="2135808" cy="406573"/>
          </a:xfrm>
          <a:prstGeom prst="rect">
            <a:avLst/>
          </a:prstGeom>
        </p:spPr>
        <p:txBody>
          <a:bodyPr vert="horz" wrap="square" lIns="0" tIns="24181" rIns="0" bIns="0" rtlCol="0">
            <a:spAutoFit/>
          </a:bodyPr>
          <a:lstStyle/>
          <a:p>
            <a:pPr marL="13434">
              <a:spcBef>
                <a:spcPts val="190"/>
              </a:spcBef>
            </a:pPr>
            <a:r>
              <a:rPr sz="1200" b="1" spc="-153" dirty="0">
                <a:solidFill>
                  <a:srgbClr val="231F20"/>
                </a:solidFill>
                <a:latin typeface="Times New Roman" panose="02020603050405020304" pitchFamily="18" charset="0"/>
                <a:cs typeface="Times New Roman" panose="02020603050405020304" pitchFamily="18" charset="0"/>
              </a:rPr>
              <a:t>К</a:t>
            </a:r>
            <a:r>
              <a:rPr sz="1200" b="1" spc="-37" dirty="0">
                <a:solidFill>
                  <a:srgbClr val="231F20"/>
                </a:solidFill>
                <a:latin typeface="Times New Roman" panose="02020603050405020304" pitchFamily="18" charset="0"/>
                <a:cs typeface="Times New Roman" panose="02020603050405020304" pitchFamily="18" charset="0"/>
              </a:rPr>
              <a:t>ад</a:t>
            </a:r>
            <a:r>
              <a:rPr sz="1200" b="1" spc="-69" dirty="0">
                <a:solidFill>
                  <a:srgbClr val="231F20"/>
                </a:solidFill>
                <a:latin typeface="Times New Roman" panose="02020603050405020304" pitchFamily="18" charset="0"/>
                <a:cs typeface="Times New Roman" panose="02020603050405020304" pitchFamily="18" charset="0"/>
              </a:rPr>
              <a:t>р</a:t>
            </a:r>
            <a:r>
              <a:rPr sz="1200" b="1" spc="-32" dirty="0">
                <a:solidFill>
                  <a:srgbClr val="231F20"/>
                </a:solidFill>
                <a:latin typeface="Times New Roman" panose="02020603050405020304" pitchFamily="18" charset="0"/>
                <a:cs typeface="Times New Roman" panose="02020603050405020304" pitchFamily="18" charset="0"/>
              </a:rPr>
              <a:t>ларни</a:t>
            </a:r>
            <a:r>
              <a:rPr sz="1200" b="1" spc="-63" dirty="0">
                <a:solidFill>
                  <a:srgbClr val="231F20"/>
                </a:solidFill>
                <a:latin typeface="Times New Roman" panose="02020603050405020304" pitchFamily="18" charset="0"/>
                <a:cs typeface="Times New Roman" panose="02020603050405020304" pitchFamily="18" charset="0"/>
              </a:rPr>
              <a:t> </a:t>
            </a:r>
            <a:r>
              <a:rPr sz="1200" b="1" spc="-63" dirty="0">
                <a:solidFill>
                  <a:srgbClr val="1B75BC"/>
                </a:solidFill>
                <a:latin typeface="Times New Roman" panose="02020603050405020304" pitchFamily="18" charset="0"/>
                <a:cs typeface="Times New Roman" panose="02020603050405020304" pitchFamily="18" charset="0"/>
              </a:rPr>
              <a:t>т</a:t>
            </a:r>
            <a:r>
              <a:rPr sz="1200" b="1" spc="-132" dirty="0">
                <a:solidFill>
                  <a:srgbClr val="1B75BC"/>
                </a:solidFill>
                <a:latin typeface="Times New Roman" panose="02020603050405020304" pitchFamily="18" charset="0"/>
                <a:cs typeface="Times New Roman" panose="02020603050405020304" pitchFamily="18" charset="0"/>
              </a:rPr>
              <a:t>анлов</a:t>
            </a:r>
            <a:endParaRPr sz="1200" b="1" dirty="0">
              <a:latin typeface="Times New Roman" panose="02020603050405020304" pitchFamily="18" charset="0"/>
              <a:cs typeface="Times New Roman" panose="02020603050405020304" pitchFamily="18" charset="0"/>
            </a:endParaRPr>
          </a:p>
          <a:p>
            <a:pPr marL="13434">
              <a:spcBef>
                <a:spcPts val="85"/>
              </a:spcBef>
            </a:pPr>
            <a:r>
              <a:rPr sz="1200" b="1" spc="-100" dirty="0" err="1">
                <a:solidFill>
                  <a:srgbClr val="1B75BC"/>
                </a:solidFill>
                <a:latin typeface="Times New Roman" panose="02020603050405020304" pitchFamily="18" charset="0"/>
                <a:cs typeface="Times New Roman" panose="02020603050405020304" pitchFamily="18" charset="0"/>
              </a:rPr>
              <a:t>асосида</a:t>
            </a:r>
            <a:r>
              <a:rPr sz="1200" b="1" spc="-74" dirty="0">
                <a:solidFill>
                  <a:srgbClr val="1B75BC"/>
                </a:solidFill>
                <a:latin typeface="Times New Roman" panose="02020603050405020304" pitchFamily="18" charset="0"/>
                <a:cs typeface="Times New Roman" panose="02020603050405020304" pitchFamily="18" charset="0"/>
              </a:rPr>
              <a:t> </a:t>
            </a:r>
            <a:r>
              <a:rPr sz="1200" b="1" spc="11" dirty="0" err="1" smtClean="0">
                <a:solidFill>
                  <a:srgbClr val="231F20"/>
                </a:solidFill>
                <a:latin typeface="Times New Roman" panose="02020603050405020304" pitchFamily="18" charset="0"/>
                <a:cs typeface="Times New Roman" panose="02020603050405020304" pitchFamily="18" charset="0"/>
              </a:rPr>
              <a:t>иш</a:t>
            </a:r>
            <a:r>
              <a:rPr sz="1200" b="1" spc="-11" dirty="0" err="1" smtClean="0">
                <a:solidFill>
                  <a:srgbClr val="231F20"/>
                </a:solidFill>
                <a:latin typeface="Times New Roman" panose="02020603050405020304" pitchFamily="18" charset="0"/>
                <a:cs typeface="Times New Roman" panose="02020603050405020304" pitchFamily="18" charset="0"/>
              </a:rPr>
              <a:t>г</a:t>
            </a:r>
            <a:r>
              <a:rPr sz="1200" b="1" spc="-48" dirty="0" err="1" smtClean="0">
                <a:solidFill>
                  <a:srgbClr val="231F20"/>
                </a:solidFill>
                <a:latin typeface="Times New Roman" panose="02020603050405020304" pitchFamily="18" charset="0"/>
                <a:cs typeface="Times New Roman" panose="02020603050405020304" pitchFamily="18" charset="0"/>
              </a:rPr>
              <a:t>а</a:t>
            </a:r>
            <a:r>
              <a:rPr lang="uz-Cyrl-UZ" sz="1200" b="1" spc="-48" dirty="0" smtClean="0">
                <a:solidFill>
                  <a:srgbClr val="231F20"/>
                </a:solidFill>
                <a:latin typeface="Times New Roman" panose="02020603050405020304" pitchFamily="18" charset="0"/>
                <a:cs typeface="Times New Roman" panose="02020603050405020304" pitchFamily="18" charset="0"/>
              </a:rPr>
              <a:t> қ</a:t>
            </a:r>
            <a:r>
              <a:rPr sz="1200" b="1" spc="-53" dirty="0" err="1" smtClean="0">
                <a:solidFill>
                  <a:srgbClr val="231F20"/>
                </a:solidFill>
                <a:latin typeface="Times New Roman" panose="02020603050405020304" pitchFamily="18" charset="0"/>
                <a:cs typeface="Times New Roman" panose="02020603050405020304" pitchFamily="18" charset="0"/>
              </a:rPr>
              <a:t>а</a:t>
            </a:r>
            <a:r>
              <a:rPr sz="1200" b="1" spc="-74" dirty="0" err="1" smtClean="0">
                <a:solidFill>
                  <a:srgbClr val="231F20"/>
                </a:solidFill>
                <a:latin typeface="Times New Roman" panose="02020603050405020304" pitchFamily="18" charset="0"/>
                <a:cs typeface="Times New Roman" panose="02020603050405020304" pitchFamily="18" charset="0"/>
              </a:rPr>
              <a:t>б</a:t>
            </a:r>
            <a:r>
              <a:rPr sz="1200" b="1" spc="-63" dirty="0" err="1" smtClean="0">
                <a:solidFill>
                  <a:srgbClr val="231F20"/>
                </a:solidFill>
                <a:latin typeface="Times New Roman" panose="02020603050405020304" pitchFamily="18" charset="0"/>
                <a:cs typeface="Times New Roman" panose="02020603050405020304" pitchFamily="18" charset="0"/>
              </a:rPr>
              <a:t>у</a:t>
            </a:r>
            <a:r>
              <a:rPr sz="1200" b="1" spc="-42" dirty="0" err="1" smtClean="0">
                <a:solidFill>
                  <a:srgbClr val="231F20"/>
                </a:solidFill>
                <a:latin typeface="Times New Roman" panose="02020603050405020304" pitchFamily="18" charset="0"/>
                <a:cs typeface="Times New Roman" panose="02020603050405020304" pitchFamily="18" charset="0"/>
              </a:rPr>
              <a:t>л</a:t>
            </a:r>
            <a:r>
              <a:rPr sz="1200" b="1" spc="-63" dirty="0" smtClean="0">
                <a:solidFill>
                  <a:srgbClr val="231F20"/>
                </a:solidFill>
                <a:latin typeface="Times New Roman" panose="02020603050405020304" pitchFamily="18" charset="0"/>
                <a:cs typeface="Times New Roman" panose="02020603050405020304" pitchFamily="18" charset="0"/>
              </a:rPr>
              <a:t> </a:t>
            </a:r>
            <a:r>
              <a:rPr lang="uz-Cyrl-UZ" sz="1200" b="1" spc="-63" dirty="0">
                <a:solidFill>
                  <a:srgbClr val="231F20"/>
                </a:solidFill>
                <a:latin typeface="Times New Roman" panose="02020603050405020304" pitchFamily="18" charset="0"/>
                <a:cs typeface="Times New Roman" panose="02020603050405020304" pitchFamily="18" charset="0"/>
              </a:rPr>
              <a:t>қ</a:t>
            </a:r>
            <a:r>
              <a:rPr sz="1200" b="1" spc="-79" dirty="0" err="1" smtClean="0">
                <a:solidFill>
                  <a:srgbClr val="231F20"/>
                </a:solidFill>
                <a:latin typeface="Times New Roman" panose="02020603050405020304" pitchFamily="18" charset="0"/>
                <a:cs typeface="Times New Roman" panose="02020603050405020304" pitchFamily="18" charset="0"/>
              </a:rPr>
              <a:t>илиш</a:t>
            </a:r>
            <a:endParaRPr sz="1200" b="1" dirty="0">
              <a:latin typeface="Times New Roman" panose="02020603050405020304" pitchFamily="18" charset="0"/>
              <a:cs typeface="Times New Roman" panose="02020603050405020304" pitchFamily="18" charset="0"/>
            </a:endParaRPr>
          </a:p>
        </p:txBody>
      </p:sp>
      <p:sp>
        <p:nvSpPr>
          <p:cNvPr id="33" name="object 33"/>
          <p:cNvSpPr txBox="1"/>
          <p:nvPr/>
        </p:nvSpPr>
        <p:spPr>
          <a:xfrm>
            <a:off x="3945944" y="4666366"/>
            <a:ext cx="2469897" cy="698753"/>
          </a:xfrm>
          <a:prstGeom prst="rect">
            <a:avLst/>
          </a:prstGeom>
        </p:spPr>
        <p:txBody>
          <a:bodyPr vert="horz" wrap="square" lIns="0" tIns="13434" rIns="0" bIns="0" rtlCol="0">
            <a:spAutoFit/>
          </a:bodyPr>
          <a:lstStyle/>
          <a:p>
            <a:pPr marL="13434" marR="5374">
              <a:lnSpc>
                <a:spcPct val="106100"/>
              </a:lnSpc>
              <a:spcBef>
                <a:spcPts val="106"/>
              </a:spcBef>
            </a:pPr>
            <a:r>
              <a:rPr sz="1400" b="1" spc="-100" dirty="0">
                <a:solidFill>
                  <a:srgbClr val="231F20"/>
                </a:solidFill>
                <a:latin typeface="Times New Roman" panose="02020603050405020304" pitchFamily="18" charset="0"/>
                <a:cs typeface="Times New Roman" panose="02020603050405020304" pitchFamily="18" charset="0"/>
              </a:rPr>
              <a:t>Д</a:t>
            </a:r>
            <a:r>
              <a:rPr sz="1400" b="1" spc="-42" dirty="0">
                <a:solidFill>
                  <a:srgbClr val="231F20"/>
                </a:solidFill>
                <a:latin typeface="Times New Roman" panose="02020603050405020304" pitchFamily="18" charset="0"/>
                <a:cs typeface="Times New Roman" panose="02020603050405020304" pitchFamily="18" charset="0"/>
              </a:rPr>
              <a:t>а</a:t>
            </a:r>
            <a:r>
              <a:rPr sz="1400" b="1" spc="-58" dirty="0">
                <a:solidFill>
                  <a:srgbClr val="231F20"/>
                </a:solidFill>
                <a:latin typeface="Times New Roman" panose="02020603050405020304" pitchFamily="18" charset="0"/>
                <a:cs typeface="Times New Roman" panose="02020603050405020304" pitchFamily="18" charset="0"/>
              </a:rPr>
              <a:t>в</a:t>
            </a:r>
            <a:r>
              <a:rPr sz="1400" b="1" spc="-42" dirty="0">
                <a:solidFill>
                  <a:srgbClr val="231F20"/>
                </a:solidFill>
                <a:latin typeface="Times New Roman" panose="02020603050405020304" pitchFamily="18" charset="0"/>
                <a:cs typeface="Times New Roman" panose="02020603050405020304" pitchFamily="18" charset="0"/>
              </a:rPr>
              <a:t>л</a:t>
            </a:r>
            <a:r>
              <a:rPr sz="1400" b="1" spc="-74" dirty="0">
                <a:solidFill>
                  <a:srgbClr val="231F20"/>
                </a:solidFill>
                <a:latin typeface="Times New Roman" panose="02020603050405020304" pitchFamily="18" charset="0"/>
                <a:cs typeface="Times New Roman" panose="02020603050405020304" pitchFamily="18" charset="0"/>
              </a:rPr>
              <a:t>а</a:t>
            </a:r>
            <a:r>
              <a:rPr sz="1400" b="1" spc="16" dirty="0">
                <a:solidFill>
                  <a:srgbClr val="231F20"/>
                </a:solidFill>
                <a:latin typeface="Times New Roman" panose="02020603050405020304" pitchFamily="18" charset="0"/>
                <a:cs typeface="Times New Roman" panose="02020603050405020304" pitchFamily="18" charset="0"/>
              </a:rPr>
              <a:t>т</a:t>
            </a:r>
            <a:r>
              <a:rPr sz="1400" b="1" spc="-63" dirty="0">
                <a:solidFill>
                  <a:srgbClr val="231F20"/>
                </a:solidFill>
                <a:latin typeface="Times New Roman" panose="02020603050405020304" pitchFamily="18" charset="0"/>
                <a:cs typeface="Times New Roman" panose="02020603050405020304" pitchFamily="18" charset="0"/>
              </a:rPr>
              <a:t> </a:t>
            </a:r>
            <a:r>
              <a:rPr sz="1400" b="1" spc="-37" dirty="0">
                <a:solidFill>
                  <a:srgbClr val="231F20"/>
                </a:solidFill>
                <a:latin typeface="Times New Roman" panose="02020603050405020304" pitchFamily="18" charset="0"/>
                <a:cs typeface="Times New Roman" panose="02020603050405020304" pitchFamily="18" charset="0"/>
              </a:rPr>
              <a:t>хизм</a:t>
            </a:r>
            <a:r>
              <a:rPr sz="1400" b="1" spc="-69" dirty="0">
                <a:solidFill>
                  <a:srgbClr val="231F20"/>
                </a:solidFill>
                <a:latin typeface="Times New Roman" panose="02020603050405020304" pitchFamily="18" charset="0"/>
                <a:cs typeface="Times New Roman" panose="02020603050405020304" pitchFamily="18" charset="0"/>
              </a:rPr>
              <a:t>а</a:t>
            </a:r>
            <a:r>
              <a:rPr sz="1400" b="1" spc="-26" dirty="0">
                <a:solidFill>
                  <a:srgbClr val="231F20"/>
                </a:solidFill>
                <a:latin typeface="Times New Roman" panose="02020603050405020304" pitchFamily="18" charset="0"/>
                <a:cs typeface="Times New Roman" panose="02020603050405020304" pitchFamily="18" charset="0"/>
              </a:rPr>
              <a:t>тчилари</a:t>
            </a:r>
            <a:r>
              <a:rPr sz="1400" b="1" spc="-63" dirty="0">
                <a:solidFill>
                  <a:srgbClr val="231F20"/>
                </a:solidFill>
                <a:latin typeface="Times New Roman" panose="02020603050405020304" pitchFamily="18" charset="0"/>
                <a:cs typeface="Times New Roman" panose="02020603050405020304" pitchFamily="18" charset="0"/>
              </a:rPr>
              <a:t> </a:t>
            </a:r>
            <a:r>
              <a:rPr sz="1400" b="1" spc="-32" dirty="0">
                <a:solidFill>
                  <a:srgbClr val="231F20"/>
                </a:solidFill>
                <a:latin typeface="Times New Roman" panose="02020603050405020304" pitchFamily="18" charset="0"/>
                <a:cs typeface="Times New Roman" panose="02020603050405020304" pitchFamily="18" charset="0"/>
              </a:rPr>
              <a:t>ва  </a:t>
            </a:r>
            <a:r>
              <a:rPr sz="1400" b="1" spc="-42" dirty="0">
                <a:solidFill>
                  <a:srgbClr val="231F20"/>
                </a:solidFill>
                <a:latin typeface="Times New Roman" panose="02020603050405020304" pitchFamily="18" charset="0"/>
                <a:cs typeface="Times New Roman" panose="02020603050405020304" pitchFamily="18" charset="0"/>
              </a:rPr>
              <a:t>да</a:t>
            </a:r>
            <a:r>
              <a:rPr sz="1400" b="1" spc="-58" dirty="0">
                <a:solidFill>
                  <a:srgbClr val="231F20"/>
                </a:solidFill>
                <a:latin typeface="Times New Roman" panose="02020603050405020304" pitchFamily="18" charset="0"/>
                <a:cs typeface="Times New Roman" panose="02020603050405020304" pitchFamily="18" charset="0"/>
              </a:rPr>
              <a:t>в</a:t>
            </a:r>
            <a:r>
              <a:rPr sz="1400" b="1" spc="-42" dirty="0">
                <a:solidFill>
                  <a:srgbClr val="231F20"/>
                </a:solidFill>
                <a:latin typeface="Times New Roman" panose="02020603050405020304" pitchFamily="18" charset="0"/>
                <a:cs typeface="Times New Roman" panose="02020603050405020304" pitchFamily="18" charset="0"/>
              </a:rPr>
              <a:t>л</a:t>
            </a:r>
            <a:r>
              <a:rPr sz="1400" b="1" spc="-74" dirty="0">
                <a:solidFill>
                  <a:srgbClr val="231F20"/>
                </a:solidFill>
                <a:latin typeface="Times New Roman" panose="02020603050405020304" pitchFamily="18" charset="0"/>
                <a:cs typeface="Times New Roman" panose="02020603050405020304" pitchFamily="18" charset="0"/>
              </a:rPr>
              <a:t>а</a:t>
            </a:r>
            <a:r>
              <a:rPr sz="1400" b="1" spc="16" dirty="0">
                <a:solidFill>
                  <a:srgbClr val="231F20"/>
                </a:solidFill>
                <a:latin typeface="Times New Roman" panose="02020603050405020304" pitchFamily="18" charset="0"/>
                <a:cs typeface="Times New Roman" panose="02020603050405020304" pitchFamily="18" charset="0"/>
              </a:rPr>
              <a:t>т</a:t>
            </a:r>
            <a:r>
              <a:rPr sz="1400" b="1" spc="-63" dirty="0">
                <a:solidFill>
                  <a:srgbClr val="231F20"/>
                </a:solidFill>
                <a:latin typeface="Times New Roman" panose="02020603050405020304" pitchFamily="18" charset="0"/>
                <a:cs typeface="Times New Roman" panose="02020603050405020304" pitchFamily="18" charset="0"/>
              </a:rPr>
              <a:t> </a:t>
            </a:r>
            <a:r>
              <a:rPr sz="1400" b="1" spc="-21" dirty="0">
                <a:solidFill>
                  <a:srgbClr val="231F20"/>
                </a:solidFill>
                <a:latin typeface="Times New Roman" panose="02020603050405020304" pitchFamily="18" charset="0"/>
                <a:cs typeface="Times New Roman" panose="02020603050405020304" pitchFamily="18" charset="0"/>
              </a:rPr>
              <a:t>ор</a:t>
            </a:r>
            <a:r>
              <a:rPr sz="1400" b="1" spc="-32" dirty="0">
                <a:solidFill>
                  <a:srgbClr val="231F20"/>
                </a:solidFill>
                <a:latin typeface="Times New Roman" panose="02020603050405020304" pitchFamily="18" charset="0"/>
                <a:cs typeface="Times New Roman" panose="02020603050405020304" pitchFamily="18" charset="0"/>
              </a:rPr>
              <a:t>г</a:t>
            </a:r>
            <a:r>
              <a:rPr sz="1400" b="1" spc="-37" dirty="0">
                <a:solidFill>
                  <a:srgbClr val="231F20"/>
                </a:solidFill>
                <a:latin typeface="Times New Roman" panose="02020603050405020304" pitchFamily="18" charset="0"/>
                <a:cs typeface="Times New Roman" panose="02020603050405020304" pitchFamily="18" charset="0"/>
              </a:rPr>
              <a:t>анлари</a:t>
            </a:r>
            <a:r>
              <a:rPr sz="1400" b="1" spc="-63" dirty="0">
                <a:solidFill>
                  <a:srgbClr val="231F20"/>
                </a:solidFill>
                <a:latin typeface="Times New Roman" panose="02020603050405020304" pitchFamily="18" charset="0"/>
                <a:cs typeface="Times New Roman" panose="02020603050405020304" pitchFamily="18" charset="0"/>
              </a:rPr>
              <a:t> </a:t>
            </a:r>
            <a:r>
              <a:rPr sz="1400" b="1" spc="-111" dirty="0">
                <a:solidFill>
                  <a:srgbClr val="231F20"/>
                </a:solidFill>
                <a:latin typeface="Times New Roman" panose="02020603050405020304" pitchFamily="18" charset="0"/>
                <a:cs typeface="Times New Roman" panose="02020603050405020304" pitchFamily="18" charset="0"/>
              </a:rPr>
              <a:t>ф</a:t>
            </a:r>
            <a:r>
              <a:rPr sz="1400" b="1" spc="-42" dirty="0">
                <a:solidFill>
                  <a:srgbClr val="231F20"/>
                </a:solidFill>
                <a:latin typeface="Times New Roman" panose="02020603050405020304" pitchFamily="18" charset="0"/>
                <a:cs typeface="Times New Roman" panose="02020603050405020304" pitchFamily="18" charset="0"/>
              </a:rPr>
              <a:t>а</a:t>
            </a:r>
            <a:r>
              <a:rPr sz="1400" b="1" spc="-74" dirty="0">
                <a:solidFill>
                  <a:srgbClr val="231F20"/>
                </a:solidFill>
                <a:latin typeface="Times New Roman" panose="02020603050405020304" pitchFamily="18" charset="0"/>
                <a:cs typeface="Times New Roman" panose="02020603050405020304" pitchFamily="18" charset="0"/>
              </a:rPr>
              <a:t>о</a:t>
            </a:r>
            <a:r>
              <a:rPr sz="1400" b="1" spc="-16" dirty="0">
                <a:solidFill>
                  <a:srgbClr val="231F20"/>
                </a:solidFill>
                <a:latin typeface="Times New Roman" panose="02020603050405020304" pitchFamily="18" charset="0"/>
                <a:cs typeface="Times New Roman" panose="02020603050405020304" pitchFamily="18" charset="0"/>
              </a:rPr>
              <a:t>лиятини  </a:t>
            </a:r>
            <a:r>
              <a:rPr sz="1400" b="1" spc="-121" dirty="0">
                <a:solidFill>
                  <a:srgbClr val="1B75BC"/>
                </a:solidFill>
                <a:latin typeface="Times New Roman" panose="02020603050405020304" pitchFamily="18" charset="0"/>
                <a:cs typeface="Times New Roman" panose="02020603050405020304" pitchFamily="18" charset="0"/>
              </a:rPr>
              <a:t>KPI</a:t>
            </a:r>
            <a:r>
              <a:rPr sz="1400" b="1" spc="-74" dirty="0">
                <a:solidFill>
                  <a:srgbClr val="1B75BC"/>
                </a:solidFill>
                <a:latin typeface="Times New Roman" panose="02020603050405020304" pitchFamily="18" charset="0"/>
                <a:cs typeface="Times New Roman" panose="02020603050405020304" pitchFamily="18" charset="0"/>
              </a:rPr>
              <a:t> </a:t>
            </a:r>
            <a:r>
              <a:rPr sz="1400" b="1" spc="-100" dirty="0">
                <a:solidFill>
                  <a:srgbClr val="1B75BC"/>
                </a:solidFill>
                <a:latin typeface="Times New Roman" panose="02020603050405020304" pitchFamily="18" charset="0"/>
                <a:cs typeface="Times New Roman" panose="02020603050405020304" pitchFamily="18" charset="0"/>
              </a:rPr>
              <a:t>асосида</a:t>
            </a:r>
            <a:r>
              <a:rPr sz="1400" b="1" spc="-74" dirty="0">
                <a:solidFill>
                  <a:srgbClr val="1B75BC"/>
                </a:solidFill>
                <a:latin typeface="Times New Roman" panose="02020603050405020304" pitchFamily="18" charset="0"/>
                <a:cs typeface="Times New Roman" panose="02020603050405020304" pitchFamily="18" charset="0"/>
              </a:rPr>
              <a:t> </a:t>
            </a:r>
            <a:r>
              <a:rPr sz="1400" b="1" spc="-153" dirty="0">
                <a:solidFill>
                  <a:srgbClr val="1B75BC"/>
                </a:solidFill>
                <a:latin typeface="Times New Roman" panose="02020603050405020304" pitchFamily="18" charset="0"/>
                <a:cs typeface="Times New Roman" panose="02020603050405020304" pitchFamily="18" charset="0"/>
              </a:rPr>
              <a:t>б</a:t>
            </a:r>
            <a:r>
              <a:rPr sz="1400" b="1" spc="85" dirty="0">
                <a:solidFill>
                  <a:srgbClr val="1B75BC"/>
                </a:solidFill>
                <a:latin typeface="Times New Roman" panose="02020603050405020304" pitchFamily="18" charset="0"/>
                <a:cs typeface="Times New Roman" panose="02020603050405020304" pitchFamily="18" charset="0"/>
              </a:rPr>
              <a:t>а</a:t>
            </a:r>
            <a:r>
              <a:rPr sz="1400" b="1" spc="26" dirty="0">
                <a:solidFill>
                  <a:srgbClr val="1B75BC"/>
                </a:solidFill>
                <a:latin typeface="Times New Roman" panose="02020603050405020304" pitchFamily="18" charset="0"/>
                <a:cs typeface="Times New Roman" panose="02020603050405020304" pitchFamily="18" charset="0"/>
              </a:rPr>
              <a:t> </a:t>
            </a:r>
            <a:r>
              <a:rPr sz="1400" b="1" spc="-180" dirty="0">
                <a:solidFill>
                  <a:srgbClr val="1B75BC"/>
                </a:solidFill>
                <a:latin typeface="Times New Roman" panose="02020603050405020304" pitchFamily="18" charset="0"/>
                <a:cs typeface="Times New Roman" panose="02020603050405020304" pitchFamily="18" charset="0"/>
              </a:rPr>
              <a:t>о</a:t>
            </a:r>
            <a:r>
              <a:rPr sz="1400" b="1" spc="-111" dirty="0">
                <a:solidFill>
                  <a:srgbClr val="1B75BC"/>
                </a:solidFill>
                <a:latin typeface="Times New Roman" panose="02020603050405020304" pitchFamily="18" charset="0"/>
                <a:cs typeface="Times New Roman" panose="02020603050405020304" pitchFamily="18" charset="0"/>
              </a:rPr>
              <a:t>лаш</a:t>
            </a:r>
            <a:endParaRPr sz="1400" b="1" dirty="0">
              <a:latin typeface="Times New Roman" panose="02020603050405020304" pitchFamily="18" charset="0"/>
              <a:cs typeface="Times New Roman" panose="02020603050405020304" pitchFamily="18" charset="0"/>
            </a:endParaRPr>
          </a:p>
        </p:txBody>
      </p:sp>
      <p:sp>
        <p:nvSpPr>
          <p:cNvPr id="34" name="object 34"/>
          <p:cNvSpPr txBox="1"/>
          <p:nvPr/>
        </p:nvSpPr>
        <p:spPr>
          <a:xfrm>
            <a:off x="4102244" y="5886399"/>
            <a:ext cx="2181919" cy="470357"/>
          </a:xfrm>
          <a:prstGeom prst="rect">
            <a:avLst/>
          </a:prstGeom>
        </p:spPr>
        <p:txBody>
          <a:bodyPr vert="horz" wrap="square" lIns="0" tIns="13434" rIns="0" bIns="0" rtlCol="0">
            <a:spAutoFit/>
          </a:bodyPr>
          <a:lstStyle/>
          <a:p>
            <a:pPr marL="13434" marR="5374">
              <a:lnSpc>
                <a:spcPct val="106100"/>
              </a:lnSpc>
              <a:spcBef>
                <a:spcPts val="106"/>
              </a:spcBef>
            </a:pPr>
            <a:r>
              <a:rPr sz="1400" b="1" spc="-132" dirty="0">
                <a:solidFill>
                  <a:srgbClr val="1B75BC"/>
                </a:solidFill>
                <a:latin typeface="Times New Roman" panose="02020603050405020304" pitchFamily="18" charset="0"/>
                <a:cs typeface="Times New Roman" panose="02020603050405020304" pitchFamily="18" charset="0"/>
              </a:rPr>
              <a:t>“Миллий</a:t>
            </a:r>
            <a:r>
              <a:rPr sz="1400" b="1" spc="-74" dirty="0">
                <a:solidFill>
                  <a:srgbClr val="1B75BC"/>
                </a:solidFill>
                <a:latin typeface="Times New Roman" panose="02020603050405020304" pitchFamily="18" charset="0"/>
                <a:cs typeface="Times New Roman" panose="02020603050405020304" pitchFamily="18" charset="0"/>
              </a:rPr>
              <a:t> </a:t>
            </a:r>
            <a:r>
              <a:rPr sz="1400" b="1" spc="-95" dirty="0">
                <a:solidFill>
                  <a:srgbClr val="1B75BC"/>
                </a:solidFill>
                <a:latin typeface="Times New Roman" panose="02020603050405020304" pitchFamily="18" charset="0"/>
                <a:cs typeface="Times New Roman" panose="02020603050405020304" pitchFamily="18" charset="0"/>
              </a:rPr>
              <a:t>рейтинг”</a:t>
            </a:r>
            <a:r>
              <a:rPr sz="1400" b="1" spc="-74" dirty="0">
                <a:solidFill>
                  <a:srgbClr val="1B75BC"/>
                </a:solidFill>
                <a:latin typeface="Times New Roman" panose="02020603050405020304" pitchFamily="18" charset="0"/>
                <a:cs typeface="Times New Roman" panose="02020603050405020304" pitchFamily="18" charset="0"/>
              </a:rPr>
              <a:t> </a:t>
            </a:r>
            <a:r>
              <a:rPr sz="1400" b="1" spc="-16" dirty="0">
                <a:solidFill>
                  <a:srgbClr val="231F20"/>
                </a:solidFill>
                <a:latin typeface="Times New Roman" panose="02020603050405020304" pitchFamily="18" charset="0"/>
                <a:cs typeface="Times New Roman" panose="02020603050405020304" pitchFamily="18" charset="0"/>
              </a:rPr>
              <a:t>тизимини  </a:t>
            </a:r>
            <a:r>
              <a:rPr sz="1400" b="1" spc="-21" dirty="0">
                <a:solidFill>
                  <a:srgbClr val="231F20"/>
                </a:solidFill>
                <a:latin typeface="Times New Roman" panose="02020603050405020304" pitchFamily="18" charset="0"/>
                <a:cs typeface="Times New Roman" panose="02020603050405020304" pitchFamily="18" charset="0"/>
              </a:rPr>
              <a:t>ж</a:t>
            </a:r>
            <a:r>
              <a:rPr sz="1400" b="1" spc="-26" dirty="0">
                <a:solidFill>
                  <a:srgbClr val="231F20"/>
                </a:solidFill>
                <a:latin typeface="Times New Roman" panose="02020603050405020304" pitchFamily="18" charset="0"/>
                <a:cs typeface="Times New Roman" panose="02020603050405020304" pitchFamily="18" charset="0"/>
              </a:rPr>
              <a:t>орий</a:t>
            </a:r>
            <a:r>
              <a:rPr sz="1400" b="1" spc="-63" dirty="0">
                <a:solidFill>
                  <a:srgbClr val="231F20"/>
                </a:solidFill>
                <a:latin typeface="Times New Roman" panose="02020603050405020304" pitchFamily="18" charset="0"/>
                <a:cs typeface="Times New Roman" panose="02020603050405020304" pitchFamily="18" charset="0"/>
              </a:rPr>
              <a:t> </a:t>
            </a:r>
            <a:r>
              <a:rPr sz="1400" b="1" spc="-11" dirty="0">
                <a:solidFill>
                  <a:srgbClr val="231F20"/>
                </a:solidFill>
                <a:latin typeface="Times New Roman" panose="02020603050405020304" pitchFamily="18" charset="0"/>
                <a:cs typeface="Times New Roman" panose="02020603050405020304" pitchFamily="18" charset="0"/>
              </a:rPr>
              <a:t>э</a:t>
            </a:r>
            <a:r>
              <a:rPr sz="1400" b="1" spc="11" dirty="0">
                <a:solidFill>
                  <a:srgbClr val="231F20"/>
                </a:solidFill>
                <a:latin typeface="Times New Roman" panose="02020603050405020304" pitchFamily="18" charset="0"/>
                <a:cs typeface="Times New Roman" panose="02020603050405020304" pitchFamily="18" charset="0"/>
              </a:rPr>
              <a:t>тиш</a:t>
            </a:r>
            <a:endParaRPr sz="1400" b="1" dirty="0">
              <a:latin typeface="Times New Roman" panose="02020603050405020304" pitchFamily="18" charset="0"/>
              <a:cs typeface="Times New Roman" panose="02020603050405020304" pitchFamily="18" charset="0"/>
            </a:endParaRPr>
          </a:p>
        </p:txBody>
      </p:sp>
      <p:sp>
        <p:nvSpPr>
          <p:cNvPr id="35" name="object 35"/>
          <p:cNvSpPr txBox="1"/>
          <p:nvPr/>
        </p:nvSpPr>
        <p:spPr>
          <a:xfrm>
            <a:off x="7254029" y="2050740"/>
            <a:ext cx="2094000" cy="796600"/>
          </a:xfrm>
          <a:prstGeom prst="rect">
            <a:avLst/>
          </a:prstGeom>
        </p:spPr>
        <p:txBody>
          <a:bodyPr vert="horz" wrap="square" lIns="0" tIns="13434" rIns="0" bIns="0" rtlCol="0">
            <a:spAutoFit/>
          </a:bodyPr>
          <a:lstStyle/>
          <a:p>
            <a:pPr marL="13434" marR="5374">
              <a:lnSpc>
                <a:spcPct val="106100"/>
              </a:lnSpc>
              <a:spcBef>
                <a:spcPts val="106"/>
              </a:spcBef>
            </a:pPr>
            <a:r>
              <a:rPr sz="1200" b="1" spc="-100" dirty="0">
                <a:solidFill>
                  <a:srgbClr val="231F20"/>
                </a:solidFill>
                <a:latin typeface="Times New Roman" panose="02020603050405020304" pitchFamily="18" charset="0"/>
                <a:cs typeface="Times New Roman" panose="02020603050405020304" pitchFamily="18" charset="0"/>
              </a:rPr>
              <a:t>Д</a:t>
            </a:r>
            <a:r>
              <a:rPr sz="1200" b="1" spc="-42" dirty="0">
                <a:solidFill>
                  <a:srgbClr val="231F20"/>
                </a:solidFill>
                <a:latin typeface="Times New Roman" panose="02020603050405020304" pitchFamily="18" charset="0"/>
                <a:cs typeface="Times New Roman" panose="02020603050405020304" pitchFamily="18" charset="0"/>
              </a:rPr>
              <a:t>а</a:t>
            </a:r>
            <a:r>
              <a:rPr sz="1200" b="1" spc="-58" dirty="0">
                <a:solidFill>
                  <a:srgbClr val="231F20"/>
                </a:solidFill>
                <a:latin typeface="Times New Roman" panose="02020603050405020304" pitchFamily="18" charset="0"/>
                <a:cs typeface="Times New Roman" panose="02020603050405020304" pitchFamily="18" charset="0"/>
              </a:rPr>
              <a:t>в</a:t>
            </a:r>
            <a:r>
              <a:rPr sz="1200" b="1" spc="-42" dirty="0">
                <a:solidFill>
                  <a:srgbClr val="231F20"/>
                </a:solidFill>
                <a:latin typeface="Times New Roman" panose="02020603050405020304" pitchFamily="18" charset="0"/>
                <a:cs typeface="Times New Roman" panose="02020603050405020304" pitchFamily="18" charset="0"/>
              </a:rPr>
              <a:t>л</a:t>
            </a:r>
            <a:r>
              <a:rPr sz="1200" b="1" spc="-74" dirty="0">
                <a:solidFill>
                  <a:srgbClr val="231F20"/>
                </a:solidFill>
                <a:latin typeface="Times New Roman" panose="02020603050405020304" pitchFamily="18" charset="0"/>
                <a:cs typeface="Times New Roman" panose="02020603050405020304" pitchFamily="18" charset="0"/>
              </a:rPr>
              <a:t>а</a:t>
            </a:r>
            <a:r>
              <a:rPr sz="1200" b="1" spc="16" dirty="0">
                <a:solidFill>
                  <a:srgbClr val="231F20"/>
                </a:solidFill>
                <a:latin typeface="Times New Roman" panose="02020603050405020304" pitchFamily="18" charset="0"/>
                <a:cs typeface="Times New Roman" panose="02020603050405020304" pitchFamily="18" charset="0"/>
              </a:rPr>
              <a:t>т</a:t>
            </a:r>
            <a:r>
              <a:rPr sz="1200" b="1" spc="-63" dirty="0">
                <a:solidFill>
                  <a:srgbClr val="231F20"/>
                </a:solidFill>
                <a:latin typeface="Times New Roman" panose="02020603050405020304" pitchFamily="18" charset="0"/>
                <a:cs typeface="Times New Roman" panose="02020603050405020304" pitchFamily="18" charset="0"/>
              </a:rPr>
              <a:t> </a:t>
            </a:r>
            <a:r>
              <a:rPr sz="1200" b="1" spc="-37" dirty="0">
                <a:solidFill>
                  <a:srgbClr val="231F20"/>
                </a:solidFill>
                <a:latin typeface="Times New Roman" panose="02020603050405020304" pitchFamily="18" charset="0"/>
                <a:cs typeface="Times New Roman" panose="02020603050405020304" pitchFamily="18" charset="0"/>
              </a:rPr>
              <a:t>хизм</a:t>
            </a:r>
            <a:r>
              <a:rPr sz="1200" b="1" spc="-69" dirty="0">
                <a:solidFill>
                  <a:srgbClr val="231F20"/>
                </a:solidFill>
                <a:latin typeface="Times New Roman" panose="02020603050405020304" pitchFamily="18" charset="0"/>
                <a:cs typeface="Times New Roman" panose="02020603050405020304" pitchFamily="18" charset="0"/>
              </a:rPr>
              <a:t>а</a:t>
            </a:r>
            <a:r>
              <a:rPr sz="1200" b="1" spc="-16" dirty="0">
                <a:solidFill>
                  <a:srgbClr val="231F20"/>
                </a:solidFill>
                <a:latin typeface="Times New Roman" panose="02020603050405020304" pitchFamily="18" charset="0"/>
                <a:cs typeface="Times New Roman" panose="02020603050405020304" pitchFamily="18" charset="0"/>
              </a:rPr>
              <a:t>тчиларининг  </a:t>
            </a:r>
            <a:r>
              <a:rPr sz="1200" b="1" spc="-32" dirty="0">
                <a:solidFill>
                  <a:srgbClr val="1B75BC"/>
                </a:solidFill>
                <a:latin typeface="Times New Roman" panose="02020603050405020304" pitchFamily="18" charset="0"/>
                <a:cs typeface="Times New Roman" panose="02020603050405020304" pitchFamily="18" charset="0"/>
              </a:rPr>
              <a:t>к</a:t>
            </a:r>
            <a:r>
              <a:rPr sz="1200" b="1" spc="-116" dirty="0">
                <a:solidFill>
                  <a:srgbClr val="1B75BC"/>
                </a:solidFill>
                <a:latin typeface="Times New Roman" panose="02020603050405020304" pitchFamily="18" charset="0"/>
                <a:cs typeface="Times New Roman" panose="02020603050405020304" pitchFamily="18" charset="0"/>
              </a:rPr>
              <a:t>асбий</a:t>
            </a:r>
            <a:r>
              <a:rPr sz="1200" b="1" spc="-74" dirty="0">
                <a:solidFill>
                  <a:srgbClr val="1B75BC"/>
                </a:solidFill>
                <a:latin typeface="Times New Roman" panose="02020603050405020304" pitchFamily="18" charset="0"/>
                <a:cs typeface="Times New Roman" panose="02020603050405020304" pitchFamily="18" charset="0"/>
              </a:rPr>
              <a:t> </a:t>
            </a:r>
            <a:r>
              <a:rPr sz="1200" b="1" spc="-63" dirty="0">
                <a:solidFill>
                  <a:srgbClr val="1B75BC"/>
                </a:solidFill>
                <a:latin typeface="Times New Roman" panose="02020603050405020304" pitchFamily="18" charset="0"/>
                <a:cs typeface="Times New Roman" panose="02020603050405020304" pitchFamily="18" charset="0"/>
              </a:rPr>
              <a:t>т</a:t>
            </a:r>
            <a:r>
              <a:rPr sz="1200" b="1" spc="-106" dirty="0">
                <a:solidFill>
                  <a:srgbClr val="1B75BC"/>
                </a:solidFill>
                <a:latin typeface="Times New Roman" panose="02020603050405020304" pitchFamily="18" charset="0"/>
                <a:cs typeface="Times New Roman" panose="02020603050405020304" pitchFamily="18" charset="0"/>
              </a:rPr>
              <a:t>айёр</a:t>
            </a:r>
            <a:r>
              <a:rPr sz="1200" b="1" spc="-90" dirty="0">
                <a:solidFill>
                  <a:srgbClr val="1B75BC"/>
                </a:solidFill>
                <a:latin typeface="Times New Roman" panose="02020603050405020304" pitchFamily="18" charset="0"/>
                <a:cs typeface="Times New Roman" panose="02020603050405020304" pitchFamily="18" charset="0"/>
              </a:rPr>
              <a:t>г</a:t>
            </a:r>
            <a:r>
              <a:rPr sz="1200" b="1" spc="-111" dirty="0">
                <a:solidFill>
                  <a:srgbClr val="1B75BC"/>
                </a:solidFill>
                <a:latin typeface="Times New Roman" panose="02020603050405020304" pitchFamily="18" charset="0"/>
                <a:cs typeface="Times New Roman" panose="02020603050405020304" pitchFamily="18" charset="0"/>
              </a:rPr>
              <a:t>а</a:t>
            </a:r>
            <a:r>
              <a:rPr sz="1200" b="1" spc="-153" dirty="0">
                <a:solidFill>
                  <a:srgbClr val="1B75BC"/>
                </a:solidFill>
                <a:latin typeface="Times New Roman" panose="02020603050405020304" pitchFamily="18" charset="0"/>
                <a:cs typeface="Times New Roman" panose="02020603050405020304" pitchFamily="18" charset="0"/>
              </a:rPr>
              <a:t>р</a:t>
            </a:r>
            <a:r>
              <a:rPr sz="1200" b="1" spc="-74" dirty="0">
                <a:solidFill>
                  <a:srgbClr val="1B75BC"/>
                </a:solidFill>
                <a:latin typeface="Times New Roman" panose="02020603050405020304" pitchFamily="18" charset="0"/>
                <a:cs typeface="Times New Roman" panose="02020603050405020304" pitchFamily="18" charset="0"/>
              </a:rPr>
              <a:t>лик, </a:t>
            </a:r>
            <a:r>
              <a:rPr sz="1200" b="1" spc="-159" dirty="0">
                <a:solidFill>
                  <a:srgbClr val="1B75BC"/>
                </a:solidFill>
                <a:latin typeface="Times New Roman" panose="02020603050405020304" pitchFamily="18" charset="0"/>
                <a:cs typeface="Times New Roman" panose="02020603050405020304" pitchFamily="18" charset="0"/>
              </a:rPr>
              <a:t>м</a:t>
            </a:r>
            <a:r>
              <a:rPr sz="1200" b="1" spc="-164" dirty="0">
                <a:solidFill>
                  <a:srgbClr val="1B75BC"/>
                </a:solidFill>
                <a:latin typeface="Times New Roman" panose="02020603050405020304" pitchFamily="18" charset="0"/>
                <a:cs typeface="Times New Roman" panose="02020603050405020304" pitchFamily="18" charset="0"/>
              </a:rPr>
              <a:t>о</a:t>
            </a:r>
            <a:r>
              <a:rPr sz="1200" b="1" spc="-90" dirty="0">
                <a:solidFill>
                  <a:srgbClr val="1B75BC"/>
                </a:solidFill>
                <a:latin typeface="Times New Roman" panose="02020603050405020304" pitchFamily="18" charset="0"/>
                <a:cs typeface="Times New Roman" panose="02020603050405020304" pitchFamily="18" charset="0"/>
              </a:rPr>
              <a:t>ддий  </a:t>
            </a:r>
            <a:r>
              <a:rPr sz="1200" b="1" spc="-42" dirty="0">
                <a:solidFill>
                  <a:srgbClr val="231F20"/>
                </a:solidFill>
                <a:latin typeface="Times New Roman" panose="02020603050405020304" pitchFamily="18" charset="0"/>
                <a:cs typeface="Times New Roman" panose="02020603050405020304" pitchFamily="18" charset="0"/>
              </a:rPr>
              <a:t>ва</a:t>
            </a:r>
            <a:r>
              <a:rPr sz="1200" b="1" spc="-63" dirty="0">
                <a:solidFill>
                  <a:srgbClr val="231F20"/>
                </a:solidFill>
                <a:latin typeface="Times New Roman" panose="02020603050405020304" pitchFamily="18" charset="0"/>
                <a:cs typeface="Times New Roman" panose="02020603050405020304" pitchFamily="18" charset="0"/>
              </a:rPr>
              <a:t> </a:t>
            </a:r>
            <a:r>
              <a:rPr sz="1200" b="1" spc="-111" dirty="0">
                <a:solidFill>
                  <a:srgbClr val="1B75BC"/>
                </a:solidFill>
                <a:latin typeface="Times New Roman" panose="02020603050405020304" pitchFamily="18" charset="0"/>
                <a:cs typeface="Times New Roman" panose="02020603050405020304" pitchFamily="18" charset="0"/>
              </a:rPr>
              <a:t>ижтимоий</a:t>
            </a:r>
            <a:r>
              <a:rPr sz="1200" b="1" spc="-74" dirty="0">
                <a:solidFill>
                  <a:srgbClr val="1B75BC"/>
                </a:solidFill>
                <a:latin typeface="Times New Roman" panose="02020603050405020304" pitchFamily="18" charset="0"/>
                <a:cs typeface="Times New Roman" panose="02020603050405020304" pitchFamily="18" charset="0"/>
              </a:rPr>
              <a:t> </a:t>
            </a:r>
            <a:r>
              <a:rPr sz="1200" b="1" spc="-63" dirty="0">
                <a:solidFill>
                  <a:srgbClr val="1B75BC"/>
                </a:solidFill>
                <a:latin typeface="Times New Roman" panose="02020603050405020304" pitchFamily="18" charset="0"/>
                <a:cs typeface="Times New Roman" panose="02020603050405020304" pitchFamily="18" charset="0"/>
              </a:rPr>
              <a:t>т</a:t>
            </a:r>
            <a:r>
              <a:rPr sz="1200" b="1" spc="-111" dirty="0">
                <a:solidFill>
                  <a:srgbClr val="1B75BC"/>
                </a:solidFill>
                <a:latin typeface="Times New Roman" panose="02020603050405020304" pitchFamily="18" charset="0"/>
                <a:cs typeface="Times New Roman" panose="02020603050405020304" pitchFamily="18" charset="0"/>
              </a:rPr>
              <a:t>а</a:t>
            </a:r>
            <a:r>
              <a:rPr sz="1200" b="1" spc="-153" dirty="0">
                <a:solidFill>
                  <a:srgbClr val="1B75BC"/>
                </a:solidFill>
                <a:latin typeface="Times New Roman" panose="02020603050405020304" pitchFamily="18" charset="0"/>
                <a:cs typeface="Times New Roman" panose="02020603050405020304" pitchFamily="18" charset="0"/>
              </a:rPr>
              <a:t>ъмин</a:t>
            </a:r>
            <a:r>
              <a:rPr sz="1200" b="1" spc="-159" dirty="0">
                <a:solidFill>
                  <a:srgbClr val="1B75BC"/>
                </a:solidFill>
                <a:latin typeface="Times New Roman" panose="02020603050405020304" pitchFamily="18" charset="0"/>
                <a:cs typeface="Times New Roman" panose="02020603050405020304" pitchFamily="18" charset="0"/>
              </a:rPr>
              <a:t>о</a:t>
            </a:r>
            <a:r>
              <a:rPr sz="1200" b="1" spc="-37" dirty="0">
                <a:solidFill>
                  <a:srgbClr val="1B75BC"/>
                </a:solidFill>
                <a:latin typeface="Times New Roman" panose="02020603050405020304" pitchFamily="18" charset="0"/>
                <a:cs typeface="Times New Roman" panose="02020603050405020304" pitchFamily="18" charset="0"/>
              </a:rPr>
              <a:t>т  </a:t>
            </a:r>
            <a:r>
              <a:rPr sz="1200" b="1" spc="-42" dirty="0">
                <a:solidFill>
                  <a:srgbClr val="231F20"/>
                </a:solidFill>
                <a:latin typeface="Times New Roman" panose="02020603050405020304" pitchFamily="18" charset="0"/>
                <a:cs typeface="Times New Roman" panose="02020603050405020304" pitchFamily="18" charset="0"/>
              </a:rPr>
              <a:t>да</a:t>
            </a:r>
            <a:r>
              <a:rPr sz="1200" b="1" spc="-53" dirty="0">
                <a:solidFill>
                  <a:srgbClr val="231F20"/>
                </a:solidFill>
                <a:latin typeface="Times New Roman" panose="02020603050405020304" pitchFamily="18" charset="0"/>
                <a:cs typeface="Times New Roman" panose="02020603050405020304" pitchFamily="18" charset="0"/>
              </a:rPr>
              <a:t>р</a:t>
            </a:r>
            <a:r>
              <a:rPr sz="1200" b="1" spc="-21" dirty="0">
                <a:solidFill>
                  <a:srgbClr val="231F20"/>
                </a:solidFill>
                <a:latin typeface="Times New Roman" panose="02020603050405020304" pitchFamily="18" charset="0"/>
                <a:cs typeface="Times New Roman" panose="02020603050405020304" pitchFamily="18" charset="0"/>
              </a:rPr>
              <a:t>а</a:t>
            </a:r>
            <a:r>
              <a:rPr sz="1200" b="1" spc="-37" dirty="0">
                <a:solidFill>
                  <a:srgbClr val="231F20"/>
                </a:solidFill>
                <a:latin typeface="Times New Roman" panose="02020603050405020304" pitchFamily="18" charset="0"/>
                <a:cs typeface="Times New Roman" panose="02020603050405020304" pitchFamily="18" charset="0"/>
              </a:rPr>
              <a:t>ж</a:t>
            </a:r>
            <a:r>
              <a:rPr sz="1200" b="1" spc="-16" dirty="0">
                <a:solidFill>
                  <a:srgbClr val="231F20"/>
                </a:solidFill>
                <a:latin typeface="Times New Roman" panose="02020603050405020304" pitchFamily="18" charset="0"/>
                <a:cs typeface="Times New Roman" panose="02020603050405020304" pitchFamily="18" charset="0"/>
              </a:rPr>
              <a:t>асини</a:t>
            </a:r>
            <a:r>
              <a:rPr sz="1200" b="1" spc="-63" dirty="0">
                <a:solidFill>
                  <a:srgbClr val="231F20"/>
                </a:solidFill>
                <a:latin typeface="Times New Roman" panose="02020603050405020304" pitchFamily="18" charset="0"/>
                <a:cs typeface="Times New Roman" panose="02020603050405020304" pitchFamily="18" charset="0"/>
              </a:rPr>
              <a:t> </a:t>
            </a:r>
            <a:r>
              <a:rPr sz="1200" b="1" spc="-11" dirty="0">
                <a:solidFill>
                  <a:srgbClr val="231F20"/>
                </a:solidFill>
                <a:latin typeface="Times New Roman" panose="02020603050405020304" pitchFamily="18" charset="0"/>
                <a:cs typeface="Times New Roman" panose="02020603050405020304" pitchFamily="18" charset="0"/>
              </a:rPr>
              <a:t>ошириш</a:t>
            </a:r>
            <a:endParaRPr sz="1200" b="1" dirty="0">
              <a:latin typeface="Times New Roman" panose="02020603050405020304" pitchFamily="18" charset="0"/>
              <a:cs typeface="Times New Roman" panose="02020603050405020304" pitchFamily="18" charset="0"/>
            </a:endParaRPr>
          </a:p>
        </p:txBody>
      </p:sp>
      <p:sp>
        <p:nvSpPr>
          <p:cNvPr id="36" name="object 36"/>
          <p:cNvSpPr txBox="1"/>
          <p:nvPr/>
        </p:nvSpPr>
        <p:spPr>
          <a:xfrm>
            <a:off x="7062745" y="3478969"/>
            <a:ext cx="2094000" cy="470357"/>
          </a:xfrm>
          <a:prstGeom prst="rect">
            <a:avLst/>
          </a:prstGeom>
        </p:spPr>
        <p:txBody>
          <a:bodyPr vert="horz" wrap="square" lIns="0" tIns="13434" rIns="0" bIns="0" rtlCol="0">
            <a:spAutoFit/>
          </a:bodyPr>
          <a:lstStyle/>
          <a:p>
            <a:pPr marL="13434" marR="5374">
              <a:lnSpc>
                <a:spcPct val="106100"/>
              </a:lnSpc>
              <a:spcBef>
                <a:spcPts val="106"/>
              </a:spcBef>
            </a:pPr>
            <a:r>
              <a:rPr sz="1400" b="1" spc="-37" dirty="0">
                <a:solidFill>
                  <a:srgbClr val="231F20"/>
                </a:solidFill>
                <a:latin typeface="Times New Roman" panose="02020603050405020304" pitchFamily="18" charset="0"/>
                <a:cs typeface="Times New Roman" panose="02020603050405020304" pitchFamily="18" charset="0"/>
              </a:rPr>
              <a:t>Миллий</a:t>
            </a:r>
            <a:r>
              <a:rPr sz="1400" b="1" spc="-63" dirty="0">
                <a:solidFill>
                  <a:srgbClr val="231F20"/>
                </a:solidFill>
                <a:latin typeface="Times New Roman" panose="02020603050405020304" pitchFamily="18" charset="0"/>
                <a:cs typeface="Times New Roman" panose="02020603050405020304" pitchFamily="18" charset="0"/>
              </a:rPr>
              <a:t> </a:t>
            </a:r>
            <a:r>
              <a:rPr sz="1400" b="1" spc="-32" dirty="0">
                <a:solidFill>
                  <a:srgbClr val="1B75BC"/>
                </a:solidFill>
                <a:latin typeface="Times New Roman" panose="02020603050405020304" pitchFamily="18" charset="0"/>
                <a:cs typeface="Times New Roman" panose="02020603050405020304" pitchFamily="18" charset="0"/>
              </a:rPr>
              <a:t>к</a:t>
            </a:r>
            <a:r>
              <a:rPr sz="1400" b="1" spc="-106" dirty="0">
                <a:solidFill>
                  <a:srgbClr val="1B75BC"/>
                </a:solidFill>
                <a:latin typeface="Times New Roman" panose="02020603050405020304" pitchFamily="18" charset="0"/>
                <a:cs typeface="Times New Roman" panose="02020603050405020304" pitchFamily="18" charset="0"/>
              </a:rPr>
              <a:t>ад</a:t>
            </a:r>
            <a:r>
              <a:rPr sz="1400" b="1" spc="-138" dirty="0">
                <a:solidFill>
                  <a:srgbClr val="1B75BC"/>
                </a:solidFill>
                <a:latin typeface="Times New Roman" panose="02020603050405020304" pitchFamily="18" charset="0"/>
                <a:cs typeface="Times New Roman" panose="02020603050405020304" pitchFamily="18" charset="0"/>
              </a:rPr>
              <a:t>р</a:t>
            </a:r>
            <a:r>
              <a:rPr sz="1400" b="1" spc="-100" dirty="0">
                <a:solidFill>
                  <a:srgbClr val="1B75BC"/>
                </a:solidFill>
                <a:latin typeface="Times New Roman" panose="02020603050405020304" pitchFamily="18" charset="0"/>
                <a:cs typeface="Times New Roman" panose="02020603050405020304" pitchFamily="18" charset="0"/>
              </a:rPr>
              <a:t>лар  </a:t>
            </a:r>
            <a:r>
              <a:rPr sz="1400" b="1" spc="-106" dirty="0">
                <a:solidFill>
                  <a:srgbClr val="1B75BC"/>
                </a:solidFill>
                <a:latin typeface="Times New Roman" panose="02020603050405020304" pitchFamily="18" charset="0"/>
                <a:cs typeface="Times New Roman" panose="02020603050405020304" pitchFamily="18" charset="0"/>
              </a:rPr>
              <a:t>захи</a:t>
            </a:r>
            <a:r>
              <a:rPr sz="1400" b="1" spc="-121" dirty="0">
                <a:solidFill>
                  <a:srgbClr val="1B75BC"/>
                </a:solidFill>
                <a:latin typeface="Times New Roman" panose="02020603050405020304" pitchFamily="18" charset="0"/>
                <a:cs typeface="Times New Roman" panose="02020603050405020304" pitchFamily="18" charset="0"/>
              </a:rPr>
              <a:t>р</a:t>
            </a:r>
            <a:r>
              <a:rPr sz="1400" b="1" spc="-111" dirty="0">
                <a:solidFill>
                  <a:srgbClr val="1B75BC"/>
                </a:solidFill>
                <a:latin typeface="Times New Roman" panose="02020603050405020304" pitchFamily="18" charset="0"/>
                <a:cs typeface="Times New Roman" panose="02020603050405020304" pitchFamily="18" charset="0"/>
              </a:rPr>
              <a:t>асини</a:t>
            </a:r>
            <a:r>
              <a:rPr sz="1400" b="1" spc="-74" dirty="0">
                <a:solidFill>
                  <a:srgbClr val="1B75BC"/>
                </a:solidFill>
                <a:latin typeface="Times New Roman" panose="02020603050405020304" pitchFamily="18" charset="0"/>
                <a:cs typeface="Times New Roman" panose="02020603050405020304" pitchFamily="18" charset="0"/>
              </a:rPr>
              <a:t> </a:t>
            </a:r>
            <a:r>
              <a:rPr sz="1400" b="1" spc="-21" dirty="0">
                <a:solidFill>
                  <a:srgbClr val="231F20"/>
                </a:solidFill>
                <a:latin typeface="Times New Roman" panose="02020603050405020304" pitchFamily="18" charset="0"/>
                <a:cs typeface="Times New Roman" panose="02020603050405020304" pitchFamily="18" charset="0"/>
              </a:rPr>
              <a:t>шакллантириш</a:t>
            </a:r>
            <a:endParaRPr sz="1400" b="1" dirty="0">
              <a:latin typeface="Times New Roman" panose="02020603050405020304" pitchFamily="18" charset="0"/>
              <a:cs typeface="Times New Roman" panose="02020603050405020304" pitchFamily="18" charset="0"/>
            </a:endParaRPr>
          </a:p>
        </p:txBody>
      </p:sp>
      <p:sp>
        <p:nvSpPr>
          <p:cNvPr id="37" name="object 37"/>
          <p:cNvSpPr txBox="1"/>
          <p:nvPr/>
        </p:nvSpPr>
        <p:spPr>
          <a:xfrm>
            <a:off x="7031445" y="4640548"/>
            <a:ext cx="2539169" cy="468128"/>
          </a:xfrm>
          <a:prstGeom prst="rect">
            <a:avLst/>
          </a:prstGeom>
        </p:spPr>
        <p:txBody>
          <a:bodyPr vert="horz" wrap="square" lIns="0" tIns="24181" rIns="0" bIns="0" rtlCol="0">
            <a:spAutoFit/>
          </a:bodyPr>
          <a:lstStyle/>
          <a:p>
            <a:pPr marL="13434">
              <a:spcBef>
                <a:spcPts val="190"/>
              </a:spcBef>
            </a:pPr>
            <a:r>
              <a:rPr sz="1400" spc="-90" dirty="0">
                <a:solidFill>
                  <a:srgbClr val="1B75BC"/>
                </a:solidFill>
                <a:latin typeface="Times New Roman" panose="02020603050405020304" pitchFamily="18" charset="0"/>
                <a:cs typeface="Times New Roman" panose="02020603050405020304" pitchFamily="18" charset="0"/>
              </a:rPr>
              <a:t>“</a:t>
            </a:r>
            <a:r>
              <a:rPr sz="1400" b="1" spc="-143" dirty="0" err="1" smtClean="0">
                <a:solidFill>
                  <a:srgbClr val="1B75BC"/>
                </a:solidFill>
                <a:latin typeface="Times New Roman" panose="02020603050405020304" pitchFamily="18" charset="0"/>
                <a:cs typeface="Times New Roman" panose="02020603050405020304" pitchFamily="18" charset="0"/>
              </a:rPr>
              <a:t>Р</a:t>
            </a:r>
            <a:r>
              <a:rPr sz="1400" b="1" spc="116" dirty="0" err="1" smtClean="0">
                <a:solidFill>
                  <a:srgbClr val="1B75BC"/>
                </a:solidFill>
                <a:latin typeface="Times New Roman" panose="02020603050405020304" pitchFamily="18" charset="0"/>
                <a:cs typeface="Times New Roman" panose="02020603050405020304" pitchFamily="18" charset="0"/>
              </a:rPr>
              <a:t>а</a:t>
            </a:r>
            <a:r>
              <a:rPr lang="uz-Cyrl-UZ" sz="1400" b="1" spc="116" dirty="0" smtClean="0">
                <a:solidFill>
                  <a:srgbClr val="1B75BC"/>
                </a:solidFill>
                <a:latin typeface="Times New Roman" panose="02020603050405020304" pitchFamily="18" charset="0"/>
                <a:cs typeface="Times New Roman" panose="02020603050405020304" pitchFamily="18" charset="0"/>
              </a:rPr>
              <a:t>қ</a:t>
            </a:r>
            <a:r>
              <a:rPr sz="1400" b="1" spc="-127" dirty="0" err="1" smtClean="0">
                <a:solidFill>
                  <a:srgbClr val="1B75BC"/>
                </a:solidFill>
                <a:latin typeface="Times New Roman" panose="02020603050405020304" pitchFamily="18" charset="0"/>
                <a:cs typeface="Times New Roman" panose="02020603050405020304" pitchFamily="18" charset="0"/>
              </a:rPr>
              <a:t>амли</a:t>
            </a:r>
            <a:r>
              <a:rPr sz="1400" b="1" spc="-74" dirty="0" smtClean="0">
                <a:solidFill>
                  <a:srgbClr val="1B75BC"/>
                </a:solidFill>
                <a:latin typeface="Times New Roman" panose="02020603050405020304" pitchFamily="18" charset="0"/>
                <a:cs typeface="Times New Roman" panose="02020603050405020304" pitchFamily="18" charset="0"/>
              </a:rPr>
              <a:t> </a:t>
            </a:r>
            <a:r>
              <a:rPr sz="1400" b="1" spc="-111" dirty="0">
                <a:solidFill>
                  <a:srgbClr val="1B75BC"/>
                </a:solidFill>
                <a:latin typeface="Times New Roman" panose="02020603050405020304" pitchFamily="18" charset="0"/>
                <a:cs typeface="Times New Roman" panose="02020603050405020304" pitchFamily="18" charset="0"/>
              </a:rPr>
              <a:t>да</a:t>
            </a:r>
            <a:r>
              <a:rPr sz="1400" b="1" spc="-148" dirty="0">
                <a:solidFill>
                  <a:srgbClr val="1B75BC"/>
                </a:solidFill>
                <a:latin typeface="Times New Roman" panose="02020603050405020304" pitchFamily="18" charset="0"/>
                <a:cs typeface="Times New Roman" panose="02020603050405020304" pitchFamily="18" charset="0"/>
              </a:rPr>
              <a:t>в</a:t>
            </a:r>
            <a:r>
              <a:rPr sz="1400" b="1" spc="-127" dirty="0">
                <a:solidFill>
                  <a:srgbClr val="1B75BC"/>
                </a:solidFill>
                <a:latin typeface="Times New Roman" panose="02020603050405020304" pitchFamily="18" charset="0"/>
                <a:cs typeface="Times New Roman" panose="02020603050405020304" pitchFamily="18" charset="0"/>
              </a:rPr>
              <a:t>л</a:t>
            </a:r>
            <a:r>
              <a:rPr sz="1400" b="1" spc="-132" dirty="0">
                <a:solidFill>
                  <a:srgbClr val="1B75BC"/>
                </a:solidFill>
                <a:latin typeface="Times New Roman" panose="02020603050405020304" pitchFamily="18" charset="0"/>
                <a:cs typeface="Times New Roman" panose="02020603050405020304" pitchFamily="18" charset="0"/>
              </a:rPr>
              <a:t>а</a:t>
            </a:r>
            <a:r>
              <a:rPr sz="1400" b="1" spc="-48" dirty="0">
                <a:solidFill>
                  <a:srgbClr val="1B75BC"/>
                </a:solidFill>
                <a:latin typeface="Times New Roman" panose="02020603050405020304" pitchFamily="18" charset="0"/>
                <a:cs typeface="Times New Roman" panose="02020603050405020304" pitchFamily="18" charset="0"/>
              </a:rPr>
              <a:t>т</a:t>
            </a:r>
            <a:r>
              <a:rPr sz="1400" b="1" spc="-74" dirty="0">
                <a:solidFill>
                  <a:srgbClr val="1B75BC"/>
                </a:solidFill>
                <a:latin typeface="Times New Roman" panose="02020603050405020304" pitchFamily="18" charset="0"/>
                <a:cs typeface="Times New Roman" panose="02020603050405020304" pitchFamily="18" charset="0"/>
              </a:rPr>
              <a:t> </a:t>
            </a:r>
            <a:r>
              <a:rPr sz="1400" b="1" spc="-111" dirty="0">
                <a:solidFill>
                  <a:srgbClr val="1B75BC"/>
                </a:solidFill>
                <a:latin typeface="Times New Roman" panose="02020603050405020304" pitchFamily="18" charset="0"/>
                <a:cs typeface="Times New Roman" panose="02020603050405020304" pitchFamily="18" charset="0"/>
              </a:rPr>
              <a:t>хизм</a:t>
            </a:r>
            <a:r>
              <a:rPr sz="1400" b="1" spc="-121" dirty="0">
                <a:solidFill>
                  <a:srgbClr val="1B75BC"/>
                </a:solidFill>
                <a:latin typeface="Times New Roman" panose="02020603050405020304" pitchFamily="18" charset="0"/>
                <a:cs typeface="Times New Roman" panose="02020603050405020304" pitchFamily="18" charset="0"/>
              </a:rPr>
              <a:t>а</a:t>
            </a:r>
            <a:r>
              <a:rPr sz="1400" b="1" spc="-79" dirty="0">
                <a:solidFill>
                  <a:srgbClr val="1B75BC"/>
                </a:solidFill>
                <a:latin typeface="Times New Roman" panose="02020603050405020304" pitchFamily="18" charset="0"/>
                <a:cs typeface="Times New Roman" panose="02020603050405020304" pitchFamily="18" charset="0"/>
              </a:rPr>
              <a:t>ти”</a:t>
            </a:r>
            <a:endParaRPr sz="1400" b="1" dirty="0">
              <a:latin typeface="Times New Roman" panose="02020603050405020304" pitchFamily="18" charset="0"/>
              <a:cs typeface="Times New Roman" panose="02020603050405020304" pitchFamily="18" charset="0"/>
            </a:endParaRPr>
          </a:p>
          <a:p>
            <a:pPr marL="13434">
              <a:spcBef>
                <a:spcPts val="85"/>
              </a:spcBef>
            </a:pPr>
            <a:r>
              <a:rPr sz="1400" b="1" spc="26" dirty="0" err="1" smtClean="0">
                <a:solidFill>
                  <a:srgbClr val="231F20"/>
                </a:solidFill>
                <a:latin typeface="Times New Roman" panose="02020603050405020304" pitchFamily="18" charset="0"/>
                <a:cs typeface="Times New Roman" panose="02020603050405020304" pitchFamily="18" charset="0"/>
              </a:rPr>
              <a:t>лойи</a:t>
            </a:r>
            <a:r>
              <a:rPr lang="uz-Cyrl-UZ" sz="1400" b="1" spc="26" dirty="0" smtClean="0">
                <a:solidFill>
                  <a:srgbClr val="231F20"/>
                </a:solidFill>
                <a:latin typeface="Times New Roman" panose="02020603050405020304" pitchFamily="18" charset="0"/>
                <a:cs typeface="Times New Roman" panose="02020603050405020304" pitchFamily="18" charset="0"/>
              </a:rPr>
              <a:t>ҳ</a:t>
            </a:r>
            <a:r>
              <a:rPr sz="1400" b="1" spc="-16" dirty="0" err="1" smtClean="0">
                <a:solidFill>
                  <a:srgbClr val="231F20"/>
                </a:solidFill>
                <a:latin typeface="Times New Roman" panose="02020603050405020304" pitchFamily="18" charset="0"/>
                <a:cs typeface="Times New Roman" panose="02020603050405020304" pitchFamily="18" charset="0"/>
              </a:rPr>
              <a:t>асини</a:t>
            </a:r>
            <a:r>
              <a:rPr sz="1400" b="1" spc="-63" dirty="0" smtClean="0">
                <a:solidFill>
                  <a:srgbClr val="231F20"/>
                </a:solidFill>
                <a:latin typeface="Times New Roman" panose="02020603050405020304" pitchFamily="18" charset="0"/>
                <a:cs typeface="Times New Roman" panose="02020603050405020304" pitchFamily="18" charset="0"/>
              </a:rPr>
              <a:t> </a:t>
            </a:r>
            <a:r>
              <a:rPr sz="1400" b="1" spc="-37" dirty="0">
                <a:solidFill>
                  <a:srgbClr val="231F20"/>
                </a:solidFill>
                <a:latin typeface="Times New Roman" panose="02020603050405020304" pitchFamily="18" charset="0"/>
                <a:cs typeface="Times New Roman" panose="02020603050405020304" pitchFamily="18" charset="0"/>
              </a:rPr>
              <a:t>амал</a:t>
            </a:r>
            <a:r>
              <a:rPr sz="1400" b="1" spc="-42" dirty="0">
                <a:solidFill>
                  <a:srgbClr val="231F20"/>
                </a:solidFill>
                <a:latin typeface="Times New Roman" panose="02020603050405020304" pitchFamily="18" charset="0"/>
                <a:cs typeface="Times New Roman" panose="02020603050405020304" pitchFamily="18" charset="0"/>
              </a:rPr>
              <a:t>г</a:t>
            </a:r>
            <a:r>
              <a:rPr sz="1400" b="1" spc="-48" dirty="0">
                <a:solidFill>
                  <a:srgbClr val="231F20"/>
                </a:solidFill>
                <a:latin typeface="Times New Roman" panose="02020603050405020304" pitchFamily="18" charset="0"/>
                <a:cs typeface="Times New Roman" panose="02020603050405020304" pitchFamily="18" charset="0"/>
              </a:rPr>
              <a:t>а</a:t>
            </a:r>
            <a:r>
              <a:rPr sz="1400" b="1" spc="-63" dirty="0">
                <a:solidFill>
                  <a:srgbClr val="231F20"/>
                </a:solidFill>
                <a:latin typeface="Times New Roman" panose="02020603050405020304" pitchFamily="18" charset="0"/>
                <a:cs typeface="Times New Roman" panose="02020603050405020304" pitchFamily="18" charset="0"/>
              </a:rPr>
              <a:t> </a:t>
            </a:r>
            <a:r>
              <a:rPr sz="1400" b="1" spc="-11" dirty="0">
                <a:solidFill>
                  <a:srgbClr val="231F20"/>
                </a:solidFill>
                <a:latin typeface="Times New Roman" panose="02020603050405020304" pitchFamily="18" charset="0"/>
                <a:cs typeface="Times New Roman" panose="02020603050405020304" pitchFamily="18" charset="0"/>
              </a:rPr>
              <a:t>ошириш</a:t>
            </a:r>
            <a:endParaRPr sz="1400" b="1" dirty="0">
              <a:latin typeface="Times New Roman" panose="02020603050405020304" pitchFamily="18" charset="0"/>
              <a:cs typeface="Times New Roman" panose="02020603050405020304" pitchFamily="18" charset="0"/>
            </a:endParaRPr>
          </a:p>
        </p:txBody>
      </p:sp>
      <p:sp>
        <p:nvSpPr>
          <p:cNvPr id="38" name="object 38"/>
          <p:cNvSpPr txBox="1"/>
          <p:nvPr/>
        </p:nvSpPr>
        <p:spPr>
          <a:xfrm>
            <a:off x="6997894" y="5844525"/>
            <a:ext cx="2822038" cy="683813"/>
          </a:xfrm>
          <a:prstGeom prst="rect">
            <a:avLst/>
          </a:prstGeom>
        </p:spPr>
        <p:txBody>
          <a:bodyPr vert="horz" wrap="square" lIns="0" tIns="13434" rIns="0" bIns="0" rtlCol="0">
            <a:spAutoFit/>
          </a:bodyPr>
          <a:lstStyle/>
          <a:p>
            <a:pPr marL="13434" marR="5374">
              <a:lnSpc>
                <a:spcPct val="106100"/>
              </a:lnSpc>
              <a:spcBef>
                <a:spcPts val="106"/>
              </a:spcBef>
            </a:pPr>
            <a:r>
              <a:rPr sz="1400" b="1" spc="-121" dirty="0" err="1">
                <a:solidFill>
                  <a:srgbClr val="1B75BC"/>
                </a:solidFill>
                <a:latin typeface="Times New Roman" panose="02020603050405020304" pitchFamily="18" charset="0"/>
                <a:cs typeface="Times New Roman" panose="02020603050405020304" pitchFamily="18" charset="0"/>
              </a:rPr>
              <a:t>Иш</a:t>
            </a:r>
            <a:r>
              <a:rPr sz="1400" b="1" spc="-74" dirty="0">
                <a:solidFill>
                  <a:srgbClr val="1B75BC"/>
                </a:solidFill>
                <a:latin typeface="Times New Roman" panose="02020603050405020304" pitchFamily="18" charset="0"/>
                <a:cs typeface="Times New Roman" panose="02020603050405020304" pitchFamily="18" charset="0"/>
              </a:rPr>
              <a:t> </a:t>
            </a:r>
            <a:r>
              <a:rPr sz="1400" b="1" spc="-32" dirty="0" err="1" smtClean="0">
                <a:solidFill>
                  <a:srgbClr val="1B75BC"/>
                </a:solidFill>
                <a:latin typeface="Times New Roman" panose="02020603050405020304" pitchFamily="18" charset="0"/>
                <a:cs typeface="Times New Roman" panose="02020603050405020304" pitchFamily="18" charset="0"/>
              </a:rPr>
              <a:t>ва</a:t>
            </a:r>
            <a:r>
              <a:rPr lang="uz-Cyrl-UZ" sz="1400" b="1" spc="-32" dirty="0" smtClean="0">
                <a:solidFill>
                  <a:srgbClr val="1B75BC"/>
                </a:solidFill>
                <a:latin typeface="Times New Roman" panose="02020603050405020304" pitchFamily="18" charset="0"/>
                <a:cs typeface="Times New Roman" panose="02020603050405020304" pitchFamily="18" charset="0"/>
              </a:rPr>
              <a:t>қ</a:t>
            </a:r>
            <a:r>
              <a:rPr sz="1400" b="1" spc="-32" dirty="0" err="1" smtClean="0">
                <a:solidFill>
                  <a:srgbClr val="1B75BC"/>
                </a:solidFill>
                <a:latin typeface="Times New Roman" panose="02020603050405020304" pitchFamily="18" charset="0"/>
                <a:cs typeface="Times New Roman" panose="02020603050405020304" pitchFamily="18" charset="0"/>
              </a:rPr>
              <a:t>ти</a:t>
            </a:r>
            <a:r>
              <a:rPr sz="1400" b="1" spc="-74" dirty="0" smtClean="0">
                <a:solidFill>
                  <a:srgbClr val="1B75BC"/>
                </a:solidFill>
                <a:latin typeface="Times New Roman" panose="02020603050405020304" pitchFamily="18" charset="0"/>
                <a:cs typeface="Times New Roman" panose="02020603050405020304" pitchFamily="18" charset="0"/>
              </a:rPr>
              <a:t> </a:t>
            </a:r>
            <a:r>
              <a:rPr sz="1400" b="1" spc="-127" dirty="0" err="1">
                <a:solidFill>
                  <a:srgbClr val="1B75BC"/>
                </a:solidFill>
                <a:latin typeface="Times New Roman" panose="02020603050405020304" pitchFamily="18" charset="0"/>
                <a:cs typeface="Times New Roman" panose="02020603050405020304" pitchFamily="18" charset="0"/>
              </a:rPr>
              <a:t>ва</a:t>
            </a:r>
            <a:r>
              <a:rPr sz="1400" b="1" spc="-74" dirty="0">
                <a:solidFill>
                  <a:srgbClr val="1B75BC"/>
                </a:solidFill>
                <a:latin typeface="Times New Roman" panose="02020603050405020304" pitchFamily="18" charset="0"/>
                <a:cs typeface="Times New Roman" panose="02020603050405020304" pitchFamily="18" charset="0"/>
              </a:rPr>
              <a:t> </a:t>
            </a:r>
            <a:r>
              <a:rPr sz="1400" b="1" spc="-132" dirty="0" err="1" smtClean="0">
                <a:solidFill>
                  <a:srgbClr val="1B75BC"/>
                </a:solidFill>
                <a:latin typeface="Times New Roman" panose="02020603050405020304" pitchFamily="18" charset="0"/>
                <a:cs typeface="Times New Roman" panose="02020603050405020304" pitchFamily="18" charset="0"/>
              </a:rPr>
              <a:t>м</a:t>
            </a:r>
            <a:r>
              <a:rPr sz="1400" b="1" spc="-116" dirty="0" err="1" smtClean="0">
                <a:solidFill>
                  <a:srgbClr val="1B75BC"/>
                </a:solidFill>
                <a:latin typeface="Times New Roman" panose="02020603050405020304" pitchFamily="18" charset="0"/>
                <a:cs typeface="Times New Roman" panose="02020603050405020304" pitchFamily="18" charset="0"/>
              </a:rPr>
              <a:t>е</a:t>
            </a:r>
            <a:r>
              <a:rPr lang="uz-Cyrl-UZ" sz="1400" b="1" dirty="0" smtClean="0">
                <a:solidFill>
                  <a:srgbClr val="1B75BC"/>
                </a:solidFill>
                <a:latin typeface="Times New Roman" panose="02020603050405020304" pitchFamily="18" charset="0"/>
                <a:cs typeface="Times New Roman" panose="02020603050405020304" pitchFamily="18" charset="0"/>
              </a:rPr>
              <a:t>ҳ</a:t>
            </a:r>
            <a:r>
              <a:rPr sz="1400" b="1" dirty="0" err="1" smtClean="0">
                <a:solidFill>
                  <a:srgbClr val="1B75BC"/>
                </a:solidFill>
                <a:latin typeface="Times New Roman" panose="02020603050405020304" pitchFamily="18" charset="0"/>
                <a:cs typeface="Times New Roman" panose="02020603050405020304" pitchFamily="18" charset="0"/>
              </a:rPr>
              <a:t>н</a:t>
            </a:r>
            <a:r>
              <a:rPr sz="1400" b="1" spc="-21" dirty="0" err="1" smtClean="0">
                <a:solidFill>
                  <a:srgbClr val="1B75BC"/>
                </a:solidFill>
                <a:latin typeface="Times New Roman" panose="02020603050405020304" pitchFamily="18" charset="0"/>
                <a:cs typeface="Times New Roman" panose="02020603050405020304" pitchFamily="18" charset="0"/>
              </a:rPr>
              <a:t>а</a:t>
            </a:r>
            <a:r>
              <a:rPr sz="1400" b="1" spc="-48" dirty="0" err="1" smtClean="0">
                <a:solidFill>
                  <a:srgbClr val="1B75BC"/>
                </a:solidFill>
                <a:latin typeface="Times New Roman" panose="02020603050405020304" pitchFamily="18" charset="0"/>
                <a:cs typeface="Times New Roman" panose="02020603050405020304" pitchFamily="18" charset="0"/>
              </a:rPr>
              <a:t>т</a:t>
            </a:r>
            <a:r>
              <a:rPr sz="1400" b="1" spc="-74" dirty="0" smtClean="0">
                <a:solidFill>
                  <a:srgbClr val="1B75BC"/>
                </a:solidFill>
                <a:latin typeface="Times New Roman" panose="02020603050405020304" pitchFamily="18" charset="0"/>
                <a:cs typeface="Times New Roman" panose="02020603050405020304" pitchFamily="18" charset="0"/>
              </a:rPr>
              <a:t> </a:t>
            </a:r>
            <a:r>
              <a:rPr sz="1400" b="1" spc="-132" dirty="0">
                <a:solidFill>
                  <a:srgbClr val="1B75BC"/>
                </a:solidFill>
                <a:latin typeface="Times New Roman" panose="02020603050405020304" pitchFamily="18" charset="0"/>
                <a:cs typeface="Times New Roman" panose="02020603050405020304" pitchFamily="18" charset="0"/>
              </a:rPr>
              <a:t>м</a:t>
            </a:r>
            <a:r>
              <a:rPr sz="1400" b="1" spc="-121" dirty="0">
                <a:solidFill>
                  <a:srgbClr val="1B75BC"/>
                </a:solidFill>
                <a:latin typeface="Times New Roman" panose="02020603050405020304" pitchFamily="18" charset="0"/>
                <a:cs typeface="Times New Roman" panose="02020603050405020304" pitchFamily="18" charset="0"/>
              </a:rPr>
              <a:t>е</a:t>
            </a:r>
            <a:r>
              <a:rPr sz="1400" b="1" spc="-143" dirty="0">
                <a:solidFill>
                  <a:srgbClr val="1B75BC"/>
                </a:solidFill>
                <a:latin typeface="Times New Roman" panose="02020603050405020304" pitchFamily="18" charset="0"/>
                <a:cs typeface="Times New Roman" panose="02020603050405020304" pitchFamily="18" charset="0"/>
              </a:rPr>
              <a:t>ъё</a:t>
            </a:r>
            <a:r>
              <a:rPr sz="1400" b="1" spc="-169" dirty="0">
                <a:solidFill>
                  <a:srgbClr val="1B75BC"/>
                </a:solidFill>
                <a:latin typeface="Times New Roman" panose="02020603050405020304" pitchFamily="18" charset="0"/>
                <a:cs typeface="Times New Roman" panose="02020603050405020304" pitchFamily="18" charset="0"/>
              </a:rPr>
              <a:t>р</a:t>
            </a:r>
            <a:r>
              <a:rPr sz="1400" b="1" spc="-106" dirty="0">
                <a:solidFill>
                  <a:srgbClr val="1B75BC"/>
                </a:solidFill>
                <a:latin typeface="Times New Roman" panose="02020603050405020304" pitchFamily="18" charset="0"/>
                <a:cs typeface="Times New Roman" panose="02020603050405020304" pitchFamily="18" charset="0"/>
              </a:rPr>
              <a:t>лари  </a:t>
            </a:r>
            <a:r>
              <a:rPr sz="1400" b="1" spc="-79" dirty="0">
                <a:solidFill>
                  <a:srgbClr val="231F20"/>
                </a:solidFill>
                <a:latin typeface="Times New Roman" panose="02020603050405020304" pitchFamily="18" charset="0"/>
                <a:cs typeface="Times New Roman" panose="02020603050405020304" pitchFamily="18" charset="0"/>
              </a:rPr>
              <a:t>б</a:t>
            </a:r>
            <a:r>
              <a:rPr sz="1400" b="1" spc="-26" dirty="0">
                <a:solidFill>
                  <a:srgbClr val="231F20"/>
                </a:solidFill>
                <a:latin typeface="Times New Roman" panose="02020603050405020304" pitchFamily="18" charset="0"/>
                <a:cs typeface="Times New Roman" panose="02020603050405020304" pitchFamily="18" charset="0"/>
              </a:rPr>
              <a:t>ўйича</a:t>
            </a:r>
            <a:r>
              <a:rPr sz="1400" b="1" spc="-63" dirty="0">
                <a:solidFill>
                  <a:srgbClr val="231F20"/>
                </a:solidFill>
                <a:latin typeface="Times New Roman" panose="02020603050405020304" pitchFamily="18" charset="0"/>
                <a:cs typeface="Times New Roman" panose="02020603050405020304" pitchFamily="18" charset="0"/>
              </a:rPr>
              <a:t> </a:t>
            </a:r>
            <a:r>
              <a:rPr sz="1400" b="1" dirty="0" err="1">
                <a:solidFill>
                  <a:srgbClr val="231F20"/>
                </a:solidFill>
                <a:latin typeface="Times New Roman" panose="02020603050405020304" pitchFamily="18" charset="0"/>
                <a:cs typeface="Times New Roman" panose="02020603050405020304" pitchFamily="18" charset="0"/>
              </a:rPr>
              <a:t>т</a:t>
            </a:r>
            <a:r>
              <a:rPr sz="1400" b="1" spc="-48" dirty="0" err="1">
                <a:solidFill>
                  <a:srgbClr val="231F20"/>
                </a:solidFill>
                <a:latin typeface="Times New Roman" panose="02020603050405020304" pitchFamily="18" charset="0"/>
                <a:cs typeface="Times New Roman" panose="02020603050405020304" pitchFamily="18" charset="0"/>
              </a:rPr>
              <a:t>ала</a:t>
            </a:r>
            <a:r>
              <a:rPr sz="1400" b="1" spc="-79" dirty="0" err="1">
                <a:solidFill>
                  <a:srgbClr val="231F20"/>
                </a:solidFill>
                <a:latin typeface="Times New Roman" panose="02020603050405020304" pitchFamily="18" charset="0"/>
                <a:cs typeface="Times New Roman" panose="02020603050405020304" pitchFamily="18" charset="0"/>
              </a:rPr>
              <a:t>б</a:t>
            </a:r>
            <a:r>
              <a:rPr sz="1400" b="1" spc="-32" dirty="0" err="1">
                <a:solidFill>
                  <a:srgbClr val="231F20"/>
                </a:solidFill>
                <a:latin typeface="Times New Roman" panose="02020603050405020304" pitchFamily="18" charset="0"/>
                <a:cs typeface="Times New Roman" panose="02020603050405020304" pitchFamily="18" charset="0"/>
              </a:rPr>
              <a:t>ларни</a:t>
            </a:r>
            <a:r>
              <a:rPr sz="1400" b="1" spc="-63" dirty="0">
                <a:solidFill>
                  <a:srgbClr val="231F20"/>
                </a:solidFill>
                <a:latin typeface="Times New Roman" panose="02020603050405020304" pitchFamily="18" charset="0"/>
                <a:cs typeface="Times New Roman" panose="02020603050405020304" pitchFamily="18" charset="0"/>
              </a:rPr>
              <a:t> </a:t>
            </a:r>
            <a:r>
              <a:rPr lang="uz-Cyrl-UZ" sz="1400" b="1" spc="-63" dirty="0">
                <a:solidFill>
                  <a:srgbClr val="231F20"/>
                </a:solidFill>
                <a:latin typeface="Times New Roman" panose="02020603050405020304" pitchFamily="18" charset="0"/>
                <a:cs typeface="Times New Roman" panose="02020603050405020304" pitchFamily="18" charset="0"/>
              </a:rPr>
              <a:t>қ</a:t>
            </a:r>
            <a:r>
              <a:rPr sz="1400" b="1" spc="-16" dirty="0" err="1" smtClean="0">
                <a:solidFill>
                  <a:srgbClr val="231F20"/>
                </a:solidFill>
                <a:latin typeface="Times New Roman" panose="02020603050405020304" pitchFamily="18" charset="0"/>
                <a:cs typeface="Times New Roman" panose="02020603050405020304" pitchFamily="18" charset="0"/>
              </a:rPr>
              <a:t>ай</a:t>
            </a:r>
            <a:r>
              <a:rPr sz="1400" b="1" spc="-26" dirty="0" err="1" smtClean="0">
                <a:solidFill>
                  <a:srgbClr val="231F20"/>
                </a:solidFill>
                <a:latin typeface="Times New Roman" panose="02020603050405020304" pitchFamily="18" charset="0"/>
                <a:cs typeface="Times New Roman" panose="02020603050405020304" pitchFamily="18" charset="0"/>
              </a:rPr>
              <a:t>т</a:t>
            </a:r>
            <a:r>
              <a:rPr sz="1400" b="1" spc="-32" dirty="0" err="1" smtClean="0">
                <a:solidFill>
                  <a:srgbClr val="231F20"/>
                </a:solidFill>
                <a:latin typeface="Times New Roman" panose="02020603050405020304" pitchFamily="18" charset="0"/>
                <a:cs typeface="Times New Roman" panose="02020603050405020304" pitchFamily="18" charset="0"/>
              </a:rPr>
              <a:t>а</a:t>
            </a:r>
            <a:r>
              <a:rPr sz="1400" b="1" spc="-32" dirty="0" smtClean="0">
                <a:solidFill>
                  <a:srgbClr val="231F20"/>
                </a:solidFill>
                <a:latin typeface="Times New Roman" panose="02020603050405020304" pitchFamily="18" charset="0"/>
                <a:cs typeface="Times New Roman" panose="02020603050405020304" pitchFamily="18" charset="0"/>
              </a:rPr>
              <a:t>  </a:t>
            </a:r>
            <a:r>
              <a:rPr sz="1400" b="1" spc="-32" dirty="0" err="1">
                <a:solidFill>
                  <a:srgbClr val="231F20"/>
                </a:solidFill>
                <a:latin typeface="Times New Roman" panose="02020603050405020304" pitchFamily="18" charset="0"/>
                <a:cs typeface="Times New Roman" panose="02020603050405020304" pitchFamily="18" charset="0"/>
              </a:rPr>
              <a:t>кўриб</a:t>
            </a:r>
            <a:r>
              <a:rPr sz="1400" b="1" spc="-63" dirty="0">
                <a:solidFill>
                  <a:srgbClr val="231F20"/>
                </a:solidFill>
                <a:latin typeface="Times New Roman" panose="02020603050405020304" pitchFamily="18" charset="0"/>
                <a:cs typeface="Times New Roman" panose="02020603050405020304" pitchFamily="18" charset="0"/>
              </a:rPr>
              <a:t> </a:t>
            </a:r>
            <a:r>
              <a:rPr sz="1400" b="1" spc="-79" dirty="0" err="1" smtClean="0">
                <a:solidFill>
                  <a:srgbClr val="231F20"/>
                </a:solidFill>
                <a:latin typeface="Times New Roman" panose="02020603050405020304" pitchFamily="18" charset="0"/>
                <a:cs typeface="Times New Roman" panose="02020603050405020304" pitchFamily="18" charset="0"/>
              </a:rPr>
              <a:t>чи</a:t>
            </a:r>
            <a:r>
              <a:rPr lang="uz-Cyrl-UZ" sz="1400" b="1" spc="-79" dirty="0" smtClean="0">
                <a:solidFill>
                  <a:srgbClr val="231F20"/>
                </a:solidFill>
                <a:latin typeface="Times New Roman" panose="02020603050405020304" pitchFamily="18" charset="0"/>
                <a:cs typeface="Times New Roman" panose="02020603050405020304" pitchFamily="18" charset="0"/>
              </a:rPr>
              <a:t>қ</a:t>
            </a:r>
            <a:r>
              <a:rPr sz="1400" b="1" spc="-79" dirty="0" err="1" smtClean="0">
                <a:solidFill>
                  <a:srgbClr val="231F20"/>
                </a:solidFill>
                <a:latin typeface="Times New Roman" panose="02020603050405020304" pitchFamily="18" charset="0"/>
                <a:cs typeface="Times New Roman" panose="02020603050405020304" pitchFamily="18" charset="0"/>
              </a:rPr>
              <a:t>иш</a:t>
            </a:r>
            <a:endParaRPr sz="1400" b="1" dirty="0">
              <a:latin typeface="Times New Roman" panose="02020603050405020304" pitchFamily="18" charset="0"/>
              <a:cs typeface="Times New Roman" panose="02020603050405020304" pitchFamily="18" charset="0"/>
            </a:endParaRPr>
          </a:p>
        </p:txBody>
      </p:sp>
      <p:grpSp>
        <p:nvGrpSpPr>
          <p:cNvPr id="39" name="object 39"/>
          <p:cNvGrpSpPr/>
          <p:nvPr/>
        </p:nvGrpSpPr>
        <p:grpSpPr>
          <a:xfrm>
            <a:off x="797165" y="2536619"/>
            <a:ext cx="6172347" cy="3379295"/>
            <a:chOff x="630358" y="2094436"/>
            <a:chExt cx="5596890" cy="3194685"/>
          </a:xfrm>
        </p:grpSpPr>
        <p:sp>
          <p:nvSpPr>
            <p:cNvPr id="40" name="object 40"/>
            <p:cNvSpPr/>
            <p:nvPr/>
          </p:nvSpPr>
          <p:spPr>
            <a:xfrm>
              <a:off x="630358" y="3836133"/>
              <a:ext cx="610235" cy="454659"/>
            </a:xfrm>
            <a:custGeom>
              <a:avLst/>
              <a:gdLst/>
              <a:ahLst/>
              <a:cxnLst/>
              <a:rect l="l" t="t" r="r" b="b"/>
              <a:pathLst>
                <a:path w="610235" h="454660">
                  <a:moveTo>
                    <a:pt x="311569" y="0"/>
                  </a:moveTo>
                  <a:lnTo>
                    <a:pt x="273669" y="7652"/>
                  </a:lnTo>
                  <a:lnTo>
                    <a:pt x="242719" y="28521"/>
                  </a:lnTo>
                  <a:lnTo>
                    <a:pt x="221850" y="59471"/>
                  </a:lnTo>
                  <a:lnTo>
                    <a:pt x="214198" y="97370"/>
                  </a:lnTo>
                  <a:lnTo>
                    <a:pt x="221850" y="135273"/>
                  </a:lnTo>
                  <a:lnTo>
                    <a:pt x="242719" y="166219"/>
                  </a:lnTo>
                  <a:lnTo>
                    <a:pt x="273669" y="187080"/>
                  </a:lnTo>
                  <a:lnTo>
                    <a:pt x="311569" y="194729"/>
                  </a:lnTo>
                  <a:lnTo>
                    <a:pt x="349468" y="187080"/>
                  </a:lnTo>
                  <a:lnTo>
                    <a:pt x="380418" y="166219"/>
                  </a:lnTo>
                  <a:lnTo>
                    <a:pt x="383066" y="162293"/>
                  </a:lnTo>
                  <a:lnTo>
                    <a:pt x="311569" y="162293"/>
                  </a:lnTo>
                  <a:lnTo>
                    <a:pt x="286301" y="157190"/>
                  </a:lnTo>
                  <a:lnTo>
                    <a:pt x="265669" y="143276"/>
                  </a:lnTo>
                  <a:lnTo>
                    <a:pt x="251759" y="122640"/>
                  </a:lnTo>
                  <a:lnTo>
                    <a:pt x="246659" y="97370"/>
                  </a:lnTo>
                  <a:lnTo>
                    <a:pt x="251759" y="72103"/>
                  </a:lnTo>
                  <a:lnTo>
                    <a:pt x="265669" y="51471"/>
                  </a:lnTo>
                  <a:lnTo>
                    <a:pt x="286301" y="37561"/>
                  </a:lnTo>
                  <a:lnTo>
                    <a:pt x="311569" y="32461"/>
                  </a:lnTo>
                  <a:lnTo>
                    <a:pt x="383075" y="32461"/>
                  </a:lnTo>
                  <a:lnTo>
                    <a:pt x="380418" y="28521"/>
                  </a:lnTo>
                  <a:lnTo>
                    <a:pt x="349468" y="7652"/>
                  </a:lnTo>
                  <a:lnTo>
                    <a:pt x="311569" y="0"/>
                  </a:lnTo>
                  <a:close/>
                </a:path>
                <a:path w="610235" h="454660">
                  <a:moveTo>
                    <a:pt x="383075" y="32461"/>
                  </a:moveTo>
                  <a:lnTo>
                    <a:pt x="311569" y="32461"/>
                  </a:lnTo>
                  <a:lnTo>
                    <a:pt x="336836" y="37561"/>
                  </a:lnTo>
                  <a:lnTo>
                    <a:pt x="357468" y="51471"/>
                  </a:lnTo>
                  <a:lnTo>
                    <a:pt x="371378" y="72103"/>
                  </a:lnTo>
                  <a:lnTo>
                    <a:pt x="376478" y="97370"/>
                  </a:lnTo>
                  <a:lnTo>
                    <a:pt x="371378" y="122640"/>
                  </a:lnTo>
                  <a:lnTo>
                    <a:pt x="357468" y="143276"/>
                  </a:lnTo>
                  <a:lnTo>
                    <a:pt x="336836" y="157190"/>
                  </a:lnTo>
                  <a:lnTo>
                    <a:pt x="311569" y="162293"/>
                  </a:lnTo>
                  <a:lnTo>
                    <a:pt x="383066" y="162293"/>
                  </a:lnTo>
                  <a:lnTo>
                    <a:pt x="401287" y="135273"/>
                  </a:lnTo>
                  <a:lnTo>
                    <a:pt x="408940" y="97370"/>
                  </a:lnTo>
                  <a:lnTo>
                    <a:pt x="401287" y="59471"/>
                  </a:lnTo>
                  <a:lnTo>
                    <a:pt x="383075" y="32461"/>
                  </a:lnTo>
                  <a:close/>
                </a:path>
                <a:path w="610235" h="454660">
                  <a:moveTo>
                    <a:pt x="129819" y="272630"/>
                  </a:moveTo>
                  <a:lnTo>
                    <a:pt x="80273" y="282422"/>
                  </a:lnTo>
                  <a:lnTo>
                    <a:pt x="39520" y="309183"/>
                  </a:lnTo>
                  <a:lnTo>
                    <a:pt x="11481" y="348995"/>
                  </a:lnTo>
                  <a:lnTo>
                    <a:pt x="90" y="397878"/>
                  </a:lnTo>
                  <a:lnTo>
                    <a:pt x="0" y="454380"/>
                  </a:lnTo>
                  <a:lnTo>
                    <a:pt x="38950" y="454380"/>
                  </a:lnTo>
                  <a:lnTo>
                    <a:pt x="39077" y="397878"/>
                  </a:lnTo>
                  <a:lnTo>
                    <a:pt x="46300" y="367094"/>
                  </a:lnTo>
                  <a:lnTo>
                    <a:pt x="64193" y="339037"/>
                  </a:lnTo>
                  <a:lnTo>
                    <a:pt x="92214" y="318827"/>
                  </a:lnTo>
                  <a:lnTo>
                    <a:pt x="129819" y="311581"/>
                  </a:lnTo>
                  <a:lnTo>
                    <a:pt x="160770" y="311581"/>
                  </a:lnTo>
                  <a:lnTo>
                    <a:pt x="161937" y="307021"/>
                  </a:lnTo>
                  <a:lnTo>
                    <a:pt x="165036" y="297531"/>
                  </a:lnTo>
                  <a:lnTo>
                    <a:pt x="168564" y="288639"/>
                  </a:lnTo>
                  <a:lnTo>
                    <a:pt x="172694" y="279869"/>
                  </a:lnTo>
                  <a:lnTo>
                    <a:pt x="162444" y="276761"/>
                  </a:lnTo>
                  <a:lnTo>
                    <a:pt x="151857" y="274493"/>
                  </a:lnTo>
                  <a:lnTo>
                    <a:pt x="140969" y="273102"/>
                  </a:lnTo>
                  <a:lnTo>
                    <a:pt x="129819" y="272630"/>
                  </a:lnTo>
                  <a:close/>
                </a:path>
                <a:path w="610235" h="454660">
                  <a:moveTo>
                    <a:pt x="312000" y="220700"/>
                  </a:moveTo>
                  <a:lnTo>
                    <a:pt x="311569" y="220700"/>
                  </a:lnTo>
                  <a:lnTo>
                    <a:pt x="261860" y="230556"/>
                  </a:lnTo>
                  <a:lnTo>
                    <a:pt x="221024" y="257486"/>
                  </a:lnTo>
                  <a:lnTo>
                    <a:pt x="193018" y="297531"/>
                  </a:lnTo>
                  <a:lnTo>
                    <a:pt x="181800" y="346735"/>
                  </a:lnTo>
                  <a:lnTo>
                    <a:pt x="181749" y="454380"/>
                  </a:lnTo>
                  <a:lnTo>
                    <a:pt x="220700" y="454380"/>
                  </a:lnTo>
                  <a:lnTo>
                    <a:pt x="220798" y="347243"/>
                  </a:lnTo>
                  <a:lnTo>
                    <a:pt x="227581" y="316292"/>
                  </a:lnTo>
                  <a:lnTo>
                    <a:pt x="245371" y="287729"/>
                  </a:lnTo>
                  <a:lnTo>
                    <a:pt x="273556" y="267079"/>
                  </a:lnTo>
                  <a:lnTo>
                    <a:pt x="311569" y="259651"/>
                  </a:lnTo>
                  <a:lnTo>
                    <a:pt x="404154" y="259651"/>
                  </a:lnTo>
                  <a:lnTo>
                    <a:pt x="403877" y="259241"/>
                  </a:lnTo>
                  <a:lnTo>
                    <a:pt x="364531" y="231961"/>
                  </a:lnTo>
                  <a:lnTo>
                    <a:pt x="316407" y="220789"/>
                  </a:lnTo>
                  <a:lnTo>
                    <a:pt x="322134" y="220789"/>
                  </a:lnTo>
                  <a:lnTo>
                    <a:pt x="312000" y="220700"/>
                  </a:lnTo>
                  <a:close/>
                </a:path>
                <a:path w="610235" h="454660">
                  <a:moveTo>
                    <a:pt x="404154" y="259651"/>
                  </a:moveTo>
                  <a:lnTo>
                    <a:pt x="311569" y="259651"/>
                  </a:lnTo>
                  <a:lnTo>
                    <a:pt x="349870" y="268044"/>
                  </a:lnTo>
                  <a:lnTo>
                    <a:pt x="378401" y="288424"/>
                  </a:lnTo>
                  <a:lnTo>
                    <a:pt x="396242" y="316456"/>
                  </a:lnTo>
                  <a:lnTo>
                    <a:pt x="402364" y="347243"/>
                  </a:lnTo>
                  <a:lnTo>
                    <a:pt x="402437" y="454380"/>
                  </a:lnTo>
                  <a:lnTo>
                    <a:pt x="441388" y="454380"/>
                  </a:lnTo>
                  <a:lnTo>
                    <a:pt x="441350" y="347243"/>
                  </a:lnTo>
                  <a:lnTo>
                    <a:pt x="430723" y="298909"/>
                  </a:lnTo>
                  <a:lnTo>
                    <a:pt x="404154" y="259651"/>
                  </a:lnTo>
                  <a:close/>
                </a:path>
                <a:path w="610235" h="454660">
                  <a:moveTo>
                    <a:pt x="572285" y="337439"/>
                  </a:moveTo>
                  <a:lnTo>
                    <a:pt x="475678" y="337439"/>
                  </a:lnTo>
                  <a:lnTo>
                    <a:pt x="480339" y="337527"/>
                  </a:lnTo>
                  <a:lnTo>
                    <a:pt x="518024" y="345652"/>
                  </a:lnTo>
                  <a:lnTo>
                    <a:pt x="546303" y="365404"/>
                  </a:lnTo>
                  <a:lnTo>
                    <a:pt x="564314" y="392681"/>
                  </a:lnTo>
                  <a:lnTo>
                    <a:pt x="571195" y="423379"/>
                  </a:lnTo>
                  <a:lnTo>
                    <a:pt x="571207" y="454380"/>
                  </a:lnTo>
                  <a:lnTo>
                    <a:pt x="576931" y="454173"/>
                  </a:lnTo>
                  <a:lnTo>
                    <a:pt x="582896" y="454104"/>
                  </a:lnTo>
                  <a:lnTo>
                    <a:pt x="610158" y="454104"/>
                  </a:lnTo>
                  <a:lnTo>
                    <a:pt x="610082" y="424307"/>
                  </a:lnTo>
                  <a:lnTo>
                    <a:pt x="598782" y="375217"/>
                  </a:lnTo>
                  <a:lnTo>
                    <a:pt x="572285" y="337439"/>
                  </a:lnTo>
                  <a:close/>
                </a:path>
                <a:path w="610235" h="454660">
                  <a:moveTo>
                    <a:pt x="610158" y="454104"/>
                  </a:moveTo>
                  <a:lnTo>
                    <a:pt x="582896" y="454104"/>
                  </a:lnTo>
                  <a:lnTo>
                    <a:pt x="610158" y="454380"/>
                  </a:lnTo>
                  <a:lnTo>
                    <a:pt x="610158" y="454104"/>
                  </a:lnTo>
                  <a:close/>
                </a:path>
                <a:path w="610235" h="454660">
                  <a:moveTo>
                    <a:pt x="480339" y="298589"/>
                  </a:moveTo>
                  <a:lnTo>
                    <a:pt x="473100" y="298589"/>
                  </a:lnTo>
                  <a:lnTo>
                    <a:pt x="466001" y="299186"/>
                  </a:lnTo>
                  <a:lnTo>
                    <a:pt x="459092" y="300329"/>
                  </a:lnTo>
                  <a:lnTo>
                    <a:pt x="461887" y="309465"/>
                  </a:lnTo>
                  <a:lnTo>
                    <a:pt x="464126" y="318835"/>
                  </a:lnTo>
                  <a:lnTo>
                    <a:pt x="465791" y="328417"/>
                  </a:lnTo>
                  <a:lnTo>
                    <a:pt x="466864" y="338188"/>
                  </a:lnTo>
                  <a:lnTo>
                    <a:pt x="471182" y="337654"/>
                  </a:lnTo>
                  <a:lnTo>
                    <a:pt x="475678" y="337439"/>
                  </a:lnTo>
                  <a:lnTo>
                    <a:pt x="572285" y="337439"/>
                  </a:lnTo>
                  <a:lnTo>
                    <a:pt x="570766" y="335273"/>
                  </a:lnTo>
                  <a:lnTo>
                    <a:pt x="529972" y="308417"/>
                  </a:lnTo>
                  <a:lnTo>
                    <a:pt x="480339" y="298589"/>
                  </a:lnTo>
                  <a:close/>
                </a:path>
                <a:path w="610235" h="454660">
                  <a:moveTo>
                    <a:pt x="160770" y="311581"/>
                  </a:moveTo>
                  <a:lnTo>
                    <a:pt x="129819" y="311581"/>
                  </a:lnTo>
                  <a:lnTo>
                    <a:pt x="137726" y="312038"/>
                  </a:lnTo>
                  <a:lnTo>
                    <a:pt x="145310" y="313047"/>
                  </a:lnTo>
                  <a:lnTo>
                    <a:pt x="152565" y="314576"/>
                  </a:lnTo>
                  <a:lnTo>
                    <a:pt x="159486" y="316598"/>
                  </a:lnTo>
                  <a:lnTo>
                    <a:pt x="160770" y="311581"/>
                  </a:lnTo>
                  <a:close/>
                </a:path>
                <a:path w="610235" h="454660">
                  <a:moveTo>
                    <a:pt x="480771" y="298589"/>
                  </a:moveTo>
                  <a:lnTo>
                    <a:pt x="491065" y="298775"/>
                  </a:lnTo>
                  <a:lnTo>
                    <a:pt x="494239" y="298767"/>
                  </a:lnTo>
                  <a:lnTo>
                    <a:pt x="490784" y="298673"/>
                  </a:lnTo>
                  <a:lnTo>
                    <a:pt x="480771" y="298589"/>
                  </a:lnTo>
                  <a:close/>
                </a:path>
                <a:path w="610235" h="454660">
                  <a:moveTo>
                    <a:pt x="143757" y="272635"/>
                  </a:moveTo>
                  <a:lnTo>
                    <a:pt x="153537" y="272811"/>
                  </a:lnTo>
                  <a:lnTo>
                    <a:pt x="156708" y="272803"/>
                  </a:lnTo>
                  <a:lnTo>
                    <a:pt x="153254" y="272713"/>
                  </a:lnTo>
                  <a:lnTo>
                    <a:pt x="143757" y="272635"/>
                  </a:lnTo>
                  <a:close/>
                </a:path>
                <a:path w="610235" h="454660">
                  <a:moveTo>
                    <a:pt x="143522" y="272630"/>
                  </a:moveTo>
                  <a:lnTo>
                    <a:pt x="143243" y="272630"/>
                  </a:lnTo>
                  <a:lnTo>
                    <a:pt x="143757" y="272635"/>
                  </a:lnTo>
                  <a:lnTo>
                    <a:pt x="143522" y="272630"/>
                  </a:lnTo>
                  <a:close/>
                </a:path>
                <a:path w="610235" h="454660">
                  <a:moveTo>
                    <a:pt x="494614" y="116852"/>
                  </a:moveTo>
                  <a:lnTo>
                    <a:pt x="464297" y="122973"/>
                  </a:lnTo>
                  <a:lnTo>
                    <a:pt x="439539" y="139665"/>
                  </a:lnTo>
                  <a:lnTo>
                    <a:pt x="422846" y="164419"/>
                  </a:lnTo>
                  <a:lnTo>
                    <a:pt x="416725" y="194729"/>
                  </a:lnTo>
                  <a:lnTo>
                    <a:pt x="422846" y="225053"/>
                  </a:lnTo>
                  <a:lnTo>
                    <a:pt x="439539" y="249815"/>
                  </a:lnTo>
                  <a:lnTo>
                    <a:pt x="464297" y="266509"/>
                  </a:lnTo>
                  <a:lnTo>
                    <a:pt x="494614" y="272630"/>
                  </a:lnTo>
                  <a:lnTo>
                    <a:pt x="524931" y="266509"/>
                  </a:lnTo>
                  <a:lnTo>
                    <a:pt x="549689" y="249815"/>
                  </a:lnTo>
                  <a:lnTo>
                    <a:pt x="556191" y="240169"/>
                  </a:lnTo>
                  <a:lnTo>
                    <a:pt x="494614" y="240169"/>
                  </a:lnTo>
                  <a:lnTo>
                    <a:pt x="476927" y="236600"/>
                  </a:lnTo>
                  <a:lnTo>
                    <a:pt x="462483" y="226864"/>
                  </a:lnTo>
                  <a:lnTo>
                    <a:pt x="452744" y="212421"/>
                  </a:lnTo>
                  <a:lnTo>
                    <a:pt x="449173" y="194729"/>
                  </a:lnTo>
                  <a:lnTo>
                    <a:pt x="452744" y="177049"/>
                  </a:lnTo>
                  <a:lnTo>
                    <a:pt x="462483" y="162609"/>
                  </a:lnTo>
                  <a:lnTo>
                    <a:pt x="476927" y="152872"/>
                  </a:lnTo>
                  <a:lnTo>
                    <a:pt x="494614" y="149301"/>
                  </a:lnTo>
                  <a:lnTo>
                    <a:pt x="556187" y="149301"/>
                  </a:lnTo>
                  <a:lnTo>
                    <a:pt x="549689" y="139665"/>
                  </a:lnTo>
                  <a:lnTo>
                    <a:pt x="524931" y="122973"/>
                  </a:lnTo>
                  <a:lnTo>
                    <a:pt x="494614" y="116852"/>
                  </a:lnTo>
                  <a:close/>
                </a:path>
                <a:path w="610235" h="454660">
                  <a:moveTo>
                    <a:pt x="129819" y="90893"/>
                  </a:moveTo>
                  <a:lnTo>
                    <a:pt x="99502" y="97013"/>
                  </a:lnTo>
                  <a:lnTo>
                    <a:pt x="74744" y="113701"/>
                  </a:lnTo>
                  <a:lnTo>
                    <a:pt x="58051" y="138455"/>
                  </a:lnTo>
                  <a:lnTo>
                    <a:pt x="51930" y="168770"/>
                  </a:lnTo>
                  <a:lnTo>
                    <a:pt x="58051" y="199092"/>
                  </a:lnTo>
                  <a:lnTo>
                    <a:pt x="74744" y="223850"/>
                  </a:lnTo>
                  <a:lnTo>
                    <a:pt x="99502" y="240539"/>
                  </a:lnTo>
                  <a:lnTo>
                    <a:pt x="129819" y="246659"/>
                  </a:lnTo>
                  <a:lnTo>
                    <a:pt x="160141" y="240539"/>
                  </a:lnTo>
                  <a:lnTo>
                    <a:pt x="184899" y="223850"/>
                  </a:lnTo>
                  <a:lnTo>
                    <a:pt x="191388" y="214223"/>
                  </a:lnTo>
                  <a:lnTo>
                    <a:pt x="129819" y="214223"/>
                  </a:lnTo>
                  <a:lnTo>
                    <a:pt x="112132" y="210650"/>
                  </a:lnTo>
                  <a:lnTo>
                    <a:pt x="97688" y="200907"/>
                  </a:lnTo>
                  <a:lnTo>
                    <a:pt x="87949" y="186459"/>
                  </a:lnTo>
                  <a:lnTo>
                    <a:pt x="84378" y="168770"/>
                  </a:lnTo>
                  <a:lnTo>
                    <a:pt x="87949" y="151088"/>
                  </a:lnTo>
                  <a:lnTo>
                    <a:pt x="97688" y="136644"/>
                  </a:lnTo>
                  <a:lnTo>
                    <a:pt x="112132" y="126902"/>
                  </a:lnTo>
                  <a:lnTo>
                    <a:pt x="129819" y="123329"/>
                  </a:lnTo>
                  <a:lnTo>
                    <a:pt x="191390" y="123329"/>
                  </a:lnTo>
                  <a:lnTo>
                    <a:pt x="184899" y="113701"/>
                  </a:lnTo>
                  <a:lnTo>
                    <a:pt x="160141" y="97013"/>
                  </a:lnTo>
                  <a:lnTo>
                    <a:pt x="129819" y="90893"/>
                  </a:lnTo>
                  <a:close/>
                </a:path>
                <a:path w="610235" h="454660">
                  <a:moveTo>
                    <a:pt x="556187" y="149301"/>
                  </a:moveTo>
                  <a:lnTo>
                    <a:pt x="494614" y="149301"/>
                  </a:lnTo>
                  <a:lnTo>
                    <a:pt x="512301" y="152872"/>
                  </a:lnTo>
                  <a:lnTo>
                    <a:pt x="526745" y="162609"/>
                  </a:lnTo>
                  <a:lnTo>
                    <a:pt x="536483" y="177049"/>
                  </a:lnTo>
                  <a:lnTo>
                    <a:pt x="540054" y="194729"/>
                  </a:lnTo>
                  <a:lnTo>
                    <a:pt x="536483" y="212421"/>
                  </a:lnTo>
                  <a:lnTo>
                    <a:pt x="526745" y="226864"/>
                  </a:lnTo>
                  <a:lnTo>
                    <a:pt x="512301" y="236600"/>
                  </a:lnTo>
                  <a:lnTo>
                    <a:pt x="494614" y="240169"/>
                  </a:lnTo>
                  <a:lnTo>
                    <a:pt x="556191" y="240169"/>
                  </a:lnTo>
                  <a:lnTo>
                    <a:pt x="566382" y="225053"/>
                  </a:lnTo>
                  <a:lnTo>
                    <a:pt x="572503" y="194729"/>
                  </a:lnTo>
                  <a:lnTo>
                    <a:pt x="566382" y="164419"/>
                  </a:lnTo>
                  <a:lnTo>
                    <a:pt x="556187" y="149301"/>
                  </a:lnTo>
                  <a:close/>
                </a:path>
                <a:path w="610235" h="454660">
                  <a:moveTo>
                    <a:pt x="322134" y="220789"/>
                  </a:moveTo>
                  <a:lnTo>
                    <a:pt x="316407" y="220789"/>
                  </a:lnTo>
                  <a:lnTo>
                    <a:pt x="323698" y="220895"/>
                  </a:lnTo>
                  <a:lnTo>
                    <a:pt x="325358" y="220864"/>
                  </a:lnTo>
                  <a:lnTo>
                    <a:pt x="322134" y="220789"/>
                  </a:lnTo>
                  <a:close/>
                </a:path>
                <a:path w="610235" h="454660">
                  <a:moveTo>
                    <a:pt x="191390" y="123329"/>
                  </a:moveTo>
                  <a:lnTo>
                    <a:pt x="129819" y="123329"/>
                  </a:lnTo>
                  <a:lnTo>
                    <a:pt x="147506" y="126902"/>
                  </a:lnTo>
                  <a:lnTo>
                    <a:pt x="161950" y="136644"/>
                  </a:lnTo>
                  <a:lnTo>
                    <a:pt x="171688" y="151088"/>
                  </a:lnTo>
                  <a:lnTo>
                    <a:pt x="175260" y="168770"/>
                  </a:lnTo>
                  <a:lnTo>
                    <a:pt x="171688" y="186459"/>
                  </a:lnTo>
                  <a:lnTo>
                    <a:pt x="161950" y="200907"/>
                  </a:lnTo>
                  <a:lnTo>
                    <a:pt x="147506" y="210650"/>
                  </a:lnTo>
                  <a:lnTo>
                    <a:pt x="129819" y="214223"/>
                  </a:lnTo>
                  <a:lnTo>
                    <a:pt x="191388" y="214223"/>
                  </a:lnTo>
                  <a:lnTo>
                    <a:pt x="201589" y="199092"/>
                  </a:lnTo>
                  <a:lnTo>
                    <a:pt x="207708" y="168770"/>
                  </a:lnTo>
                  <a:lnTo>
                    <a:pt x="201589" y="138455"/>
                  </a:lnTo>
                  <a:lnTo>
                    <a:pt x="191390" y="123329"/>
                  </a:lnTo>
                  <a:close/>
                </a:path>
              </a:pathLst>
            </a:custGeom>
            <a:solidFill>
              <a:srgbClr val="FFFFFF"/>
            </a:solidFill>
          </p:spPr>
          <p:txBody>
            <a:bodyPr wrap="square" lIns="0" tIns="0" rIns="0" bIns="0" rtlCol="0"/>
            <a:lstStyle/>
            <a:p>
              <a:endParaRPr sz="1904"/>
            </a:p>
          </p:txBody>
        </p:sp>
        <p:sp>
          <p:nvSpPr>
            <p:cNvPr id="41" name="object 41"/>
            <p:cNvSpPr/>
            <p:nvPr/>
          </p:nvSpPr>
          <p:spPr>
            <a:xfrm>
              <a:off x="3338572" y="2463263"/>
              <a:ext cx="52705" cy="52705"/>
            </a:xfrm>
            <a:custGeom>
              <a:avLst/>
              <a:gdLst/>
              <a:ahLst/>
              <a:cxnLst/>
              <a:rect l="l" t="t" r="r" b="b"/>
              <a:pathLst>
                <a:path w="52704" h="52705">
                  <a:moveTo>
                    <a:pt x="26047" y="0"/>
                  </a:moveTo>
                  <a:lnTo>
                    <a:pt x="15918" y="2050"/>
                  </a:lnTo>
                  <a:lnTo>
                    <a:pt x="7637" y="7637"/>
                  </a:lnTo>
                  <a:lnTo>
                    <a:pt x="2050" y="15918"/>
                  </a:lnTo>
                  <a:lnTo>
                    <a:pt x="0" y="26047"/>
                  </a:lnTo>
                  <a:lnTo>
                    <a:pt x="2050" y="36169"/>
                  </a:lnTo>
                  <a:lnTo>
                    <a:pt x="7637" y="44446"/>
                  </a:lnTo>
                  <a:lnTo>
                    <a:pt x="15918" y="50032"/>
                  </a:lnTo>
                  <a:lnTo>
                    <a:pt x="26047" y="52082"/>
                  </a:lnTo>
                  <a:lnTo>
                    <a:pt x="36169" y="50032"/>
                  </a:lnTo>
                  <a:lnTo>
                    <a:pt x="44446" y="44446"/>
                  </a:lnTo>
                  <a:lnTo>
                    <a:pt x="49338" y="37198"/>
                  </a:lnTo>
                  <a:lnTo>
                    <a:pt x="19888" y="37198"/>
                  </a:lnTo>
                  <a:lnTo>
                    <a:pt x="14884" y="32194"/>
                  </a:lnTo>
                  <a:lnTo>
                    <a:pt x="14884" y="19888"/>
                  </a:lnTo>
                  <a:lnTo>
                    <a:pt x="19888" y="14884"/>
                  </a:lnTo>
                  <a:lnTo>
                    <a:pt x="49335" y="14884"/>
                  </a:lnTo>
                  <a:lnTo>
                    <a:pt x="44446" y="7637"/>
                  </a:lnTo>
                  <a:lnTo>
                    <a:pt x="36169" y="2050"/>
                  </a:lnTo>
                  <a:lnTo>
                    <a:pt x="26047" y="0"/>
                  </a:lnTo>
                  <a:close/>
                </a:path>
                <a:path w="52704" h="52705">
                  <a:moveTo>
                    <a:pt x="49335" y="14884"/>
                  </a:moveTo>
                  <a:lnTo>
                    <a:pt x="32194" y="14884"/>
                  </a:lnTo>
                  <a:lnTo>
                    <a:pt x="37198" y="19888"/>
                  </a:lnTo>
                  <a:lnTo>
                    <a:pt x="37198" y="32194"/>
                  </a:lnTo>
                  <a:lnTo>
                    <a:pt x="32207" y="37198"/>
                  </a:lnTo>
                  <a:lnTo>
                    <a:pt x="49338" y="37198"/>
                  </a:lnTo>
                  <a:lnTo>
                    <a:pt x="50032" y="36169"/>
                  </a:lnTo>
                  <a:lnTo>
                    <a:pt x="52082" y="26047"/>
                  </a:lnTo>
                  <a:lnTo>
                    <a:pt x="50032" y="15918"/>
                  </a:lnTo>
                  <a:lnTo>
                    <a:pt x="49335" y="14884"/>
                  </a:lnTo>
                  <a:close/>
                </a:path>
              </a:pathLst>
            </a:custGeom>
            <a:solidFill>
              <a:srgbClr val="00AEEF"/>
            </a:solidFill>
          </p:spPr>
          <p:txBody>
            <a:bodyPr wrap="square" lIns="0" tIns="0" rIns="0" bIns="0" rtlCol="0"/>
            <a:lstStyle/>
            <a:p>
              <a:endParaRPr sz="1904"/>
            </a:p>
          </p:txBody>
        </p:sp>
        <p:pic>
          <p:nvPicPr>
            <p:cNvPr id="42" name="object 42"/>
            <p:cNvPicPr/>
            <p:nvPr/>
          </p:nvPicPr>
          <p:blipFill>
            <a:blip r:embed="rId4" cstate="print"/>
            <a:stretch>
              <a:fillRect/>
            </a:stretch>
          </p:blipFill>
          <p:spPr>
            <a:xfrm>
              <a:off x="3186962" y="2138291"/>
              <a:ext cx="277919" cy="278655"/>
            </a:xfrm>
            <a:prstGeom prst="rect">
              <a:avLst/>
            </a:prstGeom>
          </p:spPr>
        </p:pic>
        <p:sp>
          <p:nvSpPr>
            <p:cNvPr id="43" name="object 43"/>
            <p:cNvSpPr/>
            <p:nvPr/>
          </p:nvSpPr>
          <p:spPr>
            <a:xfrm>
              <a:off x="3141713" y="2094445"/>
              <a:ext cx="438150" cy="3194685"/>
            </a:xfrm>
            <a:custGeom>
              <a:avLst/>
              <a:gdLst/>
              <a:ahLst/>
              <a:cxnLst/>
              <a:rect l="l" t="t" r="r" b="b"/>
              <a:pathLst>
                <a:path w="438150" h="3194685">
                  <a:moveTo>
                    <a:pt x="137541" y="2174176"/>
                  </a:moveTo>
                  <a:lnTo>
                    <a:pt x="133845" y="2170468"/>
                  </a:lnTo>
                  <a:lnTo>
                    <a:pt x="124701" y="2170468"/>
                  </a:lnTo>
                  <a:lnTo>
                    <a:pt x="120992" y="2174176"/>
                  </a:lnTo>
                  <a:lnTo>
                    <a:pt x="120992" y="2178748"/>
                  </a:lnTo>
                  <a:lnTo>
                    <a:pt x="120992" y="2194407"/>
                  </a:lnTo>
                  <a:lnTo>
                    <a:pt x="124701" y="2198116"/>
                  </a:lnTo>
                  <a:lnTo>
                    <a:pt x="129273" y="2198116"/>
                  </a:lnTo>
                  <a:lnTo>
                    <a:pt x="133807" y="2198027"/>
                  </a:lnTo>
                  <a:lnTo>
                    <a:pt x="137452" y="2194369"/>
                  </a:lnTo>
                  <a:lnTo>
                    <a:pt x="137541" y="2189835"/>
                  </a:lnTo>
                  <a:lnTo>
                    <a:pt x="137541" y="2174176"/>
                  </a:lnTo>
                  <a:close/>
                </a:path>
                <a:path w="438150" h="3194685">
                  <a:moveTo>
                    <a:pt x="211709" y="1966569"/>
                  </a:moveTo>
                  <a:lnTo>
                    <a:pt x="208000" y="1962861"/>
                  </a:lnTo>
                  <a:lnTo>
                    <a:pt x="198856" y="1962861"/>
                  </a:lnTo>
                  <a:lnTo>
                    <a:pt x="195148" y="1966569"/>
                  </a:lnTo>
                  <a:lnTo>
                    <a:pt x="195148" y="1986800"/>
                  </a:lnTo>
                  <a:lnTo>
                    <a:pt x="198856" y="1990509"/>
                  </a:lnTo>
                  <a:lnTo>
                    <a:pt x="208000" y="1990509"/>
                  </a:lnTo>
                  <a:lnTo>
                    <a:pt x="211709" y="1986800"/>
                  </a:lnTo>
                  <a:lnTo>
                    <a:pt x="211709" y="1982228"/>
                  </a:lnTo>
                  <a:lnTo>
                    <a:pt x="211709" y="1966569"/>
                  </a:lnTo>
                  <a:close/>
                </a:path>
                <a:path w="438150" h="3194685">
                  <a:moveTo>
                    <a:pt x="300443" y="2125268"/>
                  </a:moveTo>
                  <a:lnTo>
                    <a:pt x="300355" y="2120735"/>
                  </a:lnTo>
                  <a:lnTo>
                    <a:pt x="296697" y="2117077"/>
                  </a:lnTo>
                  <a:lnTo>
                    <a:pt x="292163" y="2117001"/>
                  </a:lnTo>
                  <a:lnTo>
                    <a:pt x="287591" y="2117001"/>
                  </a:lnTo>
                  <a:lnTo>
                    <a:pt x="283883" y="2120709"/>
                  </a:lnTo>
                  <a:lnTo>
                    <a:pt x="283883" y="2141105"/>
                  </a:lnTo>
                  <a:lnTo>
                    <a:pt x="287591" y="2144801"/>
                  </a:lnTo>
                  <a:lnTo>
                    <a:pt x="292163" y="2144801"/>
                  </a:lnTo>
                  <a:lnTo>
                    <a:pt x="296697" y="2144712"/>
                  </a:lnTo>
                  <a:lnTo>
                    <a:pt x="300355" y="2141067"/>
                  </a:lnTo>
                  <a:lnTo>
                    <a:pt x="300443" y="2136533"/>
                  </a:lnTo>
                  <a:lnTo>
                    <a:pt x="300443" y="2125268"/>
                  </a:lnTo>
                  <a:close/>
                </a:path>
                <a:path w="438150" h="3194685">
                  <a:moveTo>
                    <a:pt x="349948" y="2224379"/>
                  </a:moveTo>
                  <a:lnTo>
                    <a:pt x="349859" y="2215273"/>
                  </a:lnTo>
                  <a:lnTo>
                    <a:pt x="346202" y="2211616"/>
                  </a:lnTo>
                  <a:lnTo>
                    <a:pt x="341668" y="2211527"/>
                  </a:lnTo>
                  <a:lnTo>
                    <a:pt x="293497" y="2211527"/>
                  </a:lnTo>
                  <a:lnTo>
                    <a:pt x="288963" y="2211616"/>
                  </a:lnTo>
                  <a:lnTo>
                    <a:pt x="285305" y="2215273"/>
                  </a:lnTo>
                  <a:lnTo>
                    <a:pt x="285216" y="2224379"/>
                  </a:lnTo>
                  <a:lnTo>
                    <a:pt x="288925" y="2228088"/>
                  </a:lnTo>
                  <a:lnTo>
                    <a:pt x="346240" y="2228088"/>
                  </a:lnTo>
                  <a:lnTo>
                    <a:pt x="349948" y="2224379"/>
                  </a:lnTo>
                  <a:close/>
                </a:path>
                <a:path w="438150" h="3194685">
                  <a:moveTo>
                    <a:pt x="368287" y="231140"/>
                  </a:moveTo>
                  <a:lnTo>
                    <a:pt x="347319" y="209931"/>
                  </a:lnTo>
                  <a:lnTo>
                    <a:pt x="347319" y="231140"/>
                  </a:lnTo>
                  <a:lnTo>
                    <a:pt x="330771" y="247675"/>
                  </a:lnTo>
                  <a:lnTo>
                    <a:pt x="330771" y="274320"/>
                  </a:lnTo>
                  <a:lnTo>
                    <a:pt x="330771" y="276860"/>
                  </a:lnTo>
                  <a:lnTo>
                    <a:pt x="329476" y="287020"/>
                  </a:lnTo>
                  <a:lnTo>
                    <a:pt x="325716" y="298450"/>
                  </a:lnTo>
                  <a:lnTo>
                    <a:pt x="319633" y="307340"/>
                  </a:lnTo>
                  <a:lnTo>
                    <a:pt x="311416" y="314960"/>
                  </a:lnTo>
                  <a:lnTo>
                    <a:pt x="308457" y="317500"/>
                  </a:lnTo>
                  <a:lnTo>
                    <a:pt x="308457" y="346710"/>
                  </a:lnTo>
                  <a:lnTo>
                    <a:pt x="252704" y="346710"/>
                  </a:lnTo>
                  <a:lnTo>
                    <a:pt x="330276" y="269240"/>
                  </a:lnTo>
                  <a:lnTo>
                    <a:pt x="330606" y="271780"/>
                  </a:lnTo>
                  <a:lnTo>
                    <a:pt x="330771" y="274320"/>
                  </a:lnTo>
                  <a:lnTo>
                    <a:pt x="330771" y="247675"/>
                  </a:lnTo>
                  <a:lnTo>
                    <a:pt x="231660" y="346710"/>
                  </a:lnTo>
                  <a:lnTo>
                    <a:pt x="231419" y="346710"/>
                  </a:lnTo>
                  <a:lnTo>
                    <a:pt x="210375" y="325767"/>
                  </a:lnTo>
                  <a:lnTo>
                    <a:pt x="210375" y="346710"/>
                  </a:lnTo>
                  <a:lnTo>
                    <a:pt x="174536" y="346710"/>
                  </a:lnTo>
                  <a:lnTo>
                    <a:pt x="174536" y="326390"/>
                  </a:lnTo>
                  <a:lnTo>
                    <a:pt x="171919" y="325120"/>
                  </a:lnTo>
                  <a:lnTo>
                    <a:pt x="171577" y="323850"/>
                  </a:lnTo>
                  <a:lnTo>
                    <a:pt x="170573" y="323850"/>
                  </a:lnTo>
                  <a:lnTo>
                    <a:pt x="104533" y="257810"/>
                  </a:lnTo>
                  <a:lnTo>
                    <a:pt x="121094" y="257810"/>
                  </a:lnTo>
                  <a:lnTo>
                    <a:pt x="210375" y="346710"/>
                  </a:lnTo>
                  <a:lnTo>
                    <a:pt x="210375" y="325767"/>
                  </a:lnTo>
                  <a:lnTo>
                    <a:pt x="142138" y="257810"/>
                  </a:lnTo>
                  <a:lnTo>
                    <a:pt x="176745" y="257810"/>
                  </a:lnTo>
                  <a:lnTo>
                    <a:pt x="180454" y="259080"/>
                  </a:lnTo>
                  <a:lnTo>
                    <a:pt x="184150" y="259080"/>
                  </a:lnTo>
                  <a:lnTo>
                    <a:pt x="191414" y="257810"/>
                  </a:lnTo>
                  <a:lnTo>
                    <a:pt x="198678" y="256540"/>
                  </a:lnTo>
                  <a:lnTo>
                    <a:pt x="212572" y="252730"/>
                  </a:lnTo>
                  <a:lnTo>
                    <a:pt x="225425" y="246380"/>
                  </a:lnTo>
                  <a:lnTo>
                    <a:pt x="229692" y="242570"/>
                  </a:lnTo>
                  <a:lnTo>
                    <a:pt x="231114" y="241300"/>
                  </a:lnTo>
                  <a:lnTo>
                    <a:pt x="257162" y="199390"/>
                  </a:lnTo>
                  <a:lnTo>
                    <a:pt x="258584" y="184150"/>
                  </a:lnTo>
                  <a:lnTo>
                    <a:pt x="257162" y="168910"/>
                  </a:lnTo>
                  <a:lnTo>
                    <a:pt x="252958" y="156210"/>
                  </a:lnTo>
                  <a:lnTo>
                    <a:pt x="246126" y="143510"/>
                  </a:lnTo>
                  <a:lnTo>
                    <a:pt x="243713" y="140563"/>
                  </a:lnTo>
                  <a:lnTo>
                    <a:pt x="243713" y="184150"/>
                  </a:lnTo>
                  <a:lnTo>
                    <a:pt x="242570" y="195580"/>
                  </a:lnTo>
                  <a:lnTo>
                    <a:pt x="220357" y="231140"/>
                  </a:lnTo>
                  <a:lnTo>
                    <a:pt x="199517" y="241300"/>
                  </a:lnTo>
                  <a:lnTo>
                    <a:pt x="200317" y="240030"/>
                  </a:lnTo>
                  <a:lnTo>
                    <a:pt x="201015" y="238760"/>
                  </a:lnTo>
                  <a:lnTo>
                    <a:pt x="201663" y="237490"/>
                  </a:lnTo>
                  <a:lnTo>
                    <a:pt x="202438" y="234950"/>
                  </a:lnTo>
                  <a:lnTo>
                    <a:pt x="204292" y="224790"/>
                  </a:lnTo>
                  <a:lnTo>
                    <a:pt x="201663" y="210820"/>
                  </a:lnTo>
                  <a:lnTo>
                    <a:pt x="198069" y="205740"/>
                  </a:lnTo>
                  <a:lnTo>
                    <a:pt x="194487" y="200660"/>
                  </a:lnTo>
                  <a:lnTo>
                    <a:pt x="189407" y="197027"/>
                  </a:lnTo>
                  <a:lnTo>
                    <a:pt x="189407" y="224790"/>
                  </a:lnTo>
                  <a:lnTo>
                    <a:pt x="189407" y="226060"/>
                  </a:lnTo>
                  <a:lnTo>
                    <a:pt x="189268" y="227330"/>
                  </a:lnTo>
                  <a:lnTo>
                    <a:pt x="187477" y="236220"/>
                  </a:lnTo>
                  <a:lnTo>
                    <a:pt x="180784" y="242570"/>
                  </a:lnTo>
                  <a:lnTo>
                    <a:pt x="96405" y="242570"/>
                  </a:lnTo>
                  <a:lnTo>
                    <a:pt x="89179" y="241300"/>
                  </a:lnTo>
                  <a:lnTo>
                    <a:pt x="83273" y="237490"/>
                  </a:lnTo>
                  <a:lnTo>
                    <a:pt x="79286" y="231140"/>
                  </a:lnTo>
                  <a:lnTo>
                    <a:pt x="77812" y="224790"/>
                  </a:lnTo>
                  <a:lnTo>
                    <a:pt x="77812" y="219710"/>
                  </a:lnTo>
                  <a:lnTo>
                    <a:pt x="79743" y="214630"/>
                  </a:lnTo>
                  <a:lnTo>
                    <a:pt x="82829" y="212090"/>
                  </a:lnTo>
                  <a:lnTo>
                    <a:pt x="86563" y="208280"/>
                  </a:lnTo>
                  <a:lnTo>
                    <a:pt x="89674" y="207010"/>
                  </a:lnTo>
                  <a:lnTo>
                    <a:pt x="92951" y="205740"/>
                  </a:lnTo>
                  <a:lnTo>
                    <a:pt x="170802" y="205740"/>
                  </a:lnTo>
                  <a:lnTo>
                    <a:pt x="178041" y="207010"/>
                  </a:lnTo>
                  <a:lnTo>
                    <a:pt x="183946" y="210820"/>
                  </a:lnTo>
                  <a:lnTo>
                    <a:pt x="187947" y="217170"/>
                  </a:lnTo>
                  <a:lnTo>
                    <a:pt x="189407" y="224790"/>
                  </a:lnTo>
                  <a:lnTo>
                    <a:pt x="189407" y="197027"/>
                  </a:lnTo>
                  <a:lnTo>
                    <a:pt x="187388" y="195580"/>
                  </a:lnTo>
                  <a:lnTo>
                    <a:pt x="183845" y="193040"/>
                  </a:lnTo>
                  <a:lnTo>
                    <a:pt x="170815" y="190500"/>
                  </a:lnTo>
                  <a:lnTo>
                    <a:pt x="125095" y="190500"/>
                  </a:lnTo>
                  <a:lnTo>
                    <a:pt x="125069" y="177800"/>
                  </a:lnTo>
                  <a:lnTo>
                    <a:pt x="142113" y="142240"/>
                  </a:lnTo>
                  <a:lnTo>
                    <a:pt x="184200" y="124460"/>
                  </a:lnTo>
                  <a:lnTo>
                    <a:pt x="206603" y="129540"/>
                  </a:lnTo>
                  <a:lnTo>
                    <a:pt x="239217" y="161290"/>
                  </a:lnTo>
                  <a:lnTo>
                    <a:pt x="243713" y="184150"/>
                  </a:lnTo>
                  <a:lnTo>
                    <a:pt x="243713" y="140563"/>
                  </a:lnTo>
                  <a:lnTo>
                    <a:pt x="236791" y="132080"/>
                  </a:lnTo>
                  <a:lnTo>
                    <a:pt x="225437" y="124460"/>
                  </a:lnTo>
                  <a:lnTo>
                    <a:pt x="212191" y="115570"/>
                  </a:lnTo>
                  <a:lnTo>
                    <a:pt x="184188" y="109220"/>
                  </a:lnTo>
                  <a:lnTo>
                    <a:pt x="156171" y="115570"/>
                  </a:lnTo>
                  <a:lnTo>
                    <a:pt x="131572" y="132080"/>
                  </a:lnTo>
                  <a:lnTo>
                    <a:pt x="121297" y="144780"/>
                  </a:lnTo>
                  <a:lnTo>
                    <a:pt x="114198" y="158750"/>
                  </a:lnTo>
                  <a:lnTo>
                    <a:pt x="110426" y="173990"/>
                  </a:lnTo>
                  <a:lnTo>
                    <a:pt x="110147" y="190500"/>
                  </a:lnTo>
                  <a:lnTo>
                    <a:pt x="94437" y="190500"/>
                  </a:lnTo>
                  <a:lnTo>
                    <a:pt x="92506" y="191770"/>
                  </a:lnTo>
                  <a:lnTo>
                    <a:pt x="87388" y="191770"/>
                  </a:lnTo>
                  <a:lnTo>
                    <a:pt x="86029" y="193040"/>
                  </a:lnTo>
                  <a:lnTo>
                    <a:pt x="83553" y="193040"/>
                  </a:lnTo>
                  <a:lnTo>
                    <a:pt x="82448" y="194310"/>
                  </a:lnTo>
                  <a:lnTo>
                    <a:pt x="80822" y="194310"/>
                  </a:lnTo>
                  <a:lnTo>
                    <a:pt x="80251" y="195580"/>
                  </a:lnTo>
                  <a:lnTo>
                    <a:pt x="79730" y="195580"/>
                  </a:lnTo>
                  <a:lnTo>
                    <a:pt x="21158" y="137160"/>
                  </a:lnTo>
                  <a:lnTo>
                    <a:pt x="139484" y="21590"/>
                  </a:lnTo>
                  <a:lnTo>
                    <a:pt x="168541" y="50800"/>
                  </a:lnTo>
                  <a:lnTo>
                    <a:pt x="167894" y="52070"/>
                  </a:lnTo>
                  <a:lnTo>
                    <a:pt x="320967" y="204470"/>
                  </a:lnTo>
                  <a:lnTo>
                    <a:pt x="347319" y="231140"/>
                  </a:lnTo>
                  <a:lnTo>
                    <a:pt x="347319" y="209931"/>
                  </a:lnTo>
                  <a:lnTo>
                    <a:pt x="334403" y="196850"/>
                  </a:lnTo>
                  <a:lnTo>
                    <a:pt x="339128" y="191770"/>
                  </a:lnTo>
                  <a:lnTo>
                    <a:pt x="342658" y="186690"/>
                  </a:lnTo>
                  <a:lnTo>
                    <a:pt x="344881" y="179070"/>
                  </a:lnTo>
                  <a:lnTo>
                    <a:pt x="345655" y="172720"/>
                  </a:lnTo>
                  <a:lnTo>
                    <a:pt x="343027" y="158750"/>
                  </a:lnTo>
                  <a:lnTo>
                    <a:pt x="339432" y="153670"/>
                  </a:lnTo>
                  <a:lnTo>
                    <a:pt x="335838" y="148590"/>
                  </a:lnTo>
                  <a:lnTo>
                    <a:pt x="330771" y="144970"/>
                  </a:lnTo>
                  <a:lnTo>
                    <a:pt x="330771" y="172720"/>
                  </a:lnTo>
                  <a:lnTo>
                    <a:pt x="330771" y="177800"/>
                  </a:lnTo>
                  <a:lnTo>
                    <a:pt x="328193" y="182880"/>
                  </a:lnTo>
                  <a:lnTo>
                    <a:pt x="323938" y="186690"/>
                  </a:lnTo>
                  <a:lnTo>
                    <a:pt x="297980" y="160020"/>
                  </a:lnTo>
                  <a:lnTo>
                    <a:pt x="301472" y="156210"/>
                  </a:lnTo>
                  <a:lnTo>
                    <a:pt x="306616" y="153670"/>
                  </a:lnTo>
                  <a:lnTo>
                    <a:pt x="312178" y="153670"/>
                  </a:lnTo>
                  <a:lnTo>
                    <a:pt x="319417" y="154940"/>
                  </a:lnTo>
                  <a:lnTo>
                    <a:pt x="325323" y="158750"/>
                  </a:lnTo>
                  <a:lnTo>
                    <a:pt x="329311" y="165100"/>
                  </a:lnTo>
                  <a:lnTo>
                    <a:pt x="330771" y="172720"/>
                  </a:lnTo>
                  <a:lnTo>
                    <a:pt x="330771" y="144970"/>
                  </a:lnTo>
                  <a:lnTo>
                    <a:pt x="325196" y="140970"/>
                  </a:lnTo>
                  <a:lnTo>
                    <a:pt x="318693" y="139700"/>
                  </a:lnTo>
                  <a:lnTo>
                    <a:pt x="312178" y="138430"/>
                  </a:lnTo>
                  <a:lnTo>
                    <a:pt x="309486" y="138430"/>
                  </a:lnTo>
                  <a:lnTo>
                    <a:pt x="308152" y="139700"/>
                  </a:lnTo>
                  <a:lnTo>
                    <a:pt x="308317" y="137160"/>
                  </a:lnTo>
                  <a:lnTo>
                    <a:pt x="308457" y="135890"/>
                  </a:lnTo>
                  <a:lnTo>
                    <a:pt x="308457" y="134620"/>
                  </a:lnTo>
                  <a:lnTo>
                    <a:pt x="305828" y="121920"/>
                  </a:lnTo>
                  <a:lnTo>
                    <a:pt x="302234" y="116840"/>
                  </a:lnTo>
                  <a:lnTo>
                    <a:pt x="298640" y="111760"/>
                  </a:lnTo>
                  <a:lnTo>
                    <a:pt x="293573" y="108140"/>
                  </a:lnTo>
                  <a:lnTo>
                    <a:pt x="293573" y="134620"/>
                  </a:lnTo>
                  <a:lnTo>
                    <a:pt x="293573" y="140970"/>
                  </a:lnTo>
                  <a:lnTo>
                    <a:pt x="291071" y="146050"/>
                  </a:lnTo>
                  <a:lnTo>
                    <a:pt x="286969" y="148590"/>
                  </a:lnTo>
                  <a:lnTo>
                    <a:pt x="261010" y="123190"/>
                  </a:lnTo>
                  <a:lnTo>
                    <a:pt x="264490" y="119380"/>
                  </a:lnTo>
                  <a:lnTo>
                    <a:pt x="269519" y="116840"/>
                  </a:lnTo>
                  <a:lnTo>
                    <a:pt x="274967" y="116840"/>
                  </a:lnTo>
                  <a:lnTo>
                    <a:pt x="282219" y="118110"/>
                  </a:lnTo>
                  <a:lnTo>
                    <a:pt x="288124" y="121920"/>
                  </a:lnTo>
                  <a:lnTo>
                    <a:pt x="292112" y="128270"/>
                  </a:lnTo>
                  <a:lnTo>
                    <a:pt x="293573" y="134620"/>
                  </a:lnTo>
                  <a:lnTo>
                    <a:pt x="293573" y="108140"/>
                  </a:lnTo>
                  <a:lnTo>
                    <a:pt x="287997" y="104140"/>
                  </a:lnTo>
                  <a:lnTo>
                    <a:pt x="274967" y="101600"/>
                  </a:lnTo>
                  <a:lnTo>
                    <a:pt x="270954" y="101600"/>
                  </a:lnTo>
                  <a:lnTo>
                    <a:pt x="271119" y="100330"/>
                  </a:lnTo>
                  <a:lnTo>
                    <a:pt x="271246" y="99060"/>
                  </a:lnTo>
                  <a:lnTo>
                    <a:pt x="271246" y="97790"/>
                  </a:lnTo>
                  <a:lnTo>
                    <a:pt x="268617" y="85090"/>
                  </a:lnTo>
                  <a:lnTo>
                    <a:pt x="264629" y="78740"/>
                  </a:lnTo>
                  <a:lnTo>
                    <a:pt x="262229" y="74930"/>
                  </a:lnTo>
                  <a:lnTo>
                    <a:pt x="261442" y="73660"/>
                  </a:lnTo>
                  <a:lnTo>
                    <a:pt x="256374" y="70637"/>
                  </a:lnTo>
                  <a:lnTo>
                    <a:pt x="256374" y="97790"/>
                  </a:lnTo>
                  <a:lnTo>
                    <a:pt x="256374" y="102870"/>
                  </a:lnTo>
                  <a:lnTo>
                    <a:pt x="253949" y="107950"/>
                  </a:lnTo>
                  <a:lnTo>
                    <a:pt x="249999" y="111760"/>
                  </a:lnTo>
                  <a:lnTo>
                    <a:pt x="224053" y="85090"/>
                  </a:lnTo>
                  <a:lnTo>
                    <a:pt x="227520" y="81280"/>
                  </a:lnTo>
                  <a:lnTo>
                    <a:pt x="232435" y="78740"/>
                  </a:lnTo>
                  <a:lnTo>
                    <a:pt x="237769" y="78740"/>
                  </a:lnTo>
                  <a:lnTo>
                    <a:pt x="245008" y="81280"/>
                  </a:lnTo>
                  <a:lnTo>
                    <a:pt x="250926" y="85090"/>
                  </a:lnTo>
                  <a:lnTo>
                    <a:pt x="254914" y="90170"/>
                  </a:lnTo>
                  <a:lnTo>
                    <a:pt x="256374" y="97790"/>
                  </a:lnTo>
                  <a:lnTo>
                    <a:pt x="256374" y="70637"/>
                  </a:lnTo>
                  <a:lnTo>
                    <a:pt x="250799" y="67310"/>
                  </a:lnTo>
                  <a:lnTo>
                    <a:pt x="237769" y="64770"/>
                  </a:lnTo>
                  <a:lnTo>
                    <a:pt x="233756" y="64770"/>
                  </a:lnTo>
                  <a:lnTo>
                    <a:pt x="233921" y="63500"/>
                  </a:lnTo>
                  <a:lnTo>
                    <a:pt x="234048" y="62230"/>
                  </a:lnTo>
                  <a:lnTo>
                    <a:pt x="234048" y="60960"/>
                  </a:lnTo>
                  <a:lnTo>
                    <a:pt x="231749" y="46990"/>
                  </a:lnTo>
                  <a:lnTo>
                    <a:pt x="228561" y="41910"/>
                  </a:lnTo>
                  <a:lnTo>
                    <a:pt x="226161" y="38100"/>
                  </a:lnTo>
                  <a:lnTo>
                    <a:pt x="225361" y="36830"/>
                  </a:lnTo>
                  <a:lnTo>
                    <a:pt x="219176" y="31991"/>
                  </a:lnTo>
                  <a:lnTo>
                    <a:pt x="219176" y="50800"/>
                  </a:lnTo>
                  <a:lnTo>
                    <a:pt x="219176" y="66040"/>
                  </a:lnTo>
                  <a:lnTo>
                    <a:pt x="216839" y="71120"/>
                  </a:lnTo>
                  <a:lnTo>
                    <a:pt x="213029" y="74930"/>
                  </a:lnTo>
                  <a:lnTo>
                    <a:pt x="187363" y="48260"/>
                  </a:lnTo>
                  <a:lnTo>
                    <a:pt x="191414" y="44450"/>
                  </a:lnTo>
                  <a:lnTo>
                    <a:pt x="197485" y="41910"/>
                  </a:lnTo>
                  <a:lnTo>
                    <a:pt x="214274" y="41910"/>
                  </a:lnTo>
                  <a:lnTo>
                    <a:pt x="219176" y="50800"/>
                  </a:lnTo>
                  <a:lnTo>
                    <a:pt x="219176" y="31991"/>
                  </a:lnTo>
                  <a:lnTo>
                    <a:pt x="215633" y="29210"/>
                  </a:lnTo>
                  <a:lnTo>
                    <a:pt x="203314" y="26670"/>
                  </a:lnTo>
                  <a:lnTo>
                    <a:pt x="196049" y="27940"/>
                  </a:lnTo>
                  <a:lnTo>
                    <a:pt x="189039" y="30480"/>
                  </a:lnTo>
                  <a:lnTo>
                    <a:pt x="182575" y="33020"/>
                  </a:lnTo>
                  <a:lnTo>
                    <a:pt x="176949" y="38100"/>
                  </a:lnTo>
                  <a:lnTo>
                    <a:pt x="160794" y="21590"/>
                  </a:lnTo>
                  <a:lnTo>
                    <a:pt x="139674" y="0"/>
                  </a:lnTo>
                  <a:lnTo>
                    <a:pt x="0" y="137160"/>
                  </a:lnTo>
                  <a:lnTo>
                    <a:pt x="68770" y="205740"/>
                  </a:lnTo>
                  <a:lnTo>
                    <a:pt x="65100" y="210820"/>
                  </a:lnTo>
                  <a:lnTo>
                    <a:pt x="62941" y="217170"/>
                  </a:lnTo>
                  <a:lnTo>
                    <a:pt x="62941" y="224790"/>
                  </a:lnTo>
                  <a:lnTo>
                    <a:pt x="64020" y="232410"/>
                  </a:lnTo>
                  <a:lnTo>
                    <a:pt x="67068" y="240030"/>
                  </a:lnTo>
                  <a:lnTo>
                    <a:pt x="71805" y="246380"/>
                  </a:lnTo>
                  <a:lnTo>
                    <a:pt x="77965" y="252730"/>
                  </a:lnTo>
                  <a:lnTo>
                    <a:pt x="78409" y="252730"/>
                  </a:lnTo>
                  <a:lnTo>
                    <a:pt x="78943" y="254000"/>
                  </a:lnTo>
                  <a:lnTo>
                    <a:pt x="79641" y="254000"/>
                  </a:lnTo>
                  <a:lnTo>
                    <a:pt x="159664" y="334010"/>
                  </a:lnTo>
                  <a:lnTo>
                    <a:pt x="159664" y="346710"/>
                  </a:lnTo>
                  <a:lnTo>
                    <a:pt x="144780" y="346710"/>
                  </a:lnTo>
                  <a:lnTo>
                    <a:pt x="144780" y="443230"/>
                  </a:lnTo>
                  <a:lnTo>
                    <a:pt x="338226" y="443230"/>
                  </a:lnTo>
                  <a:lnTo>
                    <a:pt x="338226" y="429260"/>
                  </a:lnTo>
                  <a:lnTo>
                    <a:pt x="338226" y="361950"/>
                  </a:lnTo>
                  <a:lnTo>
                    <a:pt x="338226" y="346710"/>
                  </a:lnTo>
                  <a:lnTo>
                    <a:pt x="323342" y="346710"/>
                  </a:lnTo>
                  <a:lnTo>
                    <a:pt x="323342" y="361950"/>
                  </a:lnTo>
                  <a:lnTo>
                    <a:pt x="323342" y="429260"/>
                  </a:lnTo>
                  <a:lnTo>
                    <a:pt x="278688" y="429260"/>
                  </a:lnTo>
                  <a:lnTo>
                    <a:pt x="278688" y="403860"/>
                  </a:lnTo>
                  <a:lnTo>
                    <a:pt x="277406" y="391160"/>
                  </a:lnTo>
                  <a:lnTo>
                    <a:pt x="273735" y="381000"/>
                  </a:lnTo>
                  <a:lnTo>
                    <a:pt x="267970" y="370840"/>
                  </a:lnTo>
                  <a:lnTo>
                    <a:pt x="263804" y="365975"/>
                  </a:lnTo>
                  <a:lnTo>
                    <a:pt x="263804" y="403860"/>
                  </a:lnTo>
                  <a:lnTo>
                    <a:pt x="263804" y="429260"/>
                  </a:lnTo>
                  <a:lnTo>
                    <a:pt x="159651" y="429260"/>
                  </a:lnTo>
                  <a:lnTo>
                    <a:pt x="159651" y="361950"/>
                  </a:lnTo>
                  <a:lnTo>
                    <a:pt x="225399" y="361950"/>
                  </a:lnTo>
                  <a:lnTo>
                    <a:pt x="231533" y="368300"/>
                  </a:lnTo>
                  <a:lnTo>
                    <a:pt x="235597" y="364490"/>
                  </a:lnTo>
                  <a:lnTo>
                    <a:pt x="246926" y="369570"/>
                  </a:lnTo>
                  <a:lnTo>
                    <a:pt x="255854" y="379730"/>
                  </a:lnTo>
                  <a:lnTo>
                    <a:pt x="261708" y="389890"/>
                  </a:lnTo>
                  <a:lnTo>
                    <a:pt x="263804" y="403860"/>
                  </a:lnTo>
                  <a:lnTo>
                    <a:pt x="263804" y="365975"/>
                  </a:lnTo>
                  <a:lnTo>
                    <a:pt x="262534" y="364490"/>
                  </a:lnTo>
                  <a:lnTo>
                    <a:pt x="260362" y="361950"/>
                  </a:lnTo>
                  <a:lnTo>
                    <a:pt x="323342" y="361950"/>
                  </a:lnTo>
                  <a:lnTo>
                    <a:pt x="323342" y="346710"/>
                  </a:lnTo>
                  <a:lnTo>
                    <a:pt x="323342" y="325120"/>
                  </a:lnTo>
                  <a:lnTo>
                    <a:pt x="332841" y="314960"/>
                  </a:lnTo>
                  <a:lnTo>
                    <a:pt x="339839" y="303530"/>
                  </a:lnTo>
                  <a:lnTo>
                    <a:pt x="344170" y="290830"/>
                  </a:lnTo>
                  <a:lnTo>
                    <a:pt x="345655" y="276860"/>
                  </a:lnTo>
                  <a:lnTo>
                    <a:pt x="345655" y="270510"/>
                  </a:lnTo>
                  <a:lnTo>
                    <a:pt x="345478" y="269240"/>
                  </a:lnTo>
                  <a:lnTo>
                    <a:pt x="344589" y="262890"/>
                  </a:lnTo>
                  <a:lnTo>
                    <a:pt x="342582" y="257810"/>
                  </a:lnTo>
                  <a:lnTo>
                    <a:pt x="368287" y="231140"/>
                  </a:lnTo>
                  <a:close/>
                </a:path>
                <a:path w="438150" h="3194685">
                  <a:moveTo>
                    <a:pt x="371792" y="1914436"/>
                  </a:moveTo>
                  <a:lnTo>
                    <a:pt x="368084" y="1910727"/>
                  </a:lnTo>
                  <a:lnTo>
                    <a:pt x="358940" y="1910727"/>
                  </a:lnTo>
                  <a:lnTo>
                    <a:pt x="355244" y="1914436"/>
                  </a:lnTo>
                  <a:lnTo>
                    <a:pt x="355244" y="1934654"/>
                  </a:lnTo>
                  <a:lnTo>
                    <a:pt x="358940" y="1938362"/>
                  </a:lnTo>
                  <a:lnTo>
                    <a:pt x="368084" y="1938362"/>
                  </a:lnTo>
                  <a:lnTo>
                    <a:pt x="371792" y="1934654"/>
                  </a:lnTo>
                  <a:lnTo>
                    <a:pt x="371792" y="1930082"/>
                  </a:lnTo>
                  <a:lnTo>
                    <a:pt x="371792" y="1914436"/>
                  </a:lnTo>
                  <a:close/>
                </a:path>
                <a:path w="438150" h="3194685">
                  <a:moveTo>
                    <a:pt x="383070" y="2157107"/>
                  </a:moveTo>
                  <a:lnTo>
                    <a:pt x="379361" y="2153399"/>
                  </a:lnTo>
                  <a:lnTo>
                    <a:pt x="288925" y="2153399"/>
                  </a:lnTo>
                  <a:lnTo>
                    <a:pt x="285216" y="2157107"/>
                  </a:lnTo>
                  <a:lnTo>
                    <a:pt x="285216" y="2197544"/>
                  </a:lnTo>
                  <a:lnTo>
                    <a:pt x="288925" y="2201253"/>
                  </a:lnTo>
                  <a:lnTo>
                    <a:pt x="379361" y="2201253"/>
                  </a:lnTo>
                  <a:lnTo>
                    <a:pt x="383070" y="2197544"/>
                  </a:lnTo>
                  <a:lnTo>
                    <a:pt x="383070" y="2184692"/>
                  </a:lnTo>
                  <a:lnTo>
                    <a:pt x="383070" y="2169960"/>
                  </a:lnTo>
                  <a:lnTo>
                    <a:pt x="383070" y="2157107"/>
                  </a:lnTo>
                  <a:close/>
                </a:path>
                <a:path w="438150" h="3194685">
                  <a:moveTo>
                    <a:pt x="395033" y="1971789"/>
                  </a:moveTo>
                  <a:lnTo>
                    <a:pt x="391604" y="1960219"/>
                  </a:lnTo>
                  <a:lnTo>
                    <a:pt x="391071" y="1959559"/>
                  </a:lnTo>
                  <a:lnTo>
                    <a:pt x="384098" y="1950783"/>
                  </a:lnTo>
                  <a:lnTo>
                    <a:pt x="373176" y="1944751"/>
                  </a:lnTo>
                  <a:lnTo>
                    <a:pt x="360743" y="1943430"/>
                  </a:lnTo>
                  <a:lnTo>
                    <a:pt x="349186" y="1946846"/>
                  </a:lnTo>
                  <a:lnTo>
                    <a:pt x="339750" y="1954352"/>
                  </a:lnTo>
                  <a:lnTo>
                    <a:pt x="333717" y="1965286"/>
                  </a:lnTo>
                  <a:lnTo>
                    <a:pt x="332282" y="1973376"/>
                  </a:lnTo>
                  <a:lnTo>
                    <a:pt x="332968" y="1981428"/>
                  </a:lnTo>
                  <a:lnTo>
                    <a:pt x="335686" y="1989035"/>
                  </a:lnTo>
                  <a:lnTo>
                    <a:pt x="340347" y="1995817"/>
                  </a:lnTo>
                  <a:lnTo>
                    <a:pt x="303593" y="2051443"/>
                  </a:lnTo>
                  <a:lnTo>
                    <a:pt x="299948" y="2050046"/>
                  </a:lnTo>
                  <a:lnTo>
                    <a:pt x="296075" y="2049322"/>
                  </a:lnTo>
                  <a:lnTo>
                    <a:pt x="292176" y="2049284"/>
                  </a:lnTo>
                  <a:lnTo>
                    <a:pt x="283502" y="2049284"/>
                  </a:lnTo>
                  <a:lnTo>
                    <a:pt x="275183" y="2052802"/>
                  </a:lnTo>
                  <a:lnTo>
                    <a:pt x="269163" y="2059051"/>
                  </a:lnTo>
                  <a:lnTo>
                    <a:pt x="254939" y="2049119"/>
                  </a:lnTo>
                  <a:lnTo>
                    <a:pt x="246176" y="2042998"/>
                  </a:lnTo>
                  <a:lnTo>
                    <a:pt x="234569" y="2034882"/>
                  </a:lnTo>
                  <a:lnTo>
                    <a:pt x="234645" y="2033854"/>
                  </a:lnTo>
                  <a:lnTo>
                    <a:pt x="234734" y="2030577"/>
                  </a:lnTo>
                  <a:lnTo>
                    <a:pt x="204304" y="1995182"/>
                  </a:lnTo>
                  <a:lnTo>
                    <a:pt x="191820" y="1997100"/>
                  </a:lnTo>
                  <a:lnTo>
                    <a:pt x="181406" y="2003425"/>
                  </a:lnTo>
                  <a:lnTo>
                    <a:pt x="174129" y="2013204"/>
                  </a:lnTo>
                  <a:lnTo>
                    <a:pt x="171056" y="2025446"/>
                  </a:lnTo>
                  <a:lnTo>
                    <a:pt x="170662" y="2033854"/>
                  </a:lnTo>
                  <a:lnTo>
                    <a:pt x="173621" y="2042058"/>
                  </a:lnTo>
                  <a:lnTo>
                    <a:pt x="179273" y="2048294"/>
                  </a:lnTo>
                  <a:lnTo>
                    <a:pt x="141020" y="2104402"/>
                  </a:lnTo>
                  <a:lnTo>
                    <a:pt x="137299" y="2102878"/>
                  </a:lnTo>
                  <a:lnTo>
                    <a:pt x="133299" y="2102091"/>
                  </a:lnTo>
                  <a:lnTo>
                    <a:pt x="129273" y="2102091"/>
                  </a:lnTo>
                  <a:lnTo>
                    <a:pt x="116738" y="2104466"/>
                  </a:lnTo>
                  <a:lnTo>
                    <a:pt x="106451" y="2111235"/>
                  </a:lnTo>
                  <a:lnTo>
                    <a:pt x="99453" y="2121370"/>
                  </a:lnTo>
                  <a:lnTo>
                    <a:pt x="96786" y="2133841"/>
                  </a:lnTo>
                  <a:lnTo>
                    <a:pt x="99161" y="2146363"/>
                  </a:lnTo>
                  <a:lnTo>
                    <a:pt x="105930" y="2156650"/>
                  </a:lnTo>
                  <a:lnTo>
                    <a:pt x="116052" y="2163648"/>
                  </a:lnTo>
                  <a:lnTo>
                    <a:pt x="128536" y="2166315"/>
                  </a:lnTo>
                  <a:lnTo>
                    <a:pt x="141058" y="2163940"/>
                  </a:lnTo>
                  <a:lnTo>
                    <a:pt x="151345" y="2157184"/>
                  </a:lnTo>
                  <a:lnTo>
                    <a:pt x="156921" y="2149119"/>
                  </a:lnTo>
                  <a:lnTo>
                    <a:pt x="146812" y="2149119"/>
                  </a:lnTo>
                  <a:lnTo>
                    <a:pt x="156921" y="2149106"/>
                  </a:lnTo>
                  <a:lnTo>
                    <a:pt x="158343" y="2147049"/>
                  </a:lnTo>
                  <a:lnTo>
                    <a:pt x="161023" y="2134578"/>
                  </a:lnTo>
                  <a:lnTo>
                    <a:pt x="161099" y="2127313"/>
                  </a:lnTo>
                  <a:lnTo>
                    <a:pt x="158724" y="2120252"/>
                  </a:lnTo>
                  <a:lnTo>
                    <a:pt x="157480" y="2118652"/>
                  </a:lnTo>
                  <a:lnTo>
                    <a:pt x="154266" y="2114512"/>
                  </a:lnTo>
                  <a:lnTo>
                    <a:pt x="161163" y="2104402"/>
                  </a:lnTo>
                  <a:lnTo>
                    <a:pt x="193014" y="2057730"/>
                  </a:lnTo>
                  <a:lnTo>
                    <a:pt x="196367" y="2058873"/>
                  </a:lnTo>
                  <a:lnTo>
                    <a:pt x="199885" y="2059482"/>
                  </a:lnTo>
                  <a:lnTo>
                    <a:pt x="227279" y="2049119"/>
                  </a:lnTo>
                  <a:lnTo>
                    <a:pt x="261708" y="2073630"/>
                  </a:lnTo>
                  <a:lnTo>
                    <a:pt x="261188" y="2076005"/>
                  </a:lnTo>
                  <a:lnTo>
                    <a:pt x="260908" y="2078456"/>
                  </a:lnTo>
                  <a:lnTo>
                    <a:pt x="260883" y="2080907"/>
                  </a:lnTo>
                  <a:lnTo>
                    <a:pt x="263385" y="2093277"/>
                  </a:lnTo>
                  <a:lnTo>
                    <a:pt x="270205" y="2103374"/>
                  </a:lnTo>
                  <a:lnTo>
                    <a:pt x="280314" y="2110181"/>
                  </a:lnTo>
                  <a:lnTo>
                    <a:pt x="292696" y="2112670"/>
                  </a:lnTo>
                  <a:lnTo>
                    <a:pt x="305054" y="2110168"/>
                  </a:lnTo>
                  <a:lnTo>
                    <a:pt x="315150" y="2103361"/>
                  </a:lnTo>
                  <a:lnTo>
                    <a:pt x="320014" y="2096135"/>
                  </a:lnTo>
                  <a:lnTo>
                    <a:pt x="321957" y="2093264"/>
                  </a:lnTo>
                  <a:lnTo>
                    <a:pt x="324459" y="2080907"/>
                  </a:lnTo>
                  <a:lnTo>
                    <a:pt x="324396" y="2073630"/>
                  </a:lnTo>
                  <a:lnTo>
                    <a:pt x="321906" y="2066759"/>
                  </a:lnTo>
                  <a:lnTo>
                    <a:pt x="321017" y="2065680"/>
                  </a:lnTo>
                  <a:lnTo>
                    <a:pt x="317334" y="2061197"/>
                  </a:lnTo>
                  <a:lnTo>
                    <a:pt x="318731" y="2059051"/>
                  </a:lnTo>
                  <a:lnTo>
                    <a:pt x="323710" y="2051443"/>
                  </a:lnTo>
                  <a:lnTo>
                    <a:pt x="354253" y="2004758"/>
                  </a:lnTo>
                  <a:lnTo>
                    <a:pt x="366674" y="2006079"/>
                  </a:lnTo>
                  <a:lnTo>
                    <a:pt x="371132" y="2004758"/>
                  </a:lnTo>
                  <a:lnTo>
                    <a:pt x="378231" y="2002650"/>
                  </a:lnTo>
                  <a:lnTo>
                    <a:pt x="387667" y="1995144"/>
                  </a:lnTo>
                  <a:lnTo>
                    <a:pt x="390499" y="1990026"/>
                  </a:lnTo>
                  <a:lnTo>
                    <a:pt x="393712" y="1984209"/>
                  </a:lnTo>
                  <a:lnTo>
                    <a:pt x="395033" y="1971789"/>
                  </a:lnTo>
                  <a:close/>
                </a:path>
                <a:path w="438150" h="3194685">
                  <a:moveTo>
                    <a:pt x="395300" y="2245525"/>
                  </a:moveTo>
                  <a:lnTo>
                    <a:pt x="391604" y="2241829"/>
                  </a:lnTo>
                  <a:lnTo>
                    <a:pt x="71323" y="2241829"/>
                  </a:lnTo>
                  <a:lnTo>
                    <a:pt x="71323" y="1921548"/>
                  </a:lnTo>
                  <a:lnTo>
                    <a:pt x="67614" y="1917839"/>
                  </a:lnTo>
                  <a:lnTo>
                    <a:pt x="63042" y="1917839"/>
                  </a:lnTo>
                  <a:lnTo>
                    <a:pt x="58470" y="1917839"/>
                  </a:lnTo>
                  <a:lnTo>
                    <a:pt x="54762" y="1921548"/>
                  </a:lnTo>
                  <a:lnTo>
                    <a:pt x="54762" y="2254669"/>
                  </a:lnTo>
                  <a:lnTo>
                    <a:pt x="58470" y="2258364"/>
                  </a:lnTo>
                  <a:lnTo>
                    <a:pt x="391604" y="2258364"/>
                  </a:lnTo>
                  <a:lnTo>
                    <a:pt x="395300" y="2254669"/>
                  </a:lnTo>
                  <a:lnTo>
                    <a:pt x="395300" y="2245525"/>
                  </a:lnTo>
                  <a:close/>
                </a:path>
                <a:path w="438150" h="3194685">
                  <a:moveTo>
                    <a:pt x="407047" y="2935287"/>
                  </a:moveTo>
                  <a:lnTo>
                    <a:pt x="381381" y="2932125"/>
                  </a:lnTo>
                  <a:lnTo>
                    <a:pt x="362826" y="2929839"/>
                  </a:lnTo>
                  <a:lnTo>
                    <a:pt x="345478" y="2888818"/>
                  </a:lnTo>
                  <a:lnTo>
                    <a:pt x="326631" y="2929191"/>
                  </a:lnTo>
                  <a:lnTo>
                    <a:pt x="292684" y="2932125"/>
                  </a:lnTo>
                  <a:lnTo>
                    <a:pt x="325170" y="2903956"/>
                  </a:lnTo>
                  <a:lnTo>
                    <a:pt x="325894" y="2901391"/>
                  </a:lnTo>
                  <a:lnTo>
                    <a:pt x="324459" y="2896654"/>
                  </a:lnTo>
                  <a:lnTo>
                    <a:pt x="322414" y="2894939"/>
                  </a:lnTo>
                  <a:lnTo>
                    <a:pt x="304469" y="2892742"/>
                  </a:lnTo>
                  <a:lnTo>
                    <a:pt x="304469" y="2905341"/>
                  </a:lnTo>
                  <a:lnTo>
                    <a:pt x="273265" y="2932392"/>
                  </a:lnTo>
                  <a:lnTo>
                    <a:pt x="272567" y="2934424"/>
                  </a:lnTo>
                  <a:lnTo>
                    <a:pt x="272618" y="2935287"/>
                  </a:lnTo>
                  <a:lnTo>
                    <a:pt x="280365" y="2975191"/>
                  </a:lnTo>
                  <a:lnTo>
                    <a:pt x="267804" y="2967621"/>
                  </a:lnTo>
                  <a:lnTo>
                    <a:pt x="244983" y="2953867"/>
                  </a:lnTo>
                  <a:lnTo>
                    <a:pt x="242582" y="2953842"/>
                  </a:lnTo>
                  <a:lnTo>
                    <a:pt x="206476" y="2973844"/>
                  </a:lnTo>
                  <a:lnTo>
                    <a:pt x="214299" y="2940189"/>
                  </a:lnTo>
                  <a:lnTo>
                    <a:pt x="215646" y="2934424"/>
                  </a:lnTo>
                  <a:lnTo>
                    <a:pt x="215823" y="2933623"/>
                  </a:lnTo>
                  <a:lnTo>
                    <a:pt x="215112" y="2931337"/>
                  </a:lnTo>
                  <a:lnTo>
                    <a:pt x="213487" y="2929801"/>
                  </a:lnTo>
                  <a:lnTo>
                    <a:pt x="184924" y="2903169"/>
                  </a:lnTo>
                  <a:lnTo>
                    <a:pt x="226072" y="2899613"/>
                  </a:lnTo>
                  <a:lnTo>
                    <a:pt x="228028" y="2898254"/>
                  </a:lnTo>
                  <a:lnTo>
                    <a:pt x="245478" y="2860840"/>
                  </a:lnTo>
                  <a:lnTo>
                    <a:pt x="261581" y="2898864"/>
                  </a:lnTo>
                  <a:lnTo>
                    <a:pt x="263486" y="2900299"/>
                  </a:lnTo>
                  <a:lnTo>
                    <a:pt x="304469" y="2905341"/>
                  </a:lnTo>
                  <a:lnTo>
                    <a:pt x="304469" y="2892742"/>
                  </a:lnTo>
                  <a:lnTo>
                    <a:pt x="270814" y="2888589"/>
                  </a:lnTo>
                  <a:lnTo>
                    <a:pt x="259080" y="2860840"/>
                  </a:lnTo>
                  <a:lnTo>
                    <a:pt x="250558" y="2840723"/>
                  </a:lnTo>
                  <a:lnTo>
                    <a:pt x="248348" y="2839224"/>
                  </a:lnTo>
                  <a:lnTo>
                    <a:pt x="245872" y="2839186"/>
                  </a:lnTo>
                  <a:lnTo>
                    <a:pt x="243344" y="2839186"/>
                  </a:lnTo>
                  <a:lnTo>
                    <a:pt x="241122" y="2840583"/>
                  </a:lnTo>
                  <a:lnTo>
                    <a:pt x="219163" y="2887649"/>
                  </a:lnTo>
                  <a:lnTo>
                    <a:pt x="164465" y="2892374"/>
                  </a:lnTo>
                  <a:lnTo>
                    <a:pt x="162128" y="2899003"/>
                  </a:lnTo>
                  <a:lnTo>
                    <a:pt x="200075" y="2934424"/>
                  </a:lnTo>
                  <a:lnTo>
                    <a:pt x="162890" y="2929839"/>
                  </a:lnTo>
                  <a:lnTo>
                    <a:pt x="145529" y="2888818"/>
                  </a:lnTo>
                  <a:lnTo>
                    <a:pt x="126707" y="2929191"/>
                  </a:lnTo>
                  <a:lnTo>
                    <a:pt x="82321" y="2933014"/>
                  </a:lnTo>
                  <a:lnTo>
                    <a:pt x="114896" y="2963405"/>
                  </a:lnTo>
                  <a:lnTo>
                    <a:pt x="104813" y="3006801"/>
                  </a:lnTo>
                  <a:lnTo>
                    <a:pt x="143789" y="2985211"/>
                  </a:lnTo>
                  <a:lnTo>
                    <a:pt x="181940" y="3008198"/>
                  </a:lnTo>
                  <a:lnTo>
                    <a:pt x="177482" y="2985211"/>
                  </a:lnTo>
                  <a:lnTo>
                    <a:pt x="173456" y="2964472"/>
                  </a:lnTo>
                  <a:lnTo>
                    <a:pt x="201447" y="2940189"/>
                  </a:lnTo>
                  <a:lnTo>
                    <a:pt x="190550" y="2987129"/>
                  </a:lnTo>
                  <a:lnTo>
                    <a:pt x="191465" y="2989643"/>
                  </a:lnTo>
                  <a:lnTo>
                    <a:pt x="195414" y="2992628"/>
                  </a:lnTo>
                  <a:lnTo>
                    <a:pt x="198069" y="2992805"/>
                  </a:lnTo>
                  <a:lnTo>
                    <a:pt x="232321" y="2973844"/>
                  </a:lnTo>
                  <a:lnTo>
                    <a:pt x="243547" y="2967621"/>
                  </a:lnTo>
                  <a:lnTo>
                    <a:pt x="287997" y="2994406"/>
                  </a:lnTo>
                  <a:lnTo>
                    <a:pt x="290690" y="2994380"/>
                  </a:lnTo>
                  <a:lnTo>
                    <a:pt x="294792" y="2991523"/>
                  </a:lnTo>
                  <a:lnTo>
                    <a:pt x="295795" y="2989034"/>
                  </a:lnTo>
                  <a:lnTo>
                    <a:pt x="293116" y="2975191"/>
                  </a:lnTo>
                  <a:lnTo>
                    <a:pt x="285889" y="2938018"/>
                  </a:lnTo>
                  <a:lnTo>
                    <a:pt x="286778" y="2937230"/>
                  </a:lnTo>
                  <a:lnTo>
                    <a:pt x="314833" y="2963405"/>
                  </a:lnTo>
                  <a:lnTo>
                    <a:pt x="304761" y="3006801"/>
                  </a:lnTo>
                  <a:lnTo>
                    <a:pt x="343725" y="2985211"/>
                  </a:lnTo>
                  <a:lnTo>
                    <a:pt x="381876" y="3008198"/>
                  </a:lnTo>
                  <a:lnTo>
                    <a:pt x="377418" y="2985211"/>
                  </a:lnTo>
                  <a:lnTo>
                    <a:pt x="373392" y="2964472"/>
                  </a:lnTo>
                  <a:lnTo>
                    <a:pt x="404812" y="2937230"/>
                  </a:lnTo>
                  <a:lnTo>
                    <a:pt x="407047" y="2935287"/>
                  </a:lnTo>
                  <a:close/>
                </a:path>
                <a:path w="438150" h="3194685">
                  <a:moveTo>
                    <a:pt x="435444" y="1130592"/>
                  </a:moveTo>
                  <a:lnTo>
                    <a:pt x="430961" y="1126096"/>
                  </a:lnTo>
                  <a:lnTo>
                    <a:pt x="415378" y="1126096"/>
                  </a:lnTo>
                  <a:lnTo>
                    <a:pt x="415378" y="1112304"/>
                  </a:lnTo>
                  <a:lnTo>
                    <a:pt x="395312" y="1071308"/>
                  </a:lnTo>
                  <a:lnTo>
                    <a:pt x="395312" y="1104468"/>
                  </a:lnTo>
                  <a:lnTo>
                    <a:pt x="395312" y="1126096"/>
                  </a:lnTo>
                  <a:lnTo>
                    <a:pt x="294957" y="1126096"/>
                  </a:lnTo>
                  <a:lnTo>
                    <a:pt x="294957" y="1179766"/>
                  </a:lnTo>
                  <a:lnTo>
                    <a:pt x="294957" y="1216418"/>
                  </a:lnTo>
                  <a:lnTo>
                    <a:pt x="292582" y="1228128"/>
                  </a:lnTo>
                  <a:lnTo>
                    <a:pt x="286131" y="1237691"/>
                  </a:lnTo>
                  <a:lnTo>
                    <a:pt x="276567" y="1244142"/>
                  </a:lnTo>
                  <a:lnTo>
                    <a:pt x="264858" y="1246517"/>
                  </a:lnTo>
                  <a:lnTo>
                    <a:pt x="84226" y="1246517"/>
                  </a:lnTo>
                  <a:lnTo>
                    <a:pt x="72504" y="1244142"/>
                  </a:lnTo>
                  <a:lnTo>
                    <a:pt x="62941" y="1237691"/>
                  </a:lnTo>
                  <a:lnTo>
                    <a:pt x="56489" y="1228128"/>
                  </a:lnTo>
                  <a:lnTo>
                    <a:pt x="54127" y="1216418"/>
                  </a:lnTo>
                  <a:lnTo>
                    <a:pt x="54127" y="1179766"/>
                  </a:lnTo>
                  <a:lnTo>
                    <a:pt x="136131" y="1116330"/>
                  </a:lnTo>
                  <a:lnTo>
                    <a:pt x="144983" y="1120482"/>
                  </a:lnTo>
                  <a:lnTo>
                    <a:pt x="154393" y="1123543"/>
                  </a:lnTo>
                  <a:lnTo>
                    <a:pt x="164261" y="1125435"/>
                  </a:lnTo>
                  <a:lnTo>
                    <a:pt x="174536" y="1126096"/>
                  </a:lnTo>
                  <a:lnTo>
                    <a:pt x="184810" y="1125435"/>
                  </a:lnTo>
                  <a:lnTo>
                    <a:pt x="194691" y="1123543"/>
                  </a:lnTo>
                  <a:lnTo>
                    <a:pt x="204101" y="1120470"/>
                  </a:lnTo>
                  <a:lnTo>
                    <a:pt x="212928" y="1116330"/>
                  </a:lnTo>
                  <a:lnTo>
                    <a:pt x="259702" y="1142403"/>
                  </a:lnTo>
                  <a:lnTo>
                    <a:pt x="261302" y="1144397"/>
                  </a:lnTo>
                  <a:lnTo>
                    <a:pt x="263639" y="1145768"/>
                  </a:lnTo>
                  <a:lnTo>
                    <a:pt x="293878" y="1171790"/>
                  </a:lnTo>
                  <a:lnTo>
                    <a:pt x="294957" y="1179766"/>
                  </a:lnTo>
                  <a:lnTo>
                    <a:pt x="294957" y="1126096"/>
                  </a:lnTo>
                  <a:lnTo>
                    <a:pt x="271653" y="1126096"/>
                  </a:lnTo>
                  <a:lnTo>
                    <a:pt x="254139" y="1116317"/>
                  </a:lnTo>
                  <a:lnTo>
                    <a:pt x="235712" y="1106030"/>
                  </a:lnTo>
                  <a:lnTo>
                    <a:pt x="234759" y="1105496"/>
                  </a:lnTo>
                  <a:lnTo>
                    <a:pt x="234823" y="1101839"/>
                  </a:lnTo>
                  <a:lnTo>
                    <a:pt x="235496" y="1100048"/>
                  </a:lnTo>
                  <a:lnTo>
                    <a:pt x="238518" y="1096225"/>
                  </a:lnTo>
                  <a:lnTo>
                    <a:pt x="279438" y="1054252"/>
                  </a:lnTo>
                  <a:lnTo>
                    <a:pt x="287324" y="1059154"/>
                  </a:lnTo>
                  <a:lnTo>
                    <a:pt x="295973" y="1062812"/>
                  </a:lnTo>
                  <a:lnTo>
                    <a:pt x="305244" y="1065098"/>
                  </a:lnTo>
                  <a:lnTo>
                    <a:pt x="315036" y="1065885"/>
                  </a:lnTo>
                  <a:lnTo>
                    <a:pt x="324815" y="1065085"/>
                  </a:lnTo>
                  <a:lnTo>
                    <a:pt x="334098" y="1062799"/>
                  </a:lnTo>
                  <a:lnTo>
                    <a:pt x="342760" y="1059141"/>
                  </a:lnTo>
                  <a:lnTo>
                    <a:pt x="350608" y="1054252"/>
                  </a:lnTo>
                  <a:lnTo>
                    <a:pt x="392252" y="1096924"/>
                  </a:lnTo>
                  <a:lnTo>
                    <a:pt x="395312" y="1104468"/>
                  </a:lnTo>
                  <a:lnTo>
                    <a:pt x="395312" y="1071308"/>
                  </a:lnTo>
                  <a:lnTo>
                    <a:pt x="378675" y="1054227"/>
                  </a:lnTo>
                  <a:lnTo>
                    <a:pt x="375437" y="1050899"/>
                  </a:lnTo>
                  <a:lnTo>
                    <a:pt x="370484" y="1045819"/>
                  </a:lnTo>
                  <a:lnTo>
                    <a:pt x="364642" y="1039812"/>
                  </a:lnTo>
                  <a:lnTo>
                    <a:pt x="369112" y="1032167"/>
                  </a:lnTo>
                  <a:lnTo>
                    <a:pt x="372452" y="1023848"/>
                  </a:lnTo>
                  <a:lnTo>
                    <a:pt x="374523" y="1014996"/>
                  </a:lnTo>
                  <a:lnTo>
                    <a:pt x="375246" y="1005674"/>
                  </a:lnTo>
                  <a:lnTo>
                    <a:pt x="370509" y="982230"/>
                  </a:lnTo>
                  <a:lnTo>
                    <a:pt x="359244" y="965542"/>
                  </a:lnTo>
                  <a:lnTo>
                    <a:pt x="357606" y="963091"/>
                  </a:lnTo>
                  <a:lnTo>
                    <a:pt x="355168" y="961453"/>
                  </a:lnTo>
                  <a:lnTo>
                    <a:pt x="355168" y="1005674"/>
                  </a:lnTo>
                  <a:lnTo>
                    <a:pt x="352005" y="1021295"/>
                  </a:lnTo>
                  <a:lnTo>
                    <a:pt x="343408" y="1034059"/>
                  </a:lnTo>
                  <a:lnTo>
                    <a:pt x="330657" y="1042657"/>
                  </a:lnTo>
                  <a:lnTo>
                    <a:pt x="315036" y="1045819"/>
                  </a:lnTo>
                  <a:lnTo>
                    <a:pt x="299402" y="1042657"/>
                  </a:lnTo>
                  <a:lnTo>
                    <a:pt x="286639" y="1034059"/>
                  </a:lnTo>
                  <a:lnTo>
                    <a:pt x="278041" y="1021295"/>
                  </a:lnTo>
                  <a:lnTo>
                    <a:pt x="274891" y="1005674"/>
                  </a:lnTo>
                  <a:lnTo>
                    <a:pt x="278041" y="990053"/>
                  </a:lnTo>
                  <a:lnTo>
                    <a:pt x="286639" y="977290"/>
                  </a:lnTo>
                  <a:lnTo>
                    <a:pt x="299402" y="968692"/>
                  </a:lnTo>
                  <a:lnTo>
                    <a:pt x="315036" y="965542"/>
                  </a:lnTo>
                  <a:lnTo>
                    <a:pt x="330657" y="968692"/>
                  </a:lnTo>
                  <a:lnTo>
                    <a:pt x="343408" y="977290"/>
                  </a:lnTo>
                  <a:lnTo>
                    <a:pt x="352005" y="990053"/>
                  </a:lnTo>
                  <a:lnTo>
                    <a:pt x="355168" y="1005674"/>
                  </a:lnTo>
                  <a:lnTo>
                    <a:pt x="355168" y="961453"/>
                  </a:lnTo>
                  <a:lnTo>
                    <a:pt x="338467" y="950188"/>
                  </a:lnTo>
                  <a:lnTo>
                    <a:pt x="315036" y="945464"/>
                  </a:lnTo>
                  <a:lnTo>
                    <a:pt x="291592" y="950188"/>
                  </a:lnTo>
                  <a:lnTo>
                    <a:pt x="272453" y="963091"/>
                  </a:lnTo>
                  <a:lnTo>
                    <a:pt x="259549" y="982230"/>
                  </a:lnTo>
                  <a:lnTo>
                    <a:pt x="254825" y="1005674"/>
                  </a:lnTo>
                  <a:lnTo>
                    <a:pt x="255536" y="1014996"/>
                  </a:lnTo>
                  <a:lnTo>
                    <a:pt x="257619" y="1023874"/>
                  </a:lnTo>
                  <a:lnTo>
                    <a:pt x="260959" y="1032192"/>
                  </a:lnTo>
                  <a:lnTo>
                    <a:pt x="265455" y="1039837"/>
                  </a:lnTo>
                  <a:lnTo>
                    <a:pt x="254673" y="1050899"/>
                  </a:lnTo>
                  <a:lnTo>
                    <a:pt x="254774" y="1049223"/>
                  </a:lnTo>
                  <a:lnTo>
                    <a:pt x="254825" y="1045819"/>
                  </a:lnTo>
                  <a:lnTo>
                    <a:pt x="248513" y="1014564"/>
                  </a:lnTo>
                  <a:lnTo>
                    <a:pt x="234759" y="994181"/>
                  </a:lnTo>
                  <a:lnTo>
                    <a:pt x="234759" y="1045819"/>
                  </a:lnTo>
                  <a:lnTo>
                    <a:pt x="230022" y="1069251"/>
                  </a:lnTo>
                  <a:lnTo>
                    <a:pt x="217119" y="1088390"/>
                  </a:lnTo>
                  <a:lnTo>
                    <a:pt x="197967" y="1101293"/>
                  </a:lnTo>
                  <a:lnTo>
                    <a:pt x="174536" y="1106030"/>
                  </a:lnTo>
                  <a:lnTo>
                    <a:pt x="151104" y="1101293"/>
                  </a:lnTo>
                  <a:lnTo>
                    <a:pt x="131965" y="1088390"/>
                  </a:lnTo>
                  <a:lnTo>
                    <a:pt x="119062" y="1069251"/>
                  </a:lnTo>
                  <a:lnTo>
                    <a:pt x="114338" y="1045819"/>
                  </a:lnTo>
                  <a:lnTo>
                    <a:pt x="119062" y="1022375"/>
                  </a:lnTo>
                  <a:lnTo>
                    <a:pt x="131965" y="1003236"/>
                  </a:lnTo>
                  <a:lnTo>
                    <a:pt x="151104" y="990333"/>
                  </a:lnTo>
                  <a:lnTo>
                    <a:pt x="174536" y="985608"/>
                  </a:lnTo>
                  <a:lnTo>
                    <a:pt x="197967" y="990333"/>
                  </a:lnTo>
                  <a:lnTo>
                    <a:pt x="217119" y="1003236"/>
                  </a:lnTo>
                  <a:lnTo>
                    <a:pt x="230022" y="1022375"/>
                  </a:lnTo>
                  <a:lnTo>
                    <a:pt x="234759" y="1045819"/>
                  </a:lnTo>
                  <a:lnTo>
                    <a:pt x="234759" y="994181"/>
                  </a:lnTo>
                  <a:lnTo>
                    <a:pt x="231305" y="989050"/>
                  </a:lnTo>
                  <a:lnTo>
                    <a:pt x="226199" y="985608"/>
                  </a:lnTo>
                  <a:lnTo>
                    <a:pt x="205790" y="971842"/>
                  </a:lnTo>
                  <a:lnTo>
                    <a:pt x="174536" y="965542"/>
                  </a:lnTo>
                  <a:lnTo>
                    <a:pt x="143281" y="971842"/>
                  </a:lnTo>
                  <a:lnTo>
                    <a:pt x="117767" y="989050"/>
                  </a:lnTo>
                  <a:lnTo>
                    <a:pt x="100558" y="1014564"/>
                  </a:lnTo>
                  <a:lnTo>
                    <a:pt x="94259" y="1045819"/>
                  </a:lnTo>
                  <a:lnTo>
                    <a:pt x="95935" y="1062228"/>
                  </a:lnTo>
                  <a:lnTo>
                    <a:pt x="100749" y="1077480"/>
                  </a:lnTo>
                  <a:lnTo>
                    <a:pt x="108356" y="1091260"/>
                  </a:lnTo>
                  <a:lnTo>
                    <a:pt x="118427" y="1103223"/>
                  </a:lnTo>
                  <a:lnTo>
                    <a:pt x="77444" y="1126096"/>
                  </a:lnTo>
                  <a:lnTo>
                    <a:pt x="38544" y="1126096"/>
                  </a:lnTo>
                  <a:lnTo>
                    <a:pt x="34048" y="1130592"/>
                  </a:lnTo>
                  <a:lnTo>
                    <a:pt x="34048" y="1141666"/>
                  </a:lnTo>
                  <a:lnTo>
                    <a:pt x="38544" y="1146162"/>
                  </a:lnTo>
                  <a:lnTo>
                    <a:pt x="46964" y="1146162"/>
                  </a:lnTo>
                  <a:lnTo>
                    <a:pt x="41490" y="1153477"/>
                  </a:lnTo>
                  <a:lnTo>
                    <a:pt x="37439" y="1161643"/>
                  </a:lnTo>
                  <a:lnTo>
                    <a:pt x="34912" y="1170470"/>
                  </a:lnTo>
                  <a:lnTo>
                    <a:pt x="34048" y="1179766"/>
                  </a:lnTo>
                  <a:lnTo>
                    <a:pt x="34048" y="1216418"/>
                  </a:lnTo>
                  <a:lnTo>
                    <a:pt x="37985" y="1235938"/>
                  </a:lnTo>
                  <a:lnTo>
                    <a:pt x="48742" y="1251889"/>
                  </a:lnTo>
                  <a:lnTo>
                    <a:pt x="64693" y="1262634"/>
                  </a:lnTo>
                  <a:lnTo>
                    <a:pt x="84226" y="1266583"/>
                  </a:lnTo>
                  <a:lnTo>
                    <a:pt x="264858" y="1266583"/>
                  </a:lnTo>
                  <a:lnTo>
                    <a:pt x="300329" y="1251889"/>
                  </a:lnTo>
                  <a:lnTo>
                    <a:pt x="315036" y="1216418"/>
                  </a:lnTo>
                  <a:lnTo>
                    <a:pt x="315036" y="1179766"/>
                  </a:lnTo>
                  <a:lnTo>
                    <a:pt x="314159" y="1170470"/>
                  </a:lnTo>
                  <a:lnTo>
                    <a:pt x="311645" y="1161643"/>
                  </a:lnTo>
                  <a:lnTo>
                    <a:pt x="307594" y="1153464"/>
                  </a:lnTo>
                  <a:lnTo>
                    <a:pt x="302120" y="1146162"/>
                  </a:lnTo>
                  <a:lnTo>
                    <a:pt x="430961" y="1146162"/>
                  </a:lnTo>
                  <a:lnTo>
                    <a:pt x="435444" y="1141666"/>
                  </a:lnTo>
                  <a:lnTo>
                    <a:pt x="435444" y="1130592"/>
                  </a:lnTo>
                  <a:close/>
                </a:path>
                <a:path w="438150" h="3194685">
                  <a:moveTo>
                    <a:pt x="437870" y="3099981"/>
                  </a:moveTo>
                  <a:lnTo>
                    <a:pt x="436003" y="3094913"/>
                  </a:lnTo>
                  <a:lnTo>
                    <a:pt x="432409" y="3087357"/>
                  </a:lnTo>
                  <a:lnTo>
                    <a:pt x="427456" y="3080816"/>
                  </a:lnTo>
                  <a:lnTo>
                    <a:pt x="426034" y="3079585"/>
                  </a:lnTo>
                  <a:lnTo>
                    <a:pt x="421982" y="3076054"/>
                  </a:lnTo>
                  <a:lnTo>
                    <a:pt x="421982" y="3094291"/>
                  </a:lnTo>
                  <a:lnTo>
                    <a:pt x="267195" y="3176257"/>
                  </a:lnTo>
                  <a:lnTo>
                    <a:pt x="257962" y="3180029"/>
                  </a:lnTo>
                  <a:lnTo>
                    <a:pt x="248221" y="3181870"/>
                  </a:lnTo>
                  <a:lnTo>
                    <a:pt x="238290" y="3181756"/>
                  </a:lnTo>
                  <a:lnTo>
                    <a:pt x="228523" y="3179699"/>
                  </a:lnTo>
                  <a:lnTo>
                    <a:pt x="190931" y="3167608"/>
                  </a:lnTo>
                  <a:lnTo>
                    <a:pt x="188252" y="3166745"/>
                  </a:lnTo>
                  <a:lnTo>
                    <a:pt x="152819" y="3155353"/>
                  </a:lnTo>
                  <a:lnTo>
                    <a:pt x="129857" y="3155099"/>
                  </a:lnTo>
                  <a:lnTo>
                    <a:pt x="129857" y="3149155"/>
                  </a:lnTo>
                  <a:lnTo>
                    <a:pt x="129857" y="3060573"/>
                  </a:lnTo>
                  <a:lnTo>
                    <a:pt x="171780" y="3060573"/>
                  </a:lnTo>
                  <a:lnTo>
                    <a:pt x="177406" y="3061817"/>
                  </a:lnTo>
                  <a:lnTo>
                    <a:pt x="228841" y="3085084"/>
                  </a:lnTo>
                  <a:lnTo>
                    <a:pt x="232587" y="3085909"/>
                  </a:lnTo>
                  <a:lnTo>
                    <a:pt x="293789" y="3085909"/>
                  </a:lnTo>
                  <a:lnTo>
                    <a:pt x="299224" y="3091408"/>
                  </a:lnTo>
                  <a:lnTo>
                    <a:pt x="299224" y="3104858"/>
                  </a:lnTo>
                  <a:lnTo>
                    <a:pt x="293789" y="3110306"/>
                  </a:lnTo>
                  <a:lnTo>
                    <a:pt x="221576" y="3110306"/>
                  </a:lnTo>
                  <a:lnTo>
                    <a:pt x="221576" y="3122815"/>
                  </a:lnTo>
                  <a:lnTo>
                    <a:pt x="291592" y="3122815"/>
                  </a:lnTo>
                  <a:lnTo>
                    <a:pt x="295846" y="3121622"/>
                  </a:lnTo>
                  <a:lnTo>
                    <a:pt x="299478" y="3119437"/>
                  </a:lnTo>
                  <a:lnTo>
                    <a:pt x="343776" y="3100730"/>
                  </a:lnTo>
                  <a:lnTo>
                    <a:pt x="393827" y="3079585"/>
                  </a:lnTo>
                  <a:lnTo>
                    <a:pt x="401777" y="3079648"/>
                  </a:lnTo>
                  <a:lnTo>
                    <a:pt x="414477" y="3085211"/>
                  </a:lnTo>
                  <a:lnTo>
                    <a:pt x="418985" y="3089211"/>
                  </a:lnTo>
                  <a:lnTo>
                    <a:pt x="421982" y="3094291"/>
                  </a:lnTo>
                  <a:lnTo>
                    <a:pt x="421982" y="3076054"/>
                  </a:lnTo>
                  <a:lnTo>
                    <a:pt x="421271" y="3075432"/>
                  </a:lnTo>
                  <a:lnTo>
                    <a:pt x="413981" y="3071317"/>
                  </a:lnTo>
                  <a:lnTo>
                    <a:pt x="406031" y="3068739"/>
                  </a:lnTo>
                  <a:lnTo>
                    <a:pt x="397865" y="3067850"/>
                  </a:lnTo>
                  <a:lnTo>
                    <a:pt x="389686" y="3068650"/>
                  </a:lnTo>
                  <a:lnTo>
                    <a:pt x="381698" y="3071139"/>
                  </a:lnTo>
                  <a:lnTo>
                    <a:pt x="311619" y="3100730"/>
                  </a:lnTo>
                  <a:lnTo>
                    <a:pt x="311734" y="3098114"/>
                  </a:lnTo>
                  <a:lnTo>
                    <a:pt x="309803" y="3088487"/>
                  </a:lnTo>
                  <a:lnTo>
                    <a:pt x="304507" y="3080626"/>
                  </a:lnTo>
                  <a:lnTo>
                    <a:pt x="296646" y="3075330"/>
                  </a:lnTo>
                  <a:lnTo>
                    <a:pt x="287032" y="3073387"/>
                  </a:lnTo>
                  <a:lnTo>
                    <a:pt x="234403" y="3073387"/>
                  </a:lnTo>
                  <a:lnTo>
                    <a:pt x="232410" y="3072955"/>
                  </a:lnTo>
                  <a:lnTo>
                    <a:pt x="230530" y="3072079"/>
                  </a:lnTo>
                  <a:lnTo>
                    <a:pt x="205041" y="3060573"/>
                  </a:lnTo>
                  <a:lnTo>
                    <a:pt x="180975" y="3049676"/>
                  </a:lnTo>
                  <a:lnTo>
                    <a:pt x="173532" y="3048050"/>
                  </a:lnTo>
                  <a:lnTo>
                    <a:pt x="129857" y="3048050"/>
                  </a:lnTo>
                  <a:lnTo>
                    <a:pt x="129857" y="3037662"/>
                  </a:lnTo>
                  <a:lnTo>
                    <a:pt x="124294" y="3032036"/>
                  </a:lnTo>
                  <a:lnTo>
                    <a:pt x="100888" y="3032036"/>
                  </a:lnTo>
                  <a:lnTo>
                    <a:pt x="100888" y="3153105"/>
                  </a:lnTo>
                  <a:lnTo>
                    <a:pt x="100888" y="3162795"/>
                  </a:lnTo>
                  <a:lnTo>
                    <a:pt x="96951" y="3166745"/>
                  </a:lnTo>
                  <a:lnTo>
                    <a:pt x="87312" y="3166745"/>
                  </a:lnTo>
                  <a:lnTo>
                    <a:pt x="83362" y="3162795"/>
                  </a:lnTo>
                  <a:lnTo>
                    <a:pt x="83362" y="3153105"/>
                  </a:lnTo>
                  <a:lnTo>
                    <a:pt x="87312" y="3149155"/>
                  </a:lnTo>
                  <a:lnTo>
                    <a:pt x="96951" y="3149155"/>
                  </a:lnTo>
                  <a:lnTo>
                    <a:pt x="100888" y="3153105"/>
                  </a:lnTo>
                  <a:lnTo>
                    <a:pt x="100888" y="3032036"/>
                  </a:lnTo>
                  <a:lnTo>
                    <a:pt x="48145" y="3032036"/>
                  </a:lnTo>
                  <a:lnTo>
                    <a:pt x="48145" y="3189948"/>
                  </a:lnTo>
                  <a:lnTo>
                    <a:pt x="124294" y="3189948"/>
                  </a:lnTo>
                  <a:lnTo>
                    <a:pt x="129857" y="3184321"/>
                  </a:lnTo>
                  <a:lnTo>
                    <a:pt x="129857" y="3167608"/>
                  </a:lnTo>
                  <a:lnTo>
                    <a:pt x="149948" y="3167608"/>
                  </a:lnTo>
                  <a:lnTo>
                    <a:pt x="224713" y="3191649"/>
                  </a:lnTo>
                  <a:lnTo>
                    <a:pt x="230911" y="3193580"/>
                  </a:lnTo>
                  <a:lnTo>
                    <a:pt x="237286" y="3194583"/>
                  </a:lnTo>
                  <a:lnTo>
                    <a:pt x="243725" y="3194583"/>
                  </a:lnTo>
                  <a:lnTo>
                    <a:pt x="283298" y="3181870"/>
                  </a:lnTo>
                  <a:lnTo>
                    <a:pt x="437870" y="3099981"/>
                  </a:lnTo>
                  <a:close/>
                </a:path>
              </a:pathLst>
            </a:custGeom>
            <a:solidFill>
              <a:srgbClr val="00AEEF"/>
            </a:solidFill>
          </p:spPr>
          <p:txBody>
            <a:bodyPr wrap="square" lIns="0" tIns="0" rIns="0" bIns="0" rtlCol="0"/>
            <a:lstStyle/>
            <a:p>
              <a:endParaRPr sz="1904"/>
            </a:p>
          </p:txBody>
        </p:sp>
        <p:pic>
          <p:nvPicPr>
            <p:cNvPr id="44" name="object 44"/>
            <p:cNvPicPr/>
            <p:nvPr/>
          </p:nvPicPr>
          <p:blipFill>
            <a:blip r:embed="rId5" cstate="print"/>
            <a:stretch>
              <a:fillRect/>
            </a:stretch>
          </p:blipFill>
          <p:spPr>
            <a:xfrm>
              <a:off x="6038566" y="2298158"/>
              <a:ext cx="188058" cy="187715"/>
            </a:xfrm>
            <a:prstGeom prst="rect">
              <a:avLst/>
            </a:prstGeom>
          </p:spPr>
        </p:pic>
        <p:pic>
          <p:nvPicPr>
            <p:cNvPr id="45" name="object 45"/>
            <p:cNvPicPr/>
            <p:nvPr/>
          </p:nvPicPr>
          <p:blipFill>
            <a:blip r:embed="rId6" cstate="print"/>
            <a:stretch>
              <a:fillRect/>
            </a:stretch>
          </p:blipFill>
          <p:spPr>
            <a:xfrm>
              <a:off x="5919601" y="2124645"/>
              <a:ext cx="85648" cy="85509"/>
            </a:xfrm>
            <a:prstGeom prst="rect">
              <a:avLst/>
            </a:prstGeom>
          </p:spPr>
        </p:pic>
        <p:sp>
          <p:nvSpPr>
            <p:cNvPr id="46" name="object 46"/>
            <p:cNvSpPr/>
            <p:nvPr/>
          </p:nvSpPr>
          <p:spPr>
            <a:xfrm>
              <a:off x="5890438" y="2227414"/>
              <a:ext cx="318770" cy="1071880"/>
            </a:xfrm>
            <a:custGeom>
              <a:avLst/>
              <a:gdLst/>
              <a:ahLst/>
              <a:cxnLst/>
              <a:rect l="l" t="t" r="r" b="b"/>
              <a:pathLst>
                <a:path w="318770" h="1071879">
                  <a:moveTo>
                    <a:pt x="85902" y="977455"/>
                  </a:moveTo>
                  <a:lnTo>
                    <a:pt x="85699" y="977277"/>
                  </a:lnTo>
                  <a:lnTo>
                    <a:pt x="77533" y="977277"/>
                  </a:lnTo>
                  <a:lnTo>
                    <a:pt x="85902" y="977455"/>
                  </a:lnTo>
                  <a:close/>
                </a:path>
                <a:path w="318770" h="1071879">
                  <a:moveTo>
                    <a:pt x="91795" y="980986"/>
                  </a:moveTo>
                  <a:lnTo>
                    <a:pt x="84836" y="978573"/>
                  </a:lnTo>
                  <a:lnTo>
                    <a:pt x="77533" y="977277"/>
                  </a:lnTo>
                  <a:lnTo>
                    <a:pt x="77368" y="977239"/>
                  </a:lnTo>
                  <a:lnTo>
                    <a:pt x="69596" y="977239"/>
                  </a:lnTo>
                  <a:lnTo>
                    <a:pt x="22847" y="996175"/>
                  </a:lnTo>
                  <a:lnTo>
                    <a:pt x="2438" y="1042085"/>
                  </a:lnTo>
                  <a:lnTo>
                    <a:pt x="2400" y="1071333"/>
                  </a:lnTo>
                  <a:lnTo>
                    <a:pt x="22555" y="1071333"/>
                  </a:lnTo>
                  <a:lnTo>
                    <a:pt x="22631" y="1042085"/>
                  </a:lnTo>
                  <a:lnTo>
                    <a:pt x="26352" y="1026147"/>
                  </a:lnTo>
                  <a:lnTo>
                    <a:pt x="35610" y="1011631"/>
                  </a:lnTo>
                  <a:lnTo>
                    <a:pt x="50126" y="1001166"/>
                  </a:lnTo>
                  <a:lnTo>
                    <a:pt x="69596" y="997407"/>
                  </a:lnTo>
                  <a:lnTo>
                    <a:pt x="75158" y="997521"/>
                  </a:lnTo>
                  <a:lnTo>
                    <a:pt x="80302" y="998448"/>
                  </a:lnTo>
                  <a:lnTo>
                    <a:pt x="84963" y="1000010"/>
                  </a:lnTo>
                  <a:lnTo>
                    <a:pt x="85534" y="997407"/>
                  </a:lnTo>
                  <a:lnTo>
                    <a:pt x="86436" y="993317"/>
                  </a:lnTo>
                  <a:lnTo>
                    <a:pt x="88760" y="986942"/>
                  </a:lnTo>
                  <a:lnTo>
                    <a:pt x="91795" y="980986"/>
                  </a:lnTo>
                  <a:close/>
                </a:path>
                <a:path w="318770" h="1071879">
                  <a:moveTo>
                    <a:pt x="109918" y="923480"/>
                  </a:moveTo>
                  <a:lnTo>
                    <a:pt x="106743" y="907796"/>
                  </a:lnTo>
                  <a:lnTo>
                    <a:pt x="101473" y="899960"/>
                  </a:lnTo>
                  <a:lnTo>
                    <a:pt x="98107" y="894981"/>
                  </a:lnTo>
                  <a:lnTo>
                    <a:pt x="93116" y="891616"/>
                  </a:lnTo>
                  <a:lnTo>
                    <a:pt x="93116" y="923480"/>
                  </a:lnTo>
                  <a:lnTo>
                    <a:pt x="91262" y="932637"/>
                  </a:lnTo>
                  <a:lnTo>
                    <a:pt x="86220" y="940117"/>
                  </a:lnTo>
                  <a:lnTo>
                    <a:pt x="78752" y="945159"/>
                  </a:lnTo>
                  <a:lnTo>
                    <a:pt x="69596" y="947000"/>
                  </a:lnTo>
                  <a:lnTo>
                    <a:pt x="60439" y="945159"/>
                  </a:lnTo>
                  <a:lnTo>
                    <a:pt x="52959" y="940117"/>
                  </a:lnTo>
                  <a:lnTo>
                    <a:pt x="47917" y="932637"/>
                  </a:lnTo>
                  <a:lnTo>
                    <a:pt x="46075" y="923480"/>
                  </a:lnTo>
                  <a:lnTo>
                    <a:pt x="47917" y="914336"/>
                  </a:lnTo>
                  <a:lnTo>
                    <a:pt x="52959" y="906856"/>
                  </a:lnTo>
                  <a:lnTo>
                    <a:pt x="60439" y="901814"/>
                  </a:lnTo>
                  <a:lnTo>
                    <a:pt x="69596" y="899960"/>
                  </a:lnTo>
                  <a:lnTo>
                    <a:pt x="78752" y="901814"/>
                  </a:lnTo>
                  <a:lnTo>
                    <a:pt x="86220" y="906856"/>
                  </a:lnTo>
                  <a:lnTo>
                    <a:pt x="91262" y="914336"/>
                  </a:lnTo>
                  <a:lnTo>
                    <a:pt x="93116" y="923480"/>
                  </a:lnTo>
                  <a:lnTo>
                    <a:pt x="93116" y="891616"/>
                  </a:lnTo>
                  <a:lnTo>
                    <a:pt x="85293" y="886333"/>
                  </a:lnTo>
                  <a:lnTo>
                    <a:pt x="69596" y="883158"/>
                  </a:lnTo>
                  <a:lnTo>
                    <a:pt x="53898" y="886333"/>
                  </a:lnTo>
                  <a:lnTo>
                    <a:pt x="41084" y="894981"/>
                  </a:lnTo>
                  <a:lnTo>
                    <a:pt x="32435" y="907796"/>
                  </a:lnTo>
                  <a:lnTo>
                    <a:pt x="29273" y="923480"/>
                  </a:lnTo>
                  <a:lnTo>
                    <a:pt x="32435" y="939190"/>
                  </a:lnTo>
                  <a:lnTo>
                    <a:pt x="41084" y="952004"/>
                  </a:lnTo>
                  <a:lnTo>
                    <a:pt x="53898" y="960640"/>
                  </a:lnTo>
                  <a:lnTo>
                    <a:pt x="69596" y="963803"/>
                  </a:lnTo>
                  <a:lnTo>
                    <a:pt x="85293" y="960640"/>
                  </a:lnTo>
                  <a:lnTo>
                    <a:pt x="98107" y="952004"/>
                  </a:lnTo>
                  <a:lnTo>
                    <a:pt x="101473" y="947000"/>
                  </a:lnTo>
                  <a:lnTo>
                    <a:pt x="106743" y="939190"/>
                  </a:lnTo>
                  <a:lnTo>
                    <a:pt x="109918" y="923480"/>
                  </a:lnTo>
                  <a:close/>
                </a:path>
                <a:path w="318770" h="1071879">
                  <a:moveTo>
                    <a:pt x="214083" y="886523"/>
                  </a:moveTo>
                  <a:lnTo>
                    <a:pt x="210121" y="866914"/>
                  </a:lnTo>
                  <a:lnTo>
                    <a:pt x="200685" y="852919"/>
                  </a:lnTo>
                  <a:lnTo>
                    <a:pt x="199313" y="850887"/>
                  </a:lnTo>
                  <a:lnTo>
                    <a:pt x="197281" y="849528"/>
                  </a:lnTo>
                  <a:lnTo>
                    <a:pt x="197281" y="886523"/>
                  </a:lnTo>
                  <a:lnTo>
                    <a:pt x="194640" y="899604"/>
                  </a:lnTo>
                  <a:lnTo>
                    <a:pt x="187426" y="910285"/>
                  </a:lnTo>
                  <a:lnTo>
                    <a:pt x="176745" y="917498"/>
                  </a:lnTo>
                  <a:lnTo>
                    <a:pt x="163677" y="920127"/>
                  </a:lnTo>
                  <a:lnTo>
                    <a:pt x="150596" y="917498"/>
                  </a:lnTo>
                  <a:lnTo>
                    <a:pt x="139915" y="910285"/>
                  </a:lnTo>
                  <a:lnTo>
                    <a:pt x="132715" y="899604"/>
                  </a:lnTo>
                  <a:lnTo>
                    <a:pt x="130073" y="886523"/>
                  </a:lnTo>
                  <a:lnTo>
                    <a:pt x="132715" y="873455"/>
                  </a:lnTo>
                  <a:lnTo>
                    <a:pt x="139915" y="862774"/>
                  </a:lnTo>
                  <a:lnTo>
                    <a:pt x="150596" y="855560"/>
                  </a:lnTo>
                  <a:lnTo>
                    <a:pt x="163677" y="852919"/>
                  </a:lnTo>
                  <a:lnTo>
                    <a:pt x="176745" y="855560"/>
                  </a:lnTo>
                  <a:lnTo>
                    <a:pt x="187426" y="862774"/>
                  </a:lnTo>
                  <a:lnTo>
                    <a:pt x="194640" y="873455"/>
                  </a:lnTo>
                  <a:lnTo>
                    <a:pt x="197281" y="886523"/>
                  </a:lnTo>
                  <a:lnTo>
                    <a:pt x="197281" y="849528"/>
                  </a:lnTo>
                  <a:lnTo>
                    <a:pt x="183286" y="840079"/>
                  </a:lnTo>
                  <a:lnTo>
                    <a:pt x="163677" y="836117"/>
                  </a:lnTo>
                  <a:lnTo>
                    <a:pt x="144056" y="840079"/>
                  </a:lnTo>
                  <a:lnTo>
                    <a:pt x="128028" y="850887"/>
                  </a:lnTo>
                  <a:lnTo>
                    <a:pt x="117233" y="866914"/>
                  </a:lnTo>
                  <a:lnTo>
                    <a:pt x="113271" y="886523"/>
                  </a:lnTo>
                  <a:lnTo>
                    <a:pt x="117233" y="906145"/>
                  </a:lnTo>
                  <a:lnTo>
                    <a:pt x="128028" y="922159"/>
                  </a:lnTo>
                  <a:lnTo>
                    <a:pt x="144056" y="932967"/>
                  </a:lnTo>
                  <a:lnTo>
                    <a:pt x="163677" y="936917"/>
                  </a:lnTo>
                  <a:lnTo>
                    <a:pt x="183286" y="932967"/>
                  </a:lnTo>
                  <a:lnTo>
                    <a:pt x="199313" y="922159"/>
                  </a:lnTo>
                  <a:lnTo>
                    <a:pt x="200672" y="920127"/>
                  </a:lnTo>
                  <a:lnTo>
                    <a:pt x="210121" y="906145"/>
                  </a:lnTo>
                  <a:lnTo>
                    <a:pt x="214083" y="886523"/>
                  </a:lnTo>
                  <a:close/>
                </a:path>
                <a:path w="318770" h="1071879">
                  <a:moveTo>
                    <a:pt x="230873" y="1071333"/>
                  </a:moveTo>
                  <a:lnTo>
                    <a:pt x="230797" y="1015606"/>
                  </a:lnTo>
                  <a:lnTo>
                    <a:pt x="211594" y="970521"/>
                  </a:lnTo>
                  <a:lnTo>
                    <a:pt x="166179" y="950404"/>
                  </a:lnTo>
                  <a:lnTo>
                    <a:pt x="173164" y="950544"/>
                  </a:lnTo>
                  <a:lnTo>
                    <a:pt x="172377" y="950404"/>
                  </a:lnTo>
                  <a:lnTo>
                    <a:pt x="163906" y="950366"/>
                  </a:lnTo>
                  <a:lnTo>
                    <a:pt x="163677" y="950366"/>
                  </a:lnTo>
                  <a:lnTo>
                    <a:pt x="116801" y="969416"/>
                  </a:lnTo>
                  <a:lnTo>
                    <a:pt x="96507" y="1015606"/>
                  </a:lnTo>
                  <a:lnTo>
                    <a:pt x="96481" y="1071333"/>
                  </a:lnTo>
                  <a:lnTo>
                    <a:pt x="116636" y="1071333"/>
                  </a:lnTo>
                  <a:lnTo>
                    <a:pt x="116751" y="1015606"/>
                  </a:lnTo>
                  <a:lnTo>
                    <a:pt x="120192" y="999845"/>
                  </a:lnTo>
                  <a:lnTo>
                    <a:pt x="129400" y="985062"/>
                  </a:lnTo>
                  <a:lnTo>
                    <a:pt x="143992" y="974369"/>
                  </a:lnTo>
                  <a:lnTo>
                    <a:pt x="163677" y="970521"/>
                  </a:lnTo>
                  <a:lnTo>
                    <a:pt x="183502" y="974877"/>
                  </a:lnTo>
                  <a:lnTo>
                    <a:pt x="210616" y="1015606"/>
                  </a:lnTo>
                  <a:lnTo>
                    <a:pt x="210718" y="1071333"/>
                  </a:lnTo>
                  <a:lnTo>
                    <a:pt x="230873" y="1071333"/>
                  </a:lnTo>
                  <a:close/>
                </a:path>
                <a:path w="318770" h="1071879">
                  <a:moveTo>
                    <a:pt x="243306" y="13677"/>
                  </a:moveTo>
                  <a:lnTo>
                    <a:pt x="241515" y="5638"/>
                  </a:lnTo>
                  <a:lnTo>
                    <a:pt x="237655" y="2971"/>
                  </a:lnTo>
                  <a:lnTo>
                    <a:pt x="233641" y="3860"/>
                  </a:lnTo>
                  <a:lnTo>
                    <a:pt x="170738" y="16802"/>
                  </a:lnTo>
                  <a:lnTo>
                    <a:pt x="168109" y="16205"/>
                  </a:lnTo>
                  <a:lnTo>
                    <a:pt x="99936" y="736"/>
                  </a:lnTo>
                  <a:lnTo>
                    <a:pt x="97561" y="139"/>
                  </a:lnTo>
                  <a:lnTo>
                    <a:pt x="95034" y="889"/>
                  </a:lnTo>
                  <a:lnTo>
                    <a:pt x="93103" y="2527"/>
                  </a:lnTo>
                  <a:lnTo>
                    <a:pt x="71983" y="22301"/>
                  </a:lnTo>
                  <a:lnTo>
                    <a:pt x="65786" y="16497"/>
                  </a:lnTo>
                  <a:lnTo>
                    <a:pt x="50863" y="2527"/>
                  </a:lnTo>
                  <a:lnTo>
                    <a:pt x="48933" y="596"/>
                  </a:lnTo>
                  <a:lnTo>
                    <a:pt x="46113" y="0"/>
                  </a:lnTo>
                  <a:lnTo>
                    <a:pt x="43434" y="889"/>
                  </a:lnTo>
                  <a:lnTo>
                    <a:pt x="22910" y="7416"/>
                  </a:lnTo>
                  <a:lnTo>
                    <a:pt x="10426" y="11150"/>
                  </a:lnTo>
                  <a:lnTo>
                    <a:pt x="3721" y="13233"/>
                  </a:lnTo>
                  <a:lnTo>
                    <a:pt x="0" y="18288"/>
                  </a:lnTo>
                  <a:lnTo>
                    <a:pt x="0" y="26911"/>
                  </a:lnTo>
                  <a:lnTo>
                    <a:pt x="5511" y="124320"/>
                  </a:lnTo>
                  <a:lnTo>
                    <a:pt x="20675" y="149758"/>
                  </a:lnTo>
                  <a:lnTo>
                    <a:pt x="26479" y="237794"/>
                  </a:lnTo>
                  <a:lnTo>
                    <a:pt x="28651" y="246049"/>
                  </a:lnTo>
                  <a:lnTo>
                    <a:pt x="33578" y="252755"/>
                  </a:lnTo>
                  <a:lnTo>
                    <a:pt x="40576" y="257263"/>
                  </a:lnTo>
                  <a:lnTo>
                    <a:pt x="48933" y="258902"/>
                  </a:lnTo>
                  <a:lnTo>
                    <a:pt x="95173" y="258902"/>
                  </a:lnTo>
                  <a:lnTo>
                    <a:pt x="103530" y="257276"/>
                  </a:lnTo>
                  <a:lnTo>
                    <a:pt x="110528" y="252806"/>
                  </a:lnTo>
                  <a:lnTo>
                    <a:pt x="115468" y="246113"/>
                  </a:lnTo>
                  <a:lnTo>
                    <a:pt x="116039" y="243890"/>
                  </a:lnTo>
                  <a:lnTo>
                    <a:pt x="117640" y="237794"/>
                  </a:lnTo>
                  <a:lnTo>
                    <a:pt x="123672" y="146380"/>
                  </a:lnTo>
                  <a:lnTo>
                    <a:pt x="123736" y="144995"/>
                  </a:lnTo>
                  <a:lnTo>
                    <a:pt x="123888" y="144691"/>
                  </a:lnTo>
                  <a:lnTo>
                    <a:pt x="130581" y="48183"/>
                  </a:lnTo>
                  <a:lnTo>
                    <a:pt x="130721" y="44170"/>
                  </a:lnTo>
                  <a:lnTo>
                    <a:pt x="127596" y="40589"/>
                  </a:lnTo>
                  <a:lnTo>
                    <a:pt x="119278" y="40005"/>
                  </a:lnTo>
                  <a:lnTo>
                    <a:pt x="115709" y="43129"/>
                  </a:lnTo>
                  <a:lnTo>
                    <a:pt x="115341" y="48183"/>
                  </a:lnTo>
                  <a:lnTo>
                    <a:pt x="108953" y="141871"/>
                  </a:lnTo>
                  <a:lnTo>
                    <a:pt x="108877" y="143357"/>
                  </a:lnTo>
                  <a:lnTo>
                    <a:pt x="108724" y="143649"/>
                  </a:lnTo>
                  <a:lnTo>
                    <a:pt x="102552" y="237794"/>
                  </a:lnTo>
                  <a:lnTo>
                    <a:pt x="102323" y="240906"/>
                  </a:lnTo>
                  <a:lnTo>
                    <a:pt x="99047" y="243890"/>
                  </a:lnTo>
                  <a:lnTo>
                    <a:pt x="44919" y="243890"/>
                  </a:lnTo>
                  <a:lnTo>
                    <a:pt x="41656" y="240766"/>
                  </a:lnTo>
                  <a:lnTo>
                    <a:pt x="41503" y="236893"/>
                  </a:lnTo>
                  <a:lnTo>
                    <a:pt x="35445" y="144691"/>
                  </a:lnTo>
                  <a:lnTo>
                    <a:pt x="35255" y="140677"/>
                  </a:lnTo>
                  <a:lnTo>
                    <a:pt x="33020" y="137998"/>
                  </a:lnTo>
                  <a:lnTo>
                    <a:pt x="30048" y="137109"/>
                  </a:lnTo>
                  <a:lnTo>
                    <a:pt x="21424" y="134429"/>
                  </a:lnTo>
                  <a:lnTo>
                    <a:pt x="20637" y="124320"/>
                  </a:lnTo>
                  <a:lnTo>
                    <a:pt x="15214" y="26911"/>
                  </a:lnTo>
                  <a:lnTo>
                    <a:pt x="15176" y="25425"/>
                  </a:lnTo>
                  <a:lnTo>
                    <a:pt x="22148" y="23329"/>
                  </a:lnTo>
                  <a:lnTo>
                    <a:pt x="43878" y="16497"/>
                  </a:lnTo>
                  <a:lnTo>
                    <a:pt x="66929" y="38061"/>
                  </a:lnTo>
                  <a:lnTo>
                    <a:pt x="69748" y="40741"/>
                  </a:lnTo>
                  <a:lnTo>
                    <a:pt x="74371" y="40741"/>
                  </a:lnTo>
                  <a:lnTo>
                    <a:pt x="77190" y="38061"/>
                  </a:lnTo>
                  <a:lnTo>
                    <a:pt x="94018" y="22301"/>
                  </a:lnTo>
                  <a:lnTo>
                    <a:pt x="100533" y="16205"/>
                  </a:lnTo>
                  <a:lnTo>
                    <a:pt x="168948" y="31673"/>
                  </a:lnTo>
                  <a:lnTo>
                    <a:pt x="169989" y="31965"/>
                  </a:lnTo>
                  <a:lnTo>
                    <a:pt x="171030" y="31965"/>
                  </a:lnTo>
                  <a:lnTo>
                    <a:pt x="172072" y="31673"/>
                  </a:lnTo>
                  <a:lnTo>
                    <a:pt x="236613" y="18440"/>
                  </a:lnTo>
                  <a:lnTo>
                    <a:pt x="240639" y="17538"/>
                  </a:lnTo>
                  <a:lnTo>
                    <a:pt x="241147" y="16802"/>
                  </a:lnTo>
                  <a:lnTo>
                    <a:pt x="243306" y="13677"/>
                  </a:lnTo>
                  <a:close/>
                </a:path>
                <a:path w="318770" h="1071879">
                  <a:moveTo>
                    <a:pt x="251510" y="990701"/>
                  </a:moveTo>
                  <a:lnTo>
                    <a:pt x="251256" y="990688"/>
                  </a:lnTo>
                  <a:lnTo>
                    <a:pt x="251510" y="990701"/>
                  </a:lnTo>
                  <a:close/>
                </a:path>
                <a:path w="318770" h="1071879">
                  <a:moveTo>
                    <a:pt x="260629" y="990892"/>
                  </a:moveTo>
                  <a:lnTo>
                    <a:pt x="260426" y="990714"/>
                  </a:lnTo>
                  <a:lnTo>
                    <a:pt x="251510" y="990701"/>
                  </a:lnTo>
                  <a:lnTo>
                    <a:pt x="260629" y="990892"/>
                  </a:lnTo>
                  <a:close/>
                </a:path>
                <a:path w="318770" h="1071879">
                  <a:moveTo>
                    <a:pt x="298754" y="936917"/>
                  </a:moveTo>
                  <a:lnTo>
                    <a:pt x="295579" y="921232"/>
                  </a:lnTo>
                  <a:lnTo>
                    <a:pt x="290309" y="913396"/>
                  </a:lnTo>
                  <a:lnTo>
                    <a:pt x="286943" y="908418"/>
                  </a:lnTo>
                  <a:lnTo>
                    <a:pt x="281952" y="905052"/>
                  </a:lnTo>
                  <a:lnTo>
                    <a:pt x="281952" y="936917"/>
                  </a:lnTo>
                  <a:lnTo>
                    <a:pt x="280098" y="946073"/>
                  </a:lnTo>
                  <a:lnTo>
                    <a:pt x="275056" y="953554"/>
                  </a:lnTo>
                  <a:lnTo>
                    <a:pt x="267576" y="958596"/>
                  </a:lnTo>
                  <a:lnTo>
                    <a:pt x="258432" y="960437"/>
                  </a:lnTo>
                  <a:lnTo>
                    <a:pt x="249275" y="958596"/>
                  </a:lnTo>
                  <a:lnTo>
                    <a:pt x="241795" y="953554"/>
                  </a:lnTo>
                  <a:lnTo>
                    <a:pt x="236753" y="946073"/>
                  </a:lnTo>
                  <a:lnTo>
                    <a:pt x="234911" y="936917"/>
                  </a:lnTo>
                  <a:lnTo>
                    <a:pt x="236753" y="927773"/>
                  </a:lnTo>
                  <a:lnTo>
                    <a:pt x="241795" y="920292"/>
                  </a:lnTo>
                  <a:lnTo>
                    <a:pt x="249275" y="915250"/>
                  </a:lnTo>
                  <a:lnTo>
                    <a:pt x="258432" y="913396"/>
                  </a:lnTo>
                  <a:lnTo>
                    <a:pt x="267576" y="915250"/>
                  </a:lnTo>
                  <a:lnTo>
                    <a:pt x="275056" y="920292"/>
                  </a:lnTo>
                  <a:lnTo>
                    <a:pt x="280098" y="927773"/>
                  </a:lnTo>
                  <a:lnTo>
                    <a:pt x="281952" y="936917"/>
                  </a:lnTo>
                  <a:lnTo>
                    <a:pt x="281952" y="905052"/>
                  </a:lnTo>
                  <a:lnTo>
                    <a:pt x="274129" y="899769"/>
                  </a:lnTo>
                  <a:lnTo>
                    <a:pt x="258432" y="896594"/>
                  </a:lnTo>
                  <a:lnTo>
                    <a:pt x="242735" y="899769"/>
                  </a:lnTo>
                  <a:lnTo>
                    <a:pt x="229920" y="908418"/>
                  </a:lnTo>
                  <a:lnTo>
                    <a:pt x="221272" y="921232"/>
                  </a:lnTo>
                  <a:lnTo>
                    <a:pt x="218109" y="936917"/>
                  </a:lnTo>
                  <a:lnTo>
                    <a:pt x="221272" y="952627"/>
                  </a:lnTo>
                  <a:lnTo>
                    <a:pt x="229920" y="965441"/>
                  </a:lnTo>
                  <a:lnTo>
                    <a:pt x="242735" y="974077"/>
                  </a:lnTo>
                  <a:lnTo>
                    <a:pt x="258432" y="977239"/>
                  </a:lnTo>
                  <a:lnTo>
                    <a:pt x="274129" y="974077"/>
                  </a:lnTo>
                  <a:lnTo>
                    <a:pt x="286943" y="965441"/>
                  </a:lnTo>
                  <a:lnTo>
                    <a:pt x="290309" y="960437"/>
                  </a:lnTo>
                  <a:lnTo>
                    <a:pt x="295579" y="952627"/>
                  </a:lnTo>
                  <a:lnTo>
                    <a:pt x="298754" y="936917"/>
                  </a:lnTo>
                  <a:close/>
                </a:path>
                <a:path w="318770" h="1071879">
                  <a:moveTo>
                    <a:pt x="318236" y="1071143"/>
                  </a:moveTo>
                  <a:lnTo>
                    <a:pt x="312356" y="1030351"/>
                  </a:lnTo>
                  <a:lnTo>
                    <a:pt x="276733" y="995781"/>
                  </a:lnTo>
                  <a:lnTo>
                    <a:pt x="251040" y="990688"/>
                  </a:lnTo>
                  <a:lnTo>
                    <a:pt x="247281" y="990701"/>
                  </a:lnTo>
                  <a:lnTo>
                    <a:pt x="243624" y="990993"/>
                  </a:lnTo>
                  <a:lnTo>
                    <a:pt x="240042" y="991577"/>
                  </a:lnTo>
                  <a:lnTo>
                    <a:pt x="242163" y="997800"/>
                  </a:lnTo>
                  <a:lnTo>
                    <a:pt x="243535" y="1004366"/>
                  </a:lnTo>
                  <a:lnTo>
                    <a:pt x="244068" y="1011174"/>
                  </a:lnTo>
                  <a:lnTo>
                    <a:pt x="246303" y="1010907"/>
                  </a:lnTo>
                  <a:lnTo>
                    <a:pt x="248627" y="1010793"/>
                  </a:lnTo>
                  <a:lnTo>
                    <a:pt x="285191" y="1025271"/>
                  </a:lnTo>
                  <a:lnTo>
                    <a:pt x="298081" y="1055281"/>
                  </a:lnTo>
                  <a:lnTo>
                    <a:pt x="298081" y="1071333"/>
                  </a:lnTo>
                  <a:lnTo>
                    <a:pt x="302780" y="1071143"/>
                  </a:lnTo>
                  <a:lnTo>
                    <a:pt x="318236" y="1071333"/>
                  </a:lnTo>
                  <a:lnTo>
                    <a:pt x="318236" y="1071143"/>
                  </a:lnTo>
                  <a:close/>
                </a:path>
              </a:pathLst>
            </a:custGeom>
            <a:solidFill>
              <a:srgbClr val="2BACE2"/>
            </a:solidFill>
          </p:spPr>
          <p:txBody>
            <a:bodyPr wrap="square" lIns="0" tIns="0" rIns="0" bIns="0" rtlCol="0"/>
            <a:lstStyle/>
            <a:p>
              <a:endParaRPr sz="1904"/>
            </a:p>
          </p:txBody>
        </p:sp>
        <p:pic>
          <p:nvPicPr>
            <p:cNvPr id="47" name="object 47"/>
            <p:cNvPicPr/>
            <p:nvPr/>
          </p:nvPicPr>
          <p:blipFill>
            <a:blip r:embed="rId7" cstate="print"/>
            <a:stretch>
              <a:fillRect/>
            </a:stretch>
          </p:blipFill>
          <p:spPr>
            <a:xfrm>
              <a:off x="5878205" y="4098082"/>
              <a:ext cx="170281" cy="170992"/>
            </a:xfrm>
            <a:prstGeom prst="rect">
              <a:avLst/>
            </a:prstGeom>
          </p:spPr>
        </p:pic>
        <p:sp>
          <p:nvSpPr>
            <p:cNvPr id="48" name="object 48"/>
            <p:cNvSpPr/>
            <p:nvPr/>
          </p:nvSpPr>
          <p:spPr>
            <a:xfrm>
              <a:off x="6145276" y="4017051"/>
              <a:ext cx="54610" cy="269875"/>
            </a:xfrm>
            <a:custGeom>
              <a:avLst/>
              <a:gdLst/>
              <a:ahLst/>
              <a:cxnLst/>
              <a:rect l="l" t="t" r="r" b="b"/>
              <a:pathLst>
                <a:path w="54610" h="269875">
                  <a:moveTo>
                    <a:pt x="54432" y="269316"/>
                  </a:moveTo>
                  <a:lnTo>
                    <a:pt x="45927" y="249230"/>
                  </a:lnTo>
                  <a:lnTo>
                    <a:pt x="27216" y="241373"/>
                  </a:lnTo>
                  <a:lnTo>
                    <a:pt x="8505" y="240501"/>
                  </a:lnTo>
                  <a:lnTo>
                    <a:pt x="0" y="241376"/>
                  </a:lnTo>
                  <a:lnTo>
                    <a:pt x="0" y="0"/>
                  </a:lnTo>
                  <a:lnTo>
                    <a:pt x="27216" y="0"/>
                  </a:lnTo>
                  <a:lnTo>
                    <a:pt x="37817" y="2136"/>
                  </a:lnTo>
                  <a:lnTo>
                    <a:pt x="46467" y="7964"/>
                  </a:lnTo>
                  <a:lnTo>
                    <a:pt x="52296" y="16614"/>
                  </a:lnTo>
                  <a:lnTo>
                    <a:pt x="54432" y="27216"/>
                  </a:lnTo>
                  <a:lnTo>
                    <a:pt x="54432" y="220598"/>
                  </a:lnTo>
                  <a:lnTo>
                    <a:pt x="54432" y="269316"/>
                  </a:lnTo>
                  <a:close/>
                </a:path>
              </a:pathLst>
            </a:custGeom>
            <a:ln w="12700">
              <a:solidFill>
                <a:srgbClr val="00AEEF"/>
              </a:solidFill>
            </a:ln>
          </p:spPr>
          <p:txBody>
            <a:bodyPr wrap="square" lIns="0" tIns="0" rIns="0" bIns="0" rtlCol="0"/>
            <a:lstStyle/>
            <a:p>
              <a:endParaRPr sz="1904"/>
            </a:p>
          </p:txBody>
        </p:sp>
        <p:pic>
          <p:nvPicPr>
            <p:cNvPr id="49" name="object 49"/>
            <p:cNvPicPr/>
            <p:nvPr/>
          </p:nvPicPr>
          <p:blipFill>
            <a:blip r:embed="rId8" cstate="print"/>
            <a:stretch>
              <a:fillRect/>
            </a:stretch>
          </p:blipFill>
          <p:spPr>
            <a:xfrm>
              <a:off x="5955555" y="4051515"/>
              <a:ext cx="250502" cy="268410"/>
            </a:xfrm>
            <a:prstGeom prst="rect">
              <a:avLst/>
            </a:prstGeom>
          </p:spPr>
        </p:pic>
        <p:sp>
          <p:nvSpPr>
            <p:cNvPr id="50" name="object 50"/>
            <p:cNvSpPr/>
            <p:nvPr/>
          </p:nvSpPr>
          <p:spPr>
            <a:xfrm>
              <a:off x="5868808" y="4934319"/>
              <a:ext cx="342900" cy="342900"/>
            </a:xfrm>
            <a:custGeom>
              <a:avLst/>
              <a:gdLst/>
              <a:ahLst/>
              <a:cxnLst/>
              <a:rect l="l" t="t" r="r" b="b"/>
              <a:pathLst>
                <a:path w="342900" h="342900">
                  <a:moveTo>
                    <a:pt x="257047" y="171361"/>
                  </a:moveTo>
                  <a:lnTo>
                    <a:pt x="223698" y="178093"/>
                  </a:lnTo>
                  <a:lnTo>
                    <a:pt x="196465" y="196453"/>
                  </a:lnTo>
                  <a:lnTo>
                    <a:pt x="178105" y="223685"/>
                  </a:lnTo>
                  <a:lnTo>
                    <a:pt x="171373" y="257035"/>
                  </a:lnTo>
                  <a:lnTo>
                    <a:pt x="178105" y="290385"/>
                  </a:lnTo>
                  <a:lnTo>
                    <a:pt x="196465" y="317617"/>
                  </a:lnTo>
                  <a:lnTo>
                    <a:pt x="223698" y="335977"/>
                  </a:lnTo>
                  <a:lnTo>
                    <a:pt x="257047" y="342709"/>
                  </a:lnTo>
                  <a:lnTo>
                    <a:pt x="290392" y="335977"/>
                  </a:lnTo>
                  <a:lnTo>
                    <a:pt x="312167" y="321297"/>
                  </a:lnTo>
                  <a:lnTo>
                    <a:pt x="257047" y="321297"/>
                  </a:lnTo>
                  <a:lnTo>
                    <a:pt x="232058" y="316239"/>
                  </a:lnTo>
                  <a:lnTo>
                    <a:pt x="211629" y="302453"/>
                  </a:lnTo>
                  <a:lnTo>
                    <a:pt x="197844" y="282024"/>
                  </a:lnTo>
                  <a:lnTo>
                    <a:pt x="192785" y="257035"/>
                  </a:lnTo>
                  <a:lnTo>
                    <a:pt x="197844" y="232046"/>
                  </a:lnTo>
                  <a:lnTo>
                    <a:pt x="211629" y="211616"/>
                  </a:lnTo>
                  <a:lnTo>
                    <a:pt x="232058" y="197831"/>
                  </a:lnTo>
                  <a:lnTo>
                    <a:pt x="257047" y="192773"/>
                  </a:lnTo>
                  <a:lnTo>
                    <a:pt x="312167" y="192773"/>
                  </a:lnTo>
                  <a:lnTo>
                    <a:pt x="290392" y="178093"/>
                  </a:lnTo>
                  <a:lnTo>
                    <a:pt x="257047" y="171361"/>
                  </a:lnTo>
                  <a:close/>
                </a:path>
                <a:path w="342900" h="342900">
                  <a:moveTo>
                    <a:pt x="312167" y="192773"/>
                  </a:moveTo>
                  <a:lnTo>
                    <a:pt x="257047" y="192773"/>
                  </a:lnTo>
                  <a:lnTo>
                    <a:pt x="282035" y="197831"/>
                  </a:lnTo>
                  <a:lnTo>
                    <a:pt x="302460" y="211616"/>
                  </a:lnTo>
                  <a:lnTo>
                    <a:pt x="316241" y="232046"/>
                  </a:lnTo>
                  <a:lnTo>
                    <a:pt x="321297" y="257035"/>
                  </a:lnTo>
                  <a:lnTo>
                    <a:pt x="316241" y="282024"/>
                  </a:lnTo>
                  <a:lnTo>
                    <a:pt x="302460" y="302453"/>
                  </a:lnTo>
                  <a:lnTo>
                    <a:pt x="282035" y="316239"/>
                  </a:lnTo>
                  <a:lnTo>
                    <a:pt x="257047" y="321297"/>
                  </a:lnTo>
                  <a:lnTo>
                    <a:pt x="312167" y="321297"/>
                  </a:lnTo>
                  <a:lnTo>
                    <a:pt x="317625" y="317617"/>
                  </a:lnTo>
                  <a:lnTo>
                    <a:pt x="335988" y="290385"/>
                  </a:lnTo>
                  <a:lnTo>
                    <a:pt x="342722" y="257035"/>
                  </a:lnTo>
                  <a:lnTo>
                    <a:pt x="335988" y="223685"/>
                  </a:lnTo>
                  <a:lnTo>
                    <a:pt x="317625" y="196453"/>
                  </a:lnTo>
                  <a:lnTo>
                    <a:pt x="312167" y="192773"/>
                  </a:lnTo>
                  <a:close/>
                </a:path>
                <a:path w="342900" h="342900">
                  <a:moveTo>
                    <a:pt x="32143" y="42837"/>
                  </a:moveTo>
                  <a:lnTo>
                    <a:pt x="23215" y="42837"/>
                  </a:lnTo>
                  <a:lnTo>
                    <a:pt x="14176" y="44687"/>
                  </a:lnTo>
                  <a:lnTo>
                    <a:pt x="6797" y="49733"/>
                  </a:lnTo>
                  <a:lnTo>
                    <a:pt x="1823" y="57217"/>
                  </a:lnTo>
                  <a:lnTo>
                    <a:pt x="0" y="66382"/>
                  </a:lnTo>
                  <a:lnTo>
                    <a:pt x="0" y="254901"/>
                  </a:lnTo>
                  <a:lnTo>
                    <a:pt x="1823" y="264058"/>
                  </a:lnTo>
                  <a:lnTo>
                    <a:pt x="6797" y="271548"/>
                  </a:lnTo>
                  <a:lnTo>
                    <a:pt x="14176" y="276604"/>
                  </a:lnTo>
                  <a:lnTo>
                    <a:pt x="23215" y="278460"/>
                  </a:lnTo>
                  <a:lnTo>
                    <a:pt x="149948" y="278460"/>
                  </a:lnTo>
                  <a:lnTo>
                    <a:pt x="149948" y="257035"/>
                  </a:lnTo>
                  <a:lnTo>
                    <a:pt x="22237" y="257035"/>
                  </a:lnTo>
                  <a:lnTo>
                    <a:pt x="21424" y="256032"/>
                  </a:lnTo>
                  <a:lnTo>
                    <a:pt x="21424" y="107086"/>
                  </a:lnTo>
                  <a:lnTo>
                    <a:pt x="278460" y="107086"/>
                  </a:lnTo>
                  <a:lnTo>
                    <a:pt x="278460" y="74968"/>
                  </a:lnTo>
                  <a:lnTo>
                    <a:pt x="53555" y="74968"/>
                  </a:lnTo>
                  <a:lnTo>
                    <a:pt x="32143" y="53555"/>
                  </a:lnTo>
                  <a:lnTo>
                    <a:pt x="32143" y="42837"/>
                  </a:lnTo>
                  <a:close/>
                </a:path>
                <a:path w="342900" h="342900">
                  <a:moveTo>
                    <a:pt x="252260" y="214198"/>
                  </a:moveTo>
                  <a:lnTo>
                    <a:pt x="240410" y="214198"/>
                  </a:lnTo>
                  <a:lnTo>
                    <a:pt x="235623" y="218986"/>
                  </a:lnTo>
                  <a:lnTo>
                    <a:pt x="235623" y="273672"/>
                  </a:lnTo>
                  <a:lnTo>
                    <a:pt x="240410" y="278460"/>
                  </a:lnTo>
                  <a:lnTo>
                    <a:pt x="295097" y="278460"/>
                  </a:lnTo>
                  <a:lnTo>
                    <a:pt x="299885" y="273672"/>
                  </a:lnTo>
                  <a:lnTo>
                    <a:pt x="299885" y="261823"/>
                  </a:lnTo>
                  <a:lnTo>
                    <a:pt x="295097" y="257035"/>
                  </a:lnTo>
                  <a:lnTo>
                    <a:pt x="257047" y="257035"/>
                  </a:lnTo>
                  <a:lnTo>
                    <a:pt x="257047" y="218986"/>
                  </a:lnTo>
                  <a:lnTo>
                    <a:pt x="252260" y="214198"/>
                  </a:lnTo>
                  <a:close/>
                </a:path>
                <a:path w="342900" h="342900">
                  <a:moveTo>
                    <a:pt x="85686" y="192773"/>
                  </a:moveTo>
                  <a:lnTo>
                    <a:pt x="42849" y="192773"/>
                  </a:lnTo>
                  <a:lnTo>
                    <a:pt x="42849" y="235610"/>
                  </a:lnTo>
                  <a:lnTo>
                    <a:pt x="85686" y="235610"/>
                  </a:lnTo>
                  <a:lnTo>
                    <a:pt x="85686" y="192773"/>
                  </a:lnTo>
                  <a:close/>
                </a:path>
                <a:path w="342900" h="342900">
                  <a:moveTo>
                    <a:pt x="149948" y="192773"/>
                  </a:moveTo>
                  <a:lnTo>
                    <a:pt x="107099" y="192773"/>
                  </a:lnTo>
                  <a:lnTo>
                    <a:pt x="107099" y="235610"/>
                  </a:lnTo>
                  <a:lnTo>
                    <a:pt x="149948" y="235610"/>
                  </a:lnTo>
                  <a:lnTo>
                    <a:pt x="149948" y="192773"/>
                  </a:lnTo>
                  <a:close/>
                </a:path>
                <a:path w="342900" h="342900">
                  <a:moveTo>
                    <a:pt x="85686" y="128511"/>
                  </a:moveTo>
                  <a:lnTo>
                    <a:pt x="42849" y="128511"/>
                  </a:lnTo>
                  <a:lnTo>
                    <a:pt x="42849" y="171361"/>
                  </a:lnTo>
                  <a:lnTo>
                    <a:pt x="85686" y="171361"/>
                  </a:lnTo>
                  <a:lnTo>
                    <a:pt x="85686" y="128511"/>
                  </a:lnTo>
                  <a:close/>
                </a:path>
                <a:path w="342900" h="342900">
                  <a:moveTo>
                    <a:pt x="149948" y="128511"/>
                  </a:moveTo>
                  <a:lnTo>
                    <a:pt x="107099" y="128511"/>
                  </a:lnTo>
                  <a:lnTo>
                    <a:pt x="107099" y="171361"/>
                  </a:lnTo>
                  <a:lnTo>
                    <a:pt x="149948" y="171361"/>
                  </a:lnTo>
                  <a:lnTo>
                    <a:pt x="149948" y="128511"/>
                  </a:lnTo>
                  <a:close/>
                </a:path>
                <a:path w="342900" h="342900">
                  <a:moveTo>
                    <a:pt x="214210" y="128511"/>
                  </a:moveTo>
                  <a:lnTo>
                    <a:pt x="171373" y="128511"/>
                  </a:lnTo>
                  <a:lnTo>
                    <a:pt x="171373" y="171361"/>
                  </a:lnTo>
                  <a:lnTo>
                    <a:pt x="214210" y="171361"/>
                  </a:lnTo>
                  <a:lnTo>
                    <a:pt x="214210" y="128511"/>
                  </a:lnTo>
                  <a:close/>
                </a:path>
                <a:path w="342900" h="342900">
                  <a:moveTo>
                    <a:pt x="278460" y="107086"/>
                  </a:moveTo>
                  <a:lnTo>
                    <a:pt x="257047" y="107086"/>
                  </a:lnTo>
                  <a:lnTo>
                    <a:pt x="257047" y="149936"/>
                  </a:lnTo>
                  <a:lnTo>
                    <a:pt x="278460" y="149936"/>
                  </a:lnTo>
                  <a:lnTo>
                    <a:pt x="278460" y="107086"/>
                  </a:lnTo>
                  <a:close/>
                </a:path>
                <a:path w="342900" h="342900">
                  <a:moveTo>
                    <a:pt x="203492" y="42837"/>
                  </a:moveTo>
                  <a:lnTo>
                    <a:pt x="74980" y="42837"/>
                  </a:lnTo>
                  <a:lnTo>
                    <a:pt x="74980" y="53555"/>
                  </a:lnTo>
                  <a:lnTo>
                    <a:pt x="73294" y="61873"/>
                  </a:lnTo>
                  <a:lnTo>
                    <a:pt x="68697" y="68681"/>
                  </a:lnTo>
                  <a:lnTo>
                    <a:pt x="61886" y="73279"/>
                  </a:lnTo>
                  <a:lnTo>
                    <a:pt x="53555" y="74968"/>
                  </a:lnTo>
                  <a:lnTo>
                    <a:pt x="224916" y="74968"/>
                  </a:lnTo>
                  <a:lnTo>
                    <a:pt x="216586" y="73279"/>
                  </a:lnTo>
                  <a:lnTo>
                    <a:pt x="209775" y="68681"/>
                  </a:lnTo>
                  <a:lnTo>
                    <a:pt x="205178" y="61873"/>
                  </a:lnTo>
                  <a:lnTo>
                    <a:pt x="203492" y="53555"/>
                  </a:lnTo>
                  <a:lnTo>
                    <a:pt x="203492" y="42837"/>
                  </a:lnTo>
                  <a:close/>
                </a:path>
                <a:path w="342900" h="342900">
                  <a:moveTo>
                    <a:pt x="255269" y="42837"/>
                  </a:moveTo>
                  <a:lnTo>
                    <a:pt x="246329" y="42837"/>
                  </a:lnTo>
                  <a:lnTo>
                    <a:pt x="246329" y="53555"/>
                  </a:lnTo>
                  <a:lnTo>
                    <a:pt x="244644" y="61873"/>
                  </a:lnTo>
                  <a:lnTo>
                    <a:pt x="240052" y="68681"/>
                  </a:lnTo>
                  <a:lnTo>
                    <a:pt x="233245" y="73279"/>
                  </a:lnTo>
                  <a:lnTo>
                    <a:pt x="224916" y="74968"/>
                  </a:lnTo>
                  <a:lnTo>
                    <a:pt x="278460" y="74968"/>
                  </a:lnTo>
                  <a:lnTo>
                    <a:pt x="278460" y="66382"/>
                  </a:lnTo>
                  <a:lnTo>
                    <a:pt x="276638" y="57217"/>
                  </a:lnTo>
                  <a:lnTo>
                    <a:pt x="271670" y="49733"/>
                  </a:lnTo>
                  <a:lnTo>
                    <a:pt x="264299" y="44687"/>
                  </a:lnTo>
                  <a:lnTo>
                    <a:pt x="255269" y="42837"/>
                  </a:lnTo>
                  <a:close/>
                </a:path>
                <a:path w="342900" h="342900">
                  <a:moveTo>
                    <a:pt x="59474" y="0"/>
                  </a:moveTo>
                  <a:lnTo>
                    <a:pt x="47624" y="0"/>
                  </a:lnTo>
                  <a:lnTo>
                    <a:pt x="42849" y="4787"/>
                  </a:lnTo>
                  <a:lnTo>
                    <a:pt x="42849" y="59461"/>
                  </a:lnTo>
                  <a:lnTo>
                    <a:pt x="47624" y="64249"/>
                  </a:lnTo>
                  <a:lnTo>
                    <a:pt x="59474" y="64249"/>
                  </a:lnTo>
                  <a:lnTo>
                    <a:pt x="64261" y="59461"/>
                  </a:lnTo>
                  <a:lnTo>
                    <a:pt x="64261" y="4787"/>
                  </a:lnTo>
                  <a:lnTo>
                    <a:pt x="59474" y="0"/>
                  </a:lnTo>
                  <a:close/>
                </a:path>
                <a:path w="342900" h="342900">
                  <a:moveTo>
                    <a:pt x="230835" y="0"/>
                  </a:moveTo>
                  <a:lnTo>
                    <a:pt x="218998" y="0"/>
                  </a:lnTo>
                  <a:lnTo>
                    <a:pt x="214210" y="4787"/>
                  </a:lnTo>
                  <a:lnTo>
                    <a:pt x="214210" y="59461"/>
                  </a:lnTo>
                  <a:lnTo>
                    <a:pt x="218998" y="64249"/>
                  </a:lnTo>
                  <a:lnTo>
                    <a:pt x="230835" y="64249"/>
                  </a:lnTo>
                  <a:lnTo>
                    <a:pt x="235623" y="59461"/>
                  </a:lnTo>
                  <a:lnTo>
                    <a:pt x="235623" y="4787"/>
                  </a:lnTo>
                  <a:lnTo>
                    <a:pt x="230835" y="0"/>
                  </a:lnTo>
                  <a:close/>
                </a:path>
              </a:pathLst>
            </a:custGeom>
            <a:solidFill>
              <a:srgbClr val="00AEEF"/>
            </a:solidFill>
          </p:spPr>
          <p:txBody>
            <a:bodyPr wrap="square" lIns="0" tIns="0" rIns="0" bIns="0" rtlCol="0"/>
            <a:lstStyle/>
            <a:p>
              <a:endParaRPr sz="1904"/>
            </a:p>
          </p:txBody>
        </p:sp>
      </p:grpSp>
    </p:spTree>
    <p:extLst>
      <p:ext uri="{BB962C8B-B14F-4D97-AF65-F5344CB8AC3E}">
        <p14:creationId xmlns:p14="http://schemas.microsoft.com/office/powerpoint/2010/main" val="17017878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83674"/>
            <a:ext cx="9637986" cy="367458"/>
          </a:xfrm>
        </p:spPr>
        <p:txBody>
          <a:bodyPr>
            <a:normAutofit fontScale="90000"/>
          </a:bodyPr>
          <a:lstStyle/>
          <a:p>
            <a:pPr algn="ctr"/>
            <a:r>
              <a:rPr lang="ru-RU" sz="3200" dirty="0">
                <a:latin typeface="Times New Roman" pitchFamily="18" charset="0"/>
                <a:cs typeface="Times New Roman" pitchFamily="18" charset="0"/>
              </a:rPr>
              <a:t>          </a:t>
            </a:r>
            <a:r>
              <a:rPr lang="ru-RU" sz="3600" b="1" dirty="0" err="1">
                <a:latin typeface="Times New Roman" pitchFamily="18" charset="0"/>
                <a:cs typeface="Times New Roman" pitchFamily="18" charset="0"/>
              </a:rPr>
              <a:t>Инсон</a:t>
            </a:r>
            <a:r>
              <a:rPr lang="ru-RU" sz="3600" b="1" dirty="0">
                <a:latin typeface="Times New Roman" pitchFamily="18" charset="0"/>
                <a:cs typeface="Times New Roman" pitchFamily="18" charset="0"/>
              </a:rPr>
              <a:t> </a:t>
            </a:r>
            <a:r>
              <a:rPr lang="ru-RU" sz="3600" b="1" dirty="0" err="1">
                <a:latin typeface="Times New Roman" pitchFamily="18" charset="0"/>
                <a:cs typeface="Times New Roman" pitchFamily="18" charset="0"/>
              </a:rPr>
              <a:t>ва</a:t>
            </a:r>
            <a:r>
              <a:rPr lang="ru-RU" sz="3600" b="1" dirty="0">
                <a:latin typeface="Times New Roman" pitchFamily="18" charset="0"/>
                <a:cs typeface="Times New Roman" pitchFamily="18" charset="0"/>
              </a:rPr>
              <a:t> </a:t>
            </a:r>
            <a:r>
              <a:rPr lang="ru-RU" sz="3600" b="1" dirty="0" err="1">
                <a:latin typeface="Times New Roman" pitchFamily="18" charset="0"/>
                <a:cs typeface="Times New Roman" pitchFamily="18" charset="0"/>
              </a:rPr>
              <a:t>меҳнат ресурслари</a:t>
            </a:r>
            <a:r>
              <a:rPr lang="ru-RU" sz="3600" b="1" dirty="0">
                <a:latin typeface="Times New Roman" pitchFamily="18" charset="0"/>
                <a:cs typeface="Times New Roman" pitchFamily="18" charset="0"/>
              </a:rPr>
              <a:t> </a:t>
            </a:r>
            <a:r>
              <a:rPr lang="ru-RU" sz="3600" b="1" dirty="0" err="1">
                <a:latin typeface="Times New Roman" pitchFamily="18" charset="0"/>
                <a:cs typeface="Times New Roman" pitchFamily="18" charset="0"/>
              </a:rPr>
              <a:t>ҳақида тушунча</a:t>
            </a:r>
            <a:endParaRPr lang="ru-RU" sz="3600" b="1" dirty="0">
              <a:latin typeface="Times New Roman" pitchFamily="18" charset="0"/>
              <a:cs typeface="Times New Roman" pitchFamily="18" charset="0"/>
            </a:endParaRPr>
          </a:p>
        </p:txBody>
      </p:sp>
      <p:sp>
        <p:nvSpPr>
          <p:cNvPr id="3" name="Содержимое 2"/>
          <p:cNvSpPr>
            <a:spLocks noGrp="1"/>
          </p:cNvSpPr>
          <p:nvPr>
            <p:ph idx="1"/>
          </p:nvPr>
        </p:nvSpPr>
        <p:spPr>
          <a:xfrm>
            <a:off x="210207" y="850667"/>
            <a:ext cx="9501351" cy="4895864"/>
          </a:xfrm>
        </p:spPr>
        <p:txBody>
          <a:bodyPr>
            <a:noAutofit/>
          </a:bodyPr>
          <a:lstStyle/>
          <a:p>
            <a:pPr algn="just"/>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Инсон</a:t>
            </a:r>
            <a:r>
              <a:rPr lang="ru-RU" sz="2000" b="1" dirty="0" smtClean="0">
                <a:latin typeface="Times New Roman" pitchFamily="18" charset="0"/>
                <a:cs typeface="Times New Roman" pitchFamily="18" charset="0"/>
              </a:rPr>
              <a:t> – (</a:t>
            </a:r>
            <a:r>
              <a:rPr lang="ru-RU" sz="2000" b="1" dirty="0" err="1" smtClean="0">
                <a:latin typeface="Times New Roman" pitchFamily="18" charset="0"/>
                <a:cs typeface="Times New Roman" pitchFamily="18" charset="0"/>
              </a:rPr>
              <a:t>арабча</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сўздан</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олинган</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бўлиб</a:t>
            </a:r>
            <a:r>
              <a:rPr lang="ru-RU" sz="2000" b="1" dirty="0" smtClean="0">
                <a:latin typeface="Times New Roman" pitchFamily="18" charset="0"/>
                <a:cs typeface="Times New Roman" pitchFamily="18" charset="0"/>
              </a:rPr>
              <a:t>, одам). </a:t>
            </a:r>
          </a:p>
          <a:p>
            <a:pPr algn="just"/>
            <a:r>
              <a:rPr lang="ru-RU" sz="2000" b="1" dirty="0" smtClean="0">
                <a:latin typeface="Times New Roman" pitchFamily="18" charset="0"/>
                <a:cs typeface="Times New Roman" pitchFamily="18" charset="0"/>
              </a:rPr>
              <a:t>         1. </a:t>
            </a:r>
            <a:r>
              <a:rPr lang="ru-RU" sz="2000" b="1" dirty="0" err="1" smtClean="0">
                <a:latin typeface="Times New Roman" pitchFamily="18" charset="0"/>
                <a:cs typeface="Times New Roman" pitchFamily="18" charset="0"/>
              </a:rPr>
              <a:t>Одамзод</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башар</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Инсон</a:t>
            </a:r>
            <a:r>
              <a:rPr lang="ru-RU" sz="2000" b="1" dirty="0" smtClean="0">
                <a:latin typeface="Times New Roman" pitchFamily="18" charset="0"/>
                <a:cs typeface="Times New Roman" pitchFamily="18" charset="0"/>
              </a:rPr>
              <a:t> – </a:t>
            </a:r>
            <a:r>
              <a:rPr lang="ru-RU" sz="2000" b="1" dirty="0" err="1" smtClean="0">
                <a:latin typeface="Times New Roman" pitchFamily="18" charset="0"/>
                <a:cs typeface="Times New Roman" pitchFamily="18" charset="0"/>
              </a:rPr>
              <a:t>бу</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дунёнинг</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азизу</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мукаррам</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хилқати, мавжудодлар</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ичида</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сарваридир</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….ақлилик, маънавият</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инсонга</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хос</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энг</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муҳим хусусиятлар</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бўлиб</a:t>
            </a:r>
            <a:r>
              <a:rPr lang="ru-RU" sz="2000" b="1" dirty="0" smtClean="0">
                <a:latin typeface="Times New Roman" pitchFamily="18" charset="0"/>
                <a:cs typeface="Times New Roman" pitchFamily="18" charset="0"/>
              </a:rPr>
              <a:t>, улар </a:t>
            </a:r>
            <a:r>
              <a:rPr lang="ru-RU" sz="2000" b="1" dirty="0" err="1" smtClean="0">
                <a:latin typeface="Times New Roman" pitchFamily="18" charset="0"/>
                <a:cs typeface="Times New Roman" pitchFamily="18" charset="0"/>
              </a:rPr>
              <a:t>инсоннинг</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тарихий</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моҳиятидан келиб</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чиқади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Сирли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олам</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китобидан</a:t>
            </a:r>
            <a:r>
              <a:rPr lang="ru-RU" sz="2000" b="1" dirty="0" smtClean="0">
                <a:latin typeface="Times New Roman" pitchFamily="18" charset="0"/>
                <a:cs typeface="Times New Roman" pitchFamily="18" charset="0"/>
              </a:rPr>
              <a:t>.</a:t>
            </a:r>
          </a:p>
          <a:p>
            <a:pPr algn="just"/>
            <a:r>
              <a:rPr lang="ru-RU" sz="2000" b="1" dirty="0" smtClean="0">
                <a:latin typeface="Times New Roman" pitchFamily="18" charset="0"/>
                <a:cs typeface="Times New Roman" pitchFamily="18" charset="0"/>
              </a:rPr>
              <a:t>         2. </a:t>
            </a:r>
            <a:r>
              <a:rPr lang="ru-RU" sz="2000" b="1" dirty="0" err="1" smtClean="0">
                <a:latin typeface="Times New Roman" pitchFamily="18" charset="0"/>
                <a:cs typeface="Times New Roman" pitchFamily="18" charset="0"/>
              </a:rPr>
              <a:t>Ҳар бир</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якка</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шахс</a:t>
            </a:r>
            <a:r>
              <a:rPr lang="ru-RU" sz="2000" b="1" dirty="0" smtClean="0">
                <a:latin typeface="Times New Roman" pitchFamily="18" charset="0"/>
                <a:cs typeface="Times New Roman" pitchFamily="18" charset="0"/>
              </a:rPr>
              <a:t>; одам. </a:t>
            </a:r>
            <a:r>
              <a:rPr lang="ru-RU" sz="2000" b="1" dirty="0" err="1" smtClean="0">
                <a:latin typeface="Times New Roman" pitchFamily="18" charset="0"/>
                <a:cs typeface="Times New Roman" pitchFamily="18" charset="0"/>
              </a:rPr>
              <a:t>Башарти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Мусулмонқул </a:t>
            </a:r>
            <a:r>
              <a:rPr lang="ru-RU" sz="2000" b="1" dirty="0" smtClean="0">
                <a:latin typeface="Times New Roman" pitchFamily="18" charset="0"/>
                <a:cs typeface="Times New Roman" pitchFamily="18" charset="0"/>
              </a:rPr>
              <a:t>чин </a:t>
            </a:r>
            <a:r>
              <a:rPr lang="ru-RU" sz="2000" b="1" dirty="0" err="1" smtClean="0">
                <a:latin typeface="Times New Roman" pitchFamily="18" charset="0"/>
                <a:cs typeface="Times New Roman" pitchFamily="18" charset="0"/>
              </a:rPr>
              <a:t>инсон</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бўлса</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инсондан</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ваҳший туғулганини ҳеч ким</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эшитган</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чиқмас</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А.Қодирий.</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Ўтган</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кунлар</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асаридан</a:t>
            </a:r>
            <a:r>
              <a:rPr lang="ru-RU" sz="2000" b="1" dirty="0" smtClean="0">
                <a:latin typeface="Times New Roman" pitchFamily="18" charset="0"/>
                <a:cs typeface="Times New Roman" pitchFamily="18" charset="0"/>
              </a:rPr>
              <a:t>.</a:t>
            </a:r>
          </a:p>
          <a:p>
            <a:pPr algn="just"/>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Меҳнат</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арабча</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сўздан</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олинган</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бўлиб</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синов</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машаққат</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оғирлик</a:t>
            </a:r>
            <a:r>
              <a:rPr lang="ru-RU" sz="2000" b="1" dirty="0" smtClean="0">
                <a:latin typeface="Times New Roman" pitchFamily="18" charset="0"/>
                <a:cs typeface="Times New Roman" pitchFamily="18" charset="0"/>
              </a:rPr>
              <a:t>).</a:t>
            </a:r>
          </a:p>
          <a:p>
            <a:pPr algn="just"/>
            <a:r>
              <a:rPr lang="ru-RU" sz="2000" b="1" dirty="0" smtClean="0">
                <a:latin typeface="Times New Roman" pitchFamily="18" charset="0"/>
                <a:cs typeface="Times New Roman" pitchFamily="18" charset="0"/>
              </a:rPr>
              <a:t>         1.Бирор </a:t>
            </a:r>
            <a:r>
              <a:rPr lang="ru-RU" sz="2000" b="1" dirty="0" err="1" smtClean="0">
                <a:latin typeface="Times New Roman" pitchFamily="18" charset="0"/>
                <a:cs typeface="Times New Roman" pitchFamily="18" charset="0"/>
              </a:rPr>
              <a:t>мақсад</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учун</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қаратилган</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ақлий</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ёки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жисмоний</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фаолият</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иш</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Ақлий ва</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жисмоний</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меҳнат.</a:t>
            </a:r>
            <a:r>
              <a:rPr lang="ru-RU" sz="2000" b="1" dirty="0" smtClean="0">
                <a:latin typeface="Times New Roman" pitchFamily="18" charset="0"/>
                <a:cs typeface="Times New Roman" pitchFamily="18" charset="0"/>
              </a:rPr>
              <a:t> </a:t>
            </a:r>
          </a:p>
          <a:p>
            <a:pPr algn="just"/>
            <a:r>
              <a:rPr lang="ru-RU" sz="2000" b="1" dirty="0" smtClean="0">
                <a:latin typeface="Times New Roman" pitchFamily="18" charset="0"/>
                <a:cs typeface="Times New Roman" pitchFamily="18" charset="0"/>
              </a:rPr>
              <a:t>         2. </a:t>
            </a:r>
            <a:r>
              <a:rPr lang="ru-RU" sz="2000" b="1" dirty="0" err="1" smtClean="0">
                <a:latin typeface="Times New Roman" pitchFamily="18" charset="0"/>
                <a:cs typeface="Times New Roman" pitchFamily="18" charset="0"/>
              </a:rPr>
              <a:t>Бирор</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мақсад учун</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сарфланадиган</a:t>
            </a:r>
            <a:r>
              <a:rPr lang="ru-RU" sz="2000" b="1" dirty="0" smtClean="0">
                <a:latin typeface="Times New Roman" pitchFamily="18" charset="0"/>
                <a:cs typeface="Times New Roman" pitchFamily="18" charset="0"/>
              </a:rPr>
              <a:t> куч, </a:t>
            </a:r>
            <a:r>
              <a:rPr lang="ru-RU" sz="2000" b="1" dirty="0" err="1" smtClean="0">
                <a:latin typeface="Times New Roman" pitchFamily="18" charset="0"/>
                <a:cs typeface="Times New Roman" pitchFamily="18" charset="0"/>
              </a:rPr>
              <a:t>ғайрат, ҳаракат.</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Ўзбек</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тилининг</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изоҳли лўғати: </a:t>
            </a:r>
            <a:r>
              <a:rPr lang="ru-RU" sz="2000" b="1" dirty="0" smtClean="0">
                <a:latin typeface="Times New Roman" pitchFamily="18" charset="0"/>
                <a:cs typeface="Times New Roman" pitchFamily="18" charset="0"/>
              </a:rPr>
              <a:t>«</a:t>
            </a:r>
            <a:r>
              <a:rPr lang="ru-RU" sz="2000" b="1" dirty="0" err="1" smtClean="0">
                <a:latin typeface="Times New Roman" pitchFamily="18" charset="0"/>
                <a:cs typeface="Times New Roman" pitchFamily="18" charset="0"/>
              </a:rPr>
              <a:t>Ўзбекистон</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миллий</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энциклопедияси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Давлат</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илмий</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нашриёти</a:t>
            </a:r>
            <a:r>
              <a:rPr lang="ru-RU" sz="2000" b="1" dirty="0" smtClean="0">
                <a:latin typeface="Times New Roman" pitchFamily="18" charset="0"/>
                <a:cs typeface="Times New Roman" pitchFamily="18" charset="0"/>
              </a:rPr>
              <a:t>, 2006. -672 бет. </a:t>
            </a:r>
            <a:r>
              <a:rPr lang="en-US" sz="2000" b="1" dirty="0" smtClean="0">
                <a:latin typeface="Times New Roman" pitchFamily="18" charset="0"/>
                <a:cs typeface="Times New Roman" pitchFamily="18" charset="0"/>
              </a:rPr>
              <a:t>II </a:t>
            </a:r>
            <a:r>
              <a:rPr lang="uz-Cyrl-UZ" sz="2000" b="1" dirty="0" smtClean="0">
                <a:latin typeface="Times New Roman" pitchFamily="18" charset="0"/>
                <a:cs typeface="Times New Roman" pitchFamily="18" charset="0"/>
              </a:rPr>
              <a:t>жилд. 587 бет</a:t>
            </a:r>
            <a:r>
              <a:rPr lang="ru-RU" sz="2000" b="1" dirty="0" smtClean="0">
                <a:latin typeface="Times New Roman" pitchFamily="18" charset="0"/>
                <a:cs typeface="Times New Roman" pitchFamily="18" charset="0"/>
              </a:rPr>
              <a:t>). </a:t>
            </a:r>
          </a:p>
          <a:p>
            <a:pPr algn="just"/>
            <a:r>
              <a:rPr lang="ru-RU" sz="2000" b="1" dirty="0" smtClean="0">
                <a:latin typeface="Times New Roman" pitchFamily="18" charset="0"/>
                <a:cs typeface="Times New Roman" pitchFamily="18" charset="0"/>
              </a:rPr>
              <a:t>         Ресурс – (</a:t>
            </a:r>
            <a:r>
              <a:rPr lang="ru-RU" sz="2000" b="1" dirty="0" err="1" smtClean="0">
                <a:latin typeface="Times New Roman" pitchFamily="18" charset="0"/>
                <a:cs typeface="Times New Roman" pitchFamily="18" charset="0"/>
              </a:rPr>
              <a:t>Французча</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сўзидан</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олинган</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бўлиб</a:t>
            </a:r>
            <a:r>
              <a:rPr lang="ru-RU" sz="2000" b="1" dirty="0" smtClean="0">
                <a:latin typeface="Times New Roman" pitchFamily="18" charset="0"/>
                <a:cs typeface="Times New Roman" pitchFamily="18" charset="0"/>
              </a:rPr>
              <a:t>, - </a:t>
            </a:r>
            <a:r>
              <a:rPr lang="ru-RU" sz="2000" b="1" dirty="0" err="1" smtClean="0">
                <a:latin typeface="Times New Roman" pitchFamily="18" charset="0"/>
                <a:cs typeface="Times New Roman" pitchFamily="18" charset="0"/>
              </a:rPr>
              <a:t>ёрдамчи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восита</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усул</a:t>
            </a:r>
            <a:r>
              <a:rPr lang="ru-RU" sz="2000" b="1" dirty="0" smtClean="0">
                <a:latin typeface="Times New Roman" pitchFamily="18" charset="0"/>
                <a:cs typeface="Times New Roman" pitchFamily="18" charset="0"/>
              </a:rPr>
              <a:t>; пул </a:t>
            </a:r>
            <a:r>
              <a:rPr lang="ru-RU" sz="2000" b="1" dirty="0" err="1" smtClean="0">
                <a:latin typeface="Times New Roman" pitchFamily="18" charset="0"/>
                <a:cs typeface="Times New Roman" pitchFamily="18" charset="0"/>
              </a:rPr>
              <a:t>маблағи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Инсон</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турмуш</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шароитини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янада</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яхшилаш</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учун</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зарур</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бўлган</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нарсаларнинг</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мавжуд</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зохираси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Ўзбек</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тилининг</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изоҳли лўғати: </a:t>
            </a:r>
            <a:r>
              <a:rPr lang="ru-RU" sz="2000" b="1" dirty="0" smtClean="0">
                <a:latin typeface="Times New Roman" pitchFamily="18" charset="0"/>
                <a:cs typeface="Times New Roman" pitchFamily="18" charset="0"/>
              </a:rPr>
              <a:t>«</a:t>
            </a:r>
            <a:r>
              <a:rPr lang="ru-RU" sz="2000" b="1" dirty="0" err="1" smtClean="0">
                <a:latin typeface="Times New Roman" pitchFamily="18" charset="0"/>
                <a:cs typeface="Times New Roman" pitchFamily="18" charset="0"/>
              </a:rPr>
              <a:t>Ўзбекистон</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миллий</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энциклопедияси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Давлат</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илмий</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нашриёти</a:t>
            </a:r>
            <a:r>
              <a:rPr lang="ru-RU" sz="2000" b="1" dirty="0" smtClean="0">
                <a:latin typeface="Times New Roman" pitchFamily="18" charset="0"/>
                <a:cs typeface="Times New Roman" pitchFamily="18" charset="0"/>
              </a:rPr>
              <a:t>, 2006. -672 бет. </a:t>
            </a:r>
            <a:r>
              <a:rPr lang="en-US" sz="2000" b="1" dirty="0" smtClean="0">
                <a:latin typeface="Times New Roman" pitchFamily="18" charset="0"/>
                <a:cs typeface="Times New Roman" pitchFamily="18" charset="0"/>
              </a:rPr>
              <a:t>II </a:t>
            </a:r>
            <a:r>
              <a:rPr lang="uz-Cyrl-UZ" sz="2000" b="1" dirty="0" smtClean="0">
                <a:latin typeface="Times New Roman" pitchFamily="18" charset="0"/>
                <a:cs typeface="Times New Roman" pitchFamily="18" charset="0"/>
              </a:rPr>
              <a:t>жилд. 587 бет</a:t>
            </a:r>
            <a:r>
              <a:rPr lang="ru-RU" sz="2000" b="1" dirty="0" smtClean="0">
                <a:latin typeface="Times New Roman" pitchFamily="18" charset="0"/>
                <a:cs typeface="Times New Roman" pitchFamily="18" charset="0"/>
              </a:rPr>
              <a:t>). </a:t>
            </a:r>
          </a:p>
          <a:p>
            <a:pPr algn="just"/>
            <a:endParaRPr lang="ru-RU" sz="2000" b="1"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2955321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85728"/>
            <a:ext cx="8229600" cy="571504"/>
          </a:xfrm>
        </p:spPr>
        <p:txBody>
          <a:bodyPr>
            <a:normAutofit/>
          </a:bodyPr>
          <a:lstStyle/>
          <a:p>
            <a:pPr algn="ctr"/>
            <a:r>
              <a:rPr lang="ru-RU" sz="3200" b="1" dirty="0">
                <a:latin typeface="Times New Roman" pitchFamily="18" charset="0"/>
                <a:cs typeface="Times New Roman" pitchFamily="18" charset="0"/>
              </a:rPr>
              <a:t>      </a:t>
            </a:r>
            <a:r>
              <a:rPr lang="ru-RU" sz="3200" b="1" dirty="0" err="1" smtClean="0">
                <a:latin typeface="Times New Roman" pitchFamily="18" charset="0"/>
                <a:cs typeface="Times New Roman" pitchFamily="18" charset="0"/>
              </a:rPr>
              <a:t>Корхоналарда</a:t>
            </a:r>
            <a:r>
              <a:rPr lang="ru-RU" sz="3200" b="1" dirty="0" smtClean="0">
                <a:latin typeface="Times New Roman" pitchFamily="18" charset="0"/>
                <a:cs typeface="Times New Roman" pitchFamily="18" charset="0"/>
              </a:rPr>
              <a:t> </a:t>
            </a:r>
            <a:r>
              <a:rPr lang="ru-RU" sz="3100" b="1" dirty="0" err="1" smtClean="0">
                <a:latin typeface="Times New Roman" pitchFamily="18" charset="0"/>
                <a:cs typeface="Times New Roman" pitchFamily="18" charset="0"/>
              </a:rPr>
              <a:t>кадрлар</a:t>
            </a:r>
            <a:r>
              <a:rPr lang="ru-RU" sz="3100" b="1" dirty="0" smtClean="0">
                <a:latin typeface="Times New Roman" pitchFamily="18" charset="0"/>
                <a:cs typeface="Times New Roman" pitchFamily="18" charset="0"/>
              </a:rPr>
              <a:t> </a:t>
            </a:r>
            <a:r>
              <a:rPr lang="ru-RU" sz="3100" b="1" dirty="0" err="1">
                <a:latin typeface="Times New Roman" pitchFamily="18" charset="0"/>
                <a:cs typeface="Times New Roman" pitchFamily="18" charset="0"/>
              </a:rPr>
              <a:t>сиёсати</a:t>
            </a:r>
            <a:r>
              <a:rPr lang="ru-RU" sz="3100" b="1" dirty="0">
                <a:latin typeface="Times New Roman" pitchFamily="18" charset="0"/>
                <a:cs typeface="Times New Roman" pitchFamily="18" charset="0"/>
              </a:rPr>
              <a:t>:</a:t>
            </a:r>
            <a:endParaRPr lang="ru-RU" sz="3100" dirty="0">
              <a:latin typeface="Times New Roman" pitchFamily="18" charset="0"/>
              <a:cs typeface="Times New Roman" pitchFamily="18" charset="0"/>
            </a:endParaRPr>
          </a:p>
        </p:txBody>
      </p:sp>
      <p:sp>
        <p:nvSpPr>
          <p:cNvPr id="3" name="Содержимое 2"/>
          <p:cNvSpPr>
            <a:spLocks noGrp="1"/>
          </p:cNvSpPr>
          <p:nvPr>
            <p:ph idx="1"/>
          </p:nvPr>
        </p:nvSpPr>
        <p:spPr>
          <a:xfrm>
            <a:off x="136634" y="1008992"/>
            <a:ext cx="9659007" cy="5749159"/>
          </a:xfrm>
        </p:spPr>
        <p:txBody>
          <a:bodyPr>
            <a:normAutofit fontScale="25000" lnSpcReduction="20000"/>
          </a:bodyPr>
          <a:lstStyle/>
          <a:p>
            <a:pPr marL="0" indent="0" algn="just">
              <a:buNone/>
            </a:pPr>
            <a:endParaRPr lang="ru-RU" sz="5700" b="1" dirty="0" smtClean="0">
              <a:latin typeface="Times New Roman" pitchFamily="18" charset="0"/>
              <a:cs typeface="Times New Roman" pitchFamily="18" charset="0"/>
            </a:endParaRPr>
          </a:p>
          <a:p>
            <a:pPr marL="0" indent="0" algn="just">
              <a:buNone/>
            </a:pPr>
            <a:r>
              <a:rPr lang="ru-RU" sz="10000" b="1" dirty="0" err="1">
                <a:latin typeface="Times New Roman" pitchFamily="18" charset="0"/>
                <a:cs typeface="Times New Roman" pitchFamily="18" charset="0"/>
              </a:rPr>
              <a:t>Муҳими</a:t>
            </a:r>
            <a:r>
              <a:rPr lang="ru-RU" sz="10000" b="1" dirty="0">
                <a:latin typeface="Times New Roman" pitchFamily="18" charset="0"/>
                <a:cs typeface="Times New Roman" pitchFamily="18" charset="0"/>
              </a:rPr>
              <a:t>, </a:t>
            </a:r>
            <a:r>
              <a:rPr lang="ru-RU" sz="10000" b="1" dirty="0" err="1">
                <a:latin typeface="Times New Roman" pitchFamily="18" charset="0"/>
                <a:cs typeface="Times New Roman" pitchFamily="18" charset="0"/>
              </a:rPr>
              <a:t>биз</a:t>
            </a:r>
            <a:r>
              <a:rPr lang="ru-RU" sz="10000" b="1" dirty="0">
                <a:latin typeface="Times New Roman" pitchFamily="18" charset="0"/>
                <a:cs typeface="Times New Roman" pitchFamily="18" charset="0"/>
              </a:rPr>
              <a:t> </a:t>
            </a:r>
            <a:r>
              <a:rPr lang="ru-RU" sz="10000" b="1" dirty="0" err="1" smtClean="0">
                <a:latin typeface="Times New Roman" pitchFamily="18" charset="0"/>
                <a:cs typeface="Times New Roman" pitchFamily="18" charset="0"/>
              </a:rPr>
              <a:t>эгаллаб</a:t>
            </a:r>
            <a:r>
              <a:rPr lang="ru-RU" sz="10000" b="1" dirty="0" smtClean="0">
                <a:latin typeface="Times New Roman" pitchFamily="18" charset="0"/>
                <a:cs typeface="Times New Roman" pitchFamily="18" charset="0"/>
              </a:rPr>
              <a:t> </a:t>
            </a:r>
            <a:r>
              <a:rPr lang="ru-RU" sz="10000" b="1" dirty="0" err="1">
                <a:latin typeface="Times New Roman" pitchFamily="18" charset="0"/>
                <a:cs typeface="Times New Roman" pitchFamily="18" charset="0"/>
              </a:rPr>
              <a:t>турган</a:t>
            </a:r>
            <a:r>
              <a:rPr lang="ru-RU" sz="10000" b="1" dirty="0">
                <a:latin typeface="Times New Roman" pitchFamily="18" charset="0"/>
                <a:cs typeface="Times New Roman" pitchFamily="18" charset="0"/>
              </a:rPr>
              <a:t> </a:t>
            </a:r>
            <a:r>
              <a:rPr lang="ru-RU" sz="10000" b="1" dirty="0" err="1">
                <a:latin typeface="Times New Roman" pitchFamily="18" charset="0"/>
                <a:cs typeface="Times New Roman" pitchFamily="18" charset="0"/>
              </a:rPr>
              <a:t>жой</a:t>
            </a:r>
            <a:r>
              <a:rPr lang="ru-RU" sz="10000" b="1" dirty="0">
                <a:latin typeface="Times New Roman" pitchFamily="18" charset="0"/>
                <a:cs typeface="Times New Roman" pitchFamily="18" charset="0"/>
              </a:rPr>
              <a:t> </a:t>
            </a:r>
            <a:r>
              <a:rPr lang="ru-RU" sz="10000" b="1" dirty="0" err="1" smtClean="0">
                <a:latin typeface="Times New Roman" pitchFamily="18" charset="0"/>
                <a:cs typeface="Times New Roman" pitchFamily="18" charset="0"/>
              </a:rPr>
              <a:t>эмас</a:t>
            </a:r>
            <a:r>
              <a:rPr lang="ru-RU" sz="10000" b="1" dirty="0" smtClean="0">
                <a:latin typeface="Times New Roman" pitchFamily="18" charset="0"/>
                <a:cs typeface="Times New Roman" pitchFamily="18" charset="0"/>
              </a:rPr>
              <a:t>,</a:t>
            </a:r>
            <a:endParaRPr lang="ru-RU" sz="10000" b="1" dirty="0">
              <a:latin typeface="Times New Roman" pitchFamily="18" charset="0"/>
              <a:cs typeface="Times New Roman" pitchFamily="18" charset="0"/>
            </a:endParaRPr>
          </a:p>
          <a:p>
            <a:pPr marL="0" indent="0" algn="just">
              <a:buNone/>
            </a:pPr>
            <a:r>
              <a:rPr lang="ru-RU" sz="10000" b="1" dirty="0">
                <a:latin typeface="Times New Roman" pitchFamily="18" charset="0"/>
                <a:cs typeface="Times New Roman" pitchFamily="18" charset="0"/>
              </a:rPr>
              <a:t> </a:t>
            </a:r>
            <a:r>
              <a:rPr lang="ru-RU" sz="10000" b="1" dirty="0" smtClean="0">
                <a:latin typeface="Times New Roman" pitchFamily="18" charset="0"/>
                <a:cs typeface="Times New Roman" pitchFamily="18" charset="0"/>
              </a:rPr>
              <a:t>        балки </a:t>
            </a:r>
            <a:r>
              <a:rPr lang="ru-RU" sz="10000" b="1" dirty="0" err="1">
                <a:latin typeface="Times New Roman" pitchFamily="18" charset="0"/>
                <a:cs typeface="Times New Roman" pitchFamily="18" charset="0"/>
              </a:rPr>
              <a:t>биз</a:t>
            </a:r>
            <a:r>
              <a:rPr lang="ru-RU" sz="10000" b="1" dirty="0">
                <a:latin typeface="Times New Roman" pitchFamily="18" charset="0"/>
                <a:cs typeface="Times New Roman" pitchFamily="18" charset="0"/>
              </a:rPr>
              <a:t> </a:t>
            </a:r>
            <a:r>
              <a:rPr lang="ru-RU" sz="10000" b="1" dirty="0" err="1">
                <a:latin typeface="Times New Roman" pitchFamily="18" charset="0"/>
                <a:cs typeface="Times New Roman" pitchFamily="18" charset="0"/>
              </a:rPr>
              <a:t>ҳаракат</a:t>
            </a:r>
            <a:r>
              <a:rPr lang="ru-RU" sz="10000" b="1" dirty="0">
                <a:latin typeface="Times New Roman" pitchFamily="18" charset="0"/>
                <a:cs typeface="Times New Roman" pitchFamily="18" charset="0"/>
              </a:rPr>
              <a:t> </a:t>
            </a:r>
            <a:r>
              <a:rPr lang="ru-RU" sz="10000" b="1" dirty="0" err="1">
                <a:latin typeface="Times New Roman" pitchFamily="18" charset="0"/>
                <a:cs typeface="Times New Roman" pitchFamily="18" charset="0"/>
              </a:rPr>
              <a:t>қилаётган</a:t>
            </a:r>
            <a:r>
              <a:rPr lang="ru-RU" sz="10000" b="1" dirty="0">
                <a:latin typeface="Times New Roman" pitchFamily="18" charset="0"/>
                <a:cs typeface="Times New Roman" pitchFamily="18" charset="0"/>
              </a:rPr>
              <a:t> </a:t>
            </a:r>
            <a:r>
              <a:rPr lang="ru-RU" sz="10000" b="1" dirty="0" err="1" smtClean="0">
                <a:latin typeface="Times New Roman" pitchFamily="18" charset="0"/>
                <a:cs typeface="Times New Roman" pitchFamily="18" charset="0"/>
              </a:rPr>
              <a:t>йўналишдир</a:t>
            </a:r>
            <a:r>
              <a:rPr lang="ru-RU" sz="10000" b="1" dirty="0" smtClean="0">
                <a:latin typeface="Times New Roman" pitchFamily="18" charset="0"/>
                <a:cs typeface="Times New Roman" pitchFamily="18" charset="0"/>
              </a:rPr>
              <a:t>. </a:t>
            </a:r>
          </a:p>
          <a:p>
            <a:pPr marL="0" indent="0" algn="r">
              <a:buNone/>
            </a:pPr>
            <a:r>
              <a:rPr lang="ru-RU" sz="10000" b="1" dirty="0">
                <a:latin typeface="Times New Roman" pitchFamily="18" charset="0"/>
                <a:cs typeface="Times New Roman" pitchFamily="18" charset="0"/>
              </a:rPr>
              <a:t> </a:t>
            </a:r>
            <a:r>
              <a:rPr lang="ru-RU" sz="10000" b="1" dirty="0" smtClean="0">
                <a:latin typeface="Times New Roman" pitchFamily="18" charset="0"/>
                <a:cs typeface="Times New Roman" pitchFamily="18" charset="0"/>
              </a:rPr>
              <a:t>                                                                                                                    </a:t>
            </a:r>
            <a:r>
              <a:rPr lang="ru-RU" sz="10000" b="1" dirty="0" err="1" smtClean="0">
                <a:latin typeface="Times New Roman" pitchFamily="18" charset="0"/>
                <a:cs typeface="Times New Roman" pitchFamily="18" charset="0"/>
              </a:rPr>
              <a:t>Л.Н.Толстой</a:t>
            </a:r>
            <a:endParaRPr lang="ru-RU" sz="10000" b="1" dirty="0" smtClean="0">
              <a:latin typeface="Times New Roman" pitchFamily="18" charset="0"/>
              <a:cs typeface="Times New Roman" pitchFamily="18" charset="0"/>
            </a:endParaRPr>
          </a:p>
          <a:p>
            <a:pPr algn="just"/>
            <a:r>
              <a:rPr lang="ru-RU" sz="5700" b="1" dirty="0" smtClean="0">
                <a:latin typeface="Times New Roman" pitchFamily="18" charset="0"/>
                <a:cs typeface="Times New Roman" pitchFamily="18" charset="0"/>
              </a:rPr>
              <a:t>                                   </a:t>
            </a:r>
            <a:endParaRPr lang="ru-RU" sz="5700" b="1" dirty="0">
              <a:latin typeface="Times New Roman" pitchFamily="18" charset="0"/>
              <a:cs typeface="Times New Roman" pitchFamily="18" charset="0"/>
            </a:endParaRPr>
          </a:p>
          <a:p>
            <a:pPr algn="just"/>
            <a:r>
              <a:rPr lang="ru-RU" sz="9800" b="1" dirty="0">
                <a:latin typeface="Times New Roman" pitchFamily="18" charset="0"/>
                <a:cs typeface="Times New Roman" pitchFamily="18" charset="0"/>
              </a:rPr>
              <a:t> Ким </a:t>
            </a:r>
            <a:r>
              <a:rPr lang="ru-RU" sz="9800" b="1" dirty="0" err="1">
                <a:latin typeface="Times New Roman" pitchFamily="18" charset="0"/>
                <a:cs typeface="Times New Roman" pitchFamily="18" charset="0"/>
              </a:rPr>
              <a:t>одамларни</a:t>
            </a:r>
            <a:r>
              <a:rPr lang="ru-RU" sz="9800" b="1" dirty="0">
                <a:latin typeface="Times New Roman" pitchFamily="18" charset="0"/>
                <a:cs typeface="Times New Roman" pitchFamily="18" charset="0"/>
              </a:rPr>
              <a:t> </a:t>
            </a:r>
            <a:r>
              <a:rPr lang="ru-RU" sz="9800" b="1" dirty="0" err="1" smtClean="0">
                <a:latin typeface="Times New Roman" pitchFamily="18" charset="0"/>
                <a:cs typeface="Times New Roman" pitchFamily="18" charset="0"/>
              </a:rPr>
              <a:t>яхшилик</a:t>
            </a:r>
            <a:r>
              <a:rPr lang="ru-RU" sz="9800" b="1" dirty="0" smtClean="0">
                <a:latin typeface="Times New Roman" pitchFamily="18" charset="0"/>
                <a:cs typeface="Times New Roman" pitchFamily="18" charset="0"/>
              </a:rPr>
              <a:t> </a:t>
            </a:r>
            <a:r>
              <a:rPr lang="ru-RU" sz="9800" b="1" dirty="0" err="1" smtClean="0">
                <a:latin typeface="Times New Roman" pitchFamily="18" charset="0"/>
                <a:cs typeface="Times New Roman" pitchFamily="18" charset="0"/>
              </a:rPr>
              <a:t>билан</a:t>
            </a:r>
            <a:r>
              <a:rPr lang="ru-RU" sz="9800" b="1" dirty="0" smtClean="0">
                <a:latin typeface="Times New Roman" pitchFamily="18" charset="0"/>
                <a:cs typeface="Times New Roman" pitchFamily="18" charset="0"/>
              </a:rPr>
              <a:t> </a:t>
            </a:r>
            <a:r>
              <a:rPr lang="ru-RU" sz="9800" b="1" dirty="0" err="1">
                <a:latin typeface="Times New Roman" pitchFamily="18" charset="0"/>
                <a:cs typeface="Times New Roman" pitchFamily="18" charset="0"/>
              </a:rPr>
              <a:t>эмас</a:t>
            </a:r>
            <a:r>
              <a:rPr lang="ru-RU" sz="9800" b="1" dirty="0">
                <a:latin typeface="Times New Roman" pitchFamily="18" charset="0"/>
                <a:cs typeface="Times New Roman" pitchFamily="18" charset="0"/>
              </a:rPr>
              <a:t>, </a:t>
            </a:r>
            <a:r>
              <a:rPr lang="ru-RU" sz="9800" b="1" dirty="0" smtClean="0">
                <a:latin typeface="Times New Roman" pitchFamily="18" charset="0"/>
                <a:cs typeface="Times New Roman" pitchFamily="18" charset="0"/>
              </a:rPr>
              <a:t>балки </a:t>
            </a:r>
            <a:r>
              <a:rPr lang="ru-RU" sz="9800" b="1" dirty="0" err="1" smtClean="0">
                <a:latin typeface="Times New Roman" pitchFamily="18" charset="0"/>
                <a:cs typeface="Times New Roman" pitchFamily="18" charset="0"/>
              </a:rPr>
              <a:t>зўравонлик</a:t>
            </a:r>
            <a:r>
              <a:rPr lang="ru-RU" sz="9800" b="1" dirty="0" smtClean="0">
                <a:latin typeface="Times New Roman" pitchFamily="18" charset="0"/>
                <a:cs typeface="Times New Roman" pitchFamily="18" charset="0"/>
              </a:rPr>
              <a:t> </a:t>
            </a:r>
            <a:r>
              <a:rPr lang="ru-RU" sz="9800" b="1" dirty="0" err="1">
                <a:latin typeface="Times New Roman" pitchFamily="18" charset="0"/>
                <a:cs typeface="Times New Roman" pitchFamily="18" charset="0"/>
              </a:rPr>
              <a:t>билан</a:t>
            </a:r>
            <a:r>
              <a:rPr lang="ru-RU" sz="9800" b="1" dirty="0">
                <a:latin typeface="Times New Roman" pitchFamily="18" charset="0"/>
                <a:cs typeface="Times New Roman" pitchFamily="18" charset="0"/>
              </a:rPr>
              <a:t> </a:t>
            </a:r>
            <a:r>
              <a:rPr lang="uz-Cyrl-UZ" sz="9800" b="1" dirty="0" err="1" smtClean="0">
                <a:latin typeface="Times New Roman" pitchFamily="18" charset="0"/>
                <a:cs typeface="Times New Roman" pitchFamily="18" charset="0"/>
              </a:rPr>
              <a:t>ў</a:t>
            </a:r>
            <a:r>
              <a:rPr lang="ru-RU" sz="9800" b="1" dirty="0" smtClean="0">
                <a:latin typeface="Times New Roman" pitchFamily="18" charset="0"/>
                <a:cs typeface="Times New Roman" pitchFamily="18" charset="0"/>
              </a:rPr>
              <a:t>зига </a:t>
            </a:r>
            <a:r>
              <a:rPr lang="ru-RU" sz="9800" b="1" dirty="0" err="1" smtClean="0">
                <a:latin typeface="Times New Roman" pitchFamily="18" charset="0"/>
                <a:cs typeface="Times New Roman" pitchFamily="18" charset="0"/>
              </a:rPr>
              <a:t>бўйсиндирадиган</a:t>
            </a:r>
            <a:r>
              <a:rPr lang="ru-RU" sz="9800" b="1" dirty="0" smtClean="0">
                <a:latin typeface="Times New Roman" pitchFamily="18" charset="0"/>
                <a:cs typeface="Times New Roman" pitchFamily="18" charset="0"/>
              </a:rPr>
              <a:t> </a:t>
            </a:r>
            <a:r>
              <a:rPr lang="ru-RU" sz="9800" b="1" dirty="0" err="1" smtClean="0">
                <a:latin typeface="Times New Roman" pitchFamily="18" charset="0"/>
                <a:cs typeface="Times New Roman" pitchFamily="18" charset="0"/>
              </a:rPr>
              <a:t>бўлса</a:t>
            </a:r>
            <a:r>
              <a:rPr lang="ru-RU" sz="9800" b="1" dirty="0" smtClean="0">
                <a:latin typeface="Times New Roman" pitchFamily="18" charset="0"/>
                <a:cs typeface="Times New Roman" pitchFamily="18" charset="0"/>
              </a:rPr>
              <a:t>, </a:t>
            </a:r>
          </a:p>
          <a:p>
            <a:pPr algn="just"/>
            <a:r>
              <a:rPr lang="ru-RU" sz="9800" b="1" dirty="0">
                <a:latin typeface="Times New Roman" pitchFamily="18" charset="0"/>
                <a:cs typeface="Times New Roman" pitchFamily="18" charset="0"/>
              </a:rPr>
              <a:t> </a:t>
            </a:r>
            <a:r>
              <a:rPr lang="ru-RU" sz="9800" b="1" dirty="0" smtClean="0">
                <a:latin typeface="Times New Roman" pitchFamily="18" charset="0"/>
                <a:cs typeface="Times New Roman" pitchFamily="18" charset="0"/>
              </a:rPr>
              <a:t>               у </a:t>
            </a:r>
            <a:r>
              <a:rPr lang="ru-RU" sz="9800" b="1" dirty="0" err="1" smtClean="0">
                <a:latin typeface="Times New Roman" pitchFamily="18" charset="0"/>
                <a:cs typeface="Times New Roman" pitchFamily="18" charset="0"/>
              </a:rPr>
              <a:t>одамларнинг</a:t>
            </a:r>
            <a:r>
              <a:rPr lang="ru-RU" sz="9800" b="1" dirty="0" smtClean="0">
                <a:latin typeface="Times New Roman" pitchFamily="18" charset="0"/>
                <a:cs typeface="Times New Roman" pitchFamily="18" charset="0"/>
              </a:rPr>
              <a:t> </a:t>
            </a:r>
            <a:r>
              <a:rPr lang="ru-RU" sz="9800" b="1" dirty="0" err="1" smtClean="0">
                <a:latin typeface="Times New Roman" pitchFamily="18" charset="0"/>
                <a:cs typeface="Times New Roman" pitchFamily="18" charset="0"/>
              </a:rPr>
              <a:t>қалби</a:t>
            </a:r>
            <a:r>
              <a:rPr lang="ru-RU" sz="9800" b="1" dirty="0" smtClean="0">
                <a:latin typeface="Times New Roman" pitchFamily="18" charset="0"/>
                <a:cs typeface="Times New Roman" pitchFamily="18" charset="0"/>
              </a:rPr>
              <a:t> </a:t>
            </a:r>
            <a:r>
              <a:rPr lang="ru-RU" sz="9800" b="1" dirty="0" err="1">
                <a:latin typeface="Times New Roman" pitchFamily="18" charset="0"/>
                <a:cs typeface="Times New Roman" pitchFamily="18" charset="0"/>
              </a:rPr>
              <a:t>бошқа</a:t>
            </a:r>
            <a:r>
              <a:rPr lang="ru-RU" sz="9800" b="1" dirty="0">
                <a:latin typeface="Times New Roman" pitchFamily="18" charset="0"/>
                <a:cs typeface="Times New Roman" pitchFamily="18" charset="0"/>
              </a:rPr>
              <a:t> </a:t>
            </a:r>
            <a:r>
              <a:rPr lang="ru-RU" sz="9800" b="1" dirty="0" err="1" smtClean="0">
                <a:latin typeface="Times New Roman" pitchFamily="18" charset="0"/>
                <a:cs typeface="Times New Roman" pitchFamily="18" charset="0"/>
              </a:rPr>
              <a:t>хўжайинларни</a:t>
            </a:r>
            <a:r>
              <a:rPr lang="ru-RU" sz="9800" b="1" dirty="0" smtClean="0">
                <a:latin typeface="Times New Roman" pitchFamily="18" charset="0"/>
                <a:cs typeface="Times New Roman" pitchFamily="18" charset="0"/>
              </a:rPr>
              <a:t> </a:t>
            </a:r>
            <a:r>
              <a:rPr lang="ru-RU" sz="9800" b="1" dirty="0" err="1" smtClean="0">
                <a:latin typeface="Times New Roman" pitchFamily="18" charset="0"/>
                <a:cs typeface="Times New Roman" pitchFamily="18" charset="0"/>
              </a:rPr>
              <a:t>истаб</a:t>
            </a:r>
            <a:r>
              <a:rPr lang="ru-RU" sz="9800" b="1" dirty="0" smtClean="0">
                <a:latin typeface="Times New Roman" pitchFamily="18" charset="0"/>
                <a:cs typeface="Times New Roman" pitchFamily="18" charset="0"/>
              </a:rPr>
              <a:t> </a:t>
            </a:r>
            <a:r>
              <a:rPr lang="ru-RU" sz="9800" b="1" dirty="0" err="1" smtClean="0">
                <a:latin typeface="Times New Roman" pitchFamily="18" charset="0"/>
                <a:cs typeface="Times New Roman" pitchFamily="18" charset="0"/>
              </a:rPr>
              <a:t>қолишга</a:t>
            </a:r>
            <a:r>
              <a:rPr lang="ru-RU" sz="9800" b="1" dirty="0" smtClean="0">
                <a:latin typeface="Times New Roman" pitchFamily="18" charset="0"/>
                <a:cs typeface="Times New Roman" pitchFamily="18" charset="0"/>
              </a:rPr>
              <a:t> </a:t>
            </a:r>
            <a:r>
              <a:rPr lang="ru-RU" sz="9800" b="1" dirty="0" err="1" smtClean="0">
                <a:latin typeface="Times New Roman" pitchFamily="18" charset="0"/>
                <a:cs typeface="Times New Roman" pitchFamily="18" charset="0"/>
              </a:rPr>
              <a:t>олиб</a:t>
            </a:r>
            <a:r>
              <a:rPr lang="ru-RU" sz="9800" b="1" dirty="0" smtClean="0">
                <a:latin typeface="Times New Roman" pitchFamily="18" charset="0"/>
                <a:cs typeface="Times New Roman" pitchFamily="18" charset="0"/>
              </a:rPr>
              <a:t> </a:t>
            </a:r>
            <a:r>
              <a:rPr lang="ru-RU" sz="9800" b="1" dirty="0" err="1" smtClean="0">
                <a:latin typeface="Times New Roman" pitchFamily="18" charset="0"/>
                <a:cs typeface="Times New Roman" pitchFamily="18" charset="0"/>
              </a:rPr>
              <a:t>келади</a:t>
            </a:r>
            <a:r>
              <a:rPr lang="ru-RU" sz="9800" b="1" dirty="0" smtClean="0">
                <a:latin typeface="Times New Roman" pitchFamily="18" charset="0"/>
                <a:cs typeface="Times New Roman" pitchFamily="18" charset="0"/>
              </a:rPr>
              <a:t>.</a:t>
            </a:r>
            <a:endParaRPr lang="uz-Cyrl-UZ" sz="9800" b="1" dirty="0">
              <a:latin typeface="Times New Roman" pitchFamily="18" charset="0"/>
              <a:cs typeface="Times New Roman" pitchFamily="18" charset="0"/>
            </a:endParaRPr>
          </a:p>
          <a:p>
            <a:pPr algn="r">
              <a:buNone/>
            </a:pPr>
            <a:r>
              <a:rPr lang="ru-RU" sz="9800" b="1" dirty="0" smtClean="0">
                <a:latin typeface="Times New Roman" pitchFamily="18" charset="0"/>
                <a:cs typeface="Times New Roman" pitchFamily="18" charset="0"/>
              </a:rPr>
              <a:t>                                                                                                                                                 </a:t>
            </a:r>
            <a:r>
              <a:rPr lang="ru-RU" sz="9800" b="1" dirty="0" err="1" smtClean="0">
                <a:latin typeface="Times New Roman" pitchFamily="18" charset="0"/>
                <a:cs typeface="Times New Roman" pitchFamily="18" charset="0"/>
              </a:rPr>
              <a:t>Х.Мануэль</a:t>
            </a:r>
            <a:r>
              <a:rPr lang="ru-RU" sz="9800" b="1" dirty="0" smtClean="0">
                <a:latin typeface="Times New Roman" pitchFamily="18" charset="0"/>
                <a:cs typeface="Times New Roman" pitchFamily="18" charset="0"/>
              </a:rPr>
              <a:t>.</a:t>
            </a:r>
          </a:p>
          <a:p>
            <a:pPr>
              <a:buNone/>
            </a:pPr>
            <a:endParaRPr lang="ru-RU" sz="9800" b="1" dirty="0" smtClean="0">
              <a:latin typeface="Times New Roman" pitchFamily="18" charset="0"/>
              <a:cs typeface="Times New Roman" pitchFamily="18" charset="0"/>
            </a:endParaRPr>
          </a:p>
          <a:p>
            <a:pPr algn="just"/>
            <a:r>
              <a:rPr lang="uz-Cyrl-UZ" sz="9600" b="1" dirty="0">
                <a:latin typeface="Times New Roman" pitchFamily="18" charset="0"/>
                <a:cs typeface="Times New Roman" pitchFamily="18" charset="0"/>
              </a:rPr>
              <a:t>Ҳеч қандай назария, дастур ёки давлат сиёсати корхонани  муваффақиятли қила олмайди: буни фақат одамлар қилади.</a:t>
            </a:r>
            <a:endParaRPr lang="ru-RU" sz="9600" b="1" dirty="0">
              <a:latin typeface="Times New Roman" pitchFamily="18" charset="0"/>
              <a:cs typeface="Times New Roman" pitchFamily="18" charset="0"/>
            </a:endParaRPr>
          </a:p>
          <a:p>
            <a:pPr algn="just"/>
            <a:r>
              <a:rPr lang="ru-RU" sz="9600" b="1" dirty="0">
                <a:latin typeface="Times New Roman" pitchFamily="18" charset="0"/>
                <a:cs typeface="Times New Roman" pitchFamily="18" charset="0"/>
              </a:rPr>
              <a:t>                                                                                             </a:t>
            </a:r>
            <a:r>
              <a:rPr lang="ru-RU" sz="9600" b="1" dirty="0" err="1">
                <a:latin typeface="Times New Roman" pitchFamily="18" charset="0"/>
                <a:cs typeface="Times New Roman" pitchFamily="18" charset="0"/>
              </a:rPr>
              <a:t>А.Морита</a:t>
            </a:r>
            <a:r>
              <a:rPr lang="ru-RU" sz="9600" b="1" dirty="0">
                <a:latin typeface="Times New Roman" pitchFamily="18" charset="0"/>
                <a:cs typeface="Times New Roman" pitchFamily="18" charset="0"/>
              </a:rPr>
              <a:t> </a:t>
            </a:r>
            <a:endParaRPr lang="ru-RU" sz="9600" dirty="0"/>
          </a:p>
          <a:p>
            <a:pPr algn="just"/>
            <a:endParaRPr lang="ru-RU" sz="9800" b="1" dirty="0">
              <a:latin typeface="Times New Roman" pitchFamily="18" charset="0"/>
              <a:cs typeface="Times New Roman" pitchFamily="18" charset="0"/>
            </a:endParaRPr>
          </a:p>
          <a:p>
            <a:pPr algn="just"/>
            <a:endParaRPr lang="ru-RU" sz="2000" b="1" dirty="0">
              <a:latin typeface="Times New Roman" pitchFamily="18" charset="0"/>
              <a:cs typeface="Times New Roman" pitchFamily="18" charset="0"/>
            </a:endParaRPr>
          </a:p>
        </p:txBody>
      </p:sp>
    </p:spTree>
    <p:extLst>
      <p:ext uri="{BB962C8B-B14F-4D97-AF65-F5344CB8AC3E}">
        <p14:creationId xmlns:p14="http://schemas.microsoft.com/office/powerpoint/2010/main" val="3975466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0"/>
            <a:ext cx="8229600" cy="914400"/>
          </a:xfrm>
        </p:spPr>
        <p:txBody>
          <a:bodyPr>
            <a:normAutofit/>
          </a:bodyPr>
          <a:lstStyle/>
          <a:p>
            <a:r>
              <a:rPr lang="uz-Cyrl-UZ" sz="3200" dirty="0">
                <a:latin typeface="Times New Roman" pitchFamily="18" charset="0"/>
                <a:cs typeface="Times New Roman" pitchFamily="18" charset="0"/>
              </a:rPr>
              <a:t>               Персонал ҳақида тушунча</a:t>
            </a:r>
            <a:endParaRPr lang="ru-RU" sz="3200" dirty="0">
              <a:latin typeface="Times New Roman" pitchFamily="18" charset="0"/>
              <a:cs typeface="Times New Roman" pitchFamily="18" charset="0"/>
            </a:endParaRPr>
          </a:p>
        </p:txBody>
      </p:sp>
      <p:sp>
        <p:nvSpPr>
          <p:cNvPr id="3" name="Содержимое 2"/>
          <p:cNvSpPr>
            <a:spLocks noGrp="1"/>
          </p:cNvSpPr>
          <p:nvPr>
            <p:ph idx="1"/>
          </p:nvPr>
        </p:nvSpPr>
        <p:spPr>
          <a:xfrm>
            <a:off x="0" y="914400"/>
            <a:ext cx="9692640" cy="5791200"/>
          </a:xfrm>
        </p:spPr>
        <p:txBody>
          <a:bodyPr>
            <a:normAutofit/>
          </a:bodyPr>
          <a:lstStyle/>
          <a:p>
            <a:pPr algn="just"/>
            <a:r>
              <a:rPr lang="uz-Cyrl-UZ" sz="2400" b="1" dirty="0" smtClean="0">
                <a:latin typeface="Times New Roman" pitchFamily="18" charset="0"/>
                <a:cs typeface="Times New Roman" pitchFamily="18" charset="0"/>
              </a:rPr>
              <a:t>          Персонал </a:t>
            </a:r>
            <a:r>
              <a:rPr lang="uz-Cyrl-UZ" sz="2400" b="1" dirty="0">
                <a:latin typeface="Times New Roman" pitchFamily="18" charset="0"/>
                <a:cs typeface="Times New Roman" pitchFamily="18" charset="0"/>
              </a:rPr>
              <a:t>– </a:t>
            </a:r>
            <a:r>
              <a:rPr lang="uz-Cyrl-UZ" dirty="0" smtClean="0">
                <a:latin typeface="Times New Roman" pitchFamily="18" charset="0"/>
                <a:cs typeface="Times New Roman" pitchFamily="18" charset="0"/>
              </a:rPr>
              <a:t>бу корхонада фаолият кўрсатаётган ходимлар йиғиндиси бўлиб, ишлаб чиқариш, савдо умумий овқатланиш, корхонани бошқариш ва меҳнат воситаларидан фойдаланиб, меҳнат предметларини ишлаб чиқариш билан банд ходимлар йиғиндисига тушунилади. </a:t>
            </a:r>
          </a:p>
          <a:p>
            <a:pPr marL="0" indent="0" algn="just">
              <a:buNone/>
            </a:pPr>
            <a:r>
              <a:rPr lang="uz-Cyrl-UZ" b="1" dirty="0" smtClean="0">
                <a:latin typeface="Times New Roman" pitchFamily="18" charset="0"/>
                <a:cs typeface="Times New Roman" pitchFamily="18" charset="0"/>
              </a:rPr>
              <a:t>             </a:t>
            </a:r>
            <a:r>
              <a:rPr lang="uz-Cyrl-UZ" sz="2600" b="1" dirty="0" smtClean="0">
                <a:latin typeface="Times New Roman" pitchFamily="18" charset="0"/>
                <a:cs typeface="Times New Roman" pitchFamily="18" charset="0"/>
              </a:rPr>
              <a:t>Персонал классификациясига </a:t>
            </a:r>
            <a:r>
              <a:rPr lang="uz-Cyrl-UZ" sz="2600" dirty="0" smtClean="0">
                <a:latin typeface="Times New Roman" pitchFamily="18" charset="0"/>
                <a:cs typeface="Times New Roman" pitchFamily="18" charset="0"/>
              </a:rPr>
              <a:t>– ишлаб     чиқаришбиланбанд бўлганларга  асосий ва ёрдамчи ишчилар, бошқарув билан банд ходимларга бошқарув раҳбарлари ва мутахассислар киради.</a:t>
            </a:r>
          </a:p>
          <a:p>
            <a:pPr marL="0" indent="0" algn="r">
              <a:buNone/>
            </a:pPr>
            <a:endParaRPr lang="uz-Cyrl-UZ" sz="2200" b="1" dirty="0" smtClean="0">
              <a:latin typeface="Times New Roman" pitchFamily="18" charset="0"/>
              <a:cs typeface="Times New Roman" pitchFamily="18" charset="0"/>
            </a:endParaRPr>
          </a:p>
          <a:p>
            <a:pPr marL="0" indent="0">
              <a:buNone/>
            </a:pPr>
            <a:r>
              <a:rPr lang="uz-Cyrl-UZ" b="1" dirty="0" smtClean="0">
                <a:latin typeface="Times New Roman" pitchFamily="18" charset="0"/>
                <a:cs typeface="Times New Roman" pitchFamily="18" charset="0"/>
              </a:rPr>
              <a:t>        Афсуски Биз ҳаммамиз,  </a:t>
            </a:r>
            <a:r>
              <a:rPr lang="uz-Cyrl-UZ" b="1" dirty="0">
                <a:latin typeface="Times New Roman" pitchFamily="18" charset="0"/>
                <a:cs typeface="Times New Roman" pitchFamily="18" charset="0"/>
              </a:rPr>
              <a:t>барча </a:t>
            </a:r>
            <a:r>
              <a:rPr lang="uz-Cyrl-UZ" b="1" dirty="0" smtClean="0">
                <a:latin typeface="Times New Roman" pitchFamily="18" charset="0"/>
                <a:cs typeface="Times New Roman" pitchFamily="18" charset="0"/>
              </a:rPr>
              <a:t>ишларга  </a:t>
            </a:r>
            <a:r>
              <a:rPr lang="uz-Cyrl-UZ" b="1" dirty="0">
                <a:latin typeface="Times New Roman" pitchFamily="18" charset="0"/>
                <a:cs typeface="Times New Roman" pitchFamily="18" charset="0"/>
              </a:rPr>
              <a:t>бирдек </a:t>
            </a:r>
            <a:r>
              <a:rPr lang="uz-Cyrl-UZ" b="1" dirty="0" smtClean="0">
                <a:latin typeface="Times New Roman" pitchFamily="18" charset="0"/>
                <a:cs typeface="Times New Roman" pitchFamily="18" charset="0"/>
              </a:rPr>
              <a:t>мос келмаймиз</a:t>
            </a:r>
            <a:r>
              <a:rPr lang="uz-Cyrl-UZ" b="1" dirty="0">
                <a:latin typeface="Times New Roman" pitchFamily="18" charset="0"/>
                <a:cs typeface="Times New Roman" pitchFamily="18" charset="0"/>
              </a:rPr>
              <a:t>. </a:t>
            </a:r>
            <a:endParaRPr lang="uz-Cyrl-UZ" b="1" dirty="0" smtClean="0">
              <a:latin typeface="Times New Roman" pitchFamily="18" charset="0"/>
              <a:cs typeface="Times New Roman" pitchFamily="18" charset="0"/>
            </a:endParaRPr>
          </a:p>
          <a:p>
            <a:pPr marL="0" indent="0" algn="r">
              <a:buNone/>
            </a:pPr>
            <a:r>
              <a:rPr lang="uz-Cyrl-UZ" b="1" dirty="0" smtClean="0">
                <a:latin typeface="Times New Roman" pitchFamily="18" charset="0"/>
                <a:cs typeface="Times New Roman" pitchFamily="18" charset="0"/>
              </a:rPr>
              <a:t>С.Проперций</a:t>
            </a:r>
            <a:r>
              <a:rPr lang="uz-Cyrl-UZ" i="1" dirty="0">
                <a:latin typeface="Times New Roman" pitchFamily="18" charset="0"/>
                <a:cs typeface="Times New Roman" pitchFamily="18" charset="0"/>
              </a:rPr>
              <a:t>.</a:t>
            </a:r>
          </a:p>
          <a:p>
            <a:pPr algn="r">
              <a:buNone/>
            </a:pPr>
            <a:endParaRPr lang="uz-Cyrl-UZ" i="1" dirty="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7876920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3600" b="1" dirty="0" err="1" smtClean="0">
                <a:latin typeface="Times New Roman" pitchFamily="18" charset="0"/>
                <a:cs typeface="Times New Roman" pitchFamily="18" charset="0"/>
              </a:rPr>
              <a:t>Кадрлар</a:t>
            </a:r>
            <a:r>
              <a:rPr lang="ru-RU" sz="3600" b="1" dirty="0" smtClean="0">
                <a:latin typeface="Times New Roman" pitchFamily="18" charset="0"/>
                <a:cs typeface="Times New Roman" pitchFamily="18" charset="0"/>
              </a:rPr>
              <a:t> </a:t>
            </a:r>
            <a:r>
              <a:rPr lang="ru-RU" sz="3600" b="1" dirty="0" err="1" smtClean="0">
                <a:latin typeface="Times New Roman" pitchFamily="18" charset="0"/>
                <a:cs typeface="Times New Roman" pitchFamily="18" charset="0"/>
              </a:rPr>
              <a:t>сиёсатида</a:t>
            </a:r>
            <a:r>
              <a:rPr lang="ru-RU" sz="3600" b="1" dirty="0" smtClean="0">
                <a:latin typeface="Times New Roman" pitchFamily="18" charset="0"/>
                <a:cs typeface="Times New Roman" pitchFamily="18" charset="0"/>
              </a:rPr>
              <a:t> персонал </a:t>
            </a:r>
            <a:r>
              <a:rPr lang="ru-RU" sz="3600" b="1" dirty="0" err="1" smtClean="0">
                <a:latin typeface="Times New Roman" pitchFamily="18" charset="0"/>
                <a:cs typeface="Times New Roman" pitchFamily="18" charset="0"/>
              </a:rPr>
              <a:t>билан</a:t>
            </a:r>
            <a:r>
              <a:rPr lang="ru-RU" sz="3600" b="1" dirty="0" smtClean="0">
                <a:latin typeface="Times New Roman" pitchFamily="18" charset="0"/>
                <a:cs typeface="Times New Roman" pitchFamily="18" charset="0"/>
              </a:rPr>
              <a:t> </a:t>
            </a:r>
            <a:r>
              <a:rPr lang="ru-RU" sz="3600" b="1" dirty="0" err="1" smtClean="0">
                <a:latin typeface="Times New Roman" pitchFamily="18" charset="0"/>
                <a:cs typeface="Times New Roman" pitchFamily="18" charset="0"/>
              </a:rPr>
              <a:t>ишлаш</a:t>
            </a:r>
            <a:endParaRPr lang="ru-RU" sz="3600" dirty="0"/>
          </a:p>
        </p:txBody>
      </p:sp>
      <p:sp>
        <p:nvSpPr>
          <p:cNvPr id="3" name="Объект 2"/>
          <p:cNvSpPr>
            <a:spLocks noGrp="1"/>
          </p:cNvSpPr>
          <p:nvPr>
            <p:ph idx="1"/>
          </p:nvPr>
        </p:nvSpPr>
        <p:spPr>
          <a:xfrm>
            <a:off x="0" y="1825625"/>
            <a:ext cx="9785131" cy="4351338"/>
          </a:xfrm>
        </p:spPr>
        <p:txBody>
          <a:bodyPr>
            <a:normAutofit/>
          </a:bodyPr>
          <a:lstStyle/>
          <a:p>
            <a:r>
              <a:rPr lang="ru-RU" b="1" dirty="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Биргаликда</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йиғилиш</a:t>
            </a:r>
            <a:r>
              <a:rPr lang="ru-RU" b="1" dirty="0">
                <a:latin typeface="Times New Roman" panose="02020603050405020304" pitchFamily="18" charset="0"/>
                <a:cs typeface="Times New Roman" panose="02020603050405020304" pitchFamily="18" charset="0"/>
              </a:rPr>
              <a:t> - </a:t>
            </a:r>
            <a:r>
              <a:rPr lang="ru-RU" b="1" dirty="0" err="1">
                <a:latin typeface="Times New Roman" panose="02020603050405020304" pitchFamily="18" charset="0"/>
                <a:cs typeface="Times New Roman" panose="02020603050405020304" pitchFamily="18" charset="0"/>
              </a:rPr>
              <a:t>бу</a:t>
            </a:r>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бошланиш</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a:p>
            <a:r>
              <a:rPr lang="ru-RU" b="1" dirty="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Биргаликда</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қолиш</a:t>
            </a:r>
            <a:r>
              <a:rPr lang="ru-RU" b="1" dirty="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ёки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бирлашиш</a:t>
            </a:r>
            <a:r>
              <a:rPr lang="ru-RU" b="1" dirty="0" smtClean="0">
                <a:latin typeface="Times New Roman" panose="02020603050405020304" pitchFamily="18" charset="0"/>
                <a:cs typeface="Times New Roman" panose="02020603050405020304" pitchFamily="18" charset="0"/>
              </a:rPr>
              <a:t> - </a:t>
            </a:r>
            <a:r>
              <a:rPr lang="ru-RU" b="1" dirty="0" err="1">
                <a:latin typeface="Times New Roman" panose="02020603050405020304" pitchFamily="18" charset="0"/>
                <a:cs typeface="Times New Roman" panose="02020603050405020304" pitchFamily="18" charset="0"/>
              </a:rPr>
              <a:t>бу</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тараққиёт</a:t>
            </a:r>
            <a:r>
              <a:rPr lang="ru-RU" b="1" dirty="0">
                <a:latin typeface="Times New Roman" panose="02020603050405020304" pitchFamily="18" charset="0"/>
                <a:cs typeface="Times New Roman" panose="02020603050405020304" pitchFamily="18" charset="0"/>
              </a:rPr>
              <a:t>."</a:t>
            </a:r>
          </a:p>
          <a:p>
            <a:r>
              <a:rPr lang="ru-RU" b="1" dirty="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Биргаликда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меҳнат</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қилиш</a:t>
            </a:r>
            <a:r>
              <a:rPr lang="ru-RU" b="1" dirty="0" smtClean="0">
                <a:latin typeface="Times New Roman" panose="02020603050405020304" pitchFamily="18" charset="0"/>
                <a:cs typeface="Times New Roman" panose="02020603050405020304" pitchFamily="18" charset="0"/>
              </a:rPr>
              <a:t> – </a:t>
            </a:r>
            <a:r>
              <a:rPr lang="ru-RU" b="1" dirty="0" err="1" smtClean="0">
                <a:latin typeface="Times New Roman" panose="02020603050405020304" pitchFamily="18" charset="0"/>
                <a:cs typeface="Times New Roman" panose="02020603050405020304" pitchFamily="18" charset="0"/>
              </a:rPr>
              <a:t>бу</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муваффақият</a:t>
            </a:r>
            <a:r>
              <a:rPr lang="ru-RU" b="1" dirty="0">
                <a:latin typeface="Times New Roman" panose="02020603050405020304" pitchFamily="18" charset="0"/>
                <a:cs typeface="Times New Roman" panose="02020603050405020304" pitchFamily="18" charset="0"/>
              </a:rPr>
              <a:t>!”</a:t>
            </a:r>
            <a:endParaRPr lang="ru-RU" b="1" dirty="0" smtClean="0">
              <a:latin typeface="Times New Roman" panose="02020603050405020304" pitchFamily="18" charset="0"/>
              <a:cs typeface="Times New Roman" panose="02020603050405020304" pitchFamily="18" charset="0"/>
            </a:endParaRPr>
          </a:p>
          <a:p>
            <a:r>
              <a:rPr lang="ru-RU" b="1" dirty="0" smtClean="0">
                <a:latin typeface="Times New Roman" panose="02020603050405020304" pitchFamily="18" charset="0"/>
                <a:cs typeface="Times New Roman" panose="02020603050405020304" pitchFamily="18" charset="0"/>
              </a:rPr>
              <a:t>                                                                         </a:t>
            </a:r>
          </a:p>
          <a:p>
            <a:r>
              <a:rPr lang="ru-RU" b="1" dirty="0" smtClean="0">
                <a:latin typeface="Times New Roman" panose="02020603050405020304" pitchFamily="18" charset="0"/>
                <a:cs typeface="Times New Roman" panose="02020603050405020304" pitchFamily="18" charset="0"/>
              </a:rPr>
              <a:t>                                                                            Генри Форд</a:t>
            </a:r>
          </a:p>
          <a:p>
            <a:pPr algn="just"/>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Келажакда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шубҳасиз</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инсон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ресурслари</a:t>
            </a:r>
            <a:r>
              <a:rPr lang="ru-RU" b="1" dirty="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капитали,  </a:t>
            </a:r>
            <a:r>
              <a:rPr lang="ru-RU" b="1" dirty="0">
                <a:latin typeface="Times New Roman" panose="02020603050405020304" pitchFamily="18" charset="0"/>
                <a:cs typeface="Times New Roman" panose="02020603050405020304" pitchFamily="18" charset="0"/>
              </a:rPr>
              <a:t>Компания </a:t>
            </a:r>
            <a:r>
              <a:rPr lang="ru-RU" b="1" dirty="0" err="1">
                <a:latin typeface="Times New Roman" panose="02020603050405020304" pitchFamily="18" charset="0"/>
                <a:cs typeface="Times New Roman" panose="02020603050405020304" pitchFamily="18" charset="0"/>
              </a:rPr>
              <a:t>учун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молиявий</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капиталдан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кўра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муҳимроқ</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бўлади</a:t>
            </a:r>
            <a:r>
              <a:rPr lang="ru-RU" b="1" dirty="0">
                <a:latin typeface="Times New Roman" panose="02020603050405020304" pitchFamily="18" charset="0"/>
                <a:cs typeface="Times New Roman" panose="02020603050405020304" pitchFamily="18" charset="0"/>
              </a:rPr>
              <a:t>.</a:t>
            </a:r>
            <a:endParaRPr lang="ru-RU" b="1" dirty="0" smtClean="0">
              <a:latin typeface="Times New Roman" panose="02020603050405020304" pitchFamily="18" charset="0"/>
              <a:cs typeface="Times New Roman" panose="02020603050405020304" pitchFamily="18" charset="0"/>
            </a:endParaRPr>
          </a:p>
          <a:p>
            <a:pPr algn="just"/>
            <a:r>
              <a:rPr lang="ru-RU" b="1" dirty="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                                                                     </a:t>
            </a:r>
          </a:p>
        </p:txBody>
      </p:sp>
      <p:sp>
        <p:nvSpPr>
          <p:cNvPr id="4" name="Прямоугольник 3"/>
          <p:cNvSpPr/>
          <p:nvPr/>
        </p:nvSpPr>
        <p:spPr>
          <a:xfrm>
            <a:off x="436069" y="5684919"/>
            <a:ext cx="8912991" cy="461665"/>
          </a:xfrm>
          <a:prstGeom prst="rect">
            <a:avLst/>
          </a:prstGeom>
        </p:spPr>
        <p:txBody>
          <a:bodyPr wrap="square">
            <a:spAutoFit/>
          </a:bodyPr>
          <a:lstStyle/>
          <a:p>
            <a:pPr algn="r"/>
            <a:r>
              <a:rPr lang="ru-RU" altLang="ru-RU" sz="2400" b="1" dirty="0" smtClean="0">
                <a:latin typeface="Times New Roman" panose="02020603050405020304" pitchFamily="18" charset="0"/>
                <a:cs typeface="Times New Roman" panose="02020603050405020304" pitchFamily="18" charset="0"/>
              </a:rPr>
              <a:t>БИЛЛ </a:t>
            </a:r>
            <a:r>
              <a:rPr lang="ru-RU" altLang="ru-RU" sz="2400" b="1" dirty="0">
                <a:latin typeface="Times New Roman" panose="02020603050405020304" pitchFamily="18" charset="0"/>
                <a:cs typeface="Times New Roman" panose="02020603050405020304" pitchFamily="18" charset="0"/>
              </a:rPr>
              <a:t>ГЕЙТС</a:t>
            </a:r>
            <a:endParaRPr lang="ru-RU" alt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47749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36332" y="166739"/>
            <a:ext cx="4078014" cy="12507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336332" y="198270"/>
            <a:ext cx="5328743" cy="125073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uz-Cyrl-UZ" sz="2500" b="1" dirty="0" smtClean="0">
                <a:latin typeface="Times New Roman" panose="02020603050405020304" pitchFamily="18" charset="0"/>
                <a:cs typeface="Times New Roman" panose="02020603050405020304" pitchFamily="18" charset="0"/>
              </a:rPr>
              <a:t>КАДРЛАР СИЁСАТИ</a:t>
            </a:r>
            <a:endParaRPr lang="ru-RU" sz="2500" b="1" dirty="0">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1" y="1480532"/>
            <a:ext cx="9711559" cy="4924425"/>
          </a:xfrm>
          <a:prstGeom prst="rect">
            <a:avLst/>
          </a:prstGeom>
        </p:spPr>
        <p:txBody>
          <a:bodyPr wrap="square">
            <a:spAutoFit/>
          </a:bodyPr>
          <a:lstStyle/>
          <a:p>
            <a:pPr algn="just"/>
            <a:r>
              <a:rPr lang="uz-Cyrl-UZ" sz="2800" dirty="0" smtClean="0">
                <a:latin typeface="Times New Roman" panose="02020603050405020304" pitchFamily="18" charset="0"/>
                <a:cs typeface="Times New Roman" panose="02020603050405020304" pitchFamily="18" charset="0"/>
              </a:rPr>
              <a:t>   </a:t>
            </a:r>
            <a:r>
              <a:rPr lang="uz-Cyrl-UZ" sz="2800" b="1" dirty="0">
                <a:latin typeface="Times New Roman" panose="02020603050405020304" pitchFamily="18" charset="0"/>
                <a:cs typeface="Times New Roman" panose="02020603050405020304" pitchFamily="18" charset="0"/>
              </a:rPr>
              <a:t>Кадрлар </a:t>
            </a:r>
            <a:r>
              <a:rPr lang="uz-Cyrl-UZ" sz="2800" b="1" dirty="0" smtClean="0">
                <a:latin typeface="Times New Roman" panose="02020603050405020304" pitchFamily="18" charset="0"/>
                <a:cs typeface="Times New Roman" panose="02020603050405020304" pitchFamily="18" charset="0"/>
              </a:rPr>
              <a:t>сиёсати бу</a:t>
            </a:r>
            <a:r>
              <a:rPr lang="ru-RU" sz="2800" b="1" dirty="0" smtClean="0">
                <a:latin typeface="Times New Roman" panose="02020603050405020304" pitchFamily="18" charset="0"/>
                <a:cs typeface="Times New Roman" panose="02020603050405020304" pitchFamily="18" charset="0"/>
              </a:rPr>
              <a:t>:</a:t>
            </a:r>
            <a:r>
              <a:rPr lang="uz-Cyrl-UZ" sz="2800" b="1" dirty="0" smtClean="0">
                <a:latin typeface="Times New Roman" panose="02020603050405020304" pitchFamily="18" charset="0"/>
                <a:cs typeface="Times New Roman" panose="02020603050405020304" pitchFamily="18" charset="0"/>
              </a:rPr>
              <a:t> </a:t>
            </a:r>
          </a:p>
          <a:p>
            <a:pPr algn="just"/>
            <a:r>
              <a:rPr lang="uz-Cyrl-UZ" sz="2200" b="1" dirty="0" smtClean="0">
                <a:latin typeface="Times New Roman" panose="02020603050405020304" pitchFamily="18" charset="0"/>
                <a:cs typeface="Times New Roman" panose="02020603050405020304" pitchFamily="18" charset="0"/>
              </a:rPr>
              <a:t>         </a:t>
            </a:r>
            <a:r>
              <a:rPr lang="uz-Cyrl-UZ" sz="2200" b="1" dirty="0">
                <a:latin typeface="Times New Roman" panose="02020603050405020304" pitchFamily="18" charset="0"/>
                <a:cs typeface="Times New Roman" panose="02020603050405020304" pitchFamily="18" charset="0"/>
              </a:rPr>
              <a:t>- сифати ва сони бўйича ишчи кучига бўлган талаб билан аниқланиб</a:t>
            </a:r>
            <a:r>
              <a:rPr lang="uz-Cyrl-UZ" sz="2200" b="1" dirty="0" smtClean="0">
                <a:latin typeface="Times New Roman" panose="02020603050405020304" pitchFamily="18" charset="0"/>
                <a:cs typeface="Times New Roman" panose="02020603050405020304" pitchFamily="18" charset="0"/>
              </a:rPr>
              <a:t>, ишга </a:t>
            </a:r>
            <a:r>
              <a:rPr lang="uz-Cyrl-UZ" sz="2200" b="1" dirty="0">
                <a:latin typeface="Times New Roman" panose="02020603050405020304" pitchFamily="18" charset="0"/>
                <a:cs typeface="Times New Roman" panose="02020603050405020304" pitchFamily="18" charset="0"/>
              </a:rPr>
              <a:t>жалб қилиш ва иш жойларини тўлдириш, ҳамда улардан фойдаланишни яхшилаш тадбирларини ишлаб </a:t>
            </a:r>
            <a:r>
              <a:rPr lang="uz-Cyrl-UZ" sz="2200" b="1" dirty="0" smtClean="0">
                <a:latin typeface="Times New Roman" panose="02020603050405020304" pitchFamily="18" charset="0"/>
                <a:cs typeface="Times New Roman" panose="02020603050405020304" pitchFamily="18" charset="0"/>
              </a:rPr>
              <a:t>чиқиш жараёнидир </a:t>
            </a:r>
            <a:r>
              <a:rPr lang="en-US" sz="2200" b="1" dirty="0" smtClean="0">
                <a:latin typeface="Times New Roman" panose="02020603050405020304" pitchFamily="18" charset="0"/>
                <a:cs typeface="Times New Roman" panose="02020603050405020304" pitchFamily="18" charset="0"/>
              </a:rPr>
              <a:t>[3]</a:t>
            </a:r>
            <a:r>
              <a:rPr lang="uz-Cyrl-UZ" sz="2200" b="1" dirty="0" smtClean="0">
                <a:latin typeface="Times New Roman" panose="02020603050405020304" pitchFamily="18" charset="0"/>
                <a:cs typeface="Times New Roman" panose="02020603050405020304" pitchFamily="18" charset="0"/>
              </a:rPr>
              <a:t>;</a:t>
            </a:r>
            <a:endParaRPr lang="uz-Cyrl-UZ" sz="2200" b="1" dirty="0">
              <a:latin typeface="Times New Roman" panose="02020603050405020304" pitchFamily="18" charset="0"/>
              <a:cs typeface="Times New Roman" panose="02020603050405020304" pitchFamily="18" charset="0"/>
            </a:endParaRPr>
          </a:p>
          <a:p>
            <a:pPr algn="just"/>
            <a:r>
              <a:rPr lang="uz-Cyrl-UZ" sz="2200" b="1" dirty="0">
                <a:latin typeface="Times New Roman" panose="02020603050405020304" pitchFamily="18" charset="0"/>
                <a:cs typeface="Times New Roman" panose="02020603050405020304" pitchFamily="18" charset="0"/>
              </a:rPr>
              <a:t>         - кадрлар билан ишлаш йўналиши ва мазмунини белгилайдиган мақсадлар ва тамойиллар </a:t>
            </a:r>
            <a:r>
              <a:rPr lang="uz-Cyrl-UZ" sz="2200" b="1" dirty="0" smtClean="0">
                <a:latin typeface="Times New Roman" panose="02020603050405020304" pitchFamily="18" charset="0"/>
                <a:cs typeface="Times New Roman" panose="02020603050405020304" pitchFamily="18" charset="0"/>
              </a:rPr>
              <a:t>тўпламидир</a:t>
            </a:r>
            <a:r>
              <a:rPr lang="en-US" sz="2200" b="1" dirty="0" smtClean="0">
                <a:latin typeface="Times New Roman" panose="02020603050405020304" pitchFamily="18" charset="0"/>
                <a:cs typeface="Times New Roman" panose="02020603050405020304" pitchFamily="18" charset="0"/>
              </a:rPr>
              <a:t>[4]</a:t>
            </a:r>
            <a:r>
              <a:rPr lang="uz-Cyrl-UZ" sz="2200" b="1" dirty="0" smtClean="0">
                <a:latin typeface="Times New Roman" panose="02020603050405020304" pitchFamily="18" charset="0"/>
                <a:cs typeface="Times New Roman" panose="02020603050405020304" pitchFamily="18" charset="0"/>
              </a:rPr>
              <a:t>; </a:t>
            </a:r>
            <a:endParaRPr lang="uz-Cyrl-UZ" sz="2200" b="1" dirty="0">
              <a:latin typeface="Times New Roman" panose="02020603050405020304" pitchFamily="18" charset="0"/>
              <a:cs typeface="Times New Roman" panose="02020603050405020304" pitchFamily="18" charset="0"/>
            </a:endParaRPr>
          </a:p>
          <a:p>
            <a:pPr algn="just"/>
            <a:r>
              <a:rPr lang="uz-Cyrl-UZ" sz="2200" b="1" dirty="0" smtClean="0">
                <a:latin typeface="Times New Roman" panose="02020603050405020304" pitchFamily="18" charset="0"/>
                <a:cs typeface="Times New Roman" panose="02020603050405020304" pitchFamily="18" charset="0"/>
              </a:rPr>
              <a:t>         - Кадрлар сиёсати орқали инсон ресурсларини бошқаришнинг мақсад ва вазифалари амалга оширилади, шунинг учун у инсон ресурсларини бошқариш тизимининг ядросидир</a:t>
            </a:r>
            <a:r>
              <a:rPr lang="en-US" sz="2200" b="1" dirty="0" smtClean="0">
                <a:latin typeface="Times New Roman" panose="02020603050405020304" pitchFamily="18" charset="0"/>
                <a:cs typeface="Times New Roman" panose="02020603050405020304" pitchFamily="18" charset="0"/>
              </a:rPr>
              <a:t>[2]</a:t>
            </a:r>
            <a:r>
              <a:rPr lang="uz-Cyrl-UZ" sz="2200" b="1" dirty="0" smtClean="0">
                <a:latin typeface="Times New Roman" panose="02020603050405020304" pitchFamily="18" charset="0"/>
                <a:cs typeface="Times New Roman" panose="02020603050405020304" pitchFamily="18" charset="0"/>
              </a:rPr>
              <a:t>.</a:t>
            </a:r>
          </a:p>
          <a:p>
            <a:pPr algn="just"/>
            <a:r>
              <a:rPr lang="uz-Cyrl-UZ" sz="2200" b="1" i="1" dirty="0" smtClean="0">
                <a:latin typeface="Times New Roman" panose="02020603050405020304" pitchFamily="18" charset="0"/>
                <a:cs typeface="Times New Roman" panose="02020603050405020304" pitchFamily="18" charset="0"/>
              </a:rPr>
              <a:t>         Ҳулоса қиладиган бўлсак: </a:t>
            </a:r>
            <a:r>
              <a:rPr lang="uz-Cyrl-UZ" sz="2200" b="1" dirty="0" smtClean="0">
                <a:latin typeface="Times New Roman" panose="02020603050405020304" pitchFamily="18" charset="0"/>
                <a:cs typeface="Times New Roman" panose="02020603050405020304" pitchFamily="18" charset="0"/>
              </a:rPr>
              <a:t>Кадрлар </a:t>
            </a:r>
            <a:r>
              <a:rPr lang="uz-Cyrl-UZ" sz="2200" b="1" dirty="0">
                <a:latin typeface="Times New Roman" panose="02020603050405020304" pitchFamily="18" charset="0"/>
                <a:cs typeface="Times New Roman" panose="02020603050405020304" pitchFamily="18" charset="0"/>
              </a:rPr>
              <a:t>сиёсати – бу маълум бир стратегияга эга бўлган, инсон ресурсларининг мувофиқлаштирилишини таъминлайдиган, назарий қарашлар, принциплар, қоидалар, нормалар тизими сифатида персонал билан ишлашнинг асосий йуналишларини аниклашдир.</a:t>
            </a:r>
          </a:p>
        </p:txBody>
      </p:sp>
    </p:spTree>
    <p:extLst>
      <p:ext uri="{BB962C8B-B14F-4D97-AF65-F5344CB8AC3E}">
        <p14:creationId xmlns:p14="http://schemas.microsoft.com/office/powerpoint/2010/main" val="17243252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618594" y="126123"/>
            <a:ext cx="4078014" cy="12507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214685" y="99846"/>
            <a:ext cx="9234115" cy="125073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uz-Cyrl-UZ" sz="2500" b="1" dirty="0" smtClean="0">
                <a:latin typeface="Times New Roman" panose="02020603050405020304" pitchFamily="18" charset="0"/>
                <a:cs typeface="Times New Roman" panose="02020603050405020304" pitchFamily="18" charset="0"/>
              </a:rPr>
              <a:t>КОМПАНИЯДА КАДРЛАР СИЁСАТИ</a:t>
            </a:r>
            <a:endParaRPr lang="ru-RU" sz="2500" b="1" dirty="0">
              <a:latin typeface="Times New Roman" panose="02020603050405020304" pitchFamily="18" charset="0"/>
              <a:cs typeface="Times New Roman" panose="02020603050405020304" pitchFamily="18" charset="0"/>
            </a:endParaRPr>
          </a:p>
        </p:txBody>
      </p:sp>
      <p:graphicFrame>
        <p:nvGraphicFramePr>
          <p:cNvPr id="12" name="Схема 11"/>
          <p:cNvGraphicFramePr/>
          <p:nvPr>
            <p:extLst>
              <p:ext uri="{D42A27DB-BD31-4B8C-83A1-F6EECF244321}">
                <p14:modId xmlns:p14="http://schemas.microsoft.com/office/powerpoint/2010/main" val="4200852162"/>
              </p:ext>
            </p:extLst>
          </p:nvPr>
        </p:nvGraphicFramePr>
        <p:xfrm>
          <a:off x="336331" y="1513491"/>
          <a:ext cx="9532882" cy="51605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646629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3"/>
          <p:cNvSpPr>
            <a:spLocks noChangeArrowheads="1"/>
          </p:cNvSpPr>
          <p:nvPr/>
        </p:nvSpPr>
        <p:spPr bwMode="auto">
          <a:xfrm>
            <a:off x="0" y="832643"/>
            <a:ext cx="9906000" cy="933450"/>
          </a:xfrm>
          <a:prstGeom prst="rect">
            <a:avLst/>
          </a:prstGeom>
          <a:solidFill>
            <a:srgbClr val="FFFFFF"/>
          </a:solidFill>
          <a:ln w="9360">
            <a:solidFill>
              <a:srgbClr val="000000"/>
            </a:solidFill>
            <a:miter lim="800000"/>
            <a:headEnd/>
            <a:tailEnd/>
          </a:ln>
        </p:spPr>
        <p:txBody>
          <a:bodyPr wrap="none" lIns="125985" tIns="65512" rIns="125985" bIns="65512" anchor="ctr"/>
          <a:lstStyle>
            <a:lvl1pPr defTabSz="628650" eaLnBrk="0" hangingPunct="0">
              <a:spcBef>
                <a:spcPts val="1125"/>
              </a:spcBef>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4500">
                <a:solidFill>
                  <a:srgbClr val="000000"/>
                </a:solidFill>
                <a:latin typeface="Arial" panose="020B0604020202020204" pitchFamily="34" charset="0"/>
                <a:cs typeface="Lucida Sans Unicode" panose="020B0602030504020204" pitchFamily="34" charset="0"/>
              </a:defRPr>
            </a:lvl1pPr>
            <a:lvl2pPr marL="742950" indent="-285750" defTabSz="628650" eaLnBrk="0" hangingPunct="0">
              <a:spcBef>
                <a:spcPts val="975"/>
              </a:spcBef>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900">
                <a:solidFill>
                  <a:srgbClr val="000000"/>
                </a:solidFill>
                <a:latin typeface="Arial" panose="020B0604020202020204" pitchFamily="34" charset="0"/>
                <a:cs typeface="Lucida Sans Unicode" panose="020B0602030504020204" pitchFamily="34" charset="0"/>
              </a:defRPr>
            </a:lvl2pPr>
            <a:lvl3pPr marL="1143000" indent="-228600" defTabSz="628650" eaLnBrk="0" hangingPunct="0">
              <a:spcBef>
                <a:spcPts val="838"/>
              </a:spcBef>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400">
                <a:solidFill>
                  <a:srgbClr val="000000"/>
                </a:solidFill>
                <a:latin typeface="Arial" panose="020B0604020202020204" pitchFamily="34" charset="0"/>
                <a:cs typeface="Lucida Sans Unicode" panose="020B0602030504020204" pitchFamily="34" charset="0"/>
              </a:defRPr>
            </a:lvl3pPr>
            <a:lvl4pPr marL="1600200" indent="-228600" defTabSz="628650" eaLnBrk="0" hangingPunct="0">
              <a:spcBef>
                <a:spcPts val="700"/>
              </a:spcBef>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4pPr>
            <a:lvl5pPr marL="2057400" indent="-228600" defTabSz="628650" eaLnBrk="0" hangingPunct="0">
              <a:spcBef>
                <a:spcPts val="700"/>
              </a:spcBef>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5pPr>
            <a:lvl6pPr marL="2514600" indent="-228600" defTabSz="628650" eaLnBrk="0" fontAlgn="base" hangingPunct="0">
              <a:spcBef>
                <a:spcPts val="700"/>
              </a:spcBef>
              <a:spcAft>
                <a:spcPct val="0"/>
              </a:spcAft>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6pPr>
            <a:lvl7pPr marL="2971800" indent="-228600" defTabSz="628650" eaLnBrk="0" fontAlgn="base" hangingPunct="0">
              <a:spcBef>
                <a:spcPts val="700"/>
              </a:spcBef>
              <a:spcAft>
                <a:spcPct val="0"/>
              </a:spcAft>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7pPr>
            <a:lvl8pPr marL="3429000" indent="-228600" defTabSz="628650" eaLnBrk="0" fontAlgn="base" hangingPunct="0">
              <a:spcBef>
                <a:spcPts val="700"/>
              </a:spcBef>
              <a:spcAft>
                <a:spcPct val="0"/>
              </a:spcAft>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8pPr>
            <a:lvl9pPr marL="3886200" indent="-228600" defTabSz="628650" eaLnBrk="0" fontAlgn="base" hangingPunct="0">
              <a:spcBef>
                <a:spcPts val="700"/>
              </a:spcBef>
              <a:spcAft>
                <a:spcPct val="0"/>
              </a:spcAft>
              <a:buClr>
                <a:srgbClr val="000000"/>
              </a:buClr>
              <a:buSzPct val="100000"/>
              <a:buFont typeface="Arial" panose="020B060402020202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rgbClr val="000000"/>
                </a:solidFill>
                <a:latin typeface="Arial" panose="020B0604020202020204" pitchFamily="34" charset="0"/>
                <a:cs typeface="Lucida Sans Unicode" panose="020B0602030504020204" pitchFamily="34" charset="0"/>
              </a:defRPr>
            </a:lvl9pPr>
          </a:lstStyle>
          <a:p>
            <a:pPr algn="ctr" eaLnBrk="1" hangingPunct="1">
              <a:spcBef>
                <a:spcPct val="0"/>
              </a:spcBef>
              <a:buClr>
                <a:srgbClr val="0042A5"/>
              </a:buClr>
              <a:buFontTx/>
              <a:buNone/>
            </a:pPr>
            <a:r>
              <a:rPr lang="ru-RU" altLang="ru-RU" b="1" dirty="0">
                <a:solidFill>
                  <a:srgbClr val="0042A5"/>
                </a:solidFill>
              </a:rPr>
              <a:t>     </a:t>
            </a:r>
            <a:r>
              <a:rPr lang="ru-RU" altLang="ru-RU" sz="3000" b="1" dirty="0" err="1" smtClean="0">
                <a:solidFill>
                  <a:srgbClr val="0042A5"/>
                </a:solidFill>
                <a:latin typeface="Times New Roman" panose="02020603050405020304" pitchFamily="18" charset="0"/>
                <a:cs typeface="Times New Roman" panose="02020603050405020304" pitchFamily="18" charset="0"/>
              </a:rPr>
              <a:t>Кадрлар</a:t>
            </a:r>
            <a:r>
              <a:rPr lang="ru-RU" altLang="ru-RU" sz="3000" b="1" dirty="0" smtClean="0">
                <a:solidFill>
                  <a:srgbClr val="0042A5"/>
                </a:solidFill>
                <a:latin typeface="Times New Roman" panose="02020603050405020304" pitchFamily="18" charset="0"/>
                <a:cs typeface="Times New Roman" panose="02020603050405020304" pitchFamily="18" charset="0"/>
              </a:rPr>
              <a:t> </a:t>
            </a:r>
            <a:r>
              <a:rPr lang="ru-RU" altLang="ru-RU" sz="3000" b="1" dirty="0" err="1" smtClean="0">
                <a:solidFill>
                  <a:srgbClr val="0042A5"/>
                </a:solidFill>
                <a:latin typeface="Times New Roman" panose="02020603050405020304" pitchFamily="18" charset="0"/>
                <a:cs typeface="Times New Roman" panose="02020603050405020304" pitchFamily="18" charset="0"/>
              </a:rPr>
              <a:t>сиёсатининг</a:t>
            </a:r>
            <a:r>
              <a:rPr lang="ru-RU" altLang="ru-RU" sz="3000" b="1" dirty="0" smtClean="0">
                <a:solidFill>
                  <a:srgbClr val="0042A5"/>
                </a:solidFill>
                <a:latin typeface="Times New Roman" panose="02020603050405020304" pitchFamily="18" charset="0"/>
                <a:cs typeface="Times New Roman" panose="02020603050405020304" pitchFamily="18" charset="0"/>
              </a:rPr>
              <a:t> </a:t>
            </a:r>
            <a:r>
              <a:rPr lang="ru-RU" altLang="ru-RU" sz="3000" b="1" dirty="0" err="1" smtClean="0">
                <a:solidFill>
                  <a:srgbClr val="0042A5"/>
                </a:solidFill>
                <a:latin typeface="Times New Roman" panose="02020603050405020304" pitchFamily="18" charset="0"/>
                <a:cs typeface="Times New Roman" panose="02020603050405020304" pitchFamily="18" charset="0"/>
              </a:rPr>
              <a:t>мақсад</a:t>
            </a:r>
            <a:r>
              <a:rPr lang="ru-RU" altLang="ru-RU" sz="3000" b="1" dirty="0" smtClean="0">
                <a:solidFill>
                  <a:srgbClr val="0042A5"/>
                </a:solidFill>
                <a:latin typeface="Times New Roman" panose="02020603050405020304" pitchFamily="18" charset="0"/>
                <a:cs typeface="Times New Roman" panose="02020603050405020304" pitchFamily="18" charset="0"/>
              </a:rPr>
              <a:t> </a:t>
            </a:r>
            <a:r>
              <a:rPr lang="ru-RU" altLang="ru-RU" sz="3000" b="1" dirty="0" err="1" smtClean="0">
                <a:solidFill>
                  <a:srgbClr val="0042A5"/>
                </a:solidFill>
                <a:latin typeface="Times New Roman" panose="02020603050405020304" pitchFamily="18" charset="0"/>
                <a:cs typeface="Times New Roman" panose="02020603050405020304" pitchFamily="18" charset="0"/>
              </a:rPr>
              <a:t>ва</a:t>
            </a:r>
            <a:r>
              <a:rPr lang="ru-RU" altLang="ru-RU" sz="3000" b="1" dirty="0" smtClean="0">
                <a:solidFill>
                  <a:srgbClr val="0042A5"/>
                </a:solidFill>
                <a:latin typeface="Times New Roman" panose="02020603050405020304" pitchFamily="18" charset="0"/>
                <a:cs typeface="Times New Roman" panose="02020603050405020304" pitchFamily="18" charset="0"/>
              </a:rPr>
              <a:t> </a:t>
            </a:r>
            <a:r>
              <a:rPr lang="ru-RU" altLang="ru-RU" sz="3000" b="1" dirty="0" err="1" smtClean="0">
                <a:solidFill>
                  <a:srgbClr val="0042A5"/>
                </a:solidFill>
                <a:latin typeface="Times New Roman" panose="02020603050405020304" pitchFamily="18" charset="0"/>
                <a:cs typeface="Times New Roman" panose="02020603050405020304" pitchFamily="18" charset="0"/>
              </a:rPr>
              <a:t>вазифалари</a:t>
            </a:r>
            <a:endParaRPr lang="ru-RU" altLang="ru-RU" sz="3000" b="1" dirty="0">
              <a:solidFill>
                <a:srgbClr val="0042A5"/>
              </a:solidFill>
              <a:latin typeface="Times New Roman" panose="02020603050405020304" pitchFamily="18" charset="0"/>
              <a:cs typeface="Times New Roman" panose="02020603050405020304" pitchFamily="18" charset="0"/>
            </a:endParaRPr>
          </a:p>
        </p:txBody>
      </p:sp>
      <p:sp>
        <p:nvSpPr>
          <p:cNvPr id="10" name="Заголовок 18"/>
          <p:cNvSpPr>
            <a:spLocks noGrp="1"/>
          </p:cNvSpPr>
          <p:nvPr>
            <p:ph type="title"/>
          </p:nvPr>
        </p:nvSpPr>
        <p:spPr>
          <a:xfrm>
            <a:off x="157655" y="2133600"/>
            <a:ext cx="4593021" cy="4561490"/>
          </a:xfrm>
        </p:spPr>
        <p:txBody>
          <a:bodyPr>
            <a:noAutofit/>
          </a:bodyPr>
          <a:lstStyle/>
          <a:p>
            <a:pPr algn="ctr">
              <a:lnSpc>
                <a:spcPct val="150000"/>
              </a:lnSpc>
            </a:pPr>
            <a:r>
              <a:rPr lang="uz-Cyrl-UZ" altLang="ru-RU" sz="2500" b="1" dirty="0">
                <a:latin typeface="Times New Roman" panose="02020603050405020304" pitchFamily="18" charset="0"/>
                <a:cs typeface="Times New Roman" panose="02020603050405020304" pitchFamily="18" charset="0"/>
              </a:rPr>
              <a:t>А</a:t>
            </a:r>
            <a:r>
              <a:rPr lang="uz-Cyrl-UZ" altLang="ru-RU" sz="2500" b="1" dirty="0" smtClean="0">
                <a:latin typeface="Times New Roman" panose="02020603050405020304" pitchFamily="18" charset="0"/>
                <a:cs typeface="Times New Roman" panose="02020603050405020304" pitchFamily="18" charset="0"/>
              </a:rPr>
              <a:t>сосий мақсади: </a:t>
            </a:r>
            <a:br>
              <a:rPr lang="uz-Cyrl-UZ" altLang="ru-RU" sz="2500" b="1" dirty="0" smtClean="0">
                <a:latin typeface="Times New Roman" panose="02020603050405020304" pitchFamily="18" charset="0"/>
                <a:cs typeface="Times New Roman" panose="02020603050405020304" pitchFamily="18" charset="0"/>
              </a:rPr>
            </a:br>
            <a:r>
              <a:rPr lang="uz-Cyrl-UZ" altLang="ru-RU" sz="2500" b="1" dirty="0" smtClean="0">
                <a:latin typeface="Times New Roman" panose="02020603050405020304" pitchFamily="18" charset="0"/>
                <a:cs typeface="Times New Roman" panose="02020603050405020304" pitchFamily="18" charset="0"/>
              </a:rPr>
              <a:t>Асосан маъмурий усулларга эмас, балки иқтисодий рағбатлантириш ва ижтимоий кафолатларга асосланган ходимларни бошқариш тизимини яратишдир.</a:t>
            </a:r>
            <a:r>
              <a:rPr lang="ru-RU" altLang="ru-RU" sz="2500" cap="none" dirty="0" smtClean="0">
                <a:latin typeface="Times New Roman" panose="02020603050405020304" pitchFamily="18" charset="0"/>
                <a:cs typeface="Times New Roman" panose="02020603050405020304" pitchFamily="18" charset="0"/>
              </a:rPr>
              <a:t/>
            </a:r>
            <a:br>
              <a:rPr lang="ru-RU" altLang="ru-RU" sz="2500" cap="none" dirty="0" smtClean="0">
                <a:latin typeface="Times New Roman" panose="02020603050405020304" pitchFamily="18" charset="0"/>
                <a:cs typeface="Times New Roman" panose="02020603050405020304" pitchFamily="18" charset="0"/>
              </a:rPr>
            </a:br>
            <a:endParaRPr lang="ru-RU" altLang="ru-RU" sz="2500" cap="none" dirty="0" smtClean="0">
              <a:solidFill>
                <a:schemeClr val="bg1"/>
              </a:solidFill>
              <a:latin typeface="Times New Roman" panose="02020603050405020304" pitchFamily="18" charset="0"/>
              <a:cs typeface="Times New Roman" panose="02020603050405020304" pitchFamily="18" charset="0"/>
            </a:endParaRPr>
          </a:p>
        </p:txBody>
      </p:sp>
      <p:sp>
        <p:nvSpPr>
          <p:cNvPr id="11" name="Текст 5"/>
          <p:cNvSpPr txBox="1">
            <a:spLocks/>
          </p:cNvSpPr>
          <p:nvPr/>
        </p:nvSpPr>
        <p:spPr>
          <a:xfrm>
            <a:off x="4840942" y="2133600"/>
            <a:ext cx="4851698" cy="485536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uz-Cyrl-UZ" altLang="ru-RU" sz="2500" b="1" dirty="0" smtClean="0">
                <a:latin typeface="Times New Roman" panose="02020603050405020304" pitchFamily="18" charset="0"/>
                <a:ea typeface="+mj-ea"/>
                <a:cs typeface="Times New Roman" panose="02020603050405020304" pitchFamily="18" charset="0"/>
              </a:rPr>
              <a:t>Асосий вазифалари:</a:t>
            </a:r>
            <a:endParaRPr lang="uz-Cyrl-UZ" altLang="ru-RU" sz="2500" b="1" dirty="0">
              <a:latin typeface="Times New Roman" panose="02020603050405020304" pitchFamily="18" charset="0"/>
              <a:ea typeface="+mj-ea"/>
              <a:cs typeface="Times New Roman" panose="02020603050405020304" pitchFamily="18" charset="0"/>
            </a:endParaRPr>
          </a:p>
          <a:p>
            <a:pPr marL="0" indent="0" algn="ctr">
              <a:buNone/>
            </a:pPr>
            <a:r>
              <a:rPr lang="uz-Cyrl-UZ" altLang="ru-RU" sz="2500" b="1" dirty="0" smtClean="0">
                <a:latin typeface="Times New Roman" panose="02020603050405020304" pitchFamily="18" charset="0"/>
                <a:ea typeface="+mj-ea"/>
                <a:cs typeface="Times New Roman" panose="02020603050405020304" pitchFamily="18" charset="0"/>
              </a:rPr>
              <a:t>Ходимлар </a:t>
            </a:r>
            <a:r>
              <a:rPr lang="uz-Cyrl-UZ" altLang="ru-RU" sz="2500" b="1" dirty="0">
                <a:latin typeface="Times New Roman" panose="02020603050405020304" pitchFamily="18" charset="0"/>
                <a:ea typeface="+mj-ea"/>
                <a:cs typeface="Times New Roman" panose="02020603050405020304" pitchFamily="18" charset="0"/>
              </a:rPr>
              <a:t>ва ташкилот манфаатларининг яқинлашувига </a:t>
            </a:r>
            <a:r>
              <a:rPr lang="uz-Cyrl-UZ" altLang="ru-RU" sz="2500" b="1" dirty="0" smtClean="0">
                <a:latin typeface="Times New Roman" panose="02020603050405020304" pitchFamily="18" charset="0"/>
                <a:ea typeface="+mj-ea"/>
                <a:cs typeface="Times New Roman" panose="02020603050405020304" pitchFamily="18" charset="0"/>
              </a:rPr>
              <a:t>эътибор қаратиш, юқори </a:t>
            </a:r>
            <a:r>
              <a:rPr lang="uz-Cyrl-UZ" altLang="ru-RU" sz="2500" b="1" dirty="0">
                <a:latin typeface="Times New Roman" panose="02020603050405020304" pitchFamily="18" charset="0"/>
                <a:ea typeface="+mj-ea"/>
                <a:cs typeface="Times New Roman" panose="02020603050405020304" pitchFamily="18" charset="0"/>
              </a:rPr>
              <a:t>меҳнат унумдорлигига </a:t>
            </a:r>
            <a:r>
              <a:rPr lang="uz-Cyrl-UZ" altLang="ru-RU" sz="2500" b="1" dirty="0" smtClean="0">
                <a:latin typeface="Times New Roman" panose="02020603050405020304" pitchFamily="18" charset="0"/>
                <a:ea typeface="+mj-ea"/>
                <a:cs typeface="Times New Roman" panose="02020603050405020304" pitchFamily="18" charset="0"/>
              </a:rPr>
              <a:t>эришиш, ишлаб </a:t>
            </a:r>
            <a:r>
              <a:rPr lang="uz-Cyrl-UZ" altLang="ru-RU" sz="2500" b="1" dirty="0">
                <a:latin typeface="Times New Roman" panose="02020603050405020304" pitchFamily="18" charset="0"/>
                <a:ea typeface="+mj-ea"/>
                <a:cs typeface="Times New Roman" panose="02020603050405020304" pitchFamily="18" charset="0"/>
              </a:rPr>
              <a:t>чиқариш самарадорлигини ошириш</a:t>
            </a:r>
            <a:r>
              <a:rPr lang="uz-Cyrl-UZ" altLang="ru-RU" sz="2500" b="1" dirty="0" smtClean="0">
                <a:latin typeface="Times New Roman" panose="02020603050405020304" pitchFamily="18" charset="0"/>
                <a:ea typeface="+mj-ea"/>
                <a:cs typeface="Times New Roman" panose="02020603050405020304" pitchFamily="18" charset="0"/>
              </a:rPr>
              <a:t>, ташкилот </a:t>
            </a:r>
            <a:r>
              <a:rPr lang="uz-Cyrl-UZ" altLang="ru-RU" sz="2500" b="1" dirty="0">
                <a:latin typeface="Times New Roman" panose="02020603050405020304" pitchFamily="18" charset="0"/>
                <a:ea typeface="+mj-ea"/>
                <a:cs typeface="Times New Roman" panose="02020603050405020304" pitchFamily="18" charset="0"/>
              </a:rPr>
              <a:t>томонидан </a:t>
            </a:r>
            <a:r>
              <a:rPr lang="uz-Cyrl-UZ" altLang="ru-RU" sz="2500" b="1" dirty="0" smtClean="0">
                <a:latin typeface="Times New Roman" panose="02020603050405020304" pitchFamily="18" charset="0"/>
                <a:ea typeface="+mj-ea"/>
                <a:cs typeface="Times New Roman" panose="02020603050405020304" pitchFamily="18" charset="0"/>
              </a:rPr>
              <a:t>энг </a:t>
            </a:r>
            <a:r>
              <a:rPr lang="uz-Cyrl-UZ" altLang="ru-RU" sz="2500" b="1" dirty="0">
                <a:latin typeface="Times New Roman" panose="02020603050405020304" pitchFamily="18" charset="0"/>
                <a:ea typeface="+mj-ea"/>
                <a:cs typeface="Times New Roman" panose="02020603050405020304" pitchFamily="18" charset="0"/>
              </a:rPr>
              <a:t>яхши иқтисодий </a:t>
            </a:r>
            <a:r>
              <a:rPr lang="uz-Cyrl-UZ" altLang="ru-RU" sz="2500" b="1" dirty="0" smtClean="0">
                <a:latin typeface="Times New Roman" panose="02020603050405020304" pitchFamily="18" charset="0"/>
                <a:ea typeface="+mj-ea"/>
                <a:cs typeface="Times New Roman" panose="02020603050405020304" pitchFamily="18" charset="0"/>
              </a:rPr>
              <a:t>натижаларга эга бўлишни таъминлашдир</a:t>
            </a:r>
            <a:endParaRPr lang="uz-Cyrl-UZ" altLang="ru-RU" sz="2500" b="1" dirty="0">
              <a:latin typeface="Times New Roman" panose="02020603050405020304" pitchFamily="18" charset="0"/>
              <a:ea typeface="+mj-ea"/>
              <a:cs typeface="Times New Roman" panose="02020603050405020304" pitchFamily="18" charset="0"/>
            </a:endParaRPr>
          </a:p>
        </p:txBody>
      </p:sp>
      <p:sp>
        <p:nvSpPr>
          <p:cNvPr id="2" name="Прямоугольник 1"/>
          <p:cNvSpPr/>
          <p:nvPr/>
        </p:nvSpPr>
        <p:spPr>
          <a:xfrm>
            <a:off x="0" y="0"/>
            <a:ext cx="9692640" cy="1015663"/>
          </a:xfrm>
          <a:prstGeom prst="rect">
            <a:avLst/>
          </a:prstGeom>
        </p:spPr>
        <p:txBody>
          <a:bodyPr wrap="square">
            <a:spAutoFit/>
          </a:bodyPr>
          <a:lstStyle/>
          <a:p>
            <a:pPr lvl="0" algn="ctr" fontAlgn="t"/>
            <a:r>
              <a:rPr lang="ru-RU" sz="3000" b="1" dirty="0">
                <a:solidFill>
                  <a:prstClr val="black"/>
                </a:solidFill>
                <a:latin typeface="Times New Roman" panose="02020603050405020304" pitchFamily="18" charset="0"/>
                <a:cs typeface="Times New Roman" panose="02020603050405020304" pitchFamily="18" charset="0"/>
              </a:rPr>
              <a:t>2.Корхоналарда </a:t>
            </a:r>
            <a:r>
              <a:rPr lang="ru-RU" sz="3000" b="1" dirty="0" err="1">
                <a:solidFill>
                  <a:prstClr val="black"/>
                </a:solidFill>
                <a:latin typeface="Times New Roman" panose="02020603050405020304" pitchFamily="18" charset="0"/>
                <a:cs typeface="Times New Roman" panose="02020603050405020304" pitchFamily="18" charset="0"/>
              </a:rPr>
              <a:t>кадрлар</a:t>
            </a:r>
            <a:r>
              <a:rPr lang="ru-RU" sz="3000" b="1" dirty="0">
                <a:solidFill>
                  <a:prstClr val="black"/>
                </a:solidFill>
                <a:latin typeface="Times New Roman" panose="02020603050405020304" pitchFamily="18" charset="0"/>
                <a:cs typeface="Times New Roman" panose="02020603050405020304" pitchFamily="18" charset="0"/>
              </a:rPr>
              <a:t> </a:t>
            </a:r>
            <a:r>
              <a:rPr lang="ru-RU" sz="3000" b="1" dirty="0" err="1">
                <a:solidFill>
                  <a:prstClr val="black"/>
                </a:solidFill>
                <a:latin typeface="Times New Roman" panose="02020603050405020304" pitchFamily="18" charset="0"/>
                <a:cs typeface="Times New Roman" panose="02020603050405020304" pitchFamily="18" charset="0"/>
              </a:rPr>
              <a:t>сиёсатининг</a:t>
            </a:r>
            <a:r>
              <a:rPr lang="ru-RU" sz="3000" b="1" dirty="0">
                <a:solidFill>
                  <a:prstClr val="black"/>
                </a:solidFill>
                <a:latin typeface="Times New Roman" panose="02020603050405020304" pitchFamily="18" charset="0"/>
                <a:cs typeface="Times New Roman" panose="02020603050405020304" pitchFamily="18" charset="0"/>
              </a:rPr>
              <a:t> </a:t>
            </a:r>
            <a:r>
              <a:rPr lang="ru-RU" sz="3000" b="1" dirty="0" err="1">
                <a:solidFill>
                  <a:prstClr val="black"/>
                </a:solidFill>
                <a:latin typeface="Times New Roman" panose="02020603050405020304" pitchFamily="18" charset="0"/>
                <a:cs typeface="Times New Roman" panose="02020603050405020304" pitchFamily="18" charset="0"/>
              </a:rPr>
              <a:t>асосий</a:t>
            </a:r>
            <a:r>
              <a:rPr lang="ru-RU" sz="3000" b="1" dirty="0">
                <a:solidFill>
                  <a:prstClr val="black"/>
                </a:solidFill>
                <a:latin typeface="Times New Roman" panose="02020603050405020304" pitchFamily="18" charset="0"/>
                <a:cs typeface="Times New Roman" panose="02020603050405020304" pitchFamily="18" charset="0"/>
              </a:rPr>
              <a:t> </a:t>
            </a:r>
            <a:r>
              <a:rPr lang="ru-RU" sz="3000" b="1" dirty="0" err="1">
                <a:solidFill>
                  <a:prstClr val="black"/>
                </a:solidFill>
                <a:latin typeface="Times New Roman" panose="02020603050405020304" pitchFamily="18" charset="0"/>
                <a:cs typeface="Times New Roman" panose="02020603050405020304" pitchFamily="18" charset="0"/>
              </a:rPr>
              <a:t>йўналишлари</a:t>
            </a:r>
            <a:r>
              <a:rPr lang="ru-RU" sz="3000" b="1" dirty="0">
                <a:solidFill>
                  <a:prstClr val="black"/>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329304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174079" y="249046"/>
            <a:ext cx="3857297" cy="125073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uz-Cyrl-UZ" sz="2500" b="1" dirty="0" smtClean="0">
                <a:latin typeface="Times New Roman" panose="02020603050405020304" pitchFamily="18" charset="0"/>
                <a:cs typeface="Times New Roman" panose="02020603050405020304" pitchFamily="18" charset="0"/>
              </a:rPr>
              <a:t>КАДРЛАР СИЁСАТИГА ҚЎЙИЛАДИГАН ТАЛАБЛАР:</a:t>
            </a:r>
            <a:endParaRPr lang="ru-RU" sz="2500" b="1" dirty="0">
              <a:latin typeface="Times New Roman" panose="02020603050405020304" pitchFamily="18" charset="0"/>
              <a:cs typeface="Times New Roman" panose="02020603050405020304" pitchFamily="18" charset="0"/>
            </a:endParaRPr>
          </a:p>
        </p:txBody>
      </p:sp>
      <p:sp>
        <p:nvSpPr>
          <p:cNvPr id="11" name="Прямоугольник 10"/>
          <p:cNvSpPr/>
          <p:nvPr/>
        </p:nvSpPr>
        <p:spPr>
          <a:xfrm>
            <a:off x="189186" y="2581048"/>
            <a:ext cx="2081048" cy="622738"/>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uz-Cyrl-UZ" sz="2500" b="1" dirty="0" smtClean="0">
                <a:latin typeface="Times New Roman" panose="02020603050405020304" pitchFamily="18" charset="0"/>
                <a:cs typeface="Times New Roman" panose="02020603050405020304" pitchFamily="18" charset="0"/>
              </a:rPr>
              <a:t>СТРАТЕГИИЯ</a:t>
            </a:r>
            <a:endParaRPr lang="ru-RU" sz="2500" b="1" dirty="0">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189186" y="4866290"/>
            <a:ext cx="2081048" cy="91439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uz-Cyrl-UZ" sz="2500" b="1" dirty="0" smtClean="0">
                <a:latin typeface="Times New Roman" panose="02020603050405020304" pitchFamily="18" charset="0"/>
                <a:cs typeface="Times New Roman" panose="02020603050405020304" pitchFamily="18" charset="0"/>
              </a:rPr>
              <a:t>ТЕЗКОР</a:t>
            </a:r>
          </a:p>
          <a:p>
            <a:pPr lvl="0" algn="ctr"/>
            <a:endParaRPr lang="ru-RU" sz="2500" b="1" dirty="0">
              <a:latin typeface="Times New Roman" panose="02020603050405020304" pitchFamily="18" charset="0"/>
              <a:cs typeface="Times New Roman" panose="02020603050405020304" pitchFamily="18" charset="0"/>
            </a:endParaRPr>
          </a:p>
        </p:txBody>
      </p:sp>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186" y="5332889"/>
            <a:ext cx="2076450" cy="895600"/>
          </a:xfrm>
          <a:prstGeom prst="rect">
            <a:avLst/>
          </a:prstGeom>
        </p:spPr>
      </p:pic>
      <p:pic>
        <p:nvPicPr>
          <p:cNvPr id="13" name="Рисунок 12"/>
          <p:cNvPicPr>
            <a:picLocks noChangeAspect="1"/>
          </p:cNvPicPr>
          <p:nvPr/>
        </p:nvPicPr>
        <p:blipFill>
          <a:blip r:embed="rId3"/>
          <a:stretch>
            <a:fillRect/>
          </a:stretch>
        </p:blipFill>
        <p:spPr>
          <a:xfrm>
            <a:off x="174079" y="3260076"/>
            <a:ext cx="2091557" cy="991542"/>
          </a:xfrm>
          <a:prstGeom prst="rect">
            <a:avLst/>
          </a:prstGeom>
        </p:spPr>
      </p:pic>
      <p:sp>
        <p:nvSpPr>
          <p:cNvPr id="15" name="Прямоугольник 14"/>
          <p:cNvSpPr/>
          <p:nvPr/>
        </p:nvSpPr>
        <p:spPr>
          <a:xfrm>
            <a:off x="2427890" y="1765739"/>
            <a:ext cx="7231118" cy="4431983"/>
          </a:xfrm>
          <a:prstGeom prst="rect">
            <a:avLst/>
          </a:prstGeom>
        </p:spPr>
        <p:txBody>
          <a:bodyPr wrap="square">
            <a:spAutoFit/>
          </a:bodyPr>
          <a:lstStyle/>
          <a:p>
            <a:pPr algn="ctr"/>
            <a:r>
              <a:rPr lang="uz-Cyrl-UZ" sz="2200" dirty="0">
                <a:latin typeface="Times New Roman" panose="02020603050405020304" pitchFamily="18" charset="0"/>
                <a:cs typeface="Times New Roman" panose="02020603050405020304" pitchFamily="18" charset="0"/>
              </a:rPr>
              <a:t>	</a:t>
            </a:r>
            <a:r>
              <a:rPr lang="uz-Cyrl-UZ" sz="2200" b="1" dirty="0" smtClean="0">
                <a:latin typeface="Times New Roman" panose="02020603050405020304" pitchFamily="18" charset="0"/>
                <a:cs typeface="Times New Roman" panose="02020603050405020304" pitchFamily="18" charset="0"/>
              </a:rPr>
              <a:t>Кадрлар сиёсатининг стратегиялари: </a:t>
            </a:r>
          </a:p>
          <a:p>
            <a:pPr algn="just"/>
            <a:endParaRPr lang="uz-Cyrl-UZ" b="1" dirty="0" smtClean="0">
              <a:latin typeface="Times New Roman" panose="02020603050405020304" pitchFamily="18" charset="0"/>
              <a:cs typeface="Times New Roman" panose="02020603050405020304" pitchFamily="18" charset="0"/>
            </a:endParaRPr>
          </a:p>
          <a:p>
            <a:pPr algn="just"/>
            <a:r>
              <a:rPr lang="uz-Cyrl-UZ" sz="2200" b="1" dirty="0" smtClean="0">
                <a:latin typeface="Times New Roman" panose="02020603050405020304" pitchFamily="18" charset="0"/>
                <a:cs typeface="Times New Roman" panose="02020603050405020304" pitchFamily="18" charset="0"/>
              </a:rPr>
              <a:t>	</a:t>
            </a:r>
            <a:r>
              <a:rPr lang="uz-Cyrl-UZ" sz="2000" b="1" dirty="0" smtClean="0">
                <a:latin typeface="Times New Roman" panose="02020603050405020304" pitchFamily="18" charset="0"/>
                <a:cs typeface="Times New Roman" panose="02020603050405020304" pitchFamily="18" charset="0"/>
              </a:rPr>
              <a:t>Кадрлар </a:t>
            </a:r>
            <a:r>
              <a:rPr lang="uz-Cyrl-UZ" sz="2000" b="1" dirty="0">
                <a:latin typeface="Times New Roman" panose="02020603050405020304" pitchFamily="18" charset="0"/>
                <a:cs typeface="Times New Roman" panose="02020603050405020304" pitchFamily="18" charset="0"/>
              </a:rPr>
              <a:t>сиёсатининг стратегик </a:t>
            </a:r>
            <a:r>
              <a:rPr lang="uz-Cyrl-UZ" sz="2000" b="1" dirty="0" smtClean="0">
                <a:latin typeface="Times New Roman" panose="02020603050405020304" pitchFamily="18" charset="0"/>
                <a:cs typeface="Times New Roman" panose="02020603050405020304" pitchFamily="18" charset="0"/>
              </a:rPr>
              <a:t>мақсадлари: </a:t>
            </a:r>
          </a:p>
          <a:p>
            <a:pPr algn="just"/>
            <a:r>
              <a:rPr lang="uz-Cyrl-UZ" sz="2000" b="1" dirty="0" smtClean="0">
                <a:latin typeface="Times New Roman" panose="02020603050405020304" pitchFamily="18" charset="0"/>
                <a:cs typeface="Times New Roman" panose="02020603050405020304" pitchFamily="18" charset="0"/>
              </a:rPr>
              <a:t> компания </a:t>
            </a:r>
            <a:r>
              <a:rPr lang="uz-Cyrl-UZ" sz="2000" b="1" dirty="0">
                <a:latin typeface="Times New Roman" panose="02020603050405020304" pitchFamily="18" charset="0"/>
                <a:cs typeface="Times New Roman" panose="02020603050405020304" pitchFamily="18" charset="0"/>
              </a:rPr>
              <a:t>обрўсини </a:t>
            </a:r>
            <a:r>
              <a:rPr lang="uz-Cyrl-UZ" sz="2000" b="1" dirty="0" smtClean="0">
                <a:latin typeface="Times New Roman" panose="02020603050405020304" pitchFamily="18" charset="0"/>
                <a:cs typeface="Times New Roman" panose="02020603050405020304" pitchFamily="18" charset="0"/>
              </a:rPr>
              <a:t>ошириш, </a:t>
            </a:r>
            <a:r>
              <a:rPr lang="uz-Cyrl-UZ" sz="2000" b="1" dirty="0">
                <a:latin typeface="Times New Roman" panose="02020603050405020304" pitchFamily="18" charset="0"/>
                <a:cs typeface="Times New Roman" panose="02020603050405020304" pitchFamily="18" charset="0"/>
              </a:rPr>
              <a:t>ходимларга </a:t>
            </a:r>
            <a:r>
              <a:rPr lang="uz-Cyrl-UZ" sz="2000" b="1" dirty="0" smtClean="0">
                <a:latin typeface="Times New Roman" panose="02020603050405020304" pitchFamily="18" charset="0"/>
                <a:cs typeface="Times New Roman" panose="02020603050405020304" pitchFamily="18" charset="0"/>
              </a:rPr>
              <a:t>йўналтириладиган инвестициялар </a:t>
            </a:r>
            <a:r>
              <a:rPr lang="uz-Cyrl-UZ" sz="2000" b="1" dirty="0">
                <a:latin typeface="Times New Roman" panose="02020603050405020304" pitchFamily="18" charset="0"/>
                <a:cs typeface="Times New Roman" panose="02020603050405020304" pitchFamily="18" charset="0"/>
              </a:rPr>
              <a:t>самарадорлигини таҳлил </a:t>
            </a:r>
            <a:r>
              <a:rPr lang="uz-Cyrl-UZ" sz="2000" b="1" dirty="0" smtClean="0">
                <a:latin typeface="Times New Roman" panose="02020603050405020304" pitchFamily="18" charset="0"/>
                <a:cs typeface="Times New Roman" panose="02020603050405020304" pitchFamily="18" charset="0"/>
              </a:rPr>
              <a:t>қилиш, </a:t>
            </a:r>
            <a:r>
              <a:rPr lang="uz-Cyrl-UZ" sz="2000" b="1" dirty="0">
                <a:latin typeface="Times New Roman" panose="02020603050405020304" pitchFamily="18" charset="0"/>
                <a:cs typeface="Times New Roman" panose="02020603050405020304" pitchFamily="18" charset="0"/>
              </a:rPr>
              <a:t>кадрлар </a:t>
            </a:r>
            <a:r>
              <a:rPr lang="uz-Cyrl-UZ" sz="2000" b="1" dirty="0" smtClean="0">
                <a:latin typeface="Times New Roman" panose="02020603050405020304" pitchFamily="18" charset="0"/>
                <a:cs typeface="Times New Roman" panose="02020603050405020304" pitchFamily="18" charset="0"/>
              </a:rPr>
              <a:t>сиёсатининг компаниянинг стратегиясига </a:t>
            </a:r>
            <a:r>
              <a:rPr lang="uz-Cyrl-UZ" sz="2000" b="1" dirty="0">
                <a:latin typeface="Times New Roman" panose="02020603050405020304" pitchFamily="18" charset="0"/>
                <a:cs typeface="Times New Roman" panose="02020603050405020304" pitchFamily="18" charset="0"/>
              </a:rPr>
              <a:t>мувофиқлигини таҳлил қилиш, кадрлар ишидаги муаммоларни аниқлаш, кадрлар </a:t>
            </a:r>
            <a:r>
              <a:rPr lang="uz-Cyrl-UZ" sz="2000" b="1" dirty="0" smtClean="0">
                <a:latin typeface="Times New Roman" panose="02020603050405020304" pitchFamily="18" charset="0"/>
                <a:cs typeface="Times New Roman" panose="02020603050405020304" pitchFamily="18" charset="0"/>
              </a:rPr>
              <a:t>ресурсларининг ҳолатини </a:t>
            </a:r>
            <a:r>
              <a:rPr lang="uz-Cyrl-UZ" sz="2000" b="1" dirty="0">
                <a:latin typeface="Times New Roman" panose="02020603050405020304" pitchFamily="18" charset="0"/>
                <a:cs typeface="Times New Roman" panose="02020603050405020304" pitchFamily="18" charset="0"/>
              </a:rPr>
              <a:t>баҳолаш ва </a:t>
            </a:r>
            <a:r>
              <a:rPr lang="uz-Cyrl-UZ" sz="2000" b="1" dirty="0" smtClean="0">
                <a:latin typeface="Times New Roman" panose="02020603050405020304" pitchFamily="18" charset="0"/>
                <a:cs typeface="Times New Roman" panose="02020603050405020304" pitchFamily="18" charset="0"/>
              </a:rPr>
              <a:t>бошқалар.</a:t>
            </a:r>
          </a:p>
          <a:p>
            <a:pPr algn="just"/>
            <a:endParaRPr lang="uz-Cyrl-UZ" sz="2000" b="1" dirty="0" smtClean="0">
              <a:latin typeface="Times New Roman" panose="02020603050405020304" pitchFamily="18" charset="0"/>
              <a:cs typeface="Times New Roman" panose="02020603050405020304" pitchFamily="18" charset="0"/>
            </a:endParaRPr>
          </a:p>
          <a:p>
            <a:pPr algn="just"/>
            <a:r>
              <a:rPr lang="uz-Cyrl-UZ" sz="2000" b="1" dirty="0" smtClean="0">
                <a:latin typeface="Times New Roman" panose="02020603050405020304" pitchFamily="18" charset="0"/>
                <a:cs typeface="Times New Roman" panose="02020603050405020304" pitchFamily="18" charset="0"/>
              </a:rPr>
              <a:t>      Ходимларнинг </a:t>
            </a:r>
            <a:r>
              <a:rPr lang="uz-Cyrl-UZ" sz="2000" b="1" dirty="0">
                <a:latin typeface="Times New Roman" panose="02020603050405020304" pitchFamily="18" charset="0"/>
                <a:cs typeface="Times New Roman" panose="02020603050405020304" pitchFamily="18" charset="0"/>
              </a:rPr>
              <a:t>сон ва сифат таркибини янгилаш ва сақлаш, уни </a:t>
            </a:r>
            <a:r>
              <a:rPr lang="uz-Cyrl-UZ" sz="2000" b="1" dirty="0" smtClean="0">
                <a:latin typeface="Times New Roman" panose="02020603050405020304" pitchFamily="18" charset="0"/>
                <a:cs typeface="Times New Roman" panose="02020603050405020304" pitchFamily="18" charset="0"/>
              </a:rPr>
              <a:t>компания  эҳтиёжлари</a:t>
            </a:r>
            <a:r>
              <a:rPr lang="uz-Cyrl-UZ" sz="2000" b="1" dirty="0">
                <a:latin typeface="Times New Roman" panose="02020603050405020304" pitchFamily="18" charset="0"/>
                <a:cs typeface="Times New Roman" panose="02020603050405020304" pitchFamily="18" charset="0"/>
              </a:rPr>
              <a:t>, қ</a:t>
            </a:r>
            <a:r>
              <a:rPr lang="uz-Cyrl-UZ" sz="2000" b="1" dirty="0" smtClean="0">
                <a:latin typeface="Times New Roman" panose="02020603050405020304" pitchFamily="18" charset="0"/>
                <a:cs typeface="Times New Roman" panose="02020603050405020304" pitchFamily="18" charset="0"/>
              </a:rPr>
              <a:t>онунчилик </a:t>
            </a:r>
            <a:r>
              <a:rPr lang="uz-Cyrl-UZ" sz="2000" b="1" dirty="0">
                <a:latin typeface="Times New Roman" panose="02020603050405020304" pitchFamily="18" charset="0"/>
                <a:cs typeface="Times New Roman" panose="02020603050405020304" pitchFamily="18" charset="0"/>
              </a:rPr>
              <a:t>талаблари, меҳнат бозори ҳолатига мувофиқ ривожлантириш жараёнларининг мақбул мувозанатини таъминлашдир.</a:t>
            </a:r>
          </a:p>
        </p:txBody>
      </p:sp>
    </p:spTree>
    <p:extLst>
      <p:ext uri="{BB962C8B-B14F-4D97-AF65-F5344CB8AC3E}">
        <p14:creationId xmlns:p14="http://schemas.microsoft.com/office/powerpoint/2010/main" val="284750833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1386713" y="513710"/>
            <a:ext cx="8356377" cy="124022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smtClean="0">
                <a:solidFill>
                  <a:schemeClr val="tx1"/>
                </a:solidFill>
                <a:latin typeface="Times New Roman" panose="02020603050405020304" pitchFamily="18" charset="0"/>
                <a:cs typeface="Times New Roman" panose="02020603050405020304" pitchFamily="18" charset="0"/>
              </a:rPr>
              <a:t>КАДРЛАР СИЁСАТИГА ҚЎЙИЛГАН ТАЛАБЛАР</a:t>
            </a:r>
            <a:r>
              <a:rPr lang="en-US" sz="2400" b="1" dirty="0" smtClean="0">
                <a:solidFill>
                  <a:schemeClr val="tx1"/>
                </a:solidFill>
                <a:latin typeface="Times New Roman" panose="02020603050405020304" pitchFamily="18" charset="0"/>
                <a:cs typeface="Times New Roman" panose="02020603050405020304" pitchFamily="18" charset="0"/>
              </a:rPr>
              <a:t>[5]</a:t>
            </a:r>
            <a:r>
              <a:rPr lang="uz-Cyrl-UZ" sz="2400" b="1" dirty="0" smtClean="0">
                <a:solidFill>
                  <a:schemeClr val="tx1"/>
                </a:solidFill>
                <a:latin typeface="Times New Roman" panose="02020603050405020304" pitchFamily="18" charset="0"/>
                <a:cs typeface="Times New Roman" panose="02020603050405020304" pitchFamily="18" charset="0"/>
              </a:rPr>
              <a:t>:</a:t>
            </a:r>
            <a:endParaRPr lang="ru-RU" sz="2400" b="1" dirty="0">
              <a:solidFill>
                <a:schemeClr val="tx1"/>
              </a:solidFill>
              <a:latin typeface="Times New Roman" panose="02020603050405020304" pitchFamily="18" charset="0"/>
              <a:cs typeface="Times New Roman" panose="02020603050405020304" pitchFamily="18" charset="0"/>
            </a:endParaRPr>
          </a:p>
          <a:p>
            <a:pPr lvl="0" algn="ctr"/>
            <a:endParaRPr lang="ru-RU" sz="2500" b="1" dirty="0">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872359" y="2118560"/>
            <a:ext cx="8870731" cy="4401205"/>
          </a:xfrm>
          <a:prstGeom prst="rect">
            <a:avLst/>
          </a:prstGeom>
        </p:spPr>
        <p:txBody>
          <a:bodyPr wrap="square">
            <a:spAutoFit/>
          </a:bodyPr>
          <a:lstStyle/>
          <a:p>
            <a:pPr algn="just"/>
            <a:r>
              <a:rPr lang="uz-Cyrl-UZ" sz="2000" b="1" dirty="0" smtClean="0">
                <a:latin typeface="Times New Roman" panose="02020603050405020304" pitchFamily="18" charset="0"/>
                <a:cs typeface="Times New Roman" panose="02020603050405020304" pitchFamily="18" charset="0"/>
              </a:rPr>
              <a:t>    Кадрлар сиёсати: </a:t>
            </a:r>
            <a:r>
              <a:rPr lang="uz-Cyrl-UZ" sz="2000" b="1" dirty="0">
                <a:latin typeface="Times New Roman" panose="02020603050405020304" pitchFamily="18" charset="0"/>
                <a:cs typeface="Times New Roman" panose="02020603050405020304" pitchFamily="18" charset="0"/>
              </a:rPr>
              <a:t>компаниянинг инсон ресурслари соҳасидаги ривожланиш стратегияси билан чамбарчас боғлиқ бўлиши </a:t>
            </a:r>
            <a:r>
              <a:rPr lang="uz-Cyrl-UZ" sz="2000" b="1" dirty="0" smtClean="0">
                <a:latin typeface="Times New Roman" panose="02020603050405020304" pitchFamily="18" charset="0"/>
                <a:cs typeface="Times New Roman" panose="02020603050405020304" pitchFamily="18" charset="0"/>
              </a:rPr>
              <a:t>керак.</a:t>
            </a:r>
          </a:p>
          <a:p>
            <a:pPr algn="just"/>
            <a:r>
              <a:rPr lang="uz-Cyrl-UZ" sz="2000" b="1" dirty="0" smtClean="0">
                <a:latin typeface="Times New Roman" panose="02020603050405020304" pitchFamily="18" charset="0"/>
                <a:cs typeface="Times New Roman" panose="02020603050405020304" pitchFamily="18" charset="0"/>
              </a:rPr>
              <a:t> </a:t>
            </a:r>
          </a:p>
          <a:p>
            <a:pPr algn="just"/>
            <a:r>
              <a:rPr lang="uz-Cyrl-UZ" sz="2000" b="1" dirty="0" smtClean="0">
                <a:latin typeface="Times New Roman" panose="02020603050405020304" pitchFamily="18" charset="0"/>
                <a:cs typeface="Times New Roman" panose="02020603050405020304" pitchFamily="18" charset="0"/>
              </a:rPr>
              <a:t>    Кадрлар сиёсати: мослашувчан </a:t>
            </a:r>
            <a:r>
              <a:rPr lang="uz-Cyrl-UZ" sz="2000" b="1" dirty="0">
                <a:latin typeface="Times New Roman" panose="02020603050405020304" pitchFamily="18" charset="0"/>
                <a:cs typeface="Times New Roman" panose="02020603050405020304" pitchFamily="18" charset="0"/>
              </a:rPr>
              <a:t>бўлиши, бир вақтнинг ўзида барқарорлик ва динамизмни таъминлаши </a:t>
            </a:r>
            <a:r>
              <a:rPr lang="uz-Cyrl-UZ" sz="2000" b="1" dirty="0" smtClean="0">
                <a:latin typeface="Times New Roman" panose="02020603050405020304" pitchFamily="18" charset="0"/>
                <a:cs typeface="Times New Roman" panose="02020603050405020304" pitchFamily="18" charset="0"/>
              </a:rPr>
              <a:t>керак.</a:t>
            </a:r>
          </a:p>
          <a:p>
            <a:pPr algn="just"/>
            <a:endParaRPr lang="uz-Cyrl-UZ" sz="2000" b="1" dirty="0" smtClean="0">
              <a:latin typeface="Times New Roman" panose="02020603050405020304" pitchFamily="18" charset="0"/>
              <a:cs typeface="Times New Roman" panose="02020603050405020304" pitchFamily="18" charset="0"/>
            </a:endParaRPr>
          </a:p>
          <a:p>
            <a:pPr algn="just"/>
            <a:r>
              <a:rPr lang="uz-Cyrl-UZ" sz="2000" b="1" dirty="0" smtClean="0">
                <a:latin typeface="Times New Roman" panose="02020603050405020304" pitchFamily="18" charset="0"/>
                <a:cs typeface="Times New Roman" panose="02020603050405020304" pitchFamily="18" charset="0"/>
              </a:rPr>
              <a:t>    Кадрлар сиёсати: </a:t>
            </a:r>
            <a:r>
              <a:rPr lang="uz-Cyrl-UZ" sz="2000" b="1" dirty="0">
                <a:latin typeface="Times New Roman" panose="02020603050405020304" pitchFamily="18" charset="0"/>
                <a:cs typeface="Times New Roman" panose="02020603050405020304" pitchFamily="18" charset="0"/>
              </a:rPr>
              <a:t>кадрлар харажатлари ва ривожланиш ходимларига инвестициялар нуқтаи назаридан корхонанинг ҳақиқий молиявий имкониятларига асосланган ҳолда иқтисодий жиҳатдан соғлом бўлиши керак. </a:t>
            </a:r>
            <a:endParaRPr lang="uz-Cyrl-UZ" sz="2000" b="1" dirty="0" smtClean="0">
              <a:latin typeface="Times New Roman" panose="02020603050405020304" pitchFamily="18" charset="0"/>
              <a:cs typeface="Times New Roman" panose="02020603050405020304" pitchFamily="18" charset="0"/>
            </a:endParaRPr>
          </a:p>
          <a:p>
            <a:pPr algn="just"/>
            <a:endParaRPr lang="uz-Cyrl-UZ" sz="2000" b="1" dirty="0" smtClean="0">
              <a:latin typeface="Times New Roman" panose="02020603050405020304" pitchFamily="18" charset="0"/>
              <a:cs typeface="Times New Roman" panose="02020603050405020304" pitchFamily="18" charset="0"/>
            </a:endParaRPr>
          </a:p>
          <a:p>
            <a:pPr algn="just"/>
            <a:r>
              <a:rPr lang="uz-Cyrl-UZ" sz="2000" b="1" dirty="0" smtClean="0">
                <a:latin typeface="Times New Roman" panose="02020603050405020304" pitchFamily="18" charset="0"/>
                <a:cs typeface="Times New Roman" panose="02020603050405020304" pitchFamily="18" charset="0"/>
              </a:rPr>
              <a:t>    Кадрлар сиёсати: </a:t>
            </a:r>
            <a:r>
              <a:rPr lang="uz-Cyrl-UZ" sz="2000" b="1" dirty="0">
                <a:latin typeface="Times New Roman" panose="02020603050405020304" pitchFamily="18" charset="0"/>
                <a:cs typeface="Times New Roman" panose="02020603050405020304" pitchFamily="18" charset="0"/>
              </a:rPr>
              <a:t>нафақат қулай меҳнат шароитларини яратиши, балки лавозимга кўтарилиш имкониятини ва келажакка бўлган ишончни </a:t>
            </a:r>
            <a:r>
              <a:rPr lang="uz-Cyrl-UZ" sz="2000" b="1" dirty="0" smtClean="0">
                <a:latin typeface="Times New Roman" panose="02020603050405020304" pitchFamily="18" charset="0"/>
                <a:cs typeface="Times New Roman" panose="02020603050405020304" pitchFamily="18" charset="0"/>
              </a:rPr>
              <a:t>таъминлаш. </a:t>
            </a:r>
            <a:endParaRPr lang="uz-Cyrl-UZ" sz="2000" b="1" dirty="0">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429" y="513710"/>
            <a:ext cx="1303284" cy="1250731"/>
          </a:xfrm>
          <a:prstGeom prst="rect">
            <a:avLst/>
          </a:prstGeom>
        </p:spPr>
      </p:pic>
      <p:grpSp>
        <p:nvGrpSpPr>
          <p:cNvPr id="14" name="Группа 13"/>
          <p:cNvGrpSpPr/>
          <p:nvPr/>
        </p:nvGrpSpPr>
        <p:grpSpPr>
          <a:xfrm>
            <a:off x="-10436" y="1842677"/>
            <a:ext cx="987972" cy="1076721"/>
            <a:chOff x="-2163561" y="548268"/>
            <a:chExt cx="1259178" cy="1212542"/>
          </a:xfrm>
        </p:grpSpPr>
        <p:sp>
          <p:nvSpPr>
            <p:cNvPr id="15" name="Овал 14"/>
            <p:cNvSpPr/>
            <p:nvPr/>
          </p:nvSpPr>
          <p:spPr>
            <a:xfrm>
              <a:off x="-1854537" y="881048"/>
              <a:ext cx="641131" cy="536028"/>
            </a:xfrm>
            <a:prstGeom prst="ellipse">
              <a:avLst/>
            </a:prstGeom>
            <a:solidFill>
              <a:srgbClr val="FFC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6" name="Овал 4"/>
            <p:cNvSpPr txBox="1"/>
            <p:nvPr/>
          </p:nvSpPr>
          <p:spPr>
            <a:xfrm>
              <a:off x="-2163561" y="548268"/>
              <a:ext cx="1259178" cy="121254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uz-Cyrl-UZ" sz="2500" b="1" kern="1200" dirty="0" smtClean="0">
                  <a:solidFill>
                    <a:schemeClr val="tx1"/>
                  </a:solidFill>
                  <a:latin typeface="Times New Roman" panose="02020603050405020304" pitchFamily="18" charset="0"/>
                  <a:cs typeface="Times New Roman" panose="02020603050405020304" pitchFamily="18" charset="0"/>
                </a:rPr>
                <a:t>1</a:t>
              </a:r>
              <a:endParaRPr lang="ru-RU" sz="2500" b="1" kern="1200" dirty="0">
                <a:solidFill>
                  <a:schemeClr val="tx1"/>
                </a:solidFill>
                <a:latin typeface="Times New Roman" panose="02020603050405020304" pitchFamily="18" charset="0"/>
                <a:cs typeface="Times New Roman" panose="02020603050405020304" pitchFamily="18" charset="0"/>
              </a:endParaRPr>
            </a:p>
          </p:txBody>
        </p:sp>
      </p:grpSp>
      <p:grpSp>
        <p:nvGrpSpPr>
          <p:cNvPr id="17" name="Группа 16"/>
          <p:cNvGrpSpPr/>
          <p:nvPr/>
        </p:nvGrpSpPr>
        <p:grpSpPr>
          <a:xfrm>
            <a:off x="35326" y="2880113"/>
            <a:ext cx="987972" cy="1076721"/>
            <a:chOff x="-2163561" y="584164"/>
            <a:chExt cx="1259178" cy="1212542"/>
          </a:xfrm>
        </p:grpSpPr>
        <p:sp>
          <p:nvSpPr>
            <p:cNvPr id="18" name="Овал 17"/>
            <p:cNvSpPr/>
            <p:nvPr/>
          </p:nvSpPr>
          <p:spPr>
            <a:xfrm>
              <a:off x="-1854537" y="881048"/>
              <a:ext cx="641131" cy="536028"/>
            </a:xfrm>
            <a:prstGeom prst="ellipse">
              <a:avLst/>
            </a:prstGeom>
            <a:solidFill>
              <a:srgbClr val="FFC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9" name="Овал 4"/>
            <p:cNvSpPr txBox="1"/>
            <p:nvPr/>
          </p:nvSpPr>
          <p:spPr>
            <a:xfrm>
              <a:off x="-2163561" y="584164"/>
              <a:ext cx="1259178" cy="121254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uz-Cyrl-UZ" sz="2500" b="1" kern="1200" dirty="0" smtClean="0">
                  <a:solidFill>
                    <a:schemeClr val="tx1"/>
                  </a:solidFill>
                  <a:latin typeface="Times New Roman" panose="02020603050405020304" pitchFamily="18" charset="0"/>
                  <a:cs typeface="Times New Roman" panose="02020603050405020304" pitchFamily="18" charset="0"/>
                </a:rPr>
                <a:t>2</a:t>
              </a:r>
              <a:endParaRPr lang="ru-RU" sz="2500" b="1" kern="1200" dirty="0">
                <a:solidFill>
                  <a:schemeClr val="tx1"/>
                </a:solidFill>
                <a:latin typeface="Times New Roman" panose="02020603050405020304" pitchFamily="18" charset="0"/>
                <a:cs typeface="Times New Roman" panose="02020603050405020304" pitchFamily="18" charset="0"/>
              </a:endParaRPr>
            </a:p>
          </p:txBody>
        </p:sp>
      </p:grpSp>
      <p:grpSp>
        <p:nvGrpSpPr>
          <p:cNvPr id="20" name="Группа 19"/>
          <p:cNvGrpSpPr/>
          <p:nvPr/>
        </p:nvGrpSpPr>
        <p:grpSpPr>
          <a:xfrm>
            <a:off x="35326" y="5218700"/>
            <a:ext cx="987972" cy="1076721"/>
            <a:chOff x="-2163561" y="584164"/>
            <a:chExt cx="1259178" cy="1212542"/>
          </a:xfrm>
        </p:grpSpPr>
        <p:sp>
          <p:nvSpPr>
            <p:cNvPr id="21" name="Овал 20"/>
            <p:cNvSpPr/>
            <p:nvPr/>
          </p:nvSpPr>
          <p:spPr>
            <a:xfrm>
              <a:off x="-1854537" y="881048"/>
              <a:ext cx="641131" cy="536028"/>
            </a:xfrm>
            <a:prstGeom prst="ellipse">
              <a:avLst/>
            </a:prstGeom>
            <a:solidFill>
              <a:srgbClr val="FFC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2" name="Овал 4"/>
            <p:cNvSpPr txBox="1"/>
            <p:nvPr/>
          </p:nvSpPr>
          <p:spPr>
            <a:xfrm>
              <a:off x="-2163561" y="584164"/>
              <a:ext cx="1259178" cy="121254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uz-Cyrl-UZ" sz="2500" b="1" dirty="0">
                  <a:solidFill>
                    <a:schemeClr val="tx1"/>
                  </a:solidFill>
                  <a:latin typeface="Times New Roman" panose="02020603050405020304" pitchFamily="18" charset="0"/>
                  <a:cs typeface="Times New Roman" panose="02020603050405020304" pitchFamily="18" charset="0"/>
                </a:rPr>
                <a:t>4</a:t>
              </a:r>
              <a:endParaRPr lang="ru-RU" sz="2500" b="1" kern="1200" dirty="0">
                <a:solidFill>
                  <a:schemeClr val="tx1"/>
                </a:solidFill>
                <a:latin typeface="Times New Roman" panose="02020603050405020304" pitchFamily="18" charset="0"/>
                <a:cs typeface="Times New Roman" panose="02020603050405020304" pitchFamily="18" charset="0"/>
              </a:endParaRPr>
            </a:p>
          </p:txBody>
        </p:sp>
      </p:grpSp>
      <p:grpSp>
        <p:nvGrpSpPr>
          <p:cNvPr id="23" name="Группа 22"/>
          <p:cNvGrpSpPr/>
          <p:nvPr/>
        </p:nvGrpSpPr>
        <p:grpSpPr>
          <a:xfrm>
            <a:off x="35326" y="3735985"/>
            <a:ext cx="987972" cy="1076721"/>
            <a:chOff x="-2163561" y="584164"/>
            <a:chExt cx="1259178" cy="1212542"/>
          </a:xfrm>
        </p:grpSpPr>
        <p:sp>
          <p:nvSpPr>
            <p:cNvPr id="24" name="Овал 23"/>
            <p:cNvSpPr/>
            <p:nvPr/>
          </p:nvSpPr>
          <p:spPr>
            <a:xfrm>
              <a:off x="-1854537" y="881048"/>
              <a:ext cx="641131" cy="536028"/>
            </a:xfrm>
            <a:prstGeom prst="ellipse">
              <a:avLst/>
            </a:prstGeom>
            <a:solidFill>
              <a:srgbClr val="FFC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5" name="Овал 4"/>
            <p:cNvSpPr txBox="1"/>
            <p:nvPr/>
          </p:nvSpPr>
          <p:spPr>
            <a:xfrm>
              <a:off x="-2163561" y="584164"/>
              <a:ext cx="1259178" cy="121254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uz-Cyrl-UZ" sz="2500" b="1" dirty="0">
                  <a:solidFill>
                    <a:schemeClr val="tx1"/>
                  </a:solidFill>
                  <a:latin typeface="Times New Roman" panose="02020603050405020304" pitchFamily="18" charset="0"/>
                  <a:cs typeface="Times New Roman" panose="02020603050405020304" pitchFamily="18" charset="0"/>
                </a:rPr>
                <a:t>3</a:t>
              </a:r>
              <a:endParaRPr lang="ru-RU" sz="2500" b="1" kern="1200" dirty="0">
                <a:solidFill>
                  <a:schemeClr val="tx1"/>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877253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1734206" y="220717"/>
            <a:ext cx="8171793" cy="91440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smtClean="0">
              <a:solidFill>
                <a:schemeClr val="tx1"/>
              </a:solidFill>
              <a:latin typeface="Times New Roman" panose="02020603050405020304" pitchFamily="18" charset="0"/>
              <a:cs typeface="Times New Roman" panose="02020603050405020304" pitchFamily="18" charset="0"/>
            </a:endParaRPr>
          </a:p>
          <a:p>
            <a:pPr algn="ctr"/>
            <a:r>
              <a:rPr lang="uz-Cyrl-UZ" sz="2000" b="1" dirty="0" smtClean="0">
                <a:solidFill>
                  <a:schemeClr val="tx1"/>
                </a:solidFill>
                <a:latin typeface="Times New Roman" panose="02020603050405020304" pitchFamily="18" charset="0"/>
                <a:cs typeface="Times New Roman" panose="02020603050405020304" pitchFamily="18" charset="0"/>
              </a:rPr>
              <a:t>КАДРЛАР СИЁСАТИ</a:t>
            </a:r>
            <a:r>
              <a:rPr lang="en-US" sz="2000" b="1" dirty="0" smtClean="0">
                <a:solidFill>
                  <a:schemeClr val="tx1"/>
                </a:solidFill>
                <a:latin typeface="Times New Roman" panose="02020603050405020304" pitchFamily="18" charset="0"/>
                <a:cs typeface="Times New Roman" panose="02020603050405020304" pitchFamily="18" charset="0"/>
              </a:rPr>
              <a:t> </a:t>
            </a:r>
            <a:r>
              <a:rPr lang="ru-RU" sz="2000" b="1" dirty="0" smtClean="0">
                <a:solidFill>
                  <a:schemeClr val="tx1"/>
                </a:solidFill>
                <a:latin typeface="Times New Roman" panose="02020603050405020304" pitchFamily="18" charset="0"/>
                <a:cs typeface="Times New Roman" panose="02020603050405020304" pitchFamily="18" charset="0"/>
              </a:rPr>
              <a:t>ҚУЙИДАГИ </a:t>
            </a:r>
            <a:r>
              <a:rPr lang="ru-RU" sz="2000" b="1" dirty="0">
                <a:solidFill>
                  <a:schemeClr val="tx1"/>
                </a:solidFill>
                <a:latin typeface="Times New Roman" panose="02020603050405020304" pitchFamily="18" charset="0"/>
                <a:cs typeface="Times New Roman" panose="02020603050405020304" pitchFamily="18" charset="0"/>
              </a:rPr>
              <a:t>САВОЛЛАРГА ЖАВОБ БЕРУВЧИ КОРПОРАТИВ ҲУЖЖАТ БЎЛИШИ </a:t>
            </a:r>
            <a:r>
              <a:rPr lang="ru-RU" sz="2000" b="1" dirty="0" smtClean="0">
                <a:solidFill>
                  <a:schemeClr val="tx1"/>
                </a:solidFill>
                <a:latin typeface="Times New Roman" panose="02020603050405020304" pitchFamily="18" charset="0"/>
                <a:cs typeface="Times New Roman" panose="02020603050405020304" pitchFamily="18" charset="0"/>
              </a:rPr>
              <a:t>КЕРАК</a:t>
            </a:r>
            <a:r>
              <a:rPr lang="en-US" sz="2000" b="1" dirty="0" smtClean="0">
                <a:solidFill>
                  <a:schemeClr val="tx1"/>
                </a:solidFill>
                <a:latin typeface="Times New Roman" panose="02020603050405020304" pitchFamily="18" charset="0"/>
                <a:cs typeface="Times New Roman" panose="02020603050405020304" pitchFamily="18" charset="0"/>
              </a:rPr>
              <a:t>^</a:t>
            </a:r>
            <a:endParaRPr lang="ru-RU" sz="2000" b="1" dirty="0">
              <a:solidFill>
                <a:schemeClr val="tx1"/>
              </a:solidFill>
              <a:latin typeface="Times New Roman" panose="02020603050405020304" pitchFamily="18" charset="0"/>
              <a:cs typeface="Times New Roman" panose="02020603050405020304" pitchFamily="18" charset="0"/>
            </a:endParaRPr>
          </a:p>
          <a:p>
            <a:pPr lvl="0" algn="ctr"/>
            <a:endParaRPr lang="ru-RU" sz="2500" b="1" dirty="0">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227541" y="1587062"/>
            <a:ext cx="9762542" cy="4524315"/>
          </a:xfrm>
          <a:prstGeom prst="rect">
            <a:avLst/>
          </a:prstGeom>
        </p:spPr>
        <p:txBody>
          <a:bodyPr wrap="square">
            <a:spAutoFit/>
          </a:bodyPr>
          <a:lstStyle/>
          <a:p>
            <a:pPr marL="342900" indent="-342900">
              <a:buFont typeface="Arial" panose="020B0604020202020204" pitchFamily="34" charset="0"/>
              <a:buChar char="•"/>
            </a:pPr>
            <a:r>
              <a:rPr lang="uz-Cyrl-UZ" sz="2400" b="1" dirty="0" smtClean="0">
                <a:latin typeface="Times New Roman" panose="02020603050405020304" pitchFamily="18" charset="0"/>
                <a:cs typeface="Times New Roman" panose="02020603050405020304" pitchFamily="18" charset="0"/>
              </a:rPr>
              <a:t>Компания ўз ходимларига қандай муносабатда</a:t>
            </a:r>
            <a:r>
              <a:rPr lang="en-US" sz="2400" b="1" dirty="0" smtClean="0">
                <a:latin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бўлишлиги? </a:t>
            </a:r>
          </a:p>
          <a:p>
            <a:pPr marL="342900" indent="-342900">
              <a:buFont typeface="Arial" panose="020B0604020202020204" pitchFamily="34" charset="0"/>
              <a:buChar char="•"/>
            </a:pPr>
            <a:r>
              <a:rPr lang="uz-Cyrl-UZ" sz="2400" b="1" dirty="0" smtClean="0">
                <a:latin typeface="Times New Roman" panose="02020603050405020304" pitchFamily="18" charset="0"/>
                <a:cs typeface="Times New Roman" panose="02020603050405020304" pitchFamily="18" charset="0"/>
              </a:rPr>
              <a:t>Ходимнинг қандай фазилатлари бошқаларга қараганда кўпроқ қадрланади ва рағбатлантирилади?</a:t>
            </a:r>
          </a:p>
          <a:p>
            <a:pPr marL="342900" indent="-342900">
              <a:buFont typeface="Arial" panose="020B0604020202020204" pitchFamily="34" charset="0"/>
              <a:buChar char="•"/>
            </a:pPr>
            <a:r>
              <a:rPr lang="uz-Cyrl-UZ" sz="2400" b="1" dirty="0" smtClean="0">
                <a:latin typeface="Times New Roman" panose="02020603050405020304" pitchFamily="18" charset="0"/>
                <a:cs typeface="Times New Roman" panose="02020603050405020304" pitchFamily="18" charset="0"/>
              </a:rPr>
              <a:t>Мутахассис ушбу компаниянинг ходими бўлиш орқали қандай имкониятларга ега бўлади?</a:t>
            </a:r>
          </a:p>
          <a:p>
            <a:pPr marL="342900" indent="-342900">
              <a:buFont typeface="Arial" panose="020B0604020202020204" pitchFamily="34" charset="0"/>
              <a:buChar char="•"/>
            </a:pPr>
            <a:r>
              <a:rPr lang="uz-Cyrl-UZ" sz="2400" b="1" dirty="0" smtClean="0">
                <a:latin typeface="Times New Roman" panose="02020603050405020304" pitchFamily="18" charset="0"/>
                <a:cs typeface="Times New Roman" panose="02020603050405020304" pitchFamily="18" charset="0"/>
              </a:rPr>
              <a:t>Компания ўз ходимларига қандай ресурсларни сарфлайди? Қандай махсус дастурлар ходимларга ғамхўрлик қилади?</a:t>
            </a:r>
          </a:p>
          <a:p>
            <a:pPr marL="342900" indent="-342900">
              <a:buFont typeface="Arial" panose="020B0604020202020204" pitchFamily="34" charset="0"/>
              <a:buChar char="•"/>
            </a:pPr>
            <a:r>
              <a:rPr lang="uz-Cyrl-UZ" sz="2400" b="1" dirty="0" smtClean="0">
                <a:latin typeface="Times New Roman" panose="02020603050405020304" pitchFamily="18" charset="0"/>
                <a:cs typeface="Times New Roman" panose="02020603050405020304" pitchFamily="18" charset="0"/>
              </a:rPr>
              <a:t>Компанияда ишлаш қоидалари қандай?</a:t>
            </a:r>
          </a:p>
          <a:p>
            <a:pPr marL="342900" indent="-342900">
              <a:buFont typeface="Arial" panose="020B0604020202020204" pitchFamily="34" charset="0"/>
              <a:buChar char="•"/>
            </a:pPr>
            <a:r>
              <a:rPr lang="uz-Cyrl-UZ" sz="2400" b="1" dirty="0" smtClean="0">
                <a:latin typeface="Times New Roman" panose="02020603050405020304" pitchFamily="18" charset="0"/>
                <a:cs typeface="Times New Roman" panose="02020603050405020304" pitchFamily="18" charset="0"/>
              </a:rPr>
              <a:t>Компания ўз ходимларига қандай чекловлар ва тақиқларни белгилайди?</a:t>
            </a:r>
          </a:p>
          <a:p>
            <a:pPr marL="342900" indent="-342900">
              <a:buFont typeface="Arial" panose="020B0604020202020204" pitchFamily="34" charset="0"/>
              <a:buChar char="•"/>
            </a:pPr>
            <a:r>
              <a:rPr lang="uz-Cyrl-UZ" sz="2400" b="1" dirty="0" smtClean="0">
                <a:latin typeface="Times New Roman" panose="02020603050405020304" pitchFamily="18" charset="0"/>
                <a:cs typeface="Times New Roman" panose="02020603050405020304" pitchFamily="18" charset="0"/>
              </a:rPr>
              <a:t>Ходим ва иш берувчи ўртасидаги муносабатлар қандай қурилган?</a:t>
            </a:r>
          </a:p>
          <a:p>
            <a:pPr marL="342900" indent="-342900">
              <a:buFont typeface="Arial" panose="020B0604020202020204" pitchFamily="34" charset="0"/>
              <a:buChar char="•"/>
            </a:pPr>
            <a:r>
              <a:rPr lang="uz-Cyrl-UZ" sz="2400" b="1" dirty="0" smtClean="0">
                <a:latin typeface="Times New Roman" panose="02020603050405020304" pitchFamily="18" charset="0"/>
                <a:cs typeface="Times New Roman" panose="02020603050405020304" pitchFamily="18" charset="0"/>
              </a:rPr>
              <a:t>Компаниянинг режалари қандай…?</a:t>
            </a:r>
            <a:endParaRPr lang="uz-Cyrl-UZ" sz="2400" b="1" dirty="0">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3457" y="220717"/>
            <a:ext cx="1590750" cy="914400"/>
          </a:xfrm>
          <a:prstGeom prst="rect">
            <a:avLst/>
          </a:prstGeom>
        </p:spPr>
      </p:pic>
    </p:spTree>
    <p:extLst>
      <p:ext uri="{BB962C8B-B14F-4D97-AF65-F5344CB8AC3E}">
        <p14:creationId xmlns:p14="http://schemas.microsoft.com/office/powerpoint/2010/main" val="22738217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1734206" y="115614"/>
            <a:ext cx="8040415" cy="1019503"/>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z-Cyrl-UZ" sz="2400" b="1" dirty="0" smtClean="0">
              <a:latin typeface="Times New Roman" panose="02020603050405020304" pitchFamily="18" charset="0"/>
              <a:cs typeface="Times New Roman" panose="02020603050405020304" pitchFamily="18" charset="0"/>
            </a:endParaRPr>
          </a:p>
          <a:p>
            <a:pPr algn="ctr"/>
            <a:r>
              <a:rPr lang="uz-Cyrl-UZ" sz="2400" b="1" dirty="0" smtClean="0">
                <a:latin typeface="Times New Roman" panose="02020603050405020304" pitchFamily="18" charset="0"/>
                <a:cs typeface="Times New Roman" panose="02020603050405020304" pitchFamily="18" charset="0"/>
              </a:rPr>
              <a:t>КОМПАНИЯНИНГ КАДРЛАР СИЁСАТИНИНГ </a:t>
            </a:r>
            <a:r>
              <a:rPr lang="ru-RU" sz="2400" b="1" dirty="0" smtClean="0">
                <a:latin typeface="Times New Roman" panose="02020603050405020304" pitchFamily="18" charset="0"/>
                <a:cs typeface="Times New Roman" panose="02020603050405020304" pitchFamily="18" charset="0"/>
              </a:rPr>
              <a:t>АСОСИЙ </a:t>
            </a:r>
            <a:r>
              <a:rPr lang="uz-Cyrl-UZ" sz="2400" b="1" dirty="0" smtClean="0">
                <a:latin typeface="Times New Roman" panose="02020603050405020304" pitchFamily="18" charset="0"/>
                <a:cs typeface="Times New Roman" panose="02020603050405020304" pitchFamily="18" charset="0"/>
              </a:rPr>
              <a:t>УСТУВОР</a:t>
            </a:r>
            <a:r>
              <a:rPr lang="ru-RU" sz="2400" b="1" dirty="0" smtClean="0">
                <a:latin typeface="Times New Roman" panose="02020603050405020304" pitchFamily="18" charset="0"/>
                <a:cs typeface="Times New Roman" panose="02020603050405020304" pitchFamily="18" charset="0"/>
              </a:rPr>
              <a:t> </a:t>
            </a:r>
            <a:r>
              <a:rPr lang="ru-RU" sz="2400" b="1" dirty="0">
                <a:latin typeface="Times New Roman" panose="02020603050405020304" pitchFamily="18" charset="0"/>
                <a:cs typeface="Times New Roman" panose="02020603050405020304" pitchFamily="18" charset="0"/>
              </a:rPr>
              <a:t>ЙЎНАЛИШЛАРИ:</a:t>
            </a:r>
            <a:endParaRPr lang="ru-RU" sz="2400" b="1" dirty="0">
              <a:solidFill>
                <a:srgbClr val="002060"/>
              </a:solidFill>
              <a:latin typeface="Times New Roman" panose="02020603050405020304" pitchFamily="18" charset="0"/>
              <a:cs typeface="Times New Roman" panose="02020603050405020304" pitchFamily="18" charset="0"/>
            </a:endParaRPr>
          </a:p>
          <a:p>
            <a:pPr lvl="0" algn="ctr"/>
            <a:endParaRPr lang="ru-RU" sz="2500" b="1" dirty="0">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143457" y="1458740"/>
            <a:ext cx="9631164" cy="5740033"/>
          </a:xfrm>
          <a:prstGeom prst="rect">
            <a:avLst/>
          </a:prstGeom>
        </p:spPr>
        <p:txBody>
          <a:bodyPr wrap="square">
            <a:spAutoFit/>
          </a:bodyPr>
          <a:lstStyle/>
          <a:p>
            <a:pPr algn="just"/>
            <a:r>
              <a:rPr lang="ru-RU" sz="2200" b="1" dirty="0" smtClean="0">
                <a:latin typeface="Times New Roman" panose="02020603050405020304" pitchFamily="18" charset="0"/>
                <a:cs typeface="Times New Roman" panose="02020603050405020304" pitchFamily="18" charset="0"/>
              </a:rPr>
              <a:t>     1.С</a:t>
            </a:r>
            <a:r>
              <a:rPr lang="uz-Cyrl-UZ" sz="2300" b="1" dirty="0" smtClean="0">
                <a:latin typeface="Times New Roman" panose="02020603050405020304" pitchFamily="18" charset="0"/>
                <a:cs typeface="Times New Roman" panose="02020603050405020304" pitchFamily="18" charset="0"/>
              </a:rPr>
              <a:t>оҳада стратегик менежмент ва кадрларни ривожлантиришнинг умумий тамойилларини ишлаб чиқиш.</a:t>
            </a:r>
          </a:p>
          <a:p>
            <a:pPr algn="just"/>
            <a:r>
              <a:rPr lang="uz-Cyrl-UZ" sz="2300" b="1" dirty="0">
                <a:latin typeface="Times New Roman" panose="02020603050405020304" pitchFamily="18" charset="0"/>
                <a:cs typeface="Times New Roman" panose="02020603050405020304" pitchFamily="18" charset="0"/>
              </a:rPr>
              <a:t> </a:t>
            </a:r>
            <a:r>
              <a:rPr lang="uz-Cyrl-UZ" sz="2300" b="1" dirty="0" smtClean="0">
                <a:latin typeface="Times New Roman" panose="02020603050405020304" pitchFamily="18" charset="0"/>
                <a:cs typeface="Times New Roman" panose="02020603050405020304" pitchFamily="18" charset="0"/>
              </a:rPr>
              <a:t>    2.Кадрлар тайёрлаш ва қайта тайёрлашнинг янги усул ва тизимларини тадқиқ етиш ва жорий етишдир.</a:t>
            </a:r>
          </a:p>
          <a:p>
            <a:pPr algn="just"/>
            <a:r>
              <a:rPr lang="uz-Cyrl-UZ" sz="2300" b="1" dirty="0">
                <a:latin typeface="Times New Roman" panose="02020603050405020304" pitchFamily="18" charset="0"/>
                <a:cs typeface="Times New Roman" panose="02020603050405020304" pitchFamily="18" charset="0"/>
              </a:rPr>
              <a:t> </a:t>
            </a:r>
            <a:r>
              <a:rPr lang="uz-Cyrl-UZ" sz="2300" b="1" dirty="0" smtClean="0">
                <a:latin typeface="Times New Roman" panose="02020603050405020304" pitchFamily="18" charset="0"/>
                <a:cs typeface="Times New Roman" panose="02020603050405020304" pitchFamily="18" charset="0"/>
              </a:rPr>
              <a:t>    3.Компания фаолиятида стратегик режалаштиришнинг барча даражаларида кадрлар ишини ҳисобга олиш.</a:t>
            </a:r>
          </a:p>
          <a:p>
            <a:pPr algn="just"/>
            <a:r>
              <a:rPr lang="uz-Cyrl-UZ" sz="2300" b="1" dirty="0" smtClean="0">
                <a:latin typeface="Times New Roman" panose="02020603050405020304" pitchFamily="18" charset="0"/>
                <a:cs typeface="Times New Roman" panose="02020603050405020304" pitchFamily="18" charset="0"/>
              </a:rPr>
              <a:t>     4.Мувофиқлаштирилган ягона тариф сиёсатини амалга ошириш ва ҳақ тўлаш тизимининг мавжудлиги.</a:t>
            </a:r>
          </a:p>
          <a:p>
            <a:pPr algn="just"/>
            <a:r>
              <a:rPr lang="uz-Cyrl-UZ" sz="2300" b="1" dirty="0">
                <a:latin typeface="Times New Roman" panose="02020603050405020304" pitchFamily="18" charset="0"/>
                <a:cs typeface="Times New Roman" panose="02020603050405020304" pitchFamily="18" charset="0"/>
              </a:rPr>
              <a:t> </a:t>
            </a:r>
            <a:r>
              <a:rPr lang="uz-Cyrl-UZ" sz="2300" b="1" dirty="0" smtClean="0">
                <a:latin typeface="Times New Roman" panose="02020603050405020304" pitchFamily="18" charset="0"/>
                <a:cs typeface="Times New Roman" panose="02020603050405020304" pitchFamily="18" charset="0"/>
              </a:rPr>
              <a:t>    5.Иқтисодий рағбатлантириш ва ижтимоий кафолатларни ишлаб чиқиш ва қўллаш усулларининг мавжудлиги.</a:t>
            </a:r>
          </a:p>
          <a:p>
            <a:pPr algn="just"/>
            <a:r>
              <a:rPr lang="uz-Cyrl-UZ" sz="2300" b="1" dirty="0">
                <a:latin typeface="Times New Roman" panose="02020603050405020304" pitchFamily="18" charset="0"/>
                <a:cs typeface="Times New Roman" panose="02020603050405020304" pitchFamily="18" charset="0"/>
              </a:rPr>
              <a:t> </a:t>
            </a:r>
            <a:r>
              <a:rPr lang="uz-Cyrl-UZ" sz="2300" b="1" dirty="0" smtClean="0">
                <a:latin typeface="Times New Roman" panose="02020603050405020304" pitchFamily="18" charset="0"/>
                <a:cs typeface="Times New Roman" panose="02020603050405020304" pitchFamily="18" charset="0"/>
              </a:rPr>
              <a:t>    6.Таъриф келишувларини тайёрлашда касаба уюшма вакиллари билан ишлаш тизмининг мавжудлиги.</a:t>
            </a:r>
          </a:p>
          <a:p>
            <a:pPr algn="just"/>
            <a:r>
              <a:rPr lang="uz-Cyrl-UZ" sz="2300" b="1" dirty="0">
                <a:latin typeface="Times New Roman" panose="02020603050405020304" pitchFamily="18" charset="0"/>
                <a:cs typeface="Times New Roman" panose="02020603050405020304" pitchFamily="18" charset="0"/>
              </a:rPr>
              <a:t> </a:t>
            </a:r>
            <a:r>
              <a:rPr lang="uz-Cyrl-UZ" sz="2300" b="1" dirty="0" smtClean="0">
                <a:latin typeface="Times New Roman" panose="02020603050405020304" pitchFamily="18" charset="0"/>
                <a:cs typeface="Times New Roman" panose="02020603050405020304" pitchFamily="18" charset="0"/>
              </a:rPr>
              <a:t>     7.Ходимларни бошқариш бўйича илмий тадқиқотлар ўтказиш ва меъёрий услубий материалларни ишлаб чиқиш.</a:t>
            </a:r>
          </a:p>
          <a:p>
            <a:pPr algn="just"/>
            <a:r>
              <a:rPr lang="uz-Cyrl-UZ" sz="2300" b="1" dirty="0">
                <a:latin typeface="Times New Roman" panose="02020603050405020304" pitchFamily="18" charset="0"/>
                <a:cs typeface="Times New Roman" panose="02020603050405020304" pitchFamily="18" charset="0"/>
              </a:rPr>
              <a:t> </a:t>
            </a:r>
            <a:r>
              <a:rPr lang="uz-Cyrl-UZ" sz="2300" b="1" dirty="0" smtClean="0">
                <a:latin typeface="Times New Roman" panose="02020603050405020304" pitchFamily="18" charset="0"/>
                <a:cs typeface="Times New Roman" panose="02020603050405020304" pitchFamily="18" charset="0"/>
              </a:rPr>
              <a:t>     8. Комплаенс назорат тизмиининг мавжудлиги.</a:t>
            </a:r>
          </a:p>
          <a:p>
            <a:pPr marL="342900" indent="-342900" algn="just">
              <a:buFontTx/>
              <a:buChar char="-"/>
            </a:pPr>
            <a:endParaRPr lang="ru-RU" sz="2200" b="1" dirty="0">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3457" y="115614"/>
            <a:ext cx="1590750" cy="1019503"/>
          </a:xfrm>
          <a:prstGeom prst="rect">
            <a:avLst/>
          </a:prstGeom>
        </p:spPr>
      </p:pic>
    </p:spTree>
    <p:extLst>
      <p:ext uri="{BB962C8B-B14F-4D97-AF65-F5344CB8AC3E}">
        <p14:creationId xmlns:p14="http://schemas.microsoft.com/office/powerpoint/2010/main" val="70741711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3" name="Заголовок 3"/>
          <p:cNvSpPr>
            <a:spLocks noGrp="1"/>
          </p:cNvSpPr>
          <p:nvPr>
            <p:ph type="title"/>
          </p:nvPr>
        </p:nvSpPr>
        <p:spPr>
          <a:xfrm>
            <a:off x="294290" y="203541"/>
            <a:ext cx="9501351" cy="891692"/>
          </a:xfrm>
        </p:spPr>
        <p:txBody>
          <a:bodyPr>
            <a:normAutofit fontScale="90000"/>
          </a:bodyPr>
          <a:lstStyle/>
          <a:p>
            <a:pPr algn="ctr"/>
            <a:r>
              <a:rPr lang="uz-Cyrl-UZ" altLang="ru-RU" sz="4500" b="1" dirty="0" smtClean="0">
                <a:solidFill>
                  <a:schemeClr val="tx1">
                    <a:lumMod val="75000"/>
                    <a:lumOff val="25000"/>
                  </a:schemeClr>
                </a:solidFill>
                <a:latin typeface="Times New Roman" panose="02020603050405020304" pitchFamily="18" charset="0"/>
                <a:cs typeface="Times New Roman" panose="02020603050405020304" pitchFamily="18" charset="0"/>
              </a:rPr>
              <a:t>Кадрлар сиёсатининг йўналишлари:</a:t>
            </a:r>
            <a:endParaRPr lang="uz-Cyrl-UZ" altLang="ru-RU" sz="3900" dirty="0" smtClean="0">
              <a:solidFill>
                <a:schemeClr val="tx1">
                  <a:lumMod val="75000"/>
                  <a:lumOff val="25000"/>
                </a:schemeClr>
              </a:solidFill>
              <a:latin typeface="Times New Roman" panose="02020603050405020304" pitchFamily="18" charset="0"/>
              <a:cs typeface="Times New Roman" panose="02020603050405020304" pitchFamily="18" charset="0"/>
            </a:endParaRPr>
          </a:p>
        </p:txBody>
      </p:sp>
      <p:graphicFrame>
        <p:nvGraphicFramePr>
          <p:cNvPr id="4" name="Содержимое 7"/>
          <p:cNvGraphicFramePr>
            <a:graphicFrameLocks noGrp="1"/>
          </p:cNvGraphicFramePr>
          <p:nvPr>
            <p:ph idx="1"/>
            <p:extLst>
              <p:ext uri="{D42A27DB-BD31-4B8C-83A1-F6EECF244321}">
                <p14:modId xmlns:p14="http://schemas.microsoft.com/office/powerpoint/2010/main" val="2218840964"/>
              </p:ext>
            </p:extLst>
          </p:nvPr>
        </p:nvGraphicFramePr>
        <p:xfrm>
          <a:off x="920029" y="1250730"/>
          <a:ext cx="8339585" cy="56072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4577295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6" name="Содержимое 22"/>
          <p:cNvSpPr>
            <a:spLocks noGrp="1"/>
          </p:cNvSpPr>
          <p:nvPr>
            <p:ph idx="1"/>
          </p:nvPr>
        </p:nvSpPr>
        <p:spPr>
          <a:xfrm>
            <a:off x="126405" y="2233033"/>
            <a:ext cx="9779595" cy="4309596"/>
          </a:xfrm>
          <a:solidFill>
            <a:schemeClr val="accent1"/>
          </a:solidFill>
        </p:spPr>
        <p:txBody>
          <a:bodyPr>
            <a:normAutofit/>
          </a:bodyPr>
          <a:lstStyle/>
          <a:p>
            <a:pPr algn="just">
              <a:buFont typeface="Wingdings" panose="05000000000000000000" pitchFamily="2" charset="2"/>
              <a:buChar char="q"/>
            </a:pPr>
            <a:r>
              <a:rPr lang="ru-RU" altLang="ru-RU" sz="3400" dirty="0" smtClean="0"/>
              <a:t> </a:t>
            </a:r>
            <a:r>
              <a:rPr lang="ru-RU" altLang="ru-RU" sz="3900" dirty="0" smtClean="0"/>
              <a:t> </a:t>
            </a:r>
            <a:r>
              <a:rPr lang="uz-Cyrl-UZ" altLang="ru-RU" sz="3900" b="1" dirty="0" smtClean="0">
                <a:latin typeface="Times New Roman" panose="02020603050405020304" pitchFamily="18" charset="0"/>
                <a:cs typeface="Times New Roman" panose="02020603050405020304" pitchFamily="18" charset="0"/>
              </a:rPr>
              <a:t>Изчиллик</a:t>
            </a:r>
            <a:r>
              <a:rPr lang="uz-Cyrl-UZ" sz="3900" b="1" dirty="0" smtClean="0">
                <a:latin typeface="Times New Roman" panose="02020603050405020304" pitchFamily="18" charset="0"/>
                <a:cs typeface="Times New Roman" panose="02020603050405020304" pitchFamily="18" charset="0"/>
              </a:rPr>
              <a:t> – </a:t>
            </a:r>
            <a:r>
              <a:rPr lang="uz-Cyrl-UZ" sz="2700" b="1" dirty="0" smtClean="0">
                <a:latin typeface="Times New Roman" panose="02020603050405020304" pitchFamily="18" charset="0"/>
                <a:cs typeface="Times New Roman" panose="02020603050405020304" pitchFamily="18" charset="0"/>
              </a:rPr>
              <a:t>кадрлар ишининг алоҳида таркибий қисмларининг ўзаро боғлиқлиги ва ўзаро муносабатларини ҳисобга олишлик.</a:t>
            </a:r>
            <a:endParaRPr lang="uz-Cyrl-UZ" altLang="ru-RU" sz="2700"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q"/>
            </a:pPr>
            <a:r>
              <a:rPr lang="uz-Cyrl-UZ" altLang="ru-RU" sz="3900" b="1" dirty="0" smtClean="0">
                <a:latin typeface="Times New Roman" panose="02020603050405020304" pitchFamily="18" charset="0"/>
                <a:cs typeface="Times New Roman" panose="02020603050405020304" pitchFamily="18" charset="0"/>
              </a:rPr>
              <a:t>Мураккаблик - </a:t>
            </a:r>
            <a:r>
              <a:rPr lang="uz-Cyrl-UZ" altLang="ru-RU" sz="2700" b="1" dirty="0" smtClean="0">
                <a:latin typeface="Times New Roman" panose="02020603050405020304" pitchFamily="18" charset="0"/>
                <a:cs typeface="Times New Roman" panose="02020603050405020304" pitchFamily="18" charset="0"/>
              </a:rPr>
              <a:t>кадрлар фаолиятининг барча соҳаларига бўлган эҳтиёжлилик.</a:t>
            </a:r>
          </a:p>
          <a:p>
            <a:pPr algn="just">
              <a:buFont typeface="Wingdings" panose="05000000000000000000" pitchFamily="2" charset="2"/>
              <a:buChar char="q"/>
            </a:pPr>
            <a:r>
              <a:rPr lang="uz-Cyrl-UZ" altLang="ru-RU" sz="3900" b="1" dirty="0" smtClean="0">
                <a:latin typeface="Times New Roman" panose="02020603050405020304" pitchFamily="18" charset="0"/>
                <a:cs typeface="Times New Roman" panose="02020603050405020304" pitchFamily="18" charset="0"/>
              </a:rPr>
              <a:t>Самарадорлик - </a:t>
            </a:r>
            <a:r>
              <a:rPr lang="uz-Cyrl-UZ" altLang="ru-RU" sz="2700" b="1" dirty="0" smtClean="0">
                <a:latin typeface="Times New Roman" panose="02020603050405020304" pitchFamily="18" charset="0"/>
                <a:cs typeface="Times New Roman" panose="02020603050405020304" pitchFamily="18" charset="0"/>
              </a:rPr>
              <a:t>ушбу соҳадага йўналтирилган ҳар қандай харажатлар иқтисодий фаолият натижалари бўйича қопланиши керак. </a:t>
            </a:r>
          </a:p>
          <a:p>
            <a:endParaRPr lang="ru-RU" altLang="ru-RU" dirty="0" smtClean="0">
              <a:solidFill>
                <a:schemeClr val="bg1"/>
              </a:solidFill>
            </a:endParaRPr>
          </a:p>
        </p:txBody>
      </p:sp>
      <p:sp>
        <p:nvSpPr>
          <p:cNvPr id="9" name="Прямоугольник 8"/>
          <p:cNvSpPr/>
          <p:nvPr/>
        </p:nvSpPr>
        <p:spPr>
          <a:xfrm>
            <a:off x="1355464" y="649485"/>
            <a:ext cx="7998743" cy="124022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uz-Cyrl-UZ" sz="2500" b="1" dirty="0" smtClean="0">
                <a:latin typeface="Times New Roman" panose="02020603050405020304" pitchFamily="18" charset="0"/>
                <a:cs typeface="Times New Roman" panose="02020603050405020304" pitchFamily="18" charset="0"/>
              </a:rPr>
              <a:t>Кадрлар сиёсатини шакллантиришнинг </a:t>
            </a:r>
            <a:r>
              <a:rPr lang="uz-Cyrl-UZ" sz="2500" b="1" dirty="0">
                <a:latin typeface="Times New Roman" panose="02020603050405020304" pitchFamily="18" charset="0"/>
                <a:cs typeface="Times New Roman" panose="02020603050405020304" pitchFamily="18" charset="0"/>
              </a:rPr>
              <a:t>асосий </a:t>
            </a:r>
            <a:r>
              <a:rPr lang="uz-Cyrl-UZ" sz="2500" b="1" dirty="0" smtClean="0">
                <a:latin typeface="Times New Roman" panose="02020603050405020304" pitchFamily="18" charset="0"/>
                <a:cs typeface="Times New Roman" panose="02020603050405020304" pitchFamily="18" charset="0"/>
              </a:rPr>
              <a:t>тамойиллари</a:t>
            </a:r>
            <a:endParaRPr lang="ru-RU" sz="2500" b="1" dirty="0">
              <a:latin typeface="Times New Roman" panose="02020603050405020304" pitchFamily="18" charset="0"/>
              <a:cs typeface="Times New Roman" panose="02020603050405020304" pitchFamily="18" charset="0"/>
            </a:endParaRPr>
          </a:p>
        </p:txBody>
      </p:sp>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767" y="655647"/>
            <a:ext cx="1107697" cy="1227895"/>
          </a:xfrm>
          <a:prstGeom prst="rect">
            <a:avLst/>
          </a:prstGeom>
        </p:spPr>
      </p:pic>
      <p:sp>
        <p:nvSpPr>
          <p:cNvPr id="2" name="Прямоугольник 1"/>
          <p:cNvSpPr/>
          <p:nvPr/>
        </p:nvSpPr>
        <p:spPr>
          <a:xfrm>
            <a:off x="247767" y="126882"/>
            <a:ext cx="9421749" cy="461665"/>
          </a:xfrm>
          <a:prstGeom prst="rect">
            <a:avLst/>
          </a:prstGeom>
        </p:spPr>
        <p:txBody>
          <a:bodyPr wrap="square">
            <a:spAutoFit/>
          </a:bodyPr>
          <a:lstStyle/>
          <a:p>
            <a:pPr algn="ctr" fontAlgn="t"/>
            <a:r>
              <a:rPr lang="ru-RU" sz="2400" b="1" dirty="0">
                <a:latin typeface="Times New Roman" panose="02020603050405020304" pitchFamily="18" charset="0"/>
                <a:cs typeface="Times New Roman" panose="02020603050405020304" pitchFamily="18" charset="0"/>
              </a:rPr>
              <a:t>3.Кадрлар </a:t>
            </a:r>
            <a:r>
              <a:rPr lang="ru-RU" sz="2400" b="1" dirty="0" err="1">
                <a:latin typeface="Times New Roman" panose="02020603050405020304" pitchFamily="18" charset="0"/>
                <a:cs typeface="Times New Roman" panose="02020603050405020304" pitchFamily="18" charset="0"/>
              </a:rPr>
              <a:t>сиёсатини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шакллантиришнинг</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асосий</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тамойиллари</a:t>
            </a:r>
            <a:r>
              <a:rPr lang="ru-RU" sz="2400" b="1"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47891737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9" name="Прямоугольник 8"/>
          <p:cNvSpPr/>
          <p:nvPr/>
        </p:nvSpPr>
        <p:spPr>
          <a:xfrm>
            <a:off x="1355464" y="153102"/>
            <a:ext cx="7988234" cy="124022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uz-Cyrl-UZ" sz="2800" b="1" dirty="0" smtClean="0">
                <a:solidFill>
                  <a:schemeClr val="bg1"/>
                </a:solidFill>
                <a:latin typeface="Times New Roman" panose="02020603050405020304" pitchFamily="18" charset="0"/>
                <a:cs typeface="Times New Roman" panose="02020603050405020304" pitchFamily="18" charset="0"/>
              </a:rPr>
              <a:t>Кадрлар сиёсатини шакллантириш ва амалга ошириш</a:t>
            </a:r>
            <a:r>
              <a:rPr lang="en-US" sz="2800" b="1" dirty="0" smtClean="0">
                <a:solidFill>
                  <a:schemeClr val="bg1"/>
                </a:solidFill>
                <a:latin typeface="Times New Roman" panose="02020603050405020304" pitchFamily="18" charset="0"/>
                <a:cs typeface="Times New Roman" panose="02020603050405020304" pitchFamily="18" charset="0"/>
              </a:rPr>
              <a:t>[8]</a:t>
            </a:r>
            <a:endParaRPr lang="uz-Cyrl-UZ" sz="2800" b="1" dirty="0">
              <a:solidFill>
                <a:schemeClr val="bg1"/>
              </a:solidFill>
              <a:latin typeface="Times New Roman" panose="02020603050405020304" pitchFamily="18" charset="0"/>
              <a:cs typeface="Times New Roman" panose="02020603050405020304" pitchFamily="18" charset="0"/>
            </a:endParaRPr>
          </a:p>
        </p:txBody>
      </p:sp>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767" y="159264"/>
            <a:ext cx="1107697" cy="1227895"/>
          </a:xfrm>
          <a:prstGeom prst="rect">
            <a:avLst/>
          </a:prstGeom>
        </p:spPr>
      </p:pic>
      <p:sp>
        <p:nvSpPr>
          <p:cNvPr id="3" name="Прямоугольник 2"/>
          <p:cNvSpPr/>
          <p:nvPr/>
        </p:nvSpPr>
        <p:spPr>
          <a:xfrm>
            <a:off x="247767" y="1650997"/>
            <a:ext cx="9253585" cy="5401479"/>
          </a:xfrm>
          <a:prstGeom prst="rect">
            <a:avLst/>
          </a:prstGeom>
        </p:spPr>
        <p:txBody>
          <a:bodyPr wrap="square">
            <a:spAutoFit/>
          </a:bodyPr>
          <a:lstStyle/>
          <a:p>
            <a:pPr algn="just"/>
            <a:r>
              <a:rPr lang="uz-Cyrl-UZ" sz="2500" b="1" dirty="0" smtClean="0">
                <a:latin typeface="Times New Roman" panose="02020603050405020304" pitchFamily="18" charset="0"/>
                <a:cs typeface="Times New Roman" panose="02020603050405020304" pitchFamily="18" charset="0"/>
              </a:rPr>
              <a:t>    1.Бошқарув</a:t>
            </a:r>
            <a:r>
              <a:rPr lang="ru-RU" sz="2500" b="1" dirty="0" smtClean="0">
                <a:latin typeface="Times New Roman" panose="02020603050405020304" pitchFamily="18" charset="0"/>
                <a:cs typeface="Times New Roman" panose="02020603050405020304" pitchFamily="18" charset="0"/>
              </a:rPr>
              <a:t> </a:t>
            </a:r>
            <a:r>
              <a:rPr lang="uz-Cyrl-UZ" sz="2500" b="1" dirty="0" smtClean="0">
                <a:latin typeface="Times New Roman" panose="02020603050405020304" pitchFamily="18" charset="0"/>
                <a:cs typeface="Times New Roman" panose="02020603050405020304" pitchFamily="18" charset="0"/>
              </a:rPr>
              <a:t>томонидан</a:t>
            </a:r>
            <a:r>
              <a:rPr lang="ru-RU" sz="2500" b="1" dirty="0" smtClean="0">
                <a:latin typeface="Times New Roman" panose="02020603050405020304" pitchFamily="18" charset="0"/>
                <a:cs typeface="Times New Roman" panose="02020603050405020304" pitchFamily="18" charset="0"/>
              </a:rPr>
              <a:t> </a:t>
            </a:r>
            <a:r>
              <a:rPr lang="uz-Cyrl-UZ" sz="2500" b="1" dirty="0" smtClean="0">
                <a:solidFill>
                  <a:srgbClr val="FFFF00"/>
                </a:solidFill>
                <a:latin typeface="Times New Roman" panose="02020603050405020304" pitchFamily="18" charset="0"/>
                <a:cs typeface="Times New Roman" panose="02020603050405020304" pitchFamily="18" charset="0"/>
              </a:rPr>
              <a:t>шакллантирилади</a:t>
            </a:r>
            <a:r>
              <a:rPr lang="ru-RU" sz="2500" b="1" dirty="0" smtClean="0">
                <a:solidFill>
                  <a:srgbClr val="FFFF00"/>
                </a:solidFill>
                <a:latin typeface="Times New Roman" panose="02020603050405020304" pitchFamily="18" charset="0"/>
                <a:cs typeface="Times New Roman" panose="02020603050405020304" pitchFamily="18" charset="0"/>
              </a:rPr>
              <a:t>. </a:t>
            </a:r>
          </a:p>
          <a:p>
            <a:pPr algn="just"/>
            <a:r>
              <a:rPr lang="uz-Cyrl-UZ" sz="2500" b="1" dirty="0" smtClean="0">
                <a:latin typeface="Times New Roman" panose="02020603050405020304" pitchFamily="18" charset="0"/>
                <a:cs typeface="Times New Roman" panose="02020603050405020304" pitchFamily="18" charset="0"/>
              </a:rPr>
              <a:t>    2.Кадрлар</a:t>
            </a:r>
            <a:r>
              <a:rPr lang="en-US" sz="2500" b="1" dirty="0" smtClean="0">
                <a:latin typeface="Times New Roman" panose="02020603050405020304" pitchFamily="18" charset="0"/>
                <a:cs typeface="Times New Roman" panose="02020603050405020304" pitchFamily="18" charset="0"/>
              </a:rPr>
              <a:t> </a:t>
            </a:r>
            <a:r>
              <a:rPr lang="ru-RU" sz="2500" b="1" dirty="0" smtClean="0">
                <a:latin typeface="Times New Roman" panose="02020603050405020304" pitchFamily="18" charset="0"/>
                <a:cs typeface="Times New Roman" panose="02020603050405020304" pitchFamily="18" charset="0"/>
              </a:rPr>
              <a:t>(</a:t>
            </a:r>
            <a:r>
              <a:rPr lang="en-US" sz="2500" b="1" dirty="0" smtClean="0">
                <a:latin typeface="Times New Roman" panose="02020603050405020304" pitchFamily="18" charset="0"/>
                <a:cs typeface="Times New Roman" panose="02020603050405020304" pitchFamily="18" charset="0"/>
              </a:rPr>
              <a:t>HR</a:t>
            </a:r>
            <a:r>
              <a:rPr lang="ru-RU" sz="2500" b="1" dirty="0" smtClean="0">
                <a:latin typeface="Times New Roman" panose="02020603050405020304" pitchFamily="18" charset="0"/>
                <a:cs typeface="Times New Roman" panose="02020603050405020304" pitchFamily="18" charset="0"/>
              </a:rPr>
              <a:t>)</a:t>
            </a:r>
            <a:r>
              <a:rPr lang="uz-Cyrl-UZ" sz="2500" b="1" dirty="0">
                <a:latin typeface="Times New Roman" panose="02020603050405020304" pitchFamily="18" charset="0"/>
                <a:cs typeface="Times New Roman" panose="02020603050405020304" pitchFamily="18" charset="0"/>
              </a:rPr>
              <a:t> хизмати </a:t>
            </a:r>
            <a:r>
              <a:rPr lang="ru-RU" sz="2500" b="1" dirty="0" smtClean="0">
                <a:latin typeface="Times New Roman" panose="02020603050405020304" pitchFamily="18" charset="0"/>
                <a:cs typeface="Times New Roman" panose="02020603050405020304" pitchFamily="18" charset="0"/>
              </a:rPr>
              <a:t> </a:t>
            </a:r>
            <a:r>
              <a:rPr lang="ru-RU" sz="2500" b="1" dirty="0" err="1" smtClean="0">
                <a:latin typeface="Times New Roman" panose="02020603050405020304" pitchFamily="18" charset="0"/>
                <a:cs typeface="Times New Roman" panose="02020603050405020304" pitchFamily="18" charset="0"/>
              </a:rPr>
              <a:t>ва</a:t>
            </a:r>
            <a:r>
              <a:rPr lang="ru-RU" sz="2500" b="1" dirty="0" smtClean="0">
                <a:latin typeface="Times New Roman" panose="02020603050405020304" pitchFamily="18" charset="0"/>
                <a:cs typeface="Times New Roman" panose="02020603050405020304" pitchFamily="18" charset="0"/>
              </a:rPr>
              <a:t> </a:t>
            </a:r>
            <a:r>
              <a:rPr lang="uz-Cyrl-UZ" sz="2500" b="1" dirty="0" smtClean="0">
                <a:latin typeface="Times New Roman" panose="02020603050405020304" pitchFamily="18" charset="0"/>
                <a:cs typeface="Times New Roman" panose="02020603050405020304" pitchFamily="18" charset="0"/>
              </a:rPr>
              <a:t>таркибий бўлинмалар томонидан томонидан </a:t>
            </a:r>
            <a:r>
              <a:rPr lang="uz-Cyrl-UZ" sz="2500" b="1" dirty="0" smtClean="0">
                <a:solidFill>
                  <a:srgbClr val="FFFF00"/>
                </a:solidFill>
                <a:latin typeface="Times New Roman" panose="02020603050405020304" pitchFamily="18" charset="0"/>
                <a:cs typeface="Times New Roman" panose="02020603050405020304" pitchFamily="18" charset="0"/>
              </a:rPr>
              <a:t>амалга оширилади</a:t>
            </a:r>
            <a:r>
              <a:rPr lang="uz-Cyrl-UZ" sz="2500" b="1" dirty="0" smtClean="0">
                <a:latin typeface="Times New Roman" panose="02020603050405020304" pitchFamily="18" charset="0"/>
                <a:cs typeface="Times New Roman" panose="02020603050405020304" pitchFamily="18" charset="0"/>
              </a:rPr>
              <a:t>.</a:t>
            </a:r>
          </a:p>
          <a:p>
            <a:pPr algn="just"/>
            <a:r>
              <a:rPr lang="uz-Cyrl-UZ" sz="2500" b="1" dirty="0" smtClean="0">
                <a:latin typeface="Times New Roman" panose="02020603050405020304" pitchFamily="18" charset="0"/>
                <a:cs typeface="Times New Roman" panose="02020603050405020304" pitchFamily="18" charset="0"/>
              </a:rPr>
              <a:t>    3.Корхонанинг тегишли Норматив ҳужжатларда </a:t>
            </a:r>
            <a:r>
              <a:rPr lang="uz-Cyrl-UZ" sz="2500" b="1" dirty="0" smtClean="0">
                <a:solidFill>
                  <a:srgbClr val="FFFF00"/>
                </a:solidFill>
                <a:latin typeface="Times New Roman" panose="02020603050405020304" pitchFamily="18" charset="0"/>
                <a:cs typeface="Times New Roman" panose="02020603050405020304" pitchFamily="18" charset="0"/>
              </a:rPr>
              <a:t>акс эттирилади</a:t>
            </a:r>
            <a:r>
              <a:rPr lang="uz-Cyrl-UZ" sz="2500" b="1" dirty="0" smtClean="0">
                <a:latin typeface="Times New Roman" panose="02020603050405020304" pitchFamily="18" charset="0"/>
                <a:cs typeface="Times New Roman" panose="02020603050405020304" pitchFamily="18" charset="0"/>
              </a:rPr>
              <a:t>:</a:t>
            </a:r>
          </a:p>
          <a:p>
            <a:pPr algn="just"/>
            <a:r>
              <a:rPr lang="uz-Cyrl-UZ" sz="2200" b="1" dirty="0" smtClean="0">
                <a:latin typeface="Times New Roman" panose="02020603050405020304" pitchFamily="18" charset="0"/>
                <a:cs typeface="Times New Roman" panose="02020603050405020304" pitchFamily="18" charset="0"/>
              </a:rPr>
              <a:t>      - компания уставида; </a:t>
            </a:r>
          </a:p>
          <a:p>
            <a:pPr algn="just"/>
            <a:r>
              <a:rPr lang="uz-Cyrl-UZ" sz="2200" b="1" dirty="0" smtClean="0">
                <a:latin typeface="Times New Roman" panose="02020603050405020304" pitchFamily="18" charset="0"/>
                <a:cs typeface="Times New Roman" panose="02020603050405020304" pitchFamily="18" charset="0"/>
              </a:rPr>
              <a:t>      - ички меҳнат қоидаларида; </a:t>
            </a:r>
          </a:p>
          <a:p>
            <a:pPr algn="just"/>
            <a:r>
              <a:rPr lang="uz-Cyrl-UZ" sz="2200" b="1" dirty="0" smtClean="0">
                <a:latin typeface="Times New Roman" panose="02020603050405020304" pitchFamily="18" charset="0"/>
                <a:cs typeface="Times New Roman" panose="02020603050405020304" pitchFamily="18" charset="0"/>
              </a:rPr>
              <a:t>      - жамоа шартномасида; </a:t>
            </a:r>
          </a:p>
          <a:p>
            <a:pPr algn="just"/>
            <a:r>
              <a:rPr lang="uz-Cyrl-UZ" sz="2200" b="1" dirty="0" smtClean="0">
                <a:latin typeface="Times New Roman" panose="02020603050405020304" pitchFamily="18" charset="0"/>
                <a:cs typeface="Times New Roman" panose="02020603050405020304" pitchFamily="18" charset="0"/>
              </a:rPr>
              <a:t>      - корхонанинг штат жадвалида;</a:t>
            </a:r>
          </a:p>
          <a:p>
            <a:pPr algn="just"/>
            <a:r>
              <a:rPr lang="uz-Cyrl-UZ" sz="2200" b="1" dirty="0" smtClean="0">
                <a:latin typeface="Times New Roman" panose="02020603050405020304" pitchFamily="18" charset="0"/>
                <a:cs typeface="Times New Roman" panose="02020603050405020304" pitchFamily="18" charset="0"/>
              </a:rPr>
              <a:t>      - меҳнатга ҳақ тўлаш ва бонуслар тўғрисидаги Низомда;</a:t>
            </a:r>
          </a:p>
          <a:p>
            <a:pPr algn="just"/>
            <a:r>
              <a:rPr lang="uz-Cyrl-UZ" sz="2200" b="1" dirty="0" smtClean="0">
                <a:latin typeface="Times New Roman" panose="02020603050405020304" pitchFamily="18" charset="0"/>
                <a:cs typeface="Times New Roman" panose="02020603050405020304" pitchFamily="18" charset="0"/>
              </a:rPr>
              <a:t>      - бўлинмалар тўғрисидаги Низомда;</a:t>
            </a:r>
          </a:p>
          <a:p>
            <a:pPr algn="just"/>
            <a:r>
              <a:rPr lang="uz-Cyrl-UZ" sz="2200" b="1" dirty="0" smtClean="0">
                <a:latin typeface="Times New Roman" panose="02020603050405020304" pitchFamily="18" charset="0"/>
                <a:cs typeface="Times New Roman" panose="02020603050405020304" pitchFamily="18" charset="0"/>
              </a:rPr>
              <a:t>      - меҳнат шартномасида; </a:t>
            </a:r>
          </a:p>
          <a:p>
            <a:pPr algn="just"/>
            <a:r>
              <a:rPr lang="uz-Cyrl-UZ" sz="2200" b="1" dirty="0" smtClean="0">
                <a:latin typeface="Times New Roman" panose="02020603050405020304" pitchFamily="18" charset="0"/>
                <a:cs typeface="Times New Roman" panose="02020603050405020304" pitchFamily="18" charset="0"/>
              </a:rPr>
              <a:t>      -лавозим мажбуриятида; </a:t>
            </a:r>
          </a:p>
          <a:p>
            <a:pPr algn="just"/>
            <a:r>
              <a:rPr lang="uz-Cyrl-UZ" sz="2200" b="1" dirty="0" smtClean="0">
                <a:latin typeface="Times New Roman" panose="02020603050405020304" pitchFamily="18" charset="0"/>
                <a:cs typeface="Times New Roman" panose="02020603050405020304" pitchFamily="18" charset="0"/>
              </a:rPr>
              <a:t>      -ходимларни аттестациядан ўтказиш тўғрисидаги Низом ва бошқалар.</a:t>
            </a:r>
            <a:endParaRPr lang="uz-Cyrl-UZ" sz="2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76968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9" name="Прямоугольник 8"/>
          <p:cNvSpPr/>
          <p:nvPr/>
        </p:nvSpPr>
        <p:spPr>
          <a:xfrm>
            <a:off x="1339646" y="29276"/>
            <a:ext cx="8477015" cy="124022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uz-Cyrl-UZ" sz="3200" b="1" dirty="0">
                <a:solidFill>
                  <a:srgbClr val="FFC000"/>
                </a:solidFill>
                <a:latin typeface="Times New Roman" panose="02020603050405020304" pitchFamily="18" charset="0"/>
                <a:cs typeface="Times New Roman" panose="02020603050405020304" pitchFamily="18" charset="0"/>
              </a:rPr>
              <a:t>Кадрлар сиёсатини шакллантириш </a:t>
            </a:r>
            <a:r>
              <a:rPr lang="uz-Cyrl-UZ" sz="3200" b="1" dirty="0" smtClean="0">
                <a:solidFill>
                  <a:srgbClr val="FFC000"/>
                </a:solidFill>
                <a:latin typeface="Times New Roman" panose="02020603050405020304" pitchFamily="18" charset="0"/>
                <a:cs typeface="Times New Roman" panose="02020603050405020304" pitchFamily="18" charset="0"/>
              </a:rPr>
              <a:t>босқичлари</a:t>
            </a:r>
            <a:r>
              <a:rPr lang="en-US" sz="3200" b="1" dirty="0" smtClean="0">
                <a:solidFill>
                  <a:srgbClr val="FFC000"/>
                </a:solidFill>
                <a:latin typeface="Times New Roman" panose="02020603050405020304" pitchFamily="18" charset="0"/>
                <a:cs typeface="Times New Roman" panose="02020603050405020304" pitchFamily="18" charset="0"/>
              </a:rPr>
              <a:t>[3</a:t>
            </a:r>
            <a:r>
              <a:rPr lang="uz-Cyrl-UZ" sz="3200" b="1" dirty="0" smtClean="0">
                <a:solidFill>
                  <a:srgbClr val="FFC000"/>
                </a:solidFill>
                <a:latin typeface="Times New Roman" panose="02020603050405020304" pitchFamily="18" charset="0"/>
                <a:cs typeface="Times New Roman" panose="02020603050405020304" pitchFamily="18" charset="0"/>
              </a:rPr>
              <a:t>,</a:t>
            </a:r>
            <a:r>
              <a:rPr lang="en-US" sz="3200" b="1" dirty="0" smtClean="0">
                <a:solidFill>
                  <a:srgbClr val="FFC000"/>
                </a:solidFill>
                <a:latin typeface="Times New Roman" panose="02020603050405020304" pitchFamily="18" charset="0"/>
                <a:cs typeface="Times New Roman" panose="02020603050405020304" pitchFamily="18" charset="0"/>
              </a:rPr>
              <a:t>7]</a:t>
            </a:r>
            <a:endParaRPr lang="uz-Cyrl-UZ" sz="3200" b="1" dirty="0">
              <a:solidFill>
                <a:srgbClr val="FFC000"/>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250230" y="1269497"/>
            <a:ext cx="9440308" cy="5647700"/>
          </a:xfrm>
          <a:prstGeom prst="rect">
            <a:avLst/>
          </a:prstGeom>
        </p:spPr>
        <p:txBody>
          <a:bodyPr wrap="square">
            <a:spAutoFit/>
          </a:bodyPr>
          <a:lstStyle/>
          <a:p>
            <a:pPr algn="just"/>
            <a:r>
              <a:rPr lang="uz-Cyrl-UZ" sz="2500" b="1" dirty="0" smtClean="0">
                <a:solidFill>
                  <a:srgbClr val="92D050"/>
                </a:solidFill>
                <a:latin typeface="Times New Roman" panose="02020603050405020304" pitchFamily="18" charset="0"/>
                <a:cs typeface="Times New Roman" panose="02020603050405020304" pitchFamily="18" charset="0"/>
              </a:rPr>
              <a:t>	</a:t>
            </a:r>
            <a:r>
              <a:rPr lang="uz-Cyrl-UZ" sz="2500" b="1" dirty="0" smtClean="0">
                <a:latin typeface="Times New Roman" panose="02020603050405020304" pitchFamily="18" charset="0"/>
                <a:cs typeface="Times New Roman" panose="02020603050405020304" pitchFamily="18" charset="0"/>
              </a:rPr>
              <a:t>1.</a:t>
            </a:r>
            <a:r>
              <a:rPr lang="uz-Cyrl-UZ" sz="2400" b="1" dirty="0" smtClean="0">
                <a:latin typeface="Times New Roman" panose="02020603050405020304" pitchFamily="18" charset="0"/>
                <a:cs typeface="Times New Roman" panose="02020603050405020304" pitchFamily="18" charset="0"/>
              </a:rPr>
              <a:t>Стандарт</a:t>
            </a:r>
            <a:r>
              <a:rPr lang="uz-Cyrl-UZ" sz="2400" dirty="0" smtClean="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босқичида </a:t>
            </a:r>
            <a:r>
              <a:rPr lang="uz-Cyrl-UZ" sz="2400" dirty="0" smtClean="0">
                <a:latin typeface="Times New Roman" panose="02020603050405020304" pitchFamily="18" charset="0"/>
                <a:cs typeface="Times New Roman" panose="02020603050405020304" pitchFamily="18" charset="0"/>
              </a:rPr>
              <a:t>компаниянинг </a:t>
            </a:r>
            <a:r>
              <a:rPr lang="uz-Cyrl-UZ" sz="2400" dirty="0">
                <a:latin typeface="Times New Roman" panose="02020603050405020304" pitchFamily="18" charset="0"/>
                <a:cs typeface="Times New Roman" panose="02020603050405020304" pitchFamily="18" charset="0"/>
              </a:rPr>
              <a:t>мақсадлари ва қадриятларига </a:t>
            </a:r>
            <a:r>
              <a:rPr lang="uz-Cyrl-UZ" sz="2400" dirty="0" smtClean="0">
                <a:latin typeface="Times New Roman" panose="02020603050405020304" pitchFamily="18" charset="0"/>
                <a:cs typeface="Times New Roman" panose="02020603050405020304" pitchFamily="18" charset="0"/>
              </a:rPr>
              <a:t>мувофиқ ходимлар </a:t>
            </a:r>
            <a:r>
              <a:rPr lang="uz-Cyrl-UZ" sz="2400" dirty="0">
                <a:latin typeface="Times New Roman" panose="02020603050405020304" pitchFamily="18" charset="0"/>
                <a:cs typeface="Times New Roman" panose="02020603050405020304" pitchFamily="18" charset="0"/>
              </a:rPr>
              <a:t>билан ишлашнинг умумий тамойиллари ва мақсадлари </a:t>
            </a:r>
            <a:r>
              <a:rPr lang="uz-Cyrl-UZ" sz="2400" dirty="0" smtClean="0">
                <a:latin typeface="Times New Roman" panose="02020603050405020304" pitchFamily="18" charset="0"/>
                <a:cs typeface="Times New Roman" panose="02020603050405020304" pitchFamily="18" charset="0"/>
              </a:rPr>
              <a:t>шакллантирилади. </a:t>
            </a:r>
          </a:p>
          <a:p>
            <a:pPr algn="just"/>
            <a:r>
              <a:rPr lang="uz-Cyrl-UZ" sz="2400" b="1" dirty="0">
                <a:latin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          2.Стандартлаштириш </a:t>
            </a:r>
            <a:r>
              <a:rPr lang="uz-Cyrl-UZ" sz="2400" dirty="0" smtClean="0">
                <a:latin typeface="Times New Roman" panose="02020603050405020304" pitchFamily="18" charset="0"/>
                <a:cs typeface="Times New Roman" panose="02020603050405020304" pitchFamily="18" charset="0"/>
              </a:rPr>
              <a:t>босқичи қуйидагилардан иборат: </a:t>
            </a:r>
            <a:r>
              <a:rPr lang="uz-Cyrl-UZ" sz="2400" b="1" dirty="0" smtClean="0">
                <a:latin typeface="Times New Roman" panose="02020603050405020304" pitchFamily="18" charset="0"/>
                <a:cs typeface="Times New Roman" panose="02020603050405020304" pitchFamily="18" charset="0"/>
              </a:rPr>
              <a:t>идеал</a:t>
            </a:r>
            <a:r>
              <a:rPr lang="en-US" sz="2400" b="1" dirty="0" smtClean="0">
                <a:latin typeface="Times New Roman" panose="02020603050405020304" pitchFamily="18" charset="0"/>
                <a:cs typeface="Times New Roman" panose="02020603050405020304" pitchFamily="18" charset="0"/>
              </a:rPr>
              <a:t> </a:t>
            </a:r>
            <a:r>
              <a:rPr lang="uz-Cyrl-UZ" sz="2400" b="1" dirty="0">
                <a:latin typeface="Times New Roman" panose="02020603050405020304" pitchFamily="18" charset="0"/>
                <a:cs typeface="Times New Roman" panose="02020603050405020304" pitchFamily="18" charset="0"/>
              </a:rPr>
              <a:t>ходим </a:t>
            </a:r>
            <a:r>
              <a:rPr lang="uz-Cyrl-UZ" sz="2400" b="1" dirty="0" smtClean="0">
                <a:latin typeface="Times New Roman" panose="02020603050405020304" pitchFamily="18" charset="0"/>
                <a:cs typeface="Times New Roman" panose="02020603050405020304" pitchFamily="18" charset="0"/>
              </a:rPr>
              <a:t>тўғрисида </a:t>
            </a:r>
            <a:r>
              <a:rPr lang="uz-Cyrl-UZ" sz="2400" b="1" dirty="0">
                <a:latin typeface="Times New Roman" panose="02020603050405020304" pitchFamily="18" charset="0"/>
                <a:cs typeface="Times New Roman" panose="02020603050405020304" pitchFamily="18" charset="0"/>
              </a:rPr>
              <a:t>ғояларни ишлаб чиқиш, ўзаро жавобгарлик қоидалари ва тамойиллари, танлов, баҳолаш, </a:t>
            </a:r>
            <a:r>
              <a:rPr lang="uz-Cyrl-UZ" sz="2400" b="1" dirty="0" smtClean="0">
                <a:latin typeface="Times New Roman" panose="02020603050405020304" pitchFamily="18" charset="0"/>
                <a:cs typeface="Times New Roman" panose="02020603050405020304" pitchFamily="18" charset="0"/>
              </a:rPr>
              <a:t>аттестациядан ўтказиш </a:t>
            </a:r>
            <a:r>
              <a:rPr lang="uz-Cyrl-UZ" sz="2400" b="1" dirty="0">
                <a:latin typeface="Times New Roman" panose="02020603050405020304" pitchFamily="18" charset="0"/>
                <a:cs typeface="Times New Roman" panose="02020603050405020304" pitchFamily="18" charset="0"/>
              </a:rPr>
              <a:t>мезонлари ва талаблари </a:t>
            </a:r>
            <a:r>
              <a:rPr lang="uz-Cyrl-UZ" sz="2400" b="1" dirty="0" smtClean="0">
                <a:latin typeface="Times New Roman" panose="02020603050405020304" pitchFamily="18" charset="0"/>
                <a:cs typeface="Times New Roman" panose="02020603050405020304" pitchFamily="18" charset="0"/>
              </a:rPr>
              <a:t>шунингдек,  </a:t>
            </a:r>
            <a:r>
              <a:rPr lang="uz-Cyrl-UZ" sz="2400" b="1" dirty="0">
                <a:latin typeface="Times New Roman" panose="02020603050405020304" pitchFamily="18" charset="0"/>
                <a:cs typeface="Times New Roman" panose="02020603050405020304" pitchFamily="18" charset="0"/>
              </a:rPr>
              <a:t>бошқалар. </a:t>
            </a:r>
            <a:endParaRPr lang="uz-Cyrl-UZ" sz="2400" b="1" dirty="0" smtClean="0">
              <a:latin typeface="Times New Roman" panose="02020603050405020304" pitchFamily="18" charset="0"/>
              <a:cs typeface="Times New Roman" panose="02020603050405020304" pitchFamily="18" charset="0"/>
            </a:endParaRPr>
          </a:p>
          <a:p>
            <a:pPr algn="just"/>
            <a:r>
              <a:rPr lang="uz-Cyrl-UZ" sz="2400" b="1" dirty="0" smtClean="0">
                <a:latin typeface="Times New Roman" panose="02020603050405020304" pitchFamily="18" charset="0"/>
                <a:cs typeface="Times New Roman" panose="02020603050405020304" pitchFamily="18" charset="0"/>
              </a:rPr>
              <a:t>          3.Дастурлаш</a:t>
            </a:r>
            <a:r>
              <a:rPr lang="uz-Cyrl-UZ" sz="2400" dirty="0" smtClean="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босқичида корпоратив ҳужжатларда қайд </a:t>
            </a:r>
            <a:r>
              <a:rPr lang="uz-Cyrl-UZ" sz="2400" dirty="0" smtClean="0">
                <a:latin typeface="Times New Roman" panose="02020603050405020304" pitchFamily="18" charset="0"/>
                <a:cs typeface="Times New Roman" panose="02020603050405020304" pitchFamily="18" charset="0"/>
              </a:rPr>
              <a:t>этилган кадрлар билан ишлаш технологиялари </a:t>
            </a:r>
            <a:r>
              <a:rPr lang="uz-Cyrl-UZ" sz="2400" dirty="0">
                <a:latin typeface="Times New Roman" panose="02020603050405020304" pitchFamily="18" charset="0"/>
                <a:cs typeface="Times New Roman" panose="02020603050405020304" pitchFamily="18" charset="0"/>
              </a:rPr>
              <a:t>ва </a:t>
            </a:r>
            <a:r>
              <a:rPr lang="uz-Cyrl-UZ" sz="2400" dirty="0" smtClean="0">
                <a:latin typeface="Times New Roman" panose="02020603050405020304" pitchFamily="18" charset="0"/>
                <a:cs typeface="Times New Roman" panose="02020603050405020304" pitchFamily="18" charset="0"/>
              </a:rPr>
              <a:t>дастурлари ҳозирги </a:t>
            </a:r>
            <a:r>
              <a:rPr lang="uz-Cyrl-UZ" sz="2400" dirty="0">
                <a:latin typeface="Times New Roman" panose="02020603050405020304" pitchFamily="18" charset="0"/>
                <a:cs typeface="Times New Roman" panose="02020603050405020304" pitchFamily="18" charset="0"/>
              </a:rPr>
              <a:t>ҳолати </a:t>
            </a:r>
            <a:r>
              <a:rPr lang="uz-Cyrl-UZ" sz="2400" dirty="0" smtClean="0">
                <a:latin typeface="Times New Roman" panose="02020603050405020304" pitchFamily="18" charset="0"/>
                <a:cs typeface="Times New Roman" panose="02020603050405020304" pitchFamily="18" charset="0"/>
              </a:rPr>
              <a:t>ҳамда ўзгаришлар </a:t>
            </a:r>
            <a:r>
              <a:rPr lang="uz-Cyrl-UZ" sz="2400" dirty="0">
                <a:latin typeface="Times New Roman" panose="02020603050405020304" pitchFamily="18" charset="0"/>
                <a:cs typeface="Times New Roman" panose="02020603050405020304" pitchFamily="18" charset="0"/>
              </a:rPr>
              <a:t>ва имкониятларини ҳисобга олган </a:t>
            </a:r>
            <a:r>
              <a:rPr lang="uz-Cyrl-UZ" sz="2400" dirty="0" smtClean="0">
                <a:latin typeface="Times New Roman" panose="02020603050405020304" pitchFamily="18" charset="0"/>
                <a:cs typeface="Times New Roman" panose="02020603050405020304" pitchFamily="18" charset="0"/>
              </a:rPr>
              <a:t>чора </a:t>
            </a:r>
            <a:r>
              <a:rPr lang="uz-Cyrl-UZ" sz="2400" dirty="0">
                <a:latin typeface="Times New Roman" panose="02020603050405020304" pitchFamily="18" charset="0"/>
                <a:cs typeface="Times New Roman" panose="02020603050405020304" pitchFamily="18" charset="0"/>
              </a:rPr>
              <a:t>- тадбирлар тизими </a:t>
            </a:r>
            <a:r>
              <a:rPr lang="uz-Cyrl-UZ" sz="2400" dirty="0" smtClean="0">
                <a:latin typeface="Times New Roman" panose="02020603050405020304" pitchFamily="18" charset="0"/>
                <a:cs typeface="Times New Roman" panose="02020603050405020304" pitchFamily="18" charset="0"/>
              </a:rPr>
              <a:t>яратилади. </a:t>
            </a:r>
          </a:p>
          <a:p>
            <a:pPr algn="just"/>
            <a:r>
              <a:rPr lang="uz-Cyrl-UZ" sz="2400" b="1" dirty="0" smtClean="0">
                <a:latin typeface="Times New Roman" panose="02020603050405020304" pitchFamily="18" charset="0"/>
                <a:cs typeface="Times New Roman" panose="02020603050405020304" pitchFamily="18" charset="0"/>
              </a:rPr>
              <a:t>          4.Кадрлар </a:t>
            </a:r>
            <a:r>
              <a:rPr lang="uz-Cyrl-UZ" sz="2400" b="1" dirty="0">
                <a:latin typeface="Times New Roman" panose="02020603050405020304" pitchFamily="18" charset="0"/>
                <a:cs typeface="Times New Roman" panose="02020603050405020304" pitchFamily="18" charset="0"/>
              </a:rPr>
              <a:t>мониторинги</a:t>
            </a:r>
            <a:r>
              <a:rPr lang="uz-Cyrl-UZ" sz="2400" dirty="0">
                <a:latin typeface="Times New Roman" panose="02020603050405020304" pitchFamily="18" charset="0"/>
                <a:cs typeface="Times New Roman" panose="02020603050405020304" pitchFamily="18" charset="0"/>
              </a:rPr>
              <a:t> босқичида ходимларнинг билим, кўникма ва малакаларини ривожлантириш ва улардан фойдаланиш бўйича аниқ чора-тадбирлар ишлаб </a:t>
            </a:r>
            <a:r>
              <a:rPr lang="uz-Cyrl-UZ" sz="2400" dirty="0" smtClean="0">
                <a:latin typeface="Times New Roman" panose="02020603050405020304" pitchFamily="18" charset="0"/>
                <a:cs typeface="Times New Roman" panose="02020603050405020304" pitchFamily="18" charset="0"/>
              </a:rPr>
              <a:t>чиқилади </a:t>
            </a:r>
            <a:r>
              <a:rPr lang="uz-Cyrl-UZ" sz="2400" dirty="0">
                <a:latin typeface="Times New Roman" panose="02020603050405020304" pitchFamily="18" charset="0"/>
                <a:cs typeface="Times New Roman" panose="02020603050405020304" pitchFamily="18" charset="0"/>
              </a:rPr>
              <a:t>ва ушбу чора-тадбирларнинг самарадорлиги </a:t>
            </a:r>
            <a:r>
              <a:rPr lang="uz-Cyrl-UZ" sz="2400" dirty="0" smtClean="0">
                <a:latin typeface="Times New Roman" panose="02020603050405020304" pitchFamily="18" charset="0"/>
                <a:cs typeface="Times New Roman" panose="02020603050405020304" pitchFamily="18" charset="0"/>
              </a:rPr>
              <a:t>баҳоланади.			</a:t>
            </a:r>
            <a:endParaRPr lang="uz-Cyrl-UZ" sz="2400" dirty="0">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197" y="29276"/>
            <a:ext cx="1213242" cy="1240221"/>
          </a:xfrm>
          <a:prstGeom prst="rect">
            <a:avLst/>
          </a:prstGeom>
        </p:spPr>
      </p:pic>
    </p:spTree>
    <p:extLst>
      <p:ext uri="{BB962C8B-B14F-4D97-AF65-F5344CB8AC3E}">
        <p14:creationId xmlns:p14="http://schemas.microsoft.com/office/powerpoint/2010/main" val="63608597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9" name="Прямоугольник 8"/>
          <p:cNvSpPr/>
          <p:nvPr/>
        </p:nvSpPr>
        <p:spPr>
          <a:xfrm>
            <a:off x="1355463" y="324998"/>
            <a:ext cx="7893640" cy="124022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uz-Cyrl-UZ" sz="3200" b="1" dirty="0">
                <a:solidFill>
                  <a:srgbClr val="FFC000"/>
                </a:solidFill>
                <a:latin typeface="Times New Roman" panose="02020603050405020304" pitchFamily="18" charset="0"/>
                <a:cs typeface="Times New Roman" panose="02020603050405020304" pitchFamily="18" charset="0"/>
              </a:rPr>
              <a:t>Кадрлар </a:t>
            </a:r>
            <a:r>
              <a:rPr lang="uz-Cyrl-UZ" sz="3200" b="1" dirty="0" smtClean="0">
                <a:solidFill>
                  <a:srgbClr val="FFC000"/>
                </a:solidFill>
                <a:latin typeface="Times New Roman" panose="02020603050405020304" pitchFamily="18" charset="0"/>
                <a:cs typeface="Times New Roman" panose="02020603050405020304" pitchFamily="18" charset="0"/>
              </a:rPr>
              <a:t>сиёсати бўйича белгиланадиган чора-тадбирлар:</a:t>
            </a:r>
            <a:endParaRPr lang="uz-Cyrl-UZ" sz="3200" b="1" dirty="0">
              <a:solidFill>
                <a:srgbClr val="FFC000"/>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273269" y="1807825"/>
            <a:ext cx="9385738" cy="4539704"/>
          </a:xfrm>
          <a:prstGeom prst="rect">
            <a:avLst/>
          </a:prstGeom>
        </p:spPr>
        <p:txBody>
          <a:bodyPr wrap="square">
            <a:spAutoFit/>
          </a:bodyPr>
          <a:lstStyle/>
          <a:p>
            <a:pPr algn="just"/>
            <a:r>
              <a:rPr lang="uz-Cyrl-UZ" sz="2500" b="1" dirty="0" smtClean="0">
                <a:solidFill>
                  <a:srgbClr val="92D050"/>
                </a:solidFill>
                <a:latin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Белгиланадиган чора-тадбирлар - Инсон ресурсларни бошқаришнинг компания </a:t>
            </a:r>
            <a:r>
              <a:rPr lang="uz-Cyrl-UZ" sz="2400" b="1" dirty="0">
                <a:latin typeface="Times New Roman" panose="02020603050405020304" pitchFamily="18" charset="0"/>
                <a:cs typeface="Times New Roman" panose="02020603050405020304" pitchFamily="18" charset="0"/>
              </a:rPr>
              <a:t>вазифаларига мувофиқлигини таъминлашга қаратилган </a:t>
            </a:r>
            <a:r>
              <a:rPr lang="uz-Cyrl-UZ" sz="2400" b="1" dirty="0" smtClean="0">
                <a:latin typeface="Times New Roman" panose="02020603050405020304" pitchFamily="18" charset="0"/>
                <a:cs typeface="Times New Roman" panose="02020603050405020304" pitchFamily="18" charset="0"/>
              </a:rPr>
              <a:t>ҳаракатлар мажмуасига тушунилади.</a:t>
            </a:r>
          </a:p>
          <a:p>
            <a:pPr algn="just"/>
            <a:r>
              <a:rPr lang="uz-Cyrl-UZ" sz="2400" b="1" dirty="0">
                <a:latin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Компанияни ривожлантириш </a:t>
            </a:r>
            <a:r>
              <a:rPr lang="uz-Cyrl-UZ" sz="2400" b="1" dirty="0">
                <a:latin typeface="Times New Roman" panose="02020603050405020304" pitchFamily="18" charset="0"/>
                <a:cs typeface="Times New Roman" panose="02020603050405020304" pitchFamily="18" charset="0"/>
              </a:rPr>
              <a:t>босқичига қараб, </a:t>
            </a:r>
            <a:r>
              <a:rPr lang="uz-Cyrl-UZ" sz="2400" b="1" dirty="0" smtClean="0">
                <a:latin typeface="Times New Roman" panose="02020603050405020304" pitchFamily="18" charset="0"/>
                <a:cs typeface="Times New Roman" panose="02020603050405020304" pitchFamily="18" charset="0"/>
              </a:rPr>
              <a:t>инсон </a:t>
            </a:r>
            <a:r>
              <a:rPr lang="uz-Cyrl-UZ" sz="2400" b="1" dirty="0">
                <a:latin typeface="Times New Roman" panose="02020603050405020304" pitchFamily="18" charset="0"/>
                <a:cs typeface="Times New Roman" panose="02020603050405020304" pitchFamily="18" charset="0"/>
              </a:rPr>
              <a:t>ресурсларни </a:t>
            </a:r>
            <a:r>
              <a:rPr lang="uz-Cyrl-UZ" sz="2400" b="1" dirty="0" smtClean="0">
                <a:latin typeface="Times New Roman" panose="02020603050405020304" pitchFamily="18" charset="0"/>
                <a:cs typeface="Times New Roman" panose="02020603050405020304" pitchFamily="18" charset="0"/>
              </a:rPr>
              <a:t>самарли бошқаришга қаратилган чора-тадбирлар қуйидагича ажратиш мумкин бўлади:</a:t>
            </a:r>
          </a:p>
          <a:p>
            <a:pPr algn="just"/>
            <a:endParaRPr lang="uz-Cyrl-UZ" sz="2400" b="1"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uz-Cyrl-UZ" sz="2400" b="1" dirty="0" smtClean="0">
                <a:latin typeface="Times New Roman" panose="02020603050405020304" pitchFamily="18" charset="0"/>
                <a:cs typeface="Times New Roman" panose="02020603050405020304" pitchFamily="18" charset="0"/>
              </a:rPr>
              <a:t>операцион </a:t>
            </a:r>
            <a:r>
              <a:rPr lang="uz-Cyrl-UZ" sz="2400" b="1" dirty="0">
                <a:latin typeface="Times New Roman" panose="02020603050405020304" pitchFamily="18" charset="0"/>
                <a:cs typeface="Times New Roman" panose="02020603050405020304" pitchFamily="18" charset="0"/>
              </a:rPr>
              <a:t>(қисқа муддатли) чора-тадбирлар,</a:t>
            </a:r>
            <a:endParaRPr lang="uz-Cyrl-UZ" sz="2400" b="1"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uz-Cyrl-UZ" sz="2400" b="1"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uz-Cyrl-UZ" sz="2400" b="1" dirty="0" smtClean="0">
                <a:latin typeface="Times New Roman" panose="02020603050405020304" pitchFamily="18" charset="0"/>
                <a:cs typeface="Times New Roman" panose="02020603050405020304" pitchFamily="18" charset="0"/>
              </a:rPr>
              <a:t>тактик </a:t>
            </a:r>
            <a:r>
              <a:rPr lang="uz-Cyrl-UZ" sz="2400" b="1" dirty="0">
                <a:latin typeface="Times New Roman" panose="02020603050405020304" pitchFamily="18" charset="0"/>
                <a:cs typeface="Times New Roman" panose="02020603050405020304" pitchFamily="18" charset="0"/>
              </a:rPr>
              <a:t>(ўрта муддатли) чора-тадбирлар,</a:t>
            </a:r>
            <a:endParaRPr lang="uz-Cyrl-UZ" sz="2400" b="1"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endParaRPr lang="uz-Cyrl-UZ" sz="2400" b="1"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uz-Cyrl-UZ" sz="2400" b="1" dirty="0" smtClean="0">
                <a:latin typeface="Times New Roman" panose="02020603050405020304" pitchFamily="18" charset="0"/>
                <a:cs typeface="Times New Roman" panose="02020603050405020304" pitchFamily="18" charset="0"/>
              </a:rPr>
              <a:t>стратегик </a:t>
            </a:r>
            <a:r>
              <a:rPr lang="uz-Cyrl-UZ" sz="2400" b="1" dirty="0">
                <a:latin typeface="Times New Roman" panose="02020603050405020304" pitchFamily="18" charset="0"/>
                <a:cs typeface="Times New Roman" panose="02020603050405020304" pitchFamily="18" charset="0"/>
              </a:rPr>
              <a:t>(узоқ муддатли) вазифалар.</a:t>
            </a:r>
            <a:r>
              <a:rPr lang="uz-Cyrl-UZ" sz="2400" b="1" dirty="0" smtClean="0">
                <a:latin typeface="Times New Roman" panose="02020603050405020304" pitchFamily="18" charset="0"/>
                <a:cs typeface="Times New Roman" panose="02020603050405020304" pitchFamily="18" charset="0"/>
              </a:rPr>
              <a:t>		</a:t>
            </a:r>
            <a:endParaRPr lang="uz-Cyrl-UZ" sz="2400" b="1" dirty="0">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151" y="335553"/>
            <a:ext cx="1240312" cy="1229666"/>
          </a:xfrm>
          <a:prstGeom prst="rect">
            <a:avLst/>
          </a:prstGeom>
        </p:spPr>
      </p:pic>
    </p:spTree>
    <p:extLst>
      <p:ext uri="{BB962C8B-B14F-4D97-AF65-F5344CB8AC3E}">
        <p14:creationId xmlns:p14="http://schemas.microsoft.com/office/powerpoint/2010/main" val="66619869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9" name="Прямоугольник 8"/>
          <p:cNvSpPr/>
          <p:nvPr/>
        </p:nvSpPr>
        <p:spPr>
          <a:xfrm>
            <a:off x="1479780" y="605519"/>
            <a:ext cx="8148188" cy="971033"/>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uz-Cyrl-UZ" sz="3200" b="1" dirty="0">
                <a:solidFill>
                  <a:srgbClr val="FFC000"/>
                </a:solidFill>
                <a:latin typeface="Times New Roman" panose="02020603050405020304" pitchFamily="18" charset="0"/>
                <a:cs typeface="Times New Roman" panose="02020603050405020304" pitchFamily="18" charset="0"/>
              </a:rPr>
              <a:t>Кадрлар </a:t>
            </a:r>
            <a:r>
              <a:rPr lang="uz-Cyrl-UZ" sz="3200" b="1" dirty="0" smtClean="0">
                <a:solidFill>
                  <a:srgbClr val="FFC000"/>
                </a:solidFill>
                <a:latin typeface="Times New Roman" panose="02020603050405020304" pitchFamily="18" charset="0"/>
                <a:cs typeface="Times New Roman" panose="02020603050405020304" pitchFamily="18" charset="0"/>
              </a:rPr>
              <a:t>сиёсатининг турлари:</a:t>
            </a:r>
            <a:endParaRPr lang="uz-Cyrl-UZ" sz="3200" b="1" dirty="0">
              <a:solidFill>
                <a:srgbClr val="FFC000"/>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24316" y="1944459"/>
            <a:ext cx="9503651" cy="4755148"/>
          </a:xfrm>
          <a:prstGeom prst="rect">
            <a:avLst/>
          </a:prstGeom>
        </p:spPr>
        <p:txBody>
          <a:bodyPr wrap="square">
            <a:spAutoFit/>
          </a:bodyPr>
          <a:lstStyle/>
          <a:p>
            <a:pPr algn="just"/>
            <a:r>
              <a:rPr lang="uz-Cyrl-UZ" sz="2500" b="1" dirty="0" smtClean="0">
                <a:latin typeface="Times New Roman" panose="02020603050405020304" pitchFamily="18" charset="0"/>
                <a:cs typeface="Times New Roman" panose="02020603050405020304" pitchFamily="18" charset="0"/>
              </a:rPr>
              <a:t>        1. </a:t>
            </a:r>
            <a:r>
              <a:rPr lang="uz-Cyrl-UZ" sz="2300" b="1" dirty="0" smtClean="0">
                <a:latin typeface="Times New Roman" panose="02020603050405020304" pitchFamily="18" charset="0"/>
                <a:cs typeface="Times New Roman" panose="02020603050405020304" pitchFamily="18" charset="0"/>
              </a:rPr>
              <a:t>Фаол </a:t>
            </a:r>
            <a:r>
              <a:rPr lang="uz-Cyrl-UZ" sz="2300" b="1" dirty="0">
                <a:latin typeface="Times New Roman" panose="02020603050405020304" pitchFamily="18" charset="0"/>
                <a:cs typeface="Times New Roman" panose="02020603050405020304" pitchFamily="18" charset="0"/>
              </a:rPr>
              <a:t>кадрлар </a:t>
            </a:r>
            <a:r>
              <a:rPr lang="uz-Cyrl-UZ" sz="2300" b="1" dirty="0" smtClean="0">
                <a:latin typeface="Times New Roman" panose="02020603050405020304" pitchFamily="18" charset="0"/>
                <a:cs typeface="Times New Roman" panose="02020603050405020304" pitchFamily="18" charset="0"/>
              </a:rPr>
              <a:t>сиёсати</a:t>
            </a:r>
            <a:r>
              <a:rPr lang="uz-Cyrl-UZ" sz="2300" dirty="0" smtClean="0">
                <a:latin typeface="Times New Roman" panose="02020603050405020304" pitchFamily="18" charset="0"/>
                <a:cs typeface="Times New Roman" panose="02020603050405020304" pitchFamily="18" charset="0"/>
              </a:rPr>
              <a:t> - </a:t>
            </a:r>
            <a:r>
              <a:rPr lang="uz-Cyrl-UZ" sz="2300" b="1" i="1" dirty="0" smtClean="0">
                <a:latin typeface="Times New Roman" panose="02020603050405020304" pitchFamily="18" charset="0"/>
                <a:cs typeface="Times New Roman" panose="02020603050405020304" pitchFamily="18" charset="0"/>
              </a:rPr>
              <a:t>бу нафақат </a:t>
            </a:r>
            <a:r>
              <a:rPr lang="uz-Cyrl-UZ" sz="2300" b="1" i="1" dirty="0">
                <a:latin typeface="Times New Roman" panose="02020603050405020304" pitchFamily="18" charset="0"/>
                <a:cs typeface="Times New Roman" panose="02020603050405020304" pitchFamily="18" charset="0"/>
              </a:rPr>
              <a:t>инқирозли вазиятларнинг ривожланишини </a:t>
            </a:r>
            <a:r>
              <a:rPr lang="uz-Cyrl-UZ" sz="2300" b="1" i="1" dirty="0" smtClean="0">
                <a:latin typeface="Times New Roman" panose="02020603050405020304" pitchFamily="18" charset="0"/>
                <a:cs typeface="Times New Roman" panose="02020603050405020304" pitchFamily="18" charset="0"/>
              </a:rPr>
              <a:t>олдиндан кўра билиш, </a:t>
            </a:r>
            <a:r>
              <a:rPr lang="uz-Cyrl-UZ" sz="2300" b="1" i="1" dirty="0">
                <a:latin typeface="Times New Roman" panose="02020603050405020304" pitchFamily="18" charset="0"/>
                <a:cs typeface="Times New Roman" panose="02020603050405020304" pitchFamily="18" charset="0"/>
              </a:rPr>
              <a:t>балки уларга таъсир ўтказиш воситаларига </a:t>
            </a:r>
            <a:r>
              <a:rPr lang="uz-Cyrl-UZ" sz="2300" b="1" i="1" dirty="0" smtClean="0">
                <a:latin typeface="Times New Roman" panose="02020603050405020304" pitchFamily="18" charset="0"/>
                <a:cs typeface="Times New Roman" panose="02020603050405020304" pitchFamily="18" charset="0"/>
              </a:rPr>
              <a:t>эга </a:t>
            </a:r>
            <a:r>
              <a:rPr lang="uz-Cyrl-UZ" sz="2300" b="1" i="1" dirty="0">
                <a:latin typeface="Times New Roman" panose="02020603050405020304" pitchFamily="18" charset="0"/>
                <a:cs typeface="Times New Roman" panose="02020603050405020304" pitchFamily="18" charset="0"/>
              </a:rPr>
              <a:t>бўлиши ва бошқарув </a:t>
            </a:r>
            <a:r>
              <a:rPr lang="uz-Cyrl-UZ" sz="2300" b="1" i="1" dirty="0" smtClean="0">
                <a:latin typeface="Times New Roman" panose="02020603050405020304" pitchFamily="18" charset="0"/>
                <a:cs typeface="Times New Roman" panose="02020603050405020304" pitchFamily="18" charset="0"/>
              </a:rPr>
              <a:t>инқирозга </a:t>
            </a:r>
            <a:r>
              <a:rPr lang="uz-Cyrl-UZ" sz="2300" b="1" i="1" dirty="0">
                <a:latin typeface="Times New Roman" panose="02020603050405020304" pitchFamily="18" charset="0"/>
                <a:cs typeface="Times New Roman" panose="02020603050405020304" pitchFamily="18" charset="0"/>
              </a:rPr>
              <a:t>қарши кадрлар дастурларини ишлаб </a:t>
            </a:r>
            <a:r>
              <a:rPr lang="uz-Cyrl-UZ" sz="2300" b="1" i="1" dirty="0" smtClean="0">
                <a:latin typeface="Times New Roman" panose="02020603050405020304" pitchFamily="18" charset="0"/>
                <a:cs typeface="Times New Roman" panose="02020603050405020304" pitchFamily="18" charset="0"/>
              </a:rPr>
              <a:t>чиқилиши</a:t>
            </a:r>
            <a:r>
              <a:rPr lang="uz-Cyrl-UZ" sz="2300" b="1" i="1" dirty="0">
                <a:latin typeface="Times New Roman" panose="02020603050405020304" pitchFamily="18" charset="0"/>
                <a:cs typeface="Times New Roman" panose="02020603050405020304" pitchFamily="18" charset="0"/>
              </a:rPr>
              <a:t>, вазиятни таҳлил қилиши ва ташқи вазиятдаги (конъюнктур) ўзгаришларга </a:t>
            </a:r>
            <a:r>
              <a:rPr lang="uz-Cyrl-UZ" sz="2300" b="1" i="1" dirty="0" smtClean="0">
                <a:latin typeface="Times New Roman" panose="02020603050405020304" pitchFamily="18" charset="0"/>
                <a:cs typeface="Times New Roman" panose="02020603050405020304" pitchFamily="18" charset="0"/>
              </a:rPr>
              <a:t>ва ички омилларга мувофиқ </a:t>
            </a:r>
            <a:r>
              <a:rPr lang="uz-Cyrl-UZ" sz="2300" b="1" i="1" dirty="0">
                <a:latin typeface="Times New Roman" panose="02020603050405020304" pitchFamily="18" charset="0"/>
                <a:cs typeface="Times New Roman" panose="02020603050405020304" pitchFamily="18" charset="0"/>
              </a:rPr>
              <a:t>тузатишлар киритиши </a:t>
            </a:r>
            <a:r>
              <a:rPr lang="uz-Cyrl-UZ" sz="2300" b="1" i="1" dirty="0" smtClean="0">
                <a:latin typeface="Times New Roman" panose="02020603050405020304" pitchFamily="18" charset="0"/>
                <a:cs typeface="Times New Roman" panose="02020603050405020304" pitchFamily="18" charset="0"/>
              </a:rPr>
              <a:t>характеририга эга бўлшдир.</a:t>
            </a:r>
          </a:p>
          <a:p>
            <a:pPr algn="just"/>
            <a:r>
              <a:rPr lang="uz-Cyrl-UZ" sz="2500" b="1" dirty="0" smtClean="0">
                <a:latin typeface="Times New Roman" panose="02020603050405020304" pitchFamily="18" charset="0"/>
                <a:cs typeface="Times New Roman" panose="02020603050405020304" pitchFamily="18" charset="0"/>
              </a:rPr>
              <a:t>        2. </a:t>
            </a:r>
            <a:r>
              <a:rPr lang="uz-Cyrl-UZ" sz="2300" b="1" dirty="0" smtClean="0">
                <a:latin typeface="Times New Roman" panose="02020603050405020304" pitchFamily="18" charset="0"/>
                <a:cs typeface="Times New Roman" panose="02020603050405020304" pitchFamily="18" charset="0"/>
              </a:rPr>
              <a:t>Пассив </a:t>
            </a:r>
            <a:r>
              <a:rPr lang="uz-Cyrl-UZ" sz="2300" b="1" dirty="0">
                <a:latin typeface="Times New Roman" panose="02020603050405020304" pitchFamily="18" charset="0"/>
                <a:cs typeface="Times New Roman" panose="02020603050405020304" pitchFamily="18" charset="0"/>
              </a:rPr>
              <a:t>кадрлар </a:t>
            </a:r>
            <a:r>
              <a:rPr lang="uz-Cyrl-UZ" sz="2300" b="1" dirty="0" smtClean="0">
                <a:latin typeface="Times New Roman" panose="02020603050405020304" pitchFamily="18" charset="0"/>
                <a:cs typeface="Times New Roman" panose="02020603050405020304" pitchFamily="18" charset="0"/>
              </a:rPr>
              <a:t>сиёсати </a:t>
            </a:r>
            <a:r>
              <a:rPr lang="uz-Cyrl-UZ" sz="2300" b="1" i="1" dirty="0" smtClean="0">
                <a:latin typeface="Times New Roman" panose="02020603050405020304" pitchFamily="18" charset="0"/>
                <a:cs typeface="Times New Roman" panose="02020603050405020304" pitchFamily="18" charset="0"/>
              </a:rPr>
              <a:t>- ташкилот </a:t>
            </a:r>
            <a:r>
              <a:rPr lang="uz-Cyrl-UZ" sz="2300" b="1" i="1" dirty="0">
                <a:latin typeface="Times New Roman" panose="02020603050405020304" pitchFamily="18" charset="0"/>
                <a:cs typeface="Times New Roman" panose="02020603050405020304" pitchFamily="18" charset="0"/>
              </a:rPr>
              <a:t>раҳбариятида ходимлар учун ҳаракат дастури мавжуд </a:t>
            </a:r>
            <a:r>
              <a:rPr lang="uz-Cyrl-UZ" sz="2300" b="1" i="1" dirty="0" smtClean="0">
                <a:latin typeface="Times New Roman" panose="02020603050405020304" pitchFamily="18" charset="0"/>
                <a:cs typeface="Times New Roman" panose="02020603050405020304" pitchFamily="18" charset="0"/>
              </a:rPr>
              <a:t>эмаслиги. Кадрлар ташқи </a:t>
            </a:r>
            <a:r>
              <a:rPr lang="uz-Cyrl-UZ" sz="2300" b="1" i="1" dirty="0">
                <a:latin typeface="Times New Roman" panose="02020603050405020304" pitchFamily="18" charset="0"/>
                <a:cs typeface="Times New Roman" panose="02020603050405020304" pitchFamily="18" charset="0"/>
              </a:rPr>
              <a:t>таъсирларнинг салбий оқибатларини бартараф </a:t>
            </a:r>
            <a:r>
              <a:rPr lang="uz-Cyrl-UZ" sz="2300" b="1" i="1" dirty="0" smtClean="0">
                <a:latin typeface="Times New Roman" panose="02020603050405020304" pitchFamily="18" charset="0"/>
                <a:cs typeface="Times New Roman" panose="02020603050405020304" pitchFamily="18" charset="0"/>
              </a:rPr>
              <a:t>этиш </a:t>
            </a:r>
            <a:r>
              <a:rPr lang="uz-Cyrl-UZ" sz="2300" b="1" i="1" dirty="0">
                <a:latin typeface="Times New Roman" panose="02020603050405020304" pitchFamily="18" charset="0"/>
                <a:cs typeface="Times New Roman" panose="02020603050405020304" pitchFamily="18" charset="0"/>
              </a:rPr>
              <a:t>учун </a:t>
            </a:r>
            <a:r>
              <a:rPr lang="uz-Cyrl-UZ" sz="2300" b="1" i="1" dirty="0" smtClean="0">
                <a:latin typeface="Times New Roman" panose="02020603050405020304" pitchFamily="18" charset="0"/>
                <a:cs typeface="Times New Roman" panose="02020603050405020304" pitchFamily="18" charset="0"/>
              </a:rPr>
              <a:t>қаратилмаслиги. Ташкилотда </a:t>
            </a:r>
            <a:r>
              <a:rPr lang="uz-Cyrl-UZ" sz="2300" b="1" i="1" dirty="0">
                <a:latin typeface="Times New Roman" panose="02020603050405020304" pitchFamily="18" charset="0"/>
                <a:cs typeface="Times New Roman" panose="02020603050405020304" pitchFamily="18" charset="0"/>
              </a:rPr>
              <a:t>кадрлар </a:t>
            </a:r>
            <a:r>
              <a:rPr lang="uz-Cyrl-UZ" sz="2300" b="1" i="1" dirty="0" smtClean="0">
                <a:latin typeface="Times New Roman" panose="02020603050405020304" pitchFamily="18" charset="0"/>
                <a:cs typeface="Times New Roman" panose="02020603050405020304" pitchFamily="18" charset="0"/>
              </a:rPr>
              <a:t>эҳтиёжлари </a:t>
            </a:r>
            <a:r>
              <a:rPr lang="uz-Cyrl-UZ" sz="2300" b="1" i="1" dirty="0">
                <a:latin typeface="Times New Roman" panose="02020603050405020304" pitchFamily="18" charset="0"/>
                <a:cs typeface="Times New Roman" panose="02020603050405020304" pitchFamily="18" charset="0"/>
              </a:rPr>
              <a:t>прогнози, </a:t>
            </a:r>
            <a:r>
              <a:rPr lang="uz-Cyrl-UZ" sz="2300" b="1" i="1" dirty="0" smtClean="0">
                <a:latin typeface="Times New Roman" panose="02020603050405020304" pitchFamily="18" charset="0"/>
                <a:cs typeface="Times New Roman" panose="02020603050405020304" pitchFamily="18" charset="0"/>
              </a:rPr>
              <a:t>ходимларнинг </a:t>
            </a:r>
            <a:r>
              <a:rPr lang="uz-Cyrl-UZ" sz="2300" b="1" i="1" dirty="0">
                <a:latin typeface="Times New Roman" panose="02020603050405020304" pitchFamily="18" charset="0"/>
                <a:cs typeface="Times New Roman" panose="02020603050405020304" pitchFamily="18" charset="0"/>
              </a:rPr>
              <a:t>бизнесни баҳолаш воситалари, ходимларни рағбатлантиришни </a:t>
            </a:r>
            <a:r>
              <a:rPr lang="uz-Cyrl-UZ" sz="2300" b="1" i="1" dirty="0" smtClean="0">
                <a:latin typeface="Times New Roman" panose="02020603050405020304" pitchFamily="18" charset="0"/>
                <a:cs typeface="Times New Roman" panose="02020603050405020304" pitchFamily="18" charset="0"/>
              </a:rPr>
              <a:t>тизимининг тўғри йўлга қўилмаганлиги </a:t>
            </a:r>
            <a:r>
              <a:rPr lang="uz-Cyrl-UZ" sz="2300" b="1" i="1" dirty="0">
                <a:latin typeface="Times New Roman" panose="02020603050405020304" pitchFamily="18" charset="0"/>
                <a:cs typeface="Times New Roman" panose="02020603050405020304" pitchFamily="18" charset="0"/>
              </a:rPr>
              <a:t>билан </a:t>
            </a:r>
            <a:r>
              <a:rPr lang="uz-Cyrl-UZ" sz="2300" b="1" i="1" dirty="0" smtClean="0">
                <a:latin typeface="Times New Roman" panose="02020603050405020304" pitchFamily="18" charset="0"/>
                <a:cs typeface="Times New Roman" panose="02020603050405020304" pitchFamily="18" charset="0"/>
              </a:rPr>
              <a:t>тавсифланади.</a:t>
            </a:r>
            <a:endParaRPr lang="uz-Cyrl-UZ" sz="2300" b="1" i="1"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317" y="605519"/>
            <a:ext cx="1355463" cy="1012646"/>
          </a:xfrm>
          <a:prstGeom prst="rect">
            <a:avLst/>
          </a:prstGeom>
        </p:spPr>
      </p:pic>
      <p:sp>
        <p:nvSpPr>
          <p:cNvPr id="6" name="Прямоугольник 5"/>
          <p:cNvSpPr/>
          <p:nvPr/>
        </p:nvSpPr>
        <p:spPr>
          <a:xfrm>
            <a:off x="0" y="63897"/>
            <a:ext cx="9752286" cy="461665"/>
          </a:xfrm>
          <a:prstGeom prst="rect">
            <a:avLst/>
          </a:prstGeom>
        </p:spPr>
        <p:txBody>
          <a:bodyPr wrap="square">
            <a:spAutoFit/>
          </a:bodyPr>
          <a:lstStyle/>
          <a:p>
            <a:pPr algn="ctr"/>
            <a:r>
              <a:rPr lang="ru-RU" sz="2400" b="1" dirty="0">
                <a:latin typeface="Times New Roman" panose="02020603050405020304" pitchFamily="18" charset="0"/>
                <a:cs typeface="Times New Roman" panose="02020603050405020304" pitchFamily="18" charset="0"/>
              </a:rPr>
              <a:t>4. </a:t>
            </a:r>
            <a:r>
              <a:rPr lang="ru-RU" sz="2400" b="1" dirty="0" err="1">
                <a:latin typeface="Times New Roman" panose="02020603050405020304" pitchFamily="18" charset="0"/>
                <a:cs typeface="Times New Roman" panose="02020603050405020304" pitchFamily="18" charset="0"/>
              </a:rPr>
              <a:t>Кадрлар</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сиёсатининг</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турлари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ва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унга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таъсир</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қилувчи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омиллар</a:t>
            </a:r>
            <a:r>
              <a:rPr lang="ru-RU" sz="2400" b="1" dirty="0">
                <a:latin typeface="Times New Roman" panose="02020603050405020304" pitchFamily="18" charset="0"/>
                <a:cs typeface="Times New Roman" panose="02020603050405020304" pitchFamily="18" charset="0"/>
              </a:rPr>
              <a:t>.</a:t>
            </a:r>
            <a:endParaRPr lang="ru-RU" sz="2400" dirty="0"/>
          </a:p>
        </p:txBody>
      </p:sp>
    </p:spTree>
    <p:extLst>
      <p:ext uri="{BB962C8B-B14F-4D97-AF65-F5344CB8AC3E}">
        <p14:creationId xmlns:p14="http://schemas.microsoft.com/office/powerpoint/2010/main" val="251221728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9" name="Прямоугольник 8"/>
          <p:cNvSpPr/>
          <p:nvPr/>
        </p:nvSpPr>
        <p:spPr>
          <a:xfrm>
            <a:off x="1355463" y="324998"/>
            <a:ext cx="8471709" cy="124022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uz-Cyrl-UZ" sz="3200" b="1" dirty="0" smtClean="0">
                <a:solidFill>
                  <a:srgbClr val="FFC000"/>
                </a:solidFill>
                <a:latin typeface="Times New Roman" panose="02020603050405020304" pitchFamily="18" charset="0"/>
                <a:cs typeface="Times New Roman" panose="02020603050405020304" pitchFamily="18" charset="0"/>
              </a:rPr>
              <a:t>Кадрлар сиёсати турлари:</a:t>
            </a:r>
            <a:endParaRPr lang="uz-Cyrl-UZ" sz="3200" b="1" dirty="0">
              <a:solidFill>
                <a:srgbClr val="FFC000"/>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24998"/>
            <a:ext cx="1355463" cy="1240221"/>
          </a:xfrm>
          <a:prstGeom prst="rect">
            <a:avLst/>
          </a:prstGeom>
        </p:spPr>
      </p:pic>
      <p:sp>
        <p:nvSpPr>
          <p:cNvPr id="2" name="Прямоугольник 1"/>
          <p:cNvSpPr/>
          <p:nvPr/>
        </p:nvSpPr>
        <p:spPr>
          <a:xfrm>
            <a:off x="231229" y="2107858"/>
            <a:ext cx="9396248" cy="4339650"/>
          </a:xfrm>
          <a:prstGeom prst="rect">
            <a:avLst/>
          </a:prstGeom>
        </p:spPr>
        <p:txBody>
          <a:bodyPr wrap="square">
            <a:spAutoFit/>
          </a:bodyPr>
          <a:lstStyle/>
          <a:p>
            <a:pPr algn="just"/>
            <a:r>
              <a:rPr lang="ru-RU" sz="2300" b="1" dirty="0" smtClean="0">
                <a:latin typeface="Times New Roman" panose="02020603050405020304" pitchFamily="18" charset="0"/>
                <a:cs typeface="Times New Roman" panose="02020603050405020304" pitchFamily="18" charset="0"/>
              </a:rPr>
              <a:t>	3</a:t>
            </a:r>
            <a:r>
              <a:rPr lang="ru-RU" sz="2300" b="1" dirty="0">
                <a:latin typeface="Times New Roman" panose="02020603050405020304" pitchFamily="18" charset="0"/>
                <a:cs typeface="Times New Roman" panose="02020603050405020304" pitchFamily="18" charset="0"/>
              </a:rPr>
              <a:t>. </a:t>
            </a:r>
            <a:r>
              <a:rPr lang="uz-Cyrl-UZ" sz="2300" b="1" dirty="0" smtClean="0">
                <a:latin typeface="Times New Roman" panose="02020603050405020304" pitchFamily="18" charset="0"/>
                <a:cs typeface="Times New Roman" panose="02020603050405020304" pitchFamily="18" charset="0"/>
              </a:rPr>
              <a:t>Профилактик кадрлар сиёсати- </a:t>
            </a:r>
            <a:r>
              <a:rPr lang="uz-Cyrl-UZ" sz="2300" b="1" i="1" dirty="0" smtClean="0">
                <a:latin typeface="Times New Roman" panose="02020603050405020304" pitchFamily="18" charset="0"/>
                <a:cs typeface="Times New Roman" panose="02020603050405020304" pitchFamily="18" charset="0"/>
              </a:rPr>
              <a:t>Раҳбарият ва менежмент тизими инқирозли вазиятларнинг юзага келиши тўғрисида оқилона прогнозларга эгалиги. Бироқ, ташкилотнинг Кадрлар (</a:t>
            </a:r>
            <a:r>
              <a:rPr lang="en-US" sz="2300" b="1" i="1" dirty="0" smtClean="0">
                <a:latin typeface="Times New Roman" panose="02020603050405020304" pitchFamily="18" charset="0"/>
                <a:cs typeface="Times New Roman" panose="02020603050405020304" pitchFamily="18" charset="0"/>
              </a:rPr>
              <a:t>HR</a:t>
            </a:r>
            <a:r>
              <a:rPr lang="uz-Cyrl-UZ" sz="2300" b="1" i="1" dirty="0" smtClean="0">
                <a:latin typeface="Times New Roman" panose="02020603050405020304" pitchFamily="18" charset="0"/>
                <a:cs typeface="Times New Roman" panose="02020603050405020304" pitchFamily="18" charset="0"/>
              </a:rPr>
              <a:t>) хизмати салбий вазиятга таъсир қилиш воситаларига эга эмаслиг билан характерланади.</a:t>
            </a:r>
          </a:p>
          <a:p>
            <a:pPr algn="just"/>
            <a:endParaRPr lang="uz-Cyrl-UZ" sz="2300" b="1" i="1" dirty="0" smtClean="0">
              <a:latin typeface="Times New Roman" panose="02020603050405020304" pitchFamily="18" charset="0"/>
              <a:cs typeface="Times New Roman" panose="02020603050405020304" pitchFamily="18" charset="0"/>
            </a:endParaRPr>
          </a:p>
          <a:p>
            <a:pPr algn="just"/>
            <a:r>
              <a:rPr lang="uz-Cyrl-UZ" sz="2300" b="1" i="1" dirty="0" smtClean="0">
                <a:latin typeface="Times New Roman" panose="02020603050405020304" pitchFamily="18" charset="0"/>
                <a:cs typeface="Times New Roman" panose="02020603050405020304" pitchFamily="18" charset="0"/>
              </a:rPr>
              <a:t>	</a:t>
            </a:r>
            <a:r>
              <a:rPr lang="uz-Cyrl-UZ" sz="2300" b="1" dirty="0" smtClean="0">
                <a:latin typeface="Times New Roman" panose="02020603050405020304" pitchFamily="18" charset="0"/>
                <a:cs typeface="Times New Roman" panose="02020603050405020304" pitchFamily="18" charset="0"/>
              </a:rPr>
              <a:t>4. Реактив кадрлар сиёсати- </a:t>
            </a:r>
            <a:r>
              <a:rPr lang="uz-Cyrl-UZ" sz="2300" b="1" i="1" dirty="0" smtClean="0">
                <a:latin typeface="Times New Roman" panose="02020603050405020304" pitchFamily="18" charset="0"/>
                <a:cs typeface="Times New Roman" panose="02020603050405020304" pitchFamily="18" charset="0"/>
              </a:rPr>
              <a:t>Ташкилот раҳбарияти ходимлар билан муносабатларда салбий ҳолатларнинг пайдо бўлишини кўрсатадиган омилларни олдини олиш ва назорат қилишга интилиш билан ифода қилинади. Ходимлар хизмати, қоида тариқасида, бундай вазиятларни аниқлаш ва фавқулодда чораларни кўриш учун воситаларга эга бўлишлиги билан белгиланади.</a:t>
            </a:r>
            <a:endParaRPr lang="uz-Cyrl-UZ" sz="23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19139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8" name="Заголовок 1"/>
          <p:cNvSpPr>
            <a:spLocks noGrp="1"/>
          </p:cNvSpPr>
          <p:nvPr>
            <p:ph type="title"/>
          </p:nvPr>
        </p:nvSpPr>
        <p:spPr>
          <a:xfrm>
            <a:off x="-1112405" y="-959526"/>
            <a:ext cx="10589774" cy="685491"/>
          </a:xfrm>
          <a:solidFill>
            <a:schemeClr val="bg1"/>
          </a:solidFill>
        </p:spPr>
        <p:txBody>
          <a:bodyPr>
            <a:normAutofit/>
          </a:bodyPr>
          <a:lstStyle/>
          <a:p>
            <a:pPr eaLnBrk="1" hangingPunct="1"/>
            <a:r>
              <a:rPr lang="ru-RU" altLang="ru-RU" sz="2500" b="1" smtClean="0">
                <a:solidFill>
                  <a:srgbClr val="FF0000"/>
                </a:solidFill>
                <a:latin typeface="Book Antiqua" panose="02040602050305030304" pitchFamily="18" charset="0"/>
              </a:rPr>
              <a:t>Виды кадровой политики организации</a:t>
            </a:r>
            <a:endParaRPr lang="ru-RU" altLang="ru-RU" sz="2500" smtClean="0">
              <a:solidFill>
                <a:srgbClr val="FF0000"/>
              </a:solidFill>
            </a:endParaRPr>
          </a:p>
        </p:txBody>
      </p:sp>
      <p:graphicFrame>
        <p:nvGraphicFramePr>
          <p:cNvPr id="9" name="Содержимое 3"/>
          <p:cNvGraphicFramePr>
            <a:graphicFrameLocks noGrp="1"/>
          </p:cNvGraphicFramePr>
          <p:nvPr>
            <p:ph idx="1"/>
            <p:extLst>
              <p:ext uri="{D42A27DB-BD31-4B8C-83A1-F6EECF244321}">
                <p14:modId xmlns:p14="http://schemas.microsoft.com/office/powerpoint/2010/main" val="1281629314"/>
              </p:ext>
            </p:extLst>
          </p:nvPr>
        </p:nvGraphicFramePr>
        <p:xfrm>
          <a:off x="126405" y="773214"/>
          <a:ext cx="9608145" cy="60847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Прямоугольник 5"/>
          <p:cNvSpPr/>
          <p:nvPr/>
        </p:nvSpPr>
        <p:spPr>
          <a:xfrm>
            <a:off x="1340753" y="7880"/>
            <a:ext cx="8565247" cy="78314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uz-Cyrl-UZ" sz="3200" b="1" dirty="0" smtClean="0">
                <a:solidFill>
                  <a:srgbClr val="FFC000"/>
                </a:solidFill>
                <a:latin typeface="Times New Roman" panose="02020603050405020304" pitchFamily="18" charset="0"/>
                <a:cs typeface="Times New Roman" panose="02020603050405020304" pitchFamily="18" charset="0"/>
              </a:rPr>
              <a:t>Кадрлар сиёсати турлари:</a:t>
            </a:r>
            <a:endParaRPr lang="uz-Cyrl-UZ" sz="3200" b="1" dirty="0">
              <a:solidFill>
                <a:srgbClr val="FFC000"/>
              </a:solidFill>
              <a:latin typeface="Times New Roman" panose="02020603050405020304" pitchFamily="18" charset="0"/>
              <a:cs typeface="Times New Roman" panose="02020603050405020304" pitchFamily="18" charset="0"/>
            </a:endParaRPr>
          </a:p>
        </p:txBody>
      </p:sp>
      <p:pic>
        <p:nvPicPr>
          <p:cNvPr id="7" name="Рисунок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848" y="7879"/>
            <a:ext cx="1355463" cy="783141"/>
          </a:xfrm>
          <a:prstGeom prst="rect">
            <a:avLst/>
          </a:prstGeom>
        </p:spPr>
      </p:pic>
    </p:spTree>
    <p:extLst>
      <p:ext uri="{BB962C8B-B14F-4D97-AF65-F5344CB8AC3E}">
        <p14:creationId xmlns:p14="http://schemas.microsoft.com/office/powerpoint/2010/main" val="257983020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graphicFrame>
        <p:nvGraphicFramePr>
          <p:cNvPr id="3" name="Таблица 2"/>
          <p:cNvGraphicFramePr>
            <a:graphicFrameLocks noGrp="1"/>
          </p:cNvGraphicFramePr>
          <p:nvPr>
            <p:extLst>
              <p:ext uri="{D42A27DB-BD31-4B8C-83A1-F6EECF244321}">
                <p14:modId xmlns:p14="http://schemas.microsoft.com/office/powerpoint/2010/main" val="221636620"/>
              </p:ext>
            </p:extLst>
          </p:nvPr>
        </p:nvGraphicFramePr>
        <p:xfrm>
          <a:off x="126405" y="63105"/>
          <a:ext cx="9667590" cy="7040880"/>
        </p:xfrm>
        <a:graphic>
          <a:graphicData uri="http://schemas.openxmlformats.org/drawingml/2006/table">
            <a:tbl>
              <a:tblPr firstRow="1" bandRow="1">
                <a:tableStyleId>{3C2FFA5D-87B4-456A-9821-1D502468CF0F}</a:tableStyleId>
              </a:tblPr>
              <a:tblGrid>
                <a:gridCol w="2913099">
                  <a:extLst>
                    <a:ext uri="{9D8B030D-6E8A-4147-A177-3AD203B41FA5}">
                      <a16:colId xmlns:a16="http://schemas.microsoft.com/office/drawing/2014/main" val="3306592595"/>
                    </a:ext>
                  </a:extLst>
                </a:gridCol>
                <a:gridCol w="6754491">
                  <a:extLst>
                    <a:ext uri="{9D8B030D-6E8A-4147-A177-3AD203B41FA5}">
                      <a16:colId xmlns:a16="http://schemas.microsoft.com/office/drawing/2014/main" val="2154632567"/>
                    </a:ext>
                  </a:extLst>
                </a:gridCol>
              </a:tblGrid>
              <a:tr h="939959">
                <a:tc>
                  <a:txBody>
                    <a:bodyPr/>
                    <a:lstStyle/>
                    <a:p>
                      <a:pPr algn="ctr"/>
                      <a:r>
                        <a:rPr lang="uz-Cyrl-UZ" sz="2000" b="1" noProof="0" dirty="0" smtClean="0">
                          <a:solidFill>
                            <a:schemeClr val="tx1"/>
                          </a:solidFill>
                          <a:latin typeface="Times New Roman" panose="02020603050405020304" pitchFamily="18" charset="0"/>
                          <a:cs typeface="Times New Roman" panose="02020603050405020304" pitchFamily="18" charset="0"/>
                        </a:rPr>
                        <a:t>Компаниянинг ривожланиш стратегияси</a:t>
                      </a:r>
                      <a:endParaRPr lang="uz-Cyrl-UZ" sz="2000" b="1" noProof="0" dirty="0">
                        <a:solidFill>
                          <a:schemeClr val="tx1"/>
                        </a:solidFill>
                        <a:latin typeface="Times New Roman" panose="02020603050405020304" pitchFamily="18" charset="0"/>
                        <a:cs typeface="Times New Roman" panose="02020603050405020304" pitchFamily="18" charset="0"/>
                      </a:endParaRPr>
                    </a:p>
                  </a:txBody>
                  <a:tcPr marL="128016" marR="128016" marT="64008" marB="64008"/>
                </a:tc>
                <a:tc>
                  <a:txBody>
                    <a:bodyPr/>
                    <a:lstStyle/>
                    <a:p>
                      <a:pPr algn="ctr"/>
                      <a:endParaRPr lang="uz-Cyrl-UZ" sz="2000" b="1" noProof="0" dirty="0" smtClean="0">
                        <a:solidFill>
                          <a:schemeClr val="tx1"/>
                        </a:solidFill>
                        <a:latin typeface="Times New Roman" panose="02020603050405020304" pitchFamily="18" charset="0"/>
                        <a:cs typeface="Times New Roman" panose="02020603050405020304" pitchFamily="18" charset="0"/>
                      </a:endParaRPr>
                    </a:p>
                    <a:p>
                      <a:pPr algn="ctr"/>
                      <a:r>
                        <a:rPr lang="uz-Cyrl-UZ" sz="2000" b="1" noProof="0" dirty="0" smtClean="0">
                          <a:solidFill>
                            <a:schemeClr val="tx1"/>
                          </a:solidFill>
                          <a:latin typeface="Times New Roman" panose="02020603050405020304" pitchFamily="18" charset="0"/>
                          <a:cs typeface="Times New Roman" panose="02020603050405020304" pitchFamily="18" charset="0"/>
                        </a:rPr>
                        <a:t>Компаниянинг кадрлар сиёсати</a:t>
                      </a:r>
                      <a:endParaRPr lang="uz-Cyrl-UZ" sz="2000" b="1" noProof="0" dirty="0">
                        <a:solidFill>
                          <a:schemeClr val="tx1"/>
                        </a:solidFill>
                        <a:latin typeface="Times New Roman" panose="02020603050405020304" pitchFamily="18" charset="0"/>
                        <a:cs typeface="Times New Roman" panose="02020603050405020304" pitchFamily="18" charset="0"/>
                      </a:endParaRPr>
                    </a:p>
                  </a:txBody>
                  <a:tcPr marL="128016" marR="128016" marT="64008" marB="64008"/>
                </a:tc>
                <a:extLst>
                  <a:ext uri="{0D108BD9-81ED-4DB2-BD59-A6C34878D82A}">
                    <a16:rowId xmlns:a16="http://schemas.microsoft.com/office/drawing/2014/main" val="3635255489"/>
                  </a:ext>
                </a:extLst>
              </a:tr>
              <a:tr h="121480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Cyrl-UZ" sz="2000" b="1" i="0" u="none" kern="1200" noProof="0" dirty="0" smtClean="0">
                          <a:solidFill>
                            <a:srgbClr val="002060"/>
                          </a:solidFill>
                          <a:latin typeface="Times New Roman" panose="02020603050405020304" pitchFamily="18" charset="0"/>
                          <a:ea typeface="+mn-ea"/>
                          <a:cs typeface="Times New Roman" panose="02020603050405020304" pitchFamily="18" charset="0"/>
                        </a:rPr>
                        <a:t>Компаниянинг шаклланиш босқичи даврида</a:t>
                      </a:r>
                      <a:endParaRPr lang="uz-Cyrl-UZ" sz="2000" b="1" i="0" u="none" noProof="0" dirty="0">
                        <a:solidFill>
                          <a:srgbClr val="002060"/>
                        </a:solidFill>
                        <a:latin typeface="Times New Roman" panose="02020603050405020304" pitchFamily="18" charset="0"/>
                        <a:cs typeface="Times New Roman" panose="02020603050405020304" pitchFamily="18" charset="0"/>
                      </a:endParaRPr>
                    </a:p>
                  </a:txBody>
                  <a:tcPr marL="128016" marR="128016" marT="64008" marB="64008"/>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uz-Cyrl-UZ" sz="2000" b="1" kern="1200" noProof="0" dirty="0" smtClean="0">
                          <a:solidFill>
                            <a:schemeClr val="dk1"/>
                          </a:solidFill>
                          <a:latin typeface="Times New Roman" panose="02020603050405020304" pitchFamily="18" charset="0"/>
                          <a:ea typeface="+mn-ea"/>
                          <a:cs typeface="Times New Roman" panose="02020603050405020304" pitchFamily="18" charset="0"/>
                        </a:rPr>
                        <a:t>  - Ишга қабул қилиш (асосан ташқи манбалардан) ва ходимларни мослаштириш; </a:t>
                      </a:r>
                    </a:p>
                    <a:p>
                      <a:pPr marL="0" marR="0" indent="0" algn="just" defTabSz="914400" rtl="0" eaLnBrk="1" fontAlgn="auto" latinLnBrk="0" hangingPunct="1">
                        <a:lnSpc>
                          <a:spcPct val="100000"/>
                        </a:lnSpc>
                        <a:spcBef>
                          <a:spcPts val="0"/>
                        </a:spcBef>
                        <a:spcAft>
                          <a:spcPts val="0"/>
                        </a:spcAft>
                        <a:buClrTx/>
                        <a:buSzTx/>
                        <a:buFontTx/>
                        <a:buNone/>
                        <a:tabLst/>
                        <a:defRPr/>
                      </a:pPr>
                      <a:r>
                        <a:rPr kumimoji="0" lang="uz-Cyrl-UZ" sz="2000" b="1" kern="1200" noProof="0" dirty="0" smtClean="0">
                          <a:solidFill>
                            <a:schemeClr val="dk1"/>
                          </a:solidFill>
                          <a:latin typeface="Times New Roman" panose="02020603050405020304" pitchFamily="18" charset="0"/>
                          <a:ea typeface="+mn-ea"/>
                          <a:cs typeface="Times New Roman" panose="02020603050405020304" pitchFamily="18" charset="0"/>
                        </a:rPr>
                        <a:t>  - Кадрларни режалаштириш масалаларига эътибор қаратилади.</a:t>
                      </a:r>
                      <a:endParaRPr lang="uz-Cyrl-UZ" sz="2000" b="1" noProof="0" dirty="0">
                        <a:latin typeface="Times New Roman" panose="02020603050405020304" pitchFamily="18" charset="0"/>
                        <a:cs typeface="Times New Roman" panose="02020603050405020304" pitchFamily="18" charset="0"/>
                      </a:endParaRPr>
                    </a:p>
                  </a:txBody>
                  <a:tcPr marL="128016" marR="128016" marT="64008" marB="64008"/>
                </a:tc>
                <a:extLst>
                  <a:ext uri="{0D108BD9-81ED-4DB2-BD59-A6C34878D82A}">
                    <a16:rowId xmlns:a16="http://schemas.microsoft.com/office/drawing/2014/main" val="1014204280"/>
                  </a:ext>
                </a:extLst>
              </a:tr>
              <a:tr h="121480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Cyrl-UZ" sz="2000" b="1" i="0" u="none" kern="1200" noProof="0" dirty="0" smtClean="0">
                          <a:solidFill>
                            <a:srgbClr val="002060"/>
                          </a:solidFill>
                          <a:latin typeface="Times New Roman" panose="02020603050405020304" pitchFamily="18" charset="0"/>
                          <a:ea typeface="+mn-ea"/>
                          <a:cs typeface="Times New Roman" panose="02020603050405020304" pitchFamily="18" charset="0"/>
                        </a:rPr>
                        <a:t>Компаниянинг ривожланиш босқичи даврида</a:t>
                      </a:r>
                      <a:endParaRPr lang="uz-Cyrl-UZ" sz="2000" b="1" i="0" u="none" noProof="0" dirty="0" smtClean="0">
                        <a:solidFill>
                          <a:srgbClr val="002060"/>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b="1" i="0" u="none" noProof="0" dirty="0" smtClean="0">
                          <a:solidFill>
                            <a:srgbClr val="002060"/>
                          </a:solidFill>
                          <a:latin typeface="Times New Roman" panose="02020603050405020304" pitchFamily="18" charset="0"/>
                          <a:cs typeface="Times New Roman" panose="02020603050405020304" pitchFamily="18" charset="0"/>
                        </a:rPr>
                        <a:t> </a:t>
                      </a:r>
                      <a:endParaRPr lang="uz-Cyrl-UZ" sz="2000" b="1" i="0" u="none" noProof="0" dirty="0">
                        <a:solidFill>
                          <a:srgbClr val="002060"/>
                        </a:solidFill>
                        <a:latin typeface="Times New Roman" panose="02020603050405020304" pitchFamily="18" charset="0"/>
                        <a:cs typeface="Times New Roman" panose="02020603050405020304" pitchFamily="18" charset="0"/>
                      </a:endParaRPr>
                    </a:p>
                  </a:txBody>
                  <a:tcPr marL="128016" marR="128016" marT="64008" marB="64008"/>
                </a:tc>
                <a:tc>
                  <a:txBody>
                    <a:bodyPr/>
                    <a:lstStyle/>
                    <a:p>
                      <a:pPr algn="just"/>
                      <a:r>
                        <a:rPr kumimoji="0" lang="uz-Cyrl-UZ" sz="2000" b="1" kern="1200" noProof="0" dirty="0" smtClean="0">
                          <a:solidFill>
                            <a:schemeClr val="dk1"/>
                          </a:solidFill>
                          <a:latin typeface="Times New Roman" panose="02020603050405020304" pitchFamily="18" charset="0"/>
                          <a:ea typeface="+mn-ea"/>
                          <a:cs typeface="Times New Roman" panose="02020603050405020304" pitchFamily="18" charset="0"/>
                        </a:rPr>
                        <a:t>  - Янги ишчиларни ёллаш ва ишлаётганларнинг касбий ўсишини рағбатлантириш;</a:t>
                      </a:r>
                    </a:p>
                    <a:p>
                      <a:pPr algn="just"/>
                      <a:r>
                        <a:rPr kumimoji="0" lang="uz-Cyrl-UZ" sz="2000" b="1" kern="1200" baseline="0" noProof="0" dirty="0" smtClean="0">
                          <a:solidFill>
                            <a:schemeClr val="dk1"/>
                          </a:solidFill>
                          <a:latin typeface="Times New Roman" panose="02020603050405020304" pitchFamily="18" charset="0"/>
                          <a:ea typeface="+mn-ea"/>
                          <a:cs typeface="Times New Roman" panose="02020603050405020304" pitchFamily="18" charset="0"/>
                        </a:rPr>
                        <a:t>  -Бошқарув ходимларининг к</a:t>
                      </a:r>
                      <a:r>
                        <a:rPr kumimoji="0" lang="uz-Cyrl-UZ" sz="2000" b="1" kern="1200" noProof="0" dirty="0" smtClean="0">
                          <a:solidFill>
                            <a:schemeClr val="dk1"/>
                          </a:solidFill>
                          <a:latin typeface="Times New Roman" panose="02020603050405020304" pitchFamily="18" charset="0"/>
                          <a:ea typeface="+mn-ea"/>
                          <a:cs typeface="Times New Roman" panose="02020603050405020304" pitchFamily="18" charset="0"/>
                        </a:rPr>
                        <a:t>арерасини режалаштириш ва уни амалга ошириш.</a:t>
                      </a:r>
                      <a:endParaRPr lang="uz-Cyrl-UZ" sz="2000" b="1" noProof="0" dirty="0">
                        <a:latin typeface="Times New Roman" panose="02020603050405020304" pitchFamily="18" charset="0"/>
                        <a:cs typeface="Times New Roman" panose="02020603050405020304" pitchFamily="18" charset="0"/>
                      </a:endParaRPr>
                    </a:p>
                  </a:txBody>
                  <a:tcPr marL="128016" marR="128016" marT="64008" marB="64008"/>
                </a:tc>
                <a:extLst>
                  <a:ext uri="{0D108BD9-81ED-4DB2-BD59-A6C34878D82A}">
                    <a16:rowId xmlns:a16="http://schemas.microsoft.com/office/drawing/2014/main" val="223713184"/>
                  </a:ext>
                </a:extLst>
              </a:tr>
              <a:tr h="148964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Cyrl-UZ" sz="2000" b="1" i="0" u="none" kern="1200" noProof="0" dirty="0" smtClean="0">
                          <a:solidFill>
                            <a:srgbClr val="002060"/>
                          </a:solidFill>
                          <a:latin typeface="Times New Roman" panose="02020603050405020304" pitchFamily="18" charset="0"/>
                          <a:ea typeface="+mn-ea"/>
                          <a:cs typeface="Times New Roman" panose="02020603050405020304" pitchFamily="18" charset="0"/>
                        </a:rPr>
                        <a:t>Компаниянинг турғунлик босқичи</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Cyrl-UZ" sz="2000" b="1" i="0" u="none" kern="1200" noProof="0" dirty="0" smtClean="0">
                          <a:solidFill>
                            <a:srgbClr val="002060"/>
                          </a:solidFill>
                          <a:latin typeface="Times New Roman" panose="02020603050405020304" pitchFamily="18" charset="0"/>
                          <a:ea typeface="+mn-ea"/>
                          <a:cs typeface="Times New Roman" panose="02020603050405020304" pitchFamily="18" charset="0"/>
                        </a:rPr>
                        <a:t>даврида</a:t>
                      </a:r>
                      <a:endParaRPr lang="uz-Cyrl-UZ" sz="2000" b="1" i="0" u="none" noProof="0" dirty="0" smtClean="0">
                        <a:solidFill>
                          <a:srgbClr val="002060"/>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uz-Cyrl-UZ" sz="2000" b="1" i="0" u="none" noProof="0" dirty="0">
                        <a:solidFill>
                          <a:srgbClr val="002060"/>
                        </a:solidFill>
                        <a:latin typeface="Times New Roman" panose="02020603050405020304" pitchFamily="18" charset="0"/>
                        <a:cs typeface="Times New Roman" panose="02020603050405020304" pitchFamily="18" charset="0"/>
                      </a:endParaRPr>
                    </a:p>
                  </a:txBody>
                  <a:tcPr marL="128016" marR="128016" marT="64008" marB="64008"/>
                </a:tc>
                <a:tc>
                  <a:txBody>
                    <a:bodyPr/>
                    <a:lstStyle/>
                    <a:p>
                      <a:pPr algn="just"/>
                      <a:r>
                        <a:rPr kumimoji="0" lang="uz-Cyrl-UZ" sz="2000" b="1" kern="1200" noProof="0" dirty="0" smtClean="0">
                          <a:solidFill>
                            <a:schemeClr val="dk1"/>
                          </a:solidFill>
                          <a:latin typeface="Times New Roman" panose="02020603050405020304" pitchFamily="18" charset="0"/>
                          <a:ea typeface="+mn-ea"/>
                          <a:cs typeface="Times New Roman" panose="02020603050405020304" pitchFamily="18" charset="0"/>
                        </a:rPr>
                        <a:t>  - Ходимларни ўқитиш ва мотивациялаш ва мартабани режалаштириш;</a:t>
                      </a:r>
                    </a:p>
                    <a:p>
                      <a:pPr algn="just"/>
                      <a:r>
                        <a:rPr kumimoji="0" lang="uz-Cyrl-UZ" sz="2000" b="1" kern="1200" noProof="0" dirty="0" smtClean="0">
                          <a:solidFill>
                            <a:schemeClr val="dk1"/>
                          </a:solidFill>
                          <a:latin typeface="Times New Roman" panose="02020603050405020304" pitchFamily="18" charset="0"/>
                          <a:ea typeface="+mn-ea"/>
                          <a:cs typeface="Times New Roman" panose="02020603050405020304" pitchFamily="18" charset="0"/>
                        </a:rPr>
                        <a:t>  - Ходимлар нисбатан барқарор ва компаниянинг саъй-ҳаракатлари ходимларнинг қобилиятларидан тўлиқ фойдаланишга қаратиланллигида ифода этилади.</a:t>
                      </a:r>
                      <a:endParaRPr lang="uz-Cyrl-UZ" sz="2000" b="1" noProof="0" dirty="0">
                        <a:latin typeface="Times New Roman" panose="02020603050405020304" pitchFamily="18" charset="0"/>
                        <a:cs typeface="Times New Roman" panose="02020603050405020304" pitchFamily="18" charset="0"/>
                      </a:endParaRPr>
                    </a:p>
                  </a:txBody>
                  <a:tcPr marL="128016" marR="128016" marT="64008" marB="64008"/>
                </a:tc>
                <a:extLst>
                  <a:ext uri="{0D108BD9-81ED-4DB2-BD59-A6C34878D82A}">
                    <a16:rowId xmlns:a16="http://schemas.microsoft.com/office/drawing/2014/main" val="2453077368"/>
                  </a:ext>
                </a:extLst>
              </a:tr>
              <a:tr h="148964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uz-Cyrl-UZ" sz="2000" b="1" i="0" u="none" kern="1200" noProof="0" dirty="0" smtClean="0">
                          <a:solidFill>
                            <a:srgbClr val="002060"/>
                          </a:solidFill>
                          <a:latin typeface="Times New Roman" panose="02020603050405020304" pitchFamily="18" charset="0"/>
                          <a:ea typeface="+mn-ea"/>
                          <a:cs typeface="Times New Roman" panose="02020603050405020304" pitchFamily="18" charset="0"/>
                        </a:rPr>
                        <a:t>Компаниянинг пасайиш босқичи даврида</a:t>
                      </a:r>
                      <a:endParaRPr lang="uz-Cyrl-UZ" sz="2000" b="1" i="0" u="none" noProof="0" dirty="0" smtClean="0">
                        <a:solidFill>
                          <a:srgbClr val="002060"/>
                        </a:solidFill>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kern="1200" noProof="0" dirty="0" smtClean="0">
                        <a:solidFill>
                          <a:srgbClr val="002060"/>
                        </a:solidFill>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uz-Cyrl-UZ" sz="2000" b="1" i="0" u="none" noProof="0" dirty="0">
                        <a:solidFill>
                          <a:srgbClr val="002060"/>
                        </a:solidFill>
                        <a:latin typeface="Times New Roman" panose="02020603050405020304" pitchFamily="18" charset="0"/>
                        <a:cs typeface="Times New Roman" panose="02020603050405020304" pitchFamily="18" charset="0"/>
                      </a:endParaRPr>
                    </a:p>
                  </a:txBody>
                  <a:tcPr marL="128016" marR="128016" marT="64008" marB="64008"/>
                </a:tc>
                <a:tc>
                  <a:txBody>
                    <a:bodyPr/>
                    <a:lstStyle/>
                    <a:p>
                      <a:pPr algn="just"/>
                      <a:r>
                        <a:rPr kumimoji="0" lang="uz-Cyrl-UZ" sz="2000" b="1" kern="1200" noProof="0" dirty="0" smtClean="0">
                          <a:solidFill>
                            <a:schemeClr val="dk1"/>
                          </a:solidFill>
                          <a:latin typeface="Times New Roman" panose="02020603050405020304" pitchFamily="18" charset="0"/>
                          <a:ea typeface="+mn-ea"/>
                          <a:cs typeface="Times New Roman" panose="02020603050405020304" pitchFamily="18" charset="0"/>
                        </a:rPr>
                        <a:t>  -Ходимларни қисқартиришга эътибор қаратилиб,</a:t>
                      </a:r>
                      <a:r>
                        <a:rPr kumimoji="0" lang="uz-Cyrl-UZ" sz="2000" b="1" kern="1200" baseline="0" noProof="0" dirty="0" smtClean="0">
                          <a:solidFill>
                            <a:schemeClr val="dk1"/>
                          </a:solidFill>
                          <a:latin typeface="Times New Roman" panose="02020603050405020304" pitchFamily="18" charset="0"/>
                          <a:ea typeface="+mn-ea"/>
                          <a:cs typeface="Times New Roman" panose="02020603050405020304" pitchFamily="18" charset="0"/>
                        </a:rPr>
                        <a:t> </a:t>
                      </a:r>
                      <a:r>
                        <a:rPr kumimoji="0" lang="uz-Cyrl-UZ" sz="2000" b="1" kern="1200" noProof="0" dirty="0" smtClean="0">
                          <a:solidFill>
                            <a:schemeClr val="dk1"/>
                          </a:solidFill>
                          <a:latin typeface="Times New Roman" panose="02020603050405020304" pitchFamily="18" charset="0"/>
                          <a:ea typeface="+mn-ea"/>
                          <a:cs typeface="Times New Roman" panose="02020603050405020304" pitchFamily="18" charset="0"/>
                        </a:rPr>
                        <a:t>ходимларни аттестациядан ўтказиш, қайта тайёрлаш, бўшатишга</a:t>
                      </a:r>
                      <a:r>
                        <a:rPr kumimoji="0" lang="uz-Cyrl-UZ" sz="2000" b="1" kern="1200" baseline="0" noProof="0" dirty="0" smtClean="0">
                          <a:solidFill>
                            <a:schemeClr val="dk1"/>
                          </a:solidFill>
                          <a:latin typeface="Times New Roman" panose="02020603050405020304" pitchFamily="18" charset="0"/>
                          <a:ea typeface="+mn-ea"/>
                          <a:cs typeface="Times New Roman" panose="02020603050405020304" pitchFamily="18" charset="0"/>
                        </a:rPr>
                        <a:t> қаратилади.</a:t>
                      </a:r>
                      <a:endParaRPr lang="uz-Cyrl-UZ" sz="2000" b="1" noProof="0" dirty="0">
                        <a:latin typeface="Times New Roman" panose="02020603050405020304" pitchFamily="18" charset="0"/>
                        <a:cs typeface="Times New Roman" panose="02020603050405020304" pitchFamily="18" charset="0"/>
                      </a:endParaRPr>
                    </a:p>
                  </a:txBody>
                  <a:tcPr marL="128016" marR="128016" marT="64008" marB="64008"/>
                </a:tc>
                <a:extLst>
                  <a:ext uri="{0D108BD9-81ED-4DB2-BD59-A6C34878D82A}">
                    <a16:rowId xmlns:a16="http://schemas.microsoft.com/office/drawing/2014/main" val="1552373636"/>
                  </a:ext>
                </a:extLst>
              </a:tr>
            </a:tbl>
          </a:graphicData>
        </a:graphic>
      </p:graphicFrame>
    </p:spTree>
    <p:extLst>
      <p:ext uri="{BB962C8B-B14F-4D97-AF65-F5344CB8AC3E}">
        <p14:creationId xmlns:p14="http://schemas.microsoft.com/office/powerpoint/2010/main" val="49974496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9" name="Прямоугольник 8"/>
          <p:cNvSpPr/>
          <p:nvPr/>
        </p:nvSpPr>
        <p:spPr>
          <a:xfrm>
            <a:off x="1414395" y="156154"/>
            <a:ext cx="8345585" cy="124022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uz-Cyrl-UZ" sz="3600" b="1" dirty="0">
                <a:solidFill>
                  <a:srgbClr val="FFC000"/>
                </a:solidFill>
                <a:latin typeface="Times New Roman" panose="02020603050405020304" pitchFamily="18" charset="0"/>
                <a:cs typeface="Times New Roman" panose="02020603050405020304" pitchFamily="18" charset="0"/>
              </a:rPr>
              <a:t>Кадрлар </a:t>
            </a:r>
            <a:r>
              <a:rPr lang="uz-Cyrl-UZ" sz="3600" b="1" dirty="0" smtClean="0">
                <a:solidFill>
                  <a:srgbClr val="FFC000"/>
                </a:solidFill>
                <a:latin typeface="Times New Roman" panose="02020603050405020304" pitchFamily="18" charset="0"/>
                <a:cs typeface="Times New Roman" panose="02020603050405020304" pitchFamily="18" charset="0"/>
              </a:rPr>
              <a:t>сиёсатига таъсир қилувчи омиллар:</a:t>
            </a:r>
            <a:endParaRPr lang="uz-Cyrl-UZ" sz="3600" b="1" dirty="0">
              <a:solidFill>
                <a:srgbClr val="FFC000"/>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26405" y="2467754"/>
            <a:ext cx="4891644" cy="3801041"/>
          </a:xfrm>
          <a:prstGeom prst="rect">
            <a:avLst/>
          </a:prstGeom>
        </p:spPr>
        <p:txBody>
          <a:bodyPr wrap="square">
            <a:spAutoFit/>
          </a:bodyPr>
          <a:lstStyle/>
          <a:p>
            <a:pPr algn="just"/>
            <a:r>
              <a:rPr lang="uz-Cyrl-UZ" sz="2500" b="1" dirty="0" smtClean="0">
                <a:solidFill>
                  <a:srgbClr val="92D050"/>
                </a:solidFill>
                <a:latin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Ташқи:</a:t>
            </a:r>
          </a:p>
          <a:p>
            <a:pPr algn="just"/>
            <a:r>
              <a:rPr lang="uz-Cyrl-UZ" sz="2400" b="1" dirty="0" smtClean="0">
                <a:latin typeface="Times New Roman" panose="02020603050405020304" pitchFamily="18" charset="0"/>
                <a:cs typeface="Times New Roman" panose="02020603050405020304" pitchFamily="18" charset="0"/>
              </a:rPr>
              <a:t>  1.Бозор шароитлари; </a:t>
            </a:r>
          </a:p>
          <a:p>
            <a:pPr algn="just"/>
            <a:r>
              <a:rPr lang="uz-Cyrl-UZ" sz="2400" b="1" dirty="0" smtClean="0">
                <a:latin typeface="Times New Roman" panose="02020603050405020304" pitchFamily="18" charset="0"/>
                <a:cs typeface="Times New Roman" panose="02020603050405020304" pitchFamily="18" charset="0"/>
              </a:rPr>
              <a:t>  2.Меҳнат </a:t>
            </a:r>
            <a:r>
              <a:rPr lang="uz-Cyrl-UZ" sz="2400" b="1" dirty="0">
                <a:latin typeface="Times New Roman" panose="02020603050405020304" pitchFamily="18" charset="0"/>
                <a:cs typeface="Times New Roman" panose="02020603050405020304" pitchFamily="18" charset="0"/>
              </a:rPr>
              <a:t>бозоридаги </a:t>
            </a:r>
            <a:r>
              <a:rPr lang="uz-Cyrl-UZ" sz="2400" b="1" dirty="0" smtClean="0">
                <a:latin typeface="Times New Roman" panose="02020603050405020304" pitchFamily="18" charset="0"/>
                <a:cs typeface="Times New Roman" panose="02020603050405020304" pitchFamily="18" charset="0"/>
              </a:rPr>
              <a:t>вазият;</a:t>
            </a:r>
          </a:p>
          <a:p>
            <a:pPr algn="just"/>
            <a:r>
              <a:rPr lang="uz-Cyrl-UZ" sz="2400" b="1" dirty="0" smtClean="0">
                <a:latin typeface="Times New Roman" panose="02020603050405020304" pitchFamily="18" charset="0"/>
                <a:cs typeface="Times New Roman" panose="02020603050405020304" pitchFamily="18" charset="0"/>
              </a:rPr>
              <a:t>  3.Давлатнинг </a:t>
            </a:r>
            <a:r>
              <a:rPr lang="uz-Cyrl-UZ" sz="2400" b="1" dirty="0">
                <a:latin typeface="Times New Roman" panose="02020603050405020304" pitchFamily="18" charset="0"/>
                <a:cs typeface="Times New Roman" panose="02020603050405020304" pitchFamily="18" charset="0"/>
              </a:rPr>
              <a:t>кадрлар </a:t>
            </a:r>
            <a:r>
              <a:rPr lang="uz-Cyrl-UZ" sz="2400" b="1" dirty="0" smtClean="0">
                <a:latin typeface="Times New Roman" panose="02020603050405020304" pitchFamily="18" charset="0"/>
                <a:cs typeface="Times New Roman" panose="02020603050405020304" pitchFamily="18" charset="0"/>
              </a:rPr>
              <a:t>сиёсати;</a:t>
            </a:r>
          </a:p>
          <a:p>
            <a:pPr algn="just"/>
            <a:r>
              <a:rPr lang="uz-Cyrl-UZ" sz="2400" b="1" dirty="0" smtClean="0">
                <a:latin typeface="Times New Roman" panose="02020603050405020304" pitchFamily="18" charset="0"/>
                <a:cs typeface="Times New Roman" panose="02020603050405020304" pitchFamily="18" charset="0"/>
              </a:rPr>
              <a:t>  4.Демография;</a:t>
            </a:r>
          </a:p>
          <a:p>
            <a:pPr algn="just"/>
            <a:r>
              <a:rPr lang="uz-Cyrl-UZ" sz="2400" b="1" dirty="0" smtClean="0">
                <a:latin typeface="Times New Roman" panose="02020603050405020304" pitchFamily="18" charset="0"/>
                <a:cs typeface="Times New Roman" panose="02020603050405020304" pitchFamily="18" charset="0"/>
              </a:rPr>
              <a:t>  5.Техник тараққиёт;</a:t>
            </a:r>
          </a:p>
          <a:p>
            <a:pPr algn="just"/>
            <a:r>
              <a:rPr lang="uz-Cyrl-UZ" sz="2400" b="1" dirty="0" smtClean="0">
                <a:latin typeface="Times New Roman" panose="02020603050405020304" pitchFamily="18" charset="0"/>
                <a:cs typeface="Times New Roman" panose="02020603050405020304" pitchFamily="18" charset="0"/>
              </a:rPr>
              <a:t>  6.Иқтисодиётнинг глобаллашуви;</a:t>
            </a:r>
          </a:p>
          <a:p>
            <a:pPr algn="just"/>
            <a:r>
              <a:rPr lang="uz-Cyrl-UZ" sz="2400" b="1" dirty="0" smtClean="0">
                <a:latin typeface="Times New Roman" panose="02020603050405020304" pitchFamily="18" charset="0"/>
                <a:cs typeface="Times New Roman" panose="02020603050405020304" pitchFamily="18" charset="0"/>
              </a:rPr>
              <a:t>  7.Меҳнат </a:t>
            </a:r>
            <a:r>
              <a:rPr lang="uz-Cyrl-UZ" sz="2400" b="1" dirty="0">
                <a:latin typeface="Times New Roman" panose="02020603050405020304" pitchFamily="18" charset="0"/>
                <a:cs typeface="Times New Roman" panose="02020603050405020304" pitchFamily="18" charset="0"/>
              </a:rPr>
              <a:t>қонунчилиги ва бошқа институционал </a:t>
            </a:r>
            <a:r>
              <a:rPr lang="uz-Cyrl-UZ" sz="2400" b="1" dirty="0" smtClean="0">
                <a:latin typeface="Times New Roman" panose="02020603050405020304" pitchFamily="18" charset="0"/>
                <a:cs typeface="Times New Roman" panose="02020603050405020304" pitchFamily="18" charset="0"/>
              </a:rPr>
              <a:t>омиллар.		</a:t>
            </a:r>
            <a:endParaRPr lang="uz-Cyrl-UZ" sz="2400" b="1"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5374888" y="2467754"/>
            <a:ext cx="4385092" cy="4154984"/>
          </a:xfrm>
          <a:prstGeom prst="rect">
            <a:avLst/>
          </a:prstGeom>
        </p:spPr>
        <p:txBody>
          <a:bodyPr wrap="square">
            <a:spAutoFit/>
          </a:bodyPr>
          <a:lstStyle/>
          <a:p>
            <a:pPr algn="ctr"/>
            <a:r>
              <a:rPr lang="uz-Cyrl-UZ" sz="2400" b="1" dirty="0" smtClean="0">
                <a:latin typeface="Times New Roman" panose="02020603050405020304" pitchFamily="18" charset="0"/>
                <a:cs typeface="Times New Roman" panose="02020603050405020304" pitchFamily="18" charset="0"/>
              </a:rPr>
              <a:t>Ички: </a:t>
            </a:r>
          </a:p>
          <a:p>
            <a:r>
              <a:rPr lang="uz-Cyrl-UZ" sz="2400" b="1" dirty="0" smtClean="0">
                <a:latin typeface="Times New Roman" panose="02020603050405020304" pitchFamily="18" charset="0"/>
                <a:cs typeface="Times New Roman" panose="02020603050405020304" pitchFamily="18" charset="0"/>
              </a:rPr>
              <a:t>  1.Компания стратегияси;</a:t>
            </a:r>
          </a:p>
          <a:p>
            <a:r>
              <a:rPr lang="uz-Cyrl-UZ" sz="2400" b="1" dirty="0" smtClean="0">
                <a:latin typeface="Times New Roman" panose="02020603050405020304" pitchFamily="18" charset="0"/>
                <a:cs typeface="Times New Roman" panose="02020603050405020304" pitchFamily="18" charset="0"/>
              </a:rPr>
              <a:t>  2.Раҳбарнинг иш услуби;</a:t>
            </a:r>
          </a:p>
          <a:p>
            <a:r>
              <a:rPr lang="uz-Cyrl-UZ" sz="2400" b="1" dirty="0" smtClean="0">
                <a:latin typeface="Times New Roman" panose="02020603050405020304" pitchFamily="18" charset="0"/>
                <a:cs typeface="Times New Roman" panose="02020603050405020304" pitchFamily="18" charset="0"/>
              </a:rPr>
              <a:t>  3.Субектив омиллар;</a:t>
            </a:r>
          </a:p>
          <a:p>
            <a:r>
              <a:rPr lang="uz-Cyrl-UZ" sz="2400" b="1" dirty="0" smtClean="0">
                <a:latin typeface="Times New Roman" panose="02020603050405020304" pitchFamily="18" charset="0"/>
                <a:cs typeface="Times New Roman" panose="02020603050405020304" pitchFamily="18" charset="0"/>
              </a:rPr>
              <a:t>  4.Ташкилотнинг ҳаёт циклининг босқичлар;</a:t>
            </a:r>
          </a:p>
          <a:p>
            <a:r>
              <a:rPr lang="uz-Cyrl-UZ" sz="2400" b="1" dirty="0" smtClean="0">
                <a:latin typeface="Times New Roman" panose="02020603050405020304" pitchFamily="18" charset="0"/>
                <a:cs typeface="Times New Roman" panose="02020603050405020304" pitchFamily="18" charset="0"/>
              </a:rPr>
              <a:t>  5.Корхонада ишлаб чиқариш ҳажми;</a:t>
            </a:r>
          </a:p>
          <a:p>
            <a:r>
              <a:rPr lang="uz-Cyrl-UZ" sz="2400" b="1" dirty="0" smtClean="0">
                <a:latin typeface="Times New Roman" panose="02020603050405020304" pitchFamily="18" charset="0"/>
                <a:cs typeface="Times New Roman" panose="02020603050405020304" pitchFamily="18" charset="0"/>
              </a:rPr>
              <a:t>  6.Кадрлар (HR) хизмати ходимларининг билим ва тажрибаси</a:t>
            </a:r>
            <a:r>
              <a:rPr lang="ru-RU" sz="2400" b="1" dirty="0" smtClean="0">
                <a:latin typeface="Times New Roman" panose="02020603050405020304" pitchFamily="18" charset="0"/>
                <a:cs typeface="Times New Roman" panose="02020603050405020304" pitchFamily="18" charset="0"/>
              </a:rPr>
              <a:t>.</a:t>
            </a:r>
            <a:endParaRPr lang="uz-Cyrl-UZ" sz="2400" b="1"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932" y="153102"/>
            <a:ext cx="1355463" cy="1240221"/>
          </a:xfrm>
          <a:prstGeom prst="rect">
            <a:avLst/>
          </a:prstGeom>
        </p:spPr>
      </p:pic>
    </p:spTree>
    <p:extLst>
      <p:ext uri="{BB962C8B-B14F-4D97-AF65-F5344CB8AC3E}">
        <p14:creationId xmlns:p14="http://schemas.microsoft.com/office/powerpoint/2010/main" val="21782859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00723" y="4716966"/>
            <a:ext cx="9500838" cy="2029522"/>
          </a:xfrm>
        </p:spPr>
        <p:txBody>
          <a:bodyPr>
            <a:normAutofit fontScale="25000" lnSpcReduction="20000"/>
          </a:bodyPr>
          <a:lstStyle/>
          <a:p>
            <a:endParaRPr lang="uz-Cyrl-UZ" dirty="0" smtClean="0"/>
          </a:p>
          <a:p>
            <a:endParaRPr lang="uz-Cyrl-UZ" sz="3600" b="1" dirty="0" smtClean="0"/>
          </a:p>
          <a:p>
            <a:r>
              <a:rPr lang="uz-Cyrl-UZ" sz="8000" b="1" dirty="0" smtClean="0">
                <a:latin typeface="Times New Roman" panose="02020603050405020304" pitchFamily="18" charset="0"/>
                <a:cs typeface="Times New Roman" panose="02020603050405020304" pitchFamily="18" charset="0"/>
              </a:rPr>
              <a:t>“</a:t>
            </a:r>
            <a:r>
              <a:rPr lang="uz-Cyrl-UZ" sz="8000" b="1" dirty="0">
                <a:latin typeface="Times New Roman" panose="02020603050405020304" pitchFamily="18" charset="0"/>
                <a:cs typeface="Times New Roman" panose="02020603050405020304" pitchFamily="18" charset="0"/>
              </a:rPr>
              <a:t>ИЗЛАНИНГ  ВА  ИЗЛАНИШДАН </a:t>
            </a:r>
          </a:p>
          <a:p>
            <a:r>
              <a:rPr lang="uz-Cyrl-UZ" sz="8000" b="1" dirty="0">
                <a:latin typeface="Times New Roman" panose="02020603050405020304" pitchFamily="18" charset="0"/>
                <a:cs typeface="Times New Roman" panose="02020603050405020304" pitchFamily="18" charset="0"/>
              </a:rPr>
              <a:t>                                       ХЕЧ  ҚАЧОН  ТЎХТАМАНГ”  </a:t>
            </a:r>
          </a:p>
          <a:p>
            <a:pPr algn="r"/>
            <a:r>
              <a:rPr lang="uz-Cyrl-UZ" sz="8000" b="1" i="1" dirty="0" smtClean="0">
                <a:latin typeface="Times New Roman" panose="02020603050405020304" pitchFamily="18" charset="0"/>
                <a:cs typeface="Times New Roman" panose="02020603050405020304" pitchFamily="18" charset="0"/>
              </a:rPr>
              <a:t>Стив Жобс- экономист,</a:t>
            </a:r>
          </a:p>
          <a:p>
            <a:pPr algn="r"/>
            <a:r>
              <a:rPr lang="uz-Cyrl-UZ" sz="8000" b="1" i="1" dirty="0" smtClean="0">
                <a:latin typeface="Times New Roman" panose="02020603050405020304" pitchFamily="18" charset="0"/>
                <a:cs typeface="Times New Roman" panose="02020603050405020304" pitchFamily="18" charset="0"/>
              </a:rPr>
              <a:t> </a:t>
            </a:r>
            <a:r>
              <a:rPr lang="ru-RU" sz="8000" b="1" i="1" dirty="0" err="1" smtClean="0">
                <a:latin typeface="Times New Roman" panose="02020603050405020304" pitchFamily="18" charset="0"/>
                <a:cs typeface="Times New Roman" panose="02020603050405020304" pitchFamily="18" charset="0"/>
              </a:rPr>
              <a:t>Apple</a:t>
            </a:r>
            <a:r>
              <a:rPr lang="ru-RU" sz="8000" b="1" i="1" dirty="0" smtClean="0">
                <a:latin typeface="Times New Roman" panose="02020603050405020304" pitchFamily="18" charset="0"/>
                <a:cs typeface="Times New Roman" panose="02020603050405020304" pitchFamily="18" charset="0"/>
              </a:rPr>
              <a:t>  </a:t>
            </a:r>
            <a:r>
              <a:rPr lang="ru-RU" sz="8000" b="1" i="1" dirty="0" err="1" smtClean="0">
                <a:latin typeface="Times New Roman" panose="02020603050405020304" pitchFamily="18" charset="0"/>
                <a:cs typeface="Times New Roman" panose="02020603050405020304" pitchFamily="18" charset="0"/>
              </a:rPr>
              <a:t>компанияси</a:t>
            </a:r>
            <a:r>
              <a:rPr lang="ru-RU" sz="8000" b="1" i="1" dirty="0" smtClean="0">
                <a:latin typeface="Times New Roman" panose="02020603050405020304" pitchFamily="18" charset="0"/>
                <a:cs typeface="Times New Roman" panose="02020603050405020304" pitchFamily="18" charset="0"/>
              </a:rPr>
              <a:t>  </a:t>
            </a:r>
            <a:r>
              <a:rPr lang="ru-RU" sz="8000" b="1" i="1" dirty="0" err="1" smtClean="0">
                <a:latin typeface="Times New Roman" panose="02020603050405020304" pitchFamily="18" charset="0"/>
                <a:cs typeface="Times New Roman" panose="02020603050405020304" pitchFamily="18" charset="0"/>
              </a:rPr>
              <a:t>асосчиси</a:t>
            </a:r>
            <a:r>
              <a:rPr lang="ru-RU" sz="8000" b="1" i="1" dirty="0" smtClean="0">
                <a:latin typeface="Times New Roman" panose="02020603050405020304" pitchFamily="18" charset="0"/>
                <a:cs typeface="Times New Roman" panose="02020603050405020304" pitchFamily="18" charset="0"/>
              </a:rPr>
              <a:t>.</a:t>
            </a:r>
            <a:r>
              <a:rPr lang="uz-Cyrl-UZ" sz="8000" b="1" i="1" dirty="0" smtClean="0">
                <a:latin typeface="Times New Roman" panose="02020603050405020304" pitchFamily="18" charset="0"/>
                <a:cs typeface="Times New Roman" panose="02020603050405020304" pitchFamily="18" charset="0"/>
              </a:rPr>
              <a:t>                </a:t>
            </a:r>
            <a:endParaRPr lang="ru-RU" sz="8000" b="1" i="1" dirty="0">
              <a:latin typeface="Times New Roman" panose="02020603050405020304" pitchFamily="18" charset="0"/>
              <a:cs typeface="Times New Roman" panose="02020603050405020304" pitchFamily="18" charset="0"/>
            </a:endParaRPr>
          </a:p>
        </p:txBody>
      </p:sp>
      <p:pic>
        <p:nvPicPr>
          <p:cNvPr id="4" name="Рисунок 3" descr="0303.jpg"/>
          <p:cNvPicPr>
            <a:picLocks noChangeAspect="1"/>
          </p:cNvPicPr>
          <p:nvPr/>
        </p:nvPicPr>
        <p:blipFill>
          <a:blip r:embed="rId2"/>
          <a:stretch>
            <a:fillRect/>
          </a:stretch>
        </p:blipFill>
        <p:spPr>
          <a:xfrm>
            <a:off x="381000" y="0"/>
            <a:ext cx="9144000" cy="4572008"/>
          </a:xfrm>
          <a:prstGeom prst="rect">
            <a:avLst/>
          </a:prstGeom>
        </p:spPr>
      </p:pic>
    </p:spTree>
    <p:extLst>
      <p:ext uri="{BB962C8B-B14F-4D97-AF65-F5344CB8AC3E}">
        <p14:creationId xmlns:p14="http://schemas.microsoft.com/office/powerpoint/2010/main" val="414048517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p:cNvSpPr/>
          <p:nvPr/>
        </p:nvSpPr>
        <p:spPr>
          <a:xfrm>
            <a:off x="241738" y="724829"/>
            <a:ext cx="9567280" cy="6022481"/>
          </a:xfrm>
          <a:prstGeom prst="roundRect">
            <a:avLst>
              <a:gd name="adj" fmla="val 3219"/>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u-RU" b="1" dirty="0" smtClean="0">
                <a:solidFill>
                  <a:srgbClr val="002060"/>
                </a:solidFill>
                <a:latin typeface="Times New Roman CYR"/>
                <a:cs typeface="Times New Roman" pitchFamily="18" charset="0"/>
              </a:rPr>
              <a:t>           </a:t>
            </a:r>
          </a:p>
          <a:p>
            <a:pPr algn="just"/>
            <a:endParaRPr lang="ru-RU" b="1" dirty="0">
              <a:solidFill>
                <a:srgbClr val="002060"/>
              </a:solidFill>
              <a:latin typeface="Times New Roman CYR"/>
              <a:cs typeface="Times New Roman" pitchFamily="18" charset="0"/>
            </a:endParaRPr>
          </a:p>
          <a:p>
            <a:pPr algn="just"/>
            <a:endParaRPr lang="ru-RU" b="1" dirty="0" smtClean="0">
              <a:solidFill>
                <a:srgbClr val="002060"/>
              </a:solidFill>
              <a:latin typeface="Times New Roman CYR"/>
              <a:cs typeface="Times New Roman" pitchFamily="18" charset="0"/>
            </a:endParaRPr>
          </a:p>
          <a:p>
            <a:pPr algn="just"/>
            <a:endParaRPr lang="ru-RU" b="1" dirty="0">
              <a:solidFill>
                <a:srgbClr val="002060"/>
              </a:solidFill>
              <a:latin typeface="Times New Roman CYR"/>
              <a:cs typeface="Times New Roman" pitchFamily="18" charset="0"/>
            </a:endParaRPr>
          </a:p>
          <a:p>
            <a:pPr algn="just"/>
            <a:r>
              <a:rPr lang="ru-RU" b="1" dirty="0" smtClean="0">
                <a:solidFill>
                  <a:schemeClr val="tx1"/>
                </a:solidFill>
                <a:latin typeface="Times New Roman" panose="02020603050405020304" pitchFamily="18" charset="0"/>
                <a:cs typeface="Times New Roman" panose="02020603050405020304" pitchFamily="18" charset="0"/>
              </a:rPr>
              <a:t>        </a:t>
            </a:r>
            <a:r>
              <a:rPr lang="en-US" b="1" dirty="0" smtClean="0">
                <a:solidFill>
                  <a:schemeClr val="tx1"/>
                </a:solidFill>
                <a:latin typeface="Times New Roman" panose="02020603050405020304" pitchFamily="18" charset="0"/>
                <a:cs typeface="Times New Roman" panose="02020603050405020304" pitchFamily="18" charset="0"/>
              </a:rPr>
              <a:t>1</a:t>
            </a:r>
            <a:r>
              <a:rPr lang="ru-RU" b="1" dirty="0" smtClean="0">
                <a:solidFill>
                  <a:schemeClr val="tx1"/>
                </a:solidFill>
                <a:latin typeface="Times New Roman" panose="02020603050405020304" pitchFamily="18" charset="0"/>
                <a:cs typeface="Times New Roman" panose="02020603050405020304" pitchFamily="18" charset="0"/>
              </a:rPr>
              <a:t>. </a:t>
            </a:r>
            <a:r>
              <a:rPr lang="uz-Cyrl-UZ" b="1" dirty="0">
                <a:solidFill>
                  <a:schemeClr val="tx1"/>
                </a:solidFill>
                <a:latin typeface="Times New Roman" pitchFamily="18" charset="0"/>
                <a:cs typeface="Times New Roman" pitchFamily="18" charset="0"/>
              </a:rPr>
              <a:t>Ўзбекистон Республикаси Президентининг </a:t>
            </a:r>
            <a:r>
              <a:rPr lang="en-US" b="1" dirty="0">
                <a:solidFill>
                  <a:schemeClr val="tx1"/>
                </a:solidFill>
                <a:latin typeface="Times New Roman" pitchFamily="18" charset="0"/>
                <a:cs typeface="Times New Roman" pitchFamily="18" charset="0"/>
              </a:rPr>
              <a:t>2022</a:t>
            </a:r>
            <a:r>
              <a:rPr lang="uz-Cyrl-UZ" b="1" dirty="0">
                <a:solidFill>
                  <a:schemeClr val="tx1"/>
                </a:solidFill>
                <a:latin typeface="Times New Roman" pitchFamily="18" charset="0"/>
                <a:cs typeface="Times New Roman" pitchFamily="18" charset="0"/>
              </a:rPr>
              <a:t> йил 28 январдаги </a:t>
            </a:r>
            <a:r>
              <a:rPr lang="ru-RU" b="1" dirty="0">
                <a:solidFill>
                  <a:schemeClr val="tx1"/>
                </a:solidFill>
                <a:latin typeface="Times New Roman" panose="02020603050405020304" pitchFamily="18" charset="0"/>
                <a:cs typeface="Times New Roman" panose="02020603050405020304" pitchFamily="18" charset="0"/>
              </a:rPr>
              <a:t>«2022–2026 </a:t>
            </a:r>
            <a:r>
              <a:rPr lang="ru-RU" b="1" dirty="0" err="1">
                <a:solidFill>
                  <a:schemeClr val="tx1"/>
                </a:solidFill>
                <a:latin typeface="Times New Roman" panose="02020603050405020304" pitchFamily="18" charset="0"/>
                <a:cs typeface="Times New Roman" panose="02020603050405020304" pitchFamily="18" charset="0"/>
              </a:rPr>
              <a:t>йилларга</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мўлжалланган</a:t>
            </a:r>
            <a:r>
              <a:rPr lang="ru-RU" b="1" dirty="0">
                <a:solidFill>
                  <a:schemeClr val="tx1"/>
                </a:solidFill>
                <a:latin typeface="Times New Roman" panose="02020603050405020304" pitchFamily="18" charset="0"/>
                <a:cs typeface="Times New Roman" panose="02020603050405020304" pitchFamily="18" charset="0"/>
              </a:rPr>
              <a:t> Янги </a:t>
            </a:r>
            <a:r>
              <a:rPr lang="ru-RU" b="1" dirty="0" err="1">
                <a:solidFill>
                  <a:schemeClr val="tx1"/>
                </a:solidFill>
                <a:latin typeface="Times New Roman" panose="02020603050405020304" pitchFamily="18" charset="0"/>
                <a:cs typeface="Times New Roman" panose="02020603050405020304" pitchFamily="18" charset="0"/>
              </a:rPr>
              <a:t>Ўзбекистоннинг</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тараққиёт</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стратегияси</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тўғрисида»ги</a:t>
            </a:r>
            <a:r>
              <a:rPr lang="ru-RU" b="1" dirty="0">
                <a:solidFill>
                  <a:schemeClr val="tx1"/>
                </a:solidFill>
                <a:latin typeface="Times New Roman" panose="02020603050405020304" pitchFamily="18" charset="0"/>
                <a:cs typeface="Times New Roman" panose="02020603050405020304" pitchFamily="18" charset="0"/>
              </a:rPr>
              <a:t>  ПФ-60 </a:t>
            </a:r>
            <a:r>
              <a:rPr lang="ru-RU" b="1" dirty="0" err="1">
                <a:solidFill>
                  <a:schemeClr val="tx1"/>
                </a:solidFill>
                <a:latin typeface="Times New Roman" panose="02020603050405020304" pitchFamily="18" charset="0"/>
                <a:cs typeface="Times New Roman" panose="02020603050405020304" pitchFamily="18" charset="0"/>
              </a:rPr>
              <a:t>сонли</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Фармони</a:t>
            </a:r>
            <a:r>
              <a:rPr lang="ru-RU" b="1" dirty="0">
                <a:solidFill>
                  <a:schemeClr val="tx1"/>
                </a:solidFill>
                <a:latin typeface="Times New Roman" panose="02020603050405020304" pitchFamily="18" charset="0"/>
                <a:cs typeface="Times New Roman" panose="02020603050405020304" pitchFamily="18" charset="0"/>
              </a:rPr>
              <a:t>.</a:t>
            </a:r>
          </a:p>
          <a:p>
            <a:pPr lvl="0" algn="just"/>
            <a:r>
              <a:rPr lang="uz-Cyrl-UZ" b="1" dirty="0" smtClean="0">
                <a:solidFill>
                  <a:schemeClr val="tx1"/>
                </a:solidFill>
                <a:latin typeface="Times New Roman" panose="02020603050405020304" pitchFamily="18" charset="0"/>
                <a:cs typeface="Times New Roman" panose="02020603050405020304" pitchFamily="18" charset="0"/>
              </a:rPr>
              <a:t>       </a:t>
            </a:r>
            <a:r>
              <a:rPr lang="uz-Cyrl-UZ" b="1" dirty="0">
                <a:solidFill>
                  <a:schemeClr val="tx1"/>
                </a:solidFill>
                <a:latin typeface="Times New Roman" panose="02020603050405020304" pitchFamily="18" charset="0"/>
                <a:cs typeface="Times New Roman" panose="02020603050405020304" pitchFamily="18" charset="0"/>
              </a:rPr>
              <a:t>2. </a:t>
            </a:r>
            <a:r>
              <a:rPr lang="uz-Cyrl-UZ" b="1" dirty="0" smtClean="0">
                <a:solidFill>
                  <a:schemeClr val="tx1"/>
                </a:solidFill>
                <a:latin typeface="Times New Roman" panose="02020603050405020304" pitchFamily="18" charset="0"/>
                <a:cs typeface="Times New Roman" panose="02020603050405020304" pitchFamily="18" charset="0"/>
              </a:rPr>
              <a:t>Абдурахмонов </a:t>
            </a:r>
            <a:r>
              <a:rPr lang="uz-Cyrl-UZ" b="1" dirty="0">
                <a:solidFill>
                  <a:schemeClr val="tx1"/>
                </a:solidFill>
                <a:latin typeface="Times New Roman" panose="02020603050405020304" pitchFamily="18" charset="0"/>
                <a:cs typeface="Times New Roman" panose="02020603050405020304" pitchFamily="18" charset="0"/>
              </a:rPr>
              <a:t>Қ.Ҳ., Холмўминов Ш.Р., Зокирова Н.Қ. Персонални   бошқариш. -Т., Ўқитувчи, 2008</a:t>
            </a:r>
            <a:r>
              <a:rPr lang="uz-Cyrl-UZ" b="1" dirty="0" smtClean="0">
                <a:solidFill>
                  <a:schemeClr val="tx1"/>
                </a:solidFill>
                <a:latin typeface="Times New Roman" panose="02020603050405020304" pitchFamily="18" charset="0"/>
                <a:cs typeface="Times New Roman" panose="02020603050405020304" pitchFamily="18" charset="0"/>
              </a:rPr>
              <a:t>.</a:t>
            </a:r>
          </a:p>
          <a:p>
            <a:pPr lvl="0" algn="just"/>
            <a:r>
              <a:rPr lang="uz-Cyrl-UZ" b="1" dirty="0" smtClean="0">
                <a:solidFill>
                  <a:schemeClr val="tx1"/>
                </a:solidFill>
                <a:latin typeface="Times New Roman" panose="02020603050405020304" pitchFamily="18" charset="0"/>
                <a:cs typeface="Times New Roman" panose="02020603050405020304" pitchFamily="18" charset="0"/>
              </a:rPr>
              <a:t>       3.Егоршин А.П. Управление персоналом:учебник для вузов. – 3-е изд. – Н.Новгород:НИМБ, 2001.-720 с.</a:t>
            </a:r>
            <a:endParaRPr lang="ru-RU" b="1" dirty="0" smtClean="0">
              <a:solidFill>
                <a:schemeClr val="tx1"/>
              </a:solidFill>
              <a:latin typeface="Times New Roman" panose="02020603050405020304" pitchFamily="18" charset="0"/>
              <a:cs typeface="Times New Roman" panose="02020603050405020304" pitchFamily="18" charset="0"/>
            </a:endParaRPr>
          </a:p>
          <a:p>
            <a:pPr lvl="0" algn="just"/>
            <a:r>
              <a:rPr lang="uz-Cyrl-UZ" b="1" dirty="0" smtClean="0">
                <a:solidFill>
                  <a:schemeClr val="tx1"/>
                </a:solidFill>
                <a:latin typeface="Times New Roman" panose="02020603050405020304" pitchFamily="18" charset="0"/>
                <a:cs typeface="Times New Roman" panose="02020603050405020304" pitchFamily="18" charset="0"/>
              </a:rPr>
              <a:t>       4.Бобрешова</a:t>
            </a:r>
            <a:r>
              <a:rPr lang="uz-Cyrl-UZ" b="1" dirty="0">
                <a:solidFill>
                  <a:schemeClr val="tx1"/>
                </a:solidFill>
                <a:latin typeface="Times New Roman" panose="02020603050405020304" pitchFamily="18" charset="0"/>
                <a:cs typeface="Times New Roman" panose="02020603050405020304" pitchFamily="18" charset="0"/>
              </a:rPr>
              <a:t>, И.П. Применение компетентного подхода в управлении персоналом / И.П. Бобрешова // Университетский комплекс как региональный центр образования, науки и культуры материалы Всероссийской научно-методической конференции. – 2020. </a:t>
            </a:r>
            <a:endParaRPr lang="ru-RU" b="1" dirty="0">
              <a:solidFill>
                <a:schemeClr val="tx1"/>
              </a:solidFill>
              <a:latin typeface="Times New Roman" panose="02020603050405020304" pitchFamily="18" charset="0"/>
              <a:cs typeface="Times New Roman" panose="02020603050405020304" pitchFamily="18" charset="0"/>
            </a:endParaRPr>
          </a:p>
          <a:p>
            <a:pPr lvl="0" algn="just"/>
            <a:r>
              <a:rPr lang="uz-Cyrl-UZ" b="1" dirty="0" smtClean="0">
                <a:solidFill>
                  <a:schemeClr val="tx1"/>
                </a:solidFill>
                <a:latin typeface="Times New Roman" panose="02020603050405020304" pitchFamily="18" charset="0"/>
                <a:cs typeface="Times New Roman" panose="02020603050405020304" pitchFamily="18" charset="0"/>
              </a:rPr>
              <a:t>       5. Верна</a:t>
            </a:r>
            <a:r>
              <a:rPr lang="uz-Cyrl-UZ" b="1" dirty="0">
                <a:solidFill>
                  <a:schemeClr val="tx1"/>
                </a:solidFill>
                <a:latin typeface="Times New Roman" panose="02020603050405020304" pitchFamily="18" charset="0"/>
                <a:cs typeface="Times New Roman" panose="02020603050405020304" pitchFamily="18" charset="0"/>
              </a:rPr>
              <a:t>, В.В. Управление персоналом организации как основополагающий фактор ее устойчивого развития / В.В. Верна // Успехи современной науки. – 2019. </a:t>
            </a:r>
            <a:endParaRPr lang="ru-RU" b="1" dirty="0">
              <a:solidFill>
                <a:schemeClr val="tx1"/>
              </a:solidFill>
              <a:latin typeface="Times New Roman" panose="02020603050405020304" pitchFamily="18" charset="0"/>
              <a:cs typeface="Times New Roman" panose="02020603050405020304" pitchFamily="18" charset="0"/>
            </a:endParaRPr>
          </a:p>
          <a:p>
            <a:pPr lvl="0" algn="just"/>
            <a:r>
              <a:rPr lang="uz-Cyrl-UZ" b="1" dirty="0" smtClean="0">
                <a:solidFill>
                  <a:schemeClr val="tx1"/>
                </a:solidFill>
                <a:latin typeface="Times New Roman" panose="02020603050405020304" pitchFamily="18" charset="0"/>
                <a:cs typeface="Times New Roman" panose="02020603050405020304" pitchFamily="18" charset="0"/>
              </a:rPr>
              <a:t>       6. </a:t>
            </a:r>
            <a:r>
              <a:rPr lang="en-US" b="1" dirty="0" smtClean="0">
                <a:solidFill>
                  <a:schemeClr val="tx1"/>
                </a:solidFill>
                <a:latin typeface="Times New Roman" panose="02020603050405020304" pitchFamily="18" charset="0"/>
                <a:cs typeface="Times New Roman" panose="02020603050405020304" pitchFamily="18" charset="0"/>
              </a:rPr>
              <a:t>Jeffrey </a:t>
            </a:r>
            <a:r>
              <a:rPr lang="en-US" b="1" dirty="0">
                <a:solidFill>
                  <a:schemeClr val="tx1"/>
                </a:solidFill>
                <a:latin typeface="Times New Roman" panose="02020603050405020304" pitchFamily="18" charset="0"/>
                <a:cs typeface="Times New Roman" panose="02020603050405020304" pitchFamily="18" charset="0"/>
              </a:rPr>
              <a:t>Wooldridge. Econometric Analysis of Cross Section and Panel Data. MIT Press: Cambridge UK, 2010, pp. 752.</a:t>
            </a:r>
          </a:p>
          <a:p>
            <a:pPr lvl="0" algn="just"/>
            <a:r>
              <a:rPr lang="uz-Cyrl-UZ" b="1" dirty="0" smtClean="0">
                <a:solidFill>
                  <a:schemeClr val="tx1"/>
                </a:solidFill>
                <a:latin typeface="Times New Roman" panose="02020603050405020304" pitchFamily="18" charset="0"/>
                <a:cs typeface="Times New Roman" panose="02020603050405020304" pitchFamily="18" charset="0"/>
              </a:rPr>
              <a:t>        7.</a:t>
            </a:r>
            <a:r>
              <a:rPr lang="en-US" b="1" dirty="0" smtClean="0">
                <a:solidFill>
                  <a:schemeClr val="tx1"/>
                </a:solidFill>
                <a:latin typeface="Times New Roman" panose="02020603050405020304" pitchFamily="18" charset="0"/>
                <a:cs typeface="Times New Roman" panose="02020603050405020304" pitchFamily="18" charset="0"/>
              </a:rPr>
              <a:t>Chris </a:t>
            </a:r>
            <a:r>
              <a:rPr lang="en-US" b="1" dirty="0">
                <a:solidFill>
                  <a:schemeClr val="tx1"/>
                </a:solidFill>
                <a:latin typeface="Times New Roman" panose="02020603050405020304" pitchFamily="18" charset="0"/>
                <a:cs typeface="Times New Roman" panose="02020603050405020304" pitchFamily="18" charset="0"/>
              </a:rPr>
              <a:t>Brooks. Introductory Econometrics for Finance. Cambridge University Press UK, 2014, pp. 540.</a:t>
            </a:r>
          </a:p>
          <a:p>
            <a:pPr lvl="0" algn="just"/>
            <a:r>
              <a:rPr lang="uz-Cyrl-UZ" b="1" dirty="0" smtClean="0">
                <a:solidFill>
                  <a:schemeClr val="tx1"/>
                </a:solidFill>
                <a:latin typeface="Times New Roman" panose="02020603050405020304" pitchFamily="18" charset="0"/>
                <a:cs typeface="Times New Roman" panose="02020603050405020304" pitchFamily="18" charset="0"/>
              </a:rPr>
              <a:t>        8. Дегтяренко</a:t>
            </a:r>
            <a:r>
              <a:rPr lang="uz-Cyrl-UZ" b="1" dirty="0">
                <a:solidFill>
                  <a:schemeClr val="tx1"/>
                </a:solidFill>
                <a:latin typeface="Times New Roman" panose="02020603050405020304" pitchFamily="18" charset="0"/>
                <a:cs typeface="Times New Roman" panose="02020603050405020304" pitchFamily="18" charset="0"/>
              </a:rPr>
              <a:t>, Е.А. Управление персоналом как ключевая роль в развитии бизнеса предприятия / Е.А. Дегтяренко, Д.О. Труфанова, В.И. Рой // Новая наука: Стратегии и векторы развития. – 2019</a:t>
            </a:r>
            <a:r>
              <a:rPr lang="uz-Cyrl-UZ" b="1" dirty="0" smtClean="0">
                <a:solidFill>
                  <a:schemeClr val="tx1"/>
                </a:solidFill>
                <a:latin typeface="Times New Roman" panose="02020603050405020304" pitchFamily="18" charset="0"/>
                <a:cs typeface="Times New Roman" panose="02020603050405020304" pitchFamily="18" charset="0"/>
              </a:rPr>
              <a:t>. </a:t>
            </a:r>
          </a:p>
          <a:p>
            <a:pPr algn="just"/>
            <a:r>
              <a:rPr lang="uz-Cyrl-UZ" b="1" dirty="0">
                <a:solidFill>
                  <a:schemeClr val="tx1"/>
                </a:solidFill>
                <a:latin typeface="Times New Roman" panose="02020603050405020304" pitchFamily="18" charset="0"/>
                <a:cs typeface="Times New Roman" panose="02020603050405020304" pitchFamily="18" charset="0"/>
              </a:rPr>
              <a:t> </a:t>
            </a:r>
            <a:r>
              <a:rPr lang="uz-Cyrl-UZ" b="1" dirty="0" smtClean="0">
                <a:solidFill>
                  <a:schemeClr val="tx1"/>
                </a:solidFill>
                <a:latin typeface="Times New Roman" panose="02020603050405020304" pitchFamily="18" charset="0"/>
                <a:cs typeface="Times New Roman" panose="02020603050405020304" pitchFamily="18" charset="0"/>
              </a:rPr>
              <a:t>      </a:t>
            </a:r>
            <a:r>
              <a:rPr lang="uz-Cyrl-UZ" b="1" dirty="0" smtClean="0">
                <a:solidFill>
                  <a:schemeClr val="tx1"/>
                </a:solidFill>
                <a:latin typeface="Times New Roman" panose="02020603050405020304" pitchFamily="18" charset="0"/>
                <a:cs typeface="Times New Roman" panose="02020603050405020304" pitchFamily="18" charset="0"/>
              </a:rPr>
              <a:t>9.</a:t>
            </a:r>
            <a:r>
              <a:rPr lang="uz-Cyrl-UZ" b="1" dirty="0" smtClean="0">
                <a:solidFill>
                  <a:schemeClr val="tx1"/>
                </a:solidFill>
                <a:latin typeface="Times New Roman" panose="02020603050405020304" pitchFamily="18" charset="0"/>
                <a:cs typeface="Times New Roman" panose="02020603050405020304" pitchFamily="18" charset="0"/>
              </a:rPr>
              <a:t>14,24,28,30 слайдлардаги </a:t>
            </a:r>
            <a:r>
              <a:rPr lang="uz-Cyrl-UZ" b="1" dirty="0">
                <a:solidFill>
                  <a:schemeClr val="tx1"/>
                </a:solidFill>
                <a:latin typeface="Times New Roman" panose="02020603050405020304" pitchFamily="18" charset="0"/>
                <a:cs typeface="Times New Roman" panose="02020603050405020304" pitchFamily="18" charset="0"/>
              </a:rPr>
              <a:t>расмлар “</a:t>
            </a:r>
            <a:r>
              <a:rPr lang="ru-RU" b="1" dirty="0">
                <a:solidFill>
                  <a:schemeClr val="tx1"/>
                </a:solidFill>
                <a:latin typeface="Times New Roman" panose="02020603050405020304" pitchFamily="18" charset="0"/>
                <a:cs typeface="Times New Roman" panose="02020603050405020304" pitchFamily="18" charset="0"/>
              </a:rPr>
              <a:t>Управления человеческими ресурсами картинки https://www.google.com/search»</a:t>
            </a:r>
            <a:r>
              <a:rPr lang="uz-Cyrl-UZ" b="1" dirty="0">
                <a:solidFill>
                  <a:schemeClr val="tx1"/>
                </a:solidFill>
                <a:latin typeface="Times New Roman" panose="02020603050405020304" pitchFamily="18" charset="0"/>
                <a:cs typeface="Times New Roman" panose="02020603050405020304" pitchFamily="18" charset="0"/>
              </a:rPr>
              <a:t>  манбадан олинган. </a:t>
            </a:r>
            <a:endParaRPr lang="ru-RU" b="1" dirty="0">
              <a:solidFill>
                <a:schemeClr val="tx1"/>
              </a:solidFill>
              <a:latin typeface="Times New Roman" panose="02020603050405020304" pitchFamily="18" charset="0"/>
              <a:cs typeface="Times New Roman" panose="02020603050405020304" pitchFamily="18" charset="0"/>
            </a:endParaRPr>
          </a:p>
          <a:p>
            <a:pPr lvl="0" algn="just"/>
            <a:endParaRPr lang="ru-RU" b="1" dirty="0">
              <a:solidFill>
                <a:schemeClr val="tx1"/>
              </a:solidFill>
              <a:latin typeface="Times New Roman" panose="02020603050405020304" pitchFamily="18" charset="0"/>
              <a:cs typeface="Times New Roman" panose="02020603050405020304" pitchFamily="18" charset="0"/>
            </a:endParaRPr>
          </a:p>
          <a:p>
            <a:pPr algn="just">
              <a:lnSpc>
                <a:spcPct val="100000"/>
              </a:lnSpc>
              <a:spcBef>
                <a:spcPts val="0"/>
              </a:spcBef>
            </a:pPr>
            <a:endParaRPr lang="en-US" sz="1600" b="1" dirty="0" smtClean="0">
              <a:solidFill>
                <a:schemeClr val="tx1"/>
              </a:solidFill>
              <a:latin typeface="Times New Roman" panose="02020603050405020304" pitchFamily="18" charset="0"/>
              <a:cs typeface="Times New Roman" panose="02020603050405020304" pitchFamily="18" charset="0"/>
            </a:endParaRPr>
          </a:p>
          <a:p>
            <a:pPr algn="just"/>
            <a:endParaRPr lang="uz-Cyrl-UZ" altLang="ru-RU" sz="1600" b="1" dirty="0">
              <a:solidFill>
                <a:schemeClr val="tx1"/>
              </a:solidFill>
              <a:latin typeface="Times New Roman" panose="02020603050405020304" pitchFamily="18" charset="0"/>
              <a:cs typeface="Times New Roman" panose="02020603050405020304" pitchFamily="18" charset="0"/>
            </a:endParaRPr>
          </a:p>
          <a:p>
            <a:pPr algn="just"/>
            <a:r>
              <a:rPr lang="uz-Cyrl-UZ" sz="2000" b="1" dirty="0" smtClean="0">
                <a:solidFill>
                  <a:schemeClr val="tx1"/>
                </a:solidFill>
                <a:latin typeface="Times New Roman" panose="02020603050405020304" pitchFamily="18" charset="0"/>
                <a:cs typeface="Times New Roman" panose="02020603050405020304" pitchFamily="18" charset="0"/>
              </a:rPr>
              <a:t> </a:t>
            </a:r>
            <a:endParaRPr lang="ru-RU" sz="2000" b="1" dirty="0">
              <a:solidFill>
                <a:schemeClr val="tx1"/>
              </a:solidFill>
              <a:latin typeface="Times New Roman" panose="02020603050405020304" pitchFamily="18" charset="0"/>
              <a:cs typeface="Times New Roman" panose="02020603050405020304" pitchFamily="18" charset="0"/>
            </a:endParaRPr>
          </a:p>
        </p:txBody>
      </p:sp>
      <p:sp>
        <p:nvSpPr>
          <p:cNvPr id="11" name="Прямоугольник 4"/>
          <p:cNvSpPr>
            <a:spLocks noChangeArrowheads="1"/>
          </p:cNvSpPr>
          <p:nvPr/>
        </p:nvSpPr>
        <p:spPr bwMode="auto">
          <a:xfrm>
            <a:off x="3819145" y="2481657"/>
            <a:ext cx="3744418" cy="646331"/>
          </a:xfrm>
          <a:prstGeom prst="rect">
            <a:avLst/>
          </a:prstGeom>
          <a:noFill/>
          <a:ln w="9525">
            <a:noFill/>
            <a:miter lim="800000"/>
            <a:headEnd/>
            <a:tailEnd/>
          </a:ln>
        </p:spPr>
        <p:txBody>
          <a:bodyPr>
            <a:spAutoFit/>
          </a:bodyPr>
          <a:lstStyle/>
          <a:p>
            <a:pPr algn="just"/>
            <a:r>
              <a:rPr lang="ru-RU" dirty="0">
                <a:solidFill>
                  <a:srgbClr val="000000"/>
                </a:solidFill>
                <a:latin typeface="Calibri" pitchFamily="34" charset="0"/>
                <a:cs typeface="Times New Roman" pitchFamily="18" charset="0"/>
              </a:rPr>
              <a:t>    </a:t>
            </a:r>
          </a:p>
          <a:p>
            <a:pPr algn="just"/>
            <a:r>
              <a:rPr lang="ru-RU" dirty="0">
                <a:solidFill>
                  <a:srgbClr val="000000"/>
                </a:solidFill>
                <a:latin typeface="Calibri" pitchFamily="34" charset="0"/>
                <a:cs typeface="Times New Roman" pitchFamily="18" charset="0"/>
              </a:rPr>
              <a:t>               </a:t>
            </a:r>
            <a:endParaRPr lang="ru-RU" dirty="0"/>
          </a:p>
        </p:txBody>
      </p:sp>
      <p:sp>
        <p:nvSpPr>
          <p:cNvPr id="13" name="Прямоугольник 12"/>
          <p:cNvSpPr/>
          <p:nvPr/>
        </p:nvSpPr>
        <p:spPr>
          <a:xfrm>
            <a:off x="485409" y="151447"/>
            <a:ext cx="9207062" cy="461665"/>
          </a:xfrm>
          <a:prstGeom prst="rect">
            <a:avLst/>
          </a:prstGeom>
        </p:spPr>
        <p:txBody>
          <a:bodyPr wrap="square">
            <a:spAutoFit/>
          </a:bodyPr>
          <a:lstStyle/>
          <a:p>
            <a:pPr algn="ctr"/>
            <a:r>
              <a:rPr lang="uz-Cyrl-UZ" sz="2400" b="1" dirty="0" smtClean="0">
                <a:latin typeface="Times New Roman" panose="02020603050405020304" pitchFamily="18" charset="0"/>
                <a:cs typeface="Times New Roman" panose="02020603050405020304" pitchFamily="18" charset="0"/>
              </a:rPr>
              <a:t>Фойдаланилган ва таклиф этилаётган адабиётлар рўйхати: </a:t>
            </a:r>
            <a:endParaRPr lang="ru-R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27816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838200" y="4357694"/>
            <a:ext cx="8229600" cy="1966906"/>
          </a:xfrm>
        </p:spPr>
        <p:txBody>
          <a:bodyPr>
            <a:normAutofit lnSpcReduction="10000"/>
          </a:bodyPr>
          <a:lstStyle/>
          <a:p>
            <a:r>
              <a:rPr lang="uz-Cyrl-UZ" dirty="0" smtClean="0"/>
              <a:t>       </a:t>
            </a:r>
          </a:p>
          <a:p>
            <a:endParaRPr lang="uz-Cyrl-UZ" dirty="0" smtClean="0"/>
          </a:p>
          <a:p>
            <a:endParaRPr lang="uz-Cyrl-UZ" dirty="0" smtClean="0"/>
          </a:p>
          <a:p>
            <a:r>
              <a:rPr lang="uz-Cyrl-UZ" dirty="0" smtClean="0"/>
              <a:t>       </a:t>
            </a:r>
            <a:r>
              <a:rPr lang="uz-Cyrl-UZ" dirty="0" smtClean="0">
                <a:latin typeface="Times New Roman" pitchFamily="18" charset="0"/>
                <a:cs typeface="Times New Roman" pitchFamily="18" charset="0"/>
              </a:rPr>
              <a:t>Э</a:t>
            </a:r>
            <a:r>
              <a:rPr lang="ru-RU" dirty="0" smtClean="0">
                <a:latin typeface="Times New Roman" pitchFamily="18" charset="0"/>
                <a:cs typeface="Times New Roman" pitchFamily="18" charset="0"/>
              </a:rPr>
              <a:t>Ъ</a:t>
            </a:r>
            <a:r>
              <a:rPr lang="uz-Cyrl-UZ" dirty="0" smtClean="0">
                <a:latin typeface="Times New Roman" pitchFamily="18" charset="0"/>
                <a:cs typeface="Times New Roman" pitchFamily="18" charset="0"/>
              </a:rPr>
              <a:t>ТИБОРИНГИЗ   УЧУН   РАҲМАТ!</a:t>
            </a:r>
            <a:endParaRPr lang="ru-RU" dirty="0">
              <a:latin typeface="Times New Roman" pitchFamily="18" charset="0"/>
              <a:cs typeface="Times New Roman" pitchFamily="18" charset="0"/>
            </a:endParaRPr>
          </a:p>
        </p:txBody>
      </p:sp>
      <p:pic>
        <p:nvPicPr>
          <p:cNvPr id="4" name="Рисунок 3" descr="0101.jpg"/>
          <p:cNvPicPr>
            <a:picLocks noChangeAspect="1"/>
          </p:cNvPicPr>
          <p:nvPr/>
        </p:nvPicPr>
        <p:blipFill>
          <a:blip r:embed="rId2"/>
          <a:stretch>
            <a:fillRect/>
          </a:stretch>
        </p:blipFill>
        <p:spPr>
          <a:xfrm>
            <a:off x="381000" y="0"/>
            <a:ext cx="9144000" cy="5572140"/>
          </a:xfrm>
          <a:prstGeom prst="rect">
            <a:avLst/>
          </a:prstGeom>
        </p:spPr>
      </p:pic>
    </p:spTree>
    <p:extLst>
      <p:ext uri="{BB962C8B-B14F-4D97-AF65-F5344CB8AC3E}">
        <p14:creationId xmlns:p14="http://schemas.microsoft.com/office/powerpoint/2010/main" val="2853226062"/>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3617</TotalTime>
  <Words>2091</Words>
  <Application>Microsoft Office PowerPoint</Application>
  <PresentationFormat>Лист A4 (210x297 мм)</PresentationFormat>
  <Paragraphs>257</Paragraphs>
  <Slides>30</Slides>
  <Notes>0</Notes>
  <HiddenSlides>0</HiddenSlides>
  <MMClips>0</MMClips>
  <ScaleCrop>false</ScaleCrop>
  <HeadingPairs>
    <vt:vector size="6" baseType="variant">
      <vt:variant>
        <vt:lpstr>Использованные шрифты</vt:lpstr>
      </vt:variant>
      <vt:variant>
        <vt:i4>11</vt:i4>
      </vt:variant>
      <vt:variant>
        <vt:lpstr>Тема</vt:lpstr>
      </vt:variant>
      <vt:variant>
        <vt:i4>1</vt:i4>
      </vt:variant>
      <vt:variant>
        <vt:lpstr>Заголовки слайдов</vt:lpstr>
      </vt:variant>
      <vt:variant>
        <vt:i4>30</vt:i4>
      </vt:variant>
    </vt:vector>
  </HeadingPairs>
  <TitlesOfParts>
    <vt:vector size="42" baseType="lpstr">
      <vt:lpstr>Arial</vt:lpstr>
      <vt:lpstr>Book Antiqua</vt:lpstr>
      <vt:lpstr>Calibri</vt:lpstr>
      <vt:lpstr>Calibri Light</vt:lpstr>
      <vt:lpstr>Century Gothic</vt:lpstr>
      <vt:lpstr>Lucida Sans Unicode</vt:lpstr>
      <vt:lpstr>Tahoma</vt:lpstr>
      <vt:lpstr>Times New Roman</vt:lpstr>
      <vt:lpstr>Times New Roman CYR</vt:lpstr>
      <vt:lpstr>Trebuchet MS</vt:lpstr>
      <vt:lpstr>Wingdings</vt:lpstr>
      <vt:lpstr>Тема Office</vt:lpstr>
      <vt:lpstr>Презентация PowerPoint</vt:lpstr>
      <vt:lpstr>Презентация PowerPoint</vt:lpstr>
      <vt:lpstr>                          Режа:</vt:lpstr>
      <vt:lpstr>Презентация PowerPoint</vt:lpstr>
      <vt:lpstr>Презентация PowerPoint</vt:lpstr>
      <vt:lpstr>Презентация PowerPoint</vt:lpstr>
      <vt:lpstr>          Инсон ва меҳнат ресурслари ҳақида тушунча</vt:lpstr>
      <vt:lpstr>      Корхоналарда кадрлар сиёсати:</vt:lpstr>
      <vt:lpstr>               Персонал ҳақида тушунча</vt:lpstr>
      <vt:lpstr>Кадрлар сиёсатида персонал билан ишлаш</vt:lpstr>
      <vt:lpstr>Презентация PowerPoint</vt:lpstr>
      <vt:lpstr>Презентация PowerPoint</vt:lpstr>
      <vt:lpstr>Асосий мақсади:  Асосан маъмурий усулларга эмас, балки иқтисодий рағбатлантириш ва ижтимоий кафолатларга асосланган ходимларни бошқариш тизимини яратишдир. </vt:lpstr>
      <vt:lpstr>Презентация PowerPoint</vt:lpstr>
      <vt:lpstr>Презентация PowerPoint</vt:lpstr>
      <vt:lpstr>Презентация PowerPoint</vt:lpstr>
      <vt:lpstr>Презентация PowerPoint</vt:lpstr>
      <vt:lpstr>Кадрлар сиёсатининг йўналишлари: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Виды кадровой политики организации</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user_2</dc:creator>
  <cp:lastModifiedBy>Dilmurod Suyunov</cp:lastModifiedBy>
  <cp:revision>340</cp:revision>
  <cp:lastPrinted>2019-05-13T12:26:53Z</cp:lastPrinted>
  <dcterms:created xsi:type="dcterms:W3CDTF">2017-07-03T07:04:34Z</dcterms:created>
  <dcterms:modified xsi:type="dcterms:W3CDTF">2022-10-07T07:56:29Z</dcterms:modified>
</cp:coreProperties>
</file>