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64" r:id="rId2"/>
    <p:sldId id="256" r:id="rId3"/>
    <p:sldId id="466" r:id="rId4"/>
    <p:sldId id="468" r:id="rId5"/>
    <p:sldId id="469" r:id="rId6"/>
    <p:sldId id="467" r:id="rId7"/>
    <p:sldId id="470" r:id="rId8"/>
    <p:sldId id="471" r:id="rId9"/>
    <p:sldId id="506" r:id="rId10"/>
    <p:sldId id="507" r:id="rId11"/>
    <p:sldId id="508" r:id="rId12"/>
    <p:sldId id="514" r:id="rId13"/>
    <p:sldId id="475" r:id="rId14"/>
    <p:sldId id="510" r:id="rId15"/>
    <p:sldId id="477" r:id="rId16"/>
    <p:sldId id="478" r:id="rId17"/>
    <p:sldId id="515" r:id="rId18"/>
    <p:sldId id="516" r:id="rId19"/>
    <p:sldId id="517" r:id="rId20"/>
    <p:sldId id="518" r:id="rId21"/>
    <p:sldId id="520" r:id="rId22"/>
    <p:sldId id="521" r:id="rId23"/>
    <p:sldId id="522" r:id="rId24"/>
    <p:sldId id="511" r:id="rId25"/>
    <p:sldId id="512" r:id="rId26"/>
    <p:sldId id="513" r:id="rId27"/>
    <p:sldId id="480" r:id="rId28"/>
    <p:sldId id="481" r:id="rId29"/>
    <p:sldId id="482" r:id="rId30"/>
    <p:sldId id="500" r:id="rId31"/>
    <p:sldId id="501" r:id="rId32"/>
    <p:sldId id="502" r:id="rId33"/>
    <p:sldId id="503" r:id="rId34"/>
    <p:sldId id="504" r:id="rId35"/>
    <p:sldId id="505" r:id="rId36"/>
    <p:sldId id="523" r:id="rId37"/>
    <p:sldId id="465" r:id="rId38"/>
    <p:sldId id="460" r:id="rId39"/>
  </p:sldIdLst>
  <p:sldSz cx="9906000" cy="6858000" type="A4"/>
  <p:notesSz cx="6742113" cy="98758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3B08D8C0-52DB-4396-B919-D87D991E8E46}">
          <p14:sldIdLst>
            <p14:sldId id="464"/>
            <p14:sldId id="256"/>
            <p14:sldId id="466"/>
            <p14:sldId id="468"/>
            <p14:sldId id="469"/>
            <p14:sldId id="467"/>
            <p14:sldId id="470"/>
            <p14:sldId id="471"/>
            <p14:sldId id="506"/>
            <p14:sldId id="507"/>
            <p14:sldId id="508"/>
            <p14:sldId id="514"/>
            <p14:sldId id="475"/>
            <p14:sldId id="510"/>
            <p14:sldId id="477"/>
            <p14:sldId id="478"/>
            <p14:sldId id="515"/>
            <p14:sldId id="516"/>
            <p14:sldId id="517"/>
            <p14:sldId id="518"/>
            <p14:sldId id="520"/>
            <p14:sldId id="521"/>
            <p14:sldId id="522"/>
            <p14:sldId id="511"/>
            <p14:sldId id="512"/>
            <p14:sldId id="513"/>
            <p14:sldId id="480"/>
            <p14:sldId id="481"/>
            <p14:sldId id="482"/>
            <p14:sldId id="500"/>
            <p14:sldId id="501"/>
            <p14:sldId id="502"/>
            <p14:sldId id="503"/>
            <p14:sldId id="504"/>
            <p14:sldId id="505"/>
            <p14:sldId id="523"/>
            <p14:sldId id="465"/>
          </p14:sldIdLst>
        </p14:section>
        <p14:section name="Раздел без заголовка" id="{42067A87-3B10-4CEC-8C83-6E3138BECA7E}">
          <p14:sldIdLst>
            <p14:sldId id="460"/>
          </p14:sldIdLst>
        </p14:section>
      </p14:sectionLst>
    </p:ex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97717"/>
    <a:srgbClr val="EDC0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408" autoAdjust="0"/>
    <p:restoredTop sz="94660"/>
  </p:normalViewPr>
  <p:slideViewPr>
    <p:cSldViewPr snapToGrid="0">
      <p:cViewPr varScale="1">
        <p:scale>
          <a:sx n="127" d="100"/>
          <a:sy n="127" d="100"/>
        </p:scale>
        <p:origin x="588" y="90"/>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_rels/data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image" Target="../media/image12.jpeg"/></Relationships>
</file>

<file path=ppt/diagrams/_rels/drawing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image" Target="../media/image12.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A17F98-6E72-4DEC-A1B5-EFB58555412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ru-RU"/>
        </a:p>
      </dgm:t>
    </dgm:pt>
    <dgm:pt modelId="{1CF338E7-CCF1-4C47-AD22-E2AB0C2ACEDE}" type="pres">
      <dgm:prSet presAssocID="{16A17F98-6E72-4DEC-A1B5-EFB585554122}" presName="hierChild1" presStyleCnt="0">
        <dgm:presLayoutVars>
          <dgm:orgChart val="1"/>
          <dgm:chPref val="1"/>
          <dgm:dir/>
          <dgm:animOne val="branch"/>
          <dgm:animLvl val="lvl"/>
          <dgm:resizeHandles/>
        </dgm:presLayoutVars>
      </dgm:prSet>
      <dgm:spPr/>
      <dgm:t>
        <a:bodyPr/>
        <a:lstStyle/>
        <a:p>
          <a:endParaRPr lang="ru-RU"/>
        </a:p>
      </dgm:t>
    </dgm:pt>
  </dgm:ptLst>
  <dgm:cxnLst>
    <dgm:cxn modelId="{65F30BBC-704D-4F8C-ABE9-E4F481B9576F}" type="presOf" srcId="{16A17F98-6E72-4DEC-A1B5-EFB585554122}" destId="{1CF338E7-CCF1-4C47-AD22-E2AB0C2ACEDE}" srcOrd="0"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6A17F98-6E72-4DEC-A1B5-EFB58555412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ru-RU"/>
        </a:p>
      </dgm:t>
    </dgm:pt>
    <dgm:pt modelId="{1CF338E7-CCF1-4C47-AD22-E2AB0C2ACEDE}" type="pres">
      <dgm:prSet presAssocID="{16A17F98-6E72-4DEC-A1B5-EFB585554122}" presName="hierChild1" presStyleCnt="0">
        <dgm:presLayoutVars>
          <dgm:orgChart val="1"/>
          <dgm:chPref val="1"/>
          <dgm:dir/>
          <dgm:animOne val="branch"/>
          <dgm:animLvl val="lvl"/>
          <dgm:resizeHandles/>
        </dgm:presLayoutVars>
      </dgm:prSet>
      <dgm:spPr/>
      <dgm:t>
        <a:bodyPr/>
        <a:lstStyle/>
        <a:p>
          <a:endParaRPr lang="ru-RU"/>
        </a:p>
      </dgm:t>
    </dgm:pt>
  </dgm:ptLst>
  <dgm:cxnLst>
    <dgm:cxn modelId="{65F30BBC-704D-4F8C-ABE9-E4F481B9576F}" type="presOf" srcId="{16A17F98-6E72-4DEC-A1B5-EFB585554122}" destId="{1CF338E7-CCF1-4C47-AD22-E2AB0C2ACEDE}" srcOrd="0"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6A17F98-6E72-4DEC-A1B5-EFB58555412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ru-RU"/>
        </a:p>
      </dgm:t>
    </dgm:pt>
    <dgm:pt modelId="{1CF338E7-CCF1-4C47-AD22-E2AB0C2ACEDE}" type="pres">
      <dgm:prSet presAssocID="{16A17F98-6E72-4DEC-A1B5-EFB585554122}" presName="hierChild1" presStyleCnt="0">
        <dgm:presLayoutVars>
          <dgm:orgChart val="1"/>
          <dgm:chPref val="1"/>
          <dgm:dir/>
          <dgm:animOne val="branch"/>
          <dgm:animLvl val="lvl"/>
          <dgm:resizeHandles/>
        </dgm:presLayoutVars>
      </dgm:prSet>
      <dgm:spPr/>
      <dgm:t>
        <a:bodyPr/>
        <a:lstStyle/>
        <a:p>
          <a:endParaRPr lang="ru-RU"/>
        </a:p>
      </dgm:t>
    </dgm:pt>
  </dgm:ptLst>
  <dgm:cxnLst>
    <dgm:cxn modelId="{65F30BBC-704D-4F8C-ABE9-E4F481B9576F}" type="presOf" srcId="{16A17F98-6E72-4DEC-A1B5-EFB585554122}" destId="{1CF338E7-CCF1-4C47-AD22-E2AB0C2ACEDE}" srcOrd="0"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6A17F98-6E72-4DEC-A1B5-EFB58555412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ru-RU"/>
        </a:p>
      </dgm:t>
    </dgm:pt>
    <dgm:pt modelId="{1CF338E7-CCF1-4C47-AD22-E2AB0C2ACEDE}" type="pres">
      <dgm:prSet presAssocID="{16A17F98-6E72-4DEC-A1B5-EFB585554122}" presName="hierChild1" presStyleCnt="0">
        <dgm:presLayoutVars>
          <dgm:orgChart val="1"/>
          <dgm:chPref val="1"/>
          <dgm:dir/>
          <dgm:animOne val="branch"/>
          <dgm:animLvl val="lvl"/>
          <dgm:resizeHandles/>
        </dgm:presLayoutVars>
      </dgm:prSet>
      <dgm:spPr/>
      <dgm:t>
        <a:bodyPr/>
        <a:lstStyle/>
        <a:p>
          <a:endParaRPr lang="ru-RU"/>
        </a:p>
      </dgm:t>
    </dgm:pt>
  </dgm:ptLst>
  <dgm:cxnLst>
    <dgm:cxn modelId="{65F30BBC-704D-4F8C-ABE9-E4F481B9576F}" type="presOf" srcId="{16A17F98-6E72-4DEC-A1B5-EFB585554122}" destId="{1CF338E7-CCF1-4C47-AD22-E2AB0C2ACEDE}" srcOrd="0"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3E2C066-71C8-4EC4-8552-EAE2A56EEF9F}" type="doc">
      <dgm:prSet loTypeId="urn:microsoft.com/office/officeart/2005/8/layout/gear1" loCatId="cycle" qsTypeId="urn:microsoft.com/office/officeart/2005/8/quickstyle/simple1" qsCatId="simple" csTypeId="urn:microsoft.com/office/officeart/2005/8/colors/accent1_2" csCatId="accent1" phldr="0"/>
      <dgm:spPr/>
    </dgm:pt>
    <dgm:pt modelId="{7391CF6D-3214-49E0-8AA2-5BD14474B4F7}">
      <dgm:prSet phldrT="[Текст]" phldr="1"/>
      <dgm:spPr/>
      <dgm:t>
        <a:bodyPr/>
        <a:lstStyle/>
        <a:p>
          <a:endParaRPr lang="ru-RU"/>
        </a:p>
      </dgm:t>
    </dgm:pt>
    <dgm:pt modelId="{7EA42177-C2B3-4180-8B53-90C70D1ED249}" type="parTrans" cxnId="{D49DCCFC-482C-437C-9961-DEAC735B9B69}">
      <dgm:prSet/>
      <dgm:spPr/>
      <dgm:t>
        <a:bodyPr/>
        <a:lstStyle/>
        <a:p>
          <a:endParaRPr lang="ru-RU"/>
        </a:p>
      </dgm:t>
    </dgm:pt>
    <dgm:pt modelId="{2E41A61D-A05C-47DB-84C1-C8DD3F1171FB}" type="sibTrans" cxnId="{D49DCCFC-482C-437C-9961-DEAC735B9B69}">
      <dgm:prSet/>
      <dgm:spPr/>
      <dgm:t>
        <a:bodyPr/>
        <a:lstStyle/>
        <a:p>
          <a:endParaRPr lang="ru-RU"/>
        </a:p>
      </dgm:t>
    </dgm:pt>
    <dgm:pt modelId="{69B01CE1-C151-4A9B-B812-471186FF1748}">
      <dgm:prSet phldrT="[Текст]" phldr="1"/>
      <dgm:spPr/>
      <dgm:t>
        <a:bodyPr/>
        <a:lstStyle/>
        <a:p>
          <a:endParaRPr lang="ru-RU"/>
        </a:p>
      </dgm:t>
    </dgm:pt>
    <dgm:pt modelId="{6D5683EF-678B-4E18-AD75-560DAE26F862}" type="parTrans" cxnId="{36FA5135-8C5A-4D68-B5B6-97D92E8D067F}">
      <dgm:prSet/>
      <dgm:spPr/>
      <dgm:t>
        <a:bodyPr/>
        <a:lstStyle/>
        <a:p>
          <a:endParaRPr lang="ru-RU"/>
        </a:p>
      </dgm:t>
    </dgm:pt>
    <dgm:pt modelId="{25AF5147-7BC5-4186-9E63-F88948105155}" type="sibTrans" cxnId="{36FA5135-8C5A-4D68-B5B6-97D92E8D067F}">
      <dgm:prSet/>
      <dgm:spPr/>
      <dgm:t>
        <a:bodyPr/>
        <a:lstStyle/>
        <a:p>
          <a:endParaRPr lang="ru-RU"/>
        </a:p>
      </dgm:t>
    </dgm:pt>
    <dgm:pt modelId="{510E1C88-9238-403A-87C5-2F1D686C97BF}">
      <dgm:prSet phldrT="[Текст]" phldr="1"/>
      <dgm:spPr/>
      <dgm:t>
        <a:bodyPr/>
        <a:lstStyle/>
        <a:p>
          <a:endParaRPr lang="ru-RU"/>
        </a:p>
      </dgm:t>
    </dgm:pt>
    <dgm:pt modelId="{C7D16F58-A057-49EE-B3F3-7924F4086E1D}" type="parTrans" cxnId="{1A5A3D45-880D-4B87-8784-01A090146085}">
      <dgm:prSet/>
      <dgm:spPr/>
      <dgm:t>
        <a:bodyPr/>
        <a:lstStyle/>
        <a:p>
          <a:endParaRPr lang="ru-RU"/>
        </a:p>
      </dgm:t>
    </dgm:pt>
    <dgm:pt modelId="{D86B66A7-C1E6-44FF-A8A2-A088E79D89B1}" type="sibTrans" cxnId="{1A5A3D45-880D-4B87-8784-01A090146085}">
      <dgm:prSet/>
      <dgm:spPr/>
      <dgm:t>
        <a:bodyPr/>
        <a:lstStyle/>
        <a:p>
          <a:endParaRPr lang="ru-RU"/>
        </a:p>
      </dgm:t>
    </dgm:pt>
    <dgm:pt modelId="{C482C901-54B6-41E1-9057-97F463565F31}" type="pres">
      <dgm:prSet presAssocID="{73E2C066-71C8-4EC4-8552-EAE2A56EEF9F}" presName="composite" presStyleCnt="0">
        <dgm:presLayoutVars>
          <dgm:chMax val="3"/>
          <dgm:animLvl val="lvl"/>
          <dgm:resizeHandles val="exact"/>
        </dgm:presLayoutVars>
      </dgm:prSet>
      <dgm:spPr/>
    </dgm:pt>
    <dgm:pt modelId="{B43768F3-1DE9-44BE-B760-D49BCE4C86CB}" type="pres">
      <dgm:prSet presAssocID="{7391CF6D-3214-49E0-8AA2-5BD14474B4F7}" presName="gear1" presStyleLbl="node1" presStyleIdx="0" presStyleCnt="3">
        <dgm:presLayoutVars>
          <dgm:chMax val="1"/>
          <dgm:bulletEnabled val="1"/>
        </dgm:presLayoutVars>
      </dgm:prSet>
      <dgm:spPr/>
      <dgm:t>
        <a:bodyPr/>
        <a:lstStyle/>
        <a:p>
          <a:endParaRPr lang="ru-RU"/>
        </a:p>
      </dgm:t>
    </dgm:pt>
    <dgm:pt modelId="{F922CE89-715A-4E37-8AC7-CA3CBD337010}" type="pres">
      <dgm:prSet presAssocID="{7391CF6D-3214-49E0-8AA2-5BD14474B4F7}" presName="gear1srcNode" presStyleLbl="node1" presStyleIdx="0" presStyleCnt="3"/>
      <dgm:spPr/>
      <dgm:t>
        <a:bodyPr/>
        <a:lstStyle/>
        <a:p>
          <a:endParaRPr lang="ru-RU"/>
        </a:p>
      </dgm:t>
    </dgm:pt>
    <dgm:pt modelId="{646ED710-B4A1-4D9F-9A5B-D373728F280F}" type="pres">
      <dgm:prSet presAssocID="{7391CF6D-3214-49E0-8AA2-5BD14474B4F7}" presName="gear1dstNode" presStyleLbl="node1" presStyleIdx="0" presStyleCnt="3"/>
      <dgm:spPr/>
      <dgm:t>
        <a:bodyPr/>
        <a:lstStyle/>
        <a:p>
          <a:endParaRPr lang="ru-RU"/>
        </a:p>
      </dgm:t>
    </dgm:pt>
    <dgm:pt modelId="{5D0DA5D8-FC73-4753-A041-3D74987C9501}" type="pres">
      <dgm:prSet presAssocID="{69B01CE1-C151-4A9B-B812-471186FF1748}" presName="gear2" presStyleLbl="node1" presStyleIdx="1" presStyleCnt="3">
        <dgm:presLayoutVars>
          <dgm:chMax val="1"/>
          <dgm:bulletEnabled val="1"/>
        </dgm:presLayoutVars>
      </dgm:prSet>
      <dgm:spPr/>
      <dgm:t>
        <a:bodyPr/>
        <a:lstStyle/>
        <a:p>
          <a:endParaRPr lang="ru-RU"/>
        </a:p>
      </dgm:t>
    </dgm:pt>
    <dgm:pt modelId="{5C87460F-C1CA-4996-B8B5-8E4555741BA5}" type="pres">
      <dgm:prSet presAssocID="{69B01CE1-C151-4A9B-B812-471186FF1748}" presName="gear2srcNode" presStyleLbl="node1" presStyleIdx="1" presStyleCnt="3"/>
      <dgm:spPr/>
      <dgm:t>
        <a:bodyPr/>
        <a:lstStyle/>
        <a:p>
          <a:endParaRPr lang="ru-RU"/>
        </a:p>
      </dgm:t>
    </dgm:pt>
    <dgm:pt modelId="{14BFEAB4-B71D-4E2E-A3C4-9C5860129DC8}" type="pres">
      <dgm:prSet presAssocID="{69B01CE1-C151-4A9B-B812-471186FF1748}" presName="gear2dstNode" presStyleLbl="node1" presStyleIdx="1" presStyleCnt="3"/>
      <dgm:spPr/>
      <dgm:t>
        <a:bodyPr/>
        <a:lstStyle/>
        <a:p>
          <a:endParaRPr lang="ru-RU"/>
        </a:p>
      </dgm:t>
    </dgm:pt>
    <dgm:pt modelId="{18FE1D38-05EC-45D9-91DF-BD28787D58CE}" type="pres">
      <dgm:prSet presAssocID="{510E1C88-9238-403A-87C5-2F1D686C97BF}" presName="gear3" presStyleLbl="node1" presStyleIdx="2" presStyleCnt="3"/>
      <dgm:spPr/>
      <dgm:t>
        <a:bodyPr/>
        <a:lstStyle/>
        <a:p>
          <a:endParaRPr lang="ru-RU"/>
        </a:p>
      </dgm:t>
    </dgm:pt>
    <dgm:pt modelId="{F972DED7-1FB0-4B50-ADA0-8BAF3CD7A9EB}" type="pres">
      <dgm:prSet presAssocID="{510E1C88-9238-403A-87C5-2F1D686C97BF}" presName="gear3tx" presStyleLbl="node1" presStyleIdx="2" presStyleCnt="3">
        <dgm:presLayoutVars>
          <dgm:chMax val="1"/>
          <dgm:bulletEnabled val="1"/>
        </dgm:presLayoutVars>
      </dgm:prSet>
      <dgm:spPr/>
      <dgm:t>
        <a:bodyPr/>
        <a:lstStyle/>
        <a:p>
          <a:endParaRPr lang="ru-RU"/>
        </a:p>
      </dgm:t>
    </dgm:pt>
    <dgm:pt modelId="{4D504D0E-7532-4257-997C-3683310BE470}" type="pres">
      <dgm:prSet presAssocID="{510E1C88-9238-403A-87C5-2F1D686C97BF}" presName="gear3srcNode" presStyleLbl="node1" presStyleIdx="2" presStyleCnt="3"/>
      <dgm:spPr/>
      <dgm:t>
        <a:bodyPr/>
        <a:lstStyle/>
        <a:p>
          <a:endParaRPr lang="ru-RU"/>
        </a:p>
      </dgm:t>
    </dgm:pt>
    <dgm:pt modelId="{452D5F13-6180-471D-BCAD-0CD320A6EDAA}" type="pres">
      <dgm:prSet presAssocID="{510E1C88-9238-403A-87C5-2F1D686C97BF}" presName="gear3dstNode" presStyleLbl="node1" presStyleIdx="2" presStyleCnt="3"/>
      <dgm:spPr/>
      <dgm:t>
        <a:bodyPr/>
        <a:lstStyle/>
        <a:p>
          <a:endParaRPr lang="ru-RU"/>
        </a:p>
      </dgm:t>
    </dgm:pt>
    <dgm:pt modelId="{E9E552D4-A8A9-47C5-980B-3EECDF416E61}" type="pres">
      <dgm:prSet presAssocID="{2E41A61D-A05C-47DB-84C1-C8DD3F1171FB}" presName="connector1" presStyleLbl="sibTrans2D1" presStyleIdx="0" presStyleCnt="3"/>
      <dgm:spPr/>
      <dgm:t>
        <a:bodyPr/>
        <a:lstStyle/>
        <a:p>
          <a:endParaRPr lang="ru-RU"/>
        </a:p>
      </dgm:t>
    </dgm:pt>
    <dgm:pt modelId="{316C1E86-291F-4D73-9873-F22FCC9B5FF7}" type="pres">
      <dgm:prSet presAssocID="{25AF5147-7BC5-4186-9E63-F88948105155}" presName="connector2" presStyleLbl="sibTrans2D1" presStyleIdx="1" presStyleCnt="3"/>
      <dgm:spPr/>
      <dgm:t>
        <a:bodyPr/>
        <a:lstStyle/>
        <a:p>
          <a:endParaRPr lang="ru-RU"/>
        </a:p>
      </dgm:t>
    </dgm:pt>
    <dgm:pt modelId="{7D4BA348-E080-4367-B72D-9849E2A71AB7}" type="pres">
      <dgm:prSet presAssocID="{D86B66A7-C1E6-44FF-A8A2-A088E79D89B1}" presName="connector3" presStyleLbl="sibTrans2D1" presStyleIdx="2" presStyleCnt="3"/>
      <dgm:spPr/>
      <dgm:t>
        <a:bodyPr/>
        <a:lstStyle/>
        <a:p>
          <a:endParaRPr lang="ru-RU"/>
        </a:p>
      </dgm:t>
    </dgm:pt>
  </dgm:ptLst>
  <dgm:cxnLst>
    <dgm:cxn modelId="{21738013-7C0D-45AB-9C58-1BBFD9FBF39B}" type="presOf" srcId="{510E1C88-9238-403A-87C5-2F1D686C97BF}" destId="{18FE1D38-05EC-45D9-91DF-BD28787D58CE}" srcOrd="0" destOrd="0" presId="urn:microsoft.com/office/officeart/2005/8/layout/gear1"/>
    <dgm:cxn modelId="{719FC513-B18F-4D82-B073-0B3D9109C0DD}" type="presOf" srcId="{69B01CE1-C151-4A9B-B812-471186FF1748}" destId="{5D0DA5D8-FC73-4753-A041-3D74987C9501}" srcOrd="0" destOrd="0" presId="urn:microsoft.com/office/officeart/2005/8/layout/gear1"/>
    <dgm:cxn modelId="{1A5A3D45-880D-4B87-8784-01A090146085}" srcId="{73E2C066-71C8-4EC4-8552-EAE2A56EEF9F}" destId="{510E1C88-9238-403A-87C5-2F1D686C97BF}" srcOrd="2" destOrd="0" parTransId="{C7D16F58-A057-49EE-B3F3-7924F4086E1D}" sibTransId="{D86B66A7-C1E6-44FF-A8A2-A088E79D89B1}"/>
    <dgm:cxn modelId="{C9597B09-F23A-4DF6-AE35-1461E7551FF2}" type="presOf" srcId="{7391CF6D-3214-49E0-8AA2-5BD14474B4F7}" destId="{646ED710-B4A1-4D9F-9A5B-D373728F280F}" srcOrd="2" destOrd="0" presId="urn:microsoft.com/office/officeart/2005/8/layout/gear1"/>
    <dgm:cxn modelId="{0FCDC436-6CED-4AB8-9113-0502CB166E44}" type="presOf" srcId="{510E1C88-9238-403A-87C5-2F1D686C97BF}" destId="{F972DED7-1FB0-4B50-ADA0-8BAF3CD7A9EB}" srcOrd="1" destOrd="0" presId="urn:microsoft.com/office/officeart/2005/8/layout/gear1"/>
    <dgm:cxn modelId="{9CC78403-BEE3-464D-8397-2276DD8EA555}" type="presOf" srcId="{73E2C066-71C8-4EC4-8552-EAE2A56EEF9F}" destId="{C482C901-54B6-41E1-9057-97F463565F31}" srcOrd="0" destOrd="0" presId="urn:microsoft.com/office/officeart/2005/8/layout/gear1"/>
    <dgm:cxn modelId="{02033F94-DBCB-46F9-BEDE-9DB829E5356F}" type="presOf" srcId="{7391CF6D-3214-49E0-8AA2-5BD14474B4F7}" destId="{F922CE89-715A-4E37-8AC7-CA3CBD337010}" srcOrd="1" destOrd="0" presId="urn:microsoft.com/office/officeart/2005/8/layout/gear1"/>
    <dgm:cxn modelId="{75AE198B-018B-479C-A8CE-794AAF1E3181}" type="presOf" srcId="{69B01CE1-C151-4A9B-B812-471186FF1748}" destId="{5C87460F-C1CA-4996-B8B5-8E4555741BA5}" srcOrd="1" destOrd="0" presId="urn:microsoft.com/office/officeart/2005/8/layout/gear1"/>
    <dgm:cxn modelId="{0E08D8BE-9D93-48C2-AB18-FC6FDA26A11F}" type="presOf" srcId="{69B01CE1-C151-4A9B-B812-471186FF1748}" destId="{14BFEAB4-B71D-4E2E-A3C4-9C5860129DC8}" srcOrd="2" destOrd="0" presId="urn:microsoft.com/office/officeart/2005/8/layout/gear1"/>
    <dgm:cxn modelId="{D49DCCFC-482C-437C-9961-DEAC735B9B69}" srcId="{73E2C066-71C8-4EC4-8552-EAE2A56EEF9F}" destId="{7391CF6D-3214-49E0-8AA2-5BD14474B4F7}" srcOrd="0" destOrd="0" parTransId="{7EA42177-C2B3-4180-8B53-90C70D1ED249}" sibTransId="{2E41A61D-A05C-47DB-84C1-C8DD3F1171FB}"/>
    <dgm:cxn modelId="{943BEDC9-BFFD-4576-9394-7B65A0A5B277}" type="presOf" srcId="{7391CF6D-3214-49E0-8AA2-5BD14474B4F7}" destId="{B43768F3-1DE9-44BE-B760-D49BCE4C86CB}" srcOrd="0" destOrd="0" presId="urn:microsoft.com/office/officeart/2005/8/layout/gear1"/>
    <dgm:cxn modelId="{36FA5135-8C5A-4D68-B5B6-97D92E8D067F}" srcId="{73E2C066-71C8-4EC4-8552-EAE2A56EEF9F}" destId="{69B01CE1-C151-4A9B-B812-471186FF1748}" srcOrd="1" destOrd="0" parTransId="{6D5683EF-678B-4E18-AD75-560DAE26F862}" sibTransId="{25AF5147-7BC5-4186-9E63-F88948105155}"/>
    <dgm:cxn modelId="{02666969-A31A-4836-BB06-03EEF83F2152}" type="presOf" srcId="{D86B66A7-C1E6-44FF-A8A2-A088E79D89B1}" destId="{7D4BA348-E080-4367-B72D-9849E2A71AB7}" srcOrd="0" destOrd="0" presId="urn:microsoft.com/office/officeart/2005/8/layout/gear1"/>
    <dgm:cxn modelId="{F1F35806-A2F6-4A25-952C-13546B6035E8}" type="presOf" srcId="{510E1C88-9238-403A-87C5-2F1D686C97BF}" destId="{4D504D0E-7532-4257-997C-3683310BE470}" srcOrd="2" destOrd="0" presId="urn:microsoft.com/office/officeart/2005/8/layout/gear1"/>
    <dgm:cxn modelId="{47476736-BE09-4A6F-9833-EBBD00A3BBFD}" type="presOf" srcId="{2E41A61D-A05C-47DB-84C1-C8DD3F1171FB}" destId="{E9E552D4-A8A9-47C5-980B-3EECDF416E61}" srcOrd="0" destOrd="0" presId="urn:microsoft.com/office/officeart/2005/8/layout/gear1"/>
    <dgm:cxn modelId="{1ED4E009-BB57-4615-B69B-145F47EB7CE9}" type="presOf" srcId="{510E1C88-9238-403A-87C5-2F1D686C97BF}" destId="{452D5F13-6180-471D-BCAD-0CD320A6EDAA}" srcOrd="3" destOrd="0" presId="urn:microsoft.com/office/officeart/2005/8/layout/gear1"/>
    <dgm:cxn modelId="{97A4FC6B-3FB4-465E-9260-38B9D7750298}" type="presOf" srcId="{25AF5147-7BC5-4186-9E63-F88948105155}" destId="{316C1E86-291F-4D73-9873-F22FCC9B5FF7}" srcOrd="0" destOrd="0" presId="urn:microsoft.com/office/officeart/2005/8/layout/gear1"/>
    <dgm:cxn modelId="{3DB74A3C-FF22-4F1C-9B65-D385095A7DE0}" type="presParOf" srcId="{C482C901-54B6-41E1-9057-97F463565F31}" destId="{B43768F3-1DE9-44BE-B760-D49BCE4C86CB}" srcOrd="0" destOrd="0" presId="urn:microsoft.com/office/officeart/2005/8/layout/gear1"/>
    <dgm:cxn modelId="{C2CBEDB6-A72F-4871-9B7B-B6FEFB4C34B2}" type="presParOf" srcId="{C482C901-54B6-41E1-9057-97F463565F31}" destId="{F922CE89-715A-4E37-8AC7-CA3CBD337010}" srcOrd="1" destOrd="0" presId="urn:microsoft.com/office/officeart/2005/8/layout/gear1"/>
    <dgm:cxn modelId="{01162CFD-A966-4D5E-B8AD-3E34D17BD86E}" type="presParOf" srcId="{C482C901-54B6-41E1-9057-97F463565F31}" destId="{646ED710-B4A1-4D9F-9A5B-D373728F280F}" srcOrd="2" destOrd="0" presId="urn:microsoft.com/office/officeart/2005/8/layout/gear1"/>
    <dgm:cxn modelId="{2236CD2E-8B9A-4CC3-A79D-C52BDFB62C5B}" type="presParOf" srcId="{C482C901-54B6-41E1-9057-97F463565F31}" destId="{5D0DA5D8-FC73-4753-A041-3D74987C9501}" srcOrd="3" destOrd="0" presId="urn:microsoft.com/office/officeart/2005/8/layout/gear1"/>
    <dgm:cxn modelId="{A4662E73-28A0-4EFD-BE94-3A9EF602B257}" type="presParOf" srcId="{C482C901-54B6-41E1-9057-97F463565F31}" destId="{5C87460F-C1CA-4996-B8B5-8E4555741BA5}" srcOrd="4" destOrd="0" presId="urn:microsoft.com/office/officeart/2005/8/layout/gear1"/>
    <dgm:cxn modelId="{C931A3A7-C004-494F-A3C5-83C59221834D}" type="presParOf" srcId="{C482C901-54B6-41E1-9057-97F463565F31}" destId="{14BFEAB4-B71D-4E2E-A3C4-9C5860129DC8}" srcOrd="5" destOrd="0" presId="urn:microsoft.com/office/officeart/2005/8/layout/gear1"/>
    <dgm:cxn modelId="{CEFA51FD-EB37-4098-A382-803638B0024B}" type="presParOf" srcId="{C482C901-54B6-41E1-9057-97F463565F31}" destId="{18FE1D38-05EC-45D9-91DF-BD28787D58CE}" srcOrd="6" destOrd="0" presId="urn:microsoft.com/office/officeart/2005/8/layout/gear1"/>
    <dgm:cxn modelId="{1D962B94-E346-4639-85CF-D2B4670A5D68}" type="presParOf" srcId="{C482C901-54B6-41E1-9057-97F463565F31}" destId="{F972DED7-1FB0-4B50-ADA0-8BAF3CD7A9EB}" srcOrd="7" destOrd="0" presId="urn:microsoft.com/office/officeart/2005/8/layout/gear1"/>
    <dgm:cxn modelId="{79011E89-F81A-4E9D-B4D1-CD5BA9869CB6}" type="presParOf" srcId="{C482C901-54B6-41E1-9057-97F463565F31}" destId="{4D504D0E-7532-4257-997C-3683310BE470}" srcOrd="8" destOrd="0" presId="urn:microsoft.com/office/officeart/2005/8/layout/gear1"/>
    <dgm:cxn modelId="{17D7AD28-EDDA-4C3E-A2C6-D48E04C9886A}" type="presParOf" srcId="{C482C901-54B6-41E1-9057-97F463565F31}" destId="{452D5F13-6180-471D-BCAD-0CD320A6EDAA}" srcOrd="9" destOrd="0" presId="urn:microsoft.com/office/officeart/2005/8/layout/gear1"/>
    <dgm:cxn modelId="{D4C4F49C-BA41-4C25-864B-42CFFE0F9AD1}" type="presParOf" srcId="{C482C901-54B6-41E1-9057-97F463565F31}" destId="{E9E552D4-A8A9-47C5-980B-3EECDF416E61}" srcOrd="10" destOrd="0" presId="urn:microsoft.com/office/officeart/2005/8/layout/gear1"/>
    <dgm:cxn modelId="{48954DEA-458C-404F-8E7A-75C1F3C428E0}" type="presParOf" srcId="{C482C901-54B6-41E1-9057-97F463565F31}" destId="{316C1E86-291F-4D73-9873-F22FCC9B5FF7}" srcOrd="11" destOrd="0" presId="urn:microsoft.com/office/officeart/2005/8/layout/gear1"/>
    <dgm:cxn modelId="{A723486F-45B4-4542-8555-E6FC7DB1AAFB}" type="presParOf" srcId="{C482C901-54B6-41E1-9057-97F463565F31}" destId="{7D4BA348-E080-4367-B72D-9849E2A71AB7}" srcOrd="12" destOrd="0" presId="urn:microsoft.com/office/officeart/2005/8/layout/gear1"/>
  </dgm:cxnLst>
  <dgm:bg>
    <a:solidFill>
      <a:schemeClr val="tx2"/>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4EA8897-C259-4B8C-A205-2CE7813F3C2F}" type="doc">
      <dgm:prSet loTypeId="urn:microsoft.com/office/officeart/2005/8/layout/vList3" loCatId="picture" qsTypeId="urn:microsoft.com/office/officeart/2005/8/quickstyle/simple1" qsCatId="simple" csTypeId="urn:microsoft.com/office/officeart/2005/8/colors/accent1_2" csCatId="accent1" phldr="1"/>
      <dgm:spPr/>
    </dgm:pt>
    <dgm:pt modelId="{4A4CC762-3FF5-4C47-A5FD-A3BA09FF3B10}">
      <dgm:prSet phldrT="[Текст]"/>
      <dgm:spPr>
        <a:solidFill>
          <a:srgbClr val="00B050"/>
        </a:solidFill>
      </dgm:spPr>
      <dgm:t>
        <a:bodyPr/>
        <a:lstStyle/>
        <a:p>
          <a:r>
            <a:rPr lang="uz-Cyrl-UZ" b="1" dirty="0" smtClean="0">
              <a:solidFill>
                <a:schemeClr val="tx1"/>
              </a:solidFill>
              <a:latin typeface="Times New Roman" panose="02020603050405020304" pitchFamily="18" charset="0"/>
              <a:cs typeface="Times New Roman" panose="02020603050405020304" pitchFamily="18" charset="0"/>
            </a:rPr>
            <a:t>1.Ахборотлар таҳлили</a:t>
          </a:r>
          <a:endParaRPr lang="ru-RU" b="1" dirty="0">
            <a:solidFill>
              <a:schemeClr val="tx1"/>
            </a:solidFill>
            <a:latin typeface="Times New Roman" panose="02020603050405020304" pitchFamily="18" charset="0"/>
            <a:cs typeface="Times New Roman" panose="02020603050405020304" pitchFamily="18" charset="0"/>
          </a:endParaRPr>
        </a:p>
      </dgm:t>
    </dgm:pt>
    <dgm:pt modelId="{90D5F569-1AD2-498D-B721-6D6568F3250C}" type="parTrans" cxnId="{B99E5836-49E8-4B3D-8A24-7F50BF7566C6}">
      <dgm:prSet/>
      <dgm:spPr/>
      <dgm:t>
        <a:bodyPr/>
        <a:lstStyle/>
        <a:p>
          <a:endParaRPr lang="ru-RU"/>
        </a:p>
      </dgm:t>
    </dgm:pt>
    <dgm:pt modelId="{992C2E4B-5670-46BB-83DB-069CC769BA40}" type="sibTrans" cxnId="{B99E5836-49E8-4B3D-8A24-7F50BF7566C6}">
      <dgm:prSet/>
      <dgm:spPr/>
      <dgm:t>
        <a:bodyPr/>
        <a:lstStyle/>
        <a:p>
          <a:endParaRPr lang="ru-RU"/>
        </a:p>
      </dgm:t>
    </dgm:pt>
    <dgm:pt modelId="{03FF0543-17B3-4E94-B8C1-5D81491DFD72}">
      <dgm:prSet phldrT="[Текст]"/>
      <dgm:spPr>
        <a:solidFill>
          <a:srgbClr val="FFFF99"/>
        </a:solidFill>
      </dgm:spPr>
      <dgm:t>
        <a:bodyPr/>
        <a:lstStyle/>
        <a:p>
          <a:r>
            <a:rPr lang="uz-Cyrl-UZ" b="1" dirty="0" smtClean="0">
              <a:solidFill>
                <a:schemeClr val="tx1"/>
              </a:solidFill>
              <a:latin typeface="Times New Roman" panose="02020603050405020304" pitchFamily="18" charset="0"/>
              <a:cs typeface="Times New Roman" panose="02020603050405020304" pitchFamily="18" charset="0"/>
            </a:rPr>
            <a:t>2.Номзодларни қидириш ва жалб этиш </a:t>
          </a:r>
          <a:endParaRPr lang="ru-RU" b="1" dirty="0">
            <a:solidFill>
              <a:schemeClr val="tx1"/>
            </a:solidFill>
            <a:latin typeface="Times New Roman" panose="02020603050405020304" pitchFamily="18" charset="0"/>
            <a:cs typeface="Times New Roman" panose="02020603050405020304" pitchFamily="18" charset="0"/>
          </a:endParaRPr>
        </a:p>
      </dgm:t>
    </dgm:pt>
    <dgm:pt modelId="{43DE7878-ECB2-44CF-8CE6-0319B0C63DFA}" type="parTrans" cxnId="{A4E1FBE5-74F0-4810-BC75-A2BC407221CD}">
      <dgm:prSet/>
      <dgm:spPr/>
      <dgm:t>
        <a:bodyPr/>
        <a:lstStyle/>
        <a:p>
          <a:endParaRPr lang="ru-RU"/>
        </a:p>
      </dgm:t>
    </dgm:pt>
    <dgm:pt modelId="{48471E31-52B0-4986-8CF4-0ADB6F1B6AA8}" type="sibTrans" cxnId="{A4E1FBE5-74F0-4810-BC75-A2BC407221CD}">
      <dgm:prSet/>
      <dgm:spPr/>
      <dgm:t>
        <a:bodyPr/>
        <a:lstStyle/>
        <a:p>
          <a:endParaRPr lang="ru-RU"/>
        </a:p>
      </dgm:t>
    </dgm:pt>
    <dgm:pt modelId="{EFBE6186-BE1F-4F19-8813-D547D29D1FE6}">
      <dgm:prSet phldrT="[Текст]"/>
      <dgm:spPr>
        <a:solidFill>
          <a:schemeClr val="accent1">
            <a:lumMod val="60000"/>
            <a:lumOff val="40000"/>
          </a:schemeClr>
        </a:solidFill>
      </dgm:spPr>
      <dgm:t>
        <a:bodyPr/>
        <a:lstStyle/>
        <a:p>
          <a:r>
            <a:rPr lang="uz-Cyrl-UZ" b="1" dirty="0" smtClean="0">
              <a:solidFill>
                <a:schemeClr val="tx1"/>
              </a:solidFill>
              <a:latin typeface="Times New Roman" panose="02020603050405020304" pitchFamily="18" charset="0"/>
              <a:cs typeface="Times New Roman" panose="02020603050405020304" pitchFamily="18" charset="0"/>
            </a:rPr>
            <a:t>3.Номзодларни баҳолаш ва танлаш</a:t>
          </a:r>
          <a:endParaRPr lang="ru-RU" b="1" dirty="0">
            <a:solidFill>
              <a:schemeClr val="tx1"/>
            </a:solidFill>
            <a:latin typeface="Times New Roman" panose="02020603050405020304" pitchFamily="18" charset="0"/>
            <a:cs typeface="Times New Roman" panose="02020603050405020304" pitchFamily="18" charset="0"/>
          </a:endParaRPr>
        </a:p>
      </dgm:t>
    </dgm:pt>
    <dgm:pt modelId="{09FA40BC-41B6-4E4E-9894-BA33637CE322}" type="parTrans" cxnId="{EF941750-BBF3-45FC-8B00-1F9AFE9FAAA4}">
      <dgm:prSet/>
      <dgm:spPr/>
      <dgm:t>
        <a:bodyPr/>
        <a:lstStyle/>
        <a:p>
          <a:endParaRPr lang="ru-RU"/>
        </a:p>
      </dgm:t>
    </dgm:pt>
    <dgm:pt modelId="{01022CA5-8E9D-4D05-B99B-67050BA39A3B}" type="sibTrans" cxnId="{EF941750-BBF3-45FC-8B00-1F9AFE9FAAA4}">
      <dgm:prSet/>
      <dgm:spPr/>
      <dgm:t>
        <a:bodyPr/>
        <a:lstStyle/>
        <a:p>
          <a:endParaRPr lang="ru-RU"/>
        </a:p>
      </dgm:t>
    </dgm:pt>
    <dgm:pt modelId="{570EB84A-7415-4A9D-B891-38969637EE60}">
      <dgm:prSet/>
      <dgm:spPr>
        <a:solidFill>
          <a:schemeClr val="bg1">
            <a:lumMod val="65000"/>
          </a:schemeClr>
        </a:solidFill>
      </dgm:spPr>
      <dgm:t>
        <a:bodyPr/>
        <a:lstStyle/>
        <a:p>
          <a:r>
            <a:rPr lang="uz-Cyrl-UZ" b="1" dirty="0" smtClean="0">
              <a:solidFill>
                <a:schemeClr val="tx1"/>
              </a:solidFill>
              <a:latin typeface="Times New Roman" panose="02020603050405020304" pitchFamily="18" charset="0"/>
              <a:cs typeface="Times New Roman" panose="02020603050405020304" pitchFamily="18" charset="0"/>
            </a:rPr>
            <a:t>4. Ишга қабул қилиш бўйича қарор қабул қилиш</a:t>
          </a:r>
          <a:endParaRPr lang="ru-RU" b="1" dirty="0">
            <a:solidFill>
              <a:schemeClr val="tx1"/>
            </a:solidFill>
            <a:latin typeface="Times New Roman" panose="02020603050405020304" pitchFamily="18" charset="0"/>
            <a:cs typeface="Times New Roman" panose="02020603050405020304" pitchFamily="18" charset="0"/>
          </a:endParaRPr>
        </a:p>
      </dgm:t>
    </dgm:pt>
    <dgm:pt modelId="{4A27EDFC-C262-460A-BD5B-1C233BD55BB1}" type="parTrans" cxnId="{867C33AB-2EF0-400D-B28C-71652D22988F}">
      <dgm:prSet/>
      <dgm:spPr/>
      <dgm:t>
        <a:bodyPr/>
        <a:lstStyle/>
        <a:p>
          <a:endParaRPr lang="ru-RU"/>
        </a:p>
      </dgm:t>
    </dgm:pt>
    <dgm:pt modelId="{82F9BAA3-73DD-468E-B0A3-726A08936968}" type="sibTrans" cxnId="{867C33AB-2EF0-400D-B28C-71652D22988F}">
      <dgm:prSet/>
      <dgm:spPr/>
      <dgm:t>
        <a:bodyPr/>
        <a:lstStyle/>
        <a:p>
          <a:endParaRPr lang="ru-RU"/>
        </a:p>
      </dgm:t>
    </dgm:pt>
    <dgm:pt modelId="{2CA6D24D-3D18-436B-A3E1-1CEC1B5E10B7}">
      <dgm:prSet/>
      <dgm:spPr>
        <a:solidFill>
          <a:srgbClr val="FFC000"/>
        </a:solidFill>
      </dgm:spPr>
      <dgm:t>
        <a:bodyPr/>
        <a:lstStyle/>
        <a:p>
          <a:r>
            <a:rPr lang="uz-Cyrl-UZ" b="1" dirty="0" smtClean="0">
              <a:solidFill>
                <a:schemeClr val="tx1"/>
              </a:solidFill>
              <a:latin typeface="Times New Roman" panose="02020603050405020304" pitchFamily="18" charset="0"/>
              <a:cs typeface="Times New Roman" panose="02020603050405020304" pitchFamily="18" charset="0"/>
            </a:rPr>
            <a:t>5.Номзодни иш жараёнига тайёрлаш</a:t>
          </a:r>
          <a:endParaRPr lang="ru-RU" b="1" dirty="0">
            <a:solidFill>
              <a:schemeClr val="tx1"/>
            </a:solidFill>
            <a:latin typeface="Times New Roman" panose="02020603050405020304" pitchFamily="18" charset="0"/>
            <a:cs typeface="Times New Roman" panose="02020603050405020304" pitchFamily="18" charset="0"/>
          </a:endParaRPr>
        </a:p>
      </dgm:t>
    </dgm:pt>
    <dgm:pt modelId="{0F468285-B4D2-4209-8ACB-4E75476A5F5E}" type="parTrans" cxnId="{C5C3BA24-DEF6-403F-8242-A84CD1E22024}">
      <dgm:prSet/>
      <dgm:spPr/>
      <dgm:t>
        <a:bodyPr/>
        <a:lstStyle/>
        <a:p>
          <a:endParaRPr lang="ru-RU"/>
        </a:p>
      </dgm:t>
    </dgm:pt>
    <dgm:pt modelId="{037E4063-6AD5-4ECC-B4D1-B7CACE3948CC}" type="sibTrans" cxnId="{C5C3BA24-DEF6-403F-8242-A84CD1E22024}">
      <dgm:prSet/>
      <dgm:spPr/>
      <dgm:t>
        <a:bodyPr/>
        <a:lstStyle/>
        <a:p>
          <a:endParaRPr lang="ru-RU"/>
        </a:p>
      </dgm:t>
    </dgm:pt>
    <dgm:pt modelId="{7106F4DE-BB47-45E9-8FB3-6389DDA5BE71}" type="pres">
      <dgm:prSet presAssocID="{64EA8897-C259-4B8C-A205-2CE7813F3C2F}" presName="linearFlow" presStyleCnt="0">
        <dgm:presLayoutVars>
          <dgm:dir/>
          <dgm:resizeHandles val="exact"/>
        </dgm:presLayoutVars>
      </dgm:prSet>
      <dgm:spPr/>
    </dgm:pt>
    <dgm:pt modelId="{0330F7AC-E938-493E-88E1-16FD0AF889BA}" type="pres">
      <dgm:prSet presAssocID="{4A4CC762-3FF5-4C47-A5FD-A3BA09FF3B10}" presName="composite" presStyleCnt="0"/>
      <dgm:spPr/>
    </dgm:pt>
    <dgm:pt modelId="{653E49E1-AEF3-44B2-A176-B67D912F3AF9}" type="pres">
      <dgm:prSet presAssocID="{4A4CC762-3FF5-4C47-A5FD-A3BA09FF3B10}" presName="imgShp" presStyleLbl="fgImgPlace1" presStyleIdx="0" presStyleCnt="5"/>
      <dgm:spPr>
        <a:blipFill rotWithShape="1">
          <a:blip xmlns:r="http://schemas.openxmlformats.org/officeDocument/2006/relationships" r:embed="rId1"/>
          <a:stretch>
            <a:fillRect/>
          </a:stretch>
        </a:blipFill>
      </dgm:spPr>
      <dgm:t>
        <a:bodyPr/>
        <a:lstStyle/>
        <a:p>
          <a:endParaRPr lang="ru-RU"/>
        </a:p>
      </dgm:t>
    </dgm:pt>
    <dgm:pt modelId="{53B65853-B9F7-498B-B488-F1A1048E0894}" type="pres">
      <dgm:prSet presAssocID="{4A4CC762-3FF5-4C47-A5FD-A3BA09FF3B10}" presName="txShp" presStyleLbl="node1" presStyleIdx="0" presStyleCnt="5" custLinFactNeighborX="196" custLinFactNeighborY="1516">
        <dgm:presLayoutVars>
          <dgm:bulletEnabled val="1"/>
        </dgm:presLayoutVars>
      </dgm:prSet>
      <dgm:spPr/>
      <dgm:t>
        <a:bodyPr/>
        <a:lstStyle/>
        <a:p>
          <a:endParaRPr lang="ru-RU"/>
        </a:p>
      </dgm:t>
    </dgm:pt>
    <dgm:pt modelId="{D52A7660-A03D-4719-BC9F-CAD95386734E}" type="pres">
      <dgm:prSet presAssocID="{992C2E4B-5670-46BB-83DB-069CC769BA40}" presName="spacing" presStyleCnt="0"/>
      <dgm:spPr/>
    </dgm:pt>
    <dgm:pt modelId="{8A6A69A6-F6EA-4A85-8D31-774FFE3E3D4D}" type="pres">
      <dgm:prSet presAssocID="{03FF0543-17B3-4E94-B8C1-5D81491DFD72}" presName="composite" presStyleCnt="0"/>
      <dgm:spPr/>
    </dgm:pt>
    <dgm:pt modelId="{0A773026-1038-4C99-A461-0B0B8C09AA0B}" type="pres">
      <dgm:prSet presAssocID="{03FF0543-17B3-4E94-B8C1-5D81491DFD72}" presName="imgShp" presStyleLbl="fgImgPlace1" presStyleIdx="1" presStyleCnt="5" custLinFactNeighborX="93176" custLinFactNeighborY="2958"/>
      <dgm:spPr>
        <a:blipFill rotWithShape="1">
          <a:blip xmlns:r="http://schemas.openxmlformats.org/officeDocument/2006/relationships" r:embed="rId2"/>
          <a:stretch>
            <a:fillRect/>
          </a:stretch>
        </a:blipFill>
      </dgm:spPr>
      <dgm:t>
        <a:bodyPr/>
        <a:lstStyle/>
        <a:p>
          <a:endParaRPr lang="ru-RU"/>
        </a:p>
      </dgm:t>
    </dgm:pt>
    <dgm:pt modelId="{E49BBBF5-D64C-4DC2-B544-0852F617E352}" type="pres">
      <dgm:prSet presAssocID="{03FF0543-17B3-4E94-B8C1-5D81491DFD72}" presName="txShp" presStyleLbl="node1" presStyleIdx="1" presStyleCnt="5" custScaleY="76686" custLinFactNeighborX="14338" custLinFactNeighborY="-1479">
        <dgm:presLayoutVars>
          <dgm:bulletEnabled val="1"/>
        </dgm:presLayoutVars>
      </dgm:prSet>
      <dgm:spPr/>
      <dgm:t>
        <a:bodyPr/>
        <a:lstStyle/>
        <a:p>
          <a:endParaRPr lang="ru-RU"/>
        </a:p>
      </dgm:t>
    </dgm:pt>
    <dgm:pt modelId="{2B358333-BAC4-45BD-8088-DA8F4B30E755}" type="pres">
      <dgm:prSet presAssocID="{48471E31-52B0-4986-8CF4-0ADB6F1B6AA8}" presName="spacing" presStyleCnt="0"/>
      <dgm:spPr/>
    </dgm:pt>
    <dgm:pt modelId="{63E20EFE-DD6F-4930-804A-9C70A7F826C9}" type="pres">
      <dgm:prSet presAssocID="{EFBE6186-BE1F-4F19-8813-D547D29D1FE6}" presName="composite" presStyleCnt="0"/>
      <dgm:spPr/>
    </dgm:pt>
    <dgm:pt modelId="{3628DA7C-0661-44D7-A0E5-CCDBEFB7E47F}" type="pres">
      <dgm:prSet presAssocID="{EFBE6186-BE1F-4F19-8813-D547D29D1FE6}" presName="imgShp" presStyleLbl="fgImgPlace1" presStyleIdx="2" presStyleCnt="5" custLinFactX="67089" custLinFactNeighborX="100000" custLinFactNeighborY="0"/>
      <dgm:spPr>
        <a:blipFill rotWithShape="1">
          <a:blip xmlns:r="http://schemas.openxmlformats.org/officeDocument/2006/relationships" r:embed="rId2"/>
          <a:stretch>
            <a:fillRect/>
          </a:stretch>
        </a:blipFill>
      </dgm:spPr>
    </dgm:pt>
    <dgm:pt modelId="{F381AC2E-841A-40FB-AC99-10B67CEEE2E4}" type="pres">
      <dgm:prSet presAssocID="{EFBE6186-BE1F-4F19-8813-D547D29D1FE6}" presName="txShp" presStyleLbl="node1" presStyleIdx="2" presStyleCnt="5" custScaleY="83201" custLinFactNeighborX="21970" custLinFactNeighborY="2958">
        <dgm:presLayoutVars>
          <dgm:bulletEnabled val="1"/>
        </dgm:presLayoutVars>
      </dgm:prSet>
      <dgm:spPr/>
      <dgm:t>
        <a:bodyPr/>
        <a:lstStyle/>
        <a:p>
          <a:endParaRPr lang="ru-RU"/>
        </a:p>
      </dgm:t>
    </dgm:pt>
    <dgm:pt modelId="{71052406-0543-4D5B-8BCC-52CEDE3A222E}" type="pres">
      <dgm:prSet presAssocID="{01022CA5-8E9D-4D05-B99B-67050BA39A3B}" presName="spacing" presStyleCnt="0"/>
      <dgm:spPr/>
    </dgm:pt>
    <dgm:pt modelId="{76022DC1-A943-47BA-AE9D-D095243D6F2A}" type="pres">
      <dgm:prSet presAssocID="{570EB84A-7415-4A9D-B891-38969637EE60}" presName="composite" presStyleCnt="0"/>
      <dgm:spPr/>
    </dgm:pt>
    <dgm:pt modelId="{12B76C1A-35E0-4E42-AD82-C23A439313A2}" type="pres">
      <dgm:prSet presAssocID="{570EB84A-7415-4A9D-B891-38969637EE60}" presName="imgShp" presStyleLbl="fgImgPlace1" presStyleIdx="3" presStyleCnt="5" custLinFactNeighborX="72470" custLinFactNeighborY="4437"/>
      <dgm:spPr>
        <a:blipFill rotWithShape="1">
          <a:blip xmlns:r="http://schemas.openxmlformats.org/officeDocument/2006/relationships" r:embed="rId2"/>
          <a:stretch>
            <a:fillRect/>
          </a:stretch>
        </a:blipFill>
      </dgm:spPr>
    </dgm:pt>
    <dgm:pt modelId="{D3194346-4178-4556-9939-220A8A1B2CB2}" type="pres">
      <dgm:prSet presAssocID="{570EB84A-7415-4A9D-B891-38969637EE60}" presName="txShp" presStyleLbl="node1" presStyleIdx="3" presStyleCnt="5" custScaleY="83801" custLinFactNeighborX="11457" custLinFactNeighborY="14790">
        <dgm:presLayoutVars>
          <dgm:bulletEnabled val="1"/>
        </dgm:presLayoutVars>
      </dgm:prSet>
      <dgm:spPr/>
      <dgm:t>
        <a:bodyPr/>
        <a:lstStyle/>
        <a:p>
          <a:endParaRPr lang="ru-RU"/>
        </a:p>
      </dgm:t>
    </dgm:pt>
    <dgm:pt modelId="{3AA61F8E-C06E-4A8C-8D05-CDC553DC64DA}" type="pres">
      <dgm:prSet presAssocID="{82F9BAA3-73DD-468E-B0A3-726A08936968}" presName="spacing" presStyleCnt="0"/>
      <dgm:spPr/>
    </dgm:pt>
    <dgm:pt modelId="{2F8C57A0-A8FC-4F66-8F18-D71E59AB654E}" type="pres">
      <dgm:prSet presAssocID="{2CA6D24D-3D18-436B-A3E1-1CEC1B5E10B7}" presName="composite" presStyleCnt="0"/>
      <dgm:spPr/>
    </dgm:pt>
    <dgm:pt modelId="{092B9C9B-4D30-45E9-ABA3-E0386E5891DA}" type="pres">
      <dgm:prSet presAssocID="{2CA6D24D-3D18-436B-A3E1-1CEC1B5E10B7}" presName="imgShp" presStyleLbl="fgImgPlace1" presStyleIdx="4" presStyleCnt="5" custLinFactNeighborX="-83885" custLinFactNeighborY="1479"/>
      <dgm:spPr>
        <a:blipFill rotWithShape="1">
          <a:blip xmlns:r="http://schemas.openxmlformats.org/officeDocument/2006/relationships" r:embed="rId2"/>
          <a:stretch>
            <a:fillRect/>
          </a:stretch>
        </a:blipFill>
      </dgm:spPr>
    </dgm:pt>
    <dgm:pt modelId="{C5D7AB54-E19E-4FD1-A819-9871E2C518AE}" type="pres">
      <dgm:prSet presAssocID="{2CA6D24D-3D18-436B-A3E1-1CEC1B5E10B7}" presName="txShp" presStyleLbl="node1" presStyleIdx="4" presStyleCnt="5" custLinFactNeighborX="-10214" custLinFactNeighborY="-1416">
        <dgm:presLayoutVars>
          <dgm:bulletEnabled val="1"/>
        </dgm:presLayoutVars>
      </dgm:prSet>
      <dgm:spPr/>
      <dgm:t>
        <a:bodyPr/>
        <a:lstStyle/>
        <a:p>
          <a:endParaRPr lang="ru-RU"/>
        </a:p>
      </dgm:t>
    </dgm:pt>
  </dgm:ptLst>
  <dgm:cxnLst>
    <dgm:cxn modelId="{58398D1D-BE9B-4717-8BB2-8FF963BC2940}" type="presOf" srcId="{03FF0543-17B3-4E94-B8C1-5D81491DFD72}" destId="{E49BBBF5-D64C-4DC2-B544-0852F617E352}" srcOrd="0" destOrd="0" presId="urn:microsoft.com/office/officeart/2005/8/layout/vList3"/>
    <dgm:cxn modelId="{A4E1FBE5-74F0-4810-BC75-A2BC407221CD}" srcId="{64EA8897-C259-4B8C-A205-2CE7813F3C2F}" destId="{03FF0543-17B3-4E94-B8C1-5D81491DFD72}" srcOrd="1" destOrd="0" parTransId="{43DE7878-ECB2-44CF-8CE6-0319B0C63DFA}" sibTransId="{48471E31-52B0-4986-8CF4-0ADB6F1B6AA8}"/>
    <dgm:cxn modelId="{EF941750-BBF3-45FC-8B00-1F9AFE9FAAA4}" srcId="{64EA8897-C259-4B8C-A205-2CE7813F3C2F}" destId="{EFBE6186-BE1F-4F19-8813-D547D29D1FE6}" srcOrd="2" destOrd="0" parTransId="{09FA40BC-41B6-4E4E-9894-BA33637CE322}" sibTransId="{01022CA5-8E9D-4D05-B99B-67050BA39A3B}"/>
    <dgm:cxn modelId="{9DD168F9-B835-4F50-961E-A98226EABAF1}" type="presOf" srcId="{EFBE6186-BE1F-4F19-8813-D547D29D1FE6}" destId="{F381AC2E-841A-40FB-AC99-10B67CEEE2E4}" srcOrd="0" destOrd="0" presId="urn:microsoft.com/office/officeart/2005/8/layout/vList3"/>
    <dgm:cxn modelId="{867C33AB-2EF0-400D-B28C-71652D22988F}" srcId="{64EA8897-C259-4B8C-A205-2CE7813F3C2F}" destId="{570EB84A-7415-4A9D-B891-38969637EE60}" srcOrd="3" destOrd="0" parTransId="{4A27EDFC-C262-460A-BD5B-1C233BD55BB1}" sibTransId="{82F9BAA3-73DD-468E-B0A3-726A08936968}"/>
    <dgm:cxn modelId="{B99E5836-49E8-4B3D-8A24-7F50BF7566C6}" srcId="{64EA8897-C259-4B8C-A205-2CE7813F3C2F}" destId="{4A4CC762-3FF5-4C47-A5FD-A3BA09FF3B10}" srcOrd="0" destOrd="0" parTransId="{90D5F569-1AD2-498D-B721-6D6568F3250C}" sibTransId="{992C2E4B-5670-46BB-83DB-069CC769BA40}"/>
    <dgm:cxn modelId="{F56EF157-EB4A-4E2B-925F-C5EBE88720DE}" type="presOf" srcId="{2CA6D24D-3D18-436B-A3E1-1CEC1B5E10B7}" destId="{C5D7AB54-E19E-4FD1-A819-9871E2C518AE}" srcOrd="0" destOrd="0" presId="urn:microsoft.com/office/officeart/2005/8/layout/vList3"/>
    <dgm:cxn modelId="{4AE7B1AB-18B1-418C-AFCF-81130E35763A}" type="presOf" srcId="{570EB84A-7415-4A9D-B891-38969637EE60}" destId="{D3194346-4178-4556-9939-220A8A1B2CB2}" srcOrd="0" destOrd="0" presId="urn:microsoft.com/office/officeart/2005/8/layout/vList3"/>
    <dgm:cxn modelId="{AC9DF5BC-D68A-4CC4-B61C-81B8FC7A110B}" type="presOf" srcId="{64EA8897-C259-4B8C-A205-2CE7813F3C2F}" destId="{7106F4DE-BB47-45E9-8FB3-6389DDA5BE71}" srcOrd="0" destOrd="0" presId="urn:microsoft.com/office/officeart/2005/8/layout/vList3"/>
    <dgm:cxn modelId="{C5C3BA24-DEF6-403F-8242-A84CD1E22024}" srcId="{64EA8897-C259-4B8C-A205-2CE7813F3C2F}" destId="{2CA6D24D-3D18-436B-A3E1-1CEC1B5E10B7}" srcOrd="4" destOrd="0" parTransId="{0F468285-B4D2-4209-8ACB-4E75476A5F5E}" sibTransId="{037E4063-6AD5-4ECC-B4D1-B7CACE3948CC}"/>
    <dgm:cxn modelId="{C8AB6E66-B2E2-45A7-9E5C-CAA7B89CDB59}" type="presOf" srcId="{4A4CC762-3FF5-4C47-A5FD-A3BA09FF3B10}" destId="{53B65853-B9F7-498B-B488-F1A1048E0894}" srcOrd="0" destOrd="0" presId="urn:microsoft.com/office/officeart/2005/8/layout/vList3"/>
    <dgm:cxn modelId="{1304D333-0351-460E-A078-B49CF37AED80}" type="presParOf" srcId="{7106F4DE-BB47-45E9-8FB3-6389DDA5BE71}" destId="{0330F7AC-E938-493E-88E1-16FD0AF889BA}" srcOrd="0" destOrd="0" presId="urn:microsoft.com/office/officeart/2005/8/layout/vList3"/>
    <dgm:cxn modelId="{CFE157B6-2691-41D9-B8D5-4D6A9ADEC131}" type="presParOf" srcId="{0330F7AC-E938-493E-88E1-16FD0AF889BA}" destId="{653E49E1-AEF3-44B2-A176-B67D912F3AF9}" srcOrd="0" destOrd="0" presId="urn:microsoft.com/office/officeart/2005/8/layout/vList3"/>
    <dgm:cxn modelId="{85C67647-6077-4223-947B-D01C8033E233}" type="presParOf" srcId="{0330F7AC-E938-493E-88E1-16FD0AF889BA}" destId="{53B65853-B9F7-498B-B488-F1A1048E0894}" srcOrd="1" destOrd="0" presId="urn:microsoft.com/office/officeart/2005/8/layout/vList3"/>
    <dgm:cxn modelId="{7AFCE6D1-BAAC-4E8C-BA98-A9D655B45593}" type="presParOf" srcId="{7106F4DE-BB47-45E9-8FB3-6389DDA5BE71}" destId="{D52A7660-A03D-4719-BC9F-CAD95386734E}" srcOrd="1" destOrd="0" presId="urn:microsoft.com/office/officeart/2005/8/layout/vList3"/>
    <dgm:cxn modelId="{3C0C1B1B-85A3-48AE-AA06-61F85C010E17}" type="presParOf" srcId="{7106F4DE-BB47-45E9-8FB3-6389DDA5BE71}" destId="{8A6A69A6-F6EA-4A85-8D31-774FFE3E3D4D}" srcOrd="2" destOrd="0" presId="urn:microsoft.com/office/officeart/2005/8/layout/vList3"/>
    <dgm:cxn modelId="{8D2AF79A-E770-44C7-84B2-BE4F96DFE6C4}" type="presParOf" srcId="{8A6A69A6-F6EA-4A85-8D31-774FFE3E3D4D}" destId="{0A773026-1038-4C99-A461-0B0B8C09AA0B}" srcOrd="0" destOrd="0" presId="urn:microsoft.com/office/officeart/2005/8/layout/vList3"/>
    <dgm:cxn modelId="{16260B5B-149D-46A5-A2FE-C50E4C3FB5E3}" type="presParOf" srcId="{8A6A69A6-F6EA-4A85-8D31-774FFE3E3D4D}" destId="{E49BBBF5-D64C-4DC2-B544-0852F617E352}" srcOrd="1" destOrd="0" presId="urn:microsoft.com/office/officeart/2005/8/layout/vList3"/>
    <dgm:cxn modelId="{0C0D86F8-00F2-4CEF-AF95-7DBA710AC794}" type="presParOf" srcId="{7106F4DE-BB47-45E9-8FB3-6389DDA5BE71}" destId="{2B358333-BAC4-45BD-8088-DA8F4B30E755}" srcOrd="3" destOrd="0" presId="urn:microsoft.com/office/officeart/2005/8/layout/vList3"/>
    <dgm:cxn modelId="{CED36A82-3AD7-4C13-A3EA-4577AC094DF8}" type="presParOf" srcId="{7106F4DE-BB47-45E9-8FB3-6389DDA5BE71}" destId="{63E20EFE-DD6F-4930-804A-9C70A7F826C9}" srcOrd="4" destOrd="0" presId="urn:microsoft.com/office/officeart/2005/8/layout/vList3"/>
    <dgm:cxn modelId="{39FD9E29-DD2E-4E7E-B436-20998D7DBD40}" type="presParOf" srcId="{63E20EFE-DD6F-4930-804A-9C70A7F826C9}" destId="{3628DA7C-0661-44D7-A0E5-CCDBEFB7E47F}" srcOrd="0" destOrd="0" presId="urn:microsoft.com/office/officeart/2005/8/layout/vList3"/>
    <dgm:cxn modelId="{B8813686-6130-4646-B1D2-FAD4F3F6EECA}" type="presParOf" srcId="{63E20EFE-DD6F-4930-804A-9C70A7F826C9}" destId="{F381AC2E-841A-40FB-AC99-10B67CEEE2E4}" srcOrd="1" destOrd="0" presId="urn:microsoft.com/office/officeart/2005/8/layout/vList3"/>
    <dgm:cxn modelId="{3439416B-438A-4E3C-AE99-C88AD7973586}" type="presParOf" srcId="{7106F4DE-BB47-45E9-8FB3-6389DDA5BE71}" destId="{71052406-0543-4D5B-8BCC-52CEDE3A222E}" srcOrd="5" destOrd="0" presId="urn:microsoft.com/office/officeart/2005/8/layout/vList3"/>
    <dgm:cxn modelId="{13F685B5-7D70-4B29-8F89-D9589E2ABE9F}" type="presParOf" srcId="{7106F4DE-BB47-45E9-8FB3-6389DDA5BE71}" destId="{76022DC1-A943-47BA-AE9D-D095243D6F2A}" srcOrd="6" destOrd="0" presId="urn:microsoft.com/office/officeart/2005/8/layout/vList3"/>
    <dgm:cxn modelId="{52D8F653-D0AD-4784-A7C3-6ACF2FDA2FD1}" type="presParOf" srcId="{76022DC1-A943-47BA-AE9D-D095243D6F2A}" destId="{12B76C1A-35E0-4E42-AD82-C23A439313A2}" srcOrd="0" destOrd="0" presId="urn:microsoft.com/office/officeart/2005/8/layout/vList3"/>
    <dgm:cxn modelId="{D4CE3C7D-1F48-421C-89E6-07598776D94F}" type="presParOf" srcId="{76022DC1-A943-47BA-AE9D-D095243D6F2A}" destId="{D3194346-4178-4556-9939-220A8A1B2CB2}" srcOrd="1" destOrd="0" presId="urn:microsoft.com/office/officeart/2005/8/layout/vList3"/>
    <dgm:cxn modelId="{5EB63F49-D392-4DED-9AA9-FE8EB56AFF6C}" type="presParOf" srcId="{7106F4DE-BB47-45E9-8FB3-6389DDA5BE71}" destId="{3AA61F8E-C06E-4A8C-8D05-CDC553DC64DA}" srcOrd="7" destOrd="0" presId="urn:microsoft.com/office/officeart/2005/8/layout/vList3"/>
    <dgm:cxn modelId="{ED13D0E6-3344-4C98-8B7D-F54F3F702D1B}" type="presParOf" srcId="{7106F4DE-BB47-45E9-8FB3-6389DDA5BE71}" destId="{2F8C57A0-A8FC-4F66-8F18-D71E59AB654E}" srcOrd="8" destOrd="0" presId="urn:microsoft.com/office/officeart/2005/8/layout/vList3"/>
    <dgm:cxn modelId="{CA108738-ABFA-4648-8A25-49EB852B887F}" type="presParOf" srcId="{2F8C57A0-A8FC-4F66-8F18-D71E59AB654E}" destId="{092B9C9B-4D30-45E9-ABA3-E0386E5891DA}" srcOrd="0" destOrd="0" presId="urn:microsoft.com/office/officeart/2005/8/layout/vList3"/>
    <dgm:cxn modelId="{E5422077-5740-4620-AB54-9B91F32FC85B}" type="presParOf" srcId="{2F8C57A0-A8FC-4F66-8F18-D71E59AB654E}" destId="{C5D7AB54-E19E-4FD1-A819-9871E2C518AE}"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B2A253F-3BE9-4545-A942-10F8940D8DF0}" type="doc">
      <dgm:prSet loTypeId="urn:microsoft.com/office/officeart/2005/8/layout/process1" loCatId="process" qsTypeId="urn:microsoft.com/office/officeart/2005/8/quickstyle/simple1" qsCatId="simple" csTypeId="urn:microsoft.com/office/officeart/2005/8/colors/colorful5" csCatId="colorful" phldr="1"/>
      <dgm:spPr/>
      <dgm:t>
        <a:bodyPr/>
        <a:lstStyle/>
        <a:p>
          <a:endParaRPr lang="ru-RU"/>
        </a:p>
      </dgm:t>
    </dgm:pt>
    <dgm:pt modelId="{82AB0981-FD64-4183-959D-EBEB96CD2E1B}" type="pres">
      <dgm:prSet presAssocID="{1B2A253F-3BE9-4545-A942-10F8940D8DF0}" presName="Name0" presStyleCnt="0">
        <dgm:presLayoutVars>
          <dgm:dir/>
          <dgm:resizeHandles val="exact"/>
        </dgm:presLayoutVars>
      </dgm:prSet>
      <dgm:spPr/>
      <dgm:t>
        <a:bodyPr/>
        <a:lstStyle/>
        <a:p>
          <a:endParaRPr lang="ru-RU"/>
        </a:p>
      </dgm:t>
    </dgm:pt>
  </dgm:ptLst>
  <dgm:cxnLst>
    <dgm:cxn modelId="{A0D0E76D-E6C6-43BF-9351-6244AF257F28}" type="presOf" srcId="{1B2A253F-3BE9-4545-A942-10F8940D8DF0}" destId="{82AB0981-FD64-4183-959D-EBEB96CD2E1B}" srcOrd="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6A17F98-6E72-4DEC-A1B5-EFB58555412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ru-RU"/>
        </a:p>
      </dgm:t>
    </dgm:pt>
    <dgm:pt modelId="{1CF338E7-CCF1-4C47-AD22-E2AB0C2ACEDE}" type="pres">
      <dgm:prSet presAssocID="{16A17F98-6E72-4DEC-A1B5-EFB585554122}" presName="hierChild1" presStyleCnt="0">
        <dgm:presLayoutVars>
          <dgm:orgChart val="1"/>
          <dgm:chPref val="1"/>
          <dgm:dir/>
          <dgm:animOne val="branch"/>
          <dgm:animLvl val="lvl"/>
          <dgm:resizeHandles/>
        </dgm:presLayoutVars>
      </dgm:prSet>
      <dgm:spPr/>
      <dgm:t>
        <a:bodyPr/>
        <a:lstStyle/>
        <a:p>
          <a:endParaRPr lang="ru-RU"/>
        </a:p>
      </dgm:t>
    </dgm:pt>
  </dgm:ptLst>
  <dgm:cxnLst>
    <dgm:cxn modelId="{65F30BBC-704D-4F8C-ABE9-E4F481B9576F}" type="presOf" srcId="{16A17F98-6E72-4DEC-A1B5-EFB585554122}" destId="{1CF338E7-CCF1-4C47-AD22-E2AB0C2ACEDE}" srcOrd="0"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B49E71D-A27E-417C-BB1F-13F4983EC142}"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ru-RU"/>
        </a:p>
      </dgm:t>
    </dgm:pt>
    <dgm:pt modelId="{1250B031-68C5-451A-95E5-A556E87820C7}">
      <dgm:prSet phldrT="[Текст]"/>
      <dgm:spPr>
        <a:solidFill>
          <a:srgbClr val="92D050"/>
        </a:solidFill>
      </dgm:spPr>
      <dgm:t>
        <a:bodyPr/>
        <a:lstStyle/>
        <a:p>
          <a:r>
            <a:rPr lang="uz-Cyrl-UZ" b="1" dirty="0" smtClean="0">
              <a:solidFill>
                <a:srgbClr val="002060"/>
              </a:solidFill>
              <a:latin typeface="Times New Roman" panose="02020603050405020304" pitchFamily="18" charset="0"/>
              <a:cs typeface="Times New Roman" panose="02020603050405020304" pitchFamily="18" charset="0"/>
            </a:rPr>
            <a:t>Ишга қабул қилиш усуллари</a:t>
          </a:r>
          <a:endParaRPr lang="ru-RU" b="1" dirty="0">
            <a:solidFill>
              <a:srgbClr val="002060"/>
            </a:solidFill>
            <a:latin typeface="Times New Roman" panose="02020603050405020304" pitchFamily="18" charset="0"/>
            <a:cs typeface="Times New Roman" panose="02020603050405020304" pitchFamily="18" charset="0"/>
          </a:endParaRPr>
        </a:p>
      </dgm:t>
    </dgm:pt>
    <dgm:pt modelId="{36B2EAF8-8486-4EE1-BE63-2FF0613668D5}" type="parTrans" cxnId="{D7C4A3F3-D6B9-4A4B-BEC7-D6F5FDA3F2A6}">
      <dgm:prSet/>
      <dgm:spPr/>
      <dgm:t>
        <a:bodyPr/>
        <a:lstStyle/>
        <a:p>
          <a:endParaRPr lang="ru-RU"/>
        </a:p>
      </dgm:t>
    </dgm:pt>
    <dgm:pt modelId="{8CD3BF3E-41DC-4701-94B1-A4C314A99BED}" type="sibTrans" cxnId="{D7C4A3F3-D6B9-4A4B-BEC7-D6F5FDA3F2A6}">
      <dgm:prSet/>
      <dgm:spPr/>
      <dgm:t>
        <a:bodyPr/>
        <a:lstStyle/>
        <a:p>
          <a:endParaRPr lang="ru-RU"/>
        </a:p>
      </dgm:t>
    </dgm:pt>
    <dgm:pt modelId="{3C4B217D-D227-4C4E-A920-25AA58065AC1}">
      <dgm:prSet phldrT="[Текст]"/>
      <dgm:spPr>
        <a:solidFill>
          <a:srgbClr val="EDC0A7">
            <a:alpha val="90000"/>
          </a:srgbClr>
        </a:solidFill>
      </dgm:spPr>
      <dgm:t>
        <a:bodyPr/>
        <a:lstStyle/>
        <a:p>
          <a:r>
            <a:rPr lang="ru-RU" dirty="0" smtClean="0">
              <a:latin typeface="Times New Roman" panose="02020603050405020304" pitchFamily="18" charset="0"/>
              <a:cs typeface="Times New Roman" panose="02020603050405020304" pitchFamily="18" charset="0"/>
            </a:rPr>
            <a:t>Актив</a:t>
          </a:r>
          <a:endParaRPr lang="ru-RU" dirty="0">
            <a:latin typeface="Times New Roman" panose="02020603050405020304" pitchFamily="18" charset="0"/>
            <a:cs typeface="Times New Roman" panose="02020603050405020304" pitchFamily="18" charset="0"/>
          </a:endParaRPr>
        </a:p>
      </dgm:t>
    </dgm:pt>
    <dgm:pt modelId="{B6728666-8BD2-41EE-AF45-5214FC2676D1}" type="parTrans" cxnId="{E9FE93B0-E463-4284-95D0-E0B26D0E49B6}">
      <dgm:prSet/>
      <dgm:spPr/>
      <dgm:t>
        <a:bodyPr/>
        <a:lstStyle/>
        <a:p>
          <a:endParaRPr lang="ru-RU"/>
        </a:p>
      </dgm:t>
    </dgm:pt>
    <dgm:pt modelId="{E3AC4091-B0B0-4D41-ADF1-159E604CCFC9}" type="sibTrans" cxnId="{E9FE93B0-E463-4284-95D0-E0B26D0E49B6}">
      <dgm:prSet/>
      <dgm:spPr/>
      <dgm:t>
        <a:bodyPr/>
        <a:lstStyle/>
        <a:p>
          <a:endParaRPr lang="ru-RU"/>
        </a:p>
      </dgm:t>
    </dgm:pt>
    <dgm:pt modelId="{51EB5530-6B00-4E73-80B4-E220426BF13C}">
      <dgm:prSet phldrT="[Текст]"/>
      <dgm:spPr>
        <a:solidFill>
          <a:srgbClr val="EDC0A7">
            <a:alpha val="90000"/>
          </a:srgbClr>
        </a:solidFill>
      </dgm:spPr>
      <dgm:t>
        <a:bodyPr/>
        <a:lstStyle/>
        <a:p>
          <a:r>
            <a:rPr lang="ru-RU" dirty="0" smtClean="0">
              <a:latin typeface="Times New Roman" panose="02020603050405020304" pitchFamily="18" charset="0"/>
              <a:cs typeface="Times New Roman" panose="02020603050405020304" pitchFamily="18" charset="0"/>
            </a:rPr>
            <a:t>Пассив</a:t>
          </a:r>
          <a:endParaRPr lang="ru-RU" dirty="0">
            <a:latin typeface="Times New Roman" panose="02020603050405020304" pitchFamily="18" charset="0"/>
            <a:cs typeface="Times New Roman" panose="02020603050405020304" pitchFamily="18" charset="0"/>
          </a:endParaRPr>
        </a:p>
      </dgm:t>
    </dgm:pt>
    <dgm:pt modelId="{F851D0F8-0FDC-4A10-A8EE-47DE7D19CE3B}" type="parTrans" cxnId="{D6300738-BC18-4ECF-8660-62F9265ADEEB}">
      <dgm:prSet/>
      <dgm:spPr/>
      <dgm:t>
        <a:bodyPr/>
        <a:lstStyle/>
        <a:p>
          <a:endParaRPr lang="ru-RU"/>
        </a:p>
      </dgm:t>
    </dgm:pt>
    <dgm:pt modelId="{D2C97773-89A7-4805-9936-D45D45227E97}" type="sibTrans" cxnId="{D6300738-BC18-4ECF-8660-62F9265ADEEB}">
      <dgm:prSet/>
      <dgm:spPr/>
      <dgm:t>
        <a:bodyPr/>
        <a:lstStyle/>
        <a:p>
          <a:endParaRPr lang="ru-RU"/>
        </a:p>
      </dgm:t>
    </dgm:pt>
    <dgm:pt modelId="{AEEBA4AC-08CB-4993-9258-FBDCEB204379}">
      <dgm:prSet phldrT="[Текст]"/>
      <dgm:spPr>
        <a:solidFill>
          <a:srgbClr val="92D050"/>
        </a:solidFill>
      </dgm:spPr>
      <dgm:t>
        <a:bodyPr/>
        <a:lstStyle/>
        <a:p>
          <a:r>
            <a:rPr lang="uz-Cyrl-UZ" b="1" noProof="0" dirty="0" smtClean="0">
              <a:solidFill>
                <a:srgbClr val="002060"/>
              </a:solidFill>
              <a:latin typeface="Times New Roman" panose="02020603050405020304" pitchFamily="18" charset="0"/>
              <a:cs typeface="Times New Roman" panose="02020603050405020304" pitchFamily="18" charset="0"/>
            </a:rPr>
            <a:t>Кадрларни жалб қилиш манбалари</a:t>
          </a:r>
          <a:endParaRPr lang="uz-Cyrl-UZ" b="1" noProof="0" dirty="0">
            <a:solidFill>
              <a:srgbClr val="002060"/>
            </a:solidFill>
            <a:latin typeface="Times New Roman" panose="02020603050405020304" pitchFamily="18" charset="0"/>
            <a:cs typeface="Times New Roman" panose="02020603050405020304" pitchFamily="18" charset="0"/>
          </a:endParaRPr>
        </a:p>
      </dgm:t>
    </dgm:pt>
    <dgm:pt modelId="{D4C3450B-7A18-4DCC-B931-CDAA4407093C}" type="parTrans" cxnId="{04B538E9-6502-48A5-8157-96996FF5ABCC}">
      <dgm:prSet/>
      <dgm:spPr/>
      <dgm:t>
        <a:bodyPr/>
        <a:lstStyle/>
        <a:p>
          <a:endParaRPr lang="ru-RU"/>
        </a:p>
      </dgm:t>
    </dgm:pt>
    <dgm:pt modelId="{638F88B4-D6B2-4180-AAC9-7220DC0F352A}" type="sibTrans" cxnId="{04B538E9-6502-48A5-8157-96996FF5ABCC}">
      <dgm:prSet/>
      <dgm:spPr/>
      <dgm:t>
        <a:bodyPr/>
        <a:lstStyle/>
        <a:p>
          <a:endParaRPr lang="ru-RU"/>
        </a:p>
      </dgm:t>
    </dgm:pt>
    <dgm:pt modelId="{95AC7192-8B00-4FB5-830B-F030CA16D8A0}">
      <dgm:prSet phldrT="[Текст]"/>
      <dgm:spPr>
        <a:solidFill>
          <a:srgbClr val="EDC0A7">
            <a:alpha val="90000"/>
          </a:srgbClr>
        </a:solidFill>
      </dgm:spPr>
      <dgm:t>
        <a:bodyPr/>
        <a:lstStyle/>
        <a:p>
          <a:r>
            <a:rPr lang="uz-Cyrl-UZ" dirty="0" smtClean="0">
              <a:latin typeface="Times New Roman" panose="02020603050405020304" pitchFamily="18" charset="0"/>
              <a:cs typeface="Times New Roman" panose="02020603050405020304" pitchFamily="18" charset="0"/>
            </a:rPr>
            <a:t>Ички	</a:t>
          </a:r>
          <a:endParaRPr lang="ru-RU" dirty="0">
            <a:latin typeface="Times New Roman" panose="02020603050405020304" pitchFamily="18" charset="0"/>
            <a:cs typeface="Times New Roman" panose="02020603050405020304" pitchFamily="18" charset="0"/>
          </a:endParaRPr>
        </a:p>
      </dgm:t>
    </dgm:pt>
    <dgm:pt modelId="{E4F6811B-541F-4F31-B51D-A55F69717D58}" type="parTrans" cxnId="{298F6F62-6136-4E26-881F-76FDB56206F4}">
      <dgm:prSet/>
      <dgm:spPr/>
      <dgm:t>
        <a:bodyPr/>
        <a:lstStyle/>
        <a:p>
          <a:endParaRPr lang="ru-RU"/>
        </a:p>
      </dgm:t>
    </dgm:pt>
    <dgm:pt modelId="{54C710B0-A593-48E3-9AFE-34199A599C78}" type="sibTrans" cxnId="{298F6F62-6136-4E26-881F-76FDB56206F4}">
      <dgm:prSet/>
      <dgm:spPr/>
      <dgm:t>
        <a:bodyPr/>
        <a:lstStyle/>
        <a:p>
          <a:endParaRPr lang="ru-RU"/>
        </a:p>
      </dgm:t>
    </dgm:pt>
    <dgm:pt modelId="{633FB221-7D74-4E34-AAC8-0E5CF2CF2DFE}">
      <dgm:prSet phldrT="[Текст]"/>
      <dgm:spPr>
        <a:solidFill>
          <a:srgbClr val="EDC0A7">
            <a:alpha val="90000"/>
          </a:srgbClr>
        </a:solidFill>
      </dgm:spPr>
      <dgm:t>
        <a:bodyPr/>
        <a:lstStyle/>
        <a:p>
          <a:r>
            <a:rPr lang="uz-Cyrl-UZ" dirty="0" smtClean="0">
              <a:latin typeface="Times New Roman" panose="02020603050405020304" pitchFamily="18" charset="0"/>
              <a:cs typeface="Times New Roman" panose="02020603050405020304" pitchFamily="18" charset="0"/>
            </a:rPr>
            <a:t>Ташқи</a:t>
          </a:r>
          <a:endParaRPr lang="ru-RU" dirty="0">
            <a:latin typeface="Times New Roman" panose="02020603050405020304" pitchFamily="18" charset="0"/>
            <a:cs typeface="Times New Roman" panose="02020603050405020304" pitchFamily="18" charset="0"/>
          </a:endParaRPr>
        </a:p>
      </dgm:t>
    </dgm:pt>
    <dgm:pt modelId="{D85E4999-2CB2-41A0-8D2B-DAA95FC41BA9}" type="parTrans" cxnId="{67645281-EFF4-4ADB-94F7-0C989BA7E6CF}">
      <dgm:prSet/>
      <dgm:spPr/>
      <dgm:t>
        <a:bodyPr/>
        <a:lstStyle/>
        <a:p>
          <a:endParaRPr lang="ru-RU"/>
        </a:p>
      </dgm:t>
    </dgm:pt>
    <dgm:pt modelId="{22E423BE-A6FA-43BB-8732-0E1DAE75C79E}" type="sibTrans" cxnId="{67645281-EFF4-4ADB-94F7-0C989BA7E6CF}">
      <dgm:prSet/>
      <dgm:spPr/>
      <dgm:t>
        <a:bodyPr/>
        <a:lstStyle/>
        <a:p>
          <a:endParaRPr lang="ru-RU"/>
        </a:p>
      </dgm:t>
    </dgm:pt>
    <dgm:pt modelId="{7BE58882-A5AE-4E32-9B06-40B44695EF51}">
      <dgm:prSet phldrT="[Текст]"/>
      <dgm:spPr>
        <a:solidFill>
          <a:srgbClr val="EDC0A7">
            <a:alpha val="90000"/>
          </a:srgbClr>
        </a:solidFill>
      </dgm:spPr>
      <dgm:t>
        <a:bodyPr/>
        <a:lstStyle/>
        <a:p>
          <a:endParaRPr lang="ru-RU" dirty="0">
            <a:latin typeface="Times New Roman" panose="02020603050405020304" pitchFamily="18" charset="0"/>
            <a:cs typeface="Times New Roman" panose="02020603050405020304" pitchFamily="18" charset="0"/>
          </a:endParaRPr>
        </a:p>
      </dgm:t>
    </dgm:pt>
    <dgm:pt modelId="{481B7229-CDCB-42C3-8B07-0138477E9573}" type="parTrans" cxnId="{141E9FEF-E6B2-4135-81EF-DCCA7D4E91D9}">
      <dgm:prSet/>
      <dgm:spPr/>
      <dgm:t>
        <a:bodyPr/>
        <a:lstStyle/>
        <a:p>
          <a:endParaRPr lang="ru-RU"/>
        </a:p>
      </dgm:t>
    </dgm:pt>
    <dgm:pt modelId="{320B7E3E-C447-4E5E-BFA0-144BD46C5A20}" type="sibTrans" cxnId="{141E9FEF-E6B2-4135-81EF-DCCA7D4E91D9}">
      <dgm:prSet/>
      <dgm:spPr/>
      <dgm:t>
        <a:bodyPr/>
        <a:lstStyle/>
        <a:p>
          <a:endParaRPr lang="ru-RU"/>
        </a:p>
      </dgm:t>
    </dgm:pt>
    <dgm:pt modelId="{11AC5DC0-B853-4514-841D-91FC4CE8E2FF}">
      <dgm:prSet phldrT="[Текст]"/>
      <dgm:spPr>
        <a:solidFill>
          <a:srgbClr val="EDC0A7">
            <a:alpha val="90000"/>
          </a:srgbClr>
        </a:solidFill>
      </dgm:spPr>
      <dgm:t>
        <a:bodyPr/>
        <a:lstStyle/>
        <a:p>
          <a:endParaRPr lang="ru-RU" dirty="0">
            <a:latin typeface="Times New Roman" panose="02020603050405020304" pitchFamily="18" charset="0"/>
            <a:cs typeface="Times New Roman" panose="02020603050405020304" pitchFamily="18" charset="0"/>
          </a:endParaRPr>
        </a:p>
      </dgm:t>
    </dgm:pt>
    <dgm:pt modelId="{4D728AE9-77FF-48FF-B85A-F8C05CF09F05}" type="parTrans" cxnId="{26E80449-0422-4DF0-AAB6-D78BA57E79FC}">
      <dgm:prSet/>
      <dgm:spPr/>
      <dgm:t>
        <a:bodyPr/>
        <a:lstStyle/>
        <a:p>
          <a:endParaRPr lang="ru-RU"/>
        </a:p>
      </dgm:t>
    </dgm:pt>
    <dgm:pt modelId="{ACA0BB4D-02E1-48C6-8192-7CBB64773E1E}" type="sibTrans" cxnId="{26E80449-0422-4DF0-AAB6-D78BA57E79FC}">
      <dgm:prSet/>
      <dgm:spPr/>
      <dgm:t>
        <a:bodyPr/>
        <a:lstStyle/>
        <a:p>
          <a:endParaRPr lang="ru-RU"/>
        </a:p>
      </dgm:t>
    </dgm:pt>
    <dgm:pt modelId="{E177DD91-FD98-4FC3-8464-B31FD8C46C92}" type="pres">
      <dgm:prSet presAssocID="{FB49E71D-A27E-417C-BB1F-13F4983EC142}" presName="Name0" presStyleCnt="0">
        <dgm:presLayoutVars>
          <dgm:dir/>
          <dgm:animLvl val="lvl"/>
          <dgm:resizeHandles/>
        </dgm:presLayoutVars>
      </dgm:prSet>
      <dgm:spPr/>
      <dgm:t>
        <a:bodyPr/>
        <a:lstStyle/>
        <a:p>
          <a:endParaRPr lang="ru-RU"/>
        </a:p>
      </dgm:t>
    </dgm:pt>
    <dgm:pt modelId="{6EE786DF-1B79-4D8A-A010-19DE0904F994}" type="pres">
      <dgm:prSet presAssocID="{1250B031-68C5-451A-95E5-A556E87820C7}" presName="linNode" presStyleCnt="0"/>
      <dgm:spPr/>
    </dgm:pt>
    <dgm:pt modelId="{057905B0-2D89-4FFB-850A-4D3E2018F701}" type="pres">
      <dgm:prSet presAssocID="{1250B031-68C5-451A-95E5-A556E87820C7}" presName="parentShp" presStyleLbl="node1" presStyleIdx="0" presStyleCnt="2" custScaleY="71808">
        <dgm:presLayoutVars>
          <dgm:bulletEnabled val="1"/>
        </dgm:presLayoutVars>
      </dgm:prSet>
      <dgm:spPr>
        <a:prstGeom prst="rightArrow">
          <a:avLst/>
        </a:prstGeom>
      </dgm:spPr>
      <dgm:t>
        <a:bodyPr/>
        <a:lstStyle/>
        <a:p>
          <a:endParaRPr lang="ru-RU"/>
        </a:p>
      </dgm:t>
    </dgm:pt>
    <dgm:pt modelId="{E2EB74D1-E951-4657-BAD4-3944C606A3D0}" type="pres">
      <dgm:prSet presAssocID="{1250B031-68C5-451A-95E5-A556E87820C7}" presName="childShp" presStyleLbl="bgAccFollowNode1" presStyleIdx="0" presStyleCnt="2" custScaleX="62186" custScaleY="66046">
        <dgm:presLayoutVars>
          <dgm:bulletEnabled val="1"/>
        </dgm:presLayoutVars>
      </dgm:prSet>
      <dgm:spPr>
        <a:prstGeom prst="flowChartAlternateProcess">
          <a:avLst/>
        </a:prstGeom>
      </dgm:spPr>
      <dgm:t>
        <a:bodyPr/>
        <a:lstStyle/>
        <a:p>
          <a:endParaRPr lang="ru-RU"/>
        </a:p>
      </dgm:t>
    </dgm:pt>
    <dgm:pt modelId="{234E4D08-CEB4-4035-9AC1-B857D0F24ECF}" type="pres">
      <dgm:prSet presAssocID="{8CD3BF3E-41DC-4701-94B1-A4C314A99BED}" presName="spacing" presStyleCnt="0"/>
      <dgm:spPr/>
    </dgm:pt>
    <dgm:pt modelId="{0E4B1B72-4146-4360-86F5-ABEFF0F56EE7}" type="pres">
      <dgm:prSet presAssocID="{AEEBA4AC-08CB-4993-9258-FBDCEB204379}" presName="linNode" presStyleCnt="0"/>
      <dgm:spPr/>
    </dgm:pt>
    <dgm:pt modelId="{BC52A42A-E23B-456E-831A-35BE2B8B2054}" type="pres">
      <dgm:prSet presAssocID="{AEEBA4AC-08CB-4993-9258-FBDCEB204379}" presName="parentShp" presStyleLbl="node1" presStyleIdx="1" presStyleCnt="2" custScaleY="106705" custLinFactNeighborX="-4163" custLinFactNeighborY="29430">
        <dgm:presLayoutVars>
          <dgm:bulletEnabled val="1"/>
        </dgm:presLayoutVars>
      </dgm:prSet>
      <dgm:spPr>
        <a:prstGeom prst="rightArrow">
          <a:avLst/>
        </a:prstGeom>
      </dgm:spPr>
      <dgm:t>
        <a:bodyPr/>
        <a:lstStyle/>
        <a:p>
          <a:endParaRPr lang="ru-RU"/>
        </a:p>
      </dgm:t>
    </dgm:pt>
    <dgm:pt modelId="{04681281-70C4-4352-A164-9C7F82695E1C}" type="pres">
      <dgm:prSet presAssocID="{AEEBA4AC-08CB-4993-9258-FBDCEB204379}" presName="childShp" presStyleLbl="bgAccFollowNode1" presStyleIdx="1" presStyleCnt="2" custScaleX="55740" custScaleY="99062" custLinFactY="11609" custLinFactNeighborX="-3352" custLinFactNeighborY="100000">
        <dgm:presLayoutVars>
          <dgm:bulletEnabled val="1"/>
        </dgm:presLayoutVars>
      </dgm:prSet>
      <dgm:spPr>
        <a:prstGeom prst="flowChartAlternateProcess">
          <a:avLst/>
        </a:prstGeom>
      </dgm:spPr>
      <dgm:t>
        <a:bodyPr/>
        <a:lstStyle/>
        <a:p>
          <a:endParaRPr lang="ru-RU"/>
        </a:p>
      </dgm:t>
    </dgm:pt>
  </dgm:ptLst>
  <dgm:cxnLst>
    <dgm:cxn modelId="{26E80449-0422-4DF0-AAB6-D78BA57E79FC}" srcId="{AEEBA4AC-08CB-4993-9258-FBDCEB204379}" destId="{11AC5DC0-B853-4514-841D-91FC4CE8E2FF}" srcOrd="1" destOrd="0" parTransId="{4D728AE9-77FF-48FF-B85A-F8C05CF09F05}" sibTransId="{ACA0BB4D-02E1-48C6-8192-7CBB64773E1E}"/>
    <dgm:cxn modelId="{79C661F3-F5B9-4DAD-AA04-A7CC56E709C9}" type="presOf" srcId="{FB49E71D-A27E-417C-BB1F-13F4983EC142}" destId="{E177DD91-FD98-4FC3-8464-B31FD8C46C92}" srcOrd="0" destOrd="0" presId="urn:microsoft.com/office/officeart/2005/8/layout/vList6"/>
    <dgm:cxn modelId="{528C6934-87FA-4457-BCDC-85A567D7E718}" type="presOf" srcId="{51EB5530-6B00-4E73-80B4-E220426BF13C}" destId="{E2EB74D1-E951-4657-BAD4-3944C606A3D0}" srcOrd="0" destOrd="2" presId="urn:microsoft.com/office/officeart/2005/8/layout/vList6"/>
    <dgm:cxn modelId="{66F59DF2-5AA3-4A54-BBA5-014C1B1259D0}" type="presOf" srcId="{AEEBA4AC-08CB-4993-9258-FBDCEB204379}" destId="{BC52A42A-E23B-456E-831A-35BE2B8B2054}" srcOrd="0" destOrd="0" presId="urn:microsoft.com/office/officeart/2005/8/layout/vList6"/>
    <dgm:cxn modelId="{141E9FEF-E6B2-4135-81EF-DCCA7D4E91D9}" srcId="{1250B031-68C5-451A-95E5-A556E87820C7}" destId="{7BE58882-A5AE-4E32-9B06-40B44695EF51}" srcOrd="1" destOrd="0" parTransId="{481B7229-CDCB-42C3-8B07-0138477E9573}" sibTransId="{320B7E3E-C447-4E5E-BFA0-144BD46C5A20}"/>
    <dgm:cxn modelId="{5F4A7DD1-B5DC-41E5-803A-3EAC7EA81D18}" type="presOf" srcId="{3C4B217D-D227-4C4E-A920-25AA58065AC1}" destId="{E2EB74D1-E951-4657-BAD4-3944C606A3D0}" srcOrd="0" destOrd="0" presId="urn:microsoft.com/office/officeart/2005/8/layout/vList6"/>
    <dgm:cxn modelId="{D7C4A3F3-D6B9-4A4B-BEC7-D6F5FDA3F2A6}" srcId="{FB49E71D-A27E-417C-BB1F-13F4983EC142}" destId="{1250B031-68C5-451A-95E5-A556E87820C7}" srcOrd="0" destOrd="0" parTransId="{36B2EAF8-8486-4EE1-BE63-2FF0613668D5}" sibTransId="{8CD3BF3E-41DC-4701-94B1-A4C314A99BED}"/>
    <dgm:cxn modelId="{67645281-EFF4-4ADB-94F7-0C989BA7E6CF}" srcId="{AEEBA4AC-08CB-4993-9258-FBDCEB204379}" destId="{633FB221-7D74-4E34-AAC8-0E5CF2CF2DFE}" srcOrd="2" destOrd="0" parTransId="{D85E4999-2CB2-41A0-8D2B-DAA95FC41BA9}" sibTransId="{22E423BE-A6FA-43BB-8732-0E1DAE75C79E}"/>
    <dgm:cxn modelId="{531F8965-554E-4D98-989E-94F6958AF231}" type="presOf" srcId="{633FB221-7D74-4E34-AAC8-0E5CF2CF2DFE}" destId="{04681281-70C4-4352-A164-9C7F82695E1C}" srcOrd="0" destOrd="2" presId="urn:microsoft.com/office/officeart/2005/8/layout/vList6"/>
    <dgm:cxn modelId="{B499F1AB-6821-44E7-B748-FA839F7B7086}" type="presOf" srcId="{95AC7192-8B00-4FB5-830B-F030CA16D8A0}" destId="{04681281-70C4-4352-A164-9C7F82695E1C}" srcOrd="0" destOrd="0" presId="urn:microsoft.com/office/officeart/2005/8/layout/vList6"/>
    <dgm:cxn modelId="{E9FE93B0-E463-4284-95D0-E0B26D0E49B6}" srcId="{1250B031-68C5-451A-95E5-A556E87820C7}" destId="{3C4B217D-D227-4C4E-A920-25AA58065AC1}" srcOrd="0" destOrd="0" parTransId="{B6728666-8BD2-41EE-AF45-5214FC2676D1}" sibTransId="{E3AC4091-B0B0-4D41-ADF1-159E604CCFC9}"/>
    <dgm:cxn modelId="{F393FBF9-1FED-4C3A-8AC6-3FE0F0A0D8FE}" type="presOf" srcId="{7BE58882-A5AE-4E32-9B06-40B44695EF51}" destId="{E2EB74D1-E951-4657-BAD4-3944C606A3D0}" srcOrd="0" destOrd="1" presId="urn:microsoft.com/office/officeart/2005/8/layout/vList6"/>
    <dgm:cxn modelId="{D6300738-BC18-4ECF-8660-62F9265ADEEB}" srcId="{1250B031-68C5-451A-95E5-A556E87820C7}" destId="{51EB5530-6B00-4E73-80B4-E220426BF13C}" srcOrd="2" destOrd="0" parTransId="{F851D0F8-0FDC-4A10-A8EE-47DE7D19CE3B}" sibTransId="{D2C97773-89A7-4805-9936-D45D45227E97}"/>
    <dgm:cxn modelId="{84E87F99-63E5-4007-9765-A199DA0D9452}" type="presOf" srcId="{11AC5DC0-B853-4514-841D-91FC4CE8E2FF}" destId="{04681281-70C4-4352-A164-9C7F82695E1C}" srcOrd="0" destOrd="1" presId="urn:microsoft.com/office/officeart/2005/8/layout/vList6"/>
    <dgm:cxn modelId="{298F6F62-6136-4E26-881F-76FDB56206F4}" srcId="{AEEBA4AC-08CB-4993-9258-FBDCEB204379}" destId="{95AC7192-8B00-4FB5-830B-F030CA16D8A0}" srcOrd="0" destOrd="0" parTransId="{E4F6811B-541F-4F31-B51D-A55F69717D58}" sibTransId="{54C710B0-A593-48E3-9AFE-34199A599C78}"/>
    <dgm:cxn modelId="{04B538E9-6502-48A5-8157-96996FF5ABCC}" srcId="{FB49E71D-A27E-417C-BB1F-13F4983EC142}" destId="{AEEBA4AC-08CB-4993-9258-FBDCEB204379}" srcOrd="1" destOrd="0" parTransId="{D4C3450B-7A18-4DCC-B931-CDAA4407093C}" sibTransId="{638F88B4-D6B2-4180-AAC9-7220DC0F352A}"/>
    <dgm:cxn modelId="{3C6FBEF2-1D21-4925-9D5F-25900ACF8C1C}" type="presOf" srcId="{1250B031-68C5-451A-95E5-A556E87820C7}" destId="{057905B0-2D89-4FFB-850A-4D3E2018F701}" srcOrd="0" destOrd="0" presId="urn:microsoft.com/office/officeart/2005/8/layout/vList6"/>
    <dgm:cxn modelId="{39CA0914-9EAA-4505-B671-3CA74108C6AC}" type="presParOf" srcId="{E177DD91-FD98-4FC3-8464-B31FD8C46C92}" destId="{6EE786DF-1B79-4D8A-A010-19DE0904F994}" srcOrd="0" destOrd="0" presId="urn:microsoft.com/office/officeart/2005/8/layout/vList6"/>
    <dgm:cxn modelId="{A2F40920-3172-4E71-9B0F-5E12050BEFEB}" type="presParOf" srcId="{6EE786DF-1B79-4D8A-A010-19DE0904F994}" destId="{057905B0-2D89-4FFB-850A-4D3E2018F701}" srcOrd="0" destOrd="0" presId="urn:microsoft.com/office/officeart/2005/8/layout/vList6"/>
    <dgm:cxn modelId="{CB40781E-9E77-4840-8687-4BE225A4A77A}" type="presParOf" srcId="{6EE786DF-1B79-4D8A-A010-19DE0904F994}" destId="{E2EB74D1-E951-4657-BAD4-3944C606A3D0}" srcOrd="1" destOrd="0" presId="urn:microsoft.com/office/officeart/2005/8/layout/vList6"/>
    <dgm:cxn modelId="{7ABA3459-7440-4CFD-8818-48417EBB78C6}" type="presParOf" srcId="{E177DD91-FD98-4FC3-8464-B31FD8C46C92}" destId="{234E4D08-CEB4-4035-9AC1-B857D0F24ECF}" srcOrd="1" destOrd="0" presId="urn:microsoft.com/office/officeart/2005/8/layout/vList6"/>
    <dgm:cxn modelId="{535A5412-A23C-405C-9983-AE9685456CDA}" type="presParOf" srcId="{E177DD91-FD98-4FC3-8464-B31FD8C46C92}" destId="{0E4B1B72-4146-4360-86F5-ABEFF0F56EE7}" srcOrd="2" destOrd="0" presId="urn:microsoft.com/office/officeart/2005/8/layout/vList6"/>
    <dgm:cxn modelId="{7672C989-66B3-4014-824E-25262122C55E}" type="presParOf" srcId="{0E4B1B72-4146-4360-86F5-ABEFF0F56EE7}" destId="{BC52A42A-E23B-456E-831A-35BE2B8B2054}" srcOrd="0" destOrd="0" presId="urn:microsoft.com/office/officeart/2005/8/layout/vList6"/>
    <dgm:cxn modelId="{0D04A879-438B-475D-B71A-9C9C30A5991C}" type="presParOf" srcId="{0E4B1B72-4146-4360-86F5-ABEFF0F56EE7}" destId="{04681281-70C4-4352-A164-9C7F82695E1C}" srcOrd="1" destOrd="0" presId="urn:microsoft.com/office/officeart/2005/8/layout/vList6"/>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B2C4D26-511D-47DA-829A-4BA3CDDCC87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ru-RU"/>
        </a:p>
      </dgm:t>
    </dgm:pt>
    <dgm:pt modelId="{99CF2353-4487-4675-9E36-C5B629FB1264}">
      <dgm:prSet phldrT="[Текст]" custT="1"/>
      <dgm:spPr/>
      <dgm:t>
        <a:bodyPr/>
        <a:lstStyle/>
        <a:p>
          <a:r>
            <a:rPr lang="uz-Cyrl-UZ" sz="3600" b="1" noProof="0" dirty="0" smtClean="0">
              <a:solidFill>
                <a:schemeClr val="tx1"/>
              </a:solidFill>
              <a:latin typeface="Times New Roman" panose="02020603050405020304" pitchFamily="18" charset="0"/>
              <a:cs typeface="Times New Roman" panose="02020603050405020304" pitchFamily="18" charset="0"/>
            </a:rPr>
            <a:t>Захирага номзодларни танлаш усуллари</a:t>
          </a:r>
          <a:endParaRPr lang="uz-Cyrl-UZ" sz="3600" b="1" noProof="0" dirty="0">
            <a:solidFill>
              <a:schemeClr val="tx1"/>
            </a:solidFill>
            <a:latin typeface="Times New Roman" panose="02020603050405020304" pitchFamily="18" charset="0"/>
            <a:cs typeface="Times New Roman" panose="02020603050405020304" pitchFamily="18" charset="0"/>
          </a:endParaRPr>
        </a:p>
      </dgm:t>
    </dgm:pt>
    <dgm:pt modelId="{6C7B8A1E-E957-4A2A-9EAA-51FC29460E93}" type="parTrans" cxnId="{C40E40B7-17CB-4456-A47B-D2B952E5951E}">
      <dgm:prSet/>
      <dgm:spPr/>
      <dgm:t>
        <a:bodyPr/>
        <a:lstStyle/>
        <a:p>
          <a:endParaRPr lang="ru-RU"/>
        </a:p>
      </dgm:t>
    </dgm:pt>
    <dgm:pt modelId="{99FDFCC5-3CE3-4C53-95EA-CA23154925A7}" type="sibTrans" cxnId="{C40E40B7-17CB-4456-A47B-D2B952E5951E}">
      <dgm:prSet/>
      <dgm:spPr/>
      <dgm:t>
        <a:bodyPr/>
        <a:lstStyle/>
        <a:p>
          <a:endParaRPr lang="ru-RU"/>
        </a:p>
      </dgm:t>
    </dgm:pt>
    <dgm:pt modelId="{0FAE6DF2-EDD7-4953-9D63-E944E0617C92}">
      <dgm:prSet phldrT="[Текст]" custT="1"/>
      <dgm:spPr/>
      <dgm:t>
        <a:bodyPr/>
        <a:lstStyle/>
        <a:p>
          <a:r>
            <a:rPr lang="uz-Cyrl-UZ" sz="2800" b="1" noProof="0" dirty="0" smtClean="0">
              <a:solidFill>
                <a:schemeClr val="tx1"/>
              </a:solidFill>
              <a:latin typeface="Times New Roman" panose="02020603050405020304" pitchFamily="18" charset="0"/>
              <a:cs typeface="Times New Roman" panose="02020603050405020304" pitchFamily="18" charset="0"/>
            </a:rPr>
            <a:t>Ижтимоий-психологик</a:t>
          </a:r>
          <a:endParaRPr lang="uz-Cyrl-UZ" sz="2800" b="1" noProof="0" dirty="0">
            <a:solidFill>
              <a:schemeClr val="tx1"/>
            </a:solidFill>
            <a:latin typeface="Times New Roman" panose="02020603050405020304" pitchFamily="18" charset="0"/>
            <a:cs typeface="Times New Roman" panose="02020603050405020304" pitchFamily="18" charset="0"/>
          </a:endParaRPr>
        </a:p>
      </dgm:t>
    </dgm:pt>
    <dgm:pt modelId="{7AFF3F2B-3C74-48C9-87C4-0C74D77C84D8}" type="parTrans" cxnId="{AB5E5B1C-B68E-4F91-AF17-9E1D23AABCA2}">
      <dgm:prSet/>
      <dgm:spPr/>
      <dgm:t>
        <a:bodyPr/>
        <a:lstStyle/>
        <a:p>
          <a:endParaRPr lang="ru-RU"/>
        </a:p>
      </dgm:t>
    </dgm:pt>
    <dgm:pt modelId="{13FC1069-B219-4AF1-AD29-7F08275E5802}" type="sibTrans" cxnId="{AB5E5B1C-B68E-4F91-AF17-9E1D23AABCA2}">
      <dgm:prSet/>
      <dgm:spPr/>
      <dgm:t>
        <a:bodyPr/>
        <a:lstStyle/>
        <a:p>
          <a:endParaRPr lang="ru-RU"/>
        </a:p>
      </dgm:t>
    </dgm:pt>
    <dgm:pt modelId="{DCD7CA20-12A7-479A-BE3D-B9AA487E44AC}">
      <dgm:prSet phldrT="[Текст]" custT="1"/>
      <dgm:spPr/>
      <dgm:t>
        <a:bodyPr/>
        <a:lstStyle/>
        <a:p>
          <a:r>
            <a:rPr lang="uz-Cyrl-UZ" sz="2800" b="1" noProof="0" dirty="0" smtClean="0">
              <a:solidFill>
                <a:schemeClr val="tx1"/>
              </a:solidFill>
              <a:latin typeface="Times New Roman" panose="02020603050405020304" pitchFamily="18" charset="0"/>
              <a:cs typeface="Times New Roman" panose="02020603050405020304" pitchFamily="18" charset="0"/>
            </a:rPr>
            <a:t>Амалий</a:t>
          </a:r>
          <a:endParaRPr lang="uz-Cyrl-UZ" sz="2800" b="1" noProof="0" dirty="0">
            <a:solidFill>
              <a:schemeClr val="tx1"/>
            </a:solidFill>
            <a:latin typeface="Times New Roman" panose="02020603050405020304" pitchFamily="18" charset="0"/>
            <a:cs typeface="Times New Roman" panose="02020603050405020304" pitchFamily="18" charset="0"/>
          </a:endParaRPr>
        </a:p>
      </dgm:t>
    </dgm:pt>
    <dgm:pt modelId="{62CC77CF-39DD-4BFF-8F94-13CB3E53E1EB}" type="parTrans" cxnId="{9F6FB7BB-C8F8-4F1E-A013-A3B413DC1CB1}">
      <dgm:prSet/>
      <dgm:spPr/>
      <dgm:t>
        <a:bodyPr/>
        <a:lstStyle/>
        <a:p>
          <a:endParaRPr lang="ru-RU"/>
        </a:p>
      </dgm:t>
    </dgm:pt>
    <dgm:pt modelId="{F0FAECEB-C0B1-4BB5-BC81-9F191295DF5D}" type="sibTrans" cxnId="{9F6FB7BB-C8F8-4F1E-A013-A3B413DC1CB1}">
      <dgm:prSet/>
      <dgm:spPr/>
      <dgm:t>
        <a:bodyPr/>
        <a:lstStyle/>
        <a:p>
          <a:endParaRPr lang="ru-RU"/>
        </a:p>
      </dgm:t>
    </dgm:pt>
    <dgm:pt modelId="{BA39B04A-56C3-4B3E-A65E-94622C41B89A}">
      <dgm:prSet phldrT="[Текст]" custT="1"/>
      <dgm:spPr/>
      <dgm:t>
        <a:bodyPr/>
        <a:lstStyle/>
        <a:p>
          <a:r>
            <a:rPr lang="uz-Cyrl-UZ" sz="2800" b="1" noProof="0" dirty="0" smtClean="0">
              <a:solidFill>
                <a:schemeClr val="tx1"/>
              </a:solidFill>
              <a:latin typeface="Times New Roman" panose="02020603050405020304" pitchFamily="18" charset="0"/>
              <a:cs typeface="Times New Roman" panose="02020603050405020304" pitchFamily="18" charset="0"/>
            </a:rPr>
            <a:t>Ўқув -услубий </a:t>
          </a:r>
          <a:endParaRPr lang="uz-Cyrl-UZ" sz="2800" b="1" noProof="0" dirty="0">
            <a:solidFill>
              <a:schemeClr val="tx1"/>
            </a:solidFill>
            <a:latin typeface="Times New Roman" panose="02020603050405020304" pitchFamily="18" charset="0"/>
            <a:cs typeface="Times New Roman" panose="02020603050405020304" pitchFamily="18" charset="0"/>
          </a:endParaRPr>
        </a:p>
      </dgm:t>
    </dgm:pt>
    <dgm:pt modelId="{062AE141-79B0-4256-B6FC-2516C428F2C3}" type="parTrans" cxnId="{6E7E2436-DDE6-4FD8-BFD6-A9D9E2B68676}">
      <dgm:prSet/>
      <dgm:spPr/>
      <dgm:t>
        <a:bodyPr/>
        <a:lstStyle/>
        <a:p>
          <a:endParaRPr lang="ru-RU"/>
        </a:p>
      </dgm:t>
    </dgm:pt>
    <dgm:pt modelId="{69B6B384-5377-4694-ABD5-B72290872470}" type="sibTrans" cxnId="{6E7E2436-DDE6-4FD8-BFD6-A9D9E2B68676}">
      <dgm:prSet/>
      <dgm:spPr/>
      <dgm:t>
        <a:bodyPr/>
        <a:lstStyle/>
        <a:p>
          <a:endParaRPr lang="ru-RU"/>
        </a:p>
      </dgm:t>
    </dgm:pt>
    <dgm:pt modelId="{39D9B09A-B291-49D9-B242-9A4E0E7598CC}" type="pres">
      <dgm:prSet presAssocID="{8B2C4D26-511D-47DA-829A-4BA3CDDCC87B}" presName="hierChild1" presStyleCnt="0">
        <dgm:presLayoutVars>
          <dgm:orgChart val="1"/>
          <dgm:chPref val="1"/>
          <dgm:dir/>
          <dgm:animOne val="branch"/>
          <dgm:animLvl val="lvl"/>
          <dgm:resizeHandles/>
        </dgm:presLayoutVars>
      </dgm:prSet>
      <dgm:spPr/>
      <dgm:t>
        <a:bodyPr/>
        <a:lstStyle/>
        <a:p>
          <a:endParaRPr lang="ru-RU"/>
        </a:p>
      </dgm:t>
    </dgm:pt>
    <dgm:pt modelId="{B4E58DD9-B06D-4175-85CC-8F6F69F1BB72}" type="pres">
      <dgm:prSet presAssocID="{99CF2353-4487-4675-9E36-C5B629FB1264}" presName="hierRoot1" presStyleCnt="0">
        <dgm:presLayoutVars>
          <dgm:hierBranch val="init"/>
        </dgm:presLayoutVars>
      </dgm:prSet>
      <dgm:spPr/>
    </dgm:pt>
    <dgm:pt modelId="{8C77AF4D-1C61-409E-93B6-ADDB2947B332}" type="pres">
      <dgm:prSet presAssocID="{99CF2353-4487-4675-9E36-C5B629FB1264}" presName="rootComposite1" presStyleCnt="0"/>
      <dgm:spPr/>
    </dgm:pt>
    <dgm:pt modelId="{3DE7B5A8-8B90-426E-BA48-FC5AAA0575DB}" type="pres">
      <dgm:prSet presAssocID="{99CF2353-4487-4675-9E36-C5B629FB1264}" presName="rootText1" presStyleLbl="node0" presStyleIdx="0" presStyleCnt="1" custScaleX="231685" custLinFactNeighborX="2114" custLinFactNeighborY="-70551">
        <dgm:presLayoutVars>
          <dgm:chPref val="3"/>
        </dgm:presLayoutVars>
      </dgm:prSet>
      <dgm:spPr/>
      <dgm:t>
        <a:bodyPr/>
        <a:lstStyle/>
        <a:p>
          <a:endParaRPr lang="ru-RU"/>
        </a:p>
      </dgm:t>
    </dgm:pt>
    <dgm:pt modelId="{4506212E-5A43-48CF-8A6E-C5B064B11019}" type="pres">
      <dgm:prSet presAssocID="{99CF2353-4487-4675-9E36-C5B629FB1264}" presName="rootConnector1" presStyleLbl="node1" presStyleIdx="0" presStyleCnt="0"/>
      <dgm:spPr/>
      <dgm:t>
        <a:bodyPr/>
        <a:lstStyle/>
        <a:p>
          <a:endParaRPr lang="ru-RU"/>
        </a:p>
      </dgm:t>
    </dgm:pt>
    <dgm:pt modelId="{72846B52-6085-484E-AE63-A7B034C6B7A5}" type="pres">
      <dgm:prSet presAssocID="{99CF2353-4487-4675-9E36-C5B629FB1264}" presName="hierChild2" presStyleCnt="0"/>
      <dgm:spPr/>
    </dgm:pt>
    <dgm:pt modelId="{8BA47273-3506-44E8-AF17-C563816500A3}" type="pres">
      <dgm:prSet presAssocID="{7AFF3F2B-3C74-48C9-87C4-0C74D77C84D8}" presName="Name37" presStyleLbl="parChTrans1D2" presStyleIdx="0" presStyleCnt="3"/>
      <dgm:spPr/>
      <dgm:t>
        <a:bodyPr/>
        <a:lstStyle/>
        <a:p>
          <a:endParaRPr lang="ru-RU"/>
        </a:p>
      </dgm:t>
    </dgm:pt>
    <dgm:pt modelId="{F5EB3513-DA9C-41D9-8243-B5F9AECC861A}" type="pres">
      <dgm:prSet presAssocID="{0FAE6DF2-EDD7-4953-9D63-E944E0617C92}" presName="hierRoot2" presStyleCnt="0">
        <dgm:presLayoutVars>
          <dgm:hierBranch val="init"/>
        </dgm:presLayoutVars>
      </dgm:prSet>
      <dgm:spPr/>
    </dgm:pt>
    <dgm:pt modelId="{52789D96-16C4-4F0D-A3A7-B4FAFC9745B1}" type="pres">
      <dgm:prSet presAssocID="{0FAE6DF2-EDD7-4953-9D63-E944E0617C92}" presName="rootComposite" presStyleCnt="0"/>
      <dgm:spPr/>
    </dgm:pt>
    <dgm:pt modelId="{F60B2F6F-D76E-4C8C-9802-6053E02C49C9}" type="pres">
      <dgm:prSet presAssocID="{0FAE6DF2-EDD7-4953-9D63-E944E0617C92}" presName="rootText" presStyleLbl="node2" presStyleIdx="0" presStyleCnt="3" custScaleX="116300">
        <dgm:presLayoutVars>
          <dgm:chPref val="3"/>
        </dgm:presLayoutVars>
      </dgm:prSet>
      <dgm:spPr/>
      <dgm:t>
        <a:bodyPr/>
        <a:lstStyle/>
        <a:p>
          <a:endParaRPr lang="ru-RU"/>
        </a:p>
      </dgm:t>
    </dgm:pt>
    <dgm:pt modelId="{BB9AC2AC-C1A1-4BDE-8EC0-5003DC5DD026}" type="pres">
      <dgm:prSet presAssocID="{0FAE6DF2-EDD7-4953-9D63-E944E0617C92}" presName="rootConnector" presStyleLbl="node2" presStyleIdx="0" presStyleCnt="3"/>
      <dgm:spPr/>
      <dgm:t>
        <a:bodyPr/>
        <a:lstStyle/>
        <a:p>
          <a:endParaRPr lang="ru-RU"/>
        </a:p>
      </dgm:t>
    </dgm:pt>
    <dgm:pt modelId="{7B7F4BE3-9BCB-4320-8655-1E7405B8C020}" type="pres">
      <dgm:prSet presAssocID="{0FAE6DF2-EDD7-4953-9D63-E944E0617C92}" presName="hierChild4" presStyleCnt="0"/>
      <dgm:spPr/>
    </dgm:pt>
    <dgm:pt modelId="{BD024C9B-BA0C-405A-9894-6082AEF91D79}" type="pres">
      <dgm:prSet presAssocID="{0FAE6DF2-EDD7-4953-9D63-E944E0617C92}" presName="hierChild5" presStyleCnt="0"/>
      <dgm:spPr/>
    </dgm:pt>
    <dgm:pt modelId="{6E584F18-28A2-467E-9C3B-A3E1EC136C45}" type="pres">
      <dgm:prSet presAssocID="{62CC77CF-39DD-4BFF-8F94-13CB3E53E1EB}" presName="Name37" presStyleLbl="parChTrans1D2" presStyleIdx="1" presStyleCnt="3"/>
      <dgm:spPr/>
      <dgm:t>
        <a:bodyPr/>
        <a:lstStyle/>
        <a:p>
          <a:endParaRPr lang="ru-RU"/>
        </a:p>
      </dgm:t>
    </dgm:pt>
    <dgm:pt modelId="{F037E72C-64F7-4E82-B922-B1416998B724}" type="pres">
      <dgm:prSet presAssocID="{DCD7CA20-12A7-479A-BE3D-B9AA487E44AC}" presName="hierRoot2" presStyleCnt="0">
        <dgm:presLayoutVars>
          <dgm:hierBranch val="init"/>
        </dgm:presLayoutVars>
      </dgm:prSet>
      <dgm:spPr/>
    </dgm:pt>
    <dgm:pt modelId="{0EC50673-AB36-4BD3-BD8C-F11F39E2E915}" type="pres">
      <dgm:prSet presAssocID="{DCD7CA20-12A7-479A-BE3D-B9AA487E44AC}" presName="rootComposite" presStyleCnt="0"/>
      <dgm:spPr/>
    </dgm:pt>
    <dgm:pt modelId="{376BD82B-0074-4FAE-8322-CCD61405E372}" type="pres">
      <dgm:prSet presAssocID="{DCD7CA20-12A7-479A-BE3D-B9AA487E44AC}" presName="rootText" presStyleLbl="node2" presStyleIdx="1" presStyleCnt="3">
        <dgm:presLayoutVars>
          <dgm:chPref val="3"/>
        </dgm:presLayoutVars>
      </dgm:prSet>
      <dgm:spPr/>
      <dgm:t>
        <a:bodyPr/>
        <a:lstStyle/>
        <a:p>
          <a:endParaRPr lang="ru-RU"/>
        </a:p>
      </dgm:t>
    </dgm:pt>
    <dgm:pt modelId="{D44695B2-74BF-46F0-8144-7FA9A65FA41B}" type="pres">
      <dgm:prSet presAssocID="{DCD7CA20-12A7-479A-BE3D-B9AA487E44AC}" presName="rootConnector" presStyleLbl="node2" presStyleIdx="1" presStyleCnt="3"/>
      <dgm:spPr/>
      <dgm:t>
        <a:bodyPr/>
        <a:lstStyle/>
        <a:p>
          <a:endParaRPr lang="ru-RU"/>
        </a:p>
      </dgm:t>
    </dgm:pt>
    <dgm:pt modelId="{4C66C075-E3C4-4E8E-994F-F4C288FAC168}" type="pres">
      <dgm:prSet presAssocID="{DCD7CA20-12A7-479A-BE3D-B9AA487E44AC}" presName="hierChild4" presStyleCnt="0"/>
      <dgm:spPr/>
    </dgm:pt>
    <dgm:pt modelId="{914E7A0B-E47D-4B41-8FE5-B00BD58B2D28}" type="pres">
      <dgm:prSet presAssocID="{DCD7CA20-12A7-479A-BE3D-B9AA487E44AC}" presName="hierChild5" presStyleCnt="0"/>
      <dgm:spPr/>
    </dgm:pt>
    <dgm:pt modelId="{AEDE5380-51ED-4F95-9C77-DBEDE3EE1002}" type="pres">
      <dgm:prSet presAssocID="{062AE141-79B0-4256-B6FC-2516C428F2C3}" presName="Name37" presStyleLbl="parChTrans1D2" presStyleIdx="2" presStyleCnt="3"/>
      <dgm:spPr/>
      <dgm:t>
        <a:bodyPr/>
        <a:lstStyle/>
        <a:p>
          <a:endParaRPr lang="ru-RU"/>
        </a:p>
      </dgm:t>
    </dgm:pt>
    <dgm:pt modelId="{EF7CA174-5D3B-46E0-8164-C14AA7141237}" type="pres">
      <dgm:prSet presAssocID="{BA39B04A-56C3-4B3E-A65E-94622C41B89A}" presName="hierRoot2" presStyleCnt="0">
        <dgm:presLayoutVars>
          <dgm:hierBranch val="init"/>
        </dgm:presLayoutVars>
      </dgm:prSet>
      <dgm:spPr/>
    </dgm:pt>
    <dgm:pt modelId="{9BA98169-EE5D-4581-A1F3-476D0469F3D5}" type="pres">
      <dgm:prSet presAssocID="{BA39B04A-56C3-4B3E-A65E-94622C41B89A}" presName="rootComposite" presStyleCnt="0"/>
      <dgm:spPr/>
    </dgm:pt>
    <dgm:pt modelId="{47A627DF-EDC2-4D70-B94C-048E4A8CFAAA}" type="pres">
      <dgm:prSet presAssocID="{BA39B04A-56C3-4B3E-A65E-94622C41B89A}" presName="rootText" presStyleLbl="node2" presStyleIdx="2" presStyleCnt="3" custScaleX="76358">
        <dgm:presLayoutVars>
          <dgm:chPref val="3"/>
        </dgm:presLayoutVars>
      </dgm:prSet>
      <dgm:spPr/>
      <dgm:t>
        <a:bodyPr/>
        <a:lstStyle/>
        <a:p>
          <a:endParaRPr lang="ru-RU"/>
        </a:p>
      </dgm:t>
    </dgm:pt>
    <dgm:pt modelId="{30BE5F46-3C80-4B09-9894-591E3CB87B70}" type="pres">
      <dgm:prSet presAssocID="{BA39B04A-56C3-4B3E-A65E-94622C41B89A}" presName="rootConnector" presStyleLbl="node2" presStyleIdx="2" presStyleCnt="3"/>
      <dgm:spPr/>
      <dgm:t>
        <a:bodyPr/>
        <a:lstStyle/>
        <a:p>
          <a:endParaRPr lang="ru-RU"/>
        </a:p>
      </dgm:t>
    </dgm:pt>
    <dgm:pt modelId="{55EAB4F1-D6E9-4EA8-8B81-71C976FFE5CC}" type="pres">
      <dgm:prSet presAssocID="{BA39B04A-56C3-4B3E-A65E-94622C41B89A}" presName="hierChild4" presStyleCnt="0"/>
      <dgm:spPr/>
    </dgm:pt>
    <dgm:pt modelId="{790D0C26-3FE9-4DC8-8BE7-835515DB5305}" type="pres">
      <dgm:prSet presAssocID="{BA39B04A-56C3-4B3E-A65E-94622C41B89A}" presName="hierChild5" presStyleCnt="0"/>
      <dgm:spPr/>
    </dgm:pt>
    <dgm:pt modelId="{80B4E252-C85F-491D-935C-138AE2F1F43B}" type="pres">
      <dgm:prSet presAssocID="{99CF2353-4487-4675-9E36-C5B629FB1264}" presName="hierChild3" presStyleCnt="0"/>
      <dgm:spPr/>
    </dgm:pt>
  </dgm:ptLst>
  <dgm:cxnLst>
    <dgm:cxn modelId="{6AE0A3E5-9C95-4ADD-837E-1D71D63D7601}" type="presOf" srcId="{DCD7CA20-12A7-479A-BE3D-B9AA487E44AC}" destId="{376BD82B-0074-4FAE-8322-CCD61405E372}" srcOrd="0" destOrd="0" presId="urn:microsoft.com/office/officeart/2005/8/layout/orgChart1"/>
    <dgm:cxn modelId="{C40E40B7-17CB-4456-A47B-D2B952E5951E}" srcId="{8B2C4D26-511D-47DA-829A-4BA3CDDCC87B}" destId="{99CF2353-4487-4675-9E36-C5B629FB1264}" srcOrd="0" destOrd="0" parTransId="{6C7B8A1E-E957-4A2A-9EAA-51FC29460E93}" sibTransId="{99FDFCC5-3CE3-4C53-95EA-CA23154925A7}"/>
    <dgm:cxn modelId="{0809401A-CCD0-4DEA-9A16-85B1FB0EEED3}" type="presOf" srcId="{7AFF3F2B-3C74-48C9-87C4-0C74D77C84D8}" destId="{8BA47273-3506-44E8-AF17-C563816500A3}" srcOrd="0" destOrd="0" presId="urn:microsoft.com/office/officeart/2005/8/layout/orgChart1"/>
    <dgm:cxn modelId="{9F6FB7BB-C8F8-4F1E-A013-A3B413DC1CB1}" srcId="{99CF2353-4487-4675-9E36-C5B629FB1264}" destId="{DCD7CA20-12A7-479A-BE3D-B9AA487E44AC}" srcOrd="1" destOrd="0" parTransId="{62CC77CF-39DD-4BFF-8F94-13CB3E53E1EB}" sibTransId="{F0FAECEB-C0B1-4BB5-BC81-9F191295DF5D}"/>
    <dgm:cxn modelId="{D1D8F72C-F47D-4161-A00D-50BAFAEBD30E}" type="presOf" srcId="{BA39B04A-56C3-4B3E-A65E-94622C41B89A}" destId="{30BE5F46-3C80-4B09-9894-591E3CB87B70}" srcOrd="1" destOrd="0" presId="urn:microsoft.com/office/officeart/2005/8/layout/orgChart1"/>
    <dgm:cxn modelId="{AB5E5B1C-B68E-4F91-AF17-9E1D23AABCA2}" srcId="{99CF2353-4487-4675-9E36-C5B629FB1264}" destId="{0FAE6DF2-EDD7-4953-9D63-E944E0617C92}" srcOrd="0" destOrd="0" parTransId="{7AFF3F2B-3C74-48C9-87C4-0C74D77C84D8}" sibTransId="{13FC1069-B219-4AF1-AD29-7F08275E5802}"/>
    <dgm:cxn modelId="{D6816E15-DAE8-4D4C-A455-1FE18395166A}" type="presOf" srcId="{8B2C4D26-511D-47DA-829A-4BA3CDDCC87B}" destId="{39D9B09A-B291-49D9-B242-9A4E0E7598CC}" srcOrd="0" destOrd="0" presId="urn:microsoft.com/office/officeart/2005/8/layout/orgChart1"/>
    <dgm:cxn modelId="{3C9D6876-0461-4B48-85E9-98AF1A6CA221}" type="presOf" srcId="{99CF2353-4487-4675-9E36-C5B629FB1264}" destId="{3DE7B5A8-8B90-426E-BA48-FC5AAA0575DB}" srcOrd="0" destOrd="0" presId="urn:microsoft.com/office/officeart/2005/8/layout/orgChart1"/>
    <dgm:cxn modelId="{4B54651D-4560-4B52-A356-1D93FAF4894B}" type="presOf" srcId="{0FAE6DF2-EDD7-4953-9D63-E944E0617C92}" destId="{BB9AC2AC-C1A1-4BDE-8EC0-5003DC5DD026}" srcOrd="1" destOrd="0" presId="urn:microsoft.com/office/officeart/2005/8/layout/orgChart1"/>
    <dgm:cxn modelId="{3530F2B5-6EC5-4297-90B6-2F7FDB1D3A6E}" type="presOf" srcId="{62CC77CF-39DD-4BFF-8F94-13CB3E53E1EB}" destId="{6E584F18-28A2-467E-9C3B-A3E1EC136C45}" srcOrd="0" destOrd="0" presId="urn:microsoft.com/office/officeart/2005/8/layout/orgChart1"/>
    <dgm:cxn modelId="{79D447BC-62A6-4FD3-9176-CF54CA071925}" type="presOf" srcId="{BA39B04A-56C3-4B3E-A65E-94622C41B89A}" destId="{47A627DF-EDC2-4D70-B94C-048E4A8CFAAA}" srcOrd="0" destOrd="0" presId="urn:microsoft.com/office/officeart/2005/8/layout/orgChart1"/>
    <dgm:cxn modelId="{BB9440C4-8D23-4136-9655-5804C6F76BB7}" type="presOf" srcId="{062AE141-79B0-4256-B6FC-2516C428F2C3}" destId="{AEDE5380-51ED-4F95-9C77-DBEDE3EE1002}" srcOrd="0" destOrd="0" presId="urn:microsoft.com/office/officeart/2005/8/layout/orgChart1"/>
    <dgm:cxn modelId="{04B3A846-1985-45BC-B5B4-3AA1F20348BA}" type="presOf" srcId="{DCD7CA20-12A7-479A-BE3D-B9AA487E44AC}" destId="{D44695B2-74BF-46F0-8144-7FA9A65FA41B}" srcOrd="1" destOrd="0" presId="urn:microsoft.com/office/officeart/2005/8/layout/orgChart1"/>
    <dgm:cxn modelId="{6E7E2436-DDE6-4FD8-BFD6-A9D9E2B68676}" srcId="{99CF2353-4487-4675-9E36-C5B629FB1264}" destId="{BA39B04A-56C3-4B3E-A65E-94622C41B89A}" srcOrd="2" destOrd="0" parTransId="{062AE141-79B0-4256-B6FC-2516C428F2C3}" sibTransId="{69B6B384-5377-4694-ABD5-B72290872470}"/>
    <dgm:cxn modelId="{3B89BA15-6672-4D5F-9E21-580A90B72729}" type="presOf" srcId="{0FAE6DF2-EDD7-4953-9D63-E944E0617C92}" destId="{F60B2F6F-D76E-4C8C-9802-6053E02C49C9}" srcOrd="0" destOrd="0" presId="urn:microsoft.com/office/officeart/2005/8/layout/orgChart1"/>
    <dgm:cxn modelId="{9574C8E3-131A-4DA7-A53C-7546CACC27C6}" type="presOf" srcId="{99CF2353-4487-4675-9E36-C5B629FB1264}" destId="{4506212E-5A43-48CF-8A6E-C5B064B11019}" srcOrd="1" destOrd="0" presId="urn:microsoft.com/office/officeart/2005/8/layout/orgChart1"/>
    <dgm:cxn modelId="{99797593-136D-45AF-9657-A926DE2B92DB}" type="presParOf" srcId="{39D9B09A-B291-49D9-B242-9A4E0E7598CC}" destId="{B4E58DD9-B06D-4175-85CC-8F6F69F1BB72}" srcOrd="0" destOrd="0" presId="urn:microsoft.com/office/officeart/2005/8/layout/orgChart1"/>
    <dgm:cxn modelId="{83E5411E-3899-4F8E-AE6A-9623E4F2F021}" type="presParOf" srcId="{B4E58DD9-B06D-4175-85CC-8F6F69F1BB72}" destId="{8C77AF4D-1C61-409E-93B6-ADDB2947B332}" srcOrd="0" destOrd="0" presId="urn:microsoft.com/office/officeart/2005/8/layout/orgChart1"/>
    <dgm:cxn modelId="{BDA871D6-1DAC-4FAD-AE76-B8D755B0B9E1}" type="presParOf" srcId="{8C77AF4D-1C61-409E-93B6-ADDB2947B332}" destId="{3DE7B5A8-8B90-426E-BA48-FC5AAA0575DB}" srcOrd="0" destOrd="0" presId="urn:microsoft.com/office/officeart/2005/8/layout/orgChart1"/>
    <dgm:cxn modelId="{A9000686-786E-4D64-9788-941F259BC911}" type="presParOf" srcId="{8C77AF4D-1C61-409E-93B6-ADDB2947B332}" destId="{4506212E-5A43-48CF-8A6E-C5B064B11019}" srcOrd="1" destOrd="0" presId="urn:microsoft.com/office/officeart/2005/8/layout/orgChart1"/>
    <dgm:cxn modelId="{CD3D0020-6329-4182-92A5-79D06C0386B6}" type="presParOf" srcId="{B4E58DD9-B06D-4175-85CC-8F6F69F1BB72}" destId="{72846B52-6085-484E-AE63-A7B034C6B7A5}" srcOrd="1" destOrd="0" presId="urn:microsoft.com/office/officeart/2005/8/layout/orgChart1"/>
    <dgm:cxn modelId="{58593437-461E-4FDB-9DC1-FA2664232EF2}" type="presParOf" srcId="{72846B52-6085-484E-AE63-A7B034C6B7A5}" destId="{8BA47273-3506-44E8-AF17-C563816500A3}" srcOrd="0" destOrd="0" presId="urn:microsoft.com/office/officeart/2005/8/layout/orgChart1"/>
    <dgm:cxn modelId="{5CBB28A3-AED5-4A46-81BC-10034DD55045}" type="presParOf" srcId="{72846B52-6085-484E-AE63-A7B034C6B7A5}" destId="{F5EB3513-DA9C-41D9-8243-B5F9AECC861A}" srcOrd="1" destOrd="0" presId="urn:microsoft.com/office/officeart/2005/8/layout/orgChart1"/>
    <dgm:cxn modelId="{658327E2-B9BD-4403-AC49-F806029D3C0F}" type="presParOf" srcId="{F5EB3513-DA9C-41D9-8243-B5F9AECC861A}" destId="{52789D96-16C4-4F0D-A3A7-B4FAFC9745B1}" srcOrd="0" destOrd="0" presId="urn:microsoft.com/office/officeart/2005/8/layout/orgChart1"/>
    <dgm:cxn modelId="{D75EB74F-8997-4C6A-9ACA-1C0877F5BCF6}" type="presParOf" srcId="{52789D96-16C4-4F0D-A3A7-B4FAFC9745B1}" destId="{F60B2F6F-D76E-4C8C-9802-6053E02C49C9}" srcOrd="0" destOrd="0" presId="urn:microsoft.com/office/officeart/2005/8/layout/orgChart1"/>
    <dgm:cxn modelId="{23BF0DA4-5E99-4D26-97AE-E9D1193842E6}" type="presParOf" srcId="{52789D96-16C4-4F0D-A3A7-B4FAFC9745B1}" destId="{BB9AC2AC-C1A1-4BDE-8EC0-5003DC5DD026}" srcOrd="1" destOrd="0" presId="urn:microsoft.com/office/officeart/2005/8/layout/orgChart1"/>
    <dgm:cxn modelId="{7E6635CF-73F2-4020-BB50-A6A0241DC5ED}" type="presParOf" srcId="{F5EB3513-DA9C-41D9-8243-B5F9AECC861A}" destId="{7B7F4BE3-9BCB-4320-8655-1E7405B8C020}" srcOrd="1" destOrd="0" presId="urn:microsoft.com/office/officeart/2005/8/layout/orgChart1"/>
    <dgm:cxn modelId="{8F5A05DD-E29F-4698-89EF-1748DAEFCAB3}" type="presParOf" srcId="{F5EB3513-DA9C-41D9-8243-B5F9AECC861A}" destId="{BD024C9B-BA0C-405A-9894-6082AEF91D79}" srcOrd="2" destOrd="0" presId="urn:microsoft.com/office/officeart/2005/8/layout/orgChart1"/>
    <dgm:cxn modelId="{3F041701-C835-49EE-9550-90E362988C3C}" type="presParOf" srcId="{72846B52-6085-484E-AE63-A7B034C6B7A5}" destId="{6E584F18-28A2-467E-9C3B-A3E1EC136C45}" srcOrd="2" destOrd="0" presId="urn:microsoft.com/office/officeart/2005/8/layout/orgChart1"/>
    <dgm:cxn modelId="{D5F8A365-7D55-413E-8D0C-5FCD51CE741D}" type="presParOf" srcId="{72846B52-6085-484E-AE63-A7B034C6B7A5}" destId="{F037E72C-64F7-4E82-B922-B1416998B724}" srcOrd="3" destOrd="0" presId="urn:microsoft.com/office/officeart/2005/8/layout/orgChart1"/>
    <dgm:cxn modelId="{BD176F75-4EBC-4324-87DB-B7E13ED78D17}" type="presParOf" srcId="{F037E72C-64F7-4E82-B922-B1416998B724}" destId="{0EC50673-AB36-4BD3-BD8C-F11F39E2E915}" srcOrd="0" destOrd="0" presId="urn:microsoft.com/office/officeart/2005/8/layout/orgChart1"/>
    <dgm:cxn modelId="{3819E2EE-A110-4658-A2F3-9572A0D2D2C0}" type="presParOf" srcId="{0EC50673-AB36-4BD3-BD8C-F11F39E2E915}" destId="{376BD82B-0074-4FAE-8322-CCD61405E372}" srcOrd="0" destOrd="0" presId="urn:microsoft.com/office/officeart/2005/8/layout/orgChart1"/>
    <dgm:cxn modelId="{7B484BA6-C56E-4B49-AFC5-70F7BB059DBB}" type="presParOf" srcId="{0EC50673-AB36-4BD3-BD8C-F11F39E2E915}" destId="{D44695B2-74BF-46F0-8144-7FA9A65FA41B}" srcOrd="1" destOrd="0" presId="urn:microsoft.com/office/officeart/2005/8/layout/orgChart1"/>
    <dgm:cxn modelId="{8DB3986B-DA9D-4057-BA10-2390CD80071D}" type="presParOf" srcId="{F037E72C-64F7-4E82-B922-B1416998B724}" destId="{4C66C075-E3C4-4E8E-994F-F4C288FAC168}" srcOrd="1" destOrd="0" presId="urn:microsoft.com/office/officeart/2005/8/layout/orgChart1"/>
    <dgm:cxn modelId="{44BBE855-F8E0-4D90-B60B-8E2C74345973}" type="presParOf" srcId="{F037E72C-64F7-4E82-B922-B1416998B724}" destId="{914E7A0B-E47D-4B41-8FE5-B00BD58B2D28}" srcOrd="2" destOrd="0" presId="urn:microsoft.com/office/officeart/2005/8/layout/orgChart1"/>
    <dgm:cxn modelId="{93AC4130-87BE-4CE7-BCF0-5F5D5B6F971A}" type="presParOf" srcId="{72846B52-6085-484E-AE63-A7B034C6B7A5}" destId="{AEDE5380-51ED-4F95-9C77-DBEDE3EE1002}" srcOrd="4" destOrd="0" presId="urn:microsoft.com/office/officeart/2005/8/layout/orgChart1"/>
    <dgm:cxn modelId="{4B54F2F6-8B71-4EA0-BAAC-73C2B84A0F66}" type="presParOf" srcId="{72846B52-6085-484E-AE63-A7B034C6B7A5}" destId="{EF7CA174-5D3B-46E0-8164-C14AA7141237}" srcOrd="5" destOrd="0" presId="urn:microsoft.com/office/officeart/2005/8/layout/orgChart1"/>
    <dgm:cxn modelId="{33475960-29FE-49D4-8409-5F439A915A56}" type="presParOf" srcId="{EF7CA174-5D3B-46E0-8164-C14AA7141237}" destId="{9BA98169-EE5D-4581-A1F3-476D0469F3D5}" srcOrd="0" destOrd="0" presId="urn:microsoft.com/office/officeart/2005/8/layout/orgChart1"/>
    <dgm:cxn modelId="{C858E66E-D165-48AD-A999-E6642360622D}" type="presParOf" srcId="{9BA98169-EE5D-4581-A1F3-476D0469F3D5}" destId="{47A627DF-EDC2-4D70-B94C-048E4A8CFAAA}" srcOrd="0" destOrd="0" presId="urn:microsoft.com/office/officeart/2005/8/layout/orgChart1"/>
    <dgm:cxn modelId="{ACB4BC3E-A1BE-482F-98E0-CFA324F156D4}" type="presParOf" srcId="{9BA98169-EE5D-4581-A1F3-476D0469F3D5}" destId="{30BE5F46-3C80-4B09-9894-591E3CB87B70}" srcOrd="1" destOrd="0" presId="urn:microsoft.com/office/officeart/2005/8/layout/orgChart1"/>
    <dgm:cxn modelId="{7334C6A9-CB5C-4E1C-964D-A19FCBD2A038}" type="presParOf" srcId="{EF7CA174-5D3B-46E0-8164-C14AA7141237}" destId="{55EAB4F1-D6E9-4EA8-8B81-71C976FFE5CC}" srcOrd="1" destOrd="0" presId="urn:microsoft.com/office/officeart/2005/8/layout/orgChart1"/>
    <dgm:cxn modelId="{57129CBF-6859-4579-B26E-6B57AA6C5BE4}" type="presParOf" srcId="{EF7CA174-5D3B-46E0-8164-C14AA7141237}" destId="{790D0C26-3FE9-4DC8-8BE7-835515DB5305}" srcOrd="2" destOrd="0" presId="urn:microsoft.com/office/officeart/2005/8/layout/orgChart1"/>
    <dgm:cxn modelId="{1CC28E93-5D84-4B4E-AE36-21A3842A405F}" type="presParOf" srcId="{B4E58DD9-B06D-4175-85CC-8F6F69F1BB72}" destId="{80B4E252-C85F-491D-935C-138AE2F1F43B}"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3768F3-1DE9-44BE-B760-D49BCE4C86CB}">
      <dsp:nvSpPr>
        <dsp:cNvPr id="0" name=""/>
        <dsp:cNvSpPr/>
      </dsp:nvSpPr>
      <dsp:spPr>
        <a:xfrm>
          <a:off x="857118" y="562828"/>
          <a:ext cx="687902" cy="687902"/>
        </a:xfrm>
        <a:prstGeom prst="gear9">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endParaRPr lang="ru-RU" sz="1000" kern="1200"/>
        </a:p>
      </dsp:txBody>
      <dsp:txXfrm>
        <a:off x="995417" y="723966"/>
        <a:ext cx="411304" cy="353596"/>
      </dsp:txXfrm>
    </dsp:sp>
    <dsp:sp modelId="{5D0DA5D8-FC73-4753-A041-3D74987C9501}">
      <dsp:nvSpPr>
        <dsp:cNvPr id="0" name=""/>
        <dsp:cNvSpPr/>
      </dsp:nvSpPr>
      <dsp:spPr>
        <a:xfrm>
          <a:off x="456884" y="400233"/>
          <a:ext cx="500292" cy="500292"/>
        </a:xfrm>
        <a:prstGeom prst="gear6">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266700">
            <a:lnSpc>
              <a:spcPct val="90000"/>
            </a:lnSpc>
            <a:spcBef>
              <a:spcPct val="0"/>
            </a:spcBef>
            <a:spcAft>
              <a:spcPct val="35000"/>
            </a:spcAft>
          </a:pPr>
          <a:endParaRPr lang="ru-RU" sz="600" kern="1200"/>
        </a:p>
      </dsp:txBody>
      <dsp:txXfrm>
        <a:off x="582834" y="526944"/>
        <a:ext cx="248392" cy="246870"/>
      </dsp:txXfrm>
    </dsp:sp>
    <dsp:sp modelId="{18FE1D38-05EC-45D9-91DF-BD28787D58CE}">
      <dsp:nvSpPr>
        <dsp:cNvPr id="0" name=""/>
        <dsp:cNvSpPr/>
      </dsp:nvSpPr>
      <dsp:spPr>
        <a:xfrm rot="20700000">
          <a:off x="737099" y="55083"/>
          <a:ext cx="490184" cy="490184"/>
        </a:xfrm>
        <a:prstGeom prst="gear6">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311150">
            <a:lnSpc>
              <a:spcPct val="90000"/>
            </a:lnSpc>
            <a:spcBef>
              <a:spcPct val="0"/>
            </a:spcBef>
            <a:spcAft>
              <a:spcPct val="35000"/>
            </a:spcAft>
          </a:pPr>
          <a:endParaRPr lang="ru-RU" sz="700" kern="1200"/>
        </a:p>
      </dsp:txBody>
      <dsp:txXfrm rot="-20700000">
        <a:off x="844611" y="162595"/>
        <a:ext cx="275160" cy="275160"/>
      </dsp:txXfrm>
    </dsp:sp>
    <dsp:sp modelId="{E9E552D4-A8A9-47C5-980B-3EECDF416E61}">
      <dsp:nvSpPr>
        <dsp:cNvPr id="0" name=""/>
        <dsp:cNvSpPr/>
      </dsp:nvSpPr>
      <dsp:spPr>
        <a:xfrm>
          <a:off x="777046" y="473347"/>
          <a:ext cx="880514" cy="880514"/>
        </a:xfrm>
        <a:prstGeom prst="circularArrow">
          <a:avLst>
            <a:gd name="adj1" fmla="val 4687"/>
            <a:gd name="adj2" fmla="val 299029"/>
            <a:gd name="adj3" fmla="val 2338815"/>
            <a:gd name="adj4" fmla="val 16317463"/>
            <a:gd name="adj5" fmla="val 546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16C1E86-291F-4D73-9873-F22FCC9B5FF7}">
      <dsp:nvSpPr>
        <dsp:cNvPr id="0" name=""/>
        <dsp:cNvSpPr/>
      </dsp:nvSpPr>
      <dsp:spPr>
        <a:xfrm>
          <a:off x="368283" y="302170"/>
          <a:ext cx="639748" cy="639748"/>
        </a:xfrm>
        <a:prstGeom prst="leftCircularArrow">
          <a:avLst>
            <a:gd name="adj1" fmla="val 6452"/>
            <a:gd name="adj2" fmla="val 429999"/>
            <a:gd name="adj3" fmla="val 10489124"/>
            <a:gd name="adj4" fmla="val 14837806"/>
            <a:gd name="adj5" fmla="val 7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D4BA348-E080-4367-B72D-9849E2A71AB7}">
      <dsp:nvSpPr>
        <dsp:cNvPr id="0" name=""/>
        <dsp:cNvSpPr/>
      </dsp:nvSpPr>
      <dsp:spPr>
        <a:xfrm>
          <a:off x="623714" y="-39653"/>
          <a:ext cx="689778" cy="689778"/>
        </a:xfrm>
        <a:prstGeom prst="circularArrow">
          <a:avLst>
            <a:gd name="adj1" fmla="val 5984"/>
            <a:gd name="adj2" fmla="val 394124"/>
            <a:gd name="adj3" fmla="val 13313824"/>
            <a:gd name="adj4" fmla="val 10508221"/>
            <a:gd name="adj5" fmla="val 698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B65853-B9F7-498B-B488-F1A1048E0894}">
      <dsp:nvSpPr>
        <dsp:cNvPr id="0" name=""/>
        <dsp:cNvSpPr/>
      </dsp:nvSpPr>
      <dsp:spPr>
        <a:xfrm rot="10800000">
          <a:off x="1659206" y="11224"/>
          <a:ext cx="5836536" cy="710646"/>
        </a:xfrm>
        <a:prstGeom prst="homePlate">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3375" tIns="68580" rIns="128016" bIns="68580" numCol="1" spcCol="1270" anchor="ctr" anchorCtr="0">
          <a:noAutofit/>
        </a:bodyPr>
        <a:lstStyle/>
        <a:p>
          <a:pPr lvl="0" algn="ctr" defTabSz="800100">
            <a:lnSpc>
              <a:spcPct val="90000"/>
            </a:lnSpc>
            <a:spcBef>
              <a:spcPct val="0"/>
            </a:spcBef>
            <a:spcAft>
              <a:spcPct val="35000"/>
            </a:spcAft>
          </a:pPr>
          <a:r>
            <a:rPr lang="uz-Cyrl-UZ" sz="1800" b="1" kern="1200" dirty="0" smtClean="0">
              <a:solidFill>
                <a:schemeClr val="tx1"/>
              </a:solidFill>
              <a:latin typeface="Times New Roman" panose="02020603050405020304" pitchFamily="18" charset="0"/>
              <a:cs typeface="Times New Roman" panose="02020603050405020304" pitchFamily="18" charset="0"/>
            </a:rPr>
            <a:t>1.Ахборотлар таҳлили</a:t>
          </a:r>
          <a:endParaRPr lang="ru-RU" sz="1800" b="1" kern="1200" dirty="0">
            <a:solidFill>
              <a:schemeClr val="tx1"/>
            </a:solidFill>
            <a:latin typeface="Times New Roman" panose="02020603050405020304" pitchFamily="18" charset="0"/>
            <a:cs typeface="Times New Roman" panose="02020603050405020304" pitchFamily="18" charset="0"/>
          </a:endParaRPr>
        </a:p>
      </dsp:txBody>
      <dsp:txXfrm rot="10800000">
        <a:off x="1836867" y="11224"/>
        <a:ext cx="5658875" cy="710646"/>
      </dsp:txXfrm>
    </dsp:sp>
    <dsp:sp modelId="{653E49E1-AEF3-44B2-A176-B67D912F3AF9}">
      <dsp:nvSpPr>
        <dsp:cNvPr id="0" name=""/>
        <dsp:cNvSpPr/>
      </dsp:nvSpPr>
      <dsp:spPr>
        <a:xfrm>
          <a:off x="1292443" y="450"/>
          <a:ext cx="710646" cy="710646"/>
        </a:xfrm>
        <a:prstGeom prst="ellipse">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49BBBF5-D64C-4DC2-B544-0852F617E352}">
      <dsp:nvSpPr>
        <dsp:cNvPr id="0" name=""/>
        <dsp:cNvSpPr/>
      </dsp:nvSpPr>
      <dsp:spPr>
        <a:xfrm rot="10800000">
          <a:off x="2484609" y="995560"/>
          <a:ext cx="5836536" cy="544966"/>
        </a:xfrm>
        <a:prstGeom prst="homePlate">
          <a:avLst/>
        </a:prstGeom>
        <a:solidFill>
          <a:srgbClr val="FFFF9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3375" tIns="68580" rIns="128016" bIns="68580" numCol="1" spcCol="1270" anchor="ctr" anchorCtr="0">
          <a:noAutofit/>
        </a:bodyPr>
        <a:lstStyle/>
        <a:p>
          <a:pPr lvl="0" algn="ctr" defTabSz="800100">
            <a:lnSpc>
              <a:spcPct val="90000"/>
            </a:lnSpc>
            <a:spcBef>
              <a:spcPct val="0"/>
            </a:spcBef>
            <a:spcAft>
              <a:spcPct val="35000"/>
            </a:spcAft>
          </a:pPr>
          <a:r>
            <a:rPr lang="uz-Cyrl-UZ" sz="1800" b="1" kern="1200" dirty="0" smtClean="0">
              <a:solidFill>
                <a:schemeClr val="tx1"/>
              </a:solidFill>
              <a:latin typeface="Times New Roman" panose="02020603050405020304" pitchFamily="18" charset="0"/>
              <a:cs typeface="Times New Roman" panose="02020603050405020304" pitchFamily="18" charset="0"/>
            </a:rPr>
            <a:t>2.Номзодларни қидириш ва жалб этиш </a:t>
          </a:r>
          <a:endParaRPr lang="ru-RU" sz="1800" b="1" kern="1200" dirty="0">
            <a:solidFill>
              <a:schemeClr val="tx1"/>
            </a:solidFill>
            <a:latin typeface="Times New Roman" panose="02020603050405020304" pitchFamily="18" charset="0"/>
            <a:cs typeface="Times New Roman" panose="02020603050405020304" pitchFamily="18" charset="0"/>
          </a:endParaRPr>
        </a:p>
      </dsp:txBody>
      <dsp:txXfrm rot="10800000">
        <a:off x="2620850" y="995560"/>
        <a:ext cx="5700295" cy="544966"/>
      </dsp:txXfrm>
    </dsp:sp>
    <dsp:sp modelId="{0A773026-1038-4C99-A461-0B0B8C09AA0B}">
      <dsp:nvSpPr>
        <dsp:cNvPr id="0" name=""/>
        <dsp:cNvSpPr/>
      </dsp:nvSpPr>
      <dsp:spPr>
        <a:xfrm>
          <a:off x="1954595" y="944251"/>
          <a:ext cx="710646" cy="710646"/>
        </a:xfrm>
        <a:prstGeom prst="ellipse">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381AC2E-841A-40FB-AC99-10B67CEEE2E4}">
      <dsp:nvSpPr>
        <dsp:cNvPr id="0" name=""/>
        <dsp:cNvSpPr/>
      </dsp:nvSpPr>
      <dsp:spPr>
        <a:xfrm rot="10800000">
          <a:off x="2930053" y="1926721"/>
          <a:ext cx="5836536" cy="591265"/>
        </a:xfrm>
        <a:prstGeom prst="homePlate">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3375" tIns="68580" rIns="128016" bIns="68580" numCol="1" spcCol="1270" anchor="ctr" anchorCtr="0">
          <a:noAutofit/>
        </a:bodyPr>
        <a:lstStyle/>
        <a:p>
          <a:pPr lvl="0" algn="ctr" defTabSz="800100">
            <a:lnSpc>
              <a:spcPct val="90000"/>
            </a:lnSpc>
            <a:spcBef>
              <a:spcPct val="0"/>
            </a:spcBef>
            <a:spcAft>
              <a:spcPct val="35000"/>
            </a:spcAft>
          </a:pPr>
          <a:r>
            <a:rPr lang="uz-Cyrl-UZ" sz="1800" b="1" kern="1200" dirty="0" smtClean="0">
              <a:solidFill>
                <a:schemeClr val="tx1"/>
              </a:solidFill>
              <a:latin typeface="Times New Roman" panose="02020603050405020304" pitchFamily="18" charset="0"/>
              <a:cs typeface="Times New Roman" panose="02020603050405020304" pitchFamily="18" charset="0"/>
            </a:rPr>
            <a:t>3.Номзодларни баҳолаш ва танлаш</a:t>
          </a:r>
          <a:endParaRPr lang="ru-RU" sz="1800" b="1" kern="1200" dirty="0">
            <a:solidFill>
              <a:schemeClr val="tx1"/>
            </a:solidFill>
            <a:latin typeface="Times New Roman" panose="02020603050405020304" pitchFamily="18" charset="0"/>
            <a:cs typeface="Times New Roman" panose="02020603050405020304" pitchFamily="18" charset="0"/>
          </a:endParaRPr>
        </a:p>
      </dsp:txBody>
      <dsp:txXfrm rot="10800000">
        <a:off x="3077869" y="1926721"/>
        <a:ext cx="5688720" cy="591265"/>
      </dsp:txXfrm>
    </dsp:sp>
    <dsp:sp modelId="{3628DA7C-0661-44D7-A0E5-CCDBEFB7E47F}">
      <dsp:nvSpPr>
        <dsp:cNvPr id="0" name=""/>
        <dsp:cNvSpPr/>
      </dsp:nvSpPr>
      <dsp:spPr>
        <a:xfrm>
          <a:off x="2479855" y="1846010"/>
          <a:ext cx="710646" cy="710646"/>
        </a:xfrm>
        <a:prstGeom prst="ellipse">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3194346-4178-4556-9939-220A8A1B2CB2}">
      <dsp:nvSpPr>
        <dsp:cNvPr id="0" name=""/>
        <dsp:cNvSpPr/>
      </dsp:nvSpPr>
      <dsp:spPr>
        <a:xfrm rot="10800000">
          <a:off x="2316458" y="2931453"/>
          <a:ext cx="5836536" cy="595528"/>
        </a:xfrm>
        <a:prstGeom prst="homePlate">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3375" tIns="68580" rIns="128016" bIns="68580" numCol="1" spcCol="1270" anchor="ctr" anchorCtr="0">
          <a:noAutofit/>
        </a:bodyPr>
        <a:lstStyle/>
        <a:p>
          <a:pPr lvl="0" algn="ctr" defTabSz="800100">
            <a:lnSpc>
              <a:spcPct val="90000"/>
            </a:lnSpc>
            <a:spcBef>
              <a:spcPct val="0"/>
            </a:spcBef>
            <a:spcAft>
              <a:spcPct val="35000"/>
            </a:spcAft>
          </a:pPr>
          <a:r>
            <a:rPr lang="uz-Cyrl-UZ" sz="1800" b="1" kern="1200" dirty="0" smtClean="0">
              <a:solidFill>
                <a:schemeClr val="tx1"/>
              </a:solidFill>
              <a:latin typeface="Times New Roman" panose="02020603050405020304" pitchFamily="18" charset="0"/>
              <a:cs typeface="Times New Roman" panose="02020603050405020304" pitchFamily="18" charset="0"/>
            </a:rPr>
            <a:t>4. Ишга қабул қилиш бўйича қарор қабул қилиш</a:t>
          </a:r>
          <a:endParaRPr lang="ru-RU" sz="1800" b="1" kern="1200" dirty="0">
            <a:solidFill>
              <a:schemeClr val="tx1"/>
            </a:solidFill>
            <a:latin typeface="Times New Roman" panose="02020603050405020304" pitchFamily="18" charset="0"/>
            <a:cs typeface="Times New Roman" panose="02020603050405020304" pitchFamily="18" charset="0"/>
          </a:endParaRPr>
        </a:p>
      </dsp:txBody>
      <dsp:txXfrm rot="10800000">
        <a:off x="2465340" y="2931453"/>
        <a:ext cx="5687654" cy="595528"/>
      </dsp:txXfrm>
    </dsp:sp>
    <dsp:sp modelId="{12B76C1A-35E0-4E42-AD82-C23A439313A2}">
      <dsp:nvSpPr>
        <dsp:cNvPr id="0" name=""/>
        <dsp:cNvSpPr/>
      </dsp:nvSpPr>
      <dsp:spPr>
        <a:xfrm>
          <a:off x="1807449" y="2800321"/>
          <a:ext cx="710646" cy="710646"/>
        </a:xfrm>
        <a:prstGeom prst="ellipse">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D7AB54-E19E-4FD1-A819-9871E2C518AE}">
      <dsp:nvSpPr>
        <dsp:cNvPr id="0" name=""/>
        <dsp:cNvSpPr/>
      </dsp:nvSpPr>
      <dsp:spPr>
        <a:xfrm rot="10800000">
          <a:off x="1051622" y="3681507"/>
          <a:ext cx="5836536" cy="710646"/>
        </a:xfrm>
        <a:prstGeom prst="homePlat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3375" tIns="68580" rIns="128016" bIns="68580" numCol="1" spcCol="1270" anchor="ctr" anchorCtr="0">
          <a:noAutofit/>
        </a:bodyPr>
        <a:lstStyle/>
        <a:p>
          <a:pPr lvl="0" algn="ctr" defTabSz="800100">
            <a:lnSpc>
              <a:spcPct val="90000"/>
            </a:lnSpc>
            <a:spcBef>
              <a:spcPct val="0"/>
            </a:spcBef>
            <a:spcAft>
              <a:spcPct val="35000"/>
            </a:spcAft>
          </a:pPr>
          <a:r>
            <a:rPr lang="uz-Cyrl-UZ" sz="1800" b="1" kern="1200" dirty="0" smtClean="0">
              <a:solidFill>
                <a:schemeClr val="tx1"/>
              </a:solidFill>
              <a:latin typeface="Times New Roman" panose="02020603050405020304" pitchFamily="18" charset="0"/>
              <a:cs typeface="Times New Roman" panose="02020603050405020304" pitchFamily="18" charset="0"/>
            </a:rPr>
            <a:t>5.Номзодни иш жараёнига тайёрлаш</a:t>
          </a:r>
          <a:endParaRPr lang="ru-RU" sz="1800" b="1" kern="1200" dirty="0">
            <a:solidFill>
              <a:schemeClr val="tx1"/>
            </a:solidFill>
            <a:latin typeface="Times New Roman" panose="02020603050405020304" pitchFamily="18" charset="0"/>
            <a:cs typeface="Times New Roman" panose="02020603050405020304" pitchFamily="18" charset="0"/>
          </a:endParaRPr>
        </a:p>
      </dsp:txBody>
      <dsp:txXfrm rot="10800000">
        <a:off x="1229283" y="3681507"/>
        <a:ext cx="5658875" cy="710646"/>
      </dsp:txXfrm>
    </dsp:sp>
    <dsp:sp modelId="{092B9C9B-4D30-45E9-ABA3-E0386E5891DA}">
      <dsp:nvSpPr>
        <dsp:cNvPr id="0" name=""/>
        <dsp:cNvSpPr/>
      </dsp:nvSpPr>
      <dsp:spPr>
        <a:xfrm>
          <a:off x="696317" y="3692020"/>
          <a:ext cx="710646" cy="710646"/>
        </a:xfrm>
        <a:prstGeom prst="ellipse">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EB74D1-E951-4657-BAD4-3944C606A3D0}">
      <dsp:nvSpPr>
        <dsp:cNvPr id="0" name=""/>
        <dsp:cNvSpPr/>
      </dsp:nvSpPr>
      <dsp:spPr>
        <a:xfrm>
          <a:off x="3396451" y="96747"/>
          <a:ext cx="2468186" cy="2191667"/>
        </a:xfrm>
        <a:prstGeom prst="flowChartAlternateProcess">
          <a:avLst/>
        </a:prstGeom>
        <a:solidFill>
          <a:srgbClr val="EDC0A7">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305" tIns="27305" rIns="27305" bIns="27305" numCol="1" spcCol="1270" anchor="t" anchorCtr="0">
          <a:noAutofit/>
        </a:bodyPr>
        <a:lstStyle/>
        <a:p>
          <a:pPr marL="285750" lvl="1" indent="-285750" algn="l" defTabSz="1911350">
            <a:lnSpc>
              <a:spcPct val="90000"/>
            </a:lnSpc>
            <a:spcBef>
              <a:spcPct val="0"/>
            </a:spcBef>
            <a:spcAft>
              <a:spcPct val="15000"/>
            </a:spcAft>
            <a:buChar char="••"/>
          </a:pPr>
          <a:r>
            <a:rPr lang="ru-RU" sz="4300" kern="1200" dirty="0" smtClean="0">
              <a:latin typeface="Times New Roman" panose="02020603050405020304" pitchFamily="18" charset="0"/>
              <a:cs typeface="Times New Roman" panose="02020603050405020304" pitchFamily="18" charset="0"/>
            </a:rPr>
            <a:t>Актив</a:t>
          </a:r>
          <a:endParaRPr lang="ru-RU" sz="4300" kern="1200" dirty="0">
            <a:latin typeface="Times New Roman" panose="02020603050405020304" pitchFamily="18" charset="0"/>
            <a:cs typeface="Times New Roman" panose="02020603050405020304" pitchFamily="18" charset="0"/>
          </a:endParaRPr>
        </a:p>
        <a:p>
          <a:pPr marL="285750" lvl="1" indent="-285750" algn="l" defTabSz="1911350">
            <a:lnSpc>
              <a:spcPct val="90000"/>
            </a:lnSpc>
            <a:spcBef>
              <a:spcPct val="0"/>
            </a:spcBef>
            <a:spcAft>
              <a:spcPct val="15000"/>
            </a:spcAft>
            <a:buChar char="••"/>
          </a:pPr>
          <a:endParaRPr lang="ru-RU" sz="4300" kern="1200" dirty="0">
            <a:latin typeface="Times New Roman" panose="02020603050405020304" pitchFamily="18" charset="0"/>
            <a:cs typeface="Times New Roman" panose="02020603050405020304" pitchFamily="18" charset="0"/>
          </a:endParaRPr>
        </a:p>
        <a:p>
          <a:pPr marL="285750" lvl="1" indent="-285750" algn="l" defTabSz="1911350">
            <a:lnSpc>
              <a:spcPct val="90000"/>
            </a:lnSpc>
            <a:spcBef>
              <a:spcPct val="0"/>
            </a:spcBef>
            <a:spcAft>
              <a:spcPct val="15000"/>
            </a:spcAft>
            <a:buChar char="••"/>
          </a:pPr>
          <a:r>
            <a:rPr lang="ru-RU" sz="4300" kern="1200" dirty="0" smtClean="0">
              <a:latin typeface="Times New Roman" panose="02020603050405020304" pitchFamily="18" charset="0"/>
              <a:cs typeface="Times New Roman" panose="02020603050405020304" pitchFamily="18" charset="0"/>
            </a:rPr>
            <a:t>Пассив</a:t>
          </a:r>
          <a:endParaRPr lang="ru-RU" sz="4300" kern="1200" dirty="0">
            <a:latin typeface="Times New Roman" panose="02020603050405020304" pitchFamily="18" charset="0"/>
            <a:cs typeface="Times New Roman" panose="02020603050405020304" pitchFamily="18" charset="0"/>
          </a:endParaRPr>
        </a:p>
      </dsp:txBody>
      <dsp:txXfrm>
        <a:off x="3503437" y="203733"/>
        <a:ext cx="2254214" cy="1977695"/>
      </dsp:txXfrm>
    </dsp:sp>
    <dsp:sp modelId="{057905B0-2D89-4FFB-850A-4D3E2018F701}">
      <dsp:nvSpPr>
        <dsp:cNvPr id="0" name=""/>
        <dsp:cNvSpPr/>
      </dsp:nvSpPr>
      <dsp:spPr>
        <a:xfrm>
          <a:off x="750426" y="1144"/>
          <a:ext cx="2646025" cy="2382873"/>
        </a:xfrm>
        <a:prstGeom prst="rightArrow">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uz-Cyrl-UZ" sz="2600" b="1" kern="1200" dirty="0" smtClean="0">
              <a:solidFill>
                <a:srgbClr val="002060"/>
              </a:solidFill>
              <a:latin typeface="Times New Roman" panose="02020603050405020304" pitchFamily="18" charset="0"/>
              <a:cs typeface="Times New Roman" panose="02020603050405020304" pitchFamily="18" charset="0"/>
            </a:rPr>
            <a:t>Ишга қабул қилиш усуллари</a:t>
          </a:r>
          <a:endParaRPr lang="ru-RU" sz="2600" b="1" kern="1200" dirty="0">
            <a:solidFill>
              <a:srgbClr val="002060"/>
            </a:solidFill>
            <a:latin typeface="Times New Roman" panose="02020603050405020304" pitchFamily="18" charset="0"/>
            <a:cs typeface="Times New Roman" panose="02020603050405020304" pitchFamily="18" charset="0"/>
          </a:endParaRPr>
        </a:p>
      </dsp:txBody>
      <dsp:txXfrm>
        <a:off x="750426" y="596862"/>
        <a:ext cx="2050307" cy="1191437"/>
      </dsp:txXfrm>
    </dsp:sp>
    <dsp:sp modelId="{04681281-70C4-4352-A164-9C7F82695E1C}">
      <dsp:nvSpPr>
        <dsp:cNvPr id="0" name=""/>
        <dsp:cNvSpPr/>
      </dsp:nvSpPr>
      <dsp:spPr>
        <a:xfrm>
          <a:off x="3435553" y="2970626"/>
          <a:ext cx="2210181" cy="3287268"/>
        </a:xfrm>
        <a:prstGeom prst="flowChartAlternateProcess">
          <a:avLst/>
        </a:prstGeom>
        <a:solidFill>
          <a:srgbClr val="EDC0A7">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305" tIns="27305" rIns="27305" bIns="27305" numCol="1" spcCol="1270" anchor="t" anchorCtr="0">
          <a:noAutofit/>
        </a:bodyPr>
        <a:lstStyle/>
        <a:p>
          <a:pPr marL="285750" lvl="1" indent="-285750" algn="l" defTabSz="1911350">
            <a:lnSpc>
              <a:spcPct val="90000"/>
            </a:lnSpc>
            <a:spcBef>
              <a:spcPct val="0"/>
            </a:spcBef>
            <a:spcAft>
              <a:spcPct val="15000"/>
            </a:spcAft>
            <a:buChar char="••"/>
          </a:pPr>
          <a:r>
            <a:rPr lang="uz-Cyrl-UZ" sz="4300" kern="1200" dirty="0" smtClean="0">
              <a:latin typeface="Times New Roman" panose="02020603050405020304" pitchFamily="18" charset="0"/>
              <a:cs typeface="Times New Roman" panose="02020603050405020304" pitchFamily="18" charset="0"/>
            </a:rPr>
            <a:t>Ички	</a:t>
          </a:r>
          <a:endParaRPr lang="ru-RU" sz="4300" kern="1200" dirty="0">
            <a:latin typeface="Times New Roman" panose="02020603050405020304" pitchFamily="18" charset="0"/>
            <a:cs typeface="Times New Roman" panose="02020603050405020304" pitchFamily="18" charset="0"/>
          </a:endParaRPr>
        </a:p>
        <a:p>
          <a:pPr marL="285750" lvl="1" indent="-285750" algn="l" defTabSz="1911350">
            <a:lnSpc>
              <a:spcPct val="90000"/>
            </a:lnSpc>
            <a:spcBef>
              <a:spcPct val="0"/>
            </a:spcBef>
            <a:spcAft>
              <a:spcPct val="15000"/>
            </a:spcAft>
            <a:buChar char="••"/>
          </a:pPr>
          <a:endParaRPr lang="ru-RU" sz="4300" kern="1200" dirty="0">
            <a:latin typeface="Times New Roman" panose="02020603050405020304" pitchFamily="18" charset="0"/>
            <a:cs typeface="Times New Roman" panose="02020603050405020304" pitchFamily="18" charset="0"/>
          </a:endParaRPr>
        </a:p>
        <a:p>
          <a:pPr marL="285750" lvl="1" indent="-285750" algn="l" defTabSz="1911350">
            <a:lnSpc>
              <a:spcPct val="90000"/>
            </a:lnSpc>
            <a:spcBef>
              <a:spcPct val="0"/>
            </a:spcBef>
            <a:spcAft>
              <a:spcPct val="15000"/>
            </a:spcAft>
            <a:buChar char="••"/>
          </a:pPr>
          <a:r>
            <a:rPr lang="uz-Cyrl-UZ" sz="4300" kern="1200" dirty="0" smtClean="0">
              <a:latin typeface="Times New Roman" panose="02020603050405020304" pitchFamily="18" charset="0"/>
              <a:cs typeface="Times New Roman" panose="02020603050405020304" pitchFamily="18" charset="0"/>
            </a:rPr>
            <a:t>Ташқи</a:t>
          </a:r>
          <a:endParaRPr lang="ru-RU" sz="4300" kern="1200" dirty="0">
            <a:latin typeface="Times New Roman" panose="02020603050405020304" pitchFamily="18" charset="0"/>
            <a:cs typeface="Times New Roman" panose="02020603050405020304" pitchFamily="18" charset="0"/>
          </a:endParaRPr>
        </a:p>
      </dsp:txBody>
      <dsp:txXfrm>
        <a:off x="3543443" y="3078516"/>
        <a:ext cx="1994401" cy="3071488"/>
      </dsp:txXfrm>
    </dsp:sp>
    <dsp:sp modelId="{BC52A42A-E23B-456E-831A-35BE2B8B2054}">
      <dsp:nvSpPr>
        <dsp:cNvPr id="0" name=""/>
        <dsp:cNvSpPr/>
      </dsp:nvSpPr>
      <dsp:spPr>
        <a:xfrm>
          <a:off x="715650" y="2717001"/>
          <a:ext cx="2643441" cy="3540893"/>
        </a:xfrm>
        <a:prstGeom prst="rightArrow">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uz-Cyrl-UZ" sz="2600" b="1" kern="1200" noProof="0" dirty="0" smtClean="0">
              <a:solidFill>
                <a:srgbClr val="002060"/>
              </a:solidFill>
              <a:latin typeface="Times New Roman" panose="02020603050405020304" pitchFamily="18" charset="0"/>
              <a:cs typeface="Times New Roman" panose="02020603050405020304" pitchFamily="18" charset="0"/>
            </a:rPr>
            <a:t>Кадрларни жалб қилиш манбалари</a:t>
          </a:r>
          <a:endParaRPr lang="uz-Cyrl-UZ" sz="2600" b="1" kern="1200" noProof="0" dirty="0">
            <a:solidFill>
              <a:srgbClr val="002060"/>
            </a:solidFill>
            <a:latin typeface="Times New Roman" panose="02020603050405020304" pitchFamily="18" charset="0"/>
            <a:cs typeface="Times New Roman" panose="02020603050405020304" pitchFamily="18" charset="0"/>
          </a:endParaRPr>
        </a:p>
      </dsp:txBody>
      <dsp:txXfrm>
        <a:off x="715650" y="3602224"/>
        <a:ext cx="1982581" cy="177044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DE5380-51ED-4F95-9C77-DBEDE3EE1002}">
      <dsp:nvSpPr>
        <dsp:cNvPr id="0" name=""/>
        <dsp:cNvSpPr/>
      </dsp:nvSpPr>
      <dsp:spPr>
        <a:xfrm>
          <a:off x="4166777" y="1466095"/>
          <a:ext cx="3123476" cy="1383664"/>
        </a:xfrm>
        <a:custGeom>
          <a:avLst/>
          <a:gdLst/>
          <a:ahLst/>
          <a:cxnLst/>
          <a:rect l="0" t="0" r="0" b="0"/>
          <a:pathLst>
            <a:path>
              <a:moveTo>
                <a:pt x="0" y="0"/>
              </a:moveTo>
              <a:lnTo>
                <a:pt x="0" y="1125497"/>
              </a:lnTo>
              <a:lnTo>
                <a:pt x="3123476" y="1125497"/>
              </a:lnTo>
              <a:lnTo>
                <a:pt x="3123476" y="13836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E584F18-28A2-467E-9C3B-A3E1EC136C45}">
      <dsp:nvSpPr>
        <dsp:cNvPr id="0" name=""/>
        <dsp:cNvSpPr/>
      </dsp:nvSpPr>
      <dsp:spPr>
        <a:xfrm>
          <a:off x="4166777" y="1466095"/>
          <a:ext cx="439056" cy="1383664"/>
        </a:xfrm>
        <a:custGeom>
          <a:avLst/>
          <a:gdLst/>
          <a:ahLst/>
          <a:cxnLst/>
          <a:rect l="0" t="0" r="0" b="0"/>
          <a:pathLst>
            <a:path>
              <a:moveTo>
                <a:pt x="0" y="0"/>
              </a:moveTo>
              <a:lnTo>
                <a:pt x="0" y="1125497"/>
              </a:lnTo>
              <a:lnTo>
                <a:pt x="439056" y="1125497"/>
              </a:lnTo>
              <a:lnTo>
                <a:pt x="439056" y="13836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BA47273-3506-44E8-AF17-C563816500A3}">
      <dsp:nvSpPr>
        <dsp:cNvPr id="0" name=""/>
        <dsp:cNvSpPr/>
      </dsp:nvSpPr>
      <dsp:spPr>
        <a:xfrm>
          <a:off x="1430379" y="1466095"/>
          <a:ext cx="2736398" cy="1383664"/>
        </a:xfrm>
        <a:custGeom>
          <a:avLst/>
          <a:gdLst/>
          <a:ahLst/>
          <a:cxnLst/>
          <a:rect l="0" t="0" r="0" b="0"/>
          <a:pathLst>
            <a:path>
              <a:moveTo>
                <a:pt x="2736398" y="0"/>
              </a:moveTo>
              <a:lnTo>
                <a:pt x="2736398" y="1125497"/>
              </a:lnTo>
              <a:lnTo>
                <a:pt x="0" y="1125497"/>
              </a:lnTo>
              <a:lnTo>
                <a:pt x="0" y="13836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DE7B5A8-8B90-426E-BA48-FC5AAA0575DB}">
      <dsp:nvSpPr>
        <dsp:cNvPr id="0" name=""/>
        <dsp:cNvSpPr/>
      </dsp:nvSpPr>
      <dsp:spPr>
        <a:xfrm>
          <a:off x="1318519" y="236729"/>
          <a:ext cx="5696517" cy="12293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1600200">
            <a:lnSpc>
              <a:spcPct val="90000"/>
            </a:lnSpc>
            <a:spcBef>
              <a:spcPct val="0"/>
            </a:spcBef>
            <a:spcAft>
              <a:spcPct val="35000"/>
            </a:spcAft>
          </a:pPr>
          <a:r>
            <a:rPr lang="uz-Cyrl-UZ" sz="3600" b="1" kern="1200" noProof="0" dirty="0" smtClean="0">
              <a:solidFill>
                <a:schemeClr val="tx1"/>
              </a:solidFill>
              <a:latin typeface="Times New Roman" panose="02020603050405020304" pitchFamily="18" charset="0"/>
              <a:cs typeface="Times New Roman" panose="02020603050405020304" pitchFamily="18" charset="0"/>
            </a:rPr>
            <a:t>Захирага номзодларни танлаш усуллари</a:t>
          </a:r>
          <a:endParaRPr lang="uz-Cyrl-UZ" sz="3600" b="1" kern="1200" noProof="0" dirty="0">
            <a:solidFill>
              <a:schemeClr val="tx1"/>
            </a:solidFill>
            <a:latin typeface="Times New Roman" panose="02020603050405020304" pitchFamily="18" charset="0"/>
            <a:cs typeface="Times New Roman" panose="02020603050405020304" pitchFamily="18" charset="0"/>
          </a:endParaRPr>
        </a:p>
      </dsp:txBody>
      <dsp:txXfrm>
        <a:off x="1318519" y="236729"/>
        <a:ext cx="5696517" cy="1229366"/>
      </dsp:txXfrm>
    </dsp:sp>
    <dsp:sp modelId="{F60B2F6F-D76E-4C8C-9802-6053E02C49C9}">
      <dsp:nvSpPr>
        <dsp:cNvPr id="0" name=""/>
        <dsp:cNvSpPr/>
      </dsp:nvSpPr>
      <dsp:spPr>
        <a:xfrm>
          <a:off x="625" y="2849760"/>
          <a:ext cx="2859507" cy="12293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uz-Cyrl-UZ" sz="2800" b="1" kern="1200" noProof="0" dirty="0" smtClean="0">
              <a:solidFill>
                <a:schemeClr val="tx1"/>
              </a:solidFill>
              <a:latin typeface="Times New Roman" panose="02020603050405020304" pitchFamily="18" charset="0"/>
              <a:cs typeface="Times New Roman" panose="02020603050405020304" pitchFamily="18" charset="0"/>
            </a:rPr>
            <a:t>Ижтимоий-психологик</a:t>
          </a:r>
          <a:endParaRPr lang="uz-Cyrl-UZ" sz="2800" b="1" kern="1200" noProof="0" dirty="0">
            <a:solidFill>
              <a:schemeClr val="tx1"/>
            </a:solidFill>
            <a:latin typeface="Times New Roman" panose="02020603050405020304" pitchFamily="18" charset="0"/>
            <a:cs typeface="Times New Roman" panose="02020603050405020304" pitchFamily="18" charset="0"/>
          </a:endParaRPr>
        </a:p>
      </dsp:txBody>
      <dsp:txXfrm>
        <a:off x="625" y="2849760"/>
        <a:ext cx="2859507" cy="1229366"/>
      </dsp:txXfrm>
    </dsp:sp>
    <dsp:sp modelId="{376BD82B-0074-4FAE-8322-CCD61405E372}">
      <dsp:nvSpPr>
        <dsp:cNvPr id="0" name=""/>
        <dsp:cNvSpPr/>
      </dsp:nvSpPr>
      <dsp:spPr>
        <a:xfrm>
          <a:off x="3376466" y="2849760"/>
          <a:ext cx="2458733" cy="12293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uz-Cyrl-UZ" sz="2800" b="1" kern="1200" noProof="0" dirty="0" smtClean="0">
              <a:solidFill>
                <a:schemeClr val="tx1"/>
              </a:solidFill>
              <a:latin typeface="Times New Roman" panose="02020603050405020304" pitchFamily="18" charset="0"/>
              <a:cs typeface="Times New Roman" panose="02020603050405020304" pitchFamily="18" charset="0"/>
            </a:rPr>
            <a:t>Амалий</a:t>
          </a:r>
          <a:endParaRPr lang="uz-Cyrl-UZ" sz="2800" b="1" kern="1200" noProof="0" dirty="0">
            <a:solidFill>
              <a:schemeClr val="tx1"/>
            </a:solidFill>
            <a:latin typeface="Times New Roman" panose="02020603050405020304" pitchFamily="18" charset="0"/>
            <a:cs typeface="Times New Roman" panose="02020603050405020304" pitchFamily="18" charset="0"/>
          </a:endParaRPr>
        </a:p>
      </dsp:txBody>
      <dsp:txXfrm>
        <a:off x="3376466" y="2849760"/>
        <a:ext cx="2458733" cy="1229366"/>
      </dsp:txXfrm>
    </dsp:sp>
    <dsp:sp modelId="{47A627DF-EDC2-4D70-B94C-048E4A8CFAAA}">
      <dsp:nvSpPr>
        <dsp:cNvPr id="0" name=""/>
        <dsp:cNvSpPr/>
      </dsp:nvSpPr>
      <dsp:spPr>
        <a:xfrm>
          <a:off x="6351534" y="2849760"/>
          <a:ext cx="1877439" cy="12293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uz-Cyrl-UZ" sz="2800" b="1" kern="1200" noProof="0" dirty="0" smtClean="0">
              <a:solidFill>
                <a:schemeClr val="tx1"/>
              </a:solidFill>
              <a:latin typeface="Times New Roman" panose="02020603050405020304" pitchFamily="18" charset="0"/>
              <a:cs typeface="Times New Roman" panose="02020603050405020304" pitchFamily="18" charset="0"/>
            </a:rPr>
            <a:t>Ўқув -услубий </a:t>
          </a:r>
          <a:endParaRPr lang="uz-Cyrl-UZ" sz="2800" b="1" kern="1200" noProof="0" dirty="0">
            <a:solidFill>
              <a:schemeClr val="tx1"/>
            </a:solidFill>
            <a:latin typeface="Times New Roman" panose="02020603050405020304" pitchFamily="18" charset="0"/>
            <a:cs typeface="Times New Roman" panose="02020603050405020304" pitchFamily="18" charset="0"/>
          </a:endParaRPr>
        </a:p>
      </dsp:txBody>
      <dsp:txXfrm>
        <a:off x="6351534" y="2849760"/>
        <a:ext cx="1877439" cy="122936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1000" cy="4953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9525" y="0"/>
            <a:ext cx="2921000" cy="495300"/>
          </a:xfrm>
          <a:prstGeom prst="rect">
            <a:avLst/>
          </a:prstGeom>
        </p:spPr>
        <p:txBody>
          <a:bodyPr vert="horz" lIns="91440" tIns="45720" rIns="91440" bIns="45720" rtlCol="0"/>
          <a:lstStyle>
            <a:lvl1pPr algn="r">
              <a:defRPr sz="1200"/>
            </a:lvl1pPr>
          </a:lstStyle>
          <a:p>
            <a:fld id="{8EAD4884-AE9F-4FE5-8588-8D6E53F2894B}" type="datetimeFigureOut">
              <a:rPr lang="ru-RU" smtClean="0"/>
              <a:t>07.10.2022</a:t>
            </a:fld>
            <a:endParaRPr lang="ru-RU"/>
          </a:p>
        </p:txBody>
      </p:sp>
      <p:sp>
        <p:nvSpPr>
          <p:cNvPr id="4" name="Образ слайда 3"/>
          <p:cNvSpPr>
            <a:spLocks noGrp="1" noRot="1" noChangeAspect="1"/>
          </p:cNvSpPr>
          <p:nvPr>
            <p:ph type="sldImg" idx="2"/>
          </p:nvPr>
        </p:nvSpPr>
        <p:spPr>
          <a:xfrm>
            <a:off x="965200" y="1235075"/>
            <a:ext cx="4811713" cy="3332163"/>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4688" y="4752975"/>
            <a:ext cx="5392737" cy="3887788"/>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380538"/>
            <a:ext cx="2921000" cy="4953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9525" y="9380538"/>
            <a:ext cx="2921000" cy="495300"/>
          </a:xfrm>
          <a:prstGeom prst="rect">
            <a:avLst/>
          </a:prstGeom>
        </p:spPr>
        <p:txBody>
          <a:bodyPr vert="horz" lIns="91440" tIns="45720" rIns="91440" bIns="45720" rtlCol="0" anchor="b"/>
          <a:lstStyle>
            <a:lvl1pPr algn="r">
              <a:defRPr sz="1200"/>
            </a:lvl1pPr>
          </a:lstStyle>
          <a:p>
            <a:fld id="{64BAC8B6-CB6D-41B3-8E8A-4549D7CC1EB7}" type="slidenum">
              <a:rPr lang="ru-RU" smtClean="0"/>
              <a:t>‹#›</a:t>
            </a:fld>
            <a:endParaRPr lang="ru-RU"/>
          </a:p>
        </p:txBody>
      </p:sp>
    </p:spTree>
    <p:extLst>
      <p:ext uri="{BB962C8B-B14F-4D97-AF65-F5344CB8AC3E}">
        <p14:creationId xmlns:p14="http://schemas.microsoft.com/office/powerpoint/2010/main" val="2223477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38250" y="1122363"/>
            <a:ext cx="74295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1352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202243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5880" y="1709739"/>
            <a:ext cx="8543925"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75880" y="4589465"/>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209163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81038" y="1825625"/>
            <a:ext cx="421005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5014913" y="1825625"/>
            <a:ext cx="421005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717706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365126"/>
            <a:ext cx="8543925"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82329" y="2505076"/>
            <a:ext cx="4190702"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5014914"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5014914" y="2505076"/>
            <a:ext cx="4211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140310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793901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867837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4211341"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77836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4211341"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02380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94358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88981" y="365125"/>
            <a:ext cx="2135981"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81037" y="365125"/>
            <a:ext cx="6284119"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4008204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10"/>
          </p:nvPr>
        </p:nvSpPr>
        <p:spPr/>
        <p:txBody>
          <a:bodyPr lIns="0" tIns="0" rIns="0" bIns="0"/>
          <a:lstStyle>
            <a:lvl1pPr marL="10915">
              <a:spcBef>
                <a:spcPts val="43"/>
              </a:spcBef>
              <a:defRPr sz="516" b="0" i="0" spc="-51">
                <a:solidFill>
                  <a:srgbClr val="414042"/>
                </a:solidFill>
                <a:latin typeface="Trebuchet MS"/>
                <a:cs typeface="Trebuchet MS"/>
              </a:defRPr>
            </a:lvl1pPr>
          </a:lstStyle>
          <a:p>
            <a:pPr>
              <a:defRPr/>
            </a:pPr>
            <a:r>
              <a:rPr lang="en-US"/>
              <a:t>@dsc.uzbekistan</a:t>
            </a:r>
            <a:endParaRPr lang="en-US" dirty="0"/>
          </a:p>
        </p:txBody>
      </p:sp>
      <p:sp>
        <p:nvSpPr>
          <p:cNvPr id="3" name="Holder 3"/>
          <p:cNvSpPr>
            <a:spLocks noGrp="1"/>
          </p:cNvSpPr>
          <p:nvPr>
            <p:ph type="dt" sz="half" idx="11"/>
          </p:nvPr>
        </p:nvSpPr>
        <p:spPr/>
        <p:txBody>
          <a:bodyPr wrap="square" lIns="0" tIns="0" rIns="0" bIns="0" numCol="1" anchorCtr="0" compatLnSpc="1">
            <a:prstTxWarp prst="textNoShape">
              <a:avLst/>
            </a:prstTxWarp>
          </a:bodyPr>
          <a:lstStyle>
            <a:lvl1pPr marL="10319" indent="25797" fontAlgn="base">
              <a:lnSpc>
                <a:spcPct val="78000"/>
              </a:lnSpc>
              <a:spcBef>
                <a:spcPts val="173"/>
              </a:spcBef>
              <a:spcAft>
                <a:spcPct val="0"/>
              </a:spcAft>
              <a:defRPr sz="406" smtClean="0">
                <a:solidFill>
                  <a:srgbClr val="414042"/>
                </a:solidFill>
                <a:latin typeface="Trebuchet MS" panose="020B0603020202020204" pitchFamily="34" charset="0"/>
                <a:ea typeface="Trebuchet MS" panose="020B0603020202020204" pitchFamily="34" charset="0"/>
                <a:cs typeface="Trebuchet MS" panose="020B0603020202020204" pitchFamily="34" charset="0"/>
              </a:defRPr>
            </a:lvl1pPr>
          </a:lstStyle>
          <a:p>
            <a:pPr>
              <a:defRPr/>
            </a:pPr>
            <a:r>
              <a:rPr lang="en-US" altLang="ru-RU"/>
              <a:t>Development  Strategy Center</a:t>
            </a:r>
          </a:p>
        </p:txBody>
      </p:sp>
      <p:sp>
        <p:nvSpPr>
          <p:cNvPr id="4" name="Holder 4"/>
          <p:cNvSpPr>
            <a:spLocks noGrp="1"/>
          </p:cNvSpPr>
          <p:nvPr>
            <p:ph type="sldNum" sz="quarter" idx="12"/>
          </p:nvPr>
        </p:nvSpPr>
        <p:spPr/>
        <p:txBody>
          <a:bodyPr lIns="0" tIns="0" rIns="0" bIns="0"/>
          <a:lstStyle>
            <a:lvl1pPr marL="32745">
              <a:spcBef>
                <a:spcPts val="56"/>
              </a:spcBef>
              <a:defRPr sz="946" b="0" i="0" spc="103">
                <a:solidFill>
                  <a:srgbClr val="17479E"/>
                </a:solidFill>
                <a:latin typeface="Tahoma"/>
                <a:cs typeface="Tahoma"/>
              </a:defRPr>
            </a:lvl1pPr>
          </a:lstStyle>
          <a:p>
            <a:pPr>
              <a:defRPr/>
            </a:pPr>
            <a:fld id="{66149B0D-43C0-405B-8A10-385FBB61E76F}" type="slidenum">
              <a:rPr lang="ru-RU"/>
              <a:pPr>
                <a:defRPr/>
              </a:pPr>
              <a:t>‹#›</a:t>
            </a:fld>
            <a:endParaRPr lang="ru-RU" dirty="0"/>
          </a:p>
        </p:txBody>
      </p:sp>
    </p:spTree>
    <p:extLst>
      <p:ext uri="{BB962C8B-B14F-4D97-AF65-F5344CB8AC3E}">
        <p14:creationId xmlns:p14="http://schemas.microsoft.com/office/powerpoint/2010/main" val="197025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
              <a:schemeClr val="accent1">
                <a:lumMod val="93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6"/>
            <a:ext cx="8543925"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81039" y="1825625"/>
            <a:ext cx="8543925"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6E04B0-FABE-477F-A049-CCF152A8366D}" type="datetimeFigureOut">
              <a:rPr lang="ru-RU" smtClean="0"/>
              <a:pPr/>
              <a:t>07.10.2022</a:t>
            </a:fld>
            <a:endParaRPr lang="ru-RU"/>
          </a:p>
        </p:txBody>
      </p:sp>
      <p:sp>
        <p:nvSpPr>
          <p:cNvPr id="5" name="Нижний колонтитул 4"/>
          <p:cNvSpPr>
            <a:spLocks noGrp="1"/>
          </p:cNvSpPr>
          <p:nvPr>
            <p:ph type="ftr" sz="quarter" idx="3"/>
          </p:nvPr>
        </p:nvSpPr>
        <p:spPr>
          <a:xfrm>
            <a:off x="3281364"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7726D6-68E6-43F8-8A87-1DD67164F644}" type="slidenum">
              <a:rPr lang="ru-RU" smtClean="0"/>
              <a:pPr/>
              <a:t>‹#›</a:t>
            </a:fld>
            <a:endParaRPr lang="ru-RU"/>
          </a:p>
        </p:txBody>
      </p:sp>
    </p:spTree>
    <p:extLst>
      <p:ext uri="{BB962C8B-B14F-4D97-AF65-F5344CB8AC3E}">
        <p14:creationId xmlns:p14="http://schemas.microsoft.com/office/powerpoint/2010/main" val="2570189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jp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5.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diagramLayout" Target="../diagrams/layout3.xml"/><Relationship Id="rId7" Type="http://schemas.openxmlformats.org/officeDocument/2006/relationships/image" Target="../media/image6.jp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diagramLayout" Target="../diagrams/layout5.xml"/><Relationship Id="rId7" Type="http://schemas.openxmlformats.org/officeDocument/2006/relationships/diagramData" Target="../diagrams/data6.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0" Type="http://schemas.openxmlformats.org/officeDocument/2006/relationships/diagramColors" Target="../diagrams/colors6.xml"/><Relationship Id="rId4" Type="http://schemas.openxmlformats.org/officeDocument/2006/relationships/diagramQuickStyle" Target="../diagrams/quickStyle5.xml"/><Relationship Id="rId9" Type="http://schemas.openxmlformats.org/officeDocument/2006/relationships/diagramQuickStyle" Target="../diagrams/quickStyle6.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9.xml.rels><?xml version="1.0" encoding="UTF-8" standalone="yes"?>
<Relationships xmlns="http://schemas.openxmlformats.org/package/2006/relationships"><Relationship Id="rId8" Type="http://schemas.openxmlformats.org/officeDocument/2006/relationships/diagramLayout" Target="../diagrams/layout9.xml"/><Relationship Id="rId3" Type="http://schemas.openxmlformats.org/officeDocument/2006/relationships/diagramLayout" Target="../diagrams/layout8.xml"/><Relationship Id="rId7" Type="http://schemas.openxmlformats.org/officeDocument/2006/relationships/diagramData" Target="../diagrams/data9.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11" Type="http://schemas.microsoft.com/office/2007/relationships/diagramDrawing" Target="../diagrams/drawing9.xml"/><Relationship Id="rId5" Type="http://schemas.openxmlformats.org/officeDocument/2006/relationships/diagramColors" Target="../diagrams/colors8.xml"/><Relationship Id="rId10" Type="http://schemas.openxmlformats.org/officeDocument/2006/relationships/diagramColors" Target="../diagrams/colors9.xml"/><Relationship Id="rId4" Type="http://schemas.openxmlformats.org/officeDocument/2006/relationships/diagramQuickStyle" Target="../diagrams/quickStyle8.xml"/><Relationship Id="rId9" Type="http://schemas.openxmlformats.org/officeDocument/2006/relationships/diagramQuickStyle" Target="../diagrams/quickStyle9.xml"/></Relationships>
</file>

<file path=ppt/slides/_rels/slide3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376058" y="1446415"/>
            <a:ext cx="5423262" cy="2911854"/>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endParaRPr lang="uz-Cyrl-UZ" sz="2800" b="1" dirty="0" smtClean="0">
              <a:solidFill>
                <a:schemeClr val="tx1"/>
              </a:solidFill>
              <a:latin typeface="Times New Roman" pitchFamily="18" charset="0"/>
              <a:cs typeface="Times New Roman" pitchFamily="18" charset="0"/>
            </a:endParaRPr>
          </a:p>
          <a:p>
            <a:pPr algn="ctr" fontAlgn="t"/>
            <a:endParaRPr lang="uz-Cyrl-UZ" sz="2800" b="1" dirty="0" smtClean="0">
              <a:solidFill>
                <a:schemeClr val="tx1"/>
              </a:solidFill>
              <a:latin typeface="Times New Roman" pitchFamily="18" charset="0"/>
              <a:cs typeface="Times New Roman" pitchFamily="18" charset="0"/>
            </a:endParaRPr>
          </a:p>
          <a:p>
            <a:pPr algn="ctr" fontAlgn="t"/>
            <a:endParaRPr lang="uz-Cyrl-UZ" sz="2800" b="1" dirty="0" smtClean="0">
              <a:solidFill>
                <a:schemeClr val="tx1"/>
              </a:solidFill>
              <a:latin typeface="Times New Roman" pitchFamily="18" charset="0"/>
              <a:cs typeface="Times New Roman" pitchFamily="18" charset="0"/>
            </a:endParaRPr>
          </a:p>
          <a:p>
            <a:pPr algn="ctr" fontAlgn="t"/>
            <a:r>
              <a:rPr lang="en-US" sz="2800" b="1" dirty="0" smtClean="0">
                <a:solidFill>
                  <a:schemeClr val="tx1"/>
                </a:solidFill>
                <a:latin typeface="Times New Roman" pitchFamily="18" charset="0"/>
                <a:cs typeface="Times New Roman" pitchFamily="18" charset="0"/>
              </a:rPr>
              <a:t>Week</a:t>
            </a:r>
            <a:r>
              <a:rPr lang="uz-Cyrl-UZ" sz="2800" b="1" dirty="0" smtClean="0">
                <a:solidFill>
                  <a:schemeClr val="tx1"/>
                </a:solidFill>
                <a:latin typeface="Times New Roman" pitchFamily="18" charset="0"/>
                <a:cs typeface="Times New Roman" pitchFamily="18" charset="0"/>
              </a:rPr>
              <a:t>:</a:t>
            </a:r>
            <a:r>
              <a:rPr lang="en-US" sz="2800" b="1" dirty="0" smtClean="0">
                <a:solidFill>
                  <a:schemeClr val="tx1"/>
                </a:solidFill>
                <a:latin typeface="Times New Roman" pitchFamily="18" charset="0"/>
                <a:cs typeface="Times New Roman" pitchFamily="18" charset="0"/>
              </a:rPr>
              <a:t> </a:t>
            </a:r>
            <a:r>
              <a:rPr lang="uz-Cyrl-UZ" sz="2800" b="1" dirty="0" smtClean="0">
                <a:solidFill>
                  <a:schemeClr val="tx1"/>
                </a:solidFill>
                <a:latin typeface="Times New Roman" pitchFamily="18" charset="0"/>
                <a:cs typeface="Times New Roman" pitchFamily="18" charset="0"/>
              </a:rPr>
              <a:t>3</a:t>
            </a:r>
            <a:r>
              <a:rPr lang="en-US" sz="2800" b="1" dirty="0" smtClean="0">
                <a:solidFill>
                  <a:schemeClr val="tx1"/>
                </a:solidFill>
                <a:latin typeface="Times New Roman" pitchFamily="18" charset="0"/>
                <a:cs typeface="Times New Roman" pitchFamily="18" charset="0"/>
              </a:rPr>
              <a:t>.</a:t>
            </a:r>
            <a:endParaRPr lang="uz-Cyrl-UZ" sz="2800" b="1" dirty="0" smtClean="0">
              <a:solidFill>
                <a:schemeClr val="tx1"/>
              </a:solidFill>
              <a:latin typeface="Times New Roman" pitchFamily="18" charset="0"/>
              <a:cs typeface="Times New Roman" pitchFamily="18" charset="0"/>
            </a:endParaRPr>
          </a:p>
          <a:p>
            <a:pPr algn="ctr" fontAlgn="t"/>
            <a:r>
              <a:rPr lang="en-US" sz="2800" b="1" dirty="0">
                <a:solidFill>
                  <a:schemeClr val="tx1"/>
                </a:solidFill>
                <a:latin typeface="Times New Roman" pitchFamily="18" charset="0"/>
                <a:cs typeface="Times New Roman" pitchFamily="18" charset="0"/>
              </a:rPr>
              <a:t>	</a:t>
            </a:r>
            <a:r>
              <a:rPr lang="en-US" sz="2800" b="1" dirty="0" smtClean="0">
                <a:solidFill>
                  <a:schemeClr val="tx1"/>
                </a:solidFill>
                <a:latin typeface="Times New Roman" pitchFamily="18" charset="0"/>
                <a:cs typeface="Times New Roman" pitchFamily="18" charset="0"/>
              </a:rPr>
              <a:t>Collecting </a:t>
            </a:r>
            <a:r>
              <a:rPr lang="en-US" sz="2800" b="1" dirty="0">
                <a:solidFill>
                  <a:schemeClr val="tx1"/>
                </a:solidFill>
                <a:latin typeface="Times New Roman" pitchFamily="18" charset="0"/>
                <a:cs typeface="Times New Roman" pitchFamily="18" charset="0"/>
              </a:rPr>
              <a:t>candidates, selecting and hiring employees. </a:t>
            </a:r>
            <a:r>
              <a:rPr lang="en-US" sz="2800" b="1">
                <a:solidFill>
                  <a:schemeClr val="tx1"/>
                </a:solidFill>
                <a:latin typeface="Times New Roman" pitchFamily="18" charset="0"/>
                <a:cs typeface="Times New Roman" pitchFamily="18" charset="0"/>
              </a:rPr>
              <a:t>Personnel </a:t>
            </a:r>
            <a:r>
              <a:rPr lang="en-US" sz="2800" b="1" smtClean="0">
                <a:solidFill>
                  <a:schemeClr val="tx1"/>
                </a:solidFill>
                <a:latin typeface="Times New Roman" pitchFamily="18" charset="0"/>
                <a:cs typeface="Times New Roman" pitchFamily="18" charset="0"/>
              </a:rPr>
              <a:t>reserve</a:t>
            </a:r>
            <a:r>
              <a:rPr lang="uz-Cyrl-UZ" sz="2800" b="1" smtClean="0">
                <a:solidFill>
                  <a:schemeClr val="tx1"/>
                </a:solidFill>
                <a:latin typeface="Times New Roman" pitchFamily="18" charset="0"/>
                <a:cs typeface="Times New Roman" pitchFamily="18" charset="0"/>
              </a:rPr>
              <a:t>.</a:t>
            </a:r>
            <a:r>
              <a:rPr lang="en-US" sz="2800" b="1" dirty="0" smtClean="0">
                <a:solidFill>
                  <a:schemeClr val="tx1"/>
                </a:solidFill>
                <a:latin typeface="Times New Roman" pitchFamily="18" charset="0"/>
                <a:cs typeface="Times New Roman" pitchFamily="18" charset="0"/>
              </a:rPr>
              <a:t> </a:t>
            </a:r>
            <a:endParaRPr lang="uz-Cyrl-UZ" sz="2800" b="1" dirty="0" smtClean="0">
              <a:solidFill>
                <a:schemeClr val="tx1"/>
              </a:solidFill>
              <a:latin typeface="Times New Roman" pitchFamily="18" charset="0"/>
              <a:cs typeface="Times New Roman" pitchFamily="18" charset="0"/>
            </a:endParaRPr>
          </a:p>
          <a:p>
            <a:pPr algn="ctr" fontAlgn="t"/>
            <a:r>
              <a:rPr lang="ru-RU" sz="2800" b="1" dirty="0" smtClean="0">
                <a:solidFill>
                  <a:schemeClr val="tx1"/>
                </a:solidFill>
                <a:latin typeface="Times New Roman" pitchFamily="18" charset="0"/>
                <a:cs typeface="Times New Roman" pitchFamily="18" charset="0"/>
              </a:rPr>
              <a:t> </a:t>
            </a:r>
            <a:endParaRPr lang="en-US" sz="2800" b="1" dirty="0" smtClean="0">
              <a:solidFill>
                <a:schemeClr val="tx1"/>
              </a:solidFill>
              <a:latin typeface="Times New Roman" pitchFamily="18" charset="0"/>
              <a:cs typeface="Times New Roman" pitchFamily="18" charset="0"/>
            </a:endParaRPr>
          </a:p>
          <a:p>
            <a:pPr algn="ctr" fontAlgn="t"/>
            <a:r>
              <a:rPr lang="en-US" sz="2800" b="1" dirty="0" smtClean="0">
                <a:solidFill>
                  <a:schemeClr val="tx1"/>
                </a:solidFill>
                <a:latin typeface="Times New Roman" pitchFamily="18" charset="0"/>
                <a:cs typeface="Times New Roman" pitchFamily="18" charset="0"/>
              </a:rPr>
              <a:t>	</a:t>
            </a:r>
            <a:endParaRPr lang="uz-Cyrl-UZ" sz="2800" b="1" dirty="0" smtClean="0">
              <a:solidFill>
                <a:schemeClr val="tx1"/>
              </a:solidFill>
              <a:latin typeface="Times New Roman" pitchFamily="18" charset="0"/>
              <a:cs typeface="Times New Roman" pitchFamily="18" charset="0"/>
            </a:endParaRPr>
          </a:p>
          <a:p>
            <a:pPr algn="ctr" fontAlgn="t"/>
            <a:endParaRPr lang="uz-Cyrl-UZ" sz="2800" b="1" dirty="0" smtClean="0">
              <a:solidFill>
                <a:schemeClr val="tx1"/>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06680" y="1451963"/>
            <a:ext cx="4269378" cy="2714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106681" y="122976"/>
            <a:ext cx="9692640" cy="1323439"/>
          </a:xfrm>
          <a:prstGeom prst="rect">
            <a:avLst/>
          </a:prstGeom>
        </p:spPr>
        <p:txBody>
          <a:bodyPr wrap="square">
            <a:spAutoFit/>
          </a:bodyPr>
          <a:lstStyle/>
          <a:p>
            <a:pPr algn="ctr" fontAlgn="t"/>
            <a:r>
              <a:rPr lang="ru-RU" sz="3200" b="1" dirty="0" smtClean="0">
                <a:latin typeface="Times New Roman" pitchFamily="18" charset="0"/>
                <a:cs typeface="Times New Roman" pitchFamily="18" charset="0"/>
              </a:rPr>
              <a:t>«</a:t>
            </a:r>
            <a:r>
              <a:rPr lang="en-US" sz="3200" b="1" dirty="0" smtClean="0">
                <a:latin typeface="Times New Roman" pitchFamily="18" charset="0"/>
                <a:cs typeface="Times New Roman" pitchFamily="18" charset="0"/>
              </a:rPr>
              <a:t>Graduate </a:t>
            </a:r>
            <a:r>
              <a:rPr lang="en-US" sz="3200" b="1" dirty="0">
                <a:latin typeface="Times New Roman" pitchFamily="18" charset="0"/>
                <a:cs typeface="Times New Roman" pitchFamily="18" charset="0"/>
              </a:rPr>
              <a:t>School of Business and Entrepreneurship</a:t>
            </a:r>
            <a:r>
              <a:rPr lang="ru-RU" sz="3200" b="1" dirty="0" smtClean="0">
                <a:solidFill>
                  <a:prstClr val="black"/>
                </a:solidFill>
                <a:latin typeface="Times New Roman" pitchFamily="18" charset="0"/>
                <a:cs typeface="Times New Roman" pitchFamily="18" charset="0"/>
              </a:rPr>
              <a:t>»</a:t>
            </a:r>
            <a:r>
              <a:rPr lang="ru-RU" sz="3600" b="1" dirty="0">
                <a:solidFill>
                  <a:prstClr val="black"/>
                </a:solidFill>
                <a:latin typeface="Times New Roman" pitchFamily="18" charset="0"/>
                <a:cs typeface="Times New Roman" pitchFamily="18" charset="0"/>
              </a:rPr>
              <a:t/>
            </a:r>
            <a:br>
              <a:rPr lang="ru-RU" sz="3600" b="1" dirty="0">
                <a:solidFill>
                  <a:prstClr val="black"/>
                </a:solidFill>
                <a:latin typeface="Times New Roman" pitchFamily="18" charset="0"/>
                <a:cs typeface="Times New Roman" pitchFamily="18" charset="0"/>
              </a:rPr>
            </a:br>
            <a:r>
              <a:rPr lang="en-US" sz="2400" b="1" i="1" dirty="0" smtClean="0">
                <a:solidFill>
                  <a:prstClr val="black"/>
                </a:solidFill>
                <a:latin typeface="Arial" panose="020B0604020202020204" pitchFamily="34" charset="0"/>
                <a:cs typeface="Arial" panose="020B0604020202020204" pitchFamily="34" charset="0"/>
              </a:rPr>
              <a:t>Course</a:t>
            </a:r>
            <a:r>
              <a:rPr lang="ru-RU" sz="2400" b="1" i="1" dirty="0" smtClean="0">
                <a:solidFill>
                  <a:prstClr val="black"/>
                </a:solidFill>
                <a:latin typeface="Arial" panose="020B0604020202020204" pitchFamily="34" charset="0"/>
                <a:cs typeface="Arial" panose="020B0604020202020204" pitchFamily="34" charset="0"/>
              </a:rPr>
              <a:t>: </a:t>
            </a:r>
            <a:r>
              <a:rPr lang="en-US" sz="2400" b="1" i="1" dirty="0">
                <a:solidFill>
                  <a:prstClr val="black"/>
                </a:solidFill>
                <a:latin typeface="Arial" panose="020B0604020202020204" pitchFamily="34" charset="0"/>
                <a:cs typeface="Arial" panose="020B0604020202020204" pitchFamily="34" charset="0"/>
              </a:rPr>
              <a:t>Human Resources </a:t>
            </a:r>
            <a:r>
              <a:rPr lang="en-US" sz="2400" b="1" i="1" dirty="0" smtClean="0">
                <a:solidFill>
                  <a:prstClr val="black"/>
                </a:solidFill>
                <a:latin typeface="Arial" panose="020B0604020202020204" pitchFamily="34" charset="0"/>
                <a:cs typeface="Arial" panose="020B0604020202020204" pitchFamily="34" charset="0"/>
              </a:rPr>
              <a:t>Management</a:t>
            </a:r>
            <a:r>
              <a:rPr lang="uz-Cyrl-UZ" sz="2400" b="1" i="1" dirty="0" smtClean="0">
                <a:latin typeface="Arial" panose="020B0604020202020204" pitchFamily="34" charset="0"/>
                <a:cs typeface="Arial" panose="020B0604020202020204" pitchFamily="34" charset="0"/>
              </a:rPr>
              <a:t>.</a:t>
            </a:r>
            <a:endParaRPr lang="ru-RU" sz="2400" b="1" i="1" dirty="0" smtClean="0">
              <a:solidFill>
                <a:prstClr val="black"/>
              </a:solidFill>
              <a:latin typeface="Arial" panose="020B0604020202020204" pitchFamily="34" charset="0"/>
              <a:cs typeface="Arial" panose="020B0604020202020204" pitchFamily="34" charset="0"/>
            </a:endParaRPr>
          </a:p>
          <a:p>
            <a:pPr algn="ctr"/>
            <a:endParaRPr lang="ru-RU" sz="2400" b="1" dirty="0" smtClean="0">
              <a:solidFill>
                <a:prstClr val="black"/>
              </a:solidFill>
              <a:latin typeface="Times New Roman" pitchFamily="18" charset="0"/>
              <a:cs typeface="Times New Roman" pitchFamily="18" charset="0"/>
            </a:endParaRPr>
          </a:p>
        </p:txBody>
      </p:sp>
      <p:sp>
        <p:nvSpPr>
          <p:cNvPr id="8" name="Прямоугольник 7"/>
          <p:cNvSpPr/>
          <p:nvPr/>
        </p:nvSpPr>
        <p:spPr>
          <a:xfrm>
            <a:off x="4034775" y="4769735"/>
            <a:ext cx="2329542" cy="1200329"/>
          </a:xfrm>
          <a:prstGeom prst="rect">
            <a:avLst/>
          </a:prstGeom>
        </p:spPr>
        <p:txBody>
          <a:bodyPr wrap="square">
            <a:spAutoFit/>
          </a:bodyPr>
          <a:lstStyle/>
          <a:p>
            <a:pPr algn="ctr"/>
            <a:r>
              <a:rPr lang="en-US" sz="2400" b="1" dirty="0" smtClean="0">
                <a:ln>
                  <a:prstDash val="solid"/>
                </a:ln>
                <a:solidFill>
                  <a:schemeClr val="tx2">
                    <a:lumMod val="75000"/>
                  </a:schemeClr>
                </a:solidFill>
                <a:latin typeface="Times New Roman" panose="02020603050405020304" pitchFamily="18" charset="0"/>
                <a:cs typeface="Times New Roman" panose="02020603050405020304" pitchFamily="18" charset="0"/>
              </a:rPr>
              <a:t>Suyunov</a:t>
            </a:r>
          </a:p>
          <a:p>
            <a:pPr algn="ctr"/>
            <a:r>
              <a:rPr lang="en-US" sz="2400" b="1" dirty="0" smtClean="0">
                <a:ln>
                  <a:prstDash val="solid"/>
                </a:ln>
                <a:solidFill>
                  <a:schemeClr val="tx2">
                    <a:lumMod val="75000"/>
                  </a:schemeClr>
                </a:solidFill>
                <a:latin typeface="Times New Roman" panose="02020603050405020304" pitchFamily="18" charset="0"/>
                <a:cs typeface="Times New Roman" panose="02020603050405020304" pitchFamily="18" charset="0"/>
              </a:rPr>
              <a:t>Dilmurod</a:t>
            </a:r>
          </a:p>
          <a:p>
            <a:pPr algn="ctr"/>
            <a:r>
              <a:rPr lang="en-US" sz="2400" b="1" dirty="0" err="1" smtClean="0">
                <a:ln>
                  <a:prstDash val="solid"/>
                </a:ln>
                <a:solidFill>
                  <a:schemeClr val="tx2">
                    <a:lumMod val="75000"/>
                  </a:schemeClr>
                </a:solidFill>
                <a:latin typeface="Times New Roman" panose="02020603050405020304" pitchFamily="18" charset="0"/>
                <a:cs typeface="Times New Roman" panose="02020603050405020304" pitchFamily="18" charset="0"/>
              </a:rPr>
              <a:t>Holmuradovich</a:t>
            </a:r>
            <a:endParaRPr lang="ru-RU" sz="2400" b="1" dirty="0" smtClean="0">
              <a:ln>
                <a:prstDash val="solid"/>
              </a:ln>
              <a:solidFill>
                <a:schemeClr val="tx2">
                  <a:lumMod val="75000"/>
                </a:schemeClr>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807505" y="4837748"/>
            <a:ext cx="2924684" cy="1477328"/>
          </a:xfrm>
          <a:prstGeom prst="rect">
            <a:avLst/>
          </a:prstGeom>
        </p:spPr>
        <p:txBody>
          <a:bodyPr wrap="square">
            <a:spAutoFit/>
          </a:bodyPr>
          <a:lstStyle/>
          <a:p>
            <a:r>
              <a:rPr lang="ru-RU" i="1" dirty="0">
                <a:solidFill>
                  <a:srgbClr val="44546A">
                    <a:lumMod val="75000"/>
                  </a:srgbClr>
                </a:solidFill>
                <a:cs typeface="Times New Roman" pitchFamily="18" charset="0"/>
              </a:rPr>
              <a:t> </a:t>
            </a:r>
            <a:r>
              <a:rPr lang="en-US" b="1" dirty="0">
                <a:solidFill>
                  <a:srgbClr val="44546A">
                    <a:lumMod val="75000"/>
                  </a:srgbClr>
                </a:solidFill>
                <a:latin typeface="Times New Roman" panose="02020603050405020304" pitchFamily="18" charset="0"/>
                <a:cs typeface="Times New Roman" panose="02020603050405020304" pitchFamily="18" charset="0"/>
              </a:rPr>
              <a:t>Head of </a:t>
            </a:r>
            <a:r>
              <a:rPr lang="en-US" b="1" dirty="0" smtClean="0">
                <a:solidFill>
                  <a:srgbClr val="44546A">
                    <a:lumMod val="75000"/>
                  </a:srgbClr>
                </a:solidFill>
                <a:latin typeface="Times New Roman" panose="02020603050405020304" pitchFamily="18" charset="0"/>
                <a:cs typeface="Times New Roman" panose="02020603050405020304" pitchFamily="18" charset="0"/>
              </a:rPr>
              <a:t>Department </a:t>
            </a:r>
            <a:r>
              <a:rPr lang="en-US" b="1" dirty="0">
                <a:solidFill>
                  <a:srgbClr val="44546A">
                    <a:lumMod val="75000"/>
                  </a:srgbClr>
                </a:solidFill>
                <a:latin typeface="Times New Roman" panose="02020603050405020304" pitchFamily="18" charset="0"/>
                <a:cs typeface="Times New Roman" panose="02020603050405020304" pitchFamily="18" charset="0"/>
              </a:rPr>
              <a:t>of "Corporate </a:t>
            </a:r>
            <a:r>
              <a:rPr lang="en-US" b="1" dirty="0" smtClean="0">
                <a:solidFill>
                  <a:srgbClr val="44546A">
                    <a:lumMod val="75000"/>
                  </a:srgbClr>
                </a:solidFill>
                <a:latin typeface="Times New Roman" panose="02020603050405020304" pitchFamily="18" charset="0"/>
                <a:cs typeface="Times New Roman" panose="02020603050405020304" pitchFamily="18" charset="0"/>
              </a:rPr>
              <a:t>Governance </a:t>
            </a:r>
            <a:r>
              <a:rPr lang="en-US" b="1" dirty="0">
                <a:solidFill>
                  <a:srgbClr val="44546A">
                    <a:lumMod val="75000"/>
                  </a:srgbClr>
                </a:solidFill>
                <a:latin typeface="Times New Roman" panose="02020603050405020304" pitchFamily="18" charset="0"/>
                <a:cs typeface="Times New Roman" panose="02020603050405020304" pitchFamily="18" charset="0"/>
              </a:rPr>
              <a:t>Theory and Practice", </a:t>
            </a:r>
            <a:r>
              <a:rPr lang="en-US" b="1" dirty="0" smtClean="0">
                <a:solidFill>
                  <a:srgbClr val="44546A">
                    <a:lumMod val="75000"/>
                  </a:srgbClr>
                </a:solidFill>
                <a:latin typeface="Times New Roman" panose="02020603050405020304" pitchFamily="18" charset="0"/>
                <a:cs typeface="Times New Roman" panose="02020603050405020304" pitchFamily="18" charset="0"/>
              </a:rPr>
              <a:t>Doctor of Science, Professor.</a:t>
            </a:r>
            <a:endParaRPr lang="ru-RU" i="1" dirty="0">
              <a:solidFill>
                <a:schemeClr val="tx2">
                  <a:lumMod val="75000"/>
                </a:schemeClr>
              </a:solidFill>
            </a:endParaRPr>
          </a:p>
        </p:txBody>
      </p:sp>
      <p:cxnSp>
        <p:nvCxnSpPr>
          <p:cNvPr id="12" name="Прямая соединительная линия 11"/>
          <p:cNvCxnSpPr/>
          <p:nvPr/>
        </p:nvCxnSpPr>
        <p:spPr>
          <a:xfrm>
            <a:off x="6754518" y="5268498"/>
            <a:ext cx="0" cy="1200329"/>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20463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473758" y="1488734"/>
            <a:ext cx="5249991" cy="2750757"/>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ru-RU" sz="3000" b="1" dirty="0" err="1" smtClean="0">
                <a:solidFill>
                  <a:schemeClr val="tx1"/>
                </a:solidFill>
                <a:latin typeface="Times New Roman" pitchFamily="18" charset="0"/>
                <a:cs typeface="Times New Roman" pitchFamily="18" charset="0"/>
              </a:rPr>
              <a:t>Мавзу</a:t>
            </a:r>
            <a:r>
              <a:rPr lang="ru-RU" sz="3000" b="1" dirty="0" smtClean="0">
                <a:solidFill>
                  <a:schemeClr val="tx1"/>
                </a:solidFill>
                <a:latin typeface="Times New Roman" pitchFamily="18" charset="0"/>
                <a:cs typeface="Times New Roman" pitchFamily="18" charset="0"/>
              </a:rPr>
              <a:t>: 3.</a:t>
            </a:r>
          </a:p>
          <a:p>
            <a:pPr algn="ctr" fontAlgn="t"/>
            <a:r>
              <a:rPr lang="ru-RU" sz="3000" b="1" dirty="0" err="1">
                <a:solidFill>
                  <a:schemeClr val="tx1"/>
                </a:solidFill>
                <a:latin typeface="Times New Roman" pitchFamily="18" charset="0"/>
                <a:cs typeface="Times New Roman" pitchFamily="18" charset="0"/>
              </a:rPr>
              <a:t>Номзодларни</a:t>
            </a:r>
            <a:r>
              <a:rPr lang="ru-RU" sz="3000" b="1" dirty="0">
                <a:solidFill>
                  <a:schemeClr val="tx1"/>
                </a:solidFill>
                <a:latin typeface="Times New Roman" pitchFamily="18" charset="0"/>
                <a:cs typeface="Times New Roman" pitchFamily="18" charset="0"/>
              </a:rPr>
              <a:t> </a:t>
            </a:r>
            <a:r>
              <a:rPr lang="ru-RU" sz="3000" b="1" dirty="0" err="1" smtClean="0">
                <a:solidFill>
                  <a:schemeClr val="tx1"/>
                </a:solidFill>
                <a:latin typeface="Times New Roman" pitchFamily="18" charset="0"/>
                <a:cs typeface="Times New Roman" pitchFamily="18" charset="0"/>
              </a:rPr>
              <a:t>тўплаш</a:t>
            </a:r>
            <a:r>
              <a:rPr lang="ru-RU" sz="3000" b="1" dirty="0" smtClean="0">
                <a:solidFill>
                  <a:schemeClr val="tx1"/>
                </a:solidFill>
                <a:latin typeface="Times New Roman" pitchFamily="18" charset="0"/>
                <a:cs typeface="Times New Roman" pitchFamily="18" charset="0"/>
              </a:rPr>
              <a:t>, </a:t>
            </a:r>
            <a:r>
              <a:rPr lang="ru-RU" sz="3000" b="1" dirty="0" err="1">
                <a:solidFill>
                  <a:schemeClr val="tx1"/>
                </a:solidFill>
                <a:latin typeface="Times New Roman" pitchFamily="18" charset="0"/>
                <a:cs typeface="Times New Roman" pitchFamily="18" charset="0"/>
              </a:rPr>
              <a:t>ходимларни</a:t>
            </a:r>
            <a:r>
              <a:rPr lang="ru-RU" sz="3000" b="1" dirty="0">
                <a:solidFill>
                  <a:schemeClr val="tx1"/>
                </a:solidFill>
                <a:latin typeface="Times New Roman" pitchFamily="18" charset="0"/>
                <a:cs typeface="Times New Roman" pitchFamily="18" charset="0"/>
              </a:rPr>
              <a:t> </a:t>
            </a:r>
            <a:r>
              <a:rPr lang="ru-RU" sz="3000" b="1" dirty="0" err="1">
                <a:solidFill>
                  <a:schemeClr val="tx1"/>
                </a:solidFill>
                <a:latin typeface="Times New Roman" pitchFamily="18" charset="0"/>
                <a:cs typeface="Times New Roman" pitchFamily="18" charset="0"/>
              </a:rPr>
              <a:t>танлаш</a:t>
            </a:r>
            <a:r>
              <a:rPr lang="ru-RU" sz="3000" b="1" dirty="0">
                <a:solidFill>
                  <a:schemeClr val="tx1"/>
                </a:solidFill>
                <a:latin typeface="Times New Roman" pitchFamily="18" charset="0"/>
                <a:cs typeface="Times New Roman" pitchFamily="18" charset="0"/>
              </a:rPr>
              <a:t> </a:t>
            </a:r>
            <a:r>
              <a:rPr lang="ru-RU" sz="3000" b="1" dirty="0" err="1">
                <a:solidFill>
                  <a:schemeClr val="tx1"/>
                </a:solidFill>
                <a:latin typeface="Times New Roman" pitchFamily="18" charset="0"/>
                <a:cs typeface="Times New Roman" pitchFamily="18" charset="0"/>
              </a:rPr>
              <a:t>ва</a:t>
            </a:r>
            <a:r>
              <a:rPr lang="ru-RU" sz="3000" b="1" dirty="0">
                <a:solidFill>
                  <a:schemeClr val="tx1"/>
                </a:solidFill>
                <a:latin typeface="Times New Roman" pitchFamily="18" charset="0"/>
                <a:cs typeface="Times New Roman" pitchFamily="18" charset="0"/>
              </a:rPr>
              <a:t> </a:t>
            </a:r>
            <a:r>
              <a:rPr lang="ru-RU" sz="3000" b="1" dirty="0" err="1">
                <a:solidFill>
                  <a:schemeClr val="tx1"/>
                </a:solidFill>
                <a:latin typeface="Times New Roman" pitchFamily="18" charset="0"/>
                <a:cs typeface="Times New Roman" pitchFamily="18" charset="0"/>
              </a:rPr>
              <a:t>ишга</a:t>
            </a:r>
            <a:r>
              <a:rPr lang="ru-RU" sz="3000" b="1" dirty="0">
                <a:solidFill>
                  <a:schemeClr val="tx1"/>
                </a:solidFill>
                <a:latin typeface="Times New Roman" pitchFamily="18" charset="0"/>
                <a:cs typeface="Times New Roman" pitchFamily="18" charset="0"/>
              </a:rPr>
              <a:t> </a:t>
            </a:r>
            <a:r>
              <a:rPr lang="ru-RU" sz="3000" b="1" dirty="0" err="1">
                <a:solidFill>
                  <a:schemeClr val="tx1"/>
                </a:solidFill>
                <a:latin typeface="Times New Roman" pitchFamily="18" charset="0"/>
                <a:cs typeface="Times New Roman" pitchFamily="18" charset="0"/>
              </a:rPr>
              <a:t>жойлаштириш</a:t>
            </a:r>
            <a:r>
              <a:rPr lang="ru-RU" sz="3000" b="1" dirty="0">
                <a:solidFill>
                  <a:schemeClr val="tx1"/>
                </a:solidFill>
                <a:latin typeface="Times New Roman" pitchFamily="18" charset="0"/>
                <a:cs typeface="Times New Roman" pitchFamily="18" charset="0"/>
              </a:rPr>
              <a:t>. </a:t>
            </a:r>
            <a:r>
              <a:rPr lang="ru-RU" sz="3000" b="1" dirty="0" err="1">
                <a:solidFill>
                  <a:schemeClr val="tx1"/>
                </a:solidFill>
                <a:latin typeface="Times New Roman" pitchFamily="18" charset="0"/>
                <a:cs typeface="Times New Roman" pitchFamily="18" charset="0"/>
              </a:rPr>
              <a:t>Кадрлар</a:t>
            </a:r>
            <a:r>
              <a:rPr lang="ru-RU" sz="3000" b="1" dirty="0">
                <a:solidFill>
                  <a:schemeClr val="tx1"/>
                </a:solidFill>
                <a:latin typeface="Times New Roman" pitchFamily="18" charset="0"/>
                <a:cs typeface="Times New Roman" pitchFamily="18" charset="0"/>
              </a:rPr>
              <a:t> </a:t>
            </a:r>
            <a:r>
              <a:rPr lang="ru-RU" sz="3000" b="1" dirty="0" err="1">
                <a:solidFill>
                  <a:schemeClr val="tx1"/>
                </a:solidFill>
                <a:latin typeface="Times New Roman" pitchFamily="18" charset="0"/>
                <a:cs typeface="Times New Roman" pitchFamily="18" charset="0"/>
              </a:rPr>
              <a:t>заҳираси</a:t>
            </a:r>
            <a:r>
              <a:rPr lang="ru-RU" sz="3000" b="1" dirty="0">
                <a:solidFill>
                  <a:schemeClr val="tx1"/>
                </a:solidFill>
                <a:latin typeface="Times New Roman" pitchFamily="18" charset="0"/>
                <a:cs typeface="Times New Roman" pitchFamily="18" charset="0"/>
              </a:rPr>
              <a:t>.</a:t>
            </a:r>
          </a:p>
          <a:p>
            <a:pPr algn="ctr" fontAlgn="t"/>
            <a:endParaRPr lang="en-US" sz="200" b="1" dirty="0" smtClean="0">
              <a:solidFill>
                <a:schemeClr val="tx1"/>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06680" y="1429292"/>
            <a:ext cx="4269378" cy="2714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Прямоугольник 7"/>
          <p:cNvSpPr/>
          <p:nvPr/>
        </p:nvSpPr>
        <p:spPr>
          <a:xfrm>
            <a:off x="4102789" y="5268498"/>
            <a:ext cx="2329542" cy="1200329"/>
          </a:xfrm>
          <a:prstGeom prst="rect">
            <a:avLst/>
          </a:prstGeom>
        </p:spPr>
        <p:txBody>
          <a:bodyPr wrap="square">
            <a:spAutoFit/>
          </a:bodyPr>
          <a:lstStyle/>
          <a:p>
            <a:pPr algn="ctr"/>
            <a:r>
              <a:rPr lang="ru-RU" sz="2400" b="1" dirty="0" err="1" smtClean="0">
                <a:ln>
                  <a:prstDash val="solid"/>
                </a:ln>
                <a:solidFill>
                  <a:schemeClr val="tx2">
                    <a:lumMod val="75000"/>
                  </a:schemeClr>
                </a:solidFill>
                <a:latin typeface="Times New Roman" panose="02020603050405020304" pitchFamily="18" charset="0"/>
                <a:cs typeface="Times New Roman" panose="02020603050405020304" pitchFamily="18" charset="0"/>
              </a:rPr>
              <a:t>Суюнов</a:t>
            </a:r>
            <a:r>
              <a:rPr lang="en-US" sz="2400" b="1" dirty="0" smtClean="0">
                <a:ln>
                  <a:prstDash val="solid"/>
                </a:ln>
                <a:solidFill>
                  <a:schemeClr val="tx2">
                    <a:lumMod val="75000"/>
                  </a:schemeClr>
                </a:solidFill>
                <a:latin typeface="Times New Roman" panose="02020603050405020304" pitchFamily="18" charset="0"/>
                <a:cs typeface="Times New Roman" panose="02020603050405020304" pitchFamily="18" charset="0"/>
              </a:rPr>
              <a:t> </a:t>
            </a:r>
          </a:p>
          <a:p>
            <a:pPr algn="ctr"/>
            <a:r>
              <a:rPr lang="ru-RU" sz="2400" b="1" dirty="0" err="1" smtClean="0">
                <a:ln>
                  <a:prstDash val="solid"/>
                </a:ln>
                <a:solidFill>
                  <a:schemeClr val="tx2">
                    <a:lumMod val="75000"/>
                  </a:schemeClr>
                </a:solidFill>
                <a:latin typeface="Times New Roman" panose="02020603050405020304" pitchFamily="18" charset="0"/>
                <a:cs typeface="Times New Roman" panose="02020603050405020304" pitchFamily="18" charset="0"/>
              </a:rPr>
              <a:t>Дилмурод</a:t>
            </a:r>
            <a:r>
              <a:rPr lang="ru-RU" sz="2400" b="1" dirty="0" smtClean="0">
                <a:ln>
                  <a:prstDash val="solid"/>
                </a:ln>
                <a:solidFill>
                  <a:schemeClr val="tx2">
                    <a:lumMod val="75000"/>
                  </a:schemeClr>
                </a:solidFill>
                <a:latin typeface="Times New Roman" panose="02020603050405020304" pitchFamily="18" charset="0"/>
                <a:cs typeface="Times New Roman" panose="02020603050405020304" pitchFamily="18" charset="0"/>
              </a:rPr>
              <a:t> </a:t>
            </a:r>
            <a:endParaRPr lang="en-US" sz="2400" b="1" dirty="0" smtClean="0">
              <a:ln>
                <a:prstDash val="solid"/>
              </a:ln>
              <a:solidFill>
                <a:schemeClr val="tx2">
                  <a:lumMod val="75000"/>
                </a:schemeClr>
              </a:solidFill>
              <a:latin typeface="Times New Roman" panose="02020603050405020304" pitchFamily="18" charset="0"/>
              <a:cs typeface="Times New Roman" panose="02020603050405020304" pitchFamily="18" charset="0"/>
            </a:endParaRPr>
          </a:p>
          <a:p>
            <a:pPr algn="ctr"/>
            <a:r>
              <a:rPr lang="ru-RU" sz="2400" b="1" dirty="0" err="1" smtClean="0">
                <a:ln>
                  <a:prstDash val="solid"/>
                </a:ln>
                <a:solidFill>
                  <a:schemeClr val="tx2">
                    <a:lumMod val="75000"/>
                  </a:schemeClr>
                </a:solidFill>
                <a:latin typeface="Times New Roman" panose="02020603050405020304" pitchFamily="18" charset="0"/>
                <a:cs typeface="Times New Roman" panose="02020603050405020304" pitchFamily="18" charset="0"/>
              </a:rPr>
              <a:t>Холмурадович</a:t>
            </a:r>
            <a:endParaRPr lang="ru-RU" sz="2400" b="1" dirty="0" smtClean="0">
              <a:ln>
                <a:prstDash val="solid"/>
              </a:ln>
              <a:solidFill>
                <a:schemeClr val="tx2">
                  <a:lumMod val="75000"/>
                </a:schemeClr>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981316" y="5268498"/>
            <a:ext cx="2924684" cy="1200329"/>
          </a:xfrm>
          <a:prstGeom prst="rect">
            <a:avLst/>
          </a:prstGeom>
        </p:spPr>
        <p:txBody>
          <a:bodyPr wrap="square">
            <a:spAutoFit/>
          </a:bodyPr>
          <a:lstStyle/>
          <a:p>
            <a:r>
              <a:rPr lang="ru-RU" i="1" dirty="0">
                <a:solidFill>
                  <a:srgbClr val="44546A">
                    <a:lumMod val="75000"/>
                  </a:srgbClr>
                </a:solidFill>
                <a:cs typeface="Times New Roman" pitchFamily="18" charset="0"/>
              </a:rPr>
              <a:t> </a:t>
            </a:r>
            <a:r>
              <a:rPr lang="ru-RU" b="1" dirty="0">
                <a:solidFill>
                  <a:srgbClr val="44546A">
                    <a:lumMod val="75000"/>
                  </a:srgbClr>
                </a:solidFill>
                <a:latin typeface="Times New Roman" panose="02020603050405020304" pitchFamily="18" charset="0"/>
                <a:cs typeface="Times New Roman" panose="02020603050405020304" pitchFamily="18" charset="0"/>
              </a:rPr>
              <a:t>«</a:t>
            </a:r>
            <a:r>
              <a:rPr lang="ru-RU" b="1" dirty="0" err="1">
                <a:solidFill>
                  <a:srgbClr val="44546A">
                    <a:lumMod val="75000"/>
                  </a:srgbClr>
                </a:solidFill>
                <a:latin typeface="Times New Roman" panose="02020603050405020304" pitchFamily="18" charset="0"/>
                <a:cs typeface="Times New Roman" panose="02020603050405020304" pitchFamily="18" charset="0"/>
              </a:rPr>
              <a:t>Корпор</a:t>
            </a:r>
            <a:r>
              <a:rPr lang="uz-Cyrl-UZ" b="1" dirty="0">
                <a:solidFill>
                  <a:srgbClr val="44546A">
                    <a:lumMod val="75000"/>
                  </a:srgbClr>
                </a:solidFill>
                <a:latin typeface="Times New Roman" panose="02020603050405020304" pitchFamily="18" charset="0"/>
                <a:cs typeface="Times New Roman" panose="02020603050405020304" pitchFamily="18" charset="0"/>
              </a:rPr>
              <a:t>а</a:t>
            </a:r>
            <a:r>
              <a:rPr lang="ru-RU" b="1" dirty="0" err="1">
                <a:solidFill>
                  <a:srgbClr val="44546A">
                    <a:lumMod val="75000"/>
                  </a:srgbClr>
                </a:solidFill>
                <a:latin typeface="Times New Roman" panose="02020603050405020304" pitchFamily="18" charset="0"/>
                <a:cs typeface="Times New Roman" panose="02020603050405020304" pitchFamily="18" charset="0"/>
              </a:rPr>
              <a:t>тив</a:t>
            </a:r>
            <a:r>
              <a:rPr lang="ru-RU" b="1" dirty="0">
                <a:solidFill>
                  <a:srgbClr val="44546A">
                    <a:lumMod val="75000"/>
                  </a:srgbClr>
                </a:solidFill>
                <a:latin typeface="Times New Roman" panose="02020603050405020304" pitchFamily="18" charset="0"/>
                <a:cs typeface="Times New Roman" panose="02020603050405020304" pitchFamily="18" charset="0"/>
              </a:rPr>
              <a:t> </a:t>
            </a:r>
            <a:r>
              <a:rPr lang="ru-RU" b="1" dirty="0" err="1">
                <a:solidFill>
                  <a:srgbClr val="44546A">
                    <a:lumMod val="75000"/>
                  </a:srgbClr>
                </a:solidFill>
                <a:latin typeface="Times New Roman" panose="02020603050405020304" pitchFamily="18" charset="0"/>
                <a:cs typeface="Times New Roman" panose="02020603050405020304" pitchFamily="18" charset="0"/>
              </a:rPr>
              <a:t>бошқарув</a:t>
            </a:r>
            <a:r>
              <a:rPr lang="ru-RU" b="1" dirty="0">
                <a:solidFill>
                  <a:srgbClr val="44546A">
                    <a:lumMod val="75000"/>
                  </a:srgbClr>
                </a:solidFill>
                <a:latin typeface="Times New Roman" panose="02020603050405020304" pitchFamily="18" charset="0"/>
                <a:cs typeface="Times New Roman" panose="02020603050405020304" pitchFamily="18" charset="0"/>
              </a:rPr>
              <a:t> </a:t>
            </a:r>
            <a:r>
              <a:rPr lang="ru-RU" b="1" dirty="0" err="1">
                <a:solidFill>
                  <a:srgbClr val="44546A">
                    <a:lumMod val="75000"/>
                  </a:srgbClr>
                </a:solidFill>
                <a:latin typeface="Times New Roman" panose="02020603050405020304" pitchFamily="18" charset="0"/>
                <a:cs typeface="Times New Roman" panose="02020603050405020304" pitchFamily="18" charset="0"/>
              </a:rPr>
              <a:t>назарияси</a:t>
            </a:r>
            <a:r>
              <a:rPr lang="ru-RU" b="1" dirty="0">
                <a:solidFill>
                  <a:srgbClr val="44546A">
                    <a:lumMod val="75000"/>
                  </a:srgbClr>
                </a:solidFill>
                <a:latin typeface="Times New Roman" panose="02020603050405020304" pitchFamily="18" charset="0"/>
                <a:cs typeface="Times New Roman" panose="02020603050405020304" pitchFamily="18" charset="0"/>
              </a:rPr>
              <a:t> </a:t>
            </a:r>
            <a:r>
              <a:rPr lang="ru-RU" b="1" dirty="0" err="1">
                <a:solidFill>
                  <a:srgbClr val="44546A">
                    <a:lumMod val="75000"/>
                  </a:srgbClr>
                </a:solidFill>
                <a:latin typeface="Times New Roman" panose="02020603050405020304" pitchFamily="18" charset="0"/>
                <a:cs typeface="Times New Roman" panose="02020603050405020304" pitchFamily="18" charset="0"/>
              </a:rPr>
              <a:t>ва</a:t>
            </a:r>
            <a:r>
              <a:rPr lang="ru-RU" b="1" dirty="0">
                <a:solidFill>
                  <a:srgbClr val="44546A">
                    <a:lumMod val="75000"/>
                  </a:srgbClr>
                </a:solidFill>
                <a:latin typeface="Times New Roman" panose="02020603050405020304" pitchFamily="18" charset="0"/>
                <a:cs typeface="Times New Roman" panose="02020603050405020304" pitchFamily="18" charset="0"/>
              </a:rPr>
              <a:t> </a:t>
            </a:r>
            <a:r>
              <a:rPr lang="ru-RU" b="1" dirty="0" err="1">
                <a:solidFill>
                  <a:srgbClr val="44546A">
                    <a:lumMod val="75000"/>
                  </a:srgbClr>
                </a:solidFill>
                <a:latin typeface="Times New Roman" panose="02020603050405020304" pitchFamily="18" charset="0"/>
                <a:cs typeface="Times New Roman" panose="02020603050405020304" pitchFamily="18" charset="0"/>
              </a:rPr>
              <a:t>амалиёти</a:t>
            </a:r>
            <a:r>
              <a:rPr lang="ru-RU" b="1" dirty="0">
                <a:solidFill>
                  <a:srgbClr val="44546A">
                    <a:lumMod val="75000"/>
                  </a:srgbClr>
                </a:solidFill>
                <a:latin typeface="Times New Roman" panose="02020603050405020304" pitchFamily="18" charset="0"/>
                <a:cs typeface="Times New Roman" panose="02020603050405020304" pitchFamily="18" charset="0"/>
              </a:rPr>
              <a:t>» </a:t>
            </a:r>
            <a:r>
              <a:rPr lang="ru-RU" b="1" dirty="0" err="1">
                <a:solidFill>
                  <a:srgbClr val="44546A">
                    <a:lumMod val="75000"/>
                  </a:srgbClr>
                </a:solidFill>
                <a:latin typeface="Times New Roman" panose="02020603050405020304" pitchFamily="18" charset="0"/>
                <a:cs typeface="Times New Roman" panose="02020603050405020304" pitchFamily="18" charset="0"/>
              </a:rPr>
              <a:t>кафедраси</a:t>
            </a:r>
            <a:r>
              <a:rPr lang="ru-RU" b="1" dirty="0">
                <a:solidFill>
                  <a:srgbClr val="44546A">
                    <a:lumMod val="75000"/>
                  </a:srgbClr>
                </a:solidFill>
                <a:latin typeface="Times New Roman" panose="02020603050405020304" pitchFamily="18" charset="0"/>
                <a:cs typeface="Times New Roman" panose="02020603050405020304" pitchFamily="18" charset="0"/>
              </a:rPr>
              <a:t> </a:t>
            </a:r>
            <a:r>
              <a:rPr lang="ru-RU" b="1" dirty="0" err="1">
                <a:solidFill>
                  <a:srgbClr val="44546A">
                    <a:lumMod val="75000"/>
                  </a:srgbClr>
                </a:solidFill>
                <a:latin typeface="Times New Roman" panose="02020603050405020304" pitchFamily="18" charset="0"/>
                <a:cs typeface="Times New Roman" panose="02020603050405020304" pitchFamily="18" charset="0"/>
              </a:rPr>
              <a:t>мудири</a:t>
            </a:r>
            <a:r>
              <a:rPr lang="ru-RU" b="1" dirty="0">
                <a:solidFill>
                  <a:srgbClr val="44546A">
                    <a:lumMod val="75000"/>
                  </a:srgbClr>
                </a:solidFill>
                <a:latin typeface="Times New Roman" panose="02020603050405020304" pitchFamily="18" charset="0"/>
                <a:cs typeface="Times New Roman" panose="02020603050405020304" pitchFamily="18" charset="0"/>
              </a:rPr>
              <a:t>, </a:t>
            </a:r>
            <a:r>
              <a:rPr lang="ru-RU" b="1" dirty="0" err="1">
                <a:solidFill>
                  <a:srgbClr val="44546A">
                    <a:lumMod val="75000"/>
                  </a:srgbClr>
                </a:solidFill>
                <a:latin typeface="Times New Roman" panose="02020603050405020304" pitchFamily="18" charset="0"/>
                <a:cs typeface="Times New Roman" panose="02020603050405020304" pitchFamily="18" charset="0"/>
              </a:rPr>
              <a:t>и.ф.д</a:t>
            </a:r>
            <a:r>
              <a:rPr lang="ru-RU" b="1" dirty="0">
                <a:solidFill>
                  <a:srgbClr val="44546A">
                    <a:lumMod val="75000"/>
                  </a:srgbClr>
                </a:solidFill>
                <a:latin typeface="Times New Roman" panose="02020603050405020304" pitchFamily="18" charset="0"/>
                <a:cs typeface="Times New Roman" panose="02020603050405020304" pitchFamily="18" charset="0"/>
              </a:rPr>
              <a:t>., </a:t>
            </a:r>
            <a:r>
              <a:rPr lang="ru-RU" b="1" dirty="0" smtClean="0">
                <a:solidFill>
                  <a:srgbClr val="44546A">
                    <a:lumMod val="75000"/>
                  </a:srgbClr>
                </a:solidFill>
                <a:latin typeface="Times New Roman" panose="02020603050405020304" pitchFamily="18" charset="0"/>
                <a:cs typeface="Times New Roman" panose="02020603050405020304" pitchFamily="18" charset="0"/>
              </a:rPr>
              <a:t>профессор.</a:t>
            </a:r>
            <a:endParaRPr lang="ru-RU" i="1" dirty="0">
              <a:solidFill>
                <a:schemeClr val="tx2">
                  <a:lumMod val="75000"/>
                </a:schemeClr>
              </a:solidFill>
            </a:endParaRPr>
          </a:p>
        </p:txBody>
      </p:sp>
      <p:cxnSp>
        <p:nvCxnSpPr>
          <p:cNvPr id="12" name="Прямая соединительная линия 11"/>
          <p:cNvCxnSpPr/>
          <p:nvPr/>
        </p:nvCxnSpPr>
        <p:spPr>
          <a:xfrm>
            <a:off x="6754518" y="5268498"/>
            <a:ext cx="0" cy="1200329"/>
          </a:xfrm>
          <a:prstGeom prst="line">
            <a:avLst/>
          </a:prstGeom>
        </p:spPr>
        <p:style>
          <a:lnRef idx="1">
            <a:schemeClr val="accent1"/>
          </a:lnRef>
          <a:fillRef idx="0">
            <a:schemeClr val="accent1"/>
          </a:fillRef>
          <a:effectRef idx="0">
            <a:schemeClr val="accent1"/>
          </a:effectRef>
          <a:fontRef idx="minor">
            <a:schemeClr val="tx1"/>
          </a:fontRef>
        </p:style>
      </p:cxnSp>
      <p:sp>
        <p:nvSpPr>
          <p:cNvPr id="2" name="Прямоугольник 1"/>
          <p:cNvSpPr/>
          <p:nvPr/>
        </p:nvSpPr>
        <p:spPr>
          <a:xfrm>
            <a:off x="-143584" y="44297"/>
            <a:ext cx="10164197" cy="1384995"/>
          </a:xfrm>
          <a:prstGeom prst="rect">
            <a:avLst/>
          </a:prstGeom>
        </p:spPr>
        <p:txBody>
          <a:bodyPr wrap="square">
            <a:spAutoFit/>
          </a:bodyPr>
          <a:lstStyle/>
          <a:p>
            <a:pPr lvl="0" algn="ctr" fontAlgn="t"/>
            <a:r>
              <a:rPr lang="ru-RU" sz="3600" b="1" dirty="0">
                <a:solidFill>
                  <a:prstClr val="black"/>
                </a:solidFill>
                <a:latin typeface="Times New Roman" pitchFamily="18" charset="0"/>
                <a:cs typeface="Times New Roman" pitchFamily="18" charset="0"/>
              </a:rPr>
              <a:t>Бизнес </a:t>
            </a:r>
            <a:r>
              <a:rPr lang="ru-RU" sz="3600" b="1" dirty="0" err="1">
                <a:solidFill>
                  <a:prstClr val="black"/>
                </a:solidFill>
                <a:latin typeface="Times New Roman" pitchFamily="18" charset="0"/>
                <a:cs typeface="Times New Roman" pitchFamily="18" charset="0"/>
              </a:rPr>
              <a:t>ва</a:t>
            </a:r>
            <a:r>
              <a:rPr lang="ru-RU" sz="3600" b="1" dirty="0">
                <a:solidFill>
                  <a:prstClr val="black"/>
                </a:solidFill>
                <a:latin typeface="Times New Roman" pitchFamily="18" charset="0"/>
                <a:cs typeface="Times New Roman" pitchFamily="18" charset="0"/>
              </a:rPr>
              <a:t> </a:t>
            </a:r>
            <a:r>
              <a:rPr lang="ru-RU" sz="3600" b="1" dirty="0" err="1">
                <a:solidFill>
                  <a:prstClr val="black"/>
                </a:solidFill>
                <a:latin typeface="Times New Roman" pitchFamily="18" charset="0"/>
                <a:cs typeface="Times New Roman" pitchFamily="18" charset="0"/>
              </a:rPr>
              <a:t>тадбиркорлик</a:t>
            </a:r>
            <a:r>
              <a:rPr lang="ru-RU" sz="3600" b="1" dirty="0">
                <a:solidFill>
                  <a:prstClr val="black"/>
                </a:solidFill>
                <a:latin typeface="Times New Roman" pitchFamily="18" charset="0"/>
                <a:cs typeface="Times New Roman" pitchFamily="18" charset="0"/>
              </a:rPr>
              <a:t> </a:t>
            </a:r>
            <a:r>
              <a:rPr lang="ru-RU" sz="3600" b="1" dirty="0" err="1">
                <a:solidFill>
                  <a:prstClr val="black"/>
                </a:solidFill>
                <a:latin typeface="Times New Roman" pitchFamily="18" charset="0"/>
                <a:cs typeface="Times New Roman" pitchFamily="18" charset="0"/>
              </a:rPr>
              <a:t>олий</a:t>
            </a:r>
            <a:r>
              <a:rPr lang="ru-RU" sz="3600" b="1" dirty="0">
                <a:solidFill>
                  <a:prstClr val="black"/>
                </a:solidFill>
                <a:latin typeface="Times New Roman" pitchFamily="18" charset="0"/>
                <a:cs typeface="Times New Roman" pitchFamily="18" charset="0"/>
              </a:rPr>
              <a:t> </a:t>
            </a:r>
            <a:r>
              <a:rPr lang="ru-RU" sz="3600" b="1" dirty="0" err="1">
                <a:solidFill>
                  <a:prstClr val="black"/>
                </a:solidFill>
                <a:latin typeface="Times New Roman" pitchFamily="18" charset="0"/>
                <a:cs typeface="Times New Roman" pitchFamily="18" charset="0"/>
              </a:rPr>
              <a:t>мактаби</a:t>
            </a:r>
            <a:r>
              <a:rPr lang="ru-RU" sz="3600" b="1" dirty="0">
                <a:solidFill>
                  <a:prstClr val="black"/>
                </a:solidFill>
                <a:latin typeface="Times New Roman" pitchFamily="18" charset="0"/>
                <a:cs typeface="Times New Roman" pitchFamily="18" charset="0"/>
              </a:rPr>
              <a:t>»</a:t>
            </a:r>
            <a:br>
              <a:rPr lang="ru-RU" sz="3600" b="1" dirty="0">
                <a:solidFill>
                  <a:prstClr val="black"/>
                </a:solidFill>
                <a:latin typeface="Times New Roman" pitchFamily="18" charset="0"/>
                <a:cs typeface="Times New Roman" pitchFamily="18" charset="0"/>
              </a:rPr>
            </a:br>
            <a:r>
              <a:rPr lang="ru-RU" sz="2400" b="1" i="1" dirty="0" err="1">
                <a:solidFill>
                  <a:prstClr val="black"/>
                </a:solidFill>
                <a:latin typeface="Arial" panose="020B0604020202020204" pitchFamily="34" charset="0"/>
                <a:cs typeface="Arial" panose="020B0604020202020204" pitchFamily="34" charset="0"/>
              </a:rPr>
              <a:t>Фаннинг</a:t>
            </a:r>
            <a:r>
              <a:rPr lang="ru-RU" sz="2400" b="1" i="1" dirty="0">
                <a:solidFill>
                  <a:prstClr val="black"/>
                </a:solidFill>
                <a:latin typeface="Arial" panose="020B0604020202020204" pitchFamily="34" charset="0"/>
                <a:cs typeface="Arial" panose="020B0604020202020204" pitchFamily="34" charset="0"/>
              </a:rPr>
              <a:t> </a:t>
            </a:r>
            <a:r>
              <a:rPr lang="ru-RU" sz="2400" b="1" i="1" dirty="0" err="1">
                <a:solidFill>
                  <a:prstClr val="black"/>
                </a:solidFill>
                <a:latin typeface="Arial" panose="020B0604020202020204" pitchFamily="34" charset="0"/>
                <a:cs typeface="Arial" panose="020B0604020202020204" pitchFamily="34" charset="0"/>
              </a:rPr>
              <a:t>номи</a:t>
            </a:r>
            <a:r>
              <a:rPr lang="ru-RU" sz="2400" b="1" i="1" dirty="0">
                <a:solidFill>
                  <a:prstClr val="black"/>
                </a:solidFill>
                <a:latin typeface="Arial" panose="020B0604020202020204" pitchFamily="34" charset="0"/>
                <a:cs typeface="Arial" panose="020B0604020202020204" pitchFamily="34" charset="0"/>
              </a:rPr>
              <a:t>: </a:t>
            </a:r>
            <a:r>
              <a:rPr lang="ru-RU" sz="2400" b="1" i="1" dirty="0" err="1">
                <a:solidFill>
                  <a:prstClr val="black"/>
                </a:solidFill>
                <a:latin typeface="Arial" panose="020B0604020202020204" pitchFamily="34" charset="0"/>
                <a:cs typeface="Arial" panose="020B0604020202020204" pitchFamily="34" charset="0"/>
              </a:rPr>
              <a:t>Инсон</a:t>
            </a:r>
            <a:r>
              <a:rPr lang="ru-RU" sz="2400" b="1" i="1" dirty="0">
                <a:solidFill>
                  <a:prstClr val="black"/>
                </a:solidFill>
                <a:latin typeface="Arial" panose="020B0604020202020204" pitchFamily="34" charset="0"/>
                <a:cs typeface="Arial" panose="020B0604020202020204" pitchFamily="34" charset="0"/>
              </a:rPr>
              <a:t> </a:t>
            </a:r>
            <a:r>
              <a:rPr lang="ru-RU" sz="2400" b="1" i="1" dirty="0" err="1">
                <a:solidFill>
                  <a:prstClr val="black"/>
                </a:solidFill>
                <a:latin typeface="Arial" panose="020B0604020202020204" pitchFamily="34" charset="0"/>
                <a:cs typeface="Arial" panose="020B0604020202020204" pitchFamily="34" charset="0"/>
              </a:rPr>
              <a:t>ресурсларини</a:t>
            </a:r>
            <a:r>
              <a:rPr lang="ru-RU" sz="2400" b="1" i="1" dirty="0">
                <a:solidFill>
                  <a:prstClr val="black"/>
                </a:solidFill>
                <a:latin typeface="Arial" panose="020B0604020202020204" pitchFamily="34" charset="0"/>
                <a:cs typeface="Arial" panose="020B0604020202020204" pitchFamily="34" charset="0"/>
              </a:rPr>
              <a:t> бош</a:t>
            </a:r>
            <a:r>
              <a:rPr lang="uz-Cyrl-UZ" sz="2400" b="1" i="1" dirty="0">
                <a:solidFill>
                  <a:prstClr val="black"/>
                </a:solidFill>
                <a:latin typeface="Arial" panose="020B0604020202020204" pitchFamily="34" charset="0"/>
                <a:cs typeface="Arial" panose="020B0604020202020204" pitchFamily="34" charset="0"/>
              </a:rPr>
              <a:t>қариш.</a:t>
            </a:r>
            <a:endParaRPr lang="ru-RU" sz="2400" b="1" i="1" dirty="0">
              <a:solidFill>
                <a:prstClr val="black"/>
              </a:solidFill>
              <a:latin typeface="Arial" panose="020B0604020202020204" pitchFamily="34" charset="0"/>
              <a:cs typeface="Arial" panose="020B0604020202020204" pitchFamily="34" charset="0"/>
            </a:endParaRPr>
          </a:p>
          <a:p>
            <a:pPr lvl="0" algn="ctr"/>
            <a:endParaRPr lang="ru-RU" sz="24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3252498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612119" y="2020689"/>
            <a:ext cx="8811491" cy="4239716"/>
          </a:xfrm>
          <a:prstGeom prst="roundRect">
            <a:avLst>
              <a:gd name="adj" fmla="val 6141"/>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t">
              <a:defRPr/>
            </a:pPr>
            <a:r>
              <a:rPr lang="uz-Cyrl-UZ" sz="2438" b="1" dirty="0">
                <a:solidFill>
                  <a:schemeClr val="tx1"/>
                </a:solidFill>
                <a:latin typeface="Times New Roman" panose="02020603050405020304" pitchFamily="18" charset="0"/>
                <a:cs typeface="Times New Roman" panose="02020603050405020304" pitchFamily="18" charset="0"/>
              </a:rPr>
              <a:t> </a:t>
            </a:r>
            <a:r>
              <a:rPr lang="uz-Cyrl-UZ" sz="2438" b="1" dirty="0" smtClean="0">
                <a:solidFill>
                  <a:schemeClr val="tx1"/>
                </a:solidFill>
                <a:latin typeface="Times New Roman" panose="02020603050405020304" pitchFamily="18" charset="0"/>
                <a:cs typeface="Times New Roman" panose="02020603050405020304" pitchFamily="18" charset="0"/>
              </a:rPr>
              <a:t>          1.Номзодларни тўплашнинг моҳияти</a:t>
            </a:r>
            <a:r>
              <a:rPr lang="uz-Cyrl-UZ" sz="2438" b="1" dirty="0">
                <a:solidFill>
                  <a:schemeClr val="tx1"/>
                </a:solidFill>
                <a:latin typeface="Times New Roman" panose="02020603050405020304" pitchFamily="18" charset="0"/>
                <a:cs typeface="Times New Roman" panose="02020603050405020304" pitchFamily="18" charset="0"/>
              </a:rPr>
              <a:t>, мазмуни ва зарурлиги. </a:t>
            </a:r>
            <a:endParaRPr lang="uz-Cyrl-UZ" sz="2438" b="1" dirty="0" smtClean="0">
              <a:solidFill>
                <a:schemeClr val="tx1"/>
              </a:solidFill>
              <a:latin typeface="Times New Roman" panose="02020603050405020304" pitchFamily="18" charset="0"/>
              <a:cs typeface="Times New Roman" panose="02020603050405020304" pitchFamily="18" charset="0"/>
            </a:endParaRPr>
          </a:p>
          <a:p>
            <a:pPr algn="just" fontAlgn="t">
              <a:defRPr/>
            </a:pPr>
            <a:r>
              <a:rPr lang="uz-Cyrl-UZ" sz="2438" b="1" dirty="0">
                <a:solidFill>
                  <a:schemeClr val="tx1"/>
                </a:solidFill>
                <a:latin typeface="Times New Roman" panose="02020603050405020304" pitchFamily="18" charset="0"/>
                <a:cs typeface="Times New Roman" panose="02020603050405020304" pitchFamily="18" charset="0"/>
              </a:rPr>
              <a:t> </a:t>
            </a:r>
            <a:r>
              <a:rPr lang="uz-Cyrl-UZ" sz="2438" b="1" dirty="0" smtClean="0">
                <a:solidFill>
                  <a:schemeClr val="tx1"/>
                </a:solidFill>
                <a:latin typeface="Times New Roman" panose="02020603050405020304" pitchFamily="18" charset="0"/>
                <a:cs typeface="Times New Roman" panose="02020603050405020304" pitchFamily="18" charset="0"/>
              </a:rPr>
              <a:t>          2.Ходимларни танлашнинг зарурлиги ва босқичлари.</a:t>
            </a:r>
            <a:endParaRPr lang="uz-Cyrl-UZ" sz="2438" b="1" dirty="0">
              <a:solidFill>
                <a:schemeClr val="tx1"/>
              </a:solidFill>
              <a:latin typeface="Times New Roman" panose="02020603050405020304" pitchFamily="18" charset="0"/>
              <a:cs typeface="Times New Roman" panose="02020603050405020304" pitchFamily="18" charset="0"/>
            </a:endParaRPr>
          </a:p>
          <a:p>
            <a:pPr algn="just" fontAlgn="t">
              <a:defRPr/>
            </a:pPr>
            <a:endParaRPr lang="uz-Cyrl-UZ" sz="1219" b="1" dirty="0">
              <a:solidFill>
                <a:schemeClr val="tx1"/>
              </a:solidFill>
              <a:latin typeface="Times New Roman" panose="02020603050405020304" pitchFamily="18" charset="0"/>
              <a:cs typeface="Times New Roman" panose="02020603050405020304" pitchFamily="18" charset="0"/>
            </a:endParaRPr>
          </a:p>
          <a:p>
            <a:pPr algn="just" fontAlgn="t">
              <a:defRPr/>
            </a:pPr>
            <a:r>
              <a:rPr lang="uz-Cyrl-UZ" sz="2438" b="1" dirty="0">
                <a:solidFill>
                  <a:schemeClr val="tx1"/>
                </a:solidFill>
                <a:latin typeface="Times New Roman" panose="02020603050405020304" pitchFamily="18" charset="0"/>
                <a:cs typeface="Times New Roman" panose="02020603050405020304" pitchFamily="18" charset="0"/>
              </a:rPr>
              <a:t>      </a:t>
            </a:r>
            <a:r>
              <a:rPr lang="uz-Cyrl-UZ" sz="2438" b="1" dirty="0" smtClean="0">
                <a:solidFill>
                  <a:schemeClr val="tx1"/>
                </a:solidFill>
                <a:latin typeface="Times New Roman" panose="02020603050405020304" pitchFamily="18" charset="0"/>
                <a:cs typeface="Times New Roman" panose="02020603050405020304" pitchFamily="18" charset="0"/>
              </a:rPr>
              <a:t>     3.Ходимларни ишга қабул қилиш жараёнлари.</a:t>
            </a:r>
            <a:endParaRPr lang="uz-Cyrl-UZ" sz="2438" b="1" dirty="0">
              <a:solidFill>
                <a:schemeClr val="tx1"/>
              </a:solidFill>
              <a:latin typeface="Times New Roman" panose="02020603050405020304" pitchFamily="18" charset="0"/>
              <a:cs typeface="Times New Roman" panose="02020603050405020304" pitchFamily="18" charset="0"/>
            </a:endParaRPr>
          </a:p>
          <a:p>
            <a:pPr algn="just" fontAlgn="t">
              <a:defRPr/>
            </a:pPr>
            <a:endParaRPr lang="uz-Cyrl-UZ" sz="1219" b="1" dirty="0">
              <a:solidFill>
                <a:schemeClr val="tx1"/>
              </a:solidFill>
              <a:latin typeface="Times New Roman" panose="02020603050405020304" pitchFamily="18" charset="0"/>
              <a:cs typeface="Times New Roman" panose="02020603050405020304" pitchFamily="18" charset="0"/>
            </a:endParaRPr>
          </a:p>
          <a:p>
            <a:pPr algn="just" fontAlgn="t">
              <a:defRPr/>
            </a:pPr>
            <a:r>
              <a:rPr lang="uz-Cyrl-UZ" sz="2438" b="1" dirty="0">
                <a:solidFill>
                  <a:schemeClr val="tx1"/>
                </a:solidFill>
                <a:latin typeface="Times New Roman" panose="02020603050405020304" pitchFamily="18" charset="0"/>
                <a:cs typeface="Times New Roman" panose="02020603050405020304" pitchFamily="18" charset="0"/>
              </a:rPr>
              <a:t>      </a:t>
            </a:r>
            <a:r>
              <a:rPr lang="uz-Cyrl-UZ" sz="2438" b="1" dirty="0" smtClean="0">
                <a:solidFill>
                  <a:schemeClr val="tx1"/>
                </a:solidFill>
                <a:latin typeface="Times New Roman" panose="02020603050405020304" pitchFamily="18" charset="0"/>
                <a:cs typeface="Times New Roman" panose="02020603050405020304" pitchFamily="18" charset="0"/>
              </a:rPr>
              <a:t>     4.Корхонада кадрлар заҳирасини шакллантириш йўллари.  </a:t>
            </a:r>
            <a:endParaRPr lang="uz-Cyrl-UZ" sz="2438" b="1" dirty="0">
              <a:solidFill>
                <a:schemeClr val="tx1"/>
              </a:solidFill>
              <a:latin typeface="Times New Roman" panose="02020603050405020304" pitchFamily="18" charset="0"/>
              <a:cs typeface="Times New Roman" panose="02020603050405020304" pitchFamily="18" charset="0"/>
            </a:endParaRPr>
          </a:p>
        </p:txBody>
      </p:sp>
      <p:sp>
        <p:nvSpPr>
          <p:cNvPr id="4" name="Скругленный прямоугольник 3"/>
          <p:cNvSpPr/>
          <p:nvPr/>
        </p:nvSpPr>
        <p:spPr>
          <a:xfrm>
            <a:off x="2044173" y="265087"/>
            <a:ext cx="6453699" cy="1332409"/>
          </a:xfrm>
          <a:prstGeom prst="roundRect">
            <a:avLst>
              <a:gd name="adj" fmla="val 6141"/>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38" b="1" dirty="0">
                <a:solidFill>
                  <a:schemeClr val="tx1"/>
                </a:solidFill>
                <a:latin typeface="Times New Roman" panose="02020603050405020304" pitchFamily="18" charset="0"/>
                <a:cs typeface="Times New Roman" panose="02020603050405020304" pitchFamily="18" charset="0"/>
              </a:rPr>
              <a:t>       </a:t>
            </a:r>
          </a:p>
          <a:p>
            <a:pPr algn="ctr">
              <a:defRPr/>
            </a:pPr>
            <a:r>
              <a:rPr lang="uz-Cyrl-UZ" altLang="ru-RU" sz="2600" b="1" dirty="0">
                <a:solidFill>
                  <a:srgbClr val="002060"/>
                </a:solidFill>
                <a:latin typeface="Times New Roman" panose="02020603050405020304" pitchFamily="18" charset="0"/>
                <a:cs typeface="Times New Roman" panose="02020603050405020304" pitchFamily="18" charset="0"/>
              </a:rPr>
              <a:t>РЕЖА:</a:t>
            </a:r>
            <a:endParaRPr lang="ru-RU" altLang="ru-RU" sz="2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88083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266627" y="5159970"/>
            <a:ext cx="7557195" cy="842538"/>
          </a:xfrm>
          <a:prstGeom prst="rect">
            <a:avLst/>
          </a:prstGeom>
        </p:spPr>
        <p:txBody>
          <a:bodyPr>
            <a:spAutoFit/>
          </a:bodyPr>
          <a:lstStyle/>
          <a:p>
            <a:pPr algn="ctr">
              <a:defRPr/>
            </a:pPr>
            <a:r>
              <a:rPr lang="uz-Cyrl-UZ" sz="1625" b="1" dirty="0">
                <a:latin typeface="Times New Roman" pitchFamily="18" charset="0"/>
                <a:cs typeface="Times New Roman" pitchFamily="18" charset="0"/>
              </a:rPr>
              <a:t>Ўзбекистон Республикаси Президентининг 2022 йил 28 январдаги «2022–2026 йилларга мўлжалланган Янги Ўзбекистоннинг тараққиёт стратегияси тўғрисида»ги  ПФ-60 сонли Фармони.</a:t>
            </a:r>
            <a:r>
              <a:rPr lang="uz-Cyrl-UZ" sz="1625" b="1" cap="all" dirty="0">
                <a:solidFill>
                  <a:srgbClr val="002060"/>
                </a:solidFill>
                <a:latin typeface="Times New Roman" panose="02020603050405020304" pitchFamily="18" charset="0"/>
                <a:cs typeface="Times New Roman" panose="02020603050405020304" pitchFamily="18" charset="0"/>
              </a:rPr>
              <a:t> </a:t>
            </a:r>
            <a:endParaRPr lang="uz-Cyrl-UZ" sz="1625" b="1" dirty="0">
              <a:solidFill>
                <a:srgbClr val="002060"/>
              </a:solidFill>
              <a:latin typeface="Times New Roman" panose="02020603050405020304" pitchFamily="18" charset="0"/>
              <a:cs typeface="Times New Roman" panose="02020603050405020304" pitchFamily="18" charset="0"/>
            </a:endParaRPr>
          </a:p>
        </p:txBody>
      </p:sp>
      <p:pic>
        <p:nvPicPr>
          <p:cNvPr id="21507" name="Рисунок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05397" y="1468438"/>
            <a:ext cx="7937698" cy="3543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Прямоугольник 1"/>
          <p:cNvSpPr>
            <a:spLocks noChangeArrowheads="1"/>
          </p:cNvSpPr>
          <p:nvPr/>
        </p:nvSpPr>
        <p:spPr bwMode="auto">
          <a:xfrm>
            <a:off x="725211" y="236801"/>
            <a:ext cx="7967364"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ctr">
              <a:spcBef>
                <a:spcPct val="0"/>
              </a:spcBef>
              <a:buClrTx/>
              <a:buNone/>
            </a:pPr>
            <a:r>
              <a:rPr lang="uz-Cyrl-UZ" sz="2500" b="1" dirty="0" smtClean="0">
                <a:solidFill>
                  <a:schemeClr val="tx1"/>
                </a:solidFill>
                <a:latin typeface="Times New Roman" panose="02020603050405020304" pitchFamily="18" charset="0"/>
                <a:cs typeface="Times New Roman" panose="02020603050405020304" pitchFamily="18" charset="0"/>
              </a:rPr>
              <a:t>3.Номзодларни йиғиш, ходимларни танлаш ва ишга жойлаштириш. Кадрлар заҳираси</a:t>
            </a:r>
            <a:r>
              <a:rPr lang="ru-RU" altLang="ru-RU" sz="2500" b="1" dirty="0" smtClean="0">
                <a:solidFill>
                  <a:srgbClr val="000000"/>
                </a:solidFill>
                <a:latin typeface="Times New Roman" panose="02020603050405020304" pitchFamily="18" charset="0"/>
                <a:cs typeface="Times New Roman" panose="02020603050405020304" pitchFamily="18" charset="0"/>
              </a:rPr>
              <a:t>.</a:t>
            </a:r>
            <a:endParaRPr lang="ru-RU" altLang="ru-RU" sz="2500" dirty="0">
              <a:solidFill>
                <a:schemeClr val="tx1"/>
              </a:solidFill>
            </a:endParaRPr>
          </a:p>
        </p:txBody>
      </p:sp>
    </p:spTree>
    <p:extLst>
      <p:ext uri="{BB962C8B-B14F-4D97-AF65-F5344CB8AC3E}">
        <p14:creationId xmlns:p14="http://schemas.microsoft.com/office/powerpoint/2010/main" val="967505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object 2"/>
          <p:cNvSpPr txBox="1">
            <a:spLocks noChangeArrowheads="1"/>
          </p:cNvSpPr>
          <p:nvPr/>
        </p:nvSpPr>
        <p:spPr bwMode="auto">
          <a:xfrm>
            <a:off x="211598" y="1749879"/>
            <a:ext cx="9574750" cy="3396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10915" rIns="0" bIns="0">
            <a:spAutoFit/>
          </a:bodyPr>
          <a:lstStyle>
            <a:lvl1pPr marL="12700" indent="188913">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indent="0" algn="ctr">
              <a:buNone/>
            </a:pPr>
            <a:r>
              <a:rPr lang="uz-Cyrl-UZ" altLang="ru-RU" sz="2000" b="1" dirty="0">
                <a:solidFill>
                  <a:schemeClr val="tx1"/>
                </a:solidFill>
                <a:latin typeface="Times New Roman" panose="02020603050405020304" pitchFamily="18" charset="0"/>
                <a:cs typeface="Times New Roman" panose="02020603050405020304" pitchFamily="18" charset="0"/>
              </a:rPr>
              <a:t>       </a:t>
            </a:r>
          </a:p>
          <a:p>
            <a:pPr algn="just">
              <a:spcBef>
                <a:spcPct val="0"/>
              </a:spcBef>
              <a:buClrTx/>
              <a:buFontTx/>
              <a:buNone/>
            </a:pPr>
            <a:endParaRPr lang="uz-Cyrl-UZ" altLang="ru-RU" sz="2000" b="1" dirty="0">
              <a:solidFill>
                <a:srgbClr val="231F20"/>
              </a:solidFill>
              <a:latin typeface="Times New Roman" panose="02020603050405020304" pitchFamily="18" charset="0"/>
              <a:cs typeface="Times New Roman" panose="02020603050405020304" pitchFamily="18" charset="0"/>
            </a:endParaRPr>
          </a:p>
          <a:p>
            <a:pPr indent="0" algn="just">
              <a:spcBef>
                <a:spcPct val="0"/>
              </a:spcBef>
              <a:buClr>
                <a:srgbClr val="92D050"/>
              </a:buClr>
              <a:buNone/>
            </a:pPr>
            <a:r>
              <a:rPr lang="uz-Cyrl-UZ" altLang="ru-RU" sz="2000" b="1" dirty="0">
                <a:solidFill>
                  <a:srgbClr val="231F20"/>
                </a:solidFill>
                <a:latin typeface="Times New Roman" panose="02020603050405020304" pitchFamily="18" charset="0"/>
                <a:cs typeface="Times New Roman" panose="02020603050405020304" pitchFamily="18" charset="0"/>
              </a:rPr>
              <a:t>	</a:t>
            </a:r>
            <a:r>
              <a:rPr lang="en-US" altLang="ru-RU" sz="2000" b="1" dirty="0" smtClean="0">
                <a:solidFill>
                  <a:srgbClr val="231F20"/>
                </a:solidFill>
                <a:latin typeface="Times New Roman" panose="02020603050405020304" pitchFamily="18" charset="0"/>
                <a:cs typeface="Times New Roman" panose="02020603050405020304" pitchFamily="18" charset="0"/>
              </a:rPr>
              <a:t>                                          </a:t>
            </a:r>
            <a:r>
              <a:rPr lang="uz-Cyrl-UZ" altLang="ru-RU" sz="2000" b="1" dirty="0" smtClean="0">
                <a:solidFill>
                  <a:srgbClr val="002060"/>
                </a:solidFill>
                <a:latin typeface="Times New Roman" panose="02020603050405020304" pitchFamily="18" charset="0"/>
                <a:cs typeface="Times New Roman" panose="02020603050405020304" pitchFamily="18" charset="0"/>
              </a:rPr>
              <a:t>10-мақсад </a:t>
            </a:r>
            <a:r>
              <a:rPr lang="en-US" altLang="ru-RU" sz="2000" b="1" dirty="0" smtClean="0">
                <a:solidFill>
                  <a:srgbClr val="002060"/>
                </a:solidFill>
                <a:latin typeface="Times New Roman" panose="02020603050405020304" pitchFamily="18" charset="0"/>
                <a:cs typeface="Times New Roman" panose="02020603050405020304" pitchFamily="18" charset="0"/>
              </a:rPr>
              <a:t>[1]</a:t>
            </a:r>
            <a:endParaRPr lang="uz-Cyrl-UZ" altLang="ru-RU" sz="2000" dirty="0">
              <a:solidFill>
                <a:schemeClr val="tx1"/>
              </a:solidFill>
              <a:latin typeface="Times New Roman" panose="02020603050405020304" pitchFamily="18" charset="0"/>
              <a:cs typeface="Times New Roman" panose="02020603050405020304" pitchFamily="18" charset="0"/>
            </a:endParaRPr>
          </a:p>
          <a:p>
            <a:pPr indent="0" algn="just">
              <a:spcBef>
                <a:spcPct val="0"/>
              </a:spcBef>
              <a:buClr>
                <a:srgbClr val="92D050"/>
              </a:buClr>
              <a:buNone/>
            </a:pPr>
            <a:endParaRPr lang="uz-Cyrl-UZ" altLang="ru-RU" sz="2000" b="1" dirty="0" smtClean="0">
              <a:solidFill>
                <a:srgbClr val="231F20"/>
              </a:solidFill>
              <a:latin typeface="Times New Roman" panose="02020603050405020304" pitchFamily="18" charset="0"/>
              <a:cs typeface="Times New Roman" panose="02020603050405020304" pitchFamily="18" charset="0"/>
            </a:endParaRPr>
          </a:p>
          <a:p>
            <a:pPr algn="just">
              <a:spcBef>
                <a:spcPct val="0"/>
              </a:spcBef>
              <a:buClr>
                <a:srgbClr val="00B050"/>
              </a:buClr>
              <a:buFont typeface="Wingdings" panose="05000000000000000000" pitchFamily="2" charset="2"/>
              <a:buChar char="q"/>
            </a:pPr>
            <a:r>
              <a:rPr lang="uz-Cyrl-UZ" sz="2000" dirty="0" smtClean="0">
                <a:solidFill>
                  <a:schemeClr val="tx1"/>
                </a:solidFill>
                <a:latin typeface="Times New Roman" panose="02020603050405020304" pitchFamily="18" charset="0"/>
                <a:cs typeface="Times New Roman" panose="02020603050405020304" pitchFamily="18" charset="0"/>
              </a:rPr>
              <a:t>     Давлат фуқаролик хизмати тизимига кирувчи давлат органлари ва ташкилотларида ходимларни ишга қабул қилишда очиқ мустақил </a:t>
            </a:r>
            <a:r>
              <a:rPr lang="uz-Cyrl-UZ" sz="2000" b="1" dirty="0" smtClean="0">
                <a:solidFill>
                  <a:schemeClr val="tx1"/>
                </a:solidFill>
                <a:latin typeface="Times New Roman" panose="02020603050405020304" pitchFamily="18" charset="0"/>
                <a:cs typeface="Times New Roman" panose="02020603050405020304" pitchFamily="18" charset="0"/>
              </a:rPr>
              <a:t>танлов орқали саралаб олиш.</a:t>
            </a:r>
            <a:endParaRPr lang="uz-Cyrl-UZ" sz="2000" dirty="0" smtClean="0">
              <a:solidFill>
                <a:schemeClr val="tx1"/>
              </a:solidFill>
              <a:latin typeface="Times New Roman" panose="02020603050405020304" pitchFamily="18" charset="0"/>
              <a:cs typeface="Times New Roman" panose="02020603050405020304" pitchFamily="18" charset="0"/>
            </a:endParaRPr>
          </a:p>
          <a:p>
            <a:pPr algn="just">
              <a:spcBef>
                <a:spcPct val="0"/>
              </a:spcBef>
              <a:buClr>
                <a:srgbClr val="00B050"/>
              </a:buClr>
              <a:buFont typeface="Wingdings" panose="05000000000000000000" pitchFamily="2" charset="2"/>
              <a:buChar char="q"/>
            </a:pPr>
            <a:r>
              <a:rPr lang="uz-Cyrl-UZ" sz="2000" dirty="0" smtClean="0">
                <a:solidFill>
                  <a:schemeClr val="tx1"/>
                </a:solidFill>
                <a:latin typeface="Times New Roman" panose="02020603050405020304" pitchFamily="18" charset="0"/>
                <a:cs typeface="Times New Roman" panose="02020603050405020304" pitchFamily="18" charset="0"/>
              </a:rPr>
              <a:t>      Раҳбарлик лавозимлари учун муносиб номзодларни тайёрлаш мақсадида </a:t>
            </a:r>
            <a:r>
              <a:rPr lang="uz-Cyrl-UZ" sz="2000" b="1" dirty="0" smtClean="0">
                <a:solidFill>
                  <a:schemeClr val="tx1"/>
                </a:solidFill>
                <a:latin typeface="Times New Roman" panose="02020603050405020304" pitchFamily="18" charset="0"/>
                <a:cs typeface="Times New Roman" panose="02020603050405020304" pitchFamily="18" charset="0"/>
              </a:rPr>
              <a:t>Миллий кадрлар захирасини</a:t>
            </a:r>
            <a:r>
              <a:rPr lang="uz-Cyrl-UZ" sz="2000" dirty="0" smtClean="0">
                <a:solidFill>
                  <a:schemeClr val="tx1"/>
                </a:solidFill>
                <a:latin typeface="Times New Roman" panose="02020603050405020304" pitchFamily="18" charset="0"/>
                <a:cs typeface="Times New Roman" panose="02020603050405020304" pitchFamily="18" charset="0"/>
              </a:rPr>
              <a:t> шакллантириш.</a:t>
            </a:r>
          </a:p>
          <a:p>
            <a:pPr algn="just">
              <a:spcBef>
                <a:spcPct val="0"/>
              </a:spcBef>
              <a:buClr>
                <a:srgbClr val="00B050"/>
              </a:buClr>
              <a:buFont typeface="Wingdings" panose="05000000000000000000" pitchFamily="2" charset="2"/>
              <a:buChar char="q"/>
            </a:pPr>
            <a:r>
              <a:rPr lang="uz-Cyrl-UZ" sz="2000" dirty="0">
                <a:solidFill>
                  <a:schemeClr val="tx1"/>
                </a:solidFill>
                <a:latin typeface="Times New Roman" panose="02020603050405020304" pitchFamily="18" charset="0"/>
                <a:cs typeface="Times New Roman" panose="02020603050405020304" pitchFamily="18" charset="0"/>
              </a:rPr>
              <a:t> </a:t>
            </a:r>
            <a:r>
              <a:rPr lang="uz-Cyrl-UZ" sz="2000" dirty="0" smtClean="0">
                <a:solidFill>
                  <a:schemeClr val="tx1"/>
                </a:solidFill>
                <a:latin typeface="Times New Roman" panose="02020603050405020304" pitchFamily="18" charset="0"/>
                <a:cs typeface="Times New Roman" panose="02020603050405020304" pitchFamily="18" charset="0"/>
              </a:rPr>
              <a:t>     Республика миқёсида </a:t>
            </a:r>
            <a:r>
              <a:rPr lang="uz-Cyrl-UZ" sz="2000" b="1" dirty="0" smtClean="0">
                <a:solidFill>
                  <a:schemeClr val="tx1"/>
                </a:solidFill>
                <a:latin typeface="Times New Roman" panose="02020603050405020304" pitchFamily="18" charset="0"/>
                <a:cs typeface="Times New Roman" panose="02020603050405020304" pitchFamily="18" charset="0"/>
              </a:rPr>
              <a:t>захира кадрларни саралаш</a:t>
            </a:r>
            <a:r>
              <a:rPr lang="uz-Cyrl-UZ" sz="2000" dirty="0" smtClean="0">
                <a:solidFill>
                  <a:schemeClr val="tx1"/>
                </a:solidFill>
                <a:latin typeface="Times New Roman" panose="02020603050405020304" pitchFamily="18" charset="0"/>
                <a:cs typeface="Times New Roman" panose="02020603050405020304" pitchFamily="18" charset="0"/>
              </a:rPr>
              <a:t> амалиётини йўлга қўйиш.</a:t>
            </a:r>
            <a:endParaRPr lang="uz-Cyrl-UZ" sz="2000" dirty="0">
              <a:solidFill>
                <a:schemeClr val="tx1"/>
              </a:solidFill>
              <a:latin typeface="Times New Roman" panose="02020603050405020304" pitchFamily="18" charset="0"/>
              <a:cs typeface="Times New Roman" panose="02020603050405020304" pitchFamily="18" charset="0"/>
            </a:endParaRPr>
          </a:p>
          <a:p>
            <a:pPr algn="just">
              <a:spcBef>
                <a:spcPct val="0"/>
              </a:spcBef>
              <a:buClr>
                <a:srgbClr val="00B050"/>
              </a:buClr>
              <a:buFont typeface="Wingdings" panose="05000000000000000000" pitchFamily="2" charset="2"/>
              <a:buChar char="q"/>
            </a:pPr>
            <a:r>
              <a:rPr lang="uz-Cyrl-UZ" sz="2000" dirty="0" smtClean="0">
                <a:solidFill>
                  <a:schemeClr val="tx1"/>
                </a:solidFill>
                <a:latin typeface="Times New Roman" panose="02020603050405020304" pitchFamily="18" charset="0"/>
                <a:cs typeface="Times New Roman" panose="02020603050405020304" pitchFamily="18" charset="0"/>
              </a:rPr>
              <a:t>      Кадрларнинг </a:t>
            </a:r>
            <a:r>
              <a:rPr lang="uz-Cyrl-UZ" sz="2000" b="1" dirty="0" smtClean="0">
                <a:solidFill>
                  <a:schemeClr val="tx1"/>
                </a:solidFill>
                <a:latin typeface="Times New Roman" panose="02020603050405020304" pitchFamily="18" charset="0"/>
                <a:cs typeface="Times New Roman" panose="02020603050405020304" pitchFamily="18" charset="0"/>
              </a:rPr>
              <a:t>билим ва кўникмаларини доимий равишда ошириб бориш</a:t>
            </a:r>
            <a:r>
              <a:rPr lang="uz-Cyrl-UZ" sz="2000" dirty="0" smtClean="0">
                <a:solidFill>
                  <a:schemeClr val="tx1"/>
                </a:solidFill>
                <a:latin typeface="Times New Roman" panose="02020603050405020304" pitchFamily="18" charset="0"/>
                <a:cs typeface="Times New Roman" panose="02020603050405020304" pitchFamily="18" charset="0"/>
              </a:rPr>
              <a:t> чораларини кўриш</a:t>
            </a:r>
            <a:r>
              <a:rPr lang="uz-Cyrl-UZ" altLang="ru-RU" sz="2000" dirty="0" smtClean="0">
                <a:solidFill>
                  <a:schemeClr val="tx1"/>
                </a:solidFill>
                <a:latin typeface="Times New Roman" panose="02020603050405020304" pitchFamily="18" charset="0"/>
                <a:cs typeface="Times New Roman" panose="02020603050405020304" pitchFamily="18" charset="0"/>
              </a:rPr>
              <a:t>.</a:t>
            </a:r>
            <a:r>
              <a:rPr lang="uz-Cyrl-UZ" altLang="ru-RU" sz="2000" b="1" dirty="0">
                <a:solidFill>
                  <a:srgbClr val="002060"/>
                </a:solidFill>
                <a:latin typeface="Times New Roman" panose="02020603050405020304" pitchFamily="18" charset="0"/>
                <a:cs typeface="Times New Roman" panose="02020603050405020304" pitchFamily="18" charset="0"/>
              </a:rPr>
              <a:t> </a:t>
            </a:r>
            <a:endParaRPr lang="uz-Cyrl-UZ" altLang="ru-RU" sz="2000" dirty="0">
              <a:solidFill>
                <a:schemeClr val="tx1"/>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92965" y="244110"/>
            <a:ext cx="8923507" cy="1631216"/>
          </a:xfrm>
          <a:prstGeom prst="rect">
            <a:avLst/>
          </a:prstGeom>
        </p:spPr>
        <p:txBody>
          <a:bodyPr wrap="square">
            <a:spAutoFit/>
          </a:bodyPr>
          <a:lstStyle/>
          <a:p>
            <a:pPr algn="ctr"/>
            <a:r>
              <a:rPr lang="uz-Cyrl-UZ" sz="2000" b="1" dirty="0">
                <a:solidFill>
                  <a:srgbClr val="22438E"/>
                </a:solidFill>
                <a:latin typeface="Times New Roman" panose="02020603050405020304" pitchFamily="18" charset="0"/>
                <a:cs typeface="Times New Roman" panose="02020603050405020304" pitchFamily="18" charset="0"/>
              </a:rPr>
              <a:t>2022-2026 йилларга мўлжалланган Янги Ўзбекистоннинг тараққиёт стратегиясидаги инсон қадрини юксалтириш, халқпарвар давлат барпо этишга оид устувор мақсад ва вазифалар ижросини таъминлаш давлат органлари фаолияти самарадорлигини янада оширишни талаб этмоқда.</a:t>
            </a:r>
          </a:p>
          <a:p>
            <a:pPr algn="just">
              <a:spcBef>
                <a:spcPts val="20"/>
              </a:spcBef>
              <a:buClrTx/>
              <a:buNone/>
            </a:pPr>
            <a:endParaRPr lang="uz-Cyrl-UZ" altLang="ru-RU" sz="2000" b="1" dirty="0">
              <a:solidFill>
                <a:srgbClr val="22438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69828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6483" y="191315"/>
            <a:ext cx="9484066" cy="1325563"/>
          </a:xfrm>
        </p:spPr>
        <p:txBody>
          <a:bodyPr>
            <a:noAutofit/>
          </a:bodyPr>
          <a:lstStyle/>
          <a:p>
            <a:pPr algn="ctr"/>
            <a:r>
              <a:rPr lang="ru-RU" sz="1600" b="1" dirty="0">
                <a:latin typeface="Times New Roman" panose="02020603050405020304" pitchFamily="18" charset="0"/>
                <a:cs typeface="Times New Roman" panose="02020603050405020304" pitchFamily="18" charset="0"/>
              </a:rPr>
              <a:t> </a:t>
            </a:r>
            <a:r>
              <a:rPr lang="ru-RU" sz="1800" b="1" dirty="0">
                <a:latin typeface="Times New Roman" panose="02020603050405020304" pitchFamily="18" charset="0"/>
                <a:cs typeface="Times New Roman" panose="02020603050405020304" pitchFamily="18" charset="0"/>
              </a:rPr>
              <a:t>1.Номзодларни </a:t>
            </a:r>
            <a:r>
              <a:rPr lang="ru-RU" sz="1800" b="1" dirty="0" err="1" smtClean="0">
                <a:latin typeface="Times New Roman" panose="02020603050405020304" pitchFamily="18" charset="0"/>
                <a:cs typeface="Times New Roman" panose="02020603050405020304" pitchFamily="18" charset="0"/>
              </a:rPr>
              <a:t>тўплашнинг</a:t>
            </a:r>
            <a:r>
              <a:rPr lang="ru-RU" sz="1800" b="1" dirty="0" smtClean="0">
                <a:latin typeface="Times New Roman" panose="02020603050405020304" pitchFamily="18" charset="0"/>
                <a:cs typeface="Times New Roman" panose="02020603050405020304" pitchFamily="18" charset="0"/>
              </a:rPr>
              <a:t> </a:t>
            </a:r>
            <a:r>
              <a:rPr lang="ru-RU" sz="1800" b="1" dirty="0" err="1">
                <a:latin typeface="Times New Roman" panose="02020603050405020304" pitchFamily="18" charset="0"/>
                <a:cs typeface="Times New Roman" panose="02020603050405020304" pitchFamily="18" charset="0"/>
              </a:rPr>
              <a:t>моҳияти</a:t>
            </a:r>
            <a:r>
              <a:rPr lang="ru-RU" sz="1800" b="1" dirty="0">
                <a:latin typeface="Times New Roman" panose="02020603050405020304" pitchFamily="18" charset="0"/>
                <a:cs typeface="Times New Roman" panose="02020603050405020304" pitchFamily="18" charset="0"/>
              </a:rPr>
              <a:t>, </a:t>
            </a:r>
            <a:r>
              <a:rPr lang="ru-RU" sz="1800" b="1" dirty="0" err="1">
                <a:latin typeface="Times New Roman" panose="02020603050405020304" pitchFamily="18" charset="0"/>
                <a:cs typeface="Times New Roman" panose="02020603050405020304" pitchFamily="18" charset="0"/>
              </a:rPr>
              <a:t>мазмуни</a:t>
            </a:r>
            <a:r>
              <a:rPr lang="ru-RU" sz="1800" b="1" dirty="0">
                <a:latin typeface="Times New Roman" panose="02020603050405020304" pitchFamily="18" charset="0"/>
                <a:cs typeface="Times New Roman" panose="02020603050405020304" pitchFamily="18" charset="0"/>
              </a:rPr>
              <a:t> </a:t>
            </a:r>
            <a:r>
              <a:rPr lang="ru-RU" sz="1800" b="1" dirty="0" err="1">
                <a:latin typeface="Times New Roman" panose="02020603050405020304" pitchFamily="18" charset="0"/>
                <a:cs typeface="Times New Roman" panose="02020603050405020304" pitchFamily="18" charset="0"/>
              </a:rPr>
              <a:t>ва</a:t>
            </a:r>
            <a:r>
              <a:rPr lang="ru-RU" sz="1800" b="1" dirty="0">
                <a:latin typeface="Times New Roman" panose="02020603050405020304" pitchFamily="18" charset="0"/>
                <a:cs typeface="Times New Roman" panose="02020603050405020304" pitchFamily="18" charset="0"/>
              </a:rPr>
              <a:t> </a:t>
            </a:r>
            <a:r>
              <a:rPr lang="ru-RU" sz="1800" b="1" dirty="0" err="1">
                <a:latin typeface="Times New Roman" panose="02020603050405020304" pitchFamily="18" charset="0"/>
                <a:cs typeface="Times New Roman" panose="02020603050405020304" pitchFamily="18" charset="0"/>
              </a:rPr>
              <a:t>зарурлиги</a:t>
            </a:r>
            <a:r>
              <a:rPr lang="ru-RU" sz="1800" b="1" dirty="0" smtClean="0">
                <a:latin typeface="Times New Roman" panose="02020603050405020304" pitchFamily="18" charset="0"/>
                <a:cs typeface="Times New Roman" panose="02020603050405020304" pitchFamily="18" charset="0"/>
              </a:rPr>
              <a:t>.</a:t>
            </a:r>
            <a:br>
              <a:rPr lang="ru-RU" sz="1800" b="1" dirty="0" smtClean="0">
                <a:latin typeface="Times New Roman" panose="02020603050405020304" pitchFamily="18" charset="0"/>
                <a:cs typeface="Times New Roman" panose="02020603050405020304" pitchFamily="18" charset="0"/>
              </a:rPr>
            </a:br>
            <a:r>
              <a:rPr lang="ru-RU" sz="1600" b="1" dirty="0">
                <a:latin typeface="Times New Roman" panose="02020603050405020304" pitchFamily="18" charset="0"/>
                <a:cs typeface="Times New Roman" panose="02020603050405020304" pitchFamily="18" charset="0"/>
              </a:rPr>
              <a:t/>
            </a:r>
            <a:br>
              <a:rPr lang="ru-RU" sz="1600" b="1" dirty="0">
                <a:latin typeface="Times New Roman" panose="02020603050405020304" pitchFamily="18" charset="0"/>
                <a:cs typeface="Times New Roman" panose="02020603050405020304" pitchFamily="18" charset="0"/>
              </a:rPr>
            </a:br>
            <a:r>
              <a:rPr lang="ru-RU" sz="1600" b="1" dirty="0">
                <a:latin typeface="Times New Roman" panose="02020603050405020304" pitchFamily="18" charset="0"/>
                <a:cs typeface="Times New Roman" panose="02020603050405020304" pitchFamily="18" charset="0"/>
              </a:rPr>
              <a:t>  </a:t>
            </a:r>
            <a:r>
              <a:rPr lang="ru-RU" sz="1600" b="1" dirty="0" smtClean="0">
                <a:latin typeface="Times New Roman" panose="02020603050405020304" pitchFamily="18" charset="0"/>
                <a:cs typeface="Times New Roman" panose="02020603050405020304" pitchFamily="18" charset="0"/>
              </a:rPr>
              <a:t>2022 </a:t>
            </a:r>
            <a:r>
              <a:rPr lang="ru-RU" sz="1600" b="1" dirty="0" err="1">
                <a:latin typeface="Times New Roman" panose="02020603050405020304" pitchFamily="18" charset="0"/>
                <a:cs typeface="Times New Roman" panose="02020603050405020304" pitchFamily="18" charset="0"/>
              </a:rPr>
              <a:t>йилнинг</a:t>
            </a:r>
            <a:r>
              <a:rPr lang="ru-RU" sz="1600" b="1" dirty="0">
                <a:latin typeface="Times New Roman" panose="02020603050405020304" pitchFamily="18" charset="0"/>
                <a:cs typeface="Times New Roman" panose="02020603050405020304" pitchFamily="18" charset="0"/>
              </a:rPr>
              <a:t> январь-июнь </a:t>
            </a:r>
            <a:r>
              <a:rPr lang="ru-RU" sz="1600" b="1" dirty="0" err="1">
                <a:latin typeface="Times New Roman" panose="02020603050405020304" pitchFamily="18" charset="0"/>
                <a:cs typeface="Times New Roman" panose="02020603050405020304" pitchFamily="18" charset="0"/>
              </a:rPr>
              <a:t>ойларида</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Ўзбекистон</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Республикасида</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меҳнат</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ресурслари</a:t>
            </a:r>
            <a:r>
              <a:rPr lang="ru-RU" sz="1600" b="1" dirty="0">
                <a:latin typeface="Times New Roman" panose="02020603050405020304" pitchFamily="18" charset="0"/>
                <a:cs typeface="Times New Roman" panose="02020603050405020304" pitchFamily="18" charset="0"/>
              </a:rPr>
              <a:t> сони </a:t>
            </a:r>
            <a:r>
              <a:rPr lang="ru-RU" sz="1600" b="1" dirty="0" err="1">
                <a:latin typeface="Times New Roman" panose="02020603050405020304" pitchFamily="18" charset="0"/>
                <a:cs typeface="Times New Roman" panose="02020603050405020304" pitchFamily="18" charset="0"/>
              </a:rPr>
              <a:t>жами</a:t>
            </a:r>
            <a:r>
              <a:rPr lang="ru-RU" sz="1600" b="1" dirty="0">
                <a:latin typeface="Times New Roman" panose="02020603050405020304" pitchFamily="18" charset="0"/>
                <a:cs typeface="Times New Roman" panose="02020603050405020304" pitchFamily="18" charset="0"/>
              </a:rPr>
              <a:t> 19 млн 453,3 </a:t>
            </a:r>
            <a:r>
              <a:rPr lang="ru-RU" sz="1600" b="1" dirty="0" err="1">
                <a:latin typeface="Times New Roman" panose="02020603050405020304" pitchFamily="18" charset="0"/>
                <a:cs typeface="Times New Roman" panose="02020603050405020304" pitchFamily="18" charset="0"/>
              </a:rPr>
              <a:t>минг</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кишини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ташкил</a:t>
            </a:r>
            <a:r>
              <a:rPr lang="ru-RU" sz="1600" b="1" dirty="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этди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Меҳнат</a:t>
            </a:r>
            <a:r>
              <a:rPr lang="ru-RU" sz="1600" b="1" dirty="0" smtClean="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ресурслари</a:t>
            </a:r>
            <a:r>
              <a:rPr lang="ru-RU" sz="1600" b="1" dirty="0">
                <a:latin typeface="Times New Roman" panose="02020603050405020304" pitchFamily="18" charset="0"/>
                <a:cs typeface="Times New Roman" panose="02020603050405020304" pitchFamily="18" charset="0"/>
              </a:rPr>
              <a:t> сони </a:t>
            </a:r>
            <a:r>
              <a:rPr lang="ru-RU" sz="1600" b="1" dirty="0" err="1">
                <a:latin typeface="Times New Roman" panose="02020603050405020304" pitchFamily="18" charset="0"/>
                <a:cs typeface="Times New Roman" panose="02020603050405020304" pitchFamily="18" charset="0"/>
              </a:rPr>
              <a:t>ўтган</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йилнинг</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мос</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даврига</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нисбатан</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таққосланганда</a:t>
            </a:r>
            <a:r>
              <a:rPr lang="ru-RU" sz="1600" b="1" dirty="0">
                <a:latin typeface="Times New Roman" panose="02020603050405020304" pitchFamily="18" charset="0"/>
                <a:cs typeface="Times New Roman" panose="02020603050405020304" pitchFamily="18" charset="0"/>
              </a:rPr>
              <a:t> 0,8 </a:t>
            </a:r>
            <a:r>
              <a:rPr lang="ru-RU" sz="1600" b="1" dirty="0" err="1">
                <a:latin typeface="Times New Roman" panose="02020603050405020304" pitchFamily="18" charset="0"/>
                <a:cs typeface="Times New Roman" panose="02020603050405020304" pitchFamily="18" charset="0"/>
              </a:rPr>
              <a:t>фоизга</a:t>
            </a:r>
            <a:r>
              <a:rPr lang="ru-RU" sz="1600" b="1" dirty="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ошган</a:t>
            </a:r>
            <a:r>
              <a:rPr lang="ru-RU" sz="1600" b="1" dirty="0" smtClean="0">
                <a:latin typeface="Times New Roman" panose="02020603050405020304" pitchFamily="18" charset="0"/>
                <a:cs typeface="Times New Roman" panose="02020603050405020304" pitchFamily="18" charset="0"/>
              </a:rPr>
              <a:t>*.</a:t>
            </a:r>
            <a:r>
              <a:rPr lang="ru-RU" sz="1600" b="1" dirty="0">
                <a:latin typeface="Times New Roman" panose="02020603050405020304" pitchFamily="18" charset="0"/>
                <a:cs typeface="Times New Roman" panose="02020603050405020304" pitchFamily="18" charset="0"/>
              </a:rPr>
              <a:t/>
            </a:r>
            <a:br>
              <a:rPr lang="ru-RU" sz="1600" b="1" dirty="0">
                <a:latin typeface="Times New Roman" panose="02020603050405020304" pitchFamily="18" charset="0"/>
                <a:cs typeface="Times New Roman" panose="02020603050405020304" pitchFamily="18" charset="0"/>
              </a:rPr>
            </a:br>
            <a:endParaRPr lang="ru-RU" sz="1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70294" y="1382935"/>
            <a:ext cx="9249798" cy="4776040"/>
          </a:xfrm>
        </p:spPr>
        <p:txBody>
          <a:bodyPr>
            <a:normAutofit fontScale="25000" lnSpcReduction="20000"/>
          </a:bodyPr>
          <a:lstStyle/>
          <a:p>
            <a:endParaRPr lang="ru-RU" dirty="0"/>
          </a:p>
          <a:p>
            <a:pPr algn="just"/>
            <a:r>
              <a:rPr lang="ru-RU" sz="5600" b="1" dirty="0">
                <a:latin typeface="Times New Roman" panose="02020603050405020304" pitchFamily="18" charset="0"/>
                <a:cs typeface="Times New Roman" panose="02020603050405020304" pitchFamily="18" charset="0"/>
              </a:rPr>
              <a:t>2022 </a:t>
            </a:r>
            <a:r>
              <a:rPr lang="ru-RU" sz="5600" b="1" dirty="0" err="1">
                <a:latin typeface="Times New Roman" panose="02020603050405020304" pitchFamily="18" charset="0"/>
                <a:cs typeface="Times New Roman" panose="02020603050405020304" pitchFamily="18" charset="0"/>
              </a:rPr>
              <a:t>йилнинг</a:t>
            </a:r>
            <a:r>
              <a:rPr lang="ru-RU" sz="5600" b="1" dirty="0">
                <a:latin typeface="Times New Roman" panose="02020603050405020304" pitchFamily="18" charset="0"/>
                <a:cs typeface="Times New Roman" panose="02020603050405020304" pitchFamily="18" charset="0"/>
              </a:rPr>
              <a:t> январь-июнь </a:t>
            </a:r>
            <a:r>
              <a:rPr lang="ru-RU" sz="5600" b="1" dirty="0" err="1">
                <a:latin typeface="Times New Roman" panose="02020603050405020304" pitchFamily="18" charset="0"/>
                <a:cs typeface="Times New Roman" panose="02020603050405020304" pitchFamily="18" charset="0"/>
              </a:rPr>
              <a:t>ойларида</a:t>
            </a:r>
            <a:r>
              <a:rPr lang="ru-RU" sz="5600" b="1" dirty="0">
                <a:latin typeface="Times New Roman" panose="02020603050405020304" pitchFamily="18" charset="0"/>
                <a:cs typeface="Times New Roman" panose="02020603050405020304" pitchFamily="18" charset="0"/>
              </a:rPr>
              <a:t> республика </a:t>
            </a:r>
            <a:r>
              <a:rPr lang="ru-RU" sz="5600" b="1" dirty="0" err="1">
                <a:latin typeface="Times New Roman" panose="02020603050405020304" pitchFamily="18" charset="0"/>
                <a:cs typeface="Times New Roman" panose="02020603050405020304" pitchFamily="18" charset="0"/>
              </a:rPr>
              <a:t>ҳудудларида</a:t>
            </a:r>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меҳнат</a:t>
            </a:r>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ресурслари</a:t>
            </a:r>
            <a:r>
              <a:rPr lang="ru-RU" sz="5600" b="1" dirty="0">
                <a:latin typeface="Times New Roman" panose="02020603050405020304" pitchFamily="18" charset="0"/>
                <a:cs typeface="Times New Roman" panose="02020603050405020304" pitchFamily="18" charset="0"/>
              </a:rPr>
              <a:t> сони</a:t>
            </a:r>
            <a:r>
              <a:rPr lang="ru-RU" sz="5600" b="1" dirty="0" smtClean="0">
                <a:latin typeface="Times New Roman" panose="02020603050405020304" pitchFamily="18" charset="0"/>
                <a:cs typeface="Times New Roman" panose="02020603050405020304" pitchFamily="18" charset="0"/>
              </a:rPr>
              <a:t>:</a:t>
            </a:r>
            <a:endParaRPr lang="ru-RU" sz="5600" b="1" dirty="0">
              <a:latin typeface="Times New Roman" panose="02020603050405020304" pitchFamily="18" charset="0"/>
              <a:cs typeface="Times New Roman" panose="02020603050405020304" pitchFamily="18" charset="0"/>
            </a:endParaRPr>
          </a:p>
          <a:p>
            <a:pPr algn="just"/>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Қорақалпоғистон</a:t>
            </a:r>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Республикаси</a:t>
            </a:r>
            <a:r>
              <a:rPr lang="ru-RU" sz="5600" b="1" dirty="0">
                <a:latin typeface="Times New Roman" panose="02020603050405020304" pitchFamily="18" charset="0"/>
                <a:cs typeface="Times New Roman" panose="02020603050405020304" pitchFamily="18" charset="0"/>
              </a:rPr>
              <a:t> – 1 073,2 </a:t>
            </a:r>
            <a:r>
              <a:rPr lang="ru-RU" sz="5600" b="1" dirty="0" err="1">
                <a:latin typeface="Times New Roman" panose="02020603050405020304" pitchFamily="18" charset="0"/>
                <a:cs typeface="Times New Roman" panose="02020603050405020304" pitchFamily="18" charset="0"/>
              </a:rPr>
              <a:t>минг</a:t>
            </a:r>
            <a:r>
              <a:rPr lang="ru-RU" sz="5600" b="1" dirty="0">
                <a:latin typeface="Times New Roman" panose="02020603050405020304" pitchFamily="18" charset="0"/>
                <a:cs typeface="Times New Roman" panose="02020603050405020304" pitchFamily="18" charset="0"/>
              </a:rPr>
              <a:t> киши;</a:t>
            </a:r>
          </a:p>
          <a:p>
            <a:pPr algn="just"/>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Андижон</a:t>
            </a:r>
            <a:r>
              <a:rPr lang="ru-RU" sz="5600" b="1" dirty="0">
                <a:latin typeface="Times New Roman" panose="02020603050405020304" pitchFamily="18" charset="0"/>
                <a:cs typeface="Times New Roman" panose="02020603050405020304" pitchFamily="18" charset="0"/>
              </a:rPr>
              <a:t> – 1 775,1 </a:t>
            </a:r>
            <a:r>
              <a:rPr lang="ru-RU" sz="5600" b="1" dirty="0" err="1">
                <a:latin typeface="Times New Roman" panose="02020603050405020304" pitchFamily="18" charset="0"/>
                <a:cs typeface="Times New Roman" panose="02020603050405020304" pitchFamily="18" charset="0"/>
              </a:rPr>
              <a:t>минг</a:t>
            </a:r>
            <a:r>
              <a:rPr lang="ru-RU" sz="5600" b="1" dirty="0">
                <a:latin typeface="Times New Roman" panose="02020603050405020304" pitchFamily="18" charset="0"/>
                <a:cs typeface="Times New Roman" panose="02020603050405020304" pitchFamily="18" charset="0"/>
              </a:rPr>
              <a:t> киши;</a:t>
            </a:r>
          </a:p>
          <a:p>
            <a:pPr algn="just"/>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Бухоро</a:t>
            </a:r>
            <a:r>
              <a:rPr lang="ru-RU" sz="5600" b="1" dirty="0">
                <a:latin typeface="Times New Roman" panose="02020603050405020304" pitchFamily="18" charset="0"/>
                <a:cs typeface="Times New Roman" panose="02020603050405020304" pitchFamily="18" charset="0"/>
              </a:rPr>
              <a:t> – 1 072,3 </a:t>
            </a:r>
            <a:r>
              <a:rPr lang="ru-RU" sz="5600" b="1" dirty="0" err="1">
                <a:latin typeface="Times New Roman" panose="02020603050405020304" pitchFamily="18" charset="0"/>
                <a:cs typeface="Times New Roman" panose="02020603050405020304" pitchFamily="18" charset="0"/>
              </a:rPr>
              <a:t>минг</a:t>
            </a:r>
            <a:r>
              <a:rPr lang="ru-RU" sz="5600" b="1" dirty="0">
                <a:latin typeface="Times New Roman" panose="02020603050405020304" pitchFamily="18" charset="0"/>
                <a:cs typeface="Times New Roman" panose="02020603050405020304" pitchFamily="18" charset="0"/>
              </a:rPr>
              <a:t> киши;</a:t>
            </a:r>
          </a:p>
          <a:p>
            <a:pPr algn="just"/>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Жиззах</a:t>
            </a:r>
            <a:r>
              <a:rPr lang="ru-RU" sz="5600" b="1" dirty="0">
                <a:latin typeface="Times New Roman" panose="02020603050405020304" pitchFamily="18" charset="0"/>
                <a:cs typeface="Times New Roman" panose="02020603050405020304" pitchFamily="18" charset="0"/>
              </a:rPr>
              <a:t> – 788,9 </a:t>
            </a:r>
            <a:r>
              <a:rPr lang="ru-RU" sz="5600" b="1" dirty="0" err="1">
                <a:latin typeface="Times New Roman" panose="02020603050405020304" pitchFamily="18" charset="0"/>
                <a:cs typeface="Times New Roman" panose="02020603050405020304" pitchFamily="18" charset="0"/>
              </a:rPr>
              <a:t>минг</a:t>
            </a:r>
            <a:r>
              <a:rPr lang="ru-RU" sz="5600" b="1" dirty="0">
                <a:latin typeface="Times New Roman" panose="02020603050405020304" pitchFamily="18" charset="0"/>
                <a:cs typeface="Times New Roman" panose="02020603050405020304" pitchFamily="18" charset="0"/>
              </a:rPr>
              <a:t> киши;</a:t>
            </a:r>
          </a:p>
          <a:p>
            <a:pPr algn="just"/>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Қашқадарё</a:t>
            </a:r>
            <a:r>
              <a:rPr lang="ru-RU" sz="5600" b="1" dirty="0">
                <a:latin typeface="Times New Roman" panose="02020603050405020304" pitchFamily="18" charset="0"/>
                <a:cs typeface="Times New Roman" panose="02020603050405020304" pitchFamily="18" charset="0"/>
              </a:rPr>
              <a:t> – 1 815,8 </a:t>
            </a:r>
            <a:r>
              <a:rPr lang="ru-RU" sz="5600" b="1" dirty="0" err="1">
                <a:latin typeface="Times New Roman" panose="02020603050405020304" pitchFamily="18" charset="0"/>
                <a:cs typeface="Times New Roman" panose="02020603050405020304" pitchFamily="18" charset="0"/>
              </a:rPr>
              <a:t>минг</a:t>
            </a:r>
            <a:r>
              <a:rPr lang="ru-RU" sz="5600" b="1" dirty="0">
                <a:latin typeface="Times New Roman" panose="02020603050405020304" pitchFamily="18" charset="0"/>
                <a:cs typeface="Times New Roman" panose="02020603050405020304" pitchFamily="18" charset="0"/>
              </a:rPr>
              <a:t> киши;</a:t>
            </a:r>
          </a:p>
          <a:p>
            <a:pPr algn="just"/>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Навоий</a:t>
            </a:r>
            <a:r>
              <a:rPr lang="ru-RU" sz="5600" b="1" dirty="0">
                <a:latin typeface="Times New Roman" panose="02020603050405020304" pitchFamily="18" charset="0"/>
                <a:cs typeface="Times New Roman" panose="02020603050405020304" pitchFamily="18" charset="0"/>
              </a:rPr>
              <a:t> – 569,3 </a:t>
            </a:r>
            <a:r>
              <a:rPr lang="ru-RU" sz="5600" b="1" dirty="0" err="1">
                <a:latin typeface="Times New Roman" panose="02020603050405020304" pitchFamily="18" charset="0"/>
                <a:cs typeface="Times New Roman" panose="02020603050405020304" pitchFamily="18" charset="0"/>
              </a:rPr>
              <a:t>минг</a:t>
            </a:r>
            <a:r>
              <a:rPr lang="ru-RU" sz="5600" b="1" dirty="0">
                <a:latin typeface="Times New Roman" panose="02020603050405020304" pitchFamily="18" charset="0"/>
                <a:cs typeface="Times New Roman" panose="02020603050405020304" pitchFamily="18" charset="0"/>
              </a:rPr>
              <a:t> киши;</a:t>
            </a:r>
          </a:p>
          <a:p>
            <a:pPr algn="just"/>
            <a:r>
              <a:rPr lang="ru-RU" sz="5600" b="1" dirty="0">
                <a:latin typeface="Times New Roman" panose="02020603050405020304" pitchFamily="18" charset="0"/>
                <a:cs typeface="Times New Roman" panose="02020603050405020304" pitchFamily="18" charset="0"/>
              </a:rPr>
              <a:t>•    Наманган – 1 590,0 </a:t>
            </a:r>
            <a:r>
              <a:rPr lang="ru-RU" sz="5600" b="1" dirty="0" err="1">
                <a:latin typeface="Times New Roman" panose="02020603050405020304" pitchFamily="18" charset="0"/>
                <a:cs typeface="Times New Roman" panose="02020603050405020304" pitchFamily="18" charset="0"/>
              </a:rPr>
              <a:t>минг</a:t>
            </a:r>
            <a:r>
              <a:rPr lang="ru-RU" sz="5600" b="1" dirty="0">
                <a:latin typeface="Times New Roman" panose="02020603050405020304" pitchFamily="18" charset="0"/>
                <a:cs typeface="Times New Roman" panose="02020603050405020304" pitchFamily="18" charset="0"/>
              </a:rPr>
              <a:t> киши;</a:t>
            </a:r>
          </a:p>
          <a:p>
            <a:pPr algn="just"/>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Самарқанд</a:t>
            </a:r>
            <a:r>
              <a:rPr lang="ru-RU" sz="5600" b="1" dirty="0">
                <a:latin typeface="Times New Roman" panose="02020603050405020304" pitchFamily="18" charset="0"/>
                <a:cs typeface="Times New Roman" panose="02020603050405020304" pitchFamily="18" charset="0"/>
              </a:rPr>
              <a:t> – 2 155,7 </a:t>
            </a:r>
            <a:r>
              <a:rPr lang="ru-RU" sz="5600" b="1" dirty="0" err="1">
                <a:latin typeface="Times New Roman" panose="02020603050405020304" pitchFamily="18" charset="0"/>
                <a:cs typeface="Times New Roman" panose="02020603050405020304" pitchFamily="18" charset="0"/>
              </a:rPr>
              <a:t>минг</a:t>
            </a:r>
            <a:r>
              <a:rPr lang="ru-RU" sz="5600" b="1" dirty="0">
                <a:latin typeface="Times New Roman" panose="02020603050405020304" pitchFamily="18" charset="0"/>
                <a:cs typeface="Times New Roman" panose="02020603050405020304" pitchFamily="18" charset="0"/>
              </a:rPr>
              <a:t> киши;</a:t>
            </a:r>
          </a:p>
          <a:p>
            <a:pPr algn="just"/>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Сурхондарё</a:t>
            </a:r>
            <a:r>
              <a:rPr lang="ru-RU" sz="5600" b="1" dirty="0">
                <a:latin typeface="Times New Roman" panose="02020603050405020304" pitchFamily="18" charset="0"/>
                <a:cs typeface="Times New Roman" panose="02020603050405020304" pitchFamily="18" charset="0"/>
              </a:rPr>
              <a:t> – 1 465,8 </a:t>
            </a:r>
            <a:r>
              <a:rPr lang="ru-RU" sz="5600" b="1" dirty="0" err="1">
                <a:latin typeface="Times New Roman" panose="02020603050405020304" pitchFamily="18" charset="0"/>
                <a:cs typeface="Times New Roman" panose="02020603050405020304" pitchFamily="18" charset="0"/>
              </a:rPr>
              <a:t>минг</a:t>
            </a:r>
            <a:r>
              <a:rPr lang="ru-RU" sz="5600" b="1" dirty="0">
                <a:latin typeface="Times New Roman" panose="02020603050405020304" pitchFamily="18" charset="0"/>
                <a:cs typeface="Times New Roman" panose="02020603050405020304" pitchFamily="18" charset="0"/>
              </a:rPr>
              <a:t> киши;</a:t>
            </a:r>
          </a:p>
          <a:p>
            <a:pPr algn="just"/>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Сирдарё</a:t>
            </a:r>
            <a:r>
              <a:rPr lang="ru-RU" sz="5600" b="1" dirty="0">
                <a:latin typeface="Times New Roman" panose="02020603050405020304" pitchFamily="18" charset="0"/>
                <a:cs typeface="Times New Roman" panose="02020603050405020304" pitchFamily="18" charset="0"/>
              </a:rPr>
              <a:t> – 486,0 </a:t>
            </a:r>
            <a:r>
              <a:rPr lang="ru-RU" sz="5600" b="1" dirty="0" err="1">
                <a:latin typeface="Times New Roman" panose="02020603050405020304" pitchFamily="18" charset="0"/>
                <a:cs typeface="Times New Roman" panose="02020603050405020304" pitchFamily="18" charset="0"/>
              </a:rPr>
              <a:t>минг</a:t>
            </a:r>
            <a:r>
              <a:rPr lang="ru-RU" sz="5600" b="1" dirty="0">
                <a:latin typeface="Times New Roman" panose="02020603050405020304" pitchFamily="18" charset="0"/>
                <a:cs typeface="Times New Roman" panose="02020603050405020304" pitchFamily="18" charset="0"/>
              </a:rPr>
              <a:t> киши;</a:t>
            </a:r>
          </a:p>
          <a:p>
            <a:pPr algn="just"/>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Тошкент</a:t>
            </a:r>
            <a:r>
              <a:rPr lang="ru-RU" sz="5600" b="1" dirty="0">
                <a:latin typeface="Times New Roman" panose="02020603050405020304" pitchFamily="18" charset="0"/>
                <a:cs typeface="Times New Roman" panose="02020603050405020304" pitchFamily="18" charset="0"/>
              </a:rPr>
              <a:t> – 1 615,0 </a:t>
            </a:r>
            <a:r>
              <a:rPr lang="ru-RU" sz="5600" b="1" dirty="0" err="1">
                <a:latin typeface="Times New Roman" panose="02020603050405020304" pitchFamily="18" charset="0"/>
                <a:cs typeface="Times New Roman" panose="02020603050405020304" pitchFamily="18" charset="0"/>
              </a:rPr>
              <a:t>минг</a:t>
            </a:r>
            <a:r>
              <a:rPr lang="ru-RU" sz="5600" b="1" dirty="0">
                <a:latin typeface="Times New Roman" panose="02020603050405020304" pitchFamily="18" charset="0"/>
                <a:cs typeface="Times New Roman" panose="02020603050405020304" pitchFamily="18" charset="0"/>
              </a:rPr>
              <a:t> киши;</a:t>
            </a:r>
          </a:p>
          <a:p>
            <a:pPr algn="just"/>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Фарғона</a:t>
            </a:r>
            <a:r>
              <a:rPr lang="ru-RU" sz="5600" b="1" dirty="0">
                <a:latin typeface="Times New Roman" panose="02020603050405020304" pitchFamily="18" charset="0"/>
                <a:cs typeface="Times New Roman" panose="02020603050405020304" pitchFamily="18" charset="0"/>
              </a:rPr>
              <a:t> – 2 092,3 </a:t>
            </a:r>
            <a:r>
              <a:rPr lang="ru-RU" sz="5600" b="1" dirty="0" err="1">
                <a:latin typeface="Times New Roman" panose="02020603050405020304" pitchFamily="18" charset="0"/>
                <a:cs typeface="Times New Roman" panose="02020603050405020304" pitchFamily="18" charset="0"/>
              </a:rPr>
              <a:t>минг</a:t>
            </a:r>
            <a:r>
              <a:rPr lang="ru-RU" sz="5600" b="1" dirty="0">
                <a:latin typeface="Times New Roman" panose="02020603050405020304" pitchFamily="18" charset="0"/>
                <a:cs typeface="Times New Roman" panose="02020603050405020304" pitchFamily="18" charset="0"/>
              </a:rPr>
              <a:t> киши;</a:t>
            </a:r>
          </a:p>
          <a:p>
            <a:pPr algn="just"/>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Хоразм</a:t>
            </a:r>
            <a:r>
              <a:rPr lang="ru-RU" sz="5600" b="1" dirty="0">
                <a:latin typeface="Times New Roman" panose="02020603050405020304" pitchFamily="18" charset="0"/>
                <a:cs typeface="Times New Roman" panose="02020603050405020304" pitchFamily="18" charset="0"/>
              </a:rPr>
              <a:t> – 1 047,6 </a:t>
            </a:r>
            <a:r>
              <a:rPr lang="ru-RU" sz="5600" b="1" dirty="0" err="1">
                <a:latin typeface="Times New Roman" panose="02020603050405020304" pitchFamily="18" charset="0"/>
                <a:cs typeface="Times New Roman" panose="02020603050405020304" pitchFamily="18" charset="0"/>
              </a:rPr>
              <a:t>минг</a:t>
            </a:r>
            <a:r>
              <a:rPr lang="ru-RU" sz="5600" b="1" dirty="0">
                <a:latin typeface="Times New Roman" panose="02020603050405020304" pitchFamily="18" charset="0"/>
                <a:cs typeface="Times New Roman" panose="02020603050405020304" pitchFamily="18" charset="0"/>
              </a:rPr>
              <a:t> киши;</a:t>
            </a:r>
          </a:p>
          <a:p>
            <a:pPr algn="just"/>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Тошкент</a:t>
            </a:r>
            <a:r>
              <a:rPr lang="ru-RU" sz="5600" b="1" dirty="0">
                <a:latin typeface="Times New Roman" panose="02020603050405020304" pitchFamily="18" charset="0"/>
                <a:cs typeface="Times New Roman" panose="02020603050405020304" pitchFamily="18" charset="0"/>
              </a:rPr>
              <a:t> </a:t>
            </a:r>
            <a:r>
              <a:rPr lang="ru-RU" sz="5600" b="1" dirty="0" err="1">
                <a:latin typeface="Times New Roman" panose="02020603050405020304" pitchFamily="18" charset="0"/>
                <a:cs typeface="Times New Roman" panose="02020603050405020304" pitchFamily="18" charset="0"/>
              </a:rPr>
              <a:t>шаҳри</a:t>
            </a:r>
            <a:r>
              <a:rPr lang="ru-RU" sz="5600" b="1" dirty="0">
                <a:latin typeface="Times New Roman" panose="02020603050405020304" pitchFamily="18" charset="0"/>
                <a:cs typeface="Times New Roman" panose="02020603050405020304" pitchFamily="18" charset="0"/>
              </a:rPr>
              <a:t> – 1 906,3 </a:t>
            </a:r>
            <a:r>
              <a:rPr lang="ru-RU" sz="5600" b="1" dirty="0" err="1">
                <a:latin typeface="Times New Roman" panose="02020603050405020304" pitchFamily="18" charset="0"/>
                <a:cs typeface="Times New Roman" panose="02020603050405020304" pitchFamily="18" charset="0"/>
              </a:rPr>
              <a:t>минг</a:t>
            </a:r>
            <a:r>
              <a:rPr lang="ru-RU" sz="5600" b="1" dirty="0">
                <a:latin typeface="Times New Roman" panose="02020603050405020304" pitchFamily="18" charset="0"/>
                <a:cs typeface="Times New Roman" panose="02020603050405020304" pitchFamily="18" charset="0"/>
              </a:rPr>
              <a:t> киши.</a:t>
            </a:r>
          </a:p>
          <a:p>
            <a:pPr algn="just"/>
            <a:r>
              <a:rPr lang="ru-RU" sz="6400" b="1" dirty="0" smtClean="0">
                <a:latin typeface="Times New Roman" panose="02020603050405020304" pitchFamily="18" charset="0"/>
                <a:cs typeface="Times New Roman" panose="02020603050405020304" pitchFamily="18" charset="0"/>
              </a:rPr>
              <a:t>      2022 </a:t>
            </a:r>
            <a:r>
              <a:rPr lang="ru-RU" sz="6400" b="1" dirty="0" err="1">
                <a:latin typeface="Times New Roman" panose="02020603050405020304" pitchFamily="18" charset="0"/>
                <a:cs typeface="Times New Roman" panose="02020603050405020304" pitchFamily="18" charset="0"/>
              </a:rPr>
              <a:t>йилнинг</a:t>
            </a:r>
            <a:r>
              <a:rPr lang="ru-RU" sz="6400" b="1" dirty="0">
                <a:latin typeface="Times New Roman" panose="02020603050405020304" pitchFamily="18" charset="0"/>
                <a:cs typeface="Times New Roman" panose="02020603050405020304" pitchFamily="18" charset="0"/>
              </a:rPr>
              <a:t> 1 июль </a:t>
            </a:r>
            <a:r>
              <a:rPr lang="ru-RU" sz="6400" b="1" dirty="0" err="1">
                <a:latin typeface="Times New Roman" panose="02020603050405020304" pitchFamily="18" charset="0"/>
                <a:cs typeface="Times New Roman" panose="02020603050405020304" pitchFamily="18" charset="0"/>
              </a:rPr>
              <a:t>ҳолатига</a:t>
            </a:r>
            <a:r>
              <a:rPr lang="ru-RU" sz="6400" b="1" dirty="0">
                <a:latin typeface="Times New Roman" panose="02020603050405020304" pitchFamily="18" charset="0"/>
                <a:cs typeface="Times New Roman" panose="02020603050405020304" pitchFamily="18" charset="0"/>
              </a:rPr>
              <a:t> </a:t>
            </a:r>
            <a:r>
              <a:rPr lang="ru-RU" sz="6400" b="1" dirty="0" err="1">
                <a:latin typeface="Times New Roman" panose="02020603050405020304" pitchFamily="18" charset="0"/>
                <a:cs typeface="Times New Roman" panose="02020603050405020304" pitchFamily="18" charset="0"/>
              </a:rPr>
              <a:t>республиканинг</a:t>
            </a:r>
            <a:r>
              <a:rPr lang="ru-RU" sz="6400" b="1" dirty="0">
                <a:latin typeface="Times New Roman" panose="02020603050405020304" pitchFamily="18" charset="0"/>
                <a:cs typeface="Times New Roman" panose="02020603050405020304" pitchFamily="18" charset="0"/>
              </a:rPr>
              <a:t> </a:t>
            </a:r>
            <a:r>
              <a:rPr lang="ru-RU" sz="6400" b="1" dirty="0" err="1">
                <a:latin typeface="Times New Roman" panose="02020603050405020304" pitchFamily="18" charset="0"/>
                <a:cs typeface="Times New Roman" panose="02020603050405020304" pitchFamily="18" charset="0"/>
              </a:rPr>
              <a:t>доимий</a:t>
            </a:r>
            <a:r>
              <a:rPr lang="ru-RU" sz="6400" b="1" dirty="0">
                <a:latin typeface="Times New Roman" panose="02020603050405020304" pitchFamily="18" charset="0"/>
                <a:cs typeface="Times New Roman" panose="02020603050405020304" pitchFamily="18" charset="0"/>
              </a:rPr>
              <a:t> </a:t>
            </a:r>
            <a:r>
              <a:rPr lang="ru-RU" sz="6400" b="1" dirty="0" err="1">
                <a:latin typeface="Times New Roman" panose="02020603050405020304" pitchFamily="18" charset="0"/>
                <a:cs typeface="Times New Roman" panose="02020603050405020304" pitchFamily="18" charset="0"/>
              </a:rPr>
              <a:t>аҳолиси</a:t>
            </a:r>
            <a:r>
              <a:rPr lang="ru-RU" sz="6400" b="1" dirty="0">
                <a:latin typeface="Times New Roman" panose="02020603050405020304" pitchFamily="18" charset="0"/>
                <a:cs typeface="Times New Roman" panose="02020603050405020304" pitchFamily="18" charset="0"/>
              </a:rPr>
              <a:t> сони 35,6 млн. </a:t>
            </a:r>
            <a:r>
              <a:rPr lang="ru-RU" sz="6400" b="1" dirty="0" err="1">
                <a:latin typeface="Times New Roman" panose="02020603050405020304" pitchFamily="18" charset="0"/>
                <a:cs typeface="Times New Roman" panose="02020603050405020304" pitchFamily="18" charset="0"/>
              </a:rPr>
              <a:t>кишини</a:t>
            </a:r>
            <a:r>
              <a:rPr lang="ru-RU" sz="6400" b="1" dirty="0">
                <a:latin typeface="Times New Roman" panose="02020603050405020304" pitchFamily="18" charset="0"/>
                <a:cs typeface="Times New Roman" panose="02020603050405020304" pitchFamily="18" charset="0"/>
              </a:rPr>
              <a:t> </a:t>
            </a:r>
            <a:r>
              <a:rPr lang="ru-RU" sz="6400" b="1" dirty="0" err="1">
                <a:latin typeface="Times New Roman" panose="02020603050405020304" pitchFamily="18" charset="0"/>
                <a:cs typeface="Times New Roman" panose="02020603050405020304" pitchFamily="18" charset="0"/>
              </a:rPr>
              <a:t>ташкил</a:t>
            </a:r>
            <a:r>
              <a:rPr lang="ru-RU" sz="6400" b="1" dirty="0">
                <a:latin typeface="Times New Roman" panose="02020603050405020304" pitchFamily="18" charset="0"/>
                <a:cs typeface="Times New Roman" panose="02020603050405020304" pitchFamily="18" charset="0"/>
              </a:rPr>
              <a:t> </a:t>
            </a:r>
            <a:r>
              <a:rPr lang="ru-RU" sz="6400" b="1" dirty="0" err="1">
                <a:latin typeface="Times New Roman" panose="02020603050405020304" pitchFamily="18" charset="0"/>
                <a:cs typeface="Times New Roman" panose="02020603050405020304" pitchFamily="18" charset="0"/>
              </a:rPr>
              <a:t>этмоқда</a:t>
            </a:r>
            <a:r>
              <a:rPr lang="ru-RU" sz="6400" b="1" dirty="0">
                <a:latin typeface="Times New Roman" panose="02020603050405020304" pitchFamily="18" charset="0"/>
                <a:cs typeface="Times New Roman" panose="02020603050405020304" pitchFamily="18" charset="0"/>
              </a:rPr>
              <a:t>. </a:t>
            </a:r>
            <a:r>
              <a:rPr lang="ru-RU" sz="6400" b="1" dirty="0" err="1">
                <a:latin typeface="Times New Roman" panose="02020603050405020304" pitchFamily="18" charset="0"/>
                <a:cs typeface="Times New Roman" panose="02020603050405020304" pitchFamily="18" charset="0"/>
              </a:rPr>
              <a:t>Жорий</a:t>
            </a:r>
            <a:r>
              <a:rPr lang="ru-RU" sz="6400" b="1" dirty="0">
                <a:latin typeface="Times New Roman" panose="02020603050405020304" pitchFamily="18" charset="0"/>
                <a:cs typeface="Times New Roman" panose="02020603050405020304" pitchFamily="18" charset="0"/>
              </a:rPr>
              <a:t> </a:t>
            </a:r>
            <a:r>
              <a:rPr lang="ru-RU" sz="6400" b="1" dirty="0" err="1">
                <a:latin typeface="Times New Roman" panose="02020603050405020304" pitchFamily="18" charset="0"/>
                <a:cs typeface="Times New Roman" panose="02020603050405020304" pitchFamily="18" charset="0"/>
              </a:rPr>
              <a:t>йилда</a:t>
            </a:r>
            <a:r>
              <a:rPr lang="ru-RU" sz="6400" b="1" dirty="0">
                <a:latin typeface="Times New Roman" panose="02020603050405020304" pitchFamily="18" charset="0"/>
                <a:cs typeface="Times New Roman" panose="02020603050405020304" pitchFamily="18" charset="0"/>
              </a:rPr>
              <a:t> </a:t>
            </a:r>
            <a:r>
              <a:rPr lang="ru-RU" sz="6400" b="1" dirty="0" err="1">
                <a:latin typeface="Times New Roman" panose="02020603050405020304" pitchFamily="18" charset="0"/>
                <a:cs typeface="Times New Roman" panose="02020603050405020304" pitchFamily="18" charset="0"/>
              </a:rPr>
              <a:t>доимий</a:t>
            </a:r>
            <a:r>
              <a:rPr lang="ru-RU" sz="6400" b="1" dirty="0">
                <a:latin typeface="Times New Roman" panose="02020603050405020304" pitchFamily="18" charset="0"/>
                <a:cs typeface="Times New Roman" panose="02020603050405020304" pitchFamily="18" charset="0"/>
              </a:rPr>
              <a:t> </a:t>
            </a:r>
            <a:r>
              <a:rPr lang="ru-RU" sz="6400" b="1" dirty="0" err="1">
                <a:latin typeface="Times New Roman" panose="02020603050405020304" pitchFamily="18" charset="0"/>
                <a:cs typeface="Times New Roman" panose="02020603050405020304" pitchFamily="18" charset="0"/>
              </a:rPr>
              <a:t>аҳоли</a:t>
            </a:r>
            <a:r>
              <a:rPr lang="ru-RU" sz="6400" b="1" dirty="0">
                <a:latin typeface="Times New Roman" panose="02020603050405020304" pitchFamily="18" charset="0"/>
                <a:cs typeface="Times New Roman" panose="02020603050405020304" pitchFamily="18" charset="0"/>
              </a:rPr>
              <a:t> сони </a:t>
            </a:r>
            <a:r>
              <a:rPr lang="ru-RU" sz="6400" b="1" dirty="0" err="1">
                <a:latin typeface="Times New Roman" panose="02020603050405020304" pitchFamily="18" charset="0"/>
                <a:cs typeface="Times New Roman" panose="02020603050405020304" pitchFamily="18" charset="0"/>
              </a:rPr>
              <a:t>кунига</a:t>
            </a:r>
            <a:r>
              <a:rPr lang="ru-RU" sz="6400" b="1" dirty="0">
                <a:latin typeface="Times New Roman" panose="02020603050405020304" pitchFamily="18" charset="0"/>
                <a:cs typeface="Times New Roman" panose="02020603050405020304" pitchFamily="18" charset="0"/>
              </a:rPr>
              <a:t> </a:t>
            </a:r>
            <a:r>
              <a:rPr lang="ru-RU" sz="6400" b="1" dirty="0" err="1">
                <a:latin typeface="Times New Roman" panose="02020603050405020304" pitchFamily="18" charset="0"/>
                <a:cs typeface="Times New Roman" panose="02020603050405020304" pitchFamily="18" charset="0"/>
              </a:rPr>
              <a:t>ўртача</a:t>
            </a:r>
            <a:r>
              <a:rPr lang="ru-RU" sz="6400" b="1" dirty="0">
                <a:latin typeface="Times New Roman" panose="02020603050405020304" pitchFamily="18" charset="0"/>
                <a:cs typeface="Times New Roman" panose="02020603050405020304" pitchFamily="18" charset="0"/>
              </a:rPr>
              <a:t> 1,8 </a:t>
            </a:r>
            <a:r>
              <a:rPr lang="ru-RU" sz="6400" b="1" dirty="0" err="1">
                <a:latin typeface="Times New Roman" panose="02020603050405020304" pitchFamily="18" charset="0"/>
                <a:cs typeface="Times New Roman" panose="02020603050405020304" pitchFamily="18" charset="0"/>
              </a:rPr>
              <a:t>минг</a:t>
            </a:r>
            <a:r>
              <a:rPr lang="ru-RU" sz="6400" b="1" dirty="0">
                <a:latin typeface="Times New Roman" panose="02020603050405020304" pitchFamily="18" charset="0"/>
                <a:cs typeface="Times New Roman" panose="02020603050405020304" pitchFamily="18" charset="0"/>
              </a:rPr>
              <a:t> </a:t>
            </a:r>
            <a:r>
              <a:rPr lang="ru-RU" sz="6400" b="1" dirty="0" err="1">
                <a:latin typeface="Times New Roman" panose="02020603050405020304" pitchFamily="18" charset="0"/>
                <a:cs typeface="Times New Roman" panose="02020603050405020304" pitchFamily="18" charset="0"/>
              </a:rPr>
              <a:t>кишига</a:t>
            </a:r>
            <a:r>
              <a:rPr lang="ru-RU" sz="6400" b="1" dirty="0">
                <a:latin typeface="Times New Roman" panose="02020603050405020304" pitchFamily="18" charset="0"/>
                <a:cs typeface="Times New Roman" panose="02020603050405020304" pitchFamily="18" charset="0"/>
              </a:rPr>
              <a:t> </a:t>
            </a:r>
            <a:r>
              <a:rPr lang="ru-RU" sz="6400" b="1" dirty="0" err="1">
                <a:latin typeface="Times New Roman" panose="02020603050405020304" pitchFamily="18" charset="0"/>
                <a:cs typeface="Times New Roman" panose="02020603050405020304" pitchFamily="18" charset="0"/>
              </a:rPr>
              <a:t>кўпаймоқда</a:t>
            </a:r>
            <a:r>
              <a:rPr lang="ru-RU" sz="6400" b="1" dirty="0" smtClean="0">
                <a:latin typeface="Times New Roman" panose="02020603050405020304" pitchFamily="18" charset="0"/>
                <a:cs typeface="Times New Roman" panose="02020603050405020304" pitchFamily="18" charset="0"/>
              </a:rPr>
              <a:t>.</a:t>
            </a:r>
          </a:p>
          <a:p>
            <a:pPr algn="just"/>
            <a:r>
              <a:rPr lang="ru-RU" sz="6600" b="1" dirty="0" smtClean="0">
                <a:latin typeface="Times New Roman" panose="02020603050405020304" pitchFamily="18" charset="0"/>
                <a:cs typeface="Times New Roman" panose="02020603050405020304" pitchFamily="18" charset="0"/>
              </a:rPr>
              <a:t> </a:t>
            </a:r>
            <a:r>
              <a:rPr lang="ru-RU" sz="6600" dirty="0" smtClean="0">
                <a:latin typeface="Times New Roman" panose="02020603050405020304" pitchFamily="18" charset="0"/>
                <a:cs typeface="Times New Roman" panose="02020603050405020304" pitchFamily="18" charset="0"/>
              </a:rPr>
              <a:t>*</a:t>
            </a:r>
            <a:r>
              <a:rPr lang="ru-RU" sz="4800" dirty="0" err="1" smtClean="0">
                <a:latin typeface="Times New Roman" panose="02020603050405020304" pitchFamily="18" charset="0"/>
                <a:cs typeface="Times New Roman" panose="02020603050405020304" pitchFamily="18" charset="0"/>
              </a:rPr>
              <a:t>Ўзбекистон</a:t>
            </a:r>
            <a:r>
              <a:rPr lang="ru-RU" sz="4800" dirty="0" smtClean="0">
                <a:latin typeface="Times New Roman" panose="02020603050405020304" pitchFamily="18" charset="0"/>
                <a:cs typeface="Times New Roman" panose="02020603050405020304" pitchFamily="18" charset="0"/>
              </a:rPr>
              <a:t> </a:t>
            </a:r>
            <a:r>
              <a:rPr lang="ru-RU" sz="4800" dirty="0" err="1" smtClean="0">
                <a:latin typeface="Times New Roman" panose="02020603050405020304" pitchFamily="18" charset="0"/>
                <a:cs typeface="Times New Roman" panose="02020603050405020304" pitchFamily="18" charset="0"/>
              </a:rPr>
              <a:t>Республикаси</a:t>
            </a:r>
            <a:r>
              <a:rPr lang="ru-RU" sz="4800" dirty="0" smtClean="0">
                <a:latin typeface="Times New Roman" panose="02020603050405020304" pitchFamily="18" charset="0"/>
                <a:cs typeface="Times New Roman" panose="02020603050405020304" pitchFamily="18" charset="0"/>
              </a:rPr>
              <a:t> </a:t>
            </a:r>
            <a:r>
              <a:rPr lang="ru-RU" sz="4800" dirty="0" err="1" smtClean="0">
                <a:latin typeface="Times New Roman" panose="02020603050405020304" pitchFamily="18" charset="0"/>
                <a:cs typeface="Times New Roman" panose="02020603050405020304" pitchFamily="18" charset="0"/>
              </a:rPr>
              <a:t>Давлат</a:t>
            </a:r>
            <a:r>
              <a:rPr lang="ru-RU" sz="4800" dirty="0" smtClean="0">
                <a:latin typeface="Times New Roman" panose="02020603050405020304" pitchFamily="18" charset="0"/>
                <a:cs typeface="Times New Roman" panose="02020603050405020304" pitchFamily="18" charset="0"/>
              </a:rPr>
              <a:t> </a:t>
            </a:r>
            <a:r>
              <a:rPr lang="ru-RU" sz="4800" dirty="0">
                <a:latin typeface="Times New Roman" panose="02020603050405020304" pitchFamily="18" charset="0"/>
                <a:cs typeface="Times New Roman" panose="02020603050405020304" pitchFamily="18" charset="0"/>
              </a:rPr>
              <a:t>статистика </a:t>
            </a:r>
            <a:r>
              <a:rPr lang="ru-RU" sz="4800" dirty="0" err="1" smtClean="0">
                <a:latin typeface="Times New Roman" panose="02020603050405020304" pitchFamily="18" charset="0"/>
                <a:cs typeface="Times New Roman" panose="02020603050405020304" pitchFamily="18" charset="0"/>
              </a:rPr>
              <a:t>қўмитасининг</a:t>
            </a:r>
            <a:r>
              <a:rPr lang="ru-RU" sz="4800" dirty="0" smtClean="0">
                <a:latin typeface="Times New Roman" panose="02020603050405020304" pitchFamily="18" charset="0"/>
                <a:cs typeface="Times New Roman" panose="02020603050405020304" pitchFamily="18" charset="0"/>
              </a:rPr>
              <a:t> 2022 </a:t>
            </a:r>
            <a:r>
              <a:rPr lang="ru-RU" sz="4800" dirty="0" err="1" smtClean="0">
                <a:latin typeface="Times New Roman" panose="02020603050405020304" pitchFamily="18" charset="0"/>
                <a:cs typeface="Times New Roman" panose="02020603050405020304" pitchFamily="18" charset="0"/>
              </a:rPr>
              <a:t>йил</a:t>
            </a:r>
            <a:r>
              <a:rPr lang="ru-RU" sz="4800" dirty="0" smtClean="0">
                <a:latin typeface="Times New Roman" panose="02020603050405020304" pitchFamily="18" charset="0"/>
                <a:cs typeface="Times New Roman" panose="02020603050405020304" pitchFamily="18" charset="0"/>
              </a:rPr>
              <a:t> январь-июнь </a:t>
            </a:r>
            <a:r>
              <a:rPr lang="ru-RU" sz="4800" dirty="0" err="1" smtClean="0">
                <a:latin typeface="Times New Roman" panose="02020603050405020304" pitchFamily="18" charset="0"/>
                <a:cs typeface="Times New Roman" panose="02020603050405020304" pitchFamily="18" charset="0"/>
              </a:rPr>
              <a:t>ойлари</a:t>
            </a:r>
            <a:r>
              <a:rPr lang="ru-RU" sz="4800" dirty="0" smtClean="0">
                <a:latin typeface="Times New Roman" panose="02020603050405020304" pitchFamily="18" charset="0"/>
                <a:cs typeface="Times New Roman" panose="02020603050405020304" pitchFamily="18" charset="0"/>
              </a:rPr>
              <a:t> </a:t>
            </a:r>
            <a:r>
              <a:rPr lang="ru-RU" sz="4800" dirty="0" err="1" smtClean="0">
                <a:latin typeface="Times New Roman" panose="02020603050405020304" pitchFamily="18" charset="0"/>
                <a:cs typeface="Times New Roman" panose="02020603050405020304" pitchFamily="18" charset="0"/>
              </a:rPr>
              <a:t>давридаги</a:t>
            </a:r>
            <a:r>
              <a:rPr lang="ru-RU" sz="4800" dirty="0" smtClean="0">
                <a:latin typeface="Times New Roman" panose="02020603050405020304" pitchFamily="18" charset="0"/>
                <a:cs typeface="Times New Roman" panose="02020603050405020304" pitchFamily="18" charset="0"/>
              </a:rPr>
              <a:t> </a:t>
            </a:r>
            <a:r>
              <a:rPr lang="ru-RU" sz="4800" dirty="0" err="1" smtClean="0">
                <a:latin typeface="Times New Roman" panose="02020603050405020304" pitchFamily="18" charset="0"/>
                <a:cs typeface="Times New Roman" panose="02020603050405020304" pitchFamily="18" charset="0"/>
              </a:rPr>
              <a:t>маълумотлари</a:t>
            </a:r>
            <a:r>
              <a:rPr lang="ru-RU" sz="4800" dirty="0" smtClean="0">
                <a:latin typeface="Times New Roman" panose="02020603050405020304" pitchFamily="18" charset="0"/>
                <a:cs typeface="Times New Roman" panose="02020603050405020304" pitchFamily="18" charset="0"/>
              </a:rPr>
              <a:t>. </a:t>
            </a: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85170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88883" y="1009187"/>
            <a:ext cx="9070428" cy="3170099"/>
          </a:xfrm>
          <a:prstGeom prst="rect">
            <a:avLst/>
          </a:prstGeom>
        </p:spPr>
        <p:txBody>
          <a:bodyPr wrap="square">
            <a:spAutoFit/>
          </a:bodyPr>
          <a:lstStyle/>
          <a:p>
            <a:pPr algn="just"/>
            <a:r>
              <a:rPr lang="uz-Cyrl-UZ" sz="2500" dirty="0" smtClean="0">
                <a:solidFill>
                  <a:srgbClr val="333333"/>
                </a:solidFill>
                <a:latin typeface="Times New Roman" panose="02020603050405020304" pitchFamily="18" charset="0"/>
                <a:cs typeface="Times New Roman" panose="02020603050405020304" pitchFamily="18" charset="0"/>
              </a:rPr>
              <a:t>	Агар ташкилотда кадрларни танлаш ва жой жойига қўйиш жараёни яхши ташкил этилган бўлса, ушбу ташкилотда иш самарали бўлади. Шунинг учун ҳозирда ишга қабул қилишнинг самарали тартибини яратиш аксарият ташкилотларнинг дастлабки вазифасига айланган.</a:t>
            </a:r>
          </a:p>
          <a:p>
            <a:pPr algn="just"/>
            <a:r>
              <a:rPr lang="uz-Cyrl-UZ" sz="2500" dirty="0" smtClean="0">
                <a:solidFill>
                  <a:srgbClr val="333333"/>
                </a:solidFill>
                <a:latin typeface="Times New Roman" panose="02020603050405020304" pitchFamily="18" charset="0"/>
                <a:cs typeface="Times New Roman" panose="02020603050405020304" pitchFamily="18" charset="0"/>
              </a:rPr>
              <a:t>	Ташкилотдаги </a:t>
            </a:r>
            <a:r>
              <a:rPr lang="uz-Cyrl-UZ" sz="2500" b="1" dirty="0" smtClean="0">
                <a:solidFill>
                  <a:srgbClr val="333333"/>
                </a:solidFill>
                <a:latin typeface="Times New Roman" panose="02020603050405020304" pitchFamily="18" charset="0"/>
                <a:cs typeface="Times New Roman" panose="02020603050405020304" pitchFamily="18" charset="0"/>
              </a:rPr>
              <a:t>«кадрлар масаласи» </a:t>
            </a:r>
            <a:r>
              <a:rPr lang="uz-Cyrl-UZ" sz="2500" dirty="0" smtClean="0">
                <a:solidFill>
                  <a:srgbClr val="333333"/>
                </a:solidFill>
                <a:latin typeface="Times New Roman" panose="02020603050405020304" pitchFamily="18" charset="0"/>
                <a:cs typeface="Times New Roman" panose="02020603050405020304" pitchFamily="18" charset="0"/>
              </a:rPr>
              <a:t>нинг самарали ечими учун, ишга қабул қилиш жараёнига профессионал тарзда ёндашиш зарур.</a:t>
            </a:r>
            <a:endParaRPr lang="uz-Cyrl-UZ" sz="2500" b="0" i="0" dirty="0">
              <a:solidFill>
                <a:srgbClr val="333333"/>
              </a:solidFill>
              <a:effectLst/>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2486261" y="4497959"/>
            <a:ext cx="7058447" cy="1676869"/>
          </a:xfrm>
          <a:prstGeom prst="rect">
            <a:avLst/>
          </a:prstGeom>
        </p:spPr>
        <p:txBody>
          <a:bodyPr wrap="square">
            <a:spAutoFit/>
          </a:bodyPr>
          <a:lstStyle/>
          <a:p>
            <a:pPr marL="408940">
              <a:lnSpc>
                <a:spcPct val="107000"/>
              </a:lnSpc>
              <a:spcAft>
                <a:spcPts val="800"/>
              </a:spcAft>
            </a:pPr>
            <a:r>
              <a:rPr lang="uz-Cyrl-UZ" sz="3000" b="1" dirty="0" smtClean="0">
                <a:latin typeface="Times New Roman" panose="02020603050405020304" pitchFamily="18" charset="0"/>
                <a:ea typeface="Calibri" panose="020F0502020204030204" pitchFamily="34" charset="0"/>
                <a:cs typeface="Times New Roman" panose="02020603050405020304" pitchFamily="18" charset="0"/>
              </a:rPr>
              <a:t>“Бошланиш – хар бир нарсанинг ярмидир”</a:t>
            </a:r>
            <a:r>
              <a:rPr lang="uz-Cyrl-UZ" sz="3000" b="1" dirty="0">
                <a:latin typeface="Times New Roman" panose="02020603050405020304" pitchFamily="18" charset="0"/>
                <a:ea typeface="Calibri" panose="020F0502020204030204" pitchFamily="34" charset="0"/>
                <a:cs typeface="Times New Roman" panose="02020603050405020304" pitchFamily="18" charset="0"/>
              </a:rPr>
              <a:t>.</a:t>
            </a:r>
            <a:endParaRPr lang="uz-Cyrl-UZ" sz="3000" b="1" dirty="0" smtClean="0">
              <a:latin typeface="Times New Roman" panose="02020603050405020304" pitchFamily="18" charset="0"/>
              <a:ea typeface="Calibri" panose="020F0502020204030204" pitchFamily="34" charset="0"/>
              <a:cs typeface="Times New Roman" panose="02020603050405020304" pitchFamily="18" charset="0"/>
            </a:endParaRPr>
          </a:p>
          <a:p>
            <a:pPr marL="408940" algn="r">
              <a:lnSpc>
                <a:spcPct val="107000"/>
              </a:lnSpc>
              <a:spcAft>
                <a:spcPts val="800"/>
              </a:spcAft>
            </a:pPr>
            <a:r>
              <a:rPr lang="ru-RU" sz="3000" b="1" i="1" dirty="0" err="1" smtClean="0">
                <a:latin typeface="Times New Roman" panose="02020603050405020304" pitchFamily="18" charset="0"/>
                <a:ea typeface="Calibri" panose="020F0502020204030204" pitchFamily="34" charset="0"/>
                <a:cs typeface="Times New Roman" panose="02020603050405020304" pitchFamily="18" charset="0"/>
              </a:rPr>
              <a:t>А.Лукина</a:t>
            </a:r>
            <a:endParaRPr lang="ru-RU" sz="30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389220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8698" y="1114969"/>
            <a:ext cx="9143999" cy="3416320"/>
          </a:xfrm>
          <a:prstGeom prst="rect">
            <a:avLst/>
          </a:prstGeom>
        </p:spPr>
        <p:txBody>
          <a:bodyPr wrap="square">
            <a:spAutoFit/>
          </a:bodyPr>
          <a:lstStyle/>
          <a:p>
            <a:pPr algn="just"/>
            <a:r>
              <a:rPr lang="uz-Cyrl-UZ" b="1" dirty="0" smtClean="0">
                <a:latin typeface="Times New Roman" panose="02020603050405020304" pitchFamily="18" charset="0"/>
                <a:cs typeface="Times New Roman" panose="02020603050405020304" pitchFamily="18" charset="0"/>
              </a:rPr>
              <a:t>	 1.Номзодларни тўплаш – </a:t>
            </a:r>
            <a:r>
              <a:rPr lang="uz-Cyrl-UZ" dirty="0" smtClean="0">
                <a:latin typeface="Times New Roman" panose="02020603050405020304" pitchFamily="18" charset="0"/>
                <a:cs typeface="Times New Roman" panose="02020603050405020304" pitchFamily="18" charset="0"/>
              </a:rPr>
              <a:t>корхонанинг миссияси, мақсади, вазифаси ва функциясидан келиб чиқиб, зарур ходимларни шакллантириш мақсадида ишга олиш учун йиғиладиган номзодларга гурухига тушунилади.</a:t>
            </a:r>
            <a:r>
              <a:rPr lang="uz-Cyrl-UZ" b="1" dirty="0" smtClean="0">
                <a:latin typeface="Times New Roman" panose="02020603050405020304" pitchFamily="18" charset="0"/>
                <a:cs typeface="Times New Roman" panose="02020603050405020304" pitchFamily="18" charset="0"/>
              </a:rPr>
              <a:t>  </a:t>
            </a:r>
          </a:p>
          <a:p>
            <a:pPr algn="just"/>
            <a:r>
              <a:rPr lang="uz-Cyrl-UZ" b="1" dirty="0" smtClean="0">
                <a:latin typeface="Times New Roman" panose="02020603050405020304" pitchFamily="18" charset="0"/>
                <a:cs typeface="Times New Roman" panose="02020603050405020304" pitchFamily="18" charset="0"/>
              </a:rPr>
              <a:t>                 2.Ходимларни </a:t>
            </a:r>
            <a:r>
              <a:rPr lang="uz-Cyrl-UZ" b="1" dirty="0">
                <a:latin typeface="Times New Roman" panose="02020603050405020304" pitchFamily="18" charset="0"/>
                <a:cs typeface="Times New Roman" panose="02020603050405020304" pitchFamily="18" charset="0"/>
              </a:rPr>
              <a:t>танлаш </a:t>
            </a:r>
            <a:r>
              <a:rPr lang="uz-Cyrl-UZ" dirty="0">
                <a:latin typeface="Times New Roman" panose="02020603050405020304" pitchFamily="18" charset="0"/>
                <a:cs typeface="Times New Roman" panose="02020603050405020304" pitchFamily="18" charset="0"/>
              </a:rPr>
              <a:t>- бу жараён компаниянинг шароитларини ҳисобга олган ҳолда бўш лавозимга танлов мезонларига энг мос келадиган бир ёки бир нечта номзодлардан бирини танлашдир.</a:t>
            </a:r>
            <a:r>
              <a:rPr lang="uz-Cyrl-UZ" b="1" dirty="0">
                <a:latin typeface="Times New Roman" panose="02020603050405020304" pitchFamily="18" charset="0"/>
                <a:cs typeface="Times New Roman" panose="02020603050405020304" pitchFamily="18" charset="0"/>
              </a:rPr>
              <a:t> </a:t>
            </a:r>
            <a:endParaRPr lang="uz-Cyrl-UZ" dirty="0">
              <a:latin typeface="Times New Roman" panose="02020603050405020304" pitchFamily="18" charset="0"/>
              <a:cs typeface="Times New Roman" panose="02020603050405020304" pitchFamily="18" charset="0"/>
            </a:endParaRPr>
          </a:p>
          <a:p>
            <a:pPr algn="just"/>
            <a:r>
              <a:rPr lang="uz-Cyrl-UZ" b="1" dirty="0" smtClean="0">
                <a:latin typeface="Times New Roman" panose="02020603050405020304" pitchFamily="18" charset="0"/>
                <a:cs typeface="Times New Roman" panose="02020603050405020304" pitchFamily="18" charset="0"/>
              </a:rPr>
              <a:t>	 3.Ишга </a:t>
            </a:r>
            <a:r>
              <a:rPr lang="uz-Cyrl-UZ" b="1" dirty="0">
                <a:latin typeface="Times New Roman" panose="02020603050405020304" pitchFamily="18" charset="0"/>
                <a:cs typeface="Times New Roman" panose="02020603050405020304" pitchFamily="18" charset="0"/>
              </a:rPr>
              <a:t>қабул қилиш – </a:t>
            </a:r>
            <a:r>
              <a:rPr lang="uz-Cyrl-UZ" dirty="0">
                <a:latin typeface="Times New Roman" panose="02020603050405020304" pitchFamily="18" charset="0"/>
                <a:cs typeface="Times New Roman" panose="02020603050405020304" pitchFamily="18" charset="0"/>
              </a:rPr>
              <a:t>бу</a:t>
            </a:r>
            <a:r>
              <a:rPr lang="uz-Cyrl-UZ" b="1"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барча лавозимлар учун зарур бўлган кадрлар захирани яратишдир.</a:t>
            </a:r>
          </a:p>
          <a:p>
            <a:pPr algn="just"/>
            <a:r>
              <a:rPr lang="uz-Cyrl-UZ" b="1" dirty="0" smtClean="0">
                <a:latin typeface="Times New Roman" panose="02020603050405020304" pitchFamily="18" charset="0"/>
                <a:cs typeface="Times New Roman" panose="02020603050405020304" pitchFamily="18" charset="0"/>
              </a:rPr>
              <a:t>	3.Кадрлар заҳираси </a:t>
            </a:r>
            <a:r>
              <a:rPr lang="uz-Cyrl-UZ" dirty="0" smtClean="0">
                <a:latin typeface="Times New Roman" panose="02020603050405020304" pitchFamily="18" charset="0"/>
                <a:cs typeface="Times New Roman" panose="02020603050405020304" pitchFamily="18" charset="0"/>
              </a:rPr>
              <a:t>– ўз амалий шахсий сифатлари бўйича муаян даражадаги раҳбарга қўйиладиган талабларга жавоб берадиган, саралашдан, махсус бошқарув ва касбий тайёргарликдан ўтган ҳамда раҳбарлик фаолиятини оширишга қодир бўлган ходимларнинг махсус шакллантирилган  гуруҳи тушунилади.</a:t>
            </a:r>
            <a:endParaRPr lang="uz-Cyrl-UZ"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00000000-0000-0000-0000-000000000000}"/>
              </a:ext>
            </a:extLst>
          </p:cNvPr>
          <p:cNvPicPr>
            <a:picLocks noChangeAspect="1"/>
          </p:cNvPicPr>
          <p:nvPr/>
        </p:nvPicPr>
        <p:blipFill>
          <a:blip r:embed="rId2">
            <a:lum/>
            <a:alphaModFix/>
          </a:blip>
          <a:srcRect/>
          <a:stretch>
            <a:fillRect/>
          </a:stretch>
        </p:blipFill>
        <p:spPr>
          <a:xfrm>
            <a:off x="4135777" y="4513249"/>
            <a:ext cx="4692912" cy="2244436"/>
          </a:xfrm>
          <a:prstGeom prst="rect">
            <a:avLst/>
          </a:prstGeom>
          <a:noFill/>
          <a:ln>
            <a:noFill/>
          </a:ln>
        </p:spPr>
      </p:pic>
      <p:sp>
        <p:nvSpPr>
          <p:cNvPr id="4" name="Прямоугольник 3"/>
          <p:cNvSpPr/>
          <p:nvPr/>
        </p:nvSpPr>
        <p:spPr>
          <a:xfrm>
            <a:off x="1197520" y="501134"/>
            <a:ext cx="8039893" cy="430887"/>
          </a:xfrm>
          <a:prstGeom prst="rect">
            <a:avLst/>
          </a:prstGeom>
        </p:spPr>
        <p:txBody>
          <a:bodyPr wrap="none">
            <a:spAutoFit/>
          </a:bodyPr>
          <a:lstStyle/>
          <a:p>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smtClean="0">
                <a:solidFill>
                  <a:srgbClr val="002060"/>
                </a:solidFill>
                <a:latin typeface="Times New Roman" panose="02020603050405020304" pitchFamily="18" charset="0"/>
                <a:cs typeface="Times New Roman" panose="02020603050405020304" pitchFamily="18" charset="0"/>
              </a:rPr>
              <a:t>ЎРГАНИЛАЁТГАН ТЕРМИНЛАРНИНГ </a:t>
            </a:r>
            <a:r>
              <a:rPr lang="uz-Cyrl-UZ" sz="2200" b="1" dirty="0" smtClean="0">
                <a:solidFill>
                  <a:srgbClr val="002060"/>
                </a:solidFill>
                <a:latin typeface="Times New Roman" panose="02020603050405020304" pitchFamily="18" charset="0"/>
                <a:cs typeface="Times New Roman" panose="02020603050405020304" pitchFamily="18" charset="0"/>
              </a:rPr>
              <a:t>ТАЪРИФЛАРИ</a:t>
            </a:r>
            <a:r>
              <a:rPr lang="en-US" sz="2200" b="1" dirty="0" smtClean="0">
                <a:solidFill>
                  <a:srgbClr val="002060"/>
                </a:solidFill>
                <a:latin typeface="Times New Roman" panose="02020603050405020304" pitchFamily="18" charset="0"/>
                <a:cs typeface="Times New Roman" panose="02020603050405020304" pitchFamily="18" charset="0"/>
              </a:rPr>
              <a:t>[3]</a:t>
            </a:r>
            <a:r>
              <a:rPr lang="uz-Cyrl-UZ" sz="2200" b="1" dirty="0" smtClean="0">
                <a:solidFill>
                  <a:srgbClr val="002060"/>
                </a:solidFill>
                <a:latin typeface="Times New Roman" panose="02020603050405020304" pitchFamily="18" charset="0"/>
                <a:cs typeface="Times New Roman" panose="02020603050405020304" pitchFamily="18" charset="0"/>
              </a:rPr>
              <a:t>:</a:t>
            </a:r>
            <a:endParaRPr lang="ru-RU" sz="2200" b="1" dirty="0">
              <a:solidFill>
                <a:srgbClr val="002060"/>
              </a:solidFill>
            </a:endParaRPr>
          </a:p>
        </p:txBody>
      </p:sp>
    </p:spTree>
    <p:extLst>
      <p:ext uri="{BB962C8B-B14F-4D97-AF65-F5344CB8AC3E}">
        <p14:creationId xmlns:p14="http://schemas.microsoft.com/office/powerpoint/2010/main" val="21193239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graphicFrame>
        <p:nvGraphicFramePr>
          <p:cNvPr id="4" name="Схема 3"/>
          <p:cNvGraphicFramePr/>
          <p:nvPr>
            <p:extLst/>
          </p:nvPr>
        </p:nvGraphicFramePr>
        <p:xfrm>
          <a:off x="126404" y="440308"/>
          <a:ext cx="5086727" cy="10311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Прямоугольник 1"/>
          <p:cNvSpPr/>
          <p:nvPr/>
        </p:nvSpPr>
        <p:spPr>
          <a:xfrm>
            <a:off x="1506237" y="3428245"/>
            <a:ext cx="8324193" cy="2862322"/>
          </a:xfrm>
          <a:prstGeom prst="rect">
            <a:avLst/>
          </a:prstGeom>
        </p:spPr>
        <p:txBody>
          <a:bodyPr wrap="square">
            <a:spAutoFit/>
          </a:bodyPr>
          <a:lstStyle/>
          <a:p>
            <a:r>
              <a:rPr lang="uz-Cyrl-UZ" b="1" dirty="0" smtClean="0">
                <a:latin typeface="Times New Roman" panose="02020603050405020304" pitchFamily="18" charset="0"/>
                <a:cs typeface="Times New Roman" panose="02020603050405020304" pitchFamily="18" charset="0"/>
              </a:rPr>
              <a:t>1-усул. Рекрутинг.</a:t>
            </a:r>
          </a:p>
          <a:p>
            <a:pPr algn="just"/>
            <a:r>
              <a:rPr lang="uz-Cyrl-UZ"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Рекрутинг умумий мижозлар (ишлаб чиқариш, хизмат кўрсатиш) билан бевосита ишловчи ходимларини танлаш усули ҳисобланади. </a:t>
            </a:r>
          </a:p>
          <a:p>
            <a:pPr algn="just"/>
            <a:r>
              <a:rPr lang="uz-Cyrl-UZ" b="1" dirty="0" smtClean="0">
                <a:latin typeface="Times New Roman" panose="02020603050405020304" pitchFamily="18" charset="0"/>
                <a:cs typeface="Times New Roman" panose="02020603050405020304" pitchFamily="18" charset="0"/>
              </a:rPr>
              <a:t>          Ишга қабул қилишнинг умумий тавсифи тузилиб, ушбу тавсифлар потенциал номзодлар (иш қидирувчи) ёки ходимларни қидириш билан шуғулланадиган интернет </a:t>
            </a:r>
            <a:r>
              <a:rPr lang="uz-Cyrl-UZ" b="1" dirty="0">
                <a:latin typeface="Times New Roman" panose="02020603050405020304" pitchFamily="18" charset="0"/>
                <a:cs typeface="Times New Roman" panose="02020603050405020304" pitchFamily="18" charset="0"/>
              </a:rPr>
              <a:t>сайтлар, меҳнат ярмаркаларига маълумот жойлаштирилади.</a:t>
            </a:r>
          </a:p>
          <a:p>
            <a:pPr algn="just"/>
            <a:r>
              <a:rPr lang="uz-Cyrl-UZ" b="1" dirty="0" smtClean="0">
                <a:latin typeface="Times New Roman" panose="02020603050405020304" pitchFamily="18" charset="0"/>
                <a:cs typeface="Times New Roman" panose="02020603050405020304" pitchFamily="18" charset="0"/>
              </a:rPr>
              <a:t>         Бу </a:t>
            </a:r>
            <a:r>
              <a:rPr lang="uz-Cyrl-UZ" b="1" dirty="0">
                <a:latin typeface="Times New Roman" panose="02020603050405020304" pitchFamily="18" charset="0"/>
                <a:cs typeface="Times New Roman" panose="02020603050405020304" pitchFamily="18" charset="0"/>
              </a:rPr>
              <a:t>ҳолатда эътибор дарҳол иш топииш жараёнида бўлган номзодларга қаратилади.</a:t>
            </a:r>
          </a:p>
          <a:p>
            <a:pPr algn="just"/>
            <a:endParaRPr lang="uz-Cyrl-UZ" dirty="0">
              <a:latin typeface="Times New Roman" panose="02020603050405020304" pitchFamily="18" charset="0"/>
              <a:cs typeface="Times New Roman" panose="02020603050405020304" pitchFamily="18" charset="0"/>
            </a:endParaRPr>
          </a:p>
        </p:txBody>
      </p:sp>
      <p:sp>
        <p:nvSpPr>
          <p:cNvPr id="19" name="Прямоугольник 18"/>
          <p:cNvSpPr/>
          <p:nvPr/>
        </p:nvSpPr>
        <p:spPr>
          <a:xfrm>
            <a:off x="747548" y="955878"/>
            <a:ext cx="7608175" cy="3000821"/>
          </a:xfrm>
          <a:prstGeom prst="rect">
            <a:avLst/>
          </a:prstGeom>
        </p:spPr>
        <p:txBody>
          <a:bodyPr wrap="square">
            <a:spAutoFit/>
          </a:bodyPr>
          <a:lstStyle/>
          <a:p>
            <a:pPr algn="ctr"/>
            <a:r>
              <a:rPr lang="uz-Cyrl-UZ" b="1" dirty="0" smtClean="0">
                <a:solidFill>
                  <a:srgbClr val="002060"/>
                </a:solidFill>
                <a:latin typeface="Times New Roman" panose="02020603050405020304" pitchFamily="18" charset="0"/>
                <a:cs typeface="Times New Roman" panose="02020603050405020304" pitchFamily="18" charset="0"/>
              </a:rPr>
              <a:t>НОМЗОДЛАРНИ ТЎПЛАШ УСУЛЛАРИ</a:t>
            </a:r>
            <a:r>
              <a:rPr lang="en-US" b="1" dirty="0" smtClean="0">
                <a:solidFill>
                  <a:srgbClr val="002060"/>
                </a:solidFill>
                <a:latin typeface="Times New Roman" panose="02020603050405020304" pitchFamily="18" charset="0"/>
                <a:cs typeface="Times New Roman" panose="02020603050405020304" pitchFamily="18" charset="0"/>
              </a:rPr>
              <a:t> [5]</a:t>
            </a:r>
            <a:endParaRPr lang="uz-Cyrl-UZ" b="1" dirty="0" smtClean="0">
              <a:solidFill>
                <a:srgbClr val="002060"/>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ü"/>
            </a:pPr>
            <a:r>
              <a:rPr lang="uz-Cyrl-UZ" b="1" dirty="0" smtClean="0">
                <a:latin typeface="Times New Roman" panose="02020603050405020304" pitchFamily="18" charset="0"/>
                <a:cs typeface="Times New Roman" panose="02020603050405020304" pitchFamily="18" charset="0"/>
              </a:rPr>
              <a:t>Рекрутинг</a:t>
            </a:r>
          </a:p>
          <a:p>
            <a:pPr marL="285750" indent="-285750" algn="just">
              <a:lnSpc>
                <a:spcPct val="150000"/>
              </a:lnSpc>
              <a:buFont typeface="Wingdings" panose="05000000000000000000" pitchFamily="2" charset="2"/>
              <a:buChar char="ü"/>
            </a:pPr>
            <a:r>
              <a:rPr lang="uz-Cyrl-UZ" b="1" dirty="0" smtClean="0">
                <a:latin typeface="Times New Roman" panose="02020603050405020304" pitchFamily="18" charset="0"/>
                <a:cs typeface="Times New Roman" panose="02020603050405020304" pitchFamily="18" charset="0"/>
              </a:rPr>
              <a:t>Ижроий </a:t>
            </a:r>
            <a:r>
              <a:rPr lang="uz-Cyrl-UZ" b="1" dirty="0">
                <a:latin typeface="Times New Roman" panose="02020603050405020304" pitchFamily="18" charset="0"/>
                <a:cs typeface="Times New Roman" panose="02020603050405020304" pitchFamily="18" charset="0"/>
              </a:rPr>
              <a:t>орган </a:t>
            </a:r>
            <a:r>
              <a:rPr lang="uz-Cyrl-UZ" b="1" dirty="0" smtClean="0">
                <a:latin typeface="Times New Roman" panose="02020603050405020304" pitchFamily="18" charset="0"/>
                <a:cs typeface="Times New Roman" panose="02020603050405020304" pitchFamily="18" charset="0"/>
              </a:rPr>
              <a:t>раҳбарлигига қидируви.</a:t>
            </a:r>
          </a:p>
          <a:p>
            <a:pPr marL="285750" indent="-285750" algn="just">
              <a:lnSpc>
                <a:spcPct val="150000"/>
              </a:lnSpc>
              <a:buFont typeface="Wingdings" panose="05000000000000000000" pitchFamily="2" charset="2"/>
              <a:buChar char="ü"/>
            </a:pPr>
            <a:r>
              <a:rPr lang="uz-Cyrl-UZ" b="1" dirty="0" smtClean="0">
                <a:latin typeface="Times New Roman" panose="02020603050405020304" pitchFamily="18" charset="0"/>
                <a:cs typeface="Times New Roman" panose="02020603050405020304" pitchFamily="18" charset="0"/>
              </a:rPr>
              <a:t>Headhunting </a:t>
            </a:r>
            <a:r>
              <a:rPr lang="uz-Cyrl-UZ" b="1" dirty="0">
                <a:latin typeface="Times New Roman" panose="02020603050405020304" pitchFamily="18" charset="0"/>
                <a:cs typeface="Times New Roman" panose="02020603050405020304" pitchFamily="18" charset="0"/>
              </a:rPr>
              <a:t>(бош </a:t>
            </a:r>
            <a:r>
              <a:rPr lang="uz-Cyrl-UZ" b="1" dirty="0" smtClean="0">
                <a:latin typeface="Times New Roman" panose="02020603050405020304" pitchFamily="18" charset="0"/>
                <a:cs typeface="Times New Roman" panose="02020603050405020304" pitchFamily="18" charset="0"/>
              </a:rPr>
              <a:t>овловчи)</a:t>
            </a:r>
          </a:p>
          <a:p>
            <a:pPr marL="285750" indent="-285750" algn="just">
              <a:lnSpc>
                <a:spcPct val="150000"/>
              </a:lnSpc>
              <a:buFont typeface="Wingdings" panose="05000000000000000000" pitchFamily="2" charset="2"/>
              <a:buChar char="ü"/>
            </a:pPr>
            <a:r>
              <a:rPr lang="uz-Cyrl-UZ" b="1" dirty="0" smtClean="0">
                <a:latin typeface="Times New Roman" panose="02020603050405020304" pitchFamily="18" charset="0"/>
                <a:cs typeface="Times New Roman" panose="02020603050405020304" pitchFamily="18" charset="0"/>
              </a:rPr>
              <a:t>Скрининг</a:t>
            </a:r>
          </a:p>
          <a:p>
            <a:pPr marL="285750" indent="-285750" algn="just">
              <a:lnSpc>
                <a:spcPct val="150000"/>
              </a:lnSpc>
              <a:buFont typeface="Wingdings" panose="05000000000000000000" pitchFamily="2" charset="2"/>
              <a:buChar char="ü"/>
            </a:pPr>
            <a:r>
              <a:rPr lang="uz-Cyrl-UZ" b="1" dirty="0" smtClean="0">
                <a:latin typeface="Times New Roman" panose="02020603050405020304" pitchFamily="18" charset="0"/>
                <a:cs typeface="Times New Roman" panose="02020603050405020304" pitchFamily="18" charset="0"/>
              </a:rPr>
              <a:t>Дастлабки</a:t>
            </a:r>
            <a:endParaRPr lang="uz-Cyrl-UZ" b="1" dirty="0">
              <a:latin typeface="Times New Roman" panose="02020603050405020304" pitchFamily="18" charset="0"/>
              <a:cs typeface="Times New Roman" panose="02020603050405020304" pitchFamily="18" charset="0"/>
            </a:endParaRPr>
          </a:p>
          <a:p>
            <a:endParaRPr lang="uz-Cyrl-UZ" b="1" dirty="0">
              <a:latin typeface="Times New Roman" panose="02020603050405020304" pitchFamily="18" charset="0"/>
              <a:cs typeface="Times New Roman" panose="02020603050405020304" pitchFamily="18" charset="0"/>
            </a:endParaRPr>
          </a:p>
          <a:p>
            <a:r>
              <a:rPr lang="uz-Cyrl-UZ" b="1" dirty="0" smtClean="0">
                <a:latin typeface="Times New Roman" panose="02020603050405020304" pitchFamily="18" charset="0"/>
                <a:cs typeface="Times New Roman" panose="02020603050405020304" pitchFamily="18" charset="0"/>
              </a:rPr>
              <a:t>  </a:t>
            </a:r>
          </a:p>
        </p:txBody>
      </p:sp>
      <p:pic>
        <p:nvPicPr>
          <p:cNvPr id="8" name="Рисунок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3468674"/>
            <a:ext cx="1581807" cy="2059768"/>
          </a:xfrm>
          <a:prstGeom prst="rect">
            <a:avLst/>
          </a:prstGeom>
        </p:spPr>
      </p:pic>
    </p:spTree>
    <p:extLst>
      <p:ext uri="{BB962C8B-B14F-4D97-AF65-F5344CB8AC3E}">
        <p14:creationId xmlns:p14="http://schemas.microsoft.com/office/powerpoint/2010/main" val="36444391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graphicFrame>
        <p:nvGraphicFramePr>
          <p:cNvPr id="4" name="Схема 3"/>
          <p:cNvGraphicFramePr/>
          <p:nvPr>
            <p:extLst/>
          </p:nvPr>
        </p:nvGraphicFramePr>
        <p:xfrm>
          <a:off x="126404" y="440308"/>
          <a:ext cx="5086727" cy="10311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1902372" y="683171"/>
            <a:ext cx="7569140" cy="1754326"/>
          </a:xfrm>
          <a:prstGeom prst="rect">
            <a:avLst/>
          </a:prstGeom>
        </p:spPr>
        <p:txBody>
          <a:bodyPr wrap="square">
            <a:spAutoFit/>
          </a:bodyPr>
          <a:lstStyle/>
          <a:p>
            <a:r>
              <a:rPr lang="uz-Cyrl-UZ" b="1" dirty="0" smtClean="0">
                <a:latin typeface="Times New Roman" panose="02020603050405020304" pitchFamily="18" charset="0"/>
                <a:cs typeface="Times New Roman" panose="02020603050405020304" pitchFamily="18" charset="0"/>
              </a:rPr>
              <a:t>2-усул. </a:t>
            </a:r>
          </a:p>
          <a:p>
            <a:r>
              <a:rPr lang="uz-Cyrl-UZ" b="1" dirty="0" smtClean="0">
                <a:latin typeface="Times New Roman" panose="02020603050405020304" pitchFamily="18" charset="0"/>
                <a:cs typeface="Times New Roman" panose="02020603050405020304" pitchFamily="18" charset="0"/>
              </a:rPr>
              <a:t>Ижроий орган раҳбарлигига қидируви (Executive Search) </a:t>
            </a:r>
          </a:p>
          <a:p>
            <a:pPr algn="just"/>
            <a:r>
              <a:rPr lang="uz-Cyrl-UZ" dirty="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          Ижроия органи раҳбар ходимларини танлаш – ижроя органи раҳбари, ўринбосари, минтақавий бўлинма раҳбарлари, бўлим бошлиқлари лавозимларига қидирув тушунилдаи.</a:t>
            </a:r>
          </a:p>
          <a:p>
            <a:pPr algn="just"/>
            <a:r>
              <a:rPr lang="uz-Cyrl-UZ" dirty="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           </a:t>
            </a:r>
            <a:endParaRPr lang="uz-Cyrl-UZ"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1902372" y="3356282"/>
            <a:ext cx="7392235" cy="2585323"/>
          </a:xfrm>
          <a:prstGeom prst="rect">
            <a:avLst/>
          </a:prstGeom>
        </p:spPr>
        <p:txBody>
          <a:bodyPr wrap="square">
            <a:spAutoFit/>
          </a:bodyPr>
          <a:lstStyle/>
          <a:p>
            <a:r>
              <a:rPr lang="uz-Cyrl-UZ" b="1" dirty="0" smtClean="0">
                <a:latin typeface="Times New Roman" panose="02020603050405020304" pitchFamily="18" charset="0"/>
                <a:cs typeface="Times New Roman" panose="02020603050405020304" pitchFamily="18" charset="0"/>
              </a:rPr>
              <a:t>3-усул. </a:t>
            </a:r>
          </a:p>
          <a:p>
            <a:pPr algn="just"/>
            <a:r>
              <a:rPr lang="uz-Cyrl-UZ" b="1" dirty="0" smtClean="0">
                <a:latin typeface="Times New Roman" panose="02020603050405020304" pitchFamily="18" charset="0"/>
                <a:cs typeface="Times New Roman" panose="02020603050405020304" pitchFamily="18" charset="0"/>
              </a:rPr>
              <a:t>Headhunting (бош овловчи)</a:t>
            </a:r>
          </a:p>
          <a:p>
            <a:pPr algn="just"/>
            <a:r>
              <a:rPr lang="uz-Cyrl-UZ" dirty="0" smtClean="0">
                <a:latin typeface="Times New Roman" panose="02020603050405020304" pitchFamily="18" charset="0"/>
                <a:cs typeface="Times New Roman" panose="02020603050405020304" pitchFamily="18" charset="0"/>
              </a:rPr>
              <a:t>       Муайян мутахассисни (ўз соҳасидаги таниқли) бир компаниядан бошқасига қидириш ёки жалб қилиш усули бўлиб ҳисобланади. </a:t>
            </a:r>
          </a:p>
          <a:p>
            <a:pPr algn="just"/>
            <a:r>
              <a:rPr lang="uz-Cyrl-UZ" dirty="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      Ушбу усул юқори малака даражадаги ходимлар ўзлари иш изламайдилар ва баъзан уни ўзгартириш ҳақида </a:t>
            </a:r>
            <a:r>
              <a:rPr lang="uz-Cyrl-UZ" dirty="0">
                <a:latin typeface="Times New Roman" panose="02020603050405020304" pitchFamily="18" charset="0"/>
                <a:cs typeface="Times New Roman" panose="02020603050405020304" pitchFamily="18" charset="0"/>
              </a:rPr>
              <a:t>ўйламайдилар деган асосга асосланади. "Овчи" нинг вазифаси – ишга қабул қилиш агентлиги ходими – номзодни рақобатдош ташкилотдан янада қулай шароитларда ёки ривожланиш истиқболларида </a:t>
            </a:r>
            <a:r>
              <a:rPr lang="uz-Cyrl-UZ" dirty="0" smtClean="0">
                <a:latin typeface="Times New Roman" panose="02020603050405020304" pitchFamily="18" charset="0"/>
                <a:cs typeface="Times New Roman" panose="02020603050405020304" pitchFamily="18" charset="0"/>
              </a:rPr>
              <a:t>қизиқтириш орқали ишга жалб қилади.</a:t>
            </a:r>
            <a:endParaRPr lang="uz-Cyrl-UZ"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250229" y="2026616"/>
            <a:ext cx="9221281" cy="1200329"/>
          </a:xfrm>
          <a:prstGeom prst="rect">
            <a:avLst/>
          </a:prstGeom>
        </p:spPr>
        <p:txBody>
          <a:bodyPr wrap="square">
            <a:spAutoFit/>
          </a:bodyPr>
          <a:lstStyle/>
          <a:p>
            <a:pPr algn="just"/>
            <a:r>
              <a:rPr lang="uz-Cyrl-UZ" dirty="0" smtClean="0">
                <a:latin typeface="Times New Roman" panose="02020603050405020304" pitchFamily="18" charset="0"/>
                <a:cs typeface="Times New Roman" panose="02020603050405020304" pitchFamily="18" charset="0"/>
              </a:rPr>
              <a:t>          Ишга </a:t>
            </a:r>
            <a:r>
              <a:rPr lang="uz-Cyrl-UZ" dirty="0">
                <a:latin typeface="Times New Roman" panose="02020603050405020304" pitchFamily="18" charset="0"/>
                <a:cs typeface="Times New Roman" panose="02020603050405020304" pitchFamily="18" charset="0"/>
              </a:rPr>
              <a:t>қабул қилишдан фарқли ўлароқ, ушбу </a:t>
            </a:r>
            <a:r>
              <a:rPr lang="uz-Cyrl-UZ" dirty="0" smtClean="0">
                <a:latin typeface="Times New Roman" panose="02020603050405020304" pitchFamily="18" charset="0"/>
                <a:cs typeface="Times New Roman" panose="02020603050405020304" pitchFamily="18" charset="0"/>
              </a:rPr>
              <a:t>усулда </a:t>
            </a:r>
            <a:r>
              <a:rPr lang="uz-Cyrl-UZ" dirty="0">
                <a:latin typeface="Times New Roman" panose="02020603050405020304" pitchFamily="18" charset="0"/>
                <a:cs typeface="Times New Roman" panose="02020603050405020304" pitchFamily="18" charset="0"/>
              </a:rPr>
              <a:t>юқори турувчи органлар (манфаатдор </a:t>
            </a:r>
            <a:r>
              <a:rPr lang="uz-Cyrl-UZ" dirty="0" smtClean="0">
                <a:latin typeface="Times New Roman" panose="02020603050405020304" pitchFamily="18" charset="0"/>
                <a:cs typeface="Times New Roman" panose="02020603050405020304" pitchFamily="18" charset="0"/>
              </a:rPr>
              <a:t>компания)нинг </a:t>
            </a:r>
            <a:r>
              <a:rPr lang="uz-Cyrl-UZ" dirty="0">
                <a:latin typeface="Times New Roman" panose="02020603050405020304" pitchFamily="18" charset="0"/>
                <a:cs typeface="Times New Roman" panose="02020603050405020304" pitchFamily="18" charset="0"/>
              </a:rPr>
              <a:t>фаол ҳаракатларни ўз ичига олади. Хорижий тажрибада одатда, ушбу турдаги ишга қабул қилиш билан ихтисослашган ишга қабул қилиш агентликлари шуғулланади.</a:t>
            </a:r>
          </a:p>
        </p:txBody>
      </p:sp>
      <p:pic>
        <p:nvPicPr>
          <p:cNvPr id="10" name="Рисунок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6404" y="3367720"/>
            <a:ext cx="1709104" cy="1731450"/>
          </a:xfrm>
          <a:prstGeom prst="rect">
            <a:avLst/>
          </a:prstGeom>
          <a:effectLst>
            <a:outerShdw blurRad="50800" dist="50800" dir="5400000" algn="ctr" rotWithShape="0">
              <a:schemeClr val="accent1">
                <a:lumMod val="60000"/>
                <a:lumOff val="40000"/>
              </a:schemeClr>
            </a:outerShdw>
          </a:effectLst>
        </p:spPr>
      </p:pic>
    </p:spTree>
    <p:extLst>
      <p:ext uri="{BB962C8B-B14F-4D97-AF65-F5344CB8AC3E}">
        <p14:creationId xmlns:p14="http://schemas.microsoft.com/office/powerpoint/2010/main" val="39911456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graphicFrame>
        <p:nvGraphicFramePr>
          <p:cNvPr id="4" name="Схема 3"/>
          <p:cNvGraphicFramePr/>
          <p:nvPr>
            <p:extLst/>
          </p:nvPr>
        </p:nvGraphicFramePr>
        <p:xfrm>
          <a:off x="126404" y="440308"/>
          <a:ext cx="5086727" cy="10311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2133601" y="773213"/>
            <a:ext cx="7115502" cy="1477328"/>
          </a:xfrm>
          <a:prstGeom prst="rect">
            <a:avLst/>
          </a:prstGeom>
        </p:spPr>
        <p:txBody>
          <a:bodyPr wrap="square">
            <a:spAutoFit/>
          </a:bodyPr>
          <a:lstStyle/>
          <a:p>
            <a:pPr algn="just"/>
            <a:r>
              <a:rPr lang="uz-Cyrl-UZ" b="1" dirty="0" smtClean="0">
                <a:latin typeface="Times New Roman" panose="02020603050405020304" pitchFamily="18" charset="0"/>
                <a:cs typeface="Times New Roman" panose="02020603050405020304" pitchFamily="18" charset="0"/>
              </a:rPr>
              <a:t>4-усул. Скрининг.</a:t>
            </a:r>
          </a:p>
          <a:p>
            <a:pPr algn="just"/>
            <a:r>
              <a:rPr lang="uz-Cyrl-UZ" dirty="0" smtClean="0">
                <a:latin typeface="Times New Roman" panose="02020603050405020304" pitchFamily="18" charset="0"/>
                <a:cs typeface="Times New Roman" panose="02020603050405020304" pitchFamily="18" charset="0"/>
              </a:rPr>
              <a:t>     Расмий асосларда номзодларни тезкор танлаш. Скрининг усулида психологик хусусиятлар, мотивация, шахсий хусусиятлар ҳисобга олинмайди: ходимларни бундай қидиришнинг асосий мезони бу тезликдир.</a:t>
            </a:r>
          </a:p>
        </p:txBody>
      </p:sp>
      <p:pic>
        <p:nvPicPr>
          <p:cNvPr id="7" name="Рисунок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0231" y="279610"/>
            <a:ext cx="1883370" cy="1875012"/>
          </a:xfrm>
          <a:prstGeom prst="rect">
            <a:avLst/>
          </a:prstGeom>
        </p:spPr>
      </p:pic>
      <p:sp>
        <p:nvSpPr>
          <p:cNvPr id="8" name="Прямоугольник 7"/>
          <p:cNvSpPr/>
          <p:nvPr/>
        </p:nvSpPr>
        <p:spPr>
          <a:xfrm>
            <a:off x="580697" y="2250541"/>
            <a:ext cx="8668406" cy="646331"/>
          </a:xfrm>
          <a:prstGeom prst="rect">
            <a:avLst/>
          </a:prstGeom>
        </p:spPr>
        <p:txBody>
          <a:bodyPr wrap="square">
            <a:spAutoFit/>
          </a:bodyPr>
          <a:lstStyle/>
          <a:p>
            <a:pPr algn="just"/>
            <a:r>
              <a:rPr lang="uz-Cyrl-UZ" dirty="0">
                <a:latin typeface="Times New Roman" panose="02020603050405020304" pitchFamily="18" charset="0"/>
                <a:cs typeface="Times New Roman" panose="02020603050405020304" pitchFamily="18" charset="0"/>
              </a:rPr>
              <a:t>Скрининг даври бир неча кун. </a:t>
            </a:r>
            <a:r>
              <a:rPr lang="uz-Cyrl-UZ" dirty="0" smtClean="0">
                <a:latin typeface="Times New Roman" panose="02020603050405020304" pitchFamily="18" charset="0"/>
                <a:cs typeface="Times New Roman" panose="02020603050405020304" pitchFamily="18" charset="0"/>
              </a:rPr>
              <a:t>Ушбу усулда котибалар</a:t>
            </a:r>
            <a:r>
              <a:rPr lang="uz-Cyrl-UZ" dirty="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савдо (ҳизмат) бўйича маслаҳатчи кабиларни ишга жалб </a:t>
            </a:r>
            <a:r>
              <a:rPr lang="uz-Cyrl-UZ" dirty="0">
                <a:latin typeface="Times New Roman" panose="02020603050405020304" pitchFamily="18" charset="0"/>
                <a:cs typeface="Times New Roman" panose="02020603050405020304" pitchFamily="18" charset="0"/>
              </a:rPr>
              <a:t>қилишда қўлланилади.</a:t>
            </a:r>
          </a:p>
        </p:txBody>
      </p:sp>
      <p:sp>
        <p:nvSpPr>
          <p:cNvPr id="12" name="Прямоугольник 11"/>
          <p:cNvSpPr/>
          <p:nvPr/>
        </p:nvSpPr>
        <p:spPr>
          <a:xfrm>
            <a:off x="2133602" y="3618782"/>
            <a:ext cx="7115502" cy="2031325"/>
          </a:xfrm>
          <a:prstGeom prst="rect">
            <a:avLst/>
          </a:prstGeom>
        </p:spPr>
        <p:txBody>
          <a:bodyPr wrap="square">
            <a:spAutoFit/>
          </a:bodyPr>
          <a:lstStyle/>
          <a:p>
            <a:r>
              <a:rPr lang="uz-Cyrl-UZ" b="1" dirty="0" smtClean="0">
                <a:latin typeface="Times New Roman" panose="02020603050405020304" pitchFamily="18" charset="0"/>
                <a:cs typeface="Times New Roman" panose="02020603050405020304" pitchFamily="18" charset="0"/>
              </a:rPr>
              <a:t>5-усул. </a:t>
            </a:r>
            <a:r>
              <a:rPr lang="en-US" b="1" dirty="0" err="1" smtClean="0">
                <a:latin typeface="Times New Roman" panose="02020603050405020304" pitchFamily="18" charset="0"/>
                <a:cs typeface="Times New Roman" panose="02020603050405020304" pitchFamily="18" charset="0"/>
              </a:rPr>
              <a:t>Preliminaring</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t>
            </a:r>
            <a:r>
              <a:rPr lang="ru-RU" b="1" dirty="0" err="1">
                <a:latin typeface="Times New Roman" panose="02020603050405020304" pitchFamily="18" charset="0"/>
                <a:cs typeface="Times New Roman" panose="02020603050405020304" pitchFamily="18" charset="0"/>
              </a:rPr>
              <a:t>прелиминаринг</a:t>
            </a:r>
            <a:r>
              <a:rPr lang="ru-RU" b="1" dirty="0" smtClean="0">
                <a:latin typeface="Times New Roman" panose="02020603050405020304" pitchFamily="18" charset="0"/>
                <a:cs typeface="Times New Roman" panose="02020603050405020304" pitchFamily="18" charset="0"/>
              </a:rPr>
              <a:t>).</a:t>
            </a:r>
            <a:r>
              <a:rPr lang="ru-RU" dirty="0" smtClean="0"/>
              <a:t> </a:t>
            </a:r>
          </a:p>
          <a:p>
            <a:pPr algn="just"/>
            <a:r>
              <a:rPr lang="uz-Cyrl-UZ" dirty="0" smtClean="0">
                <a:latin typeface="Times New Roman" panose="02020603050405020304" pitchFamily="18" charset="0"/>
                <a:cs typeface="Times New Roman" panose="02020603050405020304" pitchFamily="18" charset="0"/>
              </a:rPr>
              <a:t>       Ёш мутахассисларни (ихтисослашган олий ўқув юрти битирувчилари) амалий ўқитиш орқали лавозимларга номзодларни жалб қилишдир. Ушбу усулда ташкилот </a:t>
            </a:r>
            <a:r>
              <a:rPr lang="uz-Cyrl-UZ" dirty="0">
                <a:latin typeface="Times New Roman" panose="02020603050405020304" pitchFamily="18" charset="0"/>
                <a:cs typeface="Times New Roman" panose="02020603050405020304" pitchFamily="18" charset="0"/>
              </a:rPr>
              <a:t>келажагидаги “мувофаққиятли</a:t>
            </a:r>
            <a:r>
              <a:rPr lang="uz-Cyrl-UZ" dirty="0" smtClean="0">
                <a:latin typeface="Times New Roman" panose="02020603050405020304" pitchFamily="18" charset="0"/>
                <a:cs typeface="Times New Roman" panose="02020603050405020304" pitchFamily="18" charset="0"/>
              </a:rPr>
              <a:t>” ходимни танлашда номзодларнинг маълум психологик ва шахсий фазилатлари эътиборга олинади.</a:t>
            </a:r>
          </a:p>
          <a:p>
            <a:pPr algn="just"/>
            <a:r>
              <a:rPr lang="uz-Cyrl-UZ" dirty="0">
                <a:latin typeface="Times New Roman" panose="02020603050405020304" pitchFamily="18" charset="0"/>
                <a:cs typeface="Times New Roman" panose="02020603050405020304" pitchFamily="18" charset="0"/>
              </a:rPr>
              <a:t> </a:t>
            </a:r>
          </a:p>
        </p:txBody>
      </p:sp>
      <p:pic>
        <p:nvPicPr>
          <p:cNvPr id="11" name="Рисунок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0230" y="3325091"/>
            <a:ext cx="1788777" cy="1922797"/>
          </a:xfrm>
          <a:prstGeom prst="rect">
            <a:avLst/>
          </a:prstGeom>
        </p:spPr>
      </p:pic>
      <p:sp>
        <p:nvSpPr>
          <p:cNvPr id="13" name="Прямоугольник 12"/>
          <p:cNvSpPr/>
          <p:nvPr/>
        </p:nvSpPr>
        <p:spPr>
          <a:xfrm>
            <a:off x="580698" y="5354784"/>
            <a:ext cx="8668406" cy="923330"/>
          </a:xfrm>
          <a:prstGeom prst="rect">
            <a:avLst/>
          </a:prstGeom>
        </p:spPr>
        <p:txBody>
          <a:bodyPr wrap="square">
            <a:spAutoFit/>
          </a:bodyPr>
          <a:lstStyle/>
          <a:p>
            <a:pPr algn="just"/>
            <a:r>
              <a:rPr lang="uz-Cyrl-UZ"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Ушбу </a:t>
            </a:r>
            <a:r>
              <a:rPr lang="uz-Cyrl-UZ" b="1" dirty="0">
                <a:latin typeface="Times New Roman" panose="02020603050405020304" pitchFamily="18" charset="0"/>
                <a:cs typeface="Times New Roman" panose="02020603050405020304" pitchFamily="18" charset="0"/>
              </a:rPr>
              <a:t>усул компаниянинг узоқ муддатли </a:t>
            </a:r>
            <a:r>
              <a:rPr lang="uz-Cyrl-UZ" b="1" dirty="0" smtClean="0">
                <a:latin typeface="Times New Roman" panose="02020603050405020304" pitchFamily="18" charset="0"/>
                <a:cs typeface="Times New Roman" panose="02020603050405020304" pitchFamily="18" charset="0"/>
              </a:rPr>
              <a:t>бизнес-режасига </a:t>
            </a:r>
            <a:r>
              <a:rPr lang="uz-Cyrl-UZ" b="1" dirty="0">
                <a:latin typeface="Times New Roman" panose="02020603050405020304" pitchFamily="18" charset="0"/>
                <a:cs typeface="Times New Roman" panose="02020603050405020304" pitchFamily="18" charset="0"/>
              </a:rPr>
              <a:t>эътибор қаратилиб, кучли ва самарали меҳнат жамоасини яратишнинг энг истиқболли усули ҳисобланади</a:t>
            </a:r>
            <a:r>
              <a:rPr lang="uz-Cyrl-UZ"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825082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9" name="Прямоугольник 8"/>
          <p:cNvSpPr/>
          <p:nvPr/>
        </p:nvSpPr>
        <p:spPr>
          <a:xfrm>
            <a:off x="696095" y="78894"/>
            <a:ext cx="8890857" cy="893335"/>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t">
              <a:defRPr/>
            </a:pPr>
            <a:r>
              <a:rPr lang="uz-Cyrl-UZ" sz="2400" b="1" dirty="0">
                <a:solidFill>
                  <a:schemeClr val="tx1"/>
                </a:solidFill>
                <a:latin typeface="Times New Roman" panose="02020603050405020304" pitchFamily="18" charset="0"/>
                <a:cs typeface="Times New Roman" panose="02020603050405020304" pitchFamily="18" charset="0"/>
              </a:rPr>
              <a:t>2.Ходимларни танлашнинг зарурлиги ва босқичлари.</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01092" y="4788887"/>
            <a:ext cx="5204908" cy="2069113"/>
          </a:xfrm>
          <a:prstGeom prst="rect">
            <a:avLst/>
          </a:prstGeom>
        </p:spPr>
      </p:pic>
      <p:sp>
        <p:nvSpPr>
          <p:cNvPr id="4" name="Прямоугольник 3"/>
          <p:cNvSpPr/>
          <p:nvPr/>
        </p:nvSpPr>
        <p:spPr>
          <a:xfrm>
            <a:off x="126405" y="2726166"/>
            <a:ext cx="4733763" cy="1477328"/>
          </a:xfrm>
          <a:prstGeom prst="rect">
            <a:avLst/>
          </a:prstGeom>
        </p:spPr>
        <p:txBody>
          <a:bodyPr wrap="square">
            <a:spAutoFit/>
          </a:bodyPr>
          <a:lstStyle/>
          <a:p>
            <a:pPr algn="ctr"/>
            <a:r>
              <a:rPr lang="ru-RU" sz="3000" b="1" dirty="0">
                <a:solidFill>
                  <a:srgbClr val="0070C0"/>
                </a:solidFill>
                <a:latin typeface="Times New Roman" panose="02020603050405020304" pitchFamily="18" charset="0"/>
                <a:cs typeface="Times New Roman" panose="02020603050405020304" pitchFamily="18" charset="0"/>
              </a:rPr>
              <a:t>«</a:t>
            </a:r>
            <a:r>
              <a:rPr lang="uz-Cyrl-UZ" sz="3000" b="1" dirty="0">
                <a:solidFill>
                  <a:srgbClr val="0070C0"/>
                </a:solidFill>
                <a:latin typeface="Times New Roman" panose="02020603050405020304" pitchFamily="18" charset="0"/>
                <a:cs typeface="Times New Roman" panose="02020603050405020304" pitchFamily="18" charset="0"/>
              </a:rPr>
              <a:t>Ўз</a:t>
            </a:r>
            <a:r>
              <a:rPr lang="ru-RU" sz="3000" b="1" dirty="0">
                <a:solidFill>
                  <a:srgbClr val="0070C0"/>
                </a:solidFill>
                <a:latin typeface="Times New Roman" panose="02020603050405020304" pitchFamily="18" charset="0"/>
                <a:cs typeface="Times New Roman" panose="02020603050405020304" pitchFamily="18" charset="0"/>
              </a:rPr>
              <a:t> </a:t>
            </a:r>
            <a:r>
              <a:rPr lang="uz-Cyrl-UZ" sz="3000" b="1" dirty="0">
                <a:solidFill>
                  <a:srgbClr val="0070C0"/>
                </a:solidFill>
                <a:latin typeface="Times New Roman" panose="02020603050405020304" pitchFamily="18" charset="0"/>
                <a:cs typeface="Times New Roman" panose="02020603050405020304" pitchFamily="18" charset="0"/>
              </a:rPr>
              <a:t>ходимимни</a:t>
            </a:r>
            <a:r>
              <a:rPr lang="ru-RU" sz="3000" b="1" dirty="0">
                <a:solidFill>
                  <a:srgbClr val="0070C0"/>
                </a:solidFill>
                <a:latin typeface="Times New Roman" panose="02020603050405020304" pitchFamily="18" charset="0"/>
                <a:cs typeface="Times New Roman" panose="02020603050405020304" pitchFamily="18" charset="0"/>
              </a:rPr>
              <a:t>" </a:t>
            </a:r>
            <a:r>
              <a:rPr lang="uz-Cyrl-UZ" sz="3000" b="1" dirty="0">
                <a:solidFill>
                  <a:srgbClr val="0070C0"/>
                </a:solidFill>
                <a:latin typeface="Times New Roman" panose="02020603050405020304" pitchFamily="18" charset="0"/>
                <a:cs typeface="Times New Roman" panose="02020603050405020304" pitchFamily="18" charset="0"/>
              </a:rPr>
              <a:t>ходимимни</a:t>
            </a:r>
            <a:r>
              <a:rPr lang="ru-RU" sz="3000" b="1" dirty="0">
                <a:solidFill>
                  <a:srgbClr val="0070C0"/>
                </a:solidFill>
                <a:latin typeface="Times New Roman" panose="02020603050405020304" pitchFamily="18" charset="0"/>
                <a:cs typeface="Times New Roman" panose="02020603050405020304" pitchFamily="18" charset="0"/>
              </a:rPr>
              <a:t> </a:t>
            </a:r>
            <a:r>
              <a:rPr lang="uz-Cyrl-UZ" sz="3000" b="1" dirty="0">
                <a:solidFill>
                  <a:srgbClr val="0070C0"/>
                </a:solidFill>
                <a:latin typeface="Times New Roman" panose="02020603050405020304" pitchFamily="18" charset="0"/>
                <a:cs typeface="Times New Roman" panose="02020603050405020304" pitchFamily="18" charset="0"/>
              </a:rPr>
              <a:t>қандай</a:t>
            </a:r>
            <a:r>
              <a:rPr lang="ru-RU" sz="3000" b="1" dirty="0">
                <a:solidFill>
                  <a:srgbClr val="0070C0"/>
                </a:solidFill>
                <a:latin typeface="Times New Roman" panose="02020603050405020304" pitchFamily="18" charset="0"/>
                <a:cs typeface="Times New Roman" panose="02020603050405020304" pitchFamily="18" charset="0"/>
              </a:rPr>
              <a:t> </a:t>
            </a:r>
            <a:r>
              <a:rPr lang="uz-Cyrl-UZ" sz="3000" b="1" dirty="0">
                <a:solidFill>
                  <a:srgbClr val="0070C0"/>
                </a:solidFill>
                <a:latin typeface="Times New Roman" panose="02020603050405020304" pitchFamily="18" charset="0"/>
                <a:cs typeface="Times New Roman" panose="02020603050405020304" pitchFamily="18" charset="0"/>
              </a:rPr>
              <a:t>топаман</a:t>
            </a:r>
            <a:r>
              <a:rPr lang="ru-RU" sz="3000" b="1" dirty="0">
                <a:solidFill>
                  <a:srgbClr val="0070C0"/>
                </a:solidFill>
                <a:latin typeface="Times New Roman" panose="02020603050405020304" pitchFamily="18" charset="0"/>
                <a:cs typeface="Times New Roman" panose="02020603050405020304" pitchFamily="18" charset="0"/>
              </a:rPr>
              <a:t>?</a:t>
            </a:r>
            <a:endParaRPr lang="ru-RU" altLang="ru-RU" sz="3000" b="1" dirty="0">
              <a:solidFill>
                <a:srgbClr val="0070C0"/>
              </a:solidFill>
              <a:latin typeface="Times New Roman" panose="02020603050405020304" pitchFamily="18" charset="0"/>
              <a:cs typeface="Times New Roman" panose="02020603050405020304" pitchFamily="18" charset="0"/>
            </a:endParaRPr>
          </a:p>
        </p:txBody>
      </p:sp>
      <p:pic>
        <p:nvPicPr>
          <p:cNvPr id="10" name="Рисунок 9">
            <a:extLst>
              <a:ext uri="{FF2B5EF4-FFF2-40B4-BE49-F238E27FC236}">
                <a16:creationId xmlns:a16="http://schemas.microsoft.com/office/drawing/2014/main" id="{00000000-0000-0000-0000-000000000000}"/>
              </a:ext>
            </a:extLst>
          </p:cNvPr>
          <p:cNvPicPr>
            <a:picLocks noChangeAspect="1"/>
          </p:cNvPicPr>
          <p:nvPr/>
        </p:nvPicPr>
        <p:blipFill>
          <a:blip r:embed="rId3">
            <a:lum/>
            <a:alphaModFix/>
          </a:blip>
          <a:srcRect/>
          <a:stretch>
            <a:fillRect/>
          </a:stretch>
        </p:blipFill>
        <p:spPr>
          <a:xfrm>
            <a:off x="4701092" y="2140772"/>
            <a:ext cx="5204908" cy="2648115"/>
          </a:xfrm>
          <a:prstGeom prst="rect">
            <a:avLst/>
          </a:prstGeom>
          <a:noFill/>
          <a:ln>
            <a:noFill/>
          </a:ln>
        </p:spPr>
      </p:pic>
      <p:sp>
        <p:nvSpPr>
          <p:cNvPr id="7" name="Прямоугольник 6"/>
          <p:cNvSpPr/>
          <p:nvPr/>
        </p:nvSpPr>
        <p:spPr>
          <a:xfrm>
            <a:off x="126405" y="1055370"/>
            <a:ext cx="3673611" cy="893335"/>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t">
              <a:defRPr/>
            </a:pPr>
            <a:r>
              <a:rPr lang="uz-Cyrl-UZ" sz="2400" b="1" dirty="0" smtClean="0">
                <a:solidFill>
                  <a:schemeClr val="bg1"/>
                </a:solidFill>
                <a:latin typeface="Times New Roman" panose="02020603050405020304" pitchFamily="18" charset="0"/>
                <a:cs typeface="Times New Roman" panose="02020603050405020304" pitchFamily="18" charset="0"/>
              </a:rPr>
              <a:t>Ходимларни танлаш</a:t>
            </a:r>
            <a:endParaRPr lang="uz-Cyrl-UZ"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98828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88209" y="296114"/>
            <a:ext cx="6105033" cy="125073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2500" b="1" dirty="0">
                <a:latin typeface="Times New Roman" panose="02020603050405020304" pitchFamily="18" charset="0"/>
                <a:cs typeface="Times New Roman" panose="02020603050405020304" pitchFamily="18" charset="0"/>
              </a:rPr>
              <a:t>Х</a:t>
            </a:r>
            <a:r>
              <a:rPr lang="uz-Cyrl-UZ" sz="2500" b="1" dirty="0" smtClean="0">
                <a:latin typeface="Times New Roman" panose="02020603050405020304" pitchFamily="18" charset="0"/>
                <a:cs typeface="Times New Roman" panose="02020603050405020304" pitchFamily="18" charset="0"/>
              </a:rPr>
              <a:t>ОДИМЛАРНИ </a:t>
            </a:r>
            <a:r>
              <a:rPr lang="uz-Cyrl-UZ" sz="2500" b="1" dirty="0">
                <a:latin typeface="Times New Roman" panose="02020603050405020304" pitchFamily="18" charset="0"/>
                <a:cs typeface="Times New Roman" panose="02020603050405020304" pitchFamily="18" charset="0"/>
              </a:rPr>
              <a:t>ТАНЛАШ</a:t>
            </a:r>
            <a:endParaRPr lang="ru-RU" sz="2500" b="1" dirty="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164225" y="2393504"/>
            <a:ext cx="9484272" cy="2800767"/>
          </a:xfrm>
          <a:prstGeom prst="rect">
            <a:avLst/>
          </a:prstGeom>
        </p:spPr>
        <p:txBody>
          <a:bodyPr wrap="square">
            <a:spAutoFit/>
          </a:bodyPr>
          <a:lstStyle/>
          <a:p>
            <a:pPr algn="just"/>
            <a:r>
              <a:rPr lang="uz-Cyrl-UZ" sz="2200" dirty="0">
                <a:latin typeface="Times New Roman" panose="02020603050405020304" pitchFamily="18" charset="0"/>
                <a:cs typeface="Times New Roman" panose="02020603050405020304" pitchFamily="18" charset="0"/>
              </a:rPr>
              <a:t>   </a:t>
            </a:r>
            <a:r>
              <a:rPr lang="uz-Cyrl-UZ" sz="2200" dirty="0" smtClean="0">
                <a:latin typeface="Times New Roman" panose="02020603050405020304" pitchFamily="18" charset="0"/>
                <a:cs typeface="Times New Roman" panose="02020603050405020304" pitchFamily="18" charset="0"/>
              </a:rPr>
              <a:t>      </a:t>
            </a:r>
            <a:r>
              <a:rPr lang="uz-Cyrl-UZ" sz="2200" b="1" dirty="0" smtClean="0">
                <a:latin typeface="Times New Roman" panose="02020603050405020304" pitchFamily="18" charset="0"/>
                <a:cs typeface="Times New Roman" panose="02020603050405020304" pitchFamily="18" charset="0"/>
              </a:rPr>
              <a:t>Ходимларни танлаш жараёни – бу </a:t>
            </a:r>
            <a:r>
              <a:rPr lang="uz-Cyrl-UZ" sz="2200" dirty="0" smtClean="0">
                <a:latin typeface="Times New Roman" panose="02020603050405020304" pitchFamily="18" charset="0"/>
                <a:cs typeface="Times New Roman" panose="02020603050405020304" pitchFamily="18" charset="0"/>
              </a:rPr>
              <a:t>маълум </a:t>
            </a:r>
            <a:r>
              <a:rPr lang="uz-Cyrl-UZ" sz="2200" dirty="0">
                <a:latin typeface="Times New Roman" panose="02020603050405020304" pitchFamily="18" charset="0"/>
                <a:cs typeface="Times New Roman" panose="02020603050405020304" pitchFamily="18" charset="0"/>
              </a:rPr>
              <a:t>шахсларни белгиланган </a:t>
            </a:r>
            <a:r>
              <a:rPr lang="uz-Cyrl-UZ" sz="2200" dirty="0" smtClean="0">
                <a:latin typeface="Times New Roman" panose="02020603050405020304" pitchFamily="18" charset="0"/>
                <a:cs typeface="Times New Roman" panose="02020603050405020304" pitchFamily="18" charset="0"/>
              </a:rPr>
              <a:t>меъёрга </a:t>
            </a:r>
            <a:r>
              <a:rPr lang="uz-Cyrl-UZ" sz="2200" dirty="0">
                <a:latin typeface="Times New Roman" panose="02020603050405020304" pitchFamily="18" charset="0"/>
                <a:cs typeface="Times New Roman" panose="02020603050405020304" pitchFamily="18" charset="0"/>
              </a:rPr>
              <a:t>қараб керакли лавозимга ишга </a:t>
            </a:r>
            <a:r>
              <a:rPr lang="uz-Cyrl-UZ" sz="2200" dirty="0" smtClean="0">
                <a:latin typeface="Times New Roman" panose="02020603050405020304" pitchFamily="18" charset="0"/>
                <a:cs typeface="Times New Roman" panose="02020603050405020304" pitchFamily="18" charset="0"/>
              </a:rPr>
              <a:t>тайинлашдир.</a:t>
            </a:r>
            <a:r>
              <a:rPr lang="uz-Cyrl-UZ" sz="2200" b="1" dirty="0" smtClean="0">
                <a:latin typeface="Times New Roman" panose="02020603050405020304" pitchFamily="18" charset="0"/>
                <a:cs typeface="Times New Roman" panose="02020603050405020304" pitchFamily="18" charset="0"/>
              </a:rPr>
              <a:t> </a:t>
            </a:r>
            <a:endParaRPr lang="uz-Cyrl-UZ" sz="2200" b="1" dirty="0">
              <a:latin typeface="Times New Roman" panose="02020603050405020304" pitchFamily="18" charset="0"/>
              <a:cs typeface="Times New Roman" panose="02020603050405020304" pitchFamily="18" charset="0"/>
            </a:endParaRPr>
          </a:p>
          <a:p>
            <a:pPr algn="just"/>
            <a:endParaRPr lang="uz-Cyrl-UZ" sz="2200" b="1" dirty="0">
              <a:latin typeface="Times New Roman" panose="02020603050405020304" pitchFamily="18" charset="0"/>
              <a:cs typeface="Times New Roman" panose="02020603050405020304" pitchFamily="18" charset="0"/>
            </a:endParaRPr>
          </a:p>
          <a:p>
            <a:pPr algn="just"/>
            <a:r>
              <a:rPr lang="uz-Cyrl-UZ" sz="2200" dirty="0">
                <a:latin typeface="Times New Roman" panose="02020603050405020304" pitchFamily="18" charset="0"/>
                <a:cs typeface="Times New Roman" panose="02020603050405020304" pitchFamily="18" charset="0"/>
              </a:rPr>
              <a:t>         </a:t>
            </a:r>
            <a:r>
              <a:rPr lang="uz-Cyrl-UZ" sz="2200" b="1" dirty="0" smtClean="0">
                <a:latin typeface="Times New Roman" panose="02020603050405020304" pitchFamily="18" charset="0"/>
                <a:cs typeface="Times New Roman" panose="02020603050405020304" pitchFamily="18" charset="0"/>
              </a:rPr>
              <a:t>Танлаш</a:t>
            </a:r>
            <a:r>
              <a:rPr lang="uz-Cyrl-UZ" sz="2200" dirty="0" smtClean="0">
                <a:latin typeface="Times New Roman" panose="02020603050405020304" pitchFamily="18" charset="0"/>
                <a:cs typeface="Times New Roman" panose="02020603050405020304" pitchFamily="18" charset="0"/>
              </a:rPr>
              <a:t> - </a:t>
            </a:r>
            <a:r>
              <a:rPr lang="uz-Cyrl-UZ" sz="2200" dirty="0">
                <a:latin typeface="Times New Roman" panose="02020603050405020304" pitchFamily="18" charset="0"/>
                <a:cs typeface="Times New Roman" panose="02020603050405020304" pitchFamily="18" charset="0"/>
              </a:rPr>
              <a:t>бу ишга қабул қилинаётган ходимларнинг психологик ва профессионал сифатларини эътиборга олиб, маълум лавомизимга ишга </a:t>
            </a:r>
            <a:r>
              <a:rPr lang="uz-Cyrl-UZ" sz="2200" dirty="0" smtClean="0">
                <a:latin typeface="Times New Roman" panose="02020603050405020304" pitchFamily="18" charset="0"/>
                <a:cs typeface="Times New Roman" panose="02020603050405020304" pitchFamily="18" charset="0"/>
              </a:rPr>
              <a:t>олишда ходимлар </a:t>
            </a:r>
            <a:r>
              <a:rPr lang="uz-Cyrl-UZ" sz="2200" dirty="0">
                <a:latin typeface="Times New Roman" panose="02020603050405020304" pitchFamily="18" charset="0"/>
                <a:cs typeface="Times New Roman" panose="02020603050405020304" pitchFamily="18" charset="0"/>
              </a:rPr>
              <a:t>ичидан </a:t>
            </a:r>
            <a:r>
              <a:rPr lang="uz-Cyrl-UZ" sz="2200" dirty="0" smtClean="0">
                <a:latin typeface="Times New Roman" panose="02020603050405020304" pitchFamily="18" charset="0"/>
                <a:cs typeface="Times New Roman" panose="02020603050405020304" pitchFamily="18" charset="0"/>
              </a:rPr>
              <a:t>квалифакацияси</a:t>
            </a:r>
            <a:r>
              <a:rPr lang="uz-Cyrl-UZ" sz="2200" dirty="0">
                <a:latin typeface="Times New Roman" panose="02020603050405020304" pitchFamily="18" charset="0"/>
                <a:cs typeface="Times New Roman" panose="02020603050405020304" pitchFamily="18" charset="0"/>
              </a:rPr>
              <a:t>, мутахасислиги шахсий сифати, ўзининг ва корхонанинг ривожлантириш учун хизмат қилиши талаблари </a:t>
            </a:r>
            <a:r>
              <a:rPr lang="uz-Cyrl-UZ" sz="2200" dirty="0" smtClean="0">
                <a:latin typeface="Times New Roman" panose="02020603050405020304" pitchFamily="18" charset="0"/>
                <a:cs typeface="Times New Roman" panose="02020603050405020304" pitchFamily="18" charset="0"/>
              </a:rPr>
              <a:t>эътиборга олиш тушунилади.</a:t>
            </a:r>
            <a:endParaRPr lang="uz-Cyrl-UZ"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37183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2422" y="322640"/>
            <a:ext cx="8544912" cy="2677656"/>
          </a:xfrm>
          <a:prstGeom prst="rect">
            <a:avLst/>
          </a:prstGeom>
        </p:spPr>
        <p:txBody>
          <a:bodyPr wrap="square">
            <a:spAutoFit/>
          </a:bodyPr>
          <a:lstStyle/>
          <a:p>
            <a:pPr algn="just"/>
            <a:r>
              <a:rPr lang="uz-Cyrl-UZ" sz="2200" dirty="0" smtClean="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Танлашда - </a:t>
            </a:r>
            <a:r>
              <a:rPr lang="uz-Cyrl-UZ" sz="2400" dirty="0">
                <a:latin typeface="Times New Roman" panose="02020603050405020304" pitchFamily="18" charset="0"/>
                <a:cs typeface="Times New Roman" panose="02020603050405020304" pitchFamily="18" charset="0"/>
              </a:rPr>
              <a:t>қидирув амалга оширилади, </a:t>
            </a:r>
            <a:r>
              <a:rPr lang="uz-Cyrl-UZ" sz="2400" dirty="0" smtClean="0">
                <a:latin typeface="Times New Roman" panose="02020603050405020304" pitchFamily="18" charset="0"/>
                <a:cs typeface="Times New Roman" panose="02020603050405020304" pitchFamily="18" charset="0"/>
              </a:rPr>
              <a:t>кадрларнинг </a:t>
            </a:r>
            <a:r>
              <a:rPr lang="uz-Cyrl-UZ" sz="2400" dirty="0">
                <a:latin typeface="Times New Roman" panose="02020603050405020304" pitchFamily="18" charset="0"/>
                <a:cs typeface="Times New Roman" panose="02020603050405020304" pitchFamily="18" charset="0"/>
              </a:rPr>
              <a:t>маълум қобилиятлари, унинг тўпланган касбий </a:t>
            </a:r>
            <a:r>
              <a:rPr lang="uz-Cyrl-UZ" sz="2400" dirty="0" smtClean="0">
                <a:latin typeface="Times New Roman" panose="02020603050405020304" pitchFamily="18" charset="0"/>
                <a:cs typeface="Times New Roman" panose="02020603050405020304" pitchFamily="18" charset="0"/>
              </a:rPr>
              <a:t>тажрибаси ва </a:t>
            </a:r>
            <a:r>
              <a:rPr lang="uz-Cyrl-UZ" sz="2400" dirty="0">
                <a:latin typeface="Times New Roman" panose="02020603050405020304" pitchFamily="18" charset="0"/>
                <a:cs typeface="Times New Roman" panose="02020603050405020304" pitchFamily="18" charset="0"/>
              </a:rPr>
              <a:t>қобилиятлари учун турли лавозимлар, фаолият турларининг талабларини </a:t>
            </a:r>
            <a:r>
              <a:rPr lang="uz-Cyrl-UZ" sz="2400" dirty="0" smtClean="0">
                <a:latin typeface="Times New Roman" panose="02020603050405020304" pitchFamily="18" charset="0"/>
                <a:cs typeface="Times New Roman" panose="02020603050405020304" pitchFamily="18" charset="0"/>
              </a:rPr>
              <a:t>аниқланади.</a:t>
            </a:r>
          </a:p>
          <a:p>
            <a:pPr algn="just"/>
            <a:r>
              <a:rPr lang="uz-Cyrl-UZ" sz="2400" b="1" dirty="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Танлов - </a:t>
            </a:r>
            <a:r>
              <a:rPr lang="uz-Cyrl-UZ" sz="2400" dirty="0" smtClean="0">
                <a:latin typeface="Times New Roman" panose="02020603050405020304" pitchFamily="18" charset="0"/>
                <a:cs typeface="Times New Roman" panose="02020603050405020304" pitchFamily="18" charset="0"/>
              </a:rPr>
              <a:t>барча </a:t>
            </a:r>
            <a:r>
              <a:rPr lang="uz-Cyrl-UZ" sz="2400" dirty="0">
                <a:latin typeface="Times New Roman" panose="02020603050405020304" pitchFamily="18" charset="0"/>
                <a:cs typeface="Times New Roman" panose="02020603050405020304" pitchFamily="18" charset="0"/>
              </a:rPr>
              <a:t>лавозим ва мутахассисликлар бўйича номзодларнинг зарур захирасини </a:t>
            </a:r>
            <a:r>
              <a:rPr lang="uz-Cyrl-UZ" sz="2400" dirty="0" smtClean="0">
                <a:latin typeface="Times New Roman" panose="02020603050405020304" pitchFamily="18" charset="0"/>
                <a:cs typeface="Times New Roman" panose="02020603050405020304" pitchFamily="18" charset="0"/>
              </a:rPr>
              <a:t>яратилиб, </a:t>
            </a:r>
            <a:r>
              <a:rPr lang="uz-Cyrl-UZ" sz="2400" dirty="0">
                <a:latin typeface="Times New Roman" panose="02020603050405020304" pitchFamily="18" charset="0"/>
                <a:cs typeface="Times New Roman" panose="02020603050405020304" pitchFamily="18" charset="0"/>
              </a:rPr>
              <a:t>ундан ташкилот </a:t>
            </a:r>
            <a:r>
              <a:rPr lang="uz-Cyrl-UZ" sz="2400" dirty="0" smtClean="0">
                <a:latin typeface="Times New Roman" panose="02020603050405020304" pitchFamily="18" charset="0"/>
                <a:cs typeface="Times New Roman" panose="02020603050405020304" pitchFamily="18" charset="0"/>
              </a:rPr>
              <a:t>учун энг </a:t>
            </a:r>
            <a:r>
              <a:rPr lang="uz-Cyrl-UZ" sz="2400" dirty="0">
                <a:latin typeface="Times New Roman" panose="02020603050405020304" pitchFamily="18" charset="0"/>
                <a:cs typeface="Times New Roman" panose="02020603050405020304" pitchFamily="18" charset="0"/>
              </a:rPr>
              <a:t>муносиб </a:t>
            </a:r>
            <a:r>
              <a:rPr lang="uz-Cyrl-UZ" sz="2400" dirty="0" smtClean="0">
                <a:latin typeface="Times New Roman" panose="02020603050405020304" pitchFamily="18" charset="0"/>
                <a:cs typeface="Times New Roman" panose="02020603050405020304" pitchFamily="18" charset="0"/>
              </a:rPr>
              <a:t>ходимни танланади.</a:t>
            </a:r>
            <a:endParaRPr lang="uz-Cyrl-UZ" sz="2400"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476093" y="3655040"/>
            <a:ext cx="9263652" cy="1301895"/>
          </a:xfrm>
          <a:prstGeom prst="rect">
            <a:avLst/>
          </a:prstGeom>
        </p:spPr>
        <p:txBody>
          <a:bodyPr wrap="square">
            <a:spAutoFit/>
          </a:bodyPr>
          <a:lstStyle/>
          <a:p>
            <a:pPr marL="408940">
              <a:lnSpc>
                <a:spcPct val="107000"/>
              </a:lnSpc>
              <a:spcAft>
                <a:spcPts val="800"/>
              </a:spcAft>
            </a:pPr>
            <a:r>
              <a:rPr lang="uz-Cyrl-UZ" sz="2500" b="1" dirty="0" smtClean="0">
                <a:latin typeface="Times New Roman" panose="02020603050405020304" pitchFamily="18" charset="0"/>
                <a:ea typeface="Yu Gothic UI Semibold" panose="020B0700000000000000" pitchFamily="34" charset="-128"/>
                <a:cs typeface="Times New Roman" panose="02020603050405020304" pitchFamily="18" charset="0"/>
              </a:rPr>
              <a:t>“Хар бир соҳада ёшлар биз учун азиздир</a:t>
            </a:r>
            <a:r>
              <a:rPr lang="en-US" sz="2500" b="1" dirty="0" smtClean="0">
                <a:latin typeface="Times New Roman" panose="02020603050405020304" pitchFamily="18" charset="0"/>
                <a:ea typeface="Yu Gothic UI Semibold" panose="020B0700000000000000" pitchFamily="34" charset="-128"/>
                <a:cs typeface="Times New Roman" panose="02020603050405020304" pitchFamily="18" charset="0"/>
              </a:rPr>
              <a:t>...</a:t>
            </a:r>
            <a:r>
              <a:rPr lang="uz-Cyrl-UZ" sz="2500" b="1" dirty="0" smtClean="0">
                <a:latin typeface="Times New Roman" panose="02020603050405020304" pitchFamily="18" charset="0"/>
                <a:ea typeface="Yu Gothic UI Semibold" panose="020B0700000000000000" pitchFamily="34" charset="-128"/>
                <a:cs typeface="Times New Roman" panose="02020603050405020304" pitchFamily="18" charset="0"/>
              </a:rPr>
              <a:t>”</a:t>
            </a:r>
            <a:r>
              <a:rPr lang="en-US" sz="2500" b="1" dirty="0" smtClean="0">
                <a:latin typeface="Times New Roman" panose="02020603050405020304" pitchFamily="18" charset="0"/>
                <a:ea typeface="Yu Gothic UI Semibold" panose="020B0700000000000000" pitchFamily="34" charset="-128"/>
                <a:cs typeface="Times New Roman" panose="02020603050405020304" pitchFamily="18" charset="0"/>
              </a:rPr>
              <a:t>  </a:t>
            </a:r>
            <a:endParaRPr lang="uz-Cyrl-UZ" sz="2500" b="1" dirty="0" smtClean="0">
              <a:latin typeface="Times New Roman" panose="02020603050405020304" pitchFamily="18" charset="0"/>
              <a:ea typeface="Yu Gothic UI Semibold" panose="020B0700000000000000" pitchFamily="34" charset="-128"/>
              <a:cs typeface="Times New Roman" panose="02020603050405020304" pitchFamily="18" charset="0"/>
            </a:endParaRPr>
          </a:p>
          <a:p>
            <a:pPr marL="408940" algn="r">
              <a:lnSpc>
                <a:spcPct val="107000"/>
              </a:lnSpc>
              <a:spcAft>
                <a:spcPts val="800"/>
              </a:spcAft>
            </a:pPr>
            <a:endParaRPr lang="ru-RU" b="1" dirty="0" smtClean="0">
              <a:latin typeface="Times New Roman" panose="02020603050405020304" pitchFamily="18" charset="0"/>
              <a:ea typeface="Calibri" panose="020F0502020204030204" pitchFamily="34" charset="0"/>
              <a:cs typeface="Times New Roman" panose="02020603050405020304" pitchFamily="18" charset="0"/>
            </a:endParaRPr>
          </a:p>
          <a:p>
            <a:pPr marL="408940" algn="r">
              <a:lnSpc>
                <a:spcPct val="107000"/>
              </a:lnSpc>
              <a:spcAft>
                <a:spcPts val="800"/>
              </a:spcAft>
            </a:pPr>
            <a:r>
              <a:rPr lang="ru-RU" b="1" dirty="0" err="1" smtClean="0">
                <a:latin typeface="Times New Roman" panose="02020603050405020304" pitchFamily="18" charset="0"/>
                <a:ea typeface="Calibri" panose="020F0502020204030204" pitchFamily="34" charset="0"/>
                <a:cs typeface="Times New Roman" panose="02020603050405020304" pitchFamily="18" charset="0"/>
              </a:rPr>
              <a:t>В.И.Лебедов</a:t>
            </a:r>
            <a:r>
              <a:rPr lang="ru-RU" b="1" dirty="0" smtClean="0">
                <a:latin typeface="Times New Roman" panose="02020603050405020304" pitchFamily="18" charset="0"/>
                <a:ea typeface="Calibri" panose="020F0502020204030204" pitchFamily="34" charset="0"/>
                <a:cs typeface="Times New Roman" panose="02020603050405020304" pitchFamily="18" charset="0"/>
              </a:rPr>
              <a:t>-Кумач</a:t>
            </a:r>
            <a:endParaRPr lang="ru-RU" sz="14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02047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1243732" y="1333418"/>
            <a:ext cx="8417174" cy="4493538"/>
          </a:xfrm>
          <a:prstGeom prst="rect">
            <a:avLst/>
          </a:prstGeom>
        </p:spPr>
        <p:txBody>
          <a:bodyPr wrap="square">
            <a:spAutoFit/>
          </a:bodyPr>
          <a:lstStyle/>
          <a:p>
            <a:pPr algn="just"/>
            <a:r>
              <a:rPr lang="uz-Cyrl-UZ" sz="2200" b="1" i="0" dirty="0" smtClean="0">
                <a:solidFill>
                  <a:srgbClr val="000000"/>
                </a:solidFill>
                <a:effectLst/>
                <a:latin typeface="Times New Roman" panose="02020603050405020304" pitchFamily="18" charset="0"/>
                <a:cs typeface="Times New Roman" panose="02020603050405020304" pitchFamily="18" charset="0"/>
              </a:rPr>
              <a:t>Ташкилот учун аниқ мақсадларни белгилаш керак; </a:t>
            </a:r>
            <a:r>
              <a:rPr lang="uz-Cyrl-UZ" sz="2200" b="1" dirty="0" smtClean="0">
                <a:latin typeface="Times New Roman" panose="02020603050405020304" pitchFamily="18" charset="0"/>
                <a:cs typeface="Times New Roman" panose="02020603050405020304" pitchFamily="18" charset="0"/>
              </a:rPr>
              <a:t> </a:t>
            </a:r>
            <a:endParaRPr lang="uz-Cyrl-UZ" sz="2200" b="1" dirty="0">
              <a:latin typeface="Times New Roman" panose="02020603050405020304" pitchFamily="18" charset="0"/>
              <a:cs typeface="Times New Roman" panose="02020603050405020304" pitchFamily="18" charset="0"/>
            </a:endParaRPr>
          </a:p>
          <a:p>
            <a:pPr algn="l"/>
            <a:endParaRPr lang="ru-RU" sz="2200" b="0" i="0" dirty="0">
              <a:solidFill>
                <a:srgbClr val="333333"/>
              </a:solidFill>
              <a:effectLst/>
              <a:latin typeface="Times New Roman" panose="02020603050405020304" pitchFamily="18" charset="0"/>
              <a:cs typeface="Times New Roman" panose="02020603050405020304" pitchFamily="18" charset="0"/>
            </a:endParaRPr>
          </a:p>
          <a:p>
            <a:endParaRPr lang="uz-Cyrl-UZ" sz="2200" dirty="0" smtClean="0">
              <a:latin typeface="Times New Roman" panose="02020603050405020304" pitchFamily="18" charset="0"/>
              <a:cs typeface="Times New Roman" panose="02020603050405020304" pitchFamily="18" charset="0"/>
            </a:endParaRPr>
          </a:p>
          <a:p>
            <a:r>
              <a:rPr lang="uz-Cyrl-UZ" sz="2200" b="1" dirty="0" smtClean="0">
                <a:latin typeface="Times New Roman" panose="02020603050405020304" pitchFamily="18" charset="0"/>
                <a:cs typeface="Times New Roman" panose="02020603050405020304" pitchFamily="18" charset="0"/>
              </a:rPr>
              <a:t>Мақсадларга эришишни </a:t>
            </a:r>
            <a:r>
              <a:rPr lang="uz-Cyrl-UZ" sz="2200" b="1" dirty="0">
                <a:latin typeface="Times New Roman" panose="02020603050405020304" pitchFamily="18" charset="0"/>
                <a:cs typeface="Times New Roman" panose="02020603050405020304" pitchFamily="18" charset="0"/>
              </a:rPr>
              <a:t>таъминлаш учун самарали ташкилий бошқарув тузилмасини ишлаб </a:t>
            </a:r>
            <a:r>
              <a:rPr lang="uz-Cyrl-UZ" sz="2200" b="1" dirty="0" smtClean="0">
                <a:latin typeface="Times New Roman" panose="02020603050405020304" pitchFamily="18" charset="0"/>
                <a:cs typeface="Times New Roman" panose="02020603050405020304" pitchFamily="18" charset="0"/>
              </a:rPr>
              <a:t>чиқиш зарур;</a:t>
            </a:r>
            <a:endParaRPr lang="en-US" sz="2200" b="1" dirty="0" smtClean="0">
              <a:latin typeface="Times New Roman" panose="02020603050405020304" pitchFamily="18" charset="0"/>
              <a:cs typeface="Times New Roman" panose="02020603050405020304" pitchFamily="18" charset="0"/>
            </a:endParaRPr>
          </a:p>
          <a:p>
            <a:endParaRPr lang="uz-Cyrl-UZ" sz="2200" dirty="0">
              <a:latin typeface="Times New Roman" panose="02020603050405020304" pitchFamily="18" charset="0"/>
              <a:cs typeface="Times New Roman" panose="02020603050405020304" pitchFamily="18" charset="0"/>
            </a:endParaRPr>
          </a:p>
          <a:p>
            <a:pPr algn="just"/>
            <a:r>
              <a:rPr lang="uz-Cyrl-UZ" sz="2200" b="1" dirty="0" smtClean="0">
                <a:latin typeface="Times New Roman" panose="02020603050405020304" pitchFamily="18" charset="0"/>
                <a:cs typeface="Times New Roman" panose="02020603050405020304" pitchFamily="18" charset="0"/>
              </a:rPr>
              <a:t>Бошқарув </a:t>
            </a:r>
            <a:r>
              <a:rPr lang="uz-Cyrl-UZ" sz="2200" b="1" dirty="0">
                <a:latin typeface="Times New Roman" panose="02020603050405020304" pitchFamily="18" charset="0"/>
                <a:cs typeface="Times New Roman" panose="02020603050405020304" pitchFamily="18" charset="0"/>
              </a:rPr>
              <a:t>стратегиясини таъминлашда ташкилотни самарали ривожлантириш ва мақсадга </a:t>
            </a:r>
            <a:r>
              <a:rPr lang="uz-Cyrl-UZ" sz="2200" b="1" dirty="0" smtClean="0">
                <a:latin typeface="Times New Roman" panose="02020603050405020304" pitchFamily="18" charset="0"/>
                <a:cs typeface="Times New Roman" panose="02020603050405020304" pitchFamily="18" charset="0"/>
              </a:rPr>
              <a:t>эришишни таъминлаши керак. </a:t>
            </a:r>
            <a:endParaRPr lang="uz-Cyrl-UZ" sz="2200" b="1" dirty="0">
              <a:latin typeface="Times New Roman" panose="02020603050405020304" pitchFamily="18" charset="0"/>
              <a:cs typeface="Times New Roman" panose="02020603050405020304" pitchFamily="18" charset="0"/>
            </a:endParaRPr>
          </a:p>
          <a:p>
            <a:pPr algn="just"/>
            <a:endParaRPr lang="uz-Cyrl-UZ" sz="2200" dirty="0">
              <a:latin typeface="Times New Roman" panose="02020603050405020304" pitchFamily="18" charset="0"/>
              <a:cs typeface="Times New Roman" panose="02020603050405020304" pitchFamily="18" charset="0"/>
            </a:endParaRPr>
          </a:p>
          <a:p>
            <a:pPr algn="just"/>
            <a:endParaRPr lang="uz-Cyrl-UZ" sz="2200" dirty="0" smtClean="0">
              <a:latin typeface="Times New Roman" panose="02020603050405020304" pitchFamily="18" charset="0"/>
              <a:cs typeface="Times New Roman" panose="02020603050405020304" pitchFamily="18" charset="0"/>
            </a:endParaRPr>
          </a:p>
          <a:p>
            <a:pPr algn="just"/>
            <a:r>
              <a:rPr lang="uz-Cyrl-UZ" sz="2200" b="1" dirty="0" smtClean="0">
                <a:latin typeface="Times New Roman" panose="02020603050405020304" pitchFamily="18" charset="0"/>
                <a:cs typeface="Times New Roman" panose="02020603050405020304" pitchFamily="18" charset="0"/>
              </a:rPr>
              <a:t>Ташкилотнинг </a:t>
            </a:r>
            <a:r>
              <a:rPr lang="uz-Cyrl-UZ" sz="2200" b="1" dirty="0">
                <a:latin typeface="Times New Roman" panose="02020603050405020304" pitchFamily="18" charset="0"/>
                <a:cs typeface="Times New Roman" panose="02020603050405020304" pitchFamily="18" charset="0"/>
              </a:rPr>
              <a:t>мақсадлари ва бошқарувнинг ташкилий тузилиши ўртасидаги боғлиқлик бўлган ходимларни режалаштиришнинг мавжудлиги.</a:t>
            </a:r>
          </a:p>
        </p:txBody>
      </p:sp>
      <p:grpSp>
        <p:nvGrpSpPr>
          <p:cNvPr id="14" name="Группа 13"/>
          <p:cNvGrpSpPr/>
          <p:nvPr/>
        </p:nvGrpSpPr>
        <p:grpSpPr>
          <a:xfrm>
            <a:off x="591724" y="993216"/>
            <a:ext cx="987972" cy="1076721"/>
            <a:chOff x="-2163561" y="548268"/>
            <a:chExt cx="1259178" cy="1212542"/>
          </a:xfrm>
        </p:grpSpPr>
        <p:sp>
          <p:nvSpPr>
            <p:cNvPr id="15" name="Овал 14"/>
            <p:cNvSpPr/>
            <p:nvPr/>
          </p:nvSpPr>
          <p:spPr>
            <a:xfrm>
              <a:off x="-1854537" y="881048"/>
              <a:ext cx="641131" cy="536028"/>
            </a:xfrm>
            <a:prstGeom prst="ellipse">
              <a:avLst/>
            </a:pr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6" name="Овал 4"/>
            <p:cNvSpPr txBox="1"/>
            <p:nvPr/>
          </p:nvSpPr>
          <p:spPr>
            <a:xfrm>
              <a:off x="-2163561" y="548268"/>
              <a:ext cx="1259178" cy="12125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500" b="1" kern="1200" dirty="0">
                  <a:solidFill>
                    <a:schemeClr val="tx1"/>
                  </a:solidFill>
                  <a:latin typeface="Times New Roman" panose="02020603050405020304" pitchFamily="18" charset="0"/>
                  <a:cs typeface="Times New Roman" panose="02020603050405020304" pitchFamily="18" charset="0"/>
                </a:rPr>
                <a:t>1</a:t>
              </a:r>
              <a:endParaRPr lang="ru-RU" sz="2500" b="1" kern="1200" dirty="0">
                <a:solidFill>
                  <a:schemeClr val="tx1"/>
                </a:solidFill>
                <a:latin typeface="Times New Roman" panose="02020603050405020304" pitchFamily="18" charset="0"/>
                <a:cs typeface="Times New Roman" panose="02020603050405020304" pitchFamily="18" charset="0"/>
              </a:endParaRPr>
            </a:p>
          </p:txBody>
        </p:sp>
      </p:grpSp>
      <p:sp>
        <p:nvSpPr>
          <p:cNvPr id="12" name="Прямоугольник 11"/>
          <p:cNvSpPr/>
          <p:nvPr/>
        </p:nvSpPr>
        <p:spPr>
          <a:xfrm>
            <a:off x="297358" y="383409"/>
            <a:ext cx="9166619" cy="646331"/>
          </a:xfrm>
          <a:prstGeom prst="rect">
            <a:avLst/>
          </a:prstGeom>
        </p:spPr>
        <p:txBody>
          <a:bodyPr wrap="square">
            <a:spAutoFit/>
          </a:bodyPr>
          <a:lstStyle/>
          <a:p>
            <a:pPr algn="ctr"/>
            <a:r>
              <a:rPr lang="ru-RU" b="1" dirty="0" smtClean="0">
                <a:solidFill>
                  <a:srgbClr val="002060"/>
                </a:solidFill>
                <a:latin typeface="Times New Roman" panose="02020603050405020304" pitchFamily="18" charset="0"/>
                <a:cs typeface="Times New Roman" panose="02020603050405020304" pitchFamily="18" charset="0"/>
              </a:rPr>
              <a:t>ХОДИМЛАРНИ ЖАЛБ ҚИЛИШ ВА ТАНЛАШ САМАРАДОРЛИГИНИ БЕЛГИЛОВЧИ АСОСИЙ ШАРТЛАР</a:t>
            </a:r>
            <a:r>
              <a:rPr lang="en-US" b="1" dirty="0" smtClean="0">
                <a:solidFill>
                  <a:srgbClr val="002060"/>
                </a:solidFill>
                <a:latin typeface="Times New Roman" panose="02020603050405020304" pitchFamily="18" charset="0"/>
                <a:cs typeface="Times New Roman" panose="02020603050405020304" pitchFamily="18" charset="0"/>
              </a:rPr>
              <a:t> [6]</a:t>
            </a:r>
            <a:endParaRPr lang="ru-RU" b="1" dirty="0">
              <a:solidFill>
                <a:srgbClr val="002060"/>
              </a:solidFill>
            </a:endParaRPr>
          </a:p>
        </p:txBody>
      </p:sp>
      <p:grpSp>
        <p:nvGrpSpPr>
          <p:cNvPr id="17" name="Группа 16"/>
          <p:cNvGrpSpPr/>
          <p:nvPr/>
        </p:nvGrpSpPr>
        <p:grpSpPr>
          <a:xfrm>
            <a:off x="506394" y="2141383"/>
            <a:ext cx="987972" cy="1076721"/>
            <a:chOff x="-2183789" y="542539"/>
            <a:chExt cx="1259178" cy="1212542"/>
          </a:xfrm>
        </p:grpSpPr>
        <p:sp>
          <p:nvSpPr>
            <p:cNvPr id="18" name="Овал 17"/>
            <p:cNvSpPr/>
            <p:nvPr/>
          </p:nvSpPr>
          <p:spPr>
            <a:xfrm>
              <a:off x="-1854537" y="881048"/>
              <a:ext cx="641131" cy="536028"/>
            </a:xfrm>
            <a:prstGeom prst="ellipse">
              <a:avLst/>
            </a:pr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9" name="Овал 4"/>
            <p:cNvSpPr txBox="1"/>
            <p:nvPr/>
          </p:nvSpPr>
          <p:spPr>
            <a:xfrm>
              <a:off x="-2183789" y="542539"/>
              <a:ext cx="1259178" cy="12125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500" b="1" kern="1200" dirty="0">
                  <a:solidFill>
                    <a:schemeClr val="tx1"/>
                  </a:solidFill>
                  <a:latin typeface="Times New Roman" panose="02020603050405020304" pitchFamily="18" charset="0"/>
                  <a:cs typeface="Times New Roman" panose="02020603050405020304" pitchFamily="18" charset="0"/>
                </a:rPr>
                <a:t>2</a:t>
              </a:r>
              <a:endParaRPr lang="ru-RU" sz="2500" b="1" kern="1200" dirty="0">
                <a:solidFill>
                  <a:schemeClr val="tx1"/>
                </a:solidFill>
                <a:latin typeface="Times New Roman" panose="02020603050405020304" pitchFamily="18" charset="0"/>
                <a:cs typeface="Times New Roman" panose="02020603050405020304" pitchFamily="18" charset="0"/>
              </a:endParaRPr>
            </a:p>
          </p:txBody>
        </p:sp>
      </p:grpSp>
      <p:grpSp>
        <p:nvGrpSpPr>
          <p:cNvPr id="20" name="Группа 19"/>
          <p:cNvGrpSpPr/>
          <p:nvPr/>
        </p:nvGrpSpPr>
        <p:grpSpPr>
          <a:xfrm>
            <a:off x="498224" y="4359474"/>
            <a:ext cx="987972" cy="1076721"/>
            <a:chOff x="-2163561" y="584164"/>
            <a:chExt cx="1259178" cy="1212542"/>
          </a:xfrm>
        </p:grpSpPr>
        <p:sp>
          <p:nvSpPr>
            <p:cNvPr id="21" name="Овал 20"/>
            <p:cNvSpPr/>
            <p:nvPr/>
          </p:nvSpPr>
          <p:spPr>
            <a:xfrm>
              <a:off x="-1854537" y="881048"/>
              <a:ext cx="641131" cy="536028"/>
            </a:xfrm>
            <a:prstGeom prst="ellipse">
              <a:avLst/>
            </a:pr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2" name="Овал 4"/>
            <p:cNvSpPr txBox="1"/>
            <p:nvPr/>
          </p:nvSpPr>
          <p:spPr>
            <a:xfrm>
              <a:off x="-2163561" y="584164"/>
              <a:ext cx="1259178" cy="12125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500" b="1" dirty="0">
                  <a:solidFill>
                    <a:schemeClr val="tx1"/>
                  </a:solidFill>
                  <a:latin typeface="Times New Roman" panose="02020603050405020304" pitchFamily="18" charset="0"/>
                  <a:cs typeface="Times New Roman" panose="02020603050405020304" pitchFamily="18" charset="0"/>
                </a:rPr>
                <a:t>4</a:t>
              </a:r>
              <a:endParaRPr lang="ru-RU" sz="2500" b="1" kern="1200" dirty="0">
                <a:solidFill>
                  <a:schemeClr val="tx1"/>
                </a:solidFill>
                <a:latin typeface="Times New Roman" panose="02020603050405020304" pitchFamily="18" charset="0"/>
                <a:cs typeface="Times New Roman" panose="02020603050405020304" pitchFamily="18" charset="0"/>
              </a:endParaRPr>
            </a:p>
          </p:txBody>
        </p:sp>
      </p:grpSp>
      <p:grpSp>
        <p:nvGrpSpPr>
          <p:cNvPr id="23" name="Группа 22"/>
          <p:cNvGrpSpPr/>
          <p:nvPr/>
        </p:nvGrpSpPr>
        <p:grpSpPr>
          <a:xfrm>
            <a:off x="518152" y="3150938"/>
            <a:ext cx="987972" cy="1076721"/>
            <a:chOff x="-2163561" y="584164"/>
            <a:chExt cx="1259178" cy="1212542"/>
          </a:xfrm>
        </p:grpSpPr>
        <p:sp>
          <p:nvSpPr>
            <p:cNvPr id="24" name="Овал 23"/>
            <p:cNvSpPr/>
            <p:nvPr/>
          </p:nvSpPr>
          <p:spPr>
            <a:xfrm>
              <a:off x="-1854537" y="881048"/>
              <a:ext cx="641131" cy="536028"/>
            </a:xfrm>
            <a:prstGeom prst="ellipse">
              <a:avLst/>
            </a:pr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5" name="Овал 4"/>
            <p:cNvSpPr txBox="1"/>
            <p:nvPr/>
          </p:nvSpPr>
          <p:spPr>
            <a:xfrm>
              <a:off x="-2163561" y="584164"/>
              <a:ext cx="1259178" cy="12125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500" b="1" dirty="0">
                  <a:solidFill>
                    <a:schemeClr val="tx1"/>
                  </a:solidFill>
                  <a:latin typeface="Times New Roman" panose="02020603050405020304" pitchFamily="18" charset="0"/>
                  <a:cs typeface="Times New Roman" panose="02020603050405020304" pitchFamily="18" charset="0"/>
                </a:rPr>
                <a:t>3</a:t>
              </a:r>
              <a:endParaRPr lang="ru-RU" sz="2500" b="1" kern="1200" dirty="0">
                <a:solidFill>
                  <a:schemeClr val="tx1"/>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1573575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3" name="Заголовок 3"/>
          <p:cNvSpPr>
            <a:spLocks noGrp="1"/>
          </p:cNvSpPr>
          <p:nvPr>
            <p:ph type="title"/>
          </p:nvPr>
        </p:nvSpPr>
        <p:spPr>
          <a:xfrm>
            <a:off x="825436" y="525562"/>
            <a:ext cx="8631301" cy="891692"/>
          </a:xfrm>
        </p:spPr>
        <p:txBody>
          <a:bodyPr>
            <a:normAutofit fontScale="90000"/>
          </a:bodyPr>
          <a:lstStyle/>
          <a:p>
            <a:pPr algn="ctr"/>
            <a:r>
              <a:rPr lang="ru-RU" sz="2500" b="1" i="0" dirty="0" smtClean="0">
                <a:solidFill>
                  <a:srgbClr val="002060"/>
                </a:solidFill>
                <a:effectLst/>
                <a:latin typeface="Times New Roman" panose="02020603050405020304" pitchFamily="18" charset="0"/>
                <a:cs typeface="Times New Roman" panose="02020603050405020304" pitchFamily="18" charset="0"/>
              </a:rPr>
              <a:t>НОМЗОДЛАРНИ ТЎПЛАШ ВА ТАНЛАШДА ҚЎЙИДАГИ АСОСИЙ ҚОИДАЛАРНИ ЁДДА ТУТИШ КЕРАК</a:t>
            </a:r>
            <a:r>
              <a:rPr lang="en-US" sz="2500" b="1" i="0" dirty="0" smtClean="0">
                <a:solidFill>
                  <a:srgbClr val="002060"/>
                </a:solidFill>
                <a:effectLst/>
                <a:latin typeface="Times New Roman" panose="02020603050405020304" pitchFamily="18" charset="0"/>
                <a:cs typeface="Times New Roman" panose="02020603050405020304" pitchFamily="18" charset="0"/>
              </a:rPr>
              <a:t>[9]</a:t>
            </a:r>
            <a:r>
              <a:rPr lang="ru-RU" sz="2500" b="1" i="0" dirty="0" smtClean="0">
                <a:solidFill>
                  <a:srgbClr val="002060"/>
                </a:solidFill>
                <a:effectLst/>
                <a:latin typeface="Times New Roman" panose="02020603050405020304" pitchFamily="18" charset="0"/>
                <a:cs typeface="Times New Roman" panose="02020603050405020304" pitchFamily="18" charset="0"/>
              </a:rPr>
              <a:t> </a:t>
            </a:r>
            <a:r>
              <a:rPr lang="ru-RU" sz="2500" b="1" dirty="0">
                <a:solidFill>
                  <a:srgbClr val="002060"/>
                </a:solidFill>
                <a:latin typeface="Times New Roman" panose="02020603050405020304" pitchFamily="18" charset="0"/>
                <a:cs typeface="Times New Roman" panose="02020603050405020304" pitchFamily="18" charset="0"/>
              </a:rPr>
              <a:t/>
            </a:r>
            <a:br>
              <a:rPr lang="ru-RU" sz="2500" b="1" dirty="0">
                <a:solidFill>
                  <a:srgbClr val="002060"/>
                </a:solidFill>
                <a:latin typeface="Times New Roman" panose="02020603050405020304" pitchFamily="18" charset="0"/>
                <a:cs typeface="Times New Roman" panose="02020603050405020304" pitchFamily="18" charset="0"/>
              </a:rPr>
            </a:br>
            <a:endParaRPr lang="uz-Cyrl-UZ" altLang="ru-RU" sz="2500" b="1" dirty="0">
              <a:solidFill>
                <a:srgbClr val="002060"/>
              </a:solidFill>
              <a:latin typeface="Times New Roman" panose="02020603050405020304" pitchFamily="18" charset="0"/>
              <a:cs typeface="Times New Roman" panose="02020603050405020304" pitchFamily="18" charset="0"/>
            </a:endParaRPr>
          </a:p>
        </p:txBody>
      </p:sp>
      <p:sp>
        <p:nvSpPr>
          <p:cNvPr id="5" name="Объект 4">
            <a:extLst>
              <a:ext uri="{FF2B5EF4-FFF2-40B4-BE49-F238E27FC236}">
                <a16:creationId xmlns:a16="http://schemas.microsoft.com/office/drawing/2014/main" id="{35550820-EDD2-4C5E-ADCB-C30649771B1E}"/>
              </a:ext>
            </a:extLst>
          </p:cNvPr>
          <p:cNvSpPr>
            <a:spLocks noGrp="1"/>
          </p:cNvSpPr>
          <p:nvPr>
            <p:ph idx="1"/>
          </p:nvPr>
        </p:nvSpPr>
        <p:spPr>
          <a:xfrm>
            <a:off x="544405" y="1514725"/>
            <a:ext cx="9062050" cy="5076671"/>
          </a:xfrm>
        </p:spPr>
        <p:txBody>
          <a:bodyPr>
            <a:normAutofit/>
          </a:bodyPr>
          <a:lstStyle/>
          <a:p>
            <a:pPr algn="just">
              <a:buFont typeface="Wingdings" panose="05000000000000000000" pitchFamily="2" charset="2"/>
              <a:buChar char="ü"/>
            </a:pPr>
            <a:r>
              <a:rPr lang="uz-Cyrl-UZ" sz="2500" dirty="0" smtClean="0">
                <a:solidFill>
                  <a:srgbClr val="000000"/>
                </a:solidFill>
                <a:latin typeface="Times New Roman" panose="02020603050405020304" pitchFamily="18" charset="0"/>
                <a:cs typeface="Times New Roman" panose="02020603050405020304" pitchFamily="18" charset="0"/>
              </a:rPr>
              <a:t>      Номзодларни тўплаш ва танлашни </a:t>
            </a:r>
            <a:r>
              <a:rPr lang="uz-Cyrl-UZ" sz="2500" dirty="0">
                <a:solidFill>
                  <a:srgbClr val="000000"/>
                </a:solidFill>
                <a:latin typeface="Times New Roman" panose="02020603050405020304" pitchFamily="18" charset="0"/>
                <a:cs typeface="Times New Roman" panose="02020603050405020304" pitchFamily="18" charset="0"/>
              </a:rPr>
              <a:t>шунчаки маълум бир ишни бажариш учун керакли одамни топиш деб ҳисобланмаслиги керак; </a:t>
            </a:r>
            <a:endParaRPr lang="uz-Cyrl-UZ" sz="2500" dirty="0" smtClean="0">
              <a:solidFill>
                <a:srgbClr val="00000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ü"/>
            </a:pPr>
            <a:r>
              <a:rPr lang="uz-Cyrl-UZ" sz="2500" dirty="0">
                <a:solidFill>
                  <a:srgbClr val="000000"/>
                </a:solidFill>
                <a:latin typeface="Times New Roman" panose="02020603050405020304" pitchFamily="18" charset="0"/>
                <a:cs typeface="Times New Roman" panose="02020603050405020304" pitchFamily="18" charset="0"/>
              </a:rPr>
              <a:t> </a:t>
            </a:r>
            <a:r>
              <a:rPr lang="uz-Cyrl-UZ" sz="2500" dirty="0" smtClean="0">
                <a:solidFill>
                  <a:srgbClr val="000000"/>
                </a:solidFill>
                <a:latin typeface="Times New Roman" panose="02020603050405020304" pitchFamily="18" charset="0"/>
                <a:cs typeface="Times New Roman" panose="02020603050405020304" pitchFamily="18" charset="0"/>
              </a:rPr>
              <a:t>    улар инсон ресурсларини бошқаришнинг </a:t>
            </a:r>
            <a:r>
              <a:rPr lang="uz-Cyrl-UZ" sz="2500" dirty="0">
                <a:solidFill>
                  <a:srgbClr val="000000"/>
                </a:solidFill>
                <a:latin typeface="Times New Roman" panose="02020603050405020304" pitchFamily="18" charset="0"/>
                <a:cs typeface="Times New Roman" panose="02020603050405020304" pitchFamily="18" charset="0"/>
              </a:rPr>
              <a:t>умумий мазмуни ва </a:t>
            </a:r>
            <a:r>
              <a:rPr lang="uz-Cyrl-UZ" sz="2500" dirty="0" smtClean="0">
                <a:solidFill>
                  <a:srgbClr val="000000"/>
                </a:solidFill>
                <a:latin typeface="Times New Roman" panose="02020603050405020304" pitchFamily="18" charset="0"/>
                <a:cs typeface="Times New Roman" panose="02020603050405020304" pitchFamily="18" charset="0"/>
              </a:rPr>
              <a:t>кадрларни </a:t>
            </a:r>
            <a:r>
              <a:rPr lang="uz-Cyrl-UZ" sz="2500" dirty="0">
                <a:solidFill>
                  <a:srgbClr val="000000"/>
                </a:solidFill>
                <a:latin typeface="Times New Roman" panose="02020603050405020304" pitchFamily="18" charset="0"/>
                <a:cs typeface="Times New Roman" panose="02020603050405020304" pitchFamily="18" charset="0"/>
              </a:rPr>
              <a:t>бошқариш соҳасида амалга ошириладиган барча мавжуд дастурлар билан боғлиқ бўлиши </a:t>
            </a:r>
            <a:r>
              <a:rPr lang="uz-Cyrl-UZ" sz="2500" dirty="0" smtClean="0">
                <a:solidFill>
                  <a:srgbClr val="000000"/>
                </a:solidFill>
                <a:latin typeface="Times New Roman" panose="02020603050405020304" pitchFamily="18" charset="0"/>
                <a:cs typeface="Times New Roman" panose="02020603050405020304" pitchFamily="18" charset="0"/>
              </a:rPr>
              <a:t>керак;</a:t>
            </a:r>
          </a:p>
          <a:p>
            <a:pPr algn="just">
              <a:buFont typeface="Wingdings" panose="05000000000000000000" pitchFamily="2" charset="2"/>
              <a:buChar char="ü"/>
            </a:pPr>
            <a:r>
              <a:rPr lang="uz-Cyrl-UZ" sz="2500" dirty="0" smtClean="0">
                <a:solidFill>
                  <a:srgbClr val="000000"/>
                </a:solidFill>
                <a:latin typeface="Times New Roman" panose="02020603050405020304" pitchFamily="18" charset="0"/>
                <a:cs typeface="Times New Roman" panose="02020603050405020304" pitchFamily="18" charset="0"/>
              </a:rPr>
              <a:t>      Нафақат </a:t>
            </a:r>
            <a:r>
              <a:rPr lang="uz-Cyrl-UZ" sz="2500" dirty="0">
                <a:solidFill>
                  <a:srgbClr val="000000"/>
                </a:solidFill>
                <a:latin typeface="Times New Roman" panose="02020603050405020304" pitchFamily="18" charset="0"/>
                <a:cs typeface="Times New Roman" panose="02020603050405020304" pitchFamily="18" charset="0"/>
              </a:rPr>
              <a:t>номзодларнинг касбий малакаси даражасини, балки янги ходимларнинг ташкилотнинг маданий ва ижтимоий тузилишига қанчалик мос келишини ҳам ҳисобга олиш </a:t>
            </a:r>
            <a:r>
              <a:rPr lang="uz-Cyrl-UZ" sz="2500" dirty="0" smtClean="0">
                <a:solidFill>
                  <a:srgbClr val="000000"/>
                </a:solidFill>
                <a:latin typeface="Times New Roman" panose="02020603050405020304" pitchFamily="18" charset="0"/>
                <a:cs typeface="Times New Roman" panose="02020603050405020304" pitchFamily="18" charset="0"/>
              </a:rPr>
              <a:t>керак;</a:t>
            </a:r>
          </a:p>
          <a:p>
            <a:pPr algn="just">
              <a:buFont typeface="Wingdings" panose="05000000000000000000" pitchFamily="2" charset="2"/>
              <a:buChar char="ü"/>
            </a:pPr>
            <a:r>
              <a:rPr lang="uz-Cyrl-UZ" sz="2500" dirty="0" smtClean="0">
                <a:latin typeface="Times New Roman" panose="02020603050405020304" pitchFamily="18" charset="0"/>
                <a:cs typeface="Times New Roman" panose="02020603050405020304" pitchFamily="18" charset="0"/>
              </a:rPr>
              <a:t>     Меҳнат қонунчилигининг барча талабларини тўлиқ ҳисобга олиш ва барча номзодлар ва талабгорларга адолатли ёндашувни таъминлаши зарур.</a:t>
            </a:r>
            <a:endParaRPr lang="uz-Cyrl-UZ" sz="2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34692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graphicFrame>
        <p:nvGraphicFramePr>
          <p:cNvPr id="4" name="Схема 3"/>
          <p:cNvGraphicFramePr/>
          <p:nvPr>
            <p:extLst/>
          </p:nvPr>
        </p:nvGraphicFramePr>
        <p:xfrm>
          <a:off x="126404" y="440308"/>
          <a:ext cx="5086727" cy="10311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Прямоугольник 12"/>
          <p:cNvSpPr/>
          <p:nvPr/>
        </p:nvSpPr>
        <p:spPr>
          <a:xfrm>
            <a:off x="0" y="213896"/>
            <a:ext cx="1816100" cy="1443796"/>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5000" b="1" dirty="0">
                <a:latin typeface="Times New Roman" panose="02020603050405020304" pitchFamily="18" charset="0"/>
                <a:cs typeface="Times New Roman" panose="02020603050405020304" pitchFamily="18" charset="0"/>
                <a:sym typeface="Wingdings" panose="05000000000000000000" pitchFamily="2" charset="2"/>
              </a:rPr>
              <a:t></a:t>
            </a:r>
            <a:endParaRPr lang="ru-RU" sz="5000" dirty="0"/>
          </a:p>
        </p:txBody>
      </p:sp>
      <p:sp>
        <p:nvSpPr>
          <p:cNvPr id="15" name="Прямоугольник 14"/>
          <p:cNvSpPr/>
          <p:nvPr/>
        </p:nvSpPr>
        <p:spPr>
          <a:xfrm>
            <a:off x="1556747" y="213896"/>
            <a:ext cx="7844192" cy="1451325"/>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i="0" dirty="0" err="1">
                <a:solidFill>
                  <a:schemeClr val="bg1"/>
                </a:solidFill>
                <a:effectLst/>
                <a:latin typeface="Times New Roman" panose="02020603050405020304" pitchFamily="18" charset="0"/>
                <a:cs typeface="Times New Roman" panose="02020603050405020304" pitchFamily="18" charset="0"/>
              </a:rPr>
              <a:t>Ташқи</a:t>
            </a:r>
            <a:r>
              <a:rPr lang="ru-RU" sz="2400" b="1" i="0" dirty="0">
                <a:solidFill>
                  <a:schemeClr val="bg1"/>
                </a:solidFill>
                <a:effectLst/>
                <a:latin typeface="Times New Roman" panose="02020603050405020304" pitchFamily="18" charset="0"/>
                <a:cs typeface="Times New Roman" panose="02020603050405020304" pitchFamily="18" charset="0"/>
              </a:rPr>
              <a:t> </a:t>
            </a:r>
            <a:r>
              <a:rPr lang="ru-RU" sz="2400" b="1" i="0" dirty="0" err="1">
                <a:solidFill>
                  <a:schemeClr val="bg1"/>
                </a:solidFill>
                <a:effectLst/>
                <a:latin typeface="Times New Roman" panose="02020603050405020304" pitchFamily="18" charset="0"/>
                <a:cs typeface="Times New Roman" panose="02020603050405020304" pitchFamily="18" charset="0"/>
              </a:rPr>
              <a:t>танлов</a:t>
            </a:r>
            <a:r>
              <a:rPr lang="ru-RU" sz="2400" b="1" i="0" dirty="0">
                <a:solidFill>
                  <a:schemeClr val="bg1"/>
                </a:solidFill>
                <a:effectLst/>
                <a:latin typeface="Times New Roman" panose="02020603050405020304" pitchFamily="18" charset="0"/>
                <a:cs typeface="Times New Roman" panose="02020603050405020304" pitchFamily="18" charset="0"/>
              </a:rPr>
              <a:t> </a:t>
            </a:r>
            <a:r>
              <a:rPr lang="ru-RU" sz="2400" b="1" i="0" dirty="0" err="1">
                <a:solidFill>
                  <a:schemeClr val="bg1"/>
                </a:solidFill>
                <a:effectLst/>
                <a:latin typeface="Times New Roman" panose="02020603050405020304" pitchFamily="18" charset="0"/>
                <a:cs typeface="Times New Roman" panose="02020603050405020304" pitchFamily="18" charset="0"/>
              </a:rPr>
              <a:t>воситаларига</a:t>
            </a:r>
            <a:r>
              <a:rPr lang="ru-RU" sz="2400" b="1" i="0" dirty="0">
                <a:solidFill>
                  <a:schemeClr val="bg1"/>
                </a:solidFill>
                <a:effectLst/>
                <a:latin typeface="Times New Roman" panose="02020603050405020304" pitchFamily="18" charset="0"/>
                <a:cs typeface="Times New Roman" panose="02020603050405020304" pitchFamily="18" charset="0"/>
              </a:rPr>
              <a:t> </a:t>
            </a:r>
            <a:r>
              <a:rPr lang="ru-RU" sz="2400" b="1" i="0" dirty="0" err="1">
                <a:solidFill>
                  <a:schemeClr val="bg1"/>
                </a:solidFill>
                <a:effectLst/>
                <a:latin typeface="Times New Roman" panose="02020603050405020304" pitchFamily="18" charset="0"/>
                <a:cs typeface="Times New Roman" panose="02020603050405020304" pitchFamily="18" charset="0"/>
              </a:rPr>
              <a:t>қуйидагилар</a:t>
            </a:r>
            <a:r>
              <a:rPr lang="ru-RU" sz="2400" b="1" i="0" dirty="0">
                <a:solidFill>
                  <a:schemeClr val="bg1"/>
                </a:solidFill>
                <a:effectLst/>
                <a:latin typeface="Times New Roman" panose="02020603050405020304" pitchFamily="18" charset="0"/>
                <a:cs typeface="Times New Roman" panose="02020603050405020304" pitchFamily="18" charset="0"/>
              </a:rPr>
              <a:t> </a:t>
            </a:r>
            <a:r>
              <a:rPr lang="ru-RU" sz="2400" b="1" i="0" dirty="0" err="1" smtClean="0">
                <a:solidFill>
                  <a:schemeClr val="bg1"/>
                </a:solidFill>
                <a:effectLst/>
                <a:latin typeface="Times New Roman" panose="02020603050405020304" pitchFamily="18" charset="0"/>
                <a:cs typeface="Times New Roman" panose="02020603050405020304" pitchFamily="18" charset="0"/>
              </a:rPr>
              <a:t>киради</a:t>
            </a:r>
            <a:r>
              <a:rPr lang="en-US" sz="2400" b="1" i="0" dirty="0" smtClean="0">
                <a:solidFill>
                  <a:schemeClr val="bg1"/>
                </a:solidFill>
                <a:effectLst/>
                <a:latin typeface="Times New Roman" panose="02020603050405020304" pitchFamily="18" charset="0"/>
                <a:cs typeface="Times New Roman" panose="02020603050405020304" pitchFamily="18" charset="0"/>
              </a:rPr>
              <a:t> [7]</a:t>
            </a:r>
            <a:r>
              <a:rPr lang="ru-RU" sz="2400" b="1" i="0" dirty="0" smtClean="0">
                <a:solidFill>
                  <a:schemeClr val="bg1"/>
                </a:solidFill>
                <a:effectLst/>
                <a:latin typeface="Times New Roman" panose="02020603050405020304" pitchFamily="18" charset="0"/>
                <a:cs typeface="Times New Roman" panose="02020603050405020304" pitchFamily="18" charset="0"/>
              </a:rPr>
              <a:t> </a:t>
            </a:r>
            <a:r>
              <a:rPr lang="uz-Cyrl-UZ" sz="2200" b="1" dirty="0">
                <a:latin typeface="Times New Roman" panose="02020603050405020304" pitchFamily="18" charset="0"/>
                <a:cs typeface="Times New Roman" panose="02020603050405020304" pitchFamily="18" charset="0"/>
              </a:rPr>
              <a:t>:</a:t>
            </a:r>
            <a:endParaRPr lang="ru-RU" sz="2200" dirty="0"/>
          </a:p>
        </p:txBody>
      </p:sp>
      <p:sp>
        <p:nvSpPr>
          <p:cNvPr id="2" name="Прямоугольник 1"/>
          <p:cNvSpPr/>
          <p:nvPr/>
        </p:nvSpPr>
        <p:spPr>
          <a:xfrm>
            <a:off x="250229" y="1891633"/>
            <a:ext cx="9475661" cy="3170099"/>
          </a:xfrm>
          <a:prstGeom prst="rect">
            <a:avLst/>
          </a:prstGeom>
        </p:spPr>
        <p:txBody>
          <a:bodyPr wrap="square">
            <a:spAutoFit/>
          </a:bodyPr>
          <a:lstStyle/>
          <a:p>
            <a:pPr marL="285750" indent="-285750" algn="just">
              <a:buFont typeface="Wingdings" panose="05000000000000000000" pitchFamily="2" charset="2"/>
              <a:buChar char="q"/>
            </a:pPr>
            <a:r>
              <a:rPr lang="uz-Cyrl-UZ" sz="2000" b="1" dirty="0">
                <a:latin typeface="Times New Roman" panose="02020603050405020304" pitchFamily="18" charset="0"/>
                <a:cs typeface="Times New Roman" panose="02020603050405020304" pitchFamily="18" charset="0"/>
              </a:rPr>
              <a:t>Оммавий ахборот воситаларига эълон бериш, телевидение, радио ва матбуотда ва махсус </a:t>
            </a:r>
            <a:r>
              <a:rPr lang="uz-Cyrl-UZ" sz="2000" b="1" dirty="0" smtClean="0">
                <a:latin typeface="Times New Roman" panose="02020603050405020304" pitchFamily="18" charset="0"/>
                <a:cs typeface="Times New Roman" panose="02020603050405020304" pitchFamily="18" charset="0"/>
              </a:rPr>
              <a:t>сайтларда маълумот бериш орқали;</a:t>
            </a:r>
            <a:endParaRPr lang="uz-Cyrl-UZ" sz="20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endParaRPr lang="uz-Cyrl-UZ" sz="20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uz-Cyrl-UZ" sz="2000" b="1" dirty="0">
                <a:latin typeface="Times New Roman" panose="02020603050405020304" pitchFamily="18" charset="0"/>
                <a:cs typeface="Times New Roman" panose="02020603050405020304" pitchFamily="18" charset="0"/>
              </a:rPr>
              <a:t>Ташкилот ходимларининг таълим муассасасига жўнаб </a:t>
            </a:r>
            <a:r>
              <a:rPr lang="uz-Cyrl-UZ" sz="2000" b="1" dirty="0" smtClean="0">
                <a:latin typeface="Times New Roman" panose="02020603050405020304" pitchFamily="18" charset="0"/>
                <a:cs typeface="Times New Roman" panose="02020603050405020304" pitchFamily="18" charset="0"/>
              </a:rPr>
              <a:t>кетиши орқали;</a:t>
            </a:r>
            <a:endParaRPr lang="uz-Cyrl-UZ" sz="20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endParaRPr lang="uz-Cyrl-UZ" sz="20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uz-Cyrl-UZ" sz="2000" b="1" dirty="0">
                <a:latin typeface="Times New Roman" panose="02020603050405020304" pitchFamily="18" charset="0"/>
                <a:cs typeface="Times New Roman" panose="02020603050405020304" pitchFamily="18" charset="0"/>
              </a:rPr>
              <a:t>Реклама </a:t>
            </a:r>
            <a:r>
              <a:rPr lang="uz-Cyrl-UZ" sz="2000" b="1" dirty="0" smtClean="0">
                <a:latin typeface="Times New Roman" panose="02020603050405020304" pitchFamily="18" charset="0"/>
                <a:cs typeface="Times New Roman" panose="02020603050405020304" pitchFamily="18" charset="0"/>
              </a:rPr>
              <a:t>эълонлариорқали;</a:t>
            </a:r>
            <a:endParaRPr lang="uz-Cyrl-UZ" sz="20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endParaRPr lang="uz-Cyrl-UZ" sz="20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uz-Cyrl-UZ" sz="2000" b="1" dirty="0">
                <a:latin typeface="Times New Roman" panose="02020603050405020304" pitchFamily="18" charset="0"/>
                <a:cs typeface="Times New Roman" panose="02020603050405020304" pitchFamily="18" charset="0"/>
              </a:rPr>
              <a:t>Давлат бандлик </a:t>
            </a:r>
            <a:r>
              <a:rPr lang="uz-Cyrl-UZ" sz="2000" b="1" dirty="0" smtClean="0">
                <a:latin typeface="Times New Roman" panose="02020603050405020304" pitchFamily="18" charset="0"/>
                <a:cs typeface="Times New Roman" panose="02020603050405020304" pitchFamily="18" charset="0"/>
              </a:rPr>
              <a:t>агентлиги орқали;</a:t>
            </a:r>
            <a:endParaRPr lang="uz-Cyrl-UZ" sz="20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endParaRPr lang="uz-Cyrl-UZ" sz="20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uz-Cyrl-UZ" sz="2000" b="1" dirty="0">
                <a:latin typeface="Times New Roman" panose="02020603050405020304" pitchFamily="18" charset="0"/>
                <a:cs typeface="Times New Roman" panose="02020603050405020304" pitchFamily="18" charset="0"/>
              </a:rPr>
              <a:t> Ишга қабул қилиш </a:t>
            </a:r>
            <a:r>
              <a:rPr lang="uz-Cyrl-UZ" sz="2000" b="1" dirty="0" smtClean="0">
                <a:latin typeface="Times New Roman" panose="02020603050405020304" pitchFamily="18" charset="0"/>
                <a:cs typeface="Times New Roman" panose="02020603050405020304" pitchFamily="18" charset="0"/>
              </a:rPr>
              <a:t>агентликлари орқали.</a:t>
            </a:r>
            <a:endParaRPr lang="uz-Cyrl-UZ" sz="20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330C347-5E6B-422A-B470-A932C43A3950}"/>
              </a:ext>
            </a:extLst>
          </p:cNvPr>
          <p:cNvSpPr txBox="1"/>
          <p:nvPr/>
        </p:nvSpPr>
        <p:spPr>
          <a:xfrm>
            <a:off x="374055" y="4812350"/>
            <a:ext cx="9351836" cy="1600438"/>
          </a:xfrm>
          <a:prstGeom prst="rect">
            <a:avLst/>
          </a:prstGeom>
          <a:noFill/>
        </p:spPr>
        <p:txBody>
          <a:bodyPr wrap="square">
            <a:spAutoFit/>
          </a:bodyPr>
          <a:lstStyle/>
          <a:p>
            <a:pPr marL="285750" indent="-285750" algn="just">
              <a:buFont typeface="Wingdings" panose="05000000000000000000" pitchFamily="2" charset="2"/>
              <a:buChar char="q"/>
            </a:pPr>
            <a:endParaRPr lang="uz-Cyrl-UZ" sz="1800" dirty="0">
              <a:latin typeface="Times New Roman" panose="02020603050405020304" pitchFamily="18" charset="0"/>
              <a:cs typeface="Times New Roman" panose="02020603050405020304" pitchFamily="18" charset="0"/>
            </a:endParaRPr>
          </a:p>
          <a:p>
            <a:pPr algn="just"/>
            <a:r>
              <a:rPr lang="uz-Cyrl-UZ" sz="2000" b="1" dirty="0" smtClean="0">
                <a:latin typeface="Times New Roman" panose="02020603050405020304" pitchFamily="18" charset="0"/>
                <a:cs typeface="Times New Roman" panose="02020603050405020304" pitchFamily="18" charset="0"/>
              </a:rPr>
              <a:t>       Ташкилотларнинг </a:t>
            </a:r>
            <a:r>
              <a:rPr lang="uz-Cyrl-UZ" sz="2000" b="1" dirty="0">
                <a:latin typeface="Times New Roman" panose="02020603050405020304" pitchFamily="18" charset="0"/>
                <a:cs typeface="Times New Roman" panose="02020603050405020304" pitchFamily="18" charset="0"/>
              </a:rPr>
              <a:t>аксарият қисми ходимларни ўз ташкилоти ичидан қидиради.</a:t>
            </a:r>
          </a:p>
          <a:p>
            <a:pPr algn="just"/>
            <a:r>
              <a:rPr lang="uz-Cyrl-UZ" sz="2000" b="1" dirty="0" smtClean="0">
                <a:latin typeface="Times New Roman" panose="02020603050405020304" pitchFamily="18" charset="0"/>
                <a:cs typeface="Times New Roman" panose="02020603050405020304" pitchFamily="18" charset="0"/>
              </a:rPr>
              <a:t>       Ходимларнинг </a:t>
            </a:r>
            <a:r>
              <a:rPr lang="uz-Cyrl-UZ" sz="2000" b="1" dirty="0">
                <a:latin typeface="Times New Roman" panose="02020603050405020304" pitchFamily="18" charset="0"/>
                <a:cs typeface="Times New Roman" panose="02020603050405020304" pitchFamily="18" charset="0"/>
              </a:rPr>
              <a:t>ўз ташкилотида рағбатлантириш ташкилотга арзон тушади ва бу уларнинг қизиқиш ва ахлоқий мухитини </a:t>
            </a:r>
            <a:r>
              <a:rPr lang="uz-Cyrl-UZ" sz="2000" b="1" dirty="0" smtClean="0">
                <a:latin typeface="Times New Roman" panose="02020603050405020304" pitchFamily="18" charset="0"/>
                <a:cs typeface="Times New Roman" panose="02020603050405020304" pitchFamily="18" charset="0"/>
              </a:rPr>
              <a:t>яхшилайди.</a:t>
            </a:r>
            <a:endParaRPr lang="uz-Cyrl-UZ"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03566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1"/>
          <p:cNvSpPr>
            <a:spLocks noChangeArrowheads="1"/>
          </p:cNvSpPr>
          <p:nvPr/>
        </p:nvSpPr>
        <p:spPr bwMode="auto">
          <a:xfrm>
            <a:off x="220387" y="1640604"/>
            <a:ext cx="894102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eaLnBrk="0" fontAlgn="base" hangingPunct="0">
              <a:spcBef>
                <a:spcPct val="0"/>
              </a:spcBef>
              <a:spcAft>
                <a:spcPct val="0"/>
              </a:spcAft>
            </a:pPr>
            <a:r>
              <a:rPr lang="en-US" sz="2400" dirty="0">
                <a:latin typeface="Times New Roman" pitchFamily="18" charset="0"/>
                <a:cs typeface="Times New Roman" pitchFamily="18" charset="0"/>
              </a:rPr>
              <a:t>	</a:t>
            </a:r>
            <a:r>
              <a:rPr lang="uz-Cyrl-UZ" sz="2400" b="1" dirty="0">
                <a:latin typeface="Times New Roman" panose="02020603050405020304" pitchFamily="18" charset="0"/>
                <a:cs typeface="Times New Roman" panose="02020603050405020304" pitchFamily="18" charset="0"/>
              </a:rPr>
              <a:t>Ходимларни </a:t>
            </a:r>
            <a:r>
              <a:rPr lang="uz-Cyrl-UZ" sz="2400" b="1" dirty="0" smtClean="0">
                <a:latin typeface="Times New Roman" panose="02020603050405020304" pitchFamily="18" charset="0"/>
                <a:cs typeface="Times New Roman" panose="02020603050405020304" pitchFamily="18" charset="0"/>
              </a:rPr>
              <a:t>танлаб олиш </a:t>
            </a:r>
            <a:r>
              <a:rPr lang="uz-Cyrl-UZ" sz="2400" b="1" dirty="0">
                <a:latin typeface="Times New Roman" panose="02020603050405020304" pitchFamily="18" charset="0"/>
                <a:cs typeface="Times New Roman" panose="02020603050405020304" pitchFamily="18" charset="0"/>
              </a:rPr>
              <a:t>жараёни бир ненча босқичлардан иборат </a:t>
            </a:r>
            <a:r>
              <a:rPr lang="uz-Cyrl-UZ" sz="2400" b="1" dirty="0" smtClean="0">
                <a:latin typeface="Times New Roman" panose="02020603050405020304" pitchFamily="18" charset="0"/>
                <a:cs typeface="Times New Roman" panose="02020603050405020304" pitchFamily="18" charset="0"/>
              </a:rPr>
              <a:t>бўлиб, </a:t>
            </a:r>
            <a:r>
              <a:rPr lang="uz-Cyrl-UZ" sz="2400" b="1" dirty="0">
                <a:latin typeface="Times New Roman" panose="02020603050405020304" pitchFamily="18" charset="0"/>
                <a:cs typeface="Times New Roman" panose="02020603050405020304" pitchFamily="18" charset="0"/>
              </a:rPr>
              <a:t>буни </a:t>
            </a:r>
            <a:r>
              <a:rPr lang="uz-Cyrl-UZ" sz="2400" b="1" dirty="0" smtClean="0">
                <a:latin typeface="Times New Roman" panose="02020603050405020304" pitchFamily="18" charset="0"/>
                <a:cs typeface="Times New Roman" panose="02020603050405020304" pitchFamily="18" charset="0"/>
              </a:rPr>
              <a:t>номзодлар </a:t>
            </a:r>
            <a:r>
              <a:rPr lang="uz-Cyrl-UZ" sz="2400" b="1" dirty="0">
                <a:latin typeface="Times New Roman" panose="02020603050405020304" pitchFamily="18" charset="0"/>
                <a:cs typeface="Times New Roman" panose="02020603050405020304" pitchFamily="18" charset="0"/>
              </a:rPr>
              <a:t>албатта босиб ўтиши </a:t>
            </a:r>
            <a:r>
              <a:rPr lang="uz-Cyrl-UZ" sz="2400" b="1" dirty="0" smtClean="0">
                <a:latin typeface="Times New Roman" panose="02020603050405020304" pitchFamily="18" charset="0"/>
                <a:cs typeface="Times New Roman" panose="02020603050405020304" pitchFamily="18" charset="0"/>
              </a:rPr>
              <a:t>керак бўлади.</a:t>
            </a:r>
            <a:endParaRPr lang="uz-Cyrl-UZ" sz="2400" b="1" dirty="0">
              <a:latin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pPr>
            <a:r>
              <a:rPr lang="uz-Cyrl-UZ" sz="2400" dirty="0" smtClean="0">
                <a:latin typeface="Times New Roman" panose="02020603050405020304" pitchFamily="18" charset="0"/>
                <a:cs typeface="Times New Roman" panose="02020603050405020304" pitchFamily="18" charset="0"/>
              </a:rPr>
              <a:t>	Тўпланган номзодлардан танланган </a:t>
            </a:r>
            <a:r>
              <a:rPr lang="uz-Cyrl-UZ" sz="2400" dirty="0">
                <a:latin typeface="Times New Roman" panose="02020603050405020304" pitchFamily="18" charset="0"/>
                <a:cs typeface="Times New Roman" panose="02020603050405020304" pitchFamily="18" charset="0"/>
              </a:rPr>
              <a:t>ходимлар хар бир босқичда ва </a:t>
            </a:r>
            <a:r>
              <a:rPr lang="uz-Cyrl-UZ" sz="2400" dirty="0" smtClean="0">
                <a:latin typeface="Times New Roman" panose="02020603050405020304" pitchFamily="18" charset="0"/>
                <a:cs typeface="Times New Roman" panose="02020603050405020304" pitchFamily="18" charset="0"/>
              </a:rPr>
              <a:t>суҳбат </a:t>
            </a:r>
            <a:r>
              <a:rPr lang="uz-Cyrl-UZ" sz="2400" dirty="0">
                <a:latin typeface="Times New Roman" panose="02020603050405020304" pitchFamily="18" charset="0"/>
                <a:cs typeface="Times New Roman" panose="02020603050405020304" pitchFamily="18" charset="0"/>
              </a:rPr>
              <a:t>жараёнларида кейинги босқичга ўта олмайдилар ёки ўзлари рад этиб ташлаб </a:t>
            </a:r>
            <a:r>
              <a:rPr lang="uz-Cyrl-UZ" sz="2400" dirty="0" smtClean="0">
                <a:latin typeface="Times New Roman" panose="02020603050405020304" pitchFamily="18" charset="0"/>
                <a:cs typeface="Times New Roman" panose="02020603050405020304" pitchFamily="18" charset="0"/>
              </a:rPr>
              <a:t>кетадиганлари ҳам бўлади.</a:t>
            </a:r>
            <a:endParaRPr lang="uz-Cyrl-UZ" sz="2400" dirty="0">
              <a:latin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pPr>
            <a:endParaRPr lang="uz-Cyrl-UZ" sz="24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236278" y="621662"/>
            <a:ext cx="7245569" cy="477054"/>
          </a:xfrm>
          <a:prstGeom prst="rect">
            <a:avLst/>
          </a:prstGeom>
        </p:spPr>
        <p:txBody>
          <a:bodyPr wrap="square">
            <a:spAutoFit/>
          </a:bodyPr>
          <a:lstStyle/>
          <a:p>
            <a:pPr lvl="0" algn="ctr" eaLnBrk="0" fontAlgn="base" hangingPunct="0">
              <a:spcBef>
                <a:spcPct val="0"/>
              </a:spcBef>
              <a:spcAft>
                <a:spcPct val="0"/>
              </a:spcAft>
            </a:pPr>
            <a:r>
              <a:rPr lang="uz-Cyrl-UZ" sz="2500" b="1" dirty="0">
                <a:latin typeface="Times New Roman" panose="02020603050405020304" pitchFamily="18" charset="0"/>
                <a:cs typeface="Times New Roman" panose="02020603050405020304" pitchFamily="18" charset="0"/>
              </a:rPr>
              <a:t>КАДРЛАРНИ </a:t>
            </a:r>
            <a:r>
              <a:rPr lang="uz-Cyrl-UZ" sz="2500" b="1" dirty="0" smtClean="0">
                <a:latin typeface="Times New Roman" panose="02020603050405020304" pitchFamily="18" charset="0"/>
                <a:cs typeface="Times New Roman" panose="02020603050405020304" pitchFamily="18" charset="0"/>
              </a:rPr>
              <a:t>ТАНЛАБ ОЛИШ </a:t>
            </a:r>
            <a:r>
              <a:rPr lang="uz-Cyrl-UZ" sz="2500" b="1" dirty="0">
                <a:latin typeface="Times New Roman" panose="02020603050405020304" pitchFamily="18" charset="0"/>
                <a:cs typeface="Times New Roman" panose="02020603050405020304" pitchFamily="18" charset="0"/>
              </a:rPr>
              <a:t>БОСҚИЧЛАРИ</a:t>
            </a:r>
          </a:p>
        </p:txBody>
      </p:sp>
      <p:sp>
        <p:nvSpPr>
          <p:cNvPr id="3" name="Прямоугольник 2"/>
          <p:cNvSpPr/>
          <p:nvPr/>
        </p:nvSpPr>
        <p:spPr>
          <a:xfrm>
            <a:off x="2694905" y="4487537"/>
            <a:ext cx="6873765" cy="707886"/>
          </a:xfrm>
          <a:prstGeom prst="rect">
            <a:avLst/>
          </a:prstGeom>
        </p:spPr>
        <p:txBody>
          <a:bodyPr wrap="square">
            <a:spAutoFit/>
          </a:bodyPr>
          <a:lstStyle/>
          <a:p>
            <a:r>
              <a:rPr lang="uz-Cyrl-UZ" sz="2000" b="1" i="1" dirty="0" smtClean="0">
                <a:latin typeface="Times New Roman" panose="02020603050405020304" pitchFamily="18" charset="0"/>
                <a:cs typeface="Times New Roman" panose="02020603050405020304" pitchFamily="18" charset="0"/>
              </a:rPr>
              <a:t>Бу «бизнинг командада» бўлишини қандай биламиз... Деган савол ҳамиша мавжуд бўлади.</a:t>
            </a:r>
            <a:endParaRPr lang="uz-Cyrl-UZ" sz="20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01674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1"/>
          <p:cNvSpPr>
            <a:spLocks noChangeArrowheads="1"/>
          </p:cNvSpPr>
          <p:nvPr/>
        </p:nvSpPr>
        <p:spPr bwMode="auto">
          <a:xfrm>
            <a:off x="277211" y="1310670"/>
            <a:ext cx="9001656" cy="30008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lang="uz-Cyrl-UZ" sz="2100" dirty="0" smtClean="0">
                <a:latin typeface="Times New Roman" panose="02020603050405020304" pitchFamily="18" charset="0"/>
                <a:cs typeface="Times New Roman" panose="02020603050405020304" pitchFamily="18" charset="0"/>
              </a:rPr>
              <a:t>	</a:t>
            </a:r>
            <a:r>
              <a:rPr lang="uz-Cyrl-UZ" sz="2100" b="1" dirty="0" smtClean="0">
                <a:latin typeface="Times New Roman" panose="02020603050405020304" pitchFamily="18" charset="0"/>
                <a:cs typeface="Times New Roman" panose="02020603050405020304" pitchFamily="18" charset="0"/>
              </a:rPr>
              <a:t>Суҳбат жараёнлари</a:t>
            </a:r>
            <a:r>
              <a:rPr lang="uz-Cyrl-UZ" sz="2100" dirty="0" smtClean="0">
                <a:latin typeface="Times New Roman" panose="02020603050405020304" pitchFamily="18" charset="0"/>
                <a:cs typeface="Times New Roman" panose="02020603050405020304" pitchFamily="18" charset="0"/>
              </a:rPr>
              <a:t> - хар-ҳил </a:t>
            </a:r>
            <a:r>
              <a:rPr lang="uz-Cyrl-UZ" sz="2100" dirty="0">
                <a:latin typeface="Times New Roman" panose="02020603050405020304" pitchFamily="18" charset="0"/>
                <a:cs typeface="Times New Roman" panose="02020603050405020304" pitchFamily="18" charset="0"/>
              </a:rPr>
              <a:t>усуллар билан олиб борилади. </a:t>
            </a:r>
            <a:r>
              <a:rPr lang="uz-Cyrl-UZ" sz="2100" dirty="0" smtClean="0">
                <a:latin typeface="Times New Roman" panose="02020603050405020304" pitchFamily="18" charset="0"/>
                <a:cs typeface="Times New Roman" panose="02020603050405020304" pitchFamily="18" charset="0"/>
              </a:rPr>
              <a:t>Баъзи лавозимларга номзодларнинг </a:t>
            </a:r>
            <a:r>
              <a:rPr lang="uz-Cyrl-UZ" sz="2100" dirty="0">
                <a:latin typeface="Times New Roman" panose="02020603050405020304" pitchFamily="18" charset="0"/>
                <a:cs typeface="Times New Roman" panose="02020603050405020304" pitchFamily="18" charset="0"/>
              </a:rPr>
              <a:t>ўзи билан </a:t>
            </a:r>
            <a:r>
              <a:rPr lang="uz-Cyrl-UZ" sz="2100" dirty="0" smtClean="0">
                <a:latin typeface="Times New Roman" panose="02020603050405020304" pitchFamily="18" charset="0"/>
                <a:cs typeface="Times New Roman" panose="02020603050405020304" pitchFamily="18" charset="0"/>
              </a:rPr>
              <a:t>учрашиб суҳбат </a:t>
            </a:r>
            <a:r>
              <a:rPr lang="uz-Cyrl-UZ" sz="2100" dirty="0">
                <a:latin typeface="Times New Roman" panose="02020603050405020304" pitchFamily="18" charset="0"/>
                <a:cs typeface="Times New Roman" panose="02020603050405020304" pitchFamily="18" charset="0"/>
              </a:rPr>
              <a:t>ўтказилиши лозим. Бошқа </a:t>
            </a:r>
            <a:r>
              <a:rPr lang="uz-Cyrl-UZ" sz="2100" dirty="0" smtClean="0">
                <a:latin typeface="Times New Roman" panose="02020603050405020304" pitchFamily="18" charset="0"/>
                <a:cs typeface="Times New Roman" panose="02020603050405020304" pitchFamily="18" charset="0"/>
              </a:rPr>
              <a:t>ҳолларда </a:t>
            </a:r>
            <a:r>
              <a:rPr lang="uz-Cyrl-UZ" sz="2100" dirty="0">
                <a:latin typeface="Times New Roman" panose="02020603050405020304" pitchFamily="18" charset="0"/>
                <a:cs typeface="Times New Roman" panose="02020603050405020304" pitchFamily="18" charset="0"/>
              </a:rPr>
              <a:t>ходимлар бўлими ходими билан телефон орқали </a:t>
            </a:r>
            <a:r>
              <a:rPr lang="uz-Cyrl-UZ" sz="2100" dirty="0" smtClean="0">
                <a:latin typeface="Times New Roman" panose="02020603050405020304" pitchFamily="18" charset="0"/>
                <a:cs typeface="Times New Roman" panose="02020603050405020304" pitchFamily="18" charset="0"/>
              </a:rPr>
              <a:t>сухбат </a:t>
            </a:r>
            <a:r>
              <a:rPr lang="uz-Cyrl-UZ" sz="2100" dirty="0">
                <a:latin typeface="Times New Roman" panose="02020603050405020304" pitchFamily="18" charset="0"/>
                <a:cs typeface="Times New Roman" panose="02020603050405020304" pitchFamily="18" charset="0"/>
              </a:rPr>
              <a:t>кейин </a:t>
            </a:r>
            <a:r>
              <a:rPr lang="uz-Cyrl-UZ" sz="2100" dirty="0" smtClean="0">
                <a:latin typeface="Times New Roman" panose="02020603050405020304" pitchFamily="18" charset="0"/>
                <a:cs typeface="Times New Roman" panose="02020603050405020304" pitchFamily="18" charset="0"/>
              </a:rPr>
              <a:t>ҳам </a:t>
            </a:r>
            <a:r>
              <a:rPr lang="uz-Cyrl-UZ" sz="2100" dirty="0">
                <a:latin typeface="Times New Roman" panose="02020603050405020304" pitchFamily="18" charset="0"/>
                <a:cs typeface="Times New Roman" panose="02020603050405020304" pitchFamily="18" charset="0"/>
              </a:rPr>
              <a:t>етарли бўлади.</a:t>
            </a:r>
          </a:p>
          <a:p>
            <a:pPr algn="just" fontAlgn="base">
              <a:spcBef>
                <a:spcPct val="0"/>
              </a:spcBef>
              <a:spcAft>
                <a:spcPct val="0"/>
              </a:spcAft>
            </a:pPr>
            <a:r>
              <a:rPr lang="uz-Cyrl-UZ" sz="2100" dirty="0" smtClean="0">
                <a:latin typeface="Times New Roman" panose="02020603050405020304" pitchFamily="18" charset="0"/>
                <a:cs typeface="Times New Roman" panose="02020603050405020304" pitchFamily="18" charset="0"/>
              </a:rPr>
              <a:t>	</a:t>
            </a:r>
            <a:r>
              <a:rPr lang="uz-Cyrl-UZ" sz="2100" b="1" dirty="0" smtClean="0">
                <a:latin typeface="Times New Roman" panose="02020603050405020304" pitchFamily="18" charset="0"/>
                <a:cs typeface="Times New Roman" panose="02020603050405020304" pitchFamily="18" charset="0"/>
              </a:rPr>
              <a:t>Дастлабки суҳбат</a:t>
            </a:r>
            <a:r>
              <a:rPr lang="uz-Cyrl-UZ" sz="2100" dirty="0" smtClean="0">
                <a:latin typeface="Times New Roman" panose="02020603050405020304" pitchFamily="18" charset="0"/>
                <a:cs typeface="Times New Roman" panose="02020603050405020304" pitchFamily="18" charset="0"/>
              </a:rPr>
              <a:t>дан </a:t>
            </a:r>
            <a:r>
              <a:rPr lang="uz-Cyrl-UZ" sz="2100" dirty="0">
                <a:latin typeface="Times New Roman" panose="02020603050405020304" pitchFamily="18" charset="0"/>
                <a:cs typeface="Times New Roman" panose="02020603050405020304" pitchFamily="18" charset="0"/>
              </a:rPr>
              <a:t>асосий мақсад – </a:t>
            </a:r>
            <a:r>
              <a:rPr lang="uz-Cyrl-UZ" sz="2100" dirty="0" smtClean="0">
                <a:latin typeface="Times New Roman" panose="02020603050405020304" pitchFamily="18" charset="0"/>
                <a:cs typeface="Times New Roman" panose="02020603050405020304" pitchFamily="18" charset="0"/>
              </a:rPr>
              <a:t>суҳбат жараёнида танлаб олинаётган номзоднинг лавозимга тайёргарлик даражаси </a:t>
            </a:r>
            <a:r>
              <a:rPr lang="uz-Cyrl-UZ" sz="2100" dirty="0">
                <a:latin typeface="Times New Roman" panose="02020603050405020304" pitchFamily="18" charset="0"/>
                <a:cs typeface="Times New Roman" panose="02020603050405020304" pitchFamily="18" charset="0"/>
              </a:rPr>
              <a:t>ва уни лидерлик ва шахс </a:t>
            </a:r>
            <a:r>
              <a:rPr lang="uz-Cyrl-UZ" sz="2100" dirty="0" smtClean="0">
                <a:latin typeface="Times New Roman" panose="02020603050405020304" pitchFamily="18" charset="0"/>
                <a:cs typeface="Times New Roman" panose="02020603050405020304" pitchFamily="18" charset="0"/>
              </a:rPr>
              <a:t>сифатлар аниқлаш хисобланади.</a:t>
            </a:r>
            <a:endParaRPr lang="uz-Cyrl-UZ" sz="2100" dirty="0">
              <a:latin typeface="Times New Roman" panose="02020603050405020304" pitchFamily="18" charset="0"/>
              <a:cs typeface="Times New Roman" panose="02020603050405020304" pitchFamily="18" charset="0"/>
            </a:endParaRPr>
          </a:p>
          <a:p>
            <a:pPr algn="just" fontAlgn="base">
              <a:spcBef>
                <a:spcPct val="0"/>
              </a:spcBef>
              <a:spcAft>
                <a:spcPct val="0"/>
              </a:spcAft>
            </a:pPr>
            <a:r>
              <a:rPr lang="uz-Cyrl-UZ" sz="2100" dirty="0" smtClean="0">
                <a:latin typeface="Times New Roman" panose="02020603050405020304" pitchFamily="18" charset="0"/>
                <a:cs typeface="Times New Roman" panose="02020603050405020304" pitchFamily="18" charset="0"/>
              </a:rPr>
              <a:t>	Шуни </a:t>
            </a:r>
            <a:r>
              <a:rPr lang="uz-Cyrl-UZ" sz="2100" dirty="0">
                <a:latin typeface="Times New Roman" panose="02020603050405020304" pitchFamily="18" charset="0"/>
                <a:cs typeface="Times New Roman" panose="02020603050405020304" pitchFamily="18" charset="0"/>
              </a:rPr>
              <a:t>таъкидлаш керакки – </a:t>
            </a:r>
            <a:r>
              <a:rPr lang="uz-Cyrl-UZ" sz="2100" dirty="0" smtClean="0">
                <a:latin typeface="Times New Roman" panose="02020603050405020304" pitchFamily="18" charset="0"/>
                <a:cs typeface="Times New Roman" panose="02020603050405020304" pitchFamily="18" charset="0"/>
              </a:rPr>
              <a:t>юзма-юз суҳбат </a:t>
            </a:r>
            <a:r>
              <a:rPr lang="uz-Cyrl-UZ" sz="2100" dirty="0">
                <a:latin typeface="Times New Roman" panose="02020603050405020304" pitchFamily="18" charset="0"/>
                <a:cs typeface="Times New Roman" panose="02020603050405020304" pitchFamily="18" charset="0"/>
              </a:rPr>
              <a:t>орқали ходимнмнг аниқроқ дунёқараши намоён бўлади</a:t>
            </a:r>
            <a:r>
              <a:rPr lang="uz-Cyrl-UZ" sz="2100" dirty="0" smtClean="0">
                <a:latin typeface="Times New Roman" panose="02020603050405020304" pitchFamily="18" charset="0"/>
                <a:cs typeface="Times New Roman" panose="02020603050405020304" pitchFamily="18" charset="0"/>
              </a:rPr>
              <a:t>.</a:t>
            </a:r>
            <a:endParaRPr lang="uz-Cyrl-UZ" sz="21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364828" y="164795"/>
            <a:ext cx="4007893" cy="1015663"/>
          </a:xfrm>
          <a:prstGeom prst="rect">
            <a:avLst/>
          </a:prstGeom>
        </p:spPr>
        <p:txBody>
          <a:bodyPr wrap="square">
            <a:spAutoFit/>
          </a:bodyPr>
          <a:lstStyle/>
          <a:p>
            <a:pPr indent="450850" algn="just" fontAlgn="base">
              <a:spcBef>
                <a:spcPct val="0"/>
              </a:spcBef>
              <a:spcAft>
                <a:spcPct val="0"/>
              </a:spcAft>
            </a:pPr>
            <a:r>
              <a:rPr lang="uz-Cyrl-UZ" sz="3000" b="1" dirty="0" smtClean="0">
                <a:solidFill>
                  <a:srgbClr val="002060"/>
                </a:solidFill>
                <a:latin typeface="Times New Roman" panose="02020603050405020304" pitchFamily="18" charset="0"/>
                <a:cs typeface="Times New Roman" panose="02020603050405020304" pitchFamily="18" charset="0"/>
              </a:rPr>
              <a:t>1-босқич</a:t>
            </a:r>
            <a:r>
              <a:rPr lang="en-US" sz="3000" b="1" dirty="0" smtClean="0">
                <a:solidFill>
                  <a:srgbClr val="002060"/>
                </a:solidFill>
                <a:latin typeface="Times New Roman" panose="02020603050405020304" pitchFamily="18" charset="0"/>
                <a:cs typeface="Times New Roman" panose="02020603050405020304" pitchFamily="18" charset="0"/>
              </a:rPr>
              <a:t>[8]</a:t>
            </a:r>
            <a:r>
              <a:rPr lang="uz-Cyrl-UZ" sz="3000" b="1" dirty="0" smtClean="0">
                <a:solidFill>
                  <a:srgbClr val="002060"/>
                </a:solidFill>
                <a:latin typeface="Times New Roman" panose="02020603050405020304" pitchFamily="18" charset="0"/>
                <a:cs typeface="Times New Roman" panose="02020603050405020304" pitchFamily="18" charset="0"/>
              </a:rPr>
              <a:t>. </a:t>
            </a:r>
          </a:p>
          <a:p>
            <a:pPr indent="450850" algn="just" fontAlgn="base">
              <a:spcBef>
                <a:spcPct val="0"/>
              </a:spcBef>
              <a:spcAft>
                <a:spcPct val="0"/>
              </a:spcAft>
            </a:pPr>
            <a:r>
              <a:rPr lang="uz-Cyrl-UZ" sz="3000" b="1" dirty="0" smtClean="0">
                <a:solidFill>
                  <a:srgbClr val="002060"/>
                </a:solidFill>
                <a:latin typeface="Times New Roman" panose="02020603050405020304" pitchFamily="18" charset="0"/>
                <a:cs typeface="Times New Roman" panose="02020603050405020304" pitchFamily="18" charset="0"/>
              </a:rPr>
              <a:t>Дастлабки суҳбат</a:t>
            </a:r>
            <a:r>
              <a:rPr lang="uz-Cyrl-UZ" sz="3000" b="1" dirty="0">
                <a:solidFill>
                  <a:srgbClr val="002060"/>
                </a:solidFill>
                <a:latin typeface="Times New Roman" panose="02020603050405020304" pitchFamily="18" charset="0"/>
                <a:cs typeface="Times New Roman" panose="02020603050405020304" pitchFamily="18" charset="0"/>
              </a:rPr>
              <a:t>.</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211" y="164795"/>
            <a:ext cx="1961492" cy="1015663"/>
          </a:xfrm>
          <a:prstGeom prst="rect">
            <a:avLst/>
          </a:prstGeom>
        </p:spPr>
      </p:pic>
      <p:sp>
        <p:nvSpPr>
          <p:cNvPr id="4" name="Прямоугольник 3"/>
          <p:cNvSpPr/>
          <p:nvPr/>
        </p:nvSpPr>
        <p:spPr>
          <a:xfrm>
            <a:off x="136026" y="4311491"/>
            <a:ext cx="8954962" cy="2077492"/>
          </a:xfrm>
          <a:prstGeom prst="rect">
            <a:avLst/>
          </a:prstGeom>
        </p:spPr>
        <p:txBody>
          <a:bodyPr wrap="square">
            <a:spAutoFit/>
          </a:bodyPr>
          <a:lstStyle/>
          <a:p>
            <a:pPr algn="just" fontAlgn="base">
              <a:spcBef>
                <a:spcPct val="0"/>
              </a:spcBef>
              <a:spcAft>
                <a:spcPct val="0"/>
              </a:spcAft>
            </a:pPr>
            <a:r>
              <a:rPr lang="uz-Cyrl-UZ" b="1" dirty="0" smtClean="0">
                <a:solidFill>
                  <a:srgbClr val="FFFF00"/>
                </a:solidFill>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Суҳбатнинг </a:t>
            </a:r>
            <a:r>
              <a:rPr lang="uz-Cyrl-UZ" sz="2400" b="1" dirty="0">
                <a:latin typeface="Times New Roman" panose="02020603050405020304" pitchFamily="18" charset="0"/>
                <a:cs typeface="Times New Roman" panose="02020603050405020304" pitchFamily="18" charset="0"/>
              </a:rPr>
              <a:t>бир неча тури </a:t>
            </a:r>
            <a:r>
              <a:rPr lang="uz-Cyrl-UZ" sz="2400" b="1" dirty="0" smtClean="0">
                <a:latin typeface="Times New Roman" panose="02020603050405020304" pitchFamily="18" charset="0"/>
                <a:cs typeface="Times New Roman" panose="02020603050405020304" pitchFamily="18" charset="0"/>
              </a:rPr>
              <a:t>бор</a:t>
            </a:r>
            <a:r>
              <a:rPr lang="en-US" sz="2400" b="1" dirty="0" smtClean="0">
                <a:latin typeface="Times New Roman" panose="02020603050405020304" pitchFamily="18" charset="0"/>
                <a:cs typeface="Times New Roman" panose="02020603050405020304" pitchFamily="18" charset="0"/>
              </a:rPr>
              <a:t>[5]</a:t>
            </a:r>
            <a:r>
              <a:rPr lang="uz-Cyrl-UZ" sz="2400" b="1" dirty="0" smtClean="0">
                <a:latin typeface="Times New Roman" panose="02020603050405020304" pitchFamily="18" charset="0"/>
                <a:cs typeface="Times New Roman" panose="02020603050405020304" pitchFamily="18" charset="0"/>
              </a:rPr>
              <a:t>:</a:t>
            </a:r>
            <a:endParaRPr lang="uz-Cyrl-UZ" sz="2400" b="1" dirty="0">
              <a:latin typeface="Times New Roman" panose="02020603050405020304" pitchFamily="18" charset="0"/>
              <a:cs typeface="Times New Roman" panose="02020603050405020304" pitchFamily="18" charset="0"/>
            </a:endParaRPr>
          </a:p>
          <a:p>
            <a:pPr algn="just" fontAlgn="base">
              <a:spcBef>
                <a:spcPct val="0"/>
              </a:spcBef>
              <a:spcAft>
                <a:spcPct val="0"/>
              </a:spcAft>
            </a:pPr>
            <a:r>
              <a:rPr lang="uz-Cyrl-UZ" sz="1500" b="1" dirty="0" smtClean="0">
                <a:latin typeface="Times New Roman" panose="02020603050405020304" pitchFamily="18" charset="0"/>
                <a:cs typeface="Times New Roman" panose="02020603050405020304" pitchFamily="18" charset="0"/>
              </a:rPr>
              <a:t>       Биографик </a:t>
            </a:r>
            <a:r>
              <a:rPr lang="uz-Cyrl-UZ" sz="1500" b="1" dirty="0">
                <a:latin typeface="Times New Roman" panose="02020603050405020304" pitchFamily="18" charset="0"/>
                <a:cs typeface="Times New Roman" panose="02020603050405020304" pitchFamily="18" charset="0"/>
              </a:rPr>
              <a:t>усул</a:t>
            </a:r>
            <a:r>
              <a:rPr lang="uz-Cyrl-UZ" sz="1500" dirty="0">
                <a:latin typeface="Times New Roman" panose="02020603050405020304" pitchFamily="18" charset="0"/>
                <a:cs typeface="Times New Roman" panose="02020603050405020304" pitchFamily="18" charset="0"/>
              </a:rPr>
              <a:t>, бунда ишга кираётган шахснинг олдинги иш тажрибаси </a:t>
            </a:r>
            <a:r>
              <a:rPr lang="uz-Cyrl-UZ" sz="1500" dirty="0" smtClean="0">
                <a:latin typeface="Times New Roman" panose="02020603050405020304" pitchFamily="18" charset="0"/>
                <a:cs typeface="Times New Roman" panose="02020603050405020304" pitchFamily="18" charset="0"/>
              </a:rPr>
              <a:t>ўрганилади </a:t>
            </a:r>
            <a:r>
              <a:rPr lang="uz-Cyrl-UZ" sz="1500" dirty="0">
                <a:latin typeface="Times New Roman" panose="02020603050405020304" pitchFamily="18" charset="0"/>
                <a:cs typeface="Times New Roman" panose="02020603050405020304" pitchFamily="18" charset="0"/>
              </a:rPr>
              <a:t>ва унинг профессионал сифатлари </a:t>
            </a:r>
            <a:r>
              <a:rPr lang="uz-Cyrl-UZ" sz="1500" dirty="0" smtClean="0">
                <a:latin typeface="Times New Roman" panose="02020603050405020304" pitchFamily="18" charset="0"/>
                <a:cs typeface="Times New Roman" panose="02020603050405020304" pitchFamily="18" charset="0"/>
              </a:rPr>
              <a:t>аниқланади.</a:t>
            </a:r>
            <a:endParaRPr lang="uz-Cyrl-UZ" sz="1500" dirty="0">
              <a:latin typeface="Times New Roman" panose="02020603050405020304" pitchFamily="18" charset="0"/>
              <a:cs typeface="Times New Roman" panose="02020603050405020304" pitchFamily="18" charset="0"/>
            </a:endParaRPr>
          </a:p>
          <a:p>
            <a:pPr algn="just" fontAlgn="base">
              <a:spcBef>
                <a:spcPct val="0"/>
              </a:spcBef>
              <a:spcAft>
                <a:spcPct val="0"/>
              </a:spcAft>
            </a:pPr>
            <a:r>
              <a:rPr lang="uz-Cyrl-UZ" sz="1500" b="1" dirty="0" smtClean="0">
                <a:latin typeface="Times New Roman" panose="02020603050405020304" pitchFamily="18" charset="0"/>
                <a:cs typeface="Times New Roman" panose="02020603050405020304" pitchFamily="18" charset="0"/>
              </a:rPr>
              <a:t>      Ситуацион усулда </a:t>
            </a:r>
            <a:r>
              <a:rPr lang="uz-Cyrl-UZ" sz="1500" dirty="0" smtClean="0">
                <a:latin typeface="Times New Roman" panose="02020603050405020304" pitchFamily="18" charset="0"/>
                <a:cs typeface="Times New Roman" panose="02020603050405020304" pitchFamily="18" charset="0"/>
              </a:rPr>
              <a:t>ишга </a:t>
            </a:r>
            <a:r>
              <a:rPr lang="uz-Cyrl-UZ" sz="1500" dirty="0">
                <a:latin typeface="Times New Roman" panose="02020603050405020304" pitchFamily="18" charset="0"/>
                <a:cs typeface="Times New Roman" panose="02020603050405020304" pitchFamily="18" charset="0"/>
              </a:rPr>
              <a:t>кирувчига иш жараёнига таалуқли саволлар берилади ва унинг аналитик ва бошқа сифатлари </a:t>
            </a:r>
            <a:r>
              <a:rPr lang="uz-Cyrl-UZ" sz="1500" dirty="0" smtClean="0">
                <a:latin typeface="Times New Roman" panose="02020603050405020304" pitchFamily="18" charset="0"/>
                <a:cs typeface="Times New Roman" panose="02020603050405020304" pitchFamily="18" charset="0"/>
              </a:rPr>
              <a:t>ўрганилади.</a:t>
            </a:r>
            <a:endParaRPr lang="uz-Cyrl-UZ" sz="1500" dirty="0">
              <a:latin typeface="Times New Roman" panose="02020603050405020304" pitchFamily="18" charset="0"/>
              <a:cs typeface="Times New Roman" panose="02020603050405020304" pitchFamily="18" charset="0"/>
            </a:endParaRPr>
          </a:p>
          <a:p>
            <a:pPr algn="just" fontAlgn="base">
              <a:spcBef>
                <a:spcPct val="0"/>
              </a:spcBef>
              <a:spcAft>
                <a:spcPct val="0"/>
              </a:spcAft>
            </a:pPr>
            <a:r>
              <a:rPr lang="uz-Cyrl-UZ" sz="1500" b="1" dirty="0" smtClean="0">
                <a:latin typeface="Times New Roman" panose="02020603050405020304" pitchFamily="18" charset="0"/>
                <a:cs typeface="Times New Roman" panose="02020603050405020304" pitchFamily="18" charset="0"/>
              </a:rPr>
              <a:t>       Структурали усулда</a:t>
            </a:r>
            <a:r>
              <a:rPr lang="uz-Cyrl-UZ" sz="1500" dirty="0" smtClean="0">
                <a:latin typeface="Times New Roman" panose="02020603050405020304" pitchFamily="18" charset="0"/>
                <a:cs typeface="Times New Roman" panose="02020603050405020304" pitchFamily="18" charset="0"/>
              </a:rPr>
              <a:t> -  суҳбат </a:t>
            </a:r>
            <a:r>
              <a:rPr lang="uz-Cyrl-UZ" sz="1500" dirty="0">
                <a:latin typeface="Times New Roman" panose="02020603050405020304" pitchFamily="18" charset="0"/>
                <a:cs typeface="Times New Roman" panose="02020603050405020304" pitchFamily="18" charset="0"/>
              </a:rPr>
              <a:t>аввалдан тузилган </a:t>
            </a:r>
            <a:r>
              <a:rPr lang="uz-Cyrl-UZ" sz="1500" dirty="0" smtClean="0">
                <a:latin typeface="Times New Roman" panose="02020603050405020304" pitchFamily="18" charset="0"/>
                <a:cs typeface="Times New Roman" panose="02020603050405020304" pitchFamily="18" charset="0"/>
              </a:rPr>
              <a:t>суҳбат </a:t>
            </a:r>
            <a:r>
              <a:rPr lang="uz-Cyrl-UZ" sz="1500" dirty="0">
                <a:latin typeface="Times New Roman" panose="02020603050405020304" pitchFamily="18" charset="0"/>
                <a:cs typeface="Times New Roman" panose="02020603050405020304" pitchFamily="18" charset="0"/>
              </a:rPr>
              <a:t>саволлари </a:t>
            </a:r>
            <a:r>
              <a:rPr lang="uz-Cyrl-UZ" sz="1500" dirty="0" smtClean="0">
                <a:latin typeface="Times New Roman" panose="02020603050405020304" pitchFamily="18" charset="0"/>
                <a:cs typeface="Times New Roman" panose="02020603050405020304" pitchFamily="18" charset="0"/>
              </a:rPr>
              <a:t>берилади.</a:t>
            </a:r>
            <a:endParaRPr lang="uz-Cyrl-UZ" sz="1500" dirty="0">
              <a:latin typeface="Times New Roman" panose="02020603050405020304" pitchFamily="18" charset="0"/>
              <a:cs typeface="Times New Roman" panose="02020603050405020304" pitchFamily="18" charset="0"/>
            </a:endParaRPr>
          </a:p>
          <a:p>
            <a:pPr algn="just" fontAlgn="base">
              <a:spcBef>
                <a:spcPct val="0"/>
              </a:spcBef>
              <a:spcAft>
                <a:spcPct val="0"/>
              </a:spcAft>
            </a:pPr>
            <a:r>
              <a:rPr lang="uz-Cyrl-UZ" sz="1500" b="1" dirty="0" smtClean="0">
                <a:latin typeface="Times New Roman" panose="02020603050405020304" pitchFamily="18" charset="0"/>
                <a:cs typeface="Times New Roman" panose="02020603050405020304" pitchFamily="18" charset="0"/>
              </a:rPr>
              <a:t>       Стресс усулида</a:t>
            </a:r>
            <a:r>
              <a:rPr lang="uz-Cyrl-UZ" sz="1500" dirty="0" smtClean="0">
                <a:latin typeface="Times New Roman" panose="02020603050405020304" pitchFamily="18" charset="0"/>
                <a:cs typeface="Times New Roman" panose="02020603050405020304" pitchFamily="18" charset="0"/>
              </a:rPr>
              <a:t> - ходимнинг </a:t>
            </a:r>
            <a:r>
              <a:rPr lang="uz-Cyrl-UZ" sz="1500" dirty="0">
                <a:latin typeface="Times New Roman" panose="02020603050405020304" pitchFamily="18" charset="0"/>
                <a:cs typeface="Times New Roman" panose="02020603050405020304" pitchFamily="18" charset="0"/>
              </a:rPr>
              <a:t>стрессга чидамлилиги текширилади. Бундан ишга кираётган шахснинг првокацион ва ностандарт вазиятларга </a:t>
            </a:r>
            <a:r>
              <a:rPr lang="uz-Cyrl-UZ" sz="1500" dirty="0" smtClean="0">
                <a:latin typeface="Times New Roman" panose="02020603050405020304" pitchFamily="18" charset="0"/>
                <a:cs typeface="Times New Roman" panose="02020603050405020304" pitchFamily="18" charset="0"/>
              </a:rPr>
              <a:t>мойиллик даражаси аниқланади.</a:t>
            </a:r>
            <a:endParaRPr lang="uz-Cyrl-UZ" sz="1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75686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1"/>
          <p:cNvSpPr>
            <a:spLocks noChangeArrowheads="1"/>
          </p:cNvSpPr>
          <p:nvPr/>
        </p:nvSpPr>
        <p:spPr bwMode="auto">
          <a:xfrm>
            <a:off x="346841" y="1102991"/>
            <a:ext cx="8881468" cy="48167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0850" algn="just" fontAlgn="base">
              <a:spcBef>
                <a:spcPct val="0"/>
              </a:spcBef>
              <a:spcAft>
                <a:spcPct val="0"/>
              </a:spcAft>
            </a:pPr>
            <a:r>
              <a:rPr lang="uz-Cyrl-UZ" sz="2400" b="1" dirty="0">
                <a:latin typeface="Times New Roman" panose="02020603050405020304" pitchFamily="18" charset="0"/>
                <a:cs typeface="Times New Roman" panose="02020603050405020304" pitchFamily="18" charset="0"/>
              </a:rPr>
              <a:t>2</a:t>
            </a:r>
            <a:r>
              <a:rPr lang="uz-Cyrl-UZ" sz="2400" b="1" dirty="0" smtClean="0">
                <a:latin typeface="Times New Roman" panose="02020603050405020304" pitchFamily="18" charset="0"/>
                <a:cs typeface="Times New Roman" panose="02020603050405020304" pitchFamily="18" charset="0"/>
              </a:rPr>
              <a:t>-БОСҚИЧ</a:t>
            </a:r>
            <a:r>
              <a:rPr lang="uz-Cyrl-UZ" sz="2400" b="1" dirty="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Интервью.</a:t>
            </a:r>
          </a:p>
          <a:p>
            <a:pPr indent="450850" algn="just" fontAlgn="base">
              <a:spcBef>
                <a:spcPct val="0"/>
              </a:spcBef>
              <a:spcAft>
                <a:spcPct val="0"/>
              </a:spcAft>
            </a:pPr>
            <a:endParaRPr lang="uz-Cyrl-UZ" sz="2000" b="1" dirty="0">
              <a:latin typeface="Times New Roman" panose="02020603050405020304" pitchFamily="18" charset="0"/>
              <a:cs typeface="Times New Roman" panose="02020603050405020304" pitchFamily="18" charset="0"/>
            </a:endParaRPr>
          </a:p>
          <a:p>
            <a:pPr algn="just" fontAlgn="base">
              <a:spcBef>
                <a:spcPct val="0"/>
              </a:spcBef>
              <a:spcAft>
                <a:spcPct val="0"/>
              </a:spcAft>
            </a:pPr>
            <a:r>
              <a:rPr lang="uz-Cyrl-UZ" sz="2000" dirty="0">
                <a:latin typeface="Times New Roman" panose="02020603050405020304" pitchFamily="18" charset="0"/>
                <a:cs typeface="Times New Roman" panose="02020603050405020304" pitchFamily="18" charset="0"/>
              </a:rPr>
              <a:t>	Дастлабки суҳбатдан ижобий ўтган номзод билан бўлим ходимлари ўртасида </a:t>
            </a:r>
            <a:r>
              <a:rPr lang="uz-Cyrl-UZ" sz="2000" dirty="0" smtClean="0">
                <a:latin typeface="Times New Roman" panose="02020603050405020304" pitchFamily="18" charset="0"/>
                <a:cs typeface="Times New Roman" panose="02020603050405020304" pitchFamily="18" charset="0"/>
              </a:rPr>
              <a:t>интервью олиб </a:t>
            </a:r>
            <a:r>
              <a:rPr lang="uz-Cyrl-UZ" sz="2000" dirty="0">
                <a:latin typeface="Times New Roman" panose="02020603050405020304" pitchFamily="18" charset="0"/>
                <a:cs typeface="Times New Roman" panose="02020603050405020304" pitchFamily="18" charset="0"/>
              </a:rPr>
              <a:t>борилади. Суҳбат жараёнида ишга кираётган ходим хақида кўпроқ маълумот ўрганилади ва унга лавозимининг мажбуриятлари тушунтирилади. Шунингдек, иш жараёнидаги корпоратив маданият тушунтирилади</a:t>
            </a:r>
            <a:r>
              <a:rPr lang="uz-Cyrl-UZ" sz="2000" dirty="0" smtClean="0">
                <a:latin typeface="Times New Roman" panose="02020603050405020304" pitchFamily="18" charset="0"/>
                <a:cs typeface="Times New Roman" panose="02020603050405020304" pitchFamily="18" charset="0"/>
              </a:rPr>
              <a:t>.</a:t>
            </a:r>
          </a:p>
          <a:p>
            <a:pPr algn="just" fontAlgn="base">
              <a:spcBef>
                <a:spcPct val="0"/>
              </a:spcBef>
              <a:spcAft>
                <a:spcPct val="0"/>
              </a:spcAft>
            </a:pPr>
            <a:endParaRPr lang="uz-Cyrl-UZ" sz="2000" dirty="0">
              <a:latin typeface="Times New Roman" panose="02020603050405020304" pitchFamily="18" charset="0"/>
              <a:cs typeface="Times New Roman" panose="02020603050405020304" pitchFamily="18" charset="0"/>
            </a:endParaRPr>
          </a:p>
          <a:p>
            <a:pPr algn="just" fontAlgn="base">
              <a:spcBef>
                <a:spcPct val="0"/>
              </a:spcBef>
              <a:spcAft>
                <a:spcPct val="0"/>
              </a:spcAft>
            </a:pPr>
            <a:r>
              <a:rPr lang="uz-Cyrl-UZ" sz="2000" dirty="0">
                <a:latin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cs typeface="Times New Roman" panose="02020603050405020304" pitchFamily="18" charset="0"/>
              </a:rPr>
              <a:t>Шуни эътиборга олиш керакки</a:t>
            </a:r>
            <a:r>
              <a:rPr lang="uz-Cyrl-UZ" sz="2000" dirty="0">
                <a:latin typeface="Times New Roman" panose="02020603050405020304" pitchFamily="18" charset="0"/>
                <a:cs typeface="Times New Roman" panose="02020603050405020304" pitchFamily="18" charset="0"/>
              </a:rPr>
              <a:t>, бу босқичда хатога йўл қўймаслик керак. Номзодга шахсий ёнбосишларсиз энг муносибини танлаш </a:t>
            </a:r>
            <a:r>
              <a:rPr lang="uz-Cyrl-UZ" sz="2000" dirty="0" smtClean="0">
                <a:latin typeface="Times New Roman" panose="02020603050405020304" pitchFamily="18" charset="0"/>
                <a:cs typeface="Times New Roman" panose="02020603050405020304" pitchFamily="18" charset="0"/>
              </a:rPr>
              <a:t>лозим.</a:t>
            </a:r>
          </a:p>
          <a:p>
            <a:pPr algn="just" fontAlgn="base">
              <a:spcBef>
                <a:spcPct val="0"/>
              </a:spcBef>
              <a:spcAft>
                <a:spcPct val="0"/>
              </a:spcAft>
            </a:pPr>
            <a:endParaRPr lang="uz-Cyrl-UZ" sz="2000" dirty="0">
              <a:latin typeface="Times New Roman" panose="02020603050405020304" pitchFamily="18" charset="0"/>
              <a:cs typeface="Times New Roman" panose="02020603050405020304" pitchFamily="18" charset="0"/>
            </a:endParaRPr>
          </a:p>
          <a:p>
            <a:pPr algn="just" fontAlgn="base">
              <a:spcBef>
                <a:spcPct val="0"/>
              </a:spcBef>
              <a:spcAft>
                <a:spcPct val="0"/>
              </a:spcAft>
            </a:pPr>
            <a:r>
              <a:rPr lang="uz-Cyrl-UZ" sz="2000" dirty="0" smtClean="0">
                <a:latin typeface="Times New Roman" panose="02020603050405020304" pitchFamily="18" charset="0"/>
                <a:cs typeface="Times New Roman" panose="02020603050405020304" pitchFamily="18" charset="0"/>
              </a:rPr>
              <a:t>              Танланган номзодни тўлиқ синовдан ўтказиш керак ва агар у муҳим талаблар бўйича белгиланган мезонларга жавоб бермаса, уни ишга олишдан ортиқча (қийноққа солиш, хийла-найранг) саволларсиз бош тортишингиз керак.</a:t>
            </a:r>
            <a:r>
              <a:rPr lang="uz-Cyrl-UZ" dirty="0" smtClean="0">
                <a:latin typeface="Times New Roman" panose="02020603050405020304" pitchFamily="18" charset="0"/>
                <a:cs typeface="Times New Roman" panose="02020603050405020304" pitchFamily="18" charset="0"/>
              </a:rPr>
              <a:t>             </a:t>
            </a:r>
            <a:br>
              <a:rPr lang="uz-Cyrl-UZ" dirty="0" smtClean="0">
                <a:latin typeface="Times New Roman" panose="02020603050405020304" pitchFamily="18" charset="0"/>
                <a:cs typeface="Times New Roman" panose="02020603050405020304" pitchFamily="18" charset="0"/>
              </a:rPr>
            </a:br>
            <a:endParaRPr lang="uz-Cyrl-UZ" sz="2300" dirty="0">
              <a:latin typeface="Times New Roman" pitchFamily="18" charset="0"/>
              <a:cs typeface="Times New Roman" pitchFamily="18" charset="0"/>
            </a:endParaRPr>
          </a:p>
        </p:txBody>
      </p:sp>
    </p:spTree>
    <p:extLst>
      <p:ext uri="{BB962C8B-B14F-4D97-AF65-F5344CB8AC3E}">
        <p14:creationId xmlns:p14="http://schemas.microsoft.com/office/powerpoint/2010/main" val="3105010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852055" y="846117"/>
            <a:ext cx="8493433"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0850" algn="just" fontAlgn="base">
              <a:spcBef>
                <a:spcPct val="0"/>
              </a:spcBef>
              <a:spcAft>
                <a:spcPct val="0"/>
              </a:spcAft>
            </a:pPr>
            <a:r>
              <a:rPr lang="uz-Cyrl-UZ" sz="2800" b="1" dirty="0" smtClean="0">
                <a:latin typeface="Times New Roman" panose="02020603050405020304" pitchFamily="18" charset="0"/>
                <a:cs typeface="Times New Roman" panose="02020603050405020304" pitchFamily="18" charset="0"/>
              </a:rPr>
              <a:t>3-босқич. Профессионал тестлаш</a:t>
            </a:r>
          </a:p>
          <a:p>
            <a:pPr indent="450850" algn="just" fontAlgn="base">
              <a:spcBef>
                <a:spcPct val="0"/>
              </a:spcBef>
              <a:spcAft>
                <a:spcPct val="0"/>
              </a:spcAft>
            </a:pPr>
            <a:endParaRPr lang="uz-Cyrl-UZ" sz="2800" b="1" dirty="0" smtClean="0">
              <a:solidFill>
                <a:srgbClr val="FFFF00"/>
              </a:solidFill>
              <a:latin typeface="Times New Roman" panose="02020603050405020304" pitchFamily="18" charset="0"/>
              <a:cs typeface="Times New Roman" panose="02020603050405020304" pitchFamily="18" charset="0"/>
            </a:endParaRPr>
          </a:p>
          <a:p>
            <a:pPr indent="450850" algn="just" fontAlgn="base">
              <a:spcBef>
                <a:spcPct val="0"/>
              </a:spcBef>
              <a:spcAft>
                <a:spcPct val="0"/>
              </a:spcAft>
            </a:pPr>
            <a:r>
              <a:rPr lang="uz-Cyrl-UZ" sz="2800" dirty="0" smtClean="0">
                <a:latin typeface="Times New Roman" panose="02020603050405020304" pitchFamily="18" charset="0"/>
                <a:cs typeface="Times New Roman" panose="02020603050405020304" pitchFamily="18" charset="0"/>
              </a:rPr>
              <a:t>-Тестдан ўтказиш натижасида ходимнинг профессионал билимлари текширилади. Тест натижаларига қараб ходимнинг фикрлаш доираси ва унинг ишга бўлган услубияти ўрганилади.</a:t>
            </a:r>
          </a:p>
          <a:p>
            <a:pPr indent="450850" algn="just" fontAlgn="base">
              <a:spcBef>
                <a:spcPct val="0"/>
              </a:spcBef>
              <a:spcAft>
                <a:spcPct val="0"/>
              </a:spcAft>
            </a:pPr>
            <a:r>
              <a:rPr lang="uz-Cyrl-UZ" sz="2800" dirty="0" smtClean="0">
                <a:latin typeface="Times New Roman" panose="02020603050405020304" pitchFamily="18" charset="0"/>
                <a:cs typeface="Times New Roman" panose="02020603050405020304" pitchFamily="18" charset="0"/>
              </a:rPr>
              <a:t>-Шуни эътиборга олиш керакки профессионал тестлаш, конунчилик ва хуқуқий нормалар доирасидан чиқиши керак эмас.</a:t>
            </a:r>
          </a:p>
          <a:p>
            <a:pPr indent="450850" algn="just" fontAlgn="base">
              <a:spcBef>
                <a:spcPct val="0"/>
              </a:spcBef>
              <a:spcAft>
                <a:spcPct val="0"/>
              </a:spcAft>
            </a:pPr>
            <a:endParaRPr lang="uz-Cyrl-UZ" sz="2800" dirty="0">
              <a:latin typeface="Times New Roman" panose="02020603050405020304" pitchFamily="18" charset="0"/>
              <a:cs typeface="Times New Roman" panose="02020603050405020304" pitchFamily="18" charset="0"/>
            </a:endParaRPr>
          </a:p>
          <a:p>
            <a:pPr indent="450850" algn="just" fontAlgn="base">
              <a:spcBef>
                <a:spcPct val="0"/>
              </a:spcBef>
              <a:spcAft>
                <a:spcPct val="0"/>
              </a:spcAft>
            </a:pP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18583821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3600" b="1" i="1" dirty="0">
                <a:latin typeface="Times New Roman" panose="02020603050405020304" pitchFamily="18" charset="0"/>
                <a:cs typeface="Times New Roman" panose="02020603050405020304" pitchFamily="18" charset="0"/>
              </a:rPr>
              <a:t>4</a:t>
            </a:r>
            <a:r>
              <a:rPr lang="uz-Cyrl-UZ" sz="3600" b="1" i="1" dirty="0" smtClean="0">
                <a:latin typeface="Times New Roman" panose="02020603050405020304" pitchFamily="18" charset="0"/>
                <a:cs typeface="Times New Roman" panose="02020603050405020304" pitchFamily="18" charset="0"/>
              </a:rPr>
              <a:t>- босқич.Олдинги ишлаган жойларини текшириш</a:t>
            </a:r>
            <a:endParaRPr lang="uz-Latn-UZ" sz="3600" b="1" i="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fontScale="92500"/>
          </a:bodyPr>
          <a:lstStyle/>
          <a:p>
            <a:pPr marL="0" indent="0" algn="just">
              <a:buNone/>
            </a:pPr>
            <a:r>
              <a:rPr lang="uz-Cyrl-UZ"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Бу хақда </a:t>
            </a:r>
            <a:r>
              <a:rPr lang="uz-Cyrl-UZ" dirty="0" smtClean="0">
                <a:latin typeface="Times New Roman" panose="02020603050405020304" pitchFamily="18" charset="0"/>
                <a:cs typeface="Times New Roman" panose="02020603050405020304" pitchFamily="18" charset="0"/>
              </a:rPr>
              <a:t>тўлиқ маълумотга эга бўлиш учун ходимнинг олдинги иш жойидаги ходимлар билан сухбатлашиш керак.Купинча ходим ўз хохиши билан бўшаган деб ёзилган бўлиши мумкин, лекин аслида бошқача булиши хам мумкин.</a:t>
            </a:r>
          </a:p>
          <a:p>
            <a:pPr marL="0" indent="0" algn="just">
              <a:buNone/>
            </a:pPr>
            <a:r>
              <a:rPr lang="uz-Cyrl-UZ"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Бу усулдан </a:t>
            </a:r>
            <a:r>
              <a:rPr lang="uz-Cyrl-UZ" dirty="0" smtClean="0">
                <a:latin typeface="Times New Roman" panose="02020603050405020304" pitchFamily="18" charset="0"/>
                <a:cs typeface="Times New Roman" panose="02020603050405020304" pitchFamily="18" charset="0"/>
              </a:rPr>
              <a:t>ишга кабул килувчи компания билан маслахатлашган холда, ходимнинг олдинги иш жойи билан танишиш, персонал йиғиш сифатини яхшилайди.</a:t>
            </a:r>
          </a:p>
          <a:p>
            <a:pPr marL="0" indent="0" algn="just">
              <a:buNone/>
            </a:pPr>
            <a:r>
              <a:rPr lang="uz-Cyrl-UZ" dirty="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Уларнинг</a:t>
            </a:r>
            <a:r>
              <a:rPr lang="uz-Cyrl-UZ" dirty="0" smtClean="0">
                <a:latin typeface="Times New Roman" panose="02020603050405020304" pitchFamily="18" charset="0"/>
                <a:cs typeface="Times New Roman" panose="02020603050405020304" pitchFamily="18" charset="0"/>
              </a:rPr>
              <a:t> олдинги иш жойидан характеристикаси ва бошқа маълумот олиш зарар қилмайди.</a:t>
            </a:r>
          </a:p>
          <a:p>
            <a:pPr algn="just"/>
            <a:endParaRPr lang="uz-Latn-UZ"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074124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1"/>
          <p:cNvSpPr>
            <a:spLocks noChangeArrowheads="1"/>
          </p:cNvSpPr>
          <p:nvPr/>
        </p:nvSpPr>
        <p:spPr bwMode="auto">
          <a:xfrm>
            <a:off x="370294" y="-1067737"/>
            <a:ext cx="8525334" cy="68018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endParaRPr lang="uz-Cyrl-UZ" sz="2200" dirty="0" smtClean="0">
              <a:latin typeface="Times New Roman" panose="02020603050405020304" pitchFamily="18" charset="0"/>
              <a:cs typeface="Times New Roman" panose="02020603050405020304" pitchFamily="18" charset="0"/>
            </a:endParaRPr>
          </a:p>
          <a:p>
            <a:pPr algn="ctr" fontAlgn="base">
              <a:spcBef>
                <a:spcPct val="0"/>
              </a:spcBef>
              <a:spcAft>
                <a:spcPct val="0"/>
              </a:spcAft>
            </a:pPr>
            <a:endParaRPr lang="uz-Cyrl-UZ" sz="2200" b="1" dirty="0">
              <a:latin typeface="Times New Roman" panose="02020603050405020304" pitchFamily="18" charset="0"/>
              <a:cs typeface="Times New Roman" panose="02020603050405020304" pitchFamily="18" charset="0"/>
            </a:endParaRPr>
          </a:p>
          <a:p>
            <a:pPr algn="ctr" fontAlgn="base">
              <a:spcBef>
                <a:spcPct val="0"/>
              </a:spcBef>
              <a:spcAft>
                <a:spcPct val="0"/>
              </a:spcAft>
            </a:pPr>
            <a:endParaRPr lang="uz-Cyrl-UZ" sz="2200" b="1" dirty="0" smtClean="0">
              <a:latin typeface="Times New Roman" panose="02020603050405020304" pitchFamily="18" charset="0"/>
              <a:cs typeface="Times New Roman" panose="02020603050405020304" pitchFamily="18" charset="0"/>
            </a:endParaRPr>
          </a:p>
          <a:p>
            <a:pPr algn="ctr" fontAlgn="base">
              <a:spcBef>
                <a:spcPct val="0"/>
              </a:spcBef>
              <a:spcAft>
                <a:spcPct val="0"/>
              </a:spcAft>
            </a:pPr>
            <a:endParaRPr lang="uz-Cyrl-UZ" sz="2200" b="1" dirty="0">
              <a:latin typeface="Times New Roman" panose="02020603050405020304" pitchFamily="18" charset="0"/>
              <a:cs typeface="Times New Roman" panose="02020603050405020304" pitchFamily="18" charset="0"/>
            </a:endParaRPr>
          </a:p>
          <a:p>
            <a:pPr algn="ctr" fontAlgn="base">
              <a:spcBef>
                <a:spcPct val="0"/>
              </a:spcBef>
              <a:spcAft>
                <a:spcPct val="0"/>
              </a:spcAft>
            </a:pPr>
            <a:r>
              <a:rPr lang="uz-Cyrl-UZ" sz="2800" b="1" dirty="0" smtClean="0">
                <a:latin typeface="Times New Roman" panose="02020603050405020304" pitchFamily="18" charset="0"/>
                <a:cs typeface="Times New Roman" panose="02020603050405020304" pitchFamily="18" charset="0"/>
              </a:rPr>
              <a:t>5-босқич.Қарор қабул қилиш</a:t>
            </a:r>
          </a:p>
          <a:p>
            <a:pPr algn="ctr" fontAlgn="base">
              <a:spcBef>
                <a:spcPct val="0"/>
              </a:spcBef>
              <a:spcAft>
                <a:spcPct val="0"/>
              </a:spcAft>
            </a:pPr>
            <a:endParaRPr lang="uz-Cyrl-UZ" sz="2800" b="1" dirty="0">
              <a:latin typeface="Times New Roman" panose="02020603050405020304" pitchFamily="18" charset="0"/>
              <a:cs typeface="Times New Roman" panose="02020603050405020304" pitchFamily="18" charset="0"/>
            </a:endParaRPr>
          </a:p>
          <a:p>
            <a:pPr algn="ctr" fontAlgn="base">
              <a:spcBef>
                <a:spcPct val="0"/>
              </a:spcBef>
              <a:spcAft>
                <a:spcPct val="0"/>
              </a:spcAft>
            </a:pPr>
            <a:endParaRPr lang="uz-Cyrl-UZ" sz="2800" b="1" dirty="0" smtClean="0">
              <a:latin typeface="Times New Roman" panose="02020603050405020304" pitchFamily="18" charset="0"/>
              <a:cs typeface="Times New Roman" panose="02020603050405020304" pitchFamily="18" charset="0"/>
            </a:endParaRPr>
          </a:p>
          <a:p>
            <a:pPr marL="457200" indent="-457200" algn="just" fontAlgn="base">
              <a:spcBef>
                <a:spcPct val="0"/>
              </a:spcBef>
              <a:spcAft>
                <a:spcPct val="0"/>
              </a:spcAft>
              <a:buFontTx/>
              <a:buChar char="-"/>
            </a:pPr>
            <a:r>
              <a:rPr lang="uz-Cyrl-UZ" sz="2200" b="1" dirty="0" smtClean="0">
                <a:latin typeface="Times New Roman" panose="02020603050405020304" pitchFamily="18" charset="0"/>
                <a:cs typeface="Times New Roman" panose="02020603050405020304" pitchFamily="18" charset="0"/>
              </a:rPr>
              <a:t>       Солиштириш натижасида профессионал талаблари ва коллективга қўшилиб кета олиш даражасига қараб қарор қабул қилинади.</a:t>
            </a:r>
          </a:p>
          <a:p>
            <a:pPr algn="just" fontAlgn="base">
              <a:spcBef>
                <a:spcPct val="0"/>
              </a:spcBef>
              <a:spcAft>
                <a:spcPct val="0"/>
              </a:spcAft>
            </a:pPr>
            <a:r>
              <a:rPr lang="uz-Cyrl-UZ" sz="2200" b="1" dirty="0" smtClean="0">
                <a:latin typeface="Times New Roman" panose="02020603050405020304" pitchFamily="18" charset="0"/>
                <a:cs typeface="Times New Roman" panose="02020603050405020304" pitchFamily="18" charset="0"/>
              </a:rPr>
              <a:t/>
            </a:r>
            <a:br>
              <a:rPr lang="uz-Cyrl-UZ" sz="2200" b="1" dirty="0" smtClean="0">
                <a:latin typeface="Times New Roman" panose="02020603050405020304" pitchFamily="18" charset="0"/>
                <a:cs typeface="Times New Roman" panose="02020603050405020304" pitchFamily="18" charset="0"/>
              </a:rPr>
            </a:br>
            <a:endParaRPr lang="uz-Cyrl-UZ" sz="2200" b="1" dirty="0" smtClean="0">
              <a:latin typeface="Times New Roman" panose="02020603050405020304" pitchFamily="18" charset="0"/>
              <a:cs typeface="Times New Roman" panose="02020603050405020304" pitchFamily="18" charset="0"/>
            </a:endParaRPr>
          </a:p>
          <a:p>
            <a:pPr marL="457200" indent="-457200" algn="just" fontAlgn="base">
              <a:spcBef>
                <a:spcPct val="0"/>
              </a:spcBef>
              <a:spcAft>
                <a:spcPct val="0"/>
              </a:spcAft>
              <a:buFontTx/>
              <a:buChar char="-"/>
            </a:pPr>
            <a:r>
              <a:rPr lang="uz-Cyrl-UZ" sz="2200" b="1" dirty="0" smtClean="0">
                <a:latin typeface="Times New Roman" panose="02020603050405020304" pitchFamily="18" charset="0"/>
                <a:cs typeface="Times New Roman" panose="02020603050405020304" pitchFamily="18" charset="0"/>
              </a:rPr>
              <a:t>      Қарор қабул қилинганлиги хақида ходимга ёзма ёки оғзаки хабар берилади.</a:t>
            </a:r>
          </a:p>
          <a:p>
            <a:pPr marL="457200" indent="-457200" algn="just" fontAlgn="base">
              <a:spcBef>
                <a:spcPct val="0"/>
              </a:spcBef>
              <a:spcAft>
                <a:spcPct val="0"/>
              </a:spcAft>
              <a:buFontTx/>
              <a:buChar char="-"/>
            </a:pPr>
            <a:endParaRPr lang="uz-Cyrl-UZ" sz="2200" b="1" dirty="0" smtClean="0">
              <a:latin typeface="Times New Roman" panose="02020603050405020304" pitchFamily="18" charset="0"/>
              <a:cs typeface="Times New Roman" panose="02020603050405020304" pitchFamily="18" charset="0"/>
            </a:endParaRPr>
          </a:p>
          <a:p>
            <a:pPr marL="457200" indent="-457200" algn="just" fontAlgn="base">
              <a:spcBef>
                <a:spcPct val="0"/>
              </a:spcBef>
              <a:spcAft>
                <a:spcPct val="0"/>
              </a:spcAft>
              <a:buFontTx/>
              <a:buChar char="-"/>
            </a:pPr>
            <a:r>
              <a:rPr lang="uz-Cyrl-UZ" sz="2200" b="1" dirty="0" smtClean="0">
                <a:latin typeface="Times New Roman" panose="02020603050405020304" pitchFamily="18" charset="0"/>
                <a:cs typeface="Times New Roman" panose="02020603050405020304" pitchFamily="18" charset="0"/>
              </a:rPr>
              <a:t>      Ишга қабул қилинган ходим иш жараёни, иш вақти , ойлик маоши ва бошқа маълумотлар хақида тўлиқ маълумотга эга бўлиши керак.</a:t>
            </a:r>
            <a:endParaRPr lang="ru-RU" sz="2200" b="1" dirty="0">
              <a:latin typeface="Times New Roman" pitchFamily="18" charset="0"/>
              <a:cs typeface="Times New Roman" pitchFamily="18" charset="0"/>
            </a:endParaRPr>
          </a:p>
        </p:txBody>
      </p:sp>
    </p:spTree>
    <p:extLst>
      <p:ext uri="{BB962C8B-B14F-4D97-AF65-F5344CB8AC3E}">
        <p14:creationId xmlns:p14="http://schemas.microsoft.com/office/powerpoint/2010/main" val="15994177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143583" y="826419"/>
            <a:ext cx="3857297" cy="987974"/>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2500" b="1" dirty="0">
                <a:latin typeface="Times New Roman" panose="02020603050405020304" pitchFamily="18" charset="0"/>
                <a:cs typeface="Times New Roman" panose="02020603050405020304" pitchFamily="18" charset="0"/>
              </a:rPr>
              <a:t>ИШГА ҚАБУЛ ҚИЛИШ</a:t>
            </a:r>
            <a:endParaRPr lang="ru-RU" sz="2500" b="1" dirty="0">
              <a:latin typeface="Times New Roman" panose="02020603050405020304" pitchFamily="18" charset="0"/>
              <a:cs typeface="Times New Roman" panose="02020603050405020304" pitchFamily="18" charset="0"/>
            </a:endParaRPr>
          </a:p>
        </p:txBody>
      </p:sp>
      <p:sp>
        <p:nvSpPr>
          <p:cNvPr id="15" name="Прямоугольник 14"/>
          <p:cNvSpPr/>
          <p:nvPr/>
        </p:nvSpPr>
        <p:spPr>
          <a:xfrm>
            <a:off x="504497" y="2522483"/>
            <a:ext cx="8744606" cy="1631216"/>
          </a:xfrm>
          <a:prstGeom prst="rect">
            <a:avLst/>
          </a:prstGeom>
        </p:spPr>
        <p:txBody>
          <a:bodyPr wrap="square">
            <a:spAutoFit/>
          </a:bodyPr>
          <a:lstStyle/>
          <a:p>
            <a:pPr algn="just"/>
            <a:r>
              <a:rPr lang="uz-Cyrl-UZ" sz="2400" b="1" dirty="0" smtClean="0">
                <a:solidFill>
                  <a:srgbClr val="000000"/>
                </a:solidFill>
                <a:latin typeface="Times New Roman" panose="02020603050405020304" pitchFamily="18" charset="0"/>
                <a:cs typeface="Times New Roman" panose="02020603050405020304" pitchFamily="18" charset="0"/>
              </a:rPr>
              <a:t>	</a:t>
            </a:r>
            <a:r>
              <a:rPr lang="uz-Cyrl-UZ" sz="2800" b="1" dirty="0" smtClean="0">
                <a:solidFill>
                  <a:srgbClr val="000000"/>
                </a:solidFill>
                <a:latin typeface="Times New Roman" panose="02020603050405020304" pitchFamily="18" charset="0"/>
                <a:cs typeface="Times New Roman" panose="02020603050405020304" pitchFamily="18" charset="0"/>
              </a:rPr>
              <a:t>Ишга қабул қилиш </a:t>
            </a:r>
            <a:r>
              <a:rPr lang="uz-Cyrl-UZ" sz="2400" dirty="0" smtClean="0">
                <a:solidFill>
                  <a:srgbClr val="000000"/>
                </a:solidFill>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бу ташкилот томонидан белгиланган мақсадларга эришиш учун зарур бўлган фазилатларга эга номзодларни жалб қилишга қаратилган бир қатор ҳаракатлар мажумуидир</a:t>
            </a:r>
            <a:r>
              <a:rPr lang="en-US" sz="2400" b="1" dirty="0" smtClean="0">
                <a:latin typeface="Times New Roman" panose="02020603050405020304" pitchFamily="18" charset="0"/>
                <a:cs typeface="Times New Roman" panose="02020603050405020304" pitchFamily="18" charset="0"/>
              </a:rPr>
              <a:t>[3]</a:t>
            </a:r>
            <a:r>
              <a:rPr lang="uz-Cyrl-UZ" sz="2400" b="1" dirty="0" smtClean="0">
                <a:latin typeface="Times New Roman" panose="02020603050405020304" pitchFamily="18" charset="0"/>
                <a:cs typeface="Times New Roman" panose="02020603050405020304" pitchFamily="18" charset="0"/>
              </a:rPr>
              <a:t>.</a:t>
            </a:r>
            <a:endParaRPr lang="uz-Cyrl-UZ" sz="2400" b="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415637" y="229899"/>
            <a:ext cx="8833466" cy="523220"/>
          </a:xfrm>
          <a:prstGeom prst="rect">
            <a:avLst/>
          </a:prstGeom>
        </p:spPr>
        <p:txBody>
          <a:bodyPr wrap="square">
            <a:spAutoFit/>
          </a:bodyPr>
          <a:lstStyle/>
          <a:p>
            <a:pPr algn="just" fontAlgn="t">
              <a:defRPr/>
            </a:pPr>
            <a:r>
              <a:rPr lang="uz-Cyrl-UZ" b="1" dirty="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       </a:t>
            </a:r>
            <a:r>
              <a:rPr lang="uz-Cyrl-UZ" sz="2800" b="1" dirty="0" smtClean="0">
                <a:latin typeface="Times New Roman" panose="02020603050405020304" pitchFamily="18" charset="0"/>
                <a:cs typeface="Times New Roman" panose="02020603050405020304" pitchFamily="18" charset="0"/>
              </a:rPr>
              <a:t>2.Ходимларни </a:t>
            </a:r>
            <a:r>
              <a:rPr lang="uz-Cyrl-UZ" sz="2800" b="1" dirty="0">
                <a:latin typeface="Times New Roman" panose="02020603050405020304" pitchFamily="18" charset="0"/>
                <a:cs typeface="Times New Roman" panose="02020603050405020304" pitchFamily="18" charset="0"/>
              </a:rPr>
              <a:t>ишга қабул қилиш жараёнлари.</a:t>
            </a:r>
          </a:p>
        </p:txBody>
      </p:sp>
    </p:spTree>
    <p:extLst>
      <p:ext uri="{BB962C8B-B14F-4D97-AF65-F5344CB8AC3E}">
        <p14:creationId xmlns:p14="http://schemas.microsoft.com/office/powerpoint/2010/main" val="404827592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93986" y="578363"/>
            <a:ext cx="8544912" cy="2123658"/>
          </a:xfrm>
          <a:prstGeom prst="rect">
            <a:avLst/>
          </a:prstGeom>
        </p:spPr>
        <p:txBody>
          <a:bodyPr wrap="square">
            <a:spAutoFit/>
          </a:bodyPr>
          <a:lstStyle/>
          <a:p>
            <a:pPr algn="just"/>
            <a:r>
              <a:rPr lang="uz-Cyrl-UZ" sz="2200" dirty="0" smtClean="0">
                <a:latin typeface="Times New Roman" panose="02020603050405020304" pitchFamily="18" charset="0"/>
                <a:cs typeface="Times New Roman" panose="02020603050405020304" pitchFamily="18" charset="0"/>
              </a:rPr>
              <a:t>	1.</a:t>
            </a:r>
            <a:r>
              <a:rPr lang="uz-Cyrl-UZ" sz="2200" b="1" dirty="0" smtClean="0">
                <a:latin typeface="Times New Roman" panose="02020603050405020304" pitchFamily="18" charset="0"/>
                <a:cs typeface="Times New Roman" panose="02020603050405020304" pitchFamily="18" charset="0"/>
              </a:rPr>
              <a:t>Ишга қабул қилиш жараёни:</a:t>
            </a:r>
          </a:p>
          <a:p>
            <a:pPr algn="just"/>
            <a:r>
              <a:rPr lang="uz-Cyrl-UZ" sz="2200" b="1" dirty="0">
                <a:latin typeface="Times New Roman" panose="02020603050405020304" pitchFamily="18" charset="0"/>
                <a:cs typeface="Times New Roman" panose="02020603050405020304" pitchFamily="18" charset="0"/>
              </a:rPr>
              <a:t> </a:t>
            </a:r>
            <a:r>
              <a:rPr lang="uz-Cyrl-UZ" sz="2200" b="1" dirty="0" smtClean="0">
                <a:latin typeface="Times New Roman" panose="02020603050405020304" pitchFamily="18" charset="0"/>
                <a:cs typeface="Times New Roman" panose="02020603050405020304" pitchFamily="18" charset="0"/>
              </a:rPr>
              <a:t>         </a:t>
            </a:r>
            <a:r>
              <a:rPr lang="uz-Cyrl-UZ" sz="2200" dirty="0" smtClean="0">
                <a:latin typeface="Times New Roman" panose="02020603050405020304" pitchFamily="18" charset="0"/>
                <a:cs typeface="Times New Roman" panose="02020603050405020304" pitchFamily="18" charset="0"/>
              </a:rPr>
              <a:t>-бу ихтисослаштирилган фаолият, ташкилотдаги бўш лавозимларга номзодларни топиш ва танлашга қаратилган кадрлар функциясидир.</a:t>
            </a:r>
          </a:p>
          <a:p>
            <a:pPr algn="just"/>
            <a:endParaRPr lang="uz-Cyrl-UZ" sz="2200" dirty="0" smtClean="0">
              <a:latin typeface="Times New Roman" panose="02020603050405020304" pitchFamily="18" charset="0"/>
              <a:cs typeface="Times New Roman" panose="02020603050405020304" pitchFamily="18" charset="0"/>
            </a:endParaRPr>
          </a:p>
          <a:p>
            <a:pPr algn="just"/>
            <a:r>
              <a:rPr lang="uz-Cyrl-UZ" sz="2200" dirty="0" smtClean="0">
                <a:latin typeface="Times New Roman" panose="02020603050405020304" pitchFamily="18" charset="0"/>
                <a:cs typeface="Times New Roman" panose="02020603050405020304" pitchFamily="18" charset="0"/>
              </a:rPr>
              <a:t> 	</a:t>
            </a:r>
            <a:endParaRPr lang="uz-Cyrl-UZ" sz="2200"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493986" y="3100211"/>
            <a:ext cx="8460828" cy="2462213"/>
          </a:xfrm>
          <a:prstGeom prst="rect">
            <a:avLst/>
          </a:prstGeom>
        </p:spPr>
        <p:txBody>
          <a:bodyPr wrap="square">
            <a:spAutoFit/>
          </a:bodyPr>
          <a:lstStyle/>
          <a:p>
            <a:pPr algn="just"/>
            <a:endParaRPr lang="uz-Cyrl-UZ" sz="2200" dirty="0" smtClean="0">
              <a:latin typeface="Times New Roman" panose="02020603050405020304" pitchFamily="18" charset="0"/>
              <a:cs typeface="Times New Roman" panose="02020603050405020304" pitchFamily="18" charset="0"/>
            </a:endParaRPr>
          </a:p>
          <a:p>
            <a:pPr algn="just"/>
            <a:r>
              <a:rPr lang="uz-Cyrl-UZ" sz="2200" dirty="0">
                <a:latin typeface="Times New Roman" panose="02020603050405020304" pitchFamily="18" charset="0"/>
                <a:cs typeface="Times New Roman" panose="02020603050405020304" pitchFamily="18" charset="0"/>
              </a:rPr>
              <a:t> </a:t>
            </a:r>
            <a:r>
              <a:rPr lang="uz-Cyrl-UZ" sz="2200" dirty="0" smtClean="0">
                <a:latin typeface="Times New Roman" panose="02020603050405020304" pitchFamily="18" charset="0"/>
                <a:cs typeface="Times New Roman" panose="02020603050405020304" pitchFamily="18" charset="0"/>
              </a:rPr>
              <a:t>       -ёллаш </a:t>
            </a:r>
            <a:r>
              <a:rPr lang="uz-Cyrl-UZ" sz="2200" dirty="0">
                <a:latin typeface="Times New Roman" panose="02020603050405020304" pitchFamily="18" charset="0"/>
                <a:cs typeface="Times New Roman" panose="02020603050405020304" pitchFamily="18" charset="0"/>
              </a:rPr>
              <a:t>агентликлари ва номзодлар учун пуллик хизмат кўрсатадиган бандлик агентликларини ўз ичига олган ишга қабул қилиш инфратузилмаси </a:t>
            </a:r>
            <a:r>
              <a:rPr lang="uz-Cyrl-UZ" sz="2200" dirty="0" smtClean="0">
                <a:latin typeface="Times New Roman" panose="02020603050405020304" pitchFamily="18" charset="0"/>
                <a:cs typeface="Times New Roman" panose="02020603050405020304" pitchFamily="18" charset="0"/>
              </a:rPr>
              <a:t>мавжудир; </a:t>
            </a:r>
            <a:endParaRPr lang="uz-Cyrl-UZ" sz="2200" dirty="0">
              <a:latin typeface="Times New Roman" panose="02020603050405020304" pitchFamily="18" charset="0"/>
              <a:cs typeface="Times New Roman" panose="02020603050405020304" pitchFamily="18" charset="0"/>
            </a:endParaRPr>
          </a:p>
          <a:p>
            <a:pPr algn="just"/>
            <a:r>
              <a:rPr lang="uz-Cyrl-UZ" sz="2200" dirty="0">
                <a:latin typeface="Times New Roman" panose="02020603050405020304" pitchFamily="18" charset="0"/>
                <a:cs typeface="Times New Roman" panose="02020603050405020304" pitchFamily="18" charset="0"/>
              </a:rPr>
              <a:t> </a:t>
            </a:r>
            <a:r>
              <a:rPr lang="uz-Cyrl-UZ" sz="2200" dirty="0" smtClean="0">
                <a:latin typeface="Times New Roman" panose="02020603050405020304" pitchFamily="18" charset="0"/>
                <a:cs typeface="Times New Roman" panose="02020603050405020304" pitchFamily="18" charset="0"/>
              </a:rPr>
              <a:t>      -Инфратузилма </a:t>
            </a:r>
            <a:r>
              <a:rPr lang="uz-Cyrl-UZ" sz="2200" dirty="0">
                <a:latin typeface="Times New Roman" panose="02020603050405020304" pitchFamily="18" charset="0"/>
                <a:cs typeface="Times New Roman" panose="02020603050405020304" pitchFamily="18" charset="0"/>
              </a:rPr>
              <a:t>шунингдек, профессанал ижтимоий тармоқлар ва иш қидириш учун ихтисослашган интернет сайтларини ўз ичига олади.</a:t>
            </a:r>
          </a:p>
        </p:txBody>
      </p:sp>
      <p:sp>
        <p:nvSpPr>
          <p:cNvPr id="8" name="Прямоугольник 7"/>
          <p:cNvSpPr/>
          <p:nvPr/>
        </p:nvSpPr>
        <p:spPr>
          <a:xfrm>
            <a:off x="493986" y="1594523"/>
            <a:ext cx="5729454" cy="1846659"/>
          </a:xfrm>
          <a:prstGeom prst="rect">
            <a:avLst/>
          </a:prstGeom>
        </p:spPr>
        <p:txBody>
          <a:bodyPr wrap="square">
            <a:spAutoFit/>
          </a:bodyPr>
          <a:lstStyle/>
          <a:p>
            <a:pPr algn="just"/>
            <a:r>
              <a:rPr lang="uz-Cyrl-UZ" sz="2200" dirty="0" smtClean="0">
                <a:latin typeface="Times New Roman" panose="02020603050405020304" pitchFamily="18" charset="0"/>
                <a:cs typeface="Times New Roman" panose="02020603050405020304" pitchFamily="18" charset="0"/>
              </a:rPr>
              <a:t>	            ;</a:t>
            </a:r>
          </a:p>
          <a:p>
            <a:pPr algn="just"/>
            <a:r>
              <a:rPr lang="uz-Cyrl-UZ" sz="2200" dirty="0">
                <a:latin typeface="Times New Roman" panose="02020603050405020304" pitchFamily="18" charset="0"/>
                <a:cs typeface="Times New Roman" panose="02020603050405020304" pitchFamily="18" charset="0"/>
              </a:rPr>
              <a:t> </a:t>
            </a:r>
            <a:r>
              <a:rPr lang="uz-Cyrl-UZ" sz="2200" dirty="0" smtClean="0">
                <a:latin typeface="Times New Roman" panose="02020603050405020304" pitchFamily="18" charset="0"/>
                <a:cs typeface="Times New Roman" panose="02020603050405020304" pitchFamily="18" charset="0"/>
              </a:rPr>
              <a:t>        -Замонавий </a:t>
            </a:r>
            <a:r>
              <a:rPr lang="uz-Cyrl-UZ" sz="2200" dirty="0">
                <a:latin typeface="Times New Roman" panose="02020603050405020304" pitchFamily="18" charset="0"/>
                <a:cs typeface="Times New Roman" panose="02020603050405020304" pitchFamily="18" charset="0"/>
              </a:rPr>
              <a:t>меҳнат бозорида номзодларни қидириш ва танлаш бўйича ихтисослашган агентликлар - </a:t>
            </a:r>
            <a:r>
              <a:rPr lang="uz-Cyrl-UZ" sz="2400" dirty="0">
                <a:latin typeface="Times New Roman" panose="02020603050405020304" pitchFamily="18" charset="0"/>
                <a:cs typeface="Times New Roman" panose="02020603050405020304" pitchFamily="18" charset="0"/>
              </a:rPr>
              <a:t>иш </a:t>
            </a:r>
            <a:r>
              <a:rPr lang="uz-Cyrl-UZ" sz="2400" dirty="0" smtClean="0">
                <a:latin typeface="Times New Roman" panose="02020603050405020304" pitchFamily="18" charset="0"/>
                <a:cs typeface="Times New Roman" panose="02020603050405020304" pitchFamily="18" charset="0"/>
              </a:rPr>
              <a:t> </a:t>
            </a:r>
          </a:p>
          <a:p>
            <a:pPr algn="just"/>
            <a:r>
              <a:rPr lang="uz-Cyrl-UZ" sz="2400" dirty="0" smtClean="0">
                <a:latin typeface="Times New Roman" panose="02020603050405020304" pitchFamily="18" charset="0"/>
                <a:cs typeface="Times New Roman" panose="02020603050405020304" pitchFamily="18" charset="0"/>
              </a:rPr>
              <a:t>берувчига </a:t>
            </a:r>
            <a:r>
              <a:rPr lang="uz-Cyrl-UZ" sz="2200" dirty="0">
                <a:latin typeface="Times New Roman" panose="02020603050405020304" pitchFamily="18" charset="0"/>
                <a:cs typeface="Times New Roman" panose="02020603050405020304" pitchFamily="18" charset="0"/>
              </a:rPr>
              <a:t>пуллик хизмат </a:t>
            </a:r>
            <a:r>
              <a:rPr lang="uz-Cyrl-UZ" sz="2200" dirty="0" smtClean="0">
                <a:latin typeface="Times New Roman" panose="02020603050405020304" pitchFamily="18" charset="0"/>
                <a:cs typeface="Times New Roman" panose="02020603050405020304" pitchFamily="18" charset="0"/>
              </a:rPr>
              <a:t>кўрсатадиган; </a:t>
            </a:r>
            <a:endParaRPr lang="ru-RU" sz="2200" dirty="0">
              <a:latin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1909" y="1677660"/>
            <a:ext cx="3245512" cy="1763522"/>
          </a:xfrm>
          <a:prstGeom prst="rect">
            <a:avLst/>
          </a:prstGeom>
        </p:spPr>
      </p:pic>
    </p:spTree>
    <p:extLst>
      <p:ext uri="{BB962C8B-B14F-4D97-AF65-F5344CB8AC3E}">
        <p14:creationId xmlns:p14="http://schemas.microsoft.com/office/powerpoint/2010/main" val="7980432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ертикальный свиток 3"/>
          <p:cNvSpPr/>
          <p:nvPr/>
        </p:nvSpPr>
        <p:spPr>
          <a:xfrm rot="10800000" flipH="1" flipV="1">
            <a:off x="-52898" y="851340"/>
            <a:ext cx="9536964" cy="4456386"/>
          </a:xfrm>
          <a:prstGeom prst="verticalScroll">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177800" algn="just" fontAlgn="base">
              <a:spcBef>
                <a:spcPct val="0"/>
              </a:spcBef>
              <a:spcAft>
                <a:spcPct val="0"/>
              </a:spcAft>
            </a:pPr>
            <a:endParaRPr lang="ru-RU" b="1" dirty="0">
              <a:solidFill>
                <a:schemeClr val="tx1"/>
              </a:solidFill>
              <a:latin typeface="Times New Roman" panose="02020603050405020304" pitchFamily="18" charset="0"/>
              <a:cs typeface="Times New Roman" panose="02020603050405020304" pitchFamily="18" charset="0"/>
            </a:endParaRPr>
          </a:p>
          <a:p>
            <a:pPr indent="177800" algn="just" fontAlgn="base">
              <a:spcBef>
                <a:spcPct val="0"/>
              </a:spcBef>
              <a:spcAft>
                <a:spcPct val="0"/>
              </a:spcAft>
            </a:pPr>
            <a:r>
              <a:rPr lang="ru-RU" b="1" dirty="0">
                <a:solidFill>
                  <a:schemeClr val="tx1"/>
                </a:solidFill>
                <a:latin typeface="Times New Roman" panose="02020603050405020304" pitchFamily="18" charset="0"/>
                <a:cs typeface="Times New Roman" panose="02020603050405020304" pitchFamily="18" charset="0"/>
              </a:rPr>
              <a:t> </a:t>
            </a:r>
            <a:r>
              <a:rPr lang="ru-RU" b="1" dirty="0" smtClean="0">
                <a:solidFill>
                  <a:schemeClr val="tx1"/>
                </a:solidFill>
                <a:latin typeface="Times New Roman" panose="02020603050405020304" pitchFamily="18" charset="0"/>
                <a:cs typeface="Times New Roman" panose="02020603050405020304" pitchFamily="18" charset="0"/>
              </a:rPr>
              <a:t>       АГАР </a:t>
            </a:r>
            <a:r>
              <a:rPr lang="ru-RU" b="1" dirty="0">
                <a:solidFill>
                  <a:schemeClr val="tx1"/>
                </a:solidFill>
                <a:latin typeface="Times New Roman" panose="02020603050405020304" pitchFamily="18" charset="0"/>
                <a:cs typeface="Times New Roman" panose="02020603050405020304" pitchFamily="18" charset="0"/>
              </a:rPr>
              <a:t>ТЕХНОЛОГИЯ ХАР КУНИ ЎЗГАРСА, ЎЗГАРИШЛАРНИ ХИС ҚИЛМАГАН ИНСОННИ ИШГА ОЛИШДАН МАНТИҚ ЙЎҚ, ЧУНКИ У ОДДИЙ КАСБЛАРНИНГ ПРОФЕССИОНАЛ БИЛИМИНИ БИЛАДИ ХАЛОС ВА БУ БИЛИМЛАР ЯҚИН КУНДА ЭСКИРАДИ. </a:t>
            </a:r>
            <a:endParaRPr lang="ru-RU" b="1" dirty="0" smtClean="0">
              <a:solidFill>
                <a:schemeClr val="tx1"/>
              </a:solidFill>
              <a:latin typeface="Times New Roman" panose="02020603050405020304" pitchFamily="18" charset="0"/>
              <a:cs typeface="Times New Roman" panose="02020603050405020304" pitchFamily="18" charset="0"/>
            </a:endParaRPr>
          </a:p>
          <a:p>
            <a:pPr indent="177800" algn="just" fontAlgn="base">
              <a:spcBef>
                <a:spcPct val="0"/>
              </a:spcBef>
              <a:spcAft>
                <a:spcPct val="0"/>
              </a:spcAft>
            </a:pPr>
            <a:r>
              <a:rPr lang="ru-RU" b="1" dirty="0" smtClean="0">
                <a:solidFill>
                  <a:schemeClr val="tx1"/>
                </a:solidFill>
                <a:latin typeface="Times New Roman" panose="02020603050405020304" pitchFamily="18" charset="0"/>
                <a:cs typeface="Times New Roman" panose="02020603050405020304" pitchFamily="18" charset="0"/>
              </a:rPr>
              <a:t>    </a:t>
            </a:r>
          </a:p>
          <a:p>
            <a:pPr indent="177800" algn="just" fontAlgn="base">
              <a:spcBef>
                <a:spcPct val="0"/>
              </a:spcBef>
              <a:spcAft>
                <a:spcPct val="0"/>
              </a:spcAft>
            </a:pPr>
            <a:r>
              <a:rPr lang="ru-RU" b="1" dirty="0">
                <a:solidFill>
                  <a:schemeClr val="tx1"/>
                </a:solidFill>
                <a:latin typeface="Times New Roman" panose="02020603050405020304" pitchFamily="18" charset="0"/>
                <a:cs typeface="Times New Roman" panose="02020603050405020304" pitchFamily="18" charset="0"/>
              </a:rPr>
              <a:t> </a:t>
            </a:r>
            <a:r>
              <a:rPr lang="ru-RU" b="1" dirty="0" smtClean="0">
                <a:solidFill>
                  <a:schemeClr val="tx1"/>
                </a:solidFill>
                <a:latin typeface="Times New Roman" panose="02020603050405020304" pitchFamily="18" charset="0"/>
                <a:cs typeface="Times New Roman" panose="02020603050405020304" pitchFamily="18" charset="0"/>
              </a:rPr>
              <a:t>      СИЗ </a:t>
            </a:r>
            <a:r>
              <a:rPr lang="ru-RU" b="1" dirty="0">
                <a:solidFill>
                  <a:schemeClr val="tx1"/>
                </a:solidFill>
                <a:latin typeface="Times New Roman" panose="02020603050405020304" pitchFamily="18" charset="0"/>
                <a:cs typeface="Times New Roman" panose="02020603050405020304" pitchFamily="18" charset="0"/>
              </a:rPr>
              <a:t>ШУНАҚА ХОДИМНИ ИШГА ОЛИНГКИ У КЕНГ УНИВЕРСАЛ БИЛИМГА ЭГА БЎЛИБ, МУАММОЛАР ҚАНДАЙ БЎЛИШИДАН ҚАТЪИЙ НАЗАР СИЗНИНГ МУАММОЛАРИНГИЗНИ ҲАЛ ҚИЛА ОЛСИН.</a:t>
            </a:r>
          </a:p>
          <a:p>
            <a:pPr indent="177800" algn="just" fontAlgn="base">
              <a:spcBef>
                <a:spcPct val="0"/>
              </a:spcBef>
              <a:spcAft>
                <a:spcPct val="0"/>
              </a:spcAft>
            </a:pPr>
            <a:r>
              <a:rPr lang="ru-RU" b="1" dirty="0">
                <a:solidFill>
                  <a:schemeClr val="tx1"/>
                </a:solidFill>
                <a:latin typeface="Times New Roman" panose="02020603050405020304" pitchFamily="18" charset="0"/>
                <a:cs typeface="Times New Roman" panose="02020603050405020304" pitchFamily="18" charset="0"/>
              </a:rPr>
              <a:t>                                                       </a:t>
            </a:r>
            <a:endParaRPr lang="ru-RU" b="1" dirty="0" smtClean="0">
              <a:solidFill>
                <a:schemeClr val="tx1"/>
              </a:solidFill>
              <a:latin typeface="Times New Roman" panose="02020603050405020304" pitchFamily="18" charset="0"/>
              <a:cs typeface="Times New Roman" panose="02020603050405020304" pitchFamily="18" charset="0"/>
            </a:endParaRPr>
          </a:p>
          <a:p>
            <a:pPr indent="177800" algn="r" fontAlgn="base">
              <a:spcBef>
                <a:spcPct val="0"/>
              </a:spcBef>
              <a:spcAft>
                <a:spcPct val="0"/>
              </a:spcAft>
            </a:pPr>
            <a:r>
              <a:rPr lang="ru-RU" b="1" dirty="0" smtClean="0">
                <a:solidFill>
                  <a:schemeClr val="tx1"/>
                </a:solidFill>
                <a:latin typeface="Times New Roman" panose="02020603050405020304" pitchFamily="18" charset="0"/>
                <a:cs typeface="Times New Roman" panose="02020603050405020304" pitchFamily="18" charset="0"/>
              </a:rPr>
              <a:t>Уильям </a:t>
            </a:r>
            <a:r>
              <a:rPr lang="ru-RU" b="1" dirty="0" err="1">
                <a:solidFill>
                  <a:schemeClr val="tx1"/>
                </a:solidFill>
                <a:latin typeface="Times New Roman" panose="02020603050405020304" pitchFamily="18" charset="0"/>
                <a:cs typeface="Times New Roman" panose="02020603050405020304" pitchFamily="18" charset="0"/>
              </a:rPr>
              <a:t>Паундстоун</a:t>
            </a:r>
            <a:endParaRPr lang="ru-RU"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73042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5" name="Прямоугольник 4"/>
          <p:cNvSpPr/>
          <p:nvPr/>
        </p:nvSpPr>
        <p:spPr>
          <a:xfrm>
            <a:off x="1839309" y="399393"/>
            <a:ext cx="5543903" cy="125073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solidFill>
                  <a:schemeClr val="tx1"/>
                </a:solidFill>
                <a:latin typeface="Arial" panose="020B0604020202020204" pitchFamily="34" charset="0"/>
              </a:rPr>
              <a:t>НR</a:t>
            </a:r>
            <a:r>
              <a:rPr lang="uz-Cyrl-UZ" sz="2000" b="1" i="0" dirty="0" smtClean="0">
                <a:solidFill>
                  <a:schemeClr val="tx1"/>
                </a:solidFill>
                <a:effectLst/>
                <a:latin typeface="Arial" panose="020B0604020202020204" pitchFamily="34" charset="0"/>
              </a:rPr>
              <a:t> хизмати томонидан ишга қабул қилишнинг АСОСИЙ БОСҚИЧЛАРИ</a:t>
            </a:r>
            <a:r>
              <a:rPr lang="en-US" sz="2000" b="1" i="0" dirty="0" smtClean="0">
                <a:solidFill>
                  <a:schemeClr val="tx1"/>
                </a:solidFill>
                <a:effectLst/>
                <a:latin typeface="Arial" panose="020B0604020202020204" pitchFamily="34" charset="0"/>
              </a:rPr>
              <a:t> [8]</a:t>
            </a:r>
            <a:endParaRPr lang="uz-Cyrl-UZ" sz="2000" b="1" dirty="0">
              <a:solidFill>
                <a:schemeClr val="tx1"/>
              </a:solidFill>
            </a:endParaRPr>
          </a:p>
        </p:txBody>
      </p:sp>
      <p:graphicFrame>
        <p:nvGraphicFramePr>
          <p:cNvPr id="7" name="Схема 6"/>
          <p:cNvGraphicFramePr/>
          <p:nvPr>
            <p:extLst/>
          </p:nvPr>
        </p:nvGraphicFramePr>
        <p:xfrm>
          <a:off x="0" y="409902"/>
          <a:ext cx="1839310" cy="12507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Схема 7"/>
          <p:cNvGraphicFramePr/>
          <p:nvPr>
            <p:extLst>
              <p:ext uri="{D42A27DB-BD31-4B8C-83A1-F6EECF244321}">
                <p14:modId xmlns:p14="http://schemas.microsoft.com/office/powerpoint/2010/main" val="375462668"/>
              </p:ext>
            </p:extLst>
          </p:nvPr>
        </p:nvGraphicFramePr>
        <p:xfrm>
          <a:off x="535418" y="1969930"/>
          <a:ext cx="8776747" cy="4402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52956542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graphicFrame>
        <p:nvGraphicFramePr>
          <p:cNvPr id="7" name="Схема 6"/>
          <p:cNvGraphicFramePr/>
          <p:nvPr>
            <p:extLst/>
          </p:nvPr>
        </p:nvGraphicFramePr>
        <p:xfrm>
          <a:off x="1387366" y="5701553"/>
          <a:ext cx="8282151" cy="531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Прямоугольник 1"/>
          <p:cNvSpPr/>
          <p:nvPr/>
        </p:nvSpPr>
        <p:spPr>
          <a:xfrm>
            <a:off x="4600903" y="768660"/>
            <a:ext cx="4953000" cy="1138773"/>
          </a:xfrm>
          <a:prstGeom prst="rect">
            <a:avLst/>
          </a:prstGeom>
        </p:spPr>
        <p:txBody>
          <a:bodyPr>
            <a:spAutoFit/>
          </a:bodyPr>
          <a:lstStyle/>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Ташкилот ҳақида маълумот тўплаш.</a:t>
            </a:r>
          </a:p>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Янги ходимга бўлган эҳтиёж таҳлили. </a:t>
            </a:r>
          </a:p>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Ваканция тасвирлаш. </a:t>
            </a:r>
          </a:p>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Бўш иш ўринларини баланслаштириш.</a:t>
            </a:r>
            <a:endParaRPr lang="uz-Cyrl-UZ" sz="1700" b="1" dirty="0">
              <a:latin typeface="Times New Roman" panose="02020603050405020304" pitchFamily="18" charset="0"/>
              <a:cs typeface="Times New Roman" panose="02020603050405020304" pitchFamily="18" charset="0"/>
            </a:endParaRPr>
          </a:p>
        </p:txBody>
      </p:sp>
      <p:grpSp>
        <p:nvGrpSpPr>
          <p:cNvPr id="10" name="Группа 9"/>
          <p:cNvGrpSpPr/>
          <p:nvPr/>
        </p:nvGrpSpPr>
        <p:grpSpPr>
          <a:xfrm flipH="1">
            <a:off x="409168" y="918385"/>
            <a:ext cx="3873062" cy="840198"/>
            <a:chOff x="1659206" y="11224"/>
            <a:chExt cx="5836536" cy="710646"/>
          </a:xfrm>
        </p:grpSpPr>
        <p:sp>
          <p:nvSpPr>
            <p:cNvPr id="11" name="Пятиугольник 10"/>
            <p:cNvSpPr/>
            <p:nvPr/>
          </p:nvSpPr>
          <p:spPr>
            <a:xfrm rot="10800000">
              <a:off x="1659206" y="11224"/>
              <a:ext cx="5836536" cy="710646"/>
            </a:xfrm>
            <a:prstGeom prst="homePlate">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2" name="Пятиугольник 4"/>
            <p:cNvSpPr txBox="1"/>
            <p:nvPr/>
          </p:nvSpPr>
          <p:spPr>
            <a:xfrm>
              <a:off x="1836867" y="11224"/>
              <a:ext cx="5658875" cy="71064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13375" tIns="95250" rIns="177800" bIns="95250" numCol="1" spcCol="1270" anchor="ctr" anchorCtr="0">
              <a:noAutofit/>
            </a:bodyPr>
            <a:lstStyle/>
            <a:p>
              <a:pPr lvl="0" algn="ctr" defTabSz="1111250">
                <a:lnSpc>
                  <a:spcPct val="90000"/>
                </a:lnSpc>
                <a:spcBef>
                  <a:spcPct val="0"/>
                </a:spcBef>
                <a:spcAft>
                  <a:spcPct val="35000"/>
                </a:spcAft>
              </a:pPr>
              <a:r>
                <a:rPr lang="uz-Cyrl-UZ" sz="2500" b="1" kern="1200" dirty="0" smtClean="0">
                  <a:solidFill>
                    <a:schemeClr val="tx1"/>
                  </a:solidFill>
                  <a:latin typeface="Times New Roman" panose="02020603050405020304" pitchFamily="18" charset="0"/>
                  <a:cs typeface="Times New Roman" panose="02020603050405020304" pitchFamily="18" charset="0"/>
                </a:rPr>
                <a:t>Ахборотлар таҳлили</a:t>
              </a:r>
              <a:endParaRPr lang="ru-RU" sz="2500" b="1" kern="1200" dirty="0">
                <a:solidFill>
                  <a:schemeClr val="tx1"/>
                </a:solidFill>
                <a:latin typeface="Times New Roman" panose="02020603050405020304" pitchFamily="18" charset="0"/>
                <a:cs typeface="Times New Roman" panose="02020603050405020304" pitchFamily="18" charset="0"/>
              </a:endParaRPr>
            </a:p>
          </p:txBody>
        </p:sp>
      </p:grpSp>
      <p:grpSp>
        <p:nvGrpSpPr>
          <p:cNvPr id="16" name="Группа 15"/>
          <p:cNvGrpSpPr/>
          <p:nvPr/>
        </p:nvGrpSpPr>
        <p:grpSpPr>
          <a:xfrm flipH="1">
            <a:off x="425946" y="2131507"/>
            <a:ext cx="3790287" cy="871322"/>
            <a:chOff x="2484609" y="995560"/>
            <a:chExt cx="5891120" cy="559429"/>
          </a:xfrm>
        </p:grpSpPr>
        <p:sp>
          <p:nvSpPr>
            <p:cNvPr id="17" name="Пятиугольник 16"/>
            <p:cNvSpPr/>
            <p:nvPr/>
          </p:nvSpPr>
          <p:spPr>
            <a:xfrm rot="10800000">
              <a:off x="2484609" y="995560"/>
              <a:ext cx="5836536" cy="544966"/>
            </a:xfrm>
            <a:prstGeom prst="homePlate">
              <a:avLst/>
            </a:prstGeom>
            <a:solidFill>
              <a:srgbClr val="FFFF99"/>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8" name="Пятиугольник 4"/>
            <p:cNvSpPr txBox="1"/>
            <p:nvPr/>
          </p:nvSpPr>
          <p:spPr>
            <a:xfrm>
              <a:off x="2675434" y="999923"/>
              <a:ext cx="5700295" cy="5550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13375" tIns="95250" rIns="177800" bIns="95250" numCol="1" spcCol="1270" anchor="ctr" anchorCtr="0">
              <a:noAutofit/>
            </a:bodyPr>
            <a:lstStyle/>
            <a:p>
              <a:pPr lvl="0" algn="ctr" defTabSz="1111250">
                <a:lnSpc>
                  <a:spcPct val="90000"/>
                </a:lnSpc>
                <a:spcBef>
                  <a:spcPct val="0"/>
                </a:spcBef>
                <a:spcAft>
                  <a:spcPct val="35000"/>
                </a:spcAft>
              </a:pPr>
              <a:r>
                <a:rPr lang="uz-Cyrl-UZ" sz="2500" b="1" kern="1200" dirty="0" smtClean="0">
                  <a:solidFill>
                    <a:schemeClr val="tx1"/>
                  </a:solidFill>
                  <a:latin typeface="Times New Roman" panose="02020603050405020304" pitchFamily="18" charset="0"/>
                  <a:cs typeface="Times New Roman" panose="02020603050405020304" pitchFamily="18" charset="0"/>
                </a:rPr>
                <a:t>Номзодларни қидириш ва жалб этиш </a:t>
              </a:r>
              <a:endParaRPr lang="ru-RU" sz="2500" b="1" kern="1200" dirty="0">
                <a:solidFill>
                  <a:schemeClr val="tx1"/>
                </a:solidFill>
                <a:latin typeface="Times New Roman" panose="02020603050405020304" pitchFamily="18" charset="0"/>
                <a:cs typeface="Times New Roman" panose="02020603050405020304" pitchFamily="18" charset="0"/>
              </a:endParaRPr>
            </a:p>
          </p:txBody>
        </p:sp>
      </p:grpSp>
      <p:sp>
        <p:nvSpPr>
          <p:cNvPr id="19" name="Прямоугольник 18"/>
          <p:cNvSpPr/>
          <p:nvPr/>
        </p:nvSpPr>
        <p:spPr>
          <a:xfrm>
            <a:off x="4600203" y="1950899"/>
            <a:ext cx="5189483" cy="1138773"/>
          </a:xfrm>
          <a:prstGeom prst="rect">
            <a:avLst/>
          </a:prstGeom>
        </p:spPr>
        <p:txBody>
          <a:bodyPr wrap="square">
            <a:spAutoFit/>
          </a:bodyPr>
          <a:lstStyle/>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«Муносиб номзод"портретини шакллантириш.</a:t>
            </a:r>
          </a:p>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Асосий вакансиялар типини аниқлаш.</a:t>
            </a:r>
          </a:p>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Қидириш ва жалб қилиш усулларини танлаш.</a:t>
            </a:r>
          </a:p>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Номзод маълумотларни қабул қилиш.</a:t>
            </a:r>
            <a:endParaRPr lang="uz-Cyrl-UZ" sz="1700" b="1" dirty="0">
              <a:latin typeface="Times New Roman" panose="02020603050405020304" pitchFamily="18" charset="0"/>
              <a:cs typeface="Times New Roman" panose="02020603050405020304" pitchFamily="18" charset="0"/>
            </a:endParaRPr>
          </a:p>
        </p:txBody>
      </p:sp>
      <p:grpSp>
        <p:nvGrpSpPr>
          <p:cNvPr id="20" name="Группа 19"/>
          <p:cNvGrpSpPr/>
          <p:nvPr/>
        </p:nvGrpSpPr>
        <p:grpSpPr>
          <a:xfrm flipH="1">
            <a:off x="456833" y="3347935"/>
            <a:ext cx="3825397" cy="987584"/>
            <a:chOff x="2930053" y="1926721"/>
            <a:chExt cx="5836536" cy="591265"/>
          </a:xfrm>
        </p:grpSpPr>
        <p:sp>
          <p:nvSpPr>
            <p:cNvPr id="21" name="Пятиугольник 20"/>
            <p:cNvSpPr/>
            <p:nvPr/>
          </p:nvSpPr>
          <p:spPr>
            <a:xfrm rot="10800000">
              <a:off x="2930053" y="1926721"/>
              <a:ext cx="5836536" cy="591265"/>
            </a:xfrm>
            <a:prstGeom prst="homePlate">
              <a:avLst/>
            </a:prstGeom>
            <a:solidFill>
              <a:schemeClr val="accent1">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2" name="Пятиугольник 4"/>
            <p:cNvSpPr txBox="1"/>
            <p:nvPr/>
          </p:nvSpPr>
          <p:spPr>
            <a:xfrm rot="21600000">
              <a:off x="3077869" y="1926721"/>
              <a:ext cx="5688720" cy="59126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13375" tIns="95250" rIns="177800" bIns="95250" numCol="1" spcCol="1270" anchor="ctr" anchorCtr="0">
              <a:noAutofit/>
            </a:bodyPr>
            <a:lstStyle/>
            <a:p>
              <a:pPr lvl="0" algn="ctr" defTabSz="1111250">
                <a:lnSpc>
                  <a:spcPct val="90000"/>
                </a:lnSpc>
                <a:spcBef>
                  <a:spcPct val="0"/>
                </a:spcBef>
                <a:spcAft>
                  <a:spcPct val="35000"/>
                </a:spcAft>
              </a:pPr>
              <a:r>
                <a:rPr lang="uz-Cyrl-UZ" sz="2500" b="1" kern="1200" dirty="0" smtClean="0">
                  <a:solidFill>
                    <a:schemeClr val="tx1"/>
                  </a:solidFill>
                  <a:latin typeface="Times New Roman" panose="02020603050405020304" pitchFamily="18" charset="0"/>
                  <a:cs typeface="Times New Roman" panose="02020603050405020304" pitchFamily="18" charset="0"/>
                </a:rPr>
                <a:t>Баҳолаш ва танлаш</a:t>
              </a:r>
              <a:endParaRPr lang="ru-RU" sz="2500" b="1" kern="1200" dirty="0">
                <a:solidFill>
                  <a:schemeClr val="tx1"/>
                </a:solidFill>
                <a:latin typeface="Times New Roman" panose="02020603050405020304" pitchFamily="18" charset="0"/>
                <a:cs typeface="Times New Roman" panose="02020603050405020304" pitchFamily="18" charset="0"/>
              </a:endParaRPr>
            </a:p>
          </p:txBody>
        </p:sp>
      </p:grpSp>
      <p:sp>
        <p:nvSpPr>
          <p:cNvPr id="23" name="Прямоугольник 22"/>
          <p:cNvSpPr/>
          <p:nvPr/>
        </p:nvSpPr>
        <p:spPr>
          <a:xfrm>
            <a:off x="4600203" y="3133868"/>
            <a:ext cx="5189483" cy="1400383"/>
          </a:xfrm>
          <a:prstGeom prst="rect">
            <a:avLst/>
          </a:prstGeom>
        </p:spPr>
        <p:txBody>
          <a:bodyPr wrap="square">
            <a:spAutoFit/>
          </a:bodyPr>
          <a:lstStyle/>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Баҳолаш мезонлари ва усулларини аниқлаш.</a:t>
            </a:r>
          </a:p>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Номзодни сиртдан баҳолаш.</a:t>
            </a:r>
          </a:p>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Интервю ўтказиш. </a:t>
            </a:r>
          </a:p>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Қўшимча бахолаш ишларини олиб бориш.</a:t>
            </a:r>
          </a:p>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Тавсияларни текшириш.</a:t>
            </a:r>
          </a:p>
        </p:txBody>
      </p:sp>
      <p:grpSp>
        <p:nvGrpSpPr>
          <p:cNvPr id="24" name="Группа 23"/>
          <p:cNvGrpSpPr/>
          <p:nvPr/>
        </p:nvGrpSpPr>
        <p:grpSpPr>
          <a:xfrm flipH="1">
            <a:off x="456831" y="4710469"/>
            <a:ext cx="3825399" cy="915095"/>
            <a:chOff x="2316458" y="2931453"/>
            <a:chExt cx="5836536" cy="595528"/>
          </a:xfrm>
        </p:grpSpPr>
        <p:sp>
          <p:nvSpPr>
            <p:cNvPr id="25" name="Пятиугольник 24"/>
            <p:cNvSpPr/>
            <p:nvPr/>
          </p:nvSpPr>
          <p:spPr>
            <a:xfrm rot="10800000">
              <a:off x="2316458" y="2931453"/>
              <a:ext cx="5836536" cy="595528"/>
            </a:xfrm>
            <a:prstGeom prst="homePlate">
              <a:avLst/>
            </a:prstGeom>
            <a:solidFill>
              <a:schemeClr val="bg1">
                <a:lumMod val="6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6" name="Пятиугольник 4"/>
            <p:cNvSpPr txBox="1"/>
            <p:nvPr/>
          </p:nvSpPr>
          <p:spPr>
            <a:xfrm rot="21600000">
              <a:off x="2465340" y="2931453"/>
              <a:ext cx="5687654" cy="59552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13375" tIns="95250" rIns="177800" bIns="95250" numCol="1" spcCol="1270" anchor="ctr" anchorCtr="0">
              <a:noAutofit/>
            </a:bodyPr>
            <a:lstStyle/>
            <a:p>
              <a:pPr lvl="0" algn="ctr" defTabSz="1111250">
                <a:lnSpc>
                  <a:spcPct val="90000"/>
                </a:lnSpc>
                <a:spcBef>
                  <a:spcPct val="0"/>
                </a:spcBef>
                <a:spcAft>
                  <a:spcPct val="35000"/>
                </a:spcAft>
              </a:pPr>
              <a:r>
                <a:rPr lang="uz-Cyrl-UZ" sz="2500" b="1" kern="1200" dirty="0" smtClean="0">
                  <a:solidFill>
                    <a:schemeClr val="tx1"/>
                  </a:solidFill>
                  <a:latin typeface="Times New Roman" panose="02020603050405020304" pitchFamily="18" charset="0"/>
                  <a:cs typeface="Times New Roman" panose="02020603050405020304" pitchFamily="18" charset="0"/>
                </a:rPr>
                <a:t>Қарор қабул қилиш</a:t>
              </a:r>
              <a:endParaRPr lang="ru-RU" sz="2500" b="1" kern="1200" dirty="0">
                <a:solidFill>
                  <a:schemeClr val="tx1"/>
                </a:solidFill>
                <a:latin typeface="Times New Roman" panose="02020603050405020304" pitchFamily="18" charset="0"/>
                <a:cs typeface="Times New Roman" panose="02020603050405020304" pitchFamily="18" charset="0"/>
              </a:endParaRPr>
            </a:p>
          </p:txBody>
        </p:sp>
      </p:grpSp>
      <p:sp>
        <p:nvSpPr>
          <p:cNvPr id="3" name="Прямоугольник 2"/>
          <p:cNvSpPr/>
          <p:nvPr/>
        </p:nvSpPr>
        <p:spPr>
          <a:xfrm>
            <a:off x="4600903" y="4634479"/>
            <a:ext cx="4953000" cy="1138773"/>
          </a:xfrm>
          <a:prstGeom prst="rect">
            <a:avLst/>
          </a:prstGeom>
        </p:spPr>
        <p:txBody>
          <a:bodyPr>
            <a:spAutoFit/>
          </a:bodyPr>
          <a:lstStyle/>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Номзод билан таништириш.</a:t>
            </a:r>
          </a:p>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Интервю уюштиш.</a:t>
            </a:r>
          </a:p>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Қарор қабул қилишни рағбатлантириш.</a:t>
            </a:r>
          </a:p>
          <a:p>
            <a:pPr marL="285750" indent="-285750">
              <a:buFont typeface="Wingdings" panose="05000000000000000000" pitchFamily="2" charset="2"/>
              <a:buChar char="ü"/>
            </a:pPr>
            <a:r>
              <a:rPr lang="uz-Cyrl-UZ" sz="1700" b="1" dirty="0" smtClean="0">
                <a:latin typeface="Times New Roman" panose="02020603050405020304" pitchFamily="18" charset="0"/>
                <a:cs typeface="Times New Roman" panose="02020603050405020304" pitchFamily="18" charset="0"/>
              </a:rPr>
              <a:t>Номзодларга фикр билдириш.</a:t>
            </a:r>
            <a:endParaRPr lang="uz-Cyrl-UZ" sz="1700" b="1" dirty="0">
              <a:latin typeface="Times New Roman" panose="02020603050405020304" pitchFamily="18" charset="0"/>
              <a:cs typeface="Times New Roman" panose="02020603050405020304" pitchFamily="18" charset="0"/>
            </a:endParaRPr>
          </a:p>
        </p:txBody>
      </p:sp>
      <p:grpSp>
        <p:nvGrpSpPr>
          <p:cNvPr id="28" name="Группа 27"/>
          <p:cNvGrpSpPr/>
          <p:nvPr/>
        </p:nvGrpSpPr>
        <p:grpSpPr>
          <a:xfrm flipH="1">
            <a:off x="374051" y="5953175"/>
            <a:ext cx="3873063" cy="710646"/>
            <a:chOff x="1051622" y="3681507"/>
            <a:chExt cx="5836536" cy="710646"/>
          </a:xfrm>
        </p:grpSpPr>
        <p:sp>
          <p:nvSpPr>
            <p:cNvPr id="29" name="Пятиугольник 28"/>
            <p:cNvSpPr/>
            <p:nvPr/>
          </p:nvSpPr>
          <p:spPr>
            <a:xfrm rot="10800000">
              <a:off x="1051622" y="3681507"/>
              <a:ext cx="5836536" cy="710646"/>
            </a:xfrm>
            <a:prstGeom prst="homePlate">
              <a:avLst/>
            </a:pr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0" name="Пятиугольник 4"/>
            <p:cNvSpPr txBox="1"/>
            <p:nvPr/>
          </p:nvSpPr>
          <p:spPr>
            <a:xfrm rot="21600000">
              <a:off x="1229283" y="3681507"/>
              <a:ext cx="5658875" cy="71064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13375" tIns="95250" rIns="177800" bIns="95250" numCol="1" spcCol="1270" anchor="ctr" anchorCtr="0">
              <a:noAutofit/>
            </a:bodyPr>
            <a:lstStyle/>
            <a:p>
              <a:pPr lvl="0" algn="ctr" defTabSz="1111250">
                <a:lnSpc>
                  <a:spcPct val="90000"/>
                </a:lnSpc>
                <a:spcBef>
                  <a:spcPct val="0"/>
                </a:spcBef>
                <a:spcAft>
                  <a:spcPct val="35000"/>
                </a:spcAft>
              </a:pPr>
              <a:r>
                <a:rPr lang="uz-Cyrl-UZ" sz="2500" b="1" kern="1200" dirty="0" smtClean="0">
                  <a:solidFill>
                    <a:schemeClr val="tx1"/>
                  </a:solidFill>
                  <a:latin typeface="Times New Roman" panose="02020603050405020304" pitchFamily="18" charset="0"/>
                  <a:cs typeface="Times New Roman" panose="02020603050405020304" pitchFamily="18" charset="0"/>
                </a:rPr>
                <a:t>Номзодни иш жараёнига тайёрлаш</a:t>
              </a:r>
              <a:endParaRPr lang="ru-RU" sz="2500" b="1" kern="1200" dirty="0">
                <a:solidFill>
                  <a:schemeClr val="tx1"/>
                </a:solidFill>
                <a:latin typeface="Times New Roman" panose="02020603050405020304" pitchFamily="18" charset="0"/>
                <a:cs typeface="Times New Roman" panose="02020603050405020304" pitchFamily="18" charset="0"/>
              </a:endParaRPr>
            </a:p>
          </p:txBody>
        </p:sp>
      </p:grpSp>
      <p:sp>
        <p:nvSpPr>
          <p:cNvPr id="27" name="Прямоугольник 26"/>
          <p:cNvSpPr/>
          <p:nvPr/>
        </p:nvSpPr>
        <p:spPr>
          <a:xfrm>
            <a:off x="4600903" y="5873480"/>
            <a:ext cx="4953000" cy="877163"/>
          </a:xfrm>
          <a:prstGeom prst="rect">
            <a:avLst/>
          </a:prstGeom>
        </p:spPr>
        <p:txBody>
          <a:bodyPr>
            <a:spAutoFit/>
          </a:bodyPr>
          <a:lstStyle/>
          <a:p>
            <a:pPr marL="285750" indent="-285750">
              <a:buFont typeface="Wingdings" panose="05000000000000000000" pitchFamily="2" charset="2"/>
              <a:buChar char="ü"/>
            </a:pPr>
            <a:r>
              <a:rPr lang="ru-RU" sz="1700" b="1" dirty="0" err="1" smtClean="0">
                <a:latin typeface="Times New Roman" panose="02020603050405020304" pitchFamily="18" charset="0"/>
                <a:cs typeface="Times New Roman" panose="02020603050405020304" pitchFamily="18" charset="0"/>
              </a:rPr>
              <a:t>Тегишли</a:t>
            </a:r>
            <a:r>
              <a:rPr lang="ru-RU" sz="1700" b="1" dirty="0" smtClean="0">
                <a:latin typeface="Times New Roman" panose="02020603050405020304" pitchFamily="18" charset="0"/>
                <a:cs typeface="Times New Roman" panose="02020603050405020304" pitchFamily="18" charset="0"/>
              </a:rPr>
              <a:t> </a:t>
            </a:r>
            <a:r>
              <a:rPr lang="ru-RU" sz="1700" b="1" dirty="0" err="1">
                <a:latin typeface="Times New Roman" panose="02020603050405020304" pitchFamily="18" charset="0"/>
                <a:cs typeface="Times New Roman" panose="02020603050405020304" pitchFamily="18" charset="0"/>
              </a:rPr>
              <a:t>ҳ</a:t>
            </a:r>
            <a:r>
              <a:rPr lang="ru-RU" sz="1700" b="1" dirty="0" err="1" smtClean="0">
                <a:latin typeface="Times New Roman" panose="02020603050405020304" pitchFamily="18" charset="0"/>
                <a:cs typeface="Times New Roman" panose="02020603050405020304" pitchFamily="18" charset="0"/>
              </a:rPr>
              <a:t>ужжатларни</a:t>
            </a:r>
            <a:r>
              <a:rPr lang="ru-RU" sz="1700" b="1" dirty="0" smtClean="0">
                <a:latin typeface="Times New Roman" panose="02020603050405020304" pitchFamily="18" charset="0"/>
                <a:cs typeface="Times New Roman" panose="02020603050405020304" pitchFamily="18" charset="0"/>
              </a:rPr>
              <a:t> </a:t>
            </a:r>
            <a:r>
              <a:rPr lang="ru-RU" sz="1700" b="1" dirty="0" err="1" smtClean="0">
                <a:latin typeface="Times New Roman" panose="02020603050405020304" pitchFamily="18" charset="0"/>
                <a:cs typeface="Times New Roman" panose="02020603050405020304" pitchFamily="18" charset="0"/>
              </a:rPr>
              <a:t>тузиш</a:t>
            </a:r>
            <a:r>
              <a:rPr lang="ru-RU" sz="1700" b="1" dirty="0" smtClean="0">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ü"/>
            </a:pPr>
            <a:r>
              <a:rPr lang="ru-RU" sz="1700" b="1" dirty="0" err="1" smtClean="0">
                <a:latin typeface="Times New Roman" panose="02020603050405020304" pitchFamily="18" charset="0"/>
                <a:cs typeface="Times New Roman" panose="02020603050405020304" pitchFamily="18" charset="0"/>
              </a:rPr>
              <a:t>Иш</a:t>
            </a:r>
            <a:r>
              <a:rPr lang="ru-RU" sz="1700" b="1" dirty="0" smtClean="0">
                <a:latin typeface="Times New Roman" panose="02020603050405020304" pitchFamily="18" charset="0"/>
                <a:cs typeface="Times New Roman" panose="02020603050405020304" pitchFamily="18" charset="0"/>
              </a:rPr>
              <a:t> </a:t>
            </a:r>
            <a:r>
              <a:rPr lang="ru-RU" sz="1700" b="1" dirty="0" err="1">
                <a:latin typeface="Times New Roman" panose="02020603050405020304" pitchFamily="18" charset="0"/>
                <a:cs typeface="Times New Roman" panose="02020603050405020304" pitchFamily="18" charset="0"/>
              </a:rPr>
              <a:t>жойининг</a:t>
            </a:r>
            <a:r>
              <a:rPr lang="ru-RU" sz="1700" b="1" dirty="0">
                <a:latin typeface="Times New Roman" panose="02020603050405020304" pitchFamily="18" charset="0"/>
                <a:cs typeface="Times New Roman" panose="02020603050405020304" pitchFamily="18" charset="0"/>
              </a:rPr>
              <a:t> </a:t>
            </a:r>
            <a:r>
              <a:rPr lang="ru-RU" sz="1700" b="1" dirty="0" err="1">
                <a:latin typeface="Times New Roman" panose="02020603050405020304" pitchFamily="18" charset="0"/>
                <a:cs typeface="Times New Roman" panose="02020603050405020304" pitchFamily="18" charset="0"/>
              </a:rPr>
              <a:t>тайёрлигини</a:t>
            </a:r>
            <a:r>
              <a:rPr lang="ru-RU" sz="1700" b="1" dirty="0">
                <a:latin typeface="Times New Roman" panose="02020603050405020304" pitchFamily="18" charset="0"/>
                <a:cs typeface="Times New Roman" panose="02020603050405020304" pitchFamily="18" charset="0"/>
              </a:rPr>
              <a:t> </a:t>
            </a:r>
            <a:r>
              <a:rPr lang="ru-RU" sz="1700" b="1" dirty="0" err="1" smtClean="0">
                <a:latin typeface="Times New Roman" panose="02020603050405020304" pitchFamily="18" charset="0"/>
                <a:cs typeface="Times New Roman" panose="02020603050405020304" pitchFamily="18" charset="0"/>
              </a:rPr>
              <a:t>текшириш</a:t>
            </a:r>
            <a:r>
              <a:rPr lang="ru-RU" sz="1700" b="1" dirty="0" smtClean="0">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ü"/>
            </a:pPr>
            <a:r>
              <a:rPr lang="ru-RU" sz="1700" b="1" dirty="0" err="1" smtClean="0">
                <a:latin typeface="Times New Roman" panose="02020603050405020304" pitchFamily="18" charset="0"/>
                <a:cs typeface="Times New Roman" panose="02020603050405020304" pitchFamily="18" charset="0"/>
              </a:rPr>
              <a:t>Устоз</a:t>
            </a:r>
            <a:r>
              <a:rPr lang="ru-RU" sz="1700" b="1" dirty="0" smtClean="0">
                <a:latin typeface="Times New Roman" panose="02020603050405020304" pitchFamily="18" charset="0"/>
                <a:cs typeface="Times New Roman" panose="02020603050405020304" pitchFamily="18" charset="0"/>
              </a:rPr>
              <a:t> </a:t>
            </a:r>
            <a:r>
              <a:rPr lang="ru-RU" sz="1700" b="1" dirty="0" err="1" smtClean="0">
                <a:latin typeface="Times New Roman" panose="02020603050405020304" pitchFamily="18" charset="0"/>
                <a:cs typeface="Times New Roman" panose="02020603050405020304" pitchFamily="18" charset="0"/>
              </a:rPr>
              <a:t>белгилаш</a:t>
            </a:r>
            <a:r>
              <a:rPr lang="ru-RU" sz="1700" b="1" dirty="0" smtClean="0">
                <a:latin typeface="Times New Roman" panose="02020603050405020304" pitchFamily="18" charset="0"/>
                <a:cs typeface="Times New Roman" panose="02020603050405020304" pitchFamily="18" charset="0"/>
              </a:rPr>
              <a:t>.</a:t>
            </a:r>
            <a:endParaRPr lang="ru-RU" sz="1700" b="1" dirty="0">
              <a:latin typeface="Times New Roman" panose="02020603050405020304" pitchFamily="18" charset="0"/>
              <a:cs typeface="Times New Roman" panose="02020603050405020304" pitchFamily="18" charset="0"/>
            </a:endParaRPr>
          </a:p>
        </p:txBody>
      </p:sp>
      <p:sp>
        <p:nvSpPr>
          <p:cNvPr id="31" name="Прямоугольник 30"/>
          <p:cNvSpPr/>
          <p:nvPr/>
        </p:nvSpPr>
        <p:spPr>
          <a:xfrm>
            <a:off x="536309" y="72418"/>
            <a:ext cx="8828409" cy="662152"/>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solidFill>
                  <a:srgbClr val="22438E"/>
                </a:solidFill>
                <a:latin typeface="Times New Roman" panose="02020603050405020304" pitchFamily="18" charset="0"/>
                <a:cs typeface="Times New Roman" panose="02020603050405020304" pitchFamily="18" charset="0"/>
              </a:rPr>
              <a:t>«Мувофаққиятли номзод» </a:t>
            </a:r>
            <a:r>
              <a:rPr lang="uz-Cyrl-UZ" sz="2000" b="1" dirty="0" smtClean="0">
                <a:solidFill>
                  <a:schemeClr val="tx1"/>
                </a:solidFill>
                <a:latin typeface="Times New Roman" panose="02020603050405020304" pitchFamily="18" charset="0"/>
                <a:cs typeface="Times New Roman" panose="02020603050405020304" pitchFamily="18" charset="0"/>
              </a:rPr>
              <a:t>танлаш ва қарор қабул қилишда HR вазифалари</a:t>
            </a:r>
            <a:endParaRPr lang="uz-Cyrl-UZ"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41959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graphicFrame>
        <p:nvGraphicFramePr>
          <p:cNvPr id="4" name="Схема 3"/>
          <p:cNvGraphicFramePr/>
          <p:nvPr>
            <p:extLst/>
          </p:nvPr>
        </p:nvGraphicFramePr>
        <p:xfrm>
          <a:off x="126404" y="440308"/>
          <a:ext cx="5086727" cy="10311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extLst>
              <p:ext uri="{D42A27DB-BD31-4B8C-83A1-F6EECF244321}">
                <p14:modId xmlns:p14="http://schemas.microsoft.com/office/powerpoint/2010/main" val="3200173496"/>
              </p:ext>
            </p:extLst>
          </p:nvPr>
        </p:nvGraphicFramePr>
        <p:xfrm>
          <a:off x="88017" y="-60456"/>
          <a:ext cx="6615064" cy="625789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 name="Прямоугольник 7"/>
          <p:cNvSpPr/>
          <p:nvPr/>
        </p:nvSpPr>
        <p:spPr>
          <a:xfrm>
            <a:off x="6470217" y="374792"/>
            <a:ext cx="2233881" cy="1200329"/>
          </a:xfrm>
          <a:prstGeom prst="rect">
            <a:avLst/>
          </a:prstGeom>
        </p:spPr>
        <p:txBody>
          <a:bodyPr wrap="none">
            <a:spAutoFit/>
          </a:bodyPr>
          <a:lstStyle/>
          <a:p>
            <a:pPr lvl="0" algn="ctr"/>
            <a:r>
              <a:rPr lang="ru-RU" b="1" dirty="0" smtClean="0">
                <a:latin typeface="Times New Roman" panose="02020603050405020304" pitchFamily="18" charset="0"/>
                <a:cs typeface="Times New Roman" panose="02020603050405020304" pitchFamily="18" charset="0"/>
              </a:rPr>
              <a:t>Актив</a:t>
            </a:r>
          </a:p>
          <a:p>
            <a:pPr lvl="0"/>
            <a:r>
              <a:rPr lang="uz-Cyrl-UZ" dirty="0" smtClean="0">
                <a:latin typeface="Times New Roman" panose="02020603050405020304" pitchFamily="18" charset="0"/>
                <a:cs typeface="Times New Roman" panose="02020603050405020304" pitchFamily="18" charset="0"/>
              </a:rPr>
              <a:t>Ишга қабул қилиш</a:t>
            </a:r>
          </a:p>
          <a:p>
            <a:pPr lvl="0"/>
            <a:r>
              <a:rPr lang="uz-Cyrl-UZ" dirty="0" smtClean="0">
                <a:latin typeface="Times New Roman" panose="02020603050405020304" pitchFamily="18" charset="0"/>
                <a:cs typeface="Times New Roman" panose="02020603050405020304" pitchFamily="18" charset="0"/>
              </a:rPr>
              <a:t>Шахсий алоқалар</a:t>
            </a:r>
          </a:p>
          <a:p>
            <a:pPr lvl="0"/>
            <a:r>
              <a:rPr lang="uz-Cyrl-UZ" dirty="0" smtClean="0">
                <a:latin typeface="Times New Roman" panose="02020603050405020304" pitchFamily="18" charset="0"/>
                <a:cs typeface="Times New Roman" panose="02020603050405020304" pitchFamily="18" charset="0"/>
              </a:rPr>
              <a:t>Меҳнат ярмаркалари</a:t>
            </a:r>
            <a:endParaRPr lang="ru-RU" dirty="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6759659" y="1760280"/>
            <a:ext cx="1143262" cy="646331"/>
          </a:xfrm>
          <a:prstGeom prst="rect">
            <a:avLst/>
          </a:prstGeom>
        </p:spPr>
        <p:txBody>
          <a:bodyPr wrap="none">
            <a:spAutoFit/>
          </a:bodyPr>
          <a:lstStyle/>
          <a:p>
            <a:pPr lvl="0" algn="ctr"/>
            <a:r>
              <a:rPr lang="ru-RU" b="1" dirty="0" smtClean="0">
                <a:latin typeface="Times New Roman" panose="02020603050405020304" pitchFamily="18" charset="0"/>
                <a:cs typeface="Times New Roman" panose="02020603050405020304" pitchFamily="18" charset="0"/>
              </a:rPr>
              <a:t>Пассив</a:t>
            </a:r>
          </a:p>
          <a:p>
            <a:pPr lvl="0"/>
            <a:r>
              <a:rPr lang="uz-Cyrl-UZ" dirty="0" smtClean="0">
                <a:latin typeface="Times New Roman" panose="02020603050405020304" pitchFamily="18" charset="0"/>
                <a:cs typeface="Times New Roman" panose="02020603050405020304" pitchFamily="18" charset="0"/>
              </a:rPr>
              <a:t>Эълонлар</a:t>
            </a:r>
            <a:endParaRPr lang="ru-RU" dirty="0">
              <a:latin typeface="Times New Roman" panose="02020603050405020304" pitchFamily="18" charset="0"/>
              <a:cs typeface="Times New Roman" panose="02020603050405020304" pitchFamily="18" charset="0"/>
            </a:endParaRPr>
          </a:p>
        </p:txBody>
      </p:sp>
      <p:sp>
        <p:nvSpPr>
          <p:cNvPr id="14" name="Прямоугольник 13"/>
          <p:cNvSpPr/>
          <p:nvPr/>
        </p:nvSpPr>
        <p:spPr>
          <a:xfrm>
            <a:off x="6421695" y="4439416"/>
            <a:ext cx="2913931" cy="2031325"/>
          </a:xfrm>
          <a:prstGeom prst="rect">
            <a:avLst/>
          </a:prstGeom>
        </p:spPr>
        <p:txBody>
          <a:bodyPr wrap="square">
            <a:spAutoFit/>
          </a:bodyPr>
          <a:lstStyle/>
          <a:p>
            <a:pPr lvl="0" algn="ctr"/>
            <a:r>
              <a:rPr lang="ru-RU" b="1" dirty="0" err="1">
                <a:latin typeface="Times New Roman" panose="02020603050405020304" pitchFamily="18" charset="0"/>
                <a:cs typeface="Times New Roman" panose="02020603050405020304" pitchFamily="18" charset="0"/>
              </a:rPr>
              <a:t>Т</a:t>
            </a:r>
            <a:r>
              <a:rPr lang="ru-RU" b="1" dirty="0" err="1" smtClean="0">
                <a:latin typeface="Times New Roman" panose="02020603050405020304" pitchFamily="18" charset="0"/>
                <a:cs typeface="Times New Roman" panose="02020603050405020304" pitchFamily="18" charset="0"/>
              </a:rPr>
              <a:t>аш</a:t>
            </a:r>
            <a:r>
              <a:rPr lang="uz-Cyrl-UZ" b="1" dirty="0" smtClean="0">
                <a:latin typeface="Times New Roman" panose="02020603050405020304" pitchFamily="18" charset="0"/>
                <a:cs typeface="Times New Roman" panose="02020603050405020304" pitchFamily="18" charset="0"/>
              </a:rPr>
              <a:t>қ</a:t>
            </a:r>
            <a:r>
              <a:rPr lang="ru-RU" b="1" dirty="0" smtClean="0">
                <a:latin typeface="Times New Roman" panose="02020603050405020304" pitchFamily="18" charset="0"/>
                <a:cs typeface="Times New Roman" panose="02020603050405020304" pitchFamily="18" charset="0"/>
              </a:rPr>
              <a:t>и</a:t>
            </a:r>
          </a:p>
          <a:p>
            <a:pPr lvl="0"/>
            <a:r>
              <a:rPr lang="uz-Cyrl-UZ" dirty="0" smtClean="0">
                <a:latin typeface="Times New Roman" panose="02020603050405020304" pitchFamily="18" charset="0"/>
                <a:cs typeface="Times New Roman" panose="02020603050405020304" pitchFamily="18" charset="0"/>
              </a:rPr>
              <a:t>Ижтимоий тармоқлар.</a:t>
            </a:r>
          </a:p>
          <a:p>
            <a:pPr lvl="0"/>
            <a:r>
              <a:rPr lang="uz-Cyrl-UZ" dirty="0" smtClean="0">
                <a:latin typeface="Times New Roman" panose="02020603050405020304" pitchFamily="18" charset="0"/>
                <a:cs typeface="Times New Roman" panose="02020603050405020304" pitchFamily="18" charset="0"/>
              </a:rPr>
              <a:t>Таълим муассасалари.</a:t>
            </a:r>
          </a:p>
          <a:p>
            <a:pPr lvl="0"/>
            <a:r>
              <a:rPr lang="uz-Cyrl-UZ" dirty="0" smtClean="0">
                <a:latin typeface="Times New Roman" panose="02020603050405020304" pitchFamily="18" charset="0"/>
                <a:cs typeface="Times New Roman" panose="02020603050405020304" pitchFamily="18" charset="0"/>
              </a:rPr>
              <a:t>Реклама.</a:t>
            </a:r>
          </a:p>
          <a:p>
            <a:pPr lvl="0"/>
            <a:r>
              <a:rPr lang="uz-Cyrl-UZ" dirty="0" smtClean="0">
                <a:latin typeface="Times New Roman" panose="02020603050405020304" pitchFamily="18" charset="0"/>
                <a:cs typeface="Times New Roman" panose="02020603050405020304" pitchFamily="18" charset="0"/>
              </a:rPr>
              <a:t>Бандликка кўмаклашиш </a:t>
            </a:r>
          </a:p>
          <a:p>
            <a:pPr lvl="0"/>
            <a:r>
              <a:rPr lang="uz-Cyrl-UZ" dirty="0" smtClean="0">
                <a:latin typeface="Times New Roman" panose="02020603050405020304" pitchFamily="18" charset="0"/>
                <a:cs typeface="Times New Roman" panose="02020603050405020304" pitchFamily="18" charset="0"/>
              </a:rPr>
              <a:t>марказлари.</a:t>
            </a:r>
          </a:p>
          <a:p>
            <a:pPr lvl="0"/>
            <a:r>
              <a:rPr lang="uz-Cyrl-UZ" dirty="0" smtClean="0">
                <a:latin typeface="Times New Roman" panose="02020603050405020304" pitchFamily="18" charset="0"/>
                <a:cs typeface="Times New Roman" panose="02020603050405020304" pitchFamily="18" charset="0"/>
              </a:rPr>
              <a:t>Ишга ёллаш агентликлари.</a:t>
            </a:r>
            <a:endParaRPr lang="ru-RU" dirty="0">
              <a:latin typeface="Times New Roman" panose="02020603050405020304" pitchFamily="18" charset="0"/>
              <a:cs typeface="Times New Roman" panose="02020603050405020304" pitchFamily="18" charset="0"/>
            </a:endParaRPr>
          </a:p>
        </p:txBody>
      </p:sp>
      <p:sp>
        <p:nvSpPr>
          <p:cNvPr id="15" name="Прямоугольник 14"/>
          <p:cNvSpPr/>
          <p:nvPr/>
        </p:nvSpPr>
        <p:spPr>
          <a:xfrm>
            <a:off x="6470217" y="2868769"/>
            <a:ext cx="2865409" cy="1754326"/>
          </a:xfrm>
          <a:prstGeom prst="rect">
            <a:avLst/>
          </a:prstGeom>
        </p:spPr>
        <p:txBody>
          <a:bodyPr wrap="square">
            <a:spAutoFit/>
          </a:bodyPr>
          <a:lstStyle/>
          <a:p>
            <a:pPr lvl="0" algn="ctr"/>
            <a:r>
              <a:rPr lang="uz-Cyrl-UZ" b="1" dirty="0" smtClean="0">
                <a:latin typeface="Times New Roman" panose="02020603050405020304" pitchFamily="18" charset="0"/>
                <a:cs typeface="Times New Roman" panose="02020603050405020304" pitchFamily="18" charset="0"/>
              </a:rPr>
              <a:t>Ички</a:t>
            </a:r>
            <a:endParaRPr lang="ru-RU" b="1" dirty="0" smtClean="0">
              <a:latin typeface="Times New Roman" panose="02020603050405020304" pitchFamily="18" charset="0"/>
              <a:cs typeface="Times New Roman" panose="02020603050405020304" pitchFamily="18" charset="0"/>
            </a:endParaRPr>
          </a:p>
          <a:p>
            <a:pPr lvl="0"/>
            <a:r>
              <a:rPr lang="uz-Cyrl-UZ" dirty="0" smtClean="0">
                <a:latin typeface="Times New Roman" panose="02020603050405020304" pitchFamily="18" charset="0"/>
                <a:cs typeface="Times New Roman" panose="02020603050405020304" pitchFamily="18" charset="0"/>
              </a:rPr>
              <a:t>Кўпкина ташкилотлар бўш ўринларга ички манбалардан фойдаланишни афзал кўради. Бунга сабаб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597989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5389" y="1155484"/>
            <a:ext cx="4714984" cy="2400657"/>
          </a:xfrm>
          <a:prstGeom prst="rect">
            <a:avLst/>
          </a:prstGeom>
        </p:spPr>
        <p:txBody>
          <a:bodyPr wrap="square">
            <a:spAutoFit/>
          </a:bodyPr>
          <a:lstStyle/>
          <a:p>
            <a:pPr algn="just"/>
            <a:r>
              <a:rPr lang="uz-Cyrl-UZ" sz="2500" b="1" dirty="0" smtClean="0">
                <a:latin typeface="Times New Roman" panose="02020603050405020304" pitchFamily="18" charset="0"/>
                <a:cs typeface="Times New Roman" panose="02020603050405020304" pitchFamily="18" charset="0"/>
              </a:rPr>
              <a:t>    Кадрлар захираси </a:t>
            </a:r>
            <a:r>
              <a:rPr lang="uz-Cyrl-UZ" sz="2500" dirty="0" smtClean="0">
                <a:latin typeface="Times New Roman" panose="02020603050405020304" pitchFamily="18" charset="0"/>
                <a:cs typeface="Times New Roman" panose="02020603050405020304" pitchFamily="18" charset="0"/>
              </a:rPr>
              <a:t>- бу юқори малакага эга бўлган тегишли лавозим иш щринларини эгаллаш учун мунтазам равишда тайёрлаб бориладиган ходимларнинг бир қисмир.</a:t>
            </a:r>
            <a:endParaRPr lang="uz-Cyrl-UZ" sz="25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47166" y="3745637"/>
            <a:ext cx="8930688" cy="2769989"/>
          </a:xfrm>
          <a:prstGeom prst="rect">
            <a:avLst/>
          </a:prstGeom>
        </p:spPr>
        <p:txBody>
          <a:bodyPr wrap="square">
            <a:spAutoFit/>
          </a:bodyPr>
          <a:lstStyle/>
          <a:p>
            <a:pPr algn="just"/>
            <a:r>
              <a:rPr lang="uz-Cyrl-UZ" sz="3000"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Кадрлар захираси бўш штат бирликларини, касаллик, таътил, хизмат сафарлари ва ходимларни ишдан бўшатиш ҳолатларида бўш лавозимларни алмаштиришни таъминлашга имкон беради.</a:t>
            </a:r>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a:t>
            </a:r>
          </a:p>
          <a:p>
            <a:pPr algn="just"/>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Кадрлар</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захираси</a:t>
            </a:r>
            <a:r>
              <a:rPr lang="ru-RU" b="1" dirty="0">
                <a:latin typeface="Times New Roman" panose="02020603050405020304" pitchFamily="18" charset="0"/>
                <a:cs typeface="Times New Roman" panose="02020603050405020304" pitchFamily="18" charset="0"/>
              </a:rPr>
              <a:t> - </a:t>
            </a:r>
            <a:r>
              <a:rPr lang="ru-RU" b="1" dirty="0" err="1">
                <a:latin typeface="Times New Roman" panose="02020603050405020304" pitchFamily="18" charset="0"/>
                <a:cs typeface="Times New Roman" panose="02020603050405020304" pitchFamily="18" charset="0"/>
              </a:rPr>
              <a:t>бу</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тегишли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мақсадли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тайёргарликдан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сўнг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раҳбарлик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лавозимига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тавсия</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этилиши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назарда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тутилган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ходимларнинг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гуруҳидир</a:t>
            </a:r>
            <a:r>
              <a:rPr lang="ru-RU" b="1" dirty="0" smtClean="0">
                <a:latin typeface="Times New Roman" panose="02020603050405020304" pitchFamily="18" charset="0"/>
                <a:cs typeface="Times New Roman" panose="02020603050405020304" pitchFamily="18" charset="0"/>
              </a:rPr>
              <a:t>.</a:t>
            </a:r>
          </a:p>
          <a:p>
            <a:pPr algn="just"/>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a:t>
            </a:r>
            <a:r>
              <a:rPr lang="ru-RU" b="1" dirty="0">
                <a:latin typeface="Times New Roman" panose="02020603050405020304" pitchFamily="18" charset="0"/>
                <a:cs typeface="Times New Roman" panose="02020603050405020304" pitchFamily="18" charset="0"/>
              </a:rPr>
              <a:t>Захира </a:t>
            </a:r>
            <a:r>
              <a:rPr lang="ru-RU" b="1" dirty="0" err="1">
                <a:latin typeface="Times New Roman" panose="02020603050405020304" pitchFamily="18" charset="0"/>
                <a:cs typeface="Times New Roman" panose="02020603050405020304" pitchFamily="18" charset="0"/>
              </a:rPr>
              <a:t>бўлажак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раҳбарларни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режали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тайёрлаш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тайёргарлигини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олдиндан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текшириш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учун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аниҳ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асос</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бўлиб</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хизмат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қилади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ҳамда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раҳбарлик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лавозимига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номзодларни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танлаш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жараёнининг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доимийлиги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мослашиш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даврини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қисқартириш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имконини</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бериши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мкмин</a:t>
            </a:r>
            <a:r>
              <a:rPr lang="ru-RU" b="1" dirty="0" smtClean="0">
                <a:latin typeface="Times New Roman" panose="02020603050405020304" pitchFamily="18" charset="0"/>
                <a:cs typeface="Times New Roman" panose="02020603050405020304" pitchFamily="18" charset="0"/>
              </a:rPr>
              <a:t>.</a:t>
            </a:r>
            <a:endParaRPr lang="uz-Cyrl-UZ" b="1" dirty="0">
              <a:latin typeface="Times New Roman" panose="02020603050405020304" pitchFamily="18" charset="0"/>
              <a:cs typeface="Times New Roman" panose="02020603050405020304" pitchFamily="18" charset="0"/>
            </a:endParaRPr>
          </a:p>
        </p:txBody>
      </p:sp>
      <p:pic>
        <p:nvPicPr>
          <p:cNvPr id="4" name="Picture 2" descr="C:\Documents and Settings\ксения\Рабочий стол\queue line 2.jpg"/>
          <p:cNvPicPr>
            <a:picLocks noChangeAspect="1" noChangeArrowheads="1"/>
          </p:cNvPicPr>
          <p:nvPr/>
        </p:nvPicPr>
        <p:blipFill>
          <a:blip r:embed="rId2" cstate="print"/>
          <a:srcRect/>
          <a:stretch>
            <a:fillRect/>
          </a:stretch>
        </p:blipFill>
        <p:spPr bwMode="auto">
          <a:xfrm>
            <a:off x="5095109" y="914400"/>
            <a:ext cx="4508500" cy="2831237"/>
          </a:xfrm>
          <a:prstGeom prst="rect">
            <a:avLst/>
          </a:prstGeom>
          <a:noFill/>
          <a:ln w="9525">
            <a:noFill/>
            <a:miter lim="800000"/>
            <a:headEnd/>
            <a:tailEnd/>
          </a:ln>
          <a:effectLst>
            <a:softEdge rad="127000"/>
          </a:effectLst>
        </p:spPr>
      </p:pic>
      <p:sp>
        <p:nvSpPr>
          <p:cNvPr id="5" name="Прямоугольник 4"/>
          <p:cNvSpPr/>
          <p:nvPr/>
        </p:nvSpPr>
        <p:spPr>
          <a:xfrm>
            <a:off x="1108974" y="601486"/>
            <a:ext cx="3869777" cy="553998"/>
          </a:xfrm>
          <a:prstGeom prst="rect">
            <a:avLst/>
          </a:prstGeom>
        </p:spPr>
        <p:txBody>
          <a:bodyPr wrap="none">
            <a:spAutoFit/>
          </a:bodyPr>
          <a:lstStyle/>
          <a:p>
            <a:r>
              <a:rPr lang="uz-Cyrl-UZ" sz="3000" b="1" dirty="0">
                <a:latin typeface="Times New Roman" panose="02020603050405020304" pitchFamily="18" charset="0"/>
                <a:cs typeface="Times New Roman" panose="02020603050405020304" pitchFamily="18" charset="0"/>
              </a:rPr>
              <a:t>Кадрлар </a:t>
            </a:r>
            <a:r>
              <a:rPr lang="uz-Cyrl-UZ" sz="3000" b="1" dirty="0" smtClean="0">
                <a:latin typeface="Times New Roman" panose="02020603050405020304" pitchFamily="18" charset="0"/>
                <a:cs typeface="Times New Roman" panose="02020603050405020304" pitchFamily="18" charset="0"/>
              </a:rPr>
              <a:t>захираси</a:t>
            </a:r>
            <a:r>
              <a:rPr lang="en-US" sz="3000" b="1" dirty="0" smtClean="0">
                <a:latin typeface="Times New Roman" panose="02020603050405020304" pitchFamily="18" charset="0"/>
                <a:cs typeface="Times New Roman" panose="02020603050405020304" pitchFamily="18" charset="0"/>
              </a:rPr>
              <a:t>[6]</a:t>
            </a:r>
            <a:r>
              <a:rPr lang="uz-Cyrl-UZ" sz="3000" b="1" dirty="0" smtClean="0">
                <a:latin typeface="Times New Roman" panose="02020603050405020304" pitchFamily="18" charset="0"/>
                <a:cs typeface="Times New Roman" panose="02020603050405020304" pitchFamily="18" charset="0"/>
              </a:rPr>
              <a:t> </a:t>
            </a:r>
            <a:endParaRPr lang="ru-RU" sz="3000" dirty="0"/>
          </a:p>
        </p:txBody>
      </p:sp>
      <p:sp>
        <p:nvSpPr>
          <p:cNvPr id="6" name="Прямоугольник 5"/>
          <p:cNvSpPr/>
          <p:nvPr/>
        </p:nvSpPr>
        <p:spPr>
          <a:xfrm>
            <a:off x="1556747" y="57704"/>
            <a:ext cx="9225758" cy="400110"/>
          </a:xfrm>
          <a:prstGeom prst="rect">
            <a:avLst/>
          </a:prstGeom>
        </p:spPr>
        <p:txBody>
          <a:bodyPr wrap="square">
            <a:spAutoFit/>
          </a:bodyPr>
          <a:lstStyle/>
          <a:p>
            <a:r>
              <a:rPr lang="uz-Cyrl-UZ" b="1" dirty="0">
                <a:latin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cs typeface="Times New Roman" panose="02020603050405020304" pitchFamily="18" charset="0"/>
              </a:rPr>
              <a:t>3.Корхонада кадрлар </a:t>
            </a:r>
            <a:r>
              <a:rPr lang="uz-Cyrl-UZ" sz="2000" b="1" dirty="0" smtClean="0">
                <a:latin typeface="Times New Roman" panose="02020603050405020304" pitchFamily="18" charset="0"/>
                <a:cs typeface="Times New Roman" panose="02020603050405020304" pitchFamily="18" charset="0"/>
              </a:rPr>
              <a:t>захирасини </a:t>
            </a:r>
            <a:r>
              <a:rPr lang="uz-Cyrl-UZ" sz="2000" b="1" dirty="0">
                <a:latin typeface="Times New Roman" panose="02020603050405020304" pitchFamily="18" charset="0"/>
                <a:cs typeface="Times New Roman" panose="02020603050405020304" pitchFamily="18" charset="0"/>
              </a:rPr>
              <a:t>шакллантириш йўллари.  </a:t>
            </a:r>
            <a:endParaRPr lang="ru-RU" sz="2000" dirty="0"/>
          </a:p>
        </p:txBody>
      </p:sp>
    </p:spTree>
    <p:extLst>
      <p:ext uri="{BB962C8B-B14F-4D97-AF65-F5344CB8AC3E}">
        <p14:creationId xmlns:p14="http://schemas.microsoft.com/office/powerpoint/2010/main" val="26498074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ая соединительная линия 3"/>
          <p:cNvSpPr/>
          <p:nvPr/>
        </p:nvSpPr>
        <p:spPr>
          <a:xfrm>
            <a:off x="4953000" y="3046915"/>
            <a:ext cx="2002330" cy="764170"/>
          </a:xfrm>
          <a:custGeom>
            <a:avLst/>
            <a:gdLst/>
            <a:ahLst/>
            <a:cxnLst/>
            <a:rect l="0" t="0" r="0" b="0"/>
            <a:pathLst>
              <a:path>
                <a:moveTo>
                  <a:pt x="0" y="0"/>
                </a:moveTo>
                <a:lnTo>
                  <a:pt x="0" y="488769"/>
                </a:lnTo>
                <a:lnTo>
                  <a:pt x="2002330" y="488769"/>
                </a:lnTo>
                <a:lnTo>
                  <a:pt x="2002330" y="764170"/>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 name="Прямая соединительная линия 4"/>
          <p:cNvSpPr/>
          <p:nvPr/>
        </p:nvSpPr>
        <p:spPr>
          <a:xfrm>
            <a:off x="3079531" y="3046915"/>
            <a:ext cx="1873469" cy="764170"/>
          </a:xfrm>
          <a:custGeom>
            <a:avLst/>
            <a:gdLst/>
            <a:ahLst/>
            <a:cxnLst/>
            <a:rect l="0" t="0" r="0" b="0"/>
            <a:pathLst>
              <a:path>
                <a:moveTo>
                  <a:pt x="1873469" y="0"/>
                </a:moveTo>
                <a:lnTo>
                  <a:pt x="1873469" y="488769"/>
                </a:lnTo>
                <a:lnTo>
                  <a:pt x="0" y="488769"/>
                </a:lnTo>
                <a:lnTo>
                  <a:pt x="0" y="764170"/>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grpSp>
        <p:nvGrpSpPr>
          <p:cNvPr id="9" name="Группа 8"/>
          <p:cNvGrpSpPr/>
          <p:nvPr/>
        </p:nvGrpSpPr>
        <p:grpSpPr>
          <a:xfrm>
            <a:off x="1137972" y="1735485"/>
            <a:ext cx="7630056" cy="1311429"/>
            <a:chOff x="5" y="756084"/>
            <a:chExt cx="7630056" cy="1311429"/>
          </a:xfrm>
        </p:grpSpPr>
        <p:sp>
          <p:nvSpPr>
            <p:cNvPr id="16" name="Прямоугольник 15"/>
            <p:cNvSpPr/>
            <p:nvPr/>
          </p:nvSpPr>
          <p:spPr>
            <a:xfrm>
              <a:off x="5" y="756084"/>
              <a:ext cx="7630056" cy="131142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7" name="TextBox 16"/>
            <p:cNvSpPr txBox="1"/>
            <p:nvPr/>
          </p:nvSpPr>
          <p:spPr>
            <a:xfrm>
              <a:off x="5" y="756084"/>
              <a:ext cx="7630056" cy="131142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ru-RU" sz="3200" b="1" kern="1200" dirty="0" err="1" smtClean="0">
                  <a:solidFill>
                    <a:schemeClr val="tx1"/>
                  </a:solidFill>
                  <a:latin typeface="Times New Roman" panose="02020603050405020304" pitchFamily="18" charset="0"/>
                  <a:cs typeface="Times New Roman" panose="02020603050405020304" pitchFamily="18" charset="0"/>
                </a:rPr>
                <a:t>Кадрлар</a:t>
              </a:r>
              <a:r>
                <a:rPr lang="ru-RU" sz="3200" b="1" kern="1200" dirty="0" smtClean="0">
                  <a:solidFill>
                    <a:schemeClr val="tx1"/>
                  </a:solidFill>
                  <a:latin typeface="Times New Roman" panose="02020603050405020304" pitchFamily="18" charset="0"/>
                  <a:cs typeface="Times New Roman" panose="02020603050405020304" pitchFamily="18" charset="0"/>
                </a:rPr>
                <a:t> </a:t>
              </a:r>
              <a:r>
                <a:rPr lang="ru-RU" sz="3200" b="1" kern="1200" dirty="0" err="1" smtClean="0">
                  <a:solidFill>
                    <a:schemeClr val="tx1"/>
                  </a:solidFill>
                  <a:latin typeface="Times New Roman" panose="02020603050405020304" pitchFamily="18" charset="0"/>
                  <a:cs typeface="Times New Roman" panose="02020603050405020304" pitchFamily="18" charset="0"/>
                </a:rPr>
                <a:t>захирасини</a:t>
              </a:r>
              <a:r>
                <a:rPr lang="ru-RU" sz="3200" b="1" kern="1200" dirty="0" smtClean="0">
                  <a:solidFill>
                    <a:schemeClr val="tx1"/>
                  </a:solidFill>
                  <a:latin typeface="Times New Roman" panose="02020603050405020304" pitchFamily="18" charset="0"/>
                  <a:cs typeface="Times New Roman" panose="02020603050405020304" pitchFamily="18" charset="0"/>
                </a:rPr>
                <a:t> </a:t>
              </a:r>
              <a:r>
                <a:rPr lang="ru-RU" sz="3200" b="1" kern="1200" dirty="0" err="1" smtClean="0">
                  <a:solidFill>
                    <a:schemeClr val="tx1"/>
                  </a:solidFill>
                  <a:latin typeface="Times New Roman" panose="02020603050405020304" pitchFamily="18" charset="0"/>
                  <a:cs typeface="Times New Roman" panose="02020603050405020304" pitchFamily="18" charset="0"/>
                </a:rPr>
                <a:t>шакиллантириш</a:t>
              </a:r>
              <a:r>
                <a:rPr lang="ru-RU" sz="3200" b="1" kern="1200" dirty="0" smtClean="0">
                  <a:solidFill>
                    <a:schemeClr val="tx1"/>
                  </a:solidFill>
                  <a:latin typeface="Times New Roman" panose="02020603050405020304" pitchFamily="18" charset="0"/>
                  <a:cs typeface="Times New Roman" panose="02020603050405020304" pitchFamily="18" charset="0"/>
                </a:rPr>
                <a:t> </a:t>
              </a:r>
              <a:r>
                <a:rPr lang="ru-RU" sz="3200" b="1" kern="1200" dirty="0" err="1" smtClean="0">
                  <a:solidFill>
                    <a:schemeClr val="tx1"/>
                  </a:solidFill>
                  <a:latin typeface="Times New Roman" panose="02020603050405020304" pitchFamily="18" charset="0"/>
                  <a:cs typeface="Times New Roman" panose="02020603050405020304" pitchFamily="18" charset="0"/>
                </a:rPr>
                <a:t>усуллари</a:t>
              </a:r>
              <a:endParaRPr lang="ru-RU" sz="3200" b="1" kern="1200" dirty="0">
                <a:solidFill>
                  <a:schemeClr val="tx1"/>
                </a:solidFill>
                <a:latin typeface="Times New Roman" panose="02020603050405020304" pitchFamily="18" charset="0"/>
                <a:cs typeface="Times New Roman" panose="02020603050405020304" pitchFamily="18" charset="0"/>
              </a:endParaRPr>
            </a:p>
          </p:txBody>
        </p:sp>
      </p:grpSp>
      <p:grpSp>
        <p:nvGrpSpPr>
          <p:cNvPr id="10" name="Группа 9"/>
          <p:cNvGrpSpPr/>
          <p:nvPr/>
        </p:nvGrpSpPr>
        <p:grpSpPr>
          <a:xfrm>
            <a:off x="1353991" y="3811085"/>
            <a:ext cx="3451080" cy="1311429"/>
            <a:chOff x="216024" y="2831684"/>
            <a:chExt cx="3451080" cy="1311429"/>
          </a:xfrm>
        </p:grpSpPr>
        <p:sp>
          <p:nvSpPr>
            <p:cNvPr id="14" name="Прямоугольник 13"/>
            <p:cNvSpPr/>
            <p:nvPr/>
          </p:nvSpPr>
          <p:spPr>
            <a:xfrm>
              <a:off x="216024" y="2831684"/>
              <a:ext cx="3451080" cy="131142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TextBox 14"/>
            <p:cNvSpPr txBox="1"/>
            <p:nvPr/>
          </p:nvSpPr>
          <p:spPr>
            <a:xfrm>
              <a:off x="216024" y="2831684"/>
              <a:ext cx="3451080" cy="131142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ru-RU" sz="3200" b="1" kern="1200" dirty="0" err="1" smtClean="0">
                  <a:solidFill>
                    <a:schemeClr val="tx1"/>
                  </a:solidFill>
                  <a:latin typeface="Times New Roman" panose="02020603050405020304" pitchFamily="18" charset="0"/>
                  <a:cs typeface="Times New Roman" panose="02020603050405020304" pitchFamily="18" charset="0"/>
                </a:rPr>
                <a:t>Ички</a:t>
              </a:r>
              <a:r>
                <a:rPr lang="ru-RU" sz="3200" b="1" kern="1200" dirty="0" smtClean="0">
                  <a:solidFill>
                    <a:schemeClr val="tx1"/>
                  </a:solidFill>
                  <a:latin typeface="Times New Roman" panose="02020603050405020304" pitchFamily="18" charset="0"/>
                  <a:cs typeface="Times New Roman" panose="02020603050405020304" pitchFamily="18" charset="0"/>
                </a:rPr>
                <a:t> </a:t>
              </a:r>
              <a:r>
                <a:rPr lang="ru-RU" sz="3200" b="1" kern="1200" dirty="0" err="1" smtClean="0">
                  <a:solidFill>
                    <a:schemeClr val="tx1"/>
                  </a:solidFill>
                  <a:latin typeface="Times New Roman" panose="02020603050405020304" pitchFamily="18" charset="0"/>
                  <a:cs typeface="Times New Roman" panose="02020603050405020304" pitchFamily="18" charset="0"/>
                </a:rPr>
                <a:t>манбалар</a:t>
              </a:r>
              <a:endParaRPr lang="ru-RU" sz="3200" b="1" kern="1200" dirty="0">
                <a:solidFill>
                  <a:schemeClr val="tx1"/>
                </a:solidFill>
                <a:latin typeface="Times New Roman" panose="02020603050405020304" pitchFamily="18" charset="0"/>
                <a:cs typeface="Times New Roman" panose="02020603050405020304" pitchFamily="18" charset="0"/>
              </a:endParaRPr>
            </a:p>
          </p:txBody>
        </p:sp>
      </p:grpSp>
      <p:grpSp>
        <p:nvGrpSpPr>
          <p:cNvPr id="11" name="Группа 10"/>
          <p:cNvGrpSpPr/>
          <p:nvPr/>
        </p:nvGrpSpPr>
        <p:grpSpPr>
          <a:xfrm>
            <a:off x="5355872" y="3811085"/>
            <a:ext cx="3198918" cy="1311429"/>
            <a:chOff x="4217905" y="2831684"/>
            <a:chExt cx="3198918" cy="1311429"/>
          </a:xfrm>
        </p:grpSpPr>
        <p:sp>
          <p:nvSpPr>
            <p:cNvPr id="12" name="Прямоугольник 11"/>
            <p:cNvSpPr/>
            <p:nvPr/>
          </p:nvSpPr>
          <p:spPr>
            <a:xfrm>
              <a:off x="4217905" y="2831684"/>
              <a:ext cx="3198918" cy="131142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TextBox 12"/>
            <p:cNvSpPr txBox="1"/>
            <p:nvPr/>
          </p:nvSpPr>
          <p:spPr>
            <a:xfrm>
              <a:off x="4217905" y="2831684"/>
              <a:ext cx="3198918" cy="131142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ru-RU" sz="3200" b="1" kern="1200" dirty="0" err="1" smtClean="0">
                  <a:solidFill>
                    <a:schemeClr val="tx1"/>
                  </a:solidFill>
                  <a:latin typeface="Times New Roman" panose="02020603050405020304" pitchFamily="18" charset="0"/>
                  <a:cs typeface="Times New Roman" panose="02020603050405020304" pitchFamily="18" charset="0"/>
                </a:rPr>
                <a:t>Ташқи</a:t>
              </a:r>
              <a:r>
                <a:rPr lang="ru-RU" sz="3200" b="1" kern="1200" dirty="0" smtClean="0">
                  <a:solidFill>
                    <a:schemeClr val="tx1"/>
                  </a:solidFill>
                  <a:latin typeface="Times New Roman" panose="02020603050405020304" pitchFamily="18" charset="0"/>
                  <a:cs typeface="Times New Roman" panose="02020603050405020304" pitchFamily="18" charset="0"/>
                </a:rPr>
                <a:t> </a:t>
              </a:r>
              <a:r>
                <a:rPr lang="ru-RU" sz="3200" b="1" kern="1200" dirty="0" err="1" smtClean="0">
                  <a:solidFill>
                    <a:schemeClr val="tx1"/>
                  </a:solidFill>
                  <a:latin typeface="Times New Roman" panose="02020603050405020304" pitchFamily="18" charset="0"/>
                  <a:cs typeface="Times New Roman" panose="02020603050405020304" pitchFamily="18" charset="0"/>
                </a:rPr>
                <a:t>манбалар</a:t>
              </a:r>
              <a:endParaRPr lang="ru-RU" sz="3200" b="1" kern="1200" dirty="0">
                <a:solidFill>
                  <a:schemeClr val="tx1"/>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3334105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2"/>
          <p:cNvSpPr txBox="1">
            <a:spLocks/>
          </p:cNvSpPr>
          <p:nvPr/>
        </p:nvSpPr>
        <p:spPr>
          <a:xfrm>
            <a:off x="1206134" y="448269"/>
            <a:ext cx="8352928" cy="590465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chemeClr val="tx1">
                  <a:shade val="95000"/>
                </a:schemeClr>
              </a:buClr>
              <a:buNone/>
              <a:defRPr/>
            </a:pPr>
            <a:r>
              <a:rPr lang="uz-Cyrl-UZ" sz="3200" b="1" i="1" dirty="0" smtClean="0">
                <a:latin typeface="Times New Roman" panose="02020603050405020304" pitchFamily="18" charset="0"/>
                <a:cs typeface="Times New Roman" panose="02020603050405020304" pitchFamily="18" charset="0"/>
              </a:rPr>
              <a:t>Кадрлар захирасининг ички манбалари</a:t>
            </a:r>
            <a:r>
              <a:rPr lang="en-US" sz="3200" b="1" i="1" dirty="0" smtClean="0">
                <a:latin typeface="Times New Roman" panose="02020603050405020304" pitchFamily="18" charset="0"/>
                <a:cs typeface="Times New Roman" panose="02020603050405020304" pitchFamily="18" charset="0"/>
              </a:rPr>
              <a:t>[5]</a:t>
            </a:r>
            <a:endParaRPr lang="uz-Cyrl-UZ" sz="3600" b="1" dirty="0" smtClean="0">
              <a:latin typeface="Times New Roman" panose="02020603050405020304" pitchFamily="18" charset="0"/>
              <a:cs typeface="Times New Roman" panose="02020603050405020304"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1935624535"/>
              </p:ext>
            </p:extLst>
          </p:nvPr>
        </p:nvGraphicFramePr>
        <p:xfrm>
          <a:off x="541116" y="1512613"/>
          <a:ext cx="8897174" cy="4840312"/>
        </p:xfrm>
        <a:graphic>
          <a:graphicData uri="http://schemas.openxmlformats.org/drawingml/2006/table">
            <a:tbl>
              <a:tblPr firstRow="1" bandRow="1">
                <a:tableStyleId>{5C22544A-7EE6-4342-B048-85BDC9FD1C3A}</a:tableStyleId>
              </a:tblPr>
              <a:tblGrid>
                <a:gridCol w="4472776">
                  <a:extLst>
                    <a:ext uri="{9D8B030D-6E8A-4147-A177-3AD203B41FA5}">
                      <a16:colId xmlns:a16="http://schemas.microsoft.com/office/drawing/2014/main" val="20000"/>
                    </a:ext>
                  </a:extLst>
                </a:gridCol>
                <a:gridCol w="4424398">
                  <a:extLst>
                    <a:ext uri="{9D8B030D-6E8A-4147-A177-3AD203B41FA5}">
                      <a16:colId xmlns:a16="http://schemas.microsoft.com/office/drawing/2014/main" val="20001"/>
                    </a:ext>
                  </a:extLst>
                </a:gridCol>
              </a:tblGrid>
              <a:tr h="769139">
                <a:tc>
                  <a:txBody>
                    <a:bodyPr/>
                    <a:lstStyle/>
                    <a:p>
                      <a:pPr marL="342900" lvl="0" indent="-342900" algn="ctr">
                        <a:lnSpc>
                          <a:spcPct val="115000"/>
                        </a:lnSpc>
                        <a:spcAft>
                          <a:spcPts val="0"/>
                        </a:spcAft>
                        <a:buFont typeface="Times New Roman"/>
                        <a:buChar char=" "/>
                      </a:pPr>
                      <a:r>
                        <a:rPr lang="uz-Cyrl-UZ" sz="3200" b="1" noProof="0" dirty="0" smtClean="0">
                          <a:solidFill>
                            <a:schemeClr val="tx1"/>
                          </a:solidFill>
                          <a:latin typeface="Times New Roman" panose="02020603050405020304" pitchFamily="18" charset="0"/>
                          <a:ea typeface="Calibri"/>
                          <a:cs typeface="Times New Roman" panose="02020603050405020304" pitchFamily="18" charset="0"/>
                        </a:rPr>
                        <a:t>Қулайликлари</a:t>
                      </a:r>
                      <a:endParaRPr lang="uz-Cyrl-UZ" sz="3200" b="1" noProof="0" dirty="0">
                        <a:solidFill>
                          <a:schemeClr val="tx1"/>
                        </a:solidFill>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marL="342900" lvl="0" indent="-342900" algn="ctr">
                        <a:lnSpc>
                          <a:spcPct val="115000"/>
                        </a:lnSpc>
                        <a:spcAft>
                          <a:spcPts val="0"/>
                        </a:spcAft>
                        <a:buFont typeface="Times New Roman"/>
                        <a:buChar char=" "/>
                      </a:pPr>
                      <a:r>
                        <a:rPr lang="uz-Cyrl-UZ" sz="3200" b="1" noProof="0" dirty="0" smtClean="0">
                          <a:solidFill>
                            <a:schemeClr val="tx1"/>
                          </a:solidFill>
                          <a:latin typeface="Times New Roman" panose="02020603050405020304" pitchFamily="18" charset="0"/>
                          <a:ea typeface="Calibri"/>
                          <a:cs typeface="Times New Roman" panose="02020603050405020304" pitchFamily="18" charset="0"/>
                        </a:rPr>
                        <a:t>Камчиликлар</a:t>
                      </a:r>
                      <a:endParaRPr lang="uz-Cyrl-UZ" sz="3200" noProof="0" dirty="0">
                        <a:solidFill>
                          <a:schemeClr val="tx1"/>
                        </a:solidFill>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4071173">
                <a:tc>
                  <a:txBody>
                    <a:bodyPr/>
                    <a:lstStyle/>
                    <a:p>
                      <a:pPr marL="742950" lvl="1" indent="-285750" algn="l">
                        <a:lnSpc>
                          <a:spcPct val="115000"/>
                        </a:lnSpc>
                        <a:spcAft>
                          <a:spcPts val="0"/>
                        </a:spcAft>
                        <a:buFont typeface="Times New Roman"/>
                        <a:buNone/>
                      </a:pPr>
                      <a:r>
                        <a:rPr lang="uz-Cyrl-UZ" sz="2300" b="1" noProof="0" dirty="0" smtClean="0">
                          <a:latin typeface="Times New Roman" panose="02020603050405020304" pitchFamily="18" charset="0"/>
                          <a:ea typeface="Calibri"/>
                          <a:cs typeface="Times New Roman" panose="02020603050405020304" pitchFamily="18" charset="0"/>
                        </a:rPr>
                        <a:t>Тарғибот мафкурасини шакллантириш;</a:t>
                      </a:r>
                    </a:p>
                    <a:p>
                      <a:pPr marL="742950" lvl="1" indent="-285750" algn="l">
                        <a:lnSpc>
                          <a:spcPct val="115000"/>
                        </a:lnSpc>
                        <a:spcAft>
                          <a:spcPts val="0"/>
                        </a:spcAft>
                        <a:buFont typeface="Times New Roman"/>
                        <a:buNone/>
                      </a:pPr>
                      <a:r>
                        <a:rPr lang="uz-Cyrl-UZ" sz="2300" b="1" noProof="0" dirty="0" smtClean="0">
                          <a:latin typeface="Times New Roman" panose="02020603050405020304" pitchFamily="18" charset="0"/>
                          <a:ea typeface="Calibri"/>
                          <a:cs typeface="Times New Roman" panose="02020603050405020304" pitchFamily="18" charset="0"/>
                        </a:rPr>
                        <a:t>Баҳолаш</a:t>
                      </a:r>
                      <a:r>
                        <a:rPr lang="uz-Cyrl-UZ" sz="2300" b="1" baseline="0" noProof="0" dirty="0" smtClean="0">
                          <a:latin typeface="Times New Roman" panose="02020603050405020304" pitchFamily="18" charset="0"/>
                          <a:ea typeface="Calibri"/>
                          <a:cs typeface="Times New Roman" panose="02020603050405020304" pitchFamily="18" charset="0"/>
                        </a:rPr>
                        <a:t> </a:t>
                      </a:r>
                      <a:r>
                        <a:rPr lang="uz-Cyrl-UZ" sz="2300" b="1" noProof="0" dirty="0" smtClean="0">
                          <a:latin typeface="Times New Roman" panose="02020603050405020304" pitchFamily="18" charset="0"/>
                          <a:ea typeface="Calibri"/>
                          <a:cs typeface="Times New Roman" panose="02020603050405020304" pitchFamily="18" charset="0"/>
                        </a:rPr>
                        <a:t>имкониятлари;</a:t>
                      </a:r>
                    </a:p>
                    <a:p>
                      <a:pPr marL="742950" lvl="1" indent="-285750" algn="l">
                        <a:lnSpc>
                          <a:spcPct val="115000"/>
                        </a:lnSpc>
                        <a:spcAft>
                          <a:spcPts val="0"/>
                        </a:spcAft>
                        <a:buFont typeface="Times New Roman"/>
                        <a:buNone/>
                      </a:pPr>
                      <a:r>
                        <a:rPr lang="uz-Cyrl-UZ" sz="2300" b="1" noProof="0" dirty="0" smtClean="0">
                          <a:latin typeface="Times New Roman" panose="02020603050405020304" pitchFamily="18" charset="0"/>
                          <a:ea typeface="Calibri"/>
                          <a:cs typeface="Times New Roman" panose="02020603050405020304" pitchFamily="18" charset="0"/>
                        </a:rPr>
                        <a:t>Қидирувда кам</a:t>
                      </a:r>
                      <a:r>
                        <a:rPr lang="uz-Cyrl-UZ" sz="2300" b="1" baseline="0" noProof="0" dirty="0" smtClean="0">
                          <a:latin typeface="Times New Roman" panose="02020603050405020304" pitchFamily="18" charset="0"/>
                          <a:ea typeface="Calibri"/>
                          <a:cs typeface="Times New Roman" panose="02020603050405020304" pitchFamily="18" charset="0"/>
                        </a:rPr>
                        <a:t> </a:t>
                      </a:r>
                      <a:r>
                        <a:rPr lang="uz-Cyrl-UZ" sz="2300" b="1" noProof="0" dirty="0" smtClean="0">
                          <a:latin typeface="Times New Roman" panose="02020603050405020304" pitchFamily="18" charset="0"/>
                          <a:ea typeface="Calibri"/>
                          <a:cs typeface="Times New Roman" panose="02020603050405020304" pitchFamily="18" charset="0"/>
                        </a:rPr>
                        <a:t>харажатлари;</a:t>
                      </a:r>
                    </a:p>
                    <a:p>
                      <a:pPr marL="742950" lvl="1" indent="-285750" algn="l">
                        <a:lnSpc>
                          <a:spcPct val="115000"/>
                        </a:lnSpc>
                        <a:spcAft>
                          <a:spcPts val="0"/>
                        </a:spcAft>
                        <a:buFont typeface="Times New Roman"/>
                        <a:buNone/>
                      </a:pPr>
                      <a:r>
                        <a:rPr lang="uz-Cyrl-UZ" sz="2300" b="1" noProof="0" dirty="0" smtClean="0">
                          <a:latin typeface="Times New Roman" panose="02020603050405020304" pitchFamily="18" charset="0"/>
                          <a:ea typeface="Calibri"/>
                          <a:cs typeface="Times New Roman" panose="02020603050405020304" pitchFamily="18" charset="0"/>
                        </a:rPr>
                        <a:t>Ходимларнинг</a:t>
                      </a:r>
                      <a:r>
                        <a:rPr lang="uz-Cyrl-UZ" sz="2300" b="1" baseline="0" noProof="0" dirty="0" smtClean="0">
                          <a:latin typeface="Times New Roman" panose="02020603050405020304" pitchFamily="18" charset="0"/>
                          <a:ea typeface="Calibri"/>
                          <a:cs typeface="Times New Roman" panose="02020603050405020304" pitchFamily="18" charset="0"/>
                        </a:rPr>
                        <a:t> </a:t>
                      </a:r>
                      <a:r>
                        <a:rPr lang="uz-Cyrl-UZ" sz="2300" b="1" noProof="0" dirty="0" smtClean="0">
                          <a:latin typeface="Times New Roman" panose="02020603050405020304" pitchFamily="18" charset="0"/>
                          <a:ea typeface="Calibri"/>
                          <a:cs typeface="Times New Roman" panose="02020603050405020304" pitchFamily="18" charset="0"/>
                        </a:rPr>
                        <a:t>мотивацияси;</a:t>
                      </a:r>
                    </a:p>
                    <a:p>
                      <a:pPr marL="742950" lvl="1" indent="-285750" algn="l">
                        <a:lnSpc>
                          <a:spcPct val="115000"/>
                        </a:lnSpc>
                        <a:spcAft>
                          <a:spcPts val="0"/>
                        </a:spcAft>
                        <a:buFont typeface="Times New Roman"/>
                        <a:buNone/>
                      </a:pPr>
                      <a:r>
                        <a:rPr lang="uz-Cyrl-UZ" sz="2300" b="1" noProof="0" dirty="0" smtClean="0">
                          <a:latin typeface="Times New Roman" panose="02020603050405020304" pitchFamily="18" charset="0"/>
                          <a:ea typeface="Calibri"/>
                          <a:cs typeface="Times New Roman" panose="02020603050405020304" pitchFamily="18" charset="0"/>
                        </a:rPr>
                        <a:t>Қуйи лавозимдан ишга қабул қилиш.</a:t>
                      </a:r>
                      <a:endParaRPr lang="uz-Cyrl-UZ" sz="2300" b="1" noProof="0" dirty="0">
                        <a:latin typeface="Times New Roman" panose="02020603050405020304" pitchFamily="18" charset="0"/>
                        <a:ea typeface="Calibri"/>
                        <a:cs typeface="Times New Roman" panose="02020603050405020304" pitchFamily="18" charset="0"/>
                      </a:endParaRPr>
                    </a:p>
                  </a:txBody>
                  <a:tcPr marL="36000" marR="136800" marT="136800" marB="136800"/>
                </a:tc>
                <a:tc>
                  <a:txBody>
                    <a:bodyPr/>
                    <a:lstStyle/>
                    <a:p>
                      <a:pPr marL="742950" lvl="1" indent="-285750">
                        <a:lnSpc>
                          <a:spcPct val="115000"/>
                        </a:lnSpc>
                        <a:spcAft>
                          <a:spcPts val="0"/>
                        </a:spcAft>
                        <a:buFont typeface="Times New Roman"/>
                        <a:buNone/>
                      </a:pPr>
                      <a:r>
                        <a:rPr lang="uz-Cyrl-UZ" sz="2400" b="1" noProof="0" dirty="0" smtClean="0">
                          <a:solidFill>
                            <a:schemeClr val="tx1"/>
                          </a:solidFill>
                          <a:latin typeface="Times New Roman" panose="02020603050405020304" pitchFamily="18" charset="0"/>
                          <a:ea typeface="Calibri"/>
                          <a:cs typeface="Times New Roman" panose="02020603050405020304" pitchFamily="18" charset="0"/>
                        </a:rPr>
                        <a:t>Дегенерация эҳтимоли; Бошқа ходимлар билан боғлиқ муаммолар;</a:t>
                      </a:r>
                    </a:p>
                    <a:p>
                      <a:pPr marL="742950" lvl="1" indent="-285750">
                        <a:lnSpc>
                          <a:spcPct val="115000"/>
                        </a:lnSpc>
                        <a:spcAft>
                          <a:spcPts val="0"/>
                        </a:spcAft>
                        <a:buFont typeface="Times New Roman"/>
                        <a:buNone/>
                      </a:pPr>
                      <a:r>
                        <a:rPr lang="uz-Cyrl-UZ" sz="2400" b="1" noProof="0" dirty="0" smtClean="0">
                          <a:solidFill>
                            <a:schemeClr val="tx1"/>
                          </a:solidFill>
                          <a:latin typeface="Times New Roman" panose="02020603050405020304" pitchFamily="18" charset="0"/>
                          <a:ea typeface="Calibri"/>
                          <a:cs typeface="Times New Roman" panose="02020603050405020304" pitchFamily="18" charset="0"/>
                        </a:rPr>
                        <a:t>Ташкилот ичидаги кирувчи уланишлар;</a:t>
                      </a:r>
                    </a:p>
                    <a:p>
                      <a:pPr marL="742950" lvl="1" indent="-285750">
                        <a:lnSpc>
                          <a:spcPct val="115000"/>
                        </a:lnSpc>
                        <a:spcAft>
                          <a:spcPts val="0"/>
                        </a:spcAft>
                        <a:buFont typeface="Times New Roman"/>
                        <a:buNone/>
                      </a:pPr>
                      <a:r>
                        <a:rPr lang="uz-Cyrl-UZ" sz="2400" b="1" noProof="0" dirty="0" smtClean="0">
                          <a:solidFill>
                            <a:schemeClr val="tx1"/>
                          </a:solidFill>
                          <a:latin typeface="Times New Roman" panose="02020603050405020304" pitchFamily="18" charset="0"/>
                          <a:ea typeface="Calibri"/>
                          <a:cs typeface="Times New Roman" panose="02020603050405020304" pitchFamily="18" charset="0"/>
                        </a:rPr>
                        <a:t>Кадрларни ривожлантиришнинг комплекс дастурига эҳтиёж туғилиши.</a:t>
                      </a:r>
                      <a:endParaRPr lang="uz-Cyrl-UZ" sz="2400" b="1" noProof="0" dirty="0">
                        <a:solidFill>
                          <a:schemeClr val="tx1"/>
                        </a:solidFill>
                        <a:latin typeface="Times New Roman" panose="02020603050405020304" pitchFamily="18" charset="0"/>
                        <a:ea typeface="Calibri"/>
                        <a:cs typeface="Times New Roman" panose="02020603050405020304" pitchFamily="18" charset="0"/>
                      </a:endParaRPr>
                    </a:p>
                  </a:txBody>
                  <a:tcPr marL="18000" marR="6840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3632110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457200" y="274638"/>
            <a:ext cx="8229600" cy="1143000"/>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a:r>
              <a:rPr lang="uz-Cyrl-UZ" sz="4000" b="1" i="1" dirty="0">
                <a:latin typeface="Times New Roman" panose="02020603050405020304" pitchFamily="18" charset="0"/>
                <a:cs typeface="Times New Roman" panose="02020603050405020304" pitchFamily="18" charset="0"/>
              </a:rPr>
              <a:t>Кадрлар захирасининг </a:t>
            </a:r>
            <a:r>
              <a:rPr lang="uz-Cyrl-UZ" sz="4000" b="1" i="1" dirty="0" smtClean="0">
                <a:latin typeface="Times New Roman" panose="02020603050405020304" pitchFamily="18" charset="0"/>
                <a:cs typeface="Times New Roman" panose="02020603050405020304" pitchFamily="18" charset="0"/>
              </a:rPr>
              <a:t>ташқи манбалари</a:t>
            </a:r>
            <a:r>
              <a:rPr lang="en-US" sz="4000" b="1" i="1" dirty="0" smtClean="0">
                <a:latin typeface="Times New Roman" panose="02020603050405020304" pitchFamily="18" charset="0"/>
                <a:cs typeface="Times New Roman" panose="02020603050405020304" pitchFamily="18" charset="0"/>
              </a:rPr>
              <a:t>[5]</a:t>
            </a:r>
            <a:endParaRPr lang="uz-Cyrl-UZ" sz="4400" b="1" dirty="0">
              <a:latin typeface="Times New Roman" panose="02020603050405020304" pitchFamily="18" charset="0"/>
              <a:cs typeface="Times New Roman" panose="02020603050405020304" pitchFamily="18" charset="0"/>
            </a:endParaRPr>
          </a:p>
          <a:p>
            <a:pPr marL="0" lvl="1"/>
            <a:r>
              <a:rPr lang="ru-RU" sz="3600" b="1" kern="0" dirty="0" smtClean="0">
                <a:latin typeface="Times New Roman" panose="02020603050405020304" pitchFamily="18" charset="0"/>
                <a:cs typeface="Times New Roman" panose="02020603050405020304" pitchFamily="18" charset="0"/>
              </a:rPr>
              <a:t/>
            </a:r>
            <a:br>
              <a:rPr lang="ru-RU" sz="3600" b="1" kern="0" dirty="0" smtClean="0">
                <a:latin typeface="Times New Roman" panose="02020603050405020304" pitchFamily="18" charset="0"/>
                <a:cs typeface="Times New Roman" panose="02020603050405020304" pitchFamily="18" charset="0"/>
              </a:rPr>
            </a:br>
            <a:endParaRPr lang="ru-RU" b="1" kern="0" dirty="0">
              <a:latin typeface="Times New Roman" panose="02020603050405020304" pitchFamily="18" charset="0"/>
              <a:cs typeface="Times New Roman" panose="02020603050405020304" pitchFamily="18" charset="0"/>
            </a:endParaRPr>
          </a:p>
        </p:txBody>
      </p:sp>
      <p:graphicFrame>
        <p:nvGraphicFramePr>
          <p:cNvPr id="5" name="Содержимое 3"/>
          <p:cNvGraphicFramePr>
            <a:graphicFrameLocks/>
          </p:cNvGraphicFramePr>
          <p:nvPr>
            <p:extLst>
              <p:ext uri="{D42A27DB-BD31-4B8C-83A1-F6EECF244321}">
                <p14:modId xmlns:p14="http://schemas.microsoft.com/office/powerpoint/2010/main" val="938701152"/>
              </p:ext>
            </p:extLst>
          </p:nvPr>
        </p:nvGraphicFramePr>
        <p:xfrm>
          <a:off x="457200" y="1600200"/>
          <a:ext cx="8229600" cy="4205064"/>
        </p:xfrm>
        <a:graphic>
          <a:graphicData uri="http://schemas.openxmlformats.org/drawingml/2006/table">
            <a:tbl>
              <a:tblPr firstRow="1" bandRow="1">
                <a:tableStyleId>{5C22544A-7EE6-4342-B048-85BDC9FD1C3A}</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710800">
                <a:tc>
                  <a:txBody>
                    <a:bodyPr/>
                    <a:lstStyle/>
                    <a:p>
                      <a:pPr marL="342900" lvl="0" indent="-342900" algn="ctr">
                        <a:lnSpc>
                          <a:spcPct val="115000"/>
                        </a:lnSpc>
                        <a:spcAft>
                          <a:spcPts val="0"/>
                        </a:spcAft>
                        <a:buFont typeface="Times New Roman"/>
                        <a:buChar char=" "/>
                      </a:pPr>
                      <a:r>
                        <a:rPr lang="uz-Cyrl-UZ" sz="3200" b="1" noProof="0" dirty="0" smtClean="0">
                          <a:solidFill>
                            <a:schemeClr val="tx1"/>
                          </a:solidFill>
                          <a:latin typeface="Times New Roman" panose="02020603050405020304" pitchFamily="18" charset="0"/>
                          <a:ea typeface="Calibri"/>
                          <a:cs typeface="Times New Roman" panose="02020603050405020304" pitchFamily="18" charset="0"/>
                        </a:rPr>
                        <a:t>Қулайликлари</a:t>
                      </a:r>
                      <a:endParaRPr lang="uz-Cyrl-UZ" sz="3200" b="1" noProof="0" dirty="0">
                        <a:solidFill>
                          <a:schemeClr val="tx1"/>
                        </a:solidFill>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marL="342900" lvl="0" indent="-342900" algn="ctr">
                        <a:lnSpc>
                          <a:spcPct val="115000"/>
                        </a:lnSpc>
                        <a:spcAft>
                          <a:spcPts val="0"/>
                        </a:spcAft>
                        <a:buFont typeface="Times New Roman"/>
                        <a:buChar char=" "/>
                      </a:pPr>
                      <a:r>
                        <a:rPr lang="uz-Cyrl-UZ" sz="3200" b="1" noProof="0" dirty="0" smtClean="0">
                          <a:solidFill>
                            <a:schemeClr val="tx1"/>
                          </a:solidFill>
                          <a:latin typeface="Times New Roman" panose="02020603050405020304" pitchFamily="18" charset="0"/>
                          <a:ea typeface="Calibri"/>
                          <a:cs typeface="Times New Roman" panose="02020603050405020304" pitchFamily="18" charset="0"/>
                        </a:rPr>
                        <a:t>Камчиликлари</a:t>
                      </a:r>
                      <a:endParaRPr lang="uz-Cyrl-UZ" sz="3200" b="1" noProof="0" dirty="0">
                        <a:solidFill>
                          <a:schemeClr val="tx1"/>
                        </a:solidFill>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3494264">
                <a:tc>
                  <a:txBody>
                    <a:bodyPr/>
                    <a:lstStyle/>
                    <a:p>
                      <a:pPr marL="342900" lvl="0" indent="-342900">
                        <a:lnSpc>
                          <a:spcPct val="115000"/>
                        </a:lnSpc>
                        <a:spcAft>
                          <a:spcPts val="0"/>
                        </a:spcAft>
                        <a:buFont typeface="Times New Roman"/>
                        <a:buChar char=" "/>
                      </a:pPr>
                      <a:r>
                        <a:rPr lang="uz-Cyrl-UZ" sz="2400" b="1" noProof="0" dirty="0" smtClean="0">
                          <a:latin typeface="Times New Roman" panose="02020603050405020304" pitchFamily="18" charset="0"/>
                          <a:ea typeface="Calibri"/>
                          <a:cs typeface="Times New Roman" panose="02020603050405020304" pitchFamily="18" charset="0"/>
                        </a:rPr>
                        <a:t>"Янги қонунлар";</a:t>
                      </a:r>
                    </a:p>
                    <a:p>
                      <a:pPr marL="342900" lvl="0" indent="-342900">
                        <a:lnSpc>
                          <a:spcPct val="115000"/>
                        </a:lnSpc>
                        <a:spcAft>
                          <a:spcPts val="0"/>
                        </a:spcAft>
                        <a:buFont typeface="Times New Roman"/>
                        <a:buChar char=" "/>
                      </a:pPr>
                      <a:r>
                        <a:rPr lang="uz-Cyrl-UZ" sz="2400" b="1" noProof="0" dirty="0" smtClean="0">
                          <a:latin typeface="Times New Roman" panose="02020603050405020304" pitchFamily="18" charset="0"/>
                          <a:ea typeface="Calibri"/>
                          <a:cs typeface="Times New Roman" panose="02020603050405020304" pitchFamily="18" charset="0"/>
                        </a:rPr>
                        <a:t>Таълим харажатларини камайтириш;</a:t>
                      </a:r>
                    </a:p>
                    <a:p>
                      <a:pPr marL="342900" lvl="0" indent="-342900">
                        <a:lnSpc>
                          <a:spcPct val="115000"/>
                        </a:lnSpc>
                        <a:spcAft>
                          <a:spcPts val="0"/>
                        </a:spcAft>
                        <a:buFont typeface="Times New Roman"/>
                        <a:buChar char=" "/>
                      </a:pPr>
                      <a:r>
                        <a:rPr lang="uz-Cyrl-UZ" sz="2400" b="1" noProof="0" dirty="0" smtClean="0">
                          <a:latin typeface="Times New Roman" panose="02020603050405020304" pitchFamily="18" charset="0"/>
                          <a:ea typeface="Calibri"/>
                          <a:cs typeface="Times New Roman" panose="02020603050405020304" pitchFamily="18" charset="0"/>
                        </a:rPr>
                        <a:t>Кирувчи уланишлар йўқ;</a:t>
                      </a:r>
                    </a:p>
                    <a:p>
                      <a:pPr marL="342900" lvl="0" indent="-342900">
                        <a:lnSpc>
                          <a:spcPct val="115000"/>
                        </a:lnSpc>
                        <a:spcAft>
                          <a:spcPts val="0"/>
                        </a:spcAft>
                        <a:buFont typeface="Times New Roman"/>
                        <a:buChar char=" "/>
                      </a:pPr>
                      <a:r>
                        <a:rPr lang="uz-Cyrl-UZ" sz="2400" b="1" noProof="0" dirty="0" smtClean="0">
                          <a:latin typeface="Times New Roman" panose="02020603050405020304" pitchFamily="18" charset="0"/>
                          <a:ea typeface="Calibri"/>
                          <a:cs typeface="Times New Roman" panose="02020603050405020304" pitchFamily="18" charset="0"/>
                        </a:rPr>
                        <a:t>Олдинги тажрибадан олиш.</a:t>
                      </a:r>
                      <a:endParaRPr lang="uz-Cyrl-UZ" sz="2400" b="1" noProof="0" dirty="0">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marL="342900" lvl="0" indent="-342900">
                        <a:lnSpc>
                          <a:spcPct val="115000"/>
                        </a:lnSpc>
                        <a:spcAft>
                          <a:spcPts val="0"/>
                        </a:spcAft>
                        <a:buFont typeface="Times New Roman"/>
                        <a:buChar char=" "/>
                      </a:pPr>
                      <a:r>
                        <a:rPr lang="uz-Cyrl-UZ" sz="2400" b="1" noProof="0" dirty="0" smtClean="0">
                          <a:solidFill>
                            <a:schemeClr val="tx1"/>
                          </a:solidFill>
                          <a:latin typeface="Times New Roman" panose="02020603050405020304" pitchFamily="18" charset="0"/>
                          <a:ea typeface="Calibri"/>
                          <a:cs typeface="Times New Roman" panose="02020603050405020304" pitchFamily="18" charset="0"/>
                        </a:rPr>
                        <a:t>Хар томонлама мос келмаслик эҳтимоли юқори;</a:t>
                      </a:r>
                    </a:p>
                    <a:p>
                      <a:pPr marL="342900" lvl="0" indent="-342900">
                        <a:lnSpc>
                          <a:spcPct val="115000"/>
                        </a:lnSpc>
                        <a:spcAft>
                          <a:spcPts val="0"/>
                        </a:spcAft>
                        <a:buFont typeface="Times New Roman"/>
                        <a:buChar char=" "/>
                      </a:pPr>
                      <a:r>
                        <a:rPr lang="uz-Cyrl-UZ" sz="2400" b="1" noProof="0" dirty="0" smtClean="0">
                          <a:solidFill>
                            <a:schemeClr val="tx1"/>
                          </a:solidFill>
                          <a:latin typeface="Times New Roman" panose="02020603050405020304" pitchFamily="18" charset="0"/>
                          <a:ea typeface="Calibri"/>
                          <a:cs typeface="Times New Roman" panose="02020603050405020304" pitchFamily="18" charset="0"/>
                        </a:rPr>
                        <a:t>Мавжуд ходимлар билан муносабатлар; Мослашувнинг узоқ давр давом этиши</a:t>
                      </a:r>
                      <a:r>
                        <a:rPr lang="ru-RU" sz="2400" b="1" dirty="0" smtClean="0">
                          <a:solidFill>
                            <a:schemeClr val="tx1"/>
                          </a:solidFill>
                          <a:latin typeface="Times New Roman" panose="02020603050405020304" pitchFamily="18" charset="0"/>
                          <a:ea typeface="Calibri"/>
                          <a:cs typeface="Times New Roman" panose="02020603050405020304" pitchFamily="18" charset="0"/>
                        </a:rPr>
                        <a:t>.</a:t>
                      </a:r>
                      <a:endParaRPr lang="ru-RU" sz="2400" b="1" dirty="0">
                        <a:solidFill>
                          <a:schemeClr val="tx1"/>
                        </a:solidFill>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658117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p:cNvSpPr txBox="1">
            <a:spLocks/>
          </p:cNvSpPr>
          <p:nvPr/>
        </p:nvSpPr>
        <p:spPr>
          <a:xfrm>
            <a:off x="457200" y="274638"/>
            <a:ext cx="82296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uz-Cyrl-UZ" sz="3100" b="1" dirty="0" smtClean="0">
                <a:solidFill>
                  <a:srgbClr val="002060"/>
                </a:solidFill>
                <a:latin typeface="Times New Roman" panose="02020603050405020304" pitchFamily="18" charset="0"/>
                <a:cs typeface="Times New Roman" panose="02020603050405020304" pitchFamily="18" charset="0"/>
              </a:rPr>
              <a:t> Кадрлар захираси учун ходимларни танлаш</a:t>
            </a:r>
            <a:r>
              <a:rPr lang="en-US" sz="3100" b="1" dirty="0" smtClean="0">
                <a:solidFill>
                  <a:srgbClr val="002060"/>
                </a:solidFill>
                <a:latin typeface="Times New Roman" panose="02020603050405020304" pitchFamily="18" charset="0"/>
                <a:cs typeface="Times New Roman" panose="02020603050405020304" pitchFamily="18" charset="0"/>
              </a:rPr>
              <a:t>[3]</a:t>
            </a:r>
            <a:endParaRPr lang="uz-Cyrl-UZ" b="1" dirty="0">
              <a:solidFill>
                <a:srgbClr val="002060"/>
              </a:solidFill>
              <a:latin typeface="Times New Roman" panose="02020603050405020304" pitchFamily="18" charset="0"/>
              <a:cs typeface="Times New Roman" panose="02020603050405020304" pitchFamily="18" charset="0"/>
            </a:endParaRPr>
          </a:p>
        </p:txBody>
      </p:sp>
      <p:graphicFrame>
        <p:nvGraphicFramePr>
          <p:cNvPr id="7" name="Содержимое 3"/>
          <p:cNvGraphicFramePr>
            <a:graphicFrameLocks/>
          </p:cNvGraphicFramePr>
          <p:nvPr>
            <p:extLst>
              <p:ext uri="{D42A27DB-BD31-4B8C-83A1-F6EECF244321}">
                <p14:modId xmlns:p14="http://schemas.microsoft.com/office/powerpoint/2010/main" val="129870142"/>
              </p:ext>
            </p:extLst>
          </p:nvPr>
        </p:nvGraphicFramePr>
        <p:xfrm>
          <a:off x="457200" y="1125538"/>
          <a:ext cx="8229600" cy="51831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82657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extLst>
              <p:ext uri="{D42A27DB-BD31-4B8C-83A1-F6EECF244321}">
                <p14:modId xmlns:p14="http://schemas.microsoft.com/office/powerpoint/2010/main" val="232677671"/>
              </p:ext>
            </p:extLst>
          </p:nvPr>
        </p:nvGraphicFramePr>
        <p:xfrm>
          <a:off x="105797" y="883920"/>
          <a:ext cx="9438726" cy="5730240"/>
        </p:xfrm>
        <a:graphic>
          <a:graphicData uri="http://schemas.openxmlformats.org/drawingml/2006/table">
            <a:tbl>
              <a:tblPr firstRow="1" bandRow="1">
                <a:tableStyleId>{5C22544A-7EE6-4342-B048-85BDC9FD1C3A}</a:tableStyleId>
              </a:tblPr>
              <a:tblGrid>
                <a:gridCol w="1730560">
                  <a:extLst>
                    <a:ext uri="{9D8B030D-6E8A-4147-A177-3AD203B41FA5}">
                      <a16:colId xmlns:a16="http://schemas.microsoft.com/office/drawing/2014/main" val="3290816030"/>
                    </a:ext>
                  </a:extLst>
                </a:gridCol>
                <a:gridCol w="2932126">
                  <a:extLst>
                    <a:ext uri="{9D8B030D-6E8A-4147-A177-3AD203B41FA5}">
                      <a16:colId xmlns:a16="http://schemas.microsoft.com/office/drawing/2014/main" val="2053303191"/>
                    </a:ext>
                  </a:extLst>
                </a:gridCol>
                <a:gridCol w="4776040">
                  <a:extLst>
                    <a:ext uri="{9D8B030D-6E8A-4147-A177-3AD203B41FA5}">
                      <a16:colId xmlns:a16="http://schemas.microsoft.com/office/drawing/2014/main" val="734364914"/>
                    </a:ext>
                  </a:extLst>
                </a:gridCol>
              </a:tblGrid>
              <a:tr h="370840">
                <a:tc>
                  <a:txBody>
                    <a:bodyPr/>
                    <a:lstStyle/>
                    <a:p>
                      <a:pPr algn="ctr"/>
                      <a:r>
                        <a:rPr lang="ru-RU" sz="1600" b="1" dirty="0" smtClean="0">
                          <a:solidFill>
                            <a:schemeClr val="tx1"/>
                          </a:solidFill>
                          <a:latin typeface="Times New Roman" panose="02020603050405020304" pitchFamily="18" charset="0"/>
                          <a:cs typeface="Times New Roman" panose="02020603050405020304" pitchFamily="18" charset="0"/>
                        </a:rPr>
                        <a:t>Захира тури</a:t>
                      </a:r>
                      <a:endParaRPr lang="ru-RU" sz="16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600" b="1" dirty="0" err="1" smtClean="0">
                          <a:solidFill>
                            <a:schemeClr val="tx1"/>
                          </a:solidFill>
                          <a:latin typeface="Times New Roman" panose="02020603050405020304" pitchFamily="18" charset="0"/>
                          <a:cs typeface="Times New Roman" panose="02020603050405020304" pitchFamily="18" charset="0"/>
                        </a:rPr>
                        <a:t>Мезонлар</a:t>
                      </a:r>
                      <a:endParaRPr lang="ru-RU" sz="1600" b="1" dirty="0" smtClean="0">
                        <a:solidFill>
                          <a:schemeClr val="tx1"/>
                        </a:solidFill>
                        <a:latin typeface="Times New Roman" panose="02020603050405020304" pitchFamily="18" charset="0"/>
                        <a:cs typeface="Times New Roman" panose="02020603050405020304" pitchFamily="18" charset="0"/>
                      </a:endParaRPr>
                    </a:p>
                    <a:p>
                      <a:pPr algn="ctr"/>
                      <a:endParaRPr lang="ru-RU" sz="16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r>
                        <a:rPr lang="ru-RU" sz="1600" b="1" dirty="0" err="1" smtClean="0">
                          <a:solidFill>
                            <a:schemeClr val="tx1"/>
                          </a:solidFill>
                          <a:latin typeface="Times New Roman" panose="02020603050405020304" pitchFamily="18" charset="0"/>
                          <a:cs typeface="Times New Roman" panose="02020603050405020304" pitchFamily="18" charset="0"/>
                        </a:rPr>
                        <a:t>Захирани</a:t>
                      </a:r>
                      <a:r>
                        <a:rPr lang="ru-RU" sz="1600" b="1" dirty="0" smtClean="0">
                          <a:solidFill>
                            <a:schemeClr val="tx1"/>
                          </a:solidFill>
                          <a:latin typeface="Times New Roman" panose="02020603050405020304" pitchFamily="18" charset="0"/>
                          <a:cs typeface="Times New Roman" panose="02020603050405020304" pitchFamily="18" charset="0"/>
                        </a:rPr>
                        <a:t> </a:t>
                      </a:r>
                      <a:r>
                        <a:rPr lang="ru-RU" sz="1600" b="1" dirty="0" err="1" smtClean="0">
                          <a:solidFill>
                            <a:schemeClr val="tx1"/>
                          </a:solidFill>
                          <a:latin typeface="Times New Roman" panose="02020603050405020304" pitchFamily="18" charset="0"/>
                          <a:cs typeface="Times New Roman" panose="02020603050405020304" pitchFamily="18" charset="0"/>
                        </a:rPr>
                        <a:t>шакллантириш</a:t>
                      </a:r>
                      <a:r>
                        <a:rPr lang="ru-RU" sz="1600" b="1" dirty="0" smtClean="0">
                          <a:solidFill>
                            <a:schemeClr val="tx1"/>
                          </a:solidFill>
                          <a:latin typeface="Times New Roman" panose="02020603050405020304" pitchFamily="18" charset="0"/>
                          <a:cs typeface="Times New Roman" panose="02020603050405020304" pitchFamily="18" charset="0"/>
                        </a:rPr>
                        <a:t> </a:t>
                      </a:r>
                      <a:r>
                        <a:rPr lang="ru-RU" sz="1600" b="1" dirty="0" err="1" smtClean="0">
                          <a:solidFill>
                            <a:schemeClr val="tx1"/>
                          </a:solidFill>
                          <a:latin typeface="Times New Roman" panose="02020603050405020304" pitchFamily="18" charset="0"/>
                          <a:cs typeface="Times New Roman" panose="02020603050405020304" pitchFamily="18" charset="0"/>
                        </a:rPr>
                        <a:t>мезонлари</a:t>
                      </a:r>
                      <a:r>
                        <a:rPr lang="ru-RU" sz="1600" b="1" dirty="0" smtClean="0">
                          <a:solidFill>
                            <a:schemeClr val="tx1"/>
                          </a:solidFill>
                          <a:latin typeface="Times New Roman" panose="02020603050405020304" pitchFamily="18" charset="0"/>
                          <a:cs typeface="Times New Roman" panose="02020603050405020304" pitchFamily="18" charset="0"/>
                        </a:rPr>
                        <a:t> </a:t>
                      </a:r>
                      <a:r>
                        <a:rPr lang="ru-RU" sz="1600" b="1" dirty="0" err="1" smtClean="0">
                          <a:solidFill>
                            <a:schemeClr val="tx1"/>
                          </a:solidFill>
                          <a:latin typeface="Times New Roman" panose="02020603050405020304" pitchFamily="18" charset="0"/>
                          <a:cs typeface="Times New Roman" panose="02020603050405020304" pitchFamily="18" charset="0"/>
                        </a:rPr>
                        <a:t>кўрсаткичлари</a:t>
                      </a:r>
                      <a:r>
                        <a:rPr lang="ru-RU" sz="1600" b="1" dirty="0" smtClean="0">
                          <a:solidFill>
                            <a:schemeClr val="tx1"/>
                          </a:solidFill>
                          <a:latin typeface="Times New Roman" panose="02020603050405020304" pitchFamily="18" charset="0"/>
                          <a:cs typeface="Times New Roman" panose="02020603050405020304" pitchFamily="18" charset="0"/>
                        </a:rPr>
                        <a:t> </a:t>
                      </a:r>
                      <a:endParaRPr lang="ru-RU" sz="1600" b="1"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524894371"/>
                  </a:ext>
                </a:extLst>
              </a:tr>
              <a:tr h="370840">
                <a:tc>
                  <a:txBody>
                    <a:bodyPr/>
                    <a:lstStyle/>
                    <a:p>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Кадрларнинг</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салоҳияти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бўйича</a:t>
                      </a:r>
                      <a:endParaRPr lang="ru-RU" sz="2000" b="1" dirty="0">
                        <a:latin typeface="Times New Roman" panose="02020603050405020304" pitchFamily="18" charset="0"/>
                        <a:cs typeface="Times New Roman" panose="02020603050405020304" pitchFamily="18" charset="0"/>
                      </a:endParaRPr>
                    </a:p>
                  </a:txBody>
                  <a:tcPr/>
                </a:tc>
                <a:tc>
                  <a:txBody>
                    <a:bodyPr/>
                    <a:lstStyle/>
                    <a:p>
                      <a:endParaRPr lang="ru-RU" sz="2000" b="1" dirty="0" smtClean="0">
                        <a:latin typeface="Times New Roman" panose="02020603050405020304" pitchFamily="18" charset="0"/>
                        <a:cs typeface="Times New Roman" panose="02020603050405020304" pitchFamily="18" charset="0"/>
                      </a:endParaRPr>
                    </a:p>
                    <a:p>
                      <a:r>
                        <a:rPr lang="ru-RU" sz="2000" b="1" dirty="0" err="1" smtClean="0">
                          <a:latin typeface="Times New Roman" panose="02020603050405020304" pitchFamily="18" charset="0"/>
                          <a:cs typeface="Times New Roman" panose="02020603050405020304" pitchFamily="18" charset="0"/>
                        </a:rPr>
                        <a:t>Ижтимоий</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демографик</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талаблар</a:t>
                      </a:r>
                      <a:r>
                        <a:rPr lang="ru-RU" sz="2000" b="1" dirty="0" smtClean="0">
                          <a:latin typeface="Times New Roman" panose="02020603050405020304" pitchFamily="18" charset="0"/>
                          <a:cs typeface="Times New Roman" panose="02020603050405020304" pitchFamily="18" charset="0"/>
                        </a:rPr>
                        <a:t> </a:t>
                      </a:r>
                      <a:endParaRPr lang="ru-RU" sz="2000" b="1" dirty="0">
                        <a:latin typeface="Times New Roman" panose="02020603050405020304" pitchFamily="18"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2000" b="1" dirty="0" err="1" smtClean="0">
                          <a:latin typeface="Times New Roman" panose="02020603050405020304" pitchFamily="18" charset="0"/>
                          <a:cs typeface="Times New Roman" panose="02020603050405020304" pitchFamily="18" charset="0"/>
                        </a:rPr>
                        <a:t>Таълим</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даражаси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амалий</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иш</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тажрибаси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ва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инсонлар</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билан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ишлаш</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тажрибаси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ёши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шахсий</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ҳужжат</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бўйича</a:t>
                      </a:r>
                      <a:r>
                        <a:rPr lang="ru-RU" sz="2000" b="1" dirty="0" smtClean="0">
                          <a:latin typeface="Times New Roman" panose="02020603050405020304" pitchFamily="18" charset="0"/>
                          <a:cs typeface="Times New Roman" panose="02020603050405020304" pitchFamily="18" charset="0"/>
                        </a:rPr>
                        <a:t>)</a:t>
                      </a:r>
                    </a:p>
                    <a:p>
                      <a:endParaRPr lang="ru-RU" sz="20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697547522"/>
                  </a:ext>
                </a:extLst>
              </a:tr>
              <a:tr h="370840">
                <a:tc>
                  <a:txBody>
                    <a:bodyPr/>
                    <a:lstStyle/>
                    <a:p>
                      <a:r>
                        <a:rPr lang="ru-RU" sz="2000" b="1" dirty="0" err="1" smtClean="0">
                          <a:latin typeface="Times New Roman" panose="02020603050405020304" pitchFamily="18" charset="0"/>
                          <a:cs typeface="Times New Roman" panose="02020603050405020304" pitchFamily="18" charset="0"/>
                        </a:rPr>
                        <a:t>Кадларнинг</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дастлабки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кўтарилиш</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бўйича</a:t>
                      </a:r>
                      <a:r>
                        <a:rPr lang="ru-RU" sz="2000" b="1" dirty="0" smtClean="0">
                          <a:latin typeface="Times New Roman" panose="02020603050405020304" pitchFamily="18" charset="0"/>
                          <a:cs typeface="Times New Roman" panose="02020603050405020304" pitchFamily="18" charset="0"/>
                        </a:rPr>
                        <a:t> </a:t>
                      </a:r>
                      <a:endParaRPr lang="ru-RU" sz="2000" b="1" dirty="0">
                        <a:latin typeface="Times New Roman" panose="02020603050405020304" pitchFamily="18" charset="0"/>
                        <a:cs typeface="Times New Roman" panose="02020603050405020304" pitchFamily="18" charset="0"/>
                      </a:endParaRPr>
                    </a:p>
                  </a:txBody>
                  <a:tcPr/>
                </a:tc>
                <a:tc>
                  <a:txBody>
                    <a:bodyPr/>
                    <a:lstStyle/>
                    <a:p>
                      <a:endParaRPr lang="ru-RU" sz="2000" b="1" dirty="0" smtClean="0">
                        <a:latin typeface="Times New Roman" panose="02020603050405020304" pitchFamily="18" charset="0"/>
                        <a:cs typeface="Times New Roman" panose="02020603050405020304" pitchFamily="18" charset="0"/>
                      </a:endParaRPr>
                    </a:p>
                    <a:p>
                      <a:r>
                        <a:rPr lang="ru-RU" sz="2000" b="1" dirty="0" err="1" smtClean="0">
                          <a:latin typeface="Times New Roman" panose="02020603050405020304" pitchFamily="18" charset="0"/>
                          <a:cs typeface="Times New Roman" panose="02020603050405020304" pitchFamily="18" charset="0"/>
                        </a:rPr>
                        <a:t>Бошқарув</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сифати</a:t>
                      </a:r>
                      <a:r>
                        <a:rPr lang="ru-RU" sz="2000" b="1" dirty="0" smtClean="0">
                          <a:latin typeface="Times New Roman" panose="02020603050405020304" pitchFamily="18" charset="0"/>
                          <a:cs typeface="Times New Roman" panose="02020603050405020304" pitchFamily="18" charset="0"/>
                        </a:rPr>
                        <a:t> </a:t>
                      </a:r>
                      <a:endParaRPr lang="ru-RU" sz="2000" b="1" dirty="0">
                        <a:latin typeface="Times New Roman" panose="02020603050405020304" pitchFamily="18"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2000" b="1" dirty="0" err="1" smtClean="0">
                          <a:latin typeface="Times New Roman" panose="02020603050405020304" pitchFamily="18" charset="0"/>
                          <a:cs typeface="Times New Roman" panose="02020603050405020304" pitchFamily="18" charset="0"/>
                        </a:rPr>
                        <a:t>Номзодни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захирага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киритишда</a:t>
                      </a:r>
                      <a:r>
                        <a:rPr lang="ru-RU" sz="2000" b="1" dirty="0" smtClean="0">
                          <a:latin typeface="Times New Roman" panose="02020603050405020304" pitchFamily="18" charset="0"/>
                          <a:cs typeface="Times New Roman" panose="02020603050405020304" pitchFamily="18" charset="0"/>
                        </a:rPr>
                        <a:t> профессионал </a:t>
                      </a:r>
                      <a:r>
                        <a:rPr lang="ru-RU" sz="2000" b="1" dirty="0" err="1" smtClean="0">
                          <a:latin typeface="Times New Roman" panose="02020603050405020304" pitchFamily="18" charset="0"/>
                          <a:cs typeface="Times New Roman" panose="02020603050405020304" pitchFamily="18" charset="0"/>
                        </a:rPr>
                        <a:t>ва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шахсий</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сифатларининг</a:t>
                      </a:r>
                      <a:r>
                        <a:rPr lang="ru-RU" sz="2000" b="1" dirty="0" smtClean="0">
                          <a:latin typeface="Times New Roman" panose="02020603050405020304" pitchFamily="18" charset="0"/>
                          <a:cs typeface="Times New Roman" panose="02020603050405020304" pitchFamily="18" charset="0"/>
                        </a:rPr>
                        <a:t> эксперт </a:t>
                      </a:r>
                      <a:r>
                        <a:rPr lang="ru-RU" sz="2000" b="1" dirty="0" err="1" smtClean="0">
                          <a:latin typeface="Times New Roman" panose="02020603050405020304" pitchFamily="18" charset="0"/>
                          <a:cs typeface="Times New Roman" panose="02020603050405020304" pitchFamily="18" charset="0"/>
                        </a:rPr>
                        <a:t>баҳоси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сўров</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ва</a:t>
                      </a:r>
                      <a:r>
                        <a:rPr lang="ru-RU" sz="2000" b="1" dirty="0" smtClean="0">
                          <a:latin typeface="Times New Roman" panose="02020603050405020304" pitchFamily="18" charset="0"/>
                          <a:cs typeface="Times New Roman" panose="02020603050405020304" pitchFamily="18" charset="0"/>
                        </a:rPr>
                        <a:t> тест </a:t>
                      </a:r>
                      <a:r>
                        <a:rPr lang="ru-RU" sz="2000" b="1" dirty="0" err="1" smtClean="0">
                          <a:latin typeface="Times New Roman" panose="02020603050405020304" pitchFamily="18" charset="0"/>
                          <a:cs typeface="Times New Roman" panose="02020603050405020304" pitchFamily="18" charset="0"/>
                        </a:rPr>
                        <a:t>ўтказилиш</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натижалари</a:t>
                      </a:r>
                      <a:r>
                        <a:rPr lang="ru-RU" sz="2000" b="1" dirty="0" smtClean="0">
                          <a:latin typeface="Times New Roman" panose="02020603050405020304" pitchFamily="18" charset="0"/>
                          <a:cs typeface="Times New Roman" panose="02020603050405020304" pitchFamily="18" charset="0"/>
                        </a:rPr>
                        <a:t>)</a:t>
                      </a:r>
                    </a:p>
                    <a:p>
                      <a:endParaRPr lang="ru-RU" sz="20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591396538"/>
                  </a:ext>
                </a:extLst>
              </a:tr>
              <a:tr h="370840">
                <a:tc>
                  <a:txBody>
                    <a:bodyPr/>
                    <a:lstStyle/>
                    <a:p>
                      <a:r>
                        <a:rPr lang="ru-RU" sz="2000" b="1" dirty="0" err="1" smtClean="0">
                          <a:latin typeface="Times New Roman" panose="02020603050405020304" pitchFamily="18" charset="0"/>
                          <a:cs typeface="Times New Roman" panose="02020603050405020304" pitchFamily="18" charset="0"/>
                        </a:rPr>
                        <a:t>Якуний</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иш</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натжалари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бўйича</a:t>
                      </a:r>
                      <a:r>
                        <a:rPr lang="ru-RU" sz="2000" b="1" dirty="0" smtClean="0">
                          <a:latin typeface="Times New Roman" panose="02020603050405020304" pitchFamily="18" charset="0"/>
                          <a:cs typeface="Times New Roman" panose="02020603050405020304" pitchFamily="18" charset="0"/>
                        </a:rPr>
                        <a:t> </a:t>
                      </a:r>
                      <a:endParaRPr lang="ru-RU" sz="2000" b="1" dirty="0">
                        <a:latin typeface="Times New Roman" panose="02020603050405020304" pitchFamily="18" charset="0"/>
                        <a:cs typeface="Times New Roman" panose="02020603050405020304" pitchFamily="18" charset="0"/>
                      </a:endParaRPr>
                    </a:p>
                  </a:txBody>
                  <a:tcPr/>
                </a:tc>
                <a:tc>
                  <a:txBody>
                    <a:bodyPr/>
                    <a:lstStyle/>
                    <a:p>
                      <a:r>
                        <a:rPr lang="ru-RU" sz="2000" b="1" dirty="0" err="1" smtClean="0">
                          <a:latin typeface="Times New Roman" panose="02020603050405020304" pitchFamily="18" charset="0"/>
                          <a:cs typeface="Times New Roman" panose="02020603050405020304" pitchFamily="18" charset="0"/>
                        </a:rPr>
                        <a:t>Бажарилган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иш</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натижаси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ва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сифати</a:t>
                      </a:r>
                      <a:endParaRPr lang="ru-RU" sz="2000" b="1" dirty="0">
                        <a:latin typeface="Times New Roman" panose="02020603050405020304" pitchFamily="18"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2000" b="1" dirty="0" err="1" smtClean="0">
                          <a:latin typeface="Times New Roman" panose="02020603050405020304" pitchFamily="18" charset="0"/>
                          <a:cs typeface="Times New Roman" panose="02020603050405020304" pitchFamily="18" charset="0"/>
                        </a:rPr>
                        <a:t>Ишлаб</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чиқариш</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фаолиятида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якуний</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натижалари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белгиланган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вазифаларни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бажарилиш</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натижаси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бўйича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номзодни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маълум</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раҳбар</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лавозимни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эгаллаши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учун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розилиги</a:t>
                      </a:r>
                      <a:endParaRPr lang="ru-RU" sz="2000" b="1" dirty="0" smtClean="0">
                        <a:latin typeface="Times New Roman" panose="02020603050405020304" pitchFamily="18" charset="0"/>
                        <a:cs typeface="Times New Roman" panose="02020603050405020304" pitchFamily="18" charset="0"/>
                      </a:endParaRPr>
                    </a:p>
                    <a:p>
                      <a:endParaRPr lang="ru-RU" sz="20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536982391"/>
                  </a:ext>
                </a:extLst>
              </a:tr>
            </a:tbl>
          </a:graphicData>
        </a:graphic>
      </p:graphicFrame>
      <p:sp>
        <p:nvSpPr>
          <p:cNvPr id="5" name="Прямоугольник 4"/>
          <p:cNvSpPr/>
          <p:nvPr/>
        </p:nvSpPr>
        <p:spPr>
          <a:xfrm>
            <a:off x="1624760" y="78872"/>
            <a:ext cx="8728364" cy="523220"/>
          </a:xfrm>
          <a:prstGeom prst="rect">
            <a:avLst/>
          </a:prstGeom>
        </p:spPr>
        <p:txBody>
          <a:bodyPr wrap="square">
            <a:spAutoFit/>
          </a:bodyPr>
          <a:lstStyle/>
          <a:p>
            <a:r>
              <a:rPr lang="ru-RU" sz="2800" b="1" dirty="0" err="1">
                <a:latin typeface="Times New Roman" panose="02020603050405020304" pitchFamily="18" charset="0"/>
                <a:cs typeface="Times New Roman" panose="02020603050405020304" pitchFamily="18" charset="0"/>
              </a:rPr>
              <a:t>Захирага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киритиш</a:t>
            </a:r>
            <a:r>
              <a:rPr lang="ru-RU" sz="2800" b="1" dirty="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мезонлари</a:t>
            </a:r>
            <a:r>
              <a:rPr lang="en-US" sz="2800" b="1" dirty="0" smtClean="0">
                <a:latin typeface="Times New Roman" panose="02020603050405020304" pitchFamily="18" charset="0"/>
                <a:cs typeface="Times New Roman" panose="02020603050405020304" pitchFamily="18" charset="0"/>
              </a:rPr>
              <a:t>[8]</a:t>
            </a:r>
            <a:r>
              <a:rPr lang="ru-RU" sz="2800" b="1" dirty="0" smtClean="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43614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88294"/>
            <a:ext cx="8543925" cy="1184064"/>
          </a:xfrm>
        </p:spPr>
        <p:txBody>
          <a:bodyPr>
            <a:normAutofit/>
          </a:bodyPr>
          <a:lstStyle/>
          <a:p>
            <a:pPr algn="ctr"/>
            <a:r>
              <a:rPr lang="ru-RU" sz="2400" b="1" dirty="0" err="1" smtClean="0">
                <a:latin typeface="Times New Roman" panose="02020603050405020304" pitchFamily="18" charset="0"/>
                <a:cs typeface="Times New Roman" panose="02020603050405020304" pitchFamily="18" charset="0"/>
              </a:rPr>
              <a:t>Корхоналарда</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кадрлар</a:t>
            </a:r>
            <a:r>
              <a:rPr lang="ru-RU" sz="2400" b="1" dirty="0" smtClean="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захирасини</a:t>
            </a:r>
            <a:r>
              <a:rPr lang="ru-RU" sz="2400" b="1" dirty="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шакллантиришнинг</a:t>
            </a:r>
            <a:r>
              <a:rPr lang="ru-RU" sz="2400" b="1" dirty="0" smtClean="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асосини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қуйидагилар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ташкил</a:t>
            </a:r>
            <a:r>
              <a:rPr lang="ru-RU" sz="2400" b="1" dirty="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этади</a:t>
            </a:r>
            <a:r>
              <a:rPr lang="en-US" sz="2400" b="1" dirty="0" smtClean="0">
                <a:latin typeface="Times New Roman" panose="02020603050405020304" pitchFamily="18" charset="0"/>
                <a:cs typeface="Times New Roman" panose="02020603050405020304" pitchFamily="18" charset="0"/>
              </a:rPr>
              <a:t> [3]</a:t>
            </a:r>
            <a:endParaRPr lang="ru-RU" sz="2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249382" y="921957"/>
            <a:ext cx="9484065" cy="5255006"/>
          </a:xfrm>
        </p:spPr>
        <p:txBody>
          <a:bodyPr>
            <a:normAutofit fontScale="77500" lnSpcReduction="20000"/>
          </a:bodyPr>
          <a:lstStyle/>
          <a:p>
            <a:pPr algn="just"/>
            <a:r>
              <a:rPr lang="ru-RU" dirty="0" smtClean="0">
                <a:latin typeface="Times New Roman" panose="02020603050405020304" pitchFamily="18" charset="0"/>
                <a:cs typeface="Times New Roman" panose="02020603050405020304" pitchFamily="18" charset="0"/>
              </a:rPr>
              <a:t>     1</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Кадрлар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захираси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катта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кўп</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қиррали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масалаларни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хисобга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бунинг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учун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катта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хажмдаги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ахборотни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йиғиш</a:t>
            </a:r>
            <a:r>
              <a:rPr lang="ru-RU" b="1" dirty="0">
                <a:latin typeface="Times New Roman" panose="02020603050405020304" pitchFamily="18" charset="0"/>
                <a:cs typeface="Times New Roman" panose="02020603050405020304" pitchFamily="18" charset="0"/>
              </a:rPr>
              <a:t>; </a:t>
            </a:r>
            <a:endParaRPr lang="ru-RU" b="1" dirty="0" smtClean="0">
              <a:latin typeface="Times New Roman" panose="02020603050405020304" pitchFamily="18" charset="0"/>
              <a:cs typeface="Times New Roman" panose="02020603050405020304" pitchFamily="18" charset="0"/>
            </a:endParaRPr>
          </a:p>
          <a:p>
            <a:pPr algn="just"/>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2). </a:t>
            </a:r>
            <a:r>
              <a:rPr lang="ru-RU" b="1" dirty="0" err="1">
                <a:latin typeface="Times New Roman" panose="02020603050405020304" pitchFamily="18" charset="0"/>
                <a:cs typeface="Times New Roman" panose="02020603050405020304" pitchFamily="18" charset="0"/>
              </a:rPr>
              <a:t>Кадрлар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захирасини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яратиш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мураккаб</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жарён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бўлганлигидан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кўзланган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мақсад</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ўзгарувчан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хусусият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касб</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этади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буни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ҳисобга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олиш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лозим</a:t>
            </a:r>
            <a:r>
              <a:rPr lang="ru-RU" b="1" dirty="0">
                <a:latin typeface="Times New Roman" panose="02020603050405020304" pitchFamily="18" charset="0"/>
                <a:cs typeface="Times New Roman" panose="02020603050405020304" pitchFamily="18" charset="0"/>
              </a:rPr>
              <a:t>; </a:t>
            </a:r>
            <a:endParaRPr lang="ru-RU" b="1" dirty="0" smtClean="0">
              <a:latin typeface="Times New Roman" panose="02020603050405020304" pitchFamily="18" charset="0"/>
              <a:cs typeface="Times New Roman" panose="02020603050405020304" pitchFamily="18" charset="0"/>
            </a:endParaRPr>
          </a:p>
          <a:p>
            <a:pPr algn="just"/>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3). </a:t>
            </a:r>
            <a:r>
              <a:rPr lang="ru-RU" b="1" dirty="0" err="1">
                <a:latin typeface="Times New Roman" panose="02020603050405020304" pitchFamily="18" charset="0"/>
                <a:cs typeface="Times New Roman" panose="02020603050405020304" pitchFamily="18" charset="0"/>
              </a:rPr>
              <a:t>Кадрлар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захирасини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яратишда</a:t>
            </a:r>
            <a:r>
              <a:rPr lang="ru-RU" b="1" dirty="0">
                <a:latin typeface="Times New Roman" panose="02020603050405020304" pitchFamily="18" charset="0"/>
                <a:cs typeface="Times New Roman" panose="02020603050405020304" pitchFamily="18" charset="0"/>
              </a:rPr>
              <a:t> профессионал </a:t>
            </a:r>
            <a:r>
              <a:rPr lang="ru-RU" b="1" dirty="0" err="1">
                <a:latin typeface="Times New Roman" panose="02020603050405020304" pitchFamily="18" charset="0"/>
                <a:cs typeface="Times New Roman" panose="02020603050405020304" pitchFamily="18" charset="0"/>
              </a:rPr>
              <a:t>кишилар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яъни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ишбилармон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маълум</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тажрибага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махсус</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тайёргарлик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кўрган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мутахассисларга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таяниш</a:t>
            </a:r>
            <a:r>
              <a:rPr lang="ru-RU" b="1" dirty="0" smtClean="0">
                <a:latin typeface="Times New Roman" panose="02020603050405020304" pitchFamily="18" charset="0"/>
                <a:cs typeface="Times New Roman" panose="02020603050405020304" pitchFamily="18" charset="0"/>
              </a:rPr>
              <a:t>;</a:t>
            </a:r>
          </a:p>
          <a:p>
            <a:pPr algn="just"/>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a:t>
            </a:r>
            <a:r>
              <a:rPr lang="ru-RU" b="1" dirty="0">
                <a:latin typeface="Times New Roman" panose="02020603050405020304" pitchFamily="18" charset="0"/>
                <a:cs typeface="Times New Roman" panose="02020603050405020304" pitchFamily="18" charset="0"/>
              </a:rPr>
              <a:t>4</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Кадрлар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захирасини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шакллантириш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технологияси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инсонларни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ўз-ўзини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кўрсата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олишига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интелектли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профессионал </a:t>
            </a:r>
            <a:r>
              <a:rPr lang="ru-RU" b="1" dirty="0" err="1">
                <a:latin typeface="Times New Roman" panose="02020603050405020304" pitchFamily="18" charset="0"/>
                <a:cs typeface="Times New Roman" panose="02020603050405020304" pitchFamily="18" charset="0"/>
              </a:rPr>
              <a:t>эканлигини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амалга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оширишига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лаёқатини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такомиллаштиришга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каратилган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лозим</a:t>
            </a:r>
            <a:r>
              <a:rPr lang="ru-RU" b="1" dirty="0" smtClean="0">
                <a:latin typeface="Times New Roman" panose="02020603050405020304" pitchFamily="18" charset="0"/>
                <a:cs typeface="Times New Roman" panose="02020603050405020304" pitchFamily="18" charset="0"/>
              </a:rPr>
              <a:t>;</a:t>
            </a:r>
          </a:p>
          <a:p>
            <a:pPr algn="just"/>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a:t>
            </a:r>
            <a:r>
              <a:rPr lang="ru-RU" b="1" dirty="0">
                <a:latin typeface="Times New Roman" panose="02020603050405020304" pitchFamily="18" charset="0"/>
                <a:cs typeface="Times New Roman" panose="02020603050405020304" pitchFamily="18" charset="0"/>
              </a:rPr>
              <a:t>5</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Кадрлар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захирасини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шакллантиришда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касбий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малака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куникмаларни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муттасил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ривожлантириб</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боришга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каратилган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куламли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ишларни</a:t>
            </a:r>
            <a:r>
              <a:rPr lang="ru-RU" b="1" dirty="0">
                <a:latin typeface="Times New Roman" panose="02020603050405020304" pitchFamily="18" charset="0"/>
                <a:cs typeface="Times New Roman" panose="02020603050405020304" pitchFamily="18" charset="0"/>
              </a:rPr>
              <a:t> шу </a:t>
            </a:r>
            <a:r>
              <a:rPr lang="ru-RU" b="1" dirty="0" err="1">
                <a:latin typeface="Times New Roman" panose="02020603050405020304" pitchFamily="18" charset="0"/>
                <a:cs typeface="Times New Roman" panose="02020603050405020304" pitchFamily="18" charset="0"/>
              </a:rPr>
              <a:t>ишга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масъул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шахслар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корхона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рахбарияти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кадрлар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бўлими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бошлиқлари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масъул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ходимлар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томонидан</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тизимли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ишлаб</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чиқилган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керак</a:t>
            </a:r>
            <a:r>
              <a:rPr lang="ru-RU" b="1" dirty="0">
                <a:latin typeface="Times New Roman" panose="02020603050405020304" pitchFamily="18" charset="0"/>
                <a:cs typeface="Times New Roman" panose="02020603050405020304" pitchFamily="18" charset="0"/>
              </a:rPr>
              <a:t>; </a:t>
            </a:r>
            <a:endParaRPr lang="ru-RU" b="1" dirty="0" smtClean="0">
              <a:latin typeface="Times New Roman" panose="02020603050405020304" pitchFamily="18" charset="0"/>
              <a:cs typeface="Times New Roman" panose="02020603050405020304" pitchFamily="18" charset="0"/>
            </a:endParaRPr>
          </a:p>
          <a:p>
            <a:pPr algn="just"/>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6). </a:t>
            </a:r>
            <a:r>
              <a:rPr lang="ru-RU" b="1" dirty="0" err="1" smtClean="0">
                <a:latin typeface="Times New Roman" panose="02020603050405020304" pitchFamily="18" charset="0"/>
                <a:cs typeface="Times New Roman" panose="02020603050405020304" pitchFamily="18" charset="0"/>
              </a:rPr>
              <a:t>Корхонада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ҳодимлар</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саолиҳияти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фаолият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самарадорлигини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мунтазам</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баҳолаб</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бориш</a:t>
            </a:r>
            <a:r>
              <a:rPr lang="ru-RU" b="1"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371663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2052" y="198680"/>
            <a:ext cx="9370711" cy="6773073"/>
          </a:xfrm>
          <a:prstGeom prst="rect">
            <a:avLst/>
          </a:prstGeom>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ctr">
              <a:defRPr/>
            </a:pPr>
            <a:r>
              <a:rPr lang="ru-RU" altLang="ru-RU" sz="2275" b="1" dirty="0" err="1" smtClean="0">
                <a:latin typeface="Times New Roman" panose="02020603050405020304" pitchFamily="18" charset="0"/>
                <a:ea typeface="Calibri" panose="020F0502020204030204" pitchFamily="34" charset="0"/>
                <a:cs typeface="Times New Roman" panose="02020603050405020304" pitchFamily="18" charset="0"/>
              </a:rPr>
              <a:t>Фойдаланилган</a:t>
            </a:r>
            <a:r>
              <a:rPr lang="ru-RU" altLang="ru-RU" sz="2275"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275" b="1" dirty="0" err="1">
                <a:latin typeface="Times New Roman" panose="02020603050405020304" pitchFamily="18" charset="0"/>
                <a:ea typeface="Calibri" panose="020F0502020204030204" pitchFamily="34" charset="0"/>
                <a:cs typeface="Times New Roman" panose="02020603050405020304" pitchFamily="18" charset="0"/>
              </a:rPr>
              <a:t>ва</a:t>
            </a:r>
            <a:r>
              <a:rPr lang="ru-RU" altLang="ru-RU" sz="2275" b="1" dirty="0">
                <a:latin typeface="Times New Roman" panose="02020603050405020304" pitchFamily="18" charset="0"/>
                <a:ea typeface="Calibri" panose="020F0502020204030204" pitchFamily="34" charset="0"/>
                <a:cs typeface="Times New Roman" panose="02020603050405020304" pitchFamily="18" charset="0"/>
              </a:rPr>
              <a:t> </a:t>
            </a:r>
            <a:r>
              <a:rPr lang="ru-RU" altLang="ru-RU" sz="2275" b="1" dirty="0" err="1">
                <a:latin typeface="Times New Roman" panose="02020603050405020304" pitchFamily="18" charset="0"/>
                <a:ea typeface="Calibri" panose="020F0502020204030204" pitchFamily="34" charset="0"/>
                <a:cs typeface="Times New Roman" panose="02020603050405020304" pitchFamily="18" charset="0"/>
              </a:rPr>
              <a:t>таклиф</a:t>
            </a:r>
            <a:r>
              <a:rPr lang="ru-RU" altLang="ru-RU" sz="2275" b="1" dirty="0">
                <a:latin typeface="Times New Roman" panose="02020603050405020304" pitchFamily="18" charset="0"/>
                <a:ea typeface="Calibri" panose="020F0502020204030204" pitchFamily="34" charset="0"/>
                <a:cs typeface="Times New Roman" panose="02020603050405020304" pitchFamily="18" charset="0"/>
              </a:rPr>
              <a:t> </a:t>
            </a:r>
            <a:r>
              <a:rPr lang="ru-RU" altLang="ru-RU" sz="2275" b="1" dirty="0" err="1">
                <a:latin typeface="Times New Roman" panose="02020603050405020304" pitchFamily="18" charset="0"/>
                <a:ea typeface="Calibri" panose="020F0502020204030204" pitchFamily="34" charset="0"/>
                <a:cs typeface="Times New Roman" panose="02020603050405020304" pitchFamily="18" charset="0"/>
              </a:rPr>
              <a:t>қилинаётган</a:t>
            </a:r>
            <a:r>
              <a:rPr lang="ru-RU" altLang="ru-RU" sz="2275" b="1" dirty="0">
                <a:latin typeface="Times New Roman" panose="02020603050405020304" pitchFamily="18" charset="0"/>
                <a:ea typeface="Calibri" panose="020F0502020204030204" pitchFamily="34" charset="0"/>
                <a:cs typeface="Times New Roman" panose="02020603050405020304" pitchFamily="18" charset="0"/>
              </a:rPr>
              <a:t> </a:t>
            </a:r>
            <a:r>
              <a:rPr lang="ru-RU" altLang="ru-RU" sz="2275" b="1" dirty="0" err="1">
                <a:latin typeface="Times New Roman" panose="02020603050405020304" pitchFamily="18" charset="0"/>
                <a:ea typeface="Calibri" panose="020F0502020204030204" pitchFamily="34" charset="0"/>
                <a:cs typeface="Times New Roman" panose="02020603050405020304" pitchFamily="18" charset="0"/>
              </a:rPr>
              <a:t>адабиётлар</a:t>
            </a:r>
            <a:r>
              <a:rPr lang="ru-RU" altLang="ru-RU" sz="2275" b="1" dirty="0">
                <a:latin typeface="Times New Roman" panose="02020603050405020304" pitchFamily="18" charset="0"/>
                <a:ea typeface="Calibri" panose="020F0502020204030204" pitchFamily="34" charset="0"/>
                <a:cs typeface="Times New Roman" panose="02020603050405020304" pitchFamily="18" charset="0"/>
              </a:rPr>
              <a:t> </a:t>
            </a:r>
            <a:r>
              <a:rPr lang="ru-RU" altLang="ru-RU" sz="2275" b="1" dirty="0" err="1">
                <a:latin typeface="Times New Roman" panose="02020603050405020304" pitchFamily="18" charset="0"/>
                <a:ea typeface="Calibri" panose="020F0502020204030204" pitchFamily="34" charset="0"/>
                <a:cs typeface="Times New Roman" panose="02020603050405020304" pitchFamily="18" charset="0"/>
              </a:rPr>
              <a:t>рўйхати</a:t>
            </a:r>
            <a:r>
              <a:rPr lang="ru-RU" altLang="ru-RU" sz="2275" b="1" dirty="0">
                <a:latin typeface="Times New Roman" panose="02020603050405020304" pitchFamily="18" charset="0"/>
                <a:ea typeface="Calibri" panose="020F0502020204030204" pitchFamily="34" charset="0"/>
                <a:cs typeface="Times New Roman" panose="02020603050405020304" pitchFamily="18" charset="0"/>
              </a:rPr>
              <a:t>:</a:t>
            </a:r>
          </a:p>
          <a:p>
            <a:pPr algn="just">
              <a:defRPr/>
            </a:pPr>
            <a:r>
              <a:rPr lang="ru-RU" altLang="ru-RU" sz="1138" dirty="0">
                <a:latin typeface="Times New Roman" panose="02020603050405020304" pitchFamily="18" charset="0"/>
                <a:ea typeface="Calibri" panose="020F0502020204030204" pitchFamily="34" charset="0"/>
                <a:cs typeface="Times New Roman" panose="02020603050405020304" pitchFamily="18" charset="0"/>
              </a:rPr>
              <a:t> </a:t>
            </a:r>
          </a:p>
          <a:p>
            <a:pPr algn="just">
              <a:defRPr/>
            </a:pP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endParaRPr lang="ru-RU" altLang="ru-RU" sz="2000" b="1" dirty="0">
              <a:latin typeface="Times New Roman" panose="02020603050405020304" pitchFamily="18" charset="0"/>
              <a:ea typeface="Calibri" panose="020F0502020204030204" pitchFamily="34" charset="0"/>
              <a:cs typeface="Times New Roman" panose="02020603050405020304" pitchFamily="18" charset="0"/>
            </a:endParaRPr>
          </a:p>
          <a:p>
            <a:pPr algn="just">
              <a:defRPr/>
            </a:pP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1.Ўзбекистон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Республикасининг</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меҳнат</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кодекси.1996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йил</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1 апрель.  </a:t>
            </a:r>
            <a:endParaRPr lang="ru-RU" sz="2000" b="1" cap="all" dirty="0" smtClean="0">
              <a:latin typeface="Times New Roman" panose="02020603050405020304" pitchFamily="18" charset="0"/>
              <a:cs typeface="Times New Roman" panose="02020603050405020304" pitchFamily="18" charset="0"/>
            </a:endParaRPr>
          </a:p>
          <a:p>
            <a:pPr algn="just">
              <a:defRPr/>
            </a:pP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2.Ўзбекистон </a:t>
            </a:r>
            <a:r>
              <a:rPr lang="ru-RU" altLang="ru-RU" sz="2000" b="1" dirty="0" err="1">
                <a:latin typeface="Times New Roman" panose="02020603050405020304" pitchFamily="18" charset="0"/>
                <a:ea typeface="Calibri" panose="020F0502020204030204" pitchFamily="34" charset="0"/>
                <a:cs typeface="Times New Roman" panose="02020603050405020304" pitchFamily="18" charset="0"/>
              </a:rPr>
              <a:t>Республикаси</a:t>
            </a:r>
            <a:r>
              <a:rPr lang="ru-RU" alt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a:latin typeface="Times New Roman" panose="02020603050405020304" pitchFamily="18" charset="0"/>
                <a:ea typeface="Calibri" panose="020F0502020204030204" pitchFamily="34" charset="0"/>
                <a:cs typeface="Times New Roman" panose="02020603050405020304" pitchFamily="18" charset="0"/>
              </a:rPr>
              <a:t>Президентининг</a:t>
            </a:r>
            <a:r>
              <a:rPr lang="ru-RU" altLang="ru-RU" sz="2000" b="1" dirty="0">
                <a:latin typeface="Times New Roman" panose="02020603050405020304" pitchFamily="18" charset="0"/>
                <a:ea typeface="Calibri" panose="020F0502020204030204" pitchFamily="34" charset="0"/>
                <a:cs typeface="Times New Roman" panose="02020603050405020304" pitchFamily="18" charset="0"/>
              </a:rPr>
              <a:t> 2022 </a:t>
            </a:r>
            <a:r>
              <a:rPr lang="ru-RU" altLang="ru-RU" sz="2000" b="1" dirty="0" err="1">
                <a:latin typeface="Times New Roman" panose="02020603050405020304" pitchFamily="18" charset="0"/>
                <a:ea typeface="Calibri" panose="020F0502020204030204" pitchFamily="34" charset="0"/>
                <a:cs typeface="Times New Roman" panose="02020603050405020304" pitchFamily="18" charset="0"/>
              </a:rPr>
              <a:t>йил</a:t>
            </a:r>
            <a:r>
              <a:rPr lang="ru-RU" altLang="ru-RU" sz="2000" b="1" dirty="0">
                <a:latin typeface="Times New Roman" panose="02020603050405020304" pitchFamily="18" charset="0"/>
                <a:ea typeface="Calibri" panose="020F0502020204030204" pitchFamily="34" charset="0"/>
                <a:cs typeface="Times New Roman" panose="02020603050405020304" pitchFamily="18" charset="0"/>
              </a:rPr>
              <a:t> 28 </a:t>
            </a:r>
            <a:r>
              <a:rPr lang="ru-RU" altLang="ru-RU" sz="2000" b="1" dirty="0" err="1">
                <a:latin typeface="Times New Roman" panose="02020603050405020304" pitchFamily="18" charset="0"/>
                <a:ea typeface="Calibri" panose="020F0502020204030204" pitchFamily="34" charset="0"/>
                <a:cs typeface="Times New Roman" panose="02020603050405020304" pitchFamily="18" charset="0"/>
              </a:rPr>
              <a:t>январдаги</a:t>
            </a:r>
            <a:r>
              <a:rPr lang="ru-RU" altLang="ru-RU" sz="2000" b="1" dirty="0">
                <a:latin typeface="Times New Roman" panose="02020603050405020304" pitchFamily="18" charset="0"/>
                <a:ea typeface="Calibri" panose="020F0502020204030204" pitchFamily="34" charset="0"/>
                <a:cs typeface="Times New Roman" panose="02020603050405020304" pitchFamily="18" charset="0"/>
              </a:rPr>
              <a:t> «2022–2026 </a:t>
            </a:r>
            <a:r>
              <a:rPr lang="ru-RU" altLang="ru-RU" sz="2000" b="1" dirty="0" err="1">
                <a:latin typeface="Times New Roman" panose="02020603050405020304" pitchFamily="18" charset="0"/>
                <a:ea typeface="Calibri" panose="020F0502020204030204" pitchFamily="34" charset="0"/>
                <a:cs typeface="Times New Roman" panose="02020603050405020304" pitchFamily="18" charset="0"/>
              </a:rPr>
              <a:t>йилларга</a:t>
            </a:r>
            <a:r>
              <a:rPr lang="ru-RU" alt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a:latin typeface="Times New Roman" panose="02020603050405020304" pitchFamily="18" charset="0"/>
                <a:ea typeface="Calibri" panose="020F0502020204030204" pitchFamily="34" charset="0"/>
                <a:cs typeface="Times New Roman" panose="02020603050405020304" pitchFamily="18" charset="0"/>
              </a:rPr>
              <a:t>мўлжалланган</a:t>
            </a:r>
            <a:r>
              <a:rPr lang="ru-RU" altLang="ru-RU" sz="2000" b="1" dirty="0">
                <a:latin typeface="Times New Roman" panose="02020603050405020304" pitchFamily="18" charset="0"/>
                <a:ea typeface="Calibri" panose="020F0502020204030204" pitchFamily="34" charset="0"/>
                <a:cs typeface="Times New Roman" panose="02020603050405020304" pitchFamily="18" charset="0"/>
              </a:rPr>
              <a:t> Янги </a:t>
            </a:r>
            <a:r>
              <a:rPr lang="ru-RU" altLang="ru-RU" sz="2000" b="1" dirty="0" err="1">
                <a:latin typeface="Times New Roman" panose="02020603050405020304" pitchFamily="18" charset="0"/>
                <a:ea typeface="Calibri" panose="020F0502020204030204" pitchFamily="34" charset="0"/>
                <a:cs typeface="Times New Roman" panose="02020603050405020304" pitchFamily="18" charset="0"/>
              </a:rPr>
              <a:t>Ўзбекистоннинг</a:t>
            </a:r>
            <a:r>
              <a:rPr lang="ru-RU" alt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a:latin typeface="Times New Roman" panose="02020603050405020304" pitchFamily="18" charset="0"/>
                <a:ea typeface="Calibri" panose="020F0502020204030204" pitchFamily="34" charset="0"/>
                <a:cs typeface="Times New Roman" panose="02020603050405020304" pitchFamily="18" charset="0"/>
              </a:rPr>
              <a:t>тараққиёт</a:t>
            </a:r>
            <a:r>
              <a:rPr lang="ru-RU" alt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a:latin typeface="Times New Roman" panose="02020603050405020304" pitchFamily="18" charset="0"/>
                <a:ea typeface="Calibri" panose="020F0502020204030204" pitchFamily="34" charset="0"/>
                <a:cs typeface="Times New Roman" panose="02020603050405020304" pitchFamily="18" charset="0"/>
              </a:rPr>
              <a:t>стратегияси</a:t>
            </a:r>
            <a:r>
              <a:rPr lang="ru-RU" alt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a:latin typeface="Times New Roman" panose="02020603050405020304" pitchFamily="18" charset="0"/>
                <a:ea typeface="Calibri" panose="020F0502020204030204" pitchFamily="34" charset="0"/>
                <a:cs typeface="Times New Roman" panose="02020603050405020304" pitchFamily="18" charset="0"/>
              </a:rPr>
              <a:t>тўғрисида»ги</a:t>
            </a:r>
            <a:r>
              <a:rPr lang="ru-RU" altLang="ru-RU" sz="2000" b="1" dirty="0">
                <a:latin typeface="Times New Roman" panose="02020603050405020304" pitchFamily="18" charset="0"/>
                <a:ea typeface="Calibri" panose="020F0502020204030204" pitchFamily="34" charset="0"/>
                <a:cs typeface="Times New Roman" panose="02020603050405020304" pitchFamily="18" charset="0"/>
              </a:rPr>
              <a:t>  ПФ-60 </a:t>
            </a:r>
            <a:r>
              <a:rPr lang="ru-RU" altLang="ru-RU" sz="2000" b="1" dirty="0" err="1">
                <a:latin typeface="Times New Roman" panose="02020603050405020304" pitchFamily="18" charset="0"/>
                <a:ea typeface="Calibri" panose="020F0502020204030204" pitchFamily="34" charset="0"/>
                <a:cs typeface="Times New Roman" panose="02020603050405020304" pitchFamily="18" charset="0"/>
              </a:rPr>
              <a:t>сонли</a:t>
            </a:r>
            <a:r>
              <a:rPr lang="ru-RU" alt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a:latin typeface="Times New Roman" panose="02020603050405020304" pitchFamily="18" charset="0"/>
                <a:ea typeface="Calibri" panose="020F0502020204030204" pitchFamily="34" charset="0"/>
                <a:cs typeface="Times New Roman" panose="02020603050405020304" pitchFamily="18" charset="0"/>
              </a:rPr>
              <a:t>Фармони</a:t>
            </a:r>
            <a:r>
              <a:rPr lang="ru-RU" altLang="ru-RU" sz="2000" b="1" dirty="0">
                <a:latin typeface="Times New Roman" panose="02020603050405020304" pitchFamily="18" charset="0"/>
                <a:ea typeface="Calibri" panose="020F0502020204030204" pitchFamily="34" charset="0"/>
                <a:cs typeface="Times New Roman" panose="02020603050405020304" pitchFamily="18" charset="0"/>
              </a:rPr>
              <a:t>. </a:t>
            </a:r>
          </a:p>
          <a:p>
            <a:pPr algn="just">
              <a:defRPr/>
            </a:pPr>
            <a:r>
              <a:rPr lang="ru-RU" altLang="ru-RU" sz="2000" b="1" dirty="0" smtClean="0">
                <a:latin typeface="Times New Roman" panose="02020603050405020304" pitchFamily="18" charset="0"/>
                <a:cs typeface="Times New Roman" panose="02020603050405020304" pitchFamily="18" charset="0"/>
              </a:rPr>
              <a:t>      3.Марр </a:t>
            </a:r>
            <a:r>
              <a:rPr lang="ru-RU" altLang="ru-RU" sz="2000" b="1" dirty="0" err="1">
                <a:latin typeface="Times New Roman" panose="02020603050405020304" pitchFamily="18" charset="0"/>
                <a:cs typeface="Times New Roman" panose="02020603050405020304" pitchFamily="18" charset="0"/>
              </a:rPr>
              <a:t>С,Шмидт</a:t>
            </a:r>
            <a:r>
              <a:rPr lang="ru-RU" altLang="ru-RU" sz="2000" b="1" dirty="0">
                <a:latin typeface="Times New Roman" panose="02020603050405020304" pitchFamily="18" charset="0"/>
                <a:cs typeface="Times New Roman" panose="02020603050405020304" pitchFamily="18" charset="0"/>
              </a:rPr>
              <a:t> Г. Управление персоналом в условиях социальной </a:t>
            </a:r>
            <a:r>
              <a:rPr lang="ru-RU" altLang="ru-RU" sz="2000" b="1" dirty="0" err="1">
                <a:latin typeface="Times New Roman" panose="02020603050405020304" pitchFamily="18" charset="0"/>
                <a:cs typeface="Times New Roman" panose="02020603050405020304" pitchFamily="18" charset="0"/>
              </a:rPr>
              <a:t>рьночной</a:t>
            </a:r>
            <a:r>
              <a:rPr lang="ru-RU" altLang="ru-RU" sz="2000" b="1" dirty="0">
                <a:latin typeface="Times New Roman" panose="02020603050405020304" pitchFamily="18" charset="0"/>
                <a:cs typeface="Times New Roman" panose="02020603050405020304" pitchFamily="18" charset="0"/>
              </a:rPr>
              <a:t> экономики.М.,2009.-с. 66. </a:t>
            </a:r>
          </a:p>
          <a:p>
            <a:pPr algn="just">
              <a:defRPr/>
            </a:pPr>
            <a:r>
              <a:rPr lang="ru-RU" altLang="ru-RU" sz="2000" b="1" dirty="0">
                <a:latin typeface="Times New Roman" panose="02020603050405020304" pitchFamily="18" charset="0"/>
                <a:cs typeface="Times New Roman" panose="02020603050405020304" pitchFamily="18" charset="0"/>
              </a:rPr>
              <a:t>    </a:t>
            </a:r>
            <a:r>
              <a:rPr lang="ru-RU" altLang="ru-RU" sz="2000" b="1" dirty="0" smtClean="0">
                <a:latin typeface="Times New Roman" panose="02020603050405020304" pitchFamily="18" charset="0"/>
                <a:cs typeface="Times New Roman" panose="02020603050405020304" pitchFamily="18" charset="0"/>
              </a:rPr>
              <a:t>  4</a:t>
            </a:r>
            <a:r>
              <a:rPr lang="ru-RU" altLang="ru-RU" sz="2000" b="1" dirty="0">
                <a:latin typeface="Times New Roman" panose="02020603050405020304" pitchFamily="18" charset="0"/>
                <a:cs typeface="Times New Roman" panose="02020603050405020304" pitchFamily="18" charset="0"/>
              </a:rPr>
              <a:t>. </a:t>
            </a:r>
            <a:r>
              <a:rPr lang="ru-RU" altLang="ru-RU" sz="2000" b="1" dirty="0" err="1">
                <a:latin typeface="Times New Roman" panose="02020603050405020304" pitchFamily="18" charset="0"/>
                <a:cs typeface="Times New Roman" panose="02020603050405020304" pitchFamily="18" charset="0"/>
              </a:rPr>
              <a:t>Дафт</a:t>
            </a:r>
            <a:r>
              <a:rPr lang="ru-RU" altLang="ru-RU" sz="2000" b="1" dirty="0">
                <a:latin typeface="Times New Roman" panose="02020603050405020304" pitchFamily="18" charset="0"/>
                <a:cs typeface="Times New Roman" panose="02020603050405020304" pitchFamily="18" charset="0"/>
              </a:rPr>
              <a:t> Р. Л. Менеджмент. СПб., 2010. - с. 134. </a:t>
            </a:r>
          </a:p>
          <a:p>
            <a:pPr algn="just">
              <a:defRPr/>
            </a:pPr>
            <a:r>
              <a:rPr lang="ru-RU" altLang="ru-RU" sz="2000" b="1" dirty="0">
                <a:latin typeface="Times New Roman" panose="02020603050405020304" pitchFamily="18" charset="0"/>
                <a:cs typeface="Times New Roman" panose="02020603050405020304" pitchFamily="18" charset="0"/>
              </a:rPr>
              <a:t>    </a:t>
            </a:r>
            <a:r>
              <a:rPr lang="ru-RU" altLang="ru-RU" sz="2000" b="1" dirty="0" smtClean="0">
                <a:latin typeface="Times New Roman" panose="02020603050405020304" pitchFamily="18" charset="0"/>
                <a:cs typeface="Times New Roman" panose="02020603050405020304" pitchFamily="18" charset="0"/>
              </a:rPr>
              <a:t>  5.Армстронг </a:t>
            </a:r>
            <a:r>
              <a:rPr lang="ru-RU" altLang="ru-RU" sz="2000" b="1" dirty="0">
                <a:latin typeface="Times New Roman" panose="02020603050405020304" pitchFamily="18" charset="0"/>
                <a:cs typeface="Times New Roman" panose="02020603050405020304" pitchFamily="18" charset="0"/>
              </a:rPr>
              <a:t>М. Практика управления человеческими ресурсами. - М., 2012. - с. 212 \\</a:t>
            </a:r>
          </a:p>
          <a:p>
            <a:pPr algn="just">
              <a:defRPr/>
            </a:pPr>
            <a:r>
              <a:rPr lang="ru-RU" altLang="ru-RU" sz="2000" b="1" dirty="0">
                <a:latin typeface="Times New Roman" panose="02020603050405020304" pitchFamily="18" charset="0"/>
                <a:cs typeface="Times New Roman" panose="02020603050405020304" pitchFamily="18" charset="0"/>
              </a:rPr>
              <a:t>   </a:t>
            </a:r>
            <a:r>
              <a:rPr lang="ru-RU" altLang="ru-RU" sz="2000" b="1" dirty="0" smtClean="0">
                <a:latin typeface="Times New Roman" panose="02020603050405020304" pitchFamily="18" charset="0"/>
                <a:cs typeface="Times New Roman" panose="02020603050405020304" pitchFamily="18" charset="0"/>
              </a:rPr>
              <a:t>   </a:t>
            </a:r>
            <a:r>
              <a:rPr lang="ru-RU" altLang="ru-RU" sz="2000" b="1" dirty="0">
                <a:latin typeface="Times New Roman" panose="02020603050405020304" pitchFamily="18" charset="0"/>
                <a:cs typeface="Times New Roman" panose="02020603050405020304" pitchFamily="18" charset="0"/>
              </a:rPr>
              <a:t>6.Каминг М.А. Теория и практика менеджмента персонала. - М.: Новости, 2015. - с. 35. </a:t>
            </a:r>
          </a:p>
          <a:p>
            <a:pPr algn="just">
              <a:defRPr/>
            </a:pPr>
            <a:r>
              <a:rPr lang="ru-RU" altLang="ru-RU" sz="2000" b="1" dirty="0">
                <a:latin typeface="Times New Roman" panose="02020603050405020304" pitchFamily="18" charset="0"/>
                <a:cs typeface="Times New Roman" panose="02020603050405020304" pitchFamily="18" charset="0"/>
              </a:rPr>
              <a:t>    </a:t>
            </a:r>
            <a:r>
              <a:rPr lang="ru-RU" altLang="ru-RU" sz="2000" b="1" dirty="0" smtClean="0">
                <a:latin typeface="Times New Roman" panose="02020603050405020304" pitchFamily="18" charset="0"/>
                <a:cs typeface="Times New Roman" panose="02020603050405020304" pitchFamily="18" charset="0"/>
              </a:rPr>
              <a:t>  7.Технический </a:t>
            </a:r>
            <a:r>
              <a:rPr lang="ru-RU" altLang="ru-RU" sz="2000" b="1" dirty="0">
                <a:latin typeface="Times New Roman" panose="02020603050405020304" pitchFamily="18" charset="0"/>
                <a:cs typeface="Times New Roman" panose="02020603050405020304" pitchFamily="18" charset="0"/>
              </a:rPr>
              <a:t>прогресс и движение рабочих кадров. Учебное пособие. - М.: ИНФРА-М, 2010. </a:t>
            </a:r>
          </a:p>
          <a:p>
            <a:pPr algn="just">
              <a:defRPr/>
            </a:pPr>
            <a:r>
              <a:rPr lang="ru-RU" altLang="ru-RU" sz="2000" b="1" dirty="0">
                <a:latin typeface="Times New Roman" panose="02020603050405020304" pitchFamily="18" charset="0"/>
                <a:cs typeface="Times New Roman" panose="02020603050405020304" pitchFamily="18" charset="0"/>
              </a:rPr>
              <a:t>    </a:t>
            </a:r>
            <a:r>
              <a:rPr lang="ru-RU" altLang="ru-RU" sz="2000" b="1" dirty="0" smtClean="0">
                <a:latin typeface="Times New Roman" panose="02020603050405020304" pitchFamily="18" charset="0"/>
                <a:cs typeface="Times New Roman" panose="02020603050405020304" pitchFamily="18" charset="0"/>
              </a:rPr>
              <a:t>  8</a:t>
            </a:r>
            <a:r>
              <a:rPr lang="ru-RU" altLang="ru-RU" sz="2000" b="1" dirty="0">
                <a:latin typeface="Times New Roman" panose="02020603050405020304" pitchFamily="18" charset="0"/>
                <a:cs typeface="Times New Roman" panose="02020603050405020304" pitchFamily="18" charset="0"/>
              </a:rPr>
              <a:t>. Управление персоналом: Учебник для вузов. /Под ред. Т.Б. Базарова, Б.Л. Еремина. - 2-е изд., </a:t>
            </a:r>
            <a:r>
              <a:rPr lang="ru-RU" altLang="ru-RU" sz="2000" b="1" dirty="0" err="1">
                <a:latin typeface="Times New Roman" panose="02020603050405020304" pitchFamily="18" charset="0"/>
                <a:cs typeface="Times New Roman" panose="02020603050405020304" pitchFamily="18" charset="0"/>
              </a:rPr>
              <a:t>перераб</a:t>
            </a:r>
            <a:r>
              <a:rPr lang="ru-RU" altLang="ru-RU" sz="2000" b="1" dirty="0">
                <a:latin typeface="Times New Roman" panose="02020603050405020304" pitchFamily="18" charset="0"/>
                <a:cs typeface="Times New Roman" panose="02020603050405020304" pitchFamily="18" charset="0"/>
              </a:rPr>
              <a:t> и доп. - М.: ЮНИТИ, 2006. - с. 109. </a:t>
            </a:r>
            <a:endParaRPr lang="ru-RU" altLang="ru-RU" sz="2000" b="1" dirty="0" smtClean="0">
              <a:latin typeface="Times New Roman" panose="02020603050405020304" pitchFamily="18" charset="0"/>
              <a:cs typeface="Times New Roman" panose="02020603050405020304" pitchFamily="18" charset="0"/>
            </a:endParaRPr>
          </a:p>
          <a:p>
            <a:pPr algn="just"/>
            <a:r>
              <a:rPr lang="uz-Cyrl-UZ" altLang="ru-RU" sz="2000" b="1" dirty="0">
                <a:latin typeface="Times New Roman" panose="02020603050405020304" pitchFamily="18" charset="0"/>
                <a:cs typeface="Times New Roman" panose="02020603050405020304" pitchFamily="18" charset="0"/>
              </a:rPr>
              <a:t> </a:t>
            </a:r>
            <a:r>
              <a:rPr lang="uz-Cyrl-UZ" altLang="ru-RU" sz="2000" b="1" dirty="0" smtClean="0">
                <a:latin typeface="Times New Roman" panose="02020603050405020304" pitchFamily="18" charset="0"/>
                <a:cs typeface="Times New Roman" panose="02020603050405020304" pitchFamily="18" charset="0"/>
              </a:rPr>
              <a:t>     </a:t>
            </a:r>
            <a:r>
              <a:rPr lang="uz-Cyrl-UZ" altLang="ru-RU" sz="2000" b="1" dirty="0" smtClean="0">
                <a:latin typeface="Times New Roman" panose="02020603050405020304" pitchFamily="18" charset="0"/>
                <a:cs typeface="Times New Roman" panose="02020603050405020304" pitchFamily="18" charset="0"/>
              </a:rPr>
              <a:t>9. </a:t>
            </a:r>
            <a:r>
              <a:rPr lang="uz-Cyrl-UZ" sz="2000" b="1" dirty="0" smtClean="0">
                <a:latin typeface="Times New Roman" panose="02020603050405020304" pitchFamily="18" charset="0"/>
                <a:cs typeface="Times New Roman" panose="02020603050405020304" pitchFamily="18" charset="0"/>
              </a:rPr>
              <a:t>8.12,25,30 слайдлардаги </a:t>
            </a:r>
            <a:r>
              <a:rPr lang="uz-Cyrl-UZ" sz="2000" b="1" dirty="0">
                <a:latin typeface="Times New Roman" panose="02020603050405020304" pitchFamily="18" charset="0"/>
                <a:cs typeface="Times New Roman" panose="02020603050405020304" pitchFamily="18" charset="0"/>
              </a:rPr>
              <a:t>расмлар </a:t>
            </a:r>
            <a:r>
              <a:rPr lang="uz-Cyrl-UZ" sz="2000" b="1" dirty="0" smtClean="0">
                <a:latin typeface="Times New Roman" panose="02020603050405020304" pitchFamily="18" charset="0"/>
                <a:cs typeface="Times New Roman" panose="02020603050405020304" pitchFamily="18" charset="0"/>
              </a:rPr>
              <a:t>“</a:t>
            </a:r>
            <a:r>
              <a:rPr lang="ru-RU" sz="2000" b="1" dirty="0">
                <a:latin typeface="Times New Roman" panose="02020603050405020304" pitchFamily="18" charset="0"/>
                <a:cs typeface="Times New Roman" panose="02020603050405020304" pitchFamily="18" charset="0"/>
              </a:rPr>
              <a:t>Подбор сотрудников управление персоналом </a:t>
            </a:r>
            <a:r>
              <a:rPr lang="ru-RU" sz="2000" b="1" dirty="0" smtClean="0">
                <a:latin typeface="Times New Roman" panose="02020603050405020304" pitchFamily="18" charset="0"/>
                <a:cs typeface="Times New Roman" panose="02020603050405020304" pitchFamily="18" charset="0"/>
              </a:rPr>
              <a:t>картинки </a:t>
            </a:r>
            <a:r>
              <a:rPr lang="ru-RU" sz="2000" b="1" dirty="0" smtClean="0">
                <a:latin typeface="Times New Roman" panose="02020603050405020304" pitchFamily="18" charset="0"/>
                <a:cs typeface="Times New Roman" panose="02020603050405020304" pitchFamily="18" charset="0"/>
              </a:rPr>
              <a:t>https: //</a:t>
            </a:r>
            <a:r>
              <a:rPr lang="ru-RU" sz="2000" b="1" dirty="0" err="1">
                <a:latin typeface="Times New Roman" panose="02020603050405020304" pitchFamily="18" charset="0"/>
                <a:cs typeface="Times New Roman" panose="02020603050405020304" pitchFamily="18" charset="0"/>
              </a:rPr>
              <a:t>www</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google</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com</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search</a:t>
            </a:r>
            <a:r>
              <a:rPr lang="ru-RU" sz="2000" b="1" dirty="0">
                <a:latin typeface="Times New Roman" panose="02020603050405020304" pitchFamily="18" charset="0"/>
                <a:cs typeface="Times New Roman" panose="02020603050405020304" pitchFamily="18" charset="0"/>
              </a:rPr>
              <a:t>»</a:t>
            </a:r>
            <a:r>
              <a:rPr lang="uz-Cyrl-UZ" sz="2000" b="1" dirty="0">
                <a:latin typeface="Times New Roman" panose="02020603050405020304" pitchFamily="18" charset="0"/>
                <a:cs typeface="Times New Roman" panose="02020603050405020304" pitchFamily="18" charset="0"/>
              </a:rPr>
              <a:t>  манбадан олинган. </a:t>
            </a:r>
            <a:endParaRPr lang="ru-RU" sz="2000" b="1" dirty="0">
              <a:latin typeface="Times New Roman" panose="02020603050405020304" pitchFamily="18" charset="0"/>
              <a:cs typeface="Times New Roman" panose="02020603050405020304" pitchFamily="18" charset="0"/>
            </a:endParaRPr>
          </a:p>
          <a:p>
            <a:pPr lvl="0" algn="just"/>
            <a:endParaRPr lang="ru-RU" sz="2000" b="1" dirty="0">
              <a:latin typeface="Times New Roman" panose="02020603050405020304" pitchFamily="18" charset="0"/>
              <a:cs typeface="Times New Roman" panose="02020603050405020304" pitchFamily="18" charset="0"/>
            </a:endParaRPr>
          </a:p>
          <a:p>
            <a:pPr algn="just">
              <a:defRPr/>
            </a:pPr>
            <a:r>
              <a:rPr lang="uz-Cyrl-UZ" altLang="ru-RU" sz="2000" b="1" dirty="0" smtClean="0">
                <a:latin typeface="Times New Roman" panose="02020603050405020304" pitchFamily="18" charset="0"/>
                <a:cs typeface="Times New Roman" panose="02020603050405020304" pitchFamily="18" charset="0"/>
              </a:rPr>
              <a:t> </a:t>
            </a:r>
            <a:endParaRPr lang="ru-RU" altLang="ru-RU"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923449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132490" y="2287156"/>
            <a:ext cx="8229600" cy="1966906"/>
          </a:xfrm>
        </p:spPr>
        <p:txBody>
          <a:bodyPr>
            <a:normAutofit/>
          </a:bodyPr>
          <a:lstStyle/>
          <a:p>
            <a:endParaRPr lang="uz-Cyrl-UZ" dirty="0" smtClean="0"/>
          </a:p>
          <a:p>
            <a:endParaRPr lang="uz-Cyrl-UZ" dirty="0" smtClean="0"/>
          </a:p>
          <a:p>
            <a:pPr marL="0" indent="0">
              <a:buNone/>
            </a:pPr>
            <a:r>
              <a:rPr lang="uz-Cyrl-UZ" b="1" dirty="0" smtClean="0"/>
              <a:t>       </a:t>
            </a:r>
            <a:r>
              <a:rPr lang="uz-Cyrl-UZ" b="1" dirty="0" smtClean="0">
                <a:latin typeface="Times New Roman" pitchFamily="18" charset="0"/>
                <a:cs typeface="Times New Roman" pitchFamily="18" charset="0"/>
              </a:rPr>
              <a:t>Э</a:t>
            </a:r>
            <a:r>
              <a:rPr lang="ru-RU" b="1" dirty="0" smtClean="0">
                <a:latin typeface="Times New Roman" pitchFamily="18" charset="0"/>
                <a:cs typeface="Times New Roman" pitchFamily="18" charset="0"/>
              </a:rPr>
              <a:t>Ъ</a:t>
            </a:r>
            <a:r>
              <a:rPr lang="uz-Cyrl-UZ" b="1" dirty="0" smtClean="0">
                <a:latin typeface="Times New Roman" pitchFamily="18" charset="0"/>
                <a:cs typeface="Times New Roman" pitchFamily="18" charset="0"/>
              </a:rPr>
              <a:t>ТИБОРИНГИЗ   УЧУН   РАҲМАТ!</a:t>
            </a:r>
            <a:endParaRPr lang="ru-RU" b="1" dirty="0">
              <a:latin typeface="Times New Roman" pitchFamily="18" charset="0"/>
              <a:cs typeface="Times New Roman" pitchFamily="18" charset="0"/>
            </a:endParaRPr>
          </a:p>
        </p:txBody>
      </p:sp>
    </p:spTree>
    <p:extLst>
      <p:ext uri="{BB962C8B-B14F-4D97-AF65-F5344CB8AC3E}">
        <p14:creationId xmlns:p14="http://schemas.microsoft.com/office/powerpoint/2010/main" val="114889816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2810</TotalTime>
  <Words>2171</Words>
  <Application>Microsoft Office PowerPoint</Application>
  <PresentationFormat>Лист A4 (210x297 мм)</PresentationFormat>
  <Paragraphs>328</Paragraphs>
  <Slides>38</Slides>
  <Notes>0</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38</vt:i4>
      </vt:variant>
    </vt:vector>
  </HeadingPairs>
  <TitlesOfParts>
    <vt:vector size="49" baseType="lpstr">
      <vt:lpstr>Yu Gothic UI Semibold</vt:lpstr>
      <vt:lpstr>Arial</vt:lpstr>
      <vt:lpstr>Calibri</vt:lpstr>
      <vt:lpstr>Calibri Light</vt:lpstr>
      <vt:lpstr>Century Gothic</vt:lpstr>
      <vt:lpstr>Tahoma</vt:lpstr>
      <vt:lpstr>Times New Roman</vt:lpstr>
      <vt:lpstr>Trebuchet MS</vt:lpstr>
      <vt:lpstr>Wingdings</vt:lpstr>
      <vt:lpstr>Wingdings 3</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 1.Номзодларни тўплашнинг моҳияти, мазмуни ва зарурлиги.    2022 йилнинг январь-июнь ойларида Ўзбекистон Республикасида меҳнат ресурслари сони жами 19 млн 453,3 минг кишини ташкил этди Меҳнат ресурслари сони ўтган йилнинг мос даврига нисбатан таққосланганда 0,8 фоизга ошган*.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НОМЗОДЛАРНИ ТЎПЛАШ ВА ТАНЛАШДА ҚЎЙИДАГИ АСОСИЙ ҚОИДАЛАРНИ ЁДДА ТУТИШ КЕРАК[9]  </vt:lpstr>
      <vt:lpstr>Презентация PowerPoint</vt:lpstr>
      <vt:lpstr>Презентация PowerPoint</vt:lpstr>
      <vt:lpstr>Презентация PowerPoint</vt:lpstr>
      <vt:lpstr>Презентация PowerPoint</vt:lpstr>
      <vt:lpstr>Презентация PowerPoint</vt:lpstr>
      <vt:lpstr>4- босқич.Олдинги ишлаган жойларини текшириш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Корхоналарда кадрлар захирасини шакллантиришнинг  асосини қуйидагилар ташкил этади [3]</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Dilmurod Suyunov</cp:lastModifiedBy>
  <cp:revision>288</cp:revision>
  <cp:lastPrinted>2019-05-13T12:26:53Z</cp:lastPrinted>
  <dcterms:created xsi:type="dcterms:W3CDTF">2017-07-03T07:04:34Z</dcterms:created>
  <dcterms:modified xsi:type="dcterms:W3CDTF">2022-10-07T08:31:43Z</dcterms:modified>
</cp:coreProperties>
</file>