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305" r:id="rId2"/>
    <p:sldId id="296" r:id="rId3"/>
    <p:sldId id="295" r:id="rId4"/>
    <p:sldId id="307" r:id="rId5"/>
    <p:sldId id="257" r:id="rId6"/>
    <p:sldId id="306" r:id="rId7"/>
    <p:sldId id="261" r:id="rId8"/>
    <p:sldId id="314" r:id="rId9"/>
    <p:sldId id="298" r:id="rId10"/>
    <p:sldId id="299" r:id="rId11"/>
    <p:sldId id="297" r:id="rId12"/>
    <p:sldId id="258" r:id="rId13"/>
    <p:sldId id="259" r:id="rId14"/>
    <p:sldId id="262" r:id="rId15"/>
    <p:sldId id="310" r:id="rId16"/>
    <p:sldId id="312" r:id="rId17"/>
    <p:sldId id="313" r:id="rId18"/>
    <p:sldId id="309" r:id="rId19"/>
    <p:sldId id="308" r:id="rId20"/>
    <p:sldId id="265" r:id="rId21"/>
    <p:sldId id="266" r:id="rId22"/>
    <p:sldId id="267" r:id="rId23"/>
    <p:sldId id="268" r:id="rId24"/>
    <p:sldId id="269" r:id="rId25"/>
    <p:sldId id="281" r:id="rId26"/>
    <p:sldId id="280" r:id="rId27"/>
    <p:sldId id="282" r:id="rId28"/>
    <p:sldId id="283" r:id="rId29"/>
    <p:sldId id="284" r:id="rId30"/>
    <p:sldId id="263" r:id="rId31"/>
    <p:sldId id="302" r:id="rId32"/>
    <p:sldId id="304" r:id="rId33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34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795A41-042F-4AF4-A71C-D4E564C8410A}" type="doc">
      <dgm:prSet loTypeId="urn:microsoft.com/office/officeart/2005/8/layout/radial3" loCatId="relationship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A975B0D-DEFA-4CA1-9E1D-3ADB601334CC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uz-Cyrl-UZ" sz="2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b="1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омиллар</a:t>
          </a:r>
          <a:endParaRPr lang="uz-Cyrl-UZ" sz="2000" b="1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2CEB00-2F09-450B-AC82-5AF6A9547413}" type="parTrans" cxnId="{1DA9A926-3A91-4B8C-9F7C-5CA8BA1C11D3}">
      <dgm:prSet/>
      <dgm:spPr/>
      <dgm:t>
        <a:bodyPr/>
        <a:lstStyle/>
        <a:p>
          <a:endParaRPr lang="ru-RU"/>
        </a:p>
      </dgm:t>
    </dgm:pt>
    <dgm:pt modelId="{BBD4DFAF-9AFA-4D42-9167-E27BF0D7F07F}" type="sibTrans" cxnId="{1DA9A926-3A91-4B8C-9F7C-5CA8BA1C11D3}">
      <dgm:prSet/>
      <dgm:spPr/>
      <dgm:t>
        <a:bodyPr/>
        <a:lstStyle/>
        <a:p>
          <a:endParaRPr lang="ru-RU"/>
        </a:p>
      </dgm:t>
    </dgm:pt>
    <dgm:pt modelId="{67ED1646-CA72-4BB6-9E69-3A943DF3EFA0}">
      <dgm:prSet phldrT="[Текст]" custT="1"/>
      <dgm:spPr/>
      <dgm:t>
        <a:bodyPr/>
        <a:lstStyle/>
        <a:p>
          <a:r>
            <a:rPr lang="uz-Cyrl-UZ" sz="20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Чекланган ресурслар, уларнинг адолатсиз тақсимланиши</a:t>
          </a:r>
          <a:endParaRPr lang="uz-Cyrl-UZ" sz="2000" b="1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5BECDC-042C-470A-9076-76682F1D35BE}" type="parTrans" cxnId="{B6D1DF37-3574-4FEC-BF5D-66CE99599692}">
      <dgm:prSet/>
      <dgm:spPr/>
      <dgm:t>
        <a:bodyPr/>
        <a:lstStyle/>
        <a:p>
          <a:endParaRPr lang="ru-RU"/>
        </a:p>
      </dgm:t>
    </dgm:pt>
    <dgm:pt modelId="{1F77C943-604D-46C8-BD5A-DB3C766B76B9}" type="sibTrans" cxnId="{B6D1DF37-3574-4FEC-BF5D-66CE99599692}">
      <dgm:prSet/>
      <dgm:spPr/>
      <dgm:t>
        <a:bodyPr/>
        <a:lstStyle/>
        <a:p>
          <a:endParaRPr lang="ru-RU"/>
        </a:p>
      </dgm:t>
    </dgm:pt>
    <dgm:pt modelId="{FD26C64D-2F22-4250-8F41-F9D045799B11}">
      <dgm:prSet phldrT="[Текст]" custT="1"/>
      <dgm:spPr/>
      <dgm:t>
        <a:bodyPr/>
        <a:lstStyle/>
        <a:p>
          <a:r>
            <a:rPr lang="uz-Cyrl-UZ" sz="20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Мақсаддаги фарқлар</a:t>
          </a:r>
        </a:p>
      </dgm:t>
    </dgm:pt>
    <dgm:pt modelId="{5096D00E-A24B-4AE5-B71B-7846998418CC}" type="parTrans" cxnId="{3D53CDAC-7C59-4A68-B07B-6E6B5D31F68D}">
      <dgm:prSet/>
      <dgm:spPr/>
      <dgm:t>
        <a:bodyPr/>
        <a:lstStyle/>
        <a:p>
          <a:endParaRPr lang="ru-RU"/>
        </a:p>
      </dgm:t>
    </dgm:pt>
    <dgm:pt modelId="{FCC748D4-6121-4C9F-9987-AF26F0D9166C}" type="sibTrans" cxnId="{3D53CDAC-7C59-4A68-B07B-6E6B5D31F68D}">
      <dgm:prSet/>
      <dgm:spPr/>
      <dgm:t>
        <a:bodyPr/>
        <a:lstStyle/>
        <a:p>
          <a:endParaRPr lang="ru-RU"/>
        </a:p>
      </dgm:t>
    </dgm:pt>
    <dgm:pt modelId="{9D989B4D-93DF-40FD-B6F0-17E5DF89FD90}">
      <dgm:prSet phldrT="[Текст]" custT="1"/>
      <dgm:spPr/>
      <dgm:t>
        <a:bodyPr/>
        <a:lstStyle/>
        <a:p>
          <a:r>
            <a:rPr lang="uz-Cyrl-UZ" sz="20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 ва мажбуриятларнинг ноаниқ тақсимланиши</a:t>
          </a:r>
        </a:p>
      </dgm:t>
    </dgm:pt>
    <dgm:pt modelId="{B89450C1-1AAD-4B03-BE47-6CE540518200}" type="parTrans" cxnId="{FBDE9148-BB97-46F0-8AA3-F8A4814F0B64}">
      <dgm:prSet/>
      <dgm:spPr/>
      <dgm:t>
        <a:bodyPr/>
        <a:lstStyle/>
        <a:p>
          <a:endParaRPr lang="ru-RU"/>
        </a:p>
      </dgm:t>
    </dgm:pt>
    <dgm:pt modelId="{2CE5A7BF-691A-4DD1-A006-6EF04F6FB230}" type="sibTrans" cxnId="{FBDE9148-BB97-46F0-8AA3-F8A4814F0B64}">
      <dgm:prSet/>
      <dgm:spPr/>
      <dgm:t>
        <a:bodyPr/>
        <a:lstStyle/>
        <a:p>
          <a:endParaRPr lang="ru-RU"/>
        </a:p>
      </dgm:t>
    </dgm:pt>
    <dgm:pt modelId="{2A61C744-F8B8-4767-B263-2DE96C1C1F1F}">
      <dgm:prSet custT="1"/>
      <dgm:spPr/>
      <dgm:t>
        <a:bodyPr/>
        <a:lstStyle/>
        <a:p>
          <a:r>
            <a:rPr lang="uz-Cyrl-UZ" sz="20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Вазифаларнинг ўзаро боғлиқлиги</a:t>
          </a:r>
        </a:p>
      </dgm:t>
    </dgm:pt>
    <dgm:pt modelId="{CA14873E-A5A2-4090-94EE-5F4AF6289040}" type="parTrans" cxnId="{CE46D34B-F10D-4236-859A-DE8550C09B6A}">
      <dgm:prSet/>
      <dgm:spPr/>
      <dgm:t>
        <a:bodyPr/>
        <a:lstStyle/>
        <a:p>
          <a:endParaRPr lang="ru-RU"/>
        </a:p>
      </dgm:t>
    </dgm:pt>
    <dgm:pt modelId="{0D549795-A7CE-4FE9-A623-6CC3E8976FF5}" type="sibTrans" cxnId="{CE46D34B-F10D-4236-859A-DE8550C09B6A}">
      <dgm:prSet/>
      <dgm:spPr/>
      <dgm:t>
        <a:bodyPr/>
        <a:lstStyle/>
        <a:p>
          <a:endParaRPr lang="ru-RU"/>
        </a:p>
      </dgm:t>
    </dgm:pt>
    <dgm:pt modelId="{CEC76A42-D494-48E5-9705-607A8A6768FB}">
      <dgm:prSet custT="1"/>
      <dgm:spPr/>
      <dgm:t>
        <a:bodyPr/>
        <a:lstStyle/>
        <a:p>
          <a:r>
            <a:rPr lang="uz-Cyrl-UZ" sz="20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Ноқулай иш шароитлари</a:t>
          </a:r>
        </a:p>
      </dgm:t>
    </dgm:pt>
    <dgm:pt modelId="{1345C3D9-3A64-4880-9804-4FBD5167ED02}" type="parTrans" cxnId="{9D224153-F9A8-4B15-8C32-BD5AFA9836F2}">
      <dgm:prSet/>
      <dgm:spPr/>
      <dgm:t>
        <a:bodyPr/>
        <a:lstStyle/>
        <a:p>
          <a:endParaRPr lang="ru-RU"/>
        </a:p>
      </dgm:t>
    </dgm:pt>
    <dgm:pt modelId="{648E49C2-E082-4FA7-8599-1C93A9087BBC}" type="sibTrans" cxnId="{9D224153-F9A8-4B15-8C32-BD5AFA9836F2}">
      <dgm:prSet/>
      <dgm:spPr/>
      <dgm:t>
        <a:bodyPr/>
        <a:lstStyle/>
        <a:p>
          <a:endParaRPr lang="ru-RU"/>
        </a:p>
      </dgm:t>
    </dgm:pt>
    <dgm:pt modelId="{72F639BC-CDAE-4EFE-893F-AEF8B886EDF4}">
      <dgm:prSet/>
      <dgm:spPr/>
      <dgm:t>
        <a:bodyPr/>
        <a:lstStyle/>
        <a:p>
          <a:endParaRPr lang="ru-RU"/>
        </a:p>
      </dgm:t>
    </dgm:pt>
    <dgm:pt modelId="{06BC9A65-ADD0-43BD-9F65-6976847808A9}" type="parTrans" cxnId="{CA1B730A-9D18-44C2-9F78-1897AA249F96}">
      <dgm:prSet/>
      <dgm:spPr/>
      <dgm:t>
        <a:bodyPr/>
        <a:lstStyle/>
        <a:p>
          <a:endParaRPr lang="ru-RU"/>
        </a:p>
      </dgm:t>
    </dgm:pt>
    <dgm:pt modelId="{C5D4D5E9-4C77-4F4C-80EF-11355839DFFA}" type="sibTrans" cxnId="{CA1B730A-9D18-44C2-9F78-1897AA249F96}">
      <dgm:prSet/>
      <dgm:spPr/>
      <dgm:t>
        <a:bodyPr/>
        <a:lstStyle/>
        <a:p>
          <a:endParaRPr lang="ru-RU"/>
        </a:p>
      </dgm:t>
    </dgm:pt>
    <dgm:pt modelId="{199ED2CB-999C-49C8-B3E3-F75F81169E4E}" type="pres">
      <dgm:prSet presAssocID="{28795A41-042F-4AF4-A71C-D4E564C8410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326801-CDAE-4888-80A4-4582457E580E}" type="pres">
      <dgm:prSet presAssocID="{28795A41-042F-4AF4-A71C-D4E564C8410A}" presName="radial" presStyleCnt="0">
        <dgm:presLayoutVars>
          <dgm:animLvl val="ctr"/>
        </dgm:presLayoutVars>
      </dgm:prSet>
      <dgm:spPr/>
    </dgm:pt>
    <dgm:pt modelId="{6AB00A84-4037-4664-BFBE-49703D7FFD9F}" type="pres">
      <dgm:prSet presAssocID="{DA975B0D-DEFA-4CA1-9E1D-3ADB601334CC}" presName="centerShape" presStyleLbl="vennNode1" presStyleIdx="0" presStyleCnt="6" custScaleX="82775" custScaleY="52539" custLinFactNeighborX="1455" custLinFactNeighborY="-4355"/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4173920E-DE30-4982-B128-232440502098}" type="pres">
      <dgm:prSet presAssocID="{67ED1646-CA72-4BB6-9E69-3A943DF3EFA0}" presName="node" presStyleLbl="vennNode1" presStyleIdx="1" presStyleCnt="6" custScaleX="231953" custScaleY="109062" custRadScaleRad="91265" custRadScaleInc="46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5A8FE9-C59D-4C36-AEEC-B22611D8F050}" type="pres">
      <dgm:prSet presAssocID="{FD26C64D-2F22-4250-8F41-F9D045799B11}" presName="node" presStyleLbl="vennNode1" presStyleIdx="2" presStyleCnt="6" custScaleX="202825" custScaleY="116964" custRadScaleRad="143360" custRadScaleInc="16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E46754-A061-4A30-8693-4BFA6625D813}" type="pres">
      <dgm:prSet presAssocID="{9D989B4D-93DF-40FD-B6F0-17E5DF89FD90}" presName="node" presStyleLbl="vennNode1" presStyleIdx="3" presStyleCnt="6" custScaleX="254203" custScaleY="121828" custRadScaleRad="110825" custRadScaleInc="-12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6EB495-1FFA-4025-A919-DE8CD0C72F67}" type="pres">
      <dgm:prSet presAssocID="{2A61C744-F8B8-4767-B263-2DE96C1C1F1F}" presName="node" presStyleLbl="vennNode1" presStyleIdx="4" presStyleCnt="6" custScaleX="249129" custScaleY="119059" custRadScaleRad="129279" custRadScaleInc="233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05BAB9-4390-4E5B-98BD-6DCFA800AECF}" type="pres">
      <dgm:prSet presAssocID="{CEC76A42-D494-48E5-9705-607A8A6768FB}" presName="node" presStyleLbl="vennNode1" presStyleIdx="5" presStyleCnt="6" custScaleX="207212" custScaleY="120068" custRadScaleRad="137164" custRadScaleInc="-187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E36C6D-C416-45A3-ADA1-F83E463153BC}" type="presOf" srcId="{67ED1646-CA72-4BB6-9E69-3A943DF3EFA0}" destId="{4173920E-DE30-4982-B128-232440502098}" srcOrd="0" destOrd="0" presId="urn:microsoft.com/office/officeart/2005/8/layout/radial3"/>
    <dgm:cxn modelId="{CE46D34B-F10D-4236-859A-DE8550C09B6A}" srcId="{DA975B0D-DEFA-4CA1-9E1D-3ADB601334CC}" destId="{2A61C744-F8B8-4767-B263-2DE96C1C1F1F}" srcOrd="3" destOrd="0" parTransId="{CA14873E-A5A2-4090-94EE-5F4AF6289040}" sibTransId="{0D549795-A7CE-4FE9-A623-6CC3E8976FF5}"/>
    <dgm:cxn modelId="{96AB22A3-0B5C-4BC3-B9C4-6FF9D8D44AD7}" type="presOf" srcId="{2A61C744-F8B8-4767-B263-2DE96C1C1F1F}" destId="{546EB495-1FFA-4025-A919-DE8CD0C72F67}" srcOrd="0" destOrd="0" presId="urn:microsoft.com/office/officeart/2005/8/layout/radial3"/>
    <dgm:cxn modelId="{568B9662-F5F9-4A05-944E-C1396E12E4F8}" type="presOf" srcId="{FD26C64D-2F22-4250-8F41-F9D045799B11}" destId="{C65A8FE9-C59D-4C36-AEEC-B22611D8F050}" srcOrd="0" destOrd="0" presId="urn:microsoft.com/office/officeart/2005/8/layout/radial3"/>
    <dgm:cxn modelId="{0892ABB0-3E5A-40D5-8DBD-9DC436968717}" type="presOf" srcId="{28795A41-042F-4AF4-A71C-D4E564C8410A}" destId="{199ED2CB-999C-49C8-B3E3-F75F81169E4E}" srcOrd="0" destOrd="0" presId="urn:microsoft.com/office/officeart/2005/8/layout/radial3"/>
    <dgm:cxn modelId="{110E2451-FC6A-4B2E-ACF7-EEE0443370B1}" type="presOf" srcId="{CEC76A42-D494-48E5-9705-607A8A6768FB}" destId="{E405BAB9-4390-4E5B-98BD-6DCFA800AECF}" srcOrd="0" destOrd="0" presId="urn:microsoft.com/office/officeart/2005/8/layout/radial3"/>
    <dgm:cxn modelId="{1DA9A926-3A91-4B8C-9F7C-5CA8BA1C11D3}" srcId="{28795A41-042F-4AF4-A71C-D4E564C8410A}" destId="{DA975B0D-DEFA-4CA1-9E1D-3ADB601334CC}" srcOrd="0" destOrd="0" parTransId="{F72CEB00-2F09-450B-AC82-5AF6A9547413}" sibTransId="{BBD4DFAF-9AFA-4D42-9167-E27BF0D7F07F}"/>
    <dgm:cxn modelId="{B6D1DF37-3574-4FEC-BF5D-66CE99599692}" srcId="{DA975B0D-DEFA-4CA1-9E1D-3ADB601334CC}" destId="{67ED1646-CA72-4BB6-9E69-3A943DF3EFA0}" srcOrd="0" destOrd="0" parTransId="{A05BECDC-042C-470A-9076-76682F1D35BE}" sibTransId="{1F77C943-604D-46C8-BD5A-DB3C766B76B9}"/>
    <dgm:cxn modelId="{CA1B730A-9D18-44C2-9F78-1897AA249F96}" srcId="{28795A41-042F-4AF4-A71C-D4E564C8410A}" destId="{72F639BC-CDAE-4EFE-893F-AEF8B886EDF4}" srcOrd="1" destOrd="0" parTransId="{06BC9A65-ADD0-43BD-9F65-6976847808A9}" sibTransId="{C5D4D5E9-4C77-4F4C-80EF-11355839DFFA}"/>
    <dgm:cxn modelId="{3D53CDAC-7C59-4A68-B07B-6E6B5D31F68D}" srcId="{DA975B0D-DEFA-4CA1-9E1D-3ADB601334CC}" destId="{FD26C64D-2F22-4250-8F41-F9D045799B11}" srcOrd="1" destOrd="0" parTransId="{5096D00E-A24B-4AE5-B71B-7846998418CC}" sibTransId="{FCC748D4-6121-4C9F-9987-AF26F0D9166C}"/>
    <dgm:cxn modelId="{9D224153-F9A8-4B15-8C32-BD5AFA9836F2}" srcId="{DA975B0D-DEFA-4CA1-9E1D-3ADB601334CC}" destId="{CEC76A42-D494-48E5-9705-607A8A6768FB}" srcOrd="4" destOrd="0" parTransId="{1345C3D9-3A64-4880-9804-4FBD5167ED02}" sibTransId="{648E49C2-E082-4FA7-8599-1C93A9087BBC}"/>
    <dgm:cxn modelId="{FBDE9148-BB97-46F0-8AA3-F8A4814F0B64}" srcId="{DA975B0D-DEFA-4CA1-9E1D-3ADB601334CC}" destId="{9D989B4D-93DF-40FD-B6F0-17E5DF89FD90}" srcOrd="2" destOrd="0" parTransId="{B89450C1-1AAD-4B03-BE47-6CE540518200}" sibTransId="{2CE5A7BF-691A-4DD1-A006-6EF04F6FB230}"/>
    <dgm:cxn modelId="{62E82915-1099-42C4-A43B-33510DDA9F45}" type="presOf" srcId="{DA975B0D-DEFA-4CA1-9E1D-3ADB601334CC}" destId="{6AB00A84-4037-4664-BFBE-49703D7FFD9F}" srcOrd="0" destOrd="0" presId="urn:microsoft.com/office/officeart/2005/8/layout/radial3"/>
    <dgm:cxn modelId="{706FD234-CE32-457D-B5AB-96D8AFA60619}" type="presOf" srcId="{9D989B4D-93DF-40FD-B6F0-17E5DF89FD90}" destId="{A4E46754-A061-4A30-8693-4BFA6625D813}" srcOrd="0" destOrd="0" presId="urn:microsoft.com/office/officeart/2005/8/layout/radial3"/>
    <dgm:cxn modelId="{925FFFF8-41D8-45FE-88D6-AB59277866CC}" type="presParOf" srcId="{199ED2CB-999C-49C8-B3E3-F75F81169E4E}" destId="{B3326801-CDAE-4888-80A4-4582457E580E}" srcOrd="0" destOrd="0" presId="urn:microsoft.com/office/officeart/2005/8/layout/radial3"/>
    <dgm:cxn modelId="{A47590FC-B23E-49BF-8572-8A42DB2FA9AD}" type="presParOf" srcId="{B3326801-CDAE-4888-80A4-4582457E580E}" destId="{6AB00A84-4037-4664-BFBE-49703D7FFD9F}" srcOrd="0" destOrd="0" presId="urn:microsoft.com/office/officeart/2005/8/layout/radial3"/>
    <dgm:cxn modelId="{DCFED9E9-D96A-4BBA-92C7-75E4FDB0B1A2}" type="presParOf" srcId="{B3326801-CDAE-4888-80A4-4582457E580E}" destId="{4173920E-DE30-4982-B128-232440502098}" srcOrd="1" destOrd="0" presId="urn:microsoft.com/office/officeart/2005/8/layout/radial3"/>
    <dgm:cxn modelId="{AAEDAC45-655C-45CC-AA96-8760A7DC827D}" type="presParOf" srcId="{B3326801-CDAE-4888-80A4-4582457E580E}" destId="{C65A8FE9-C59D-4C36-AEEC-B22611D8F050}" srcOrd="2" destOrd="0" presId="urn:microsoft.com/office/officeart/2005/8/layout/radial3"/>
    <dgm:cxn modelId="{D83253B2-529E-4359-9FB0-20FE15078FF9}" type="presParOf" srcId="{B3326801-CDAE-4888-80A4-4582457E580E}" destId="{A4E46754-A061-4A30-8693-4BFA6625D813}" srcOrd="3" destOrd="0" presId="urn:microsoft.com/office/officeart/2005/8/layout/radial3"/>
    <dgm:cxn modelId="{00BB3B73-A63C-43CC-9B20-22A54B13D2E5}" type="presParOf" srcId="{B3326801-CDAE-4888-80A4-4582457E580E}" destId="{546EB495-1FFA-4025-A919-DE8CD0C72F67}" srcOrd="4" destOrd="0" presId="urn:microsoft.com/office/officeart/2005/8/layout/radial3"/>
    <dgm:cxn modelId="{FA565F6C-093B-4F14-9B7F-314DB5D6B6EF}" type="presParOf" srcId="{B3326801-CDAE-4888-80A4-4582457E580E}" destId="{E405BAB9-4390-4E5B-98BD-6DCFA800AECF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214058-022B-42C6-B1F5-14D6642C1D69}" type="doc">
      <dgm:prSet loTypeId="urn:microsoft.com/office/officeart/2005/8/layout/radial3" loCatId="relationship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BF2336F-8F97-41BE-93FD-AC5C4A497513}">
      <dgm:prSet phldrT="[Текст]" custT="1"/>
      <dgm:spPr/>
      <dgm:t>
        <a:bodyPr/>
        <a:lstStyle/>
        <a:p>
          <a:r>
            <a:rPr lang="uz-Cyrl-UZ" sz="20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 омиллар</a:t>
          </a:r>
          <a:endParaRPr lang="uz-Cyrl-UZ" sz="2000" b="1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5C67D7-7FAF-4A3A-918F-77F4C80CD22A}" type="parTrans" cxnId="{3E4D102B-1F32-4F3B-8582-8D14626B4600}">
      <dgm:prSet/>
      <dgm:spPr/>
      <dgm:t>
        <a:bodyPr/>
        <a:lstStyle/>
        <a:p>
          <a:endParaRPr lang="ru-RU"/>
        </a:p>
      </dgm:t>
    </dgm:pt>
    <dgm:pt modelId="{D70CC569-273E-42A0-9CC6-BAA02CE32C45}" type="sibTrans" cxnId="{3E4D102B-1F32-4F3B-8582-8D14626B4600}">
      <dgm:prSet/>
      <dgm:spPr/>
      <dgm:t>
        <a:bodyPr/>
        <a:lstStyle/>
        <a:p>
          <a:endParaRPr lang="ru-RU"/>
        </a:p>
      </dgm:t>
    </dgm:pt>
    <dgm:pt modelId="{21232639-F754-45A9-B3B3-ED077A1E21F3}">
      <dgm:prSet phldrT="[Текст]" custT="1"/>
      <dgm:spPr/>
      <dgm:t>
        <a:bodyPr/>
        <a:lstStyle/>
        <a:p>
          <a:r>
            <a:rPr lang="uz-Cyrl-UZ" sz="18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Қадриятлар, хатти-ҳаракатлар, ҳаётий тажрибадаги фарқлар</a:t>
          </a:r>
          <a:endParaRPr lang="uz-Cyrl-UZ" sz="1800" b="1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5A7AE1-8B7E-479C-A6A1-F0FDE5BD2E47}" type="parTrans" cxnId="{10178081-5178-4058-AC49-22A776AA60B9}">
      <dgm:prSet/>
      <dgm:spPr/>
      <dgm:t>
        <a:bodyPr/>
        <a:lstStyle/>
        <a:p>
          <a:endParaRPr lang="ru-RU"/>
        </a:p>
      </dgm:t>
    </dgm:pt>
    <dgm:pt modelId="{D90C4714-BACB-49A5-B0C0-2CCA0C2F295D}" type="sibTrans" cxnId="{10178081-5178-4058-AC49-22A776AA60B9}">
      <dgm:prSet/>
      <dgm:spPr/>
      <dgm:t>
        <a:bodyPr/>
        <a:lstStyle/>
        <a:p>
          <a:endParaRPr lang="ru-RU"/>
        </a:p>
      </dgm:t>
    </dgm:pt>
    <dgm:pt modelId="{BBA283FF-E6BB-4FFB-AC12-C5D48F2A1D3E}">
      <dgm:prSet phldrT="[Текст]" custT="1"/>
      <dgm:spPr/>
      <dgm:t>
        <a:bodyPr/>
        <a:lstStyle/>
        <a:p>
          <a:r>
            <a:rPr lang="uz-Cyrl-UZ" sz="18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 ёқтирмаслик</a:t>
          </a:r>
        </a:p>
      </dgm:t>
    </dgm:pt>
    <dgm:pt modelId="{46DE4332-2E8F-4DE3-BC72-D874E3364EB7}" type="parTrans" cxnId="{D6FFF5B5-5630-4E88-82CD-908A4A46D423}">
      <dgm:prSet/>
      <dgm:spPr/>
      <dgm:t>
        <a:bodyPr/>
        <a:lstStyle/>
        <a:p>
          <a:endParaRPr lang="ru-RU"/>
        </a:p>
      </dgm:t>
    </dgm:pt>
    <dgm:pt modelId="{E99517FF-9C75-49A6-8F8B-CDDB564D2BE4}" type="sibTrans" cxnId="{D6FFF5B5-5630-4E88-82CD-908A4A46D423}">
      <dgm:prSet/>
      <dgm:spPr/>
      <dgm:t>
        <a:bodyPr/>
        <a:lstStyle/>
        <a:p>
          <a:endParaRPr lang="ru-RU"/>
        </a:p>
      </dgm:t>
    </dgm:pt>
    <dgm:pt modelId="{D852A14C-C4F0-4A78-868E-699F65FEC25E}">
      <dgm:prSet phldrT="[Текст]" custT="1"/>
      <dgm:spPr/>
      <dgm:t>
        <a:bodyPr/>
        <a:lstStyle/>
        <a:p>
          <a:r>
            <a:rPr lang="uz-Cyrl-UZ" sz="18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Ўсиш истиқболларининг ноаниқлиги</a:t>
          </a:r>
        </a:p>
      </dgm:t>
    </dgm:pt>
    <dgm:pt modelId="{79B7A13C-E8BC-46E1-AF8E-E70F7EEB5F43}" type="parTrans" cxnId="{63F18A2F-2BE6-4E43-8BCC-2FA7172608D5}">
      <dgm:prSet/>
      <dgm:spPr/>
      <dgm:t>
        <a:bodyPr/>
        <a:lstStyle/>
        <a:p>
          <a:endParaRPr lang="ru-RU"/>
        </a:p>
      </dgm:t>
    </dgm:pt>
    <dgm:pt modelId="{EFFACB06-E69D-4805-8EF5-41E88E6EA248}" type="sibTrans" cxnId="{63F18A2F-2BE6-4E43-8BCC-2FA7172608D5}">
      <dgm:prSet/>
      <dgm:spPr/>
      <dgm:t>
        <a:bodyPr/>
        <a:lstStyle/>
        <a:p>
          <a:endParaRPr lang="ru-RU"/>
        </a:p>
      </dgm:t>
    </dgm:pt>
    <dgm:pt modelId="{B49C41CB-61FA-47B4-8484-00C82B5B7220}">
      <dgm:prSet phldrT="[Текст]" custT="1"/>
      <dgm:spPr/>
      <dgm:t>
        <a:bodyPr/>
        <a:lstStyle/>
        <a:p>
          <a:r>
            <a:rPr lang="uz-Cyrl-UZ" sz="18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Профессионаллик даражасининг етарли эмаслиги</a:t>
          </a:r>
        </a:p>
      </dgm:t>
    </dgm:pt>
    <dgm:pt modelId="{4138B99B-22FE-48C7-B28D-BF9314F6288D}" type="parTrans" cxnId="{800F6880-592E-47EF-97A3-99E27EB13566}">
      <dgm:prSet/>
      <dgm:spPr/>
      <dgm:t>
        <a:bodyPr/>
        <a:lstStyle/>
        <a:p>
          <a:endParaRPr lang="ru-RU"/>
        </a:p>
      </dgm:t>
    </dgm:pt>
    <dgm:pt modelId="{AA71DD68-B8E0-41C6-81E7-18BB517268FE}" type="sibTrans" cxnId="{800F6880-592E-47EF-97A3-99E27EB13566}">
      <dgm:prSet/>
      <dgm:spPr/>
      <dgm:t>
        <a:bodyPr/>
        <a:lstStyle/>
        <a:p>
          <a:endParaRPr lang="ru-RU"/>
        </a:p>
      </dgm:t>
    </dgm:pt>
    <dgm:pt modelId="{D414A216-9300-4F93-BAB0-45B5B7DEFF4E}">
      <dgm:prSet custT="1"/>
      <dgm:spPr/>
      <dgm:t>
        <a:bodyPr/>
        <a:lstStyle/>
        <a:p>
          <a:r>
            <a:rPr lang="uz-Cyrl-UZ" sz="1800" b="1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Бошқарув услуби</a:t>
          </a:r>
          <a:endParaRPr lang="uz-Cyrl-UZ" sz="1800" b="1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A2AF44-50EE-407E-BE0E-4FD6E45C2212}" type="parTrans" cxnId="{83652BDA-99B0-471E-8B7D-AA489CBD7368}">
      <dgm:prSet/>
      <dgm:spPr/>
      <dgm:t>
        <a:bodyPr/>
        <a:lstStyle/>
        <a:p>
          <a:endParaRPr lang="ru-RU"/>
        </a:p>
      </dgm:t>
    </dgm:pt>
    <dgm:pt modelId="{7B8A54AA-6475-46EF-914B-6332284B076B}" type="sibTrans" cxnId="{83652BDA-99B0-471E-8B7D-AA489CBD7368}">
      <dgm:prSet/>
      <dgm:spPr/>
      <dgm:t>
        <a:bodyPr/>
        <a:lstStyle/>
        <a:p>
          <a:endParaRPr lang="ru-RU"/>
        </a:p>
      </dgm:t>
    </dgm:pt>
    <dgm:pt modelId="{770DF573-D1FD-4E02-9002-B863145D4D95}">
      <dgm:prSet/>
      <dgm:spPr/>
      <dgm:t>
        <a:bodyPr/>
        <a:lstStyle/>
        <a:p>
          <a:endParaRPr lang="ru-RU"/>
        </a:p>
      </dgm:t>
    </dgm:pt>
    <dgm:pt modelId="{F7E29B18-F7DF-4935-BA18-630F28081661}" type="parTrans" cxnId="{3A6FA356-A8C4-40BA-A46D-20A22E867571}">
      <dgm:prSet/>
      <dgm:spPr/>
      <dgm:t>
        <a:bodyPr/>
        <a:lstStyle/>
        <a:p>
          <a:endParaRPr lang="ru-RU"/>
        </a:p>
      </dgm:t>
    </dgm:pt>
    <dgm:pt modelId="{5BD501AB-FBD2-449F-B634-822115829F7F}" type="sibTrans" cxnId="{3A6FA356-A8C4-40BA-A46D-20A22E867571}">
      <dgm:prSet/>
      <dgm:spPr/>
      <dgm:t>
        <a:bodyPr/>
        <a:lstStyle/>
        <a:p>
          <a:endParaRPr lang="ru-RU"/>
        </a:p>
      </dgm:t>
    </dgm:pt>
    <dgm:pt modelId="{668F999D-3EC9-4959-9EF9-A7278A033FEE}" type="pres">
      <dgm:prSet presAssocID="{90214058-022B-42C6-B1F5-14D6642C1D6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DF2DEB-E855-4180-8012-EDDBDAA613A8}" type="pres">
      <dgm:prSet presAssocID="{90214058-022B-42C6-B1F5-14D6642C1D69}" presName="radial" presStyleCnt="0">
        <dgm:presLayoutVars>
          <dgm:animLvl val="ctr"/>
        </dgm:presLayoutVars>
      </dgm:prSet>
      <dgm:spPr/>
    </dgm:pt>
    <dgm:pt modelId="{1C51734D-C9B8-4402-A838-1EE1BC039CC1}" type="pres">
      <dgm:prSet presAssocID="{7BF2336F-8F97-41BE-93FD-AC5C4A497513}" presName="centerShape" presStyleLbl="vennNode1" presStyleIdx="0" presStyleCnt="6" custScaleX="100791" custScaleY="75734" custLinFactNeighborX="-613" custLinFactNeighborY="1634"/>
      <dgm:spPr>
        <a:prstGeom prst="irregularSeal2">
          <a:avLst/>
        </a:prstGeom>
      </dgm:spPr>
      <dgm:t>
        <a:bodyPr/>
        <a:lstStyle/>
        <a:p>
          <a:endParaRPr lang="ru-RU"/>
        </a:p>
      </dgm:t>
    </dgm:pt>
    <dgm:pt modelId="{3D2DD810-B7EF-4B2B-B028-7D915DE23D11}" type="pres">
      <dgm:prSet presAssocID="{21232639-F754-45A9-B3B3-ED077A1E21F3}" presName="node" presStyleLbl="vennNode1" presStyleIdx="1" presStyleCnt="6" custScaleX="232689" custScaleY="135299" custRadScaleRad="105898" custRadScaleInc="-9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D66593-2E1C-45CE-AF0D-B6A6676DB27E}" type="pres">
      <dgm:prSet presAssocID="{BBA283FF-E6BB-4FFB-AC12-C5D48F2A1D3E}" presName="node" presStyleLbl="vennNode1" presStyleIdx="2" presStyleCnt="6" custScaleX="209561" custScaleY="135299" custRadScaleRad="143205" custRadScaleInc="51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436ED5-BE66-4C9E-B2D7-705F3204BE1A}" type="pres">
      <dgm:prSet presAssocID="{D852A14C-C4F0-4A78-868E-699F65FEC25E}" presName="node" presStyleLbl="vennNode1" presStyleIdx="3" presStyleCnt="6" custScaleX="230611" custScaleY="135299" custRadScaleRad="115539" custRadScaleInc="-160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B4A1D0-A97A-4617-AC34-9B7C418283BE}" type="pres">
      <dgm:prSet presAssocID="{B49C41CB-61FA-47B4-8484-00C82B5B7220}" presName="node" presStyleLbl="vennNode1" presStyleIdx="4" presStyleCnt="6" custScaleX="232489" custScaleY="135299" custRadScaleRad="120595" custRadScaleInc="8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B3D83-BB7F-4002-99E4-9A4F09F62C8C}" type="pres">
      <dgm:prSet presAssocID="{D414A216-9300-4F93-BAB0-45B5B7DEFF4E}" presName="node" presStyleLbl="vennNode1" presStyleIdx="5" presStyleCnt="6" custScaleX="228167" custScaleY="135299" custRadScaleRad="146735" custRadScaleInc="-56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ED2807-72CF-458D-97AA-F508A4E7BFF2}" type="presOf" srcId="{B49C41CB-61FA-47B4-8484-00C82B5B7220}" destId="{DEB4A1D0-A97A-4617-AC34-9B7C418283BE}" srcOrd="0" destOrd="0" presId="urn:microsoft.com/office/officeart/2005/8/layout/radial3"/>
    <dgm:cxn modelId="{83652BDA-99B0-471E-8B7D-AA489CBD7368}" srcId="{7BF2336F-8F97-41BE-93FD-AC5C4A497513}" destId="{D414A216-9300-4F93-BAB0-45B5B7DEFF4E}" srcOrd="4" destOrd="0" parTransId="{C9A2AF44-50EE-407E-BE0E-4FD6E45C2212}" sibTransId="{7B8A54AA-6475-46EF-914B-6332284B076B}"/>
    <dgm:cxn modelId="{6A94B1BC-04FE-4BB2-BBF6-169A5D668406}" type="presOf" srcId="{BBA283FF-E6BB-4FFB-AC12-C5D48F2A1D3E}" destId="{C5D66593-2E1C-45CE-AF0D-B6A6676DB27E}" srcOrd="0" destOrd="0" presId="urn:microsoft.com/office/officeart/2005/8/layout/radial3"/>
    <dgm:cxn modelId="{10178081-5178-4058-AC49-22A776AA60B9}" srcId="{7BF2336F-8F97-41BE-93FD-AC5C4A497513}" destId="{21232639-F754-45A9-B3B3-ED077A1E21F3}" srcOrd="0" destOrd="0" parTransId="{CE5A7AE1-8B7E-479C-A6A1-F0FDE5BD2E47}" sibTransId="{D90C4714-BACB-49A5-B0C0-2CCA0C2F295D}"/>
    <dgm:cxn modelId="{9851B23E-E789-4DAC-B82E-145DC916AECD}" type="presOf" srcId="{D852A14C-C4F0-4A78-868E-699F65FEC25E}" destId="{47436ED5-BE66-4C9E-B2D7-705F3204BE1A}" srcOrd="0" destOrd="0" presId="urn:microsoft.com/office/officeart/2005/8/layout/radial3"/>
    <dgm:cxn modelId="{FD6652FA-3FAF-4EC4-950E-7A082DA5D5BF}" type="presOf" srcId="{90214058-022B-42C6-B1F5-14D6642C1D69}" destId="{668F999D-3EC9-4959-9EF9-A7278A033FEE}" srcOrd="0" destOrd="0" presId="urn:microsoft.com/office/officeart/2005/8/layout/radial3"/>
    <dgm:cxn modelId="{E7B6A056-E723-49B0-9575-D27EE8EC77EA}" type="presOf" srcId="{21232639-F754-45A9-B3B3-ED077A1E21F3}" destId="{3D2DD810-B7EF-4B2B-B028-7D915DE23D11}" srcOrd="0" destOrd="0" presId="urn:microsoft.com/office/officeart/2005/8/layout/radial3"/>
    <dgm:cxn modelId="{17AB8AE6-0104-4739-9EAD-9127638C249D}" type="presOf" srcId="{7BF2336F-8F97-41BE-93FD-AC5C4A497513}" destId="{1C51734D-C9B8-4402-A838-1EE1BC039CC1}" srcOrd="0" destOrd="0" presId="urn:microsoft.com/office/officeart/2005/8/layout/radial3"/>
    <dgm:cxn modelId="{63F18A2F-2BE6-4E43-8BCC-2FA7172608D5}" srcId="{7BF2336F-8F97-41BE-93FD-AC5C4A497513}" destId="{D852A14C-C4F0-4A78-868E-699F65FEC25E}" srcOrd="2" destOrd="0" parTransId="{79B7A13C-E8BC-46E1-AF8E-E70F7EEB5F43}" sibTransId="{EFFACB06-E69D-4805-8EF5-41E88E6EA248}"/>
    <dgm:cxn modelId="{D6FFF5B5-5630-4E88-82CD-908A4A46D423}" srcId="{7BF2336F-8F97-41BE-93FD-AC5C4A497513}" destId="{BBA283FF-E6BB-4FFB-AC12-C5D48F2A1D3E}" srcOrd="1" destOrd="0" parTransId="{46DE4332-2E8F-4DE3-BC72-D874E3364EB7}" sibTransId="{E99517FF-9C75-49A6-8F8B-CDDB564D2BE4}"/>
    <dgm:cxn modelId="{800F6880-592E-47EF-97A3-99E27EB13566}" srcId="{7BF2336F-8F97-41BE-93FD-AC5C4A497513}" destId="{B49C41CB-61FA-47B4-8484-00C82B5B7220}" srcOrd="3" destOrd="0" parTransId="{4138B99B-22FE-48C7-B28D-BF9314F6288D}" sibTransId="{AA71DD68-B8E0-41C6-81E7-18BB517268FE}"/>
    <dgm:cxn modelId="{9195DD36-7BEF-4FBA-ACB4-DF526FCD6B60}" type="presOf" srcId="{D414A216-9300-4F93-BAB0-45B5B7DEFF4E}" destId="{9E2B3D83-BB7F-4002-99E4-9A4F09F62C8C}" srcOrd="0" destOrd="0" presId="urn:microsoft.com/office/officeart/2005/8/layout/radial3"/>
    <dgm:cxn modelId="{3E4D102B-1F32-4F3B-8582-8D14626B4600}" srcId="{90214058-022B-42C6-B1F5-14D6642C1D69}" destId="{7BF2336F-8F97-41BE-93FD-AC5C4A497513}" srcOrd="0" destOrd="0" parTransId="{775C67D7-7FAF-4A3A-918F-77F4C80CD22A}" sibTransId="{D70CC569-273E-42A0-9CC6-BAA02CE32C45}"/>
    <dgm:cxn modelId="{3A6FA356-A8C4-40BA-A46D-20A22E867571}" srcId="{90214058-022B-42C6-B1F5-14D6642C1D69}" destId="{770DF573-D1FD-4E02-9002-B863145D4D95}" srcOrd="1" destOrd="0" parTransId="{F7E29B18-F7DF-4935-BA18-630F28081661}" sibTransId="{5BD501AB-FBD2-449F-B634-822115829F7F}"/>
    <dgm:cxn modelId="{A937F3A2-3EF1-4197-90C1-C1D42A12943D}" type="presParOf" srcId="{668F999D-3EC9-4959-9EF9-A7278A033FEE}" destId="{DDDF2DEB-E855-4180-8012-EDDBDAA613A8}" srcOrd="0" destOrd="0" presId="urn:microsoft.com/office/officeart/2005/8/layout/radial3"/>
    <dgm:cxn modelId="{AF1040AB-C1A3-464F-991F-8188145509A9}" type="presParOf" srcId="{DDDF2DEB-E855-4180-8012-EDDBDAA613A8}" destId="{1C51734D-C9B8-4402-A838-1EE1BC039CC1}" srcOrd="0" destOrd="0" presId="urn:microsoft.com/office/officeart/2005/8/layout/radial3"/>
    <dgm:cxn modelId="{0692D32C-B276-4ADF-997F-E815A363CC7D}" type="presParOf" srcId="{DDDF2DEB-E855-4180-8012-EDDBDAA613A8}" destId="{3D2DD810-B7EF-4B2B-B028-7D915DE23D11}" srcOrd="1" destOrd="0" presId="urn:microsoft.com/office/officeart/2005/8/layout/radial3"/>
    <dgm:cxn modelId="{9D0BD23C-0E59-4B50-A7AE-85CCDAB93F56}" type="presParOf" srcId="{DDDF2DEB-E855-4180-8012-EDDBDAA613A8}" destId="{C5D66593-2E1C-45CE-AF0D-B6A6676DB27E}" srcOrd="2" destOrd="0" presId="urn:microsoft.com/office/officeart/2005/8/layout/radial3"/>
    <dgm:cxn modelId="{53BBA459-1701-4AED-8E51-9B8969F5DEE0}" type="presParOf" srcId="{DDDF2DEB-E855-4180-8012-EDDBDAA613A8}" destId="{47436ED5-BE66-4C9E-B2D7-705F3204BE1A}" srcOrd="3" destOrd="0" presId="urn:microsoft.com/office/officeart/2005/8/layout/radial3"/>
    <dgm:cxn modelId="{8D1FF6C1-E961-46F6-9B1D-A75DA95FFD31}" type="presParOf" srcId="{DDDF2DEB-E855-4180-8012-EDDBDAA613A8}" destId="{DEB4A1D0-A97A-4617-AC34-9B7C418283BE}" srcOrd="4" destOrd="0" presId="urn:microsoft.com/office/officeart/2005/8/layout/radial3"/>
    <dgm:cxn modelId="{8AA8EA17-C842-455E-8018-FE102C2F52E2}" type="presParOf" srcId="{DDDF2DEB-E855-4180-8012-EDDBDAA613A8}" destId="{9E2B3D83-BB7F-4002-99E4-9A4F09F62C8C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00A84-4037-4664-BFBE-49703D7FFD9F}">
      <dsp:nvSpPr>
        <dsp:cNvPr id="0" name=""/>
        <dsp:cNvSpPr/>
      </dsp:nvSpPr>
      <dsp:spPr>
        <a:xfrm>
          <a:off x="2808862" y="1714528"/>
          <a:ext cx="2380903" cy="1511208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Ташкилий</a:t>
          </a: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000" b="1" kern="1200" noProof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омиллар</a:t>
          </a:r>
          <a:endParaRPr lang="uz-Cyrl-UZ" sz="2000" b="1" kern="1200" noProof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7537" y="1935839"/>
        <a:ext cx="1683553" cy="1068586"/>
      </dsp:txXfrm>
    </dsp:sp>
    <dsp:sp modelId="{4173920E-DE30-4982-B128-232440502098}">
      <dsp:nvSpPr>
        <dsp:cNvPr id="0" name=""/>
        <dsp:cNvSpPr/>
      </dsp:nvSpPr>
      <dsp:spPr>
        <a:xfrm>
          <a:off x="2376261" y="144018"/>
          <a:ext cx="3335897" cy="1568505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Чекланган ресурслар, уларнинг адолатсиз тақсимланиши</a:t>
          </a:r>
          <a:endParaRPr lang="uz-Cyrl-UZ" sz="2000" b="1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64792" y="373720"/>
        <a:ext cx="2358835" cy="1109101"/>
      </dsp:txXfrm>
    </dsp:sp>
    <dsp:sp modelId="{C65A8FE9-C59D-4C36-AEEC-B22611D8F050}">
      <dsp:nvSpPr>
        <dsp:cNvPr id="0" name=""/>
        <dsp:cNvSpPr/>
      </dsp:nvSpPr>
      <dsp:spPr>
        <a:xfrm>
          <a:off x="4941195" y="1497337"/>
          <a:ext cx="2916984" cy="168215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Мақсаддаги фарқлар</a:t>
          </a:r>
        </a:p>
      </dsp:txBody>
      <dsp:txXfrm>
        <a:off x="5368377" y="1743682"/>
        <a:ext cx="2062620" cy="1189460"/>
      </dsp:txXfrm>
    </dsp:sp>
    <dsp:sp modelId="{A4E46754-A061-4A30-8693-4BFA6625D813}">
      <dsp:nvSpPr>
        <dsp:cNvPr id="0" name=""/>
        <dsp:cNvSpPr/>
      </dsp:nvSpPr>
      <dsp:spPr>
        <a:xfrm>
          <a:off x="3581149" y="3225530"/>
          <a:ext cx="3655891" cy="175210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Ҳуқуқ ва мажбуриятларнинг ноаниқ тақсимланиши</a:t>
          </a:r>
        </a:p>
      </dsp:txBody>
      <dsp:txXfrm>
        <a:off x="4116542" y="3482120"/>
        <a:ext cx="2585105" cy="1238923"/>
      </dsp:txXfrm>
    </dsp:sp>
    <dsp:sp modelId="{546EB495-1FFA-4025-A919-DE8CD0C72F67}">
      <dsp:nvSpPr>
        <dsp:cNvPr id="0" name=""/>
        <dsp:cNvSpPr/>
      </dsp:nvSpPr>
      <dsp:spPr>
        <a:xfrm>
          <a:off x="226643" y="3239628"/>
          <a:ext cx="3582918" cy="1712280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Вазифаларнинг ўзаро боғлиқлиги</a:t>
          </a:r>
        </a:p>
      </dsp:txBody>
      <dsp:txXfrm>
        <a:off x="751349" y="3490386"/>
        <a:ext cx="2533506" cy="1210764"/>
      </dsp:txXfrm>
    </dsp:sp>
    <dsp:sp modelId="{E405BAB9-4390-4E5B-98BD-6DCFA800AECF}">
      <dsp:nvSpPr>
        <dsp:cNvPr id="0" name=""/>
        <dsp:cNvSpPr/>
      </dsp:nvSpPr>
      <dsp:spPr>
        <a:xfrm>
          <a:off x="0" y="1569341"/>
          <a:ext cx="2980077" cy="1726791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Ноқулай иш шароитлари</a:t>
          </a:r>
        </a:p>
      </dsp:txBody>
      <dsp:txXfrm>
        <a:off x="436422" y="1822224"/>
        <a:ext cx="2107233" cy="12210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51734D-C9B8-4402-A838-1EE1BC039CC1}">
      <dsp:nvSpPr>
        <dsp:cNvPr id="0" name=""/>
        <dsp:cNvSpPr/>
      </dsp:nvSpPr>
      <dsp:spPr>
        <a:xfrm>
          <a:off x="2806081" y="1570777"/>
          <a:ext cx="2758286" cy="2072567"/>
        </a:xfrm>
        <a:prstGeom prst="irregularSeal2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 омиллар</a:t>
          </a:r>
          <a:endParaRPr lang="uz-Cyrl-UZ" sz="2000" b="1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92077" y="2183144"/>
        <a:ext cx="1183509" cy="916631"/>
      </dsp:txXfrm>
    </dsp:sp>
    <dsp:sp modelId="{3D2DD810-B7EF-4B2B-B028-7D915DE23D11}">
      <dsp:nvSpPr>
        <dsp:cNvPr id="0" name=""/>
        <dsp:cNvSpPr/>
      </dsp:nvSpPr>
      <dsp:spPr>
        <a:xfrm>
          <a:off x="2591537" y="-157069"/>
          <a:ext cx="3183930" cy="1851323"/>
        </a:xfrm>
        <a:prstGeom prst="ellipse">
          <a:avLst/>
        </a:prstGeom>
        <a:solidFill>
          <a:schemeClr val="accent2">
            <a:alpha val="50000"/>
            <a:hueOff val="936304"/>
            <a:satOff val="-1168"/>
            <a:lumOff val="27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Қадриятлар, хатти-ҳаракатлар, ҳаётий тажрибадаги фарқлар</a:t>
          </a:r>
          <a:endParaRPr lang="uz-Cyrl-UZ" sz="1800" b="1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57813" y="114051"/>
        <a:ext cx="2251378" cy="1309083"/>
      </dsp:txXfrm>
    </dsp:sp>
    <dsp:sp modelId="{C5D66593-2E1C-45CE-AF0D-B6A6676DB27E}">
      <dsp:nvSpPr>
        <dsp:cNvPr id="0" name=""/>
        <dsp:cNvSpPr/>
      </dsp:nvSpPr>
      <dsp:spPr>
        <a:xfrm>
          <a:off x="5244169" y="994998"/>
          <a:ext cx="2867465" cy="1851323"/>
        </a:xfrm>
        <a:prstGeom prst="ellipse">
          <a:avLst/>
        </a:prstGeom>
        <a:solidFill>
          <a:schemeClr val="accent2">
            <a:alpha val="50000"/>
            <a:hueOff val="1872608"/>
            <a:satOff val="-2336"/>
            <a:lumOff val="54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Шахсий ёқтирмаслик</a:t>
          </a:r>
        </a:p>
      </dsp:txBody>
      <dsp:txXfrm>
        <a:off x="5664100" y="1266118"/>
        <a:ext cx="2027603" cy="1309083"/>
      </dsp:txXfrm>
    </dsp:sp>
    <dsp:sp modelId="{47436ED5-BE66-4C9E-B2D7-705F3204BE1A}">
      <dsp:nvSpPr>
        <dsp:cNvPr id="0" name=""/>
        <dsp:cNvSpPr/>
      </dsp:nvSpPr>
      <dsp:spPr>
        <a:xfrm>
          <a:off x="4147327" y="3011225"/>
          <a:ext cx="3155496" cy="1851323"/>
        </a:xfrm>
        <a:prstGeom prst="ellipse">
          <a:avLst/>
        </a:prstGeom>
        <a:solidFill>
          <a:schemeClr val="accent2">
            <a:alpha val="50000"/>
            <a:hueOff val="2808911"/>
            <a:satOff val="-3503"/>
            <a:lumOff val="82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Ўсиш истиқболларининг ноаниқлиги</a:t>
          </a:r>
        </a:p>
      </dsp:txBody>
      <dsp:txXfrm>
        <a:off x="4609439" y="3282345"/>
        <a:ext cx="2231272" cy="1309083"/>
      </dsp:txXfrm>
    </dsp:sp>
    <dsp:sp modelId="{DEB4A1D0-A97A-4617-AC34-9B7C418283BE}">
      <dsp:nvSpPr>
        <dsp:cNvPr id="0" name=""/>
        <dsp:cNvSpPr/>
      </dsp:nvSpPr>
      <dsp:spPr>
        <a:xfrm>
          <a:off x="1182144" y="3063504"/>
          <a:ext cx="3181193" cy="1851323"/>
        </a:xfrm>
        <a:prstGeom prst="ellipse">
          <a:avLst/>
        </a:prstGeom>
        <a:solidFill>
          <a:schemeClr val="accent2">
            <a:alpha val="50000"/>
            <a:hueOff val="3745215"/>
            <a:satOff val="-4671"/>
            <a:lumOff val="109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Профессионаллик даражасининг етарли эмаслиги</a:t>
          </a:r>
        </a:p>
      </dsp:txBody>
      <dsp:txXfrm>
        <a:off x="1648019" y="3334624"/>
        <a:ext cx="2249443" cy="1309083"/>
      </dsp:txXfrm>
    </dsp:sp>
    <dsp:sp modelId="{9E2B3D83-BB7F-4002-99E4-9A4F09F62C8C}">
      <dsp:nvSpPr>
        <dsp:cNvPr id="0" name=""/>
        <dsp:cNvSpPr/>
      </dsp:nvSpPr>
      <dsp:spPr>
        <a:xfrm>
          <a:off x="110382" y="994986"/>
          <a:ext cx="3122054" cy="1851323"/>
        </a:xfrm>
        <a:prstGeom prst="ellipse">
          <a:avLst/>
        </a:prstGeom>
        <a:solidFill>
          <a:schemeClr val="accent2">
            <a:alpha val="50000"/>
            <a:hueOff val="4681519"/>
            <a:satOff val="-5839"/>
            <a:lumOff val="137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noProof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Бошқарув услуби</a:t>
          </a:r>
          <a:endParaRPr lang="uz-Cyrl-UZ" sz="1800" b="1" kern="1200" noProof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7596" y="1266106"/>
        <a:ext cx="2207626" cy="1309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D8217C-8132-4EF8-B6D3-06F4110687B9}" type="datetimeFigureOut">
              <a:rPr lang="ru-RU" smtClean="0"/>
              <a:t>07.10.2022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BC2175-932D-49B0-9837-F4ED4B8315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43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BC2175-932D-49B0-9837-F4ED4B8315A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285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55803" y="1211046"/>
            <a:ext cx="4032250" cy="3830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rgbClr val="0F243E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474589" y="1139189"/>
            <a:ext cx="3408045" cy="4290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 i="1">
                <a:solidFill>
                  <a:srgbClr val="FF0000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2657550"/>
            <a:ext cx="6858000" cy="852413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340863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77940"/>
            <a:ext cx="2103120" cy="276999"/>
          </a:xfrm>
        </p:spPr>
        <p:txBody>
          <a:bodyPr/>
          <a:lstStyle/>
          <a:p>
            <a:fld id="{346E04B0-FABE-477F-A049-CCF152A8366D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08960" y="6377940"/>
            <a:ext cx="2926080" cy="276999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83680" y="6377940"/>
            <a:ext cx="2103120" cy="276999"/>
          </a:xfrm>
        </p:spPr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938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DBED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1892" y="179019"/>
            <a:ext cx="8840215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26872" y="1744421"/>
            <a:ext cx="8690254" cy="4141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5" Type="http://schemas.openxmlformats.org/officeDocument/2006/relationships/image" Target="../media/image30.jp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9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139804" y="1941910"/>
            <a:ext cx="4067175" cy="2183606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t">
              <a:defRPr/>
            </a:pPr>
            <a:endParaRPr lang="uz-Cyrl-UZ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endParaRPr lang="uz-Cyrl-UZ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r>
              <a:rPr lang="en-US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Week</a:t>
            </a:r>
            <a:r>
              <a:rPr lang="uz-Cyrl-UZ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uz-Cyrl-UZ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r>
              <a:rPr lang="en-US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Problem </a:t>
            </a:r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situations, obstacles </a:t>
            </a:r>
            <a:endParaRPr lang="uz-Cyrl-UZ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r>
              <a:rPr lang="en-US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techniques for solving them at the enterprise. </a:t>
            </a:r>
            <a:r>
              <a:rPr lang="en-US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uz-Cyrl-UZ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endParaRPr lang="uz-Cyrl-UZ" sz="2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7260" y="1946222"/>
            <a:ext cx="3202034" cy="20359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460" name="Прямоугольник 5"/>
          <p:cNvSpPr>
            <a:spLocks noChangeArrowheads="1"/>
          </p:cNvSpPr>
          <p:nvPr/>
        </p:nvSpPr>
        <p:spPr bwMode="auto">
          <a:xfrm>
            <a:off x="937023" y="948929"/>
            <a:ext cx="726995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fontAlgn="t">
              <a:spcBef>
                <a:spcPct val="0"/>
              </a:spcBef>
              <a:buClrTx/>
              <a:buFontTx/>
              <a:buNone/>
            </a:pPr>
            <a:r>
              <a:rPr lang="ru-RU" altLang="ru-RU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ru-RU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 School of Business and Entrepreneurship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altLang="ru-RU" sz="27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7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b="1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  <a:r>
              <a:rPr lang="ru-RU" altLang="ru-RU" b="1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ru-RU" b="1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Resources Management</a:t>
            </a:r>
            <a:r>
              <a:rPr lang="uz-Cyrl-UZ" altLang="ru-RU"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b="1" i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ru-RU" altLang="ru-RU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83819" y="4435078"/>
            <a:ext cx="1746647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Suyunov</a:t>
            </a:r>
          </a:p>
          <a:p>
            <a:pPr algn="ctr">
              <a:defRPr/>
            </a:pPr>
            <a:r>
              <a:rPr lang="en-US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Dilmurod</a:t>
            </a:r>
          </a:p>
          <a:p>
            <a:pPr algn="ctr">
              <a:defRPr/>
            </a:pPr>
            <a:r>
              <a:rPr lang="en-US" b="1" dirty="0" err="1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Holmuradovich</a:t>
            </a:r>
            <a:endParaRPr lang="ru-RU" b="1" dirty="0">
              <a:ln>
                <a:prstDash val="solid"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62651" y="4485085"/>
            <a:ext cx="2194322" cy="11310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350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en-US" sz="1350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Head of Department of "Corporate Governance Theory and Practice", Doctor of Science, Professor.</a:t>
            </a:r>
            <a:endParaRPr lang="ru-RU" sz="1350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923360" y="4808935"/>
            <a:ext cx="0" cy="900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553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199953" y="2754365"/>
            <a:ext cx="4663127" cy="1873322"/>
          </a:xfrm>
          <a:prstGeom prst="roundRect">
            <a:avLst>
              <a:gd name="adj" fmla="val 6141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/>
            <a:r>
              <a:rPr lang="ru-RU" sz="2769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ru-RU" sz="2769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769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endParaRPr lang="ru-RU" sz="2769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/>
            <a:endParaRPr lang="en-US" sz="185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/>
            <a:r>
              <a:rPr lang="uz-Cyrl-UZ" sz="2400" b="1" spc="-30" dirty="0" smtClean="0">
                <a:solidFill>
                  <a:schemeClr val="tx2"/>
                </a:solidFill>
                <a:latin typeface="Times New Roman"/>
                <a:cs typeface="Times New Roman"/>
              </a:rPr>
              <a:t>Корхонада м</a:t>
            </a:r>
            <a:r>
              <a:rPr lang="uz-Cyrl-UZ" sz="2400" b="1" spc="-25" dirty="0" smtClean="0">
                <a:solidFill>
                  <a:schemeClr val="tx2"/>
                </a:solidFill>
                <a:latin typeface="Times New Roman"/>
                <a:cs typeface="Times New Roman"/>
              </a:rPr>
              <a:t>уаммоли  </a:t>
            </a:r>
            <a:r>
              <a:rPr lang="uz-Cyrl-UZ" sz="2400" b="1" spc="-15" dirty="0" smtClean="0">
                <a:solidFill>
                  <a:schemeClr val="tx2"/>
                </a:solidFill>
                <a:latin typeface="Times New Roman"/>
                <a:cs typeface="Times New Roman"/>
              </a:rPr>
              <a:t>вазиятлар, </a:t>
            </a:r>
            <a:r>
              <a:rPr lang="uz-Cyrl-UZ" sz="2400" b="1" spc="-5" dirty="0" smtClean="0">
                <a:solidFill>
                  <a:schemeClr val="tx2"/>
                </a:solidFill>
                <a:latin typeface="Times New Roman"/>
                <a:cs typeface="Times New Roman"/>
              </a:rPr>
              <a:t>тўсиқлар ва </a:t>
            </a:r>
            <a:r>
              <a:rPr lang="uz-Cyrl-UZ" sz="2400" b="1" spc="-20" dirty="0" smtClean="0">
                <a:solidFill>
                  <a:schemeClr val="tx2"/>
                </a:solidFill>
                <a:latin typeface="Times New Roman"/>
                <a:cs typeface="Times New Roman"/>
              </a:rPr>
              <a:t>уларни </a:t>
            </a:r>
            <a:r>
              <a:rPr lang="uz-Cyrl-UZ" sz="2400" b="1" spc="-25" dirty="0" smtClean="0">
                <a:solidFill>
                  <a:schemeClr val="tx2"/>
                </a:solidFill>
                <a:latin typeface="Times New Roman"/>
                <a:cs typeface="Times New Roman"/>
              </a:rPr>
              <a:t>ҳал этиш </a:t>
            </a:r>
            <a:r>
              <a:rPr lang="uz-Cyrl-UZ" sz="2400" b="1" spc="-15" dirty="0" smtClean="0">
                <a:solidFill>
                  <a:schemeClr val="tx2"/>
                </a:solidFill>
                <a:latin typeface="Times New Roman"/>
                <a:cs typeface="Times New Roman"/>
              </a:rPr>
              <a:t>техникаси. </a:t>
            </a:r>
            <a:endParaRPr lang="uz-Cyrl-UZ" sz="2308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474" y="1604043"/>
            <a:ext cx="3940964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31112" y="704117"/>
            <a:ext cx="8471453" cy="1115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323" b="1" dirty="0">
                <a:latin typeface="Times New Roman" pitchFamily="18" charset="0"/>
                <a:cs typeface="Times New Roman" pitchFamily="18" charset="0"/>
              </a:rPr>
              <a:t>«Бизнес </a:t>
            </a:r>
            <a:r>
              <a:rPr lang="ru-RU" sz="3323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323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23" b="1" dirty="0" err="1"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3323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23" b="1" dirty="0" err="1"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3323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23" b="1" dirty="0" err="1"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3323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323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323" dirty="0">
              <a:solidFill>
                <a:schemeClr val="accent1">
                  <a:lumMod val="20000"/>
                  <a:lumOff val="80000"/>
                </a:schemeClr>
              </a:solidFill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1683" y="5113707"/>
            <a:ext cx="2150346" cy="1114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215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</a:t>
            </a:r>
          </a:p>
          <a:p>
            <a:pPr algn="ctr"/>
            <a:r>
              <a:rPr lang="uz-Cyrl-UZ" sz="2215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Дилмурод </a:t>
            </a:r>
          </a:p>
          <a:p>
            <a:pPr algn="ctr"/>
            <a:r>
              <a:rPr lang="uz-Cyrl-UZ" sz="2215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Холмурадович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35494" y="5126998"/>
            <a:ext cx="2699708" cy="1115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662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uz-Cyrl-UZ" sz="1662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«Корпоратив бошқарув назарияси ва амалиёти» кафедраси мудири, и.ф.д., профессор</a:t>
            </a:r>
            <a:r>
              <a:rPr lang="ru-RU" sz="1662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62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008484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27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400" y="533400"/>
            <a:ext cx="7893684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lang="ru-RU" sz="3600" b="1" spc="-20" dirty="0" smtClean="0">
                <a:latin typeface="Times New Roman"/>
                <a:cs typeface="Times New Roman"/>
              </a:rPr>
              <a:t>РЕЖА:</a:t>
            </a:r>
            <a:endParaRPr sz="36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096000" y="2407553"/>
            <a:ext cx="3048000" cy="4495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Прямоугольник 3"/>
          <p:cNvSpPr/>
          <p:nvPr/>
        </p:nvSpPr>
        <p:spPr>
          <a:xfrm>
            <a:off x="0" y="1100222"/>
            <a:ext cx="6400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1. </a:t>
            </a:r>
            <a:r>
              <a:rPr lang="uz-Cyrl-UZ" sz="2400" b="1" spc="-30" dirty="0">
                <a:latin typeface="Times New Roman"/>
                <a:cs typeface="Times New Roman"/>
              </a:rPr>
              <a:t>Корхонада м</a:t>
            </a:r>
            <a:r>
              <a:rPr lang="uz-Cyrl-UZ" sz="2400" b="1" spc="-25" dirty="0">
                <a:latin typeface="Times New Roman"/>
                <a:cs typeface="Times New Roman"/>
              </a:rPr>
              <a:t>уаммоли  </a:t>
            </a:r>
            <a:r>
              <a:rPr lang="uz-Cyrl-UZ" sz="2400" b="1" spc="-15" dirty="0">
                <a:latin typeface="Times New Roman"/>
                <a:cs typeface="Times New Roman"/>
              </a:rPr>
              <a:t>вазиятлар, </a:t>
            </a:r>
            <a:r>
              <a:rPr lang="uz-Cyrl-UZ" sz="2400" b="1" spc="-15" dirty="0" smtClean="0">
                <a:latin typeface="Times New Roman"/>
                <a:cs typeface="Times New Roman"/>
              </a:rPr>
              <a:t>н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 ёки зиддият тушунчалари.</a:t>
            </a:r>
          </a:p>
          <a:p>
            <a:pPr>
              <a:lnSpc>
                <a:spcPct val="150000"/>
              </a:lnSpc>
            </a:pP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2. Низоларнинг келиб чиқиши ва ман</a:t>
            </a:r>
            <a:r>
              <a:rPr lang="uz-Cyrl-UZ" sz="2400" b="1" spc="-2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Cyrl-UZ" sz="2400" b="1" spc="-17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тлар  тўқ</a:t>
            </a:r>
            <a:r>
              <a:rPr lang="uz-Cyrl-UZ" sz="2400" b="1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z-Cyrl-UZ" sz="2400" b="1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ашуви ва 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z-Cyrl-UZ" sz="2400" b="1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изоларни </a:t>
            </a:r>
            <a:r>
              <a:rPr lang="uz-Cyrl-UZ" sz="2400" b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ҳал этиш йўллари.</a:t>
            </a:r>
            <a:endParaRPr lang="uz-Cyrl-UZ" sz="2400" b="1" spc="-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z-Cyrl-UZ" sz="2400" b="1" spc="-2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3.Раҳбарлар </a:t>
            </a:r>
            <a:r>
              <a:rPr lang="uz-Cyrl-UZ" sz="2400" b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фаолиятида 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учрайдиган</a:t>
            </a:r>
            <a:r>
              <a:rPr lang="uz-Cyrl-UZ" sz="2400" b="1" spc="-9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тўсиқлар. </a:t>
            </a:r>
          </a:p>
          <a:p>
            <a:pPr algn="just">
              <a:lnSpc>
                <a:spcPct val="150000"/>
              </a:lnSpc>
            </a:pPr>
            <a:r>
              <a:rPr lang="uz-Cyrl-UZ" sz="2400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spc="-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z-Cyrl-UZ" sz="2400" b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4.Жамоада конфликт холатлардан чиқиш усуллари.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18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3505200"/>
            <a:ext cx="8229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Моҳиятига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ўрганиш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метод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эканлигини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асословчи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далилларни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тўплаш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далилларни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таҳлитда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изоҳлаш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676400"/>
            <a:ext cx="7772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z-Cyrl-UZ" sz="25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500" b="1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Муаммо </a:t>
            </a:r>
            <a:r>
              <a:rPr lang="uz-Cyrl-UZ" sz="25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(юнон. “тўсиқ”, “қийинчилик”, араб. “жумбоқли</a:t>
            </a:r>
            <a:r>
              <a:rPr lang="uz-Cyrl-UZ" sz="25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”,“</a:t>
            </a:r>
            <a:r>
              <a:rPr lang="uz-Cyrl-UZ" sz="25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сирли”, “тушунилиши қийин”) – ҳал қилиниши </a:t>
            </a:r>
            <a:r>
              <a:rPr lang="uz-Cyrl-UZ" sz="25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муҳим назарий </a:t>
            </a:r>
            <a:r>
              <a:rPr lang="uz-Cyrl-UZ" sz="25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 амалий аҳамиятга эга бўлган </a:t>
            </a:r>
            <a:r>
              <a:rPr lang="uz-Cyrl-UZ" sz="25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масаладир.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381000"/>
            <a:ext cx="8534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Cyrl-UZ" sz="2000" b="1" spc="-30" dirty="0">
                <a:latin typeface="Times New Roman"/>
                <a:cs typeface="Times New Roman"/>
              </a:rPr>
              <a:t>Корхонада м</a:t>
            </a:r>
            <a:r>
              <a:rPr lang="uz-Cyrl-UZ" sz="2000" b="1" spc="-25" dirty="0">
                <a:latin typeface="Times New Roman"/>
                <a:cs typeface="Times New Roman"/>
              </a:rPr>
              <a:t>уаммоли  </a:t>
            </a:r>
            <a:r>
              <a:rPr lang="uz-Cyrl-UZ" sz="2000" b="1" spc="-15" dirty="0">
                <a:latin typeface="Times New Roman"/>
                <a:cs typeface="Times New Roman"/>
              </a:rPr>
              <a:t>вазиятлар, н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 ёки зиддият </a:t>
            </a:r>
            <a:r>
              <a:rPr lang="uz-Cyrl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тушунчалари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04235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72"/>
          <p:cNvSpPr/>
          <p:nvPr/>
        </p:nvSpPr>
        <p:spPr>
          <a:xfrm>
            <a:off x="304800" y="533400"/>
            <a:ext cx="853440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500" b="1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sz="2400" b="1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sz="24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Низо”</a:t>
            </a:r>
            <a:r>
              <a:rPr lang="en-US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лотинча </a:t>
            </a:r>
            <a:r>
              <a:rPr lang="uz-Cyrl-UZ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conflictus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z-Cyrl-UZ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ўзидан олиниб, у дастлаб тўқнашув маъносида тушунилган.</a:t>
            </a:r>
            <a:endParaRPr lang="ru-RU" sz="2400" dirty="0"/>
          </a:p>
          <a:p>
            <a:pPr lvl="0" algn="just"/>
            <a:r>
              <a:rPr lang="uz-Cyrl-UZ" sz="2500" b="1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Низо - бу</a:t>
            </a:r>
            <a:r>
              <a:rPr lang="uz-Cyrl-UZ" sz="25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қарама-қаршилик, бу кураш, аммо турли шаклларда намоён бўлади.</a:t>
            </a:r>
            <a:r>
              <a:rPr lang="uz-Cyrl-UZ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z-Cyrl-UZ" sz="2500" dirty="0" smtClean="0">
              <a:solidFill>
                <a:srgbClr val="2021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500" b="1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Низо - бу</a:t>
            </a:r>
            <a:r>
              <a:rPr lang="uz-Cyrl-UZ" sz="25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икки ёки ундан ортиқ томонлар ўртасида келишувнинг етишмаслиги.</a:t>
            </a:r>
            <a:endParaRPr lang="uz-Cyrl-UZ" sz="2500" dirty="0">
              <a:solidFill>
                <a:srgbClr val="2021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152400" y="3124200"/>
            <a:ext cx="8839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Низо ёки зиддият, конфликт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r>
              <a:rPr lang="uz-Cyrl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 айрим алоҳида олинган шахс онгида, ёки шахслараро мулоқот жараёнида, гуруҳ доирасида ёки гуруҳлараро ўзаро мулоқот ва таъсир пайтларида бирор муаммо, масала ёки қарашлар борасида бир-бирига тўғри келмайдиган, қарама-қарши фикр, қараш ва позицияларнинг тўқнашуви оқибати пайдо бўлган салбий ҳиссиётларга тўла муносабатлар маромини билдирувчи ижтимоий-психологик ҳодисадир</a:t>
            </a:r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76200"/>
            <a:ext cx="8839200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Одатда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карама-қарши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йўналган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қарашларга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нохуш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ҳиссий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кечинмалар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гуруҳлараро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шахслараро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ифодаланувчи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тўқнашувларга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айтилади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Психолог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нуқтаи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назардан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қараганда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ҳалокатли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этадиган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балки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оқибатидир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оқибатида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руҳиятида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қўрқинч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ваҳима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адоват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салбий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хислар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юзага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низоли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вазиятлар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меҳнатни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қилишдаги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камчиликларни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тулашнинг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такомиллаштирилмагани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ёмон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хақидаги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қонунларнинг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бузилиши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раҳбарликнинг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қониқарсиз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савияси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маданиятининг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савияси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ҳоказоларни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uz-Cyrl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635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75480" y="1029485"/>
            <a:ext cx="4755439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208145" algn="l"/>
              </a:tabLst>
            </a:pPr>
            <a:r>
              <a:rPr sz="2400" b="1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МАН</a:t>
            </a:r>
            <a:r>
              <a:rPr sz="2400" b="1" i="1" spc="-225" dirty="0" smtClean="0">
                <a:solidFill>
                  <a:srgbClr val="17375E"/>
                </a:solidFill>
                <a:latin typeface="Times New Roman"/>
                <a:cs typeface="Times New Roman"/>
              </a:rPr>
              <a:t>Ф</a:t>
            </a:r>
            <a:r>
              <a:rPr sz="2400" b="1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А</a:t>
            </a:r>
            <a:r>
              <a:rPr sz="2400" b="1" i="1" spc="-170" dirty="0" smtClean="0">
                <a:solidFill>
                  <a:srgbClr val="17375E"/>
                </a:solidFill>
                <a:latin typeface="Times New Roman"/>
                <a:cs typeface="Times New Roman"/>
              </a:rPr>
              <a:t>А</a:t>
            </a:r>
            <a:r>
              <a:rPr sz="2400" b="1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ТЛАР</a:t>
            </a:r>
            <a:r>
              <a:rPr lang="uz-Cyrl-UZ" sz="2400" b="1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 </a:t>
            </a:r>
            <a:r>
              <a:rPr sz="2400" b="1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ТЎҚ</a:t>
            </a:r>
            <a:r>
              <a:rPr sz="2400" b="1" i="1" spc="-15" dirty="0" smtClean="0">
                <a:solidFill>
                  <a:srgbClr val="17375E"/>
                </a:solidFill>
                <a:latin typeface="Times New Roman"/>
                <a:cs typeface="Times New Roman"/>
              </a:rPr>
              <a:t>Н</a:t>
            </a:r>
            <a:r>
              <a:rPr sz="2400" b="1" i="1" spc="5" dirty="0" smtClean="0">
                <a:solidFill>
                  <a:srgbClr val="17375E"/>
                </a:solidFill>
                <a:latin typeface="Times New Roman"/>
                <a:cs typeface="Times New Roman"/>
              </a:rPr>
              <a:t>АШУВИ</a:t>
            </a:r>
            <a:endParaRPr sz="2400" dirty="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38684" y="1026413"/>
            <a:ext cx="3794760" cy="5479924"/>
            <a:chOff x="138684" y="781812"/>
            <a:chExt cx="3794760" cy="5724525"/>
          </a:xfrm>
        </p:grpSpPr>
        <p:sp>
          <p:nvSpPr>
            <p:cNvPr id="4" name="object 4"/>
            <p:cNvSpPr/>
            <p:nvPr/>
          </p:nvSpPr>
          <p:spPr>
            <a:xfrm>
              <a:off x="143256" y="786384"/>
              <a:ext cx="3785870" cy="5715000"/>
            </a:xfrm>
            <a:custGeom>
              <a:avLst/>
              <a:gdLst/>
              <a:ahLst/>
              <a:cxnLst/>
              <a:rect l="l" t="t" r="r" b="b"/>
              <a:pathLst>
                <a:path w="3785870" h="5715000">
                  <a:moveTo>
                    <a:pt x="3785616" y="0"/>
                  </a:moveTo>
                  <a:lnTo>
                    <a:pt x="0" y="0"/>
                  </a:lnTo>
                  <a:lnTo>
                    <a:pt x="0" y="5715000"/>
                  </a:lnTo>
                  <a:lnTo>
                    <a:pt x="3785616" y="5715000"/>
                  </a:lnTo>
                  <a:lnTo>
                    <a:pt x="3785616" y="0"/>
                  </a:lnTo>
                  <a:close/>
                </a:path>
              </a:pathLst>
            </a:custGeom>
            <a:solidFill>
              <a:srgbClr val="FFF7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43256" y="786384"/>
              <a:ext cx="3785870" cy="5715000"/>
            </a:xfrm>
            <a:custGeom>
              <a:avLst/>
              <a:gdLst/>
              <a:ahLst/>
              <a:cxnLst/>
              <a:rect l="l" t="t" r="r" b="b"/>
              <a:pathLst>
                <a:path w="3785870" h="5715000">
                  <a:moveTo>
                    <a:pt x="0" y="5715000"/>
                  </a:moveTo>
                  <a:lnTo>
                    <a:pt x="3785616" y="5715000"/>
                  </a:lnTo>
                  <a:lnTo>
                    <a:pt x="3785616" y="0"/>
                  </a:lnTo>
                  <a:lnTo>
                    <a:pt x="0" y="0"/>
                  </a:lnTo>
                  <a:lnTo>
                    <a:pt x="0" y="5715000"/>
                  </a:lnTo>
                  <a:close/>
                </a:path>
              </a:pathLst>
            </a:custGeom>
            <a:ln w="9143">
              <a:solidFill>
                <a:srgbClr val="94B3D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28600" y="1029485"/>
            <a:ext cx="3869563" cy="513384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345"/>
              </a:lnSpc>
              <a:spcBef>
                <a:spcPts val="105"/>
              </a:spcBef>
            </a:pPr>
            <a:r>
              <a:rPr sz="23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Конфликт </a:t>
            </a:r>
            <a:r>
              <a:rPr sz="23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вазиятда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ҳар</a:t>
            </a: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бир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0"/>
              </a:lnSpc>
            </a:pPr>
            <a:r>
              <a:rPr sz="23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томоннинг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ўз</a:t>
            </a:r>
            <a:r>
              <a:rPr sz="2300" b="1" spc="-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қарашлари,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0"/>
              </a:lnSpc>
            </a:pP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ўйлари,</a:t>
            </a:r>
            <a:r>
              <a:rPr sz="23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фикрлари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5"/>
              </a:lnSpc>
            </a:pP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тизими, </a:t>
            </a:r>
            <a:r>
              <a:rPr sz="23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улар</a:t>
            </a:r>
            <a:r>
              <a:rPr sz="23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мажмуаси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2345"/>
              </a:lnSpc>
            </a:pPr>
            <a:r>
              <a:rPr sz="23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мавжуд</a:t>
            </a:r>
            <a:r>
              <a:rPr sz="23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бўлади.</a:t>
            </a:r>
            <a:endParaRPr sz="2300" b="1" dirty="0">
              <a:latin typeface="Times New Roman"/>
              <a:cs typeface="Times New Roman"/>
            </a:endParaRPr>
          </a:p>
          <a:p>
            <a:pPr marL="12700">
              <a:lnSpc>
                <a:spcPts val="2345"/>
              </a:lnSpc>
              <a:spcBef>
                <a:spcPts val="800"/>
              </a:spcBef>
            </a:pPr>
            <a:r>
              <a:rPr sz="23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Мана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шу ўй </a:t>
            </a:r>
            <a:r>
              <a:rPr sz="23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ва</a:t>
            </a:r>
            <a:r>
              <a:rPr sz="23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фикрлар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0"/>
              </a:lnSpc>
            </a:pP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тизими </a:t>
            </a:r>
            <a:r>
              <a:rPr sz="23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худди </a:t>
            </a:r>
            <a:r>
              <a:rPr sz="23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мана</a:t>
            </a:r>
            <a:r>
              <a:rPr sz="23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шу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0"/>
              </a:lnSpc>
            </a:pPr>
            <a:r>
              <a:rPr sz="23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томоннинг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ўз</a:t>
            </a:r>
            <a:r>
              <a:rPr sz="23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шахсий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5"/>
              </a:lnSpc>
            </a:pP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манфаатларини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2345"/>
              </a:lnSpc>
            </a:pP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англатади.</a:t>
            </a:r>
            <a:endParaRPr sz="2300" b="1" dirty="0">
              <a:latin typeface="Times New Roman"/>
              <a:cs typeface="Times New Roman"/>
            </a:endParaRPr>
          </a:p>
          <a:p>
            <a:pPr marL="12700">
              <a:lnSpc>
                <a:spcPts val="2345"/>
              </a:lnSpc>
              <a:spcBef>
                <a:spcPts val="805"/>
              </a:spcBef>
            </a:pP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Инсон ўз</a:t>
            </a:r>
            <a:r>
              <a:rPr sz="23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шахсий</a:t>
            </a:r>
            <a:endParaRPr sz="2300" b="1" dirty="0">
              <a:latin typeface="Times New Roman"/>
              <a:cs typeface="Times New Roman"/>
            </a:endParaRPr>
          </a:p>
          <a:p>
            <a:pPr marL="355600" marR="444500">
              <a:lnSpc>
                <a:spcPct val="70000"/>
              </a:lnSpc>
              <a:spcBef>
                <a:spcPts val="415"/>
              </a:spcBef>
            </a:pP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манфаатларисиз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яшай  </a:t>
            </a:r>
            <a:r>
              <a:rPr sz="23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олмайди.</a:t>
            </a:r>
            <a:endParaRPr sz="2300" b="1" dirty="0">
              <a:latin typeface="Times New Roman"/>
              <a:cs typeface="Times New Roman"/>
            </a:endParaRPr>
          </a:p>
          <a:p>
            <a:pPr marL="12700">
              <a:lnSpc>
                <a:spcPts val="2345"/>
              </a:lnSpc>
              <a:spcBef>
                <a:spcPts val="805"/>
              </a:spcBef>
            </a:pP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Ҳар бир </a:t>
            </a: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одам, </a:t>
            </a:r>
            <a:r>
              <a:rPr sz="23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хатто</a:t>
            </a:r>
            <a:r>
              <a:rPr sz="23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энг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5"/>
              </a:lnSpc>
            </a:pP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кичкина</a:t>
            </a:r>
            <a:r>
              <a:rPr sz="23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ёшдаги</a:t>
            </a:r>
            <a:endParaRPr sz="2300" b="1" dirty="0">
              <a:latin typeface="Times New Roman"/>
              <a:cs typeface="Times New Roman"/>
            </a:endParaRPr>
          </a:p>
          <a:p>
            <a:pPr marL="355600">
              <a:lnSpc>
                <a:spcPts val="1930"/>
              </a:lnSpc>
            </a:pPr>
            <a:r>
              <a:rPr sz="23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болакайларнинг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ҳам</a:t>
            </a:r>
            <a:r>
              <a:rPr sz="23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dirty="0">
                <a:solidFill>
                  <a:srgbClr val="001F5F"/>
                </a:solidFill>
                <a:latin typeface="Times New Roman"/>
                <a:cs typeface="Times New Roman"/>
              </a:rPr>
              <a:t>ўз</a:t>
            </a:r>
            <a:endParaRPr sz="2300" b="1" dirty="0">
              <a:latin typeface="Times New Roman"/>
              <a:cs typeface="Times New Roman"/>
            </a:endParaRPr>
          </a:p>
          <a:p>
            <a:pPr marL="355600" marR="554990">
              <a:lnSpc>
                <a:spcPct val="70000"/>
              </a:lnSpc>
              <a:spcBef>
                <a:spcPts val="409"/>
              </a:spcBef>
            </a:pP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шахсий</a:t>
            </a:r>
            <a:r>
              <a:rPr sz="23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3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манфаатлари  </a:t>
            </a:r>
            <a:r>
              <a:rPr sz="23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мавжуд</a:t>
            </a:r>
            <a:endParaRPr sz="2300" b="1" dirty="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267200" y="1667392"/>
            <a:ext cx="4724400" cy="5177028"/>
            <a:chOff x="4139183" y="1138427"/>
            <a:chExt cx="4724400" cy="5504689"/>
          </a:xfrm>
        </p:grpSpPr>
        <p:sp>
          <p:nvSpPr>
            <p:cNvPr id="8" name="object 8"/>
            <p:cNvSpPr/>
            <p:nvPr/>
          </p:nvSpPr>
          <p:spPr>
            <a:xfrm>
              <a:off x="4143755" y="1142999"/>
              <a:ext cx="2929128" cy="321411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139183" y="1138427"/>
              <a:ext cx="2938780" cy="3223260"/>
            </a:xfrm>
            <a:custGeom>
              <a:avLst/>
              <a:gdLst/>
              <a:ahLst/>
              <a:cxnLst/>
              <a:rect l="l" t="t" r="r" b="b"/>
              <a:pathLst>
                <a:path w="2938779" h="3223260">
                  <a:moveTo>
                    <a:pt x="0" y="3223260"/>
                  </a:moveTo>
                  <a:lnTo>
                    <a:pt x="2938271" y="3223260"/>
                  </a:lnTo>
                  <a:lnTo>
                    <a:pt x="2938271" y="0"/>
                  </a:lnTo>
                  <a:lnTo>
                    <a:pt x="0" y="0"/>
                  </a:lnTo>
                  <a:lnTo>
                    <a:pt x="0" y="3223260"/>
                  </a:lnTo>
                  <a:close/>
                </a:path>
              </a:pathLst>
            </a:custGeom>
            <a:ln w="9144">
              <a:solidFill>
                <a:srgbClr val="F70D8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429755" y="3285744"/>
              <a:ext cx="2429255" cy="335737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425183" y="3281172"/>
              <a:ext cx="2438400" cy="2906479"/>
            </a:xfrm>
            <a:custGeom>
              <a:avLst/>
              <a:gdLst/>
              <a:ahLst/>
              <a:cxnLst/>
              <a:rect l="l" t="t" r="r" b="b"/>
              <a:pathLst>
                <a:path w="2438400" h="3366770">
                  <a:moveTo>
                    <a:pt x="0" y="3366516"/>
                  </a:moveTo>
                  <a:lnTo>
                    <a:pt x="2438400" y="3366516"/>
                  </a:lnTo>
                  <a:lnTo>
                    <a:pt x="2438400" y="0"/>
                  </a:lnTo>
                  <a:lnTo>
                    <a:pt x="0" y="0"/>
                  </a:lnTo>
                  <a:lnTo>
                    <a:pt x="0" y="3366516"/>
                  </a:lnTo>
                  <a:close/>
                </a:path>
              </a:pathLst>
            </a:custGeom>
            <a:ln w="9144">
              <a:solidFill>
                <a:srgbClr val="FF66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244119" y="70933"/>
            <a:ext cx="868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7782" y="609600"/>
            <a:ext cx="2231136" cy="28072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90800" y="381000"/>
            <a:ext cx="6424803" cy="579068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89000" indent="-457834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889000" algn="l"/>
                <a:tab pos="889635" algn="l"/>
              </a:tabLst>
            </a:pPr>
            <a:endParaRPr lang="uz-Cyrl-UZ" sz="2800" b="1" spc="-20" dirty="0" smtClean="0">
              <a:latin typeface="Times New Roman"/>
              <a:cs typeface="Times New Roman"/>
            </a:endParaRPr>
          </a:p>
          <a:p>
            <a:pPr marL="889000" indent="-457834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889000" algn="l"/>
                <a:tab pos="889635" algn="l"/>
              </a:tabLst>
            </a:pPr>
            <a:endParaRPr lang="uz-Cyrl-UZ" sz="2800" b="1" spc="-20" dirty="0">
              <a:latin typeface="Times New Roman"/>
              <a:cs typeface="Times New Roman"/>
            </a:endParaRPr>
          </a:p>
          <a:p>
            <a:pPr marL="889000" indent="-457834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889000" algn="l"/>
                <a:tab pos="889635" algn="l"/>
              </a:tabLst>
            </a:pPr>
            <a:r>
              <a:rPr sz="2800" b="1" spc="-20" dirty="0" err="1" smtClean="0">
                <a:latin typeface="Times New Roman"/>
                <a:cs typeface="Times New Roman"/>
              </a:rPr>
              <a:t>Жамоада</a:t>
            </a:r>
            <a:r>
              <a:rPr sz="2800" b="1" spc="-20" dirty="0" smtClean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низонинг </a:t>
            </a:r>
            <a:r>
              <a:rPr sz="2800" b="1" spc="-20" dirty="0">
                <a:latin typeface="Times New Roman"/>
                <a:cs typeface="Times New Roman"/>
              </a:rPr>
              <a:t>келиб</a:t>
            </a:r>
            <a:r>
              <a:rPr sz="2800" b="1" spc="15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чиқиш</a:t>
            </a:r>
            <a:endParaRPr sz="2800" dirty="0">
              <a:latin typeface="Times New Roman"/>
              <a:cs typeface="Times New Roman"/>
            </a:endParaRPr>
          </a:p>
          <a:p>
            <a:pPr marL="2712085">
              <a:lnSpc>
                <a:spcPct val="100000"/>
              </a:lnSpc>
            </a:pPr>
            <a:r>
              <a:rPr lang="uz-Cyrl-UZ" sz="2800" b="1" spc="-5" dirty="0" smtClean="0">
                <a:latin typeface="Times New Roman"/>
                <a:cs typeface="Times New Roman"/>
              </a:rPr>
              <a:t>С</a:t>
            </a:r>
            <a:r>
              <a:rPr sz="2800" b="1" spc="-5" dirty="0" err="1" smtClean="0">
                <a:latin typeface="Times New Roman"/>
                <a:cs typeface="Times New Roman"/>
              </a:rPr>
              <a:t>абаблари</a:t>
            </a:r>
            <a:r>
              <a:rPr lang="en-US" sz="2800" b="1" spc="-5" dirty="0" smtClean="0">
                <a:latin typeface="Times New Roman"/>
                <a:cs typeface="Times New Roman"/>
              </a:rPr>
              <a:t>[4]</a:t>
            </a:r>
            <a:r>
              <a:rPr lang="uz-Cyrl-UZ" sz="2800" b="1" spc="-5" dirty="0" smtClean="0">
                <a:latin typeface="Times New Roman"/>
                <a:cs typeface="Times New Roman"/>
              </a:rPr>
              <a:t>:</a:t>
            </a:r>
            <a:endParaRPr sz="28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93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i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Фойдасиз </a:t>
            </a:r>
            <a:r>
              <a:rPr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ишларнинг</a:t>
            </a:r>
            <a:r>
              <a:rPr sz="2400" b="1" i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5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кўплиги</a:t>
            </a:r>
            <a:r>
              <a:rPr lang="uz-Cyrl-UZ" sz="2400" b="1" i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Ишларни</a:t>
            </a:r>
            <a:r>
              <a:rPr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1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режалаштиришдаги</a:t>
            </a:r>
            <a:r>
              <a:rPr sz="2400" b="1" i="1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5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муаммолар</a:t>
            </a:r>
            <a:r>
              <a:rPr lang="uz-Cyrl-UZ" sz="2400" b="1" i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323850" indent="-34290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i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Пресс-конференцияларни ўтказиш </a:t>
            </a:r>
            <a:r>
              <a:rPr sz="2400" b="1" i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унга  </a:t>
            </a:r>
            <a:r>
              <a:rPr sz="2400" b="1" i="1" spc="-1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тайёргарликдаги</a:t>
            </a:r>
            <a:r>
              <a:rPr sz="2400" b="1" i="1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5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муаммолари</a:t>
            </a:r>
            <a:r>
              <a:rPr lang="uz-Cyrl-UZ" sz="2400" b="1" i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42900">
              <a:lnSpc>
                <a:spcPct val="100000"/>
              </a:lnSpc>
              <a:spcBef>
                <a:spcPts val="58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i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Ҳужжатлар </a:t>
            </a:r>
            <a:r>
              <a:rPr sz="2400" b="1" i="1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 </a:t>
            </a:r>
            <a:r>
              <a:rPr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ишлашдаги</a:t>
            </a:r>
            <a:r>
              <a:rPr sz="2400" b="1" i="1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1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муоммалар</a:t>
            </a:r>
            <a:r>
              <a:rPr lang="uz-Cyrl-UZ" sz="2400" b="1" i="1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1138555" indent="-34290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i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Пуллик </a:t>
            </a:r>
            <a:r>
              <a:rPr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ишларни ташкил </a:t>
            </a:r>
            <a:r>
              <a:rPr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қилишдаги</a:t>
            </a:r>
            <a:r>
              <a:rPr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b="1" i="1" spc="-5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муаммолар</a:t>
            </a:r>
            <a:r>
              <a:rPr lang="uz-Cyrl-UZ" sz="2400" b="1" i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54965" algn="l"/>
                <a:tab pos="355600" algn="l"/>
                <a:tab pos="4097020" algn="l"/>
              </a:tabLst>
            </a:pPr>
            <a:r>
              <a:rPr sz="2400" b="1" i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“Қийин</a:t>
            </a:r>
            <a:r>
              <a:rPr sz="2400" b="1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характерли”</a:t>
            </a:r>
            <a:r>
              <a:rPr sz="2400" b="1" i="1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	</a:t>
            </a:r>
            <a:r>
              <a:rPr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муаммоси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</a:p>
        </p:txBody>
      </p:sp>
      <p:sp>
        <p:nvSpPr>
          <p:cNvPr id="4" name="object 4"/>
          <p:cNvSpPr/>
          <p:nvPr/>
        </p:nvSpPr>
        <p:spPr>
          <a:xfrm>
            <a:off x="179831" y="3511296"/>
            <a:ext cx="2231136" cy="30769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191946"/>
            <a:ext cx="8001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Низоларнинг келиб чиқиши ва ман</a:t>
            </a:r>
            <a:r>
              <a:rPr lang="uz-Cyrl-UZ" b="1" spc="-2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Cyrl-UZ" b="1" spc="-1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тлар  тўқ</a:t>
            </a:r>
            <a:r>
              <a:rPr lang="uz-Cyrl-UZ" b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z-Cyrl-UZ" b="1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ашуви ва 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z-Cyrl-UZ" b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изоларни ҳал этиш йўллари.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344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63950" y="381000"/>
            <a:ext cx="8153400" cy="990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Cyrl-UZ" altLang="ru-RU" sz="30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Низоларниг омиллар нуқтаи-назаридан қарашлар бўйича асосий сабаблари</a:t>
            </a:r>
            <a:r>
              <a:rPr lang="en-US" altLang="ru-RU" sz="30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[3].</a:t>
            </a:r>
            <a:endParaRPr lang="uz-Cyrl-UZ" altLang="ru-RU" sz="3000" b="1" kern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6042327"/>
              </p:ext>
            </p:extLst>
          </p:nvPr>
        </p:nvGraphicFramePr>
        <p:xfrm>
          <a:off x="611560" y="1484784"/>
          <a:ext cx="7858180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050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38208" y="304800"/>
            <a:ext cx="8153400" cy="990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Cyrl-UZ" altLang="ru-RU" sz="3000" b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Низоларниг омиллар нуқтаи-назаридан қарашлар бўйича асосий </a:t>
            </a:r>
            <a:r>
              <a:rPr lang="uz-Cyrl-UZ" altLang="ru-RU" sz="30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сабаблари</a:t>
            </a:r>
            <a:r>
              <a:rPr lang="en-US" altLang="ru-RU" sz="30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[3].</a:t>
            </a:r>
            <a:endParaRPr lang="uz-Cyrl-UZ" altLang="ru-RU" sz="3000" b="1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altLang="ru-RU" sz="3000" b="1" kern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0791338"/>
              </p:ext>
            </p:extLst>
          </p:nvPr>
        </p:nvGraphicFramePr>
        <p:xfrm>
          <a:off x="304800" y="1371600"/>
          <a:ext cx="8286808" cy="475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155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152" y="701039"/>
            <a:ext cx="3542029" cy="3665220"/>
            <a:chOff x="73152" y="701039"/>
            <a:chExt cx="3542029" cy="3665220"/>
          </a:xfrm>
        </p:grpSpPr>
        <p:sp>
          <p:nvSpPr>
            <p:cNvPr id="3" name="object 3"/>
            <p:cNvSpPr/>
            <p:nvPr/>
          </p:nvSpPr>
          <p:spPr>
            <a:xfrm>
              <a:off x="73152" y="701039"/>
              <a:ext cx="3541776" cy="366522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421380" y="4152519"/>
              <a:ext cx="150875" cy="15087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1151" y="728661"/>
              <a:ext cx="2868809" cy="296818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031871" y="3752595"/>
              <a:ext cx="301752" cy="30175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21151" y="728661"/>
              <a:ext cx="2719705" cy="2854325"/>
            </a:xfrm>
            <a:custGeom>
              <a:avLst/>
              <a:gdLst/>
              <a:ahLst/>
              <a:cxnLst/>
              <a:rect l="l" t="t" r="r" b="b"/>
              <a:pathLst>
                <a:path w="2719705" h="2854325">
                  <a:moveTo>
                    <a:pt x="247466" y="939610"/>
                  </a:moveTo>
                  <a:lnTo>
                    <a:pt x="243977" y="884543"/>
                  </a:lnTo>
                  <a:lnTo>
                    <a:pt x="243959" y="830203"/>
                  </a:lnTo>
                  <a:lnTo>
                    <a:pt x="247282" y="776833"/>
                  </a:lnTo>
                  <a:lnTo>
                    <a:pt x="253819" y="724673"/>
                  </a:lnTo>
                  <a:lnTo>
                    <a:pt x="263441" y="673963"/>
                  </a:lnTo>
                  <a:lnTo>
                    <a:pt x="276020" y="624946"/>
                  </a:lnTo>
                  <a:lnTo>
                    <a:pt x="291427" y="577862"/>
                  </a:lnTo>
                  <a:lnTo>
                    <a:pt x="309534" y="532953"/>
                  </a:lnTo>
                  <a:lnTo>
                    <a:pt x="330214" y="490459"/>
                  </a:lnTo>
                  <a:lnTo>
                    <a:pt x="353337" y="450621"/>
                  </a:lnTo>
                  <a:lnTo>
                    <a:pt x="378776" y="413680"/>
                  </a:lnTo>
                  <a:lnTo>
                    <a:pt x="406402" y="379879"/>
                  </a:lnTo>
                  <a:lnTo>
                    <a:pt x="436087" y="349456"/>
                  </a:lnTo>
                  <a:lnTo>
                    <a:pt x="467702" y="322655"/>
                  </a:lnTo>
                  <a:lnTo>
                    <a:pt x="501119" y="299715"/>
                  </a:lnTo>
                  <a:lnTo>
                    <a:pt x="536210" y="280878"/>
                  </a:lnTo>
                  <a:lnTo>
                    <a:pt x="572847" y="266385"/>
                  </a:lnTo>
                  <a:lnTo>
                    <a:pt x="610902" y="256477"/>
                  </a:lnTo>
                  <a:lnTo>
                    <a:pt x="658029" y="251113"/>
                  </a:lnTo>
                  <a:lnTo>
                    <a:pt x="704995" y="253231"/>
                  </a:lnTo>
                  <a:lnTo>
                    <a:pt x="751373" y="262716"/>
                  </a:lnTo>
                  <a:lnTo>
                    <a:pt x="796737" y="279450"/>
                  </a:lnTo>
                  <a:lnTo>
                    <a:pt x="840662" y="303317"/>
                  </a:lnTo>
                  <a:lnTo>
                    <a:pt x="882720" y="334201"/>
                  </a:lnTo>
                  <a:lnTo>
                    <a:pt x="904757" y="282793"/>
                  </a:lnTo>
                  <a:lnTo>
                    <a:pt x="930492" y="236720"/>
                  </a:lnTo>
                  <a:lnTo>
                    <a:pt x="959501" y="196171"/>
                  </a:lnTo>
                  <a:lnTo>
                    <a:pt x="991357" y="161332"/>
                  </a:lnTo>
                  <a:lnTo>
                    <a:pt x="1025635" y="132389"/>
                  </a:lnTo>
                  <a:lnTo>
                    <a:pt x="1061911" y="109531"/>
                  </a:lnTo>
                  <a:lnTo>
                    <a:pt x="1099759" y="92943"/>
                  </a:lnTo>
                  <a:lnTo>
                    <a:pt x="1138754" y="82813"/>
                  </a:lnTo>
                  <a:lnTo>
                    <a:pt x="1178470" y="79328"/>
                  </a:lnTo>
                  <a:lnTo>
                    <a:pt x="1218482" y="82674"/>
                  </a:lnTo>
                  <a:lnTo>
                    <a:pt x="1258366" y="93039"/>
                  </a:lnTo>
                  <a:lnTo>
                    <a:pt x="1297696" y="110610"/>
                  </a:lnTo>
                  <a:lnTo>
                    <a:pt x="1336046" y="135573"/>
                  </a:lnTo>
                  <a:lnTo>
                    <a:pt x="1377083" y="172419"/>
                  </a:lnTo>
                  <a:lnTo>
                    <a:pt x="1414024" y="217361"/>
                  </a:lnTo>
                  <a:lnTo>
                    <a:pt x="1434768" y="167338"/>
                  </a:lnTo>
                  <a:lnTo>
                    <a:pt x="1459765" y="123299"/>
                  </a:lnTo>
                  <a:lnTo>
                    <a:pt x="1488445" y="85517"/>
                  </a:lnTo>
                  <a:lnTo>
                    <a:pt x="1520239" y="54265"/>
                  </a:lnTo>
                  <a:lnTo>
                    <a:pt x="1554576" y="29815"/>
                  </a:lnTo>
                  <a:lnTo>
                    <a:pt x="1590886" y="12438"/>
                  </a:lnTo>
                  <a:lnTo>
                    <a:pt x="1628598" y="2409"/>
                  </a:lnTo>
                  <a:lnTo>
                    <a:pt x="1667143" y="0"/>
                  </a:lnTo>
                  <a:lnTo>
                    <a:pt x="1705950" y="5482"/>
                  </a:lnTo>
                  <a:lnTo>
                    <a:pt x="1744449" y="19128"/>
                  </a:lnTo>
                  <a:lnTo>
                    <a:pt x="1782070" y="41212"/>
                  </a:lnTo>
                  <a:lnTo>
                    <a:pt x="1834410" y="89996"/>
                  </a:lnTo>
                  <a:lnTo>
                    <a:pt x="1877701" y="154496"/>
                  </a:lnTo>
                  <a:lnTo>
                    <a:pt x="1906630" y="111979"/>
                  </a:lnTo>
                  <a:lnTo>
                    <a:pt x="1938528" y="76227"/>
                  </a:lnTo>
                  <a:lnTo>
                    <a:pt x="1972884" y="47298"/>
                  </a:lnTo>
                  <a:lnTo>
                    <a:pt x="2009184" y="25252"/>
                  </a:lnTo>
                  <a:lnTo>
                    <a:pt x="2046916" y="10149"/>
                  </a:lnTo>
                  <a:lnTo>
                    <a:pt x="2085568" y="2048"/>
                  </a:lnTo>
                  <a:lnTo>
                    <a:pt x="2124628" y="1009"/>
                  </a:lnTo>
                  <a:lnTo>
                    <a:pt x="2163583" y="7091"/>
                  </a:lnTo>
                  <a:lnTo>
                    <a:pt x="2201920" y="20354"/>
                  </a:lnTo>
                  <a:lnTo>
                    <a:pt x="2239128" y="40857"/>
                  </a:lnTo>
                  <a:lnTo>
                    <a:pt x="2274693" y="68660"/>
                  </a:lnTo>
                  <a:lnTo>
                    <a:pt x="2308104" y="103823"/>
                  </a:lnTo>
                  <a:lnTo>
                    <a:pt x="2333655" y="138518"/>
                  </a:lnTo>
                  <a:lnTo>
                    <a:pt x="2356087" y="176914"/>
                  </a:lnTo>
                  <a:lnTo>
                    <a:pt x="2375224" y="218583"/>
                  </a:lnTo>
                  <a:lnTo>
                    <a:pt x="2390889" y="263100"/>
                  </a:lnTo>
                  <a:lnTo>
                    <a:pt x="2402907" y="310036"/>
                  </a:lnTo>
                  <a:lnTo>
                    <a:pt x="2411101" y="358966"/>
                  </a:lnTo>
                  <a:lnTo>
                    <a:pt x="2448241" y="376782"/>
                  </a:lnTo>
                  <a:lnTo>
                    <a:pt x="2482960" y="400107"/>
                  </a:lnTo>
                  <a:lnTo>
                    <a:pt x="2515083" y="428498"/>
                  </a:lnTo>
                  <a:lnTo>
                    <a:pt x="2544433" y="461512"/>
                  </a:lnTo>
                  <a:lnTo>
                    <a:pt x="2570834" y="498707"/>
                  </a:lnTo>
                  <a:lnTo>
                    <a:pt x="2594108" y="539640"/>
                  </a:lnTo>
                  <a:lnTo>
                    <a:pt x="2614079" y="583867"/>
                  </a:lnTo>
                  <a:lnTo>
                    <a:pt x="2630571" y="630946"/>
                  </a:lnTo>
                  <a:lnTo>
                    <a:pt x="2643406" y="680433"/>
                  </a:lnTo>
                  <a:lnTo>
                    <a:pt x="2652409" y="731887"/>
                  </a:lnTo>
                  <a:lnTo>
                    <a:pt x="2657402" y="784863"/>
                  </a:lnTo>
                  <a:lnTo>
                    <a:pt x="2658209" y="838919"/>
                  </a:lnTo>
                  <a:lnTo>
                    <a:pt x="2654654" y="893613"/>
                  </a:lnTo>
                  <a:lnTo>
                    <a:pt x="2646559" y="948500"/>
                  </a:lnTo>
                  <a:lnTo>
                    <a:pt x="2635594" y="996167"/>
                  </a:lnTo>
                  <a:lnTo>
                    <a:pt x="2631192" y="1011619"/>
                  </a:lnTo>
                  <a:lnTo>
                    <a:pt x="2652334" y="1054647"/>
                  </a:lnTo>
                  <a:lnTo>
                    <a:pt x="2670535" y="1099340"/>
                  </a:lnTo>
                  <a:lnTo>
                    <a:pt x="2685820" y="1145441"/>
                  </a:lnTo>
                  <a:lnTo>
                    <a:pt x="2698211" y="1192694"/>
                  </a:lnTo>
                  <a:lnTo>
                    <a:pt x="2707733" y="1240842"/>
                  </a:lnTo>
                  <a:lnTo>
                    <a:pt x="2714408" y="1289630"/>
                  </a:lnTo>
                  <a:lnTo>
                    <a:pt x="2718260" y="1338801"/>
                  </a:lnTo>
                  <a:lnTo>
                    <a:pt x="2719313" y="1388099"/>
                  </a:lnTo>
                  <a:lnTo>
                    <a:pt x="2717590" y="1437267"/>
                  </a:lnTo>
                  <a:lnTo>
                    <a:pt x="2713114" y="1486050"/>
                  </a:lnTo>
                  <a:lnTo>
                    <a:pt x="2705909" y="1534190"/>
                  </a:lnTo>
                  <a:lnTo>
                    <a:pt x="2695999" y="1581432"/>
                  </a:lnTo>
                  <a:lnTo>
                    <a:pt x="2683406" y="1627519"/>
                  </a:lnTo>
                  <a:lnTo>
                    <a:pt x="2668154" y="1672195"/>
                  </a:lnTo>
                  <a:lnTo>
                    <a:pt x="2650267" y="1715204"/>
                  </a:lnTo>
                  <a:lnTo>
                    <a:pt x="2629768" y="1756289"/>
                  </a:lnTo>
                  <a:lnTo>
                    <a:pt x="2606680" y="1795194"/>
                  </a:lnTo>
                  <a:lnTo>
                    <a:pt x="2581027" y="1831663"/>
                  </a:lnTo>
                  <a:lnTo>
                    <a:pt x="2552833" y="1865440"/>
                  </a:lnTo>
                  <a:lnTo>
                    <a:pt x="2516798" y="1900963"/>
                  </a:lnTo>
                  <a:lnTo>
                    <a:pt x="2478549" y="1930903"/>
                  </a:lnTo>
                  <a:lnTo>
                    <a:pt x="2438405" y="1955069"/>
                  </a:lnTo>
                  <a:lnTo>
                    <a:pt x="2396682" y="1973274"/>
                  </a:lnTo>
                  <a:lnTo>
                    <a:pt x="2353697" y="1985328"/>
                  </a:lnTo>
                  <a:lnTo>
                    <a:pt x="2351238" y="2041906"/>
                  </a:lnTo>
                  <a:lnTo>
                    <a:pt x="2344672" y="2096672"/>
                  </a:lnTo>
                  <a:lnTo>
                    <a:pt x="2334220" y="2149311"/>
                  </a:lnTo>
                  <a:lnTo>
                    <a:pt x="2320108" y="2199510"/>
                  </a:lnTo>
                  <a:lnTo>
                    <a:pt x="2302559" y="2246953"/>
                  </a:lnTo>
                  <a:lnTo>
                    <a:pt x="2281795" y="2291325"/>
                  </a:lnTo>
                  <a:lnTo>
                    <a:pt x="2258041" y="2332312"/>
                  </a:lnTo>
                  <a:lnTo>
                    <a:pt x="2231520" y="2369598"/>
                  </a:lnTo>
                  <a:lnTo>
                    <a:pt x="2202455" y="2402870"/>
                  </a:lnTo>
                  <a:lnTo>
                    <a:pt x="2171071" y="2431813"/>
                  </a:lnTo>
                  <a:lnTo>
                    <a:pt x="2137591" y="2456111"/>
                  </a:lnTo>
                  <a:lnTo>
                    <a:pt x="2102237" y="2475450"/>
                  </a:lnTo>
                  <a:lnTo>
                    <a:pt x="2065234" y="2489516"/>
                  </a:lnTo>
                  <a:lnTo>
                    <a:pt x="2026806" y="2497993"/>
                  </a:lnTo>
                  <a:lnTo>
                    <a:pt x="1987175" y="2500567"/>
                  </a:lnTo>
                  <a:lnTo>
                    <a:pt x="1937187" y="2495086"/>
                  </a:lnTo>
                  <a:lnTo>
                    <a:pt x="1888449" y="2479961"/>
                  </a:lnTo>
                  <a:lnTo>
                    <a:pt x="1841639" y="2455454"/>
                  </a:lnTo>
                  <a:lnTo>
                    <a:pt x="1797437" y="2421827"/>
                  </a:lnTo>
                  <a:lnTo>
                    <a:pt x="1783730" y="2477115"/>
                  </a:lnTo>
                  <a:lnTo>
                    <a:pt x="1766738" y="2529327"/>
                  </a:lnTo>
                  <a:lnTo>
                    <a:pt x="1746682" y="2578294"/>
                  </a:lnTo>
                  <a:lnTo>
                    <a:pt x="1723784" y="2623846"/>
                  </a:lnTo>
                  <a:lnTo>
                    <a:pt x="1698265" y="2665813"/>
                  </a:lnTo>
                  <a:lnTo>
                    <a:pt x="1670347" y="2704026"/>
                  </a:lnTo>
                  <a:lnTo>
                    <a:pt x="1640250" y="2738313"/>
                  </a:lnTo>
                  <a:lnTo>
                    <a:pt x="1608198" y="2768507"/>
                  </a:lnTo>
                  <a:lnTo>
                    <a:pt x="1574410" y="2794436"/>
                  </a:lnTo>
                  <a:lnTo>
                    <a:pt x="1539109" y="2815930"/>
                  </a:lnTo>
                  <a:lnTo>
                    <a:pt x="1502515" y="2832821"/>
                  </a:lnTo>
                  <a:lnTo>
                    <a:pt x="1464852" y="2844938"/>
                  </a:lnTo>
                  <a:lnTo>
                    <a:pt x="1426339" y="2852112"/>
                  </a:lnTo>
                  <a:lnTo>
                    <a:pt x="1387199" y="2854172"/>
                  </a:lnTo>
                  <a:lnTo>
                    <a:pt x="1347653" y="2850949"/>
                  </a:lnTo>
                  <a:lnTo>
                    <a:pt x="1307922" y="2842272"/>
                  </a:lnTo>
                  <a:lnTo>
                    <a:pt x="1268228" y="2827973"/>
                  </a:lnTo>
                  <a:lnTo>
                    <a:pt x="1228728" y="2807706"/>
                  </a:lnTo>
                  <a:lnTo>
                    <a:pt x="1191049" y="2782130"/>
                  </a:lnTo>
                  <a:lnTo>
                    <a:pt x="1155431" y="2751502"/>
                  </a:lnTo>
                  <a:lnTo>
                    <a:pt x="1122112" y="2716080"/>
                  </a:lnTo>
                  <a:lnTo>
                    <a:pt x="1091330" y="2676121"/>
                  </a:lnTo>
                  <a:lnTo>
                    <a:pt x="1063324" y="2631883"/>
                  </a:lnTo>
                  <a:lnTo>
                    <a:pt x="1038333" y="2583625"/>
                  </a:lnTo>
                  <a:lnTo>
                    <a:pt x="1001526" y="2612387"/>
                  </a:lnTo>
                  <a:lnTo>
                    <a:pt x="963781" y="2636157"/>
                  </a:lnTo>
                  <a:lnTo>
                    <a:pt x="925299" y="2655005"/>
                  </a:lnTo>
                  <a:lnTo>
                    <a:pt x="886279" y="2669005"/>
                  </a:lnTo>
                  <a:lnTo>
                    <a:pt x="846920" y="2678226"/>
                  </a:lnTo>
                  <a:lnTo>
                    <a:pt x="807423" y="2682740"/>
                  </a:lnTo>
                  <a:lnTo>
                    <a:pt x="767988" y="2682620"/>
                  </a:lnTo>
                  <a:lnTo>
                    <a:pt x="728815" y="2677935"/>
                  </a:lnTo>
                  <a:lnTo>
                    <a:pt x="690103" y="2668758"/>
                  </a:lnTo>
                  <a:lnTo>
                    <a:pt x="652052" y="2655161"/>
                  </a:lnTo>
                  <a:lnTo>
                    <a:pt x="614863" y="2637214"/>
                  </a:lnTo>
                  <a:lnTo>
                    <a:pt x="578735" y="2614988"/>
                  </a:lnTo>
                  <a:lnTo>
                    <a:pt x="543868" y="2588556"/>
                  </a:lnTo>
                  <a:lnTo>
                    <a:pt x="510462" y="2557989"/>
                  </a:lnTo>
                  <a:lnTo>
                    <a:pt x="478717" y="2523359"/>
                  </a:lnTo>
                  <a:lnTo>
                    <a:pt x="448833" y="2484736"/>
                  </a:lnTo>
                  <a:lnTo>
                    <a:pt x="421010" y="2442192"/>
                  </a:lnTo>
                  <a:lnTo>
                    <a:pt x="395447" y="2395798"/>
                  </a:lnTo>
                  <a:lnTo>
                    <a:pt x="372345" y="2345627"/>
                  </a:lnTo>
                  <a:lnTo>
                    <a:pt x="370605" y="2341436"/>
                  </a:lnTo>
                  <a:lnTo>
                    <a:pt x="368903" y="2337372"/>
                  </a:lnTo>
                  <a:lnTo>
                    <a:pt x="367214" y="2333054"/>
                  </a:lnTo>
                  <a:lnTo>
                    <a:pt x="326641" y="2335605"/>
                  </a:lnTo>
                  <a:lnTo>
                    <a:pt x="287241" y="2329826"/>
                  </a:lnTo>
                  <a:lnTo>
                    <a:pt x="249484" y="2316247"/>
                  </a:lnTo>
                  <a:lnTo>
                    <a:pt x="213840" y="2295400"/>
                  </a:lnTo>
                  <a:lnTo>
                    <a:pt x="180781" y="2267816"/>
                  </a:lnTo>
                  <a:lnTo>
                    <a:pt x="150777" y="2234024"/>
                  </a:lnTo>
                  <a:lnTo>
                    <a:pt x="124299" y="2194556"/>
                  </a:lnTo>
                  <a:lnTo>
                    <a:pt x="101816" y="2149943"/>
                  </a:lnTo>
                  <a:lnTo>
                    <a:pt x="83800" y="2100714"/>
                  </a:lnTo>
                  <a:lnTo>
                    <a:pt x="70721" y="2047401"/>
                  </a:lnTo>
                  <a:lnTo>
                    <a:pt x="63049" y="1990535"/>
                  </a:lnTo>
                  <a:lnTo>
                    <a:pt x="61186" y="1941631"/>
                  </a:lnTo>
                  <a:lnTo>
                    <a:pt x="63583" y="1893246"/>
                  </a:lnTo>
                  <a:lnTo>
                    <a:pt x="70117" y="1845917"/>
                  </a:lnTo>
                  <a:lnTo>
                    <a:pt x="80664" y="1800179"/>
                  </a:lnTo>
                  <a:lnTo>
                    <a:pt x="95102" y="1756566"/>
                  </a:lnTo>
                  <a:lnTo>
                    <a:pt x="113308" y="1715615"/>
                  </a:lnTo>
                  <a:lnTo>
                    <a:pt x="135160" y="1677861"/>
                  </a:lnTo>
                  <a:lnTo>
                    <a:pt x="104436" y="1647842"/>
                  </a:lnTo>
                  <a:lnTo>
                    <a:pt x="77431" y="1613012"/>
                  </a:lnTo>
                  <a:lnTo>
                    <a:pt x="54260" y="1574009"/>
                  </a:lnTo>
                  <a:lnTo>
                    <a:pt x="35040" y="1531472"/>
                  </a:lnTo>
                  <a:lnTo>
                    <a:pt x="19888" y="1486041"/>
                  </a:lnTo>
                  <a:lnTo>
                    <a:pt x="8920" y="1438355"/>
                  </a:lnTo>
                  <a:lnTo>
                    <a:pt x="2251" y="1389052"/>
                  </a:lnTo>
                  <a:lnTo>
                    <a:pt x="0" y="1338771"/>
                  </a:lnTo>
                  <a:lnTo>
                    <a:pt x="2280" y="1288151"/>
                  </a:lnTo>
                  <a:lnTo>
                    <a:pt x="9211" y="1237832"/>
                  </a:lnTo>
                  <a:lnTo>
                    <a:pt x="20906" y="1188453"/>
                  </a:lnTo>
                  <a:lnTo>
                    <a:pt x="37484" y="1140651"/>
                  </a:lnTo>
                  <a:lnTo>
                    <a:pt x="62127" y="1089826"/>
                  </a:lnTo>
                  <a:lnTo>
                    <a:pt x="91639" y="1045707"/>
                  </a:lnTo>
                  <a:lnTo>
                    <a:pt x="125358" y="1008904"/>
                  </a:lnTo>
                  <a:lnTo>
                    <a:pt x="162628" y="980029"/>
                  </a:lnTo>
                  <a:lnTo>
                    <a:pt x="202788" y="959691"/>
                  </a:lnTo>
                  <a:lnTo>
                    <a:pt x="245180" y="948500"/>
                  </a:lnTo>
                  <a:lnTo>
                    <a:pt x="247466" y="939610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416807" y="4147946"/>
              <a:ext cx="160020" cy="16002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9219" y="873886"/>
              <a:ext cx="3074670" cy="3180715"/>
            </a:xfrm>
            <a:custGeom>
              <a:avLst/>
              <a:gdLst/>
              <a:ahLst/>
              <a:cxnLst/>
              <a:rect l="l" t="t" r="r" b="b"/>
              <a:pathLst>
                <a:path w="3074670" h="3180715">
                  <a:moveTo>
                    <a:pt x="3074403" y="3029585"/>
                  </a:moveTo>
                  <a:lnTo>
                    <a:pt x="3066710" y="3077267"/>
                  </a:lnTo>
                  <a:lnTo>
                    <a:pt x="3045288" y="3118684"/>
                  </a:lnTo>
                  <a:lnTo>
                    <a:pt x="3012626" y="3151346"/>
                  </a:lnTo>
                  <a:lnTo>
                    <a:pt x="2971210" y="3172767"/>
                  </a:lnTo>
                  <a:lnTo>
                    <a:pt x="2923527" y="3180461"/>
                  </a:lnTo>
                  <a:lnTo>
                    <a:pt x="2875795" y="3172767"/>
                  </a:lnTo>
                  <a:lnTo>
                    <a:pt x="2834373" y="3151346"/>
                  </a:lnTo>
                  <a:lnTo>
                    <a:pt x="2801729" y="3118684"/>
                  </a:lnTo>
                  <a:lnTo>
                    <a:pt x="2780332" y="3077267"/>
                  </a:lnTo>
                  <a:lnTo>
                    <a:pt x="2772651" y="3029585"/>
                  </a:lnTo>
                  <a:lnTo>
                    <a:pt x="2780332" y="2981902"/>
                  </a:lnTo>
                  <a:lnTo>
                    <a:pt x="2801729" y="2940485"/>
                  </a:lnTo>
                  <a:lnTo>
                    <a:pt x="2834373" y="2907823"/>
                  </a:lnTo>
                  <a:lnTo>
                    <a:pt x="2875795" y="2886402"/>
                  </a:lnTo>
                  <a:lnTo>
                    <a:pt x="2923527" y="2878709"/>
                  </a:lnTo>
                  <a:lnTo>
                    <a:pt x="2971210" y="2886402"/>
                  </a:lnTo>
                  <a:lnTo>
                    <a:pt x="3012626" y="2907823"/>
                  </a:lnTo>
                  <a:lnTo>
                    <a:pt x="3045288" y="2940485"/>
                  </a:lnTo>
                  <a:lnTo>
                    <a:pt x="3066710" y="2981902"/>
                  </a:lnTo>
                  <a:lnTo>
                    <a:pt x="3074403" y="3029585"/>
                  </a:lnTo>
                  <a:close/>
                </a:path>
                <a:path w="3074670" h="3180715">
                  <a:moveTo>
                    <a:pt x="2730741" y="2596641"/>
                  </a:moveTo>
                  <a:lnTo>
                    <a:pt x="2726142" y="2642245"/>
                  </a:lnTo>
                  <a:lnTo>
                    <a:pt x="2712953" y="2684724"/>
                  </a:lnTo>
                  <a:lnTo>
                    <a:pt x="2692084" y="2723166"/>
                  </a:lnTo>
                  <a:lnTo>
                    <a:pt x="2664447" y="2756661"/>
                  </a:lnTo>
                  <a:lnTo>
                    <a:pt x="2630952" y="2784299"/>
                  </a:lnTo>
                  <a:lnTo>
                    <a:pt x="2592509" y="2805168"/>
                  </a:lnTo>
                  <a:lnTo>
                    <a:pt x="2550031" y="2818357"/>
                  </a:lnTo>
                  <a:lnTo>
                    <a:pt x="2504427" y="2822956"/>
                  </a:lnTo>
                  <a:lnTo>
                    <a:pt x="2458823" y="2818357"/>
                  </a:lnTo>
                  <a:lnTo>
                    <a:pt x="2416344" y="2805168"/>
                  </a:lnTo>
                  <a:lnTo>
                    <a:pt x="2377902" y="2784299"/>
                  </a:lnTo>
                  <a:lnTo>
                    <a:pt x="2344407" y="2756662"/>
                  </a:lnTo>
                  <a:lnTo>
                    <a:pt x="2316769" y="2723166"/>
                  </a:lnTo>
                  <a:lnTo>
                    <a:pt x="2295901" y="2684724"/>
                  </a:lnTo>
                  <a:lnTo>
                    <a:pt x="2282712" y="2642245"/>
                  </a:lnTo>
                  <a:lnTo>
                    <a:pt x="2278113" y="2596641"/>
                  </a:lnTo>
                  <a:lnTo>
                    <a:pt x="2282712" y="2551038"/>
                  </a:lnTo>
                  <a:lnTo>
                    <a:pt x="2295901" y="2508559"/>
                  </a:lnTo>
                  <a:lnTo>
                    <a:pt x="2316769" y="2470117"/>
                  </a:lnTo>
                  <a:lnTo>
                    <a:pt x="2344407" y="2436622"/>
                  </a:lnTo>
                  <a:lnTo>
                    <a:pt x="2377902" y="2408984"/>
                  </a:lnTo>
                  <a:lnTo>
                    <a:pt x="2416344" y="2388115"/>
                  </a:lnTo>
                  <a:lnTo>
                    <a:pt x="2458823" y="2374926"/>
                  </a:lnTo>
                  <a:lnTo>
                    <a:pt x="2504427" y="2370328"/>
                  </a:lnTo>
                  <a:lnTo>
                    <a:pt x="2550031" y="2374926"/>
                  </a:lnTo>
                  <a:lnTo>
                    <a:pt x="2592509" y="2388115"/>
                  </a:lnTo>
                  <a:lnTo>
                    <a:pt x="2630952" y="2408984"/>
                  </a:lnTo>
                  <a:lnTo>
                    <a:pt x="2664447" y="2436622"/>
                  </a:lnTo>
                  <a:lnTo>
                    <a:pt x="2692084" y="2470117"/>
                  </a:lnTo>
                  <a:lnTo>
                    <a:pt x="2712953" y="2508559"/>
                  </a:lnTo>
                  <a:lnTo>
                    <a:pt x="2726142" y="2551038"/>
                  </a:lnTo>
                  <a:lnTo>
                    <a:pt x="2730741" y="2596641"/>
                  </a:lnTo>
                  <a:close/>
                </a:path>
                <a:path w="3074670" h="3180715">
                  <a:moveTo>
                    <a:pt x="159245" y="1574164"/>
                  </a:moveTo>
                  <a:lnTo>
                    <a:pt x="117682" y="1574254"/>
                  </a:lnTo>
                  <a:lnTo>
                    <a:pt x="76822" y="1565354"/>
                  </a:lnTo>
                  <a:lnTo>
                    <a:pt x="37362" y="1547715"/>
                  </a:lnTo>
                  <a:lnTo>
                    <a:pt x="0" y="1521587"/>
                  </a:lnTo>
                </a:path>
                <a:path w="3074670" h="3180715">
                  <a:moveTo>
                    <a:pt x="299758" y="2150110"/>
                  </a:moveTo>
                  <a:lnTo>
                    <a:pt x="282801" y="2158898"/>
                  </a:lnTo>
                  <a:lnTo>
                    <a:pt x="265498" y="2166032"/>
                  </a:lnTo>
                  <a:lnTo>
                    <a:pt x="247906" y="2171523"/>
                  </a:lnTo>
                  <a:lnTo>
                    <a:pt x="230085" y="2175383"/>
                  </a:lnTo>
                </a:path>
                <a:path w="3074670" h="3180715">
                  <a:moveTo>
                    <a:pt x="900112" y="2426970"/>
                  </a:moveTo>
                  <a:lnTo>
                    <a:pt x="888024" y="2399474"/>
                  </a:lnTo>
                  <a:lnTo>
                    <a:pt x="876982" y="2371121"/>
                  </a:lnTo>
                  <a:lnTo>
                    <a:pt x="867011" y="2341959"/>
                  </a:lnTo>
                  <a:lnTo>
                    <a:pt x="858138" y="2312035"/>
                  </a:lnTo>
                </a:path>
                <a:path w="3074670" h="3180715">
                  <a:moveTo>
                    <a:pt x="1676387" y="2140458"/>
                  </a:moveTo>
                  <a:lnTo>
                    <a:pt x="1673982" y="2172376"/>
                  </a:lnTo>
                  <a:lnTo>
                    <a:pt x="1670386" y="2204069"/>
                  </a:lnTo>
                  <a:lnTo>
                    <a:pt x="1665600" y="2235452"/>
                  </a:lnTo>
                  <a:lnTo>
                    <a:pt x="1659623" y="2266441"/>
                  </a:lnTo>
                </a:path>
                <a:path w="3074670" h="3180715">
                  <a:moveTo>
                    <a:pt x="2009762" y="1361313"/>
                  </a:moveTo>
                  <a:lnTo>
                    <a:pt x="2042943" y="1387555"/>
                  </a:lnTo>
                  <a:lnTo>
                    <a:pt x="2073665" y="1418180"/>
                  </a:lnTo>
                  <a:lnTo>
                    <a:pt x="2101775" y="1452832"/>
                  </a:lnTo>
                  <a:lnTo>
                    <a:pt x="2127117" y="1491159"/>
                  </a:lnTo>
                  <a:lnTo>
                    <a:pt x="2149539" y="1532807"/>
                  </a:lnTo>
                  <a:lnTo>
                    <a:pt x="2168885" y="1577421"/>
                  </a:lnTo>
                  <a:lnTo>
                    <a:pt x="2185003" y="1624648"/>
                  </a:lnTo>
                  <a:lnTo>
                    <a:pt x="2197738" y="1674134"/>
                  </a:lnTo>
                  <a:lnTo>
                    <a:pt x="2206936" y="1725526"/>
                  </a:lnTo>
                  <a:lnTo>
                    <a:pt x="2212443" y="1778469"/>
                  </a:lnTo>
                  <a:lnTo>
                    <a:pt x="2214105" y="1832610"/>
                  </a:lnTo>
                </a:path>
                <a:path w="3074670" h="3180715">
                  <a:moveTo>
                    <a:pt x="2491854" y="859409"/>
                  </a:moveTo>
                  <a:lnTo>
                    <a:pt x="2474554" y="909032"/>
                  </a:lnTo>
                  <a:lnTo>
                    <a:pt x="2453468" y="955309"/>
                  </a:lnTo>
                  <a:lnTo>
                    <a:pt x="2428810" y="997801"/>
                  </a:lnTo>
                  <a:lnTo>
                    <a:pt x="2400795" y="1036065"/>
                  </a:lnTo>
                </a:path>
                <a:path w="3074670" h="3180715">
                  <a:moveTo>
                    <a:pt x="2273414" y="203835"/>
                  </a:moveTo>
                  <a:lnTo>
                    <a:pt x="2275704" y="224498"/>
                  </a:lnTo>
                  <a:lnTo>
                    <a:pt x="2277256" y="245316"/>
                  </a:lnTo>
                  <a:lnTo>
                    <a:pt x="2278093" y="266253"/>
                  </a:lnTo>
                  <a:lnTo>
                    <a:pt x="2278240" y="287274"/>
                  </a:lnTo>
                </a:path>
                <a:path w="3074670" h="3180715">
                  <a:moveTo>
                    <a:pt x="1692262" y="106425"/>
                  </a:moveTo>
                  <a:lnTo>
                    <a:pt x="1701848" y="78081"/>
                  </a:lnTo>
                  <a:lnTo>
                    <a:pt x="1712852" y="50831"/>
                  </a:lnTo>
                  <a:lnTo>
                    <a:pt x="1725212" y="24772"/>
                  </a:lnTo>
                  <a:lnTo>
                    <a:pt x="1738871" y="0"/>
                  </a:lnTo>
                </a:path>
                <a:path w="3074670" h="3180715">
                  <a:moveTo>
                    <a:pt x="1256144" y="157099"/>
                  </a:moveTo>
                  <a:lnTo>
                    <a:pt x="1260283" y="133467"/>
                  </a:lnTo>
                  <a:lnTo>
                    <a:pt x="1265447" y="110251"/>
                  </a:lnTo>
                  <a:lnTo>
                    <a:pt x="1271610" y="87536"/>
                  </a:lnTo>
                  <a:lnTo>
                    <a:pt x="1278750" y="65404"/>
                  </a:lnTo>
                </a:path>
                <a:path w="3074670" h="3180715">
                  <a:moveTo>
                    <a:pt x="744334" y="188340"/>
                  </a:moveTo>
                  <a:lnTo>
                    <a:pt x="766151" y="207877"/>
                  </a:lnTo>
                  <a:lnTo>
                    <a:pt x="787080" y="229282"/>
                  </a:lnTo>
                  <a:lnTo>
                    <a:pt x="807065" y="252474"/>
                  </a:lnTo>
                  <a:lnTo>
                    <a:pt x="826046" y="277367"/>
                  </a:lnTo>
                </a:path>
                <a:path w="3074670" h="3180715">
                  <a:moveTo>
                    <a:pt x="123672" y="888111"/>
                  </a:moveTo>
                  <a:lnTo>
                    <a:pt x="119134" y="865020"/>
                  </a:lnTo>
                  <a:lnTo>
                    <a:pt x="115241" y="841692"/>
                  </a:lnTo>
                  <a:lnTo>
                    <a:pt x="111997" y="818173"/>
                  </a:lnTo>
                  <a:lnTo>
                    <a:pt x="109410" y="794512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95680" y="1399413"/>
            <a:ext cx="1577975" cy="128778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065" marR="5080" algn="ctr">
              <a:lnSpc>
                <a:spcPct val="90000"/>
              </a:lnSpc>
              <a:spcBef>
                <a:spcPts val="315"/>
              </a:spcBef>
            </a:pPr>
            <a:r>
              <a:rPr sz="1800" b="1" i="1" spc="-10" dirty="0">
                <a:latin typeface="Times New Roman"/>
                <a:cs typeface="Times New Roman"/>
              </a:rPr>
              <a:t>Ҳасад</a:t>
            </a:r>
            <a:r>
              <a:rPr sz="1800" b="1" i="1" spc="-85" dirty="0">
                <a:latin typeface="Times New Roman"/>
                <a:cs typeface="Times New Roman"/>
              </a:rPr>
              <a:t> </a:t>
            </a:r>
            <a:r>
              <a:rPr sz="1800" b="1" i="1" spc="-5" dirty="0">
                <a:latin typeface="Times New Roman"/>
                <a:cs typeface="Times New Roman"/>
              </a:rPr>
              <a:t>кишилар  орасида  </a:t>
            </a:r>
            <a:r>
              <a:rPr sz="1800" b="1" i="1" spc="-10" dirty="0">
                <a:latin typeface="Times New Roman"/>
                <a:cs typeface="Times New Roman"/>
              </a:rPr>
              <a:t>жанжални  </a:t>
            </a:r>
            <a:r>
              <a:rPr sz="1800" b="1" i="1" spc="-5" dirty="0">
                <a:latin typeface="Times New Roman"/>
                <a:cs typeface="Times New Roman"/>
              </a:rPr>
              <a:t>бошлаб </a:t>
            </a:r>
            <a:r>
              <a:rPr sz="1800" b="1" i="1" dirty="0">
                <a:latin typeface="Times New Roman"/>
                <a:cs typeface="Times New Roman"/>
              </a:rPr>
              <a:t>беради  </a:t>
            </a:r>
            <a:r>
              <a:rPr sz="1800" b="1" i="1" spc="-10" dirty="0">
                <a:latin typeface="Times New Roman"/>
                <a:cs typeface="Times New Roman"/>
              </a:rPr>
              <a:t>(Демокрит)</a:t>
            </a:r>
            <a:endParaRPr sz="1800" dirty="0">
              <a:latin typeface="Times New Roman"/>
              <a:cs typeface="Times New Roman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722494" y="63812"/>
            <a:ext cx="3756660" cy="2590800"/>
            <a:chOff x="2488692" y="126491"/>
            <a:chExt cx="3756660" cy="2590800"/>
          </a:xfrm>
        </p:grpSpPr>
        <p:sp>
          <p:nvSpPr>
            <p:cNvPr id="21" name="object 21"/>
            <p:cNvSpPr/>
            <p:nvPr/>
          </p:nvSpPr>
          <p:spPr>
            <a:xfrm>
              <a:off x="2488692" y="126491"/>
              <a:ext cx="3756659" cy="259080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011424" y="353567"/>
              <a:ext cx="2095500" cy="228904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536293" y="154488"/>
              <a:ext cx="3217975" cy="250030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496433" y="1854581"/>
              <a:ext cx="706627" cy="466217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536293" y="154488"/>
              <a:ext cx="3218180" cy="2500630"/>
            </a:xfrm>
            <a:custGeom>
              <a:avLst/>
              <a:gdLst/>
              <a:ahLst/>
              <a:cxnLst/>
              <a:rect l="l" t="t" r="r" b="b"/>
              <a:pathLst>
                <a:path w="3218179" h="2500630">
                  <a:moveTo>
                    <a:pt x="292885" y="823157"/>
                  </a:moveTo>
                  <a:lnTo>
                    <a:pt x="288746" y="774913"/>
                  </a:lnTo>
                  <a:lnTo>
                    <a:pt x="288717" y="727305"/>
                  </a:lnTo>
                  <a:lnTo>
                    <a:pt x="292645" y="680546"/>
                  </a:lnTo>
                  <a:lnTo>
                    <a:pt x="300379" y="634847"/>
                  </a:lnTo>
                  <a:lnTo>
                    <a:pt x="311765" y="590419"/>
                  </a:lnTo>
                  <a:lnTo>
                    <a:pt x="326653" y="547473"/>
                  </a:lnTo>
                  <a:lnTo>
                    <a:pt x="344890" y="506222"/>
                  </a:lnTo>
                  <a:lnTo>
                    <a:pt x="366323" y="466877"/>
                  </a:lnTo>
                  <a:lnTo>
                    <a:pt x="390802" y="429648"/>
                  </a:lnTo>
                  <a:lnTo>
                    <a:pt x="418173" y="394748"/>
                  </a:lnTo>
                  <a:lnTo>
                    <a:pt x="448285" y="362387"/>
                  </a:lnTo>
                  <a:lnTo>
                    <a:pt x="480986" y="332777"/>
                  </a:lnTo>
                  <a:lnTo>
                    <a:pt x="516123" y="306131"/>
                  </a:lnTo>
                  <a:lnTo>
                    <a:pt x="553545" y="282658"/>
                  </a:lnTo>
                  <a:lnTo>
                    <a:pt x="593099" y="262570"/>
                  </a:lnTo>
                  <a:lnTo>
                    <a:pt x="634633" y="246079"/>
                  </a:lnTo>
                  <a:lnTo>
                    <a:pt x="677996" y="233396"/>
                  </a:lnTo>
                  <a:lnTo>
                    <a:pt x="723034" y="224733"/>
                  </a:lnTo>
                  <a:lnTo>
                    <a:pt x="770832" y="220267"/>
                  </a:lnTo>
                  <a:lnTo>
                    <a:pt x="818545" y="220645"/>
                  </a:lnTo>
                  <a:lnTo>
                    <a:pt x="865856" y="225800"/>
                  </a:lnTo>
                  <a:lnTo>
                    <a:pt x="912447" y="235662"/>
                  </a:lnTo>
                  <a:lnTo>
                    <a:pt x="958001" y="250163"/>
                  </a:lnTo>
                  <a:lnTo>
                    <a:pt x="1002199" y="269234"/>
                  </a:lnTo>
                  <a:lnTo>
                    <a:pt x="1044725" y="292805"/>
                  </a:lnTo>
                  <a:lnTo>
                    <a:pt x="1068779" y="250822"/>
                  </a:lnTo>
                  <a:lnTo>
                    <a:pt x="1096641" y="212861"/>
                  </a:lnTo>
                  <a:lnTo>
                    <a:pt x="1127907" y="179053"/>
                  </a:lnTo>
                  <a:lnTo>
                    <a:pt x="1162173" y="149529"/>
                  </a:lnTo>
                  <a:lnTo>
                    <a:pt x="1199037" y="124420"/>
                  </a:lnTo>
                  <a:lnTo>
                    <a:pt x="1238095" y="103857"/>
                  </a:lnTo>
                  <a:lnTo>
                    <a:pt x="1278945" y="87970"/>
                  </a:lnTo>
                  <a:lnTo>
                    <a:pt x="1321182" y="76891"/>
                  </a:lnTo>
                  <a:lnTo>
                    <a:pt x="1364404" y="70749"/>
                  </a:lnTo>
                  <a:lnTo>
                    <a:pt x="1408208" y="69676"/>
                  </a:lnTo>
                  <a:lnTo>
                    <a:pt x="1452190" y="73803"/>
                  </a:lnTo>
                  <a:lnTo>
                    <a:pt x="1495947" y="83260"/>
                  </a:lnTo>
                  <a:lnTo>
                    <a:pt x="1539076" y="98178"/>
                  </a:lnTo>
                  <a:lnTo>
                    <a:pt x="1581173" y="118688"/>
                  </a:lnTo>
                  <a:lnTo>
                    <a:pt x="1629751" y="150994"/>
                  </a:lnTo>
                  <a:lnTo>
                    <a:pt x="1673375" y="190443"/>
                  </a:lnTo>
                  <a:lnTo>
                    <a:pt x="1697965" y="146608"/>
                  </a:lnTo>
                  <a:lnTo>
                    <a:pt x="1727575" y="108019"/>
                  </a:lnTo>
                  <a:lnTo>
                    <a:pt x="1761533" y="74913"/>
                  </a:lnTo>
                  <a:lnTo>
                    <a:pt x="1799166" y="47530"/>
                  </a:lnTo>
                  <a:lnTo>
                    <a:pt x="1839800" y="26108"/>
                  </a:lnTo>
                  <a:lnTo>
                    <a:pt x="1882765" y="10887"/>
                  </a:lnTo>
                  <a:lnTo>
                    <a:pt x="1927386" y="2104"/>
                  </a:lnTo>
                  <a:lnTo>
                    <a:pt x="1972991" y="0"/>
                  </a:lnTo>
                  <a:lnTo>
                    <a:pt x="2018908" y="4811"/>
                  </a:lnTo>
                  <a:lnTo>
                    <a:pt x="2064463" y="16778"/>
                  </a:lnTo>
                  <a:lnTo>
                    <a:pt x="2108985" y="36138"/>
                  </a:lnTo>
                  <a:lnTo>
                    <a:pt x="2171009" y="78874"/>
                  </a:lnTo>
                  <a:lnTo>
                    <a:pt x="2222269" y="135325"/>
                  </a:lnTo>
                  <a:lnTo>
                    <a:pt x="2253724" y="100731"/>
                  </a:lnTo>
                  <a:lnTo>
                    <a:pt x="2288219" y="71183"/>
                  </a:lnTo>
                  <a:lnTo>
                    <a:pt x="2325276" y="46722"/>
                  </a:lnTo>
                  <a:lnTo>
                    <a:pt x="2364417" y="27390"/>
                  </a:lnTo>
                  <a:lnTo>
                    <a:pt x="2405164" y="13228"/>
                  </a:lnTo>
                  <a:lnTo>
                    <a:pt x="2447040" y="4277"/>
                  </a:lnTo>
                  <a:lnTo>
                    <a:pt x="2489567" y="579"/>
                  </a:lnTo>
                  <a:lnTo>
                    <a:pt x="2532269" y="2174"/>
                  </a:lnTo>
                  <a:lnTo>
                    <a:pt x="2574666" y="9105"/>
                  </a:lnTo>
                  <a:lnTo>
                    <a:pt x="2616282" y="21412"/>
                  </a:lnTo>
                  <a:lnTo>
                    <a:pt x="2656639" y="39136"/>
                  </a:lnTo>
                  <a:lnTo>
                    <a:pt x="2695260" y="62319"/>
                  </a:lnTo>
                  <a:lnTo>
                    <a:pt x="2731666" y="91002"/>
                  </a:lnTo>
                  <a:lnTo>
                    <a:pt x="2767450" y="127866"/>
                  </a:lnTo>
                  <a:lnTo>
                    <a:pt x="2797899" y="169289"/>
                  </a:lnTo>
                  <a:lnTo>
                    <a:pt x="2822649" y="214620"/>
                  </a:lnTo>
                  <a:lnTo>
                    <a:pt x="2841333" y="263206"/>
                  </a:lnTo>
                  <a:lnTo>
                    <a:pt x="2853586" y="314395"/>
                  </a:lnTo>
                  <a:lnTo>
                    <a:pt x="2897535" y="330026"/>
                  </a:lnTo>
                  <a:lnTo>
                    <a:pt x="2938620" y="350478"/>
                  </a:lnTo>
                  <a:lnTo>
                    <a:pt x="2976633" y="375366"/>
                  </a:lnTo>
                  <a:lnTo>
                    <a:pt x="3011363" y="404300"/>
                  </a:lnTo>
                  <a:lnTo>
                    <a:pt x="3042603" y="436895"/>
                  </a:lnTo>
                  <a:lnTo>
                    <a:pt x="3070143" y="472763"/>
                  </a:lnTo>
                  <a:lnTo>
                    <a:pt x="3093775" y="511515"/>
                  </a:lnTo>
                  <a:lnTo>
                    <a:pt x="3113290" y="552766"/>
                  </a:lnTo>
                  <a:lnTo>
                    <a:pt x="3128478" y="596127"/>
                  </a:lnTo>
                  <a:lnTo>
                    <a:pt x="3139132" y="641211"/>
                  </a:lnTo>
                  <a:lnTo>
                    <a:pt x="3145043" y="687631"/>
                  </a:lnTo>
                  <a:lnTo>
                    <a:pt x="3146001" y="734999"/>
                  </a:lnTo>
                  <a:lnTo>
                    <a:pt x="3141797" y="782929"/>
                  </a:lnTo>
                  <a:lnTo>
                    <a:pt x="3132224" y="831031"/>
                  </a:lnTo>
                  <a:lnTo>
                    <a:pt x="3119276" y="872679"/>
                  </a:lnTo>
                  <a:lnTo>
                    <a:pt x="3114063" y="886276"/>
                  </a:lnTo>
                  <a:lnTo>
                    <a:pt x="3140372" y="926096"/>
                  </a:lnTo>
                  <a:lnTo>
                    <a:pt x="3162804" y="967529"/>
                  </a:lnTo>
                  <a:lnTo>
                    <a:pt x="3181394" y="1010310"/>
                  </a:lnTo>
                  <a:lnTo>
                    <a:pt x="3196173" y="1054175"/>
                  </a:lnTo>
                  <a:lnTo>
                    <a:pt x="3207174" y="1098860"/>
                  </a:lnTo>
                  <a:lnTo>
                    <a:pt x="3214431" y="1144101"/>
                  </a:lnTo>
                  <a:lnTo>
                    <a:pt x="3217975" y="1189633"/>
                  </a:lnTo>
                  <a:lnTo>
                    <a:pt x="3217841" y="1235193"/>
                  </a:lnTo>
                  <a:lnTo>
                    <a:pt x="3214060" y="1280516"/>
                  </a:lnTo>
                  <a:lnTo>
                    <a:pt x="3206665" y="1325338"/>
                  </a:lnTo>
                  <a:lnTo>
                    <a:pt x="3195690" y="1369396"/>
                  </a:lnTo>
                  <a:lnTo>
                    <a:pt x="3181166" y="1412423"/>
                  </a:lnTo>
                  <a:lnTo>
                    <a:pt x="3163127" y="1454158"/>
                  </a:lnTo>
                  <a:lnTo>
                    <a:pt x="3141606" y="1494334"/>
                  </a:lnTo>
                  <a:lnTo>
                    <a:pt x="3116635" y="1532689"/>
                  </a:lnTo>
                  <a:lnTo>
                    <a:pt x="3088248" y="1568957"/>
                  </a:lnTo>
                  <a:lnTo>
                    <a:pt x="3056476" y="1602876"/>
                  </a:lnTo>
                  <a:lnTo>
                    <a:pt x="3021353" y="1634179"/>
                  </a:lnTo>
                  <a:lnTo>
                    <a:pt x="2978636" y="1665317"/>
                  </a:lnTo>
                  <a:lnTo>
                    <a:pt x="2933335" y="1691559"/>
                  </a:lnTo>
                  <a:lnTo>
                    <a:pt x="2885821" y="1712735"/>
                  </a:lnTo>
                  <a:lnTo>
                    <a:pt x="2836465" y="1728676"/>
                  </a:lnTo>
                  <a:lnTo>
                    <a:pt x="2785641" y="1739208"/>
                  </a:lnTo>
                  <a:lnTo>
                    <a:pt x="2782739" y="1788774"/>
                  </a:lnTo>
                  <a:lnTo>
                    <a:pt x="2774971" y="1836753"/>
                  </a:lnTo>
                  <a:lnTo>
                    <a:pt x="2762602" y="1882870"/>
                  </a:lnTo>
                  <a:lnTo>
                    <a:pt x="2745898" y="1926849"/>
                  </a:lnTo>
                  <a:lnTo>
                    <a:pt x="2725123" y="1968415"/>
                  </a:lnTo>
                  <a:lnTo>
                    <a:pt x="2700543" y="2007292"/>
                  </a:lnTo>
                  <a:lnTo>
                    <a:pt x="2672422" y="2043205"/>
                  </a:lnTo>
                  <a:lnTo>
                    <a:pt x="2641026" y="2075876"/>
                  </a:lnTo>
                  <a:lnTo>
                    <a:pt x="2606620" y="2105032"/>
                  </a:lnTo>
                  <a:lnTo>
                    <a:pt x="2569468" y="2130397"/>
                  </a:lnTo>
                  <a:lnTo>
                    <a:pt x="2529836" y="2151693"/>
                  </a:lnTo>
                  <a:lnTo>
                    <a:pt x="2487990" y="2168647"/>
                  </a:lnTo>
                  <a:lnTo>
                    <a:pt x="2444193" y="2180982"/>
                  </a:lnTo>
                  <a:lnTo>
                    <a:pt x="2398711" y="2188423"/>
                  </a:lnTo>
                  <a:lnTo>
                    <a:pt x="2351809" y="2190693"/>
                  </a:lnTo>
                  <a:lnTo>
                    <a:pt x="2304402" y="2187544"/>
                  </a:lnTo>
                  <a:lnTo>
                    <a:pt x="2257849" y="2178938"/>
                  </a:lnTo>
                  <a:lnTo>
                    <a:pt x="2212546" y="2164999"/>
                  </a:lnTo>
                  <a:lnTo>
                    <a:pt x="2168888" y="2145847"/>
                  </a:lnTo>
                  <a:lnTo>
                    <a:pt x="2127273" y="2121605"/>
                  </a:lnTo>
                  <a:lnTo>
                    <a:pt x="2112059" y="2167420"/>
                  </a:lnTo>
                  <a:lnTo>
                    <a:pt x="2093362" y="2210841"/>
                  </a:lnTo>
                  <a:lnTo>
                    <a:pt x="2071404" y="2251743"/>
                  </a:lnTo>
                  <a:lnTo>
                    <a:pt x="2046404" y="2290001"/>
                  </a:lnTo>
                  <a:lnTo>
                    <a:pt x="2018584" y="2325488"/>
                  </a:lnTo>
                  <a:lnTo>
                    <a:pt x="1988166" y="2358079"/>
                  </a:lnTo>
                  <a:lnTo>
                    <a:pt x="1955370" y="2387648"/>
                  </a:lnTo>
                  <a:lnTo>
                    <a:pt x="1920417" y="2414069"/>
                  </a:lnTo>
                  <a:lnTo>
                    <a:pt x="1883528" y="2437216"/>
                  </a:lnTo>
                  <a:lnTo>
                    <a:pt x="1844925" y="2456964"/>
                  </a:lnTo>
                  <a:lnTo>
                    <a:pt x="1804829" y="2473186"/>
                  </a:lnTo>
                  <a:lnTo>
                    <a:pt x="1763460" y="2485757"/>
                  </a:lnTo>
                  <a:lnTo>
                    <a:pt x="1721040" y="2494550"/>
                  </a:lnTo>
                  <a:lnTo>
                    <a:pt x="1677790" y="2499441"/>
                  </a:lnTo>
                  <a:lnTo>
                    <a:pt x="1633931" y="2500304"/>
                  </a:lnTo>
                  <a:lnTo>
                    <a:pt x="1589684" y="2497011"/>
                  </a:lnTo>
                  <a:lnTo>
                    <a:pt x="1545269" y="2489438"/>
                  </a:lnTo>
                  <a:lnTo>
                    <a:pt x="1500909" y="2477459"/>
                  </a:lnTo>
                  <a:lnTo>
                    <a:pt x="1454203" y="2459714"/>
                  </a:lnTo>
                  <a:lnTo>
                    <a:pt x="1409633" y="2437323"/>
                  </a:lnTo>
                  <a:lnTo>
                    <a:pt x="1367488" y="2410509"/>
                  </a:lnTo>
                  <a:lnTo>
                    <a:pt x="1328053" y="2379494"/>
                  </a:lnTo>
                  <a:lnTo>
                    <a:pt x="1291614" y="2344500"/>
                  </a:lnTo>
                  <a:lnTo>
                    <a:pt x="1258460" y="2305749"/>
                  </a:lnTo>
                  <a:lnTo>
                    <a:pt x="1228875" y="2263464"/>
                  </a:lnTo>
                  <a:lnTo>
                    <a:pt x="1187515" y="2287512"/>
                  </a:lnTo>
                  <a:lnTo>
                    <a:pt x="1145143" y="2307607"/>
                  </a:lnTo>
                  <a:lnTo>
                    <a:pt x="1101961" y="2323803"/>
                  </a:lnTo>
                  <a:lnTo>
                    <a:pt x="1058173" y="2336155"/>
                  </a:lnTo>
                  <a:lnTo>
                    <a:pt x="1013981" y="2344717"/>
                  </a:lnTo>
                  <a:lnTo>
                    <a:pt x="969589" y="2349541"/>
                  </a:lnTo>
                  <a:lnTo>
                    <a:pt x="925199" y="2350684"/>
                  </a:lnTo>
                  <a:lnTo>
                    <a:pt x="881015" y="2348197"/>
                  </a:lnTo>
                  <a:lnTo>
                    <a:pt x="837239" y="2342135"/>
                  </a:lnTo>
                  <a:lnTo>
                    <a:pt x="794075" y="2332552"/>
                  </a:lnTo>
                  <a:lnTo>
                    <a:pt x="751725" y="2319503"/>
                  </a:lnTo>
                  <a:lnTo>
                    <a:pt x="710392" y="2303040"/>
                  </a:lnTo>
                  <a:lnTo>
                    <a:pt x="670280" y="2283217"/>
                  </a:lnTo>
                  <a:lnTo>
                    <a:pt x="631591" y="2260090"/>
                  </a:lnTo>
                  <a:lnTo>
                    <a:pt x="594528" y="2233711"/>
                  </a:lnTo>
                  <a:lnTo>
                    <a:pt x="559294" y="2204134"/>
                  </a:lnTo>
                  <a:lnTo>
                    <a:pt x="526093" y="2171414"/>
                  </a:lnTo>
                  <a:lnTo>
                    <a:pt x="495127" y="2135604"/>
                  </a:lnTo>
                  <a:lnTo>
                    <a:pt x="466600" y="2096758"/>
                  </a:lnTo>
                  <a:lnTo>
                    <a:pt x="440713" y="2054930"/>
                  </a:lnTo>
                  <a:lnTo>
                    <a:pt x="434617" y="2044008"/>
                  </a:lnTo>
                  <a:lnTo>
                    <a:pt x="386600" y="2046202"/>
                  </a:lnTo>
                  <a:lnTo>
                    <a:pt x="339970" y="2041106"/>
                  </a:lnTo>
                  <a:lnTo>
                    <a:pt x="295285" y="2029186"/>
                  </a:lnTo>
                  <a:lnTo>
                    <a:pt x="253101" y="2010905"/>
                  </a:lnTo>
                  <a:lnTo>
                    <a:pt x="213973" y="1986727"/>
                  </a:lnTo>
                  <a:lnTo>
                    <a:pt x="178460" y="1957115"/>
                  </a:lnTo>
                  <a:lnTo>
                    <a:pt x="147116" y="1922533"/>
                  </a:lnTo>
                  <a:lnTo>
                    <a:pt x="120499" y="1883445"/>
                  </a:lnTo>
                  <a:lnTo>
                    <a:pt x="99165" y="1840314"/>
                  </a:lnTo>
                  <a:lnTo>
                    <a:pt x="83671" y="1793605"/>
                  </a:lnTo>
                  <a:lnTo>
                    <a:pt x="74572" y="1743780"/>
                  </a:lnTo>
                  <a:lnTo>
                    <a:pt x="72524" y="1693856"/>
                  </a:lnTo>
                  <a:lnTo>
                    <a:pt x="77281" y="1644655"/>
                  </a:lnTo>
                  <a:lnTo>
                    <a:pt x="88621" y="1596921"/>
                  </a:lnTo>
                  <a:lnTo>
                    <a:pt x="106322" y="1551399"/>
                  </a:lnTo>
                  <a:lnTo>
                    <a:pt x="130161" y="1508833"/>
                  </a:lnTo>
                  <a:lnTo>
                    <a:pt x="159916" y="1469968"/>
                  </a:lnTo>
                  <a:lnTo>
                    <a:pt x="123559" y="1443670"/>
                  </a:lnTo>
                  <a:lnTo>
                    <a:pt x="91604" y="1413153"/>
                  </a:lnTo>
                  <a:lnTo>
                    <a:pt x="64188" y="1378979"/>
                  </a:lnTo>
                  <a:lnTo>
                    <a:pt x="41449" y="1341708"/>
                  </a:lnTo>
                  <a:lnTo>
                    <a:pt x="23523" y="1301900"/>
                  </a:lnTo>
                  <a:lnTo>
                    <a:pt x="10548" y="1260117"/>
                  </a:lnTo>
                  <a:lnTo>
                    <a:pt x="2661" y="1216918"/>
                  </a:lnTo>
                  <a:lnTo>
                    <a:pt x="0" y="1172864"/>
                  </a:lnTo>
                  <a:lnTo>
                    <a:pt x="2700" y="1128515"/>
                  </a:lnTo>
                  <a:lnTo>
                    <a:pt x="10900" y="1084432"/>
                  </a:lnTo>
                  <a:lnTo>
                    <a:pt x="24736" y="1041176"/>
                  </a:lnTo>
                  <a:lnTo>
                    <a:pt x="44346" y="999306"/>
                  </a:lnTo>
                  <a:lnTo>
                    <a:pt x="73521" y="954765"/>
                  </a:lnTo>
                  <a:lnTo>
                    <a:pt x="108453" y="916112"/>
                  </a:lnTo>
                  <a:lnTo>
                    <a:pt x="148359" y="883879"/>
                  </a:lnTo>
                  <a:lnTo>
                    <a:pt x="192456" y="858600"/>
                  </a:lnTo>
                  <a:lnTo>
                    <a:pt x="239961" y="840806"/>
                  </a:lnTo>
                  <a:lnTo>
                    <a:pt x="290091" y="831031"/>
                  </a:lnTo>
                  <a:lnTo>
                    <a:pt x="292885" y="823157"/>
                  </a:lnTo>
                  <a:close/>
                </a:path>
              </a:pathLst>
            </a:custGeom>
            <a:ln w="9144">
              <a:solidFill>
                <a:srgbClr val="BD4A4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059677" y="2172334"/>
              <a:ext cx="147955" cy="148082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699639" y="281686"/>
              <a:ext cx="3422650" cy="2126615"/>
            </a:xfrm>
            <a:custGeom>
              <a:avLst/>
              <a:gdLst/>
              <a:ahLst/>
              <a:cxnLst/>
              <a:rect l="l" t="t" r="r" b="b"/>
              <a:pathLst>
                <a:path w="3422650" h="2126615">
                  <a:moveTo>
                    <a:pt x="3422269" y="1900174"/>
                  </a:moveTo>
                  <a:lnTo>
                    <a:pt x="3415183" y="1944079"/>
                  </a:lnTo>
                  <a:lnTo>
                    <a:pt x="3395454" y="1982218"/>
                  </a:lnTo>
                  <a:lnTo>
                    <a:pt x="3365375" y="2012297"/>
                  </a:lnTo>
                  <a:lnTo>
                    <a:pt x="3327236" y="2032026"/>
                  </a:lnTo>
                  <a:lnTo>
                    <a:pt x="3283331" y="2039112"/>
                  </a:lnTo>
                  <a:lnTo>
                    <a:pt x="3239438" y="2032026"/>
                  </a:lnTo>
                  <a:lnTo>
                    <a:pt x="3201331" y="2012297"/>
                  </a:lnTo>
                  <a:lnTo>
                    <a:pt x="3171289" y="1982218"/>
                  </a:lnTo>
                  <a:lnTo>
                    <a:pt x="3151592" y="1944079"/>
                  </a:lnTo>
                  <a:lnTo>
                    <a:pt x="3144520" y="1900174"/>
                  </a:lnTo>
                  <a:lnTo>
                    <a:pt x="3151592" y="1856330"/>
                  </a:lnTo>
                  <a:lnTo>
                    <a:pt x="3171289" y="1818229"/>
                  </a:lnTo>
                  <a:lnTo>
                    <a:pt x="3201331" y="1788169"/>
                  </a:lnTo>
                  <a:lnTo>
                    <a:pt x="3239438" y="1768447"/>
                  </a:lnTo>
                  <a:lnTo>
                    <a:pt x="3283331" y="1761363"/>
                  </a:lnTo>
                  <a:lnTo>
                    <a:pt x="3327236" y="1768447"/>
                  </a:lnTo>
                  <a:lnTo>
                    <a:pt x="3365375" y="1788169"/>
                  </a:lnTo>
                  <a:lnTo>
                    <a:pt x="3395454" y="1818229"/>
                  </a:lnTo>
                  <a:lnTo>
                    <a:pt x="3415183" y="1856330"/>
                  </a:lnTo>
                  <a:lnTo>
                    <a:pt x="3422269" y="1900174"/>
                  </a:lnTo>
                  <a:close/>
                </a:path>
                <a:path w="3422650" h="2126615">
                  <a:moveTo>
                    <a:pt x="3213354" y="1781175"/>
                  </a:moveTo>
                  <a:lnTo>
                    <a:pt x="3207854" y="1828941"/>
                  </a:lnTo>
                  <a:lnTo>
                    <a:pt x="3192189" y="1872785"/>
                  </a:lnTo>
                  <a:lnTo>
                    <a:pt x="3167607" y="1911457"/>
                  </a:lnTo>
                  <a:lnTo>
                    <a:pt x="3135356" y="1943708"/>
                  </a:lnTo>
                  <a:lnTo>
                    <a:pt x="3096684" y="1968290"/>
                  </a:lnTo>
                  <a:lnTo>
                    <a:pt x="3052840" y="1983955"/>
                  </a:lnTo>
                  <a:lnTo>
                    <a:pt x="3005074" y="1989455"/>
                  </a:lnTo>
                  <a:lnTo>
                    <a:pt x="2957307" y="1983955"/>
                  </a:lnTo>
                  <a:lnTo>
                    <a:pt x="2913463" y="1968290"/>
                  </a:lnTo>
                  <a:lnTo>
                    <a:pt x="2874791" y="1943708"/>
                  </a:lnTo>
                  <a:lnTo>
                    <a:pt x="2842540" y="1911457"/>
                  </a:lnTo>
                  <a:lnTo>
                    <a:pt x="2817958" y="1872785"/>
                  </a:lnTo>
                  <a:lnTo>
                    <a:pt x="2802293" y="1828941"/>
                  </a:lnTo>
                  <a:lnTo>
                    <a:pt x="2796794" y="1781175"/>
                  </a:lnTo>
                  <a:lnTo>
                    <a:pt x="2802293" y="1733408"/>
                  </a:lnTo>
                  <a:lnTo>
                    <a:pt x="2817958" y="1689564"/>
                  </a:lnTo>
                  <a:lnTo>
                    <a:pt x="2842540" y="1650892"/>
                  </a:lnTo>
                  <a:lnTo>
                    <a:pt x="2874791" y="1618641"/>
                  </a:lnTo>
                  <a:lnTo>
                    <a:pt x="2913463" y="1594059"/>
                  </a:lnTo>
                  <a:lnTo>
                    <a:pt x="2957307" y="1578394"/>
                  </a:lnTo>
                  <a:lnTo>
                    <a:pt x="3005074" y="1572895"/>
                  </a:lnTo>
                  <a:lnTo>
                    <a:pt x="3052840" y="1578394"/>
                  </a:lnTo>
                  <a:lnTo>
                    <a:pt x="3096684" y="1594059"/>
                  </a:lnTo>
                  <a:lnTo>
                    <a:pt x="3135356" y="1618641"/>
                  </a:lnTo>
                  <a:lnTo>
                    <a:pt x="3167607" y="1650892"/>
                  </a:lnTo>
                  <a:lnTo>
                    <a:pt x="3192189" y="1689564"/>
                  </a:lnTo>
                  <a:lnTo>
                    <a:pt x="3207854" y="1733408"/>
                  </a:lnTo>
                  <a:lnTo>
                    <a:pt x="3213354" y="1781175"/>
                  </a:lnTo>
                  <a:close/>
                </a:path>
                <a:path w="3422650" h="2126615">
                  <a:moveTo>
                    <a:pt x="188468" y="1379093"/>
                  </a:moveTo>
                  <a:lnTo>
                    <a:pt x="139285" y="1379176"/>
                  </a:lnTo>
                  <a:lnTo>
                    <a:pt x="90947" y="1371377"/>
                  </a:lnTo>
                  <a:lnTo>
                    <a:pt x="44253" y="1355911"/>
                  </a:lnTo>
                  <a:lnTo>
                    <a:pt x="0" y="1332992"/>
                  </a:lnTo>
                </a:path>
                <a:path w="3422650" h="2126615">
                  <a:moveTo>
                    <a:pt x="354838" y="1883664"/>
                  </a:moveTo>
                  <a:lnTo>
                    <a:pt x="334724" y="1891349"/>
                  </a:lnTo>
                  <a:lnTo>
                    <a:pt x="314229" y="1897618"/>
                  </a:lnTo>
                  <a:lnTo>
                    <a:pt x="293401" y="1902434"/>
                  </a:lnTo>
                  <a:lnTo>
                    <a:pt x="272288" y="1905762"/>
                  </a:lnTo>
                </a:path>
                <a:path w="3422650" h="2126615">
                  <a:moveTo>
                    <a:pt x="1065276" y="2126234"/>
                  </a:moveTo>
                  <a:lnTo>
                    <a:pt x="1051016" y="2102121"/>
                  </a:lnTo>
                  <a:lnTo>
                    <a:pt x="1037970" y="2077259"/>
                  </a:lnTo>
                  <a:lnTo>
                    <a:pt x="1026163" y="2051706"/>
                  </a:lnTo>
                  <a:lnTo>
                    <a:pt x="1015619" y="2025523"/>
                  </a:lnTo>
                </a:path>
                <a:path w="3422650" h="2126615">
                  <a:moveTo>
                    <a:pt x="1984121" y="1875155"/>
                  </a:moveTo>
                  <a:lnTo>
                    <a:pt x="1981221" y="1903170"/>
                  </a:lnTo>
                  <a:lnTo>
                    <a:pt x="1976929" y="1930971"/>
                  </a:lnTo>
                  <a:lnTo>
                    <a:pt x="1971280" y="1958486"/>
                  </a:lnTo>
                  <a:lnTo>
                    <a:pt x="1964309" y="1985645"/>
                  </a:lnTo>
                </a:path>
                <a:path w="3422650" h="2126615">
                  <a:moveTo>
                    <a:pt x="2378583" y="1192657"/>
                  </a:moveTo>
                  <a:lnTo>
                    <a:pt x="2421622" y="1218149"/>
                  </a:lnTo>
                  <a:lnTo>
                    <a:pt x="2461119" y="1248250"/>
                  </a:lnTo>
                  <a:lnTo>
                    <a:pt x="2496833" y="1282547"/>
                  </a:lnTo>
                  <a:lnTo>
                    <a:pt x="2528520" y="1320626"/>
                  </a:lnTo>
                  <a:lnTo>
                    <a:pt x="2555938" y="1362075"/>
                  </a:lnTo>
                  <a:lnTo>
                    <a:pt x="2578845" y="1406480"/>
                  </a:lnTo>
                  <a:lnTo>
                    <a:pt x="2596999" y="1453429"/>
                  </a:lnTo>
                  <a:lnTo>
                    <a:pt x="2610157" y="1502508"/>
                  </a:lnTo>
                  <a:lnTo>
                    <a:pt x="2618078" y="1553305"/>
                  </a:lnTo>
                  <a:lnTo>
                    <a:pt x="2620518" y="1605407"/>
                  </a:lnTo>
                </a:path>
                <a:path w="3422650" h="2126615">
                  <a:moveTo>
                    <a:pt x="2949194" y="752983"/>
                  </a:moveTo>
                  <a:lnTo>
                    <a:pt x="2928685" y="796424"/>
                  </a:lnTo>
                  <a:lnTo>
                    <a:pt x="2903712" y="836961"/>
                  </a:lnTo>
                  <a:lnTo>
                    <a:pt x="2874523" y="874212"/>
                  </a:lnTo>
                  <a:lnTo>
                    <a:pt x="2841371" y="907796"/>
                  </a:lnTo>
                </a:path>
                <a:path w="3422650" h="2126615">
                  <a:moveTo>
                    <a:pt x="2690622" y="178562"/>
                  </a:moveTo>
                  <a:lnTo>
                    <a:pt x="2693336" y="196724"/>
                  </a:lnTo>
                  <a:lnTo>
                    <a:pt x="2695194" y="214995"/>
                  </a:lnTo>
                  <a:lnTo>
                    <a:pt x="2696194" y="233336"/>
                  </a:lnTo>
                  <a:lnTo>
                    <a:pt x="2696337" y="251714"/>
                  </a:lnTo>
                </a:path>
                <a:path w="3422650" h="2126615">
                  <a:moveTo>
                    <a:pt x="2002789" y="93218"/>
                  </a:moveTo>
                  <a:lnTo>
                    <a:pt x="2014134" y="68401"/>
                  </a:lnTo>
                  <a:lnTo>
                    <a:pt x="2027158" y="44513"/>
                  </a:lnTo>
                  <a:lnTo>
                    <a:pt x="2041777" y="21673"/>
                  </a:lnTo>
                  <a:lnTo>
                    <a:pt x="2057908" y="0"/>
                  </a:lnTo>
                </a:path>
                <a:path w="3422650" h="2126615">
                  <a:moveTo>
                    <a:pt x="1486662" y="137668"/>
                  </a:moveTo>
                  <a:lnTo>
                    <a:pt x="1491561" y="116963"/>
                  </a:lnTo>
                  <a:lnTo>
                    <a:pt x="1497663" y="96615"/>
                  </a:lnTo>
                  <a:lnTo>
                    <a:pt x="1504932" y="76696"/>
                  </a:lnTo>
                  <a:lnTo>
                    <a:pt x="1513332" y="57277"/>
                  </a:lnTo>
                </a:path>
                <a:path w="3422650" h="2126615">
                  <a:moveTo>
                    <a:pt x="880999" y="164973"/>
                  </a:moveTo>
                  <a:lnTo>
                    <a:pt x="906797" y="182159"/>
                  </a:lnTo>
                  <a:lnTo>
                    <a:pt x="931560" y="200929"/>
                  </a:lnTo>
                  <a:lnTo>
                    <a:pt x="955204" y="221247"/>
                  </a:lnTo>
                  <a:lnTo>
                    <a:pt x="977646" y="243078"/>
                  </a:lnTo>
                </a:path>
                <a:path w="3422650" h="2126615">
                  <a:moveTo>
                    <a:pt x="146431" y="778129"/>
                  </a:moveTo>
                  <a:lnTo>
                    <a:pt x="141023" y="757842"/>
                  </a:lnTo>
                  <a:lnTo>
                    <a:pt x="136413" y="737377"/>
                  </a:lnTo>
                  <a:lnTo>
                    <a:pt x="132589" y="716746"/>
                  </a:lnTo>
                  <a:lnTo>
                    <a:pt x="129540" y="695960"/>
                  </a:lnTo>
                </a:path>
              </a:pathLst>
            </a:custGeom>
            <a:ln w="9144">
              <a:solidFill>
                <a:srgbClr val="BD4A4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5489281" y="282379"/>
            <a:ext cx="1706880" cy="2028825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algn="ctr">
              <a:lnSpc>
                <a:spcPct val="90000"/>
              </a:lnSpc>
              <a:spcBef>
                <a:spcPts val="315"/>
              </a:spcBef>
            </a:pPr>
            <a:r>
              <a:rPr sz="1800" b="1" i="1" dirty="0">
                <a:latin typeface="Times New Roman"/>
                <a:cs typeface="Times New Roman"/>
              </a:rPr>
              <a:t>Ғазаб</a:t>
            </a:r>
            <a:r>
              <a:rPr sz="1800" b="1" i="1" dirty="0">
                <a:solidFill>
                  <a:srgbClr val="6F2F9F"/>
                </a:solidFill>
                <a:latin typeface="Times New Roman"/>
                <a:cs typeface="Times New Roman"/>
              </a:rPr>
              <a:t> – </a:t>
            </a:r>
            <a:r>
              <a:rPr sz="1800" b="1" i="1" spc="-5" dirty="0">
                <a:latin typeface="Times New Roman"/>
                <a:cs typeface="Times New Roman"/>
              </a:rPr>
              <a:t>бир  муддатлик  </a:t>
            </a:r>
            <a:r>
              <a:rPr sz="1800" b="1" i="1" spc="-15" dirty="0">
                <a:latin typeface="Times New Roman"/>
                <a:cs typeface="Times New Roman"/>
              </a:rPr>
              <a:t>ошкора  </a:t>
            </a:r>
            <a:r>
              <a:rPr sz="1800" b="1" i="1" spc="-10" dirty="0">
                <a:latin typeface="Times New Roman"/>
                <a:cs typeface="Times New Roman"/>
              </a:rPr>
              <a:t>нафратдир;  </a:t>
            </a:r>
            <a:r>
              <a:rPr sz="1800" b="1" i="1" spc="-5" dirty="0">
                <a:latin typeface="Times New Roman"/>
                <a:cs typeface="Times New Roman"/>
              </a:rPr>
              <a:t>нафрат </a:t>
            </a:r>
            <a:r>
              <a:rPr sz="1800" b="1" i="1" spc="-25" dirty="0">
                <a:latin typeface="Times New Roman"/>
                <a:cs typeface="Times New Roman"/>
              </a:rPr>
              <a:t>эса </a:t>
            </a:r>
            <a:r>
              <a:rPr sz="1800" b="1" i="1" dirty="0">
                <a:latin typeface="Times New Roman"/>
                <a:cs typeface="Times New Roman"/>
              </a:rPr>
              <a:t>–  </a:t>
            </a:r>
            <a:r>
              <a:rPr sz="1800" b="1" i="1" spc="-5" dirty="0">
                <a:latin typeface="Times New Roman"/>
                <a:cs typeface="Times New Roman"/>
              </a:rPr>
              <a:t>яширин,</a:t>
            </a:r>
            <a:r>
              <a:rPr sz="1800" b="1" i="1" spc="-65" dirty="0">
                <a:latin typeface="Times New Roman"/>
                <a:cs typeface="Times New Roman"/>
              </a:rPr>
              <a:t> </a:t>
            </a:r>
            <a:r>
              <a:rPr sz="1800" b="1" i="1" spc="-10" dirty="0">
                <a:latin typeface="Times New Roman"/>
                <a:cs typeface="Times New Roman"/>
              </a:rPr>
              <a:t>доимий  </a:t>
            </a:r>
            <a:r>
              <a:rPr sz="1800" b="1" i="1" spc="-5" dirty="0">
                <a:latin typeface="Times New Roman"/>
                <a:cs typeface="Times New Roman"/>
              </a:rPr>
              <a:t>ғазабдир  </a:t>
            </a:r>
            <a:r>
              <a:rPr sz="1800" b="1" i="1" dirty="0">
                <a:latin typeface="Times New Roman"/>
                <a:cs typeface="Times New Roman"/>
              </a:rPr>
              <a:t>(Ш.Дюкло)</a:t>
            </a:r>
            <a:endParaRPr sz="1800" dirty="0">
              <a:latin typeface="Times New Roman"/>
              <a:cs typeface="Times New Roman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-4762" y="3614928"/>
            <a:ext cx="3714750" cy="2910840"/>
            <a:chOff x="-4762" y="3614928"/>
            <a:chExt cx="3714750" cy="2910840"/>
          </a:xfrm>
        </p:grpSpPr>
        <p:sp>
          <p:nvSpPr>
            <p:cNvPr id="30" name="object 30"/>
            <p:cNvSpPr/>
            <p:nvPr/>
          </p:nvSpPr>
          <p:spPr>
            <a:xfrm>
              <a:off x="0" y="3614928"/>
              <a:ext cx="3709415" cy="291084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0" y="3794926"/>
              <a:ext cx="3086061" cy="266740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519296" y="3641852"/>
              <a:ext cx="148208" cy="148209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759710" y="3731006"/>
              <a:ext cx="737742" cy="61595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0" y="3794926"/>
              <a:ext cx="3086100" cy="2667635"/>
            </a:xfrm>
            <a:custGeom>
              <a:avLst/>
              <a:gdLst/>
              <a:ahLst/>
              <a:cxnLst/>
              <a:rect l="l" t="t" r="r" b="b"/>
              <a:pathLst>
                <a:path w="3086100" h="2667635">
                  <a:moveTo>
                    <a:pt x="191122" y="877784"/>
                  </a:moveTo>
                  <a:lnTo>
                    <a:pt x="187036" y="826316"/>
                  </a:lnTo>
                  <a:lnTo>
                    <a:pt x="187014" y="775525"/>
                  </a:lnTo>
                  <a:lnTo>
                    <a:pt x="190906" y="725638"/>
                  </a:lnTo>
                  <a:lnTo>
                    <a:pt x="198561" y="676879"/>
                  </a:lnTo>
                  <a:lnTo>
                    <a:pt x="209830" y="629475"/>
                  </a:lnTo>
                  <a:lnTo>
                    <a:pt x="224562" y="583652"/>
                  </a:lnTo>
                  <a:lnTo>
                    <a:pt x="242606" y="539635"/>
                  </a:lnTo>
                  <a:lnTo>
                    <a:pt x="263813" y="497649"/>
                  </a:lnTo>
                  <a:lnTo>
                    <a:pt x="288032" y="457922"/>
                  </a:lnTo>
                  <a:lnTo>
                    <a:pt x="315113" y="420678"/>
                  </a:lnTo>
                  <a:lnTo>
                    <a:pt x="344906" y="386143"/>
                  </a:lnTo>
                  <a:lnTo>
                    <a:pt x="377261" y="354544"/>
                  </a:lnTo>
                  <a:lnTo>
                    <a:pt x="412026" y="326105"/>
                  </a:lnTo>
                  <a:lnTo>
                    <a:pt x="449052" y="301053"/>
                  </a:lnTo>
                  <a:lnTo>
                    <a:pt x="488189" y="279614"/>
                  </a:lnTo>
                  <a:lnTo>
                    <a:pt x="529287" y="262013"/>
                  </a:lnTo>
                  <a:lnTo>
                    <a:pt x="572195" y="248475"/>
                  </a:lnTo>
                  <a:lnTo>
                    <a:pt x="616762" y="239228"/>
                  </a:lnTo>
                  <a:lnTo>
                    <a:pt x="664073" y="234481"/>
                  </a:lnTo>
                  <a:lnTo>
                    <a:pt x="711296" y="234891"/>
                  </a:lnTo>
                  <a:lnTo>
                    <a:pt x="758119" y="240387"/>
                  </a:lnTo>
                  <a:lnTo>
                    <a:pt x="804226" y="250903"/>
                  </a:lnTo>
                  <a:lnTo>
                    <a:pt x="849303" y="266368"/>
                  </a:lnTo>
                  <a:lnTo>
                    <a:pt x="893037" y="286714"/>
                  </a:lnTo>
                  <a:lnTo>
                    <a:pt x="935113" y="311872"/>
                  </a:lnTo>
                  <a:lnTo>
                    <a:pt x="958927" y="267081"/>
                  </a:lnTo>
                  <a:lnTo>
                    <a:pt x="986506" y="226582"/>
                  </a:lnTo>
                  <a:lnTo>
                    <a:pt x="1017451" y="190513"/>
                  </a:lnTo>
                  <a:lnTo>
                    <a:pt x="1051365" y="159015"/>
                  </a:lnTo>
                  <a:lnTo>
                    <a:pt x="1087848" y="132227"/>
                  </a:lnTo>
                  <a:lnTo>
                    <a:pt x="1126502" y="110287"/>
                  </a:lnTo>
                  <a:lnTo>
                    <a:pt x="1166929" y="93337"/>
                  </a:lnTo>
                  <a:lnTo>
                    <a:pt x="1208731" y="81514"/>
                  </a:lnTo>
                  <a:lnTo>
                    <a:pt x="1251508" y="74958"/>
                  </a:lnTo>
                  <a:lnTo>
                    <a:pt x="1294863" y="73810"/>
                  </a:lnTo>
                  <a:lnTo>
                    <a:pt x="1338397" y="78207"/>
                  </a:lnTo>
                  <a:lnTo>
                    <a:pt x="1381711" y="88290"/>
                  </a:lnTo>
                  <a:lnTo>
                    <a:pt x="1424407" y="104198"/>
                  </a:lnTo>
                  <a:lnTo>
                    <a:pt x="1466088" y="126071"/>
                  </a:lnTo>
                  <a:lnTo>
                    <a:pt x="1514062" y="160535"/>
                  </a:lnTo>
                  <a:lnTo>
                    <a:pt x="1557274" y="202525"/>
                  </a:lnTo>
                  <a:lnTo>
                    <a:pt x="1579370" y="159462"/>
                  </a:lnTo>
                  <a:lnTo>
                    <a:pt x="1605695" y="121083"/>
                  </a:lnTo>
                  <a:lnTo>
                    <a:pt x="1635732" y="87582"/>
                  </a:lnTo>
                  <a:lnTo>
                    <a:pt x="1668968" y="59156"/>
                  </a:lnTo>
                  <a:lnTo>
                    <a:pt x="1704888" y="36000"/>
                  </a:lnTo>
                  <a:lnTo>
                    <a:pt x="1742979" y="18311"/>
                  </a:lnTo>
                  <a:lnTo>
                    <a:pt x="1782727" y="6284"/>
                  </a:lnTo>
                  <a:lnTo>
                    <a:pt x="1823616" y="115"/>
                  </a:lnTo>
                  <a:lnTo>
                    <a:pt x="1865133" y="0"/>
                  </a:lnTo>
                  <a:lnTo>
                    <a:pt x="1906765" y="6133"/>
                  </a:lnTo>
                  <a:lnTo>
                    <a:pt x="1947995" y="18713"/>
                  </a:lnTo>
                  <a:lnTo>
                    <a:pt x="1988312" y="37933"/>
                  </a:lnTo>
                  <a:lnTo>
                    <a:pt x="2020175" y="58822"/>
                  </a:lnTo>
                  <a:lnTo>
                    <a:pt x="2049668" y="83605"/>
                  </a:lnTo>
                  <a:lnTo>
                    <a:pt x="2076519" y="112031"/>
                  </a:lnTo>
                  <a:lnTo>
                    <a:pt x="2100453" y="143851"/>
                  </a:lnTo>
                  <a:lnTo>
                    <a:pt x="2131568" y="106933"/>
                  </a:lnTo>
                  <a:lnTo>
                    <a:pt x="2165692" y="75398"/>
                  </a:lnTo>
                  <a:lnTo>
                    <a:pt x="2202352" y="49290"/>
                  </a:lnTo>
                  <a:lnTo>
                    <a:pt x="2241074" y="28654"/>
                  </a:lnTo>
                  <a:lnTo>
                    <a:pt x="2281386" y="13534"/>
                  </a:lnTo>
                  <a:lnTo>
                    <a:pt x="2322815" y="3974"/>
                  </a:lnTo>
                  <a:lnTo>
                    <a:pt x="2364888" y="19"/>
                  </a:lnTo>
                  <a:lnTo>
                    <a:pt x="2407133" y="1714"/>
                  </a:lnTo>
                  <a:lnTo>
                    <a:pt x="2449077" y="9102"/>
                  </a:lnTo>
                  <a:lnTo>
                    <a:pt x="2490248" y="22229"/>
                  </a:lnTo>
                  <a:lnTo>
                    <a:pt x="2530171" y="41137"/>
                  </a:lnTo>
                  <a:lnTo>
                    <a:pt x="2568376" y="65873"/>
                  </a:lnTo>
                  <a:lnTo>
                    <a:pt x="2604389" y="96480"/>
                  </a:lnTo>
                  <a:lnTo>
                    <a:pt x="2639870" y="135854"/>
                  </a:lnTo>
                  <a:lnTo>
                    <a:pt x="2670036" y="180068"/>
                  </a:lnTo>
                  <a:lnTo>
                    <a:pt x="2694539" y="228446"/>
                  </a:lnTo>
                  <a:lnTo>
                    <a:pt x="2713031" y="280311"/>
                  </a:lnTo>
                  <a:lnTo>
                    <a:pt x="2725166" y="334986"/>
                  </a:lnTo>
                  <a:lnTo>
                    <a:pt x="2765828" y="350381"/>
                  </a:lnTo>
                  <a:lnTo>
                    <a:pt x="2804037" y="370284"/>
                  </a:lnTo>
                  <a:lnTo>
                    <a:pt x="2839623" y="394357"/>
                  </a:lnTo>
                  <a:lnTo>
                    <a:pt x="2872419" y="422264"/>
                  </a:lnTo>
                  <a:lnTo>
                    <a:pt x="2902255" y="453670"/>
                  </a:lnTo>
                  <a:lnTo>
                    <a:pt x="2928965" y="488237"/>
                  </a:lnTo>
                  <a:lnTo>
                    <a:pt x="2952379" y="525631"/>
                  </a:lnTo>
                  <a:lnTo>
                    <a:pt x="2972330" y="565514"/>
                  </a:lnTo>
                  <a:lnTo>
                    <a:pt x="2988650" y="607550"/>
                  </a:lnTo>
                  <a:lnTo>
                    <a:pt x="3001169" y="651404"/>
                  </a:lnTo>
                  <a:lnTo>
                    <a:pt x="3009721" y="696739"/>
                  </a:lnTo>
                  <a:lnTo>
                    <a:pt x="3014136" y="743219"/>
                  </a:lnTo>
                  <a:lnTo>
                    <a:pt x="3014247" y="790507"/>
                  </a:lnTo>
                  <a:lnTo>
                    <a:pt x="3009885" y="838268"/>
                  </a:lnTo>
                  <a:lnTo>
                    <a:pt x="3000883" y="886166"/>
                  </a:lnTo>
                  <a:lnTo>
                    <a:pt x="2988042" y="930618"/>
                  </a:lnTo>
                  <a:lnTo>
                    <a:pt x="2982849" y="945094"/>
                  </a:lnTo>
                  <a:lnTo>
                    <a:pt x="3007608" y="985315"/>
                  </a:lnTo>
                  <a:lnTo>
                    <a:pt x="3028924" y="1027094"/>
                  </a:lnTo>
                  <a:lnTo>
                    <a:pt x="3046825" y="1070189"/>
                  </a:lnTo>
                  <a:lnTo>
                    <a:pt x="3061338" y="1114361"/>
                  </a:lnTo>
                  <a:lnTo>
                    <a:pt x="3072491" y="1159372"/>
                  </a:lnTo>
                  <a:lnTo>
                    <a:pt x="3080311" y="1204980"/>
                  </a:lnTo>
                  <a:lnTo>
                    <a:pt x="3084825" y="1250947"/>
                  </a:lnTo>
                  <a:lnTo>
                    <a:pt x="3086061" y="1297033"/>
                  </a:lnTo>
                  <a:lnTo>
                    <a:pt x="3084047" y="1342998"/>
                  </a:lnTo>
                  <a:lnTo>
                    <a:pt x="3078809" y="1388603"/>
                  </a:lnTo>
                  <a:lnTo>
                    <a:pt x="3070376" y="1433608"/>
                  </a:lnTo>
                  <a:lnTo>
                    <a:pt x="3058774" y="1477773"/>
                  </a:lnTo>
                  <a:lnTo>
                    <a:pt x="3044032" y="1520859"/>
                  </a:lnTo>
                  <a:lnTo>
                    <a:pt x="3026176" y="1562625"/>
                  </a:lnTo>
                  <a:lnTo>
                    <a:pt x="3005234" y="1602834"/>
                  </a:lnTo>
                  <a:lnTo>
                    <a:pt x="2981233" y="1641244"/>
                  </a:lnTo>
                  <a:lnTo>
                    <a:pt x="2954201" y="1677616"/>
                  </a:lnTo>
                  <a:lnTo>
                    <a:pt x="2924166" y="1711711"/>
                  </a:lnTo>
                  <a:lnTo>
                    <a:pt x="2891155" y="1743289"/>
                  </a:lnTo>
                  <a:lnTo>
                    <a:pt x="2848908" y="1776486"/>
                  </a:lnTo>
                  <a:lnTo>
                    <a:pt x="2804095" y="1804468"/>
                  </a:lnTo>
                  <a:lnTo>
                    <a:pt x="2757076" y="1827052"/>
                  </a:lnTo>
                  <a:lnTo>
                    <a:pt x="2708209" y="1844057"/>
                  </a:lnTo>
                  <a:lnTo>
                    <a:pt x="2657856" y="1855303"/>
                  </a:lnTo>
                  <a:lnTo>
                    <a:pt x="2655305" y="1904939"/>
                  </a:lnTo>
                  <a:lnTo>
                    <a:pt x="2648511" y="1953102"/>
                  </a:lnTo>
                  <a:lnTo>
                    <a:pt x="2637689" y="1999549"/>
                  </a:lnTo>
                  <a:lnTo>
                    <a:pt x="2623056" y="2044039"/>
                  </a:lnTo>
                  <a:lnTo>
                    <a:pt x="2604825" y="2086329"/>
                  </a:lnTo>
                  <a:lnTo>
                    <a:pt x="2583214" y="2126177"/>
                  </a:lnTo>
                  <a:lnTo>
                    <a:pt x="2558438" y="2163341"/>
                  </a:lnTo>
                  <a:lnTo>
                    <a:pt x="2530713" y="2197579"/>
                  </a:lnTo>
                  <a:lnTo>
                    <a:pt x="2500253" y="2228648"/>
                  </a:lnTo>
                  <a:lnTo>
                    <a:pt x="2467275" y="2256307"/>
                  </a:lnTo>
                  <a:lnTo>
                    <a:pt x="2431994" y="2280313"/>
                  </a:lnTo>
                  <a:lnTo>
                    <a:pt x="2394626" y="2300425"/>
                  </a:lnTo>
                  <a:lnTo>
                    <a:pt x="2355387" y="2316399"/>
                  </a:lnTo>
                  <a:lnTo>
                    <a:pt x="2314491" y="2327994"/>
                  </a:lnTo>
                  <a:lnTo>
                    <a:pt x="2272156" y="2334967"/>
                  </a:lnTo>
                  <a:lnTo>
                    <a:pt x="2228596" y="2337077"/>
                  </a:lnTo>
                  <a:lnTo>
                    <a:pt x="2181696" y="2333692"/>
                  </a:lnTo>
                  <a:lnTo>
                    <a:pt x="2135613" y="2324496"/>
                  </a:lnTo>
                  <a:lnTo>
                    <a:pt x="2090768" y="2309623"/>
                  </a:lnTo>
                  <a:lnTo>
                    <a:pt x="2047581" y="2289210"/>
                  </a:lnTo>
                  <a:lnTo>
                    <a:pt x="2006473" y="2263392"/>
                  </a:lnTo>
                  <a:lnTo>
                    <a:pt x="1991405" y="2312279"/>
                  </a:lnTo>
                  <a:lnTo>
                    <a:pt x="1972893" y="2358611"/>
                  </a:lnTo>
                  <a:lnTo>
                    <a:pt x="1951153" y="2402254"/>
                  </a:lnTo>
                  <a:lnTo>
                    <a:pt x="1926406" y="2443073"/>
                  </a:lnTo>
                  <a:lnTo>
                    <a:pt x="1898869" y="2480935"/>
                  </a:lnTo>
                  <a:lnTo>
                    <a:pt x="1868762" y="2515705"/>
                  </a:lnTo>
                  <a:lnTo>
                    <a:pt x="1836303" y="2547249"/>
                  </a:lnTo>
                  <a:lnTo>
                    <a:pt x="1801711" y="2575434"/>
                  </a:lnTo>
                  <a:lnTo>
                    <a:pt x="1765204" y="2600126"/>
                  </a:lnTo>
                  <a:lnTo>
                    <a:pt x="1727002" y="2621190"/>
                  </a:lnTo>
                  <a:lnTo>
                    <a:pt x="1687323" y="2638493"/>
                  </a:lnTo>
                  <a:lnTo>
                    <a:pt x="1646385" y="2651900"/>
                  </a:lnTo>
                  <a:lnTo>
                    <a:pt x="1604408" y="2661278"/>
                  </a:lnTo>
                  <a:lnTo>
                    <a:pt x="1561610" y="2666492"/>
                  </a:lnTo>
                  <a:lnTo>
                    <a:pt x="1518210" y="2667408"/>
                  </a:lnTo>
                  <a:lnTo>
                    <a:pt x="1474427" y="2663893"/>
                  </a:lnTo>
                  <a:lnTo>
                    <a:pt x="1430479" y="2655813"/>
                  </a:lnTo>
                  <a:lnTo>
                    <a:pt x="1386586" y="2643033"/>
                  </a:lnTo>
                  <a:lnTo>
                    <a:pt x="1340358" y="2624113"/>
                  </a:lnTo>
                  <a:lnTo>
                    <a:pt x="1296244" y="2600226"/>
                  </a:lnTo>
                  <a:lnTo>
                    <a:pt x="1254529" y="2571613"/>
                  </a:lnTo>
                  <a:lnTo>
                    <a:pt x="1215498" y="2538514"/>
                  </a:lnTo>
                  <a:lnTo>
                    <a:pt x="1179436" y="2501171"/>
                  </a:lnTo>
                  <a:lnTo>
                    <a:pt x="1146627" y="2459823"/>
                  </a:lnTo>
                  <a:lnTo>
                    <a:pt x="1117358" y="2414712"/>
                  </a:lnTo>
                  <a:lnTo>
                    <a:pt x="1076435" y="2440365"/>
                  </a:lnTo>
                  <a:lnTo>
                    <a:pt x="1034510" y="2461802"/>
                  </a:lnTo>
                  <a:lnTo>
                    <a:pt x="991783" y="2479082"/>
                  </a:lnTo>
                  <a:lnTo>
                    <a:pt x="948456" y="2492261"/>
                  </a:lnTo>
                  <a:lnTo>
                    <a:pt x="904730" y="2501397"/>
                  </a:lnTo>
                  <a:lnTo>
                    <a:pt x="860805" y="2506547"/>
                  </a:lnTo>
                  <a:lnTo>
                    <a:pt x="816881" y="2507769"/>
                  </a:lnTo>
                  <a:lnTo>
                    <a:pt x="773161" y="2505119"/>
                  </a:lnTo>
                  <a:lnTo>
                    <a:pt x="729843" y="2498655"/>
                  </a:lnTo>
                  <a:lnTo>
                    <a:pt x="687130" y="2488434"/>
                  </a:lnTo>
                  <a:lnTo>
                    <a:pt x="645221" y="2474514"/>
                  </a:lnTo>
                  <a:lnTo>
                    <a:pt x="604319" y="2456951"/>
                  </a:lnTo>
                  <a:lnTo>
                    <a:pt x="564622" y="2435804"/>
                  </a:lnTo>
                  <a:lnTo>
                    <a:pt x="526333" y="2411128"/>
                  </a:lnTo>
                  <a:lnTo>
                    <a:pt x="489651" y="2382982"/>
                  </a:lnTo>
                  <a:lnTo>
                    <a:pt x="454778" y="2351422"/>
                  </a:lnTo>
                  <a:lnTo>
                    <a:pt x="421915" y="2316506"/>
                  </a:lnTo>
                  <a:lnTo>
                    <a:pt x="391261" y="2278292"/>
                  </a:lnTo>
                  <a:lnTo>
                    <a:pt x="363019" y="2236836"/>
                  </a:lnTo>
                  <a:lnTo>
                    <a:pt x="337388" y="2192196"/>
                  </a:lnTo>
                  <a:lnTo>
                    <a:pt x="331381" y="2180474"/>
                  </a:lnTo>
                  <a:lnTo>
                    <a:pt x="287776" y="2182940"/>
                  </a:lnTo>
                  <a:lnTo>
                    <a:pt x="245287" y="2178833"/>
                  </a:lnTo>
                  <a:lnTo>
                    <a:pt x="204338" y="2168534"/>
                  </a:lnTo>
                  <a:lnTo>
                    <a:pt x="165354" y="2152426"/>
                  </a:lnTo>
                  <a:lnTo>
                    <a:pt x="128759" y="2130889"/>
                  </a:lnTo>
                  <a:lnTo>
                    <a:pt x="94978" y="2104305"/>
                  </a:lnTo>
                  <a:lnTo>
                    <a:pt x="64435" y="2073057"/>
                  </a:lnTo>
                  <a:lnTo>
                    <a:pt x="37554" y="2037524"/>
                  </a:lnTo>
                  <a:lnTo>
                    <a:pt x="14759" y="1998090"/>
                  </a:lnTo>
                  <a:lnTo>
                    <a:pt x="0" y="1963414"/>
                  </a:lnTo>
                </a:path>
                <a:path w="3086100" h="2667635">
                  <a:moveTo>
                    <a:pt x="0" y="1673030"/>
                  </a:moveTo>
                  <a:lnTo>
                    <a:pt x="6553" y="1654871"/>
                  </a:lnTo>
                  <a:lnTo>
                    <a:pt x="30154" y="1609428"/>
                  </a:lnTo>
                  <a:lnTo>
                    <a:pt x="59597" y="1567902"/>
                  </a:lnTo>
                  <a:lnTo>
                    <a:pt x="23615" y="1539858"/>
                  </a:lnTo>
                  <a:lnTo>
                    <a:pt x="0" y="1515553"/>
                  </a:lnTo>
                </a:path>
              </a:pathLst>
            </a:custGeom>
            <a:ln w="9144">
              <a:solidFill>
                <a:srgbClr val="F692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-4572" y="4668139"/>
              <a:ext cx="200266" cy="118681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514725" y="3637280"/>
              <a:ext cx="157352" cy="157353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3008" y="3731006"/>
              <a:ext cx="3434715" cy="2468245"/>
            </a:xfrm>
            <a:custGeom>
              <a:avLst/>
              <a:gdLst/>
              <a:ahLst/>
              <a:cxnLst/>
              <a:rect l="l" t="t" r="r" b="b"/>
              <a:pathLst>
                <a:path w="3434715" h="2468245">
                  <a:moveTo>
                    <a:pt x="3434444" y="148082"/>
                  </a:moveTo>
                  <a:lnTo>
                    <a:pt x="3426882" y="194951"/>
                  </a:lnTo>
                  <a:lnTo>
                    <a:pt x="3405829" y="235638"/>
                  </a:lnTo>
                  <a:lnTo>
                    <a:pt x="3373737" y="267712"/>
                  </a:lnTo>
                  <a:lnTo>
                    <a:pt x="3333055" y="288741"/>
                  </a:lnTo>
                  <a:lnTo>
                    <a:pt x="3286235" y="296291"/>
                  </a:lnTo>
                  <a:lnTo>
                    <a:pt x="3239415" y="288741"/>
                  </a:lnTo>
                  <a:lnTo>
                    <a:pt x="3198733" y="267712"/>
                  </a:lnTo>
                  <a:lnTo>
                    <a:pt x="3166641" y="235638"/>
                  </a:lnTo>
                  <a:lnTo>
                    <a:pt x="3145588" y="194951"/>
                  </a:lnTo>
                  <a:lnTo>
                    <a:pt x="3138026" y="148082"/>
                  </a:lnTo>
                  <a:lnTo>
                    <a:pt x="3145588" y="101274"/>
                  </a:lnTo>
                  <a:lnTo>
                    <a:pt x="3166641" y="60624"/>
                  </a:lnTo>
                  <a:lnTo>
                    <a:pt x="3198733" y="28569"/>
                  </a:lnTo>
                  <a:lnTo>
                    <a:pt x="3239415" y="7548"/>
                  </a:lnTo>
                  <a:lnTo>
                    <a:pt x="3286235" y="0"/>
                  </a:lnTo>
                  <a:lnTo>
                    <a:pt x="3333055" y="7548"/>
                  </a:lnTo>
                  <a:lnTo>
                    <a:pt x="3373737" y="28569"/>
                  </a:lnTo>
                  <a:lnTo>
                    <a:pt x="3405829" y="60624"/>
                  </a:lnTo>
                  <a:lnTo>
                    <a:pt x="3426882" y="101274"/>
                  </a:lnTo>
                  <a:lnTo>
                    <a:pt x="3434444" y="148082"/>
                  </a:lnTo>
                  <a:close/>
                </a:path>
                <a:path w="3434715" h="2468245">
                  <a:moveTo>
                    <a:pt x="3141201" y="393700"/>
                  </a:moveTo>
                  <a:lnTo>
                    <a:pt x="3136683" y="438472"/>
                  </a:lnTo>
                  <a:lnTo>
                    <a:pt x="3123727" y="480183"/>
                  </a:lnTo>
                  <a:lnTo>
                    <a:pt x="3103227" y="517934"/>
                  </a:lnTo>
                  <a:lnTo>
                    <a:pt x="3076082" y="550830"/>
                  </a:lnTo>
                  <a:lnTo>
                    <a:pt x="3043185" y="577976"/>
                  </a:lnTo>
                  <a:lnTo>
                    <a:pt x="3005434" y="598475"/>
                  </a:lnTo>
                  <a:lnTo>
                    <a:pt x="2963724" y="611432"/>
                  </a:lnTo>
                  <a:lnTo>
                    <a:pt x="2918951" y="615950"/>
                  </a:lnTo>
                  <a:lnTo>
                    <a:pt x="2874142" y="611432"/>
                  </a:lnTo>
                  <a:lnTo>
                    <a:pt x="2832414" y="598475"/>
                  </a:lnTo>
                  <a:lnTo>
                    <a:pt x="2794661" y="577976"/>
                  </a:lnTo>
                  <a:lnTo>
                    <a:pt x="2761773" y="550830"/>
                  </a:lnTo>
                  <a:lnTo>
                    <a:pt x="2734641" y="517934"/>
                  </a:lnTo>
                  <a:lnTo>
                    <a:pt x="2714158" y="480183"/>
                  </a:lnTo>
                  <a:lnTo>
                    <a:pt x="2701214" y="438472"/>
                  </a:lnTo>
                  <a:lnTo>
                    <a:pt x="2696701" y="393700"/>
                  </a:lnTo>
                  <a:lnTo>
                    <a:pt x="2701214" y="348890"/>
                  </a:lnTo>
                  <a:lnTo>
                    <a:pt x="2714158" y="307163"/>
                  </a:lnTo>
                  <a:lnTo>
                    <a:pt x="2734641" y="269409"/>
                  </a:lnTo>
                  <a:lnTo>
                    <a:pt x="2761773" y="236521"/>
                  </a:lnTo>
                  <a:lnTo>
                    <a:pt x="2794661" y="209390"/>
                  </a:lnTo>
                  <a:lnTo>
                    <a:pt x="2832414" y="188906"/>
                  </a:lnTo>
                  <a:lnTo>
                    <a:pt x="2874142" y="175962"/>
                  </a:lnTo>
                  <a:lnTo>
                    <a:pt x="2918951" y="171450"/>
                  </a:lnTo>
                  <a:lnTo>
                    <a:pt x="2963724" y="175962"/>
                  </a:lnTo>
                  <a:lnTo>
                    <a:pt x="3005434" y="188906"/>
                  </a:lnTo>
                  <a:lnTo>
                    <a:pt x="3043185" y="209390"/>
                  </a:lnTo>
                  <a:lnTo>
                    <a:pt x="3076082" y="236521"/>
                  </a:lnTo>
                  <a:lnTo>
                    <a:pt x="3103227" y="269409"/>
                  </a:lnTo>
                  <a:lnTo>
                    <a:pt x="3123727" y="307163"/>
                  </a:lnTo>
                  <a:lnTo>
                    <a:pt x="3136683" y="348890"/>
                  </a:lnTo>
                  <a:lnTo>
                    <a:pt x="3141201" y="393700"/>
                  </a:lnTo>
                  <a:close/>
                </a:path>
                <a:path w="3434715" h="2468245">
                  <a:moveTo>
                    <a:pt x="186495" y="1670685"/>
                  </a:moveTo>
                  <a:lnTo>
                    <a:pt x="137819" y="1670790"/>
                  </a:lnTo>
                  <a:lnTo>
                    <a:pt x="89965" y="1662477"/>
                  </a:lnTo>
                  <a:lnTo>
                    <a:pt x="43753" y="1645949"/>
                  </a:lnTo>
                  <a:lnTo>
                    <a:pt x="0" y="1621409"/>
                  </a:lnTo>
                </a:path>
                <a:path w="3434715" h="2468245">
                  <a:moveTo>
                    <a:pt x="351049" y="2209139"/>
                  </a:moveTo>
                  <a:lnTo>
                    <a:pt x="331193" y="2217308"/>
                  </a:lnTo>
                  <a:lnTo>
                    <a:pt x="310931" y="2223970"/>
                  </a:lnTo>
                  <a:lnTo>
                    <a:pt x="290329" y="2229102"/>
                  </a:lnTo>
                  <a:lnTo>
                    <a:pt x="269452" y="2232685"/>
                  </a:lnTo>
                </a:path>
                <a:path w="3434715" h="2468245">
                  <a:moveTo>
                    <a:pt x="1054172" y="2467876"/>
                  </a:moveTo>
                  <a:lnTo>
                    <a:pt x="1040013" y="2442175"/>
                  </a:lnTo>
                  <a:lnTo>
                    <a:pt x="1027080" y="2415667"/>
                  </a:lnTo>
                  <a:lnTo>
                    <a:pt x="1015399" y="2388406"/>
                  </a:lnTo>
                  <a:lnTo>
                    <a:pt x="1004997" y="2360447"/>
                  </a:lnTo>
                </a:path>
                <a:path w="3434715" h="2468245">
                  <a:moveTo>
                    <a:pt x="1963403" y="2199995"/>
                  </a:moveTo>
                  <a:lnTo>
                    <a:pt x="1960524" y="2229882"/>
                  </a:lnTo>
                  <a:lnTo>
                    <a:pt x="1956275" y="2259531"/>
                  </a:lnTo>
                  <a:lnTo>
                    <a:pt x="1950669" y="2288883"/>
                  </a:lnTo>
                  <a:lnTo>
                    <a:pt x="1943718" y="2317877"/>
                  </a:lnTo>
                </a:path>
                <a:path w="3434715" h="2468245">
                  <a:moveTo>
                    <a:pt x="2353674" y="1471676"/>
                  </a:moveTo>
                  <a:lnTo>
                    <a:pt x="2392544" y="1496209"/>
                  </a:lnTo>
                  <a:lnTo>
                    <a:pt x="2428536" y="1524839"/>
                  </a:lnTo>
                  <a:lnTo>
                    <a:pt x="2461471" y="1557234"/>
                  </a:lnTo>
                  <a:lnTo>
                    <a:pt x="2491165" y="1593063"/>
                  </a:lnTo>
                  <a:lnTo>
                    <a:pt x="2517439" y="1631995"/>
                  </a:lnTo>
                  <a:lnTo>
                    <a:pt x="2540109" y="1673700"/>
                  </a:lnTo>
                  <a:lnTo>
                    <a:pt x="2558996" y="1717846"/>
                  </a:lnTo>
                  <a:lnTo>
                    <a:pt x="2573916" y="1764103"/>
                  </a:lnTo>
                  <a:lnTo>
                    <a:pt x="2584690" y="1812139"/>
                  </a:lnTo>
                  <a:lnTo>
                    <a:pt x="2591134" y="1861624"/>
                  </a:lnTo>
                  <a:lnTo>
                    <a:pt x="2593069" y="1912226"/>
                  </a:lnTo>
                </a:path>
                <a:path w="3434715" h="2468245">
                  <a:moveTo>
                    <a:pt x="2918316" y="1002538"/>
                  </a:moveTo>
                  <a:lnTo>
                    <a:pt x="2898095" y="1048926"/>
                  </a:lnTo>
                  <a:lnTo>
                    <a:pt x="2873421" y="1092184"/>
                  </a:lnTo>
                  <a:lnTo>
                    <a:pt x="2844557" y="1131893"/>
                  </a:lnTo>
                  <a:lnTo>
                    <a:pt x="2811763" y="1167638"/>
                  </a:lnTo>
                </a:path>
                <a:path w="3434715" h="2468245">
                  <a:moveTo>
                    <a:pt x="2662538" y="389636"/>
                  </a:moveTo>
                  <a:lnTo>
                    <a:pt x="2665181" y="408963"/>
                  </a:lnTo>
                  <a:lnTo>
                    <a:pt x="2667015" y="428434"/>
                  </a:lnTo>
                  <a:lnTo>
                    <a:pt x="2668039" y="448000"/>
                  </a:lnTo>
                  <a:lnTo>
                    <a:pt x="2668253" y="467614"/>
                  </a:lnTo>
                </a:path>
                <a:path w="3434715" h="2468245">
                  <a:moveTo>
                    <a:pt x="1981818" y="298577"/>
                  </a:moveTo>
                  <a:lnTo>
                    <a:pt x="1993101" y="272091"/>
                  </a:lnTo>
                  <a:lnTo>
                    <a:pt x="2005980" y="246618"/>
                  </a:lnTo>
                  <a:lnTo>
                    <a:pt x="2020430" y="222263"/>
                  </a:lnTo>
                  <a:lnTo>
                    <a:pt x="2036428" y="199136"/>
                  </a:lnTo>
                </a:path>
                <a:path w="3434715" h="2468245">
                  <a:moveTo>
                    <a:pt x="1471151" y="345948"/>
                  </a:moveTo>
                  <a:lnTo>
                    <a:pt x="1475957" y="323838"/>
                  </a:lnTo>
                  <a:lnTo>
                    <a:pt x="1481978" y="302133"/>
                  </a:lnTo>
                  <a:lnTo>
                    <a:pt x="1489189" y="280904"/>
                  </a:lnTo>
                  <a:lnTo>
                    <a:pt x="1497567" y="260223"/>
                  </a:lnTo>
                </a:path>
                <a:path w="3434715" h="2468245">
                  <a:moveTo>
                    <a:pt x="871724" y="375158"/>
                  </a:moveTo>
                  <a:lnTo>
                    <a:pt x="897277" y="393459"/>
                  </a:lnTo>
                  <a:lnTo>
                    <a:pt x="921792" y="413464"/>
                  </a:lnTo>
                  <a:lnTo>
                    <a:pt x="945199" y="435111"/>
                  </a:lnTo>
                  <a:lnTo>
                    <a:pt x="967431" y="458343"/>
                  </a:lnTo>
                </a:path>
                <a:path w="3434715" h="2468245">
                  <a:moveTo>
                    <a:pt x="144826" y="1029335"/>
                  </a:moveTo>
                  <a:lnTo>
                    <a:pt x="139515" y="1007768"/>
                  </a:lnTo>
                  <a:lnTo>
                    <a:pt x="134957" y="985964"/>
                  </a:lnTo>
                  <a:lnTo>
                    <a:pt x="131159" y="963969"/>
                  </a:lnTo>
                  <a:lnTo>
                    <a:pt x="128126" y="941832"/>
                  </a:lnTo>
                </a:path>
              </a:pathLst>
            </a:custGeom>
            <a:ln w="9144">
              <a:solidFill>
                <a:srgbClr val="F692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709980" y="4282567"/>
            <a:ext cx="1343660" cy="146621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065" marR="5080" indent="3175" algn="ctr">
              <a:lnSpc>
                <a:spcPct val="85000"/>
              </a:lnSpc>
              <a:spcBef>
                <a:spcPts val="425"/>
              </a:spcBef>
            </a:pPr>
            <a:r>
              <a:rPr sz="1800" b="1" i="1" spc="-10" dirty="0">
                <a:latin typeface="Times New Roman"/>
                <a:cs typeface="Times New Roman"/>
              </a:rPr>
              <a:t>Инсоннинг  </a:t>
            </a:r>
            <a:r>
              <a:rPr sz="1800" b="1" i="1" dirty="0">
                <a:latin typeface="Times New Roman"/>
                <a:cs typeface="Times New Roman"/>
              </a:rPr>
              <a:t>биттагина  </a:t>
            </a:r>
            <a:r>
              <a:rPr sz="1800" b="1" i="1" spc="-15" dirty="0">
                <a:latin typeface="Times New Roman"/>
                <a:cs typeface="Times New Roman"/>
              </a:rPr>
              <a:t>золими </a:t>
            </a:r>
            <a:r>
              <a:rPr sz="1800" b="1" i="1" spc="-5" dirty="0">
                <a:latin typeface="Times New Roman"/>
                <a:cs typeface="Times New Roman"/>
              </a:rPr>
              <a:t>бор,  </a:t>
            </a:r>
            <a:r>
              <a:rPr sz="1800" b="1" i="1" dirty="0">
                <a:latin typeface="Times New Roman"/>
                <a:cs typeface="Times New Roman"/>
              </a:rPr>
              <a:t>у ҳам </a:t>
            </a:r>
            <a:r>
              <a:rPr sz="1800" b="1" i="1" spc="-10" dirty="0">
                <a:latin typeface="Times New Roman"/>
                <a:cs typeface="Times New Roman"/>
              </a:rPr>
              <a:t>бўлса</a:t>
            </a:r>
            <a:r>
              <a:rPr sz="1800" b="1" i="1" spc="-95" dirty="0">
                <a:latin typeface="Times New Roman"/>
                <a:cs typeface="Times New Roman"/>
              </a:rPr>
              <a:t> </a:t>
            </a:r>
            <a:r>
              <a:rPr sz="1800" b="1" i="1" dirty="0">
                <a:latin typeface="Times New Roman"/>
                <a:cs typeface="Times New Roman"/>
              </a:rPr>
              <a:t>–  </a:t>
            </a:r>
            <a:r>
              <a:rPr sz="1800" b="1" i="1" spc="-25" dirty="0">
                <a:latin typeface="Times New Roman"/>
                <a:cs typeface="Times New Roman"/>
              </a:rPr>
              <a:t>ж</a:t>
            </a:r>
            <a:r>
              <a:rPr sz="1800" b="1" i="1" dirty="0">
                <a:latin typeface="Times New Roman"/>
                <a:cs typeface="Times New Roman"/>
              </a:rPr>
              <a:t>аҳ</a:t>
            </a:r>
            <a:r>
              <a:rPr sz="1800" b="1" i="1" spc="-45" dirty="0">
                <a:latin typeface="Times New Roman"/>
                <a:cs typeface="Times New Roman"/>
              </a:rPr>
              <a:t>о</a:t>
            </a:r>
            <a:r>
              <a:rPr sz="1800" b="1" i="1" spc="-5" dirty="0">
                <a:latin typeface="Times New Roman"/>
                <a:cs typeface="Times New Roman"/>
              </a:rPr>
              <a:t>л</a:t>
            </a:r>
            <a:r>
              <a:rPr sz="1800" b="1" i="1" dirty="0">
                <a:latin typeface="Times New Roman"/>
                <a:cs typeface="Times New Roman"/>
              </a:rPr>
              <a:t>а</a:t>
            </a:r>
            <a:r>
              <a:rPr sz="1800" b="1" i="1" spc="-20" dirty="0">
                <a:latin typeface="Times New Roman"/>
                <a:cs typeface="Times New Roman"/>
              </a:rPr>
              <a:t>т</a:t>
            </a:r>
            <a:r>
              <a:rPr sz="1800" b="1" i="1" spc="-5" dirty="0">
                <a:latin typeface="Times New Roman"/>
                <a:cs typeface="Times New Roman"/>
              </a:rPr>
              <a:t>дир  </a:t>
            </a:r>
            <a:r>
              <a:rPr sz="1800" b="1" i="1" spc="-20" dirty="0">
                <a:latin typeface="Times New Roman"/>
                <a:cs typeface="Times New Roman"/>
              </a:rPr>
              <a:t>(В.Гюго)</a:t>
            </a:r>
            <a:endParaRPr sz="1800" dirty="0">
              <a:latin typeface="Times New Roman"/>
              <a:cs typeface="Times New Roman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5795771" y="2616707"/>
            <a:ext cx="3284220" cy="3785870"/>
            <a:chOff x="5795771" y="2616707"/>
            <a:chExt cx="3284220" cy="3785870"/>
          </a:xfrm>
        </p:grpSpPr>
        <p:sp>
          <p:nvSpPr>
            <p:cNvPr id="49" name="object 49"/>
            <p:cNvSpPr/>
            <p:nvPr/>
          </p:nvSpPr>
          <p:spPr>
            <a:xfrm>
              <a:off x="5795771" y="2616707"/>
              <a:ext cx="3284220" cy="3785616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6341363" y="3942587"/>
              <a:ext cx="2125980" cy="2289048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5938295" y="3916985"/>
              <a:ext cx="3098977" cy="2422672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5842634" y="2644012"/>
              <a:ext cx="134492" cy="134492"/>
            </a:xfrm>
            <a:prstGeom prst="rect">
              <a:avLst/>
            </a:prstGeom>
            <a:blipFill>
              <a:blip r:embed="rId2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041516" y="2982848"/>
              <a:ext cx="269113" cy="269113"/>
            </a:xfrm>
            <a:prstGeom prst="rect">
              <a:avLst/>
            </a:prstGeom>
            <a:blipFill>
              <a:blip r:embed="rId2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6314185" y="3434333"/>
              <a:ext cx="403606" cy="403605"/>
            </a:xfrm>
            <a:prstGeom prst="rect">
              <a:avLst/>
            </a:prstGeom>
            <a:blipFill>
              <a:blip r:embed="rId2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938295" y="3916985"/>
              <a:ext cx="3099435" cy="2423160"/>
            </a:xfrm>
            <a:custGeom>
              <a:avLst/>
              <a:gdLst/>
              <a:ahLst/>
              <a:cxnLst/>
              <a:rect l="l" t="t" r="r" b="b"/>
              <a:pathLst>
                <a:path w="3099434" h="2423160">
                  <a:moveTo>
                    <a:pt x="281656" y="797635"/>
                  </a:moveTo>
                  <a:lnTo>
                    <a:pt x="277582" y="748153"/>
                  </a:lnTo>
                  <a:lnTo>
                    <a:pt x="277931" y="699378"/>
                  </a:lnTo>
                  <a:lnTo>
                    <a:pt x="282528" y="651554"/>
                  </a:lnTo>
                  <a:lnTo>
                    <a:pt x="291202" y="604921"/>
                  </a:lnTo>
                  <a:lnTo>
                    <a:pt x="303777" y="559725"/>
                  </a:lnTo>
                  <a:lnTo>
                    <a:pt x="320081" y="516207"/>
                  </a:lnTo>
                  <a:lnTo>
                    <a:pt x="339940" y="474610"/>
                  </a:lnTo>
                  <a:lnTo>
                    <a:pt x="363182" y="435178"/>
                  </a:lnTo>
                  <a:lnTo>
                    <a:pt x="389632" y="398152"/>
                  </a:lnTo>
                  <a:lnTo>
                    <a:pt x="419117" y="363777"/>
                  </a:lnTo>
                  <a:lnTo>
                    <a:pt x="451463" y="332295"/>
                  </a:lnTo>
                  <a:lnTo>
                    <a:pt x="486498" y="303948"/>
                  </a:lnTo>
                  <a:lnTo>
                    <a:pt x="524048" y="278980"/>
                  </a:lnTo>
                  <a:lnTo>
                    <a:pt x="563940" y="257634"/>
                  </a:lnTo>
                  <a:lnTo>
                    <a:pt x="606000" y="240152"/>
                  </a:lnTo>
                  <a:lnTo>
                    <a:pt x="650054" y="226777"/>
                  </a:lnTo>
                  <a:lnTo>
                    <a:pt x="695930" y="217753"/>
                  </a:lnTo>
                  <a:lnTo>
                    <a:pt x="749654" y="213163"/>
                  </a:lnTo>
                  <a:lnTo>
                    <a:pt x="803188" y="214945"/>
                  </a:lnTo>
                  <a:lnTo>
                    <a:pt x="856045" y="222991"/>
                  </a:lnTo>
                  <a:lnTo>
                    <a:pt x="907737" y="237198"/>
                  </a:lnTo>
                  <a:lnTo>
                    <a:pt x="957779" y="257458"/>
                  </a:lnTo>
                  <a:lnTo>
                    <a:pt x="1005683" y="283666"/>
                  </a:lnTo>
                  <a:lnTo>
                    <a:pt x="1030809" y="240039"/>
                  </a:lnTo>
                  <a:lnTo>
                    <a:pt x="1060145" y="200941"/>
                  </a:lnTo>
                  <a:lnTo>
                    <a:pt x="1093209" y="166528"/>
                  </a:lnTo>
                  <a:lnTo>
                    <a:pt x="1129515" y="136960"/>
                  </a:lnTo>
                  <a:lnTo>
                    <a:pt x="1168582" y="112395"/>
                  </a:lnTo>
                  <a:lnTo>
                    <a:pt x="1209924" y="92992"/>
                  </a:lnTo>
                  <a:lnTo>
                    <a:pt x="1253060" y="78909"/>
                  </a:lnTo>
                  <a:lnTo>
                    <a:pt x="1297504" y="70305"/>
                  </a:lnTo>
                  <a:lnTo>
                    <a:pt x="1342775" y="67337"/>
                  </a:lnTo>
                  <a:lnTo>
                    <a:pt x="1388388" y="70166"/>
                  </a:lnTo>
                  <a:lnTo>
                    <a:pt x="1433860" y="78948"/>
                  </a:lnTo>
                  <a:lnTo>
                    <a:pt x="1478707" y="93843"/>
                  </a:lnTo>
                  <a:lnTo>
                    <a:pt x="1522446" y="115010"/>
                  </a:lnTo>
                  <a:lnTo>
                    <a:pt x="1569166" y="146315"/>
                  </a:lnTo>
                  <a:lnTo>
                    <a:pt x="1611219" y="184479"/>
                  </a:lnTo>
                  <a:lnTo>
                    <a:pt x="1634880" y="142018"/>
                  </a:lnTo>
                  <a:lnTo>
                    <a:pt x="1663384" y="104639"/>
                  </a:lnTo>
                  <a:lnTo>
                    <a:pt x="1696081" y="72570"/>
                  </a:lnTo>
                  <a:lnTo>
                    <a:pt x="1732322" y="46045"/>
                  </a:lnTo>
                  <a:lnTo>
                    <a:pt x="1771458" y="25294"/>
                  </a:lnTo>
                  <a:lnTo>
                    <a:pt x="1812838" y="10549"/>
                  </a:lnTo>
                  <a:lnTo>
                    <a:pt x="1855815" y="2040"/>
                  </a:lnTo>
                  <a:lnTo>
                    <a:pt x="1899739" y="0"/>
                  </a:lnTo>
                  <a:lnTo>
                    <a:pt x="1943960" y="4658"/>
                  </a:lnTo>
                  <a:lnTo>
                    <a:pt x="1987830" y="16248"/>
                  </a:lnTo>
                  <a:lnTo>
                    <a:pt x="2030700" y="35000"/>
                  </a:lnTo>
                  <a:lnTo>
                    <a:pt x="2090390" y="76402"/>
                  </a:lnTo>
                  <a:lnTo>
                    <a:pt x="2139793" y="131139"/>
                  </a:lnTo>
                  <a:lnTo>
                    <a:pt x="2172734" y="95063"/>
                  </a:lnTo>
                  <a:lnTo>
                    <a:pt x="2209065" y="64724"/>
                  </a:lnTo>
                  <a:lnTo>
                    <a:pt x="2248201" y="40171"/>
                  </a:lnTo>
                  <a:lnTo>
                    <a:pt x="2289558" y="21458"/>
                  </a:lnTo>
                  <a:lnTo>
                    <a:pt x="2332553" y="8636"/>
                  </a:lnTo>
                  <a:lnTo>
                    <a:pt x="2376600" y="1757"/>
                  </a:lnTo>
                  <a:lnTo>
                    <a:pt x="2421115" y="874"/>
                  </a:lnTo>
                  <a:lnTo>
                    <a:pt x="2465515" y="6039"/>
                  </a:lnTo>
                  <a:lnTo>
                    <a:pt x="2509214" y="17303"/>
                  </a:lnTo>
                  <a:lnTo>
                    <a:pt x="2551628" y="34719"/>
                  </a:lnTo>
                  <a:lnTo>
                    <a:pt x="2592174" y="58338"/>
                  </a:lnTo>
                  <a:lnTo>
                    <a:pt x="2630267" y="88213"/>
                  </a:lnTo>
                  <a:lnTo>
                    <a:pt x="2664759" y="123923"/>
                  </a:lnTo>
                  <a:lnTo>
                    <a:pt x="2694094" y="164041"/>
                  </a:lnTo>
                  <a:lnTo>
                    <a:pt x="2717930" y="207944"/>
                  </a:lnTo>
                  <a:lnTo>
                    <a:pt x="2735926" y="255011"/>
                  </a:lnTo>
                  <a:lnTo>
                    <a:pt x="2747742" y="304621"/>
                  </a:lnTo>
                  <a:lnTo>
                    <a:pt x="2790055" y="319763"/>
                  </a:lnTo>
                  <a:lnTo>
                    <a:pt x="2829613" y="339577"/>
                  </a:lnTo>
                  <a:lnTo>
                    <a:pt x="2866214" y="363686"/>
                  </a:lnTo>
                  <a:lnTo>
                    <a:pt x="2899655" y="391717"/>
                  </a:lnTo>
                  <a:lnTo>
                    <a:pt x="2929736" y="423293"/>
                  </a:lnTo>
                  <a:lnTo>
                    <a:pt x="2956254" y="458039"/>
                  </a:lnTo>
                  <a:lnTo>
                    <a:pt x="2979009" y="495581"/>
                  </a:lnTo>
                  <a:lnTo>
                    <a:pt x="2997798" y="535543"/>
                  </a:lnTo>
                  <a:lnTo>
                    <a:pt x="3012419" y="577550"/>
                  </a:lnTo>
                  <a:lnTo>
                    <a:pt x="3022672" y="621227"/>
                  </a:lnTo>
                  <a:lnTo>
                    <a:pt x="3028355" y="666198"/>
                  </a:lnTo>
                  <a:lnTo>
                    <a:pt x="3029266" y="712089"/>
                  </a:lnTo>
                  <a:lnTo>
                    <a:pt x="3025203" y="758524"/>
                  </a:lnTo>
                  <a:lnTo>
                    <a:pt x="3015966" y="805128"/>
                  </a:lnTo>
                  <a:lnTo>
                    <a:pt x="3003589" y="845579"/>
                  </a:lnTo>
                  <a:lnTo>
                    <a:pt x="2998567" y="858722"/>
                  </a:lnTo>
                  <a:lnTo>
                    <a:pt x="3025264" y="899628"/>
                  </a:lnTo>
                  <a:lnTo>
                    <a:pt x="3047782" y="942268"/>
                  </a:lnTo>
                  <a:lnTo>
                    <a:pt x="3066158" y="986339"/>
                  </a:lnTo>
                  <a:lnTo>
                    <a:pt x="3080428" y="1031537"/>
                  </a:lnTo>
                  <a:lnTo>
                    <a:pt x="3090631" y="1077557"/>
                  </a:lnTo>
                  <a:lnTo>
                    <a:pt x="3096801" y="1124097"/>
                  </a:lnTo>
                  <a:lnTo>
                    <a:pt x="3098977" y="1170851"/>
                  </a:lnTo>
                  <a:lnTo>
                    <a:pt x="3097196" y="1217517"/>
                  </a:lnTo>
                  <a:lnTo>
                    <a:pt x="3091494" y="1263790"/>
                  </a:lnTo>
                  <a:lnTo>
                    <a:pt x="3081908" y="1309367"/>
                  </a:lnTo>
                  <a:lnTo>
                    <a:pt x="3068475" y="1353944"/>
                  </a:lnTo>
                  <a:lnTo>
                    <a:pt x="3051232" y="1397216"/>
                  </a:lnTo>
                  <a:lnTo>
                    <a:pt x="3030215" y="1438881"/>
                  </a:lnTo>
                  <a:lnTo>
                    <a:pt x="3005463" y="1478634"/>
                  </a:lnTo>
                  <a:lnTo>
                    <a:pt x="2977012" y="1516171"/>
                  </a:lnTo>
                  <a:lnTo>
                    <a:pt x="2944898" y="1551189"/>
                  </a:lnTo>
                  <a:lnTo>
                    <a:pt x="2909159" y="1583384"/>
                  </a:lnTo>
                  <a:lnTo>
                    <a:pt x="2868085" y="1613534"/>
                  </a:lnTo>
                  <a:lnTo>
                    <a:pt x="2824499" y="1638952"/>
                  </a:lnTo>
                  <a:lnTo>
                    <a:pt x="2778756" y="1659472"/>
                  </a:lnTo>
                  <a:lnTo>
                    <a:pt x="2731208" y="1674926"/>
                  </a:lnTo>
                  <a:lnTo>
                    <a:pt x="2682210" y="1685149"/>
                  </a:lnTo>
                  <a:lnTo>
                    <a:pt x="2679426" y="1733178"/>
                  </a:lnTo>
                  <a:lnTo>
                    <a:pt x="2671956" y="1779668"/>
                  </a:lnTo>
                  <a:lnTo>
                    <a:pt x="2660056" y="1824353"/>
                  </a:lnTo>
                  <a:lnTo>
                    <a:pt x="2643979" y="1866964"/>
                  </a:lnTo>
                  <a:lnTo>
                    <a:pt x="2623982" y="1907237"/>
                  </a:lnTo>
                  <a:lnTo>
                    <a:pt x="2600320" y="1944903"/>
                  </a:lnTo>
                  <a:lnTo>
                    <a:pt x="2573247" y="1979696"/>
                  </a:lnTo>
                  <a:lnTo>
                    <a:pt x="2543019" y="2011349"/>
                  </a:lnTo>
                  <a:lnTo>
                    <a:pt x="2509891" y="2039596"/>
                  </a:lnTo>
                  <a:lnTo>
                    <a:pt x="2474118" y="2064169"/>
                  </a:lnTo>
                  <a:lnTo>
                    <a:pt x="2435955" y="2084801"/>
                  </a:lnTo>
                  <a:lnTo>
                    <a:pt x="2395657" y="2101226"/>
                  </a:lnTo>
                  <a:lnTo>
                    <a:pt x="2353480" y="2113176"/>
                  </a:lnTo>
                  <a:lnTo>
                    <a:pt x="2309678" y="2120386"/>
                  </a:lnTo>
                  <a:lnTo>
                    <a:pt x="2264507" y="2122588"/>
                  </a:lnTo>
                  <a:lnTo>
                    <a:pt x="2218836" y="2119519"/>
                  </a:lnTo>
                  <a:lnTo>
                    <a:pt x="2173983" y="2111172"/>
                  </a:lnTo>
                  <a:lnTo>
                    <a:pt x="2130337" y="2097671"/>
                  </a:lnTo>
                  <a:lnTo>
                    <a:pt x="2088287" y="2079138"/>
                  </a:lnTo>
                  <a:lnTo>
                    <a:pt x="2048226" y="2055697"/>
                  </a:lnTo>
                  <a:lnTo>
                    <a:pt x="2032618" y="2102623"/>
                  </a:lnTo>
                  <a:lnTo>
                    <a:pt x="2013261" y="2146941"/>
                  </a:lnTo>
                  <a:lnTo>
                    <a:pt x="1990407" y="2188506"/>
                  </a:lnTo>
                  <a:lnTo>
                    <a:pt x="1964311" y="2227172"/>
                  </a:lnTo>
                  <a:lnTo>
                    <a:pt x="1935224" y="2262796"/>
                  </a:lnTo>
                  <a:lnTo>
                    <a:pt x="1903401" y="2295233"/>
                  </a:lnTo>
                  <a:lnTo>
                    <a:pt x="1869094" y="2324339"/>
                  </a:lnTo>
                  <a:lnTo>
                    <a:pt x="1832556" y="2349970"/>
                  </a:lnTo>
                  <a:lnTo>
                    <a:pt x="1794041" y="2371980"/>
                  </a:lnTo>
                  <a:lnTo>
                    <a:pt x="1753801" y="2390226"/>
                  </a:lnTo>
                  <a:lnTo>
                    <a:pt x="1712090" y="2404562"/>
                  </a:lnTo>
                  <a:lnTo>
                    <a:pt x="1669161" y="2414845"/>
                  </a:lnTo>
                  <a:lnTo>
                    <a:pt x="1625267" y="2420930"/>
                  </a:lnTo>
                  <a:lnTo>
                    <a:pt x="1580661" y="2422672"/>
                  </a:lnTo>
                  <a:lnTo>
                    <a:pt x="1535596" y="2419928"/>
                  </a:lnTo>
                  <a:lnTo>
                    <a:pt x="1490326" y="2412552"/>
                  </a:lnTo>
                  <a:lnTo>
                    <a:pt x="1445103" y="2400400"/>
                  </a:lnTo>
                  <a:lnTo>
                    <a:pt x="1400105" y="2383223"/>
                  </a:lnTo>
                  <a:lnTo>
                    <a:pt x="1357171" y="2361535"/>
                  </a:lnTo>
                  <a:lnTo>
                    <a:pt x="1316577" y="2335554"/>
                  </a:lnTo>
                  <a:lnTo>
                    <a:pt x="1278597" y="2305499"/>
                  </a:lnTo>
                  <a:lnTo>
                    <a:pt x="1243508" y="2271590"/>
                  </a:lnTo>
                  <a:lnTo>
                    <a:pt x="1211584" y="2234046"/>
                  </a:lnTo>
                  <a:lnTo>
                    <a:pt x="1183102" y="2193085"/>
                  </a:lnTo>
                  <a:lnTo>
                    <a:pt x="1141143" y="2217498"/>
                  </a:lnTo>
                  <a:lnTo>
                    <a:pt x="1098116" y="2237673"/>
                  </a:lnTo>
                  <a:lnTo>
                    <a:pt x="1054249" y="2253670"/>
                  </a:lnTo>
                  <a:lnTo>
                    <a:pt x="1009770" y="2265552"/>
                  </a:lnTo>
                  <a:lnTo>
                    <a:pt x="964905" y="2273377"/>
                  </a:lnTo>
                  <a:lnTo>
                    <a:pt x="919885" y="2277207"/>
                  </a:lnTo>
                  <a:lnTo>
                    <a:pt x="874935" y="2277103"/>
                  </a:lnTo>
                  <a:lnTo>
                    <a:pt x="830284" y="2273125"/>
                  </a:lnTo>
                  <a:lnTo>
                    <a:pt x="786160" y="2265334"/>
                  </a:lnTo>
                  <a:lnTo>
                    <a:pt x="742791" y="2253790"/>
                  </a:lnTo>
                  <a:lnTo>
                    <a:pt x="700404" y="2238554"/>
                  </a:lnTo>
                  <a:lnTo>
                    <a:pt x="659227" y="2219687"/>
                  </a:lnTo>
                  <a:lnTo>
                    <a:pt x="619489" y="2197250"/>
                  </a:lnTo>
                  <a:lnTo>
                    <a:pt x="581417" y="2171303"/>
                  </a:lnTo>
                  <a:lnTo>
                    <a:pt x="545239" y="2141906"/>
                  </a:lnTo>
                  <a:lnTo>
                    <a:pt x="511182" y="2109121"/>
                  </a:lnTo>
                  <a:lnTo>
                    <a:pt x="479476" y="2073008"/>
                  </a:lnTo>
                  <a:lnTo>
                    <a:pt x="450346" y="2033628"/>
                  </a:lnTo>
                  <a:lnTo>
                    <a:pt x="424023" y="1991041"/>
                  </a:lnTo>
                  <a:lnTo>
                    <a:pt x="418181" y="1980398"/>
                  </a:lnTo>
                  <a:lnTo>
                    <a:pt x="371945" y="1982538"/>
                  </a:lnTo>
                  <a:lnTo>
                    <a:pt x="327046" y="1977613"/>
                  </a:lnTo>
                  <a:lnTo>
                    <a:pt x="284018" y="1966073"/>
                  </a:lnTo>
                  <a:lnTo>
                    <a:pt x="243397" y="1948367"/>
                  </a:lnTo>
                  <a:lnTo>
                    <a:pt x="205719" y="1924946"/>
                  </a:lnTo>
                  <a:lnTo>
                    <a:pt x="171521" y="1896259"/>
                  </a:lnTo>
                  <a:lnTo>
                    <a:pt x="141338" y="1862756"/>
                  </a:lnTo>
                  <a:lnTo>
                    <a:pt x="115705" y="1824887"/>
                  </a:lnTo>
                  <a:lnTo>
                    <a:pt x="95159" y="1783102"/>
                  </a:lnTo>
                  <a:lnTo>
                    <a:pt x="80236" y="1737850"/>
                  </a:lnTo>
                  <a:lnTo>
                    <a:pt x="71471" y="1689581"/>
                  </a:lnTo>
                  <a:lnTo>
                    <a:pt x="69496" y="1641220"/>
                  </a:lnTo>
                  <a:lnTo>
                    <a:pt x="74091" y="1593547"/>
                  </a:lnTo>
                  <a:lnTo>
                    <a:pt x="85028" y="1547287"/>
                  </a:lnTo>
                  <a:lnTo>
                    <a:pt x="102082" y="1503168"/>
                  </a:lnTo>
                  <a:lnTo>
                    <a:pt x="125028" y="1461914"/>
                  </a:lnTo>
                  <a:lnTo>
                    <a:pt x="153640" y="1424253"/>
                  </a:lnTo>
                  <a:lnTo>
                    <a:pt x="115656" y="1396230"/>
                  </a:lnTo>
                  <a:lnTo>
                    <a:pt x="82732" y="1363407"/>
                  </a:lnTo>
                  <a:lnTo>
                    <a:pt x="55038" y="1326488"/>
                  </a:lnTo>
                  <a:lnTo>
                    <a:pt x="32745" y="1286178"/>
                  </a:lnTo>
                  <a:lnTo>
                    <a:pt x="16027" y="1243180"/>
                  </a:lnTo>
                  <a:lnTo>
                    <a:pt x="5055" y="1198200"/>
                  </a:lnTo>
                  <a:lnTo>
                    <a:pt x="0" y="1151940"/>
                  </a:lnTo>
                  <a:lnTo>
                    <a:pt x="1033" y="1105106"/>
                  </a:lnTo>
                  <a:lnTo>
                    <a:pt x="8328" y="1058401"/>
                  </a:lnTo>
                  <a:lnTo>
                    <a:pt x="22056" y="1012529"/>
                  </a:lnTo>
                  <a:lnTo>
                    <a:pt x="42388" y="968196"/>
                  </a:lnTo>
                  <a:lnTo>
                    <a:pt x="70489" y="925081"/>
                  </a:lnTo>
                  <a:lnTo>
                    <a:pt x="104128" y="887649"/>
                  </a:lnTo>
                  <a:lnTo>
                    <a:pt x="142559" y="856420"/>
                  </a:lnTo>
                  <a:lnTo>
                    <a:pt x="185032" y="831911"/>
                  </a:lnTo>
                  <a:lnTo>
                    <a:pt x="230800" y="814640"/>
                  </a:lnTo>
                  <a:lnTo>
                    <a:pt x="279116" y="805128"/>
                  </a:lnTo>
                  <a:lnTo>
                    <a:pt x="281656" y="797635"/>
                  </a:lnTo>
                  <a:close/>
                </a:path>
              </a:pathLst>
            </a:custGeom>
            <a:ln w="9144">
              <a:solidFill>
                <a:srgbClr val="97B85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5838062" y="2639440"/>
              <a:ext cx="143637" cy="143637"/>
            </a:xfrm>
            <a:prstGeom prst="rect">
              <a:avLst/>
            </a:prstGeom>
            <a:blipFill>
              <a:blip r:embed="rId2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6041516" y="2982848"/>
              <a:ext cx="2894330" cy="3117850"/>
            </a:xfrm>
            <a:custGeom>
              <a:avLst/>
              <a:gdLst/>
              <a:ahLst/>
              <a:cxnLst/>
              <a:rect l="l" t="t" r="r" b="b"/>
              <a:pathLst>
                <a:path w="2894329" h="3117850">
                  <a:moveTo>
                    <a:pt x="269113" y="134620"/>
                  </a:moveTo>
                  <a:lnTo>
                    <a:pt x="262244" y="177136"/>
                  </a:lnTo>
                  <a:lnTo>
                    <a:pt x="243123" y="214056"/>
                  </a:lnTo>
                  <a:lnTo>
                    <a:pt x="213974" y="243168"/>
                  </a:lnTo>
                  <a:lnTo>
                    <a:pt x="177022" y="262258"/>
                  </a:lnTo>
                  <a:lnTo>
                    <a:pt x="134493" y="269113"/>
                  </a:lnTo>
                  <a:lnTo>
                    <a:pt x="91976" y="262258"/>
                  </a:lnTo>
                  <a:lnTo>
                    <a:pt x="55056" y="243168"/>
                  </a:lnTo>
                  <a:lnTo>
                    <a:pt x="25944" y="214056"/>
                  </a:lnTo>
                  <a:lnTo>
                    <a:pt x="6854" y="177136"/>
                  </a:lnTo>
                  <a:lnTo>
                    <a:pt x="0" y="134620"/>
                  </a:lnTo>
                  <a:lnTo>
                    <a:pt x="6854" y="92090"/>
                  </a:lnTo>
                  <a:lnTo>
                    <a:pt x="25944" y="55138"/>
                  </a:lnTo>
                  <a:lnTo>
                    <a:pt x="55056" y="25989"/>
                  </a:lnTo>
                  <a:lnTo>
                    <a:pt x="91976" y="6868"/>
                  </a:lnTo>
                  <a:lnTo>
                    <a:pt x="134493" y="0"/>
                  </a:lnTo>
                  <a:lnTo>
                    <a:pt x="177022" y="6868"/>
                  </a:lnTo>
                  <a:lnTo>
                    <a:pt x="213974" y="25989"/>
                  </a:lnTo>
                  <a:lnTo>
                    <a:pt x="243123" y="55138"/>
                  </a:lnTo>
                  <a:lnTo>
                    <a:pt x="262244" y="92090"/>
                  </a:lnTo>
                  <a:lnTo>
                    <a:pt x="269113" y="134620"/>
                  </a:lnTo>
                  <a:close/>
                </a:path>
                <a:path w="2894329" h="3117850">
                  <a:moveTo>
                    <a:pt x="676275" y="653288"/>
                  </a:moveTo>
                  <a:lnTo>
                    <a:pt x="670941" y="699576"/>
                  </a:lnTo>
                  <a:lnTo>
                    <a:pt x="655750" y="742059"/>
                  </a:lnTo>
                  <a:lnTo>
                    <a:pt x="631917" y="779527"/>
                  </a:lnTo>
                  <a:lnTo>
                    <a:pt x="600658" y="810773"/>
                  </a:lnTo>
                  <a:lnTo>
                    <a:pt x="563187" y="834588"/>
                  </a:lnTo>
                  <a:lnTo>
                    <a:pt x="520720" y="849764"/>
                  </a:lnTo>
                  <a:lnTo>
                    <a:pt x="474472" y="855090"/>
                  </a:lnTo>
                  <a:lnTo>
                    <a:pt x="428183" y="849764"/>
                  </a:lnTo>
                  <a:lnTo>
                    <a:pt x="385700" y="834588"/>
                  </a:lnTo>
                  <a:lnTo>
                    <a:pt x="348232" y="810773"/>
                  </a:lnTo>
                  <a:lnTo>
                    <a:pt x="316986" y="779527"/>
                  </a:lnTo>
                  <a:lnTo>
                    <a:pt x="293171" y="742059"/>
                  </a:lnTo>
                  <a:lnTo>
                    <a:pt x="277995" y="699576"/>
                  </a:lnTo>
                  <a:lnTo>
                    <a:pt x="272669" y="653288"/>
                  </a:lnTo>
                  <a:lnTo>
                    <a:pt x="277995" y="607039"/>
                  </a:lnTo>
                  <a:lnTo>
                    <a:pt x="293171" y="564572"/>
                  </a:lnTo>
                  <a:lnTo>
                    <a:pt x="316986" y="527101"/>
                  </a:lnTo>
                  <a:lnTo>
                    <a:pt x="348232" y="495842"/>
                  </a:lnTo>
                  <a:lnTo>
                    <a:pt x="385700" y="472009"/>
                  </a:lnTo>
                  <a:lnTo>
                    <a:pt x="428183" y="456818"/>
                  </a:lnTo>
                  <a:lnTo>
                    <a:pt x="474472" y="451485"/>
                  </a:lnTo>
                  <a:lnTo>
                    <a:pt x="520720" y="456818"/>
                  </a:lnTo>
                  <a:lnTo>
                    <a:pt x="563187" y="472009"/>
                  </a:lnTo>
                  <a:lnTo>
                    <a:pt x="600658" y="495842"/>
                  </a:lnTo>
                  <a:lnTo>
                    <a:pt x="631917" y="527101"/>
                  </a:lnTo>
                  <a:lnTo>
                    <a:pt x="655750" y="564572"/>
                  </a:lnTo>
                  <a:lnTo>
                    <a:pt x="670941" y="607039"/>
                  </a:lnTo>
                  <a:lnTo>
                    <a:pt x="676275" y="653288"/>
                  </a:lnTo>
                  <a:close/>
                </a:path>
                <a:path w="2894329" h="3117850">
                  <a:moveTo>
                    <a:pt x="235331" y="2393569"/>
                  </a:moveTo>
                  <a:lnTo>
                    <a:pt x="187936" y="2393674"/>
                  </a:lnTo>
                  <a:lnTo>
                    <a:pt x="141350" y="2386123"/>
                  </a:lnTo>
                  <a:lnTo>
                    <a:pt x="96385" y="2371119"/>
                  </a:lnTo>
                  <a:lnTo>
                    <a:pt x="53848" y="2348865"/>
                  </a:lnTo>
                </a:path>
                <a:path w="2894329" h="3117850">
                  <a:moveTo>
                    <a:pt x="395478" y="2882519"/>
                  </a:moveTo>
                  <a:lnTo>
                    <a:pt x="376126" y="2889943"/>
                  </a:lnTo>
                  <a:lnTo>
                    <a:pt x="356393" y="2895993"/>
                  </a:lnTo>
                  <a:lnTo>
                    <a:pt x="336327" y="2900653"/>
                  </a:lnTo>
                  <a:lnTo>
                    <a:pt x="315975" y="2903905"/>
                  </a:lnTo>
                </a:path>
                <a:path w="2894329" h="3117850">
                  <a:moveTo>
                    <a:pt x="1079627" y="3117456"/>
                  </a:moveTo>
                  <a:lnTo>
                    <a:pt x="1065843" y="3094118"/>
                  </a:lnTo>
                  <a:lnTo>
                    <a:pt x="1053274" y="3070050"/>
                  </a:lnTo>
                  <a:lnTo>
                    <a:pt x="1041943" y="3045300"/>
                  </a:lnTo>
                  <a:lnTo>
                    <a:pt x="1031875" y="3019920"/>
                  </a:lnTo>
                </a:path>
                <a:path w="2894329" h="3117850">
                  <a:moveTo>
                    <a:pt x="1964436" y="2874225"/>
                  </a:moveTo>
                  <a:lnTo>
                    <a:pt x="1961673" y="2901360"/>
                  </a:lnTo>
                  <a:lnTo>
                    <a:pt x="1957578" y="2928280"/>
                  </a:lnTo>
                  <a:lnTo>
                    <a:pt x="1952148" y="2954928"/>
                  </a:lnTo>
                  <a:lnTo>
                    <a:pt x="1945386" y="2981248"/>
                  </a:lnTo>
                </a:path>
                <a:path w="2894329" h="3117850">
                  <a:moveTo>
                    <a:pt x="2344292" y="2212975"/>
                  </a:moveTo>
                  <a:lnTo>
                    <a:pt x="2385756" y="2237669"/>
                  </a:lnTo>
                  <a:lnTo>
                    <a:pt x="2423808" y="2266832"/>
                  </a:lnTo>
                  <a:lnTo>
                    <a:pt x="2458214" y="2300063"/>
                  </a:lnTo>
                  <a:lnTo>
                    <a:pt x="2488741" y="2336961"/>
                  </a:lnTo>
                  <a:lnTo>
                    <a:pt x="2515155" y="2377125"/>
                  </a:lnTo>
                  <a:lnTo>
                    <a:pt x="2537222" y="2420156"/>
                  </a:lnTo>
                  <a:lnTo>
                    <a:pt x="2554707" y="2465651"/>
                  </a:lnTo>
                  <a:lnTo>
                    <a:pt x="2567378" y="2513211"/>
                  </a:lnTo>
                  <a:lnTo>
                    <a:pt x="2574999" y="2562436"/>
                  </a:lnTo>
                  <a:lnTo>
                    <a:pt x="2577338" y="2612923"/>
                  </a:lnTo>
                </a:path>
                <a:path w="2894329" h="3117850">
                  <a:moveTo>
                    <a:pt x="2893822" y="1786889"/>
                  </a:moveTo>
                  <a:lnTo>
                    <a:pt x="2874127" y="1829024"/>
                  </a:lnTo>
                  <a:lnTo>
                    <a:pt x="2850086" y="1868312"/>
                  </a:lnTo>
                  <a:lnTo>
                    <a:pt x="2821973" y="1904386"/>
                  </a:lnTo>
                  <a:lnTo>
                    <a:pt x="2790063" y="1936877"/>
                  </a:lnTo>
                </a:path>
                <a:path w="2894329" h="3117850">
                  <a:moveTo>
                    <a:pt x="2644902" y="1230376"/>
                  </a:moveTo>
                  <a:lnTo>
                    <a:pt x="2647469" y="1247967"/>
                  </a:lnTo>
                  <a:lnTo>
                    <a:pt x="2649251" y="1265666"/>
                  </a:lnTo>
                  <a:lnTo>
                    <a:pt x="2650224" y="1283436"/>
                  </a:lnTo>
                  <a:lnTo>
                    <a:pt x="2650363" y="1301242"/>
                  </a:lnTo>
                </a:path>
                <a:path w="2894329" h="3117850">
                  <a:moveTo>
                    <a:pt x="1982469" y="1147699"/>
                  </a:moveTo>
                  <a:lnTo>
                    <a:pt x="1993390" y="1123642"/>
                  </a:lnTo>
                  <a:lnTo>
                    <a:pt x="2005917" y="1100502"/>
                  </a:lnTo>
                  <a:lnTo>
                    <a:pt x="2019992" y="1078386"/>
                  </a:lnTo>
                  <a:lnTo>
                    <a:pt x="2035556" y="1057402"/>
                  </a:lnTo>
                </a:path>
                <a:path w="2894329" h="3117850">
                  <a:moveTo>
                    <a:pt x="1485391" y="1190752"/>
                  </a:moveTo>
                  <a:lnTo>
                    <a:pt x="1490152" y="1170711"/>
                  </a:lnTo>
                  <a:lnTo>
                    <a:pt x="1496044" y="1151016"/>
                  </a:lnTo>
                  <a:lnTo>
                    <a:pt x="1503054" y="1131726"/>
                  </a:lnTo>
                  <a:lnTo>
                    <a:pt x="1511173" y="1112901"/>
                  </a:lnTo>
                </a:path>
                <a:path w="2894329" h="3117850">
                  <a:moveTo>
                    <a:pt x="902081" y="1217295"/>
                  </a:moveTo>
                  <a:lnTo>
                    <a:pt x="927004" y="1233906"/>
                  </a:lnTo>
                  <a:lnTo>
                    <a:pt x="950880" y="1252077"/>
                  </a:lnTo>
                  <a:lnTo>
                    <a:pt x="973661" y="1271748"/>
                  </a:lnTo>
                  <a:lnTo>
                    <a:pt x="995299" y="1292859"/>
                  </a:lnTo>
                </a:path>
                <a:path w="2894329" h="3117850">
                  <a:moveTo>
                    <a:pt x="194691" y="1811274"/>
                  </a:moveTo>
                  <a:lnTo>
                    <a:pt x="189525" y="1791654"/>
                  </a:lnTo>
                  <a:lnTo>
                    <a:pt x="185086" y="1771856"/>
                  </a:lnTo>
                  <a:lnTo>
                    <a:pt x="181385" y="1751891"/>
                  </a:lnTo>
                  <a:lnTo>
                    <a:pt x="178435" y="1731771"/>
                  </a:lnTo>
                </a:path>
              </a:pathLst>
            </a:custGeom>
            <a:ln w="9144">
              <a:solidFill>
                <a:srgbClr val="97B85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6509766" y="4013403"/>
            <a:ext cx="1737995" cy="202946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 marR="5080" indent="-635" algn="ctr">
              <a:lnSpc>
                <a:spcPct val="90000"/>
              </a:lnSpc>
              <a:spcBef>
                <a:spcPts val="315"/>
              </a:spcBef>
            </a:pPr>
            <a:r>
              <a:rPr sz="1800" b="1" i="1" spc="-10" dirty="0">
                <a:latin typeface="Times New Roman"/>
                <a:cs typeface="Times New Roman"/>
              </a:rPr>
              <a:t>Барча  </a:t>
            </a:r>
            <a:r>
              <a:rPr sz="1800" b="1" i="1" spc="-25" dirty="0">
                <a:latin typeface="Times New Roman"/>
                <a:cs typeface="Times New Roman"/>
              </a:rPr>
              <a:t>ж</a:t>
            </a:r>
            <a:r>
              <a:rPr sz="1800" b="1" i="1" dirty="0">
                <a:latin typeface="Times New Roman"/>
                <a:cs typeface="Times New Roman"/>
              </a:rPr>
              <a:t>ан</a:t>
            </a:r>
            <a:r>
              <a:rPr sz="1800" b="1" i="1" spc="-30" dirty="0">
                <a:latin typeface="Times New Roman"/>
                <a:cs typeface="Times New Roman"/>
              </a:rPr>
              <a:t>ж</a:t>
            </a:r>
            <a:r>
              <a:rPr sz="1800" b="1" i="1" dirty="0">
                <a:latin typeface="Times New Roman"/>
                <a:cs typeface="Times New Roman"/>
              </a:rPr>
              <a:t>алларн</a:t>
            </a:r>
            <a:r>
              <a:rPr sz="1800" b="1" i="1" spc="-10" dirty="0">
                <a:latin typeface="Times New Roman"/>
                <a:cs typeface="Times New Roman"/>
              </a:rPr>
              <a:t>и</a:t>
            </a:r>
            <a:r>
              <a:rPr sz="1800" b="1" i="1" spc="-5" dirty="0">
                <a:latin typeface="Times New Roman"/>
                <a:cs typeface="Times New Roman"/>
              </a:rPr>
              <a:t>нг  </a:t>
            </a:r>
            <a:r>
              <a:rPr sz="1800" b="1" i="1" dirty="0">
                <a:latin typeface="Times New Roman"/>
                <a:cs typeface="Times New Roman"/>
              </a:rPr>
              <a:t>ўзига </a:t>
            </a:r>
            <a:r>
              <a:rPr sz="1800" b="1" i="1" spc="-15" dirty="0">
                <a:latin typeface="Times New Roman"/>
                <a:cs typeface="Times New Roman"/>
              </a:rPr>
              <a:t>хос  </a:t>
            </a:r>
            <a:r>
              <a:rPr sz="1800" b="1" i="1" spc="-5" dirty="0">
                <a:latin typeface="Times New Roman"/>
                <a:cs typeface="Times New Roman"/>
              </a:rPr>
              <a:t>хусусияти </a:t>
            </a:r>
            <a:r>
              <a:rPr sz="1800" b="1" i="1" dirty="0">
                <a:latin typeface="Times New Roman"/>
                <a:cs typeface="Times New Roman"/>
              </a:rPr>
              <a:t>–  </a:t>
            </a:r>
            <a:r>
              <a:rPr sz="1800" b="1" i="1" spc="-15" dirty="0">
                <a:latin typeface="Times New Roman"/>
                <a:cs typeface="Times New Roman"/>
              </a:rPr>
              <a:t>иккала  томоннинг  заифлигидир  </a:t>
            </a:r>
            <a:r>
              <a:rPr sz="1800" b="1" i="1" spc="-10" dirty="0">
                <a:latin typeface="Times New Roman"/>
                <a:cs typeface="Times New Roman"/>
              </a:rPr>
              <a:t>(Ф.Вольтер)</a:t>
            </a:r>
            <a:endParaRPr sz="1800" dirty="0">
              <a:latin typeface="Times New Roman"/>
              <a:cs typeface="Times New Roman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2581655" y="2642616"/>
            <a:ext cx="4800600" cy="1929764"/>
            <a:chOff x="2581655" y="2642616"/>
            <a:chExt cx="4800600" cy="1929764"/>
          </a:xfrm>
        </p:grpSpPr>
        <p:sp>
          <p:nvSpPr>
            <p:cNvPr id="60" name="object 60"/>
            <p:cNvSpPr/>
            <p:nvPr/>
          </p:nvSpPr>
          <p:spPr>
            <a:xfrm>
              <a:off x="3214115" y="2642616"/>
              <a:ext cx="3000756" cy="1929383"/>
            </a:xfrm>
            <a:prstGeom prst="rect">
              <a:avLst/>
            </a:prstGeom>
            <a:blipFill>
              <a:blip r:embed="rId2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671309" y="2715006"/>
              <a:ext cx="698500" cy="628015"/>
            </a:xfrm>
            <a:custGeom>
              <a:avLst/>
              <a:gdLst/>
              <a:ahLst/>
              <a:cxnLst/>
              <a:rect l="l" t="t" r="r" b="b"/>
              <a:pathLst>
                <a:path w="698500" h="628014">
                  <a:moveTo>
                    <a:pt x="348996" y="0"/>
                  </a:moveTo>
                  <a:lnTo>
                    <a:pt x="297414" y="3404"/>
                  </a:lnTo>
                  <a:lnTo>
                    <a:pt x="248186" y="13294"/>
                  </a:lnTo>
                  <a:lnTo>
                    <a:pt x="201850" y="29183"/>
                  </a:lnTo>
                  <a:lnTo>
                    <a:pt x="158945" y="50586"/>
                  </a:lnTo>
                  <a:lnTo>
                    <a:pt x="120012" y="77015"/>
                  </a:lnTo>
                  <a:lnTo>
                    <a:pt x="85589" y="107986"/>
                  </a:lnTo>
                  <a:lnTo>
                    <a:pt x="56215" y="143012"/>
                  </a:lnTo>
                  <a:lnTo>
                    <a:pt x="32429" y="181606"/>
                  </a:lnTo>
                  <a:lnTo>
                    <a:pt x="14772" y="223284"/>
                  </a:lnTo>
                  <a:lnTo>
                    <a:pt x="3783" y="267558"/>
                  </a:lnTo>
                  <a:lnTo>
                    <a:pt x="0" y="313944"/>
                  </a:lnTo>
                  <a:lnTo>
                    <a:pt x="3783" y="360329"/>
                  </a:lnTo>
                  <a:lnTo>
                    <a:pt x="14772" y="404603"/>
                  </a:lnTo>
                  <a:lnTo>
                    <a:pt x="32429" y="446281"/>
                  </a:lnTo>
                  <a:lnTo>
                    <a:pt x="56215" y="484875"/>
                  </a:lnTo>
                  <a:lnTo>
                    <a:pt x="85589" y="519901"/>
                  </a:lnTo>
                  <a:lnTo>
                    <a:pt x="120012" y="550872"/>
                  </a:lnTo>
                  <a:lnTo>
                    <a:pt x="158945" y="577301"/>
                  </a:lnTo>
                  <a:lnTo>
                    <a:pt x="201850" y="598704"/>
                  </a:lnTo>
                  <a:lnTo>
                    <a:pt x="248186" y="614593"/>
                  </a:lnTo>
                  <a:lnTo>
                    <a:pt x="297414" y="624483"/>
                  </a:lnTo>
                  <a:lnTo>
                    <a:pt x="348996" y="627888"/>
                  </a:lnTo>
                  <a:lnTo>
                    <a:pt x="400577" y="624483"/>
                  </a:lnTo>
                  <a:lnTo>
                    <a:pt x="449805" y="614593"/>
                  </a:lnTo>
                  <a:lnTo>
                    <a:pt x="496141" y="598704"/>
                  </a:lnTo>
                  <a:lnTo>
                    <a:pt x="539046" y="577301"/>
                  </a:lnTo>
                  <a:lnTo>
                    <a:pt x="577979" y="550872"/>
                  </a:lnTo>
                  <a:lnTo>
                    <a:pt x="612402" y="519901"/>
                  </a:lnTo>
                  <a:lnTo>
                    <a:pt x="641776" y="484875"/>
                  </a:lnTo>
                  <a:lnTo>
                    <a:pt x="665562" y="446281"/>
                  </a:lnTo>
                  <a:lnTo>
                    <a:pt x="683219" y="404603"/>
                  </a:lnTo>
                  <a:lnTo>
                    <a:pt x="694208" y="360329"/>
                  </a:lnTo>
                  <a:lnTo>
                    <a:pt x="697992" y="313944"/>
                  </a:lnTo>
                  <a:lnTo>
                    <a:pt x="694208" y="267558"/>
                  </a:lnTo>
                  <a:lnTo>
                    <a:pt x="683219" y="223284"/>
                  </a:lnTo>
                  <a:lnTo>
                    <a:pt x="665562" y="181606"/>
                  </a:lnTo>
                  <a:lnTo>
                    <a:pt x="641776" y="143012"/>
                  </a:lnTo>
                  <a:lnTo>
                    <a:pt x="612402" y="107986"/>
                  </a:lnTo>
                  <a:lnTo>
                    <a:pt x="577979" y="77015"/>
                  </a:lnTo>
                  <a:lnTo>
                    <a:pt x="539046" y="50586"/>
                  </a:lnTo>
                  <a:lnTo>
                    <a:pt x="496141" y="29183"/>
                  </a:lnTo>
                  <a:lnTo>
                    <a:pt x="449805" y="13294"/>
                  </a:lnTo>
                  <a:lnTo>
                    <a:pt x="400577" y="3404"/>
                  </a:lnTo>
                  <a:lnTo>
                    <a:pt x="348996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6671309" y="2715006"/>
              <a:ext cx="698500" cy="628015"/>
            </a:xfrm>
            <a:custGeom>
              <a:avLst/>
              <a:gdLst/>
              <a:ahLst/>
              <a:cxnLst/>
              <a:rect l="l" t="t" r="r" b="b"/>
              <a:pathLst>
                <a:path w="698500" h="628014">
                  <a:moveTo>
                    <a:pt x="0" y="313944"/>
                  </a:moveTo>
                  <a:lnTo>
                    <a:pt x="3783" y="267558"/>
                  </a:lnTo>
                  <a:lnTo>
                    <a:pt x="14772" y="223284"/>
                  </a:lnTo>
                  <a:lnTo>
                    <a:pt x="32429" y="181606"/>
                  </a:lnTo>
                  <a:lnTo>
                    <a:pt x="56215" y="143012"/>
                  </a:lnTo>
                  <a:lnTo>
                    <a:pt x="85589" y="107986"/>
                  </a:lnTo>
                  <a:lnTo>
                    <a:pt x="120012" y="77015"/>
                  </a:lnTo>
                  <a:lnTo>
                    <a:pt x="158945" y="50586"/>
                  </a:lnTo>
                  <a:lnTo>
                    <a:pt x="201850" y="29183"/>
                  </a:lnTo>
                  <a:lnTo>
                    <a:pt x="248186" y="13294"/>
                  </a:lnTo>
                  <a:lnTo>
                    <a:pt x="297414" y="3404"/>
                  </a:lnTo>
                  <a:lnTo>
                    <a:pt x="348996" y="0"/>
                  </a:lnTo>
                  <a:lnTo>
                    <a:pt x="400577" y="3404"/>
                  </a:lnTo>
                  <a:lnTo>
                    <a:pt x="449805" y="13294"/>
                  </a:lnTo>
                  <a:lnTo>
                    <a:pt x="496141" y="29183"/>
                  </a:lnTo>
                  <a:lnTo>
                    <a:pt x="539046" y="50586"/>
                  </a:lnTo>
                  <a:lnTo>
                    <a:pt x="577979" y="77015"/>
                  </a:lnTo>
                  <a:lnTo>
                    <a:pt x="612402" y="107986"/>
                  </a:lnTo>
                  <a:lnTo>
                    <a:pt x="641776" y="143012"/>
                  </a:lnTo>
                  <a:lnTo>
                    <a:pt x="665562" y="181606"/>
                  </a:lnTo>
                  <a:lnTo>
                    <a:pt x="683219" y="223284"/>
                  </a:lnTo>
                  <a:lnTo>
                    <a:pt x="694208" y="267558"/>
                  </a:lnTo>
                  <a:lnTo>
                    <a:pt x="697992" y="313944"/>
                  </a:lnTo>
                  <a:lnTo>
                    <a:pt x="694208" y="360329"/>
                  </a:lnTo>
                  <a:lnTo>
                    <a:pt x="683219" y="404603"/>
                  </a:lnTo>
                  <a:lnTo>
                    <a:pt x="665562" y="446281"/>
                  </a:lnTo>
                  <a:lnTo>
                    <a:pt x="641776" y="484875"/>
                  </a:lnTo>
                  <a:lnTo>
                    <a:pt x="612402" y="519901"/>
                  </a:lnTo>
                  <a:lnTo>
                    <a:pt x="577979" y="550872"/>
                  </a:lnTo>
                  <a:lnTo>
                    <a:pt x="539046" y="577301"/>
                  </a:lnTo>
                  <a:lnTo>
                    <a:pt x="496141" y="598704"/>
                  </a:lnTo>
                  <a:lnTo>
                    <a:pt x="449805" y="614593"/>
                  </a:lnTo>
                  <a:lnTo>
                    <a:pt x="400577" y="624483"/>
                  </a:lnTo>
                  <a:lnTo>
                    <a:pt x="348996" y="627888"/>
                  </a:lnTo>
                  <a:lnTo>
                    <a:pt x="297414" y="624483"/>
                  </a:lnTo>
                  <a:lnTo>
                    <a:pt x="248186" y="614593"/>
                  </a:lnTo>
                  <a:lnTo>
                    <a:pt x="201850" y="598704"/>
                  </a:lnTo>
                  <a:lnTo>
                    <a:pt x="158945" y="577301"/>
                  </a:lnTo>
                  <a:lnTo>
                    <a:pt x="120012" y="550872"/>
                  </a:lnTo>
                  <a:lnTo>
                    <a:pt x="85589" y="519901"/>
                  </a:lnTo>
                  <a:lnTo>
                    <a:pt x="56215" y="484875"/>
                  </a:lnTo>
                  <a:lnTo>
                    <a:pt x="32429" y="446281"/>
                  </a:lnTo>
                  <a:lnTo>
                    <a:pt x="14772" y="404603"/>
                  </a:lnTo>
                  <a:lnTo>
                    <a:pt x="3783" y="360329"/>
                  </a:lnTo>
                  <a:lnTo>
                    <a:pt x="0" y="31394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2594609" y="2867406"/>
              <a:ext cx="698500" cy="628015"/>
            </a:xfrm>
            <a:custGeom>
              <a:avLst/>
              <a:gdLst/>
              <a:ahLst/>
              <a:cxnLst/>
              <a:rect l="l" t="t" r="r" b="b"/>
              <a:pathLst>
                <a:path w="698500" h="628014">
                  <a:moveTo>
                    <a:pt x="348995" y="0"/>
                  </a:moveTo>
                  <a:lnTo>
                    <a:pt x="297414" y="3404"/>
                  </a:lnTo>
                  <a:lnTo>
                    <a:pt x="248186" y="13294"/>
                  </a:lnTo>
                  <a:lnTo>
                    <a:pt x="201850" y="29183"/>
                  </a:lnTo>
                  <a:lnTo>
                    <a:pt x="158945" y="50586"/>
                  </a:lnTo>
                  <a:lnTo>
                    <a:pt x="120012" y="77015"/>
                  </a:lnTo>
                  <a:lnTo>
                    <a:pt x="85589" y="107986"/>
                  </a:lnTo>
                  <a:lnTo>
                    <a:pt x="56215" y="143012"/>
                  </a:lnTo>
                  <a:lnTo>
                    <a:pt x="32429" y="181606"/>
                  </a:lnTo>
                  <a:lnTo>
                    <a:pt x="14772" y="223284"/>
                  </a:lnTo>
                  <a:lnTo>
                    <a:pt x="3783" y="267558"/>
                  </a:lnTo>
                  <a:lnTo>
                    <a:pt x="0" y="313944"/>
                  </a:lnTo>
                  <a:lnTo>
                    <a:pt x="3783" y="360329"/>
                  </a:lnTo>
                  <a:lnTo>
                    <a:pt x="14772" y="404603"/>
                  </a:lnTo>
                  <a:lnTo>
                    <a:pt x="32429" y="446281"/>
                  </a:lnTo>
                  <a:lnTo>
                    <a:pt x="56215" y="484875"/>
                  </a:lnTo>
                  <a:lnTo>
                    <a:pt x="85589" y="519901"/>
                  </a:lnTo>
                  <a:lnTo>
                    <a:pt x="120012" y="550872"/>
                  </a:lnTo>
                  <a:lnTo>
                    <a:pt x="158945" y="577301"/>
                  </a:lnTo>
                  <a:lnTo>
                    <a:pt x="201850" y="598704"/>
                  </a:lnTo>
                  <a:lnTo>
                    <a:pt x="248186" y="614593"/>
                  </a:lnTo>
                  <a:lnTo>
                    <a:pt x="297414" y="624483"/>
                  </a:lnTo>
                  <a:lnTo>
                    <a:pt x="348995" y="627888"/>
                  </a:lnTo>
                  <a:lnTo>
                    <a:pt x="400577" y="624483"/>
                  </a:lnTo>
                  <a:lnTo>
                    <a:pt x="449805" y="614593"/>
                  </a:lnTo>
                  <a:lnTo>
                    <a:pt x="496141" y="598704"/>
                  </a:lnTo>
                  <a:lnTo>
                    <a:pt x="539046" y="577301"/>
                  </a:lnTo>
                  <a:lnTo>
                    <a:pt x="577979" y="550872"/>
                  </a:lnTo>
                  <a:lnTo>
                    <a:pt x="612402" y="519901"/>
                  </a:lnTo>
                  <a:lnTo>
                    <a:pt x="641776" y="484875"/>
                  </a:lnTo>
                  <a:lnTo>
                    <a:pt x="665562" y="446281"/>
                  </a:lnTo>
                  <a:lnTo>
                    <a:pt x="683219" y="404603"/>
                  </a:lnTo>
                  <a:lnTo>
                    <a:pt x="694208" y="360329"/>
                  </a:lnTo>
                  <a:lnTo>
                    <a:pt x="697991" y="313944"/>
                  </a:lnTo>
                  <a:lnTo>
                    <a:pt x="694208" y="267558"/>
                  </a:lnTo>
                  <a:lnTo>
                    <a:pt x="683219" y="223284"/>
                  </a:lnTo>
                  <a:lnTo>
                    <a:pt x="665562" y="181606"/>
                  </a:lnTo>
                  <a:lnTo>
                    <a:pt x="641776" y="143012"/>
                  </a:lnTo>
                  <a:lnTo>
                    <a:pt x="612402" y="107986"/>
                  </a:lnTo>
                  <a:lnTo>
                    <a:pt x="577979" y="77015"/>
                  </a:lnTo>
                  <a:lnTo>
                    <a:pt x="539046" y="50586"/>
                  </a:lnTo>
                  <a:lnTo>
                    <a:pt x="496141" y="29183"/>
                  </a:lnTo>
                  <a:lnTo>
                    <a:pt x="449805" y="13294"/>
                  </a:lnTo>
                  <a:lnTo>
                    <a:pt x="400577" y="3404"/>
                  </a:lnTo>
                  <a:lnTo>
                    <a:pt x="34899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2594609" y="2867406"/>
              <a:ext cx="698500" cy="628015"/>
            </a:xfrm>
            <a:custGeom>
              <a:avLst/>
              <a:gdLst/>
              <a:ahLst/>
              <a:cxnLst/>
              <a:rect l="l" t="t" r="r" b="b"/>
              <a:pathLst>
                <a:path w="698500" h="628014">
                  <a:moveTo>
                    <a:pt x="0" y="313944"/>
                  </a:moveTo>
                  <a:lnTo>
                    <a:pt x="3783" y="267558"/>
                  </a:lnTo>
                  <a:lnTo>
                    <a:pt x="14772" y="223284"/>
                  </a:lnTo>
                  <a:lnTo>
                    <a:pt x="32429" y="181606"/>
                  </a:lnTo>
                  <a:lnTo>
                    <a:pt x="56215" y="143012"/>
                  </a:lnTo>
                  <a:lnTo>
                    <a:pt x="85589" y="107986"/>
                  </a:lnTo>
                  <a:lnTo>
                    <a:pt x="120012" y="77015"/>
                  </a:lnTo>
                  <a:lnTo>
                    <a:pt x="158945" y="50586"/>
                  </a:lnTo>
                  <a:lnTo>
                    <a:pt x="201850" y="29183"/>
                  </a:lnTo>
                  <a:lnTo>
                    <a:pt x="248186" y="13294"/>
                  </a:lnTo>
                  <a:lnTo>
                    <a:pt x="297414" y="3404"/>
                  </a:lnTo>
                  <a:lnTo>
                    <a:pt x="348995" y="0"/>
                  </a:lnTo>
                  <a:lnTo>
                    <a:pt x="400577" y="3404"/>
                  </a:lnTo>
                  <a:lnTo>
                    <a:pt x="449805" y="13294"/>
                  </a:lnTo>
                  <a:lnTo>
                    <a:pt x="496141" y="29183"/>
                  </a:lnTo>
                  <a:lnTo>
                    <a:pt x="539046" y="50586"/>
                  </a:lnTo>
                  <a:lnTo>
                    <a:pt x="577979" y="77015"/>
                  </a:lnTo>
                  <a:lnTo>
                    <a:pt x="612402" y="107986"/>
                  </a:lnTo>
                  <a:lnTo>
                    <a:pt x="641776" y="143012"/>
                  </a:lnTo>
                  <a:lnTo>
                    <a:pt x="665562" y="181606"/>
                  </a:lnTo>
                  <a:lnTo>
                    <a:pt x="683219" y="223284"/>
                  </a:lnTo>
                  <a:lnTo>
                    <a:pt x="694208" y="267558"/>
                  </a:lnTo>
                  <a:lnTo>
                    <a:pt x="697991" y="313944"/>
                  </a:lnTo>
                  <a:lnTo>
                    <a:pt x="694208" y="360329"/>
                  </a:lnTo>
                  <a:lnTo>
                    <a:pt x="683219" y="404603"/>
                  </a:lnTo>
                  <a:lnTo>
                    <a:pt x="665562" y="446281"/>
                  </a:lnTo>
                  <a:lnTo>
                    <a:pt x="641776" y="484875"/>
                  </a:lnTo>
                  <a:lnTo>
                    <a:pt x="612402" y="519901"/>
                  </a:lnTo>
                  <a:lnTo>
                    <a:pt x="577979" y="550872"/>
                  </a:lnTo>
                  <a:lnTo>
                    <a:pt x="539046" y="577301"/>
                  </a:lnTo>
                  <a:lnTo>
                    <a:pt x="496141" y="598704"/>
                  </a:lnTo>
                  <a:lnTo>
                    <a:pt x="449805" y="614593"/>
                  </a:lnTo>
                  <a:lnTo>
                    <a:pt x="400577" y="624483"/>
                  </a:lnTo>
                  <a:lnTo>
                    <a:pt x="348995" y="627888"/>
                  </a:lnTo>
                  <a:lnTo>
                    <a:pt x="297414" y="624483"/>
                  </a:lnTo>
                  <a:lnTo>
                    <a:pt x="248186" y="614593"/>
                  </a:lnTo>
                  <a:lnTo>
                    <a:pt x="201850" y="598704"/>
                  </a:lnTo>
                  <a:lnTo>
                    <a:pt x="158945" y="577301"/>
                  </a:lnTo>
                  <a:lnTo>
                    <a:pt x="120012" y="550872"/>
                  </a:lnTo>
                  <a:lnTo>
                    <a:pt x="85589" y="519901"/>
                  </a:lnTo>
                  <a:lnTo>
                    <a:pt x="56215" y="484875"/>
                  </a:lnTo>
                  <a:lnTo>
                    <a:pt x="32429" y="446281"/>
                  </a:lnTo>
                  <a:lnTo>
                    <a:pt x="14772" y="404603"/>
                  </a:lnTo>
                  <a:lnTo>
                    <a:pt x="3783" y="360329"/>
                  </a:lnTo>
                  <a:lnTo>
                    <a:pt x="0" y="31394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20746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56182" y="636854"/>
            <a:ext cx="6631305" cy="2708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02460" marR="5080" indent="-1890395">
              <a:lnSpc>
                <a:spcPct val="100000"/>
              </a:lnSpc>
              <a:spcBef>
                <a:spcPts val="95"/>
              </a:spcBef>
            </a:pPr>
            <a:r>
              <a:rPr sz="4000" b="1" spc="-5" dirty="0">
                <a:latin typeface="Times New Roman"/>
                <a:cs typeface="Times New Roman"/>
              </a:rPr>
              <a:t>“Икки </a:t>
            </a:r>
            <a:r>
              <a:rPr sz="4000" b="1" spc="-10" dirty="0">
                <a:latin typeface="Times New Roman"/>
                <a:cs typeface="Times New Roman"/>
              </a:rPr>
              <a:t>урушаётган кишидан  гуноҳкорроғи</a:t>
            </a:r>
            <a:endParaRPr sz="4000" dirty="0">
              <a:latin typeface="Times New Roman"/>
              <a:cs typeface="Times New Roman"/>
            </a:endParaRPr>
          </a:p>
          <a:p>
            <a:pPr marL="125730" algn="ctr">
              <a:lnSpc>
                <a:spcPct val="100000"/>
              </a:lnSpc>
              <a:spcBef>
                <a:spcPts val="965"/>
              </a:spcBef>
            </a:pPr>
            <a:r>
              <a:rPr sz="4000" b="1" spc="-10" dirty="0">
                <a:latin typeface="Times New Roman"/>
                <a:cs typeface="Times New Roman"/>
              </a:rPr>
              <a:t>ақллироғидир”</a:t>
            </a:r>
            <a:endParaRPr sz="4000" dirty="0">
              <a:latin typeface="Times New Roman"/>
              <a:cs typeface="Times New Roman"/>
            </a:endParaRPr>
          </a:p>
          <a:p>
            <a:pPr marL="124460" algn="ctr">
              <a:lnSpc>
                <a:spcPct val="100000"/>
              </a:lnSpc>
              <a:spcBef>
                <a:spcPts val="960"/>
              </a:spcBef>
            </a:pPr>
            <a:r>
              <a:rPr sz="4000" spc="-35" dirty="0">
                <a:latin typeface="Times New Roman"/>
                <a:cs typeface="Times New Roman"/>
              </a:rPr>
              <a:t>Вольтер</a:t>
            </a:r>
            <a:endParaRPr sz="4000" dirty="0">
              <a:latin typeface="Times New Roman"/>
              <a:cs typeface="Times New Roman"/>
            </a:endParaRPr>
          </a:p>
        </p:txBody>
      </p:sp>
      <p:grpSp>
        <p:nvGrpSpPr>
          <p:cNvPr id="3" name="object 11"/>
          <p:cNvGrpSpPr/>
          <p:nvPr/>
        </p:nvGrpSpPr>
        <p:grpSpPr>
          <a:xfrm>
            <a:off x="438775" y="3586525"/>
            <a:ext cx="3437890" cy="2891790"/>
            <a:chOff x="5711952" y="4140"/>
            <a:chExt cx="3437890" cy="2891790"/>
          </a:xfrm>
        </p:grpSpPr>
        <p:sp>
          <p:nvSpPr>
            <p:cNvPr id="4" name="object 12"/>
            <p:cNvSpPr/>
            <p:nvPr/>
          </p:nvSpPr>
          <p:spPr>
            <a:xfrm>
              <a:off x="5711952" y="12696"/>
              <a:ext cx="3432048" cy="288290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13"/>
            <p:cNvSpPr/>
            <p:nvPr/>
          </p:nvSpPr>
          <p:spPr>
            <a:xfrm>
              <a:off x="6427460" y="8902"/>
              <a:ext cx="2717487" cy="271541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14"/>
            <p:cNvSpPr/>
            <p:nvPr/>
          </p:nvSpPr>
          <p:spPr>
            <a:xfrm>
              <a:off x="5759831" y="2682875"/>
              <a:ext cx="150876" cy="15074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15"/>
            <p:cNvSpPr/>
            <p:nvPr/>
          </p:nvSpPr>
          <p:spPr>
            <a:xfrm>
              <a:off x="5926709" y="2096388"/>
              <a:ext cx="741680" cy="63881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16"/>
            <p:cNvSpPr/>
            <p:nvPr/>
          </p:nvSpPr>
          <p:spPr>
            <a:xfrm>
              <a:off x="6427460" y="8902"/>
              <a:ext cx="2717800" cy="2715895"/>
            </a:xfrm>
            <a:custGeom>
              <a:avLst/>
              <a:gdLst/>
              <a:ahLst/>
              <a:cxnLst/>
              <a:rect l="l" t="t" r="r" b="b"/>
              <a:pathLst>
                <a:path w="2717800" h="2715895">
                  <a:moveTo>
                    <a:pt x="247278" y="893940"/>
                  </a:moveTo>
                  <a:lnTo>
                    <a:pt x="243709" y="838485"/>
                  </a:lnTo>
                  <a:lnTo>
                    <a:pt x="244017" y="783821"/>
                  </a:lnTo>
                  <a:lnTo>
                    <a:pt x="248049" y="730221"/>
                  </a:lnTo>
                  <a:lnTo>
                    <a:pt x="255655" y="677957"/>
                  </a:lnTo>
                  <a:lnTo>
                    <a:pt x="266681" y="627301"/>
                  </a:lnTo>
                  <a:lnTo>
                    <a:pt x="280977" y="578526"/>
                  </a:lnTo>
                  <a:lnTo>
                    <a:pt x="298389" y="531903"/>
                  </a:lnTo>
                  <a:lnTo>
                    <a:pt x="318766" y="487705"/>
                  </a:lnTo>
                  <a:lnTo>
                    <a:pt x="341955" y="446204"/>
                  </a:lnTo>
                  <a:lnTo>
                    <a:pt x="367806" y="407673"/>
                  </a:lnTo>
                  <a:lnTo>
                    <a:pt x="396166" y="372383"/>
                  </a:lnTo>
                  <a:lnTo>
                    <a:pt x="426882" y="340606"/>
                  </a:lnTo>
                  <a:lnTo>
                    <a:pt x="459804" y="312615"/>
                  </a:lnTo>
                  <a:lnTo>
                    <a:pt x="494778" y="288682"/>
                  </a:lnTo>
                  <a:lnTo>
                    <a:pt x="531653" y="269080"/>
                  </a:lnTo>
                  <a:lnTo>
                    <a:pt x="570277" y="254080"/>
                  </a:lnTo>
                  <a:lnTo>
                    <a:pt x="610498" y="243954"/>
                  </a:lnTo>
                  <a:lnTo>
                    <a:pt x="657617" y="238855"/>
                  </a:lnTo>
                  <a:lnTo>
                    <a:pt x="704581" y="240882"/>
                  </a:lnTo>
                  <a:lnTo>
                    <a:pt x="750960" y="249923"/>
                  </a:lnTo>
                  <a:lnTo>
                    <a:pt x="796322" y="265864"/>
                  </a:lnTo>
                  <a:lnTo>
                    <a:pt x="840239" y="288592"/>
                  </a:lnTo>
                  <a:lnTo>
                    <a:pt x="882278" y="317995"/>
                  </a:lnTo>
                  <a:lnTo>
                    <a:pt x="904287" y="269071"/>
                  </a:lnTo>
                  <a:lnTo>
                    <a:pt x="929996" y="225230"/>
                  </a:lnTo>
                  <a:lnTo>
                    <a:pt x="958980" y="186648"/>
                  </a:lnTo>
                  <a:lnTo>
                    <a:pt x="990812" y="153500"/>
                  </a:lnTo>
                  <a:lnTo>
                    <a:pt x="1025068" y="125965"/>
                  </a:lnTo>
                  <a:lnTo>
                    <a:pt x="1061322" y="104218"/>
                  </a:lnTo>
                  <a:lnTo>
                    <a:pt x="1099147" y="88436"/>
                  </a:lnTo>
                  <a:lnTo>
                    <a:pt x="1138120" y="78795"/>
                  </a:lnTo>
                  <a:lnTo>
                    <a:pt x="1177813" y="75472"/>
                  </a:lnTo>
                  <a:lnTo>
                    <a:pt x="1217802" y="78644"/>
                  </a:lnTo>
                  <a:lnTo>
                    <a:pt x="1257661" y="88487"/>
                  </a:lnTo>
                  <a:lnTo>
                    <a:pt x="1296965" y="105177"/>
                  </a:lnTo>
                  <a:lnTo>
                    <a:pt x="1335287" y="128892"/>
                  </a:lnTo>
                  <a:lnTo>
                    <a:pt x="1376308" y="163960"/>
                  </a:lnTo>
                  <a:lnTo>
                    <a:pt x="1413138" y="206743"/>
                  </a:lnTo>
                  <a:lnTo>
                    <a:pt x="1433910" y="159145"/>
                  </a:lnTo>
                  <a:lnTo>
                    <a:pt x="1458924" y="117247"/>
                  </a:lnTo>
                  <a:lnTo>
                    <a:pt x="1487612" y="81306"/>
                  </a:lnTo>
                  <a:lnTo>
                    <a:pt x="1519403" y="51580"/>
                  </a:lnTo>
                  <a:lnTo>
                    <a:pt x="1553730" y="28329"/>
                  </a:lnTo>
                  <a:lnTo>
                    <a:pt x="1590022" y="11809"/>
                  </a:lnTo>
                  <a:lnTo>
                    <a:pt x="1627712" y="2280"/>
                  </a:lnTo>
                  <a:lnTo>
                    <a:pt x="1666229" y="0"/>
                  </a:lnTo>
                  <a:lnTo>
                    <a:pt x="1705005" y="5225"/>
                  </a:lnTo>
                  <a:lnTo>
                    <a:pt x="1743471" y="18216"/>
                  </a:lnTo>
                  <a:lnTo>
                    <a:pt x="1781057" y="39230"/>
                  </a:lnTo>
                  <a:lnTo>
                    <a:pt x="1833397" y="85648"/>
                  </a:lnTo>
                  <a:lnTo>
                    <a:pt x="1876688" y="146926"/>
                  </a:lnTo>
                  <a:lnTo>
                    <a:pt x="1905585" y="106497"/>
                  </a:lnTo>
                  <a:lnTo>
                    <a:pt x="1937452" y="72496"/>
                  </a:lnTo>
                  <a:lnTo>
                    <a:pt x="1971777" y="44983"/>
                  </a:lnTo>
                  <a:lnTo>
                    <a:pt x="2008048" y="24013"/>
                  </a:lnTo>
                  <a:lnTo>
                    <a:pt x="2045753" y="9646"/>
                  </a:lnTo>
                  <a:lnTo>
                    <a:pt x="2084381" y="1940"/>
                  </a:lnTo>
                  <a:lnTo>
                    <a:pt x="2123418" y="950"/>
                  </a:lnTo>
                  <a:lnTo>
                    <a:pt x="2162353" y="6737"/>
                  </a:lnTo>
                  <a:lnTo>
                    <a:pt x="2200675" y="19356"/>
                  </a:lnTo>
                  <a:lnTo>
                    <a:pt x="2237871" y="38867"/>
                  </a:lnTo>
                  <a:lnTo>
                    <a:pt x="2273429" y="65327"/>
                  </a:lnTo>
                  <a:lnTo>
                    <a:pt x="2306837" y="98793"/>
                  </a:lnTo>
                  <a:lnTo>
                    <a:pt x="2337068" y="138834"/>
                  </a:lnTo>
                  <a:lnTo>
                    <a:pt x="2362788" y="183820"/>
                  </a:lnTo>
                  <a:lnTo>
                    <a:pt x="2383692" y="233054"/>
                  </a:lnTo>
                  <a:lnTo>
                    <a:pt x="2399476" y="285843"/>
                  </a:lnTo>
                  <a:lnTo>
                    <a:pt x="2409834" y="341490"/>
                  </a:lnTo>
                  <a:lnTo>
                    <a:pt x="2446946" y="358454"/>
                  </a:lnTo>
                  <a:lnTo>
                    <a:pt x="2481639" y="380654"/>
                  </a:lnTo>
                  <a:lnTo>
                    <a:pt x="2513736" y="407671"/>
                  </a:lnTo>
                  <a:lnTo>
                    <a:pt x="2543060" y="439082"/>
                  </a:lnTo>
                  <a:lnTo>
                    <a:pt x="2569436" y="474469"/>
                  </a:lnTo>
                  <a:lnTo>
                    <a:pt x="2592687" y="513410"/>
                  </a:lnTo>
                  <a:lnTo>
                    <a:pt x="2612637" y="555485"/>
                  </a:lnTo>
                  <a:lnTo>
                    <a:pt x="2629109" y="600274"/>
                  </a:lnTo>
                  <a:lnTo>
                    <a:pt x="2641927" y="647356"/>
                  </a:lnTo>
                  <a:lnTo>
                    <a:pt x="2650915" y="696311"/>
                  </a:lnTo>
                  <a:lnTo>
                    <a:pt x="2655897" y="746718"/>
                  </a:lnTo>
                  <a:lnTo>
                    <a:pt x="2656695" y="798157"/>
                  </a:lnTo>
                  <a:lnTo>
                    <a:pt x="2653134" y="850207"/>
                  </a:lnTo>
                  <a:lnTo>
                    <a:pt x="2645038" y="902449"/>
                  </a:lnTo>
                  <a:lnTo>
                    <a:pt x="2634126" y="947705"/>
                  </a:lnTo>
                  <a:lnTo>
                    <a:pt x="2629671" y="962393"/>
                  </a:lnTo>
                  <a:lnTo>
                    <a:pt x="2651901" y="1005654"/>
                  </a:lnTo>
                  <a:lnTo>
                    <a:pt x="2670856" y="1050666"/>
                  </a:lnTo>
                  <a:lnTo>
                    <a:pt x="2686565" y="1097140"/>
                  </a:lnTo>
                  <a:lnTo>
                    <a:pt x="2699054" y="1144790"/>
                  </a:lnTo>
                  <a:lnTo>
                    <a:pt x="2708353" y="1193329"/>
                  </a:lnTo>
                  <a:lnTo>
                    <a:pt x="2714488" y="1242470"/>
                  </a:lnTo>
                  <a:lnTo>
                    <a:pt x="2717487" y="1291927"/>
                  </a:lnTo>
                  <a:lnTo>
                    <a:pt x="2717379" y="1341411"/>
                  </a:lnTo>
                  <a:lnTo>
                    <a:pt x="2714189" y="1390637"/>
                  </a:lnTo>
                  <a:lnTo>
                    <a:pt x="2707948" y="1439317"/>
                  </a:lnTo>
                  <a:lnTo>
                    <a:pt x="2698681" y="1487165"/>
                  </a:lnTo>
                  <a:lnTo>
                    <a:pt x="2686416" y="1533893"/>
                  </a:lnTo>
                  <a:lnTo>
                    <a:pt x="2671183" y="1579215"/>
                  </a:lnTo>
                  <a:lnTo>
                    <a:pt x="2653007" y="1622843"/>
                  </a:lnTo>
                  <a:lnTo>
                    <a:pt x="2631917" y="1664491"/>
                  </a:lnTo>
                  <a:lnTo>
                    <a:pt x="2607940" y="1703872"/>
                  </a:lnTo>
                  <a:lnTo>
                    <a:pt x="2581105" y="1740699"/>
                  </a:lnTo>
                  <a:lnTo>
                    <a:pt x="2551439" y="1774685"/>
                  </a:lnTo>
                  <a:lnTo>
                    <a:pt x="2515404" y="1808503"/>
                  </a:lnTo>
                  <a:lnTo>
                    <a:pt x="2477163" y="1836994"/>
                  </a:lnTo>
                  <a:lnTo>
                    <a:pt x="2437038" y="1859980"/>
                  </a:lnTo>
                  <a:lnTo>
                    <a:pt x="2395353" y="1877285"/>
                  </a:lnTo>
                  <a:lnTo>
                    <a:pt x="2352430" y="1888731"/>
                  </a:lnTo>
                  <a:lnTo>
                    <a:pt x="2349971" y="1942577"/>
                  </a:lnTo>
                  <a:lnTo>
                    <a:pt x="2343405" y="1994694"/>
                  </a:lnTo>
                  <a:lnTo>
                    <a:pt x="2332954" y="2044785"/>
                  </a:lnTo>
                  <a:lnTo>
                    <a:pt x="2318843" y="2092551"/>
                  </a:lnTo>
                  <a:lnTo>
                    <a:pt x="2301296" y="2137693"/>
                  </a:lnTo>
                  <a:lnTo>
                    <a:pt x="2280536" y="2179912"/>
                  </a:lnTo>
                  <a:lnTo>
                    <a:pt x="2256786" y="2218910"/>
                  </a:lnTo>
                  <a:lnTo>
                    <a:pt x="2230272" y="2254388"/>
                  </a:lnTo>
                  <a:lnTo>
                    <a:pt x="2201216" y="2286047"/>
                  </a:lnTo>
                  <a:lnTo>
                    <a:pt x="2169842" y="2313588"/>
                  </a:lnTo>
                  <a:lnTo>
                    <a:pt x="2136373" y="2336713"/>
                  </a:lnTo>
                  <a:lnTo>
                    <a:pt x="2101035" y="2355124"/>
                  </a:lnTo>
                  <a:lnTo>
                    <a:pt x="2064050" y="2368520"/>
                  </a:lnTo>
                  <a:lnTo>
                    <a:pt x="2025642" y="2376605"/>
                  </a:lnTo>
                  <a:lnTo>
                    <a:pt x="1986035" y="2379078"/>
                  </a:lnTo>
                  <a:lnTo>
                    <a:pt x="1936120" y="2373833"/>
                  </a:lnTo>
                  <a:lnTo>
                    <a:pt x="1887419" y="2359409"/>
                  </a:lnTo>
                  <a:lnTo>
                    <a:pt x="1840624" y="2336055"/>
                  </a:lnTo>
                  <a:lnTo>
                    <a:pt x="1796424" y="2304021"/>
                  </a:lnTo>
                  <a:lnTo>
                    <a:pt x="1782738" y="2356625"/>
                  </a:lnTo>
                  <a:lnTo>
                    <a:pt x="1765765" y="2406303"/>
                  </a:lnTo>
                  <a:lnTo>
                    <a:pt x="1745726" y="2452895"/>
                  </a:lnTo>
                  <a:lnTo>
                    <a:pt x="1722843" y="2496239"/>
                  </a:lnTo>
                  <a:lnTo>
                    <a:pt x="1697337" y="2536172"/>
                  </a:lnTo>
                  <a:lnTo>
                    <a:pt x="1669432" y="2572533"/>
                  </a:lnTo>
                  <a:lnTo>
                    <a:pt x="1639347" y="2605160"/>
                  </a:lnTo>
                  <a:lnTo>
                    <a:pt x="1607306" y="2633892"/>
                  </a:lnTo>
                  <a:lnTo>
                    <a:pt x="1573529" y="2658566"/>
                  </a:lnTo>
                  <a:lnTo>
                    <a:pt x="1538239" y="2679021"/>
                  </a:lnTo>
                  <a:lnTo>
                    <a:pt x="1501658" y="2695095"/>
                  </a:lnTo>
                  <a:lnTo>
                    <a:pt x="1464007" y="2706627"/>
                  </a:lnTo>
                  <a:lnTo>
                    <a:pt x="1425508" y="2713454"/>
                  </a:lnTo>
                  <a:lnTo>
                    <a:pt x="1386383" y="2715415"/>
                  </a:lnTo>
                  <a:lnTo>
                    <a:pt x="1346854" y="2712347"/>
                  </a:lnTo>
                  <a:lnTo>
                    <a:pt x="1307142" y="2704090"/>
                  </a:lnTo>
                  <a:lnTo>
                    <a:pt x="1267469" y="2690482"/>
                  </a:lnTo>
                  <a:lnTo>
                    <a:pt x="1228017" y="2671216"/>
                  </a:lnTo>
                  <a:lnTo>
                    <a:pt x="1190376" y="2646895"/>
                  </a:lnTo>
                  <a:lnTo>
                    <a:pt x="1154785" y="2617763"/>
                  </a:lnTo>
                  <a:lnTo>
                    <a:pt x="1121485" y="2584068"/>
                  </a:lnTo>
                  <a:lnTo>
                    <a:pt x="1090715" y="2546057"/>
                  </a:lnTo>
                  <a:lnTo>
                    <a:pt x="1062715" y="2503976"/>
                  </a:lnTo>
                  <a:lnTo>
                    <a:pt x="1037726" y="2458072"/>
                  </a:lnTo>
                  <a:lnTo>
                    <a:pt x="1000936" y="2485433"/>
                  </a:lnTo>
                  <a:lnTo>
                    <a:pt x="963211" y="2508045"/>
                  </a:lnTo>
                  <a:lnTo>
                    <a:pt x="924749" y="2525976"/>
                  </a:lnTo>
                  <a:lnTo>
                    <a:pt x="885750" y="2539294"/>
                  </a:lnTo>
                  <a:lnTo>
                    <a:pt x="846414" y="2548066"/>
                  </a:lnTo>
                  <a:lnTo>
                    <a:pt x="806941" y="2552361"/>
                  </a:lnTo>
                  <a:lnTo>
                    <a:pt x="767530" y="2552246"/>
                  </a:lnTo>
                  <a:lnTo>
                    <a:pt x="728381" y="2547790"/>
                  </a:lnTo>
                  <a:lnTo>
                    <a:pt x="689693" y="2539060"/>
                  </a:lnTo>
                  <a:lnTo>
                    <a:pt x="651667" y="2526123"/>
                  </a:lnTo>
                  <a:lnTo>
                    <a:pt x="614501" y="2509049"/>
                  </a:lnTo>
                  <a:lnTo>
                    <a:pt x="578396" y="2487905"/>
                  </a:lnTo>
                  <a:lnTo>
                    <a:pt x="543550" y="2462758"/>
                  </a:lnTo>
                  <a:lnTo>
                    <a:pt x="510165" y="2433677"/>
                  </a:lnTo>
                  <a:lnTo>
                    <a:pt x="478438" y="2400729"/>
                  </a:lnTo>
                  <a:lnTo>
                    <a:pt x="448571" y="2363983"/>
                  </a:lnTo>
                  <a:lnTo>
                    <a:pt x="420762" y="2323506"/>
                  </a:lnTo>
                  <a:lnTo>
                    <a:pt x="395212" y="2279366"/>
                  </a:lnTo>
                  <a:lnTo>
                    <a:pt x="372119" y="2231631"/>
                  </a:lnTo>
                  <a:lnTo>
                    <a:pt x="370468" y="2227694"/>
                  </a:lnTo>
                  <a:lnTo>
                    <a:pt x="368690" y="2223630"/>
                  </a:lnTo>
                  <a:lnTo>
                    <a:pt x="367039" y="2219693"/>
                  </a:lnTo>
                  <a:lnTo>
                    <a:pt x="326492" y="2222079"/>
                  </a:lnTo>
                  <a:lnTo>
                    <a:pt x="287115" y="2216548"/>
                  </a:lnTo>
                  <a:lnTo>
                    <a:pt x="249378" y="2203606"/>
                  </a:lnTo>
                  <a:lnTo>
                    <a:pt x="213752" y="2183755"/>
                  </a:lnTo>
                  <a:lnTo>
                    <a:pt x="180707" y="2157500"/>
                  </a:lnTo>
                  <a:lnTo>
                    <a:pt x="150714" y="2125343"/>
                  </a:lnTo>
                  <a:lnTo>
                    <a:pt x="124244" y="2087790"/>
                  </a:lnTo>
                  <a:lnTo>
                    <a:pt x="101767" y="2045344"/>
                  </a:lnTo>
                  <a:lnTo>
                    <a:pt x="83754" y="1998508"/>
                  </a:lnTo>
                  <a:lnTo>
                    <a:pt x="70675" y="1947787"/>
                  </a:lnTo>
                  <a:lnTo>
                    <a:pt x="63001" y="1893684"/>
                  </a:lnTo>
                  <a:lnTo>
                    <a:pt x="61253" y="1839461"/>
                  </a:lnTo>
                  <a:lnTo>
                    <a:pt x="65277" y="1786035"/>
                  </a:lnTo>
                  <a:lnTo>
                    <a:pt x="74875" y="1734204"/>
                  </a:lnTo>
                  <a:lnTo>
                    <a:pt x="89850" y="1684764"/>
                  </a:lnTo>
                  <a:lnTo>
                    <a:pt x="110003" y="1638514"/>
                  </a:lnTo>
                  <a:lnTo>
                    <a:pt x="135137" y="1596250"/>
                  </a:lnTo>
                  <a:lnTo>
                    <a:pt x="104414" y="1567692"/>
                  </a:lnTo>
                  <a:lnTo>
                    <a:pt x="77411" y="1534556"/>
                  </a:lnTo>
                  <a:lnTo>
                    <a:pt x="54244" y="1497450"/>
                  </a:lnTo>
                  <a:lnTo>
                    <a:pt x="35028" y="1456983"/>
                  </a:lnTo>
                  <a:lnTo>
                    <a:pt x="19880" y="1413762"/>
                  </a:lnTo>
                  <a:lnTo>
                    <a:pt x="8915" y="1368396"/>
                  </a:lnTo>
                  <a:lnTo>
                    <a:pt x="2249" y="1321493"/>
                  </a:lnTo>
                  <a:lnTo>
                    <a:pt x="0" y="1273660"/>
                  </a:lnTo>
                  <a:lnTo>
                    <a:pt x="2281" y="1225507"/>
                  </a:lnTo>
                  <a:lnTo>
                    <a:pt x="9210" y="1177641"/>
                  </a:lnTo>
                  <a:lnTo>
                    <a:pt x="20902" y="1130670"/>
                  </a:lnTo>
                  <a:lnTo>
                    <a:pt x="37474" y="1085202"/>
                  </a:lnTo>
                  <a:lnTo>
                    <a:pt x="62097" y="1036837"/>
                  </a:lnTo>
                  <a:lnTo>
                    <a:pt x="91585" y="994867"/>
                  </a:lnTo>
                  <a:lnTo>
                    <a:pt x="125279" y="959869"/>
                  </a:lnTo>
                  <a:lnTo>
                    <a:pt x="162517" y="932416"/>
                  </a:lnTo>
                  <a:lnTo>
                    <a:pt x="202642" y="913085"/>
                  </a:lnTo>
                  <a:lnTo>
                    <a:pt x="244992" y="902449"/>
                  </a:lnTo>
                  <a:lnTo>
                    <a:pt x="247278" y="893940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17"/>
            <p:cNvSpPr/>
            <p:nvPr/>
          </p:nvSpPr>
          <p:spPr>
            <a:xfrm>
              <a:off x="5755259" y="2678303"/>
              <a:ext cx="160020" cy="15989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8"/>
            <p:cNvSpPr/>
            <p:nvPr/>
          </p:nvSpPr>
          <p:spPr>
            <a:xfrm>
              <a:off x="5926709" y="147066"/>
              <a:ext cx="3129280" cy="2588260"/>
            </a:xfrm>
            <a:custGeom>
              <a:avLst/>
              <a:gdLst/>
              <a:ahLst/>
              <a:cxnLst/>
              <a:rect l="l" t="t" r="r" b="b"/>
              <a:pathLst>
                <a:path w="3129279" h="2588260">
                  <a:moveTo>
                    <a:pt x="301625" y="2437256"/>
                  </a:moveTo>
                  <a:lnTo>
                    <a:pt x="293931" y="2484939"/>
                  </a:lnTo>
                  <a:lnTo>
                    <a:pt x="272510" y="2526356"/>
                  </a:lnTo>
                  <a:lnTo>
                    <a:pt x="239848" y="2559018"/>
                  </a:lnTo>
                  <a:lnTo>
                    <a:pt x="198431" y="2580439"/>
                  </a:lnTo>
                  <a:lnTo>
                    <a:pt x="150749" y="2588132"/>
                  </a:lnTo>
                  <a:lnTo>
                    <a:pt x="103128" y="2580439"/>
                  </a:lnTo>
                  <a:lnTo>
                    <a:pt x="61749" y="2559018"/>
                  </a:lnTo>
                  <a:lnTo>
                    <a:pt x="29106" y="2526356"/>
                  </a:lnTo>
                  <a:lnTo>
                    <a:pt x="7692" y="2484939"/>
                  </a:lnTo>
                  <a:lnTo>
                    <a:pt x="0" y="2437256"/>
                  </a:lnTo>
                  <a:lnTo>
                    <a:pt x="7692" y="2389636"/>
                  </a:lnTo>
                  <a:lnTo>
                    <a:pt x="29106" y="2348257"/>
                  </a:lnTo>
                  <a:lnTo>
                    <a:pt x="61749" y="2315614"/>
                  </a:lnTo>
                  <a:lnTo>
                    <a:pt x="103128" y="2294200"/>
                  </a:lnTo>
                  <a:lnTo>
                    <a:pt x="150749" y="2286507"/>
                  </a:lnTo>
                  <a:lnTo>
                    <a:pt x="198431" y="2294200"/>
                  </a:lnTo>
                  <a:lnTo>
                    <a:pt x="239848" y="2315614"/>
                  </a:lnTo>
                  <a:lnTo>
                    <a:pt x="272510" y="2348257"/>
                  </a:lnTo>
                  <a:lnTo>
                    <a:pt x="293931" y="2389636"/>
                  </a:lnTo>
                  <a:lnTo>
                    <a:pt x="301625" y="2437256"/>
                  </a:lnTo>
                  <a:close/>
                </a:path>
                <a:path w="3129279" h="2588260">
                  <a:moveTo>
                    <a:pt x="741680" y="2175509"/>
                  </a:moveTo>
                  <a:lnTo>
                    <a:pt x="737086" y="2221071"/>
                  </a:lnTo>
                  <a:lnTo>
                    <a:pt x="723911" y="2263519"/>
                  </a:lnTo>
                  <a:lnTo>
                    <a:pt x="703063" y="2301938"/>
                  </a:lnTo>
                  <a:lnTo>
                    <a:pt x="675449" y="2335418"/>
                  </a:lnTo>
                  <a:lnTo>
                    <a:pt x="641977" y="2363047"/>
                  </a:lnTo>
                  <a:lnTo>
                    <a:pt x="603555" y="2383911"/>
                  </a:lnTo>
                  <a:lnTo>
                    <a:pt x="561091" y="2397098"/>
                  </a:lnTo>
                  <a:lnTo>
                    <a:pt x="515492" y="2401696"/>
                  </a:lnTo>
                  <a:lnTo>
                    <a:pt x="469931" y="2397098"/>
                  </a:lnTo>
                  <a:lnTo>
                    <a:pt x="427483" y="2383911"/>
                  </a:lnTo>
                  <a:lnTo>
                    <a:pt x="389064" y="2363047"/>
                  </a:lnTo>
                  <a:lnTo>
                    <a:pt x="355584" y="2335418"/>
                  </a:lnTo>
                  <a:lnTo>
                    <a:pt x="327955" y="2301938"/>
                  </a:lnTo>
                  <a:lnTo>
                    <a:pt x="307091" y="2263519"/>
                  </a:lnTo>
                  <a:lnTo>
                    <a:pt x="293904" y="2221071"/>
                  </a:lnTo>
                  <a:lnTo>
                    <a:pt x="289305" y="2175509"/>
                  </a:lnTo>
                  <a:lnTo>
                    <a:pt x="293904" y="2129911"/>
                  </a:lnTo>
                  <a:lnTo>
                    <a:pt x="307091" y="2087447"/>
                  </a:lnTo>
                  <a:lnTo>
                    <a:pt x="327955" y="2049025"/>
                  </a:lnTo>
                  <a:lnTo>
                    <a:pt x="355584" y="2015553"/>
                  </a:lnTo>
                  <a:lnTo>
                    <a:pt x="389064" y="1987939"/>
                  </a:lnTo>
                  <a:lnTo>
                    <a:pt x="427483" y="1967091"/>
                  </a:lnTo>
                  <a:lnTo>
                    <a:pt x="469931" y="1953916"/>
                  </a:lnTo>
                  <a:lnTo>
                    <a:pt x="515492" y="1949322"/>
                  </a:lnTo>
                  <a:lnTo>
                    <a:pt x="561091" y="1953916"/>
                  </a:lnTo>
                  <a:lnTo>
                    <a:pt x="603555" y="1967091"/>
                  </a:lnTo>
                  <a:lnTo>
                    <a:pt x="641977" y="1987939"/>
                  </a:lnTo>
                  <a:lnTo>
                    <a:pt x="675449" y="2015553"/>
                  </a:lnTo>
                  <a:lnTo>
                    <a:pt x="703063" y="2049025"/>
                  </a:lnTo>
                  <a:lnTo>
                    <a:pt x="723911" y="2087447"/>
                  </a:lnTo>
                  <a:lnTo>
                    <a:pt x="737086" y="2129911"/>
                  </a:lnTo>
                  <a:lnTo>
                    <a:pt x="741680" y="2175509"/>
                  </a:lnTo>
                  <a:close/>
                </a:path>
                <a:path w="3129279" h="2588260">
                  <a:moveTo>
                    <a:pt x="797940" y="1497583"/>
                  </a:moveTo>
                  <a:lnTo>
                    <a:pt x="756360" y="1497695"/>
                  </a:lnTo>
                  <a:lnTo>
                    <a:pt x="715517" y="1489233"/>
                  </a:lnTo>
                  <a:lnTo>
                    <a:pt x="676104" y="1472438"/>
                  </a:lnTo>
                  <a:lnTo>
                    <a:pt x="638810" y="1447545"/>
                  </a:lnTo>
                </a:path>
                <a:path w="3129279" h="2588260">
                  <a:moveTo>
                    <a:pt x="938275" y="2045588"/>
                  </a:moveTo>
                  <a:lnTo>
                    <a:pt x="921383" y="2053947"/>
                  </a:lnTo>
                  <a:lnTo>
                    <a:pt x="904097" y="2060733"/>
                  </a:lnTo>
                  <a:lnTo>
                    <a:pt x="886501" y="2065948"/>
                  </a:lnTo>
                  <a:lnTo>
                    <a:pt x="868680" y="2069591"/>
                  </a:lnTo>
                </a:path>
                <a:path w="3129279" h="2588260">
                  <a:moveTo>
                    <a:pt x="1538350" y="2308986"/>
                  </a:moveTo>
                  <a:lnTo>
                    <a:pt x="1526284" y="2282828"/>
                  </a:lnTo>
                  <a:lnTo>
                    <a:pt x="1515252" y="2255837"/>
                  </a:lnTo>
                  <a:lnTo>
                    <a:pt x="1505293" y="2228084"/>
                  </a:lnTo>
                  <a:lnTo>
                    <a:pt x="1496440" y="2199639"/>
                  </a:lnTo>
                </a:path>
                <a:path w="3129279" h="2588260">
                  <a:moveTo>
                    <a:pt x="2314193" y="2036317"/>
                  </a:moveTo>
                  <a:lnTo>
                    <a:pt x="2311788" y="2066714"/>
                  </a:lnTo>
                  <a:lnTo>
                    <a:pt x="2308193" y="2096896"/>
                  </a:lnTo>
                  <a:lnTo>
                    <a:pt x="2303406" y="2126793"/>
                  </a:lnTo>
                  <a:lnTo>
                    <a:pt x="2297430" y="2156332"/>
                  </a:lnTo>
                </a:path>
                <a:path w="3129279" h="2588260">
                  <a:moveTo>
                    <a:pt x="2647315" y="1295145"/>
                  </a:moveTo>
                  <a:lnTo>
                    <a:pt x="2683681" y="1322830"/>
                  </a:lnTo>
                  <a:lnTo>
                    <a:pt x="2717054" y="1355522"/>
                  </a:lnTo>
                  <a:lnTo>
                    <a:pt x="2747228" y="1392773"/>
                  </a:lnTo>
                  <a:lnTo>
                    <a:pt x="2773998" y="1434132"/>
                  </a:lnTo>
                  <a:lnTo>
                    <a:pt x="2797159" y="1479153"/>
                  </a:lnTo>
                  <a:lnTo>
                    <a:pt x="2816506" y="1527385"/>
                  </a:lnTo>
                  <a:lnTo>
                    <a:pt x="2831834" y="1578380"/>
                  </a:lnTo>
                  <a:lnTo>
                    <a:pt x="2842939" y="1631689"/>
                  </a:lnTo>
                  <a:lnTo>
                    <a:pt x="2849615" y="1686864"/>
                  </a:lnTo>
                  <a:lnTo>
                    <a:pt x="2851658" y="1743455"/>
                  </a:lnTo>
                </a:path>
                <a:path w="3129279" h="2588260">
                  <a:moveTo>
                    <a:pt x="3129152" y="817625"/>
                  </a:moveTo>
                  <a:lnTo>
                    <a:pt x="3111926" y="864848"/>
                  </a:lnTo>
                  <a:lnTo>
                    <a:pt x="3090878" y="908891"/>
                  </a:lnTo>
                  <a:lnTo>
                    <a:pt x="3066234" y="949338"/>
                  </a:lnTo>
                  <a:lnTo>
                    <a:pt x="3038220" y="985773"/>
                  </a:lnTo>
                </a:path>
                <a:path w="3129279" h="2588260">
                  <a:moveTo>
                    <a:pt x="2910966" y="193801"/>
                  </a:moveTo>
                  <a:lnTo>
                    <a:pt x="2913203" y="213564"/>
                  </a:lnTo>
                  <a:lnTo>
                    <a:pt x="2914761" y="233410"/>
                  </a:lnTo>
                  <a:lnTo>
                    <a:pt x="2915628" y="253327"/>
                  </a:lnTo>
                  <a:lnTo>
                    <a:pt x="2915792" y="273303"/>
                  </a:lnTo>
                </a:path>
                <a:path w="3129279" h="2588260">
                  <a:moveTo>
                    <a:pt x="2330068" y="101218"/>
                  </a:moveTo>
                  <a:lnTo>
                    <a:pt x="2339635" y="74259"/>
                  </a:lnTo>
                  <a:lnTo>
                    <a:pt x="2350595" y="48323"/>
                  </a:lnTo>
                  <a:lnTo>
                    <a:pt x="2362912" y="23530"/>
                  </a:lnTo>
                  <a:lnTo>
                    <a:pt x="2376550" y="0"/>
                  </a:lnTo>
                </a:path>
                <a:path w="3129279" h="2588260">
                  <a:moveTo>
                    <a:pt x="1894205" y="149478"/>
                  </a:moveTo>
                  <a:lnTo>
                    <a:pt x="1898324" y="126988"/>
                  </a:lnTo>
                  <a:lnTo>
                    <a:pt x="1903444" y="104901"/>
                  </a:lnTo>
                  <a:lnTo>
                    <a:pt x="1909564" y="83292"/>
                  </a:lnTo>
                  <a:lnTo>
                    <a:pt x="1916684" y="62229"/>
                  </a:lnTo>
                </a:path>
                <a:path w="3129279" h="2588260">
                  <a:moveTo>
                    <a:pt x="1382648" y="179197"/>
                  </a:moveTo>
                  <a:lnTo>
                    <a:pt x="1404481" y="197808"/>
                  </a:lnTo>
                  <a:lnTo>
                    <a:pt x="1425384" y="218170"/>
                  </a:lnTo>
                  <a:lnTo>
                    <a:pt x="1445335" y="240222"/>
                  </a:lnTo>
                  <a:lnTo>
                    <a:pt x="1464310" y="263905"/>
                  </a:lnTo>
                </a:path>
                <a:path w="3129279" h="2588260">
                  <a:moveTo>
                    <a:pt x="762381" y="844930"/>
                  </a:moveTo>
                  <a:lnTo>
                    <a:pt x="757834" y="822981"/>
                  </a:lnTo>
                  <a:lnTo>
                    <a:pt x="753919" y="800782"/>
                  </a:lnTo>
                  <a:lnTo>
                    <a:pt x="750647" y="778369"/>
                  </a:lnTo>
                  <a:lnTo>
                    <a:pt x="748030" y="755776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1702131" y="4101959"/>
            <a:ext cx="1752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marR="5080" indent="-56515" algn="ctr">
              <a:lnSpc>
                <a:spcPct val="100000"/>
              </a:lnSpc>
              <a:spcBef>
                <a:spcPts val="100"/>
              </a:spcBef>
            </a:pPr>
            <a:r>
              <a:rPr lang="ru-RU" b="1" i="1" spc="-10" dirty="0" err="1">
                <a:latin typeface="Times New Roman"/>
                <a:cs typeface="Times New Roman"/>
              </a:rPr>
              <a:t>Майда</a:t>
            </a:r>
            <a:r>
              <a:rPr lang="ru-RU" b="1" i="1" spc="-10" dirty="0">
                <a:latin typeface="Times New Roman"/>
                <a:cs typeface="Times New Roman"/>
              </a:rPr>
              <a:t>  </a:t>
            </a:r>
            <a:r>
              <a:rPr lang="ru-RU" b="1" i="1" spc="-10" dirty="0" err="1">
                <a:latin typeface="Times New Roman"/>
                <a:cs typeface="Times New Roman"/>
              </a:rPr>
              <a:t>одамларда</a:t>
            </a:r>
            <a:r>
              <a:rPr lang="ru-RU" b="1" i="1" spc="-10" dirty="0">
                <a:latin typeface="Times New Roman"/>
                <a:cs typeface="Times New Roman"/>
              </a:rPr>
              <a:t>  </a:t>
            </a:r>
            <a:r>
              <a:rPr lang="ru-RU" b="1" i="1" spc="-5" dirty="0" err="1">
                <a:latin typeface="Times New Roman"/>
                <a:cs typeface="Times New Roman"/>
              </a:rPr>
              <a:t>димоғ</a:t>
            </a:r>
            <a:r>
              <a:rPr lang="ru-RU" b="1" i="1" spc="-80" dirty="0">
                <a:latin typeface="Times New Roman"/>
                <a:cs typeface="Times New Roman"/>
              </a:rPr>
              <a:t> </a:t>
            </a:r>
            <a:r>
              <a:rPr lang="ru-RU" b="1" i="1" spc="-10" dirty="0" err="1">
                <a:latin typeface="Times New Roman"/>
                <a:cs typeface="Times New Roman"/>
              </a:rPr>
              <a:t>катта</a:t>
            </a:r>
            <a:r>
              <a:rPr lang="ru-RU" b="1" i="1" spc="-10" dirty="0">
                <a:latin typeface="Times New Roman"/>
                <a:cs typeface="Times New Roman"/>
              </a:rPr>
              <a:t>  </a:t>
            </a:r>
            <a:r>
              <a:rPr lang="ru-RU" b="1" i="1" spc="-5" dirty="0" err="1">
                <a:latin typeface="Times New Roman"/>
                <a:cs typeface="Times New Roman"/>
              </a:rPr>
              <a:t>бўлади</a:t>
            </a:r>
            <a:endParaRPr lang="ru-RU" dirty="0">
              <a:latin typeface="Times New Roman"/>
              <a:cs typeface="Times New Roman"/>
            </a:endParaRPr>
          </a:p>
          <a:p>
            <a:pPr marR="49530" algn="ctr">
              <a:lnSpc>
                <a:spcPct val="100000"/>
              </a:lnSpc>
            </a:pPr>
            <a:r>
              <a:rPr lang="ru-RU" b="1" i="1" spc="-10" dirty="0">
                <a:latin typeface="Times New Roman"/>
                <a:cs typeface="Times New Roman"/>
              </a:rPr>
              <a:t>(</a:t>
            </a:r>
            <a:r>
              <a:rPr lang="ru-RU" b="1" i="1" spc="-10" dirty="0" err="1">
                <a:latin typeface="Times New Roman"/>
                <a:cs typeface="Times New Roman"/>
              </a:rPr>
              <a:t>Ф.Вольтер</a:t>
            </a:r>
            <a:r>
              <a:rPr lang="ru-RU" b="1" i="1" spc="-10" dirty="0">
                <a:latin typeface="Times New Roman"/>
                <a:cs typeface="Times New Roman"/>
              </a:rPr>
              <a:t>)</a:t>
            </a:r>
            <a:endParaRPr lang="ru-RU" dirty="0">
              <a:latin typeface="Times New Roman"/>
              <a:cs typeface="Times New Roman"/>
            </a:endParaRPr>
          </a:p>
        </p:txBody>
      </p:sp>
      <p:grpSp>
        <p:nvGrpSpPr>
          <p:cNvPr id="12" name="object 39"/>
          <p:cNvGrpSpPr/>
          <p:nvPr/>
        </p:nvGrpSpPr>
        <p:grpSpPr>
          <a:xfrm>
            <a:off x="4542399" y="3324004"/>
            <a:ext cx="3825240" cy="2714625"/>
            <a:chOff x="2505455" y="3998963"/>
            <a:chExt cx="3825240" cy="2714625"/>
          </a:xfrm>
        </p:grpSpPr>
        <p:sp>
          <p:nvSpPr>
            <p:cNvPr id="13" name="object 40"/>
            <p:cNvSpPr/>
            <p:nvPr/>
          </p:nvSpPr>
          <p:spPr>
            <a:xfrm>
              <a:off x="2505455" y="3998963"/>
              <a:ext cx="3825240" cy="271424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41"/>
            <p:cNvSpPr/>
            <p:nvPr/>
          </p:nvSpPr>
          <p:spPr>
            <a:xfrm>
              <a:off x="3070859" y="4727447"/>
              <a:ext cx="2487167" cy="1959864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42"/>
            <p:cNvSpPr/>
            <p:nvPr/>
          </p:nvSpPr>
          <p:spPr>
            <a:xfrm>
              <a:off x="2553011" y="4579233"/>
              <a:ext cx="3735262" cy="20714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3"/>
            <p:cNvSpPr/>
            <p:nvPr/>
          </p:nvSpPr>
          <p:spPr>
            <a:xfrm>
              <a:off x="4547488" y="4025899"/>
              <a:ext cx="350012" cy="59994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44"/>
            <p:cNvSpPr/>
            <p:nvPr/>
          </p:nvSpPr>
          <p:spPr>
            <a:xfrm>
              <a:off x="2553011" y="4579233"/>
              <a:ext cx="3735704" cy="2072005"/>
            </a:xfrm>
            <a:custGeom>
              <a:avLst/>
              <a:gdLst/>
              <a:ahLst/>
              <a:cxnLst/>
              <a:rect l="l" t="t" r="r" b="b"/>
              <a:pathLst>
                <a:path w="3735704" h="2072004">
                  <a:moveTo>
                    <a:pt x="339540" y="681741"/>
                  </a:moveTo>
                  <a:lnTo>
                    <a:pt x="334611" y="639415"/>
                  </a:lnTo>
                  <a:lnTo>
                    <a:pt x="335016" y="597695"/>
                  </a:lnTo>
                  <a:lnTo>
                    <a:pt x="340544" y="556788"/>
                  </a:lnTo>
                  <a:lnTo>
                    <a:pt x="350987" y="516902"/>
                  </a:lnTo>
                  <a:lnTo>
                    <a:pt x="366135" y="478245"/>
                  </a:lnTo>
                  <a:lnTo>
                    <a:pt x="385780" y="441025"/>
                  </a:lnTo>
                  <a:lnTo>
                    <a:pt x="409711" y="405448"/>
                  </a:lnTo>
                  <a:lnTo>
                    <a:pt x="437721" y="371724"/>
                  </a:lnTo>
                  <a:lnTo>
                    <a:pt x="469598" y="340059"/>
                  </a:lnTo>
                  <a:lnTo>
                    <a:pt x="505135" y="310662"/>
                  </a:lnTo>
                  <a:lnTo>
                    <a:pt x="544122" y="283739"/>
                  </a:lnTo>
                  <a:lnTo>
                    <a:pt x="586350" y="259499"/>
                  </a:lnTo>
                  <a:lnTo>
                    <a:pt x="631609" y="238149"/>
                  </a:lnTo>
                  <a:lnTo>
                    <a:pt x="679690" y="219898"/>
                  </a:lnTo>
                  <a:lnTo>
                    <a:pt x="730385" y="204951"/>
                  </a:lnTo>
                  <a:lnTo>
                    <a:pt x="783484" y="193518"/>
                  </a:lnTo>
                  <a:lnTo>
                    <a:pt x="838777" y="185806"/>
                  </a:lnTo>
                  <a:lnTo>
                    <a:pt x="887325" y="182354"/>
                  </a:lnTo>
                  <a:lnTo>
                    <a:pt x="935837" y="181973"/>
                  </a:lnTo>
                  <a:lnTo>
                    <a:pt x="984063" y="184628"/>
                  </a:lnTo>
                  <a:lnTo>
                    <a:pt x="1031753" y="190283"/>
                  </a:lnTo>
                  <a:lnTo>
                    <a:pt x="1078658" y="198903"/>
                  </a:lnTo>
                  <a:lnTo>
                    <a:pt x="1124527" y="210452"/>
                  </a:lnTo>
                  <a:lnTo>
                    <a:pt x="1169110" y="224895"/>
                  </a:lnTo>
                  <a:lnTo>
                    <a:pt x="1212157" y="242194"/>
                  </a:lnTo>
                  <a:lnTo>
                    <a:pt x="1240102" y="207411"/>
                  </a:lnTo>
                  <a:lnTo>
                    <a:pt x="1272462" y="175960"/>
                  </a:lnTo>
                  <a:lnTo>
                    <a:pt x="1308770" y="147948"/>
                  </a:lnTo>
                  <a:lnTo>
                    <a:pt x="1348558" y="123485"/>
                  </a:lnTo>
                  <a:lnTo>
                    <a:pt x="1391359" y="102680"/>
                  </a:lnTo>
                  <a:lnTo>
                    <a:pt x="1436705" y="85640"/>
                  </a:lnTo>
                  <a:lnTo>
                    <a:pt x="1484127" y="72475"/>
                  </a:lnTo>
                  <a:lnTo>
                    <a:pt x="1533159" y="63293"/>
                  </a:lnTo>
                  <a:lnTo>
                    <a:pt x="1583334" y="58202"/>
                  </a:lnTo>
                  <a:lnTo>
                    <a:pt x="1634182" y="57311"/>
                  </a:lnTo>
                  <a:lnTo>
                    <a:pt x="1685237" y="60730"/>
                  </a:lnTo>
                  <a:lnTo>
                    <a:pt x="1736031" y="68565"/>
                  </a:lnTo>
                  <a:lnTo>
                    <a:pt x="1786096" y="80927"/>
                  </a:lnTo>
                  <a:lnTo>
                    <a:pt x="1834965" y="97922"/>
                  </a:lnTo>
                  <a:lnTo>
                    <a:pt x="1891353" y="124688"/>
                  </a:lnTo>
                  <a:lnTo>
                    <a:pt x="1942026" y="157358"/>
                  </a:lnTo>
                  <a:lnTo>
                    <a:pt x="1967945" y="123887"/>
                  </a:lnTo>
                  <a:lnTo>
                    <a:pt x="1998818" y="94060"/>
                  </a:lnTo>
                  <a:lnTo>
                    <a:pt x="2034043" y="68028"/>
                  </a:lnTo>
                  <a:lnTo>
                    <a:pt x="2073019" y="45942"/>
                  </a:lnTo>
                  <a:lnTo>
                    <a:pt x="2115144" y="27953"/>
                  </a:lnTo>
                  <a:lnTo>
                    <a:pt x="2159815" y="14214"/>
                  </a:lnTo>
                  <a:lnTo>
                    <a:pt x="2206431" y="4874"/>
                  </a:lnTo>
                  <a:lnTo>
                    <a:pt x="2254389" y="85"/>
                  </a:lnTo>
                  <a:lnTo>
                    <a:pt x="2303089" y="0"/>
                  </a:lnTo>
                  <a:lnTo>
                    <a:pt x="2351927" y="4767"/>
                  </a:lnTo>
                  <a:lnTo>
                    <a:pt x="2400302" y="14540"/>
                  </a:lnTo>
                  <a:lnTo>
                    <a:pt x="2447613" y="29469"/>
                  </a:lnTo>
                  <a:lnTo>
                    <a:pt x="2484992" y="45650"/>
                  </a:lnTo>
                  <a:lnTo>
                    <a:pt x="2519574" y="64902"/>
                  </a:lnTo>
                  <a:lnTo>
                    <a:pt x="2551036" y="87012"/>
                  </a:lnTo>
                  <a:lnTo>
                    <a:pt x="2579058" y="111765"/>
                  </a:lnTo>
                  <a:lnTo>
                    <a:pt x="2615587" y="83099"/>
                  </a:lnTo>
                  <a:lnTo>
                    <a:pt x="2655637" y="58611"/>
                  </a:lnTo>
                  <a:lnTo>
                    <a:pt x="2698657" y="38337"/>
                  </a:lnTo>
                  <a:lnTo>
                    <a:pt x="2744090" y="22310"/>
                  </a:lnTo>
                  <a:lnTo>
                    <a:pt x="2791384" y="10565"/>
                  </a:lnTo>
                  <a:lnTo>
                    <a:pt x="2839984" y="3137"/>
                  </a:lnTo>
                  <a:lnTo>
                    <a:pt x="2889337" y="61"/>
                  </a:lnTo>
                  <a:lnTo>
                    <a:pt x="2938889" y="1372"/>
                  </a:lnTo>
                  <a:lnTo>
                    <a:pt x="2988086" y="7104"/>
                  </a:lnTo>
                  <a:lnTo>
                    <a:pt x="3036373" y="17291"/>
                  </a:lnTo>
                  <a:lnTo>
                    <a:pt x="3083198" y="31969"/>
                  </a:lnTo>
                  <a:lnTo>
                    <a:pt x="3128006" y="51172"/>
                  </a:lnTo>
                  <a:lnTo>
                    <a:pt x="3170243" y="74935"/>
                  </a:lnTo>
                  <a:lnTo>
                    <a:pt x="3211841" y="105495"/>
                  </a:lnTo>
                  <a:lnTo>
                    <a:pt x="3247209" y="139821"/>
                  </a:lnTo>
                  <a:lnTo>
                    <a:pt x="3275938" y="177385"/>
                  </a:lnTo>
                  <a:lnTo>
                    <a:pt x="3297621" y="217655"/>
                  </a:lnTo>
                  <a:lnTo>
                    <a:pt x="3311848" y="260101"/>
                  </a:lnTo>
                  <a:lnTo>
                    <a:pt x="3362871" y="273039"/>
                  </a:lnTo>
                  <a:lnTo>
                    <a:pt x="3410569" y="289974"/>
                  </a:lnTo>
                  <a:lnTo>
                    <a:pt x="3454699" y="310586"/>
                  </a:lnTo>
                  <a:lnTo>
                    <a:pt x="3495019" y="334554"/>
                  </a:lnTo>
                  <a:lnTo>
                    <a:pt x="3531286" y="361555"/>
                  </a:lnTo>
                  <a:lnTo>
                    <a:pt x="3563258" y="391270"/>
                  </a:lnTo>
                  <a:lnTo>
                    <a:pt x="3590692" y="423376"/>
                  </a:lnTo>
                  <a:lnTo>
                    <a:pt x="3613347" y="457552"/>
                  </a:lnTo>
                  <a:lnTo>
                    <a:pt x="3630978" y="493477"/>
                  </a:lnTo>
                  <a:lnTo>
                    <a:pt x="3643346" y="530830"/>
                  </a:lnTo>
                  <a:lnTo>
                    <a:pt x="3650205" y="569289"/>
                  </a:lnTo>
                  <a:lnTo>
                    <a:pt x="3651315" y="608533"/>
                  </a:lnTo>
                  <a:lnTo>
                    <a:pt x="3646433" y="648241"/>
                  </a:lnTo>
                  <a:lnTo>
                    <a:pt x="3635317" y="688091"/>
                  </a:lnTo>
                  <a:lnTo>
                    <a:pt x="3614235" y="733938"/>
                  </a:lnTo>
                  <a:lnTo>
                    <a:pt x="3646416" y="768943"/>
                  </a:lnTo>
                  <a:lnTo>
                    <a:pt x="3673559" y="805427"/>
                  </a:lnTo>
                  <a:lnTo>
                    <a:pt x="3695708" y="843131"/>
                  </a:lnTo>
                  <a:lnTo>
                    <a:pt x="3712908" y="881795"/>
                  </a:lnTo>
                  <a:lnTo>
                    <a:pt x="3725204" y="921161"/>
                  </a:lnTo>
                  <a:lnTo>
                    <a:pt x="3732640" y="960968"/>
                  </a:lnTo>
                  <a:lnTo>
                    <a:pt x="3735262" y="1000957"/>
                  </a:lnTo>
                  <a:lnTo>
                    <a:pt x="3733114" y="1040869"/>
                  </a:lnTo>
                  <a:lnTo>
                    <a:pt x="3726241" y="1080443"/>
                  </a:lnTo>
                  <a:lnTo>
                    <a:pt x="3714688" y="1119421"/>
                  </a:lnTo>
                  <a:lnTo>
                    <a:pt x="3698499" y="1157543"/>
                  </a:lnTo>
                  <a:lnTo>
                    <a:pt x="3677721" y="1194549"/>
                  </a:lnTo>
                  <a:lnTo>
                    <a:pt x="3652396" y="1230180"/>
                  </a:lnTo>
                  <a:lnTo>
                    <a:pt x="3622571" y="1264176"/>
                  </a:lnTo>
                  <a:lnTo>
                    <a:pt x="3588290" y="1296279"/>
                  </a:lnTo>
                  <a:lnTo>
                    <a:pt x="3549597" y="1326227"/>
                  </a:lnTo>
                  <a:lnTo>
                    <a:pt x="3506539" y="1353762"/>
                  </a:lnTo>
                  <a:lnTo>
                    <a:pt x="3465497" y="1375533"/>
                  </a:lnTo>
                  <a:lnTo>
                    <a:pt x="3422295" y="1394503"/>
                  </a:lnTo>
                  <a:lnTo>
                    <a:pt x="3377189" y="1410591"/>
                  </a:lnTo>
                  <a:lnTo>
                    <a:pt x="3330432" y="1423718"/>
                  </a:lnTo>
                  <a:lnTo>
                    <a:pt x="3282278" y="1433804"/>
                  </a:lnTo>
                  <a:lnTo>
                    <a:pt x="3232981" y="1440770"/>
                  </a:lnTo>
                  <a:lnTo>
                    <a:pt x="3229622" y="1481849"/>
                  </a:lnTo>
                  <a:lnTo>
                    <a:pt x="3220613" y="1521611"/>
                  </a:lnTo>
                  <a:lnTo>
                    <a:pt x="3206263" y="1559829"/>
                  </a:lnTo>
                  <a:lnTo>
                    <a:pt x="3186879" y="1596275"/>
                  </a:lnTo>
                  <a:lnTo>
                    <a:pt x="3162769" y="1630719"/>
                  </a:lnTo>
                  <a:lnTo>
                    <a:pt x="3134240" y="1662934"/>
                  </a:lnTo>
                  <a:lnTo>
                    <a:pt x="3101600" y="1692692"/>
                  </a:lnTo>
                  <a:lnTo>
                    <a:pt x="3065158" y="1719763"/>
                  </a:lnTo>
                  <a:lnTo>
                    <a:pt x="3025220" y="1743922"/>
                  </a:lnTo>
                  <a:lnTo>
                    <a:pt x="2982095" y="1764938"/>
                  </a:lnTo>
                  <a:lnTo>
                    <a:pt x="2936090" y="1782583"/>
                  </a:lnTo>
                  <a:lnTo>
                    <a:pt x="2887512" y="1796631"/>
                  </a:lnTo>
                  <a:lnTo>
                    <a:pt x="2836671" y="1806851"/>
                  </a:lnTo>
                  <a:lnTo>
                    <a:pt x="2783873" y="1813017"/>
                  </a:lnTo>
                  <a:lnTo>
                    <a:pt x="2729426" y="1814899"/>
                  </a:lnTo>
                  <a:lnTo>
                    <a:pt x="2674428" y="1812272"/>
                  </a:lnTo>
                  <a:lnTo>
                    <a:pt x="2620393" y="1805133"/>
                  </a:lnTo>
                  <a:lnTo>
                    <a:pt x="2567796" y="1793585"/>
                  </a:lnTo>
                  <a:lnTo>
                    <a:pt x="2517114" y="1777734"/>
                  </a:lnTo>
                  <a:lnTo>
                    <a:pt x="2468822" y="1757685"/>
                  </a:lnTo>
                  <a:lnTo>
                    <a:pt x="2451157" y="1795649"/>
                  </a:lnTo>
                  <a:lnTo>
                    <a:pt x="2429451" y="1831629"/>
                  </a:lnTo>
                  <a:lnTo>
                    <a:pt x="2403958" y="1865520"/>
                  </a:lnTo>
                  <a:lnTo>
                    <a:pt x="2374935" y="1897218"/>
                  </a:lnTo>
                  <a:lnTo>
                    <a:pt x="2342641" y="1926620"/>
                  </a:lnTo>
                  <a:lnTo>
                    <a:pt x="2307330" y="1953621"/>
                  </a:lnTo>
                  <a:lnTo>
                    <a:pt x="2269259" y="1978117"/>
                  </a:lnTo>
                  <a:lnTo>
                    <a:pt x="2228686" y="2000004"/>
                  </a:lnTo>
                  <a:lnTo>
                    <a:pt x="2185866" y="2019178"/>
                  </a:lnTo>
                  <a:lnTo>
                    <a:pt x="2141056" y="2035536"/>
                  </a:lnTo>
                  <a:lnTo>
                    <a:pt x="2094514" y="2048972"/>
                  </a:lnTo>
                  <a:lnTo>
                    <a:pt x="2046495" y="2059383"/>
                  </a:lnTo>
                  <a:lnTo>
                    <a:pt x="1997256" y="2066665"/>
                  </a:lnTo>
                  <a:lnTo>
                    <a:pt x="1947054" y="2070713"/>
                  </a:lnTo>
                  <a:lnTo>
                    <a:pt x="1896146" y="2071424"/>
                  </a:lnTo>
                  <a:lnTo>
                    <a:pt x="1844787" y="2068693"/>
                  </a:lnTo>
                  <a:lnTo>
                    <a:pt x="1793235" y="2062417"/>
                  </a:lnTo>
                  <a:lnTo>
                    <a:pt x="1741747" y="2052491"/>
                  </a:lnTo>
                  <a:lnTo>
                    <a:pt x="1687522" y="2037801"/>
                  </a:lnTo>
                  <a:lnTo>
                    <a:pt x="1635778" y="2019254"/>
                  </a:lnTo>
                  <a:lnTo>
                    <a:pt x="1586852" y="1997035"/>
                  </a:lnTo>
                  <a:lnTo>
                    <a:pt x="1541078" y="1971332"/>
                  </a:lnTo>
                  <a:lnTo>
                    <a:pt x="1498792" y="1942332"/>
                  </a:lnTo>
                  <a:lnTo>
                    <a:pt x="1460329" y="1910221"/>
                  </a:lnTo>
                  <a:lnTo>
                    <a:pt x="1426025" y="1875186"/>
                  </a:lnTo>
                  <a:lnTo>
                    <a:pt x="1380334" y="1894234"/>
                  </a:lnTo>
                  <a:lnTo>
                    <a:pt x="1333569" y="1910312"/>
                  </a:lnTo>
                  <a:lnTo>
                    <a:pt x="1285931" y="1923457"/>
                  </a:lnTo>
                  <a:lnTo>
                    <a:pt x="1237624" y="1933707"/>
                  </a:lnTo>
                  <a:lnTo>
                    <a:pt x="1188853" y="1941102"/>
                  </a:lnTo>
                  <a:lnTo>
                    <a:pt x="1139819" y="1945679"/>
                  </a:lnTo>
                  <a:lnTo>
                    <a:pt x="1090726" y="1947478"/>
                  </a:lnTo>
                  <a:lnTo>
                    <a:pt x="1041778" y="1946536"/>
                  </a:lnTo>
                  <a:lnTo>
                    <a:pt x="993178" y="1942892"/>
                  </a:lnTo>
                  <a:lnTo>
                    <a:pt x="945129" y="1936584"/>
                  </a:lnTo>
                  <a:lnTo>
                    <a:pt x="897834" y="1927652"/>
                  </a:lnTo>
                  <a:lnTo>
                    <a:pt x="851498" y="1916132"/>
                  </a:lnTo>
                  <a:lnTo>
                    <a:pt x="806322" y="1902064"/>
                  </a:lnTo>
                  <a:lnTo>
                    <a:pt x="762511" y="1885486"/>
                  </a:lnTo>
                  <a:lnTo>
                    <a:pt x="720268" y="1866437"/>
                  </a:lnTo>
                  <a:lnTo>
                    <a:pt x="679795" y="1844954"/>
                  </a:lnTo>
                  <a:lnTo>
                    <a:pt x="641298" y="1821077"/>
                  </a:lnTo>
                  <a:lnTo>
                    <a:pt x="604978" y="1794843"/>
                  </a:lnTo>
                  <a:lnTo>
                    <a:pt x="571039" y="1766292"/>
                  </a:lnTo>
                  <a:lnTo>
                    <a:pt x="539684" y="1735461"/>
                  </a:lnTo>
                  <a:lnTo>
                    <a:pt x="511117" y="1702390"/>
                  </a:lnTo>
                  <a:lnTo>
                    <a:pt x="506418" y="1696344"/>
                  </a:lnTo>
                  <a:lnTo>
                    <a:pt x="504005" y="1693284"/>
                  </a:lnTo>
                  <a:lnTo>
                    <a:pt x="448276" y="1695118"/>
                  </a:lnTo>
                  <a:lnTo>
                    <a:pt x="394156" y="1690909"/>
                  </a:lnTo>
                  <a:lnTo>
                    <a:pt x="342293" y="1681042"/>
                  </a:lnTo>
                  <a:lnTo>
                    <a:pt x="293332" y="1665901"/>
                  </a:lnTo>
                  <a:lnTo>
                    <a:pt x="247921" y="1645871"/>
                  </a:lnTo>
                  <a:lnTo>
                    <a:pt x="206705" y="1621337"/>
                  </a:lnTo>
                  <a:lnTo>
                    <a:pt x="170330" y="1592683"/>
                  </a:lnTo>
                  <a:lnTo>
                    <a:pt x="139443" y="1560295"/>
                  </a:lnTo>
                  <a:lnTo>
                    <a:pt x="114691" y="1524556"/>
                  </a:lnTo>
                  <a:lnTo>
                    <a:pt x="96719" y="1485852"/>
                  </a:lnTo>
                  <a:lnTo>
                    <a:pt x="86175" y="1444567"/>
                  </a:lnTo>
                  <a:lnTo>
                    <a:pt x="84236" y="1394967"/>
                  </a:lnTo>
                  <a:lnTo>
                    <a:pt x="93648" y="1346409"/>
                  </a:lnTo>
                  <a:lnTo>
                    <a:pt x="113936" y="1299956"/>
                  </a:lnTo>
                  <a:lnTo>
                    <a:pt x="144623" y="1256672"/>
                  </a:lnTo>
                  <a:lnTo>
                    <a:pt x="185235" y="1217618"/>
                  </a:lnTo>
                  <a:lnTo>
                    <a:pt x="139445" y="1193665"/>
                  </a:lnTo>
                  <a:lnTo>
                    <a:pt x="99752" y="1165601"/>
                  </a:lnTo>
                  <a:lnTo>
                    <a:pt x="66363" y="1134029"/>
                  </a:lnTo>
                  <a:lnTo>
                    <a:pt x="39485" y="1099555"/>
                  </a:lnTo>
                  <a:lnTo>
                    <a:pt x="19327" y="1062781"/>
                  </a:lnTo>
                  <a:lnTo>
                    <a:pt x="6095" y="1024311"/>
                  </a:lnTo>
                  <a:lnTo>
                    <a:pt x="0" y="984750"/>
                  </a:lnTo>
                  <a:lnTo>
                    <a:pt x="1246" y="944700"/>
                  </a:lnTo>
                  <a:lnTo>
                    <a:pt x="10044" y="904767"/>
                  </a:lnTo>
                  <a:lnTo>
                    <a:pt x="26600" y="865554"/>
                  </a:lnTo>
                  <a:lnTo>
                    <a:pt x="51123" y="827664"/>
                  </a:lnTo>
                  <a:lnTo>
                    <a:pt x="79680" y="795753"/>
                  </a:lnTo>
                  <a:lnTo>
                    <a:pt x="113259" y="767370"/>
                  </a:lnTo>
                  <a:lnTo>
                    <a:pt x="151287" y="742793"/>
                  </a:lnTo>
                  <a:lnTo>
                    <a:pt x="193187" y="722298"/>
                  </a:lnTo>
                  <a:lnTo>
                    <a:pt x="238383" y="706165"/>
                  </a:lnTo>
                  <a:lnTo>
                    <a:pt x="286301" y="694670"/>
                  </a:lnTo>
                  <a:lnTo>
                    <a:pt x="336365" y="688091"/>
                  </a:lnTo>
                  <a:lnTo>
                    <a:pt x="339540" y="681741"/>
                  </a:lnTo>
                  <a:close/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45"/>
            <p:cNvSpPr/>
            <p:nvPr/>
          </p:nvSpPr>
          <p:spPr>
            <a:xfrm>
              <a:off x="4662804" y="4021327"/>
              <a:ext cx="239268" cy="311023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46"/>
            <p:cNvSpPr/>
            <p:nvPr/>
          </p:nvSpPr>
          <p:spPr>
            <a:xfrm>
              <a:off x="2742310" y="4280661"/>
              <a:ext cx="3423285" cy="2165985"/>
            </a:xfrm>
            <a:custGeom>
              <a:avLst/>
              <a:gdLst/>
              <a:ahLst/>
              <a:cxnLst/>
              <a:rect l="l" t="t" r="r" b="b"/>
              <a:pathLst>
                <a:path w="3423285" h="2165985">
                  <a:moveTo>
                    <a:pt x="2150364" y="172593"/>
                  </a:moveTo>
                  <a:lnTo>
                    <a:pt x="2144202" y="218494"/>
                  </a:lnTo>
                  <a:lnTo>
                    <a:pt x="2126812" y="259729"/>
                  </a:lnTo>
                  <a:lnTo>
                    <a:pt x="2099833" y="294655"/>
                  </a:lnTo>
                  <a:lnTo>
                    <a:pt x="2064907" y="321634"/>
                  </a:lnTo>
                  <a:lnTo>
                    <a:pt x="2023672" y="339024"/>
                  </a:lnTo>
                  <a:lnTo>
                    <a:pt x="1977771" y="345186"/>
                  </a:lnTo>
                  <a:lnTo>
                    <a:pt x="1931913" y="339024"/>
                  </a:lnTo>
                  <a:lnTo>
                    <a:pt x="1890691" y="321634"/>
                  </a:lnTo>
                  <a:lnTo>
                    <a:pt x="1855755" y="294655"/>
                  </a:lnTo>
                  <a:lnTo>
                    <a:pt x="1828757" y="259729"/>
                  </a:lnTo>
                  <a:lnTo>
                    <a:pt x="1811348" y="218494"/>
                  </a:lnTo>
                  <a:lnTo>
                    <a:pt x="1805177" y="172593"/>
                  </a:lnTo>
                  <a:lnTo>
                    <a:pt x="1811348" y="126735"/>
                  </a:lnTo>
                  <a:lnTo>
                    <a:pt x="1828757" y="85513"/>
                  </a:lnTo>
                  <a:lnTo>
                    <a:pt x="1855755" y="50577"/>
                  </a:lnTo>
                  <a:lnTo>
                    <a:pt x="1890691" y="23579"/>
                  </a:lnTo>
                  <a:lnTo>
                    <a:pt x="1931913" y="6170"/>
                  </a:lnTo>
                  <a:lnTo>
                    <a:pt x="1977771" y="0"/>
                  </a:lnTo>
                  <a:lnTo>
                    <a:pt x="2023672" y="6170"/>
                  </a:lnTo>
                  <a:lnTo>
                    <a:pt x="2064907" y="23579"/>
                  </a:lnTo>
                  <a:lnTo>
                    <a:pt x="2099833" y="50577"/>
                  </a:lnTo>
                  <a:lnTo>
                    <a:pt x="2126812" y="85513"/>
                  </a:lnTo>
                  <a:lnTo>
                    <a:pt x="2144202" y="126735"/>
                  </a:lnTo>
                  <a:lnTo>
                    <a:pt x="2150364" y="172593"/>
                  </a:lnTo>
                  <a:close/>
                </a:path>
                <a:path w="3423285" h="2165985">
                  <a:moveTo>
                    <a:pt x="218694" y="1546326"/>
                  </a:moveTo>
                  <a:lnTo>
                    <a:pt x="161609" y="1546397"/>
                  </a:lnTo>
                  <a:lnTo>
                    <a:pt x="105489" y="1539940"/>
                  </a:lnTo>
                  <a:lnTo>
                    <a:pt x="51298" y="1527122"/>
                  </a:lnTo>
                  <a:lnTo>
                    <a:pt x="0" y="1508112"/>
                  </a:lnTo>
                </a:path>
                <a:path w="3423285" h="2165985">
                  <a:moveTo>
                    <a:pt x="411733" y="1964486"/>
                  </a:moveTo>
                  <a:lnTo>
                    <a:pt x="388431" y="1970830"/>
                  </a:lnTo>
                  <a:lnTo>
                    <a:pt x="364664" y="1976002"/>
                  </a:lnTo>
                  <a:lnTo>
                    <a:pt x="340492" y="1979988"/>
                  </a:lnTo>
                  <a:lnTo>
                    <a:pt x="315975" y="1982774"/>
                  </a:lnTo>
                </a:path>
                <a:path w="3423285" h="2165985">
                  <a:moveTo>
                    <a:pt x="1236472" y="2165413"/>
                  </a:moveTo>
                  <a:lnTo>
                    <a:pt x="1219854" y="2145454"/>
                  </a:lnTo>
                  <a:lnTo>
                    <a:pt x="1204690" y="2124867"/>
                  </a:lnTo>
                  <a:lnTo>
                    <a:pt x="1191002" y="2103696"/>
                  </a:lnTo>
                  <a:lnTo>
                    <a:pt x="1178814" y="2081987"/>
                  </a:lnTo>
                </a:path>
                <a:path w="3423285" h="2165985">
                  <a:moveTo>
                    <a:pt x="2302891" y="1957387"/>
                  </a:moveTo>
                  <a:lnTo>
                    <a:pt x="2299585" y="1980591"/>
                  </a:lnTo>
                  <a:lnTo>
                    <a:pt x="2294636" y="2003613"/>
                  </a:lnTo>
                  <a:lnTo>
                    <a:pt x="2288067" y="2026405"/>
                  </a:lnTo>
                  <a:lnTo>
                    <a:pt x="2279904" y="2048916"/>
                  </a:lnTo>
                </a:path>
                <a:path w="3423285" h="2165985">
                  <a:moveTo>
                    <a:pt x="2760853" y="1391805"/>
                  </a:moveTo>
                  <a:lnTo>
                    <a:pt x="2810820" y="1412930"/>
                  </a:lnTo>
                  <a:lnTo>
                    <a:pt x="2856672" y="1437877"/>
                  </a:lnTo>
                  <a:lnTo>
                    <a:pt x="2898130" y="1466304"/>
                  </a:lnTo>
                  <a:lnTo>
                    <a:pt x="2934912" y="1497866"/>
                  </a:lnTo>
                  <a:lnTo>
                    <a:pt x="2966735" y="1532223"/>
                  </a:lnTo>
                  <a:lnTo>
                    <a:pt x="2993320" y="1569030"/>
                  </a:lnTo>
                  <a:lnTo>
                    <a:pt x="3014386" y="1607944"/>
                  </a:lnTo>
                  <a:lnTo>
                    <a:pt x="3029650" y="1648624"/>
                  </a:lnTo>
                  <a:lnTo>
                    <a:pt x="3038831" y="1690725"/>
                  </a:lnTo>
                  <a:lnTo>
                    <a:pt x="3041650" y="1733905"/>
                  </a:lnTo>
                </a:path>
                <a:path w="3423285" h="2165985">
                  <a:moveTo>
                    <a:pt x="3423158" y="1027429"/>
                  </a:moveTo>
                  <a:lnTo>
                    <a:pt x="3399397" y="1063474"/>
                  </a:lnTo>
                  <a:lnTo>
                    <a:pt x="3370421" y="1097089"/>
                  </a:lnTo>
                  <a:lnTo>
                    <a:pt x="3336540" y="1127942"/>
                  </a:lnTo>
                  <a:lnTo>
                    <a:pt x="3298063" y="1155700"/>
                  </a:lnTo>
                </a:path>
                <a:path w="3423285" h="2165985">
                  <a:moveTo>
                    <a:pt x="3123056" y="551433"/>
                  </a:moveTo>
                  <a:lnTo>
                    <a:pt x="3126178" y="566507"/>
                  </a:lnTo>
                  <a:lnTo>
                    <a:pt x="3128311" y="581628"/>
                  </a:lnTo>
                  <a:lnTo>
                    <a:pt x="3129468" y="596796"/>
                  </a:lnTo>
                  <a:lnTo>
                    <a:pt x="3129661" y="612013"/>
                  </a:lnTo>
                </a:path>
                <a:path w="3423285" h="2165985">
                  <a:moveTo>
                    <a:pt x="2324608" y="480821"/>
                  </a:moveTo>
                  <a:lnTo>
                    <a:pt x="2337788" y="460238"/>
                  </a:lnTo>
                  <a:lnTo>
                    <a:pt x="2352897" y="440451"/>
                  </a:lnTo>
                  <a:lnTo>
                    <a:pt x="2369863" y="421546"/>
                  </a:lnTo>
                  <a:lnTo>
                    <a:pt x="2388616" y="403606"/>
                  </a:lnTo>
                </a:path>
                <a:path w="3423285" h="2165985">
                  <a:moveTo>
                    <a:pt x="1725549" y="517651"/>
                  </a:moveTo>
                  <a:lnTo>
                    <a:pt x="1731212" y="500465"/>
                  </a:lnTo>
                  <a:lnTo>
                    <a:pt x="1738280" y="483600"/>
                  </a:lnTo>
                  <a:lnTo>
                    <a:pt x="1746730" y="467092"/>
                  </a:lnTo>
                  <a:lnTo>
                    <a:pt x="1756537" y="450976"/>
                  </a:lnTo>
                </a:path>
                <a:path w="3423285" h="2165985">
                  <a:moveTo>
                    <a:pt x="1022476" y="540257"/>
                  </a:moveTo>
                  <a:lnTo>
                    <a:pt x="1052466" y="554466"/>
                  </a:lnTo>
                  <a:lnTo>
                    <a:pt x="1081230" y="570007"/>
                  </a:lnTo>
                  <a:lnTo>
                    <a:pt x="1108684" y="586835"/>
                  </a:lnTo>
                  <a:lnTo>
                    <a:pt x="1134744" y="604901"/>
                  </a:lnTo>
                </a:path>
                <a:path w="3423285" h="2165985">
                  <a:moveTo>
                    <a:pt x="169799" y="1048257"/>
                  </a:moveTo>
                  <a:lnTo>
                    <a:pt x="163581" y="1031497"/>
                  </a:lnTo>
                  <a:lnTo>
                    <a:pt x="158257" y="1014571"/>
                  </a:lnTo>
                  <a:lnTo>
                    <a:pt x="153814" y="997501"/>
                  </a:lnTo>
                  <a:lnTo>
                    <a:pt x="150240" y="980313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47"/>
          <p:cNvSpPr txBox="1"/>
          <p:nvPr/>
        </p:nvSpPr>
        <p:spPr>
          <a:xfrm>
            <a:off x="5580940" y="4085375"/>
            <a:ext cx="2101215" cy="1699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000"/>
              </a:lnSpc>
              <a:spcBef>
                <a:spcPts val="100"/>
              </a:spcBef>
            </a:pPr>
            <a:r>
              <a:rPr sz="1800" b="1" i="1" spc="-5" dirty="0">
                <a:latin typeface="Times New Roman"/>
                <a:cs typeface="Times New Roman"/>
              </a:rPr>
              <a:t>Баҳслашиш</a:t>
            </a:r>
            <a:endParaRPr sz="1800" dirty="0">
              <a:latin typeface="Times New Roman"/>
              <a:cs typeface="Times New Roman"/>
            </a:endParaRPr>
          </a:p>
          <a:p>
            <a:pPr marL="12065" marR="5080" algn="ctr">
              <a:lnSpc>
                <a:spcPct val="85000"/>
              </a:lnSpc>
              <a:spcBef>
                <a:spcPts val="160"/>
              </a:spcBef>
            </a:pPr>
            <a:r>
              <a:rPr sz="1800" b="1" i="1" spc="-5" dirty="0">
                <a:latin typeface="Times New Roman"/>
                <a:cs typeface="Times New Roman"/>
              </a:rPr>
              <a:t>кўпларнинг </a:t>
            </a:r>
            <a:r>
              <a:rPr sz="1800" b="1" i="1" dirty="0">
                <a:latin typeface="Times New Roman"/>
                <a:cs typeface="Times New Roman"/>
              </a:rPr>
              <a:t>қўлидан  </a:t>
            </a:r>
            <a:r>
              <a:rPr sz="1800" b="1" i="1" spc="-20" dirty="0">
                <a:latin typeface="Times New Roman"/>
                <a:cs typeface="Times New Roman"/>
              </a:rPr>
              <a:t>келади, </a:t>
            </a:r>
            <a:r>
              <a:rPr sz="1800" b="1" i="1" spc="-10" dirty="0">
                <a:latin typeface="Times New Roman"/>
                <a:cs typeface="Times New Roman"/>
              </a:rPr>
              <a:t>оддийгина  </a:t>
            </a:r>
            <a:r>
              <a:rPr sz="1800" b="1" i="1" spc="-5" dirty="0">
                <a:latin typeface="Times New Roman"/>
                <a:cs typeface="Times New Roman"/>
              </a:rPr>
              <a:t>суҳбатлашишни</a:t>
            </a:r>
            <a:r>
              <a:rPr sz="1800" b="1" i="1" spc="-45" dirty="0">
                <a:latin typeface="Times New Roman"/>
                <a:cs typeface="Times New Roman"/>
              </a:rPr>
              <a:t> </a:t>
            </a:r>
            <a:r>
              <a:rPr sz="1800" b="1" i="1" spc="-25" dirty="0">
                <a:latin typeface="Times New Roman"/>
                <a:cs typeface="Times New Roman"/>
              </a:rPr>
              <a:t>эса  </a:t>
            </a:r>
            <a:r>
              <a:rPr sz="1800" b="1" i="1" spc="-15" dirty="0">
                <a:latin typeface="Times New Roman"/>
                <a:cs typeface="Times New Roman"/>
              </a:rPr>
              <a:t>камдан-кам</a:t>
            </a:r>
            <a:r>
              <a:rPr sz="1800" b="1" i="1" dirty="0">
                <a:latin typeface="Times New Roman"/>
                <a:cs typeface="Times New Roman"/>
              </a:rPr>
              <a:t> </a:t>
            </a:r>
            <a:r>
              <a:rPr sz="1800" b="1" i="1" spc="-5" dirty="0">
                <a:latin typeface="Times New Roman"/>
                <a:cs typeface="Times New Roman"/>
              </a:rPr>
              <a:t>киши</a:t>
            </a:r>
            <a:endParaRPr sz="1800" dirty="0">
              <a:latin typeface="Times New Roman"/>
              <a:cs typeface="Times New Roman"/>
            </a:endParaRPr>
          </a:p>
          <a:p>
            <a:pPr marL="439420" marR="431800" indent="1905" algn="ctr">
              <a:lnSpc>
                <a:spcPts val="1839"/>
              </a:lnSpc>
              <a:spcBef>
                <a:spcPts val="5"/>
              </a:spcBef>
            </a:pPr>
            <a:r>
              <a:rPr sz="1800" b="1" i="1" spc="-5" dirty="0">
                <a:latin typeface="Times New Roman"/>
                <a:cs typeface="Times New Roman"/>
              </a:rPr>
              <a:t>уддалайди  </a:t>
            </a:r>
            <a:r>
              <a:rPr sz="1800" b="1" i="1" dirty="0">
                <a:latin typeface="Times New Roman"/>
                <a:cs typeface="Times New Roman"/>
              </a:rPr>
              <a:t>(А.</a:t>
            </a:r>
            <a:r>
              <a:rPr sz="1800" b="1" i="1" spc="-5" dirty="0">
                <a:latin typeface="Times New Roman"/>
                <a:cs typeface="Times New Roman"/>
              </a:rPr>
              <a:t>Ол</a:t>
            </a:r>
            <a:r>
              <a:rPr sz="1800" b="1" i="1" spc="-80" dirty="0">
                <a:latin typeface="Times New Roman"/>
                <a:cs typeface="Times New Roman"/>
              </a:rPr>
              <a:t>к</a:t>
            </a:r>
            <a:r>
              <a:rPr sz="1800" b="1" i="1" dirty="0">
                <a:latin typeface="Times New Roman"/>
                <a:cs typeface="Times New Roman"/>
              </a:rPr>
              <a:t>от</a:t>
            </a:r>
            <a:r>
              <a:rPr sz="1800" b="1" i="1" spc="5" dirty="0">
                <a:latin typeface="Times New Roman"/>
                <a:cs typeface="Times New Roman"/>
              </a:rPr>
              <a:t>т</a:t>
            </a:r>
            <a:r>
              <a:rPr sz="1800" b="1" i="1" dirty="0">
                <a:latin typeface="Times New Roman"/>
                <a:cs typeface="Times New Roman"/>
              </a:rPr>
              <a:t>)</a:t>
            </a:r>
            <a:endParaRPr sz="1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80152" y="617347"/>
            <a:ext cx="3150235" cy="4655820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3970" marR="5080" indent="-1905">
              <a:lnSpc>
                <a:spcPct val="80000"/>
              </a:lnSpc>
              <a:spcBef>
                <a:spcPts val="840"/>
              </a:spcBef>
              <a:tabLst>
                <a:tab pos="1096010" algn="l"/>
              </a:tabLst>
            </a:pPr>
            <a:r>
              <a:rPr sz="3100" b="1" spc="-5" dirty="0">
                <a:latin typeface="Times New Roman"/>
                <a:cs typeface="Times New Roman"/>
              </a:rPr>
              <a:t>Низо	</a:t>
            </a:r>
            <a:r>
              <a:rPr sz="3100" b="1" spc="-45" dirty="0">
                <a:latin typeface="Times New Roman"/>
                <a:cs typeface="Times New Roman"/>
              </a:rPr>
              <a:t>бу- </a:t>
            </a:r>
            <a:r>
              <a:rPr sz="31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қарама-  қарши </a:t>
            </a:r>
            <a:r>
              <a:rPr sz="31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йўналган  </a:t>
            </a:r>
            <a:r>
              <a:rPr sz="31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қарашларга,  </a:t>
            </a:r>
            <a:r>
              <a:rPr sz="31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нохуш </a:t>
            </a:r>
            <a:r>
              <a:rPr sz="31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ҳиссий  </a:t>
            </a:r>
            <a:r>
              <a:rPr sz="31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кечинмалар  </a:t>
            </a:r>
            <a:r>
              <a:rPr sz="31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билан </a:t>
            </a:r>
            <a:r>
              <a:rPr sz="31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боғлиқ  гуруҳлараро </a:t>
            </a:r>
            <a:r>
              <a:rPr sz="3100" b="1" dirty="0">
                <a:solidFill>
                  <a:srgbClr val="001F5F"/>
                </a:solidFill>
                <a:latin typeface="Times New Roman"/>
                <a:cs typeface="Times New Roman"/>
              </a:rPr>
              <a:t>ёки  </a:t>
            </a:r>
            <a:r>
              <a:rPr sz="31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шахслараро  муносабатлар  </a:t>
            </a:r>
            <a:r>
              <a:rPr sz="31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орқали</a:t>
            </a:r>
            <a:endParaRPr sz="3100" dirty="0">
              <a:latin typeface="Times New Roman"/>
              <a:cs typeface="Times New Roman"/>
            </a:endParaRPr>
          </a:p>
          <a:p>
            <a:pPr marL="13970" marR="556895">
              <a:lnSpc>
                <a:spcPct val="80000"/>
              </a:lnSpc>
            </a:pPr>
            <a:r>
              <a:rPr sz="31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3100" b="1" dirty="0">
                <a:solidFill>
                  <a:srgbClr val="001F5F"/>
                </a:solidFill>
                <a:latin typeface="Times New Roman"/>
                <a:cs typeface="Times New Roman"/>
              </a:rPr>
              <a:t>ф</a:t>
            </a:r>
            <a:r>
              <a:rPr sz="31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31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д</a:t>
            </a:r>
            <a:r>
              <a:rPr sz="3100" b="1" spc="20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31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лану</a:t>
            </a:r>
            <a:r>
              <a:rPr sz="3100" b="1" spc="-120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31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чи  </a:t>
            </a:r>
            <a:r>
              <a:rPr sz="31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тўқнашувлар.</a:t>
            </a:r>
            <a:endParaRPr sz="31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4064" y="568832"/>
            <a:ext cx="4478935" cy="149079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i="1" spc="-2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Низолар</a:t>
            </a:r>
            <a:r>
              <a:rPr lang="en-US" sz="3200" b="1" i="1" spc="-20" dirty="0" smtClean="0">
                <a:solidFill>
                  <a:schemeClr val="tx1"/>
                </a:solidFill>
                <a:latin typeface="Times New Roman"/>
                <a:cs typeface="Times New Roman"/>
              </a:rPr>
              <a:t>[4]</a:t>
            </a:r>
            <a:r>
              <a:rPr sz="3200" b="1" i="1" spc="-2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chemeClr val="tx1"/>
                </a:solidFill>
              </a:rPr>
              <a:t>–</a:t>
            </a:r>
            <a:r>
              <a:rPr sz="3200" spc="-35" dirty="0">
                <a:solidFill>
                  <a:schemeClr val="tx1"/>
                </a:solidFill>
              </a:rPr>
              <a:t> </a:t>
            </a:r>
            <a:r>
              <a:rPr sz="3200" b="1" dirty="0">
                <a:solidFill>
                  <a:schemeClr val="tx1"/>
                </a:solidFill>
              </a:rPr>
              <a:t>ўзаро</a:t>
            </a:r>
          </a:p>
          <a:p>
            <a:pPr marL="12700" marR="5080">
              <a:lnSpc>
                <a:spcPct val="100000"/>
              </a:lnSpc>
            </a:pPr>
            <a:r>
              <a:rPr sz="3200" b="1" spc="5" dirty="0">
                <a:solidFill>
                  <a:schemeClr val="tx1"/>
                </a:solidFill>
              </a:rPr>
              <a:t>таъсир</a:t>
            </a:r>
            <a:r>
              <a:rPr sz="3200" b="1" spc="-90" dirty="0">
                <a:solidFill>
                  <a:schemeClr val="tx1"/>
                </a:solidFill>
              </a:rPr>
              <a:t> </a:t>
            </a:r>
            <a:r>
              <a:rPr sz="3200" b="1" dirty="0">
                <a:solidFill>
                  <a:schemeClr val="tx1"/>
                </a:solidFill>
              </a:rPr>
              <a:t>кўрсатаётган  кишиларнинг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4064" y="2032254"/>
            <a:ext cx="2998877" cy="34605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Times New Roman"/>
                <a:cs typeface="Times New Roman"/>
              </a:rPr>
              <a:t>қарама-қарши  </a:t>
            </a:r>
            <a:r>
              <a:rPr sz="3200" b="1" spc="-5" dirty="0">
                <a:latin typeface="Times New Roman"/>
                <a:cs typeface="Times New Roman"/>
              </a:rPr>
              <a:t>туриши,</a:t>
            </a:r>
            <a:r>
              <a:rPr sz="3200" b="1" spc="-114" dirty="0">
                <a:latin typeface="Times New Roman"/>
                <a:cs typeface="Times New Roman"/>
              </a:rPr>
              <a:t> </a:t>
            </a:r>
            <a:r>
              <a:rPr sz="3200" b="1" spc="-25" dirty="0">
                <a:latin typeface="Times New Roman"/>
                <a:cs typeface="Times New Roman"/>
              </a:rPr>
              <a:t>бунда  </a:t>
            </a:r>
            <a:r>
              <a:rPr sz="3200" b="1" spc="-5" dirty="0">
                <a:latin typeface="Times New Roman"/>
                <a:cs typeface="Times New Roman"/>
              </a:rPr>
              <a:t>фикрлар,  позициялар,</a:t>
            </a:r>
            <a:endParaRPr sz="3200" b="1" dirty="0">
              <a:latin typeface="Times New Roman"/>
              <a:cs typeface="Times New Roman"/>
            </a:endParaRPr>
          </a:p>
          <a:p>
            <a:pPr marL="12700" marR="384175">
              <a:lnSpc>
                <a:spcPct val="100000"/>
              </a:lnSpc>
            </a:pPr>
            <a:r>
              <a:rPr sz="3200" b="1" dirty="0">
                <a:latin typeface="Times New Roman"/>
                <a:cs typeface="Times New Roman"/>
              </a:rPr>
              <a:t>қарашлар  т</a:t>
            </a:r>
            <a:r>
              <a:rPr sz="3200" b="1" spc="85" dirty="0">
                <a:latin typeface="Times New Roman"/>
                <a:cs typeface="Times New Roman"/>
              </a:rPr>
              <a:t>е</a:t>
            </a:r>
            <a:r>
              <a:rPr sz="3200" b="1" dirty="0">
                <a:latin typeface="Times New Roman"/>
                <a:cs typeface="Times New Roman"/>
              </a:rPr>
              <a:t>с</a:t>
            </a:r>
            <a:r>
              <a:rPr sz="3200" b="1" spc="-45" dirty="0">
                <a:latin typeface="Times New Roman"/>
                <a:cs typeface="Times New Roman"/>
              </a:rPr>
              <a:t>к</a:t>
            </a:r>
            <a:r>
              <a:rPr sz="3200" b="1" dirty="0">
                <a:latin typeface="Times New Roman"/>
                <a:cs typeface="Times New Roman"/>
              </a:rPr>
              <a:t>ар</a:t>
            </a:r>
            <a:r>
              <a:rPr sz="3200" b="1" spc="5" dirty="0">
                <a:latin typeface="Times New Roman"/>
                <a:cs typeface="Times New Roman"/>
              </a:rPr>
              <a:t>и</a:t>
            </a:r>
            <a:r>
              <a:rPr sz="3200" b="1" spc="-5" dirty="0">
                <a:latin typeface="Times New Roman"/>
                <a:cs typeface="Times New Roman"/>
              </a:rPr>
              <a:t>ли</a:t>
            </a:r>
            <a:r>
              <a:rPr sz="3200" b="1" spc="-10" dirty="0">
                <a:latin typeface="Times New Roman"/>
                <a:cs typeface="Times New Roman"/>
              </a:rPr>
              <a:t>г</a:t>
            </a:r>
            <a:r>
              <a:rPr sz="3200" b="1" dirty="0">
                <a:latin typeface="Times New Roman"/>
                <a:cs typeface="Times New Roman"/>
              </a:rPr>
              <a:t>и  </a:t>
            </a:r>
            <a:r>
              <a:rPr sz="3200" b="1" spc="-10" dirty="0">
                <a:latin typeface="Times New Roman"/>
                <a:cs typeface="Times New Roman"/>
              </a:rPr>
              <a:t>кузатилади.</a:t>
            </a:r>
            <a:endParaRPr sz="3200" b="1" dirty="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348228" y="3652446"/>
            <a:ext cx="1440180" cy="2406015"/>
            <a:chOff x="3348228" y="3652446"/>
            <a:chExt cx="1440180" cy="2406015"/>
          </a:xfrm>
        </p:grpSpPr>
        <p:sp>
          <p:nvSpPr>
            <p:cNvPr id="6" name="object 6"/>
            <p:cNvSpPr/>
            <p:nvPr/>
          </p:nvSpPr>
          <p:spPr>
            <a:xfrm>
              <a:off x="3348228" y="3652446"/>
              <a:ext cx="1440180" cy="2406015"/>
            </a:xfrm>
            <a:custGeom>
              <a:avLst/>
              <a:gdLst/>
              <a:ahLst/>
              <a:cxnLst/>
              <a:rect l="l" t="t" r="r" b="b"/>
              <a:pathLst>
                <a:path w="1440179" h="2406015">
                  <a:moveTo>
                    <a:pt x="180017" y="0"/>
                  </a:moveTo>
                  <a:lnTo>
                    <a:pt x="0" y="2155949"/>
                  </a:lnTo>
                  <a:lnTo>
                    <a:pt x="0" y="2169059"/>
                  </a:lnTo>
                  <a:lnTo>
                    <a:pt x="1363167" y="2405453"/>
                  </a:lnTo>
                  <a:lnTo>
                    <a:pt x="1433183" y="2405453"/>
                  </a:lnTo>
                  <a:lnTo>
                    <a:pt x="1440183" y="858322"/>
                  </a:lnTo>
                  <a:lnTo>
                    <a:pt x="1440183" y="323136"/>
                  </a:lnTo>
                  <a:lnTo>
                    <a:pt x="180017" y="0"/>
                  </a:lnTo>
                  <a:close/>
                </a:path>
              </a:pathLst>
            </a:custGeom>
            <a:solidFill>
              <a:srgbClr val="B1D1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56604" y="3671066"/>
              <a:ext cx="1425575" cy="2371725"/>
            </a:xfrm>
            <a:custGeom>
              <a:avLst/>
              <a:gdLst/>
              <a:ahLst/>
              <a:cxnLst/>
              <a:rect l="l" t="t" r="r" b="b"/>
              <a:pathLst>
                <a:path w="1425575" h="2371725">
                  <a:moveTo>
                    <a:pt x="178192" y="0"/>
                  </a:moveTo>
                  <a:lnTo>
                    <a:pt x="0" y="2132913"/>
                  </a:lnTo>
                  <a:lnTo>
                    <a:pt x="1408022" y="2371492"/>
                  </a:lnTo>
                  <a:lnTo>
                    <a:pt x="1425558" y="322555"/>
                  </a:lnTo>
                  <a:lnTo>
                    <a:pt x="1781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370423" y="3704503"/>
              <a:ext cx="1397000" cy="2303780"/>
            </a:xfrm>
            <a:custGeom>
              <a:avLst/>
              <a:gdLst/>
              <a:ahLst/>
              <a:cxnLst/>
              <a:rect l="l" t="t" r="r" b="b"/>
              <a:pathLst>
                <a:path w="1397000" h="2303779">
                  <a:moveTo>
                    <a:pt x="173100" y="0"/>
                  </a:moveTo>
                  <a:lnTo>
                    <a:pt x="0" y="2070544"/>
                  </a:lnTo>
                  <a:lnTo>
                    <a:pt x="1378985" y="2303351"/>
                  </a:lnTo>
                  <a:lnTo>
                    <a:pt x="1396420" y="316549"/>
                  </a:lnTo>
                  <a:lnTo>
                    <a:pt x="173100" y="0"/>
                  </a:lnTo>
                  <a:close/>
                </a:path>
              </a:pathLst>
            </a:custGeom>
            <a:solidFill>
              <a:srgbClr val="B1D1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385697" y="3733335"/>
              <a:ext cx="1369060" cy="2245995"/>
            </a:xfrm>
            <a:custGeom>
              <a:avLst/>
              <a:gdLst/>
              <a:ahLst/>
              <a:cxnLst/>
              <a:rect l="l" t="t" r="r" b="b"/>
              <a:pathLst>
                <a:path w="1369060" h="2245995">
                  <a:moveTo>
                    <a:pt x="168006" y="0"/>
                  </a:moveTo>
                  <a:lnTo>
                    <a:pt x="0" y="2018587"/>
                  </a:lnTo>
                  <a:lnTo>
                    <a:pt x="1351315" y="2245601"/>
                  </a:lnTo>
                  <a:lnTo>
                    <a:pt x="1368750" y="312344"/>
                  </a:lnTo>
                  <a:lnTo>
                    <a:pt x="1680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410420" y="3784003"/>
              <a:ext cx="1325880" cy="2154555"/>
            </a:xfrm>
            <a:custGeom>
              <a:avLst/>
              <a:gdLst/>
              <a:ahLst/>
              <a:cxnLst/>
              <a:rect l="l" t="t" r="r" b="b"/>
              <a:pathLst>
                <a:path w="1325879" h="2154554">
                  <a:moveTo>
                    <a:pt x="1325880" y="303606"/>
                  </a:moveTo>
                  <a:lnTo>
                    <a:pt x="161455" y="0"/>
                  </a:lnTo>
                  <a:lnTo>
                    <a:pt x="0" y="1936115"/>
                  </a:lnTo>
                  <a:lnTo>
                    <a:pt x="1309852" y="2154453"/>
                  </a:lnTo>
                  <a:lnTo>
                    <a:pt x="1325880" y="303606"/>
                  </a:lnTo>
                  <a:close/>
                </a:path>
              </a:pathLst>
            </a:custGeom>
            <a:solidFill>
              <a:srgbClr val="B1D1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518792" y="4013845"/>
              <a:ext cx="1171658" cy="173084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892" y="179019"/>
            <a:ext cx="8840215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01390" marR="5080" indent="-2955925">
              <a:lnSpc>
                <a:spcPct val="100000"/>
              </a:lnSpc>
              <a:spcBef>
                <a:spcPts val="95"/>
              </a:spcBef>
            </a:pPr>
            <a:r>
              <a:rPr sz="4000" b="1" spc="-35" dirty="0">
                <a:solidFill>
                  <a:srgbClr val="1F487C"/>
                </a:solidFill>
                <a:latin typeface="Arial"/>
                <a:cs typeface="Arial"/>
              </a:rPr>
              <a:t>Низолар </a:t>
            </a:r>
            <a:r>
              <a:rPr sz="4000" b="1" spc="-20" dirty="0">
                <a:solidFill>
                  <a:srgbClr val="1F487C"/>
                </a:solidFill>
                <a:latin typeface="Arial"/>
                <a:cs typeface="Arial"/>
              </a:rPr>
              <a:t>турли </a:t>
            </a:r>
            <a:r>
              <a:rPr sz="4000" b="1" spc="-10" dirty="0">
                <a:solidFill>
                  <a:srgbClr val="1F487C"/>
                </a:solidFill>
                <a:latin typeface="Arial"/>
                <a:cs typeface="Arial"/>
              </a:rPr>
              <a:t>хил </a:t>
            </a:r>
            <a:r>
              <a:rPr sz="4000" b="1" spc="-10" dirty="0" err="1">
                <a:solidFill>
                  <a:srgbClr val="1F487C"/>
                </a:solidFill>
                <a:latin typeface="Arial"/>
                <a:cs typeface="Arial"/>
              </a:rPr>
              <a:t>кўринишда</a:t>
            </a:r>
            <a:r>
              <a:rPr sz="4000" b="1" spc="-10" dirty="0">
                <a:solidFill>
                  <a:srgbClr val="1F487C"/>
                </a:solidFill>
                <a:latin typeface="Arial"/>
                <a:cs typeface="Arial"/>
              </a:rPr>
              <a:t>  </a:t>
            </a:r>
            <a:r>
              <a:rPr sz="4000" b="1" spc="-5" dirty="0" err="1" smtClean="0">
                <a:solidFill>
                  <a:srgbClr val="1F487C"/>
                </a:solidFill>
                <a:latin typeface="Arial"/>
                <a:cs typeface="Arial"/>
              </a:rPr>
              <a:t>бўлади</a:t>
            </a:r>
            <a:r>
              <a:rPr lang="en-US" sz="4000" b="1" spc="-5" dirty="0" smtClean="0">
                <a:solidFill>
                  <a:srgbClr val="1F487C"/>
                </a:solidFill>
                <a:latin typeface="Arial"/>
                <a:cs typeface="Arial"/>
              </a:rPr>
              <a:t>[4]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1578355"/>
            <a:ext cx="3632835" cy="4817601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i="1" spc="-15" dirty="0">
                <a:latin typeface="Times New Roman"/>
                <a:cs typeface="Times New Roman"/>
              </a:rPr>
              <a:t>Низоларнинг </a:t>
            </a:r>
            <a:r>
              <a:rPr sz="2400" b="1" i="1" spc="-5" dirty="0">
                <a:latin typeface="Times New Roman"/>
                <a:cs typeface="Times New Roman"/>
              </a:rPr>
              <a:t>кимлар  </a:t>
            </a:r>
            <a:r>
              <a:rPr sz="2400" b="1" i="1" dirty="0">
                <a:latin typeface="Times New Roman"/>
                <a:cs typeface="Times New Roman"/>
              </a:rPr>
              <a:t>орасида юзага</a:t>
            </a:r>
            <a:r>
              <a:rPr sz="2400" b="1" i="1" spc="-65" dirty="0">
                <a:latin typeface="Times New Roman"/>
                <a:cs typeface="Times New Roman"/>
              </a:rPr>
              <a:t> </a:t>
            </a:r>
            <a:r>
              <a:rPr sz="2400" b="1" i="1" spc="-25" dirty="0">
                <a:latin typeface="Times New Roman"/>
                <a:cs typeface="Times New Roman"/>
              </a:rPr>
              <a:t>келишига  </a:t>
            </a:r>
            <a:r>
              <a:rPr sz="2400" b="1" i="1" dirty="0">
                <a:latin typeface="Times New Roman"/>
                <a:cs typeface="Times New Roman"/>
              </a:rPr>
              <a:t>кўра</a:t>
            </a:r>
            <a:r>
              <a:rPr sz="2400" b="1" i="1" spc="-15" dirty="0">
                <a:latin typeface="Times New Roman"/>
                <a:cs typeface="Times New Roman"/>
              </a:rPr>
              <a:t> </a:t>
            </a:r>
            <a:r>
              <a:rPr sz="2400" b="1" i="1" spc="-5" dirty="0">
                <a:latin typeface="Times New Roman"/>
                <a:cs typeface="Times New Roman"/>
              </a:rPr>
              <a:t>фарқлари-</a:t>
            </a:r>
            <a:endParaRPr sz="2400" b="1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0" dirty="0">
                <a:latin typeface="Times New Roman"/>
                <a:cs typeface="Times New Roman"/>
              </a:rPr>
              <a:t>шахслараро,</a:t>
            </a:r>
            <a:endParaRPr sz="2400" b="1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latin typeface="Times New Roman"/>
                <a:cs typeface="Times New Roman"/>
              </a:rPr>
              <a:t>гуруҳлараро,</a:t>
            </a:r>
            <a:endParaRPr sz="2400" b="1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0" dirty="0">
                <a:latin typeface="Times New Roman"/>
                <a:cs typeface="Times New Roman"/>
              </a:rPr>
              <a:t>шахсий,</a:t>
            </a:r>
            <a:endParaRPr sz="2400" b="1" dirty="0">
              <a:latin typeface="Times New Roman"/>
              <a:cs typeface="Times New Roman"/>
            </a:endParaRPr>
          </a:p>
          <a:p>
            <a:pPr marL="431800" indent="-419100">
              <a:lnSpc>
                <a:spcPct val="100000"/>
              </a:lnSpc>
              <a:buFont typeface="Arial"/>
              <a:buChar char="•"/>
              <a:tabLst>
                <a:tab pos="431165" algn="l"/>
                <a:tab pos="431800" algn="l"/>
              </a:tabLst>
            </a:pPr>
            <a:r>
              <a:rPr sz="2400" b="1" spc="-5" dirty="0">
                <a:latin typeface="Times New Roman"/>
                <a:cs typeface="Times New Roman"/>
              </a:rPr>
              <a:t>этник,</a:t>
            </a:r>
            <a:endParaRPr sz="2400" b="1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миллий;</a:t>
            </a: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30" dirty="0">
                <a:latin typeface="Times New Roman"/>
                <a:cs typeface="Times New Roman"/>
              </a:rPr>
              <a:t>хусусиятига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кўра:</a:t>
            </a:r>
            <a:endParaRPr sz="2400" b="1" dirty="0">
              <a:latin typeface="Times New Roman"/>
              <a:cs typeface="Times New Roman"/>
            </a:endParaRPr>
          </a:p>
          <a:p>
            <a:pPr marL="355600" marR="1094740" indent="-342900">
              <a:lnSpc>
                <a:spcPts val="2300"/>
              </a:lnSpc>
              <a:spcBef>
                <a:spcPts val="56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5" dirty="0">
                <a:latin typeface="Times New Roman"/>
                <a:cs typeface="Times New Roman"/>
              </a:rPr>
              <a:t>очиқ, </a:t>
            </a:r>
            <a:r>
              <a:rPr sz="2400" b="1" dirty="0">
                <a:latin typeface="Times New Roman"/>
                <a:cs typeface="Times New Roman"/>
              </a:rPr>
              <a:t>ёпиқ, узоқ  </a:t>
            </a:r>
            <a:r>
              <a:rPr sz="2400" b="1" spc="-30" dirty="0">
                <a:latin typeface="Times New Roman"/>
                <a:cs typeface="Times New Roman"/>
              </a:rPr>
              <a:t>муддатли,</a:t>
            </a:r>
            <a:r>
              <a:rPr sz="2400" b="1" spc="-10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қисқа;</a:t>
            </a:r>
          </a:p>
          <a:p>
            <a:pPr marL="355600" indent="-342900">
              <a:lnSpc>
                <a:spcPts val="2595"/>
              </a:lnSpc>
              <a:spcBef>
                <a:spcPts val="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Деструктив</a:t>
            </a:r>
            <a:r>
              <a:rPr sz="2400" b="1" spc="-10" dirty="0">
                <a:latin typeface="Times New Roman"/>
                <a:cs typeface="Times New Roman"/>
              </a:rPr>
              <a:t> </a:t>
            </a:r>
            <a:r>
              <a:rPr sz="2400" b="1" spc="-25" dirty="0">
                <a:latin typeface="Times New Roman"/>
                <a:cs typeface="Times New Roman"/>
              </a:rPr>
              <a:t>ва</a:t>
            </a:r>
            <a:endParaRPr sz="2400" b="1" dirty="0">
              <a:latin typeface="Times New Roman"/>
              <a:cs typeface="Times New Roman"/>
            </a:endParaRPr>
          </a:p>
          <a:p>
            <a:pPr marL="355600">
              <a:lnSpc>
                <a:spcPts val="2595"/>
              </a:lnSpc>
            </a:pPr>
            <a:r>
              <a:rPr sz="2400" b="1" spc="-20" dirty="0">
                <a:latin typeface="Times New Roman"/>
                <a:cs typeface="Times New Roman"/>
              </a:rPr>
              <a:t>конструктив</a:t>
            </a:r>
            <a:r>
              <a:rPr sz="2400" b="1" dirty="0">
                <a:latin typeface="Times New Roman"/>
                <a:cs typeface="Times New Roman"/>
              </a:rPr>
              <a:t> </a:t>
            </a:r>
            <a:r>
              <a:rPr sz="2400" b="1" spc="-15" dirty="0">
                <a:latin typeface="Times New Roman"/>
                <a:cs typeface="Times New Roman"/>
              </a:rPr>
              <a:t>низолар</a:t>
            </a:r>
            <a:endParaRPr sz="2400" b="1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71999" y="2133600"/>
            <a:ext cx="4119245" cy="345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375920">
              <a:lnSpc>
                <a:spcPct val="100000"/>
              </a:lnSpc>
              <a:spcBef>
                <a:spcPts val="95"/>
              </a:spcBef>
              <a:tabLst>
                <a:tab pos="1905635" algn="l"/>
              </a:tabLst>
            </a:pPr>
            <a:r>
              <a:rPr sz="2800" b="1" spc="-10" dirty="0">
                <a:latin typeface="Times New Roman"/>
                <a:cs typeface="Times New Roman"/>
              </a:rPr>
              <a:t>Низо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40" dirty="0">
                <a:latin typeface="Times New Roman"/>
                <a:cs typeface="Times New Roman"/>
              </a:rPr>
              <a:t>хулқ,	</a:t>
            </a:r>
            <a:r>
              <a:rPr sz="2800" b="1" spc="-5" dirty="0">
                <a:latin typeface="Times New Roman"/>
                <a:cs typeface="Times New Roman"/>
              </a:rPr>
              <a:t>ёш </a:t>
            </a:r>
            <a:r>
              <a:rPr sz="2800" b="1" dirty="0">
                <a:latin typeface="Times New Roman"/>
                <a:cs typeface="Times New Roman"/>
              </a:rPr>
              <a:t>ва</a:t>
            </a:r>
            <a:r>
              <a:rPr sz="2800" b="1" spc="-85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жинс  </a:t>
            </a:r>
            <a:r>
              <a:rPr sz="2800" b="1" spc="-40" dirty="0" err="1">
                <a:latin typeface="Times New Roman"/>
                <a:cs typeface="Times New Roman"/>
              </a:rPr>
              <a:t>хусусиятлари</a:t>
            </a:r>
            <a:r>
              <a:rPr sz="2800" b="1" spc="5" dirty="0">
                <a:latin typeface="Times New Roman"/>
                <a:cs typeface="Times New Roman"/>
              </a:rPr>
              <a:t> </a:t>
            </a:r>
            <a:r>
              <a:rPr sz="2800" b="1" spc="-5" dirty="0" err="1" smtClean="0">
                <a:latin typeface="Times New Roman"/>
                <a:cs typeface="Times New Roman"/>
              </a:rPr>
              <a:t>билан</a:t>
            </a:r>
            <a:r>
              <a:rPr lang="uz-Cyrl-UZ" sz="2800" b="1" spc="-5" dirty="0" smtClean="0">
                <a:latin typeface="Times New Roman"/>
                <a:cs typeface="Times New Roman"/>
              </a:rPr>
              <a:t> ҳам </a:t>
            </a:r>
            <a:r>
              <a:rPr sz="2800" b="1" spc="-5" dirty="0" err="1" smtClean="0">
                <a:latin typeface="Times New Roman"/>
                <a:cs typeface="Times New Roman"/>
              </a:rPr>
              <a:t>фарқланади</a:t>
            </a:r>
            <a:endParaRPr sz="28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800" spc="-10" dirty="0">
                <a:latin typeface="Times New Roman"/>
                <a:cs typeface="Times New Roman"/>
              </a:rPr>
              <a:t>-Ёшлар, ўсмирлик, балоғат  </a:t>
            </a:r>
            <a:r>
              <a:rPr sz="2800" spc="-5" dirty="0">
                <a:latin typeface="Times New Roman"/>
                <a:cs typeface="Times New Roman"/>
              </a:rPr>
              <a:t>ёш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даврлари</a:t>
            </a:r>
            <a:endParaRPr sz="28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800" spc="-20" dirty="0">
                <a:latin typeface="Times New Roman"/>
                <a:cs typeface="Times New Roman"/>
              </a:rPr>
              <a:t>-Кексалик</a:t>
            </a:r>
            <a:r>
              <a:rPr sz="2800" spc="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даври</a:t>
            </a:r>
          </a:p>
          <a:p>
            <a:pPr marL="12700" marR="299720">
              <a:lnSpc>
                <a:spcPct val="100000"/>
              </a:lnSpc>
            </a:pPr>
            <a:r>
              <a:rPr sz="2800" spc="-5" dirty="0">
                <a:latin typeface="Times New Roman"/>
                <a:cs typeface="Times New Roman"/>
              </a:rPr>
              <a:t>-Жинс </a:t>
            </a:r>
            <a:r>
              <a:rPr sz="2800" spc="-25" dirty="0">
                <a:latin typeface="Times New Roman"/>
                <a:cs typeface="Times New Roman"/>
              </a:rPr>
              <a:t>хусусиятлари </a:t>
            </a:r>
            <a:r>
              <a:rPr sz="2800" spc="-10" dirty="0">
                <a:latin typeface="Times New Roman"/>
                <a:cs typeface="Times New Roman"/>
              </a:rPr>
              <a:t>(аёл  </a:t>
            </a:r>
            <a:r>
              <a:rPr sz="2800" spc="-25" dirty="0">
                <a:latin typeface="Times New Roman"/>
                <a:cs typeface="Times New Roman"/>
              </a:rPr>
              <a:t>ва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Times New Roman"/>
                <a:cs typeface="Times New Roman"/>
              </a:rPr>
              <a:t>эркак)</a:t>
            </a:r>
            <a:endParaRPr sz="2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3118" y="1200378"/>
            <a:ext cx="7987030" cy="5147310"/>
          </a:xfrm>
          <a:prstGeom prst="rect">
            <a:avLst/>
          </a:prstGeom>
        </p:spPr>
        <p:txBody>
          <a:bodyPr vert="horz" wrap="square" lIns="0" tIns="25654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2020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Вазиятни доимий </a:t>
            </a:r>
            <a:r>
              <a:rPr sz="3200" b="1" spc="-20" dirty="0">
                <a:latin typeface="Times New Roman"/>
                <a:cs typeface="Times New Roman"/>
              </a:rPr>
              <a:t>назоратда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ушлаш</a:t>
            </a:r>
            <a:endParaRPr sz="3200" dirty="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1920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3200" b="1" spc="-15" dirty="0">
                <a:latin typeface="Times New Roman"/>
                <a:cs typeface="Times New Roman"/>
              </a:rPr>
              <a:t>Керакли </a:t>
            </a:r>
            <a:r>
              <a:rPr sz="3200" b="1" spc="-10" dirty="0" err="1">
                <a:latin typeface="Times New Roman"/>
                <a:cs typeface="Times New Roman"/>
              </a:rPr>
              <a:t>фактларни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spc="-5" dirty="0" err="1" smtClean="0">
                <a:latin typeface="Times New Roman"/>
                <a:cs typeface="Times New Roman"/>
              </a:rPr>
              <a:t>йиғиш</a:t>
            </a:r>
            <a:r>
              <a:rPr lang="uz-Cyrl-UZ" sz="3200" b="1" spc="-5" dirty="0" smtClean="0">
                <a:latin typeface="Times New Roman"/>
                <a:cs typeface="Times New Roman"/>
              </a:rPr>
              <a:t>.</a:t>
            </a:r>
            <a:endParaRPr sz="3200" dirty="0">
              <a:latin typeface="Times New Roman"/>
              <a:cs typeface="Times New Roman"/>
            </a:endParaRPr>
          </a:p>
          <a:p>
            <a:pPr marL="469900" marR="5080" indent="-457200">
              <a:lnSpc>
                <a:spcPct val="150000"/>
              </a:lnSpc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Вазиятни </a:t>
            </a:r>
            <a:r>
              <a:rPr sz="3200" b="1" spc="-15" dirty="0">
                <a:latin typeface="Times New Roman"/>
                <a:cs typeface="Times New Roman"/>
              </a:rPr>
              <a:t>келиб </a:t>
            </a:r>
            <a:r>
              <a:rPr sz="3200" b="1" dirty="0">
                <a:latin typeface="Times New Roman"/>
                <a:cs typeface="Times New Roman"/>
              </a:rPr>
              <a:t>чиқиш </a:t>
            </a:r>
            <a:r>
              <a:rPr sz="3200" b="1" spc="-5" dirty="0">
                <a:latin typeface="Times New Roman"/>
                <a:cs typeface="Times New Roman"/>
              </a:rPr>
              <a:t>сабабларини </a:t>
            </a:r>
            <a:r>
              <a:rPr sz="3200" b="1" dirty="0">
                <a:latin typeface="Times New Roman"/>
                <a:cs typeface="Times New Roman"/>
              </a:rPr>
              <a:t>ҳар  </a:t>
            </a:r>
            <a:r>
              <a:rPr sz="3200" b="1" spc="-20" dirty="0" err="1">
                <a:latin typeface="Times New Roman"/>
                <a:cs typeface="Times New Roman"/>
              </a:rPr>
              <a:t>томонлама</a:t>
            </a:r>
            <a:r>
              <a:rPr sz="3200" b="1" spc="-45" dirty="0">
                <a:latin typeface="Times New Roman"/>
                <a:cs typeface="Times New Roman"/>
              </a:rPr>
              <a:t> </a:t>
            </a:r>
            <a:r>
              <a:rPr sz="3200" b="1" dirty="0" err="1" smtClean="0">
                <a:latin typeface="Times New Roman"/>
                <a:cs typeface="Times New Roman"/>
              </a:rPr>
              <a:t>ўрганиш</a:t>
            </a:r>
            <a:r>
              <a:rPr lang="uz-Cyrl-UZ" sz="3200" b="1" dirty="0" smtClean="0">
                <a:latin typeface="Times New Roman"/>
                <a:cs typeface="Times New Roman"/>
              </a:rPr>
              <a:t>.</a:t>
            </a:r>
            <a:endParaRPr sz="3200" dirty="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1925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3200" b="1" spc="-20" dirty="0">
                <a:latin typeface="Times New Roman"/>
                <a:cs typeface="Times New Roman"/>
              </a:rPr>
              <a:t>Келишувчанлик </a:t>
            </a:r>
            <a:r>
              <a:rPr sz="3200" b="1" spc="-5" dirty="0" err="1">
                <a:latin typeface="Times New Roman"/>
                <a:cs typeface="Times New Roman"/>
              </a:rPr>
              <a:t>муҳитини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spc="-20" dirty="0" err="1" smtClean="0">
                <a:latin typeface="Times New Roman"/>
                <a:cs typeface="Times New Roman"/>
              </a:rPr>
              <a:t>яратиш</a:t>
            </a:r>
            <a:r>
              <a:rPr lang="uz-Cyrl-UZ" sz="3200" b="1" spc="-20" dirty="0" smtClean="0">
                <a:latin typeface="Times New Roman"/>
                <a:cs typeface="Times New Roman"/>
              </a:rPr>
              <a:t>.</a:t>
            </a:r>
            <a:endParaRPr sz="3200" dirty="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1920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Тўғри </a:t>
            </a:r>
            <a:r>
              <a:rPr sz="3200" b="1" spc="-5" dirty="0">
                <a:latin typeface="Times New Roman"/>
                <a:cs typeface="Times New Roman"/>
              </a:rPr>
              <a:t>ва </a:t>
            </a:r>
            <a:r>
              <a:rPr sz="3200" b="1" spc="-25" dirty="0">
                <a:latin typeface="Times New Roman"/>
                <a:cs typeface="Times New Roman"/>
              </a:rPr>
              <a:t>адолатли </a:t>
            </a:r>
            <a:r>
              <a:rPr sz="3200" b="1" spc="-5" dirty="0">
                <a:latin typeface="Times New Roman"/>
                <a:cs typeface="Times New Roman"/>
              </a:rPr>
              <a:t>қарор </a:t>
            </a:r>
            <a:r>
              <a:rPr sz="3200" b="1" spc="-40" dirty="0" err="1">
                <a:latin typeface="Times New Roman"/>
                <a:cs typeface="Times New Roman"/>
              </a:rPr>
              <a:t>қабул</a:t>
            </a:r>
            <a:r>
              <a:rPr sz="3200" b="1" spc="-50" dirty="0">
                <a:latin typeface="Times New Roman"/>
                <a:cs typeface="Times New Roman"/>
              </a:rPr>
              <a:t> </a:t>
            </a:r>
            <a:r>
              <a:rPr sz="3200" b="1" dirty="0" err="1" smtClean="0">
                <a:latin typeface="Times New Roman"/>
                <a:cs typeface="Times New Roman"/>
              </a:rPr>
              <a:t>қилиш</a:t>
            </a:r>
            <a:r>
              <a:rPr lang="uz-Cyrl-UZ" sz="3200" b="1" dirty="0" smtClean="0">
                <a:latin typeface="Times New Roman"/>
                <a:cs typeface="Times New Roman"/>
              </a:rPr>
              <a:t>.</a:t>
            </a:r>
            <a:endParaRPr sz="3200" dirty="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spcBef>
                <a:spcPts val="1920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3200" b="1" spc="-5" dirty="0">
                <a:latin typeface="Times New Roman"/>
                <a:cs typeface="Times New Roman"/>
              </a:rPr>
              <a:t>Сиҳ </a:t>
            </a:r>
            <a:r>
              <a:rPr sz="3200" b="1" dirty="0">
                <a:latin typeface="Times New Roman"/>
                <a:cs typeface="Times New Roman"/>
              </a:rPr>
              <a:t>ҳам </a:t>
            </a:r>
            <a:r>
              <a:rPr sz="3200" b="1" spc="-10" dirty="0">
                <a:latin typeface="Times New Roman"/>
                <a:cs typeface="Times New Roman"/>
              </a:rPr>
              <a:t>куймасин, </a:t>
            </a:r>
            <a:r>
              <a:rPr sz="3200" b="1" spc="-15" dirty="0">
                <a:latin typeface="Times New Roman"/>
                <a:cs typeface="Times New Roman"/>
              </a:rPr>
              <a:t>кабоб</a:t>
            </a:r>
            <a:r>
              <a:rPr sz="3200" b="1" spc="-55" dirty="0">
                <a:latin typeface="Times New Roman"/>
                <a:cs typeface="Times New Roman"/>
              </a:rPr>
              <a:t> </a:t>
            </a:r>
            <a:r>
              <a:rPr sz="3200" b="1" spc="-5" dirty="0">
                <a:latin typeface="Times New Roman"/>
                <a:cs typeface="Times New Roman"/>
              </a:rPr>
              <a:t>ҳам...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22731" y="194309"/>
            <a:ext cx="7840269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5" dirty="0">
                <a:solidFill>
                  <a:schemeClr val="tx1"/>
                </a:solidFill>
                <a:latin typeface="Times New Roman"/>
                <a:cs typeface="Times New Roman"/>
              </a:rPr>
              <a:t>Низоли </a:t>
            </a:r>
            <a:r>
              <a:rPr sz="36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вазиятдан </a:t>
            </a:r>
            <a:r>
              <a:rPr sz="3600" b="1" dirty="0" err="1">
                <a:solidFill>
                  <a:schemeClr val="tx1"/>
                </a:solidFill>
                <a:latin typeface="Times New Roman"/>
                <a:cs typeface="Times New Roman"/>
              </a:rPr>
              <a:t>чиқиш</a:t>
            </a:r>
            <a:r>
              <a:rPr sz="3600" b="1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sz="3600" b="1" spc="-5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йўллари</a:t>
            </a:r>
            <a:r>
              <a:rPr lang="en-US" sz="3600" b="1" spc="-5" dirty="0" smtClean="0">
                <a:solidFill>
                  <a:schemeClr val="tx1"/>
                </a:solidFill>
                <a:latin typeface="Times New Roman"/>
                <a:cs typeface="Times New Roman"/>
              </a:rPr>
              <a:t>[7].</a:t>
            </a:r>
            <a:endParaRPr sz="36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1899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95400" y="232105"/>
            <a:ext cx="701040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25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Жамоада</a:t>
            </a:r>
            <a:r>
              <a:rPr lang="uz-Cyrl-UZ" sz="4400" b="1" spc="-25" dirty="0" smtClean="0">
                <a:solidFill>
                  <a:srgbClr val="000000"/>
                </a:solidFill>
                <a:latin typeface="Times New Roman"/>
                <a:cs typeface="Times New Roman"/>
              </a:rPr>
              <a:t>ги низолар</a:t>
            </a:r>
            <a:r>
              <a:rPr lang="en-US" sz="4400" b="1" spc="-25" dirty="0" smtClean="0">
                <a:solidFill>
                  <a:srgbClr val="000000"/>
                </a:solidFill>
                <a:latin typeface="Times New Roman"/>
                <a:cs typeface="Times New Roman"/>
              </a:rPr>
              <a:t>[5]</a:t>
            </a:r>
            <a:r>
              <a:rPr lang="uz-Cyrl-UZ" sz="4400" b="1" spc="-25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4400" b="1" spc="-9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4400" b="1" dirty="0">
                <a:solidFill>
                  <a:srgbClr val="000000"/>
                </a:solidFill>
                <a:latin typeface="Times New Roman"/>
                <a:cs typeface="Times New Roman"/>
              </a:rPr>
              <a:t>...</a:t>
            </a:r>
            <a:endParaRPr sz="4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12700" marR="5080" indent="354965" algn="just">
              <a:lnSpc>
                <a:spcPct val="110000"/>
              </a:lnSpc>
              <a:spcBef>
                <a:spcPts val="409"/>
              </a:spcBef>
              <a:buFont typeface="Arial"/>
              <a:buChar char="•"/>
              <a:tabLst>
                <a:tab pos="825500" algn="l"/>
              </a:tabLst>
            </a:pPr>
            <a:r>
              <a:rPr b="1" spc="5" dirty="0">
                <a:solidFill>
                  <a:schemeClr val="tx1"/>
                </a:solidFill>
                <a:latin typeface="Times New Roman"/>
                <a:cs typeface="Times New Roman"/>
              </a:rPr>
              <a:t>Деструктив </a:t>
            </a:r>
            <a:r>
              <a:rPr b="1" spc="-10" dirty="0">
                <a:solidFill>
                  <a:schemeClr val="tx1"/>
                </a:solidFill>
                <a:latin typeface="Times New Roman"/>
                <a:cs typeface="Times New Roman"/>
              </a:rPr>
              <a:t>низолар:  </a:t>
            </a:r>
            <a:r>
              <a:rPr spc="-5" dirty="0"/>
              <a:t>Агар низо </a:t>
            </a:r>
            <a:r>
              <a:rPr spc="-40" dirty="0"/>
              <a:t>хеч </a:t>
            </a:r>
            <a:r>
              <a:rPr spc="-10" dirty="0"/>
              <a:t>кандай </a:t>
            </a:r>
            <a:r>
              <a:rPr spc="10" dirty="0"/>
              <a:t>асосга  </a:t>
            </a:r>
            <a:r>
              <a:rPr spc="-5" dirty="0"/>
              <a:t>эга </a:t>
            </a:r>
            <a:r>
              <a:rPr dirty="0"/>
              <a:t>бўлмаса, </a:t>
            </a:r>
            <a:r>
              <a:rPr spc="5" dirty="0"/>
              <a:t>унда </a:t>
            </a:r>
            <a:r>
              <a:rPr spc="-55" dirty="0"/>
              <a:t>бу</a:t>
            </a:r>
            <a:r>
              <a:rPr spc="-100" dirty="0"/>
              <a:t> </a:t>
            </a:r>
            <a:r>
              <a:rPr spc="-5" dirty="0"/>
              <a:t>низо</a:t>
            </a:r>
          </a:p>
          <a:p>
            <a:pPr marL="12700" marR="1141730">
              <a:lnSpc>
                <a:spcPct val="100000"/>
              </a:lnSpc>
            </a:pPr>
            <a:r>
              <a:rPr dirty="0"/>
              <a:t>деструктив </a:t>
            </a:r>
            <a:r>
              <a:rPr spc="-5" dirty="0"/>
              <a:t>низо</a:t>
            </a:r>
            <a:r>
              <a:rPr spc="-105" dirty="0"/>
              <a:t> </a:t>
            </a:r>
            <a:r>
              <a:rPr spc="-5" dirty="0" err="1"/>
              <a:t>деб</a:t>
            </a:r>
            <a:r>
              <a:rPr spc="-5" dirty="0"/>
              <a:t>  </a:t>
            </a:r>
            <a:r>
              <a:rPr spc="-5" dirty="0" err="1" smtClean="0"/>
              <a:t>юритилади</a:t>
            </a:r>
            <a:r>
              <a:rPr lang="uz-Cyrl-UZ" spc="-5" dirty="0" smtClean="0"/>
              <a:t>.</a:t>
            </a:r>
            <a:endParaRPr spc="-5" dirty="0"/>
          </a:p>
          <a:p>
            <a:pPr marL="12700" marR="165735" indent="20955">
              <a:lnSpc>
                <a:spcPct val="100000"/>
              </a:lnSpc>
              <a:spcBef>
                <a:spcPts val="625"/>
              </a:spcBef>
            </a:pPr>
            <a:r>
              <a:rPr spc="-10" dirty="0"/>
              <a:t>Шахсий ғурурлари </a:t>
            </a:r>
            <a:r>
              <a:rPr spc="-15" dirty="0"/>
              <a:t>диққат  </a:t>
            </a:r>
            <a:r>
              <a:rPr spc="-10" dirty="0"/>
              <a:t>марказида </a:t>
            </a:r>
            <a:r>
              <a:rPr dirty="0"/>
              <a:t>бўлиб,</a:t>
            </a:r>
            <a:r>
              <a:rPr spc="-55" dirty="0"/>
              <a:t> </a:t>
            </a:r>
            <a:r>
              <a:rPr spc="-5" dirty="0"/>
              <a:t>низонинг  асл </a:t>
            </a:r>
            <a:r>
              <a:rPr dirty="0"/>
              <a:t>сабаби </a:t>
            </a:r>
            <a:r>
              <a:rPr spc="-10" dirty="0"/>
              <a:t>четда</a:t>
            </a:r>
            <a:r>
              <a:rPr spc="-35" dirty="0"/>
              <a:t> </a:t>
            </a:r>
            <a:r>
              <a:rPr spc="-10" dirty="0"/>
              <a:t>қолиб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pc="-5" dirty="0"/>
              <a:t>кетади.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sz="half" idx="3"/>
          </p:nvPr>
        </p:nvSpPr>
        <p:spPr>
          <a:xfrm>
            <a:off x="4724401" y="1139189"/>
            <a:ext cx="4158234" cy="430951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32485" indent="-457834">
              <a:lnSpc>
                <a:spcPts val="3115"/>
              </a:lnSpc>
              <a:spcBef>
                <a:spcPts val="105"/>
              </a:spcBef>
              <a:buFont typeface="Arial"/>
              <a:buChar char="•"/>
              <a:tabLst>
                <a:tab pos="832485" algn="l"/>
                <a:tab pos="833119" algn="l"/>
              </a:tabLst>
            </a:pPr>
            <a:r>
              <a:rPr spc="-10" dirty="0">
                <a:solidFill>
                  <a:schemeClr val="tx1"/>
                </a:solidFill>
              </a:rPr>
              <a:t>Конструктив</a:t>
            </a:r>
          </a:p>
          <a:p>
            <a:pPr marL="1169035">
              <a:lnSpc>
                <a:spcPts val="3115"/>
              </a:lnSpc>
            </a:pPr>
            <a:r>
              <a:rPr spc="-5" dirty="0">
                <a:solidFill>
                  <a:schemeClr val="tx1"/>
                </a:solidFill>
              </a:rPr>
              <a:t>низолар:</a:t>
            </a:r>
          </a:p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2200" i="0" spc="-15" dirty="0">
                <a:solidFill>
                  <a:srgbClr val="001F5F"/>
                </a:solidFill>
                <a:latin typeface="Times New Roman"/>
                <a:cs typeface="Times New Roman"/>
              </a:rPr>
              <a:t>Конструктив низода</a:t>
            </a:r>
            <a:r>
              <a:rPr sz="2200" i="0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i="0" spc="-5" dirty="0">
                <a:solidFill>
                  <a:srgbClr val="001F5F"/>
                </a:solidFill>
                <a:latin typeface="Times New Roman"/>
                <a:cs typeface="Times New Roman"/>
              </a:rPr>
              <a:t>қарама-</a:t>
            </a:r>
            <a:endParaRPr sz="2200" dirty="0">
              <a:latin typeface="Times New Roman"/>
              <a:cs typeface="Times New Roman"/>
            </a:endParaRPr>
          </a:p>
          <a:p>
            <a:pPr marL="12700" marR="48260">
              <a:lnSpc>
                <a:spcPct val="150000"/>
              </a:lnSpc>
            </a:pPr>
            <a:r>
              <a:rPr sz="2200" i="0" spc="-5" dirty="0">
                <a:solidFill>
                  <a:srgbClr val="001F5F"/>
                </a:solidFill>
                <a:latin typeface="Times New Roman"/>
                <a:cs typeface="Times New Roman"/>
              </a:rPr>
              <a:t>қаршилик </a:t>
            </a:r>
            <a:r>
              <a:rPr sz="2200" i="0" spc="-15" dirty="0">
                <a:solidFill>
                  <a:srgbClr val="001F5F"/>
                </a:solidFill>
                <a:latin typeface="Times New Roman"/>
                <a:cs typeface="Times New Roman"/>
              </a:rPr>
              <a:t>ижобий натижага  </a:t>
            </a:r>
            <a:r>
              <a:rPr sz="2200" i="0" spc="-5" dirty="0">
                <a:solidFill>
                  <a:srgbClr val="001F5F"/>
                </a:solidFill>
                <a:latin typeface="Times New Roman"/>
                <a:cs typeface="Times New Roman"/>
              </a:rPr>
              <a:t>йўналади.</a:t>
            </a:r>
            <a:r>
              <a:rPr sz="2200" i="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i="0" spc="-5" dirty="0">
                <a:solidFill>
                  <a:srgbClr val="001F5F"/>
                </a:solidFill>
                <a:latin typeface="Times New Roman"/>
                <a:cs typeface="Times New Roman"/>
              </a:rPr>
              <a:t>Асосланган</a:t>
            </a:r>
            <a:endParaRPr sz="2200" dirty="0">
              <a:latin typeface="Times New Roman"/>
              <a:cs typeface="Times New Roman"/>
            </a:endParaRPr>
          </a:p>
          <a:p>
            <a:pPr marL="12700" marR="183515">
              <a:lnSpc>
                <a:spcPct val="150000"/>
              </a:lnSpc>
              <a:tabLst>
                <a:tab pos="1743710" algn="l"/>
              </a:tabLst>
            </a:pPr>
            <a:r>
              <a:rPr sz="2200" i="0" spc="-5" dirty="0">
                <a:solidFill>
                  <a:srgbClr val="001F5F"/>
                </a:solidFill>
                <a:latin typeface="Times New Roman"/>
                <a:cs typeface="Times New Roman"/>
              </a:rPr>
              <a:t>қарорларни </a:t>
            </a:r>
            <a:r>
              <a:rPr sz="2200" i="0" spc="-40" dirty="0">
                <a:solidFill>
                  <a:srgbClr val="001F5F"/>
                </a:solidFill>
                <a:latin typeface="Times New Roman"/>
                <a:cs typeface="Times New Roman"/>
              </a:rPr>
              <a:t>қабул </a:t>
            </a:r>
            <a:r>
              <a:rPr sz="2200" i="0" spc="-5" dirty="0">
                <a:solidFill>
                  <a:srgbClr val="001F5F"/>
                </a:solidFill>
                <a:latin typeface="Times New Roman"/>
                <a:cs typeface="Times New Roman"/>
              </a:rPr>
              <a:t>қилишга  </a:t>
            </a:r>
            <a:r>
              <a:rPr sz="2200" i="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ёрдам</a:t>
            </a:r>
            <a:r>
              <a:rPr sz="2200" i="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i="0" spc="-10" dirty="0" err="1" smtClean="0">
                <a:solidFill>
                  <a:srgbClr val="001F5F"/>
                </a:solidFill>
                <a:latin typeface="Times New Roman"/>
                <a:cs typeface="Times New Roman"/>
              </a:rPr>
              <a:t>беради</a:t>
            </a:r>
            <a:r>
              <a:rPr lang="uz-Cyrl-UZ" sz="2200" i="0" spc="-10" dirty="0" smtClean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r>
              <a:rPr sz="2200" i="0" spc="-10" dirty="0">
                <a:solidFill>
                  <a:srgbClr val="001F5F"/>
                </a:solidFill>
                <a:latin typeface="Times New Roman"/>
                <a:cs typeface="Times New Roman"/>
              </a:rPr>
              <a:t>	Жамоадаги  </a:t>
            </a:r>
            <a:r>
              <a:rPr sz="2200" i="0" spc="-5" dirty="0">
                <a:solidFill>
                  <a:srgbClr val="001F5F"/>
                </a:solidFill>
                <a:latin typeface="Times New Roman"/>
                <a:cs typeface="Times New Roman"/>
              </a:rPr>
              <a:t>ўзаро </a:t>
            </a:r>
            <a:r>
              <a:rPr sz="2200" i="0" spc="-10" dirty="0" err="1">
                <a:solidFill>
                  <a:srgbClr val="001F5F"/>
                </a:solidFill>
                <a:latin typeface="Times New Roman"/>
                <a:cs typeface="Times New Roman"/>
              </a:rPr>
              <a:t>муносабатларни</a:t>
            </a:r>
            <a:r>
              <a:rPr sz="2200" i="0" spc="-10" dirty="0">
                <a:solidFill>
                  <a:srgbClr val="001F5F"/>
                </a:solidFill>
                <a:latin typeface="Times New Roman"/>
                <a:cs typeface="Times New Roman"/>
              </a:rPr>
              <a:t>  </a:t>
            </a:r>
            <a:r>
              <a:rPr sz="2200" i="0" spc="-10" dirty="0" err="1" smtClean="0">
                <a:solidFill>
                  <a:srgbClr val="001F5F"/>
                </a:solidFill>
                <a:latin typeface="Times New Roman"/>
                <a:cs typeface="Times New Roman"/>
              </a:rPr>
              <a:t>ривожлантиради</a:t>
            </a:r>
            <a:r>
              <a:rPr lang="uz-Cyrl-UZ" sz="2200" i="0" spc="-10" dirty="0" smtClean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endParaRPr sz="2200" dirty="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497215" y="4648200"/>
            <a:ext cx="1932305" cy="1752600"/>
            <a:chOff x="1639823" y="5105437"/>
            <a:chExt cx="1932305" cy="1752600"/>
          </a:xfrm>
        </p:grpSpPr>
        <p:sp>
          <p:nvSpPr>
            <p:cNvPr id="6" name="object 6"/>
            <p:cNvSpPr/>
            <p:nvPr/>
          </p:nvSpPr>
          <p:spPr>
            <a:xfrm>
              <a:off x="1639823" y="5105437"/>
              <a:ext cx="1932304" cy="175256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834895" y="5300470"/>
              <a:ext cx="1362456" cy="144170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7162800" y="4895973"/>
            <a:ext cx="1296161" cy="15384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085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892" y="179019"/>
            <a:ext cx="8540115" cy="1854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34695">
              <a:lnSpc>
                <a:spcPct val="100000"/>
              </a:lnSpc>
              <a:spcBef>
                <a:spcPts val="95"/>
              </a:spcBef>
            </a:pPr>
            <a:r>
              <a:rPr sz="4000" b="1" spc="-25" dirty="0">
                <a:latin typeface="Times New Roman"/>
                <a:cs typeface="Times New Roman"/>
              </a:rPr>
              <a:t>Жамоада </a:t>
            </a:r>
            <a:r>
              <a:rPr sz="4000" b="1" spc="-5" dirty="0">
                <a:latin typeface="Times New Roman"/>
                <a:cs typeface="Times New Roman"/>
              </a:rPr>
              <a:t>энг қийин </a:t>
            </a:r>
            <a:r>
              <a:rPr sz="4000" b="1" spc="-20" dirty="0">
                <a:latin typeface="Times New Roman"/>
                <a:cs typeface="Times New Roman"/>
              </a:rPr>
              <a:t>вазиятлар  </a:t>
            </a:r>
            <a:r>
              <a:rPr sz="4000" b="1" spc="5" dirty="0">
                <a:latin typeface="Times New Roman"/>
                <a:cs typeface="Times New Roman"/>
              </a:rPr>
              <a:t>профессионал стрессларни</a:t>
            </a:r>
            <a:r>
              <a:rPr sz="4000" b="1" spc="-95" dirty="0">
                <a:latin typeface="Times New Roman"/>
                <a:cs typeface="Times New Roman"/>
              </a:rPr>
              <a:t> </a:t>
            </a:r>
            <a:r>
              <a:rPr sz="4000" b="1" spc="-15" dirty="0">
                <a:latin typeface="Times New Roman"/>
                <a:cs typeface="Times New Roman"/>
              </a:rPr>
              <a:t>келтириб</a:t>
            </a:r>
            <a:endParaRPr sz="4000" dirty="0">
              <a:latin typeface="Times New Roman"/>
              <a:cs typeface="Times New Roman"/>
            </a:endParaRPr>
          </a:p>
          <a:p>
            <a:pPr marL="3164840">
              <a:lnSpc>
                <a:spcPct val="100000"/>
              </a:lnSpc>
              <a:spcBef>
                <a:spcPts val="5"/>
              </a:spcBef>
            </a:pPr>
            <a:r>
              <a:rPr sz="4000" b="1" spc="-5" dirty="0" err="1" smtClean="0">
                <a:latin typeface="Times New Roman"/>
                <a:cs typeface="Times New Roman"/>
              </a:rPr>
              <a:t>чиқаради</a:t>
            </a:r>
            <a:r>
              <a:rPr lang="en-US" sz="4000" b="1" spc="-5" dirty="0" smtClean="0">
                <a:latin typeface="Times New Roman"/>
                <a:cs typeface="Times New Roman"/>
              </a:rPr>
              <a:t>[7]</a:t>
            </a:r>
            <a:r>
              <a:rPr lang="en-US" sz="4000" b="1" spc="-5" dirty="0" smtClean="0"/>
              <a:t>.</a:t>
            </a:r>
            <a:endParaRPr sz="40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4065" y="2941980"/>
            <a:ext cx="5283200" cy="38600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50000"/>
              </a:lnSpc>
              <a:spcBef>
                <a:spcPts val="100"/>
              </a:spcBef>
              <a:buFont typeface="Wingdings"/>
              <a:buChar char=""/>
              <a:tabLst>
                <a:tab pos="444500" algn="l"/>
                <a:tab pos="2183130" algn="l"/>
              </a:tabLst>
            </a:pPr>
            <a:r>
              <a:rPr dirty="0"/>
              <a:t>	</a:t>
            </a:r>
            <a:r>
              <a:rPr sz="2800" b="1" i="1" spc="-25" dirty="0">
                <a:latin typeface="Times New Roman"/>
                <a:cs typeface="Times New Roman"/>
              </a:rPr>
              <a:t>бу </a:t>
            </a:r>
            <a:r>
              <a:rPr sz="2800" b="1" i="1" spc="-10" dirty="0">
                <a:latin typeface="Times New Roman"/>
                <a:cs typeface="Times New Roman"/>
              </a:rPr>
              <a:t>ходимларнинг </a:t>
            </a:r>
            <a:r>
              <a:rPr sz="2800" b="1" i="1" spc="-5" dirty="0">
                <a:latin typeface="Times New Roman"/>
                <a:cs typeface="Times New Roman"/>
              </a:rPr>
              <a:t>ишдаги </a:t>
            </a:r>
            <a:r>
              <a:rPr sz="2800" b="1" i="1" spc="-10" dirty="0">
                <a:latin typeface="Times New Roman"/>
                <a:cs typeface="Times New Roman"/>
              </a:rPr>
              <a:t>салбий  ҳодисаларга реакцияси  </a:t>
            </a:r>
            <a:r>
              <a:rPr sz="2800" b="1" i="1" spc="-15" dirty="0">
                <a:latin typeface="Times New Roman"/>
                <a:cs typeface="Times New Roman"/>
              </a:rPr>
              <a:t>психологик	</a:t>
            </a:r>
            <a:r>
              <a:rPr sz="2800" b="1" i="1" spc="-5" dirty="0">
                <a:latin typeface="Times New Roman"/>
                <a:cs typeface="Times New Roman"/>
              </a:rPr>
              <a:t>зўриқиши,</a:t>
            </a:r>
            <a:endParaRPr sz="2800" b="1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2355"/>
              </a:spcBef>
              <a:buFont typeface="Wingdings"/>
              <a:buChar char=""/>
              <a:tabLst>
                <a:tab pos="355600" algn="l"/>
              </a:tabLst>
            </a:pPr>
            <a:r>
              <a:rPr sz="2800" b="1" i="1" spc="-5" dirty="0">
                <a:latin typeface="Times New Roman"/>
                <a:cs typeface="Times New Roman"/>
              </a:rPr>
              <a:t>Ўз </a:t>
            </a:r>
            <a:r>
              <a:rPr sz="2800" b="1" i="1" spc="-20" dirty="0">
                <a:latin typeface="Times New Roman"/>
                <a:cs typeface="Times New Roman"/>
              </a:rPr>
              <a:t>касбини </a:t>
            </a:r>
            <a:r>
              <a:rPr sz="2800" b="1" i="1" spc="-5" dirty="0">
                <a:latin typeface="Times New Roman"/>
                <a:cs typeface="Times New Roman"/>
              </a:rPr>
              <a:t>ёмон</a:t>
            </a:r>
            <a:r>
              <a:rPr sz="2800" b="1" i="1" spc="10" dirty="0">
                <a:latin typeface="Times New Roman"/>
                <a:cs typeface="Times New Roman"/>
              </a:rPr>
              <a:t> </a:t>
            </a:r>
            <a:r>
              <a:rPr sz="2800" b="1" i="1" spc="-5" dirty="0">
                <a:latin typeface="Times New Roman"/>
                <a:cs typeface="Times New Roman"/>
              </a:rPr>
              <a:t>кўриши</a:t>
            </a:r>
            <a:endParaRPr sz="2800" b="1" dirty="0">
              <a:latin typeface="Times New Roman"/>
              <a:cs typeface="Times New Roman"/>
            </a:endParaRPr>
          </a:p>
          <a:p>
            <a:pPr marL="443865" indent="-431800">
              <a:lnSpc>
                <a:spcPct val="100000"/>
              </a:lnSpc>
              <a:spcBef>
                <a:spcPts val="2350"/>
              </a:spcBef>
              <a:buFont typeface="Wingdings"/>
              <a:buChar char=""/>
              <a:tabLst>
                <a:tab pos="444500" algn="l"/>
              </a:tabLst>
            </a:pPr>
            <a:r>
              <a:rPr sz="2800" b="1" i="1" spc="-5" dirty="0">
                <a:latin typeface="Times New Roman"/>
                <a:cs typeface="Times New Roman"/>
              </a:rPr>
              <a:t>ишдаги </a:t>
            </a:r>
            <a:r>
              <a:rPr sz="2800" b="1" i="1" spc="-15" dirty="0">
                <a:latin typeface="Times New Roman"/>
                <a:cs typeface="Times New Roman"/>
              </a:rPr>
              <a:t>психологик </a:t>
            </a:r>
            <a:r>
              <a:rPr sz="2800" b="1" i="1" spc="-10" dirty="0">
                <a:latin typeface="Times New Roman"/>
                <a:cs typeface="Times New Roman"/>
              </a:rPr>
              <a:t>прессинг</a:t>
            </a:r>
            <a:r>
              <a:rPr sz="2800" b="1" i="1" spc="-45" dirty="0">
                <a:latin typeface="Times New Roman"/>
                <a:cs typeface="Times New Roman"/>
              </a:rPr>
              <a:t> </a:t>
            </a:r>
            <a:r>
              <a:rPr sz="2800" b="1" i="1" spc="-5" dirty="0">
                <a:latin typeface="Times New Roman"/>
                <a:cs typeface="Times New Roman"/>
              </a:rPr>
              <a:t>…</a:t>
            </a:r>
            <a:endParaRPr sz="28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1828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7387" y="784859"/>
            <a:ext cx="8308975" cy="5676265"/>
            <a:chOff x="437387" y="784859"/>
            <a:chExt cx="8308975" cy="5676265"/>
          </a:xfrm>
        </p:grpSpPr>
        <p:sp>
          <p:nvSpPr>
            <p:cNvPr id="3" name="object 3"/>
            <p:cNvSpPr/>
            <p:nvPr/>
          </p:nvSpPr>
          <p:spPr>
            <a:xfrm>
              <a:off x="437387" y="784859"/>
              <a:ext cx="8308848" cy="522274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821179" y="938783"/>
              <a:ext cx="5498592" cy="16581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82032" y="808491"/>
              <a:ext cx="8224434" cy="556030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44879" y="3413505"/>
              <a:ext cx="4598670" cy="3034665"/>
            </a:xfrm>
            <a:custGeom>
              <a:avLst/>
              <a:gdLst/>
              <a:ahLst/>
              <a:cxnLst/>
              <a:rect l="l" t="t" r="r" b="b"/>
              <a:pathLst>
                <a:path w="4598670" h="3034665">
                  <a:moveTo>
                    <a:pt x="4410303" y="0"/>
                  </a:moveTo>
                  <a:lnTo>
                    <a:pt x="0" y="303530"/>
                  </a:lnTo>
                  <a:lnTo>
                    <a:pt x="187934" y="3034487"/>
                  </a:lnTo>
                  <a:lnTo>
                    <a:pt x="4598263" y="2730944"/>
                  </a:lnTo>
                  <a:lnTo>
                    <a:pt x="44103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244879" y="3413505"/>
              <a:ext cx="4598670" cy="3034665"/>
            </a:xfrm>
            <a:custGeom>
              <a:avLst/>
              <a:gdLst/>
              <a:ahLst/>
              <a:cxnLst/>
              <a:rect l="l" t="t" r="r" b="b"/>
              <a:pathLst>
                <a:path w="4598670" h="3034665">
                  <a:moveTo>
                    <a:pt x="0" y="303530"/>
                  </a:moveTo>
                  <a:lnTo>
                    <a:pt x="4410303" y="0"/>
                  </a:lnTo>
                  <a:lnTo>
                    <a:pt x="4598263" y="2730944"/>
                  </a:lnTo>
                  <a:lnTo>
                    <a:pt x="187934" y="3034487"/>
                  </a:lnTo>
                  <a:lnTo>
                    <a:pt x="0" y="303530"/>
                  </a:lnTo>
                  <a:close/>
                </a:path>
              </a:pathLst>
            </a:custGeom>
            <a:ln w="25400">
              <a:solidFill>
                <a:srgbClr val="1B417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34693" y="3786505"/>
              <a:ext cx="3591305" cy="184298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49931" y="5705106"/>
              <a:ext cx="2733040" cy="47527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33477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990600"/>
            <a:ext cx="8686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1.Муаммо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қилинадики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томонларни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қониқтиради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ўзларини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муаммонинг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бартараф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этилишига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алоқадор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қиладилар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2.Ҳамкор</a:t>
            </a:r>
            <a:r>
              <a:rPr lang="uz-Cyrl-UZ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ликда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ҳаётга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тез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тадбиқ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3.Томонлар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муаммоли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ечиш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ҳамкорлик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тажрибасини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шакллантирадилар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келажакда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қўллаш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4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Раҳбарлар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ҳодимлар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низоларнинг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ечими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оқибатида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бўйсинувчанлик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синдромини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лавозимдаги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одамларнинг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фикридан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фикрини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очиқча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айтишдан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қўрқиш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барҳам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топади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5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яхшиланади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6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Одамлар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ҳамиша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ёмон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оқибатларга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келадиган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ёвузлик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қараладиган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келишмовчиликларнинг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мавжудлигини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табиий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ҳолат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ҳисоблайдилар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152400"/>
            <a:ext cx="8534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низоларининг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функционал (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ижобий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оқибатларини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ажтариб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кўрсатса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23356487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892" y="179019"/>
            <a:ext cx="8840215" cy="1167293"/>
          </a:xfrm>
          <a:prstGeom prst="rect">
            <a:avLst/>
          </a:prstGeom>
        </p:spPr>
        <p:txBody>
          <a:bodyPr vert="horz" wrap="square" lIns="0" tIns="190804" rIns="0" bIns="0" rtlCol="0">
            <a:spAutoFit/>
          </a:bodyPr>
          <a:lstStyle/>
          <a:p>
            <a:pPr marL="3562350" marR="5080" indent="-2397760">
              <a:lnSpc>
                <a:spcPts val="3760"/>
              </a:lnSpc>
              <a:spcBef>
                <a:spcPts val="295"/>
              </a:spcBef>
            </a:pPr>
            <a:r>
              <a:rPr lang="uz-Cyrl-UZ" sz="3200" b="1" spc="-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3.</a:t>
            </a:r>
            <a:r>
              <a:rPr sz="3200" b="1" spc="-1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Раҳбарлар</a:t>
            </a:r>
            <a:r>
              <a:rPr sz="3200" b="1" spc="-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3200" b="1" spc="-5" dirty="0">
                <a:solidFill>
                  <a:srgbClr val="000000"/>
                </a:solidFill>
                <a:latin typeface="Times New Roman"/>
                <a:cs typeface="Times New Roman"/>
              </a:rPr>
              <a:t>фаолиятида </a:t>
            </a:r>
            <a:r>
              <a:rPr sz="3200" b="1" spc="-5" dirty="0" err="1">
                <a:solidFill>
                  <a:srgbClr val="000000"/>
                </a:solidFill>
                <a:latin typeface="Times New Roman"/>
                <a:cs typeface="Times New Roman"/>
              </a:rPr>
              <a:t>учрайдиган</a:t>
            </a:r>
            <a:r>
              <a:rPr sz="3200" b="1" spc="-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sz="3200" b="1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тўсиқлар</a:t>
            </a:r>
            <a:r>
              <a:rPr lang="en-US" sz="3200" b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[6].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226872" y="1744421"/>
            <a:ext cx="8690254" cy="486748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6715" indent="-342900" algn="just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86080" algn="l"/>
                <a:tab pos="386715" algn="l"/>
              </a:tabLst>
            </a:pPr>
            <a:r>
              <a:rPr lang="uz-Cyrl-UZ" b="1" spc="-10" dirty="0" smtClean="0"/>
              <a:t>      </a:t>
            </a:r>
            <a:r>
              <a:rPr b="1" spc="-10" dirty="0" err="1" smtClean="0"/>
              <a:t>Бошқаришни</a:t>
            </a:r>
            <a:r>
              <a:rPr b="1" spc="-10" dirty="0" smtClean="0"/>
              <a:t> </a:t>
            </a:r>
            <a:r>
              <a:rPr b="1" spc="-25" dirty="0"/>
              <a:t>коллегиал </a:t>
            </a:r>
            <a:r>
              <a:rPr b="1" dirty="0"/>
              <a:t>тарзда ташкил </a:t>
            </a:r>
            <a:r>
              <a:rPr b="1" spc="-5" dirty="0"/>
              <a:t>қила</a:t>
            </a:r>
            <a:r>
              <a:rPr b="1" spc="130" dirty="0"/>
              <a:t> </a:t>
            </a:r>
            <a:r>
              <a:rPr b="1" spc="-10" dirty="0"/>
              <a:t>олмасликда;</a:t>
            </a:r>
          </a:p>
          <a:p>
            <a:pPr marL="386715" indent="-342900" algn="just">
              <a:lnSpc>
                <a:spcPct val="100000"/>
              </a:lnSpc>
              <a:spcBef>
                <a:spcPts val="2105"/>
              </a:spcBef>
              <a:buFont typeface="Arial"/>
              <a:buChar char="•"/>
              <a:tabLst>
                <a:tab pos="386080" algn="l"/>
                <a:tab pos="386715" algn="l"/>
              </a:tabLst>
            </a:pPr>
            <a:r>
              <a:rPr lang="uz-Cyrl-UZ" b="1" spc="-10" dirty="0" smtClean="0"/>
              <a:t>     </a:t>
            </a:r>
            <a:r>
              <a:rPr b="1" spc="-10" dirty="0" err="1" smtClean="0"/>
              <a:t>Иш</a:t>
            </a:r>
            <a:r>
              <a:rPr b="1" spc="-10" dirty="0" smtClean="0"/>
              <a:t> </a:t>
            </a:r>
            <a:r>
              <a:rPr b="1" spc="-5" dirty="0"/>
              <a:t>ҳақида қисқа </a:t>
            </a:r>
            <a:r>
              <a:rPr b="1" spc="-25" dirty="0"/>
              <a:t>ва </a:t>
            </a:r>
            <a:r>
              <a:rPr b="1" spc="-10" dirty="0"/>
              <a:t>аниқ </a:t>
            </a:r>
            <a:r>
              <a:rPr b="1" spc="-15" dirty="0"/>
              <a:t>гапириш </a:t>
            </a:r>
            <a:r>
              <a:rPr b="1" spc="-25" dirty="0" err="1"/>
              <a:t>ва</a:t>
            </a:r>
            <a:r>
              <a:rPr b="1" spc="-25" dirty="0"/>
              <a:t> </a:t>
            </a:r>
            <a:r>
              <a:rPr b="1" spc="-5" dirty="0" err="1" smtClean="0"/>
              <a:t>қобилият</a:t>
            </a:r>
            <a:r>
              <a:rPr lang="uz-Cyrl-UZ" b="1" spc="-5" dirty="0" smtClean="0"/>
              <a:t>га</a:t>
            </a:r>
            <a:r>
              <a:rPr b="1" spc="-5" dirty="0" smtClean="0"/>
              <a:t> </a:t>
            </a:r>
            <a:r>
              <a:rPr b="1" spc="-5" dirty="0"/>
              <a:t>эга</a:t>
            </a:r>
            <a:r>
              <a:rPr b="1" spc="190" dirty="0"/>
              <a:t> </a:t>
            </a:r>
            <a:r>
              <a:rPr b="1" dirty="0"/>
              <a:t>бўлмаса;</a:t>
            </a:r>
          </a:p>
          <a:p>
            <a:pPr marL="386715" indent="-342900" algn="just">
              <a:lnSpc>
                <a:spcPct val="100000"/>
              </a:lnSpc>
              <a:spcBef>
                <a:spcPts val="2100"/>
              </a:spcBef>
              <a:buFont typeface="Arial"/>
              <a:buChar char="•"/>
              <a:tabLst>
                <a:tab pos="386080" algn="l"/>
                <a:tab pos="386715" algn="l"/>
              </a:tabLst>
            </a:pPr>
            <a:r>
              <a:rPr lang="uz-Cyrl-UZ" b="1" spc="-15" dirty="0" smtClean="0"/>
              <a:t>    </a:t>
            </a:r>
            <a:r>
              <a:rPr b="1" spc="-15" dirty="0" err="1" smtClean="0"/>
              <a:t>Раҳбарлар</a:t>
            </a:r>
            <a:r>
              <a:rPr lang="uz-Cyrl-UZ" b="1" spc="-15" dirty="0" smtClean="0"/>
              <a:t> ўз </a:t>
            </a:r>
            <a:r>
              <a:rPr b="1" spc="-5" dirty="0" err="1" smtClean="0"/>
              <a:t>қўл</a:t>
            </a:r>
            <a:r>
              <a:rPr b="1" spc="-5" dirty="0" smtClean="0"/>
              <a:t> </a:t>
            </a:r>
            <a:r>
              <a:rPr b="1" spc="-5" dirty="0"/>
              <a:t>остидагиларни </a:t>
            </a:r>
            <a:r>
              <a:rPr b="1" spc="-25" dirty="0"/>
              <a:t>тинглай</a:t>
            </a:r>
            <a:r>
              <a:rPr b="1" spc="180" dirty="0"/>
              <a:t> </a:t>
            </a:r>
            <a:r>
              <a:rPr b="1" dirty="0"/>
              <a:t>билмаса;</a:t>
            </a:r>
          </a:p>
          <a:p>
            <a:pPr marL="386715" marR="1190625" indent="-342900" algn="just">
              <a:lnSpc>
                <a:spcPct val="150000"/>
              </a:lnSpc>
              <a:spcBef>
                <a:spcPts val="600"/>
              </a:spcBef>
              <a:buFont typeface="Arial"/>
              <a:buChar char="•"/>
              <a:tabLst>
                <a:tab pos="386080" algn="l"/>
                <a:tab pos="386715" algn="l"/>
              </a:tabLst>
            </a:pPr>
            <a:r>
              <a:rPr lang="uz-Cyrl-UZ" b="1" spc="-10" dirty="0" smtClean="0"/>
              <a:t>   </a:t>
            </a:r>
            <a:r>
              <a:rPr b="1" spc="-10" dirty="0" err="1" smtClean="0"/>
              <a:t>Асосланган</a:t>
            </a:r>
            <a:r>
              <a:rPr b="1" spc="-10" dirty="0" smtClean="0"/>
              <a:t> </a:t>
            </a:r>
            <a:r>
              <a:rPr b="1" spc="-10" dirty="0"/>
              <a:t>қарорларни </a:t>
            </a:r>
            <a:r>
              <a:rPr b="1" dirty="0"/>
              <a:t>мустақил </a:t>
            </a:r>
            <a:r>
              <a:rPr b="1" spc="-25" dirty="0"/>
              <a:t>ва </a:t>
            </a:r>
            <a:r>
              <a:rPr b="1" spc="5" dirty="0"/>
              <a:t>тез </a:t>
            </a:r>
            <a:r>
              <a:rPr b="1" spc="-5" dirty="0" err="1"/>
              <a:t>қила</a:t>
            </a:r>
            <a:r>
              <a:rPr b="1" spc="-5" dirty="0"/>
              <a:t> </a:t>
            </a:r>
            <a:r>
              <a:rPr lang="uz-Cyrl-UZ" b="1" spc="-5" dirty="0" smtClean="0"/>
              <a:t>олиш </a:t>
            </a:r>
            <a:r>
              <a:rPr b="1" spc="-5" dirty="0" err="1" smtClean="0"/>
              <a:t>қилиш</a:t>
            </a:r>
            <a:r>
              <a:rPr b="1" spc="-5" dirty="0" smtClean="0"/>
              <a:t>  </a:t>
            </a:r>
            <a:r>
              <a:rPr b="1" spc="-5" dirty="0"/>
              <a:t>қобилияти</a:t>
            </a:r>
            <a:r>
              <a:rPr b="1" spc="10" dirty="0"/>
              <a:t> </a:t>
            </a:r>
            <a:r>
              <a:rPr b="1" dirty="0"/>
              <a:t>бўлмаса;</a:t>
            </a:r>
          </a:p>
          <a:p>
            <a:pPr marL="386715" marR="412115" indent="-342900" algn="just">
              <a:lnSpc>
                <a:spcPct val="150100"/>
              </a:lnSpc>
              <a:spcBef>
                <a:spcPts val="600"/>
              </a:spcBef>
              <a:buFont typeface="Arial"/>
              <a:buChar char="•"/>
              <a:tabLst>
                <a:tab pos="386080" algn="l"/>
                <a:tab pos="386715" algn="l"/>
              </a:tabLst>
            </a:pPr>
            <a:r>
              <a:rPr lang="uz-Cyrl-UZ" b="1" spc="-10" dirty="0" smtClean="0"/>
              <a:t>   </a:t>
            </a:r>
            <a:r>
              <a:rPr b="1" spc="-10" dirty="0" err="1" smtClean="0"/>
              <a:t>Раҳбарда</a:t>
            </a:r>
            <a:r>
              <a:rPr b="1" spc="-10" dirty="0" smtClean="0"/>
              <a:t> </a:t>
            </a:r>
            <a:r>
              <a:rPr b="1" spc="-5" dirty="0"/>
              <a:t>довюраклик, </a:t>
            </a:r>
            <a:r>
              <a:rPr b="1" spc="-15" dirty="0" err="1" smtClean="0"/>
              <a:t>мардонаворлик</a:t>
            </a:r>
            <a:r>
              <a:rPr lang="uz-Cyrl-UZ" b="1" spc="-15" dirty="0" smtClean="0"/>
              <a:t>,</a:t>
            </a:r>
            <a:r>
              <a:rPr b="1" spc="-15" dirty="0" smtClean="0"/>
              <a:t> </a:t>
            </a:r>
            <a:r>
              <a:rPr b="1" spc="-15" dirty="0" err="1" smtClean="0"/>
              <a:t>ботирлик</a:t>
            </a:r>
            <a:r>
              <a:rPr lang="uz-Cyrl-UZ" b="1" spc="-15" dirty="0" smtClean="0"/>
              <a:t>,</a:t>
            </a:r>
            <a:r>
              <a:rPr b="1" spc="-15" dirty="0" smtClean="0"/>
              <a:t> </a:t>
            </a:r>
            <a:r>
              <a:rPr b="1" spc="-5" dirty="0" err="1" smtClean="0"/>
              <a:t>дадиллик</a:t>
            </a:r>
            <a:r>
              <a:rPr lang="uz-Cyrl-UZ" b="1" spc="-5" dirty="0" smtClean="0"/>
              <a:t>, маъсулиятлилик </a:t>
            </a:r>
            <a:r>
              <a:rPr b="1" spc="-5" dirty="0" smtClean="0"/>
              <a:t>  </a:t>
            </a:r>
            <a:r>
              <a:rPr b="1" spc="-5" dirty="0"/>
              <a:t>етишмаса;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-2650" y="381000"/>
            <a:ext cx="8763000" cy="37196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7785">
              <a:lnSpc>
                <a:spcPct val="100000"/>
              </a:lnSpc>
              <a:spcBef>
                <a:spcPts val="105"/>
              </a:spcBef>
            </a:pPr>
            <a:r>
              <a:rPr lang="en-US" sz="2400" b="1" spc="-25" dirty="0" smtClean="0">
                <a:solidFill>
                  <a:srgbClr val="FF0000"/>
                </a:solidFill>
                <a:latin typeface="Times New Roman"/>
                <a:cs typeface="Times New Roman"/>
              </a:rPr>
              <a:t>           </a:t>
            </a:r>
            <a:r>
              <a:rPr sz="2400" b="1" spc="-25" dirty="0" err="1" smtClean="0">
                <a:latin typeface="Times New Roman"/>
                <a:cs typeface="Times New Roman"/>
              </a:rPr>
              <a:t>Рахбарлар</a:t>
            </a:r>
            <a:r>
              <a:rPr sz="2400" b="1" spc="-25" dirty="0" smtClean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фаолиятида </a:t>
            </a:r>
            <a:r>
              <a:rPr sz="2400" b="1" spc="-5" dirty="0" err="1">
                <a:latin typeface="Times New Roman"/>
                <a:cs typeface="Times New Roman"/>
              </a:rPr>
              <a:t>учрайдиган</a:t>
            </a:r>
            <a:r>
              <a:rPr sz="2400" b="1" spc="-65" dirty="0">
                <a:latin typeface="Times New Roman"/>
                <a:cs typeface="Times New Roman"/>
              </a:rPr>
              <a:t> </a:t>
            </a:r>
            <a:r>
              <a:rPr sz="2400" b="1" dirty="0" err="1" smtClean="0">
                <a:latin typeface="Times New Roman"/>
                <a:cs typeface="Times New Roman"/>
              </a:rPr>
              <a:t>тўсиқлар</a:t>
            </a:r>
            <a:r>
              <a:rPr lang="en-US" sz="2400" b="1" dirty="0" smtClean="0">
                <a:latin typeface="Times New Roman"/>
                <a:cs typeface="Times New Roman"/>
              </a:rPr>
              <a:t>[5].</a:t>
            </a:r>
            <a:endParaRPr lang="uz-Cyrl-UZ" sz="2400" b="1" dirty="0" smtClean="0">
              <a:latin typeface="Times New Roman"/>
              <a:cs typeface="Times New Roman"/>
            </a:endParaRPr>
          </a:p>
          <a:p>
            <a:pPr marL="57785">
              <a:lnSpc>
                <a:spcPct val="100000"/>
              </a:lnSpc>
              <a:spcBef>
                <a:spcPts val="105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355600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lang="uz-Cyrl-UZ" sz="2400" b="1" spc="-5" dirty="0" smtClean="0">
                <a:latin typeface="Times New Roman"/>
                <a:cs typeface="Times New Roman"/>
              </a:rPr>
              <a:t>     </a:t>
            </a:r>
            <a:r>
              <a:rPr sz="2400" b="1" spc="-5" dirty="0" err="1" smtClean="0">
                <a:latin typeface="Times New Roman"/>
                <a:cs typeface="Times New Roman"/>
              </a:rPr>
              <a:t>Раҳбарлик</a:t>
            </a:r>
            <a:r>
              <a:rPr sz="2400" b="1" spc="-5" dirty="0" smtClean="0">
                <a:latin typeface="Times New Roman"/>
                <a:cs typeface="Times New Roman"/>
              </a:rPr>
              <a:t> </a:t>
            </a:r>
            <a:r>
              <a:rPr sz="2400" b="1" spc="-5" dirty="0" err="1">
                <a:latin typeface="Times New Roman"/>
                <a:cs typeface="Times New Roman"/>
              </a:rPr>
              <a:t>раҳбардан</a:t>
            </a:r>
            <a:r>
              <a:rPr sz="2400" b="1" spc="-70" dirty="0">
                <a:latin typeface="Times New Roman"/>
                <a:cs typeface="Times New Roman"/>
              </a:rPr>
              <a:t> </a:t>
            </a:r>
            <a:r>
              <a:rPr sz="2400" b="1" spc="5" dirty="0" err="1" smtClean="0">
                <a:latin typeface="Times New Roman"/>
                <a:cs typeface="Times New Roman"/>
              </a:rPr>
              <a:t>бошқариш</a:t>
            </a:r>
            <a:r>
              <a:rPr lang="uz-Cyrl-UZ" sz="2400" b="1" spc="5" dirty="0" smtClean="0">
                <a:latin typeface="Times New Roman"/>
                <a:cs typeface="Times New Roman"/>
              </a:rPr>
              <a:t> </a:t>
            </a:r>
            <a:r>
              <a:rPr sz="2400" b="1" dirty="0" err="1" smtClean="0">
                <a:latin typeface="Times New Roman"/>
                <a:cs typeface="Times New Roman"/>
              </a:rPr>
              <a:t>маданиятининг</a:t>
            </a:r>
            <a:r>
              <a:rPr sz="2400" b="1" dirty="0" smtClean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қонуниятларига </a:t>
            </a:r>
            <a:r>
              <a:rPr sz="2400" b="1" spc="-15" dirty="0">
                <a:latin typeface="Times New Roman"/>
                <a:cs typeface="Times New Roman"/>
              </a:rPr>
              <a:t>буйсунишини  </a:t>
            </a:r>
            <a:r>
              <a:rPr sz="2400" b="1" spc="10" dirty="0">
                <a:latin typeface="Times New Roman"/>
                <a:cs typeface="Times New Roman"/>
              </a:rPr>
              <a:t>талаб </a:t>
            </a:r>
            <a:r>
              <a:rPr sz="2400" b="1" spc="5" dirty="0">
                <a:latin typeface="Times New Roman"/>
                <a:cs typeface="Times New Roman"/>
              </a:rPr>
              <a:t>этади. </a:t>
            </a:r>
            <a:endParaRPr lang="uz-Cyrl-UZ" sz="2400" b="1" spc="5" dirty="0" smtClean="0">
              <a:latin typeface="Times New Roman"/>
              <a:cs typeface="Times New Roman"/>
            </a:endParaRPr>
          </a:p>
          <a:p>
            <a:pPr marL="355600" marR="5080" algn="just">
              <a:lnSpc>
                <a:spcPct val="100000"/>
              </a:lnSpc>
              <a:spcBef>
                <a:spcPts val="5"/>
              </a:spcBef>
            </a:pPr>
            <a:r>
              <a:rPr lang="uz-Cyrl-UZ" sz="2400" b="1" spc="5" dirty="0">
                <a:latin typeface="Times New Roman"/>
                <a:cs typeface="Times New Roman"/>
              </a:rPr>
              <a:t> </a:t>
            </a:r>
            <a:r>
              <a:rPr lang="uz-Cyrl-UZ" sz="2400" b="1" spc="5" dirty="0" smtClean="0">
                <a:latin typeface="Times New Roman"/>
                <a:cs typeface="Times New Roman"/>
              </a:rPr>
              <a:t>    </a:t>
            </a:r>
            <a:r>
              <a:rPr sz="2400" b="1" spc="-5" dirty="0" err="1" smtClean="0">
                <a:latin typeface="Times New Roman"/>
                <a:cs typeface="Times New Roman"/>
              </a:rPr>
              <a:t>Бошкариш</a:t>
            </a:r>
            <a:r>
              <a:rPr sz="2400" b="1" spc="-5" dirty="0" smtClean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маданияти </a:t>
            </a:r>
            <a:r>
              <a:rPr sz="2400" b="1" dirty="0">
                <a:latin typeface="Times New Roman"/>
                <a:cs typeface="Times New Roman"/>
              </a:rPr>
              <a:t>уз </a:t>
            </a:r>
            <a:r>
              <a:rPr sz="2400" b="1" spc="-10" dirty="0">
                <a:latin typeface="Times New Roman"/>
                <a:cs typeface="Times New Roman"/>
              </a:rPr>
              <a:t>ичига  </a:t>
            </a:r>
            <a:r>
              <a:rPr sz="2400" b="1" dirty="0">
                <a:latin typeface="Times New Roman"/>
                <a:cs typeface="Times New Roman"/>
              </a:rPr>
              <a:t>ахлоқ, </a:t>
            </a:r>
            <a:r>
              <a:rPr sz="2400" b="1" spc="-20" dirty="0">
                <a:latin typeface="Times New Roman"/>
                <a:cs typeface="Times New Roman"/>
              </a:rPr>
              <a:t>одоб </a:t>
            </a:r>
            <a:r>
              <a:rPr sz="2400" b="1" dirty="0">
                <a:latin typeface="Times New Roman"/>
                <a:cs typeface="Times New Roman"/>
              </a:rPr>
              <a:t>қоидаларини </a:t>
            </a:r>
            <a:r>
              <a:rPr sz="2400" b="1" spc="-10" dirty="0">
                <a:latin typeface="Times New Roman"/>
                <a:cs typeface="Times New Roman"/>
              </a:rPr>
              <a:t>олиш</a:t>
            </a:r>
            <a:r>
              <a:rPr sz="2400" b="1" spc="-7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керак.</a:t>
            </a:r>
            <a:endParaRPr sz="2400" b="1" dirty="0">
              <a:latin typeface="Times New Roman"/>
              <a:cs typeface="Times New Roman"/>
            </a:endParaRPr>
          </a:p>
          <a:p>
            <a:pPr marL="355600" marR="204470" algn="just">
              <a:lnSpc>
                <a:spcPct val="100000"/>
              </a:lnSpc>
            </a:pPr>
            <a:r>
              <a:rPr lang="uz-Cyrl-UZ" sz="2400" b="1" dirty="0" smtClean="0">
                <a:latin typeface="Times New Roman"/>
                <a:cs typeface="Times New Roman"/>
              </a:rPr>
              <a:t>      </a:t>
            </a:r>
            <a:r>
              <a:rPr sz="2400" b="1" dirty="0" err="1" smtClean="0">
                <a:latin typeface="Times New Roman"/>
                <a:cs typeface="Times New Roman"/>
              </a:rPr>
              <a:t>Бошқариш</a:t>
            </a:r>
            <a:r>
              <a:rPr sz="2400" b="1" dirty="0" smtClean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маданиятини </a:t>
            </a:r>
            <a:r>
              <a:rPr sz="2400" b="1" spc="-15" dirty="0">
                <a:latin typeface="Times New Roman"/>
                <a:cs typeface="Times New Roman"/>
              </a:rPr>
              <a:t>такомиллаштириш  </a:t>
            </a:r>
            <a:r>
              <a:rPr sz="2400" b="1" dirty="0">
                <a:latin typeface="Times New Roman"/>
                <a:cs typeface="Times New Roman"/>
              </a:rPr>
              <a:t>унинг </a:t>
            </a:r>
            <a:r>
              <a:rPr sz="2400" b="1" spc="-15" dirty="0">
                <a:latin typeface="Times New Roman"/>
                <a:cs typeface="Times New Roman"/>
              </a:rPr>
              <a:t>барча </a:t>
            </a:r>
            <a:r>
              <a:rPr sz="2400" b="1" spc="-10" dirty="0">
                <a:latin typeface="Times New Roman"/>
                <a:cs typeface="Times New Roman"/>
              </a:rPr>
              <a:t>элементларига </a:t>
            </a:r>
            <a:r>
              <a:rPr sz="2400" b="1" dirty="0">
                <a:latin typeface="Times New Roman"/>
                <a:cs typeface="Times New Roman"/>
              </a:rPr>
              <a:t>эътиборни  </a:t>
            </a:r>
            <a:r>
              <a:rPr sz="2400" b="1" spc="-5" dirty="0">
                <a:latin typeface="Times New Roman"/>
                <a:cs typeface="Times New Roman"/>
              </a:rPr>
              <a:t>кучайтириш </a:t>
            </a:r>
            <a:r>
              <a:rPr sz="2400" b="1" dirty="0">
                <a:latin typeface="Times New Roman"/>
                <a:cs typeface="Times New Roman"/>
              </a:rPr>
              <a:t>демакдир. </a:t>
            </a:r>
            <a:endParaRPr lang="uz-Cyrl-UZ" sz="2400" b="1" dirty="0" smtClean="0">
              <a:latin typeface="Times New Roman"/>
              <a:cs typeface="Times New Roman"/>
            </a:endParaRPr>
          </a:p>
          <a:p>
            <a:pPr marL="355600" marR="204470" algn="just">
              <a:lnSpc>
                <a:spcPct val="100000"/>
              </a:lnSpc>
            </a:pPr>
            <a:r>
              <a:rPr lang="uz-Cyrl-UZ" sz="2400" b="1" dirty="0" smtClean="0">
                <a:latin typeface="Times New Roman"/>
                <a:cs typeface="Times New Roman"/>
              </a:rPr>
              <a:t>      </a:t>
            </a:r>
            <a:r>
              <a:rPr sz="2400" b="1" dirty="0" err="1" smtClean="0">
                <a:latin typeface="Times New Roman"/>
                <a:cs typeface="Times New Roman"/>
              </a:rPr>
              <a:t>Раҳбарнинг</a:t>
            </a:r>
            <a:r>
              <a:rPr sz="2400" b="1" spc="-100" dirty="0" smtClean="0">
                <a:latin typeface="Times New Roman"/>
                <a:cs typeface="Times New Roman"/>
              </a:rPr>
              <a:t> </a:t>
            </a:r>
            <a:r>
              <a:rPr sz="2400" b="1" spc="-5" dirty="0">
                <a:latin typeface="Times New Roman"/>
                <a:cs typeface="Times New Roman"/>
              </a:rPr>
              <a:t>маданият  </a:t>
            </a:r>
            <a:r>
              <a:rPr sz="2400" b="1" dirty="0">
                <a:latin typeface="Times New Roman"/>
                <a:cs typeface="Times New Roman"/>
              </a:rPr>
              <a:t>даражаси- </a:t>
            </a:r>
            <a:r>
              <a:rPr sz="2400" b="1" spc="-60" dirty="0">
                <a:latin typeface="Times New Roman"/>
                <a:cs typeface="Times New Roman"/>
              </a:rPr>
              <a:t>бу </a:t>
            </a:r>
            <a:r>
              <a:rPr sz="2400" b="1" spc="15" dirty="0">
                <a:latin typeface="Times New Roman"/>
                <a:cs typeface="Times New Roman"/>
              </a:rPr>
              <a:t>ўта </a:t>
            </a:r>
            <a:r>
              <a:rPr sz="2400" b="1" spc="-5" dirty="0" err="1">
                <a:latin typeface="Times New Roman"/>
                <a:cs typeface="Times New Roman"/>
              </a:rPr>
              <a:t>мураккаб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spc="-5" dirty="0" err="1" smtClean="0">
                <a:latin typeface="Times New Roman"/>
                <a:cs typeface="Times New Roman"/>
              </a:rPr>
              <a:t>кўрсаткич</a:t>
            </a:r>
            <a:r>
              <a:rPr lang="uz-Cyrl-UZ" sz="2400" b="1" spc="-5" dirty="0" smtClean="0">
                <a:latin typeface="Times New Roman"/>
                <a:cs typeface="Times New Roman"/>
              </a:rPr>
              <a:t> ҳ</a:t>
            </a:r>
            <a:r>
              <a:rPr sz="2400" b="1" spc="-5" dirty="0" err="1" smtClean="0">
                <a:latin typeface="Times New Roman"/>
                <a:cs typeface="Times New Roman"/>
              </a:rPr>
              <a:t>исобланади</a:t>
            </a:r>
            <a:r>
              <a:rPr lang="uz-Cyrl-UZ" sz="2400" b="1" spc="-5" dirty="0" smtClean="0">
                <a:latin typeface="Times New Roman"/>
                <a:cs typeface="Times New Roman"/>
              </a:rPr>
              <a:t>.</a:t>
            </a:r>
            <a:endParaRPr sz="2400" b="1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8686799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400" b="1" spc="-10" dirty="0">
                <a:solidFill>
                  <a:srgbClr val="000000"/>
                </a:solidFill>
                <a:latin typeface="Times New Roman"/>
                <a:cs typeface="Times New Roman"/>
              </a:rPr>
              <a:t>Раҳбарлар фаолиятида </a:t>
            </a:r>
            <a:r>
              <a:rPr sz="2400" b="1" spc="-5" dirty="0" err="1">
                <a:solidFill>
                  <a:srgbClr val="000000"/>
                </a:solidFill>
                <a:latin typeface="Times New Roman"/>
                <a:cs typeface="Times New Roman"/>
              </a:rPr>
              <a:t>учрайдиган</a:t>
            </a:r>
            <a:r>
              <a:rPr sz="240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uz-Cyrl-UZ" sz="2400" b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асосий элементлар ёки белгилар</a:t>
            </a:r>
            <a:r>
              <a:rPr lang="en-US" sz="2400" b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[6].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600" y="1086496"/>
            <a:ext cx="8762999" cy="470526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200" b="1" spc="-5" dirty="0" smtClean="0">
                <a:latin typeface="Times New Roman"/>
                <a:cs typeface="Times New Roman"/>
              </a:rPr>
              <a:t>    </a:t>
            </a:r>
            <a:r>
              <a:rPr sz="2200" b="1" spc="-5" dirty="0" err="1" smtClean="0">
                <a:latin typeface="Times New Roman"/>
                <a:cs typeface="Times New Roman"/>
              </a:rPr>
              <a:t>Ўз-ўзини</a:t>
            </a:r>
            <a:r>
              <a:rPr sz="2200" b="1" spc="-5" dirty="0" smtClean="0">
                <a:latin typeface="Times New Roman"/>
                <a:cs typeface="Times New Roman"/>
              </a:rPr>
              <a:t> </a:t>
            </a:r>
            <a:r>
              <a:rPr sz="2200" b="1" spc="-10" dirty="0">
                <a:latin typeface="Times New Roman"/>
                <a:cs typeface="Times New Roman"/>
              </a:rPr>
              <a:t>бошқара</a:t>
            </a:r>
            <a:r>
              <a:rPr sz="2200" b="1" spc="-20" dirty="0">
                <a:latin typeface="Times New Roman"/>
                <a:cs typeface="Times New Roman"/>
              </a:rPr>
              <a:t> </a:t>
            </a:r>
            <a:r>
              <a:rPr sz="2200" b="1" spc="-10" dirty="0">
                <a:latin typeface="Times New Roman"/>
                <a:cs typeface="Times New Roman"/>
              </a:rPr>
              <a:t>олмаслик</a:t>
            </a:r>
            <a:r>
              <a:rPr sz="2200" spc="-10" dirty="0">
                <a:latin typeface="Times New Roman"/>
                <a:cs typeface="Times New Roman"/>
              </a:rPr>
              <a:t>.</a:t>
            </a:r>
            <a:endParaRPr sz="2200" dirty="0">
              <a:latin typeface="Times New Roman"/>
              <a:cs typeface="Times New Roman"/>
            </a:endParaRPr>
          </a:p>
          <a:p>
            <a:pPr marL="355600" marR="598170" indent="-342900">
              <a:lnSpc>
                <a:spcPct val="80100"/>
              </a:lnSpc>
              <a:spcBef>
                <a:spcPts val="5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200" spc="-5" dirty="0" smtClean="0">
                <a:latin typeface="Times New Roman"/>
                <a:cs typeface="Times New Roman"/>
              </a:rPr>
              <a:t>     </a:t>
            </a:r>
            <a:r>
              <a:rPr sz="2200" spc="-5" dirty="0" err="1" smtClean="0">
                <a:latin typeface="Times New Roman"/>
                <a:cs typeface="Times New Roman"/>
              </a:rPr>
              <a:t>Раҳбар</a:t>
            </a:r>
            <a:r>
              <a:rPr sz="2200" spc="-5" dirty="0" smtClean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ҳаёти </a:t>
            </a:r>
            <a:r>
              <a:rPr sz="2200" spc="-15" dirty="0">
                <a:latin typeface="Times New Roman"/>
                <a:cs typeface="Times New Roman"/>
              </a:rPr>
              <a:t>ҳаяжон </a:t>
            </a:r>
            <a:r>
              <a:rPr sz="2200" spc="-20" dirty="0">
                <a:latin typeface="Times New Roman"/>
                <a:cs typeface="Times New Roman"/>
              </a:rPr>
              <a:t>ва </a:t>
            </a:r>
            <a:r>
              <a:rPr sz="2200" spc="-5" dirty="0">
                <a:latin typeface="Times New Roman"/>
                <a:cs typeface="Times New Roman"/>
              </a:rPr>
              <a:t>зўриқишларга тўла. </a:t>
            </a:r>
            <a:r>
              <a:rPr sz="2200" spc="-15" dirty="0">
                <a:latin typeface="Times New Roman"/>
                <a:cs typeface="Times New Roman"/>
              </a:rPr>
              <a:t>Бундай </a:t>
            </a:r>
            <a:r>
              <a:rPr sz="2200" spc="-5" dirty="0">
                <a:latin typeface="Times New Roman"/>
                <a:cs typeface="Times New Roman"/>
              </a:rPr>
              <a:t>шароитда  </a:t>
            </a:r>
            <a:r>
              <a:rPr sz="2200" spc="-35" dirty="0">
                <a:latin typeface="Times New Roman"/>
                <a:cs typeface="Times New Roman"/>
              </a:rPr>
              <a:t>хулқда </a:t>
            </a:r>
            <a:r>
              <a:rPr sz="2200" spc="-5" dirty="0">
                <a:latin typeface="Times New Roman"/>
                <a:cs typeface="Times New Roman"/>
              </a:rPr>
              <a:t>аниқ мақсаднинг йўқлиги </a:t>
            </a:r>
            <a:r>
              <a:rPr sz="2200" spc="-15" dirty="0">
                <a:latin typeface="Times New Roman"/>
                <a:cs typeface="Times New Roman"/>
              </a:rPr>
              <a:t>нафақат </a:t>
            </a:r>
            <a:r>
              <a:rPr sz="2200" spc="-5" dirty="0">
                <a:latin typeface="Times New Roman"/>
                <a:cs typeface="Times New Roman"/>
              </a:rPr>
              <a:t>жамоа </a:t>
            </a:r>
            <a:r>
              <a:rPr sz="2200" spc="-10" dirty="0">
                <a:latin typeface="Times New Roman"/>
                <a:cs typeface="Times New Roman"/>
              </a:rPr>
              <a:t>фаолиятига,  </a:t>
            </a:r>
            <a:r>
              <a:rPr sz="2200" spc="-5" dirty="0">
                <a:latin typeface="Times New Roman"/>
                <a:cs typeface="Times New Roman"/>
              </a:rPr>
              <a:t>балки раҳбарнинг соғлигига ҳам </a:t>
            </a:r>
            <a:r>
              <a:rPr sz="2200" dirty="0">
                <a:latin typeface="Times New Roman"/>
                <a:cs typeface="Times New Roman"/>
              </a:rPr>
              <a:t>салбий таъсир</a:t>
            </a:r>
            <a:r>
              <a:rPr sz="2200" spc="7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этади.</a:t>
            </a:r>
          </a:p>
          <a:p>
            <a:pPr marL="12700">
              <a:lnSpc>
                <a:spcPct val="100000"/>
              </a:lnSpc>
            </a:pPr>
            <a:r>
              <a:rPr sz="2200" spc="-5" dirty="0">
                <a:latin typeface="Arial"/>
                <a:cs typeface="Arial"/>
              </a:rPr>
              <a:t>•</a:t>
            </a:r>
            <a:endParaRPr sz="2200" dirty="0">
              <a:latin typeface="Arial"/>
              <a:cs typeface="Arial"/>
            </a:endParaRPr>
          </a:p>
          <a:p>
            <a:pPr marL="355600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lang="uz-Cyrl-UZ" sz="2200" b="1" spc="-15" dirty="0" smtClean="0">
                <a:latin typeface="Times New Roman"/>
                <a:cs typeface="Times New Roman"/>
              </a:rPr>
              <a:t>   </a:t>
            </a:r>
            <a:r>
              <a:rPr sz="2200" b="1" spc="-15" dirty="0" err="1" smtClean="0">
                <a:latin typeface="Times New Roman"/>
                <a:cs typeface="Times New Roman"/>
              </a:rPr>
              <a:t>Шахсий</a:t>
            </a:r>
            <a:r>
              <a:rPr sz="2200" b="1" spc="-15" dirty="0" smtClean="0">
                <a:latin typeface="Times New Roman"/>
                <a:cs typeface="Times New Roman"/>
              </a:rPr>
              <a:t> </a:t>
            </a:r>
            <a:r>
              <a:rPr sz="2200" b="1" spc="-15" dirty="0">
                <a:latin typeface="Times New Roman"/>
                <a:cs typeface="Times New Roman"/>
              </a:rPr>
              <a:t>қадриятларнинг</a:t>
            </a:r>
            <a:r>
              <a:rPr sz="2200" b="1" spc="25" dirty="0">
                <a:latin typeface="Times New Roman"/>
                <a:cs typeface="Times New Roman"/>
              </a:rPr>
              <a:t> </a:t>
            </a:r>
            <a:r>
              <a:rPr sz="2200" b="1" spc="-5" dirty="0" err="1">
                <a:latin typeface="Times New Roman"/>
                <a:cs typeface="Times New Roman"/>
              </a:rPr>
              <a:t>шаклланмаганлиги</a:t>
            </a:r>
            <a:r>
              <a:rPr sz="2200" b="1" spc="-5" dirty="0" smtClean="0">
                <a:latin typeface="Times New Roman"/>
                <a:cs typeface="Times New Roman"/>
              </a:rPr>
              <a:t>.</a:t>
            </a:r>
            <a:endParaRPr lang="uz-Cyrl-UZ" sz="2200" b="1" spc="-5" dirty="0" smtClean="0">
              <a:latin typeface="Times New Roman"/>
              <a:cs typeface="Times New Roman"/>
            </a:endParaRPr>
          </a:p>
          <a:p>
            <a:pPr marL="355600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endParaRPr sz="2200" dirty="0">
              <a:latin typeface="Times New Roman"/>
              <a:cs typeface="Times New Roman"/>
            </a:endParaRPr>
          </a:p>
          <a:p>
            <a:pPr marL="355600" indent="-342900" algn="just">
              <a:lnSpc>
                <a:spcPts val="2375"/>
              </a:lnSpc>
              <a:buFont typeface="Arial"/>
              <a:buChar char="•"/>
              <a:tabLst>
                <a:tab pos="355600" algn="l"/>
              </a:tabLst>
            </a:pPr>
            <a:r>
              <a:rPr lang="uz-Cyrl-UZ" sz="2200" spc="-5" dirty="0" smtClean="0">
                <a:latin typeface="Times New Roman"/>
                <a:cs typeface="Times New Roman"/>
              </a:rPr>
              <a:t>      </a:t>
            </a:r>
            <a:r>
              <a:rPr sz="2200" spc="-5" dirty="0" err="1" smtClean="0">
                <a:latin typeface="Times New Roman"/>
                <a:cs typeface="Times New Roman"/>
              </a:rPr>
              <a:t>Раҳбар</a:t>
            </a:r>
            <a:r>
              <a:rPr sz="2200" spc="-5" dirty="0" smtClean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доим қарор </a:t>
            </a:r>
            <a:r>
              <a:rPr sz="2200" spc="-35" dirty="0">
                <a:latin typeface="Times New Roman"/>
                <a:cs typeface="Times New Roman"/>
              </a:rPr>
              <a:t>қабул </a:t>
            </a:r>
            <a:r>
              <a:rPr sz="2200" spc="-5" dirty="0">
                <a:latin typeface="Times New Roman"/>
                <a:cs typeface="Times New Roman"/>
              </a:rPr>
              <a:t>қилиш </a:t>
            </a:r>
            <a:r>
              <a:rPr sz="2200" spc="-10" dirty="0">
                <a:latin typeface="Times New Roman"/>
                <a:cs typeface="Times New Roman"/>
              </a:rPr>
              <a:t>вазиятида </a:t>
            </a:r>
            <a:r>
              <a:rPr sz="2200" spc="-5" dirty="0">
                <a:latin typeface="Times New Roman"/>
                <a:cs typeface="Times New Roman"/>
              </a:rPr>
              <a:t>бўлади.</a:t>
            </a:r>
            <a:r>
              <a:rPr sz="2200" spc="15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Ваҳоланки,</a:t>
            </a:r>
            <a:endParaRPr sz="2200" dirty="0">
              <a:latin typeface="Times New Roman"/>
              <a:cs typeface="Times New Roman"/>
            </a:endParaRPr>
          </a:p>
          <a:p>
            <a:pPr marL="355600" algn="just">
              <a:lnSpc>
                <a:spcPts val="2115"/>
              </a:lnSpc>
            </a:pPr>
            <a:r>
              <a:rPr sz="2200" spc="-5" dirty="0">
                <a:latin typeface="Times New Roman"/>
                <a:cs typeface="Times New Roman"/>
              </a:rPr>
              <a:t>қарор самараси </a:t>
            </a:r>
            <a:r>
              <a:rPr sz="2200" spc="-15" dirty="0">
                <a:latin typeface="Times New Roman"/>
                <a:cs typeface="Times New Roman"/>
              </a:rPr>
              <a:t>шахсий </a:t>
            </a:r>
            <a:r>
              <a:rPr sz="2200" spc="-10" dirty="0">
                <a:latin typeface="Times New Roman"/>
                <a:cs typeface="Times New Roman"/>
              </a:rPr>
              <a:t>қадриятлар, касбий </a:t>
            </a:r>
            <a:r>
              <a:rPr sz="2200" spc="-20" dirty="0" err="1">
                <a:latin typeface="Times New Roman"/>
                <a:cs typeface="Times New Roman"/>
              </a:rPr>
              <a:t>ва</a:t>
            </a:r>
            <a:r>
              <a:rPr sz="2200" spc="120" dirty="0">
                <a:latin typeface="Times New Roman"/>
                <a:cs typeface="Times New Roman"/>
              </a:rPr>
              <a:t> </a:t>
            </a:r>
            <a:r>
              <a:rPr sz="2200" spc="-5" dirty="0" err="1" smtClean="0">
                <a:latin typeface="Times New Roman"/>
                <a:cs typeface="Times New Roman"/>
              </a:rPr>
              <a:t>ҳаётий</a:t>
            </a:r>
            <a:r>
              <a:rPr lang="uz-Cyrl-UZ" sz="2200" spc="-5" dirty="0" smtClean="0">
                <a:latin typeface="Times New Roman"/>
                <a:cs typeface="Times New Roman"/>
              </a:rPr>
              <a:t> </a:t>
            </a:r>
            <a:r>
              <a:rPr sz="2200" spc="-5" dirty="0" err="1" smtClean="0">
                <a:latin typeface="Times New Roman"/>
                <a:cs typeface="Times New Roman"/>
              </a:rPr>
              <a:t>тамойилларга</a:t>
            </a:r>
            <a:r>
              <a:rPr sz="2200" spc="-5" dirty="0" smtClean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асосланади, </a:t>
            </a:r>
            <a:r>
              <a:rPr sz="2200" spc="-20" dirty="0">
                <a:latin typeface="Times New Roman"/>
                <a:cs typeface="Times New Roman"/>
              </a:rPr>
              <a:t>уларнинг </a:t>
            </a:r>
            <a:r>
              <a:rPr sz="2200" spc="-10" dirty="0">
                <a:latin typeface="Times New Roman"/>
                <a:cs typeface="Times New Roman"/>
              </a:rPr>
              <a:t>шаклланганлиги </a:t>
            </a:r>
            <a:r>
              <a:rPr sz="2200" spc="-5" dirty="0">
                <a:latin typeface="Times New Roman"/>
                <a:cs typeface="Times New Roman"/>
              </a:rPr>
              <a:t>раҳбар  </a:t>
            </a:r>
            <a:r>
              <a:rPr sz="2200" spc="-10" dirty="0">
                <a:latin typeface="Times New Roman"/>
                <a:cs typeface="Times New Roman"/>
              </a:rPr>
              <a:t>фаолиятининг мазмунини </a:t>
            </a:r>
            <a:r>
              <a:rPr sz="2200" dirty="0">
                <a:latin typeface="Times New Roman"/>
                <a:cs typeface="Times New Roman"/>
              </a:rPr>
              <a:t>ташкил </a:t>
            </a:r>
            <a:r>
              <a:rPr sz="2200" dirty="0" err="1">
                <a:latin typeface="Times New Roman"/>
                <a:cs typeface="Times New Roman"/>
              </a:rPr>
              <a:t>этади</a:t>
            </a:r>
            <a:r>
              <a:rPr sz="2200" dirty="0" smtClean="0">
                <a:latin typeface="Times New Roman"/>
                <a:cs typeface="Times New Roman"/>
              </a:rPr>
              <a:t>.</a:t>
            </a:r>
            <a:endParaRPr lang="uz-Cyrl-UZ" sz="2200" dirty="0" smtClean="0">
              <a:latin typeface="Times New Roman"/>
              <a:cs typeface="Times New Roman"/>
            </a:endParaRPr>
          </a:p>
          <a:p>
            <a:pPr marL="355600" algn="just">
              <a:lnSpc>
                <a:spcPts val="2115"/>
              </a:lnSpc>
            </a:pPr>
            <a:r>
              <a:rPr lang="uz-Cyrl-UZ" sz="2200" dirty="0">
                <a:latin typeface="Times New Roman"/>
                <a:cs typeface="Times New Roman"/>
              </a:rPr>
              <a:t> </a:t>
            </a:r>
            <a:r>
              <a:rPr lang="uz-Cyrl-UZ" sz="2200" dirty="0" smtClean="0">
                <a:latin typeface="Times New Roman"/>
                <a:cs typeface="Times New Roman"/>
              </a:rPr>
              <a:t>    </a:t>
            </a:r>
            <a:r>
              <a:rPr sz="2200" dirty="0" smtClean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Масалан,</a:t>
            </a:r>
            <a:r>
              <a:rPr sz="2200" spc="100" dirty="0">
                <a:latin typeface="Times New Roman"/>
                <a:cs typeface="Times New Roman"/>
              </a:rPr>
              <a:t> </a:t>
            </a:r>
            <a:r>
              <a:rPr sz="2200" spc="-5" dirty="0" err="1" smtClean="0">
                <a:latin typeface="Times New Roman"/>
                <a:cs typeface="Times New Roman"/>
              </a:rPr>
              <a:t>замонавий</a:t>
            </a:r>
            <a:r>
              <a:rPr lang="uz-Cyrl-UZ" sz="2200" spc="-5" dirty="0" smtClean="0">
                <a:latin typeface="Times New Roman"/>
                <a:cs typeface="Times New Roman"/>
              </a:rPr>
              <a:t> </a:t>
            </a:r>
            <a:r>
              <a:rPr sz="2200" spc="-5" dirty="0" err="1" smtClean="0">
                <a:latin typeface="Times New Roman"/>
                <a:cs typeface="Times New Roman"/>
              </a:rPr>
              <a:t>бошқарув</a:t>
            </a:r>
            <a:r>
              <a:rPr sz="2200" spc="-5" dirty="0" smtClean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самарадорлик, </a:t>
            </a:r>
            <a:r>
              <a:rPr sz="2200" spc="-30" dirty="0">
                <a:latin typeface="Times New Roman"/>
                <a:cs typeface="Times New Roman"/>
              </a:rPr>
              <a:t>ходим </a:t>
            </a:r>
            <a:r>
              <a:rPr sz="2200" spc="-20" dirty="0">
                <a:latin typeface="Times New Roman"/>
                <a:cs typeface="Times New Roman"/>
              </a:rPr>
              <a:t>имкониятларини </a:t>
            </a:r>
            <a:r>
              <a:rPr sz="2200" spc="-15" dirty="0">
                <a:latin typeface="Times New Roman"/>
                <a:cs typeface="Times New Roman"/>
              </a:rPr>
              <a:t>очишга </a:t>
            </a:r>
            <a:r>
              <a:rPr sz="2200" spc="-5" dirty="0">
                <a:latin typeface="Times New Roman"/>
                <a:cs typeface="Times New Roman"/>
              </a:rPr>
              <a:t>кўмак,  ташкилотга янгилик </a:t>
            </a:r>
            <a:r>
              <a:rPr sz="2200" spc="-10" dirty="0">
                <a:latin typeface="Times New Roman"/>
                <a:cs typeface="Times New Roman"/>
              </a:rPr>
              <a:t>олиб </a:t>
            </a:r>
            <a:r>
              <a:rPr sz="2200" spc="-5" dirty="0">
                <a:latin typeface="Times New Roman"/>
                <a:cs typeface="Times New Roman"/>
              </a:rPr>
              <a:t>киришга мойиллик </a:t>
            </a:r>
            <a:r>
              <a:rPr sz="2200" spc="-15" dirty="0">
                <a:latin typeface="Times New Roman"/>
                <a:cs typeface="Times New Roman"/>
              </a:rPr>
              <a:t>каби </a:t>
            </a:r>
            <a:r>
              <a:rPr sz="2200" spc="-10" dirty="0">
                <a:latin typeface="Times New Roman"/>
                <a:cs typeface="Times New Roman"/>
              </a:rPr>
              <a:t>қадриятларга  </a:t>
            </a:r>
            <a:r>
              <a:rPr sz="2200" dirty="0">
                <a:latin typeface="Times New Roman"/>
                <a:cs typeface="Times New Roman"/>
              </a:rPr>
              <a:t>асосланади. </a:t>
            </a:r>
            <a:endParaRPr lang="uz-Cyrl-UZ" sz="2200" dirty="0" smtClean="0">
              <a:latin typeface="Times New Roman"/>
              <a:cs typeface="Times New Roman"/>
            </a:endParaRPr>
          </a:p>
          <a:p>
            <a:pPr marL="355600" algn="just">
              <a:lnSpc>
                <a:spcPts val="2115"/>
              </a:lnSpc>
            </a:pPr>
            <a:r>
              <a:rPr lang="uz-Cyrl-UZ" sz="2200" spc="-10" dirty="0">
                <a:latin typeface="Times New Roman"/>
                <a:cs typeface="Times New Roman"/>
              </a:rPr>
              <a:t> </a:t>
            </a:r>
            <a:r>
              <a:rPr lang="uz-Cyrl-UZ" sz="2200" spc="-10" dirty="0" smtClean="0">
                <a:latin typeface="Times New Roman"/>
                <a:cs typeface="Times New Roman"/>
              </a:rPr>
              <a:t>     </a:t>
            </a:r>
            <a:r>
              <a:rPr sz="2200" spc="-10" dirty="0" err="1" smtClean="0">
                <a:latin typeface="Times New Roman"/>
                <a:cs typeface="Times New Roman"/>
              </a:rPr>
              <a:t>Мустаҳкам</a:t>
            </a:r>
            <a:r>
              <a:rPr sz="2200" spc="-10" dirty="0" smtClean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қадрият </a:t>
            </a:r>
            <a:r>
              <a:rPr sz="2200" spc="-20" dirty="0">
                <a:latin typeface="Times New Roman"/>
                <a:cs typeface="Times New Roman"/>
              </a:rPr>
              <a:t>ва </a:t>
            </a:r>
            <a:r>
              <a:rPr sz="2200" dirty="0" err="1">
                <a:latin typeface="Times New Roman"/>
                <a:cs typeface="Times New Roman"/>
              </a:rPr>
              <a:t>тамойилларга</a:t>
            </a:r>
            <a:r>
              <a:rPr sz="2200" spc="50" dirty="0">
                <a:latin typeface="Times New Roman"/>
                <a:cs typeface="Times New Roman"/>
              </a:rPr>
              <a:t> </a:t>
            </a:r>
            <a:r>
              <a:rPr sz="2200" dirty="0" err="1" smtClean="0">
                <a:latin typeface="Times New Roman"/>
                <a:cs typeface="Times New Roman"/>
              </a:rPr>
              <a:t>асосланмаган</a:t>
            </a:r>
            <a:r>
              <a:rPr lang="uz-Cyrl-UZ" sz="2200" dirty="0" smtClean="0">
                <a:latin typeface="Times New Roman"/>
                <a:cs typeface="Times New Roman"/>
              </a:rPr>
              <a:t> </a:t>
            </a:r>
            <a:r>
              <a:rPr sz="2200" spc="-5" dirty="0" err="1" smtClean="0">
                <a:latin typeface="Times New Roman"/>
                <a:cs typeface="Times New Roman"/>
              </a:rPr>
              <a:t>раҳбар</a:t>
            </a:r>
            <a:r>
              <a:rPr sz="2200" spc="-5" dirty="0" smtClean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беқарорлик </a:t>
            </a:r>
            <a:r>
              <a:rPr sz="2200" spc="-20" dirty="0">
                <a:latin typeface="Times New Roman"/>
                <a:cs typeface="Times New Roman"/>
              </a:rPr>
              <a:t>ва </a:t>
            </a:r>
            <a:r>
              <a:rPr sz="2200" spc="-5" dirty="0">
                <a:latin typeface="Times New Roman"/>
                <a:cs typeface="Times New Roman"/>
              </a:rPr>
              <a:t>мақсад </a:t>
            </a:r>
            <a:r>
              <a:rPr sz="2200" spc="-10" dirty="0">
                <a:latin typeface="Times New Roman"/>
                <a:cs typeface="Times New Roman"/>
              </a:rPr>
              <a:t>йўлида иродасизликни намоён</a:t>
            </a:r>
            <a:r>
              <a:rPr sz="2200" spc="16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этади.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1620" y="1219200"/>
            <a:ext cx="8653780" cy="4455066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55600" marR="161925" indent="-342900">
              <a:lnSpc>
                <a:spcPct val="80000"/>
              </a:lnSpc>
              <a:spcBef>
                <a:spcPts val="8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фаолияти </a:t>
            </a:r>
            <a:r>
              <a:rPr sz="2400" b="1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хусусиятини 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яхши  </a:t>
            </a:r>
            <a:r>
              <a:rPr sz="24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билмаслик. </a:t>
            </a:r>
            <a:endParaRPr lang="uz-Cyrl-UZ" sz="2400" b="1" spc="-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161925" indent="-342900" algn="just">
              <a:lnSpc>
                <a:spcPct val="80000"/>
              </a:lnSpc>
              <a:spcBef>
                <a:spcPts val="8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4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2400" spc="-1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sz="24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самараси ҳақида  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маълумотга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эга бўлмас 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экан,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ўз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малакасини 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шакллантира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олмайди.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Бошқарувга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ўз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ёндошувини  </a:t>
            </a:r>
            <a:r>
              <a:rPr sz="24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таҳлил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этолмайдиган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 фикр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топшириғини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ҳам 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ходимга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тушунтириши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қийин. 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  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ҳақда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нима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деб </a:t>
            </a:r>
            <a:r>
              <a:rPr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ўйлаши</a:t>
            </a:r>
            <a:r>
              <a:rPr sz="24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қизиқмайди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ўз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ходимларини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ташаббусга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чақириши  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мушкул,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айниқса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топшириқлар беришга</a:t>
            </a:r>
            <a:r>
              <a:rPr sz="2400" spc="7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қийналади.</a:t>
            </a:r>
          </a:p>
          <a:p>
            <a:pPr marL="12700" algn="just">
              <a:lnSpc>
                <a:spcPct val="100000"/>
              </a:lnSpc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</a:p>
          <a:p>
            <a:pPr marL="355600" indent="-342900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малакасининг </a:t>
            </a:r>
            <a:r>
              <a:rPr sz="2400" b="1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сустлиги. </a:t>
            </a:r>
            <a:endParaRPr lang="uz-Cyrl-UZ" sz="2400" b="1" spc="-25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42900" algn="just">
              <a:lnSpc>
                <a:spcPts val="2880"/>
              </a:lnSpc>
              <a:spcBef>
                <a:spcPts val="6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spc="-15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Ташкилотдаги</a:t>
            </a:r>
            <a:r>
              <a:rPr sz="24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ходим 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ресурсларни бошқариш учун</a:t>
            </a:r>
            <a:r>
              <a:rPr sz="2400" spc="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кўпгина</a:t>
            </a:r>
          </a:p>
          <a:p>
            <a:pPr marL="355600" marR="1410335" algn="just">
              <a:lnSpc>
                <a:spcPct val="80000"/>
              </a:lnSpc>
              <a:spcBef>
                <a:spcPts val="30"/>
              </a:spcBef>
            </a:pP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кўникмалар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зарур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бўлиб, </a:t>
            </a:r>
            <a:r>
              <a:rPr sz="24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 </a:t>
            </a:r>
            <a:r>
              <a:rPr sz="2400" spc="-1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раҳбарлик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2400" spc="-1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қобилиятлари</a:t>
            </a:r>
            <a:r>
              <a:rPr sz="24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дейиш ҳам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600" y="0"/>
            <a:ext cx="8915400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ru-RU" sz="2400" b="1" spc="-10" dirty="0" err="1">
                <a:solidFill>
                  <a:srgbClr val="000000"/>
                </a:solidFill>
              </a:rPr>
              <a:t>Раҳбарлар</a:t>
            </a:r>
            <a:r>
              <a:rPr lang="ru-RU" sz="2400" b="1" spc="-10" dirty="0">
                <a:solidFill>
                  <a:srgbClr val="000000"/>
                </a:solidFill>
              </a:rPr>
              <a:t> </a:t>
            </a:r>
            <a:r>
              <a:rPr lang="ru-RU" sz="2400" b="1" spc="-10" dirty="0" err="1">
                <a:solidFill>
                  <a:srgbClr val="000000"/>
                </a:solidFill>
              </a:rPr>
              <a:t>фаолиятида</a:t>
            </a:r>
            <a:r>
              <a:rPr lang="ru-RU" sz="2400" b="1" spc="-10" dirty="0">
                <a:solidFill>
                  <a:srgbClr val="000000"/>
                </a:solidFill>
              </a:rPr>
              <a:t> </a:t>
            </a:r>
            <a:r>
              <a:rPr lang="ru-RU" sz="2400" b="1" spc="-5" dirty="0" err="1">
                <a:solidFill>
                  <a:srgbClr val="000000"/>
                </a:solidFill>
              </a:rPr>
              <a:t>учрайдиган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асосий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элементлар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ёки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</a:rPr>
              <a:t>белгилар</a:t>
            </a:r>
            <a:r>
              <a:rPr lang="en-US" sz="2400" b="1" dirty="0" smtClean="0">
                <a:solidFill>
                  <a:srgbClr val="000000"/>
                </a:solidFill>
              </a:rPr>
              <a:t>[5].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152400"/>
            <a:ext cx="8331834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ru-RU" sz="2400" b="1" spc="-10" dirty="0" err="1">
                <a:solidFill>
                  <a:srgbClr val="000000"/>
                </a:solidFill>
              </a:rPr>
              <a:t>Раҳбарлар</a:t>
            </a:r>
            <a:r>
              <a:rPr lang="ru-RU" sz="2400" b="1" spc="-10" dirty="0">
                <a:solidFill>
                  <a:srgbClr val="000000"/>
                </a:solidFill>
              </a:rPr>
              <a:t> </a:t>
            </a:r>
            <a:r>
              <a:rPr lang="ru-RU" sz="2400" b="1" spc="-10" dirty="0" err="1">
                <a:solidFill>
                  <a:srgbClr val="000000"/>
                </a:solidFill>
              </a:rPr>
              <a:t>фаолиятида</a:t>
            </a:r>
            <a:r>
              <a:rPr lang="ru-RU" sz="2400" b="1" spc="-10" dirty="0">
                <a:solidFill>
                  <a:srgbClr val="000000"/>
                </a:solidFill>
              </a:rPr>
              <a:t> </a:t>
            </a:r>
            <a:r>
              <a:rPr lang="ru-RU" sz="2400" b="1" spc="-5" dirty="0" err="1">
                <a:solidFill>
                  <a:srgbClr val="000000"/>
                </a:solidFill>
              </a:rPr>
              <a:t>учрайдиган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асосий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элементлар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>
                <a:solidFill>
                  <a:srgbClr val="000000"/>
                </a:solidFill>
              </a:rPr>
              <a:t>ёки</a:t>
            </a:r>
            <a:r>
              <a:rPr lang="ru-RU" sz="2400" b="1" dirty="0">
                <a:solidFill>
                  <a:srgbClr val="000000"/>
                </a:solidFill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</a:rPr>
              <a:t>белгилар</a:t>
            </a:r>
            <a:r>
              <a:rPr lang="en-US" sz="2400" b="1" dirty="0" smtClean="0">
                <a:solidFill>
                  <a:srgbClr val="000000"/>
                </a:solidFill>
              </a:rPr>
              <a:t>[5].</a:t>
            </a:r>
            <a:endParaRPr sz="2400" dirty="0"/>
          </a:p>
        </p:txBody>
      </p:sp>
      <p:sp>
        <p:nvSpPr>
          <p:cNvPr id="3" name="object 3"/>
          <p:cNvSpPr txBox="1"/>
          <p:nvPr/>
        </p:nvSpPr>
        <p:spPr>
          <a:xfrm>
            <a:off x="101256" y="914400"/>
            <a:ext cx="8804961" cy="5408532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marR="528320" indent="-342900">
              <a:lnSpc>
                <a:spcPts val="24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500" b="1" spc="-20" dirty="0" smtClean="0">
                <a:latin typeface="Times New Roman"/>
                <a:cs typeface="Times New Roman"/>
              </a:rPr>
              <a:t>      </a:t>
            </a:r>
            <a:r>
              <a:rPr sz="2500" b="1" spc="-20" dirty="0" err="1" smtClean="0">
                <a:latin typeface="Times New Roman"/>
                <a:cs typeface="Times New Roman"/>
              </a:rPr>
              <a:t>Муаммони</a:t>
            </a:r>
            <a:r>
              <a:rPr sz="2500" b="1" spc="-20" dirty="0" smtClean="0">
                <a:latin typeface="Times New Roman"/>
                <a:cs typeface="Times New Roman"/>
              </a:rPr>
              <a:t> </a:t>
            </a:r>
            <a:r>
              <a:rPr sz="2500" b="1" spc="-25" dirty="0">
                <a:latin typeface="Times New Roman"/>
                <a:cs typeface="Times New Roman"/>
              </a:rPr>
              <a:t>еча </a:t>
            </a:r>
            <a:r>
              <a:rPr sz="2500" b="1" spc="-10" dirty="0">
                <a:latin typeface="Times New Roman"/>
                <a:cs typeface="Times New Roman"/>
              </a:rPr>
              <a:t>олмаслик</a:t>
            </a:r>
            <a:r>
              <a:rPr sz="2500" spc="-10" dirty="0">
                <a:latin typeface="Times New Roman"/>
                <a:cs typeface="Times New Roman"/>
              </a:rPr>
              <a:t>. </a:t>
            </a:r>
            <a:endParaRPr lang="uz-Cyrl-UZ" sz="2500" spc="-10" dirty="0" smtClean="0">
              <a:latin typeface="Times New Roman"/>
              <a:cs typeface="Times New Roman"/>
            </a:endParaRPr>
          </a:p>
          <a:p>
            <a:pPr marL="355600" marR="528320" indent="-342900" algn="just">
              <a:lnSpc>
                <a:spcPts val="24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5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2500" spc="-1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Айрим</a:t>
            </a:r>
            <a:r>
              <a:rPr sz="25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 муаммо </a:t>
            </a:r>
            <a:r>
              <a:rPr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устида  </a:t>
            </a:r>
            <a:r>
              <a:rPr sz="25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сифатли, </a:t>
            </a:r>
            <a:r>
              <a:rPr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мунтазам </a:t>
            </a:r>
            <a:r>
              <a:rPr sz="25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ақл-заковат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 </a:t>
            </a:r>
            <a:r>
              <a:rPr sz="25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ишлай</a:t>
            </a:r>
            <a:r>
              <a:rPr sz="2500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олмайди.</a:t>
            </a:r>
            <a:endParaRPr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5080" indent="-342900" algn="just">
              <a:lnSpc>
                <a:spcPts val="2400"/>
              </a:lnSpc>
              <a:spcBef>
                <a:spcPts val="6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5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25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z-Cyrl-UZ" sz="25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00" spc="-15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</a:t>
            </a:r>
            <a:r>
              <a:rPr sz="25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мақсадини </a:t>
            </a:r>
            <a:r>
              <a:rPr sz="25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аниқлаш, маълумот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тўплаш,  режалаштириш </a:t>
            </a:r>
            <a:r>
              <a:rPr sz="25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sz="25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назоратни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 ошириш малакасига </a:t>
            </a:r>
            <a:r>
              <a:rPr sz="25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эга  </a:t>
            </a:r>
            <a:r>
              <a:rPr sz="25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эмас. Натижада </a:t>
            </a:r>
            <a:r>
              <a:rPr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ҳал </a:t>
            </a:r>
            <a:r>
              <a:rPr sz="25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этилмаган </a:t>
            </a:r>
            <a:r>
              <a:rPr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тўпланади </a:t>
            </a:r>
            <a:r>
              <a:rPr sz="25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раҳбарнинг муаммони </a:t>
            </a:r>
            <a:r>
              <a:rPr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ҳал </a:t>
            </a:r>
            <a:r>
              <a:rPr sz="25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этиш </a:t>
            </a:r>
            <a:r>
              <a:rPr sz="25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имконияти </a:t>
            </a: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чекланиб</a:t>
            </a:r>
            <a:r>
              <a:rPr sz="2500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5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қолади.</a:t>
            </a:r>
            <a:endParaRPr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algn="just">
              <a:lnSpc>
                <a:spcPct val="100000"/>
              </a:lnSpc>
              <a:spcBef>
                <a:spcPts val="25"/>
              </a:spcBef>
            </a:pPr>
            <a:r>
              <a:rPr sz="25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endParaRPr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marR="36830" indent="-342900">
              <a:lnSpc>
                <a:spcPct val="80000"/>
              </a:lnSpc>
              <a:spcBef>
                <a:spcPts val="6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500" b="1" spc="-25" dirty="0" smtClean="0">
                <a:latin typeface="Times New Roman"/>
                <a:cs typeface="Times New Roman"/>
              </a:rPr>
              <a:t>    </a:t>
            </a:r>
            <a:r>
              <a:rPr sz="2500" b="1" spc="-25" dirty="0" err="1" smtClean="0">
                <a:latin typeface="Times New Roman"/>
                <a:cs typeface="Times New Roman"/>
              </a:rPr>
              <a:t>Ижодий</a:t>
            </a:r>
            <a:r>
              <a:rPr sz="2500" b="1" spc="-25" dirty="0" smtClean="0">
                <a:latin typeface="Times New Roman"/>
                <a:cs typeface="Times New Roman"/>
              </a:rPr>
              <a:t> </a:t>
            </a:r>
            <a:r>
              <a:rPr sz="2500" b="1" spc="-5" dirty="0">
                <a:latin typeface="Times New Roman"/>
                <a:cs typeface="Times New Roman"/>
              </a:rPr>
              <a:t>ёндошувнинг етишмаслиги</a:t>
            </a:r>
            <a:r>
              <a:rPr sz="2500" spc="-5" dirty="0">
                <a:latin typeface="Times New Roman"/>
                <a:cs typeface="Times New Roman"/>
              </a:rPr>
              <a:t>. </a:t>
            </a:r>
            <a:endParaRPr lang="uz-Cyrl-UZ" sz="2500" spc="-5" dirty="0" smtClean="0">
              <a:latin typeface="Times New Roman"/>
              <a:cs typeface="Times New Roman"/>
            </a:endParaRPr>
          </a:p>
          <a:p>
            <a:pPr marL="355600" marR="36830" indent="-342900" algn="just">
              <a:lnSpc>
                <a:spcPct val="80000"/>
              </a:lnSpc>
              <a:spcBef>
                <a:spcPts val="6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2500" spc="-15" dirty="0" smtClean="0">
                <a:latin typeface="Times New Roman"/>
                <a:cs typeface="Times New Roman"/>
              </a:rPr>
              <a:t>    </a:t>
            </a:r>
            <a:r>
              <a:rPr sz="2500" spc="-15" dirty="0" err="1" smtClean="0">
                <a:latin typeface="Times New Roman"/>
                <a:cs typeface="Times New Roman"/>
              </a:rPr>
              <a:t>Ихтирога</a:t>
            </a:r>
            <a:r>
              <a:rPr sz="2500" spc="-15" dirty="0" smtClean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мойиллиги  бўлмаган раҳбар янги </a:t>
            </a:r>
            <a:r>
              <a:rPr sz="2500" spc="-10" dirty="0">
                <a:latin typeface="Times New Roman"/>
                <a:cs typeface="Times New Roman"/>
              </a:rPr>
              <a:t>ғояларни </a:t>
            </a:r>
            <a:r>
              <a:rPr sz="2500" dirty="0">
                <a:latin typeface="Times New Roman"/>
                <a:cs typeface="Times New Roman"/>
              </a:rPr>
              <a:t>таклиф </a:t>
            </a:r>
            <a:r>
              <a:rPr sz="2500" spc="-15" dirty="0">
                <a:latin typeface="Times New Roman"/>
                <a:cs typeface="Times New Roman"/>
              </a:rPr>
              <a:t>этолмайди, </a:t>
            </a:r>
            <a:r>
              <a:rPr sz="2500" spc="-10" dirty="0">
                <a:latin typeface="Times New Roman"/>
                <a:cs typeface="Times New Roman"/>
              </a:rPr>
              <a:t>ўзгаларда  меҳнатга </a:t>
            </a:r>
            <a:r>
              <a:rPr sz="2500" spc="-5" dirty="0">
                <a:latin typeface="Times New Roman"/>
                <a:cs typeface="Times New Roman"/>
              </a:rPr>
              <a:t>бўлган </a:t>
            </a:r>
            <a:r>
              <a:rPr sz="2500" spc="-30" dirty="0">
                <a:latin typeface="Times New Roman"/>
                <a:cs typeface="Times New Roman"/>
              </a:rPr>
              <a:t>ижодий </a:t>
            </a:r>
            <a:r>
              <a:rPr sz="2500" spc="-5" dirty="0">
                <a:latin typeface="Times New Roman"/>
                <a:cs typeface="Times New Roman"/>
              </a:rPr>
              <a:t>ёндошувни уйғота </a:t>
            </a:r>
            <a:r>
              <a:rPr sz="2500" spc="-15" dirty="0">
                <a:latin typeface="Times New Roman"/>
                <a:cs typeface="Times New Roman"/>
              </a:rPr>
              <a:t>олмайди. Бундай  </a:t>
            </a:r>
            <a:r>
              <a:rPr sz="2500" spc="-5" dirty="0">
                <a:latin typeface="Times New Roman"/>
                <a:cs typeface="Times New Roman"/>
              </a:rPr>
              <a:t>раҳбар тажрибадан, жамоа ҳаётига янгилик </a:t>
            </a:r>
            <a:r>
              <a:rPr sz="2500" spc="-10" dirty="0">
                <a:latin typeface="Times New Roman"/>
                <a:cs typeface="Times New Roman"/>
              </a:rPr>
              <a:t>киритишдан  </a:t>
            </a:r>
            <a:r>
              <a:rPr sz="2500" spc="-5" dirty="0">
                <a:latin typeface="Times New Roman"/>
                <a:cs typeface="Times New Roman"/>
              </a:rPr>
              <a:t>ўзини четга </a:t>
            </a:r>
            <a:r>
              <a:rPr sz="2500" spc="-15" dirty="0">
                <a:latin typeface="Times New Roman"/>
                <a:cs typeface="Times New Roman"/>
              </a:rPr>
              <a:t>олади </a:t>
            </a:r>
            <a:r>
              <a:rPr sz="2500" spc="-5" dirty="0">
                <a:latin typeface="Times New Roman"/>
                <a:cs typeface="Times New Roman"/>
              </a:rPr>
              <a:t>ёки янгиликлар </a:t>
            </a:r>
            <a:r>
              <a:rPr sz="2500" dirty="0">
                <a:latin typeface="Times New Roman"/>
                <a:cs typeface="Times New Roman"/>
              </a:rPr>
              <a:t>устидан </a:t>
            </a:r>
            <a:r>
              <a:rPr sz="2500" spc="-25" dirty="0">
                <a:latin typeface="Times New Roman"/>
                <a:cs typeface="Times New Roman"/>
              </a:rPr>
              <a:t>кулади. </a:t>
            </a:r>
            <a:r>
              <a:rPr sz="2500" spc="-10" dirty="0">
                <a:latin typeface="Times New Roman"/>
                <a:cs typeface="Times New Roman"/>
              </a:rPr>
              <a:t>Юксак  </a:t>
            </a:r>
            <a:r>
              <a:rPr sz="2500" spc="-20" dirty="0">
                <a:latin typeface="Times New Roman"/>
                <a:cs typeface="Times New Roman"/>
              </a:rPr>
              <a:t>ижодийлик </a:t>
            </a:r>
            <a:r>
              <a:rPr sz="2500" spc="-5" dirty="0">
                <a:latin typeface="Times New Roman"/>
                <a:cs typeface="Times New Roman"/>
              </a:rPr>
              <a:t>тўсиқни </a:t>
            </a:r>
            <a:r>
              <a:rPr sz="2500" spc="-10" dirty="0">
                <a:latin typeface="Times New Roman"/>
                <a:cs typeface="Times New Roman"/>
              </a:rPr>
              <a:t>енгиб </a:t>
            </a:r>
            <a:r>
              <a:rPr sz="2500" spc="-5" dirty="0">
                <a:latin typeface="Times New Roman"/>
                <a:cs typeface="Times New Roman"/>
              </a:rPr>
              <a:t>ўтишни </a:t>
            </a:r>
            <a:r>
              <a:rPr sz="2500" spc="-25" dirty="0">
                <a:latin typeface="Times New Roman"/>
                <a:cs typeface="Times New Roman"/>
              </a:rPr>
              <a:t>ва </a:t>
            </a:r>
            <a:r>
              <a:rPr sz="2500" spc="-10" dirty="0">
                <a:latin typeface="Times New Roman"/>
                <a:cs typeface="Times New Roman"/>
              </a:rPr>
              <a:t>қийинчиликка бардош  бериб </a:t>
            </a:r>
            <a:r>
              <a:rPr sz="2500" dirty="0">
                <a:latin typeface="Times New Roman"/>
                <a:cs typeface="Times New Roman"/>
              </a:rPr>
              <a:t>мақсадга </a:t>
            </a:r>
            <a:r>
              <a:rPr sz="2500" spc="-10" dirty="0">
                <a:latin typeface="Times New Roman"/>
                <a:cs typeface="Times New Roman"/>
              </a:rPr>
              <a:t>интилишни </a:t>
            </a:r>
            <a:r>
              <a:rPr sz="2500" spc="-5" dirty="0">
                <a:latin typeface="Times New Roman"/>
                <a:cs typeface="Times New Roman"/>
              </a:rPr>
              <a:t>тақозо</a:t>
            </a:r>
            <a:r>
              <a:rPr sz="2500" spc="95" dirty="0">
                <a:latin typeface="Times New Roman"/>
                <a:cs typeface="Times New Roman"/>
              </a:rPr>
              <a:t> </a:t>
            </a:r>
            <a:r>
              <a:rPr sz="2500" dirty="0">
                <a:latin typeface="Times New Roman"/>
                <a:cs typeface="Times New Roman"/>
              </a:rPr>
              <a:t>этади.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1295400" y="-43602"/>
            <a:ext cx="10363199" cy="11201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73225" algn="ctr">
              <a:lnSpc>
                <a:spcPct val="100000"/>
              </a:lnSpc>
              <a:spcBef>
                <a:spcPts val="95"/>
              </a:spcBef>
            </a:pPr>
            <a:r>
              <a:rPr lang="uz-Cyrl-UZ" sz="2800" b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4.Жамоада </a:t>
            </a:r>
            <a:r>
              <a:rPr lang="uz-Cyrl-UZ" sz="28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 холатлардан чиқиш </a:t>
            </a:r>
            <a:r>
              <a:rPr lang="uz-Cyrl-UZ" sz="2800" b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усуллари</a:t>
            </a:r>
            <a:r>
              <a:rPr lang="uz-Cyrl-UZ" sz="28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b="1" spc="-50" dirty="0" smtClean="0"/>
              <a:t>«</a:t>
            </a:r>
            <a:r>
              <a:rPr sz="2200" b="1" spc="-50" dirty="0"/>
              <a:t>АКУЛА» </a:t>
            </a:r>
            <a:r>
              <a:rPr sz="2200" spc="-25" dirty="0" err="1"/>
              <a:t>усули</a:t>
            </a:r>
            <a:r>
              <a:rPr sz="2200" spc="-40" dirty="0"/>
              <a:t> </a:t>
            </a:r>
            <a:r>
              <a:rPr lang="uz-Cyrl-UZ" sz="2200" dirty="0" smtClean="0"/>
              <a:t>шиори</a:t>
            </a:r>
            <a:r>
              <a:rPr sz="2200" dirty="0" smtClean="0"/>
              <a:t>:</a:t>
            </a:r>
            <a:r>
              <a:rPr lang="uz-Cyrl-UZ" sz="2200" dirty="0" smtClean="0"/>
              <a:t> </a:t>
            </a:r>
            <a:r>
              <a:rPr sz="2200" b="1" spc="-10" dirty="0" smtClean="0">
                <a:solidFill>
                  <a:schemeClr val="tx1"/>
                </a:solidFill>
              </a:rPr>
              <a:t>«</a:t>
            </a:r>
            <a:r>
              <a:rPr sz="2200" b="1" spc="-10" dirty="0">
                <a:solidFill>
                  <a:schemeClr val="tx1"/>
                </a:solidFill>
              </a:rPr>
              <a:t>Ким нима </a:t>
            </a:r>
            <a:r>
              <a:rPr sz="2200" b="1" dirty="0">
                <a:solidFill>
                  <a:schemeClr val="tx1"/>
                </a:solidFill>
              </a:rPr>
              <a:t>десин-чи?! </a:t>
            </a:r>
            <a:r>
              <a:rPr sz="2200" b="1" spc="-5" dirty="0">
                <a:solidFill>
                  <a:schemeClr val="tx1"/>
                </a:solidFill>
              </a:rPr>
              <a:t>Ким менга қарши чиқа </a:t>
            </a:r>
            <a:r>
              <a:rPr sz="2200" b="1" spc="-10" dirty="0">
                <a:solidFill>
                  <a:schemeClr val="tx1"/>
                </a:solidFill>
              </a:rPr>
              <a:t>олади?! </a:t>
            </a:r>
            <a:r>
              <a:rPr sz="2200" b="1" spc="-5" dirty="0">
                <a:solidFill>
                  <a:schemeClr val="tx1"/>
                </a:solidFill>
              </a:rPr>
              <a:t>Қани  ўзи зўр</a:t>
            </a:r>
            <a:r>
              <a:rPr sz="2200" b="1" spc="10" dirty="0">
                <a:solidFill>
                  <a:schemeClr val="tx1"/>
                </a:solidFill>
              </a:rPr>
              <a:t> </a:t>
            </a:r>
            <a:r>
              <a:rPr sz="2200" b="1" spc="-10" dirty="0">
                <a:solidFill>
                  <a:schemeClr val="tx1"/>
                </a:solidFill>
              </a:rPr>
              <a:t>борми?!»</a:t>
            </a:r>
            <a:endParaRPr sz="2200" b="1" dirty="0">
              <a:solidFill>
                <a:schemeClr val="tx1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74407" y="838200"/>
            <a:ext cx="2363993" cy="43803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86063" y="1122959"/>
            <a:ext cx="6709317" cy="416844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 algn="just"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b="1" i="1" spc="-20" dirty="0" smtClean="0">
                <a:solidFill>
                  <a:srgbClr val="FFFF00"/>
                </a:solidFill>
                <a:latin typeface="Times New Roman"/>
                <a:cs typeface="Times New Roman"/>
              </a:rPr>
              <a:t>               </a:t>
            </a:r>
            <a:r>
              <a:rPr b="1" i="1" spc="-20" dirty="0" err="1" smtClean="0">
                <a:latin typeface="Times New Roman"/>
                <a:cs typeface="Times New Roman"/>
              </a:rPr>
              <a:t>Усулнинг</a:t>
            </a:r>
            <a:r>
              <a:rPr b="1" i="1" spc="-20" dirty="0" smtClean="0">
                <a:latin typeface="Times New Roman"/>
                <a:cs typeface="Times New Roman"/>
              </a:rPr>
              <a:t> </a:t>
            </a:r>
            <a:r>
              <a:rPr b="1" i="1" dirty="0">
                <a:latin typeface="Times New Roman"/>
                <a:cs typeface="Times New Roman"/>
              </a:rPr>
              <a:t>афзалликлари: </a:t>
            </a:r>
            <a:r>
              <a:rPr lang="uz-Cyrl-UZ" b="1" spc="-5" dirty="0">
                <a:latin typeface="Times New Roman"/>
                <a:cs typeface="Times New Roman"/>
              </a:rPr>
              <a:t>Сиз ҳар доим ўз эмоцияларингизни ошкора тутасиз, фикрларингизни эркин баён қила оласиз. Сиз фаол бўлишни, масъулиятни ўзингизга олишни ҳамда таваккалчиликни ёқтирасиз. Ҳардоим салбий хис-туйғуларнинг очиқ чиқиб кетиши имконияти мавжудлиги сизни эмоционал кризислардан асрайди. Сиз ичингизда эзилиб, қийналиб юрмайсиз.  Депрессия деган сўз – сизга ёт.</a:t>
            </a:r>
          </a:p>
          <a:p>
            <a:pPr marL="355600" indent="-342900" algn="just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b="1" i="1" spc="-20" dirty="0" smtClean="0">
                <a:solidFill>
                  <a:srgbClr val="FFFF00"/>
                </a:solidFill>
                <a:latin typeface="Times New Roman"/>
                <a:cs typeface="Times New Roman"/>
              </a:rPr>
              <a:t>              </a:t>
            </a:r>
            <a:r>
              <a:rPr lang="uz-Cyrl-UZ" b="1" i="1" spc="-20" dirty="0" smtClean="0">
                <a:latin typeface="Times New Roman"/>
                <a:cs typeface="Times New Roman"/>
              </a:rPr>
              <a:t>Усулнинг </a:t>
            </a:r>
            <a:r>
              <a:rPr lang="uz-Cyrl-UZ" b="1" i="1" spc="-5" dirty="0" smtClean="0">
                <a:latin typeface="Times New Roman"/>
                <a:cs typeface="Times New Roman"/>
              </a:rPr>
              <a:t>камчиликлари: </a:t>
            </a:r>
            <a:r>
              <a:rPr lang="uz-Cyrl-UZ" b="1" dirty="0" smtClean="0">
                <a:latin typeface="Times New Roman"/>
                <a:cs typeface="Times New Roman"/>
              </a:rPr>
              <a:t>Сизнинг </a:t>
            </a:r>
            <a:r>
              <a:rPr lang="uz-Cyrl-UZ" b="1" spc="-10" dirty="0" smtClean="0">
                <a:latin typeface="Times New Roman"/>
                <a:cs typeface="Times New Roman"/>
              </a:rPr>
              <a:t>фақат </a:t>
            </a:r>
            <a:r>
              <a:rPr lang="uz-Cyrl-UZ" b="1" dirty="0" smtClean="0">
                <a:latin typeface="Times New Roman"/>
                <a:cs typeface="Times New Roman"/>
              </a:rPr>
              <a:t>ўз </a:t>
            </a:r>
            <a:r>
              <a:rPr lang="uz-Cyrl-UZ" b="1" spc="-10" dirty="0" smtClean="0">
                <a:latin typeface="Times New Roman"/>
                <a:cs typeface="Times New Roman"/>
              </a:rPr>
              <a:t>манфаатларингиз </a:t>
            </a:r>
            <a:r>
              <a:rPr lang="uz-Cyrl-UZ" b="1" spc="-5" dirty="0" smtClean="0">
                <a:latin typeface="Times New Roman"/>
                <a:cs typeface="Times New Roman"/>
              </a:rPr>
              <a:t>учун </a:t>
            </a:r>
            <a:r>
              <a:rPr lang="uz-Cyrl-UZ" b="1" spc="-10" dirty="0" smtClean="0">
                <a:latin typeface="Times New Roman"/>
                <a:cs typeface="Times New Roman"/>
              </a:rPr>
              <a:t>ҳаракат </a:t>
            </a:r>
            <a:r>
              <a:rPr lang="uz-Cyrl-UZ" b="1" dirty="0" smtClean="0">
                <a:latin typeface="Times New Roman"/>
                <a:cs typeface="Times New Roman"/>
              </a:rPr>
              <a:t>қилишингиз</a:t>
            </a:r>
            <a:r>
              <a:rPr lang="uz-Cyrl-UZ" b="1" spc="-35" dirty="0" smtClean="0"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latin typeface="Times New Roman"/>
                <a:cs typeface="Times New Roman"/>
              </a:rPr>
              <a:t>атрофингиздаги </a:t>
            </a:r>
            <a:r>
              <a:rPr lang="uz-Cyrl-UZ" b="1" dirty="0" smtClean="0">
                <a:latin typeface="Times New Roman"/>
                <a:cs typeface="Times New Roman"/>
              </a:rPr>
              <a:t>дўст </a:t>
            </a:r>
            <a:r>
              <a:rPr lang="uz-Cyrl-UZ" b="1" spc="-15" dirty="0" smtClean="0">
                <a:latin typeface="Times New Roman"/>
                <a:cs typeface="Times New Roman"/>
              </a:rPr>
              <a:t>ва </a:t>
            </a:r>
            <a:r>
              <a:rPr lang="uz-Cyrl-UZ" b="1" spc="-10" dirty="0" smtClean="0">
                <a:latin typeface="Times New Roman"/>
                <a:cs typeface="Times New Roman"/>
              </a:rPr>
              <a:t>вафодор </a:t>
            </a:r>
            <a:r>
              <a:rPr lang="uz-Cyrl-UZ" b="1" spc="-5" dirty="0" smtClean="0">
                <a:latin typeface="Times New Roman"/>
                <a:cs typeface="Times New Roman"/>
              </a:rPr>
              <a:t>одамларни қолдирмайди,</a:t>
            </a:r>
            <a:r>
              <a:rPr lang="uz-Cyrl-UZ" b="1" spc="-100" dirty="0" smtClean="0"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latin typeface="Times New Roman"/>
                <a:cs typeface="Times New Roman"/>
              </a:rPr>
              <a:t>сизнинг эмоционал </a:t>
            </a:r>
            <a:r>
              <a:rPr lang="uz-Cyrl-UZ" b="1" spc="-10" dirty="0" smtClean="0">
                <a:latin typeface="Times New Roman"/>
                <a:cs typeface="Times New Roman"/>
              </a:rPr>
              <a:t>портлашларингиздан </a:t>
            </a:r>
            <a:r>
              <a:rPr lang="uz-Cyrl-UZ" b="1" dirty="0" smtClean="0">
                <a:latin typeface="Times New Roman"/>
                <a:cs typeface="Times New Roman"/>
              </a:rPr>
              <a:t>кўпчилик</a:t>
            </a:r>
            <a:r>
              <a:rPr lang="uz-Cyrl-UZ" b="1" spc="-10" dirty="0" smtClean="0"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latin typeface="Times New Roman"/>
                <a:cs typeface="Times New Roman"/>
              </a:rPr>
              <a:t>яқинларингиз қийналади, бошқалар фикрини </a:t>
            </a:r>
            <a:r>
              <a:rPr lang="uz-Cyrl-UZ" b="1" spc="-5" dirty="0" smtClean="0">
                <a:latin typeface="Times New Roman"/>
                <a:cs typeface="Times New Roman"/>
              </a:rPr>
              <a:t>менсимаслигингиз,</a:t>
            </a:r>
            <a:r>
              <a:rPr lang="uz-Cyrl-UZ" b="1" spc="-55" dirty="0" smtClean="0">
                <a:latin typeface="Times New Roman"/>
                <a:cs typeface="Times New Roman"/>
              </a:rPr>
              <a:t> </a:t>
            </a:r>
            <a:r>
              <a:rPr lang="uz-Cyrl-UZ" b="1" spc="-10" dirty="0" smtClean="0">
                <a:latin typeface="Times New Roman"/>
                <a:cs typeface="Times New Roman"/>
              </a:rPr>
              <a:t>фақат</a:t>
            </a:r>
            <a:r>
              <a:rPr lang="uz-Cyrl-UZ" b="1" dirty="0" smtClean="0">
                <a:latin typeface="Times New Roman"/>
                <a:cs typeface="Times New Roman"/>
              </a:rPr>
              <a:t> ўзингизга </a:t>
            </a:r>
            <a:r>
              <a:rPr lang="uz-Cyrl-UZ" b="1" spc="-5" dirty="0" smtClean="0">
                <a:latin typeface="Times New Roman"/>
                <a:cs typeface="Times New Roman"/>
              </a:rPr>
              <a:t>ишонишингиз </a:t>
            </a:r>
            <a:r>
              <a:rPr lang="uz-Cyrl-UZ" b="1" spc="-10" dirty="0" smtClean="0">
                <a:latin typeface="Times New Roman"/>
                <a:cs typeface="Times New Roman"/>
              </a:rPr>
              <a:t>одамлар</a:t>
            </a:r>
            <a:r>
              <a:rPr lang="uz-Cyrl-UZ" b="1" spc="-20" dirty="0" smtClean="0"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latin typeface="Times New Roman"/>
                <a:cs typeface="Times New Roman"/>
              </a:rPr>
              <a:t>билан </a:t>
            </a:r>
            <a:r>
              <a:rPr lang="uz-Cyrl-UZ" b="1" spc="-5" dirty="0" smtClean="0">
                <a:latin typeface="Times New Roman"/>
                <a:cs typeface="Times New Roman"/>
              </a:rPr>
              <a:t>муносабатларингизни </a:t>
            </a:r>
            <a:r>
              <a:rPr lang="uz-Cyrl-UZ" b="1" dirty="0" smtClean="0">
                <a:latin typeface="Times New Roman"/>
                <a:cs typeface="Times New Roman"/>
              </a:rPr>
              <a:t>қийинлаштириб </a:t>
            </a:r>
            <a:r>
              <a:rPr lang="uz-Cyrl-UZ" b="1" spc="-5" dirty="0" smtClean="0">
                <a:latin typeface="Times New Roman"/>
                <a:cs typeface="Times New Roman"/>
              </a:rPr>
              <a:t>қўйяди. </a:t>
            </a:r>
            <a:endParaRPr lang="uz-Cyrl-UZ" b="1" dirty="0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400" y="5218508"/>
            <a:ext cx="89153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algn="just"/>
            <a:r>
              <a:rPr lang="uz-Cyrl-UZ" sz="1600" b="1" dirty="0" smtClean="0">
                <a:latin typeface="Times New Roman"/>
                <a:cs typeface="Times New Roman"/>
              </a:rPr>
              <a:t>                    Сиз</a:t>
            </a:r>
            <a:r>
              <a:rPr lang="uz-Cyrl-UZ" sz="1600" b="1" spc="-25" dirty="0" smtClean="0"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latin typeface="Times New Roman"/>
                <a:cs typeface="Times New Roman"/>
              </a:rPr>
              <a:t>камдан-</a:t>
            </a:r>
            <a:r>
              <a:rPr lang="uz-Cyrl-UZ" sz="1600" b="1" dirty="0" smtClean="0"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latin typeface="Times New Roman"/>
                <a:cs typeface="Times New Roman"/>
              </a:rPr>
              <a:t>кам </a:t>
            </a:r>
            <a:r>
              <a:rPr lang="uz-Cyrl-UZ" sz="1600" b="1" dirty="0">
                <a:latin typeface="Times New Roman"/>
                <a:cs typeface="Times New Roman"/>
              </a:rPr>
              <a:t>бошқалар </a:t>
            </a:r>
            <a:r>
              <a:rPr lang="uz-Cyrl-UZ" sz="1600" b="1" spc="-5" dirty="0">
                <a:latin typeface="Times New Roman"/>
                <a:cs typeface="Times New Roman"/>
              </a:rPr>
              <a:t>маслаҳатига </a:t>
            </a:r>
            <a:r>
              <a:rPr lang="uz-Cyrl-UZ" sz="1600" b="1" spc="-15" dirty="0">
                <a:latin typeface="Times New Roman"/>
                <a:cs typeface="Times New Roman"/>
              </a:rPr>
              <a:t>қулоқ </a:t>
            </a:r>
            <a:r>
              <a:rPr lang="uz-Cyrl-UZ" sz="1600" b="1" spc="-5" dirty="0">
                <a:latin typeface="Times New Roman"/>
                <a:cs typeface="Times New Roman"/>
              </a:rPr>
              <a:t>соласиз </a:t>
            </a:r>
            <a:r>
              <a:rPr lang="uz-Cyrl-UZ" sz="1600" b="1" spc="-15" dirty="0">
                <a:latin typeface="Times New Roman"/>
                <a:cs typeface="Times New Roman"/>
              </a:rPr>
              <a:t>ва </a:t>
            </a:r>
            <a:r>
              <a:rPr lang="uz-Cyrl-UZ" sz="1600" b="1" dirty="0">
                <a:latin typeface="Times New Roman"/>
                <a:cs typeface="Times New Roman"/>
              </a:rPr>
              <a:t>бошқалар</a:t>
            </a:r>
            <a:r>
              <a:rPr lang="uz-Cyrl-UZ" sz="1600" b="1" spc="-135" dirty="0">
                <a:latin typeface="Times New Roman"/>
                <a:cs typeface="Times New Roman"/>
              </a:rPr>
              <a:t> </a:t>
            </a:r>
            <a:r>
              <a:rPr lang="uz-Cyrl-UZ" sz="1600" b="1" dirty="0">
                <a:latin typeface="Times New Roman"/>
                <a:cs typeface="Times New Roman"/>
              </a:rPr>
              <a:t>билан</a:t>
            </a:r>
          </a:p>
          <a:p>
            <a:pPr marL="355600" algn="just"/>
            <a:r>
              <a:rPr lang="uz-Cyrl-UZ" sz="1600" b="1" spc="-5" dirty="0">
                <a:latin typeface="Times New Roman"/>
                <a:cs typeface="Times New Roman"/>
              </a:rPr>
              <a:t>келишиб ишлайсиз. </a:t>
            </a:r>
            <a:r>
              <a:rPr lang="uz-Cyrl-UZ" sz="1600" b="1" dirty="0">
                <a:latin typeface="Times New Roman"/>
                <a:cs typeface="Times New Roman"/>
              </a:rPr>
              <a:t>Кўпроқ бошқалар сиз билан</a:t>
            </a:r>
            <a:r>
              <a:rPr lang="uz-Cyrl-UZ" sz="1600" b="1" spc="-65" dirty="0"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latin typeface="Times New Roman"/>
                <a:cs typeface="Times New Roman"/>
              </a:rPr>
              <a:t>келишиши</a:t>
            </a:r>
            <a:r>
              <a:rPr lang="uz-Cyrl-UZ" sz="1600" b="1" dirty="0" smtClean="0"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latin typeface="Times New Roman"/>
                <a:cs typeface="Times New Roman"/>
              </a:rPr>
              <a:t>керак </a:t>
            </a:r>
            <a:r>
              <a:rPr lang="uz-Cyrl-UZ" sz="1600" b="1" dirty="0">
                <a:latin typeface="Times New Roman"/>
                <a:cs typeface="Times New Roman"/>
              </a:rPr>
              <a:t>бўлади. </a:t>
            </a:r>
            <a:r>
              <a:rPr lang="uz-Cyrl-UZ" sz="1600" b="1" spc="-15" dirty="0">
                <a:latin typeface="Times New Roman"/>
                <a:cs typeface="Times New Roman"/>
              </a:rPr>
              <a:t>Муаммо </a:t>
            </a:r>
            <a:r>
              <a:rPr lang="uz-Cyrl-UZ" sz="1600" b="1" dirty="0">
                <a:latin typeface="Times New Roman"/>
                <a:cs typeface="Times New Roman"/>
              </a:rPr>
              <a:t>шундаки, </a:t>
            </a:r>
            <a:r>
              <a:rPr lang="uz-Cyrl-UZ" sz="1600" b="1" spc="-10" dirty="0">
                <a:latin typeface="Times New Roman"/>
                <a:cs typeface="Times New Roman"/>
              </a:rPr>
              <a:t>сиздаги</a:t>
            </a:r>
            <a:r>
              <a:rPr lang="uz-Cyrl-UZ" sz="1600" b="1" spc="-40" dirty="0">
                <a:latin typeface="Times New Roman"/>
                <a:cs typeface="Times New Roman"/>
              </a:rPr>
              <a:t> </a:t>
            </a:r>
            <a:r>
              <a:rPr lang="uz-Cyrl-UZ" sz="1600" b="1" spc="-10" dirty="0">
                <a:latin typeface="Times New Roman"/>
                <a:cs typeface="Times New Roman"/>
              </a:rPr>
              <a:t>хислатларнинг</a:t>
            </a:r>
            <a:r>
              <a:rPr lang="uz-Cyrl-UZ" sz="1600" b="1" dirty="0">
                <a:latin typeface="Times New Roman"/>
                <a:cs typeface="Times New Roman"/>
              </a:rPr>
              <a:t> </a:t>
            </a:r>
            <a:r>
              <a:rPr lang="uz-Cyrl-UZ" sz="1600" b="1" spc="-5" dirty="0">
                <a:latin typeface="Times New Roman"/>
                <a:cs typeface="Times New Roman"/>
              </a:rPr>
              <a:t>зўравонликка </a:t>
            </a:r>
            <a:r>
              <a:rPr lang="uz-Cyrl-UZ" sz="1600" b="1" dirty="0">
                <a:latin typeface="Times New Roman"/>
                <a:cs typeface="Times New Roman"/>
              </a:rPr>
              <a:t>ўтиб </a:t>
            </a:r>
            <a:r>
              <a:rPr lang="uz-Cyrl-UZ" sz="1600" b="1" spc="-10" dirty="0">
                <a:latin typeface="Times New Roman"/>
                <a:cs typeface="Times New Roman"/>
              </a:rPr>
              <a:t>кетиши </a:t>
            </a:r>
            <a:r>
              <a:rPr lang="uz-Cyrl-UZ" sz="1600" b="1" spc="-30" dirty="0">
                <a:latin typeface="Times New Roman"/>
                <a:cs typeface="Times New Roman"/>
              </a:rPr>
              <a:t>жуда </a:t>
            </a:r>
            <a:r>
              <a:rPr lang="uz-Cyrl-UZ" sz="1600" b="1" spc="10" dirty="0">
                <a:latin typeface="Times New Roman"/>
                <a:cs typeface="Times New Roman"/>
              </a:rPr>
              <a:t>осон. </a:t>
            </a:r>
            <a:r>
              <a:rPr lang="uz-Cyrl-UZ" sz="1600" b="1" spc="-5" dirty="0" smtClean="0">
                <a:latin typeface="Times New Roman"/>
                <a:cs typeface="Times New Roman"/>
              </a:rPr>
              <a:t>Зўравонликнинг</a:t>
            </a:r>
            <a:r>
              <a:rPr lang="uz-Cyrl-UZ" sz="1600" b="1" dirty="0" smtClean="0">
                <a:latin typeface="Times New Roman"/>
                <a:cs typeface="Times New Roman"/>
              </a:rPr>
              <a:t> </a:t>
            </a:r>
            <a:r>
              <a:rPr lang="uz-Cyrl-UZ" sz="1600" b="1" dirty="0">
                <a:latin typeface="Times New Roman"/>
                <a:cs typeface="Times New Roman"/>
              </a:rPr>
              <a:t>кўпайиши </a:t>
            </a:r>
            <a:r>
              <a:rPr lang="uz-Cyrl-UZ" sz="1600" b="1" spc="5" dirty="0">
                <a:latin typeface="Times New Roman"/>
                <a:cs typeface="Times New Roman"/>
              </a:rPr>
              <a:t>эса </a:t>
            </a:r>
            <a:r>
              <a:rPr lang="uz-Cyrl-UZ" sz="1600" b="1" spc="-5" dirty="0">
                <a:latin typeface="Times New Roman"/>
                <a:cs typeface="Times New Roman"/>
              </a:rPr>
              <a:t>жиноятга </a:t>
            </a:r>
            <a:r>
              <a:rPr lang="uz-Cyrl-UZ" sz="1600" b="1" spc="-10" dirty="0">
                <a:latin typeface="Times New Roman"/>
                <a:cs typeface="Times New Roman"/>
              </a:rPr>
              <a:t>олиб келиши </a:t>
            </a:r>
            <a:r>
              <a:rPr lang="uz-Cyrl-UZ" sz="1600" b="1" spc="-5" dirty="0">
                <a:latin typeface="Times New Roman"/>
                <a:cs typeface="Times New Roman"/>
              </a:rPr>
              <a:t>мумкин. </a:t>
            </a:r>
            <a:r>
              <a:rPr lang="uz-Cyrl-UZ" sz="1600" b="1" dirty="0">
                <a:latin typeface="Times New Roman"/>
                <a:cs typeface="Times New Roman"/>
              </a:rPr>
              <a:t>Аммо сиз</a:t>
            </a:r>
            <a:r>
              <a:rPr lang="uz-Cyrl-UZ" sz="1600" b="1" spc="-65" dirty="0">
                <a:latin typeface="Times New Roman"/>
                <a:cs typeface="Times New Roman"/>
              </a:rPr>
              <a:t> </a:t>
            </a:r>
            <a:r>
              <a:rPr lang="uz-Cyrl-UZ" sz="1600" b="1" spc="-35" dirty="0" smtClean="0">
                <a:latin typeface="Times New Roman"/>
                <a:cs typeface="Times New Roman"/>
              </a:rPr>
              <a:t>бу</a:t>
            </a:r>
            <a:r>
              <a:rPr lang="uz-Cyrl-UZ" sz="1600" b="1" dirty="0" smtClean="0">
                <a:latin typeface="Times New Roman"/>
                <a:cs typeface="Times New Roman"/>
              </a:rPr>
              <a:t> тўғрида </a:t>
            </a:r>
            <a:r>
              <a:rPr lang="uz-Cyrl-UZ" sz="1600" b="1" dirty="0">
                <a:latin typeface="Times New Roman"/>
                <a:cs typeface="Times New Roman"/>
              </a:rPr>
              <a:t>ўйламайсиз. Сизнинг ҳар доим </a:t>
            </a:r>
            <a:r>
              <a:rPr lang="uz-Cyrl-UZ" sz="1600" b="1" spc="-10" dirty="0">
                <a:latin typeface="Times New Roman"/>
                <a:cs typeface="Times New Roman"/>
              </a:rPr>
              <a:t>ғолиб</a:t>
            </a:r>
            <a:r>
              <a:rPr lang="uz-Cyrl-UZ" sz="1600" b="1" spc="-75" dirty="0"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latin typeface="Times New Roman"/>
                <a:cs typeface="Times New Roman"/>
              </a:rPr>
              <a:t>бўлишингиз</a:t>
            </a:r>
            <a:r>
              <a:rPr lang="uz-Cyrl-UZ" sz="1600" b="1" dirty="0" smtClean="0"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latin typeface="Times New Roman"/>
                <a:cs typeface="Times New Roman"/>
              </a:rPr>
              <a:t>заруриятга</a:t>
            </a:r>
            <a:r>
              <a:rPr lang="uz-Cyrl-UZ" sz="1600" b="1" spc="-5" dirty="0">
                <a:latin typeface="Times New Roman"/>
                <a:cs typeface="Times New Roman"/>
              </a:rPr>
              <a:t>, </a:t>
            </a:r>
            <a:r>
              <a:rPr lang="uz-Cyrl-UZ" sz="1600" b="1" spc="-15" dirty="0">
                <a:latin typeface="Times New Roman"/>
                <a:cs typeface="Times New Roman"/>
              </a:rPr>
              <a:t>оддий </a:t>
            </a:r>
            <a:r>
              <a:rPr lang="uz-Cyrl-UZ" sz="1600" b="1" spc="-10" dirty="0">
                <a:latin typeface="Times New Roman"/>
                <a:cs typeface="Times New Roman"/>
              </a:rPr>
              <a:t>ҳолга </a:t>
            </a:r>
            <a:r>
              <a:rPr lang="uz-Cyrl-UZ" sz="1600" b="1" dirty="0">
                <a:latin typeface="Times New Roman"/>
                <a:cs typeface="Times New Roman"/>
              </a:rPr>
              <a:t>айланиб </a:t>
            </a:r>
            <a:r>
              <a:rPr lang="uz-Cyrl-UZ" sz="1600" b="1" spc="-5" dirty="0">
                <a:latin typeface="Times New Roman"/>
                <a:cs typeface="Times New Roman"/>
              </a:rPr>
              <a:t>боради.</a:t>
            </a:r>
            <a:r>
              <a:rPr lang="uz-Cyrl-UZ" sz="1600" b="1" spc="-30" dirty="0">
                <a:latin typeface="Times New Roman"/>
                <a:cs typeface="Times New Roman"/>
              </a:rPr>
              <a:t> </a:t>
            </a:r>
            <a:r>
              <a:rPr lang="uz-Cyrl-UZ" sz="1600" b="1" dirty="0">
                <a:latin typeface="Times New Roman"/>
                <a:cs typeface="Times New Roman"/>
              </a:rPr>
              <a:t>Сизнинг </a:t>
            </a:r>
            <a:r>
              <a:rPr lang="uz-Cyrl-UZ" sz="1600" b="1" spc="-5" dirty="0">
                <a:latin typeface="Times New Roman"/>
                <a:cs typeface="Times New Roman"/>
              </a:rPr>
              <a:t>“ғолиб”лигингиз </a:t>
            </a:r>
            <a:r>
              <a:rPr lang="uz-Cyrl-UZ" sz="1600" b="1" dirty="0">
                <a:latin typeface="Times New Roman"/>
                <a:cs typeface="Times New Roman"/>
              </a:rPr>
              <a:t>бошқанинг </a:t>
            </a:r>
            <a:r>
              <a:rPr lang="uz-Cyrl-UZ" sz="1600" b="1" spc="-5" dirty="0">
                <a:latin typeface="Times New Roman"/>
                <a:cs typeface="Times New Roman"/>
              </a:rPr>
              <a:t>“мағлубияти” эканлиги  </a:t>
            </a:r>
            <a:r>
              <a:rPr lang="uz-Cyrl-UZ" sz="1600" b="1" dirty="0">
                <a:latin typeface="Times New Roman"/>
                <a:cs typeface="Times New Roman"/>
              </a:rPr>
              <a:t>ўйламайсиз.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892" y="179019"/>
            <a:ext cx="8840215" cy="1437495"/>
          </a:xfrm>
          <a:prstGeom prst="rect">
            <a:avLst/>
          </a:prstGeom>
        </p:spPr>
        <p:txBody>
          <a:bodyPr vert="horz" wrap="square" lIns="0" tIns="189153" rIns="0" bIns="0" rtlCol="0">
            <a:spAutoFit/>
          </a:bodyPr>
          <a:lstStyle/>
          <a:p>
            <a:pPr marL="915035" algn="ctr">
              <a:lnSpc>
                <a:spcPct val="100000"/>
              </a:lnSpc>
              <a:spcBef>
                <a:spcPts val="95"/>
              </a:spcBef>
            </a:pPr>
            <a:r>
              <a:rPr lang="uz-Cyrl-UZ" sz="2800" b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4.Жамоада конфликт холатлардан чиқиш усуллари. 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pc="-5" dirty="0" smtClean="0"/>
              <a:t>“</a:t>
            </a:r>
            <a:r>
              <a:rPr spc="-5" dirty="0"/>
              <a:t>ҚЎЙ” </a:t>
            </a:r>
            <a:r>
              <a:rPr spc="-25" dirty="0"/>
              <a:t>усули</a:t>
            </a:r>
            <a:r>
              <a:rPr spc="-20" dirty="0"/>
              <a:t> </a:t>
            </a:r>
            <a:r>
              <a:rPr spc="-5" dirty="0"/>
              <a:t>шиори:</a:t>
            </a:r>
          </a:p>
          <a:p>
            <a:pPr marL="915035" algn="ctr">
              <a:lnSpc>
                <a:spcPct val="100000"/>
              </a:lnSpc>
            </a:pPr>
            <a:r>
              <a:rPr spc="-5" dirty="0"/>
              <a:t>«Сиз </a:t>
            </a:r>
            <a:r>
              <a:rPr spc="-10" dirty="0"/>
              <a:t>нима </a:t>
            </a:r>
            <a:r>
              <a:rPr spc="5" dirty="0"/>
              <a:t>десангиз </a:t>
            </a:r>
            <a:r>
              <a:rPr spc="-5" dirty="0"/>
              <a:t>ҳам, мен </a:t>
            </a:r>
            <a:r>
              <a:rPr spc="-10" dirty="0"/>
              <a:t>сиз </a:t>
            </a:r>
            <a:r>
              <a:rPr spc="-5" dirty="0"/>
              <a:t>билан</a:t>
            </a:r>
            <a:r>
              <a:rPr spc="120" dirty="0"/>
              <a:t> </a:t>
            </a:r>
            <a:r>
              <a:rPr spc="-10" dirty="0"/>
              <a:t>ҳамфикрман»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739" y="1525269"/>
            <a:ext cx="5840095" cy="4926965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55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900" b="1" i="1" spc="-25" dirty="0">
                <a:latin typeface="Times New Roman"/>
                <a:cs typeface="Times New Roman"/>
              </a:rPr>
              <a:t>Усулнинг </a:t>
            </a:r>
            <a:r>
              <a:rPr sz="1900" b="1" i="1" spc="-5" dirty="0">
                <a:latin typeface="Times New Roman"/>
                <a:cs typeface="Times New Roman"/>
              </a:rPr>
              <a:t>афзалликлари</a:t>
            </a:r>
            <a:r>
              <a:rPr sz="1900" b="1" spc="-5" dirty="0">
                <a:latin typeface="Times New Roman"/>
                <a:cs typeface="Times New Roman"/>
              </a:rPr>
              <a:t>: «Қўй”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сифатида,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сиз 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бошқалар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билан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тинч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ва дўстона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муносабатларни 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мунтазам </a:t>
            </a:r>
            <a:r>
              <a:rPr sz="1900" b="1" dirty="0">
                <a:solidFill>
                  <a:srgbClr val="002060"/>
                </a:solidFill>
                <a:latin typeface="Times New Roman"/>
                <a:cs typeface="Times New Roman"/>
              </a:rPr>
              <a:t>сақлаб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қоласиз.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Чунки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сизнинг </a:t>
            </a:r>
            <a:r>
              <a:rPr sz="1900" b="1" spc="-20" dirty="0">
                <a:solidFill>
                  <a:srgbClr val="002060"/>
                </a:solidFill>
                <a:latin typeface="Times New Roman"/>
                <a:cs typeface="Times New Roman"/>
              </a:rPr>
              <a:t>ҳеч 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кимга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оғирлигингиз тушмайди. </a:t>
            </a:r>
            <a:r>
              <a:rPr sz="1900" b="1" dirty="0">
                <a:solidFill>
                  <a:srgbClr val="002060"/>
                </a:solidFill>
                <a:latin typeface="Times New Roman"/>
                <a:cs typeface="Times New Roman"/>
              </a:rPr>
              <a:t>Ҳамма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сиздан  фойдаланади. Сиз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ҳамма нарсага чидайсиз. 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Бировларга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сиз кўпроқ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эътиборли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бўласиз, </a:t>
            </a:r>
            <a:r>
              <a:rPr sz="1900" b="1" spc="-20" dirty="0">
                <a:solidFill>
                  <a:srgbClr val="002060"/>
                </a:solidFill>
                <a:latin typeface="Times New Roman"/>
                <a:cs typeface="Times New Roman"/>
              </a:rPr>
              <a:t>шу 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боис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бировлар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сизга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эҳтиёж </a:t>
            </a:r>
            <a:r>
              <a:rPr sz="1900" b="1" dirty="0">
                <a:solidFill>
                  <a:srgbClr val="002060"/>
                </a:solidFill>
                <a:latin typeface="Times New Roman"/>
                <a:cs typeface="Times New Roman"/>
              </a:rPr>
              <a:t>сезади.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Сизнинг 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олдингизда улар </a:t>
            </a:r>
            <a:r>
              <a:rPr sz="1900" b="1" dirty="0">
                <a:solidFill>
                  <a:srgbClr val="002060"/>
                </a:solidFill>
                <a:latin typeface="Times New Roman"/>
                <a:cs typeface="Times New Roman"/>
              </a:rPr>
              <a:t>ўз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дардлари ва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муносабатларини 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очиқ </a:t>
            </a:r>
            <a:r>
              <a:rPr sz="1900" b="1" dirty="0">
                <a:solidFill>
                  <a:srgbClr val="002060"/>
                </a:solidFill>
                <a:latin typeface="Times New Roman"/>
                <a:cs typeface="Times New Roman"/>
              </a:rPr>
              <a:t>айтаверади.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Чунки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сиздан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зарар</a:t>
            </a:r>
            <a:r>
              <a:rPr sz="1900" b="1" spc="1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йўқ.</a:t>
            </a:r>
            <a:endParaRPr sz="1900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355600" marR="113030" indent="-342900" algn="just">
              <a:lnSpc>
                <a:spcPts val="1820"/>
              </a:lnSpc>
              <a:spcBef>
                <a:spcPts val="1645"/>
              </a:spcBef>
              <a:buFont typeface="Arial"/>
              <a:buChar char="•"/>
              <a:tabLst>
                <a:tab pos="355600" algn="l"/>
              </a:tabLst>
            </a:pPr>
            <a:r>
              <a:rPr sz="1900" b="1" i="1" spc="-25" dirty="0">
                <a:latin typeface="Times New Roman"/>
                <a:cs typeface="Times New Roman"/>
              </a:rPr>
              <a:t>Усулнинг </a:t>
            </a:r>
            <a:r>
              <a:rPr sz="1900" b="1" i="1" spc="-10" dirty="0">
                <a:latin typeface="Times New Roman"/>
                <a:cs typeface="Times New Roman"/>
              </a:rPr>
              <a:t>камчиликларги: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Сизнинг талабларигиз,  хис-туйғуларингиз </a:t>
            </a:r>
            <a:r>
              <a:rPr sz="1900" b="1" spc="-40" dirty="0">
                <a:solidFill>
                  <a:srgbClr val="002060"/>
                </a:solidFill>
                <a:latin typeface="Times New Roman"/>
                <a:cs typeface="Times New Roman"/>
              </a:rPr>
              <a:t>жуда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кам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эътиборга олинади,  сизнинг эҳтиёжларингиз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инобатга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олинмайди ва  </a:t>
            </a:r>
            <a:r>
              <a:rPr sz="1900" b="1" spc="-40" dirty="0">
                <a:solidFill>
                  <a:srgbClr val="002060"/>
                </a:solidFill>
                <a:latin typeface="Times New Roman"/>
                <a:cs typeface="Times New Roman"/>
              </a:rPr>
              <a:t>жуда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кам </a:t>
            </a:r>
            <a:r>
              <a:rPr sz="1900" b="1" spc="-25" dirty="0">
                <a:solidFill>
                  <a:srgbClr val="002060"/>
                </a:solidFill>
                <a:latin typeface="Times New Roman"/>
                <a:cs typeface="Times New Roman"/>
              </a:rPr>
              <a:t>бажо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келтирилади. Агар </a:t>
            </a:r>
            <a:r>
              <a:rPr sz="1900" b="1" spc="-40" dirty="0">
                <a:solidFill>
                  <a:srgbClr val="002060"/>
                </a:solidFill>
                <a:latin typeface="Times New Roman"/>
                <a:cs typeface="Times New Roman"/>
              </a:rPr>
              <a:t>бу</a:t>
            </a:r>
            <a:r>
              <a:rPr sz="1900" b="1" spc="15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900" b="1" spc="-20" dirty="0">
                <a:solidFill>
                  <a:srgbClr val="002060"/>
                </a:solidFill>
                <a:latin typeface="Times New Roman"/>
                <a:cs typeface="Times New Roman"/>
              </a:rPr>
              <a:t>ҳолатда</a:t>
            </a:r>
            <a:endParaRPr sz="1900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355600" marR="195580" algn="just">
              <a:lnSpc>
                <a:spcPct val="80000"/>
              </a:lnSpc>
              <a:spcBef>
                <a:spcPts val="30"/>
              </a:spcBef>
              <a:tabLst>
                <a:tab pos="2804160" algn="l"/>
              </a:tabLst>
            </a:pP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сизга нисбатан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адолатсизликлар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кўпайиб борса, 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қалбингизда</a:t>
            </a:r>
            <a:r>
              <a:rPr sz="1900" b="1" spc="4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яширин	ғазаб, </a:t>
            </a:r>
            <a:r>
              <a:rPr sz="1900" b="1" spc="-20" dirty="0">
                <a:solidFill>
                  <a:srgbClr val="002060"/>
                </a:solidFill>
                <a:latin typeface="Times New Roman"/>
                <a:cs typeface="Times New Roman"/>
              </a:rPr>
              <a:t>нафрат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кучайиб 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боради,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бироқ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сизнинг </a:t>
            </a:r>
            <a:r>
              <a:rPr sz="1900" b="1" spc="-40" dirty="0">
                <a:solidFill>
                  <a:srgbClr val="002060"/>
                </a:solidFill>
                <a:latin typeface="Times New Roman"/>
                <a:cs typeface="Times New Roman"/>
              </a:rPr>
              <a:t>бу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фазилатингизни  қадрлайдиган инсонлар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атрофингизда </a:t>
            </a:r>
            <a:r>
              <a:rPr sz="1900" b="1" dirty="0">
                <a:solidFill>
                  <a:srgbClr val="002060"/>
                </a:solidFill>
                <a:latin typeface="Times New Roman"/>
                <a:cs typeface="Times New Roman"/>
              </a:rPr>
              <a:t>бўлса, 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ҳаётингиз сиз истагандек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тинч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ва </a:t>
            </a:r>
            <a:r>
              <a:rPr sz="1900" b="1" spc="-30" dirty="0">
                <a:solidFill>
                  <a:srgbClr val="002060"/>
                </a:solidFill>
                <a:latin typeface="Times New Roman"/>
                <a:cs typeface="Times New Roman"/>
              </a:rPr>
              <a:t>осуда  </a:t>
            </a:r>
            <a:r>
              <a:rPr sz="1900" b="1" dirty="0">
                <a:solidFill>
                  <a:srgbClr val="002060"/>
                </a:solidFill>
                <a:latin typeface="Times New Roman"/>
                <a:cs typeface="Times New Roman"/>
              </a:rPr>
              <a:t>ўтаверади. </a:t>
            </a:r>
            <a:r>
              <a:rPr sz="19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Аммо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ўзингизнинг кучсиз  эканлигингизни </a:t>
            </a:r>
            <a:r>
              <a:rPr sz="19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ҳар доим сезиб</a:t>
            </a:r>
            <a:r>
              <a:rPr sz="1900" b="1" spc="10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9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турасиз.</a:t>
            </a:r>
            <a:endParaRPr sz="1900" dirty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01511" y="1844039"/>
            <a:ext cx="2927604" cy="42870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76200"/>
            <a:ext cx="8471914" cy="1166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b="1" spc="-45" dirty="0">
                <a:solidFill>
                  <a:schemeClr val="tx1"/>
                </a:solidFill>
              </a:rPr>
              <a:t>«ТУЛКИ» </a:t>
            </a:r>
            <a:r>
              <a:rPr b="1" spc="-25" dirty="0">
                <a:solidFill>
                  <a:schemeClr val="tx1"/>
                </a:solidFill>
              </a:rPr>
              <a:t>усули</a:t>
            </a:r>
            <a:r>
              <a:rPr b="1" spc="10" dirty="0">
                <a:solidFill>
                  <a:schemeClr val="tx1"/>
                </a:solidFill>
              </a:rPr>
              <a:t> </a:t>
            </a:r>
            <a:r>
              <a:rPr b="1" spc="-5" dirty="0">
                <a:solidFill>
                  <a:schemeClr val="tx1"/>
                </a:solidFill>
              </a:rPr>
              <a:t>шиори:</a:t>
            </a:r>
          </a:p>
          <a:p>
            <a:pPr marL="12700" marR="5080" indent="70485" algn="ctr">
              <a:lnSpc>
                <a:spcPct val="100000"/>
              </a:lnSpc>
              <a:spcBef>
                <a:spcPts val="5"/>
              </a:spcBef>
            </a:pPr>
            <a:r>
              <a:rPr b="1" spc="-15" dirty="0">
                <a:solidFill>
                  <a:schemeClr val="tx1"/>
                </a:solidFill>
              </a:rPr>
              <a:t>«Мен </a:t>
            </a:r>
            <a:r>
              <a:rPr b="1" spc="-10" dirty="0">
                <a:solidFill>
                  <a:schemeClr val="tx1"/>
                </a:solidFill>
              </a:rPr>
              <a:t>сиз </a:t>
            </a:r>
            <a:r>
              <a:rPr b="1" spc="5" dirty="0">
                <a:solidFill>
                  <a:schemeClr val="tx1"/>
                </a:solidFill>
              </a:rPr>
              <a:t>учун </a:t>
            </a:r>
            <a:r>
              <a:rPr b="1" spc="-5" dirty="0">
                <a:solidFill>
                  <a:schemeClr val="tx1"/>
                </a:solidFill>
              </a:rPr>
              <a:t>ҳамма нарсага </a:t>
            </a:r>
            <a:r>
              <a:rPr b="1" spc="-10" dirty="0">
                <a:solidFill>
                  <a:schemeClr val="tx1"/>
                </a:solidFill>
              </a:rPr>
              <a:t>тайёрман.  </a:t>
            </a:r>
            <a:r>
              <a:rPr b="1" spc="-20" dirty="0">
                <a:solidFill>
                  <a:schemeClr val="tx1"/>
                </a:solidFill>
              </a:rPr>
              <a:t>Мен </a:t>
            </a:r>
            <a:r>
              <a:rPr b="1" spc="-5" dirty="0">
                <a:solidFill>
                  <a:schemeClr val="tx1"/>
                </a:solidFill>
              </a:rPr>
              <a:t>Сиз </a:t>
            </a:r>
            <a:r>
              <a:rPr b="1" spc="10" dirty="0">
                <a:solidFill>
                  <a:schemeClr val="tx1"/>
                </a:solidFill>
              </a:rPr>
              <a:t>учун </a:t>
            </a:r>
            <a:r>
              <a:rPr b="1" dirty="0">
                <a:solidFill>
                  <a:schemeClr val="tx1"/>
                </a:solidFill>
              </a:rPr>
              <a:t>фойдали </a:t>
            </a:r>
            <a:r>
              <a:rPr b="1" spc="-5" dirty="0">
                <a:solidFill>
                  <a:schemeClr val="tx1"/>
                </a:solidFill>
              </a:rPr>
              <a:t>бўла</a:t>
            </a:r>
            <a:r>
              <a:rPr b="1" spc="-35" dirty="0">
                <a:solidFill>
                  <a:schemeClr val="tx1"/>
                </a:solidFill>
              </a:rPr>
              <a:t> </a:t>
            </a:r>
            <a:r>
              <a:rPr b="1" spc="-10" dirty="0">
                <a:solidFill>
                  <a:schemeClr val="tx1"/>
                </a:solidFill>
              </a:rPr>
              <a:t>оламанми?!»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0" y="1242545"/>
            <a:ext cx="6629400" cy="3213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 algn="just"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sz="1600" b="1" i="1" spc="-25" dirty="0" smtClean="0">
                <a:latin typeface="Times New Roman"/>
                <a:cs typeface="Times New Roman"/>
              </a:rPr>
              <a:t>Усулнинг </a:t>
            </a:r>
            <a:r>
              <a:rPr lang="uz-Cyrl-UZ" sz="1600" b="1" i="1" dirty="0" smtClean="0">
                <a:latin typeface="Times New Roman"/>
                <a:cs typeface="Times New Roman"/>
              </a:rPr>
              <a:t>афзалликлари:</a:t>
            </a:r>
            <a:r>
              <a:rPr lang="uz-Cyrl-UZ" sz="1600" b="1" i="1" dirty="0" smtClean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Сизнинг</a:t>
            </a:r>
            <a:r>
              <a:rPr lang="uz-Cyrl-UZ" sz="1600" b="1" spc="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хулқ-атворингиз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мослашувчан бўлиб,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ҳар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қандай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вазиятда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 ҳолатда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сиз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ўзингизни эркин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ҳис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қиласиз.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ўзингизга</a:t>
            </a:r>
            <a:r>
              <a:rPr lang="uz-Cyrl-UZ" sz="1600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ишонасиз.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Талаб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қилинса, ҳар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доим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чекина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оласиз. Зарур</a:t>
            </a:r>
            <a:r>
              <a:rPr lang="uz-Cyrl-UZ" sz="1600" b="1" spc="-3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вақтда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чекиниш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– ўз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манфаатларини </a:t>
            </a:r>
            <a:r>
              <a:rPr lang="uz-Cyrl-UZ" sz="1600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сақлаб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қолиш</a:t>
            </a:r>
            <a:r>
              <a:rPr lang="uz-Cyrl-UZ" sz="1600" b="1" spc="-7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эканлигини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биласиз. Чекинишдан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ор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қилмайсиз, </a:t>
            </a:r>
            <a:r>
              <a:rPr lang="uz-Cyrl-UZ" sz="1600" b="1" spc="-4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бу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–</a:t>
            </a:r>
            <a:r>
              <a:rPr lang="uz-Cyrl-UZ" sz="1600" b="1" spc="4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сизнинг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ютуғингиздир.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Шу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боис, тезда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бошқа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одам</a:t>
            </a:r>
            <a:r>
              <a:rPr lang="uz-Cyrl-UZ" sz="1600" b="1" spc="-3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билан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иккалангиз </a:t>
            </a:r>
            <a:r>
              <a:rPr lang="uz-Cyrl-UZ" sz="1600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учун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қониқарли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манфаатли</a:t>
            </a:r>
            <a:r>
              <a:rPr lang="uz-Cyrl-UZ" sz="1600" b="1" spc="-9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бўлган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хулосаларга келишингиз мумкин.</a:t>
            </a:r>
            <a:r>
              <a:rPr lang="uz-Cyrl-UZ" sz="1600" b="1" spc="-6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Музокараларда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Сиздан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унумли фойдаланиш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имконияти </a:t>
            </a:r>
            <a:r>
              <a:rPr lang="uz-Cyrl-UZ" sz="1600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мавжуд.</a:t>
            </a:r>
            <a:endParaRPr lang="uz-Cyrl-UZ" sz="16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355600" algn="just"/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Сиздаги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келишув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 компромиссга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бориш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қобилияти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конфликт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вазиятни,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қисқа </a:t>
            </a:r>
            <a:r>
              <a:rPr lang="uz-Cyrl-UZ" sz="1600" b="1" spc="-2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муддатга </a:t>
            </a:r>
            <a:r>
              <a:rPr lang="uz-Cyrl-UZ" sz="1600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бўлса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ҳам,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ечимга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олиб келиши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мумкин.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Компромиссга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бора</a:t>
            </a:r>
            <a:r>
              <a:rPr lang="uz-Cyrl-UZ" sz="1600" b="1" spc="-5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оладиган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одам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кўпчиликда ишонч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уйғотади.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Ишонч</a:t>
            </a:r>
            <a:r>
              <a:rPr lang="uz-Cyrl-UZ" sz="1600" b="1" spc="-4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эса,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конфликт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ечимининг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зарур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шартларидан бири  ҳисобланади.</a:t>
            </a:r>
            <a:endParaRPr lang="uz-Cyrl-UZ" sz="16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705600" y="1242545"/>
            <a:ext cx="2147314" cy="3352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-162622" y="4615223"/>
            <a:ext cx="90155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42900" algn="just"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b="1" i="1" spc="-20" dirty="0">
                <a:latin typeface="Times New Roman"/>
                <a:cs typeface="Times New Roman"/>
              </a:rPr>
              <a:t>Усулнинг </a:t>
            </a:r>
            <a:r>
              <a:rPr lang="uz-Cyrl-UZ" b="1" i="1" spc="-5" dirty="0">
                <a:latin typeface="Times New Roman"/>
                <a:cs typeface="Times New Roman"/>
              </a:rPr>
              <a:t>камчиликлари: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Сизни </a:t>
            </a:r>
            <a:r>
              <a:rPr lang="uz-Cyrl-UZ" b="1" spc="-20" dirty="0">
                <a:solidFill>
                  <a:srgbClr val="002060"/>
                </a:solidFill>
                <a:latin typeface="Times New Roman"/>
                <a:cs typeface="Times New Roman"/>
              </a:rPr>
              <a:t>адолатли </a:t>
            </a:r>
            <a:r>
              <a:rPr lang="uz-Cyrl-UZ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ечимдан</a:t>
            </a:r>
            <a:r>
              <a:rPr lang="uz-Cyrl-UZ" b="1" spc="2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кўра, кўпроқ </a:t>
            </a:r>
            <a:r>
              <a:rPr lang="uz-Cyrl-UZ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тезкор </a:t>
            </a:r>
            <a:r>
              <a:rPr lang="uz-Cyrl-UZ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ечим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қизиқтиради.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Шу боис</a:t>
            </a:r>
            <a:r>
              <a:rPr lang="uz-Cyrl-UZ" b="1" spc="-6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Сизнинг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ечимингиз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адолатсиз </a:t>
            </a:r>
            <a:r>
              <a:rPr lang="uz-Cyrl-UZ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ва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вақтинчалик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бўлиши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мумкин.</a:t>
            </a:r>
            <a:r>
              <a:rPr lang="uz-Cyrl-UZ" b="1" spc="-4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шошиласиз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,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шу </a:t>
            </a:r>
            <a:r>
              <a:rPr lang="uz-Cyrl-UZ" b="1" spc="5" dirty="0">
                <a:solidFill>
                  <a:srgbClr val="002060"/>
                </a:solidFill>
                <a:latin typeface="Times New Roman"/>
                <a:cs typeface="Times New Roman"/>
              </a:rPr>
              <a:t>сабаб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ҳар доим ҳам </a:t>
            </a:r>
            <a:r>
              <a:rPr lang="uz-Cyrl-UZ" b="1" spc="-20" dirty="0">
                <a:solidFill>
                  <a:srgbClr val="002060"/>
                </a:solidFill>
                <a:latin typeface="Times New Roman"/>
                <a:cs typeface="Times New Roman"/>
              </a:rPr>
              <a:t>конфликт </a:t>
            </a:r>
            <a:r>
              <a:rPr lang="uz-Cyrl-UZ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ечими</a:t>
            </a:r>
            <a:r>
              <a:rPr lang="uz-Cyrl-UZ" b="1" spc="-9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учун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3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мавжуд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ҳамма йўлларни қидириб, топишга</a:t>
            </a:r>
            <a:r>
              <a:rPr lang="uz-Cyrl-UZ" b="1" spc="-2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улгурмайсиз.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2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Конфликт </a:t>
            </a:r>
            <a:r>
              <a:rPr lang="uz-Cyrl-UZ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ечими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сиз аралашганда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вақтинчалик</a:t>
            </a:r>
            <a:r>
              <a:rPr lang="uz-Cyrl-UZ" b="1" spc="-5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бўлиб,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кейин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яна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бошидан ривожланиб </a:t>
            </a:r>
            <a:r>
              <a:rPr lang="uz-Cyrl-UZ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кетиши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эҳтимоли</a:t>
            </a:r>
            <a:r>
              <a:rPr lang="uz-Cyrl-UZ" b="1" spc="-3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мавжуд.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Сиздаги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қобиялиятга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ишониб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қолиб, </a:t>
            </a:r>
            <a:r>
              <a:rPr lang="uz-Cyrl-UZ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конфликтдаги</a:t>
            </a:r>
            <a:r>
              <a:rPr lang="uz-Cyrl-UZ" b="1" spc="-6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бош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муаммо </a:t>
            </a:r>
            <a:r>
              <a:rPr lang="uz-Cyrl-UZ" b="1" dirty="0">
                <a:solidFill>
                  <a:srgbClr val="002060"/>
                </a:solidFill>
                <a:latin typeface="Times New Roman"/>
                <a:cs typeface="Times New Roman"/>
              </a:rPr>
              <a:t>–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муаммолигича қолиб </a:t>
            </a:r>
            <a:r>
              <a:rPr lang="uz-Cyrl-UZ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кетиши</a:t>
            </a:r>
            <a:r>
              <a:rPr lang="uz-Cyrl-UZ" b="1" spc="-6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мумкин.</a:t>
            </a:r>
            <a:endParaRPr lang="uz-Cyrl-UZ" b="1" dirty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799" y="212852"/>
            <a:ext cx="8142249" cy="1027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spcBef>
                <a:spcPts val="95"/>
              </a:spcBef>
            </a:pPr>
            <a:r>
              <a:rPr sz="2200" b="1" spc="-65" dirty="0" smtClean="0">
                <a:solidFill>
                  <a:schemeClr val="tx1"/>
                </a:solidFill>
              </a:rPr>
              <a:t>«</a:t>
            </a:r>
            <a:r>
              <a:rPr lang="uz-Cyrl-UZ" sz="2200" b="1" spc="-65" dirty="0" smtClean="0">
                <a:solidFill>
                  <a:schemeClr val="tx1"/>
                </a:solidFill>
              </a:rPr>
              <a:t>ТУЯҚУШ</a:t>
            </a:r>
            <a:r>
              <a:rPr sz="2200" b="1" spc="-65" dirty="0" smtClean="0">
                <a:solidFill>
                  <a:schemeClr val="tx1"/>
                </a:solidFill>
              </a:rPr>
              <a:t>» </a:t>
            </a:r>
            <a:r>
              <a:rPr lang="uz-Cyrl-UZ" sz="2200" spc="-25" dirty="0" smtClean="0">
                <a:solidFill>
                  <a:schemeClr val="tx1"/>
                </a:solidFill>
              </a:rPr>
              <a:t>усули</a:t>
            </a:r>
            <a:r>
              <a:rPr sz="2200" spc="20" dirty="0" smtClean="0">
                <a:solidFill>
                  <a:schemeClr val="tx1"/>
                </a:solidFill>
              </a:rPr>
              <a:t> </a:t>
            </a:r>
            <a:r>
              <a:rPr lang="uz-Cyrl-UZ" sz="2200" spc="-5" dirty="0" smtClean="0">
                <a:solidFill>
                  <a:schemeClr val="tx1"/>
                </a:solidFill>
              </a:rPr>
              <a:t>шиори</a:t>
            </a:r>
            <a:r>
              <a:rPr sz="2200" spc="-5" dirty="0" smtClean="0">
                <a:solidFill>
                  <a:schemeClr val="tx1"/>
                </a:solidFill>
              </a:rPr>
              <a:t>:</a:t>
            </a:r>
            <a:r>
              <a:rPr lang="uz-Cyrl-UZ" sz="2200" spc="-5" dirty="0" smtClean="0">
                <a:solidFill>
                  <a:schemeClr val="tx1"/>
                </a:solidFill>
              </a:rPr>
              <a:t> </a:t>
            </a:r>
            <a:r>
              <a:rPr lang="ru-RU" sz="2200" spc="-10" dirty="0" smtClean="0">
                <a:solidFill>
                  <a:schemeClr val="tx1"/>
                </a:solidFill>
              </a:rPr>
              <a:t>«</a:t>
            </a:r>
            <a:r>
              <a:rPr lang="uz-Cyrl-UZ" sz="2200" spc="-10" dirty="0" smtClean="0">
                <a:solidFill>
                  <a:schemeClr val="tx1"/>
                </a:solidFill>
              </a:rPr>
              <a:t>Мени</a:t>
            </a:r>
            <a:r>
              <a:rPr lang="ru-RU" sz="2200" spc="-10" dirty="0" smtClean="0">
                <a:solidFill>
                  <a:schemeClr val="tx1"/>
                </a:solidFill>
              </a:rPr>
              <a:t> </a:t>
            </a:r>
            <a:r>
              <a:rPr lang="uz-Cyrl-UZ" sz="2200" spc="-10" dirty="0" smtClean="0">
                <a:solidFill>
                  <a:schemeClr val="tx1"/>
                </a:solidFill>
              </a:rPr>
              <a:t>тинч</a:t>
            </a:r>
            <a:r>
              <a:rPr lang="ru-RU" sz="2200" spc="-15" dirty="0" smtClean="0">
                <a:solidFill>
                  <a:schemeClr val="tx1"/>
                </a:solidFill>
              </a:rPr>
              <a:t> </a:t>
            </a:r>
            <a:r>
              <a:rPr lang="uz-Cyrl-UZ" sz="2200" spc="-20" dirty="0" smtClean="0">
                <a:solidFill>
                  <a:schemeClr val="tx1"/>
                </a:solidFill>
              </a:rPr>
              <a:t>қўйинглар</a:t>
            </a:r>
            <a:r>
              <a:rPr lang="ru-RU" sz="2200" spc="-20" dirty="0" smtClean="0">
                <a:solidFill>
                  <a:schemeClr val="tx1"/>
                </a:solidFill>
              </a:rPr>
              <a:t>! </a:t>
            </a:r>
            <a:r>
              <a:rPr lang="uz-Cyrl-UZ" sz="2200" spc="-20" dirty="0" smtClean="0">
                <a:solidFill>
                  <a:schemeClr val="tx1"/>
                </a:solidFill>
              </a:rPr>
              <a:t>Мени</a:t>
            </a:r>
            <a:r>
              <a:rPr lang="ru-RU" sz="2200" spc="-20" dirty="0" smtClean="0">
                <a:solidFill>
                  <a:schemeClr val="tx1"/>
                </a:solidFill>
              </a:rPr>
              <a:t> </a:t>
            </a:r>
            <a:r>
              <a:rPr lang="uz-Cyrl-UZ" sz="2200" spc="-20" dirty="0" smtClean="0">
                <a:solidFill>
                  <a:schemeClr val="tx1"/>
                </a:solidFill>
              </a:rPr>
              <a:t>ҳеч</a:t>
            </a:r>
            <a:r>
              <a:rPr lang="ru-RU" sz="2200" spc="-20" dirty="0" smtClean="0">
                <a:solidFill>
                  <a:schemeClr val="tx1"/>
                </a:solidFill>
              </a:rPr>
              <a:t> </a:t>
            </a:r>
            <a:r>
              <a:rPr lang="uz-Cyrl-UZ" sz="2200" spc="-20" dirty="0" smtClean="0">
                <a:solidFill>
                  <a:schemeClr val="tx1"/>
                </a:solidFill>
              </a:rPr>
              <a:t>нарса</a:t>
            </a:r>
            <a:r>
              <a:rPr lang="ru-RU" sz="2200" spc="-20" dirty="0" smtClean="0">
                <a:solidFill>
                  <a:schemeClr val="tx1"/>
                </a:solidFill>
              </a:rPr>
              <a:t> </a:t>
            </a:r>
            <a:r>
              <a:rPr lang="uz-Cyrl-UZ" sz="2200" spc="-20" dirty="0" smtClean="0">
                <a:solidFill>
                  <a:schemeClr val="tx1"/>
                </a:solidFill>
              </a:rPr>
              <a:t>қизиқтирмайди</a:t>
            </a: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endParaRPr sz="2200" dirty="0">
              <a:solidFill>
                <a:schemeClr val="tx1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9472" y="730491"/>
            <a:ext cx="6071133" cy="33489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61005">
              <a:lnSpc>
                <a:spcPct val="100000"/>
              </a:lnSpc>
              <a:spcBef>
                <a:spcPts val="95"/>
              </a:spcBef>
            </a:pPr>
            <a:endParaRPr lang="uz-Cyrl-UZ" sz="2200" dirty="0" smtClean="0">
              <a:latin typeface="Times New Roman"/>
              <a:cs typeface="Times New Roman"/>
            </a:endParaRPr>
          </a:p>
          <a:p>
            <a:pPr marL="355600" indent="-342900" algn="just">
              <a:spcBef>
                <a:spcPts val="6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uz-Cyrl-UZ" b="1" i="1" spc="-20" dirty="0" smtClean="0">
                <a:latin typeface="Times New Roman"/>
                <a:cs typeface="Times New Roman"/>
              </a:rPr>
              <a:t>Усулнинг </a:t>
            </a:r>
            <a:r>
              <a:rPr lang="uz-Cyrl-UZ" b="1" i="1" dirty="0" smtClean="0">
                <a:latin typeface="Times New Roman"/>
                <a:cs typeface="Times New Roman"/>
              </a:rPr>
              <a:t>афзалликлари: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 </a:t>
            </a:r>
            <a:r>
              <a:rPr lang="uz-Cyrl-UZ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ҳеч қачон</a:t>
            </a:r>
            <a:r>
              <a:rPr lang="uz-Cyrl-UZ" b="1" spc="-3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ёқалашиш,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муштлашиш, уруш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– жанжал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вазиятига</a:t>
            </a:r>
            <a:r>
              <a:rPr lang="uz-Cyrl-UZ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тушмайсиз.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Чунки ҳар доим бирор бир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зиддият </a:t>
            </a:r>
            <a:r>
              <a:rPr lang="uz-Cyrl-UZ" b="1" spc="-3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вужудга</a:t>
            </a:r>
            <a:r>
              <a:rPr lang="uz-Cyrl-UZ" b="1" spc="-7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келаётган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жойдан қочишга улгурасиз. </a:t>
            </a:r>
            <a:r>
              <a:rPr lang="uz-Cyrl-UZ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Ҳавфли</a:t>
            </a:r>
            <a:r>
              <a:rPr lang="uz-Cyrl-UZ" b="1" spc="-3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вазиятлардан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ўзини </a:t>
            </a:r>
            <a:r>
              <a:rPr lang="uz-Cyrl-UZ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сақлаш </a:t>
            </a:r>
            <a:r>
              <a:rPr lang="uz-Cyrl-UZ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зиёнсиз чиқиб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кета олиш </a:t>
            </a:r>
            <a:r>
              <a:rPr lang="uz-Cyrl-UZ" b="1" spc="-3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жуда</a:t>
            </a:r>
            <a:r>
              <a:rPr lang="uz-Cyrl-UZ" b="1" spc="-6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яхши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малака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ҳисобланади.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 </a:t>
            </a:r>
            <a:r>
              <a:rPr lang="uz-Cyrl-UZ" b="1" spc="-3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хеч </a:t>
            </a:r>
            <a:r>
              <a:rPr lang="uz-Cyrl-UZ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қачон</a:t>
            </a:r>
            <a:r>
              <a:rPr lang="uz-Cyrl-UZ" b="1" spc="-2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тўқнашувлар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асосида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келиб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чиқадиган 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жисмоний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зўрлик</a:t>
            </a:r>
            <a:r>
              <a:rPr lang="uz-Cyrl-UZ" b="1" spc="-8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билан</a:t>
            </a:r>
            <a:r>
              <a:rPr lang="uz-Cyrl-UZ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тўқнашмайсиз, ўзингизнинг </a:t>
            </a:r>
            <a:r>
              <a:rPr lang="uz-Cyrl-UZ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саломатлигингиз </a:t>
            </a:r>
            <a:r>
              <a:rPr lang="uz-Cyrl-UZ" b="1" spc="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посбони  </a:t>
            </a:r>
            <a:r>
              <a:rPr lang="uz-Cyrl-UZ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ҳисобланасиз.</a:t>
            </a:r>
            <a:endParaRPr lang="uz-Cyrl-UZ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355600" indent="-342900" algn="just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600" b="1" i="1" spc="-20" dirty="0" err="1" smtClean="0">
                <a:latin typeface="Times New Roman"/>
                <a:cs typeface="Times New Roman"/>
              </a:rPr>
              <a:t>Усулнинг</a:t>
            </a:r>
            <a:r>
              <a:rPr sz="1600" b="1" i="1" spc="-20" dirty="0" smtClean="0">
                <a:latin typeface="Times New Roman"/>
                <a:cs typeface="Times New Roman"/>
              </a:rPr>
              <a:t> </a:t>
            </a:r>
            <a:r>
              <a:rPr sz="1600" b="1" i="1" spc="-5" dirty="0">
                <a:latin typeface="Times New Roman"/>
                <a:cs typeface="Times New Roman"/>
              </a:rPr>
              <a:t>камчиликлари: </a:t>
            </a:r>
            <a:r>
              <a:rPr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Аммо сиз ўзингизни</a:t>
            </a:r>
            <a:r>
              <a:rPr sz="16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кучли</a:t>
            </a:r>
            <a:endParaRPr sz="16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355600" algn="just"/>
            <a:r>
              <a:rPr sz="16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ва </a:t>
            </a:r>
            <a:r>
              <a:rPr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ўзини </a:t>
            </a:r>
            <a:r>
              <a:rPr sz="1600" b="1" spc="-5" dirty="0">
                <a:solidFill>
                  <a:srgbClr val="002060"/>
                </a:solidFill>
                <a:latin typeface="Times New Roman"/>
                <a:cs typeface="Times New Roman"/>
              </a:rPr>
              <a:t>ҳимоя </a:t>
            </a:r>
            <a:r>
              <a:rPr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қилишга </a:t>
            </a:r>
            <a:r>
              <a:rPr sz="1600" b="1" spc="-10" dirty="0" err="1">
                <a:solidFill>
                  <a:srgbClr val="002060"/>
                </a:solidFill>
                <a:latin typeface="Times New Roman"/>
                <a:cs typeface="Times New Roman"/>
              </a:rPr>
              <a:t>қодир</a:t>
            </a:r>
            <a:r>
              <a:rPr sz="1600" b="1" spc="-1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инсон</a:t>
            </a:r>
            <a:r>
              <a:rPr sz="1600" b="1" spc="-2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деб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ҳисобламайсиз</a:t>
            </a:r>
            <a:r>
              <a:rPr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. </a:t>
            </a:r>
            <a:endParaRPr sz="1600" b="1" dirty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377146" y="609600"/>
            <a:ext cx="2756915" cy="2895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-76200" y="3984266"/>
            <a:ext cx="88484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algn="just"/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страусдек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ҳар доим</a:t>
            </a:r>
            <a:r>
              <a:rPr lang="uz-Cyrl-UZ" sz="1600" b="1" spc="-9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конфликтни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кўрганда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бошингизни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ерга тиқиб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оласиз.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ҳеч</a:t>
            </a:r>
            <a:r>
              <a:rPr lang="uz-Cyrl-UZ" sz="1600" b="1" spc="-7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қачон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ўз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муаммоларингизни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ечишга </a:t>
            </a:r>
            <a:r>
              <a:rPr lang="uz-Cyrl-UZ" sz="1600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тайёр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бўлмайсиз,</a:t>
            </a:r>
            <a:r>
              <a:rPr lang="uz-Cyrl-UZ" sz="1600" b="1" spc="-7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унинг </a:t>
            </a:r>
            <a:r>
              <a:rPr lang="uz-Cyrl-UZ" sz="1600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ҳал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бўлиши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учун йўл-йўриқ қидирмайсиз.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</a:t>
            </a:r>
            <a:r>
              <a:rPr lang="uz-Cyrl-UZ" sz="1600" b="1" spc="-3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агар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сизнинг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муаммоларингиз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бошқалар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томонидан</a:t>
            </a:r>
            <a:r>
              <a:rPr lang="uz-Cyrl-UZ" sz="1600" b="1" spc="-7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ҳал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этилса ҳам, </a:t>
            </a:r>
            <a:r>
              <a:rPr lang="uz-Cyrl-UZ" sz="1600" b="1" spc="-3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бу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ечим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юзаки, адолатсиз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 </a:t>
            </a:r>
            <a:r>
              <a:rPr lang="uz-Cyrl-UZ" sz="1600" b="1" spc="-3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омонат,</a:t>
            </a:r>
            <a:r>
              <a:rPr lang="uz-Cyrl-UZ" sz="1600" b="1" spc="-5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яъни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вақтинчалиқ, ўткинчи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бўлиши</a:t>
            </a:r>
            <a:r>
              <a:rPr lang="uz-Cyrl-UZ" sz="1600" b="1" spc="-5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мумкинлигини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тушунсангиз ҳам,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уларга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аралашмайсиз. </a:t>
            </a:r>
            <a:r>
              <a:rPr lang="uz-Cyrl-UZ" sz="1600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Бу </a:t>
            </a:r>
            <a:r>
              <a:rPr lang="uz-Cyrl-UZ" sz="1600" b="1" spc="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эса</a:t>
            </a:r>
            <a:r>
              <a:rPr lang="uz-Cyrl-UZ" sz="1600" b="1" spc="-9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сизнинг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манфаатларингизга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қарши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ечимлар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ва</a:t>
            </a:r>
            <a:r>
              <a:rPr lang="uz-Cyrl-UZ" sz="1600" b="1" spc="-5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хулосалар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бўлиши ҳам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мумкин. </a:t>
            </a:r>
            <a:r>
              <a:rPr lang="uz-Cyrl-UZ" sz="1600" b="1" spc="-30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Умуман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муаммоларни</a:t>
            </a:r>
            <a:r>
              <a:rPr lang="uz-Cyrl-UZ" sz="1600" b="1" spc="-7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жинингиз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суймайди,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сиз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улардан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қўрқасиз, шу боис, </a:t>
            </a:r>
            <a:r>
              <a:rPr lang="uz-Cyrl-UZ" sz="1600" b="1" spc="-3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бу</a:t>
            </a:r>
            <a:r>
              <a:rPr lang="uz-Cyrl-UZ" sz="1600" b="1" spc="-1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усулнинг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энг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ёмон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оқибати,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ўз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муаммоларингиздан</a:t>
            </a:r>
            <a:r>
              <a:rPr lang="uz-Cyrl-UZ" sz="1600" b="1" spc="-6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қутулиш</a:t>
            </a:r>
            <a:r>
              <a:rPr lang="uz-Cyrl-UZ" sz="16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учун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бошқа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зарарли йўлларга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кириб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кетиш</a:t>
            </a:r>
            <a:r>
              <a:rPr lang="uz-Cyrl-UZ" sz="1600" b="1" spc="-5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ҳоллари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кузатилади,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шу боис сизнинг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наркотик ва</a:t>
            </a:r>
            <a:r>
              <a:rPr lang="uz-Cyrl-UZ" sz="1600" b="1" spc="-105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2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алкоголга  </a:t>
            </a:r>
            <a:r>
              <a:rPr lang="uz-Cyrl-UZ" sz="1600" b="1" spc="-1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ружу </a:t>
            </a:r>
            <a:r>
              <a:rPr lang="uz-Cyrl-UZ" sz="1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қўйишингиз </a:t>
            </a:r>
            <a:r>
              <a:rPr lang="uz-Cyrl-UZ" sz="1600" b="1" spc="-5" dirty="0" smtClean="0">
                <a:solidFill>
                  <a:srgbClr val="002060"/>
                </a:solidFill>
                <a:latin typeface="Times New Roman"/>
                <a:cs typeface="Times New Roman"/>
              </a:rPr>
              <a:t>эҳтимоли</a:t>
            </a:r>
            <a:r>
              <a:rPr lang="uz-Cyrl-UZ" sz="1600" b="1" spc="-20" dirty="0" smtClean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uz-Cyrl-UZ" sz="1600" b="1" spc="-25" dirty="0" smtClean="0">
                <a:solidFill>
                  <a:srgbClr val="002060"/>
                </a:solidFill>
                <a:latin typeface="Times New Roman"/>
                <a:cs typeface="Times New Roman"/>
              </a:rPr>
              <a:t>мавжуд.</a:t>
            </a:r>
            <a:endParaRPr lang="uz-Cyrl-UZ" sz="1600" b="1" dirty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1312" y="241553"/>
            <a:ext cx="7283449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81915" algn="ctr">
              <a:lnSpc>
                <a:spcPct val="100000"/>
              </a:lnSpc>
              <a:spcBef>
                <a:spcPts val="100"/>
              </a:spcBef>
            </a:pPr>
            <a:r>
              <a:rPr sz="2900" b="1" spc="-5" dirty="0">
                <a:solidFill>
                  <a:schemeClr val="tx1"/>
                </a:solidFill>
              </a:rPr>
              <a:t>«БОЙЎҒЛИ» </a:t>
            </a:r>
            <a:r>
              <a:rPr sz="2900" b="1" spc="-35" dirty="0">
                <a:solidFill>
                  <a:schemeClr val="tx1"/>
                </a:solidFill>
              </a:rPr>
              <a:t>усули</a:t>
            </a:r>
            <a:r>
              <a:rPr sz="2900" b="1" spc="-20" dirty="0">
                <a:solidFill>
                  <a:schemeClr val="tx1"/>
                </a:solidFill>
              </a:rPr>
              <a:t> </a:t>
            </a:r>
            <a:r>
              <a:rPr sz="2900" b="1" spc="-5" dirty="0">
                <a:solidFill>
                  <a:schemeClr val="tx1"/>
                </a:solidFill>
              </a:rPr>
              <a:t>шиори:</a:t>
            </a:r>
            <a:endParaRPr sz="2900" b="1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</a:pPr>
            <a:r>
              <a:rPr sz="2900" b="1" spc="-10" dirty="0">
                <a:solidFill>
                  <a:schemeClr val="tx1"/>
                </a:solidFill>
              </a:rPr>
              <a:t>«Мен </a:t>
            </a:r>
            <a:r>
              <a:rPr sz="2900" b="1" spc="-20" dirty="0">
                <a:solidFill>
                  <a:schemeClr val="tx1"/>
                </a:solidFill>
              </a:rPr>
              <a:t>ҳамкорликка </a:t>
            </a:r>
            <a:r>
              <a:rPr sz="2900" b="1" dirty="0">
                <a:solidFill>
                  <a:schemeClr val="tx1"/>
                </a:solidFill>
              </a:rPr>
              <a:t>доим</a:t>
            </a:r>
            <a:r>
              <a:rPr sz="2900" b="1" spc="-70" dirty="0">
                <a:solidFill>
                  <a:schemeClr val="tx1"/>
                </a:solidFill>
              </a:rPr>
              <a:t> </a:t>
            </a:r>
            <a:r>
              <a:rPr sz="2900" b="1" spc="-5" dirty="0">
                <a:solidFill>
                  <a:schemeClr val="tx1"/>
                </a:solidFill>
              </a:rPr>
              <a:t>тайёрман”</a:t>
            </a:r>
            <a:endParaRPr sz="2900" b="1" dirty="0">
              <a:solidFill>
                <a:schemeClr val="tx1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6511" y="1571244"/>
            <a:ext cx="3070860" cy="4715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437762" y="1203876"/>
            <a:ext cx="5160010" cy="25968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 algn="just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600" b="1" i="1" spc="-20" dirty="0">
                <a:latin typeface="Times New Roman"/>
                <a:cs typeface="Times New Roman"/>
              </a:rPr>
              <a:t>Усулнинг </a:t>
            </a:r>
            <a:r>
              <a:rPr sz="1600" b="1" i="1" dirty="0">
                <a:latin typeface="Times New Roman"/>
                <a:cs typeface="Times New Roman"/>
              </a:rPr>
              <a:t>афзалликлари: </a:t>
            </a:r>
            <a:r>
              <a:rPr sz="1600" b="1" spc="-15" dirty="0">
                <a:latin typeface="Times New Roman"/>
                <a:cs typeface="Times New Roman"/>
              </a:rPr>
              <a:t>Одатда </a:t>
            </a:r>
            <a:r>
              <a:rPr sz="1600" b="1" dirty="0">
                <a:latin typeface="Times New Roman"/>
                <a:cs typeface="Times New Roman"/>
              </a:rPr>
              <a:t>сизнинг</a:t>
            </a:r>
            <a:r>
              <a:rPr sz="1600" b="1" spc="-30" dirty="0">
                <a:latin typeface="Times New Roman"/>
                <a:cs typeface="Times New Roman"/>
              </a:rPr>
              <a:t> </a:t>
            </a:r>
            <a:r>
              <a:rPr sz="1600" b="1" dirty="0">
                <a:latin typeface="Times New Roman"/>
                <a:cs typeface="Times New Roman"/>
              </a:rPr>
              <a:t>кўпчилик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16222" y="1502790"/>
            <a:ext cx="481393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Times New Roman"/>
                <a:cs typeface="Times New Roman"/>
              </a:rPr>
              <a:t>қарорларингиз </a:t>
            </a:r>
            <a:r>
              <a:rPr sz="1700" spc="-15" dirty="0">
                <a:latin typeface="Times New Roman"/>
                <a:cs typeface="Times New Roman"/>
              </a:rPr>
              <a:t>адолатли </a:t>
            </a:r>
            <a:r>
              <a:rPr sz="1700" dirty="0">
                <a:latin typeface="Times New Roman"/>
                <a:cs typeface="Times New Roman"/>
              </a:rPr>
              <a:t>бўлади </a:t>
            </a:r>
            <a:r>
              <a:rPr sz="1700" spc="-15" dirty="0">
                <a:latin typeface="Times New Roman"/>
                <a:cs typeface="Times New Roman"/>
              </a:rPr>
              <a:t>ва </a:t>
            </a:r>
            <a:r>
              <a:rPr sz="1700" spc="-20" dirty="0">
                <a:latin typeface="Times New Roman"/>
                <a:cs typeface="Times New Roman"/>
              </a:rPr>
              <a:t>улар </a:t>
            </a:r>
            <a:r>
              <a:rPr sz="1700" spc="-5" dirty="0">
                <a:latin typeface="Times New Roman"/>
                <a:cs typeface="Times New Roman"/>
              </a:rPr>
              <a:t>узоқ</a:t>
            </a:r>
            <a:r>
              <a:rPr sz="1700" spc="-40" dirty="0">
                <a:latin typeface="Times New Roman"/>
                <a:cs typeface="Times New Roman"/>
              </a:rPr>
              <a:t> </a:t>
            </a:r>
            <a:r>
              <a:rPr sz="1700" spc="-30" dirty="0">
                <a:latin typeface="Times New Roman"/>
                <a:cs typeface="Times New Roman"/>
              </a:rPr>
              <a:t>муддат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16222" y="1658238"/>
            <a:ext cx="360616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dirty="0">
                <a:latin typeface="Times New Roman"/>
                <a:cs typeface="Times New Roman"/>
              </a:rPr>
              <a:t>амал қилади. Сизнинг бошқалар</a:t>
            </a:r>
            <a:r>
              <a:rPr sz="1700" spc="-10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билан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816222" y="1813687"/>
            <a:ext cx="421005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Times New Roman"/>
                <a:cs typeface="Times New Roman"/>
              </a:rPr>
              <a:t>муносабатларингиз ишонч </a:t>
            </a:r>
            <a:r>
              <a:rPr sz="1700" spc="5" dirty="0">
                <a:latin typeface="Times New Roman"/>
                <a:cs typeface="Times New Roman"/>
              </a:rPr>
              <a:t>асосига</a:t>
            </a:r>
            <a:r>
              <a:rPr sz="1700" spc="-6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қурилади.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816222" y="1969135"/>
            <a:ext cx="4907280" cy="275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Times New Roman"/>
                <a:cs typeface="Times New Roman"/>
              </a:rPr>
              <a:t>Атрофингизда </a:t>
            </a:r>
            <a:r>
              <a:rPr sz="1700" spc="-5" dirty="0">
                <a:latin typeface="Times New Roman"/>
                <a:cs typeface="Times New Roman"/>
              </a:rPr>
              <a:t>одамлар, </a:t>
            </a:r>
            <a:r>
              <a:rPr sz="1700" spc="-10" dirty="0">
                <a:latin typeface="Times New Roman"/>
                <a:cs typeface="Times New Roman"/>
              </a:rPr>
              <a:t>дўстлар,</a:t>
            </a:r>
            <a:r>
              <a:rPr sz="1700" spc="-5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оғайни-биродарлар,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16222" y="2124582"/>
            <a:ext cx="455104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Times New Roman"/>
                <a:cs typeface="Times New Roman"/>
              </a:rPr>
              <a:t>дугоналар </a:t>
            </a:r>
            <a:r>
              <a:rPr sz="1700" dirty="0">
                <a:latin typeface="Times New Roman"/>
                <a:cs typeface="Times New Roman"/>
              </a:rPr>
              <a:t>кўп бўлади. Сизга ўз </a:t>
            </a:r>
            <a:r>
              <a:rPr sz="1700" spc="-10" dirty="0">
                <a:latin typeface="Times New Roman"/>
                <a:cs typeface="Times New Roman"/>
              </a:rPr>
              <a:t>хис-туйғулари</a:t>
            </a:r>
            <a:r>
              <a:rPr sz="1700" spc="-90" dirty="0">
                <a:latin typeface="Times New Roman"/>
                <a:cs typeface="Times New Roman"/>
              </a:rPr>
              <a:t> </a:t>
            </a:r>
            <a:r>
              <a:rPr sz="1700" spc="-15" dirty="0">
                <a:latin typeface="Times New Roman"/>
                <a:cs typeface="Times New Roman"/>
              </a:rPr>
              <a:t>ва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16222" y="2280031"/>
            <a:ext cx="507746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Times New Roman"/>
                <a:cs typeface="Times New Roman"/>
              </a:rPr>
              <a:t>сирларини </a:t>
            </a:r>
            <a:r>
              <a:rPr sz="1700" spc="-10" dirty="0">
                <a:latin typeface="Times New Roman"/>
                <a:cs typeface="Times New Roman"/>
              </a:rPr>
              <a:t>одамлар </a:t>
            </a:r>
            <a:r>
              <a:rPr sz="1700" spc="-5" dirty="0">
                <a:latin typeface="Times New Roman"/>
                <a:cs typeface="Times New Roman"/>
              </a:rPr>
              <a:t>ишонади. </a:t>
            </a:r>
            <a:r>
              <a:rPr sz="1700" dirty="0">
                <a:latin typeface="Times New Roman"/>
                <a:cs typeface="Times New Roman"/>
              </a:rPr>
              <a:t>Сиз </a:t>
            </a:r>
            <a:r>
              <a:rPr sz="1700" spc="-5" dirty="0">
                <a:latin typeface="Times New Roman"/>
                <a:cs typeface="Times New Roman"/>
              </a:rPr>
              <a:t>бошқаларнинг</a:t>
            </a:r>
            <a:r>
              <a:rPr sz="1700" spc="-1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қадр-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816222" y="2435479"/>
            <a:ext cx="510159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Times New Roman"/>
                <a:cs typeface="Times New Roman"/>
              </a:rPr>
              <a:t>қиммати </a:t>
            </a:r>
            <a:r>
              <a:rPr sz="1700" spc="-15" dirty="0">
                <a:latin typeface="Times New Roman"/>
                <a:cs typeface="Times New Roman"/>
              </a:rPr>
              <a:t>ва </a:t>
            </a:r>
            <a:r>
              <a:rPr sz="1700" spc="-5" dirty="0">
                <a:latin typeface="Times New Roman"/>
                <a:cs typeface="Times New Roman"/>
              </a:rPr>
              <a:t>нафсониятини қадрлайсиз </a:t>
            </a:r>
            <a:r>
              <a:rPr sz="1700" dirty="0">
                <a:latin typeface="Times New Roman"/>
                <a:cs typeface="Times New Roman"/>
              </a:rPr>
              <a:t>ҳамда</a:t>
            </a:r>
            <a:r>
              <a:rPr sz="1700" spc="-7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топталган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16222" y="2590926"/>
            <a:ext cx="511492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Times New Roman"/>
                <a:cs typeface="Times New Roman"/>
              </a:rPr>
              <a:t>хис-туйғуларни </a:t>
            </a:r>
            <a:r>
              <a:rPr sz="1700" spc="-5" dirty="0">
                <a:latin typeface="Times New Roman"/>
                <a:cs typeface="Times New Roman"/>
              </a:rPr>
              <a:t>эъзозлайсиз. </a:t>
            </a:r>
            <a:r>
              <a:rPr sz="1700" spc="-10" dirty="0">
                <a:latin typeface="Times New Roman"/>
                <a:cs typeface="Times New Roman"/>
              </a:rPr>
              <a:t>Керак </a:t>
            </a:r>
            <a:r>
              <a:rPr sz="1700" dirty="0">
                <a:latin typeface="Times New Roman"/>
                <a:cs typeface="Times New Roman"/>
              </a:rPr>
              <a:t>бўлганида сиз</a:t>
            </a:r>
            <a:r>
              <a:rPr sz="1700" spc="-2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учун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816222" y="2746375"/>
            <a:ext cx="509524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Times New Roman"/>
                <a:cs typeface="Times New Roman"/>
              </a:rPr>
              <a:t>ҳамма ёрдамга </a:t>
            </a:r>
            <a:r>
              <a:rPr sz="1700" spc="5" dirty="0">
                <a:latin typeface="Times New Roman"/>
                <a:cs typeface="Times New Roman"/>
              </a:rPr>
              <a:t>тайёр </a:t>
            </a:r>
            <a:r>
              <a:rPr sz="1700" spc="-5" dirty="0">
                <a:latin typeface="Times New Roman"/>
                <a:cs typeface="Times New Roman"/>
              </a:rPr>
              <a:t>туради. </a:t>
            </a:r>
            <a:r>
              <a:rPr sz="1700" dirty="0">
                <a:latin typeface="Times New Roman"/>
                <a:cs typeface="Times New Roman"/>
              </a:rPr>
              <a:t>Сизнинг</a:t>
            </a:r>
            <a:r>
              <a:rPr sz="1700" spc="-1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характерингизда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6222" y="2901518"/>
            <a:ext cx="5114925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Times New Roman"/>
                <a:cs typeface="Times New Roman"/>
              </a:rPr>
              <a:t>англанган </a:t>
            </a:r>
            <a:r>
              <a:rPr sz="1700" spc="5" dirty="0">
                <a:latin typeface="Times New Roman"/>
                <a:cs typeface="Times New Roman"/>
              </a:rPr>
              <a:t>босиқлик, </a:t>
            </a:r>
            <a:r>
              <a:rPr sz="1700" dirty="0">
                <a:latin typeface="Times New Roman"/>
                <a:cs typeface="Times New Roman"/>
              </a:rPr>
              <a:t>мушоҳадагўйлик,</a:t>
            </a:r>
            <a:r>
              <a:rPr sz="1700" spc="-90" dirty="0">
                <a:latin typeface="Times New Roman"/>
                <a:cs typeface="Times New Roman"/>
              </a:rPr>
              <a:t> </a:t>
            </a:r>
            <a:r>
              <a:rPr sz="1700" spc="-15" dirty="0">
                <a:latin typeface="Times New Roman"/>
                <a:cs typeface="Times New Roman"/>
              </a:rPr>
              <a:t>мулоҳазакорлик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16222" y="3057525"/>
            <a:ext cx="504253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Times New Roman"/>
                <a:cs typeface="Times New Roman"/>
              </a:rPr>
              <a:t>кучли </a:t>
            </a:r>
            <a:r>
              <a:rPr sz="1700" dirty="0">
                <a:latin typeface="Times New Roman"/>
                <a:cs typeface="Times New Roman"/>
              </a:rPr>
              <a:t>бўлади. Сизнинг </a:t>
            </a:r>
            <a:r>
              <a:rPr sz="1700" spc="-5" dirty="0">
                <a:latin typeface="Times New Roman"/>
                <a:cs typeface="Times New Roman"/>
              </a:rPr>
              <a:t>қарорларингизга катталар</a:t>
            </a:r>
            <a:r>
              <a:rPr sz="1700" spc="-8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ҳам,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3816222" y="3212973"/>
            <a:ext cx="472186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dirty="0">
                <a:latin typeface="Times New Roman"/>
                <a:cs typeface="Times New Roman"/>
              </a:rPr>
              <a:t>кичиклар ҳам </a:t>
            </a:r>
            <a:r>
              <a:rPr sz="1700" spc="-5" dirty="0">
                <a:latin typeface="Times New Roman"/>
                <a:cs typeface="Times New Roman"/>
              </a:rPr>
              <a:t>бўйсунади. </a:t>
            </a:r>
            <a:r>
              <a:rPr sz="1700" dirty="0">
                <a:latin typeface="Times New Roman"/>
                <a:cs typeface="Times New Roman"/>
              </a:rPr>
              <a:t>Сиз </a:t>
            </a:r>
            <a:r>
              <a:rPr sz="1700" spc="-5" dirty="0">
                <a:latin typeface="Times New Roman"/>
                <a:cs typeface="Times New Roman"/>
              </a:rPr>
              <a:t>ўзингизга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5" dirty="0">
                <a:latin typeface="Times New Roman"/>
                <a:cs typeface="Times New Roman"/>
              </a:rPr>
              <a:t>масъулият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16222" y="3368420"/>
            <a:ext cx="496062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Times New Roman"/>
                <a:cs typeface="Times New Roman"/>
              </a:rPr>
              <a:t>юклай </a:t>
            </a:r>
            <a:r>
              <a:rPr sz="1700" spc="-10" dirty="0">
                <a:latin typeface="Times New Roman"/>
                <a:cs typeface="Times New Roman"/>
              </a:rPr>
              <a:t>оласиз </a:t>
            </a:r>
            <a:r>
              <a:rPr sz="1700" spc="-15" dirty="0">
                <a:latin typeface="Times New Roman"/>
                <a:cs typeface="Times New Roman"/>
              </a:rPr>
              <a:t>ва </a:t>
            </a:r>
            <a:r>
              <a:rPr sz="1700" spc="-10" dirty="0">
                <a:latin typeface="Times New Roman"/>
                <a:cs typeface="Times New Roman"/>
              </a:rPr>
              <a:t>адолатпарварлик </a:t>
            </a:r>
            <a:r>
              <a:rPr sz="1700" spc="10" dirty="0">
                <a:latin typeface="Times New Roman"/>
                <a:cs typeface="Times New Roman"/>
              </a:rPr>
              <a:t>посбони </a:t>
            </a:r>
            <a:r>
              <a:rPr sz="1700" dirty="0">
                <a:latin typeface="Times New Roman"/>
                <a:cs typeface="Times New Roman"/>
              </a:rPr>
              <a:t>бўлиб</a:t>
            </a:r>
            <a:r>
              <a:rPr sz="1700" spc="-70" dirty="0">
                <a:latin typeface="Times New Roman"/>
                <a:cs typeface="Times New Roman"/>
              </a:rPr>
              <a:t> </a:t>
            </a:r>
            <a:r>
              <a:rPr sz="1700" spc="-10" dirty="0">
                <a:latin typeface="Times New Roman"/>
                <a:cs typeface="Times New Roman"/>
              </a:rPr>
              <a:t>умр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08364" y="3510674"/>
            <a:ext cx="99441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5" dirty="0">
                <a:latin typeface="Times New Roman"/>
                <a:cs typeface="Times New Roman"/>
              </a:rPr>
              <a:t>кечирасиз.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473322" y="3938396"/>
            <a:ext cx="554609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700" b="1" i="1" spc="-20" dirty="0">
                <a:latin typeface="Times New Roman"/>
                <a:cs typeface="Times New Roman"/>
              </a:rPr>
              <a:t>Усулнинг </a:t>
            </a:r>
            <a:r>
              <a:rPr sz="1700" b="1" i="1" spc="-5" dirty="0">
                <a:latin typeface="Times New Roman"/>
                <a:cs typeface="Times New Roman"/>
              </a:rPr>
              <a:t>камчиликлари: </a:t>
            </a:r>
            <a:r>
              <a:rPr sz="1700" dirty="0" err="1" smtClean="0">
                <a:latin typeface="Times New Roman"/>
                <a:cs typeface="Times New Roman"/>
              </a:rPr>
              <a:t>Реал</a:t>
            </a:r>
            <a:r>
              <a:rPr sz="1700" dirty="0" smtClean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ҳаётда </a:t>
            </a:r>
            <a:r>
              <a:rPr sz="1700" dirty="0">
                <a:latin typeface="Times New Roman"/>
                <a:cs typeface="Times New Roman"/>
              </a:rPr>
              <a:t>“бойўғли”</a:t>
            </a:r>
            <a:r>
              <a:rPr sz="1700" spc="-2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бўлиш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816222" y="4093845"/>
            <a:ext cx="482854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10" dirty="0">
                <a:latin typeface="Times New Roman"/>
                <a:cs typeface="Times New Roman"/>
              </a:rPr>
              <a:t>осон </a:t>
            </a:r>
            <a:r>
              <a:rPr sz="1700" spc="-5" dirty="0">
                <a:latin typeface="Times New Roman"/>
                <a:cs typeface="Times New Roman"/>
              </a:rPr>
              <a:t>эмас. </a:t>
            </a:r>
            <a:r>
              <a:rPr sz="1700" dirty="0">
                <a:latin typeface="Times New Roman"/>
                <a:cs typeface="Times New Roman"/>
              </a:rPr>
              <a:t>У </a:t>
            </a:r>
            <a:r>
              <a:rPr sz="1700" spc="-10" dirty="0">
                <a:latin typeface="Times New Roman"/>
                <a:cs typeface="Times New Roman"/>
              </a:rPr>
              <a:t>одамга </a:t>
            </a:r>
            <a:r>
              <a:rPr sz="1700" spc="-30" dirty="0">
                <a:latin typeface="Times New Roman"/>
                <a:cs typeface="Times New Roman"/>
              </a:rPr>
              <a:t>жуда </a:t>
            </a:r>
            <a:r>
              <a:rPr sz="1700" spc="-10" dirty="0">
                <a:latin typeface="Times New Roman"/>
                <a:cs typeface="Times New Roman"/>
              </a:rPr>
              <a:t>катта </a:t>
            </a:r>
            <a:r>
              <a:rPr sz="1700" spc="-15" dirty="0">
                <a:latin typeface="Times New Roman"/>
                <a:cs typeface="Times New Roman"/>
              </a:rPr>
              <a:t>масъулият</a:t>
            </a:r>
            <a:r>
              <a:rPr sz="1700" spc="-9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юклайди.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816222" y="4249292"/>
            <a:ext cx="491109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" dirty="0" err="1" smtClean="0">
                <a:latin typeface="Times New Roman"/>
                <a:cs typeface="Times New Roman"/>
              </a:rPr>
              <a:t>Доимо</a:t>
            </a:r>
            <a:r>
              <a:rPr sz="1700" spc="-5" dirty="0" smtClean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бошқалар </a:t>
            </a:r>
            <a:r>
              <a:rPr sz="1700" spc="-5" dirty="0">
                <a:latin typeface="Times New Roman"/>
                <a:cs typeface="Times New Roman"/>
              </a:rPr>
              <a:t>дарду-ҳасрати </a:t>
            </a:r>
            <a:r>
              <a:rPr sz="1700" dirty="0">
                <a:latin typeface="Times New Roman"/>
                <a:cs typeface="Times New Roman"/>
              </a:rPr>
              <a:t>билан </a:t>
            </a:r>
            <a:r>
              <a:rPr sz="1700" spc="-5" dirty="0">
                <a:latin typeface="Times New Roman"/>
                <a:cs typeface="Times New Roman"/>
              </a:rPr>
              <a:t>юришга</a:t>
            </a:r>
            <a:r>
              <a:rPr sz="1700" spc="-10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тўғри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3816222" y="4404436"/>
            <a:ext cx="4932045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Times New Roman"/>
                <a:cs typeface="Times New Roman"/>
              </a:rPr>
              <a:t>келади. </a:t>
            </a:r>
            <a:r>
              <a:rPr sz="1700" dirty="0">
                <a:latin typeface="Times New Roman"/>
                <a:cs typeface="Times New Roman"/>
              </a:rPr>
              <a:t>Шу </a:t>
            </a:r>
            <a:r>
              <a:rPr sz="1700" spc="-5" dirty="0">
                <a:latin typeface="Times New Roman"/>
                <a:cs typeface="Times New Roman"/>
              </a:rPr>
              <a:t>боис, </a:t>
            </a:r>
            <a:r>
              <a:rPr sz="1700" spc="-20" dirty="0">
                <a:latin typeface="Times New Roman"/>
                <a:cs typeface="Times New Roman"/>
              </a:rPr>
              <a:t>ҳеч </a:t>
            </a:r>
            <a:r>
              <a:rPr sz="1700" dirty="0">
                <a:latin typeface="Times New Roman"/>
                <a:cs typeface="Times New Roman"/>
              </a:rPr>
              <a:t>ким </a:t>
            </a:r>
            <a:r>
              <a:rPr sz="1700" spc="-5" dirty="0">
                <a:latin typeface="Times New Roman"/>
                <a:cs typeface="Times New Roman"/>
              </a:rPr>
              <a:t>«бойўғли» </a:t>
            </a:r>
            <a:r>
              <a:rPr sz="1700" dirty="0">
                <a:latin typeface="Times New Roman"/>
                <a:cs typeface="Times New Roman"/>
              </a:rPr>
              <a:t>бўлиш </a:t>
            </a:r>
            <a:r>
              <a:rPr sz="1700" spc="10" dirty="0">
                <a:latin typeface="Times New Roman"/>
                <a:cs typeface="Times New Roman"/>
              </a:rPr>
              <a:t>осон</a:t>
            </a:r>
            <a:r>
              <a:rPr sz="1700" spc="-1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деб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816222" y="4560570"/>
            <a:ext cx="440309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latin typeface="Times New Roman"/>
                <a:cs typeface="Times New Roman"/>
              </a:rPr>
              <a:t>ҳисобламайди. </a:t>
            </a:r>
            <a:r>
              <a:rPr sz="1700" dirty="0">
                <a:latin typeface="Times New Roman"/>
                <a:cs typeface="Times New Roman"/>
              </a:rPr>
              <a:t>«Бойўғли» бўлиш </a:t>
            </a:r>
            <a:r>
              <a:rPr sz="1700" spc="-10" dirty="0">
                <a:latin typeface="Times New Roman"/>
                <a:cs typeface="Times New Roman"/>
              </a:rPr>
              <a:t>одамдан</a:t>
            </a:r>
            <a:r>
              <a:rPr sz="1700" spc="-1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ички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816222" y="4716017"/>
            <a:ext cx="510921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20" dirty="0">
                <a:latin typeface="Times New Roman"/>
                <a:cs typeface="Times New Roman"/>
              </a:rPr>
              <a:t>маданият, </a:t>
            </a:r>
            <a:r>
              <a:rPr sz="1700" dirty="0">
                <a:latin typeface="Times New Roman"/>
                <a:cs typeface="Times New Roman"/>
              </a:rPr>
              <a:t>қадр – </a:t>
            </a:r>
            <a:r>
              <a:rPr sz="1700" spc="-10" dirty="0">
                <a:latin typeface="Times New Roman"/>
                <a:cs typeface="Times New Roman"/>
              </a:rPr>
              <a:t>қимматни </a:t>
            </a:r>
            <a:r>
              <a:rPr sz="1700" spc="-5" dirty="0">
                <a:latin typeface="Times New Roman"/>
                <a:cs typeface="Times New Roman"/>
              </a:rPr>
              <a:t>эъзозлаш, билим </a:t>
            </a:r>
            <a:r>
              <a:rPr sz="1700" spc="-15" dirty="0">
                <a:latin typeface="Times New Roman"/>
                <a:cs typeface="Times New Roman"/>
              </a:rPr>
              <a:t>ва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малака,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816222" y="4871465"/>
            <a:ext cx="493649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35" dirty="0">
                <a:latin typeface="Times New Roman"/>
                <a:cs typeface="Times New Roman"/>
              </a:rPr>
              <a:t>вақт, </a:t>
            </a:r>
            <a:r>
              <a:rPr sz="1700" spc="-25" dirty="0">
                <a:latin typeface="Times New Roman"/>
                <a:cs typeface="Times New Roman"/>
              </a:rPr>
              <a:t>масъулият, </a:t>
            </a:r>
            <a:r>
              <a:rPr sz="1700" spc="-10" dirty="0">
                <a:latin typeface="Times New Roman"/>
                <a:cs typeface="Times New Roman"/>
              </a:rPr>
              <a:t>жасорат </a:t>
            </a:r>
            <a:r>
              <a:rPr sz="1700" spc="-15" dirty="0">
                <a:latin typeface="Times New Roman"/>
                <a:cs typeface="Times New Roman"/>
              </a:rPr>
              <a:t>ва </a:t>
            </a:r>
            <a:r>
              <a:rPr sz="1700" dirty="0">
                <a:latin typeface="Times New Roman"/>
                <a:cs typeface="Times New Roman"/>
              </a:rPr>
              <a:t>ўзига </a:t>
            </a:r>
            <a:r>
              <a:rPr sz="1700" spc="-5" dirty="0">
                <a:latin typeface="Times New Roman"/>
                <a:cs typeface="Times New Roman"/>
              </a:rPr>
              <a:t>ишонч </a:t>
            </a:r>
            <a:r>
              <a:rPr sz="1700" spc="5" dirty="0">
                <a:latin typeface="Times New Roman"/>
                <a:cs typeface="Times New Roman"/>
              </a:rPr>
              <a:t>талаб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этади.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3816222" y="5026914"/>
            <a:ext cx="492633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10" dirty="0">
                <a:latin typeface="Times New Roman"/>
                <a:cs typeface="Times New Roman"/>
              </a:rPr>
              <a:t>Мазкур </a:t>
            </a:r>
            <a:r>
              <a:rPr sz="1700" spc="-15" dirty="0">
                <a:latin typeface="Times New Roman"/>
                <a:cs typeface="Times New Roman"/>
              </a:rPr>
              <a:t>барча </a:t>
            </a:r>
            <a:r>
              <a:rPr sz="1700" spc="-10" dirty="0">
                <a:latin typeface="Times New Roman"/>
                <a:cs typeface="Times New Roman"/>
              </a:rPr>
              <a:t>хислатларни </a:t>
            </a:r>
            <a:r>
              <a:rPr sz="1700" dirty="0">
                <a:latin typeface="Times New Roman"/>
                <a:cs typeface="Times New Roman"/>
              </a:rPr>
              <a:t>ўзида тарбиялаш </a:t>
            </a:r>
            <a:r>
              <a:rPr sz="1700" spc="5" dirty="0">
                <a:latin typeface="Times New Roman"/>
                <a:cs typeface="Times New Roman"/>
              </a:rPr>
              <a:t>эса</a:t>
            </a:r>
            <a:r>
              <a:rPr sz="1700" spc="-65" dirty="0">
                <a:latin typeface="Times New Roman"/>
                <a:cs typeface="Times New Roman"/>
              </a:rPr>
              <a:t> </a:t>
            </a:r>
            <a:r>
              <a:rPr sz="1700" spc="10" dirty="0">
                <a:latin typeface="Times New Roman"/>
                <a:cs typeface="Times New Roman"/>
              </a:rPr>
              <a:t>осон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16222" y="5182361"/>
            <a:ext cx="469709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latin typeface="Times New Roman"/>
                <a:cs typeface="Times New Roman"/>
              </a:rPr>
              <a:t>вазифа эмас. </a:t>
            </a:r>
            <a:r>
              <a:rPr sz="1700" dirty="0">
                <a:latin typeface="Times New Roman"/>
                <a:cs typeface="Times New Roman"/>
              </a:rPr>
              <a:t>Шу билан бирга </a:t>
            </a:r>
            <a:r>
              <a:rPr sz="1700" spc="-5" dirty="0">
                <a:latin typeface="Times New Roman"/>
                <a:cs typeface="Times New Roman"/>
              </a:rPr>
              <a:t>мана </a:t>
            </a:r>
            <a:r>
              <a:rPr sz="1700" dirty="0">
                <a:latin typeface="Times New Roman"/>
                <a:cs typeface="Times New Roman"/>
              </a:rPr>
              <a:t>шу</a:t>
            </a:r>
            <a:r>
              <a:rPr sz="1700" spc="-12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қобилиятни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3816222" y="5337809"/>
            <a:ext cx="487108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10" dirty="0">
                <a:latin typeface="Times New Roman"/>
                <a:cs typeface="Times New Roman"/>
              </a:rPr>
              <a:t>ишлата </a:t>
            </a:r>
            <a:r>
              <a:rPr sz="1700" dirty="0">
                <a:latin typeface="Times New Roman"/>
                <a:cs typeface="Times New Roman"/>
              </a:rPr>
              <a:t>билиш ҳам </a:t>
            </a:r>
            <a:r>
              <a:rPr sz="1700" spc="5" dirty="0">
                <a:latin typeface="Times New Roman"/>
                <a:cs typeface="Times New Roman"/>
              </a:rPr>
              <a:t>осонлик </a:t>
            </a:r>
            <a:r>
              <a:rPr sz="1700" dirty="0">
                <a:latin typeface="Times New Roman"/>
                <a:cs typeface="Times New Roman"/>
              </a:rPr>
              <a:t>билан </a:t>
            </a:r>
            <a:r>
              <a:rPr sz="1700" spc="-15" dirty="0">
                <a:latin typeface="Times New Roman"/>
                <a:cs typeface="Times New Roman"/>
              </a:rPr>
              <a:t>кечмайди.</a:t>
            </a:r>
            <a:r>
              <a:rPr sz="1700" spc="-50" dirty="0">
                <a:latin typeface="Times New Roman"/>
                <a:cs typeface="Times New Roman"/>
              </a:rPr>
              <a:t> </a:t>
            </a:r>
            <a:r>
              <a:rPr sz="1700" spc="-15" dirty="0">
                <a:latin typeface="Times New Roman"/>
                <a:cs typeface="Times New Roman"/>
              </a:rPr>
              <a:t>Адолат</a:t>
            </a:r>
            <a:endParaRPr sz="1700" dirty="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16222" y="5493207"/>
            <a:ext cx="499935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10" dirty="0">
                <a:latin typeface="Times New Roman"/>
                <a:cs typeface="Times New Roman"/>
              </a:rPr>
              <a:t>посбони </a:t>
            </a:r>
            <a:r>
              <a:rPr sz="1700" spc="-5" dirty="0">
                <a:latin typeface="Times New Roman"/>
                <a:cs typeface="Times New Roman"/>
              </a:rPr>
              <a:t>бўлишингиз </a:t>
            </a:r>
            <a:r>
              <a:rPr sz="1700" dirty="0">
                <a:latin typeface="Times New Roman"/>
                <a:cs typeface="Times New Roman"/>
              </a:rPr>
              <a:t>ҳаммага ҳам </a:t>
            </a:r>
            <a:r>
              <a:rPr sz="1700" spc="-5" dirty="0">
                <a:latin typeface="Times New Roman"/>
                <a:cs typeface="Times New Roman"/>
              </a:rPr>
              <a:t>ёқавермайди,</a:t>
            </a:r>
            <a:r>
              <a:rPr sz="1700" spc="-13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сизга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3816222" y="5648655"/>
            <a:ext cx="348996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latin typeface="Times New Roman"/>
                <a:cs typeface="Times New Roman"/>
              </a:rPr>
              <a:t>қарши бўлганлар ҳам </a:t>
            </a:r>
            <a:r>
              <a:rPr sz="1700" spc="-30" dirty="0">
                <a:latin typeface="Times New Roman"/>
                <a:cs typeface="Times New Roman"/>
              </a:rPr>
              <a:t>мавжуд</a:t>
            </a:r>
            <a:r>
              <a:rPr sz="1700" spc="-9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бўлади.</a:t>
            </a:r>
            <a:endParaRPr sz="17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4347" y="350977"/>
            <a:ext cx="62674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733290" algn="l"/>
              </a:tabLst>
            </a:pPr>
            <a:r>
              <a:rPr sz="3600" b="1" spc="-135" dirty="0">
                <a:solidFill>
                  <a:srgbClr val="000000"/>
                </a:solidFill>
                <a:latin typeface="Times New Roman"/>
                <a:cs typeface="Times New Roman"/>
              </a:rPr>
              <a:t>Г</a:t>
            </a:r>
            <a:r>
              <a:rPr sz="3600" b="1" dirty="0">
                <a:solidFill>
                  <a:srgbClr val="000000"/>
                </a:solidFill>
                <a:latin typeface="Times New Roman"/>
                <a:cs typeface="Times New Roman"/>
              </a:rPr>
              <a:t>у</a:t>
            </a:r>
            <a:r>
              <a:rPr sz="3600" b="1" spc="-45" dirty="0">
                <a:solidFill>
                  <a:srgbClr val="000000"/>
                </a:solidFill>
                <a:latin typeface="Times New Roman"/>
                <a:cs typeface="Times New Roman"/>
              </a:rPr>
              <a:t>р</a:t>
            </a:r>
            <a:r>
              <a:rPr sz="3600" b="1" dirty="0">
                <a:solidFill>
                  <a:srgbClr val="000000"/>
                </a:solidFill>
                <a:latin typeface="Times New Roman"/>
                <a:cs typeface="Times New Roman"/>
              </a:rPr>
              <a:t>уҳла</a:t>
            </a:r>
            <a:r>
              <a:rPr sz="3600" b="1" spc="-45" dirty="0">
                <a:solidFill>
                  <a:srgbClr val="000000"/>
                </a:solidFill>
                <a:latin typeface="Times New Roman"/>
                <a:cs typeface="Times New Roman"/>
              </a:rPr>
              <a:t>р</a:t>
            </a:r>
            <a:r>
              <a:rPr sz="3600" b="1" dirty="0">
                <a:solidFill>
                  <a:srgbClr val="000000"/>
                </a:solidFill>
                <a:latin typeface="Times New Roman"/>
                <a:cs typeface="Times New Roman"/>
              </a:rPr>
              <a:t>да </a:t>
            </a:r>
            <a:r>
              <a:rPr sz="3600" b="1" spc="-5" dirty="0">
                <a:solidFill>
                  <a:srgbClr val="000000"/>
                </a:solidFill>
                <a:latin typeface="Times New Roman"/>
                <a:cs typeface="Times New Roman"/>
              </a:rPr>
              <a:t>м</a:t>
            </a:r>
            <a:r>
              <a:rPr sz="3600" b="1" spc="-120" dirty="0">
                <a:solidFill>
                  <a:srgbClr val="000000"/>
                </a:solidFill>
                <a:latin typeface="Times New Roman"/>
                <a:cs typeface="Times New Roman"/>
              </a:rPr>
              <a:t>у</a:t>
            </a:r>
            <a:r>
              <a:rPr sz="3600" b="1" dirty="0">
                <a:solidFill>
                  <a:srgbClr val="000000"/>
                </a:solidFill>
                <a:latin typeface="Times New Roman"/>
                <a:cs typeface="Times New Roman"/>
              </a:rPr>
              <a:t>с</a:t>
            </a:r>
            <a:r>
              <a:rPr sz="3600" b="1" spc="40" dirty="0">
                <a:solidFill>
                  <a:srgbClr val="000000"/>
                </a:solidFill>
                <a:latin typeface="Times New Roman"/>
                <a:cs typeface="Times New Roman"/>
              </a:rPr>
              <a:t>т</a:t>
            </a:r>
            <a:r>
              <a:rPr sz="3600" b="1" dirty="0">
                <a:solidFill>
                  <a:srgbClr val="000000"/>
                </a:solidFill>
                <a:latin typeface="Times New Roman"/>
                <a:cs typeface="Times New Roman"/>
              </a:rPr>
              <a:t>ақил	</a:t>
            </a:r>
            <a:r>
              <a:rPr sz="3600" b="1" spc="-5" dirty="0">
                <a:solidFill>
                  <a:srgbClr val="000000"/>
                </a:solidFill>
                <a:latin typeface="Times New Roman"/>
                <a:cs typeface="Times New Roman"/>
              </a:rPr>
              <a:t>ишлаш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125" y="1102868"/>
            <a:ext cx="8669020" cy="453265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47345" algn="ctr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latin typeface="Times New Roman"/>
                <a:cs typeface="Times New Roman"/>
              </a:rPr>
              <a:t>(тайёрланиши </a:t>
            </a:r>
            <a:r>
              <a:rPr sz="2000" b="1" spc="5" dirty="0">
                <a:latin typeface="Times New Roman"/>
                <a:cs typeface="Times New Roman"/>
              </a:rPr>
              <a:t>учун </a:t>
            </a:r>
            <a:r>
              <a:rPr sz="2000" b="1" dirty="0">
                <a:latin typeface="Times New Roman"/>
                <a:cs typeface="Times New Roman"/>
              </a:rPr>
              <a:t>5 дақиқа, </a:t>
            </a:r>
            <a:r>
              <a:rPr sz="2000" b="1" spc="-5" dirty="0">
                <a:latin typeface="Times New Roman"/>
                <a:cs typeface="Times New Roman"/>
              </a:rPr>
              <a:t>тадимот </a:t>
            </a:r>
            <a:r>
              <a:rPr sz="2000" b="1" spc="5" dirty="0">
                <a:latin typeface="Times New Roman"/>
                <a:cs typeface="Times New Roman"/>
              </a:rPr>
              <a:t>учун </a:t>
            </a:r>
            <a:r>
              <a:rPr sz="2000" b="1" dirty="0">
                <a:latin typeface="Times New Roman"/>
                <a:cs typeface="Times New Roman"/>
              </a:rPr>
              <a:t>3</a:t>
            </a:r>
            <a:r>
              <a:rPr sz="2000" b="1" spc="-17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дақиқа)</a:t>
            </a:r>
            <a:endParaRPr sz="2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100" dirty="0">
              <a:latin typeface="Times New Roman"/>
              <a:cs typeface="Times New Roman"/>
            </a:endParaRPr>
          </a:p>
          <a:p>
            <a:pPr marL="4445" algn="ctr">
              <a:lnSpc>
                <a:spcPct val="100000"/>
              </a:lnSpc>
            </a:pPr>
            <a:r>
              <a:rPr lang="uz-Cyrl-UZ" sz="2800" b="1" spc="-10" dirty="0" smtClean="0">
                <a:latin typeface="Times New Roman"/>
                <a:cs typeface="Times New Roman"/>
              </a:rPr>
              <a:t>Т</a:t>
            </a:r>
            <a:r>
              <a:rPr sz="2800" b="1" spc="-10" dirty="0" err="1" smtClean="0">
                <a:latin typeface="Times New Roman"/>
                <a:cs typeface="Times New Roman"/>
              </a:rPr>
              <a:t>опшириқ</a:t>
            </a:r>
            <a:r>
              <a:rPr sz="2800" b="1" spc="-10" dirty="0">
                <a:latin typeface="Times New Roman"/>
                <a:cs typeface="Times New Roman"/>
              </a:rPr>
              <a:t>:</a:t>
            </a:r>
            <a:endParaRPr sz="2800" dirty="0">
              <a:latin typeface="Times New Roman"/>
              <a:cs typeface="Times New Roman"/>
            </a:endParaRPr>
          </a:p>
          <a:p>
            <a:pPr marL="12700" marR="5080" indent="1905" algn="just">
              <a:lnSpc>
                <a:spcPct val="150100"/>
              </a:lnSpc>
              <a:spcBef>
                <a:spcPts val="2755"/>
              </a:spcBef>
            </a:pPr>
            <a:r>
              <a:rPr lang="uz-Cyrl-UZ" sz="2800" b="1" spc="-10" dirty="0" smtClean="0">
                <a:latin typeface="Times New Roman"/>
                <a:cs typeface="Times New Roman"/>
              </a:rPr>
              <a:t>     1.</a:t>
            </a:r>
            <a:r>
              <a:rPr sz="2800" b="1" spc="-10" dirty="0" err="1" smtClean="0">
                <a:latin typeface="Times New Roman"/>
                <a:cs typeface="Times New Roman"/>
              </a:rPr>
              <a:t>Низо</a:t>
            </a:r>
            <a:r>
              <a:rPr sz="2800" b="1" spc="-10" dirty="0" smtClean="0">
                <a:latin typeface="Times New Roman"/>
                <a:cs typeface="Times New Roman"/>
              </a:rPr>
              <a:t> </a:t>
            </a:r>
            <a:r>
              <a:rPr sz="2800" b="1" spc="-20" dirty="0">
                <a:latin typeface="Times New Roman"/>
                <a:cs typeface="Times New Roman"/>
              </a:rPr>
              <a:t>турлари </a:t>
            </a:r>
            <a:r>
              <a:rPr sz="2800" b="1" spc="-10" dirty="0">
                <a:latin typeface="Times New Roman"/>
                <a:cs typeface="Times New Roman"/>
              </a:rPr>
              <a:t>бўйича ҳаётингизда </a:t>
            </a:r>
            <a:r>
              <a:rPr sz="2800" b="1" spc="-5" dirty="0">
                <a:latin typeface="Times New Roman"/>
                <a:cs typeface="Times New Roman"/>
              </a:rPr>
              <a:t>учраган  </a:t>
            </a:r>
            <a:r>
              <a:rPr sz="2800" b="1" spc="-15" dirty="0">
                <a:latin typeface="Times New Roman"/>
                <a:cs typeface="Times New Roman"/>
              </a:rPr>
              <a:t>вазиятларни келтиринг </a:t>
            </a:r>
            <a:r>
              <a:rPr sz="2800" b="1" spc="-5" dirty="0">
                <a:latin typeface="Times New Roman"/>
                <a:cs typeface="Times New Roman"/>
              </a:rPr>
              <a:t>ва унинг </a:t>
            </a:r>
            <a:r>
              <a:rPr sz="2800" b="1" spc="-20" dirty="0">
                <a:latin typeface="Times New Roman"/>
                <a:cs typeface="Times New Roman"/>
              </a:rPr>
              <a:t>ечимини</a:t>
            </a:r>
            <a:r>
              <a:rPr sz="2800" b="1" spc="135" dirty="0">
                <a:latin typeface="Times New Roman"/>
                <a:cs typeface="Times New Roman"/>
              </a:rPr>
              <a:t> </a:t>
            </a:r>
            <a:r>
              <a:rPr sz="2800" b="1" spc="-45" dirty="0" err="1">
                <a:latin typeface="Times New Roman"/>
                <a:cs typeface="Times New Roman"/>
              </a:rPr>
              <a:t>кўрсатинг</a:t>
            </a:r>
            <a:r>
              <a:rPr sz="2800" b="1" spc="-45" dirty="0" smtClean="0">
                <a:latin typeface="Times New Roman"/>
                <a:cs typeface="Times New Roman"/>
              </a:rPr>
              <a:t>.</a:t>
            </a:r>
            <a:endParaRPr lang="uz-Cyrl-UZ" sz="2800" b="1" spc="-45" dirty="0" smtClean="0">
              <a:latin typeface="Times New Roman"/>
              <a:cs typeface="Times New Roman"/>
            </a:endParaRPr>
          </a:p>
          <a:p>
            <a:pPr marL="12700" marR="5080" indent="1905" algn="just">
              <a:lnSpc>
                <a:spcPct val="150100"/>
              </a:lnSpc>
              <a:spcBef>
                <a:spcPts val="2755"/>
              </a:spcBef>
            </a:pPr>
            <a:r>
              <a:rPr lang="uz-Cyrl-UZ" sz="2800" b="1" spc="-45" dirty="0" smtClean="0">
                <a:latin typeface="Times New Roman"/>
                <a:cs typeface="Times New Roman"/>
              </a:rPr>
              <a:t>     2.</a:t>
            </a:r>
            <a:r>
              <a:rPr lang="ru-RU" sz="2800" b="1" spc="-10" dirty="0" err="1" smtClean="0">
                <a:latin typeface="Times New Roman"/>
                <a:cs typeface="Times New Roman"/>
              </a:rPr>
              <a:t>Раҳбарлар</a:t>
            </a:r>
            <a:r>
              <a:rPr lang="ru-RU" sz="2800" b="1" spc="-10" dirty="0" smtClean="0">
                <a:latin typeface="Times New Roman"/>
                <a:cs typeface="Times New Roman"/>
              </a:rPr>
              <a:t> </a:t>
            </a:r>
            <a:r>
              <a:rPr lang="ru-RU" sz="2800" b="1" spc="-10" dirty="0" err="1">
                <a:latin typeface="Times New Roman"/>
                <a:cs typeface="Times New Roman"/>
              </a:rPr>
              <a:t>фаолиятида</a:t>
            </a:r>
            <a:r>
              <a:rPr lang="ru-RU" sz="2800" b="1" spc="-10" dirty="0">
                <a:latin typeface="Times New Roman"/>
                <a:cs typeface="Times New Roman"/>
              </a:rPr>
              <a:t> </a:t>
            </a:r>
            <a:r>
              <a:rPr lang="ru-RU" sz="2800" b="1" spc="-5" dirty="0" err="1">
                <a:latin typeface="Times New Roman"/>
                <a:cs typeface="Times New Roman"/>
              </a:rPr>
              <a:t>учрайдиган</a:t>
            </a:r>
            <a:r>
              <a:rPr lang="ru-RU" sz="2800" b="1" spc="-5" dirty="0">
                <a:latin typeface="Times New Roman"/>
                <a:cs typeface="Times New Roman"/>
              </a:rPr>
              <a:t> </a:t>
            </a:r>
            <a:r>
              <a:rPr lang="ru-RU" sz="2800" b="1" spc="-10" dirty="0" err="1">
                <a:latin typeface="Times New Roman"/>
                <a:cs typeface="Times New Roman"/>
              </a:rPr>
              <a:t>тўсиқларни</a:t>
            </a:r>
            <a:r>
              <a:rPr lang="ru-RU" sz="2800" b="1" spc="-10" dirty="0">
                <a:latin typeface="Times New Roman"/>
                <a:cs typeface="Times New Roman"/>
              </a:rPr>
              <a:t>  </a:t>
            </a:r>
            <a:r>
              <a:rPr lang="ru-RU" sz="2800" b="1" spc="-5" dirty="0" err="1" smtClean="0">
                <a:latin typeface="Times New Roman"/>
                <a:cs typeface="Times New Roman"/>
              </a:rPr>
              <a:t>ёзинг</a:t>
            </a:r>
            <a:r>
              <a:rPr lang="ru-RU" sz="2800" b="1" spc="-5" dirty="0">
                <a:latin typeface="Times New Roman"/>
                <a:cs typeface="Times New Roman"/>
              </a:rPr>
              <a:t> </a:t>
            </a:r>
            <a:r>
              <a:rPr lang="ru-RU" sz="2800" b="1" spc="-5" dirty="0" err="1" smtClean="0">
                <a:latin typeface="Times New Roman"/>
                <a:cs typeface="Times New Roman"/>
              </a:rPr>
              <a:t>ва</a:t>
            </a:r>
            <a:r>
              <a:rPr lang="ru-RU" sz="2800" b="1" spc="-5" dirty="0" smtClean="0">
                <a:latin typeface="Times New Roman"/>
                <a:cs typeface="Times New Roman"/>
              </a:rPr>
              <a:t> </a:t>
            </a:r>
            <a:r>
              <a:rPr lang="ru-RU" sz="2800" b="1" spc="-5" dirty="0" err="1" smtClean="0">
                <a:latin typeface="Times New Roman"/>
                <a:cs typeface="Times New Roman"/>
              </a:rPr>
              <a:t>уни</a:t>
            </a:r>
            <a:r>
              <a:rPr lang="ru-RU" sz="2800" b="1" spc="-5" dirty="0" smtClean="0">
                <a:latin typeface="Times New Roman"/>
                <a:cs typeface="Times New Roman"/>
              </a:rPr>
              <a:t> </a:t>
            </a:r>
            <a:r>
              <a:rPr lang="ru-RU" sz="2800" b="1" spc="-5" dirty="0" err="1" smtClean="0">
                <a:latin typeface="Times New Roman"/>
                <a:cs typeface="Times New Roman"/>
              </a:rPr>
              <a:t>таҳлил</a:t>
            </a:r>
            <a:r>
              <a:rPr lang="ru-RU" sz="2800" b="1" spc="-5" dirty="0" smtClean="0">
                <a:latin typeface="Times New Roman"/>
                <a:cs typeface="Times New Roman"/>
              </a:rPr>
              <a:t> </a:t>
            </a:r>
            <a:r>
              <a:rPr lang="ru-RU" sz="2800" b="1" spc="-5" dirty="0" err="1" smtClean="0">
                <a:latin typeface="Times New Roman"/>
                <a:cs typeface="Times New Roman"/>
              </a:rPr>
              <a:t>қилинг</a:t>
            </a:r>
            <a:r>
              <a:rPr lang="ru-RU" sz="2800" b="1" spc="-5" dirty="0" smtClean="0">
                <a:latin typeface="Times New Roman"/>
                <a:cs typeface="Times New Roman"/>
              </a:rPr>
              <a:t>.</a:t>
            </a:r>
            <a:endParaRPr sz="2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57200" y="1403748"/>
            <a:ext cx="8534400" cy="5149452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50" b="1" dirty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   </a:t>
            </a:r>
          </a:p>
          <a:p>
            <a:pPr algn="just">
              <a:defRPr/>
            </a:pPr>
            <a:endParaRPr lang="ru-RU" sz="1350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>
              <a:defRPr/>
            </a:pPr>
            <a:endParaRPr lang="ru-RU" sz="1350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>
              <a:defRPr/>
            </a:pPr>
            <a:endParaRPr lang="ru-RU" sz="1350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>
              <a:defRPr/>
            </a:pPr>
            <a:r>
              <a:rPr lang="ru-RU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135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135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Умаров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Б. М.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Низоли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вазиятларда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қарорларини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қилишнинг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ташкилий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психологик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механизмлари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Б. М.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Умаров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А. С. Назаров. — Текст : непосредственный // Молодой ученый. — 2020. — № 7 (297). — С. 352-353. — </a:t>
            </a:r>
            <a:r>
              <a:rPr lang="en-US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URL: https://moluch.ru/archive/297/67253/ (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дата обращения: 27.09.2022).</a:t>
            </a:r>
          </a:p>
          <a:p>
            <a:pPr algn="just">
              <a:defRPr/>
            </a:pPr>
            <a:r>
              <a:rPr lang="ru-RU" sz="135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2.</a:t>
            </a: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Бобрешова, И.П. Применение компетентного подхода в управлении персоналом / И.П. Бобрешова // Университетский комплекс как региональный центр образования, науки и культуры материалы Всероссийской научно-методической конференции. – 2020. </a:t>
            </a:r>
            <a:endParaRPr lang="ru-RU" sz="135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3. Верна, В.В. Управление персоналом организации как основополагающий фактор ее устойчивого развития / В.В. Верна // Успехи современной науки. – 2019. </a:t>
            </a:r>
            <a:endParaRPr lang="ru-RU" sz="135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Виханский, О. С. Менеджмент: человек, стратегия, организация, процесс: учебное пособие / О. С. Виханский. - М.: МГУ, 2016.</a:t>
            </a:r>
            <a:endParaRPr lang="ru-RU" sz="135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4. Гутгарц, Р.Д. Эволюция подходов к проблеме управления кадрами предприятия / Р.Д. Гутгарц // Менеджмент в России и за рубежом. – 2016.</a:t>
            </a:r>
            <a:endParaRPr lang="ru-RU" sz="135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5. Дегтяренко, Е.А. Управление персоналом как ключевая роль в развитии бизнеса предприятия / Е.А. Дегтяренко, Д.О. Труфанова, В.И. Рой // Новая наука: Стратегии и векторы развития. – 2019.</a:t>
            </a:r>
            <a:endParaRPr lang="ru-RU" sz="135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Дейнеки А.В. Управление персоналом: Учебник / А.В. Дейнеки. – М. : Дашков и К, </a:t>
            </a:r>
            <a:r>
              <a:rPr lang="uz-Cyrl-UZ" sz="135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2017.</a:t>
            </a:r>
            <a:endParaRPr lang="uz-Cyrl-UZ" sz="135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7. Дергачев В.Д. Современные тенденции управления персоналом / В.Д. Дергачев // Современные проблемы и тенденции развития экономики и управления. – </a:t>
            </a:r>
            <a:r>
              <a:rPr lang="uz-Cyrl-UZ" sz="135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2017.</a:t>
            </a:r>
          </a:p>
          <a:p>
            <a:pPr>
              <a:defRPr/>
            </a:pPr>
            <a:r>
              <a:rPr lang="uz-Cyrl-UZ" sz="13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35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8.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3,7,8,11,16,18,25,26,27,28,29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слайдлардаги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расмлар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“Конфликт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работе управление персоналом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://www.google.com/search» 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манбадан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defRPr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en-US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uz-Cyrl-UZ" alt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uz-Cyrl-UZ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611" name="Прямоугольник 4"/>
          <p:cNvSpPr>
            <a:spLocks noChangeArrowheads="1"/>
          </p:cNvSpPr>
          <p:nvPr/>
        </p:nvSpPr>
        <p:spPr bwMode="auto">
          <a:xfrm>
            <a:off x="3721894" y="2718198"/>
            <a:ext cx="280749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ru-RU" altLang="ru-RU" sz="135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</a:p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ru-RU" altLang="ru-RU" sz="135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endParaRPr lang="ru-RU" altLang="ru-RU" sz="1350">
              <a:solidFill>
                <a:schemeClr val="tx1"/>
              </a:solidFill>
            </a:endParaRPr>
          </a:p>
        </p:txBody>
      </p:sp>
      <p:sp>
        <p:nvSpPr>
          <p:cNvPr id="68612" name="Прямоугольник 12"/>
          <p:cNvSpPr>
            <a:spLocks noChangeArrowheads="1"/>
          </p:cNvSpPr>
          <p:nvPr/>
        </p:nvSpPr>
        <p:spPr bwMode="auto">
          <a:xfrm>
            <a:off x="1295400" y="381000"/>
            <a:ext cx="690443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uz-Cyrl-UZ" alt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ва таклиф этилаётган адабиётлар рўйхати: </a:t>
            </a:r>
            <a:endParaRPr lang="ru-RU" alt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48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subTitle" idx="4"/>
          </p:nvPr>
        </p:nvSpPr>
        <p:spPr>
          <a:xfrm>
            <a:off x="1706166" y="1414462"/>
            <a:ext cx="6172200" cy="2633663"/>
          </a:xfrm>
        </p:spPr>
        <p:txBody>
          <a:bodyPr>
            <a:normAutofit/>
          </a:bodyPr>
          <a:lstStyle/>
          <a:p>
            <a:pPr>
              <a:defRPr/>
            </a:pPr>
            <a:endParaRPr lang="uz-Cyrl-UZ" dirty="0" smtClean="0"/>
          </a:p>
          <a:p>
            <a:pPr>
              <a:defRPr/>
            </a:pPr>
            <a:endParaRPr lang="uz-Cyrl-UZ" dirty="0" smtClean="0"/>
          </a:p>
          <a:p>
            <a:pPr>
              <a:defRPr/>
            </a:pPr>
            <a:r>
              <a:rPr lang="uz-Cyrl-UZ" b="1" dirty="0" smtClean="0"/>
              <a:t>      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ТИБОРИНГИЗ   УЧУН   РАҲМАТ!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37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907</TotalTime>
  <Words>2708</Words>
  <Application>Microsoft Office PowerPoint</Application>
  <PresentationFormat>Экран (4:3)</PresentationFormat>
  <Paragraphs>263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Carlito</vt:lpstr>
      <vt:lpstr>Century Gothic</vt:lpstr>
      <vt:lpstr>Times New Roman</vt:lpstr>
      <vt:lpstr>Times New Roman CYR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МАНФААТЛАР ТЎҚНАШУВИ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Низолар[4] – ўзаро таъсир кўрсатаётган  кишиларнинг</vt:lpstr>
      <vt:lpstr>Низолар турли хил кўринишда  бўлади[4]</vt:lpstr>
      <vt:lpstr>Низоли вазиятдан чиқиш йўллари[7].</vt:lpstr>
      <vt:lpstr>Жамоадаги низолар[5]  ...</vt:lpstr>
      <vt:lpstr>Жамоада энг қийин вазиятлар  профессионал стрессларни келтириб чиқаради[7].</vt:lpstr>
      <vt:lpstr>Презентация PowerPoint</vt:lpstr>
      <vt:lpstr>Презентация PowerPoint</vt:lpstr>
      <vt:lpstr>3.Раҳбарлар фаолиятида учрайдиган  тўсиқлар[6].</vt:lpstr>
      <vt:lpstr>Презентация PowerPoint</vt:lpstr>
      <vt:lpstr>Раҳбарлар фаолиятида учрайдиган асосий элементлар ёки белгилар[6].</vt:lpstr>
      <vt:lpstr>Раҳбарлар фаолиятида учрайдиган асосий элементлар ёки белгилар[5].</vt:lpstr>
      <vt:lpstr>Раҳбарлар фаолиятида учрайдиган асосий элементлар ёки белгилар[5].</vt:lpstr>
      <vt:lpstr>4.Жамоада конфликт холатлардан чиқиш  усуллари.  «АКУЛА» усули шиори: «Ким нима десин-чи?! Ким менга қарши чиқа олади?! Қани  ўзи зўр борми?!»</vt:lpstr>
      <vt:lpstr> 4.Жамоада конфликт холатлардан чиқиш усуллари.  “ҚЎЙ” усули шиори: «Сиз нима десангиз ҳам, мен сиз билан ҳамфикрман»</vt:lpstr>
      <vt:lpstr>«ТУЛКИ» усули шиори: «Мен сиз учун ҳамма нарсага тайёрман.  Мен Сиз учун фойдали бўла оламанми?!»</vt:lpstr>
      <vt:lpstr>«ТУЯҚУШ» усули шиори: «Мени тинч қўйинглар! Мени ҳеч нарса қизиқтирмайди </vt:lpstr>
      <vt:lpstr>«БОЙЎҒЛИ» усули шиори: «Мен ҳамкорликка доим тайёрман”</vt:lpstr>
      <vt:lpstr>Гуруҳларда мустақил ишлаш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Конфликтология асослари. Жамоа билан ишлашда муаммоли вазиятлар ва уларни бошқариш</dc:title>
  <dc:creator>Анжим</dc:creator>
  <cp:lastModifiedBy>Dilmurod Suyunov</cp:lastModifiedBy>
  <cp:revision>53</cp:revision>
  <dcterms:created xsi:type="dcterms:W3CDTF">2022-09-26T05:05:26Z</dcterms:created>
  <dcterms:modified xsi:type="dcterms:W3CDTF">2022-10-07T08:27:20Z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2020-03-30T00:00:00Z</vt:filetime>
  </property>
  <property fmtid="{D5CDD505-2E9C-101B-9397-08002B2CF9AE}" pid="3" name="Creator">
    <vt:lpwstr>Microsoft® PowerPoint® for Office 365</vt:lpwstr>
  </property>
  <property fmtid="{D5CDD505-2E9C-101B-9397-08002B2CF9AE}" pid="4" name="LastSaved">
    <vt:filetime>2022-09-26T00:00:00Z</vt:filetime>
  </property>
</Properties>
</file>