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391" r:id="rId2"/>
    <p:sldId id="367" r:id="rId3"/>
    <p:sldId id="257" r:id="rId4"/>
    <p:sldId id="431" r:id="rId5"/>
    <p:sldId id="432" r:id="rId6"/>
    <p:sldId id="433" r:id="rId7"/>
    <p:sldId id="426" r:id="rId8"/>
    <p:sldId id="336" r:id="rId9"/>
    <p:sldId id="427" r:id="rId10"/>
    <p:sldId id="394" r:id="rId11"/>
    <p:sldId id="393" r:id="rId12"/>
    <p:sldId id="395" r:id="rId13"/>
    <p:sldId id="396" r:id="rId14"/>
    <p:sldId id="397" r:id="rId15"/>
    <p:sldId id="399" r:id="rId16"/>
    <p:sldId id="400" r:id="rId17"/>
    <p:sldId id="401" r:id="rId18"/>
    <p:sldId id="402" r:id="rId19"/>
    <p:sldId id="403" r:id="rId20"/>
    <p:sldId id="404" r:id="rId21"/>
    <p:sldId id="405" r:id="rId22"/>
    <p:sldId id="406" r:id="rId23"/>
    <p:sldId id="428" r:id="rId24"/>
    <p:sldId id="435" r:id="rId25"/>
    <p:sldId id="408" r:id="rId26"/>
    <p:sldId id="410" r:id="rId27"/>
    <p:sldId id="430" r:id="rId28"/>
    <p:sldId id="411" r:id="rId29"/>
    <p:sldId id="412" r:id="rId30"/>
    <p:sldId id="413" r:id="rId31"/>
    <p:sldId id="414" r:id="rId32"/>
    <p:sldId id="415" r:id="rId33"/>
    <p:sldId id="437" r:id="rId34"/>
    <p:sldId id="416" r:id="rId35"/>
    <p:sldId id="418" r:id="rId36"/>
    <p:sldId id="420" r:id="rId37"/>
    <p:sldId id="434" r:id="rId38"/>
    <p:sldId id="315" r:id="rId39"/>
  </p:sldIdLst>
  <p:sldSz cx="9906000" cy="6858000" type="A4"/>
  <p:notesSz cx="6742113" cy="98758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96730" autoAdjust="0"/>
  </p:normalViewPr>
  <p:slideViewPr>
    <p:cSldViewPr snapToGrid="0">
      <p:cViewPr varScale="1">
        <p:scale>
          <a:sx n="123" d="100"/>
          <a:sy n="123" d="100"/>
        </p:scale>
        <p:origin x="708" y="9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1000" cy="4953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9525" y="0"/>
            <a:ext cx="2921000" cy="495300"/>
          </a:xfrm>
          <a:prstGeom prst="rect">
            <a:avLst/>
          </a:prstGeom>
        </p:spPr>
        <p:txBody>
          <a:bodyPr vert="horz" lIns="91440" tIns="45720" rIns="91440" bIns="45720" rtlCol="0"/>
          <a:lstStyle>
            <a:lvl1pPr algn="r">
              <a:defRPr sz="1200"/>
            </a:lvl1pPr>
          </a:lstStyle>
          <a:p>
            <a:fld id="{8EAD4884-AE9F-4FE5-8588-8D6E53F2894B}" type="datetimeFigureOut">
              <a:rPr lang="ru-RU" smtClean="0"/>
              <a:t>18.11.2022</a:t>
            </a:fld>
            <a:endParaRPr lang="ru-RU"/>
          </a:p>
        </p:txBody>
      </p:sp>
      <p:sp>
        <p:nvSpPr>
          <p:cNvPr id="4" name="Образ слайда 3"/>
          <p:cNvSpPr>
            <a:spLocks noGrp="1" noRot="1" noChangeAspect="1"/>
          </p:cNvSpPr>
          <p:nvPr>
            <p:ph type="sldImg" idx="2"/>
          </p:nvPr>
        </p:nvSpPr>
        <p:spPr>
          <a:xfrm>
            <a:off x="965200" y="1235075"/>
            <a:ext cx="4811713" cy="3332163"/>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4688" y="4752975"/>
            <a:ext cx="5392737" cy="3887788"/>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380538"/>
            <a:ext cx="2921000" cy="4953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9525" y="9380538"/>
            <a:ext cx="2921000" cy="495300"/>
          </a:xfrm>
          <a:prstGeom prst="rect">
            <a:avLst/>
          </a:prstGeom>
        </p:spPr>
        <p:txBody>
          <a:bodyPr vert="horz" lIns="91440" tIns="45720" rIns="91440" bIns="45720" rtlCol="0" anchor="b"/>
          <a:lstStyle>
            <a:lvl1pPr algn="r">
              <a:defRPr sz="1200"/>
            </a:lvl1pPr>
          </a:lstStyle>
          <a:p>
            <a:fld id="{64BAC8B6-CB6D-41B3-8E8A-4549D7CC1EB7}" type="slidenum">
              <a:rPr lang="ru-RU" smtClean="0"/>
              <a:t>‹#›</a:t>
            </a:fld>
            <a:endParaRPr lang="ru-RU"/>
          </a:p>
        </p:txBody>
      </p:sp>
    </p:spTree>
    <p:extLst>
      <p:ext uri="{BB962C8B-B14F-4D97-AF65-F5344CB8AC3E}">
        <p14:creationId xmlns:p14="http://schemas.microsoft.com/office/powerpoint/2010/main" val="22234775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noProof="0" dirty="0"/>
          </a:p>
        </p:txBody>
      </p:sp>
      <p:sp>
        <p:nvSpPr>
          <p:cNvPr id="4" name="Номер слайда 3"/>
          <p:cNvSpPr>
            <a:spLocks noGrp="1"/>
          </p:cNvSpPr>
          <p:nvPr>
            <p:ph type="sldNum" sz="quarter" idx="10"/>
          </p:nvPr>
        </p:nvSpPr>
        <p:spPr/>
        <p:txBody>
          <a:bodyPr/>
          <a:lstStyle/>
          <a:p>
            <a:fld id="{64BAC8B6-CB6D-41B3-8E8A-4549D7CC1EB7}" type="slidenum">
              <a:rPr lang="ru-RU" smtClean="0"/>
              <a:t>6</a:t>
            </a:fld>
            <a:endParaRPr lang="ru-RU"/>
          </a:p>
        </p:txBody>
      </p:sp>
    </p:spTree>
    <p:extLst>
      <p:ext uri="{BB962C8B-B14F-4D97-AF65-F5344CB8AC3E}">
        <p14:creationId xmlns:p14="http://schemas.microsoft.com/office/powerpoint/2010/main" val="18221936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2867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2157C9C-9366-48F0-AA4E-9CD6782C5929}" type="slidenum">
              <a:rPr lang="ru-RU" altLang="ru-RU" smtClean="0">
                <a:latin typeface="Calibri" panose="020F0502020204030204" pitchFamily="34" charset="0"/>
              </a:rPr>
              <a:pPr/>
              <a:t>32</a:t>
            </a:fld>
            <a:endParaRPr lang="ru-RU" altLang="ru-RU" smtClean="0">
              <a:latin typeface="Calibri" panose="020F0502020204030204" pitchFamily="34" charset="0"/>
            </a:endParaRPr>
          </a:p>
        </p:txBody>
      </p:sp>
    </p:spTree>
    <p:extLst>
      <p:ext uri="{BB962C8B-B14F-4D97-AF65-F5344CB8AC3E}">
        <p14:creationId xmlns:p14="http://schemas.microsoft.com/office/powerpoint/2010/main" val="1554977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2867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2157C9C-9366-48F0-AA4E-9CD6782C5929}" type="slidenum">
              <a:rPr lang="ru-RU" altLang="ru-RU" smtClean="0">
                <a:latin typeface="Calibri" panose="020F0502020204030204" pitchFamily="34" charset="0"/>
              </a:rPr>
              <a:pPr/>
              <a:t>33</a:t>
            </a:fld>
            <a:endParaRPr lang="ru-RU" altLang="ru-RU" smtClean="0">
              <a:latin typeface="Calibri" panose="020F0502020204030204" pitchFamily="34" charset="0"/>
            </a:endParaRPr>
          </a:p>
        </p:txBody>
      </p:sp>
    </p:spTree>
    <p:extLst>
      <p:ext uri="{BB962C8B-B14F-4D97-AF65-F5344CB8AC3E}">
        <p14:creationId xmlns:p14="http://schemas.microsoft.com/office/powerpoint/2010/main" val="22903518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30724"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AF0EF30-6DD1-4316-961A-5665DBA66577}" type="slidenum">
              <a:rPr lang="ru-RU" altLang="ru-RU" smtClean="0">
                <a:latin typeface="Calibri" panose="020F0502020204030204" pitchFamily="34" charset="0"/>
              </a:rPr>
              <a:pPr/>
              <a:t>34</a:t>
            </a:fld>
            <a:endParaRPr lang="ru-RU" altLang="ru-RU" smtClean="0">
              <a:latin typeface="Calibri" panose="020F0502020204030204" pitchFamily="34" charset="0"/>
            </a:endParaRPr>
          </a:p>
        </p:txBody>
      </p:sp>
    </p:spTree>
    <p:extLst>
      <p:ext uri="{BB962C8B-B14F-4D97-AF65-F5344CB8AC3E}">
        <p14:creationId xmlns:p14="http://schemas.microsoft.com/office/powerpoint/2010/main" val="25362583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38250" y="1122363"/>
            <a:ext cx="74295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1352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202243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5880" y="1709739"/>
            <a:ext cx="8543925"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75880" y="4589465"/>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209163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81038" y="1825625"/>
            <a:ext cx="421005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5014913" y="1825625"/>
            <a:ext cx="421005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717706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365126"/>
            <a:ext cx="8543925"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82329" y="2505076"/>
            <a:ext cx="4190702"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5014914"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5014914" y="2505076"/>
            <a:ext cx="4211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140310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793901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867837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4211341"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77836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4211341"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02380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94358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088981" y="365125"/>
            <a:ext cx="2135981"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81037" y="365125"/>
            <a:ext cx="6284119"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4008204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635" b="0" i="0">
                <a:solidFill>
                  <a:srgbClr val="414042"/>
                </a:solidFill>
                <a:latin typeface="Arial Narrow"/>
                <a:cs typeface="Arial Narrow"/>
              </a:defRPr>
            </a:lvl1pPr>
          </a:lstStyle>
          <a:p>
            <a:pPr marL="13434">
              <a:spcBef>
                <a:spcPts val="53"/>
              </a:spcBef>
            </a:pPr>
            <a:r>
              <a:rPr lang="en-US" spc="-16" smtClean="0"/>
              <a:t>@dsc.uzbekistan</a:t>
            </a:r>
            <a:endParaRPr lang="en-US" spc="-16" dirty="0"/>
          </a:p>
        </p:txBody>
      </p:sp>
      <p:sp>
        <p:nvSpPr>
          <p:cNvPr id="3" name="Holder 3"/>
          <p:cNvSpPr>
            <a:spLocks noGrp="1"/>
          </p:cNvSpPr>
          <p:nvPr>
            <p:ph type="dt" sz="half" idx="6"/>
          </p:nvPr>
        </p:nvSpPr>
        <p:spPr/>
        <p:txBody>
          <a:bodyPr lIns="0" tIns="0" rIns="0" bIns="0"/>
          <a:lstStyle>
            <a:lvl1pPr>
              <a:defRPr sz="529" b="0" i="0">
                <a:solidFill>
                  <a:srgbClr val="414042"/>
                </a:solidFill>
                <a:latin typeface="Arial Narrow"/>
                <a:cs typeface="Arial Narrow"/>
              </a:defRPr>
            </a:lvl1pPr>
          </a:lstStyle>
          <a:p>
            <a:pPr marL="13434" marR="5374" indent="32913">
              <a:lnSpc>
                <a:spcPct val="78100"/>
              </a:lnSpc>
              <a:spcBef>
                <a:spcPts val="212"/>
              </a:spcBef>
            </a:pPr>
            <a:r>
              <a:rPr lang="en-US" spc="-5" smtClean="0"/>
              <a:t>Development </a:t>
            </a:r>
            <a:r>
              <a:rPr lang="en-US" smtClean="0"/>
              <a:t> </a:t>
            </a:r>
            <a:r>
              <a:rPr lang="en-US" spc="-48" smtClean="0"/>
              <a:t>S</a:t>
            </a:r>
            <a:r>
              <a:rPr lang="en-US" spc="32" smtClean="0"/>
              <a:t>t</a:t>
            </a:r>
            <a:r>
              <a:rPr lang="en-US" spc="26" smtClean="0"/>
              <a:t>r</a:t>
            </a:r>
            <a:r>
              <a:rPr lang="en-US" spc="-21" smtClean="0"/>
              <a:t>a</a:t>
            </a:r>
            <a:r>
              <a:rPr lang="en-US" spc="53" smtClean="0"/>
              <a:t>t</a:t>
            </a:r>
            <a:r>
              <a:rPr lang="en-US" spc="-5" smtClean="0"/>
              <a:t>egy</a:t>
            </a:r>
            <a:r>
              <a:rPr lang="en-US" spc="-21" smtClean="0"/>
              <a:t> Ce</a:t>
            </a:r>
            <a:r>
              <a:rPr lang="en-US" spc="-26" smtClean="0"/>
              <a:t>n</a:t>
            </a:r>
            <a:r>
              <a:rPr lang="en-US" spc="53" smtClean="0"/>
              <a:t>t</a:t>
            </a:r>
            <a:r>
              <a:rPr lang="en-US" smtClean="0"/>
              <a:t>er</a:t>
            </a:r>
            <a:endParaRPr lang="en-US" dirty="0"/>
          </a:p>
        </p:txBody>
      </p:sp>
      <p:sp>
        <p:nvSpPr>
          <p:cNvPr id="4" name="Holder 4"/>
          <p:cNvSpPr>
            <a:spLocks noGrp="1"/>
          </p:cNvSpPr>
          <p:nvPr>
            <p:ph type="sldNum" sz="quarter" idx="7"/>
          </p:nvPr>
        </p:nvSpPr>
        <p:spPr/>
        <p:txBody>
          <a:bodyPr lIns="0" tIns="0" rIns="0" bIns="0"/>
          <a:lstStyle>
            <a:lvl1pPr>
              <a:defRPr sz="1164" b="0" i="0">
                <a:solidFill>
                  <a:srgbClr val="17479E"/>
                </a:solidFill>
                <a:latin typeface="Century Gothic"/>
                <a:cs typeface="Century Gothic"/>
              </a:defRPr>
            </a:lvl1pPr>
          </a:lstStyle>
          <a:p>
            <a:pPr marL="40302">
              <a:spcBef>
                <a:spcPts val="69"/>
              </a:spcBef>
            </a:pPr>
            <a:fld id="{81D60167-4931-47E6-BA6A-407CBD079E47}" type="slidenum">
              <a:rPr lang="ru-RU" spc="116" smtClean="0"/>
              <a:pPr marL="40302">
                <a:spcBef>
                  <a:spcPts val="69"/>
                </a:spcBef>
              </a:pPr>
              <a:t>‹#›</a:t>
            </a:fld>
            <a:endParaRPr lang="ru-RU" spc="116" dirty="0"/>
          </a:p>
        </p:txBody>
      </p:sp>
    </p:spTree>
    <p:extLst>
      <p:ext uri="{BB962C8B-B14F-4D97-AF65-F5344CB8AC3E}">
        <p14:creationId xmlns:p14="http://schemas.microsoft.com/office/powerpoint/2010/main" val="2519390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
              <a:schemeClr val="accent1">
                <a:lumMod val="93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6"/>
            <a:ext cx="8543925"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81039" y="1825625"/>
            <a:ext cx="8543925"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6E04B0-FABE-477F-A049-CCF152A8366D}" type="datetimeFigureOut">
              <a:rPr lang="ru-RU" smtClean="0"/>
              <a:pPr/>
              <a:t>18.11.2022</a:t>
            </a:fld>
            <a:endParaRPr lang="ru-RU"/>
          </a:p>
        </p:txBody>
      </p:sp>
      <p:sp>
        <p:nvSpPr>
          <p:cNvPr id="5" name="Нижний колонтитул 4"/>
          <p:cNvSpPr>
            <a:spLocks noGrp="1"/>
          </p:cNvSpPr>
          <p:nvPr>
            <p:ph type="ftr" sz="quarter" idx="3"/>
          </p:nvPr>
        </p:nvSpPr>
        <p:spPr>
          <a:xfrm>
            <a:off x="3281364"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7726D6-68E6-43F8-8A87-1DD67164F644}" type="slidenum">
              <a:rPr lang="ru-RU" smtClean="0"/>
              <a:pPr/>
              <a:t>‹#›</a:t>
            </a:fld>
            <a:endParaRPr lang="ru-RU"/>
          </a:p>
        </p:txBody>
      </p:sp>
    </p:spTree>
    <p:extLst>
      <p:ext uri="{BB962C8B-B14F-4D97-AF65-F5344CB8AC3E}">
        <p14:creationId xmlns:p14="http://schemas.microsoft.com/office/powerpoint/2010/main" val="25701890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hyperlink" Target="http://www.strategy.uz/"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www.strategy.uz/" TargetMode="External"/><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hyperlink" Target="https://socratify.net/quotes/genri-ford"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socratify.net/quotes/robert-orben"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socratify.net/quotes/robert-orben"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953000" y="1633451"/>
            <a:ext cx="4066482" cy="2800870"/>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t">
              <a:defRPr/>
            </a:pPr>
            <a:endParaRPr lang="uz-Cyrl-UZ" sz="2100" b="1" dirty="0">
              <a:solidFill>
                <a:schemeClr val="tx1"/>
              </a:solidFill>
              <a:latin typeface="Times New Roman" pitchFamily="18" charset="0"/>
              <a:cs typeface="Times New Roman" pitchFamily="18" charset="0"/>
            </a:endParaRPr>
          </a:p>
          <a:p>
            <a:pPr algn="ctr" fontAlgn="t">
              <a:defRPr/>
            </a:pPr>
            <a:endParaRPr lang="uz-Cyrl-UZ" sz="2100" b="1" dirty="0">
              <a:solidFill>
                <a:schemeClr val="tx1"/>
              </a:solidFill>
              <a:latin typeface="Times New Roman" pitchFamily="18" charset="0"/>
              <a:cs typeface="Times New Roman" pitchFamily="18" charset="0"/>
            </a:endParaRPr>
          </a:p>
          <a:p>
            <a:pPr algn="ctr" fontAlgn="t">
              <a:defRPr/>
            </a:pPr>
            <a:r>
              <a:rPr lang="en-US" sz="2100" b="1" dirty="0">
                <a:solidFill>
                  <a:schemeClr val="tx1"/>
                </a:solidFill>
                <a:latin typeface="Times New Roman" pitchFamily="18" charset="0"/>
                <a:cs typeface="Times New Roman" pitchFamily="18" charset="0"/>
              </a:rPr>
              <a:t>Week</a:t>
            </a:r>
            <a:r>
              <a:rPr lang="uz-Cyrl-UZ" sz="2100" b="1" dirty="0">
                <a:solidFill>
                  <a:schemeClr val="tx1"/>
                </a:solidFill>
                <a:latin typeface="Times New Roman" pitchFamily="18" charset="0"/>
                <a:cs typeface="Times New Roman" pitchFamily="18" charset="0"/>
              </a:rPr>
              <a:t>:</a:t>
            </a:r>
            <a:r>
              <a:rPr lang="en-US" sz="2100" b="1" dirty="0">
                <a:solidFill>
                  <a:schemeClr val="tx1"/>
                </a:solidFill>
                <a:latin typeface="Times New Roman" pitchFamily="18" charset="0"/>
                <a:cs typeface="Times New Roman" pitchFamily="18" charset="0"/>
              </a:rPr>
              <a:t> </a:t>
            </a:r>
            <a:r>
              <a:rPr lang="uz-Cyrl-UZ" sz="2100" b="1" dirty="0" smtClean="0">
                <a:solidFill>
                  <a:schemeClr val="tx1"/>
                </a:solidFill>
                <a:latin typeface="Times New Roman" pitchFamily="18" charset="0"/>
                <a:cs typeface="Times New Roman" pitchFamily="18" charset="0"/>
              </a:rPr>
              <a:t>8</a:t>
            </a:r>
            <a:r>
              <a:rPr lang="en-US" sz="2100" b="1" dirty="0" smtClean="0">
                <a:solidFill>
                  <a:schemeClr val="tx1"/>
                </a:solidFill>
                <a:latin typeface="Times New Roman" pitchFamily="18" charset="0"/>
                <a:cs typeface="Times New Roman" pitchFamily="18" charset="0"/>
              </a:rPr>
              <a:t>.</a:t>
            </a:r>
            <a:endParaRPr lang="uz-Cyrl-UZ" sz="2100" b="1" dirty="0" smtClean="0">
              <a:solidFill>
                <a:schemeClr val="tx1"/>
              </a:solidFill>
              <a:latin typeface="Times New Roman" pitchFamily="18" charset="0"/>
              <a:cs typeface="Times New Roman" pitchFamily="18" charset="0"/>
            </a:endParaRPr>
          </a:p>
          <a:p>
            <a:pPr algn="ctr" fontAlgn="t">
              <a:defRPr/>
            </a:pPr>
            <a:r>
              <a:rPr lang="en-US" sz="2100" b="1" dirty="0" smtClean="0">
                <a:solidFill>
                  <a:schemeClr val="tx1"/>
                </a:solidFill>
                <a:latin typeface="Times New Roman" pitchFamily="18" charset="0"/>
                <a:cs typeface="Times New Roman" pitchFamily="18" charset="0"/>
              </a:rPr>
              <a:t> Wages </a:t>
            </a:r>
            <a:r>
              <a:rPr lang="en-US" sz="2100" b="1" dirty="0">
                <a:solidFill>
                  <a:schemeClr val="tx1"/>
                </a:solidFill>
                <a:latin typeface="Times New Roman" pitchFamily="18" charset="0"/>
                <a:cs typeface="Times New Roman" pitchFamily="18" charset="0"/>
              </a:rPr>
              <a:t>in enterprises</a:t>
            </a:r>
            <a:r>
              <a:rPr lang="en-US" sz="2100" b="1" dirty="0" smtClean="0">
                <a:solidFill>
                  <a:schemeClr val="tx1"/>
                </a:solidFill>
                <a:latin typeface="Times New Roman" pitchFamily="18" charset="0"/>
                <a:cs typeface="Times New Roman" pitchFamily="18" charset="0"/>
              </a:rPr>
              <a:t>, motivation </a:t>
            </a:r>
            <a:r>
              <a:rPr lang="en-US" sz="2100" b="1" dirty="0">
                <a:solidFill>
                  <a:schemeClr val="tx1"/>
                </a:solidFill>
                <a:latin typeface="Times New Roman" pitchFamily="18" charset="0"/>
                <a:cs typeface="Times New Roman" pitchFamily="18" charset="0"/>
              </a:rPr>
              <a:t>and its </a:t>
            </a:r>
            <a:r>
              <a:rPr lang="en-US" sz="2100" b="1" dirty="0" smtClean="0">
                <a:solidFill>
                  <a:schemeClr val="tx1"/>
                </a:solidFill>
                <a:latin typeface="Times New Roman" pitchFamily="18" charset="0"/>
                <a:cs typeface="Times New Roman" pitchFamily="18" charset="0"/>
              </a:rPr>
              <a:t>types</a:t>
            </a:r>
            <a:endParaRPr lang="uz-Cyrl-UZ" sz="2100" b="1" dirty="0">
              <a:solidFill>
                <a:schemeClr val="tx1"/>
              </a:solidFill>
              <a:latin typeface="Times New Roman" pitchFamily="18" charset="0"/>
              <a:cs typeface="Times New Roman" pitchFamily="18" charset="0"/>
            </a:endParaRPr>
          </a:p>
          <a:p>
            <a:pPr algn="ctr" fontAlgn="t">
              <a:defRPr/>
            </a:pPr>
            <a:endParaRPr lang="uz-Cyrl-UZ" sz="2100" b="1" dirty="0">
              <a:solidFill>
                <a:schemeClr val="tx1"/>
              </a:solidFill>
              <a:latin typeface="Times New Roman" pitchFamily="18" charset="0"/>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521435" y="1633451"/>
            <a:ext cx="3998860" cy="30367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9460" name="Прямоугольник 5"/>
          <p:cNvSpPr>
            <a:spLocks noChangeArrowheads="1"/>
          </p:cNvSpPr>
          <p:nvPr/>
        </p:nvSpPr>
        <p:spPr bwMode="auto">
          <a:xfrm>
            <a:off x="1235133" y="253964"/>
            <a:ext cx="7269480" cy="1421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ctr" fontAlgn="t">
              <a:spcBef>
                <a:spcPct val="0"/>
              </a:spcBef>
              <a:buClrTx/>
              <a:buFontTx/>
              <a:buNone/>
              <a:defRPr/>
            </a:pPr>
            <a:r>
              <a:rPr lang="ru-RU" altLang="ru-RU" sz="2400" b="1" dirty="0">
                <a:solidFill>
                  <a:schemeClr val="tx1"/>
                </a:solidFill>
                <a:latin typeface="Times New Roman" panose="02020603050405020304" pitchFamily="18" charset="0"/>
                <a:cs typeface="Times New Roman" panose="02020603050405020304" pitchFamily="18" charset="0"/>
              </a:rPr>
              <a:t>«</a:t>
            </a:r>
            <a:r>
              <a:rPr lang="en-US" altLang="ru-RU" sz="2400" b="1" dirty="0">
                <a:solidFill>
                  <a:schemeClr val="tx1"/>
                </a:solidFill>
                <a:latin typeface="Times New Roman" panose="02020603050405020304" pitchFamily="18" charset="0"/>
                <a:cs typeface="Times New Roman" panose="02020603050405020304" pitchFamily="18" charset="0"/>
              </a:rPr>
              <a:t>Graduate School of Business and Entrepreneurship</a:t>
            </a:r>
            <a:r>
              <a:rPr lang="ru-RU" altLang="ru-RU" sz="2400" b="1" dirty="0">
                <a:solidFill>
                  <a:srgbClr val="000000"/>
                </a:solidFill>
                <a:latin typeface="Times New Roman" panose="02020603050405020304" pitchFamily="18" charset="0"/>
                <a:cs typeface="Times New Roman" panose="02020603050405020304" pitchFamily="18" charset="0"/>
              </a:rPr>
              <a:t>»</a:t>
            </a:r>
            <a:r>
              <a:rPr lang="ru-RU" altLang="ru-RU" sz="2700" b="1" dirty="0">
                <a:solidFill>
                  <a:srgbClr val="000000"/>
                </a:solidFill>
                <a:latin typeface="Times New Roman" panose="02020603050405020304" pitchFamily="18" charset="0"/>
                <a:cs typeface="Times New Roman" panose="02020603050405020304" pitchFamily="18" charset="0"/>
              </a:rPr>
              <a:t/>
            </a:r>
            <a:br>
              <a:rPr lang="ru-RU" altLang="ru-RU" sz="2700" b="1" dirty="0">
                <a:solidFill>
                  <a:srgbClr val="000000"/>
                </a:solidFill>
                <a:latin typeface="Times New Roman" panose="02020603050405020304" pitchFamily="18" charset="0"/>
                <a:cs typeface="Times New Roman" panose="02020603050405020304" pitchFamily="18" charset="0"/>
              </a:rPr>
            </a:br>
            <a:endParaRPr lang="ru-RU" altLang="ru-RU" sz="2700" b="1" dirty="0" smtClean="0">
              <a:solidFill>
                <a:srgbClr val="000000"/>
              </a:solidFill>
              <a:latin typeface="Times New Roman" panose="02020603050405020304" pitchFamily="18" charset="0"/>
              <a:cs typeface="Times New Roman" panose="02020603050405020304" pitchFamily="18" charset="0"/>
            </a:endParaRPr>
          </a:p>
          <a:p>
            <a:pPr algn="ctr" fontAlgn="t">
              <a:spcBef>
                <a:spcPct val="0"/>
              </a:spcBef>
              <a:buClrTx/>
              <a:buFontTx/>
              <a:buNone/>
              <a:defRPr/>
            </a:pPr>
            <a:r>
              <a:rPr lang="en-US" altLang="ru-RU" sz="1767" b="1" i="1" dirty="0" smtClean="0">
                <a:solidFill>
                  <a:srgbClr val="000000"/>
                </a:solidFill>
                <a:latin typeface="Arial" panose="020B0604020202020204" pitchFamily="34" charset="0"/>
              </a:rPr>
              <a:t>Course</a:t>
            </a:r>
            <a:r>
              <a:rPr lang="ru-RU" altLang="ru-RU" sz="1767" b="1" i="1" dirty="0">
                <a:solidFill>
                  <a:srgbClr val="000000"/>
                </a:solidFill>
                <a:latin typeface="Arial" panose="020B0604020202020204" pitchFamily="34" charset="0"/>
              </a:rPr>
              <a:t>: </a:t>
            </a:r>
            <a:r>
              <a:rPr lang="en-US" altLang="ru-RU" sz="1767" b="1" i="1" dirty="0">
                <a:solidFill>
                  <a:srgbClr val="000000"/>
                </a:solidFill>
                <a:latin typeface="Arial" panose="020B0604020202020204" pitchFamily="34" charset="0"/>
              </a:rPr>
              <a:t>Human Resources Management</a:t>
            </a:r>
            <a:r>
              <a:rPr lang="uz-Cyrl-UZ" altLang="ru-RU" sz="1767" b="1" i="1" dirty="0">
                <a:solidFill>
                  <a:schemeClr val="tx1"/>
                </a:solidFill>
                <a:latin typeface="Arial" panose="020B0604020202020204" pitchFamily="34" charset="0"/>
              </a:rPr>
              <a:t>.</a:t>
            </a:r>
            <a:endParaRPr lang="ru-RU" altLang="ru-RU" sz="1767" b="1" i="1" dirty="0">
              <a:solidFill>
                <a:srgbClr val="000000"/>
              </a:solidFill>
              <a:latin typeface="Arial" panose="020B0604020202020204" pitchFamily="34" charset="0"/>
            </a:endParaRPr>
          </a:p>
          <a:p>
            <a:pPr algn="ctr">
              <a:spcBef>
                <a:spcPct val="0"/>
              </a:spcBef>
              <a:buClrTx/>
              <a:buFontTx/>
              <a:buNone/>
              <a:defRPr/>
            </a:pPr>
            <a:endParaRPr lang="ru-RU" altLang="ru-RU" sz="1767" b="1" dirty="0">
              <a:solidFill>
                <a:srgbClr val="000000"/>
              </a:solidFill>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4566941" y="5035009"/>
            <a:ext cx="1747232" cy="924271"/>
          </a:xfrm>
          <a:prstGeom prst="rect">
            <a:avLst/>
          </a:prstGeom>
        </p:spPr>
        <p:txBody>
          <a:bodyPr>
            <a:spAutoFit/>
          </a:bodyPr>
          <a:lstStyle/>
          <a:p>
            <a:pPr algn="ctr">
              <a:defRPr/>
            </a:pPr>
            <a:r>
              <a:rPr lang="en-US" sz="1767" b="1" dirty="0">
                <a:ln>
                  <a:prstDash val="solid"/>
                </a:ln>
                <a:solidFill>
                  <a:schemeClr val="tx2">
                    <a:lumMod val="75000"/>
                  </a:schemeClr>
                </a:solidFill>
                <a:latin typeface="Times New Roman" panose="02020603050405020304" pitchFamily="18" charset="0"/>
                <a:cs typeface="Times New Roman" panose="02020603050405020304" pitchFamily="18" charset="0"/>
              </a:rPr>
              <a:t>Suyunov</a:t>
            </a:r>
          </a:p>
          <a:p>
            <a:pPr algn="ctr">
              <a:defRPr/>
            </a:pPr>
            <a:r>
              <a:rPr lang="en-US" sz="1767" b="1" dirty="0">
                <a:ln>
                  <a:prstDash val="solid"/>
                </a:ln>
                <a:solidFill>
                  <a:schemeClr val="tx2">
                    <a:lumMod val="75000"/>
                  </a:schemeClr>
                </a:solidFill>
                <a:latin typeface="Times New Roman" panose="02020603050405020304" pitchFamily="18" charset="0"/>
                <a:cs typeface="Times New Roman" panose="02020603050405020304" pitchFamily="18" charset="0"/>
              </a:rPr>
              <a:t>Dilmurod</a:t>
            </a:r>
          </a:p>
          <a:p>
            <a:pPr algn="ctr">
              <a:defRPr/>
            </a:pPr>
            <a:r>
              <a:rPr lang="en-US" sz="1767" b="1" dirty="0" err="1">
                <a:ln>
                  <a:prstDash val="solid"/>
                </a:ln>
                <a:solidFill>
                  <a:schemeClr val="tx2">
                    <a:lumMod val="75000"/>
                  </a:schemeClr>
                </a:solidFill>
                <a:latin typeface="Times New Roman" panose="02020603050405020304" pitchFamily="18" charset="0"/>
                <a:cs typeface="Times New Roman" panose="02020603050405020304" pitchFamily="18" charset="0"/>
              </a:rPr>
              <a:t>Holmuradovich</a:t>
            </a:r>
            <a:endParaRPr lang="ru-RU" sz="1767" b="1" dirty="0">
              <a:ln>
                <a:prstDash val="solid"/>
              </a:ln>
              <a:solidFill>
                <a:schemeClr val="tx2">
                  <a:lumMod val="75000"/>
                </a:schemeClr>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824922" y="4992076"/>
            <a:ext cx="2194560" cy="1150274"/>
          </a:xfrm>
          <a:prstGeom prst="rect">
            <a:avLst/>
          </a:prstGeom>
        </p:spPr>
        <p:txBody>
          <a:bodyPr>
            <a:spAutoFit/>
          </a:bodyPr>
          <a:lstStyle/>
          <a:p>
            <a:pPr>
              <a:defRPr/>
            </a:pPr>
            <a:r>
              <a:rPr lang="ru-RU" sz="1350" i="1" dirty="0">
                <a:solidFill>
                  <a:srgbClr val="44546A">
                    <a:lumMod val="75000"/>
                  </a:srgbClr>
                </a:solidFill>
                <a:cs typeface="Times New Roman" pitchFamily="18" charset="0"/>
              </a:rPr>
              <a:t> </a:t>
            </a:r>
            <a:r>
              <a:rPr lang="en-US" sz="1350" b="1" dirty="0">
                <a:solidFill>
                  <a:srgbClr val="44546A">
                    <a:lumMod val="75000"/>
                  </a:srgbClr>
                </a:solidFill>
                <a:latin typeface="Times New Roman" panose="02020603050405020304" pitchFamily="18" charset="0"/>
                <a:cs typeface="Times New Roman" panose="02020603050405020304" pitchFamily="18" charset="0"/>
              </a:rPr>
              <a:t>Head of Department of "Corporate Governance Theory and Practice", Doctor of Science, Professor.</a:t>
            </a:r>
            <a:endParaRPr lang="ru-RU" sz="1350" i="1" dirty="0">
              <a:solidFill>
                <a:schemeClr val="tx2">
                  <a:lumMod val="75000"/>
                </a:schemeClr>
              </a:solidFill>
            </a:endParaRPr>
          </a:p>
        </p:txBody>
      </p:sp>
      <p:cxnSp>
        <p:nvCxnSpPr>
          <p:cNvPr id="12" name="Прямая соединительная линия 11"/>
          <p:cNvCxnSpPr/>
          <p:nvPr/>
        </p:nvCxnSpPr>
        <p:spPr>
          <a:xfrm>
            <a:off x="6561277" y="5015455"/>
            <a:ext cx="0" cy="90089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65162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420439" y="2089889"/>
            <a:ext cx="5108970" cy="2505825"/>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44083"/>
            <a:r>
              <a:rPr lang="ru-RU" sz="2000" b="1" i="1" dirty="0">
                <a:solidFill>
                  <a:prstClr val="black"/>
                </a:solidFill>
                <a:latin typeface="Times New Roman" pitchFamily="18" charset="0"/>
                <a:cs typeface="Times New Roman" pitchFamily="18" charset="0"/>
              </a:rPr>
              <a:t>   </a:t>
            </a:r>
            <a:r>
              <a:rPr lang="ru-RU" sz="2000" b="1" i="1" dirty="0" smtClean="0">
                <a:solidFill>
                  <a:prstClr val="black"/>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Мавзу</a:t>
            </a:r>
            <a:r>
              <a:rPr lang="ru-RU" sz="2000" b="1" dirty="0" smtClean="0">
                <a:solidFill>
                  <a:schemeClr val="tx1"/>
                </a:solidFill>
                <a:latin typeface="Times New Roman" pitchFamily="18" charset="0"/>
                <a:cs typeface="Times New Roman" pitchFamily="18" charset="0"/>
              </a:rPr>
              <a:t>: </a:t>
            </a:r>
            <a:r>
              <a:rPr lang="ru-RU" sz="2000" b="1" dirty="0">
                <a:solidFill>
                  <a:schemeClr val="tx1"/>
                </a:solidFill>
                <a:latin typeface="Times New Roman" pitchFamily="18" charset="0"/>
                <a:cs typeface="Times New Roman" pitchFamily="18" charset="0"/>
              </a:rPr>
              <a:t>8</a:t>
            </a:r>
            <a:r>
              <a:rPr lang="ru-RU" sz="2000" b="1" i="1" dirty="0" smtClean="0">
                <a:solidFill>
                  <a:schemeClr val="tx1"/>
                </a:solidFill>
                <a:latin typeface="Times New Roman" pitchFamily="18" charset="0"/>
                <a:cs typeface="Times New Roman" pitchFamily="18" charset="0"/>
              </a:rPr>
              <a:t>.</a:t>
            </a:r>
          </a:p>
          <a:p>
            <a:pPr algn="ctr" defTabSz="844083"/>
            <a:r>
              <a:rPr lang="ru-RU" sz="2000" b="1" dirty="0" smtClean="0">
                <a:solidFill>
                  <a:schemeClr val="tx1"/>
                </a:solidFill>
                <a:latin typeface="Times New Roman" pitchFamily="18" charset="0"/>
                <a:cs typeface="Times New Roman" pitchFamily="18" charset="0"/>
              </a:rPr>
              <a:t> </a:t>
            </a:r>
          </a:p>
          <a:p>
            <a:pPr algn="ctr" defTabSz="844083"/>
            <a:r>
              <a:rPr lang="ru-RU" sz="2400" b="1" dirty="0" err="1" smtClean="0">
                <a:solidFill>
                  <a:schemeClr val="tx1"/>
                </a:solidFill>
                <a:latin typeface="Times New Roman" pitchFamily="18" charset="0"/>
                <a:cs typeface="Times New Roman" pitchFamily="18" charset="0"/>
              </a:rPr>
              <a:t>Корхоналарда</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иш</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хақи</a:t>
            </a:r>
            <a:r>
              <a:rPr lang="ru-RU" sz="2400" b="1" dirty="0" smtClean="0">
                <a:solidFill>
                  <a:schemeClr val="tx1"/>
                </a:solidFill>
                <a:latin typeface="Times New Roman" pitchFamily="18" charset="0"/>
                <a:cs typeface="Times New Roman" pitchFamily="18" charset="0"/>
              </a:rPr>
              <a:t>,</a:t>
            </a:r>
          </a:p>
          <a:p>
            <a:pPr algn="ctr" defTabSz="844083"/>
            <a:r>
              <a:rPr lang="ru-RU" sz="2400" b="1" dirty="0" smtClean="0">
                <a:solidFill>
                  <a:schemeClr val="tx1"/>
                </a:solidFill>
                <a:latin typeface="Times New Roman" pitchFamily="18" charset="0"/>
                <a:cs typeface="Times New Roman" pitchFamily="18" charset="0"/>
              </a:rPr>
              <a:t>мотивация </a:t>
            </a:r>
            <a:r>
              <a:rPr lang="ru-RU" sz="2400" b="1" dirty="0" err="1" smtClean="0">
                <a:solidFill>
                  <a:schemeClr val="tx1"/>
                </a:solidFill>
                <a:latin typeface="Times New Roman" pitchFamily="18" charset="0"/>
                <a:cs typeface="Times New Roman" pitchFamily="18" charset="0"/>
              </a:rPr>
              <a:t>ва</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унинг</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турлари</a:t>
            </a:r>
            <a:endParaRPr lang="ru-RU" sz="2400" b="1" dirty="0">
              <a:solidFill>
                <a:schemeClr val="tx1"/>
              </a:solidFill>
              <a:latin typeface="Times New Roman" panose="02020603050405020304" pitchFamily="18" charset="0"/>
              <a:cs typeface="Times New Roman" panose="02020603050405020304"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20913" y="2102928"/>
            <a:ext cx="4019785" cy="25058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537841" y="211090"/>
            <a:ext cx="8517352" cy="1600438"/>
          </a:xfrm>
          <a:prstGeom prst="rect">
            <a:avLst/>
          </a:prstGeom>
        </p:spPr>
        <p:txBody>
          <a:bodyPr wrap="square">
            <a:spAutoFit/>
          </a:bodyPr>
          <a:lstStyle/>
          <a:p>
            <a:pPr algn="ctr" defTabSz="844083"/>
            <a:r>
              <a:rPr lang="ru-RU" sz="3500" b="1" dirty="0">
                <a:solidFill>
                  <a:prstClr val="black"/>
                </a:solidFill>
                <a:latin typeface="Times New Roman" pitchFamily="18" charset="0"/>
                <a:cs typeface="Times New Roman" pitchFamily="18" charset="0"/>
              </a:rPr>
              <a:t>«</a:t>
            </a:r>
            <a:r>
              <a:rPr lang="ru-RU" sz="3500" b="1" dirty="0">
                <a:latin typeface="Times New Roman" pitchFamily="18" charset="0"/>
                <a:cs typeface="Times New Roman" pitchFamily="18" charset="0"/>
              </a:rPr>
              <a:t>Бизнес </a:t>
            </a:r>
            <a:r>
              <a:rPr lang="ru-RU" sz="3500" b="1" dirty="0" err="1">
                <a:latin typeface="Times New Roman" pitchFamily="18" charset="0"/>
                <a:cs typeface="Times New Roman" pitchFamily="18" charset="0"/>
              </a:rPr>
              <a:t>ва</a:t>
            </a:r>
            <a:r>
              <a:rPr lang="ru-RU" sz="3500" b="1" dirty="0">
                <a:latin typeface="Times New Roman" pitchFamily="18" charset="0"/>
                <a:cs typeface="Times New Roman" pitchFamily="18" charset="0"/>
              </a:rPr>
              <a:t> </a:t>
            </a:r>
            <a:r>
              <a:rPr lang="ru-RU" sz="3500" b="1" dirty="0" err="1">
                <a:latin typeface="Times New Roman" pitchFamily="18" charset="0"/>
                <a:cs typeface="Times New Roman" pitchFamily="18" charset="0"/>
              </a:rPr>
              <a:t>тадбиркорлик</a:t>
            </a:r>
            <a:r>
              <a:rPr lang="ru-RU" sz="3500" b="1" dirty="0">
                <a:latin typeface="Times New Roman" pitchFamily="18" charset="0"/>
                <a:cs typeface="Times New Roman" pitchFamily="18" charset="0"/>
              </a:rPr>
              <a:t> </a:t>
            </a:r>
            <a:r>
              <a:rPr lang="ru-RU" sz="3500" b="1" dirty="0" err="1">
                <a:latin typeface="Times New Roman" pitchFamily="18" charset="0"/>
                <a:cs typeface="Times New Roman" pitchFamily="18" charset="0"/>
              </a:rPr>
              <a:t>олий</a:t>
            </a:r>
            <a:r>
              <a:rPr lang="ru-RU" sz="3500" b="1" dirty="0">
                <a:latin typeface="Times New Roman" pitchFamily="18" charset="0"/>
                <a:cs typeface="Times New Roman" pitchFamily="18" charset="0"/>
              </a:rPr>
              <a:t> </a:t>
            </a:r>
            <a:r>
              <a:rPr lang="ru-RU" sz="3500" b="1" dirty="0" err="1">
                <a:latin typeface="Times New Roman" pitchFamily="18" charset="0"/>
                <a:cs typeface="Times New Roman" pitchFamily="18" charset="0"/>
              </a:rPr>
              <a:t>мактаби</a:t>
            </a:r>
            <a:r>
              <a:rPr lang="ru-RU" sz="3500" b="1" dirty="0">
                <a:solidFill>
                  <a:prstClr val="black"/>
                </a:solidFill>
                <a:latin typeface="Times New Roman" pitchFamily="18" charset="0"/>
                <a:cs typeface="Times New Roman" pitchFamily="18" charset="0"/>
              </a:rPr>
              <a:t>»</a:t>
            </a:r>
            <a:br>
              <a:rPr lang="ru-RU" sz="3500" b="1" dirty="0">
                <a:solidFill>
                  <a:prstClr val="black"/>
                </a:solidFill>
                <a:latin typeface="Times New Roman" pitchFamily="18" charset="0"/>
                <a:cs typeface="Times New Roman" pitchFamily="18" charset="0"/>
              </a:rPr>
            </a:br>
            <a:endParaRPr lang="ru-RU" sz="3500" b="1" dirty="0" smtClean="0">
              <a:solidFill>
                <a:prstClr val="black"/>
              </a:solidFill>
              <a:latin typeface="Times New Roman" pitchFamily="18" charset="0"/>
              <a:cs typeface="Times New Roman" pitchFamily="18" charset="0"/>
            </a:endParaRPr>
          </a:p>
          <a:p>
            <a:pPr algn="ctr" defTabSz="844083"/>
            <a:r>
              <a:rPr lang="ru-RU" sz="2800" b="1" dirty="0" smtClean="0">
                <a:solidFill>
                  <a:prstClr val="black"/>
                </a:solidFill>
                <a:latin typeface="Times New Roman" pitchFamily="18" charset="0"/>
                <a:cs typeface="Times New Roman" pitchFamily="18" charset="0"/>
              </a:rPr>
              <a:t>Фан: </a:t>
            </a:r>
            <a:r>
              <a:rPr lang="ru-RU" sz="2800" b="1" dirty="0" err="1" smtClean="0">
                <a:solidFill>
                  <a:prstClr val="black"/>
                </a:solidFill>
                <a:latin typeface="Times New Roman" pitchFamily="18" charset="0"/>
                <a:cs typeface="Times New Roman" pitchFamily="18" charset="0"/>
              </a:rPr>
              <a:t>Инсон</a:t>
            </a:r>
            <a:r>
              <a:rPr lang="ru-RU" sz="2800" b="1" dirty="0" smtClean="0">
                <a:solidFill>
                  <a:prstClr val="black"/>
                </a:solidFill>
                <a:latin typeface="Times New Roman" pitchFamily="18" charset="0"/>
                <a:cs typeface="Times New Roman" pitchFamily="18" charset="0"/>
              </a:rPr>
              <a:t> </a:t>
            </a:r>
            <a:r>
              <a:rPr lang="ru-RU" sz="2800" b="1" dirty="0" err="1" smtClean="0">
                <a:solidFill>
                  <a:prstClr val="black"/>
                </a:solidFill>
                <a:latin typeface="Times New Roman" pitchFamily="18" charset="0"/>
                <a:cs typeface="Times New Roman" pitchFamily="18" charset="0"/>
              </a:rPr>
              <a:t>ресурсларини</a:t>
            </a:r>
            <a:r>
              <a:rPr lang="ru-RU" sz="2800" b="1" dirty="0" smtClean="0">
                <a:solidFill>
                  <a:prstClr val="black"/>
                </a:solidFill>
                <a:latin typeface="Times New Roman" pitchFamily="18" charset="0"/>
                <a:cs typeface="Times New Roman" pitchFamily="18" charset="0"/>
              </a:rPr>
              <a:t> </a:t>
            </a:r>
            <a:r>
              <a:rPr lang="ru-RU" sz="2800" b="1" dirty="0" err="1" smtClean="0">
                <a:solidFill>
                  <a:prstClr val="black"/>
                </a:solidFill>
                <a:latin typeface="Times New Roman" pitchFamily="18" charset="0"/>
                <a:cs typeface="Times New Roman" pitchFamily="18" charset="0"/>
              </a:rPr>
              <a:t>бошқариш</a:t>
            </a:r>
            <a:endParaRPr lang="ru-RU" sz="2800" dirty="0">
              <a:solidFill>
                <a:srgbClr val="5B9BD5">
                  <a:lumMod val="20000"/>
                  <a:lumOff val="80000"/>
                </a:srgbClr>
              </a:solidFill>
              <a:latin typeface="Calibri Light"/>
            </a:endParaRPr>
          </a:p>
        </p:txBody>
      </p:sp>
      <p:sp>
        <p:nvSpPr>
          <p:cNvPr id="8" name="Прямоугольник 7"/>
          <p:cNvSpPr/>
          <p:nvPr/>
        </p:nvSpPr>
        <p:spPr>
          <a:xfrm>
            <a:off x="4420438" y="5127000"/>
            <a:ext cx="2150346" cy="1114921"/>
          </a:xfrm>
          <a:prstGeom prst="rect">
            <a:avLst/>
          </a:prstGeom>
        </p:spPr>
        <p:txBody>
          <a:bodyPr wrap="square">
            <a:spAutoFit/>
          </a:bodyPr>
          <a:lstStyle/>
          <a:p>
            <a:pPr algn="r" defTabSz="844083"/>
            <a:r>
              <a:rPr lang="ru-RU" sz="2215" b="1" dirty="0">
                <a:ln>
                  <a:prstDash val="solid"/>
                </a:ln>
                <a:solidFill>
                  <a:srgbClr val="44546A">
                    <a:lumMod val="75000"/>
                  </a:srgbClr>
                </a:solidFill>
                <a:latin typeface="Times New Roman" panose="02020603050405020304" pitchFamily="18" charset="0"/>
                <a:cs typeface="Times New Roman" panose="02020603050405020304" pitchFamily="18" charset="0"/>
              </a:rPr>
              <a:t>СУЮНОВ </a:t>
            </a:r>
          </a:p>
          <a:p>
            <a:pPr algn="r" defTabSz="844083"/>
            <a:r>
              <a:rPr lang="ru-RU" sz="2215" b="1" dirty="0">
                <a:ln>
                  <a:prstDash val="solid"/>
                </a:ln>
                <a:solidFill>
                  <a:srgbClr val="44546A">
                    <a:lumMod val="75000"/>
                  </a:srgbClr>
                </a:solidFill>
                <a:latin typeface="Times New Roman" panose="02020603050405020304" pitchFamily="18" charset="0"/>
                <a:cs typeface="Times New Roman" panose="02020603050405020304" pitchFamily="18" charset="0"/>
              </a:rPr>
              <a:t> </a:t>
            </a:r>
            <a:r>
              <a:rPr lang="ru-RU" sz="2215" b="1" dirty="0" err="1">
                <a:ln>
                  <a:prstDash val="solid"/>
                </a:ln>
                <a:solidFill>
                  <a:srgbClr val="44546A">
                    <a:lumMod val="75000"/>
                  </a:srgbClr>
                </a:solidFill>
                <a:latin typeface="Times New Roman" panose="02020603050405020304" pitchFamily="18" charset="0"/>
                <a:cs typeface="Times New Roman" panose="02020603050405020304" pitchFamily="18" charset="0"/>
              </a:rPr>
              <a:t>Дилмурод</a:t>
            </a:r>
            <a:r>
              <a:rPr lang="ru-RU" sz="2215" b="1" dirty="0">
                <a:ln>
                  <a:prstDash val="solid"/>
                </a:ln>
                <a:solidFill>
                  <a:srgbClr val="44546A">
                    <a:lumMod val="75000"/>
                  </a:srgbClr>
                </a:solidFill>
                <a:latin typeface="Times New Roman" panose="02020603050405020304" pitchFamily="18" charset="0"/>
                <a:cs typeface="Times New Roman" panose="02020603050405020304" pitchFamily="18" charset="0"/>
              </a:rPr>
              <a:t> </a:t>
            </a:r>
            <a:r>
              <a:rPr lang="ru-RU" sz="2215" b="1" dirty="0" err="1">
                <a:ln>
                  <a:prstDash val="solid"/>
                </a:ln>
                <a:solidFill>
                  <a:srgbClr val="44546A">
                    <a:lumMod val="75000"/>
                  </a:srgbClr>
                </a:solidFill>
                <a:latin typeface="Times New Roman" panose="02020603050405020304" pitchFamily="18" charset="0"/>
                <a:cs typeface="Times New Roman" panose="02020603050405020304" pitchFamily="18" charset="0"/>
              </a:rPr>
              <a:t>Холмурадович</a:t>
            </a:r>
            <a:endParaRPr lang="ru-RU" sz="2215" b="1" dirty="0">
              <a:ln>
                <a:prstDash val="solid"/>
              </a:ln>
              <a:solidFill>
                <a:srgbClr val="44546A">
                  <a:lumMod val="75000"/>
                </a:srgbClr>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825291" y="5127000"/>
            <a:ext cx="2781163" cy="1115434"/>
          </a:xfrm>
          <a:prstGeom prst="rect">
            <a:avLst/>
          </a:prstGeom>
        </p:spPr>
        <p:txBody>
          <a:bodyPr wrap="square">
            <a:spAutoFit/>
          </a:bodyPr>
          <a:lstStyle/>
          <a:p>
            <a:pPr defTabSz="844083"/>
            <a:r>
              <a:rPr lang="ru-RU" sz="1662" i="1" dirty="0">
                <a:solidFill>
                  <a:srgbClr val="44546A">
                    <a:lumMod val="75000"/>
                  </a:srgbClr>
                </a:solidFill>
                <a:cs typeface="Times New Roman" pitchFamily="18" charset="0"/>
              </a:rPr>
              <a:t>  </a:t>
            </a:r>
            <a:r>
              <a:rPr lang="ru-RU" sz="1662" b="1" dirty="0" smtClean="0">
                <a:solidFill>
                  <a:srgbClr val="44546A">
                    <a:lumMod val="75000"/>
                  </a:srgbClr>
                </a:solidFill>
                <a:latin typeface="Times New Roman" panose="02020603050405020304" pitchFamily="18" charset="0"/>
                <a:cs typeface="Times New Roman" panose="02020603050405020304" pitchFamily="18" charset="0"/>
              </a:rPr>
              <a:t>«</a:t>
            </a:r>
            <a:r>
              <a:rPr lang="ru-RU" sz="1662" b="1" dirty="0" err="1" smtClean="0">
                <a:solidFill>
                  <a:srgbClr val="44546A">
                    <a:lumMod val="75000"/>
                  </a:srgbClr>
                </a:solidFill>
                <a:latin typeface="Times New Roman" panose="02020603050405020304" pitchFamily="18" charset="0"/>
                <a:cs typeface="Times New Roman" panose="02020603050405020304" pitchFamily="18" charset="0"/>
              </a:rPr>
              <a:t>Корпор</a:t>
            </a:r>
            <a:r>
              <a:rPr lang="uz-Cyrl-UZ" sz="1662" b="1" dirty="0">
                <a:solidFill>
                  <a:srgbClr val="44546A">
                    <a:lumMod val="75000"/>
                  </a:srgbClr>
                </a:solidFill>
                <a:latin typeface="Times New Roman" panose="02020603050405020304" pitchFamily="18" charset="0"/>
                <a:cs typeface="Times New Roman" panose="02020603050405020304" pitchFamily="18" charset="0"/>
              </a:rPr>
              <a:t>а</a:t>
            </a:r>
            <a:r>
              <a:rPr lang="ru-RU" sz="1662" b="1" dirty="0" err="1" smtClean="0">
                <a:solidFill>
                  <a:srgbClr val="44546A">
                    <a:lumMod val="75000"/>
                  </a:srgbClr>
                </a:solidFill>
                <a:latin typeface="Times New Roman" panose="02020603050405020304" pitchFamily="18" charset="0"/>
                <a:cs typeface="Times New Roman" panose="02020603050405020304" pitchFamily="18" charset="0"/>
              </a:rPr>
              <a:t>тив</a:t>
            </a:r>
            <a:r>
              <a:rPr lang="ru-RU" sz="1662" b="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dirty="0" err="1" smtClean="0">
                <a:solidFill>
                  <a:srgbClr val="44546A">
                    <a:lumMod val="75000"/>
                  </a:srgbClr>
                </a:solidFill>
                <a:latin typeface="Times New Roman" panose="02020603050405020304" pitchFamily="18" charset="0"/>
                <a:cs typeface="Times New Roman" panose="02020603050405020304" pitchFamily="18" charset="0"/>
              </a:rPr>
              <a:t>бошқарув</a:t>
            </a:r>
            <a:r>
              <a:rPr lang="ru-RU" sz="1662" b="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dirty="0" err="1" smtClean="0">
                <a:solidFill>
                  <a:srgbClr val="44546A">
                    <a:lumMod val="75000"/>
                  </a:srgbClr>
                </a:solidFill>
                <a:latin typeface="Times New Roman" panose="02020603050405020304" pitchFamily="18" charset="0"/>
                <a:cs typeface="Times New Roman" panose="02020603050405020304" pitchFamily="18" charset="0"/>
              </a:rPr>
              <a:t>назарияси</a:t>
            </a:r>
            <a:r>
              <a:rPr lang="ru-RU" sz="1662" b="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dirty="0" err="1" smtClean="0">
                <a:solidFill>
                  <a:srgbClr val="44546A">
                    <a:lumMod val="75000"/>
                  </a:srgbClr>
                </a:solidFill>
                <a:latin typeface="Times New Roman" panose="02020603050405020304" pitchFamily="18" charset="0"/>
                <a:cs typeface="Times New Roman" panose="02020603050405020304" pitchFamily="18" charset="0"/>
              </a:rPr>
              <a:t>ва</a:t>
            </a:r>
            <a:r>
              <a:rPr lang="ru-RU" sz="1662" b="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dirty="0" err="1" smtClean="0">
                <a:solidFill>
                  <a:srgbClr val="44546A">
                    <a:lumMod val="75000"/>
                  </a:srgbClr>
                </a:solidFill>
                <a:latin typeface="Times New Roman" panose="02020603050405020304" pitchFamily="18" charset="0"/>
                <a:cs typeface="Times New Roman" panose="02020603050405020304" pitchFamily="18" charset="0"/>
              </a:rPr>
              <a:t>амалиёти</a:t>
            </a:r>
            <a:r>
              <a:rPr lang="ru-RU" sz="1662" b="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dirty="0" err="1" smtClean="0">
                <a:solidFill>
                  <a:srgbClr val="44546A">
                    <a:lumMod val="75000"/>
                  </a:srgbClr>
                </a:solidFill>
                <a:latin typeface="Times New Roman" panose="02020603050405020304" pitchFamily="18" charset="0"/>
                <a:cs typeface="Times New Roman" panose="02020603050405020304" pitchFamily="18" charset="0"/>
              </a:rPr>
              <a:t>кафедраси</a:t>
            </a:r>
            <a:r>
              <a:rPr lang="ru-RU" sz="1662" b="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dirty="0" err="1" smtClean="0">
                <a:solidFill>
                  <a:srgbClr val="44546A">
                    <a:lumMod val="75000"/>
                  </a:srgbClr>
                </a:solidFill>
                <a:latin typeface="Times New Roman" panose="02020603050405020304" pitchFamily="18" charset="0"/>
                <a:cs typeface="Times New Roman" panose="02020603050405020304" pitchFamily="18" charset="0"/>
              </a:rPr>
              <a:t>мудири</a:t>
            </a:r>
            <a:r>
              <a:rPr lang="ru-RU" sz="1662" b="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dirty="0" err="1" smtClean="0">
                <a:solidFill>
                  <a:srgbClr val="44546A">
                    <a:lumMod val="75000"/>
                  </a:srgbClr>
                </a:solidFill>
                <a:latin typeface="Times New Roman" panose="02020603050405020304" pitchFamily="18" charset="0"/>
                <a:cs typeface="Times New Roman" panose="02020603050405020304" pitchFamily="18" charset="0"/>
              </a:rPr>
              <a:t>и.ф.д</a:t>
            </a:r>
            <a:r>
              <a:rPr lang="ru-RU" sz="1662" b="1" dirty="0">
                <a:solidFill>
                  <a:srgbClr val="44546A">
                    <a:lumMod val="75000"/>
                  </a:srgbClr>
                </a:solidFill>
                <a:latin typeface="Times New Roman" panose="02020603050405020304" pitchFamily="18" charset="0"/>
                <a:cs typeface="Times New Roman" panose="02020603050405020304" pitchFamily="18" charset="0"/>
              </a:rPr>
              <a:t>., профессор</a:t>
            </a:r>
          </a:p>
        </p:txBody>
      </p:sp>
      <p:cxnSp>
        <p:nvCxnSpPr>
          <p:cNvPr id="12" name="Прямая соединительная линия 11"/>
          <p:cNvCxnSpPr/>
          <p:nvPr/>
        </p:nvCxnSpPr>
        <p:spPr>
          <a:xfrm>
            <a:off x="6615940" y="5126999"/>
            <a:ext cx="0" cy="110799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88110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3347762" y="1660634"/>
            <a:ext cx="6211874" cy="3792440"/>
          </a:xfrm>
          <a:prstGeom prst="roundRect">
            <a:avLst>
              <a:gd name="adj" fmla="val 3219"/>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mj-lt"/>
              <a:buAutoNum type="arabicPeriod"/>
            </a:pPr>
            <a:r>
              <a:rPr lang="uz-Cyrl-UZ" altLang="ru-RU" sz="2000" b="1" dirty="0" smtClean="0">
                <a:solidFill>
                  <a:schemeClr val="tx1"/>
                </a:solidFill>
                <a:latin typeface="Times New Roman" panose="02020603050405020304" pitchFamily="18" charset="0"/>
                <a:cs typeface="Times New Roman" panose="02020603050405020304" pitchFamily="18" charset="0"/>
              </a:rPr>
              <a:t>Корхоналарда иш хақи ва меҳнатга хақ тўлашнинг моҳияти ва зарурлиги.</a:t>
            </a:r>
          </a:p>
          <a:p>
            <a:pPr marL="457200" indent="-457200" algn="just">
              <a:buFont typeface="+mj-lt"/>
              <a:buAutoNum type="arabicPeriod"/>
            </a:pPr>
            <a:endParaRPr lang="uz-Cyrl-UZ" altLang="ru-RU" sz="2000" b="1" dirty="0">
              <a:solidFill>
                <a:schemeClr val="tx1"/>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uz-Cyrl-UZ" altLang="ru-RU" sz="2000" b="1" dirty="0" smtClean="0">
                <a:solidFill>
                  <a:schemeClr val="tx1"/>
                </a:solidFill>
                <a:latin typeface="Times New Roman" panose="02020603050405020304" pitchFamily="18" charset="0"/>
                <a:cs typeface="Times New Roman" panose="02020603050405020304" pitchFamily="18" charset="0"/>
              </a:rPr>
              <a:t>Корхоналарда </a:t>
            </a:r>
            <a:r>
              <a:rPr lang="uz-Cyrl-UZ" altLang="ru-RU" sz="2000" b="1" dirty="0">
                <a:solidFill>
                  <a:schemeClr val="tx1"/>
                </a:solidFill>
                <a:latin typeface="Times New Roman" panose="02020603050405020304" pitchFamily="18" charset="0"/>
                <a:cs typeface="Times New Roman" panose="02020603050405020304" pitchFamily="18" charset="0"/>
              </a:rPr>
              <a:t>иш хаки ва унинг асосий </a:t>
            </a:r>
            <a:r>
              <a:rPr lang="uz-Cyrl-UZ" altLang="ru-RU" sz="2000" b="1" dirty="0" smtClean="0">
                <a:solidFill>
                  <a:schemeClr val="tx1"/>
                </a:solidFill>
                <a:latin typeface="Times New Roman" panose="02020603050405020304" pitchFamily="18" charset="0"/>
                <a:cs typeface="Times New Roman" panose="02020603050405020304" pitchFamily="18" charset="0"/>
              </a:rPr>
              <a:t>турлари.</a:t>
            </a:r>
          </a:p>
          <a:p>
            <a:pPr marL="457200" indent="-457200" algn="just">
              <a:buFont typeface="+mj-lt"/>
              <a:buAutoNum type="arabicPeriod"/>
            </a:pPr>
            <a:endParaRPr lang="uz-Cyrl-UZ" altLang="ru-RU" sz="2000" b="1" dirty="0">
              <a:solidFill>
                <a:schemeClr val="tx1"/>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uz-Cyrl-UZ" altLang="ru-RU" sz="2000" b="1" dirty="0" smtClean="0">
                <a:solidFill>
                  <a:schemeClr val="tx1"/>
                </a:solidFill>
                <a:latin typeface="Times New Roman" panose="02020603050405020304" pitchFamily="18" charset="0"/>
                <a:cs typeface="Times New Roman" panose="02020603050405020304" pitchFamily="18" charset="0"/>
              </a:rPr>
              <a:t>Корхонада мотивация ва унинг турлари.</a:t>
            </a:r>
          </a:p>
          <a:p>
            <a:pPr algn="just"/>
            <a:endParaRPr lang="ru-RU" sz="2000" b="1" dirty="0">
              <a:solidFill>
                <a:schemeClr val="tx1"/>
              </a:solidFill>
              <a:latin typeface="Times New Roman" panose="02020603050405020304" pitchFamily="18" charset="0"/>
              <a:cs typeface="Times New Roman" panose="02020603050405020304" pitchFamily="18" charset="0"/>
            </a:endParaRPr>
          </a:p>
        </p:txBody>
      </p:sp>
      <p:pic>
        <p:nvPicPr>
          <p:cNvPr id="2050" name="Picture 2" descr="http://cgc.uz/uploads/gallery/Quick%20course/13.jpg"/>
          <p:cNvPicPr>
            <a:picLocks noChangeAspect="1" noChangeArrowheads="1"/>
          </p:cNvPicPr>
          <p:nvPr/>
        </p:nvPicPr>
        <p:blipFill rotWithShape="1">
          <a:blip r:embed="rId2">
            <a:extLst>
              <a:ext uri="{28A0092B-C50C-407E-A947-70E740481C1C}">
                <a14:useLocalDpi xmlns:a14="http://schemas.microsoft.com/office/drawing/2010/main" val="0"/>
              </a:ext>
            </a:extLst>
          </a:blip>
          <a:srcRect r="47649"/>
          <a:stretch/>
        </p:blipFill>
        <p:spPr bwMode="auto">
          <a:xfrm>
            <a:off x="0" y="990600"/>
            <a:ext cx="3086703" cy="4830336"/>
          </a:xfrm>
          <a:prstGeom prst="roundRect">
            <a:avLst>
              <a:gd name="adj" fmla="val 3580"/>
            </a:avLst>
          </a:prstGeom>
          <a:solidFill>
            <a:srgbClr val="FFFFFF">
              <a:shade val="85000"/>
            </a:srgbClr>
          </a:solidFill>
          <a:ln>
            <a:noFill/>
          </a:ln>
          <a:effectLst>
            <a:reflection blurRad="12700" stA="38000" endPos="28000" dist="5000" dir="5400000" sy="-100000" algn="bl" rotWithShape="0"/>
          </a:effectLst>
          <a:extLst/>
        </p:spPr>
      </p:pic>
      <p:sp>
        <p:nvSpPr>
          <p:cNvPr id="3" name="Прямоугольник 2"/>
          <p:cNvSpPr/>
          <p:nvPr/>
        </p:nvSpPr>
        <p:spPr>
          <a:xfrm>
            <a:off x="4503987" y="990600"/>
            <a:ext cx="3657600" cy="369332"/>
          </a:xfrm>
          <a:prstGeom prst="rect">
            <a:avLst/>
          </a:prstGeom>
        </p:spPr>
        <p:txBody>
          <a:bodyPr wrap="square">
            <a:spAutoFit/>
          </a:bodyPr>
          <a:lstStyle/>
          <a:p>
            <a:pPr algn="ctr"/>
            <a:r>
              <a:rPr lang="uz-Cyrl-UZ" altLang="ru-RU" b="1" dirty="0">
                <a:latin typeface="Times New Roman" panose="02020603050405020304" pitchFamily="18" charset="0"/>
                <a:cs typeface="Times New Roman" panose="02020603050405020304" pitchFamily="18" charset="0"/>
              </a:rPr>
              <a:t> </a:t>
            </a:r>
            <a:r>
              <a:rPr lang="uz-Cyrl-UZ" altLang="ru-RU" b="1" dirty="0" smtClean="0">
                <a:latin typeface="Times New Roman" panose="02020603050405020304" pitchFamily="18" charset="0"/>
                <a:cs typeface="Times New Roman" panose="02020603050405020304" pitchFamily="18" charset="0"/>
              </a:rPr>
              <a:t>РЕЖА:</a:t>
            </a:r>
            <a:endParaRPr lang="uz-Cyrl-UZ" alt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30927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29872" y="90016"/>
            <a:ext cx="9520597" cy="4423779"/>
            <a:chOff x="0" y="0"/>
            <a:chExt cx="9000490" cy="4182110"/>
          </a:xfrm>
        </p:grpSpPr>
        <p:pic>
          <p:nvPicPr>
            <p:cNvPr id="3" name="object 3"/>
            <p:cNvPicPr/>
            <p:nvPr/>
          </p:nvPicPr>
          <p:blipFill>
            <a:blip r:embed="rId2" cstate="print"/>
            <a:stretch>
              <a:fillRect/>
            </a:stretch>
          </p:blipFill>
          <p:spPr>
            <a:xfrm>
              <a:off x="0" y="0"/>
              <a:ext cx="8999994" cy="4063986"/>
            </a:xfrm>
            <a:prstGeom prst="rect">
              <a:avLst/>
            </a:prstGeom>
          </p:spPr>
        </p:pic>
        <p:pic>
          <p:nvPicPr>
            <p:cNvPr id="4" name="object 4"/>
            <p:cNvPicPr/>
            <p:nvPr/>
          </p:nvPicPr>
          <p:blipFill>
            <a:blip r:embed="rId3" cstate="print"/>
            <a:stretch>
              <a:fillRect/>
            </a:stretch>
          </p:blipFill>
          <p:spPr>
            <a:xfrm>
              <a:off x="0" y="2815860"/>
              <a:ext cx="8999994" cy="1365676"/>
            </a:xfrm>
            <a:prstGeom prst="rect">
              <a:avLst/>
            </a:prstGeom>
          </p:spPr>
        </p:pic>
      </p:grpSp>
      <p:sp>
        <p:nvSpPr>
          <p:cNvPr id="5" name="object 5"/>
          <p:cNvSpPr/>
          <p:nvPr/>
        </p:nvSpPr>
        <p:spPr>
          <a:xfrm>
            <a:off x="190686" y="6041058"/>
            <a:ext cx="9520597" cy="813422"/>
          </a:xfrm>
          <a:custGeom>
            <a:avLst/>
            <a:gdLst/>
            <a:ahLst/>
            <a:cxnLst/>
            <a:rect l="l" t="t" r="r" b="b"/>
            <a:pathLst>
              <a:path w="9000490" h="768985">
                <a:moveTo>
                  <a:pt x="0" y="768959"/>
                </a:moveTo>
                <a:lnTo>
                  <a:pt x="8999994" y="768959"/>
                </a:lnTo>
                <a:lnTo>
                  <a:pt x="8999994" y="0"/>
                </a:lnTo>
                <a:lnTo>
                  <a:pt x="0" y="0"/>
                </a:lnTo>
                <a:lnTo>
                  <a:pt x="0" y="768959"/>
                </a:lnTo>
                <a:close/>
              </a:path>
            </a:pathLst>
          </a:custGeom>
          <a:solidFill>
            <a:srgbClr val="0C4284"/>
          </a:solidFill>
        </p:spPr>
        <p:txBody>
          <a:bodyPr wrap="square" lIns="0" tIns="0" rIns="0" bIns="0" rtlCol="0"/>
          <a:lstStyle/>
          <a:p>
            <a:endParaRPr sz="1904"/>
          </a:p>
        </p:txBody>
      </p:sp>
      <p:grpSp>
        <p:nvGrpSpPr>
          <p:cNvPr id="6" name="object 6"/>
          <p:cNvGrpSpPr/>
          <p:nvPr/>
        </p:nvGrpSpPr>
        <p:grpSpPr>
          <a:xfrm>
            <a:off x="190062" y="4374423"/>
            <a:ext cx="9520597" cy="2058071"/>
            <a:chOff x="0" y="3765550"/>
            <a:chExt cx="9000490" cy="1945639"/>
          </a:xfrm>
        </p:grpSpPr>
        <p:sp>
          <p:nvSpPr>
            <p:cNvPr id="7" name="object 7"/>
            <p:cNvSpPr/>
            <p:nvPr/>
          </p:nvSpPr>
          <p:spPr>
            <a:xfrm>
              <a:off x="0" y="3765550"/>
              <a:ext cx="9000490" cy="1392555"/>
            </a:xfrm>
            <a:custGeom>
              <a:avLst/>
              <a:gdLst/>
              <a:ahLst/>
              <a:cxnLst/>
              <a:rect l="l" t="t" r="r" b="b"/>
              <a:pathLst>
                <a:path w="9000490" h="1392554">
                  <a:moveTo>
                    <a:pt x="0" y="1392339"/>
                  </a:moveTo>
                  <a:lnTo>
                    <a:pt x="8999994" y="1392339"/>
                  </a:lnTo>
                  <a:lnTo>
                    <a:pt x="8999994" y="0"/>
                  </a:lnTo>
                  <a:lnTo>
                    <a:pt x="0" y="0"/>
                  </a:lnTo>
                  <a:lnTo>
                    <a:pt x="0" y="1392339"/>
                  </a:lnTo>
                  <a:close/>
                </a:path>
              </a:pathLst>
            </a:custGeom>
            <a:solidFill>
              <a:srgbClr val="0C4284"/>
            </a:solidFill>
          </p:spPr>
          <p:txBody>
            <a:bodyPr wrap="square" lIns="0" tIns="0" rIns="0" bIns="0" rtlCol="0"/>
            <a:lstStyle/>
            <a:p>
              <a:endParaRPr sz="1904"/>
            </a:p>
          </p:txBody>
        </p:sp>
        <p:sp>
          <p:nvSpPr>
            <p:cNvPr id="8" name="object 8"/>
            <p:cNvSpPr/>
            <p:nvPr/>
          </p:nvSpPr>
          <p:spPr>
            <a:xfrm>
              <a:off x="0" y="5157889"/>
              <a:ext cx="9000490" cy="553720"/>
            </a:xfrm>
            <a:custGeom>
              <a:avLst/>
              <a:gdLst/>
              <a:ahLst/>
              <a:cxnLst/>
              <a:rect l="l" t="t" r="r" b="b"/>
              <a:pathLst>
                <a:path w="9000490" h="553720">
                  <a:moveTo>
                    <a:pt x="9000007" y="0"/>
                  </a:moveTo>
                  <a:lnTo>
                    <a:pt x="0" y="0"/>
                  </a:lnTo>
                  <a:lnTo>
                    <a:pt x="0" y="553148"/>
                  </a:lnTo>
                  <a:lnTo>
                    <a:pt x="9000007" y="553148"/>
                  </a:lnTo>
                  <a:lnTo>
                    <a:pt x="9000007" y="0"/>
                  </a:lnTo>
                  <a:close/>
                </a:path>
              </a:pathLst>
            </a:custGeom>
            <a:solidFill>
              <a:srgbClr val="1B75BC"/>
            </a:solidFill>
          </p:spPr>
          <p:txBody>
            <a:bodyPr wrap="square" lIns="0" tIns="0" rIns="0" bIns="0" rtlCol="0"/>
            <a:lstStyle/>
            <a:p>
              <a:endParaRPr sz="1904"/>
            </a:p>
          </p:txBody>
        </p:sp>
      </p:grpSp>
      <p:sp>
        <p:nvSpPr>
          <p:cNvPr id="9" name="object 9"/>
          <p:cNvSpPr txBox="1"/>
          <p:nvPr/>
        </p:nvSpPr>
        <p:spPr>
          <a:xfrm>
            <a:off x="990640" y="171215"/>
            <a:ext cx="5419902" cy="1827075"/>
          </a:xfrm>
          <a:prstGeom prst="rect">
            <a:avLst/>
          </a:prstGeom>
        </p:spPr>
        <p:txBody>
          <a:bodyPr vert="horz" wrap="square" lIns="0" tIns="13434" rIns="0" bIns="0" rtlCol="0">
            <a:spAutoFit/>
          </a:bodyPr>
          <a:lstStyle/>
          <a:p>
            <a:pPr marL="13434" marR="1892859">
              <a:lnSpc>
                <a:spcPct val="105100"/>
              </a:lnSpc>
              <a:spcBef>
                <a:spcPts val="106"/>
              </a:spcBef>
            </a:pPr>
            <a:r>
              <a:rPr sz="2433" spc="85" dirty="0">
                <a:solidFill>
                  <a:srgbClr val="FFFFFF"/>
                </a:solidFill>
                <a:latin typeface="Century Gothic"/>
                <a:cs typeface="Century Gothic"/>
              </a:rPr>
              <a:t>2022–2026</a:t>
            </a:r>
            <a:r>
              <a:rPr sz="2433" spc="-116" dirty="0">
                <a:solidFill>
                  <a:srgbClr val="FFFFFF"/>
                </a:solidFill>
                <a:latin typeface="Century Gothic"/>
                <a:cs typeface="Century Gothic"/>
              </a:rPr>
              <a:t> </a:t>
            </a:r>
            <a:r>
              <a:rPr sz="2433" spc="121" dirty="0">
                <a:solidFill>
                  <a:srgbClr val="FFFFFF"/>
                </a:solidFill>
                <a:latin typeface="Century Gothic"/>
                <a:cs typeface="Century Gothic"/>
              </a:rPr>
              <a:t>ЙИЛЛАРГА </a:t>
            </a:r>
            <a:r>
              <a:rPr sz="2433" spc="-656" dirty="0">
                <a:solidFill>
                  <a:srgbClr val="FFFFFF"/>
                </a:solidFill>
                <a:latin typeface="Century Gothic"/>
                <a:cs typeface="Century Gothic"/>
              </a:rPr>
              <a:t> </a:t>
            </a:r>
            <a:r>
              <a:rPr sz="2433" spc="116" dirty="0">
                <a:solidFill>
                  <a:srgbClr val="FFFFFF"/>
                </a:solidFill>
                <a:latin typeface="Century Gothic"/>
                <a:cs typeface="Century Gothic"/>
              </a:rPr>
              <a:t>МЎЛЖАЛЛАНГАН</a:t>
            </a:r>
            <a:endParaRPr sz="2433" dirty="0">
              <a:latin typeface="Century Gothic"/>
              <a:cs typeface="Century Gothic"/>
            </a:endParaRPr>
          </a:p>
          <a:p>
            <a:pPr marL="13434">
              <a:spcBef>
                <a:spcPts val="148"/>
              </a:spcBef>
            </a:pPr>
            <a:r>
              <a:rPr sz="2433" spc="291" dirty="0">
                <a:solidFill>
                  <a:srgbClr val="FFFFFF"/>
                </a:solidFill>
                <a:latin typeface="Century Gothic"/>
                <a:cs typeface="Century Gothic"/>
              </a:rPr>
              <a:t>ЯНГИ</a:t>
            </a:r>
            <a:r>
              <a:rPr sz="2433" spc="-58" dirty="0">
                <a:solidFill>
                  <a:srgbClr val="FFFFFF"/>
                </a:solidFill>
                <a:latin typeface="Century Gothic"/>
                <a:cs typeface="Century Gothic"/>
              </a:rPr>
              <a:t> </a:t>
            </a:r>
            <a:r>
              <a:rPr sz="2433" spc="201" dirty="0">
                <a:solidFill>
                  <a:srgbClr val="FFFFFF"/>
                </a:solidFill>
                <a:latin typeface="Century Gothic"/>
                <a:cs typeface="Century Gothic"/>
              </a:rPr>
              <a:t>ЎЗБЕКИСТОННИНГ</a:t>
            </a:r>
            <a:endParaRPr sz="2433" dirty="0">
              <a:latin typeface="Century Gothic"/>
              <a:cs typeface="Century Gothic"/>
            </a:endParaRPr>
          </a:p>
          <a:p>
            <a:pPr marL="13434">
              <a:spcBef>
                <a:spcPts val="1470"/>
              </a:spcBef>
            </a:pPr>
            <a:r>
              <a:rPr lang="ru-RU" sz="2909" b="1" spc="-354" dirty="0">
                <a:solidFill>
                  <a:srgbClr val="FFFFFF"/>
                </a:solidFill>
                <a:latin typeface="Arial Black"/>
                <a:cs typeface="Arial Black"/>
              </a:rPr>
              <a:t>ТАРАККИЕТ СТРАТЕГИЯСИ</a:t>
            </a:r>
            <a:endParaRPr sz="2909" dirty="0">
              <a:latin typeface="Arial Black"/>
              <a:cs typeface="Arial Black"/>
            </a:endParaRPr>
          </a:p>
        </p:txBody>
      </p:sp>
      <p:grpSp>
        <p:nvGrpSpPr>
          <p:cNvPr id="12" name="object 12"/>
          <p:cNvGrpSpPr/>
          <p:nvPr/>
        </p:nvGrpSpPr>
        <p:grpSpPr>
          <a:xfrm>
            <a:off x="190687" y="6236258"/>
            <a:ext cx="4109191" cy="179209"/>
            <a:chOff x="1535397" y="5895578"/>
            <a:chExt cx="3222011" cy="169419"/>
          </a:xfrm>
        </p:grpSpPr>
        <p:pic>
          <p:nvPicPr>
            <p:cNvPr id="14" name="object 14"/>
            <p:cNvPicPr/>
            <p:nvPr/>
          </p:nvPicPr>
          <p:blipFill>
            <a:blip r:embed="rId4" cstate="print"/>
            <a:stretch>
              <a:fillRect/>
            </a:stretch>
          </p:blipFill>
          <p:spPr>
            <a:xfrm>
              <a:off x="1535397" y="5901965"/>
              <a:ext cx="161622" cy="161622"/>
            </a:xfrm>
            <a:prstGeom prst="rect">
              <a:avLst/>
            </a:prstGeom>
          </p:spPr>
        </p:pic>
        <p:pic>
          <p:nvPicPr>
            <p:cNvPr id="15" name="object 15"/>
            <p:cNvPicPr/>
            <p:nvPr/>
          </p:nvPicPr>
          <p:blipFill>
            <a:blip r:embed="rId5" cstate="print"/>
            <a:stretch>
              <a:fillRect/>
            </a:stretch>
          </p:blipFill>
          <p:spPr>
            <a:xfrm>
              <a:off x="2357255" y="5896987"/>
              <a:ext cx="166600" cy="166600"/>
            </a:xfrm>
            <a:prstGeom prst="rect">
              <a:avLst/>
            </a:prstGeom>
          </p:spPr>
        </p:pic>
        <p:pic>
          <p:nvPicPr>
            <p:cNvPr id="16" name="object 16"/>
            <p:cNvPicPr/>
            <p:nvPr/>
          </p:nvPicPr>
          <p:blipFill>
            <a:blip r:embed="rId6" cstate="print"/>
            <a:stretch>
              <a:fillRect/>
            </a:stretch>
          </p:blipFill>
          <p:spPr>
            <a:xfrm>
              <a:off x="2942592" y="5895578"/>
              <a:ext cx="169419" cy="169419"/>
            </a:xfrm>
            <a:prstGeom prst="rect">
              <a:avLst/>
            </a:prstGeom>
          </p:spPr>
        </p:pic>
        <p:pic>
          <p:nvPicPr>
            <p:cNvPr id="17" name="object 17"/>
            <p:cNvPicPr/>
            <p:nvPr/>
          </p:nvPicPr>
          <p:blipFill>
            <a:blip r:embed="rId7" cstate="print"/>
            <a:stretch>
              <a:fillRect/>
            </a:stretch>
          </p:blipFill>
          <p:spPr>
            <a:xfrm>
              <a:off x="3768537" y="5902487"/>
              <a:ext cx="160743" cy="160743"/>
            </a:xfrm>
            <a:prstGeom prst="rect">
              <a:avLst/>
            </a:prstGeom>
          </p:spPr>
        </p:pic>
        <p:pic>
          <p:nvPicPr>
            <p:cNvPr id="18" name="object 18"/>
            <p:cNvPicPr/>
            <p:nvPr/>
          </p:nvPicPr>
          <p:blipFill>
            <a:blip r:embed="rId8" cstate="print"/>
            <a:stretch>
              <a:fillRect/>
            </a:stretch>
          </p:blipFill>
          <p:spPr>
            <a:xfrm>
              <a:off x="4592193" y="5898373"/>
              <a:ext cx="165215" cy="165215"/>
            </a:xfrm>
            <a:prstGeom prst="rect">
              <a:avLst/>
            </a:prstGeom>
          </p:spPr>
        </p:pic>
      </p:grpSp>
      <p:sp>
        <p:nvSpPr>
          <p:cNvPr id="19" name="object 19"/>
          <p:cNvSpPr txBox="1"/>
          <p:nvPr/>
        </p:nvSpPr>
        <p:spPr>
          <a:xfrm>
            <a:off x="1993333" y="6239471"/>
            <a:ext cx="668336" cy="142372"/>
          </a:xfrm>
          <a:prstGeom prst="rect">
            <a:avLst/>
          </a:prstGeom>
        </p:spPr>
        <p:txBody>
          <a:bodyPr vert="horz" wrap="square" lIns="0" tIns="12090" rIns="0" bIns="0" rtlCol="0">
            <a:spAutoFit/>
          </a:bodyPr>
          <a:lstStyle/>
          <a:p>
            <a:pPr marL="13434">
              <a:spcBef>
                <a:spcPts val="95"/>
              </a:spcBef>
            </a:pPr>
            <a:r>
              <a:rPr sz="846" spc="-21" dirty="0">
                <a:solidFill>
                  <a:srgbClr val="FFFFFF"/>
                </a:solidFill>
                <a:latin typeface="Arial Narrow"/>
                <a:cs typeface="Arial Narrow"/>
              </a:rPr>
              <a:t>@dsc.uzbekistan</a:t>
            </a:r>
            <a:endParaRPr sz="846">
              <a:latin typeface="Arial Narrow"/>
              <a:cs typeface="Arial Narrow"/>
            </a:endParaRPr>
          </a:p>
        </p:txBody>
      </p:sp>
      <p:sp>
        <p:nvSpPr>
          <p:cNvPr id="20" name="object 20"/>
          <p:cNvSpPr txBox="1"/>
          <p:nvPr/>
        </p:nvSpPr>
        <p:spPr>
          <a:xfrm>
            <a:off x="1117981" y="6239471"/>
            <a:ext cx="668336" cy="142372"/>
          </a:xfrm>
          <a:prstGeom prst="rect">
            <a:avLst/>
          </a:prstGeom>
        </p:spPr>
        <p:txBody>
          <a:bodyPr vert="horz" wrap="square" lIns="0" tIns="12090" rIns="0" bIns="0" rtlCol="0">
            <a:spAutoFit/>
          </a:bodyPr>
          <a:lstStyle/>
          <a:p>
            <a:pPr marL="13434">
              <a:spcBef>
                <a:spcPts val="95"/>
              </a:spcBef>
            </a:pPr>
            <a:r>
              <a:rPr sz="846" spc="21" dirty="0">
                <a:solidFill>
                  <a:srgbClr val="FFFFFF"/>
                </a:solidFill>
                <a:latin typeface="Arial Narrow"/>
                <a:cs typeface="Arial Narrow"/>
                <a:hlinkClick r:id="rId9"/>
              </a:rPr>
              <a:t>ww</a:t>
            </a:r>
            <a:r>
              <a:rPr sz="846" spc="-42" dirty="0">
                <a:solidFill>
                  <a:srgbClr val="FFFFFF"/>
                </a:solidFill>
                <a:latin typeface="Arial Narrow"/>
                <a:cs typeface="Arial Narrow"/>
                <a:hlinkClick r:id="rId9"/>
              </a:rPr>
              <a:t>w</a:t>
            </a:r>
            <a:r>
              <a:rPr sz="846" spc="-5" dirty="0">
                <a:solidFill>
                  <a:srgbClr val="FFFFFF"/>
                </a:solidFill>
                <a:latin typeface="Arial Narrow"/>
                <a:cs typeface="Arial Narrow"/>
                <a:hlinkClick r:id="rId9"/>
              </a:rPr>
              <a:t>.</a:t>
            </a:r>
            <a:r>
              <a:rPr sz="846" spc="-21" dirty="0">
                <a:solidFill>
                  <a:srgbClr val="FFFFFF"/>
                </a:solidFill>
                <a:latin typeface="Arial Narrow"/>
                <a:cs typeface="Arial Narrow"/>
                <a:hlinkClick r:id="rId9"/>
              </a:rPr>
              <a:t>s</a:t>
            </a:r>
            <a:r>
              <a:rPr sz="846" spc="48" dirty="0">
                <a:solidFill>
                  <a:srgbClr val="FFFFFF"/>
                </a:solidFill>
                <a:latin typeface="Arial Narrow"/>
                <a:cs typeface="Arial Narrow"/>
                <a:hlinkClick r:id="rId9"/>
              </a:rPr>
              <a:t>t</a:t>
            </a:r>
            <a:r>
              <a:rPr sz="846" spc="42" dirty="0">
                <a:solidFill>
                  <a:srgbClr val="FFFFFF"/>
                </a:solidFill>
                <a:latin typeface="Arial Narrow"/>
                <a:cs typeface="Arial Narrow"/>
                <a:hlinkClick r:id="rId9"/>
              </a:rPr>
              <a:t>r</a:t>
            </a:r>
            <a:r>
              <a:rPr sz="846" spc="-48" dirty="0">
                <a:solidFill>
                  <a:srgbClr val="FFFFFF"/>
                </a:solidFill>
                <a:latin typeface="Arial Narrow"/>
                <a:cs typeface="Arial Narrow"/>
                <a:hlinkClick r:id="rId9"/>
              </a:rPr>
              <a:t>a</a:t>
            </a:r>
            <a:r>
              <a:rPr sz="846" spc="74" dirty="0">
                <a:solidFill>
                  <a:srgbClr val="FFFFFF"/>
                </a:solidFill>
                <a:latin typeface="Arial Narrow"/>
                <a:cs typeface="Arial Narrow"/>
                <a:hlinkClick r:id="rId9"/>
              </a:rPr>
              <a:t>t</a:t>
            </a:r>
            <a:r>
              <a:rPr sz="846" spc="-21" dirty="0">
                <a:solidFill>
                  <a:srgbClr val="FFFFFF"/>
                </a:solidFill>
                <a:latin typeface="Arial Narrow"/>
                <a:cs typeface="Arial Narrow"/>
                <a:hlinkClick r:id="rId9"/>
              </a:rPr>
              <a:t>eg</a:t>
            </a:r>
            <a:r>
              <a:rPr sz="846" spc="-79" dirty="0">
                <a:solidFill>
                  <a:srgbClr val="FFFFFF"/>
                </a:solidFill>
                <a:latin typeface="Arial Narrow"/>
                <a:cs typeface="Arial Narrow"/>
                <a:hlinkClick r:id="rId9"/>
              </a:rPr>
              <a:t>y</a:t>
            </a:r>
            <a:r>
              <a:rPr sz="846" spc="-37" dirty="0">
                <a:solidFill>
                  <a:srgbClr val="FFFFFF"/>
                </a:solidFill>
                <a:latin typeface="Arial Narrow"/>
                <a:cs typeface="Arial Narrow"/>
                <a:hlinkClick r:id="rId9"/>
              </a:rPr>
              <a:t>.</a:t>
            </a:r>
            <a:r>
              <a:rPr sz="846" spc="-16" dirty="0">
                <a:solidFill>
                  <a:srgbClr val="FFFFFF"/>
                </a:solidFill>
                <a:latin typeface="Arial Narrow"/>
                <a:cs typeface="Arial Narrow"/>
                <a:hlinkClick r:id="rId9"/>
              </a:rPr>
              <a:t>uz</a:t>
            </a:r>
            <a:endParaRPr sz="846">
              <a:latin typeface="Arial Narrow"/>
              <a:cs typeface="Arial Narrow"/>
            </a:endParaRPr>
          </a:p>
        </p:txBody>
      </p:sp>
      <p:sp>
        <p:nvSpPr>
          <p:cNvPr id="21" name="object 21"/>
          <p:cNvSpPr txBox="1"/>
          <p:nvPr/>
        </p:nvSpPr>
        <p:spPr>
          <a:xfrm>
            <a:off x="2866128" y="6239471"/>
            <a:ext cx="395628" cy="142372"/>
          </a:xfrm>
          <a:prstGeom prst="rect">
            <a:avLst/>
          </a:prstGeom>
        </p:spPr>
        <p:txBody>
          <a:bodyPr vert="horz" wrap="square" lIns="0" tIns="12090" rIns="0" bIns="0" rtlCol="0">
            <a:spAutoFit/>
          </a:bodyPr>
          <a:lstStyle/>
          <a:p>
            <a:pPr marL="13434">
              <a:spcBef>
                <a:spcPts val="95"/>
              </a:spcBef>
            </a:pPr>
            <a:r>
              <a:rPr sz="846" spc="-53" dirty="0">
                <a:solidFill>
                  <a:srgbClr val="FFFFFF"/>
                </a:solidFill>
                <a:latin typeface="Arial Narrow"/>
                <a:cs typeface="Arial Narrow"/>
              </a:rPr>
              <a:t>@dsc_uzb</a:t>
            </a:r>
            <a:endParaRPr sz="846">
              <a:latin typeface="Arial Narrow"/>
              <a:cs typeface="Arial Narrow"/>
            </a:endParaRPr>
          </a:p>
        </p:txBody>
      </p:sp>
      <p:sp>
        <p:nvSpPr>
          <p:cNvPr id="22" name="object 22"/>
          <p:cNvSpPr txBox="1"/>
          <p:nvPr/>
        </p:nvSpPr>
        <p:spPr>
          <a:xfrm>
            <a:off x="3489326" y="6240110"/>
            <a:ext cx="648185" cy="142372"/>
          </a:xfrm>
          <a:prstGeom prst="rect">
            <a:avLst/>
          </a:prstGeom>
        </p:spPr>
        <p:txBody>
          <a:bodyPr vert="horz" wrap="square" lIns="0" tIns="12090" rIns="0" bIns="0" rtlCol="0">
            <a:spAutoFit/>
          </a:bodyPr>
          <a:lstStyle/>
          <a:p>
            <a:pPr marL="13434">
              <a:spcBef>
                <a:spcPts val="95"/>
              </a:spcBef>
            </a:pPr>
            <a:r>
              <a:rPr sz="846" spc="-26" dirty="0">
                <a:solidFill>
                  <a:srgbClr val="FFFFFF"/>
                </a:solidFill>
                <a:latin typeface="Arial Narrow"/>
                <a:cs typeface="Arial Narrow"/>
              </a:rPr>
              <a:t>@dscuzbeki</a:t>
            </a:r>
            <a:r>
              <a:rPr sz="846" spc="-32" dirty="0">
                <a:solidFill>
                  <a:srgbClr val="FFFFFF"/>
                </a:solidFill>
                <a:latin typeface="Arial Narrow"/>
                <a:cs typeface="Arial Narrow"/>
              </a:rPr>
              <a:t>s</a:t>
            </a:r>
            <a:r>
              <a:rPr sz="846" spc="74" dirty="0">
                <a:solidFill>
                  <a:srgbClr val="FFFFFF"/>
                </a:solidFill>
                <a:latin typeface="Arial Narrow"/>
                <a:cs typeface="Arial Narrow"/>
              </a:rPr>
              <a:t>t</a:t>
            </a:r>
            <a:r>
              <a:rPr sz="846" spc="-21" dirty="0">
                <a:solidFill>
                  <a:srgbClr val="FFFFFF"/>
                </a:solidFill>
                <a:latin typeface="Arial Narrow"/>
                <a:cs typeface="Arial Narrow"/>
              </a:rPr>
              <a:t>an</a:t>
            </a:r>
            <a:endParaRPr sz="846">
              <a:latin typeface="Arial Narrow"/>
              <a:cs typeface="Arial Narrow"/>
            </a:endParaRPr>
          </a:p>
        </p:txBody>
      </p:sp>
      <p:sp>
        <p:nvSpPr>
          <p:cNvPr id="23" name="object 23"/>
          <p:cNvSpPr txBox="1"/>
          <p:nvPr/>
        </p:nvSpPr>
        <p:spPr>
          <a:xfrm>
            <a:off x="4341986" y="6240110"/>
            <a:ext cx="648185" cy="142372"/>
          </a:xfrm>
          <a:prstGeom prst="rect">
            <a:avLst/>
          </a:prstGeom>
        </p:spPr>
        <p:txBody>
          <a:bodyPr vert="horz" wrap="square" lIns="0" tIns="12090" rIns="0" bIns="0" rtlCol="0">
            <a:spAutoFit/>
          </a:bodyPr>
          <a:lstStyle/>
          <a:p>
            <a:pPr marL="13434">
              <a:spcBef>
                <a:spcPts val="95"/>
              </a:spcBef>
            </a:pPr>
            <a:r>
              <a:rPr sz="846" spc="-26" dirty="0">
                <a:solidFill>
                  <a:srgbClr val="FFFFFF"/>
                </a:solidFill>
                <a:latin typeface="Arial Narrow"/>
                <a:cs typeface="Arial Narrow"/>
              </a:rPr>
              <a:t>@dscuzbeki</a:t>
            </a:r>
            <a:r>
              <a:rPr sz="846" spc="-32" dirty="0">
                <a:solidFill>
                  <a:srgbClr val="FFFFFF"/>
                </a:solidFill>
                <a:latin typeface="Arial Narrow"/>
                <a:cs typeface="Arial Narrow"/>
              </a:rPr>
              <a:t>s</a:t>
            </a:r>
            <a:r>
              <a:rPr sz="846" spc="74" dirty="0">
                <a:solidFill>
                  <a:srgbClr val="FFFFFF"/>
                </a:solidFill>
                <a:latin typeface="Arial Narrow"/>
                <a:cs typeface="Arial Narrow"/>
              </a:rPr>
              <a:t>t</a:t>
            </a:r>
            <a:r>
              <a:rPr sz="846" spc="-21" dirty="0">
                <a:solidFill>
                  <a:srgbClr val="FFFFFF"/>
                </a:solidFill>
                <a:latin typeface="Arial Narrow"/>
                <a:cs typeface="Arial Narrow"/>
              </a:rPr>
              <a:t>an</a:t>
            </a:r>
            <a:endParaRPr sz="846">
              <a:latin typeface="Arial Narrow"/>
              <a:cs typeface="Arial Narrow"/>
            </a:endParaRPr>
          </a:p>
        </p:txBody>
      </p:sp>
      <p:sp>
        <p:nvSpPr>
          <p:cNvPr id="24" name="object 24"/>
          <p:cNvSpPr txBox="1"/>
          <p:nvPr/>
        </p:nvSpPr>
        <p:spPr>
          <a:xfrm>
            <a:off x="5236284" y="6210725"/>
            <a:ext cx="546759" cy="208066"/>
          </a:xfrm>
          <a:prstGeom prst="rect">
            <a:avLst/>
          </a:prstGeom>
        </p:spPr>
        <p:txBody>
          <a:bodyPr vert="horz" wrap="square" lIns="0" tIns="38287" rIns="0" bIns="0" rtlCol="0">
            <a:spAutoFit/>
          </a:bodyPr>
          <a:lstStyle/>
          <a:p>
            <a:pPr marL="13434" marR="5374" indent="44332">
              <a:lnSpc>
                <a:spcPct val="79900"/>
              </a:lnSpc>
              <a:spcBef>
                <a:spcPts val="301"/>
              </a:spcBef>
            </a:pPr>
            <a:r>
              <a:rPr sz="688" spc="5" dirty="0">
                <a:solidFill>
                  <a:srgbClr val="FFFFFF"/>
                </a:solidFill>
                <a:latin typeface="Arial Narrow"/>
                <a:cs typeface="Arial Narrow"/>
              </a:rPr>
              <a:t>Development </a:t>
            </a:r>
            <a:r>
              <a:rPr sz="688" spc="11" dirty="0">
                <a:solidFill>
                  <a:srgbClr val="FFFFFF"/>
                </a:solidFill>
                <a:latin typeface="Arial Narrow"/>
                <a:cs typeface="Arial Narrow"/>
              </a:rPr>
              <a:t> </a:t>
            </a:r>
            <a:r>
              <a:rPr sz="688" spc="-53" dirty="0">
                <a:solidFill>
                  <a:srgbClr val="FFFFFF"/>
                </a:solidFill>
                <a:latin typeface="Arial Narrow"/>
                <a:cs typeface="Arial Narrow"/>
              </a:rPr>
              <a:t>S</a:t>
            </a:r>
            <a:r>
              <a:rPr sz="688" spc="48" dirty="0">
                <a:solidFill>
                  <a:srgbClr val="FFFFFF"/>
                </a:solidFill>
                <a:latin typeface="Arial Narrow"/>
                <a:cs typeface="Arial Narrow"/>
              </a:rPr>
              <a:t>tr</a:t>
            </a:r>
            <a:r>
              <a:rPr sz="688" spc="-21" dirty="0">
                <a:solidFill>
                  <a:srgbClr val="FFFFFF"/>
                </a:solidFill>
                <a:latin typeface="Arial Narrow"/>
                <a:cs typeface="Arial Narrow"/>
              </a:rPr>
              <a:t>a</a:t>
            </a:r>
            <a:r>
              <a:rPr sz="688" spc="74" dirty="0">
                <a:solidFill>
                  <a:srgbClr val="FFFFFF"/>
                </a:solidFill>
                <a:latin typeface="Arial Narrow"/>
                <a:cs typeface="Arial Narrow"/>
              </a:rPr>
              <a:t>t</a:t>
            </a:r>
            <a:r>
              <a:rPr sz="688" dirty="0">
                <a:solidFill>
                  <a:srgbClr val="FFFFFF"/>
                </a:solidFill>
                <a:latin typeface="Arial Narrow"/>
                <a:cs typeface="Arial Narrow"/>
              </a:rPr>
              <a:t>egy</a:t>
            </a:r>
            <a:r>
              <a:rPr sz="688" spc="-26" dirty="0">
                <a:solidFill>
                  <a:srgbClr val="FFFFFF"/>
                </a:solidFill>
                <a:latin typeface="Arial Narrow"/>
                <a:cs typeface="Arial Narrow"/>
              </a:rPr>
              <a:t> </a:t>
            </a:r>
            <a:r>
              <a:rPr sz="688" spc="-16" dirty="0">
                <a:solidFill>
                  <a:srgbClr val="FFFFFF"/>
                </a:solidFill>
                <a:latin typeface="Arial Narrow"/>
                <a:cs typeface="Arial Narrow"/>
              </a:rPr>
              <a:t>Ce</a:t>
            </a:r>
            <a:r>
              <a:rPr sz="688" spc="-32" dirty="0">
                <a:solidFill>
                  <a:srgbClr val="FFFFFF"/>
                </a:solidFill>
                <a:latin typeface="Arial Narrow"/>
                <a:cs typeface="Arial Narrow"/>
              </a:rPr>
              <a:t>n</a:t>
            </a:r>
            <a:r>
              <a:rPr sz="688" spc="74" dirty="0">
                <a:solidFill>
                  <a:srgbClr val="FFFFFF"/>
                </a:solidFill>
                <a:latin typeface="Arial Narrow"/>
                <a:cs typeface="Arial Narrow"/>
              </a:rPr>
              <a:t>t</a:t>
            </a:r>
            <a:r>
              <a:rPr sz="688" spc="11" dirty="0">
                <a:solidFill>
                  <a:srgbClr val="FFFFFF"/>
                </a:solidFill>
                <a:latin typeface="Arial Narrow"/>
                <a:cs typeface="Arial Narrow"/>
              </a:rPr>
              <a:t>er</a:t>
            </a:r>
            <a:endParaRPr sz="688">
              <a:latin typeface="Arial Narrow"/>
              <a:cs typeface="Arial Narrow"/>
            </a:endParaRPr>
          </a:p>
        </p:txBody>
      </p:sp>
      <p:sp>
        <p:nvSpPr>
          <p:cNvPr id="10" name="Прямоугольник 9"/>
          <p:cNvSpPr/>
          <p:nvPr/>
        </p:nvSpPr>
        <p:spPr>
          <a:xfrm>
            <a:off x="489501" y="4993517"/>
            <a:ext cx="5679036" cy="646331"/>
          </a:xfrm>
          <a:prstGeom prst="rect">
            <a:avLst/>
          </a:prstGeom>
        </p:spPr>
        <p:txBody>
          <a:bodyPr wrap="square">
            <a:spAutoFit/>
          </a:bodyPr>
          <a:lstStyle/>
          <a:p>
            <a:r>
              <a:rPr lang="uz-Cyrl-UZ" sz="1200" b="1" dirty="0">
                <a:solidFill>
                  <a:schemeClr val="bg1"/>
                </a:solidFill>
                <a:latin typeface="Times New Roman" pitchFamily="18" charset="0"/>
                <a:cs typeface="Times New Roman" pitchFamily="18" charset="0"/>
              </a:rPr>
              <a:t>Ўзбекистон Республикаси Президентининг </a:t>
            </a:r>
            <a:r>
              <a:rPr lang="en-US" sz="1200" b="1" dirty="0">
                <a:solidFill>
                  <a:schemeClr val="bg1"/>
                </a:solidFill>
                <a:latin typeface="Times New Roman" pitchFamily="18" charset="0"/>
                <a:cs typeface="Times New Roman" pitchFamily="18" charset="0"/>
              </a:rPr>
              <a:t>2022</a:t>
            </a:r>
            <a:r>
              <a:rPr lang="uz-Cyrl-UZ" sz="1200" b="1" dirty="0">
                <a:solidFill>
                  <a:schemeClr val="bg1"/>
                </a:solidFill>
                <a:latin typeface="Times New Roman" pitchFamily="18" charset="0"/>
                <a:cs typeface="Times New Roman" pitchFamily="18" charset="0"/>
              </a:rPr>
              <a:t> йил 28 январдаги </a:t>
            </a:r>
            <a:r>
              <a:rPr lang="ru-RU" sz="1200" b="1" dirty="0">
                <a:solidFill>
                  <a:schemeClr val="bg1"/>
                </a:solidFill>
                <a:latin typeface="Times New Roman" panose="02020603050405020304" pitchFamily="18" charset="0"/>
                <a:cs typeface="Times New Roman" panose="02020603050405020304" pitchFamily="18" charset="0"/>
              </a:rPr>
              <a:t>«2022–2026 </a:t>
            </a:r>
            <a:r>
              <a:rPr lang="ru-RU" sz="1200" b="1" dirty="0" err="1">
                <a:solidFill>
                  <a:schemeClr val="bg1"/>
                </a:solidFill>
                <a:latin typeface="Times New Roman" panose="02020603050405020304" pitchFamily="18" charset="0"/>
                <a:cs typeface="Times New Roman" panose="02020603050405020304" pitchFamily="18" charset="0"/>
              </a:rPr>
              <a:t>йилларга</a:t>
            </a:r>
            <a:r>
              <a:rPr lang="ru-RU" sz="1200" b="1" dirty="0">
                <a:solidFill>
                  <a:schemeClr val="bg1"/>
                </a:solidFill>
                <a:latin typeface="Times New Roman" panose="02020603050405020304" pitchFamily="18" charset="0"/>
                <a:cs typeface="Times New Roman" panose="02020603050405020304" pitchFamily="18" charset="0"/>
              </a:rPr>
              <a:t> </a:t>
            </a:r>
            <a:r>
              <a:rPr lang="ru-RU" sz="1200" b="1" dirty="0" err="1">
                <a:solidFill>
                  <a:schemeClr val="bg1"/>
                </a:solidFill>
                <a:latin typeface="Times New Roman" panose="02020603050405020304" pitchFamily="18" charset="0"/>
                <a:cs typeface="Times New Roman" panose="02020603050405020304" pitchFamily="18" charset="0"/>
              </a:rPr>
              <a:t>мўлжалланган</a:t>
            </a:r>
            <a:r>
              <a:rPr lang="ru-RU" sz="1200" b="1" dirty="0">
                <a:solidFill>
                  <a:schemeClr val="bg1"/>
                </a:solidFill>
                <a:latin typeface="Times New Roman" panose="02020603050405020304" pitchFamily="18" charset="0"/>
                <a:cs typeface="Times New Roman" panose="02020603050405020304" pitchFamily="18" charset="0"/>
              </a:rPr>
              <a:t> Янги </a:t>
            </a:r>
            <a:r>
              <a:rPr lang="ru-RU" sz="1200" b="1" dirty="0" err="1">
                <a:solidFill>
                  <a:schemeClr val="bg1"/>
                </a:solidFill>
                <a:latin typeface="Times New Roman" panose="02020603050405020304" pitchFamily="18" charset="0"/>
                <a:cs typeface="Times New Roman" panose="02020603050405020304" pitchFamily="18" charset="0"/>
              </a:rPr>
              <a:t>Ўзбекистоннинг</a:t>
            </a:r>
            <a:r>
              <a:rPr lang="ru-RU" sz="1200" b="1" dirty="0">
                <a:solidFill>
                  <a:schemeClr val="bg1"/>
                </a:solidFill>
                <a:latin typeface="Times New Roman" panose="02020603050405020304" pitchFamily="18" charset="0"/>
                <a:cs typeface="Times New Roman" panose="02020603050405020304" pitchFamily="18" charset="0"/>
              </a:rPr>
              <a:t> </a:t>
            </a:r>
            <a:r>
              <a:rPr lang="ru-RU" sz="1200" b="1" dirty="0" err="1">
                <a:solidFill>
                  <a:schemeClr val="bg1"/>
                </a:solidFill>
                <a:latin typeface="Times New Roman" panose="02020603050405020304" pitchFamily="18" charset="0"/>
                <a:cs typeface="Times New Roman" panose="02020603050405020304" pitchFamily="18" charset="0"/>
              </a:rPr>
              <a:t>тараққиёт</a:t>
            </a:r>
            <a:r>
              <a:rPr lang="ru-RU" sz="1200" b="1" dirty="0">
                <a:solidFill>
                  <a:schemeClr val="bg1"/>
                </a:solidFill>
                <a:latin typeface="Times New Roman" panose="02020603050405020304" pitchFamily="18" charset="0"/>
                <a:cs typeface="Times New Roman" panose="02020603050405020304" pitchFamily="18" charset="0"/>
              </a:rPr>
              <a:t> </a:t>
            </a:r>
            <a:r>
              <a:rPr lang="ru-RU" sz="1200" b="1" dirty="0" err="1">
                <a:solidFill>
                  <a:schemeClr val="bg1"/>
                </a:solidFill>
                <a:latin typeface="Times New Roman" panose="02020603050405020304" pitchFamily="18" charset="0"/>
                <a:cs typeface="Times New Roman" panose="02020603050405020304" pitchFamily="18" charset="0"/>
              </a:rPr>
              <a:t>стратегияси</a:t>
            </a:r>
            <a:r>
              <a:rPr lang="ru-RU" sz="1200" b="1" dirty="0">
                <a:solidFill>
                  <a:schemeClr val="bg1"/>
                </a:solidFill>
                <a:latin typeface="Times New Roman" panose="02020603050405020304" pitchFamily="18" charset="0"/>
                <a:cs typeface="Times New Roman" panose="02020603050405020304" pitchFamily="18" charset="0"/>
              </a:rPr>
              <a:t> </a:t>
            </a:r>
            <a:r>
              <a:rPr lang="ru-RU" sz="1200" b="1" dirty="0" err="1">
                <a:solidFill>
                  <a:schemeClr val="bg1"/>
                </a:solidFill>
                <a:latin typeface="Times New Roman" panose="02020603050405020304" pitchFamily="18" charset="0"/>
                <a:cs typeface="Times New Roman" panose="02020603050405020304" pitchFamily="18" charset="0"/>
              </a:rPr>
              <a:t>тўғрисида»ги</a:t>
            </a:r>
            <a:r>
              <a:rPr lang="ru-RU" sz="1200" b="1" dirty="0">
                <a:solidFill>
                  <a:schemeClr val="bg1"/>
                </a:solidFill>
                <a:latin typeface="Times New Roman" panose="02020603050405020304" pitchFamily="18" charset="0"/>
                <a:cs typeface="Times New Roman" panose="02020603050405020304" pitchFamily="18" charset="0"/>
              </a:rPr>
              <a:t>  ПФ-60 </a:t>
            </a:r>
            <a:r>
              <a:rPr lang="ru-RU" sz="1200" b="1" dirty="0" err="1">
                <a:solidFill>
                  <a:schemeClr val="bg1"/>
                </a:solidFill>
                <a:latin typeface="Times New Roman" panose="02020603050405020304" pitchFamily="18" charset="0"/>
                <a:cs typeface="Times New Roman" panose="02020603050405020304" pitchFamily="18" charset="0"/>
              </a:rPr>
              <a:t>сонли</a:t>
            </a:r>
            <a:r>
              <a:rPr lang="ru-RU" sz="1200" b="1" dirty="0">
                <a:solidFill>
                  <a:schemeClr val="bg1"/>
                </a:solidFill>
                <a:latin typeface="Times New Roman" panose="02020603050405020304" pitchFamily="18" charset="0"/>
                <a:cs typeface="Times New Roman" panose="02020603050405020304" pitchFamily="18" charset="0"/>
              </a:rPr>
              <a:t> </a:t>
            </a:r>
            <a:r>
              <a:rPr lang="ru-RU" sz="1200" b="1" dirty="0" err="1">
                <a:solidFill>
                  <a:schemeClr val="bg1"/>
                </a:solidFill>
                <a:latin typeface="Times New Roman" panose="02020603050405020304" pitchFamily="18" charset="0"/>
                <a:cs typeface="Times New Roman" panose="02020603050405020304" pitchFamily="18" charset="0"/>
              </a:rPr>
              <a:t>Фармони</a:t>
            </a:r>
            <a:r>
              <a:rPr lang="ru-RU" sz="1200" b="1" dirty="0">
                <a:solidFill>
                  <a:schemeClr val="bg1"/>
                </a:solidFill>
                <a:latin typeface="Times New Roman" panose="02020603050405020304" pitchFamily="18" charset="0"/>
                <a:cs typeface="Times New Roman" panose="02020603050405020304" pitchFamily="18" charset="0"/>
              </a:rPr>
              <a:t>.</a:t>
            </a:r>
            <a:endParaRPr lang="ru-RU" sz="1200" b="1" dirty="0">
              <a:solidFill>
                <a:schemeClr val="bg1"/>
              </a:solidFill>
            </a:endParaRPr>
          </a:p>
        </p:txBody>
      </p:sp>
    </p:spTree>
    <p:extLst>
      <p:ext uri="{BB962C8B-B14F-4D97-AF65-F5344CB8AC3E}">
        <p14:creationId xmlns:p14="http://schemas.microsoft.com/office/powerpoint/2010/main" val="34613075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61779"/>
            <a:ext cx="9905999" cy="6854481"/>
            <a:chOff x="-182977" y="0"/>
            <a:chExt cx="9364838" cy="6480023"/>
          </a:xfrm>
        </p:grpSpPr>
        <p:sp>
          <p:nvSpPr>
            <p:cNvPr id="4" name="object 4"/>
            <p:cNvSpPr/>
            <p:nvPr/>
          </p:nvSpPr>
          <p:spPr>
            <a:xfrm>
              <a:off x="-182977" y="0"/>
              <a:ext cx="9364838" cy="1504315"/>
            </a:xfrm>
            <a:custGeom>
              <a:avLst/>
              <a:gdLst/>
              <a:ahLst/>
              <a:cxnLst/>
              <a:rect l="l" t="t" r="r" b="b"/>
              <a:pathLst>
                <a:path w="8998585" h="1504315">
                  <a:moveTo>
                    <a:pt x="8998445" y="0"/>
                  </a:moveTo>
                  <a:lnTo>
                    <a:pt x="0" y="0"/>
                  </a:lnTo>
                  <a:lnTo>
                    <a:pt x="0" y="1503768"/>
                  </a:lnTo>
                  <a:lnTo>
                    <a:pt x="8998445" y="1503768"/>
                  </a:lnTo>
                  <a:lnTo>
                    <a:pt x="8998445" y="0"/>
                  </a:lnTo>
                  <a:close/>
                </a:path>
              </a:pathLst>
            </a:custGeom>
            <a:solidFill>
              <a:srgbClr val="1D75BC"/>
            </a:solidFill>
          </p:spPr>
          <p:txBody>
            <a:bodyPr wrap="square" lIns="0" tIns="0" rIns="0" bIns="0" rtlCol="0"/>
            <a:lstStyle/>
            <a:p>
              <a:endParaRPr sz="1904"/>
            </a:p>
          </p:txBody>
        </p:sp>
        <p:sp>
          <p:nvSpPr>
            <p:cNvPr id="5" name="object 5"/>
            <p:cNvSpPr/>
            <p:nvPr/>
          </p:nvSpPr>
          <p:spPr>
            <a:xfrm>
              <a:off x="3110" y="1734984"/>
              <a:ext cx="3430678" cy="4745039"/>
            </a:xfrm>
            <a:custGeom>
              <a:avLst/>
              <a:gdLst/>
              <a:ahLst/>
              <a:cxnLst/>
              <a:rect l="l" t="t" r="r" b="b"/>
              <a:pathLst>
                <a:path w="2826385" h="3128010">
                  <a:moveTo>
                    <a:pt x="2825788" y="0"/>
                  </a:moveTo>
                  <a:lnTo>
                    <a:pt x="0" y="0"/>
                  </a:lnTo>
                  <a:lnTo>
                    <a:pt x="0" y="3127984"/>
                  </a:lnTo>
                  <a:lnTo>
                    <a:pt x="2825788" y="3127984"/>
                  </a:lnTo>
                  <a:lnTo>
                    <a:pt x="2825788" y="0"/>
                  </a:lnTo>
                  <a:close/>
                </a:path>
              </a:pathLst>
            </a:custGeom>
            <a:solidFill>
              <a:srgbClr val="00AEEF"/>
            </a:solidFill>
          </p:spPr>
          <p:txBody>
            <a:bodyPr wrap="square" lIns="0" tIns="0" rIns="0" bIns="0" rtlCol="0"/>
            <a:lstStyle/>
            <a:p>
              <a:endParaRPr sz="1904"/>
            </a:p>
          </p:txBody>
        </p:sp>
        <p:pic>
          <p:nvPicPr>
            <p:cNvPr id="6" name="object 6"/>
            <p:cNvPicPr/>
            <p:nvPr/>
          </p:nvPicPr>
          <p:blipFill>
            <a:blip r:embed="rId2" cstate="print"/>
            <a:stretch>
              <a:fillRect/>
            </a:stretch>
          </p:blipFill>
          <p:spPr>
            <a:xfrm>
              <a:off x="892740" y="553203"/>
              <a:ext cx="539127" cy="539127"/>
            </a:xfrm>
            <a:prstGeom prst="rect">
              <a:avLst/>
            </a:prstGeom>
          </p:spPr>
        </p:pic>
      </p:grpSp>
      <p:sp>
        <p:nvSpPr>
          <p:cNvPr id="7" name="object 7"/>
          <p:cNvSpPr txBox="1"/>
          <p:nvPr/>
        </p:nvSpPr>
        <p:spPr>
          <a:xfrm>
            <a:off x="797094" y="1160235"/>
            <a:ext cx="1252710" cy="256928"/>
          </a:xfrm>
          <a:prstGeom prst="rect">
            <a:avLst/>
          </a:prstGeom>
        </p:spPr>
        <p:txBody>
          <a:bodyPr vert="horz" wrap="square" lIns="0" tIns="12762" rIns="0" bIns="0" rtlCol="0">
            <a:spAutoFit/>
          </a:bodyPr>
          <a:lstStyle/>
          <a:p>
            <a:pPr marL="429890" marR="5374" indent="-417128">
              <a:spcBef>
                <a:spcPts val="100"/>
              </a:spcBef>
            </a:pPr>
            <a:r>
              <a:rPr sz="793" b="1" dirty="0">
                <a:solidFill>
                  <a:srgbClr val="FFFFFF"/>
                </a:solidFill>
                <a:latin typeface="Calibri"/>
                <a:cs typeface="Calibri"/>
              </a:rPr>
              <a:t>“</a:t>
            </a:r>
            <a:r>
              <a:rPr sz="793" b="1" spc="-69" dirty="0">
                <a:solidFill>
                  <a:srgbClr val="FFFFFF"/>
                </a:solidFill>
                <a:latin typeface="Calibri"/>
                <a:cs typeface="Calibri"/>
              </a:rPr>
              <a:t>T</a:t>
            </a:r>
            <a:r>
              <a:rPr sz="793" b="1" spc="-11" dirty="0">
                <a:solidFill>
                  <a:srgbClr val="FFFFFF"/>
                </a:solidFill>
                <a:latin typeface="Calibri"/>
                <a:cs typeface="Calibri"/>
              </a:rPr>
              <a:t>AR</a:t>
            </a:r>
            <a:r>
              <a:rPr sz="793" b="1" spc="-26" dirty="0">
                <a:solidFill>
                  <a:srgbClr val="FFFFFF"/>
                </a:solidFill>
                <a:latin typeface="Calibri"/>
                <a:cs typeface="Calibri"/>
              </a:rPr>
              <a:t>A</a:t>
            </a:r>
            <a:r>
              <a:rPr sz="793" b="1" spc="-16" dirty="0">
                <a:solidFill>
                  <a:srgbClr val="FFFFFF"/>
                </a:solidFill>
                <a:latin typeface="Calibri"/>
                <a:cs typeface="Calibri"/>
              </a:rPr>
              <a:t>QQI</a:t>
            </a:r>
            <a:r>
              <a:rPr sz="793" b="1" spc="-32" dirty="0">
                <a:solidFill>
                  <a:srgbClr val="FFFFFF"/>
                </a:solidFill>
                <a:latin typeface="Calibri"/>
                <a:cs typeface="Calibri"/>
              </a:rPr>
              <a:t>Y</a:t>
            </a:r>
            <a:r>
              <a:rPr sz="793" b="1" spc="-26" dirty="0">
                <a:solidFill>
                  <a:srgbClr val="FFFFFF"/>
                </a:solidFill>
                <a:latin typeface="Calibri"/>
                <a:cs typeface="Calibri"/>
              </a:rPr>
              <a:t>O</a:t>
            </a:r>
            <a:r>
              <a:rPr sz="793" b="1" spc="-5" dirty="0">
                <a:solidFill>
                  <a:srgbClr val="FFFFFF"/>
                </a:solidFill>
                <a:latin typeface="Calibri"/>
                <a:cs typeface="Calibri"/>
              </a:rPr>
              <a:t>T </a:t>
            </a:r>
            <a:r>
              <a:rPr sz="793" b="1" spc="-11" dirty="0">
                <a:solidFill>
                  <a:srgbClr val="FFFFFF"/>
                </a:solidFill>
                <a:latin typeface="Calibri"/>
                <a:cs typeface="Calibri"/>
              </a:rPr>
              <a:t>STR</a:t>
            </a:r>
            <a:r>
              <a:rPr sz="793" b="1" spc="-63" dirty="0">
                <a:solidFill>
                  <a:srgbClr val="FFFFFF"/>
                </a:solidFill>
                <a:latin typeface="Calibri"/>
                <a:cs typeface="Calibri"/>
              </a:rPr>
              <a:t>A</a:t>
            </a:r>
            <a:r>
              <a:rPr sz="793" b="1" spc="-11" dirty="0">
                <a:solidFill>
                  <a:srgbClr val="FFFFFF"/>
                </a:solidFill>
                <a:latin typeface="Calibri"/>
                <a:cs typeface="Calibri"/>
              </a:rPr>
              <a:t>T</a:t>
            </a:r>
            <a:r>
              <a:rPr sz="793" b="1" spc="-26" dirty="0">
                <a:solidFill>
                  <a:srgbClr val="FFFFFF"/>
                </a:solidFill>
                <a:latin typeface="Calibri"/>
                <a:cs typeface="Calibri"/>
              </a:rPr>
              <a:t>E</a:t>
            </a:r>
            <a:r>
              <a:rPr sz="793" b="1" spc="-16" dirty="0">
                <a:solidFill>
                  <a:srgbClr val="FFFFFF"/>
                </a:solidFill>
                <a:latin typeface="Calibri"/>
                <a:cs typeface="Calibri"/>
              </a:rPr>
              <a:t>GI</a:t>
            </a:r>
            <a:r>
              <a:rPr sz="793" b="1" spc="-69" dirty="0">
                <a:solidFill>
                  <a:srgbClr val="FFFFFF"/>
                </a:solidFill>
                <a:latin typeface="Calibri"/>
                <a:cs typeface="Calibri"/>
              </a:rPr>
              <a:t>Y</a:t>
            </a:r>
            <a:r>
              <a:rPr sz="793" b="1" spc="-11" dirty="0">
                <a:solidFill>
                  <a:srgbClr val="FFFFFF"/>
                </a:solidFill>
                <a:latin typeface="Calibri"/>
                <a:cs typeface="Calibri"/>
              </a:rPr>
              <a:t>AS</a:t>
            </a:r>
            <a:r>
              <a:rPr sz="793" b="1" spc="-16" dirty="0">
                <a:solidFill>
                  <a:srgbClr val="FFFFFF"/>
                </a:solidFill>
                <a:latin typeface="Calibri"/>
                <a:cs typeface="Calibri"/>
              </a:rPr>
              <a:t>I</a:t>
            </a:r>
            <a:r>
              <a:rPr sz="793" b="1" spc="-5" dirty="0">
                <a:solidFill>
                  <a:srgbClr val="FFFFFF"/>
                </a:solidFill>
                <a:latin typeface="Calibri"/>
                <a:cs typeface="Calibri"/>
              </a:rPr>
              <a:t>”  </a:t>
            </a:r>
            <a:r>
              <a:rPr sz="793" b="1" spc="-11" dirty="0">
                <a:solidFill>
                  <a:srgbClr val="FFFFFF"/>
                </a:solidFill>
                <a:latin typeface="Calibri"/>
                <a:cs typeface="Calibri"/>
              </a:rPr>
              <a:t>MARKAZI</a:t>
            </a:r>
            <a:endParaRPr sz="793">
              <a:latin typeface="Calibri"/>
              <a:cs typeface="Calibri"/>
            </a:endParaRPr>
          </a:p>
        </p:txBody>
      </p:sp>
      <p:sp>
        <p:nvSpPr>
          <p:cNvPr id="15" name="object 15"/>
          <p:cNvSpPr txBox="1"/>
          <p:nvPr/>
        </p:nvSpPr>
        <p:spPr>
          <a:xfrm>
            <a:off x="465741" y="2751479"/>
            <a:ext cx="3034204" cy="537378"/>
          </a:xfrm>
          <a:prstGeom prst="rect">
            <a:avLst/>
          </a:prstGeom>
        </p:spPr>
        <p:txBody>
          <a:bodyPr vert="horz" wrap="square" lIns="0" tIns="24181" rIns="0" bIns="0" rtlCol="0">
            <a:spAutoFit/>
          </a:bodyPr>
          <a:lstStyle/>
          <a:p>
            <a:pPr marL="13434" marR="5374">
              <a:lnSpc>
                <a:spcPts val="2010"/>
              </a:lnSpc>
              <a:spcBef>
                <a:spcPts val="190"/>
              </a:spcBef>
            </a:pPr>
            <a:r>
              <a:rPr sz="2000" b="1" spc="-11" dirty="0">
                <a:latin typeface="Times New Roman" panose="02020603050405020304" pitchFamily="18" charset="0"/>
                <a:cs typeface="Times New Roman" panose="02020603050405020304" pitchFamily="18" charset="0"/>
              </a:rPr>
              <a:t>Д</a:t>
            </a:r>
            <a:r>
              <a:rPr sz="2000" b="1" spc="-37" dirty="0">
                <a:latin typeface="Times New Roman" panose="02020603050405020304" pitchFamily="18" charset="0"/>
                <a:cs typeface="Times New Roman" panose="02020603050405020304" pitchFamily="18" charset="0"/>
              </a:rPr>
              <a:t>а</a:t>
            </a:r>
            <a:r>
              <a:rPr sz="2000" b="1" spc="-74" dirty="0">
                <a:latin typeface="Times New Roman" panose="02020603050405020304" pitchFamily="18" charset="0"/>
                <a:cs typeface="Times New Roman" panose="02020603050405020304" pitchFamily="18" charset="0"/>
              </a:rPr>
              <a:t>в</a:t>
            </a:r>
            <a:r>
              <a:rPr sz="2000" b="1" spc="-48" dirty="0">
                <a:latin typeface="Times New Roman" panose="02020603050405020304" pitchFamily="18" charset="0"/>
                <a:cs typeface="Times New Roman" panose="02020603050405020304" pitchFamily="18" charset="0"/>
              </a:rPr>
              <a:t>л</a:t>
            </a:r>
            <a:r>
              <a:rPr sz="2000" b="1" spc="-85" dirty="0">
                <a:latin typeface="Times New Roman" panose="02020603050405020304" pitchFamily="18" charset="0"/>
                <a:cs typeface="Times New Roman" panose="02020603050405020304" pitchFamily="18" charset="0"/>
              </a:rPr>
              <a:t>а</a:t>
            </a:r>
            <a:r>
              <a:rPr sz="2000" b="1" spc="11" dirty="0">
                <a:latin typeface="Times New Roman" panose="02020603050405020304" pitchFamily="18" charset="0"/>
                <a:cs typeface="Times New Roman" panose="02020603050405020304" pitchFamily="18" charset="0"/>
              </a:rPr>
              <a:t>т</a:t>
            </a:r>
            <a:r>
              <a:rPr sz="2000" b="1" spc="-148" dirty="0">
                <a:latin typeface="Times New Roman" panose="02020603050405020304" pitchFamily="18" charset="0"/>
                <a:cs typeface="Times New Roman" panose="02020603050405020304" pitchFamily="18" charset="0"/>
              </a:rPr>
              <a:t> </a:t>
            </a:r>
            <a:r>
              <a:rPr sz="2000" b="1" spc="-53" dirty="0">
                <a:latin typeface="Times New Roman" panose="02020603050405020304" pitchFamily="18" charset="0"/>
                <a:cs typeface="Times New Roman" panose="02020603050405020304" pitchFamily="18" charset="0"/>
              </a:rPr>
              <a:t>хизм</a:t>
            </a:r>
            <a:r>
              <a:rPr sz="2000" b="1" spc="-85" dirty="0">
                <a:latin typeface="Times New Roman" panose="02020603050405020304" pitchFamily="18" charset="0"/>
                <a:cs typeface="Times New Roman" panose="02020603050405020304" pitchFamily="18" charset="0"/>
              </a:rPr>
              <a:t>а</a:t>
            </a:r>
            <a:r>
              <a:rPr sz="2000" b="1" spc="-26" dirty="0">
                <a:latin typeface="Times New Roman" panose="02020603050405020304" pitchFamily="18" charset="0"/>
                <a:cs typeface="Times New Roman" panose="02020603050405020304" pitchFamily="18" charset="0"/>
              </a:rPr>
              <a:t>ти  </a:t>
            </a:r>
            <a:r>
              <a:rPr sz="2000" b="1" spc="-53" dirty="0">
                <a:latin typeface="Times New Roman" panose="02020603050405020304" pitchFamily="18" charset="0"/>
                <a:cs typeface="Times New Roman" panose="02020603050405020304" pitchFamily="18" charset="0"/>
              </a:rPr>
              <a:t>тизимини </a:t>
            </a:r>
            <a:r>
              <a:rPr sz="2000" b="1" spc="-48" dirty="0">
                <a:latin typeface="Times New Roman" panose="02020603050405020304" pitchFamily="18" charset="0"/>
                <a:cs typeface="Times New Roman" panose="02020603050405020304" pitchFamily="18" charset="0"/>
              </a:rPr>
              <a:t> </a:t>
            </a:r>
            <a:r>
              <a:rPr sz="2000" b="1" spc="-37" dirty="0">
                <a:latin typeface="Times New Roman" panose="02020603050405020304" pitchFamily="18" charset="0"/>
                <a:cs typeface="Times New Roman" panose="02020603050405020304" pitchFamily="18" charset="0"/>
              </a:rPr>
              <a:t>замонавийлаштириш</a:t>
            </a:r>
            <a:endParaRPr sz="2000" b="1" dirty="0">
              <a:latin typeface="Times New Roman" panose="02020603050405020304" pitchFamily="18" charset="0"/>
              <a:cs typeface="Times New Roman" panose="02020603050405020304" pitchFamily="18" charset="0"/>
            </a:endParaRPr>
          </a:p>
        </p:txBody>
      </p:sp>
      <p:sp>
        <p:nvSpPr>
          <p:cNvPr id="16" name="object 16"/>
          <p:cNvSpPr txBox="1"/>
          <p:nvPr/>
        </p:nvSpPr>
        <p:spPr>
          <a:xfrm>
            <a:off x="2949545" y="467772"/>
            <a:ext cx="6327361" cy="697433"/>
          </a:xfrm>
          <a:prstGeom prst="rect">
            <a:avLst/>
          </a:prstGeom>
        </p:spPr>
        <p:txBody>
          <a:bodyPr vert="horz" wrap="square" lIns="0" tIns="42988" rIns="0" bIns="0" rtlCol="0">
            <a:spAutoFit/>
          </a:bodyPr>
          <a:lstStyle/>
          <a:p>
            <a:pPr marL="13434" marR="5374" indent="42989">
              <a:lnSpc>
                <a:spcPts val="1692"/>
              </a:lnSpc>
              <a:spcBef>
                <a:spcPts val="338"/>
              </a:spcBef>
            </a:pPr>
            <a:r>
              <a:rPr sz="1587" b="1" i="1" spc="37" dirty="0" smtClean="0">
                <a:latin typeface="Times New Roman" panose="02020603050405020304" pitchFamily="18" charset="0"/>
                <a:cs typeface="Times New Roman" panose="02020603050405020304" pitchFamily="18" charset="0"/>
              </a:rPr>
              <a:t>ИНСОН</a:t>
            </a:r>
            <a:r>
              <a:rPr lang="uz-Cyrl-UZ" sz="1587" b="1" i="1" spc="37" dirty="0" smtClean="0">
                <a:latin typeface="Times New Roman" panose="02020603050405020304" pitchFamily="18" charset="0"/>
                <a:cs typeface="Times New Roman" panose="02020603050405020304" pitchFamily="18" charset="0"/>
              </a:rPr>
              <a:t> Қ</a:t>
            </a:r>
            <a:r>
              <a:rPr sz="1587" b="1" i="1" spc="153" dirty="0" smtClean="0">
                <a:latin typeface="Times New Roman" panose="02020603050405020304" pitchFamily="18" charset="0"/>
                <a:cs typeface="Times New Roman" panose="02020603050405020304" pitchFamily="18" charset="0"/>
              </a:rPr>
              <a:t>АДРИНИ </a:t>
            </a:r>
            <a:r>
              <a:rPr sz="1587" b="1" i="1" spc="74" dirty="0">
                <a:latin typeface="Times New Roman" panose="02020603050405020304" pitchFamily="18" charset="0"/>
                <a:cs typeface="Times New Roman" panose="02020603050405020304" pitchFamily="18" charset="0"/>
              </a:rPr>
              <a:t>ЮКСАЛТИРИШ </a:t>
            </a:r>
            <a:r>
              <a:rPr sz="1587" b="1" i="1" spc="26" dirty="0">
                <a:latin typeface="Times New Roman" panose="02020603050405020304" pitchFamily="18" charset="0"/>
                <a:cs typeface="Times New Roman" panose="02020603050405020304" pitchFamily="18" charset="0"/>
              </a:rPr>
              <a:t>ВА </a:t>
            </a:r>
            <a:r>
              <a:rPr sz="1587" b="1" i="1" spc="69" dirty="0">
                <a:latin typeface="Times New Roman" panose="02020603050405020304" pitchFamily="18" charset="0"/>
                <a:cs typeface="Times New Roman" panose="02020603050405020304" pitchFamily="18" charset="0"/>
              </a:rPr>
              <a:t>ЭРКИН </a:t>
            </a:r>
            <a:r>
              <a:rPr sz="1587" b="1" i="1" spc="116" dirty="0" smtClean="0">
                <a:latin typeface="Times New Roman" panose="02020603050405020304" pitchFamily="18" charset="0"/>
                <a:cs typeface="Times New Roman" panose="02020603050405020304" pitchFamily="18" charset="0"/>
              </a:rPr>
              <a:t>ФУ</a:t>
            </a:r>
            <a:r>
              <a:rPr lang="uz-Cyrl-UZ" sz="1587" b="1" i="1" spc="116" dirty="0" smtClean="0">
                <a:latin typeface="Times New Roman" panose="02020603050405020304" pitchFamily="18" charset="0"/>
                <a:cs typeface="Times New Roman" panose="02020603050405020304" pitchFamily="18" charset="0"/>
              </a:rPr>
              <a:t>Қ</a:t>
            </a:r>
            <a:r>
              <a:rPr sz="1587" b="1" i="1" spc="106" dirty="0" smtClean="0">
                <a:latin typeface="Times New Roman" panose="02020603050405020304" pitchFamily="18" charset="0"/>
                <a:cs typeface="Times New Roman" panose="02020603050405020304" pitchFamily="18" charset="0"/>
              </a:rPr>
              <a:t>АРОЛИК </a:t>
            </a:r>
            <a:r>
              <a:rPr sz="1587" b="1" i="1" spc="69" dirty="0">
                <a:latin typeface="Times New Roman" panose="02020603050405020304" pitchFamily="18" charset="0"/>
                <a:cs typeface="Times New Roman" panose="02020603050405020304" pitchFamily="18" charset="0"/>
              </a:rPr>
              <a:t>ЖАМИЯТИНИ </a:t>
            </a:r>
            <a:r>
              <a:rPr sz="1587" b="1" i="1" spc="-349" dirty="0">
                <a:latin typeface="Times New Roman" panose="02020603050405020304" pitchFamily="18" charset="0"/>
                <a:cs typeface="Times New Roman" panose="02020603050405020304" pitchFamily="18" charset="0"/>
              </a:rPr>
              <a:t> </a:t>
            </a:r>
            <a:r>
              <a:rPr sz="1587" b="1" i="1" spc="69" dirty="0">
                <a:latin typeface="Times New Roman" panose="02020603050405020304" pitchFamily="18" charset="0"/>
                <a:cs typeface="Times New Roman" panose="02020603050405020304" pitchFamily="18" charset="0"/>
              </a:rPr>
              <a:t>ЯНАДА</a:t>
            </a:r>
            <a:r>
              <a:rPr sz="1587" b="1" i="1" spc="-21" dirty="0">
                <a:latin typeface="Times New Roman" panose="02020603050405020304" pitchFamily="18" charset="0"/>
                <a:cs typeface="Times New Roman" panose="02020603050405020304" pitchFamily="18" charset="0"/>
              </a:rPr>
              <a:t> </a:t>
            </a:r>
            <a:r>
              <a:rPr sz="1587" b="1" i="1" spc="74" dirty="0">
                <a:latin typeface="Times New Roman" panose="02020603050405020304" pitchFamily="18" charset="0"/>
                <a:cs typeface="Times New Roman" panose="02020603050405020304" pitchFamily="18" charset="0"/>
              </a:rPr>
              <a:t>РИВОЖЛАНТИРИШ</a:t>
            </a:r>
            <a:r>
              <a:rPr sz="1587" b="1" i="1" spc="-16" dirty="0">
                <a:latin typeface="Times New Roman" panose="02020603050405020304" pitchFamily="18" charset="0"/>
                <a:cs typeface="Times New Roman" panose="02020603050405020304" pitchFamily="18" charset="0"/>
              </a:rPr>
              <a:t> </a:t>
            </a:r>
            <a:r>
              <a:rPr sz="1587" b="1" i="1" spc="143" dirty="0" smtClean="0">
                <a:latin typeface="Times New Roman" panose="02020603050405020304" pitchFamily="18" charset="0"/>
                <a:cs typeface="Times New Roman" panose="02020603050405020304" pitchFamily="18" charset="0"/>
              </a:rPr>
              <a:t>ОР</a:t>
            </a:r>
            <a:r>
              <a:rPr lang="uz-Cyrl-UZ" sz="1587" b="1" i="1" spc="143" dirty="0" smtClean="0">
                <a:latin typeface="Times New Roman" panose="02020603050405020304" pitchFamily="18" charset="0"/>
                <a:cs typeface="Times New Roman" panose="02020603050405020304" pitchFamily="18" charset="0"/>
              </a:rPr>
              <a:t>Қ</a:t>
            </a:r>
            <a:r>
              <a:rPr sz="1587" b="1" i="1" spc="138" dirty="0" smtClean="0">
                <a:latin typeface="Times New Roman" panose="02020603050405020304" pitchFamily="18" charset="0"/>
                <a:cs typeface="Times New Roman" panose="02020603050405020304" pitchFamily="18" charset="0"/>
              </a:rPr>
              <a:t>АЛИ</a:t>
            </a:r>
            <a:r>
              <a:rPr sz="1587" b="1" i="1" spc="-16" dirty="0" smtClean="0">
                <a:latin typeface="Times New Roman" panose="02020603050405020304" pitchFamily="18" charset="0"/>
                <a:cs typeface="Times New Roman" panose="02020603050405020304" pitchFamily="18" charset="0"/>
              </a:rPr>
              <a:t> </a:t>
            </a:r>
            <a:r>
              <a:rPr sz="1587" b="1" i="1" spc="111" dirty="0" smtClean="0">
                <a:latin typeface="Times New Roman" panose="02020603050405020304" pitchFamily="18" charset="0"/>
                <a:cs typeface="Times New Roman" panose="02020603050405020304" pitchFamily="18" charset="0"/>
              </a:rPr>
              <a:t>ХАЛ</a:t>
            </a:r>
            <a:r>
              <a:rPr lang="uz-Cyrl-UZ" sz="1587" b="1" i="1" spc="111" dirty="0" smtClean="0">
                <a:latin typeface="Times New Roman" panose="02020603050405020304" pitchFamily="18" charset="0"/>
                <a:cs typeface="Times New Roman" panose="02020603050405020304" pitchFamily="18" charset="0"/>
              </a:rPr>
              <a:t>Қ</a:t>
            </a:r>
            <a:r>
              <a:rPr sz="1587" b="1" i="1" spc="85" dirty="0" smtClean="0">
                <a:latin typeface="Times New Roman" panose="02020603050405020304" pitchFamily="18" charset="0"/>
                <a:cs typeface="Times New Roman" panose="02020603050405020304" pitchFamily="18" charset="0"/>
              </a:rPr>
              <a:t>ПАРВАР</a:t>
            </a:r>
            <a:r>
              <a:rPr sz="1587" b="1" i="1" spc="-16" dirty="0" smtClean="0">
                <a:latin typeface="Times New Roman" panose="02020603050405020304" pitchFamily="18" charset="0"/>
                <a:cs typeface="Times New Roman" panose="02020603050405020304" pitchFamily="18" charset="0"/>
              </a:rPr>
              <a:t> </a:t>
            </a:r>
            <a:r>
              <a:rPr sz="1587" b="1" i="1" spc="58" dirty="0">
                <a:latin typeface="Times New Roman" panose="02020603050405020304" pitchFamily="18" charset="0"/>
                <a:cs typeface="Times New Roman" panose="02020603050405020304" pitchFamily="18" charset="0"/>
              </a:rPr>
              <a:t>ДАВЛАТ</a:t>
            </a:r>
            <a:r>
              <a:rPr sz="1587" b="1" i="1" spc="-16" dirty="0">
                <a:latin typeface="Times New Roman" panose="02020603050405020304" pitchFamily="18" charset="0"/>
                <a:cs typeface="Times New Roman" panose="02020603050405020304" pitchFamily="18" charset="0"/>
              </a:rPr>
              <a:t> </a:t>
            </a:r>
            <a:r>
              <a:rPr sz="1587" b="1" i="1" spc="21" dirty="0">
                <a:latin typeface="Times New Roman" panose="02020603050405020304" pitchFamily="18" charset="0"/>
                <a:cs typeface="Times New Roman" panose="02020603050405020304" pitchFamily="18" charset="0"/>
              </a:rPr>
              <a:t>БАРПО</a:t>
            </a:r>
            <a:r>
              <a:rPr sz="1587" b="1" i="1" spc="-21" dirty="0">
                <a:latin typeface="Times New Roman" panose="02020603050405020304" pitchFamily="18" charset="0"/>
                <a:cs typeface="Times New Roman" panose="02020603050405020304" pitchFamily="18" charset="0"/>
              </a:rPr>
              <a:t> </a:t>
            </a:r>
            <a:r>
              <a:rPr sz="1587" b="1" i="1" spc="116" dirty="0">
                <a:latin typeface="Times New Roman" panose="02020603050405020304" pitchFamily="18" charset="0"/>
                <a:cs typeface="Times New Roman" panose="02020603050405020304" pitchFamily="18" charset="0"/>
              </a:rPr>
              <a:t>ЭТИШ</a:t>
            </a:r>
            <a:endParaRPr sz="1587" b="1" dirty="0">
              <a:latin typeface="Times New Roman" panose="02020603050405020304" pitchFamily="18" charset="0"/>
              <a:cs typeface="Times New Roman" panose="02020603050405020304" pitchFamily="18" charset="0"/>
            </a:endParaRPr>
          </a:p>
        </p:txBody>
      </p:sp>
      <p:sp>
        <p:nvSpPr>
          <p:cNvPr id="17" name="object 17"/>
          <p:cNvSpPr txBox="1"/>
          <p:nvPr/>
        </p:nvSpPr>
        <p:spPr>
          <a:xfrm>
            <a:off x="2369783" y="374232"/>
            <a:ext cx="285793" cy="814060"/>
          </a:xfrm>
          <a:prstGeom prst="rect">
            <a:avLst/>
          </a:prstGeom>
        </p:spPr>
        <p:txBody>
          <a:bodyPr vert="horz" wrap="square" lIns="0" tIns="13434" rIns="0" bIns="0" rtlCol="0">
            <a:spAutoFit/>
          </a:bodyPr>
          <a:lstStyle/>
          <a:p>
            <a:pPr marL="13434">
              <a:spcBef>
                <a:spcPts val="106"/>
              </a:spcBef>
            </a:pPr>
            <a:r>
              <a:rPr sz="5183" b="1" i="1" spc="-116" dirty="0">
                <a:latin typeface="Arial Narrow"/>
                <a:cs typeface="Arial Narrow"/>
              </a:rPr>
              <a:t>1</a:t>
            </a:r>
            <a:endParaRPr sz="5183" dirty="0">
              <a:latin typeface="Arial Narrow"/>
              <a:cs typeface="Arial Narrow"/>
            </a:endParaRPr>
          </a:p>
        </p:txBody>
      </p:sp>
      <p:sp>
        <p:nvSpPr>
          <p:cNvPr id="32" name="object 32"/>
          <p:cNvSpPr txBox="1"/>
          <p:nvPr/>
        </p:nvSpPr>
        <p:spPr>
          <a:xfrm>
            <a:off x="4790848" y="3148182"/>
            <a:ext cx="3327220" cy="652794"/>
          </a:xfrm>
          <a:prstGeom prst="rect">
            <a:avLst/>
          </a:prstGeom>
        </p:spPr>
        <p:txBody>
          <a:bodyPr vert="horz" wrap="square" lIns="0" tIns="24181" rIns="0" bIns="0" rtlCol="0">
            <a:spAutoFit/>
          </a:bodyPr>
          <a:lstStyle/>
          <a:p>
            <a:pPr marL="13434" algn="ctr">
              <a:spcBef>
                <a:spcPts val="190"/>
              </a:spcBef>
            </a:pPr>
            <a:r>
              <a:rPr lang="uz-Cyrl-UZ" sz="2000" b="1" spc="-53" dirty="0" smtClean="0">
                <a:latin typeface="Times New Roman" panose="02020603050405020304" pitchFamily="18" charset="0"/>
                <a:cs typeface="Times New Roman" panose="02020603050405020304" pitchFamily="18" charset="0"/>
              </a:rPr>
              <a:t>2.</a:t>
            </a:r>
            <a:r>
              <a:rPr sz="2000" b="1" spc="-53" dirty="0" err="1" smtClean="0">
                <a:latin typeface="Times New Roman" panose="02020603050405020304" pitchFamily="18" charset="0"/>
                <a:cs typeface="Times New Roman" panose="02020603050405020304" pitchFamily="18" charset="0"/>
              </a:rPr>
              <a:t>К</a:t>
            </a:r>
            <a:r>
              <a:rPr sz="2000" b="1" spc="-37" dirty="0" err="1" smtClean="0">
                <a:latin typeface="Times New Roman" panose="02020603050405020304" pitchFamily="18" charset="0"/>
                <a:cs typeface="Times New Roman" panose="02020603050405020304" pitchFamily="18" charset="0"/>
              </a:rPr>
              <a:t>ад</a:t>
            </a:r>
            <a:r>
              <a:rPr sz="2000" b="1" spc="-69" dirty="0" err="1" smtClean="0">
                <a:latin typeface="Times New Roman" panose="02020603050405020304" pitchFamily="18" charset="0"/>
                <a:cs typeface="Times New Roman" panose="02020603050405020304" pitchFamily="18" charset="0"/>
              </a:rPr>
              <a:t>р</a:t>
            </a:r>
            <a:r>
              <a:rPr sz="2000" b="1" spc="-32" dirty="0" err="1" smtClean="0">
                <a:latin typeface="Times New Roman" panose="02020603050405020304" pitchFamily="18" charset="0"/>
                <a:cs typeface="Times New Roman" panose="02020603050405020304" pitchFamily="18" charset="0"/>
              </a:rPr>
              <a:t>ларни</a:t>
            </a:r>
            <a:r>
              <a:rPr sz="2000" b="1" spc="-74" dirty="0" smtClean="0">
                <a:latin typeface="Times New Roman" panose="02020603050405020304" pitchFamily="18" charset="0"/>
                <a:cs typeface="Times New Roman" panose="02020603050405020304" pitchFamily="18" charset="0"/>
              </a:rPr>
              <a:t> </a:t>
            </a:r>
            <a:r>
              <a:rPr sz="2000" b="1" spc="-63" dirty="0">
                <a:latin typeface="Times New Roman" panose="02020603050405020304" pitchFamily="18" charset="0"/>
                <a:cs typeface="Times New Roman" panose="02020603050405020304" pitchFamily="18" charset="0"/>
              </a:rPr>
              <a:t>т</a:t>
            </a:r>
            <a:r>
              <a:rPr sz="2000" b="1" spc="-132" dirty="0">
                <a:latin typeface="Times New Roman" panose="02020603050405020304" pitchFamily="18" charset="0"/>
                <a:cs typeface="Times New Roman" panose="02020603050405020304" pitchFamily="18" charset="0"/>
              </a:rPr>
              <a:t>анлов</a:t>
            </a:r>
            <a:endParaRPr sz="2000" b="1" dirty="0">
              <a:latin typeface="Times New Roman" panose="02020603050405020304" pitchFamily="18" charset="0"/>
              <a:cs typeface="Times New Roman" panose="02020603050405020304" pitchFamily="18" charset="0"/>
            </a:endParaRPr>
          </a:p>
          <a:p>
            <a:pPr marL="13434" algn="ctr">
              <a:spcBef>
                <a:spcPts val="85"/>
              </a:spcBef>
            </a:pPr>
            <a:r>
              <a:rPr sz="2000" b="1" spc="-100" dirty="0">
                <a:latin typeface="Times New Roman" panose="02020603050405020304" pitchFamily="18" charset="0"/>
                <a:cs typeface="Times New Roman" panose="02020603050405020304" pitchFamily="18" charset="0"/>
              </a:rPr>
              <a:t>асосида</a:t>
            </a:r>
            <a:r>
              <a:rPr sz="2000" b="1" spc="-74" dirty="0">
                <a:latin typeface="Times New Roman" panose="02020603050405020304" pitchFamily="18" charset="0"/>
                <a:cs typeface="Times New Roman" panose="02020603050405020304" pitchFamily="18" charset="0"/>
              </a:rPr>
              <a:t> </a:t>
            </a:r>
            <a:r>
              <a:rPr sz="2000" b="1" spc="21" dirty="0" err="1">
                <a:latin typeface="Times New Roman" panose="02020603050405020304" pitchFamily="18" charset="0"/>
                <a:cs typeface="Times New Roman" panose="02020603050405020304" pitchFamily="18" charset="0"/>
              </a:rPr>
              <a:t>иш</a:t>
            </a:r>
            <a:r>
              <a:rPr sz="2000" b="1" spc="-5" dirty="0" err="1">
                <a:latin typeface="Times New Roman" panose="02020603050405020304" pitchFamily="18" charset="0"/>
                <a:cs typeface="Times New Roman" panose="02020603050405020304" pitchFamily="18" charset="0"/>
              </a:rPr>
              <a:t>г</a:t>
            </a:r>
            <a:r>
              <a:rPr sz="2000" b="1" spc="-48" dirty="0" err="1">
                <a:latin typeface="Times New Roman" panose="02020603050405020304" pitchFamily="18" charset="0"/>
                <a:cs typeface="Times New Roman" panose="02020603050405020304" pitchFamily="18" charset="0"/>
              </a:rPr>
              <a:t>а</a:t>
            </a:r>
            <a:r>
              <a:rPr sz="2000" b="1" spc="-74" dirty="0">
                <a:latin typeface="Times New Roman" panose="02020603050405020304" pitchFamily="18" charset="0"/>
                <a:cs typeface="Times New Roman" panose="02020603050405020304" pitchFamily="18" charset="0"/>
              </a:rPr>
              <a:t> </a:t>
            </a:r>
            <a:r>
              <a:rPr lang="uz-Cyrl-UZ" sz="2000" b="1" spc="216" dirty="0" smtClean="0">
                <a:latin typeface="Times New Roman" panose="02020603050405020304" pitchFamily="18" charset="0"/>
                <a:cs typeface="Times New Roman" panose="02020603050405020304" pitchFamily="18" charset="0"/>
              </a:rPr>
              <a:t>қ</a:t>
            </a:r>
            <a:r>
              <a:rPr sz="2000" b="1" spc="-48" dirty="0" err="1" smtClean="0">
                <a:latin typeface="Times New Roman" panose="02020603050405020304" pitchFamily="18" charset="0"/>
                <a:cs typeface="Times New Roman" panose="02020603050405020304" pitchFamily="18" charset="0"/>
              </a:rPr>
              <a:t>а</a:t>
            </a:r>
            <a:r>
              <a:rPr sz="2000" b="1" spc="-74" dirty="0" err="1" smtClean="0">
                <a:latin typeface="Times New Roman" panose="02020603050405020304" pitchFamily="18" charset="0"/>
                <a:cs typeface="Times New Roman" panose="02020603050405020304" pitchFamily="18" charset="0"/>
              </a:rPr>
              <a:t>б</a:t>
            </a:r>
            <a:r>
              <a:rPr sz="2000" b="1" spc="-63" dirty="0" err="1" smtClean="0">
                <a:latin typeface="Times New Roman" panose="02020603050405020304" pitchFamily="18" charset="0"/>
                <a:cs typeface="Times New Roman" panose="02020603050405020304" pitchFamily="18" charset="0"/>
              </a:rPr>
              <a:t>у</a:t>
            </a:r>
            <a:r>
              <a:rPr sz="2000" b="1" spc="-53" dirty="0" err="1" smtClean="0">
                <a:latin typeface="Times New Roman" panose="02020603050405020304" pitchFamily="18" charset="0"/>
                <a:cs typeface="Times New Roman" panose="02020603050405020304" pitchFamily="18" charset="0"/>
              </a:rPr>
              <a:t>л</a:t>
            </a:r>
            <a:r>
              <a:rPr sz="2000" b="1" spc="-74" dirty="0" smtClean="0">
                <a:latin typeface="Times New Roman" panose="02020603050405020304" pitchFamily="18" charset="0"/>
                <a:cs typeface="Times New Roman" panose="02020603050405020304" pitchFamily="18" charset="0"/>
              </a:rPr>
              <a:t> </a:t>
            </a:r>
            <a:r>
              <a:rPr lang="uz-Cyrl-UZ" sz="2000" b="1" spc="32" dirty="0">
                <a:latin typeface="Times New Roman" panose="02020603050405020304" pitchFamily="18" charset="0"/>
                <a:cs typeface="Times New Roman" panose="02020603050405020304" pitchFamily="18" charset="0"/>
              </a:rPr>
              <a:t>қ</a:t>
            </a:r>
            <a:r>
              <a:rPr sz="2000" b="1" spc="32" dirty="0" err="1" smtClean="0">
                <a:latin typeface="Times New Roman" panose="02020603050405020304" pitchFamily="18" charset="0"/>
                <a:cs typeface="Times New Roman" panose="02020603050405020304" pitchFamily="18" charset="0"/>
              </a:rPr>
              <a:t>илиш</a:t>
            </a:r>
            <a:endParaRPr sz="2000" b="1" dirty="0">
              <a:latin typeface="Times New Roman" panose="02020603050405020304" pitchFamily="18" charset="0"/>
              <a:cs typeface="Times New Roman" panose="02020603050405020304" pitchFamily="18" charset="0"/>
            </a:endParaRPr>
          </a:p>
        </p:txBody>
      </p:sp>
      <p:sp>
        <p:nvSpPr>
          <p:cNvPr id="36" name="object 36"/>
          <p:cNvSpPr txBox="1"/>
          <p:nvPr/>
        </p:nvSpPr>
        <p:spPr>
          <a:xfrm>
            <a:off x="4587891" y="1922376"/>
            <a:ext cx="3344502" cy="666052"/>
          </a:xfrm>
          <a:prstGeom prst="rect">
            <a:avLst/>
          </a:prstGeom>
        </p:spPr>
        <p:txBody>
          <a:bodyPr vert="horz" wrap="square" lIns="0" tIns="13434" rIns="0" bIns="0" rtlCol="0">
            <a:spAutoFit/>
          </a:bodyPr>
          <a:lstStyle/>
          <a:p>
            <a:pPr marL="13434" marR="5374" algn="ctr">
              <a:lnSpc>
                <a:spcPct val="106100"/>
              </a:lnSpc>
              <a:spcBef>
                <a:spcPts val="106"/>
              </a:spcBef>
            </a:pPr>
            <a:r>
              <a:rPr lang="uz-Cyrl-UZ" sz="2000" b="1" spc="-42" dirty="0" smtClean="0">
                <a:latin typeface="Times New Roman" panose="02020603050405020304" pitchFamily="18" charset="0"/>
                <a:cs typeface="Times New Roman" panose="02020603050405020304" pitchFamily="18" charset="0"/>
              </a:rPr>
              <a:t>  1.</a:t>
            </a:r>
            <a:r>
              <a:rPr sz="2000" b="1" spc="-42" dirty="0" err="1" smtClean="0">
                <a:latin typeface="Times New Roman" panose="02020603050405020304" pitchFamily="18" charset="0"/>
                <a:cs typeface="Times New Roman" panose="02020603050405020304" pitchFamily="18" charset="0"/>
              </a:rPr>
              <a:t>Миллий</a:t>
            </a:r>
            <a:r>
              <a:rPr sz="2000" b="1" spc="-74" dirty="0" smtClean="0">
                <a:latin typeface="Times New Roman" panose="02020603050405020304" pitchFamily="18" charset="0"/>
                <a:cs typeface="Times New Roman" panose="02020603050405020304" pitchFamily="18" charset="0"/>
              </a:rPr>
              <a:t> </a:t>
            </a:r>
            <a:r>
              <a:rPr sz="2000" b="1" spc="-32" dirty="0">
                <a:latin typeface="Times New Roman" panose="02020603050405020304" pitchFamily="18" charset="0"/>
                <a:cs typeface="Times New Roman" panose="02020603050405020304" pitchFamily="18" charset="0"/>
              </a:rPr>
              <a:t>к</a:t>
            </a:r>
            <a:r>
              <a:rPr sz="2000" b="1" spc="-106" dirty="0">
                <a:latin typeface="Times New Roman" panose="02020603050405020304" pitchFamily="18" charset="0"/>
                <a:cs typeface="Times New Roman" panose="02020603050405020304" pitchFamily="18" charset="0"/>
              </a:rPr>
              <a:t>ад</a:t>
            </a:r>
            <a:r>
              <a:rPr sz="2000" b="1" spc="-138" dirty="0">
                <a:latin typeface="Times New Roman" panose="02020603050405020304" pitchFamily="18" charset="0"/>
                <a:cs typeface="Times New Roman" panose="02020603050405020304" pitchFamily="18" charset="0"/>
              </a:rPr>
              <a:t>р</a:t>
            </a:r>
            <a:r>
              <a:rPr sz="2000" b="1" spc="-100" dirty="0">
                <a:latin typeface="Times New Roman" panose="02020603050405020304" pitchFamily="18" charset="0"/>
                <a:cs typeface="Times New Roman" panose="02020603050405020304" pitchFamily="18" charset="0"/>
              </a:rPr>
              <a:t>лар  </a:t>
            </a:r>
            <a:r>
              <a:rPr sz="2000" b="1" spc="-106" dirty="0">
                <a:latin typeface="Times New Roman" panose="02020603050405020304" pitchFamily="18" charset="0"/>
                <a:cs typeface="Times New Roman" panose="02020603050405020304" pitchFamily="18" charset="0"/>
              </a:rPr>
              <a:t>захи</a:t>
            </a:r>
            <a:r>
              <a:rPr sz="2000" b="1" spc="-121" dirty="0">
                <a:latin typeface="Times New Roman" panose="02020603050405020304" pitchFamily="18" charset="0"/>
                <a:cs typeface="Times New Roman" panose="02020603050405020304" pitchFamily="18" charset="0"/>
              </a:rPr>
              <a:t>р</a:t>
            </a:r>
            <a:r>
              <a:rPr sz="2000" b="1" spc="-111" dirty="0">
                <a:latin typeface="Times New Roman" panose="02020603050405020304" pitchFamily="18" charset="0"/>
                <a:cs typeface="Times New Roman" panose="02020603050405020304" pitchFamily="18" charset="0"/>
              </a:rPr>
              <a:t>асини</a:t>
            </a:r>
            <a:r>
              <a:rPr sz="2000" b="1" spc="-74" dirty="0">
                <a:latin typeface="Times New Roman" panose="02020603050405020304" pitchFamily="18" charset="0"/>
                <a:cs typeface="Times New Roman" panose="02020603050405020304" pitchFamily="18" charset="0"/>
              </a:rPr>
              <a:t> </a:t>
            </a:r>
            <a:r>
              <a:rPr sz="2000" b="1" spc="-16" dirty="0">
                <a:latin typeface="Times New Roman" panose="02020603050405020304" pitchFamily="18" charset="0"/>
                <a:cs typeface="Times New Roman" panose="02020603050405020304" pitchFamily="18" charset="0"/>
              </a:rPr>
              <a:t>шакллантириш</a:t>
            </a:r>
            <a:endParaRPr sz="2000" b="1" dirty="0">
              <a:latin typeface="Times New Roman" panose="02020603050405020304" pitchFamily="18" charset="0"/>
              <a:cs typeface="Times New Roman" panose="02020603050405020304" pitchFamily="18" charset="0"/>
            </a:endParaRPr>
          </a:p>
        </p:txBody>
      </p:sp>
      <p:sp>
        <p:nvSpPr>
          <p:cNvPr id="38" name="object 38"/>
          <p:cNvSpPr txBox="1"/>
          <p:nvPr/>
        </p:nvSpPr>
        <p:spPr>
          <a:xfrm>
            <a:off x="3825766" y="4746598"/>
            <a:ext cx="5257384" cy="666052"/>
          </a:xfrm>
          <a:prstGeom prst="rect">
            <a:avLst/>
          </a:prstGeom>
        </p:spPr>
        <p:txBody>
          <a:bodyPr vert="horz" wrap="square" lIns="0" tIns="13434" rIns="0" bIns="0" rtlCol="0">
            <a:spAutoFit/>
          </a:bodyPr>
          <a:lstStyle/>
          <a:p>
            <a:pPr marL="13434" marR="5374" algn="ctr">
              <a:lnSpc>
                <a:spcPct val="106100"/>
              </a:lnSpc>
              <a:spcBef>
                <a:spcPts val="106"/>
              </a:spcBef>
            </a:pPr>
            <a:r>
              <a:rPr lang="uz-Cyrl-UZ" sz="2000" b="1" spc="-121" dirty="0" smtClean="0">
                <a:latin typeface="Times New Roman" panose="02020603050405020304" pitchFamily="18" charset="0"/>
                <a:cs typeface="Times New Roman" panose="02020603050405020304" pitchFamily="18" charset="0"/>
              </a:rPr>
              <a:t>3.</a:t>
            </a:r>
            <a:r>
              <a:rPr sz="2000" b="1" spc="-121" dirty="0" err="1" smtClean="0">
                <a:latin typeface="Times New Roman" panose="02020603050405020304" pitchFamily="18" charset="0"/>
                <a:cs typeface="Times New Roman" panose="02020603050405020304" pitchFamily="18" charset="0"/>
              </a:rPr>
              <a:t>Иш</a:t>
            </a:r>
            <a:r>
              <a:rPr sz="2000" b="1" spc="-74" dirty="0" smtClean="0">
                <a:latin typeface="Times New Roman" panose="02020603050405020304" pitchFamily="18" charset="0"/>
                <a:cs typeface="Times New Roman" panose="02020603050405020304" pitchFamily="18" charset="0"/>
              </a:rPr>
              <a:t> </a:t>
            </a:r>
            <a:r>
              <a:rPr sz="2000" b="1" spc="-153" dirty="0" err="1" smtClean="0">
                <a:latin typeface="Times New Roman" panose="02020603050405020304" pitchFamily="18" charset="0"/>
                <a:cs typeface="Times New Roman" panose="02020603050405020304" pitchFamily="18" charset="0"/>
              </a:rPr>
              <a:t>ва</a:t>
            </a:r>
            <a:r>
              <a:rPr lang="uz-Cyrl-UZ" sz="2000" b="1" spc="-153" dirty="0" smtClean="0">
                <a:latin typeface="Times New Roman" panose="02020603050405020304" pitchFamily="18" charset="0"/>
                <a:cs typeface="Times New Roman" panose="02020603050405020304" pitchFamily="18" charset="0"/>
              </a:rPr>
              <a:t>қ</a:t>
            </a:r>
            <a:r>
              <a:rPr sz="2000" b="1" spc="-153" dirty="0" err="1" smtClean="0">
                <a:latin typeface="Times New Roman" panose="02020603050405020304" pitchFamily="18" charset="0"/>
                <a:cs typeface="Times New Roman" panose="02020603050405020304" pitchFamily="18" charset="0"/>
              </a:rPr>
              <a:t>ти</a:t>
            </a:r>
            <a:r>
              <a:rPr sz="2000" b="1" spc="-74" dirty="0" smtClean="0">
                <a:latin typeface="Times New Roman" panose="02020603050405020304" pitchFamily="18" charset="0"/>
                <a:cs typeface="Times New Roman" panose="02020603050405020304" pitchFamily="18" charset="0"/>
              </a:rPr>
              <a:t> </a:t>
            </a:r>
            <a:r>
              <a:rPr sz="2000" b="1" spc="-127" dirty="0" err="1">
                <a:latin typeface="Times New Roman" panose="02020603050405020304" pitchFamily="18" charset="0"/>
                <a:cs typeface="Times New Roman" panose="02020603050405020304" pitchFamily="18" charset="0"/>
              </a:rPr>
              <a:t>ва</a:t>
            </a:r>
            <a:r>
              <a:rPr sz="2000" b="1" spc="-74" dirty="0">
                <a:latin typeface="Times New Roman" panose="02020603050405020304" pitchFamily="18" charset="0"/>
                <a:cs typeface="Times New Roman" panose="02020603050405020304" pitchFamily="18" charset="0"/>
              </a:rPr>
              <a:t> </a:t>
            </a:r>
            <a:r>
              <a:rPr sz="2000" b="1" spc="-132" dirty="0" err="1" smtClean="0">
                <a:latin typeface="Times New Roman" panose="02020603050405020304" pitchFamily="18" charset="0"/>
                <a:cs typeface="Times New Roman" panose="02020603050405020304" pitchFamily="18" charset="0"/>
              </a:rPr>
              <a:t>м</a:t>
            </a:r>
            <a:r>
              <a:rPr sz="2000" b="1" spc="-116" dirty="0" err="1" smtClean="0">
                <a:latin typeface="Times New Roman" panose="02020603050405020304" pitchFamily="18" charset="0"/>
                <a:cs typeface="Times New Roman" panose="02020603050405020304" pitchFamily="18" charset="0"/>
              </a:rPr>
              <a:t>е</a:t>
            </a:r>
            <a:r>
              <a:rPr lang="uz-Cyrl-UZ" sz="2000" b="1" spc="-116" dirty="0" smtClean="0">
                <a:latin typeface="Times New Roman" panose="02020603050405020304" pitchFamily="18" charset="0"/>
                <a:cs typeface="Times New Roman" panose="02020603050405020304" pitchFamily="18" charset="0"/>
              </a:rPr>
              <a:t>ҳ</a:t>
            </a:r>
            <a:r>
              <a:rPr sz="2000" b="1" spc="-121" dirty="0" err="1" smtClean="0">
                <a:latin typeface="Times New Roman" panose="02020603050405020304" pitchFamily="18" charset="0"/>
                <a:cs typeface="Times New Roman" panose="02020603050405020304" pitchFamily="18" charset="0"/>
              </a:rPr>
              <a:t>н</a:t>
            </a:r>
            <a:r>
              <a:rPr sz="2000" b="1" spc="-132" dirty="0" err="1" smtClean="0">
                <a:latin typeface="Times New Roman" panose="02020603050405020304" pitchFamily="18" charset="0"/>
                <a:cs typeface="Times New Roman" panose="02020603050405020304" pitchFamily="18" charset="0"/>
              </a:rPr>
              <a:t>а</a:t>
            </a:r>
            <a:r>
              <a:rPr sz="2000" b="1" spc="-48" dirty="0" err="1" smtClean="0">
                <a:latin typeface="Times New Roman" panose="02020603050405020304" pitchFamily="18" charset="0"/>
                <a:cs typeface="Times New Roman" panose="02020603050405020304" pitchFamily="18" charset="0"/>
              </a:rPr>
              <a:t>т</a:t>
            </a:r>
            <a:r>
              <a:rPr sz="2000" b="1" spc="-74" dirty="0" smtClean="0">
                <a:latin typeface="Times New Roman" panose="02020603050405020304" pitchFamily="18" charset="0"/>
                <a:cs typeface="Times New Roman" panose="02020603050405020304" pitchFamily="18" charset="0"/>
              </a:rPr>
              <a:t> </a:t>
            </a:r>
            <a:r>
              <a:rPr sz="2000" b="1" spc="-164" dirty="0">
                <a:latin typeface="Times New Roman" panose="02020603050405020304" pitchFamily="18" charset="0"/>
                <a:cs typeface="Times New Roman" panose="02020603050405020304" pitchFamily="18" charset="0"/>
              </a:rPr>
              <a:t>м</a:t>
            </a:r>
            <a:r>
              <a:rPr sz="2000" b="1" spc="-153" dirty="0">
                <a:latin typeface="Times New Roman" panose="02020603050405020304" pitchFamily="18" charset="0"/>
                <a:cs typeface="Times New Roman" panose="02020603050405020304" pitchFamily="18" charset="0"/>
              </a:rPr>
              <a:t>е</a:t>
            </a:r>
            <a:r>
              <a:rPr sz="2000" b="1" spc="-175" dirty="0">
                <a:latin typeface="Times New Roman" panose="02020603050405020304" pitchFamily="18" charset="0"/>
                <a:cs typeface="Times New Roman" panose="02020603050405020304" pitchFamily="18" charset="0"/>
              </a:rPr>
              <a:t>ъё</a:t>
            </a:r>
            <a:r>
              <a:rPr sz="2000" b="1" spc="-201" dirty="0">
                <a:latin typeface="Times New Roman" panose="02020603050405020304" pitchFamily="18" charset="0"/>
                <a:cs typeface="Times New Roman" panose="02020603050405020304" pitchFamily="18" charset="0"/>
              </a:rPr>
              <a:t>р</a:t>
            </a:r>
            <a:r>
              <a:rPr sz="2000" b="1" spc="-143" dirty="0">
                <a:latin typeface="Times New Roman" panose="02020603050405020304" pitchFamily="18" charset="0"/>
                <a:cs typeface="Times New Roman" panose="02020603050405020304" pitchFamily="18" charset="0"/>
              </a:rPr>
              <a:t>лари </a:t>
            </a:r>
            <a:r>
              <a:rPr sz="2000" b="1" spc="-58" dirty="0">
                <a:latin typeface="Times New Roman" panose="02020603050405020304" pitchFamily="18" charset="0"/>
                <a:cs typeface="Times New Roman" panose="02020603050405020304" pitchFamily="18" charset="0"/>
              </a:rPr>
              <a:t> </a:t>
            </a:r>
            <a:r>
              <a:rPr sz="2000" b="1" spc="-79" dirty="0" err="1">
                <a:latin typeface="Times New Roman" panose="02020603050405020304" pitchFamily="18" charset="0"/>
                <a:cs typeface="Times New Roman" panose="02020603050405020304" pitchFamily="18" charset="0"/>
              </a:rPr>
              <a:t>б</a:t>
            </a:r>
            <a:r>
              <a:rPr sz="2000" b="1" spc="-21" dirty="0" err="1">
                <a:latin typeface="Times New Roman" panose="02020603050405020304" pitchFamily="18" charset="0"/>
                <a:cs typeface="Times New Roman" panose="02020603050405020304" pitchFamily="18" charset="0"/>
              </a:rPr>
              <a:t>ўйича</a:t>
            </a:r>
            <a:r>
              <a:rPr sz="2000" b="1" spc="-74" dirty="0">
                <a:latin typeface="Times New Roman" panose="02020603050405020304" pitchFamily="18" charset="0"/>
                <a:cs typeface="Times New Roman" panose="02020603050405020304" pitchFamily="18" charset="0"/>
              </a:rPr>
              <a:t> </a:t>
            </a:r>
            <a:r>
              <a:rPr sz="2000" b="1" dirty="0" err="1" smtClean="0">
                <a:latin typeface="Times New Roman" panose="02020603050405020304" pitchFamily="18" charset="0"/>
                <a:cs typeface="Times New Roman" panose="02020603050405020304" pitchFamily="18" charset="0"/>
              </a:rPr>
              <a:t>т</a:t>
            </a:r>
            <a:r>
              <a:rPr sz="2000" b="1" spc="-53" dirty="0" err="1" smtClean="0">
                <a:latin typeface="Times New Roman" panose="02020603050405020304" pitchFamily="18" charset="0"/>
                <a:cs typeface="Times New Roman" panose="02020603050405020304" pitchFamily="18" charset="0"/>
              </a:rPr>
              <a:t>ала</a:t>
            </a:r>
            <a:r>
              <a:rPr sz="2000" b="1" spc="-85" dirty="0" err="1" smtClean="0">
                <a:latin typeface="Times New Roman" panose="02020603050405020304" pitchFamily="18" charset="0"/>
                <a:cs typeface="Times New Roman" panose="02020603050405020304" pitchFamily="18" charset="0"/>
              </a:rPr>
              <a:t>б</a:t>
            </a:r>
            <a:r>
              <a:rPr sz="2000" b="1" spc="-32" dirty="0" err="1" smtClean="0">
                <a:latin typeface="Times New Roman" panose="02020603050405020304" pitchFamily="18" charset="0"/>
                <a:cs typeface="Times New Roman" panose="02020603050405020304" pitchFamily="18" charset="0"/>
              </a:rPr>
              <a:t>ларни</a:t>
            </a:r>
            <a:r>
              <a:rPr lang="uz-Cyrl-UZ" sz="2000" b="1" spc="-32" dirty="0" smtClean="0">
                <a:latin typeface="Times New Roman" panose="02020603050405020304" pitchFamily="18" charset="0"/>
                <a:cs typeface="Times New Roman" panose="02020603050405020304" pitchFamily="18" charset="0"/>
              </a:rPr>
              <a:t> </a:t>
            </a:r>
            <a:r>
              <a:rPr lang="uz-Cyrl-UZ" sz="2000" b="1" spc="216" dirty="0" smtClean="0">
                <a:latin typeface="Times New Roman" panose="02020603050405020304" pitchFamily="18" charset="0"/>
                <a:cs typeface="Times New Roman" panose="02020603050405020304" pitchFamily="18" charset="0"/>
              </a:rPr>
              <a:t>қ</a:t>
            </a:r>
            <a:r>
              <a:rPr sz="2000" b="1" spc="-16" dirty="0" err="1" smtClean="0">
                <a:latin typeface="Times New Roman" panose="02020603050405020304" pitchFamily="18" charset="0"/>
                <a:cs typeface="Times New Roman" panose="02020603050405020304" pitchFamily="18" charset="0"/>
              </a:rPr>
              <a:t>ай</a:t>
            </a:r>
            <a:r>
              <a:rPr sz="2000" b="1" spc="-26" dirty="0" err="1" smtClean="0">
                <a:latin typeface="Times New Roman" panose="02020603050405020304" pitchFamily="18" charset="0"/>
                <a:cs typeface="Times New Roman" panose="02020603050405020304" pitchFamily="18" charset="0"/>
              </a:rPr>
              <a:t>т</a:t>
            </a:r>
            <a:r>
              <a:rPr sz="2000" b="1" spc="-32" dirty="0" err="1" smtClean="0">
                <a:latin typeface="Times New Roman" panose="02020603050405020304" pitchFamily="18" charset="0"/>
                <a:cs typeface="Times New Roman" panose="02020603050405020304" pitchFamily="18" charset="0"/>
              </a:rPr>
              <a:t>а</a:t>
            </a:r>
            <a:r>
              <a:rPr sz="2000" b="1" spc="-32" dirty="0" smtClean="0">
                <a:latin typeface="Times New Roman" panose="02020603050405020304" pitchFamily="18" charset="0"/>
                <a:cs typeface="Times New Roman" panose="02020603050405020304" pitchFamily="18" charset="0"/>
              </a:rPr>
              <a:t>  </a:t>
            </a:r>
            <a:r>
              <a:rPr sz="2000" b="1" spc="-16" dirty="0" err="1">
                <a:latin typeface="Times New Roman" panose="02020603050405020304" pitchFamily="18" charset="0"/>
                <a:cs typeface="Times New Roman" panose="02020603050405020304" pitchFamily="18" charset="0"/>
              </a:rPr>
              <a:t>кўриб</a:t>
            </a:r>
            <a:r>
              <a:rPr sz="2000" b="1" spc="-74" dirty="0">
                <a:latin typeface="Times New Roman" panose="02020603050405020304" pitchFamily="18" charset="0"/>
                <a:cs typeface="Times New Roman" panose="02020603050405020304" pitchFamily="18" charset="0"/>
              </a:rPr>
              <a:t> </a:t>
            </a:r>
            <a:r>
              <a:rPr sz="2000" b="1" spc="42" dirty="0" err="1" smtClean="0">
                <a:latin typeface="Times New Roman" panose="02020603050405020304" pitchFamily="18" charset="0"/>
                <a:cs typeface="Times New Roman" panose="02020603050405020304" pitchFamily="18" charset="0"/>
              </a:rPr>
              <a:t>чи</a:t>
            </a:r>
            <a:r>
              <a:rPr lang="uz-Cyrl-UZ" sz="2000" b="1" spc="42" dirty="0" smtClean="0">
                <a:latin typeface="Times New Roman" panose="02020603050405020304" pitchFamily="18" charset="0"/>
                <a:cs typeface="Times New Roman" panose="02020603050405020304" pitchFamily="18" charset="0"/>
              </a:rPr>
              <a:t>қ</a:t>
            </a:r>
            <a:r>
              <a:rPr sz="2000" b="1" spc="42" dirty="0" err="1" smtClean="0">
                <a:latin typeface="Times New Roman" panose="02020603050405020304" pitchFamily="18" charset="0"/>
                <a:cs typeface="Times New Roman" panose="02020603050405020304" pitchFamily="18" charset="0"/>
              </a:rPr>
              <a:t>иш</a:t>
            </a:r>
            <a:endParaRPr sz="2000" b="1" dirty="0">
              <a:latin typeface="Times New Roman" panose="02020603050405020304" pitchFamily="18" charset="0"/>
              <a:cs typeface="Times New Roman" panose="02020603050405020304" pitchFamily="18" charset="0"/>
            </a:endParaRPr>
          </a:p>
        </p:txBody>
      </p:sp>
      <p:sp>
        <p:nvSpPr>
          <p:cNvPr id="53" name="object 53"/>
          <p:cNvSpPr txBox="1"/>
          <p:nvPr/>
        </p:nvSpPr>
        <p:spPr>
          <a:xfrm>
            <a:off x="7943782" y="6247159"/>
            <a:ext cx="1440552" cy="222226"/>
          </a:xfrm>
          <a:prstGeom prst="rect">
            <a:avLst/>
          </a:prstGeom>
        </p:spPr>
        <p:txBody>
          <a:bodyPr vert="horz" wrap="square" lIns="0" tIns="6717" rIns="0" bIns="0" rtlCol="0">
            <a:spAutoFit/>
          </a:bodyPr>
          <a:lstStyle/>
          <a:p>
            <a:pPr marL="13434">
              <a:spcBef>
                <a:spcPts val="53"/>
              </a:spcBef>
            </a:pPr>
            <a:r>
              <a:rPr sz="1400" b="1" spc="-5" dirty="0">
                <a:solidFill>
                  <a:srgbClr val="414042"/>
                </a:solidFill>
                <a:latin typeface="Times New Roman" panose="02020603050405020304" pitchFamily="18" charset="0"/>
                <a:cs typeface="Times New Roman" panose="02020603050405020304" pitchFamily="18" charset="0"/>
                <a:hlinkClick r:id="rId3"/>
              </a:rPr>
              <a:t>www.strategy.uz</a:t>
            </a:r>
            <a:endParaRPr sz="1400" b="1" dirty="0">
              <a:latin typeface="Times New Roman" panose="02020603050405020304" pitchFamily="18" charset="0"/>
              <a:cs typeface="Times New Roman" panose="02020603050405020304" pitchFamily="18" charset="0"/>
            </a:endParaRPr>
          </a:p>
        </p:txBody>
      </p:sp>
      <p:sp>
        <p:nvSpPr>
          <p:cNvPr id="55" name="object 55"/>
          <p:cNvSpPr txBox="1"/>
          <p:nvPr/>
        </p:nvSpPr>
        <p:spPr>
          <a:xfrm>
            <a:off x="7045728" y="6250232"/>
            <a:ext cx="1773330" cy="222226"/>
          </a:xfrm>
          <a:prstGeom prst="rect">
            <a:avLst/>
          </a:prstGeom>
        </p:spPr>
        <p:txBody>
          <a:bodyPr vert="horz" wrap="square" lIns="0" tIns="6717" rIns="0" bIns="0" rtlCol="0">
            <a:spAutoFit/>
          </a:bodyPr>
          <a:lstStyle/>
          <a:p>
            <a:pPr marL="13434">
              <a:spcBef>
                <a:spcPts val="53"/>
              </a:spcBef>
            </a:pPr>
            <a:r>
              <a:rPr sz="1400" spc="-127" dirty="0">
                <a:solidFill>
                  <a:srgbClr val="414042"/>
                </a:solidFill>
                <a:latin typeface="Arial Narrow"/>
                <a:cs typeface="Arial Narrow"/>
              </a:rPr>
              <a:t>@</a:t>
            </a:r>
            <a:r>
              <a:rPr sz="1400" b="1" spc="-26" dirty="0" err="1" smtClean="0">
                <a:solidFill>
                  <a:srgbClr val="414042"/>
                </a:solidFill>
                <a:latin typeface="Times New Roman" panose="02020603050405020304" pitchFamily="18" charset="0"/>
                <a:cs typeface="Times New Roman" panose="02020603050405020304" pitchFamily="18" charset="0"/>
              </a:rPr>
              <a:t>dsc_uzb</a:t>
            </a:r>
            <a:r>
              <a:rPr lang="uz-Cyrl-UZ" sz="1400" b="1" spc="-26" dirty="0" smtClean="0">
                <a:solidFill>
                  <a:srgbClr val="414042"/>
                </a:solidFill>
                <a:latin typeface="Times New Roman" panose="02020603050405020304" pitchFamily="18" charset="0"/>
                <a:cs typeface="Times New Roman" panose="02020603050405020304" pitchFamily="18" charset="0"/>
              </a:rPr>
              <a:t>, </a:t>
            </a:r>
            <a:endParaRPr sz="1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89360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27370" y="0"/>
            <a:ext cx="9778629" cy="5624454"/>
            <a:chOff x="-59858" y="0"/>
            <a:chExt cx="9244426" cy="5317192"/>
          </a:xfrm>
        </p:grpSpPr>
        <p:sp>
          <p:nvSpPr>
            <p:cNvPr id="4" name="object 4"/>
            <p:cNvSpPr/>
            <p:nvPr/>
          </p:nvSpPr>
          <p:spPr>
            <a:xfrm>
              <a:off x="-1" y="0"/>
              <a:ext cx="9184569" cy="1504315"/>
            </a:xfrm>
            <a:custGeom>
              <a:avLst/>
              <a:gdLst/>
              <a:ahLst/>
              <a:cxnLst/>
              <a:rect l="l" t="t" r="r" b="b"/>
              <a:pathLst>
                <a:path w="8998585" h="1504315">
                  <a:moveTo>
                    <a:pt x="8998445" y="0"/>
                  </a:moveTo>
                  <a:lnTo>
                    <a:pt x="0" y="0"/>
                  </a:lnTo>
                  <a:lnTo>
                    <a:pt x="0" y="1503768"/>
                  </a:lnTo>
                  <a:lnTo>
                    <a:pt x="8998445" y="1503768"/>
                  </a:lnTo>
                  <a:lnTo>
                    <a:pt x="8998445" y="0"/>
                  </a:lnTo>
                  <a:close/>
                </a:path>
              </a:pathLst>
            </a:custGeom>
            <a:solidFill>
              <a:srgbClr val="1D75BC"/>
            </a:solidFill>
          </p:spPr>
          <p:txBody>
            <a:bodyPr wrap="square" lIns="0" tIns="0" rIns="0" bIns="0" rtlCol="0"/>
            <a:lstStyle/>
            <a:p>
              <a:endParaRPr lang="uz-Cyrl-UZ" sz="1904" dirty="0"/>
            </a:p>
          </p:txBody>
        </p:sp>
        <p:sp>
          <p:nvSpPr>
            <p:cNvPr id="5" name="object 5"/>
            <p:cNvSpPr/>
            <p:nvPr/>
          </p:nvSpPr>
          <p:spPr>
            <a:xfrm>
              <a:off x="-59858" y="2189182"/>
              <a:ext cx="2699927" cy="3128010"/>
            </a:xfrm>
            <a:custGeom>
              <a:avLst/>
              <a:gdLst/>
              <a:ahLst/>
              <a:cxnLst/>
              <a:rect l="l" t="t" r="r" b="b"/>
              <a:pathLst>
                <a:path w="2826385" h="3128010">
                  <a:moveTo>
                    <a:pt x="2825775" y="0"/>
                  </a:moveTo>
                  <a:lnTo>
                    <a:pt x="0" y="0"/>
                  </a:lnTo>
                  <a:lnTo>
                    <a:pt x="0" y="3127984"/>
                  </a:lnTo>
                  <a:lnTo>
                    <a:pt x="2825775" y="3127984"/>
                  </a:lnTo>
                  <a:lnTo>
                    <a:pt x="2825775" y="0"/>
                  </a:lnTo>
                  <a:close/>
                </a:path>
              </a:pathLst>
            </a:custGeom>
            <a:solidFill>
              <a:srgbClr val="00AEEF"/>
            </a:solidFill>
          </p:spPr>
          <p:txBody>
            <a:bodyPr wrap="square" lIns="0" tIns="0" rIns="0" bIns="0" rtlCol="0"/>
            <a:lstStyle/>
            <a:p>
              <a:endParaRPr lang="uz-Cyrl-UZ" sz="1904" dirty="0"/>
            </a:p>
          </p:txBody>
        </p:sp>
        <p:pic>
          <p:nvPicPr>
            <p:cNvPr id="6" name="object 6"/>
            <p:cNvPicPr/>
            <p:nvPr/>
          </p:nvPicPr>
          <p:blipFill>
            <a:blip r:embed="rId3" cstate="print"/>
            <a:stretch>
              <a:fillRect/>
            </a:stretch>
          </p:blipFill>
          <p:spPr>
            <a:xfrm>
              <a:off x="891190" y="553203"/>
              <a:ext cx="539127" cy="539127"/>
            </a:xfrm>
            <a:prstGeom prst="rect">
              <a:avLst/>
            </a:prstGeom>
          </p:spPr>
        </p:pic>
      </p:grpSp>
      <p:sp>
        <p:nvSpPr>
          <p:cNvPr id="7" name="object 7"/>
          <p:cNvSpPr txBox="1"/>
          <p:nvPr/>
        </p:nvSpPr>
        <p:spPr>
          <a:xfrm>
            <a:off x="795454" y="1160235"/>
            <a:ext cx="1252710" cy="256928"/>
          </a:xfrm>
          <a:prstGeom prst="rect">
            <a:avLst/>
          </a:prstGeom>
        </p:spPr>
        <p:txBody>
          <a:bodyPr vert="horz" wrap="square" lIns="0" tIns="12762" rIns="0" bIns="0" rtlCol="0">
            <a:spAutoFit/>
          </a:bodyPr>
          <a:lstStyle/>
          <a:p>
            <a:pPr marL="429890" marR="5374" indent="-417128">
              <a:spcBef>
                <a:spcPts val="100"/>
              </a:spcBef>
            </a:pPr>
            <a:r>
              <a:rPr sz="793" b="1" dirty="0">
                <a:solidFill>
                  <a:srgbClr val="FFFFFF"/>
                </a:solidFill>
                <a:latin typeface="Calibri"/>
                <a:cs typeface="Calibri"/>
              </a:rPr>
              <a:t>“</a:t>
            </a:r>
            <a:r>
              <a:rPr sz="793" b="1" spc="-69" dirty="0">
                <a:solidFill>
                  <a:srgbClr val="FFFFFF"/>
                </a:solidFill>
                <a:latin typeface="Calibri"/>
                <a:cs typeface="Calibri"/>
              </a:rPr>
              <a:t>T</a:t>
            </a:r>
            <a:r>
              <a:rPr sz="793" b="1" spc="-11" dirty="0">
                <a:solidFill>
                  <a:srgbClr val="FFFFFF"/>
                </a:solidFill>
                <a:latin typeface="Calibri"/>
                <a:cs typeface="Calibri"/>
              </a:rPr>
              <a:t>AR</a:t>
            </a:r>
            <a:r>
              <a:rPr sz="793" b="1" spc="-26" dirty="0">
                <a:solidFill>
                  <a:srgbClr val="FFFFFF"/>
                </a:solidFill>
                <a:latin typeface="Calibri"/>
                <a:cs typeface="Calibri"/>
              </a:rPr>
              <a:t>A</a:t>
            </a:r>
            <a:r>
              <a:rPr sz="793" b="1" spc="-16" dirty="0">
                <a:solidFill>
                  <a:srgbClr val="FFFFFF"/>
                </a:solidFill>
                <a:latin typeface="Calibri"/>
                <a:cs typeface="Calibri"/>
              </a:rPr>
              <a:t>QQI</a:t>
            </a:r>
            <a:r>
              <a:rPr sz="793" b="1" spc="-32" dirty="0">
                <a:solidFill>
                  <a:srgbClr val="FFFFFF"/>
                </a:solidFill>
                <a:latin typeface="Calibri"/>
                <a:cs typeface="Calibri"/>
              </a:rPr>
              <a:t>Y</a:t>
            </a:r>
            <a:r>
              <a:rPr sz="793" b="1" spc="-26" dirty="0">
                <a:solidFill>
                  <a:srgbClr val="FFFFFF"/>
                </a:solidFill>
                <a:latin typeface="Calibri"/>
                <a:cs typeface="Calibri"/>
              </a:rPr>
              <a:t>O</a:t>
            </a:r>
            <a:r>
              <a:rPr sz="793" b="1" spc="-5" dirty="0">
                <a:solidFill>
                  <a:srgbClr val="FFFFFF"/>
                </a:solidFill>
                <a:latin typeface="Calibri"/>
                <a:cs typeface="Calibri"/>
              </a:rPr>
              <a:t>T </a:t>
            </a:r>
            <a:r>
              <a:rPr sz="793" b="1" spc="-11" dirty="0">
                <a:solidFill>
                  <a:srgbClr val="FFFFFF"/>
                </a:solidFill>
                <a:latin typeface="Calibri"/>
                <a:cs typeface="Calibri"/>
              </a:rPr>
              <a:t>STR</a:t>
            </a:r>
            <a:r>
              <a:rPr sz="793" b="1" spc="-63" dirty="0">
                <a:solidFill>
                  <a:srgbClr val="FFFFFF"/>
                </a:solidFill>
                <a:latin typeface="Calibri"/>
                <a:cs typeface="Calibri"/>
              </a:rPr>
              <a:t>A</a:t>
            </a:r>
            <a:r>
              <a:rPr sz="793" b="1" spc="-11" dirty="0">
                <a:solidFill>
                  <a:srgbClr val="FFFFFF"/>
                </a:solidFill>
                <a:latin typeface="Calibri"/>
                <a:cs typeface="Calibri"/>
              </a:rPr>
              <a:t>T</a:t>
            </a:r>
            <a:r>
              <a:rPr sz="793" b="1" spc="-26" dirty="0">
                <a:solidFill>
                  <a:srgbClr val="FFFFFF"/>
                </a:solidFill>
                <a:latin typeface="Calibri"/>
                <a:cs typeface="Calibri"/>
              </a:rPr>
              <a:t>E</a:t>
            </a:r>
            <a:r>
              <a:rPr sz="793" b="1" spc="-16" dirty="0">
                <a:solidFill>
                  <a:srgbClr val="FFFFFF"/>
                </a:solidFill>
                <a:latin typeface="Calibri"/>
                <a:cs typeface="Calibri"/>
              </a:rPr>
              <a:t>GI</a:t>
            </a:r>
            <a:r>
              <a:rPr sz="793" b="1" spc="-69" dirty="0">
                <a:solidFill>
                  <a:srgbClr val="FFFFFF"/>
                </a:solidFill>
                <a:latin typeface="Calibri"/>
                <a:cs typeface="Calibri"/>
              </a:rPr>
              <a:t>Y</a:t>
            </a:r>
            <a:r>
              <a:rPr sz="793" b="1" spc="-11" dirty="0">
                <a:solidFill>
                  <a:srgbClr val="FFFFFF"/>
                </a:solidFill>
                <a:latin typeface="Calibri"/>
                <a:cs typeface="Calibri"/>
              </a:rPr>
              <a:t>AS</a:t>
            </a:r>
            <a:r>
              <a:rPr sz="793" b="1" spc="-16" dirty="0">
                <a:solidFill>
                  <a:srgbClr val="FFFFFF"/>
                </a:solidFill>
                <a:latin typeface="Calibri"/>
                <a:cs typeface="Calibri"/>
              </a:rPr>
              <a:t>I</a:t>
            </a:r>
            <a:r>
              <a:rPr sz="793" b="1" spc="-5" dirty="0">
                <a:solidFill>
                  <a:srgbClr val="FFFFFF"/>
                </a:solidFill>
                <a:latin typeface="Calibri"/>
                <a:cs typeface="Calibri"/>
              </a:rPr>
              <a:t>”  </a:t>
            </a:r>
            <a:r>
              <a:rPr sz="793" b="1" spc="-11" dirty="0">
                <a:solidFill>
                  <a:srgbClr val="FFFFFF"/>
                </a:solidFill>
                <a:latin typeface="Calibri"/>
                <a:cs typeface="Calibri"/>
              </a:rPr>
              <a:t>MARKAZI</a:t>
            </a:r>
            <a:endParaRPr sz="793" dirty="0">
              <a:latin typeface="Calibri"/>
              <a:cs typeface="Calibri"/>
            </a:endParaRPr>
          </a:p>
        </p:txBody>
      </p:sp>
      <p:sp>
        <p:nvSpPr>
          <p:cNvPr id="15" name="object 15"/>
          <p:cNvSpPr txBox="1"/>
          <p:nvPr/>
        </p:nvSpPr>
        <p:spPr>
          <a:xfrm>
            <a:off x="261136" y="3054817"/>
            <a:ext cx="2471047" cy="1050339"/>
          </a:xfrm>
          <a:prstGeom prst="rect">
            <a:avLst/>
          </a:prstGeom>
        </p:spPr>
        <p:txBody>
          <a:bodyPr vert="horz" wrap="square" lIns="0" tIns="24181" rIns="0" bIns="0" rtlCol="0">
            <a:spAutoFit/>
          </a:bodyPr>
          <a:lstStyle/>
          <a:p>
            <a:pPr marL="13434" marR="5374" algn="ctr">
              <a:lnSpc>
                <a:spcPts val="2010"/>
              </a:lnSpc>
              <a:spcBef>
                <a:spcPts val="190"/>
              </a:spcBef>
            </a:pPr>
            <a:r>
              <a:rPr lang="uz-Cyrl-UZ" sz="1692" b="1" spc="-69" dirty="0" smtClean="0">
                <a:latin typeface="Times New Roman" panose="02020603050405020304" pitchFamily="18" charset="0"/>
                <a:cs typeface="Times New Roman" panose="02020603050405020304" pitchFamily="18" charset="0"/>
              </a:rPr>
              <a:t>     Иқтисодиёт </a:t>
            </a:r>
            <a:r>
              <a:rPr lang="uz-Cyrl-UZ" sz="1692" b="1" spc="-63" dirty="0" smtClean="0">
                <a:latin typeface="Times New Roman" panose="02020603050405020304" pitchFamily="18" charset="0"/>
                <a:cs typeface="Times New Roman" panose="02020603050405020304" pitchFamily="18" charset="0"/>
              </a:rPr>
              <a:t> тармоқларида </a:t>
            </a:r>
            <a:r>
              <a:rPr lang="uz-Cyrl-UZ" sz="1692" b="1" spc="-58" dirty="0" smtClean="0">
                <a:latin typeface="Times New Roman" panose="02020603050405020304" pitchFamily="18" charset="0"/>
                <a:cs typeface="Times New Roman" panose="02020603050405020304" pitchFamily="18" charset="0"/>
              </a:rPr>
              <a:t> </a:t>
            </a:r>
            <a:r>
              <a:rPr lang="uz-Cyrl-UZ" sz="1692" b="1" spc="-85" dirty="0" smtClean="0">
                <a:latin typeface="Times New Roman" panose="02020603050405020304" pitchFamily="18" charset="0"/>
                <a:cs typeface="Times New Roman" panose="02020603050405020304" pitchFamily="18" charset="0"/>
              </a:rPr>
              <a:t>б</a:t>
            </a:r>
            <a:r>
              <a:rPr lang="uz-Cyrl-UZ" sz="1692" b="1" spc="-100" dirty="0" smtClean="0">
                <a:latin typeface="Times New Roman" panose="02020603050405020304" pitchFamily="18" charset="0"/>
                <a:cs typeface="Times New Roman" panose="02020603050405020304" pitchFamily="18" charset="0"/>
              </a:rPr>
              <a:t>арқ</a:t>
            </a:r>
            <a:r>
              <a:rPr lang="uz-Cyrl-UZ" sz="1692" b="1" spc="-63" dirty="0" smtClean="0">
                <a:latin typeface="Times New Roman" panose="02020603050405020304" pitchFamily="18" charset="0"/>
                <a:cs typeface="Times New Roman" panose="02020603050405020304" pitchFamily="18" charset="0"/>
              </a:rPr>
              <a:t>арор</a:t>
            </a:r>
            <a:r>
              <a:rPr lang="uz-Cyrl-UZ" sz="1692" b="1" spc="-148" dirty="0" smtClean="0">
                <a:latin typeface="Times New Roman" panose="02020603050405020304" pitchFamily="18" charset="0"/>
                <a:cs typeface="Times New Roman" panose="02020603050405020304" pitchFamily="18" charset="0"/>
              </a:rPr>
              <a:t> </a:t>
            </a:r>
            <a:r>
              <a:rPr lang="uz-Cyrl-UZ" sz="1692" b="1" spc="-121" dirty="0" smtClean="0">
                <a:latin typeface="Times New Roman" panose="02020603050405020304" pitchFamily="18" charset="0"/>
                <a:cs typeface="Times New Roman" panose="02020603050405020304" pitchFamily="18" charset="0"/>
              </a:rPr>
              <a:t>юқ</a:t>
            </a:r>
            <a:r>
              <a:rPr lang="uz-Cyrl-UZ" sz="1692" b="1" spc="-74" dirty="0" smtClean="0">
                <a:latin typeface="Times New Roman" panose="02020603050405020304" pitchFamily="18" charset="0"/>
                <a:cs typeface="Times New Roman" panose="02020603050405020304" pitchFamily="18" charset="0"/>
              </a:rPr>
              <a:t>ри</a:t>
            </a:r>
            <a:r>
              <a:rPr lang="uz-Cyrl-UZ" sz="1692" b="1" spc="-148" dirty="0" smtClean="0">
                <a:latin typeface="Times New Roman" panose="02020603050405020304" pitchFamily="18" charset="0"/>
                <a:cs typeface="Times New Roman" panose="02020603050405020304" pitchFamily="18" charset="0"/>
              </a:rPr>
              <a:t> </a:t>
            </a:r>
            <a:r>
              <a:rPr lang="uz-Cyrl-UZ" sz="1692" b="1" spc="-74" dirty="0" smtClean="0">
                <a:latin typeface="Times New Roman" panose="02020603050405020304" pitchFamily="18" charset="0"/>
                <a:cs typeface="Times New Roman" panose="02020603050405020304" pitchFamily="18" charset="0"/>
              </a:rPr>
              <a:t>ў</a:t>
            </a:r>
            <a:r>
              <a:rPr lang="uz-Cyrl-UZ" sz="1692" b="1" spc="-11" dirty="0" smtClean="0">
                <a:latin typeface="Times New Roman" panose="02020603050405020304" pitchFamily="18" charset="0"/>
                <a:cs typeface="Times New Roman" panose="02020603050405020304" pitchFamily="18" charset="0"/>
              </a:rPr>
              <a:t>сиш  </a:t>
            </a:r>
            <a:r>
              <a:rPr lang="uz-Cyrl-UZ" sz="1692" b="1" spc="-63" dirty="0" smtClean="0">
                <a:latin typeface="Times New Roman" panose="02020603050405020304" pitchFamily="18" charset="0"/>
                <a:cs typeface="Times New Roman" panose="02020603050405020304" pitchFamily="18" charset="0"/>
              </a:rPr>
              <a:t>суръатларини </a:t>
            </a:r>
            <a:r>
              <a:rPr lang="uz-Cyrl-UZ" sz="1692" b="1" spc="-58" dirty="0" smtClean="0">
                <a:latin typeface="Times New Roman" panose="02020603050405020304" pitchFamily="18" charset="0"/>
                <a:cs typeface="Times New Roman" panose="02020603050405020304" pitchFamily="18" charset="0"/>
              </a:rPr>
              <a:t> </a:t>
            </a:r>
            <a:r>
              <a:rPr lang="uz-Cyrl-UZ" sz="1692" b="1" spc="-48" dirty="0" smtClean="0">
                <a:latin typeface="Times New Roman" panose="02020603050405020304" pitchFamily="18" charset="0"/>
                <a:cs typeface="Times New Roman" panose="02020603050405020304" pitchFamily="18" charset="0"/>
              </a:rPr>
              <a:t>таъминлаш</a:t>
            </a:r>
            <a:endParaRPr lang="uz-Cyrl-UZ" sz="1692" b="1" dirty="0">
              <a:latin typeface="Times New Roman" panose="02020603050405020304" pitchFamily="18" charset="0"/>
              <a:cs typeface="Times New Roman" panose="02020603050405020304" pitchFamily="18" charset="0"/>
            </a:endParaRPr>
          </a:p>
        </p:txBody>
      </p:sp>
      <p:sp>
        <p:nvSpPr>
          <p:cNvPr id="16" name="object 16"/>
          <p:cNvSpPr txBox="1"/>
          <p:nvPr/>
        </p:nvSpPr>
        <p:spPr>
          <a:xfrm>
            <a:off x="2646347" y="271374"/>
            <a:ext cx="7259653" cy="479425"/>
          </a:xfrm>
          <a:prstGeom prst="rect">
            <a:avLst/>
          </a:prstGeom>
        </p:spPr>
        <p:txBody>
          <a:bodyPr vert="horz" wrap="square" lIns="0" tIns="42988" rIns="0" bIns="0" rtlCol="0">
            <a:spAutoFit/>
          </a:bodyPr>
          <a:lstStyle/>
          <a:p>
            <a:pPr marL="13434" marR="5374" algn="just">
              <a:lnSpc>
                <a:spcPts val="1692"/>
              </a:lnSpc>
              <a:spcBef>
                <a:spcPts val="338"/>
              </a:spcBef>
            </a:pPr>
            <a:r>
              <a:rPr sz="2000" b="1" i="1" spc="26" dirty="0">
                <a:latin typeface="Times New Roman" panose="02020603050405020304" pitchFamily="18" charset="0"/>
                <a:cs typeface="Times New Roman" panose="02020603050405020304" pitchFamily="18" charset="0"/>
              </a:rPr>
              <a:t>МИЛЛИЙ</a:t>
            </a:r>
            <a:r>
              <a:rPr sz="2000" b="1" i="1" spc="-21" dirty="0">
                <a:latin typeface="Times New Roman" panose="02020603050405020304" pitchFamily="18" charset="0"/>
                <a:cs typeface="Times New Roman" panose="02020603050405020304" pitchFamily="18" charset="0"/>
              </a:rPr>
              <a:t> </a:t>
            </a:r>
            <a:r>
              <a:rPr sz="2000" b="1" i="1" spc="42" dirty="0">
                <a:latin typeface="Times New Roman" panose="02020603050405020304" pitchFamily="18" charset="0"/>
                <a:cs typeface="Times New Roman" panose="02020603050405020304" pitchFamily="18" charset="0"/>
              </a:rPr>
              <a:t>ИKТИСОДИЁТНИ</a:t>
            </a:r>
            <a:r>
              <a:rPr sz="2000" b="1" i="1" spc="-21" dirty="0">
                <a:latin typeface="Times New Roman" panose="02020603050405020304" pitchFamily="18" charset="0"/>
                <a:cs typeface="Times New Roman" panose="02020603050405020304" pitchFamily="18" charset="0"/>
              </a:rPr>
              <a:t> </a:t>
            </a:r>
            <a:r>
              <a:rPr sz="2000" b="1" i="1" spc="21" dirty="0">
                <a:latin typeface="Times New Roman" panose="02020603050405020304" pitchFamily="18" charset="0"/>
                <a:cs typeface="Times New Roman" panose="02020603050405020304" pitchFamily="18" charset="0"/>
              </a:rPr>
              <a:t>ЖАДАЛ</a:t>
            </a:r>
            <a:r>
              <a:rPr sz="2000" b="1" i="1" spc="-21" dirty="0">
                <a:latin typeface="Times New Roman" panose="02020603050405020304" pitchFamily="18" charset="0"/>
                <a:cs typeface="Times New Roman" panose="02020603050405020304" pitchFamily="18" charset="0"/>
              </a:rPr>
              <a:t> </a:t>
            </a:r>
            <a:r>
              <a:rPr sz="2000" b="1" i="1" spc="42" dirty="0">
                <a:latin typeface="Times New Roman" panose="02020603050405020304" pitchFamily="18" charset="0"/>
                <a:cs typeface="Times New Roman" panose="02020603050405020304" pitchFamily="18" charset="0"/>
              </a:rPr>
              <a:t>РИВОЖЛАНТИРИШ </a:t>
            </a:r>
            <a:r>
              <a:rPr sz="2000" b="1" i="1" spc="-312" dirty="0">
                <a:latin typeface="Times New Roman" panose="02020603050405020304" pitchFamily="18" charset="0"/>
                <a:cs typeface="Times New Roman" panose="02020603050405020304" pitchFamily="18" charset="0"/>
              </a:rPr>
              <a:t> </a:t>
            </a:r>
            <a:r>
              <a:rPr sz="2000" b="1" i="1" spc="-16" dirty="0">
                <a:latin typeface="Times New Roman" panose="02020603050405020304" pitchFamily="18" charset="0"/>
                <a:cs typeface="Times New Roman" panose="02020603050405020304" pitchFamily="18" charset="0"/>
              </a:rPr>
              <a:t>ВА</a:t>
            </a:r>
            <a:r>
              <a:rPr sz="2000" b="1" i="1" spc="5" dirty="0">
                <a:latin typeface="Times New Roman" panose="02020603050405020304" pitchFamily="18" charset="0"/>
                <a:cs typeface="Times New Roman" panose="02020603050405020304" pitchFamily="18" charset="0"/>
              </a:rPr>
              <a:t> </a:t>
            </a:r>
            <a:r>
              <a:rPr sz="2000" b="1" i="1" spc="-5" dirty="0">
                <a:latin typeface="Times New Roman" panose="02020603050405020304" pitchFamily="18" charset="0"/>
                <a:cs typeface="Times New Roman" panose="02020603050405020304" pitchFamily="18" charset="0"/>
              </a:rPr>
              <a:t>ЮKОРИ</a:t>
            </a:r>
            <a:r>
              <a:rPr sz="2000" b="1" i="1" spc="11" dirty="0">
                <a:latin typeface="Times New Roman" panose="02020603050405020304" pitchFamily="18" charset="0"/>
                <a:cs typeface="Times New Roman" panose="02020603050405020304" pitchFamily="18" charset="0"/>
              </a:rPr>
              <a:t> </a:t>
            </a:r>
            <a:r>
              <a:rPr sz="2000" b="1" i="1" spc="95" dirty="0">
                <a:latin typeface="Times New Roman" panose="02020603050405020304" pitchFamily="18" charset="0"/>
                <a:cs typeface="Times New Roman" panose="02020603050405020304" pitchFamily="18" charset="0"/>
              </a:rPr>
              <a:t>ЎСИШ</a:t>
            </a:r>
            <a:r>
              <a:rPr sz="2000" b="1" i="1" spc="11" dirty="0">
                <a:latin typeface="Times New Roman" panose="02020603050405020304" pitchFamily="18" charset="0"/>
                <a:cs typeface="Times New Roman" panose="02020603050405020304" pitchFamily="18" charset="0"/>
              </a:rPr>
              <a:t> </a:t>
            </a:r>
            <a:r>
              <a:rPr sz="2000" b="1" i="1" spc="26" dirty="0">
                <a:latin typeface="Times New Roman" panose="02020603050405020304" pitchFamily="18" charset="0"/>
                <a:cs typeface="Times New Roman" panose="02020603050405020304" pitchFamily="18" charset="0"/>
              </a:rPr>
              <a:t>СУРЪАТЛАРИНИ</a:t>
            </a:r>
            <a:r>
              <a:rPr sz="2000" b="1" i="1" spc="11" dirty="0">
                <a:latin typeface="Times New Roman" panose="02020603050405020304" pitchFamily="18" charset="0"/>
                <a:cs typeface="Times New Roman" panose="02020603050405020304" pitchFamily="18" charset="0"/>
              </a:rPr>
              <a:t> </a:t>
            </a:r>
            <a:r>
              <a:rPr sz="2000" b="1" i="1" spc="16" dirty="0">
                <a:latin typeface="Times New Roman" panose="02020603050405020304" pitchFamily="18" charset="0"/>
                <a:cs typeface="Times New Roman" panose="02020603050405020304" pitchFamily="18" charset="0"/>
              </a:rPr>
              <a:t>ТАЪМИНЛАШ</a:t>
            </a:r>
            <a:endParaRPr sz="2000" b="1" dirty="0">
              <a:latin typeface="Times New Roman" panose="02020603050405020304" pitchFamily="18" charset="0"/>
              <a:cs typeface="Times New Roman" panose="02020603050405020304" pitchFamily="18" charset="0"/>
            </a:endParaRPr>
          </a:p>
        </p:txBody>
      </p:sp>
      <p:sp>
        <p:nvSpPr>
          <p:cNvPr id="17" name="object 17"/>
          <p:cNvSpPr txBox="1"/>
          <p:nvPr/>
        </p:nvSpPr>
        <p:spPr>
          <a:xfrm>
            <a:off x="2066925" y="59155"/>
            <a:ext cx="397643" cy="811156"/>
          </a:xfrm>
          <a:prstGeom prst="rect">
            <a:avLst/>
          </a:prstGeom>
        </p:spPr>
        <p:txBody>
          <a:bodyPr vert="horz" wrap="square" lIns="0" tIns="13434" rIns="0" bIns="0" rtlCol="0">
            <a:spAutoFit/>
          </a:bodyPr>
          <a:lstStyle/>
          <a:p>
            <a:pPr marL="13434">
              <a:spcBef>
                <a:spcPts val="106"/>
              </a:spcBef>
            </a:pPr>
            <a:r>
              <a:rPr sz="5183" b="1" i="1" spc="32" dirty="0">
                <a:latin typeface="Times New Roman" panose="02020603050405020304" pitchFamily="18" charset="0"/>
                <a:cs typeface="Times New Roman" panose="02020603050405020304" pitchFamily="18" charset="0"/>
              </a:rPr>
              <a:t>3</a:t>
            </a:r>
            <a:endParaRPr sz="5183" b="1" dirty="0">
              <a:latin typeface="Times New Roman" panose="02020603050405020304" pitchFamily="18" charset="0"/>
              <a:cs typeface="Times New Roman" panose="02020603050405020304" pitchFamily="18" charset="0"/>
            </a:endParaRPr>
          </a:p>
        </p:txBody>
      </p:sp>
      <p:sp>
        <p:nvSpPr>
          <p:cNvPr id="30" name="object 30"/>
          <p:cNvSpPr txBox="1"/>
          <p:nvPr/>
        </p:nvSpPr>
        <p:spPr>
          <a:xfrm>
            <a:off x="3243036" y="2084098"/>
            <a:ext cx="6468523" cy="596995"/>
          </a:xfrm>
          <a:prstGeom prst="rect">
            <a:avLst/>
          </a:prstGeom>
        </p:spPr>
        <p:txBody>
          <a:bodyPr vert="horz" wrap="square" lIns="0" tIns="13434" rIns="0" bIns="0" rtlCol="0">
            <a:spAutoFit/>
          </a:bodyPr>
          <a:lstStyle/>
          <a:p>
            <a:pPr marL="13434" marR="5374" algn="just">
              <a:lnSpc>
                <a:spcPct val="106100"/>
              </a:lnSpc>
              <a:spcBef>
                <a:spcPts val="106"/>
              </a:spcBef>
            </a:pPr>
            <a:r>
              <a:rPr lang="uz-Cyrl-UZ" b="1" spc="-90" dirty="0" smtClean="0">
                <a:latin typeface="Times New Roman" panose="02020603050405020304" pitchFamily="18" charset="0"/>
                <a:cs typeface="Times New Roman" panose="02020603050405020304" pitchFamily="18" charset="0"/>
              </a:rPr>
              <a:t>1.  А</a:t>
            </a:r>
            <a:r>
              <a:rPr lang="uz-Cyrl-UZ" b="1" spc="-85" dirty="0" smtClean="0">
                <a:latin typeface="Times New Roman" panose="02020603050405020304" pitchFamily="18" charset="0"/>
                <a:cs typeface="Times New Roman" panose="02020603050405020304" pitchFamily="18" charset="0"/>
              </a:rPr>
              <a:t>x</a:t>
            </a:r>
            <a:r>
              <a:rPr lang="uz-Cyrl-UZ" b="1" spc="-69" dirty="0" smtClean="0">
                <a:latin typeface="Times New Roman" panose="02020603050405020304" pitchFamily="18" charset="0"/>
                <a:cs typeface="Times New Roman" panose="02020603050405020304" pitchFamily="18" charset="0"/>
              </a:rPr>
              <a:t>о</a:t>
            </a:r>
            <a:r>
              <a:rPr lang="uz-Cyrl-UZ" b="1" spc="-32" dirty="0" smtClean="0">
                <a:latin typeface="Times New Roman" panose="02020603050405020304" pitchFamily="18" charset="0"/>
                <a:cs typeface="Times New Roman" panose="02020603050405020304" pitchFamily="18" charset="0"/>
              </a:rPr>
              <a:t>ли</a:t>
            </a:r>
            <a:r>
              <a:rPr lang="uz-Cyrl-UZ" b="1" spc="-74" dirty="0" smtClean="0">
                <a:latin typeface="Times New Roman" panose="02020603050405020304" pitchFamily="18" charset="0"/>
                <a:cs typeface="Times New Roman" panose="02020603050405020304" pitchFamily="18" charset="0"/>
              </a:rPr>
              <a:t> </a:t>
            </a:r>
            <a:r>
              <a:rPr lang="uz-Cyrl-UZ" b="1" spc="26" dirty="0" smtClean="0">
                <a:latin typeface="Times New Roman" panose="02020603050405020304" pitchFamily="18" charset="0"/>
                <a:cs typeface="Times New Roman" panose="02020603050405020304" pitchFamily="18" charset="0"/>
              </a:rPr>
              <a:t>ж</a:t>
            </a:r>
            <a:r>
              <a:rPr lang="uz-Cyrl-UZ" b="1" spc="-32" dirty="0" smtClean="0">
                <a:latin typeface="Times New Roman" panose="02020603050405020304" pitchFamily="18" charset="0"/>
                <a:cs typeface="Times New Roman" panose="02020603050405020304" pitchFamily="18" charset="0"/>
              </a:rPr>
              <a:t>он</a:t>
            </a:r>
            <a:r>
              <a:rPr lang="uz-Cyrl-UZ" b="1" spc="-74" dirty="0" smtClean="0">
                <a:latin typeface="Times New Roman" panose="02020603050405020304" pitchFamily="18" charset="0"/>
                <a:cs typeface="Times New Roman" panose="02020603050405020304" pitchFamily="18" charset="0"/>
              </a:rPr>
              <a:t> </a:t>
            </a:r>
            <a:r>
              <a:rPr lang="uz-Cyrl-UZ" b="1" spc="-11" dirty="0" smtClean="0">
                <a:latin typeface="Times New Roman" panose="02020603050405020304" pitchFamily="18" charset="0"/>
                <a:cs typeface="Times New Roman" panose="02020603050405020304" pitchFamily="18" charset="0"/>
              </a:rPr>
              <a:t>боши</a:t>
            </a:r>
            <a:r>
              <a:rPr lang="uz-Cyrl-UZ" b="1" spc="-21" dirty="0" smtClean="0">
                <a:latin typeface="Times New Roman" panose="02020603050405020304" pitchFamily="18" charset="0"/>
                <a:cs typeface="Times New Roman" panose="02020603050405020304" pitchFamily="18" charset="0"/>
              </a:rPr>
              <a:t>г</a:t>
            </a:r>
            <a:r>
              <a:rPr lang="uz-Cyrl-UZ" b="1" spc="-48" dirty="0" smtClean="0">
                <a:latin typeface="Times New Roman" panose="02020603050405020304" pitchFamily="18" charset="0"/>
                <a:cs typeface="Times New Roman" panose="02020603050405020304" pitchFamily="18" charset="0"/>
              </a:rPr>
              <a:t>а</a:t>
            </a:r>
            <a:r>
              <a:rPr lang="uz-Cyrl-UZ" b="1" spc="-74" dirty="0" smtClean="0">
                <a:latin typeface="Times New Roman" panose="02020603050405020304" pitchFamily="18" charset="0"/>
                <a:cs typeface="Times New Roman" panose="02020603050405020304" pitchFamily="18" charset="0"/>
              </a:rPr>
              <a:t> </a:t>
            </a:r>
            <a:r>
              <a:rPr lang="uz-Cyrl-UZ" b="1" spc="-26" dirty="0" smtClean="0">
                <a:latin typeface="Times New Roman" panose="02020603050405020304" pitchFamily="18" charset="0"/>
                <a:cs typeface="Times New Roman" panose="02020603050405020304" pitchFamily="18" charset="0"/>
              </a:rPr>
              <a:t>ялпи  </a:t>
            </a:r>
            <a:r>
              <a:rPr lang="uz-Cyrl-UZ" b="1" dirty="0" smtClean="0">
                <a:latin typeface="Times New Roman" panose="02020603050405020304" pitchFamily="18" charset="0"/>
                <a:cs typeface="Times New Roman" panose="02020603050405020304" pitchFamily="18" charset="0"/>
              </a:rPr>
              <a:t>ички</a:t>
            </a:r>
            <a:r>
              <a:rPr lang="uz-Cyrl-UZ" b="1" spc="-85" dirty="0" smtClean="0">
                <a:latin typeface="Times New Roman" panose="02020603050405020304" pitchFamily="18" charset="0"/>
                <a:cs typeface="Times New Roman" panose="02020603050405020304" pitchFamily="18" charset="0"/>
              </a:rPr>
              <a:t> </a:t>
            </a:r>
            <a:r>
              <a:rPr lang="uz-Cyrl-UZ" b="1" spc="-32" dirty="0" smtClean="0">
                <a:latin typeface="Times New Roman" panose="02020603050405020304" pitchFamily="18" charset="0"/>
                <a:cs typeface="Times New Roman" panose="02020603050405020304" pitchFamily="18" charset="0"/>
              </a:rPr>
              <a:t>маxсулотни </a:t>
            </a:r>
            <a:r>
              <a:rPr lang="uz-Cyrl-UZ" b="1" spc="-69" dirty="0" smtClean="0">
                <a:latin typeface="Times New Roman" panose="02020603050405020304" pitchFamily="18" charset="0"/>
                <a:cs typeface="Times New Roman" panose="02020603050405020304" pitchFamily="18" charset="0"/>
              </a:rPr>
              <a:t>–</a:t>
            </a:r>
            <a:r>
              <a:rPr lang="uz-Cyrl-UZ" b="1" spc="-74" dirty="0" smtClean="0">
                <a:latin typeface="Times New Roman" panose="02020603050405020304" pitchFamily="18" charset="0"/>
                <a:cs typeface="Times New Roman" panose="02020603050405020304" pitchFamily="18" charset="0"/>
              </a:rPr>
              <a:t> </a:t>
            </a:r>
            <a:r>
              <a:rPr lang="uz-Cyrl-UZ" b="1" spc="-106" dirty="0" smtClean="0">
                <a:latin typeface="Times New Roman" panose="02020603050405020304" pitchFamily="18" charset="0"/>
                <a:cs typeface="Times New Roman" panose="02020603050405020304" pitchFamily="18" charset="0"/>
              </a:rPr>
              <a:t>1</a:t>
            </a:r>
            <a:r>
              <a:rPr lang="uz-Cyrl-UZ" b="1" spc="-100" dirty="0" smtClean="0">
                <a:latin typeface="Times New Roman" panose="02020603050405020304" pitchFamily="18" charset="0"/>
                <a:cs typeface="Times New Roman" panose="02020603050405020304" pitchFamily="18" charset="0"/>
              </a:rPr>
              <a:t>,</a:t>
            </a:r>
            <a:r>
              <a:rPr lang="uz-Cyrl-UZ" b="1" spc="16" dirty="0" smtClean="0">
                <a:latin typeface="Times New Roman" panose="02020603050405020304" pitchFamily="18" charset="0"/>
                <a:cs typeface="Times New Roman" panose="02020603050405020304" pitchFamily="18" charset="0"/>
              </a:rPr>
              <a:t>6</a:t>
            </a:r>
            <a:r>
              <a:rPr lang="uz-Cyrl-UZ" b="1" spc="-74" dirty="0" smtClean="0">
                <a:latin typeface="Times New Roman" panose="02020603050405020304" pitchFamily="18" charset="0"/>
                <a:cs typeface="Times New Roman" panose="02020603050405020304" pitchFamily="18" charset="0"/>
              </a:rPr>
              <a:t>  </a:t>
            </a:r>
            <a:r>
              <a:rPr lang="uz-Cyrl-UZ" b="1" spc="-153" dirty="0" smtClean="0">
                <a:latin typeface="Times New Roman" panose="02020603050405020304" pitchFamily="18" charset="0"/>
                <a:cs typeface="Times New Roman" panose="02020603050405020304" pitchFamily="18" charset="0"/>
              </a:rPr>
              <a:t>б</a:t>
            </a:r>
            <a:r>
              <a:rPr lang="uz-Cyrl-UZ" b="1" spc="-111" dirty="0" smtClean="0">
                <a:latin typeface="Times New Roman" panose="02020603050405020304" pitchFamily="18" charset="0"/>
                <a:cs typeface="Times New Roman" panose="02020603050405020304" pitchFamily="18" charset="0"/>
              </a:rPr>
              <a:t>а</a:t>
            </a:r>
            <a:r>
              <a:rPr lang="uz-Cyrl-UZ" b="1" spc="-127" dirty="0" smtClean="0">
                <a:latin typeface="Times New Roman" panose="02020603050405020304" pitchFamily="18" charset="0"/>
                <a:cs typeface="Times New Roman" panose="02020603050405020304" pitchFamily="18" charset="0"/>
              </a:rPr>
              <a:t>р</a:t>
            </a:r>
            <a:r>
              <a:rPr lang="uz-Cyrl-UZ" b="1" spc="-121" dirty="0" smtClean="0">
                <a:latin typeface="Times New Roman" panose="02020603050405020304" pitchFamily="18" charset="0"/>
                <a:cs typeface="Times New Roman" panose="02020603050405020304" pitchFamily="18" charset="0"/>
              </a:rPr>
              <a:t>авар</a:t>
            </a:r>
            <a:r>
              <a:rPr lang="uz-Cyrl-UZ" b="1" spc="-74" dirty="0" smtClean="0">
                <a:latin typeface="Times New Roman" panose="02020603050405020304" pitchFamily="18" charset="0"/>
                <a:cs typeface="Times New Roman" panose="02020603050405020304" pitchFamily="18" charset="0"/>
              </a:rPr>
              <a:t> </a:t>
            </a:r>
            <a:r>
              <a:rPr lang="uz-Cyrl-UZ" b="1" spc="-121" dirty="0" smtClean="0">
                <a:latin typeface="Times New Roman" panose="02020603050405020304" pitchFamily="18" charset="0"/>
                <a:cs typeface="Times New Roman" panose="02020603050405020304" pitchFamily="18" charset="0"/>
              </a:rPr>
              <a:t>ошириш.</a:t>
            </a:r>
            <a:endParaRPr lang="uz-Cyrl-UZ" b="1" dirty="0">
              <a:latin typeface="Times New Roman" panose="02020603050405020304" pitchFamily="18" charset="0"/>
              <a:cs typeface="Times New Roman" panose="02020603050405020304" pitchFamily="18" charset="0"/>
            </a:endParaRPr>
          </a:p>
        </p:txBody>
      </p:sp>
      <p:sp>
        <p:nvSpPr>
          <p:cNvPr id="31" name="object 31"/>
          <p:cNvSpPr txBox="1"/>
          <p:nvPr/>
        </p:nvSpPr>
        <p:spPr>
          <a:xfrm>
            <a:off x="3250848" y="2956636"/>
            <a:ext cx="6460711" cy="874570"/>
          </a:xfrm>
          <a:prstGeom prst="rect">
            <a:avLst/>
          </a:prstGeom>
        </p:spPr>
        <p:txBody>
          <a:bodyPr vert="horz" wrap="square" lIns="0" tIns="13434" rIns="0" bIns="0" rtlCol="0">
            <a:spAutoFit/>
          </a:bodyPr>
          <a:lstStyle/>
          <a:p>
            <a:pPr marL="13434" marR="5374" algn="just">
              <a:lnSpc>
                <a:spcPct val="106100"/>
              </a:lnSpc>
              <a:spcBef>
                <a:spcPts val="106"/>
              </a:spcBef>
            </a:pPr>
            <a:r>
              <a:rPr lang="uz-Cyrl-UZ" sz="1600" b="1" spc="32" dirty="0" smtClean="0">
                <a:solidFill>
                  <a:srgbClr val="231F20"/>
                </a:solidFill>
                <a:latin typeface="Times New Roman" panose="02020603050405020304" pitchFamily="18" charset="0"/>
                <a:cs typeface="Times New Roman" panose="02020603050405020304" pitchFamily="18" charset="0"/>
              </a:rPr>
              <a:t>  </a:t>
            </a:r>
            <a:r>
              <a:rPr lang="uz-Cyrl-UZ" b="1" spc="32" dirty="0" smtClean="0">
                <a:latin typeface="Times New Roman" panose="02020603050405020304" pitchFamily="18" charset="0"/>
                <a:cs typeface="Times New Roman" panose="02020603050405020304" pitchFamily="18" charset="0"/>
              </a:rPr>
              <a:t>2.2030</a:t>
            </a:r>
            <a:r>
              <a:rPr lang="uz-Cyrl-UZ" b="1" spc="-74" dirty="0" smtClean="0">
                <a:latin typeface="Times New Roman" panose="02020603050405020304" pitchFamily="18" charset="0"/>
                <a:cs typeface="Times New Roman" panose="02020603050405020304" pitchFamily="18" charset="0"/>
              </a:rPr>
              <a:t> </a:t>
            </a:r>
            <a:r>
              <a:rPr lang="uz-Cyrl-UZ" b="1" spc="-11" dirty="0" smtClean="0">
                <a:latin typeface="Times New Roman" panose="02020603050405020304" pitchFamily="18" charset="0"/>
                <a:cs typeface="Times New Roman" panose="02020603050405020304" pitchFamily="18" charset="0"/>
              </a:rPr>
              <a:t>йил</a:t>
            </a:r>
            <a:r>
              <a:rPr lang="uz-Cyrl-UZ" b="1" spc="-21" dirty="0" smtClean="0">
                <a:latin typeface="Times New Roman" panose="02020603050405020304" pitchFamily="18" charset="0"/>
                <a:cs typeface="Times New Roman" panose="02020603050405020304" pitchFamily="18" charset="0"/>
              </a:rPr>
              <a:t>г</a:t>
            </a:r>
            <a:r>
              <a:rPr lang="uz-Cyrl-UZ" b="1" spc="-37" dirty="0" smtClean="0">
                <a:latin typeface="Times New Roman" panose="02020603050405020304" pitchFamily="18" charset="0"/>
                <a:cs typeface="Times New Roman" panose="02020603050405020304" pitchFamily="18" charset="0"/>
              </a:rPr>
              <a:t>ача</a:t>
            </a:r>
            <a:r>
              <a:rPr lang="uz-Cyrl-UZ" b="1" spc="-74" dirty="0" smtClean="0">
                <a:latin typeface="Times New Roman" panose="02020603050405020304" pitchFamily="18" charset="0"/>
                <a:cs typeface="Times New Roman" panose="02020603050405020304" pitchFamily="18" charset="0"/>
              </a:rPr>
              <a:t> </a:t>
            </a:r>
            <a:r>
              <a:rPr lang="uz-Cyrl-UZ" b="1" spc="-48" dirty="0" smtClean="0">
                <a:latin typeface="Times New Roman" panose="02020603050405020304" pitchFamily="18" charset="0"/>
                <a:cs typeface="Times New Roman" panose="02020603050405020304" pitchFamily="18" charset="0"/>
              </a:rPr>
              <a:t>а</a:t>
            </a:r>
            <a:r>
              <a:rPr lang="uz-Cyrl-UZ" b="1" spc="-58" dirty="0" smtClean="0">
                <a:latin typeface="Times New Roman" panose="02020603050405020304" pitchFamily="18" charset="0"/>
                <a:cs typeface="Times New Roman" panose="02020603050405020304" pitchFamily="18" charset="0"/>
              </a:rPr>
              <a:t>x</a:t>
            </a:r>
            <a:r>
              <a:rPr lang="uz-Cyrl-UZ" b="1" spc="-69" dirty="0" smtClean="0">
                <a:latin typeface="Times New Roman" panose="02020603050405020304" pitchFamily="18" charset="0"/>
                <a:cs typeface="Times New Roman" panose="02020603050405020304" pitchFamily="18" charset="0"/>
              </a:rPr>
              <a:t>о</a:t>
            </a:r>
            <a:r>
              <a:rPr lang="uz-Cyrl-UZ" b="1" spc="-32" dirty="0" smtClean="0">
                <a:latin typeface="Times New Roman" panose="02020603050405020304" pitchFamily="18" charset="0"/>
                <a:cs typeface="Times New Roman" panose="02020603050405020304" pitchFamily="18" charset="0"/>
              </a:rPr>
              <a:t>ли</a:t>
            </a:r>
            <a:r>
              <a:rPr lang="uz-Cyrl-UZ" b="1" spc="-74" dirty="0" smtClean="0">
                <a:latin typeface="Times New Roman" panose="02020603050405020304" pitchFamily="18" charset="0"/>
                <a:cs typeface="Times New Roman" panose="02020603050405020304" pitchFamily="18" charset="0"/>
              </a:rPr>
              <a:t> </a:t>
            </a:r>
            <a:r>
              <a:rPr lang="uz-Cyrl-UZ" b="1" spc="26" dirty="0" smtClean="0">
                <a:latin typeface="Times New Roman" panose="02020603050405020304" pitchFamily="18" charset="0"/>
                <a:cs typeface="Times New Roman" panose="02020603050405020304" pitchFamily="18" charset="0"/>
              </a:rPr>
              <a:t>ж</a:t>
            </a:r>
            <a:r>
              <a:rPr lang="uz-Cyrl-UZ" b="1" spc="-21" dirty="0" smtClean="0">
                <a:latin typeface="Times New Roman" panose="02020603050405020304" pitchFamily="18" charset="0"/>
                <a:cs typeface="Times New Roman" panose="02020603050405020304" pitchFamily="18" charset="0"/>
              </a:rPr>
              <a:t>он  </a:t>
            </a:r>
            <a:r>
              <a:rPr lang="uz-Cyrl-UZ" b="1" spc="-11" dirty="0" smtClean="0">
                <a:latin typeface="Times New Roman" panose="02020603050405020304" pitchFamily="18" charset="0"/>
                <a:cs typeface="Times New Roman" panose="02020603050405020304" pitchFamily="18" charset="0"/>
              </a:rPr>
              <a:t>боши</a:t>
            </a:r>
            <a:r>
              <a:rPr lang="uz-Cyrl-UZ" b="1" spc="-21" dirty="0" smtClean="0">
                <a:latin typeface="Times New Roman" panose="02020603050405020304" pitchFamily="18" charset="0"/>
                <a:cs typeface="Times New Roman" panose="02020603050405020304" pitchFamily="18" charset="0"/>
              </a:rPr>
              <a:t>г</a:t>
            </a:r>
            <a:r>
              <a:rPr lang="uz-Cyrl-UZ" b="1" spc="-48" dirty="0" smtClean="0">
                <a:latin typeface="Times New Roman" panose="02020603050405020304" pitchFamily="18" charset="0"/>
                <a:cs typeface="Times New Roman" panose="02020603050405020304" pitchFamily="18" charset="0"/>
              </a:rPr>
              <a:t>а</a:t>
            </a:r>
            <a:r>
              <a:rPr lang="uz-Cyrl-UZ" b="1" spc="-74" dirty="0" smtClean="0">
                <a:latin typeface="Times New Roman" panose="02020603050405020304" pitchFamily="18" charset="0"/>
                <a:cs typeface="Times New Roman" panose="02020603050405020304" pitchFamily="18" charset="0"/>
              </a:rPr>
              <a:t> </a:t>
            </a:r>
            <a:r>
              <a:rPr lang="uz-Cyrl-UZ" b="1" spc="21" dirty="0" smtClean="0">
                <a:latin typeface="Times New Roman" panose="02020603050405020304" pitchFamily="18" charset="0"/>
                <a:cs typeface="Times New Roman" panose="02020603050405020304" pitchFamily="18" charset="0"/>
              </a:rPr>
              <a:t>тўғри</a:t>
            </a:r>
            <a:r>
              <a:rPr lang="uz-Cyrl-UZ" b="1" spc="-74" dirty="0" smtClean="0">
                <a:latin typeface="Times New Roman" panose="02020603050405020304" pitchFamily="18" charset="0"/>
                <a:cs typeface="Times New Roman" panose="02020603050405020304" pitchFamily="18" charset="0"/>
              </a:rPr>
              <a:t> </a:t>
            </a:r>
            <a:r>
              <a:rPr lang="uz-Cyrl-UZ" b="1" spc="26" dirty="0" smtClean="0">
                <a:latin typeface="Times New Roman" panose="02020603050405020304" pitchFamily="18" charset="0"/>
                <a:cs typeface="Times New Roman" panose="02020603050405020304" pitchFamily="18" charset="0"/>
              </a:rPr>
              <a:t>к</a:t>
            </a:r>
            <a:r>
              <a:rPr lang="uz-Cyrl-UZ" b="1" spc="-79" dirty="0" smtClean="0">
                <a:latin typeface="Times New Roman" panose="02020603050405020304" pitchFamily="18" charset="0"/>
                <a:cs typeface="Times New Roman" panose="02020603050405020304" pitchFamily="18" charset="0"/>
              </a:rPr>
              <a:t>е</a:t>
            </a:r>
            <a:r>
              <a:rPr lang="uz-Cyrl-UZ" b="1" spc="-21" dirty="0" smtClean="0">
                <a:latin typeface="Times New Roman" panose="02020603050405020304" pitchFamily="18" charset="0"/>
                <a:cs typeface="Times New Roman" panose="02020603050405020304" pitchFamily="18" charset="0"/>
              </a:rPr>
              <a:t>лади</a:t>
            </a:r>
            <a:r>
              <a:rPr lang="uz-Cyrl-UZ" b="1" spc="-32" dirty="0" smtClean="0">
                <a:latin typeface="Times New Roman" panose="02020603050405020304" pitchFamily="18" charset="0"/>
                <a:cs typeface="Times New Roman" panose="02020603050405020304" pitchFamily="18" charset="0"/>
              </a:rPr>
              <a:t>г</a:t>
            </a:r>
            <a:r>
              <a:rPr lang="uz-Cyrl-UZ" b="1" spc="-26" dirty="0" smtClean="0">
                <a:latin typeface="Times New Roman" panose="02020603050405020304" pitchFamily="18" charset="0"/>
                <a:cs typeface="Times New Roman" panose="02020603050405020304" pitchFamily="18" charset="0"/>
              </a:rPr>
              <a:t>ан  </a:t>
            </a:r>
            <a:r>
              <a:rPr lang="uz-Cyrl-UZ" b="1" spc="-42" dirty="0" smtClean="0">
                <a:latin typeface="Times New Roman" panose="02020603050405020304" pitchFamily="18" charset="0"/>
                <a:cs typeface="Times New Roman" panose="02020603050405020304" pitchFamily="18" charset="0"/>
              </a:rPr>
              <a:t>д</a:t>
            </a:r>
            <a:r>
              <a:rPr lang="uz-Cyrl-UZ" b="1" spc="-32" dirty="0" smtClean="0">
                <a:latin typeface="Times New Roman" panose="02020603050405020304" pitchFamily="18" charset="0"/>
                <a:cs typeface="Times New Roman" panose="02020603050405020304" pitchFamily="18" charset="0"/>
              </a:rPr>
              <a:t>аромадни</a:t>
            </a:r>
            <a:r>
              <a:rPr lang="uz-Cyrl-UZ" b="1" spc="-74" dirty="0" smtClean="0">
                <a:latin typeface="Times New Roman" panose="02020603050405020304" pitchFamily="18" charset="0"/>
                <a:cs typeface="Times New Roman" panose="02020603050405020304" pitchFamily="18" charset="0"/>
              </a:rPr>
              <a:t> </a:t>
            </a:r>
            <a:r>
              <a:rPr lang="uz-Cyrl-UZ" b="1" spc="16" dirty="0" smtClean="0">
                <a:latin typeface="Times New Roman" panose="02020603050405020304" pitchFamily="18" charset="0"/>
                <a:cs typeface="Times New Roman" panose="02020603050405020304" pitchFamily="18" charset="0"/>
              </a:rPr>
              <a:t>4</a:t>
            </a:r>
            <a:r>
              <a:rPr lang="uz-Cyrl-UZ" b="1" spc="-74" dirty="0" smtClean="0">
                <a:latin typeface="Times New Roman" panose="02020603050405020304" pitchFamily="18" charset="0"/>
                <a:cs typeface="Times New Roman" panose="02020603050405020304" pitchFamily="18" charset="0"/>
              </a:rPr>
              <a:t> </a:t>
            </a:r>
            <a:r>
              <a:rPr lang="uz-Cyrl-UZ" b="1" spc="-111" dirty="0" smtClean="0">
                <a:latin typeface="Times New Roman" panose="02020603050405020304" pitchFamily="18" charset="0"/>
                <a:cs typeface="Times New Roman" panose="02020603050405020304" pitchFamily="18" charset="0"/>
              </a:rPr>
              <a:t>минг</a:t>
            </a:r>
            <a:r>
              <a:rPr lang="uz-Cyrl-UZ" b="1" spc="-74" dirty="0" smtClean="0">
                <a:latin typeface="Times New Roman" panose="02020603050405020304" pitchFamily="18" charset="0"/>
                <a:cs typeface="Times New Roman" panose="02020603050405020304" pitchFamily="18" charset="0"/>
              </a:rPr>
              <a:t> </a:t>
            </a:r>
            <a:r>
              <a:rPr lang="uz-Cyrl-UZ" b="1" spc="-148" dirty="0" smtClean="0">
                <a:latin typeface="Times New Roman" panose="02020603050405020304" pitchFamily="18" charset="0"/>
                <a:cs typeface="Times New Roman" panose="02020603050405020304" pitchFamily="18" charset="0"/>
              </a:rPr>
              <a:t>АKШ </a:t>
            </a:r>
            <a:r>
              <a:rPr lang="uz-Cyrl-UZ" b="1" spc="-95" dirty="0" smtClean="0">
                <a:latin typeface="Times New Roman" panose="02020603050405020304" pitchFamily="18" charset="0"/>
                <a:cs typeface="Times New Roman" panose="02020603050405020304" pitchFamily="18" charset="0"/>
              </a:rPr>
              <a:t>д</a:t>
            </a:r>
            <a:r>
              <a:rPr lang="uz-Cyrl-UZ" b="1" spc="-180" dirty="0" smtClean="0">
                <a:latin typeface="Times New Roman" panose="02020603050405020304" pitchFamily="18" charset="0"/>
                <a:cs typeface="Times New Roman" panose="02020603050405020304" pitchFamily="18" charset="0"/>
              </a:rPr>
              <a:t>о</a:t>
            </a:r>
            <a:r>
              <a:rPr lang="uz-Cyrl-UZ" b="1" spc="-116" dirty="0" smtClean="0">
                <a:latin typeface="Times New Roman" panose="02020603050405020304" pitchFamily="18" charset="0"/>
                <a:cs typeface="Times New Roman" panose="02020603050405020304" pitchFamily="18" charset="0"/>
              </a:rPr>
              <a:t>лларидан</a:t>
            </a:r>
            <a:r>
              <a:rPr lang="uz-Cyrl-UZ" b="1" spc="-74" dirty="0" smtClean="0">
                <a:latin typeface="Times New Roman" panose="02020603050405020304" pitchFamily="18" charset="0"/>
                <a:cs typeface="Times New Roman" panose="02020603050405020304" pitchFamily="18" charset="0"/>
              </a:rPr>
              <a:t> </a:t>
            </a:r>
            <a:r>
              <a:rPr lang="uz-Cyrl-UZ" b="1" spc="-11" dirty="0" smtClean="0">
                <a:latin typeface="Times New Roman" panose="02020603050405020304" pitchFamily="18" charset="0"/>
                <a:cs typeface="Times New Roman" panose="02020603050405020304" pitchFamily="18" charset="0"/>
              </a:rPr>
              <a:t>ошириш.</a:t>
            </a:r>
            <a:endParaRPr lang="uz-Cyrl-UZ" b="1" dirty="0" smtClean="0">
              <a:latin typeface="Times New Roman" panose="02020603050405020304" pitchFamily="18" charset="0"/>
              <a:cs typeface="Times New Roman" panose="02020603050405020304" pitchFamily="18" charset="0"/>
            </a:endParaRPr>
          </a:p>
          <a:p>
            <a:pPr marL="13434" marR="5374" algn="just">
              <a:lnSpc>
                <a:spcPct val="106100"/>
              </a:lnSpc>
              <a:spcBef>
                <a:spcPts val="106"/>
              </a:spcBef>
            </a:pPr>
            <a:endParaRPr lang="uz-Cyrl-UZ" sz="1600" b="1" dirty="0">
              <a:latin typeface="Times New Roman" panose="02020603050405020304" pitchFamily="18" charset="0"/>
              <a:cs typeface="Times New Roman" panose="02020603050405020304" pitchFamily="18" charset="0"/>
            </a:endParaRPr>
          </a:p>
        </p:txBody>
      </p:sp>
      <p:sp>
        <p:nvSpPr>
          <p:cNvPr id="33" name="object 33"/>
          <p:cNvSpPr txBox="1"/>
          <p:nvPr/>
        </p:nvSpPr>
        <p:spPr>
          <a:xfrm>
            <a:off x="3243036" y="4106749"/>
            <a:ext cx="6561976" cy="600777"/>
          </a:xfrm>
          <a:prstGeom prst="rect">
            <a:avLst/>
          </a:prstGeom>
        </p:spPr>
        <p:txBody>
          <a:bodyPr vert="horz" wrap="square" lIns="0" tIns="13434" rIns="0" bIns="0" rtlCol="0">
            <a:spAutoFit/>
          </a:bodyPr>
          <a:lstStyle/>
          <a:p>
            <a:pPr marL="13434" marR="5374" algn="just">
              <a:lnSpc>
                <a:spcPct val="106100"/>
              </a:lnSpc>
              <a:spcBef>
                <a:spcPts val="106"/>
              </a:spcBef>
            </a:pPr>
            <a:r>
              <a:rPr lang="uz-Cyrl-UZ" b="1" spc="-111" dirty="0" smtClean="0">
                <a:latin typeface="Times New Roman" panose="02020603050405020304" pitchFamily="18" charset="0"/>
                <a:cs typeface="Times New Roman" panose="02020603050405020304" pitchFamily="18" charset="0"/>
              </a:rPr>
              <a:t>     3.”Даромади </a:t>
            </a:r>
            <a:r>
              <a:rPr lang="uz-Cyrl-UZ" b="1" spc="-106" dirty="0" smtClean="0">
                <a:latin typeface="Times New Roman" panose="02020603050405020304" pitchFamily="18" charset="0"/>
                <a:cs typeface="Times New Roman" panose="02020603050405020304" pitchFamily="18" charset="0"/>
              </a:rPr>
              <a:t>ўртачадан </a:t>
            </a:r>
            <a:r>
              <a:rPr lang="uz-Cyrl-UZ" b="1" spc="-249" dirty="0" smtClean="0">
                <a:latin typeface="Times New Roman" panose="02020603050405020304" pitchFamily="18" charset="0"/>
                <a:cs typeface="Times New Roman" panose="02020603050405020304" pitchFamily="18" charset="0"/>
              </a:rPr>
              <a:t>ю қ о р и </a:t>
            </a:r>
            <a:r>
              <a:rPr lang="uz-Cyrl-UZ" b="1" spc="-242" dirty="0" smtClean="0">
                <a:latin typeface="Times New Roman" panose="02020603050405020304" pitchFamily="18" charset="0"/>
                <a:cs typeface="Times New Roman" panose="02020603050405020304" pitchFamily="18" charset="0"/>
              </a:rPr>
              <a:t> </a:t>
            </a:r>
            <a:r>
              <a:rPr lang="uz-Cyrl-UZ" b="1" spc="-164" dirty="0" smtClean="0">
                <a:latin typeface="Times New Roman" panose="02020603050405020304" pitchFamily="18" charset="0"/>
                <a:cs typeface="Times New Roman" panose="02020603050405020304" pitchFamily="18" charset="0"/>
              </a:rPr>
              <a:t>б</a:t>
            </a:r>
            <a:r>
              <a:rPr lang="uz-Cyrl-UZ" b="1" spc="-159" dirty="0" smtClean="0">
                <a:latin typeface="Times New Roman" panose="02020603050405020304" pitchFamily="18" charset="0"/>
                <a:cs typeface="Times New Roman" panose="02020603050405020304" pitchFamily="18" charset="0"/>
              </a:rPr>
              <a:t>ў</a:t>
            </a:r>
            <a:r>
              <a:rPr lang="uz-Cyrl-UZ" b="1" spc="-116" dirty="0" smtClean="0">
                <a:latin typeface="Times New Roman" panose="02020603050405020304" pitchFamily="18" charset="0"/>
                <a:cs typeface="Times New Roman" panose="02020603050405020304" pitchFamily="18" charset="0"/>
              </a:rPr>
              <a:t>л</a:t>
            </a:r>
            <a:r>
              <a:rPr lang="uz-Cyrl-UZ" b="1" spc="-90" dirty="0" smtClean="0">
                <a:latin typeface="Times New Roman" panose="02020603050405020304" pitchFamily="18" charset="0"/>
                <a:cs typeface="Times New Roman" panose="02020603050405020304" pitchFamily="18" charset="0"/>
              </a:rPr>
              <a:t>г</a:t>
            </a:r>
            <a:r>
              <a:rPr lang="uz-Cyrl-UZ" b="1" spc="-106" dirty="0" smtClean="0">
                <a:latin typeface="Times New Roman" panose="02020603050405020304" pitchFamily="18" charset="0"/>
                <a:cs typeface="Times New Roman" panose="02020603050405020304" pitchFamily="18" charset="0"/>
              </a:rPr>
              <a:t>ан</a:t>
            </a:r>
            <a:r>
              <a:rPr lang="uz-Cyrl-UZ" b="1" spc="-74" dirty="0" smtClean="0">
                <a:latin typeface="Times New Roman" panose="02020603050405020304" pitchFamily="18" charset="0"/>
                <a:cs typeface="Times New Roman" panose="02020603050405020304" pitchFamily="18" charset="0"/>
              </a:rPr>
              <a:t> </a:t>
            </a:r>
            <a:r>
              <a:rPr lang="uz-Cyrl-UZ" b="1" spc="-111" dirty="0" smtClean="0">
                <a:latin typeface="Times New Roman" panose="02020603050405020304" pitchFamily="18" charset="0"/>
                <a:cs typeface="Times New Roman" panose="02020603050405020304" pitchFamily="18" charset="0"/>
              </a:rPr>
              <a:t>да</a:t>
            </a:r>
            <a:r>
              <a:rPr lang="uz-Cyrl-UZ" b="1" spc="-148" dirty="0" smtClean="0">
                <a:latin typeface="Times New Roman" panose="02020603050405020304" pitchFamily="18" charset="0"/>
                <a:cs typeface="Times New Roman" panose="02020603050405020304" pitchFamily="18" charset="0"/>
              </a:rPr>
              <a:t>в</a:t>
            </a:r>
            <a:r>
              <a:rPr lang="uz-Cyrl-UZ" b="1" spc="-127" dirty="0" smtClean="0">
                <a:latin typeface="Times New Roman" panose="02020603050405020304" pitchFamily="18" charset="0"/>
                <a:cs typeface="Times New Roman" panose="02020603050405020304" pitchFamily="18" charset="0"/>
              </a:rPr>
              <a:t>л</a:t>
            </a:r>
            <a:r>
              <a:rPr lang="uz-Cyrl-UZ" b="1" spc="-132" dirty="0" smtClean="0">
                <a:latin typeface="Times New Roman" panose="02020603050405020304" pitchFamily="18" charset="0"/>
                <a:cs typeface="Times New Roman" panose="02020603050405020304" pitchFamily="18" charset="0"/>
              </a:rPr>
              <a:t>а</a:t>
            </a:r>
            <a:r>
              <a:rPr lang="uz-Cyrl-UZ" b="1" spc="-100" dirty="0" smtClean="0">
                <a:latin typeface="Times New Roman" panose="02020603050405020304" pitchFamily="18" charset="0"/>
                <a:cs typeface="Times New Roman" panose="02020603050405020304" pitchFamily="18" charset="0"/>
              </a:rPr>
              <a:t>т</a:t>
            </a:r>
            <a:r>
              <a:rPr lang="uz-Cyrl-UZ" b="1" spc="-121" dirty="0" smtClean="0">
                <a:latin typeface="Times New Roman" panose="02020603050405020304" pitchFamily="18" charset="0"/>
                <a:cs typeface="Times New Roman" panose="02020603050405020304" pitchFamily="18" charset="0"/>
              </a:rPr>
              <a:t>ла</a:t>
            </a:r>
            <a:r>
              <a:rPr lang="uz-Cyrl-UZ" b="1" spc="-164" dirty="0" smtClean="0">
                <a:latin typeface="Times New Roman" panose="02020603050405020304" pitchFamily="18" charset="0"/>
                <a:cs typeface="Times New Roman" panose="02020603050405020304" pitchFamily="18" charset="0"/>
              </a:rPr>
              <a:t>р</a:t>
            </a:r>
            <a:r>
              <a:rPr lang="uz-Cyrl-UZ" b="1" spc="-69" dirty="0" smtClean="0">
                <a:latin typeface="Times New Roman" panose="02020603050405020304" pitchFamily="18" charset="0"/>
                <a:cs typeface="Times New Roman" panose="02020603050405020304" pitchFamily="18" charset="0"/>
              </a:rPr>
              <a:t>”</a:t>
            </a:r>
            <a:r>
              <a:rPr lang="uz-Cyrl-UZ" b="1" spc="-74" dirty="0" smtClean="0">
                <a:latin typeface="Times New Roman" panose="02020603050405020304" pitchFamily="18" charset="0"/>
                <a:cs typeface="Times New Roman" panose="02020603050405020304" pitchFamily="18" charset="0"/>
              </a:rPr>
              <a:t> қ</a:t>
            </a:r>
            <a:r>
              <a:rPr lang="uz-Cyrl-UZ" b="1" spc="-79" dirty="0" smtClean="0">
                <a:latin typeface="Times New Roman" panose="02020603050405020304" pitchFamily="18" charset="0"/>
                <a:cs typeface="Times New Roman" panose="02020603050405020304" pitchFamily="18" charset="0"/>
              </a:rPr>
              <a:t>а</a:t>
            </a:r>
            <a:r>
              <a:rPr lang="uz-Cyrl-UZ" b="1" dirty="0" smtClean="0">
                <a:latin typeface="Times New Roman" panose="02020603050405020304" pitchFamily="18" charset="0"/>
                <a:cs typeface="Times New Roman" panose="02020603050405020304" pitchFamily="18" charset="0"/>
              </a:rPr>
              <a:t>т</a:t>
            </a:r>
            <a:r>
              <a:rPr lang="uz-Cyrl-UZ" b="1" spc="-11" dirty="0" smtClean="0">
                <a:latin typeface="Times New Roman" panose="02020603050405020304" pitchFamily="18" charset="0"/>
                <a:cs typeface="Times New Roman" panose="02020603050405020304" pitchFamily="18" charset="0"/>
              </a:rPr>
              <a:t>ори</a:t>
            </a:r>
            <a:r>
              <a:rPr lang="uz-Cyrl-UZ" b="1" spc="-26" dirty="0" smtClean="0">
                <a:latin typeface="Times New Roman" panose="02020603050405020304" pitchFamily="18" charset="0"/>
                <a:cs typeface="Times New Roman" panose="02020603050405020304" pitchFamily="18" charset="0"/>
              </a:rPr>
              <a:t>г</a:t>
            </a:r>
            <a:r>
              <a:rPr lang="uz-Cyrl-UZ" b="1" spc="-32" dirty="0" smtClean="0">
                <a:latin typeface="Times New Roman" panose="02020603050405020304" pitchFamily="18" charset="0"/>
                <a:cs typeface="Times New Roman" panose="02020603050405020304" pitchFamily="18" charset="0"/>
              </a:rPr>
              <a:t>а  </a:t>
            </a:r>
            <a:r>
              <a:rPr lang="uz-Cyrl-UZ" b="1" dirty="0" smtClean="0">
                <a:latin typeface="Times New Roman" panose="02020603050405020304" pitchFamily="18" charset="0"/>
                <a:cs typeface="Times New Roman" panose="02020603050405020304" pitchFamily="18" charset="0"/>
              </a:rPr>
              <a:t>кириш</a:t>
            </a:r>
            <a:r>
              <a:rPr lang="uz-Cyrl-UZ" b="1" spc="-74" dirty="0" smtClean="0">
                <a:latin typeface="Times New Roman" panose="02020603050405020304" pitchFamily="18" charset="0"/>
                <a:cs typeface="Times New Roman" panose="02020603050405020304" pitchFamily="18" charset="0"/>
              </a:rPr>
              <a:t> </a:t>
            </a:r>
            <a:r>
              <a:rPr lang="uz-Cyrl-UZ" b="1" spc="-21" dirty="0" smtClean="0">
                <a:latin typeface="Times New Roman" panose="02020603050405020304" pitchFamily="18" charset="0"/>
                <a:cs typeface="Times New Roman" panose="02020603050405020304" pitchFamily="18" charset="0"/>
              </a:rPr>
              <a:t>учун</a:t>
            </a:r>
            <a:r>
              <a:rPr lang="uz-Cyrl-UZ" b="1" spc="-74" dirty="0" smtClean="0">
                <a:latin typeface="Times New Roman" panose="02020603050405020304" pitchFamily="18" charset="0"/>
                <a:cs typeface="Times New Roman" panose="02020603050405020304" pitchFamily="18" charset="0"/>
              </a:rPr>
              <a:t> </a:t>
            </a:r>
            <a:r>
              <a:rPr lang="uz-Cyrl-UZ" b="1" spc="-16" dirty="0" smtClean="0">
                <a:latin typeface="Times New Roman" panose="02020603050405020304" pitchFamily="18" charset="0"/>
                <a:cs typeface="Times New Roman" panose="02020603050405020304" pitchFamily="18" charset="0"/>
              </a:rPr>
              <a:t>замин</a:t>
            </a:r>
            <a:r>
              <a:rPr lang="uz-Cyrl-UZ" b="1" spc="-74" dirty="0" smtClean="0">
                <a:latin typeface="Times New Roman" panose="02020603050405020304" pitchFamily="18" charset="0"/>
                <a:cs typeface="Times New Roman" panose="02020603050405020304" pitchFamily="18" charset="0"/>
              </a:rPr>
              <a:t> </a:t>
            </a:r>
            <a:r>
              <a:rPr lang="uz-Cyrl-UZ" b="1" spc="-42" dirty="0" smtClean="0">
                <a:latin typeface="Times New Roman" panose="02020603050405020304" pitchFamily="18" charset="0"/>
                <a:cs typeface="Times New Roman" panose="02020603050405020304" pitchFamily="18" charset="0"/>
              </a:rPr>
              <a:t>я</a:t>
            </a:r>
            <a:r>
              <a:rPr lang="uz-Cyrl-UZ" b="1" spc="-58" dirty="0" smtClean="0">
                <a:latin typeface="Times New Roman" panose="02020603050405020304" pitchFamily="18" charset="0"/>
                <a:cs typeface="Times New Roman" panose="02020603050405020304" pitchFamily="18" charset="0"/>
              </a:rPr>
              <a:t>р</a:t>
            </a:r>
            <a:r>
              <a:rPr lang="uz-Cyrl-UZ" b="1" spc="-79" dirty="0" smtClean="0">
                <a:latin typeface="Times New Roman" panose="02020603050405020304" pitchFamily="18" charset="0"/>
                <a:cs typeface="Times New Roman" panose="02020603050405020304" pitchFamily="18" charset="0"/>
              </a:rPr>
              <a:t>а</a:t>
            </a:r>
            <a:r>
              <a:rPr lang="uz-Cyrl-UZ" b="1" spc="11" dirty="0" smtClean="0">
                <a:latin typeface="Times New Roman" panose="02020603050405020304" pitchFamily="18" charset="0"/>
                <a:cs typeface="Times New Roman" panose="02020603050405020304" pitchFamily="18" charset="0"/>
              </a:rPr>
              <a:t>тиш.</a:t>
            </a:r>
            <a:endParaRPr lang="uz-Cyrl-UZ"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12888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9110" y="1004476"/>
            <a:ext cx="9427778" cy="4278094"/>
          </a:xfrm>
          <a:prstGeom prst="rect">
            <a:avLst/>
          </a:prstGeom>
        </p:spPr>
        <p:txBody>
          <a:bodyPr wrap="square">
            <a:spAutoFit/>
          </a:bodyPr>
          <a:lstStyle/>
          <a:p>
            <a:pPr algn="just"/>
            <a:r>
              <a:rPr lang="uz-Cyrl-UZ" dirty="0" smtClean="0">
                <a:latin typeface="Times New Roman" panose="02020603050405020304" pitchFamily="18" charset="0"/>
                <a:cs typeface="Times New Roman" panose="02020603050405020304" pitchFamily="18" charset="0"/>
              </a:rPr>
              <a:t>	</a:t>
            </a:r>
            <a:r>
              <a:rPr lang="uz-Cyrl-UZ" sz="2000" dirty="0" smtClean="0">
                <a:latin typeface="Times New Roman" panose="02020603050405020304" pitchFamily="18" charset="0"/>
                <a:cs typeface="Times New Roman" panose="02020603050405020304" pitchFamily="18" charset="0"/>
              </a:rPr>
              <a:t>Корхонада ёки ташкилотда </a:t>
            </a:r>
            <a:r>
              <a:rPr lang="uz-Cyrl-UZ" sz="2000" b="1" dirty="0" smtClean="0">
                <a:latin typeface="Times New Roman" panose="02020603050405020304" pitchFamily="18" charset="0"/>
                <a:cs typeface="Times New Roman" panose="02020603050405020304" pitchFamily="18" charset="0"/>
              </a:rPr>
              <a:t>меҳнатга хақ тўлашни оқилона ташкил килиш </a:t>
            </a:r>
            <a:r>
              <a:rPr lang="uz-Cyrl-UZ" sz="2000" dirty="0" smtClean="0">
                <a:latin typeface="Times New Roman" panose="02020603050405020304" pitchFamily="18" charset="0"/>
                <a:cs typeface="Times New Roman" panose="02020603050405020304" pitchFamily="18" charset="0"/>
              </a:rPr>
              <a:t>ходимлар фаолиятини рағбатлантириш, маҳсулот ва меҳнат бозорида рақобатбардошликни, корхонанинг рентабеллик даражасини кўтариш ва ишлаб чиқилаётган маҳсулотларнинг ёки кўрсатилаётган хизматларнинг сифатини яхшилаш ва уларнинг даромадлилигини таъминлаши лозим. </a:t>
            </a:r>
          </a:p>
          <a:p>
            <a:pPr algn="just"/>
            <a:endParaRPr lang="uz-Cyrl-UZ" sz="500" dirty="0">
              <a:latin typeface="Times New Roman" panose="02020603050405020304" pitchFamily="18" charset="0"/>
              <a:cs typeface="Times New Roman" panose="02020603050405020304" pitchFamily="18" charset="0"/>
            </a:endParaRPr>
          </a:p>
          <a:p>
            <a:pPr algn="just"/>
            <a:r>
              <a:rPr lang="uz-Cyrl-UZ" sz="2000" dirty="0" smtClean="0">
                <a:latin typeface="Times New Roman" panose="02020603050405020304" pitchFamily="18" charset="0"/>
                <a:cs typeface="Times New Roman" panose="02020603050405020304" pitchFamily="18" charset="0"/>
              </a:rPr>
              <a:t>	</a:t>
            </a:r>
            <a:r>
              <a:rPr lang="uz-Cyrl-UZ" sz="2000" b="1" dirty="0" smtClean="0">
                <a:latin typeface="Times New Roman" panose="02020603050405020304" pitchFamily="18" charset="0"/>
                <a:cs typeface="Times New Roman" panose="02020603050405020304" pitchFamily="18" charset="0"/>
              </a:rPr>
              <a:t>Меҳнатга хақ тўлашни оқилона ташкил этишдан мақсад </a:t>
            </a:r>
            <a:r>
              <a:rPr lang="uz-Cyrl-UZ" sz="2000" dirty="0" smtClean="0">
                <a:latin typeface="Times New Roman" panose="02020603050405020304" pitchFamily="18" charset="0"/>
                <a:cs typeface="Times New Roman" panose="02020603050405020304" pitchFamily="18" charset="0"/>
              </a:rPr>
              <a:t>-</a:t>
            </a:r>
            <a:r>
              <a:rPr lang="uz-Cyrl-UZ" sz="2000" b="1" dirty="0" smtClean="0">
                <a:latin typeface="Times New Roman" panose="02020603050405020304" pitchFamily="18" charset="0"/>
                <a:cs typeface="Times New Roman" panose="02020603050405020304" pitchFamily="18" charset="0"/>
              </a:rPr>
              <a:t> </a:t>
            </a:r>
            <a:r>
              <a:rPr lang="uz-Cyrl-UZ" sz="2000" dirty="0" smtClean="0">
                <a:latin typeface="Times New Roman" panose="02020603050405020304" pitchFamily="18" charset="0"/>
                <a:cs typeface="Times New Roman" panose="02020603050405020304" pitchFamily="18" charset="0"/>
              </a:rPr>
              <a:t>унинг </a:t>
            </a:r>
            <a:r>
              <a:rPr lang="uz-Cyrl-UZ" sz="2000" dirty="0">
                <a:latin typeface="Times New Roman" panose="02020603050405020304" pitchFamily="18" charset="0"/>
                <a:cs typeface="Times New Roman" panose="02020603050405020304" pitchFamily="18" charset="0"/>
              </a:rPr>
              <a:t>ҳ</a:t>
            </a:r>
            <a:r>
              <a:rPr lang="uz-Cyrl-UZ" sz="2000" dirty="0" smtClean="0">
                <a:latin typeface="Times New Roman" panose="02020603050405020304" pitchFamily="18" charset="0"/>
                <a:cs typeface="Times New Roman" panose="02020603050405020304" pitchFamily="18" charset="0"/>
              </a:rPr>
              <a:t>ажми </a:t>
            </a:r>
            <a:r>
              <a:rPr lang="uz-Cyrl-UZ" sz="2000" dirty="0">
                <a:latin typeface="Times New Roman" panose="02020603050405020304" pitchFamily="18" charset="0"/>
                <a:cs typeface="Times New Roman" panose="02020603050405020304" pitchFamily="18" charset="0"/>
              </a:rPr>
              <a:t>ва ходимнинг корхона </a:t>
            </a:r>
            <a:r>
              <a:rPr lang="uz-Cyrl-UZ" sz="2000" dirty="0" smtClean="0">
                <a:latin typeface="Times New Roman" panose="02020603050405020304" pitchFamily="18" charset="0"/>
                <a:cs typeface="Times New Roman" panose="02020603050405020304" pitchFamily="18" charset="0"/>
              </a:rPr>
              <a:t>ҳўжалик </a:t>
            </a:r>
            <a:r>
              <a:rPr lang="uz-Cyrl-UZ" sz="2000" dirty="0">
                <a:latin typeface="Times New Roman" panose="02020603050405020304" pitchFamily="18" charset="0"/>
                <a:cs typeface="Times New Roman" panose="02020603050405020304" pitchFamily="18" charset="0"/>
              </a:rPr>
              <a:t>фаолиятига </a:t>
            </a:r>
            <a:r>
              <a:rPr lang="uz-Cyrl-UZ" sz="2000" dirty="0" smtClean="0">
                <a:latin typeface="Times New Roman" panose="02020603050405020304" pitchFamily="18" charset="0"/>
                <a:cs typeface="Times New Roman" panose="02020603050405020304" pitchFamily="18" charset="0"/>
              </a:rPr>
              <a:t>меҳнат </a:t>
            </a:r>
            <a:r>
              <a:rPr lang="uz-Cyrl-UZ" sz="2000" dirty="0">
                <a:latin typeface="Times New Roman" panose="02020603050405020304" pitchFamily="18" charset="0"/>
                <a:cs typeface="Times New Roman" panose="02020603050405020304" pitchFamily="18" charset="0"/>
              </a:rPr>
              <a:t>фаолиятида </a:t>
            </a:r>
            <a:r>
              <a:rPr lang="uz-Cyrl-UZ" sz="2000" dirty="0" smtClean="0">
                <a:latin typeface="Times New Roman" panose="02020603050405020304" pitchFamily="18" charset="0"/>
                <a:cs typeface="Times New Roman" panose="02020603050405020304" pitchFamily="18" charset="0"/>
              </a:rPr>
              <a:t>кўшган хиссасига </a:t>
            </a:r>
            <a:r>
              <a:rPr lang="uz-Cyrl-UZ" sz="2000" dirty="0">
                <a:latin typeface="Times New Roman" panose="02020603050405020304" pitchFamily="18" charset="0"/>
                <a:cs typeface="Times New Roman" panose="02020603050405020304" pitchFamily="18" charset="0"/>
              </a:rPr>
              <a:t>мос </a:t>
            </a:r>
            <a:r>
              <a:rPr lang="uz-Cyrl-UZ" sz="2000" dirty="0" smtClean="0">
                <a:latin typeface="Times New Roman" panose="02020603050405020304" pitchFamily="18" charset="0"/>
                <a:cs typeface="Times New Roman" panose="02020603050405020304" pitchFamily="18" charset="0"/>
              </a:rPr>
              <a:t>келишини </a:t>
            </a:r>
            <a:r>
              <a:rPr lang="uz-Cyrl-UZ" sz="2000" dirty="0">
                <a:latin typeface="Times New Roman" panose="02020603050405020304" pitchFamily="18" charset="0"/>
                <a:cs typeface="Times New Roman" panose="02020603050405020304" pitchFamily="18" charset="0"/>
              </a:rPr>
              <a:t>таъминлаш, яъни </a:t>
            </a:r>
            <a:r>
              <a:rPr lang="uz-Cyrl-UZ" sz="2000" dirty="0" smtClean="0">
                <a:latin typeface="Times New Roman" panose="02020603050405020304" pitchFamily="18" charset="0"/>
                <a:cs typeface="Times New Roman" panose="02020603050405020304" pitchFamily="18" charset="0"/>
              </a:rPr>
              <a:t>меҳнат </a:t>
            </a:r>
            <a:r>
              <a:rPr lang="uz-Cyrl-UZ" sz="2000" dirty="0">
                <a:latin typeface="Times New Roman" panose="02020603050405020304" pitchFamily="18" charset="0"/>
                <a:cs typeface="Times New Roman" panose="02020603050405020304" pitchFamily="18" charset="0"/>
              </a:rPr>
              <a:t>ў</a:t>
            </a:r>
            <a:r>
              <a:rPr lang="uz-Cyrl-UZ" sz="2000" dirty="0" smtClean="0">
                <a:latin typeface="Times New Roman" panose="02020603050405020304" pitchFamily="18" charset="0"/>
                <a:cs typeface="Times New Roman" panose="02020603050405020304" pitchFamily="18" charset="0"/>
              </a:rPr>
              <a:t>лчами </a:t>
            </a:r>
            <a:r>
              <a:rPr lang="uz-Cyrl-UZ" sz="2000" dirty="0">
                <a:latin typeface="Times New Roman" panose="02020603050405020304" pitchFamily="18" charset="0"/>
                <a:cs typeface="Times New Roman" panose="02020603050405020304" pitchFamily="18" charset="0"/>
              </a:rPr>
              <a:t>ва истеъмол </a:t>
            </a:r>
            <a:r>
              <a:rPr lang="uz-Cyrl-UZ" sz="2000" dirty="0" smtClean="0">
                <a:latin typeface="Times New Roman" panose="02020603050405020304" pitchFamily="18" charset="0"/>
                <a:cs typeface="Times New Roman" panose="02020603050405020304" pitchFamily="18" charset="0"/>
              </a:rPr>
              <a:t>ўлчами ўртасидаги </a:t>
            </a:r>
            <a:r>
              <a:rPr lang="uz-Cyrl-UZ" sz="2000" dirty="0">
                <a:latin typeface="Times New Roman" panose="02020603050405020304" pitchFamily="18" charset="0"/>
                <a:cs typeface="Times New Roman" panose="02020603050405020304" pitchFamily="18" charset="0"/>
              </a:rPr>
              <a:t>мутаносибликни таъминлашдир</a:t>
            </a:r>
            <a:r>
              <a:rPr lang="uz-Cyrl-UZ" sz="2000" dirty="0" smtClean="0">
                <a:latin typeface="Times New Roman" panose="02020603050405020304" pitchFamily="18" charset="0"/>
                <a:cs typeface="Times New Roman" panose="02020603050405020304" pitchFamily="18" charset="0"/>
              </a:rPr>
              <a:t>.</a:t>
            </a:r>
          </a:p>
          <a:p>
            <a:pPr algn="just"/>
            <a:endParaRPr lang="uz-Cyrl-UZ" sz="500" dirty="0" smtClean="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	</a:t>
            </a:r>
            <a:r>
              <a:rPr lang="uz-Cyrl-UZ" sz="2000" b="1" dirty="0" smtClean="0">
                <a:latin typeface="Times New Roman" panose="02020603050405020304" pitchFamily="18" charset="0"/>
                <a:cs typeface="Times New Roman" panose="02020603050405020304" pitchFamily="18" charset="0"/>
              </a:rPr>
              <a:t>Ходимлар меҳнатига хақ тўлаш </a:t>
            </a:r>
            <a:r>
              <a:rPr lang="uz-Cyrl-UZ" sz="2000" dirty="0" smtClean="0">
                <a:latin typeface="Times New Roman" panose="02020603050405020304" pitchFamily="18" charset="0"/>
                <a:cs typeface="Times New Roman" panose="02020603050405020304" pitchFamily="18" charset="0"/>
              </a:rPr>
              <a:t>- ишлаб чиқариш </a:t>
            </a:r>
            <a:r>
              <a:rPr lang="uz-Cyrl-UZ" sz="2000" dirty="0">
                <a:latin typeface="Times New Roman" panose="02020603050405020304" pitchFamily="18" charset="0"/>
                <a:cs typeface="Times New Roman" panose="02020603050405020304" pitchFamily="18" charset="0"/>
              </a:rPr>
              <a:t>жараёнига жалб </a:t>
            </a:r>
            <a:r>
              <a:rPr lang="uz-Cyrl-UZ" sz="2000" dirty="0" smtClean="0">
                <a:latin typeface="Times New Roman" panose="02020603050405020304" pitchFamily="18" charset="0"/>
                <a:cs typeface="Times New Roman" panose="02020603050405020304" pitchFamily="18" charset="0"/>
              </a:rPr>
              <a:t>килинган меҳнат </a:t>
            </a:r>
            <a:r>
              <a:rPr lang="uz-Cyrl-UZ" sz="2000" dirty="0">
                <a:latin typeface="Times New Roman" panose="02020603050405020304" pitchFamily="18" charset="0"/>
                <a:cs typeface="Times New Roman" panose="02020603050405020304" pitchFamily="18" charset="0"/>
              </a:rPr>
              <a:t>ресурсларининг </a:t>
            </a:r>
            <a:r>
              <a:rPr lang="uz-Cyrl-UZ" sz="2000" dirty="0" smtClean="0">
                <a:latin typeface="Times New Roman" panose="02020603050405020304" pitchFamily="18" charset="0"/>
                <a:cs typeface="Times New Roman" panose="02020603050405020304" pitchFamily="18" charset="0"/>
              </a:rPr>
              <a:t>баҳосидир</a:t>
            </a:r>
            <a:r>
              <a:rPr lang="uz-Cyrl-UZ" sz="2000" dirty="0">
                <a:latin typeface="Times New Roman" panose="02020603050405020304" pitchFamily="18" charset="0"/>
                <a:cs typeface="Times New Roman" panose="02020603050405020304" pitchFamily="18" charset="0"/>
              </a:rPr>
              <a:t>. </a:t>
            </a:r>
            <a:r>
              <a:rPr lang="uz-Cyrl-UZ" sz="2000" dirty="0" smtClean="0">
                <a:latin typeface="Times New Roman" panose="02020603050405020304" pitchFamily="18" charset="0"/>
                <a:cs typeface="Times New Roman" panose="02020603050405020304" pitchFamily="18" charset="0"/>
              </a:rPr>
              <a:t>Бошқача қилиб </a:t>
            </a:r>
            <a:r>
              <a:rPr lang="uz-Cyrl-UZ" sz="2000" dirty="0">
                <a:latin typeface="Times New Roman" panose="02020603050405020304" pitchFamily="18" charset="0"/>
                <a:cs typeface="Times New Roman" panose="02020603050405020304" pitchFamily="18" charset="0"/>
              </a:rPr>
              <a:t>айтганда, иш </a:t>
            </a:r>
            <a:r>
              <a:rPr lang="uz-Cyrl-UZ" sz="2000" dirty="0" smtClean="0">
                <a:latin typeface="Times New Roman" panose="02020603050405020304" pitchFamily="18" charset="0"/>
                <a:cs typeface="Times New Roman" panose="02020603050405020304" pitchFamily="18" charset="0"/>
              </a:rPr>
              <a:t>хақи - маҳсулот </a:t>
            </a:r>
            <a:r>
              <a:rPr lang="uz-Cyrl-UZ" sz="2000" dirty="0">
                <a:latin typeface="Times New Roman" panose="02020603050405020304" pitchFamily="18" charset="0"/>
                <a:cs typeface="Times New Roman" panose="02020603050405020304" pitchFamily="18" charset="0"/>
              </a:rPr>
              <a:t>ишлаб </a:t>
            </a:r>
            <a:r>
              <a:rPr lang="uz-Cyrl-UZ" sz="2000" dirty="0" smtClean="0">
                <a:latin typeface="Times New Roman" panose="02020603050405020304" pitchFamily="18" charset="0"/>
                <a:cs typeface="Times New Roman" panose="02020603050405020304" pitchFamily="18" charset="0"/>
              </a:rPr>
              <a:t>чиқариш </a:t>
            </a:r>
            <a:r>
              <a:rPr lang="uz-Cyrl-UZ" sz="2000" dirty="0">
                <a:latin typeface="Times New Roman" panose="02020603050405020304" pitchFamily="18" charset="0"/>
                <a:cs typeface="Times New Roman" panose="02020603050405020304" pitchFamily="18" charset="0"/>
              </a:rPr>
              <a:t>ва сотиш </a:t>
            </a:r>
            <a:r>
              <a:rPr lang="uz-Cyrl-UZ" sz="2000" dirty="0" smtClean="0">
                <a:latin typeface="Times New Roman" panose="02020603050405020304" pitchFamily="18" charset="0"/>
                <a:cs typeface="Times New Roman" panose="02020603050405020304" pitchFamily="18" charset="0"/>
              </a:rPr>
              <a:t>харажатларининг </a:t>
            </a:r>
            <a:r>
              <a:rPr lang="uz-Cyrl-UZ" sz="2000" dirty="0">
                <a:latin typeface="Times New Roman" panose="02020603050405020304" pitchFamily="18" charset="0"/>
                <a:cs typeface="Times New Roman" panose="02020603050405020304" pitchFamily="18" charset="0"/>
              </a:rPr>
              <a:t>корхона ходимлари </a:t>
            </a:r>
            <a:r>
              <a:rPr lang="uz-Cyrl-UZ" sz="2000" dirty="0" smtClean="0">
                <a:latin typeface="Times New Roman" panose="02020603050405020304" pitchFamily="18" charset="0"/>
                <a:cs typeface="Times New Roman" panose="02020603050405020304" pitchFamily="18" charset="0"/>
              </a:rPr>
              <a:t>меҳнатига хақ тўлаш учун сарфланувчи қисмидир</a:t>
            </a:r>
            <a:r>
              <a:rPr lang="uz-Cyrl-UZ" sz="2200" dirty="0">
                <a:latin typeface="Times New Roman" panose="02020603050405020304" pitchFamily="18" charset="0"/>
                <a:cs typeface="Times New Roman" panose="02020603050405020304" pitchFamily="18" charset="0"/>
              </a:rPr>
              <a:t>.</a:t>
            </a:r>
          </a:p>
        </p:txBody>
      </p:sp>
      <p:sp>
        <p:nvSpPr>
          <p:cNvPr id="5" name="Блок-схема: типовой процесс 4"/>
          <p:cNvSpPr/>
          <p:nvPr/>
        </p:nvSpPr>
        <p:spPr>
          <a:xfrm>
            <a:off x="0" y="0"/>
            <a:ext cx="9906000" cy="874941"/>
          </a:xfrm>
          <a:prstGeom prst="flowChartPredefinedProcess">
            <a:avLst/>
          </a:prstGeom>
          <a:solidFill>
            <a:srgbClr val="00206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ru-RU" sz="2800" b="1" dirty="0" smtClean="0">
                <a:solidFill>
                  <a:schemeClr val="bg1"/>
                </a:solidFill>
                <a:latin typeface="Times New Roman" panose="02020603050405020304" pitchFamily="18" charset="0"/>
                <a:cs typeface="Times New Roman" panose="02020603050405020304" pitchFamily="18" charset="0"/>
              </a:rPr>
              <a:t>1.</a:t>
            </a:r>
            <a:r>
              <a:rPr lang="uz-Cyrl-UZ" altLang="ru-RU" sz="2800" b="1" dirty="0">
                <a:solidFill>
                  <a:schemeClr val="bg1"/>
                </a:solidFill>
                <a:latin typeface="Times New Roman" panose="02020603050405020304" pitchFamily="18" charset="0"/>
                <a:cs typeface="Times New Roman" panose="02020603050405020304" pitchFamily="18" charset="0"/>
              </a:rPr>
              <a:t> Корхоналарда иш хақи ва меҳнатга хақ тўлашнинг моҳияти ва </a:t>
            </a:r>
            <a:r>
              <a:rPr lang="uz-Cyrl-UZ" altLang="ru-RU" sz="2800" b="1" dirty="0" smtClean="0">
                <a:solidFill>
                  <a:schemeClr val="bg1"/>
                </a:solidFill>
                <a:latin typeface="Times New Roman" panose="02020603050405020304" pitchFamily="18" charset="0"/>
                <a:cs typeface="Times New Roman" panose="02020603050405020304" pitchFamily="18" charset="0"/>
              </a:rPr>
              <a:t>зарурлиги</a:t>
            </a:r>
            <a:r>
              <a:rPr lang="en-US" altLang="ru-RU" sz="2800" b="1" dirty="0" smtClean="0">
                <a:solidFill>
                  <a:schemeClr val="bg1"/>
                </a:solidFill>
                <a:latin typeface="Times New Roman" panose="02020603050405020304" pitchFamily="18" charset="0"/>
                <a:cs typeface="Times New Roman" panose="02020603050405020304" pitchFamily="18" charset="0"/>
              </a:rPr>
              <a:t> [1]</a:t>
            </a:r>
            <a:r>
              <a:rPr lang="uz-Cyrl-UZ" altLang="ru-RU" sz="3200" b="1" dirty="0" smtClean="0">
                <a:solidFill>
                  <a:schemeClr val="tx1"/>
                </a:solidFill>
                <a:latin typeface="Times New Roman" panose="02020603050405020304" pitchFamily="18" charset="0"/>
                <a:cs typeface="Times New Roman" panose="02020603050405020304" pitchFamily="18" charset="0"/>
              </a:rPr>
              <a:t>.</a:t>
            </a:r>
            <a:endParaRPr lang="uz-Cyrl-UZ" altLang="ru-RU" sz="3200" b="1" dirty="0">
              <a:solidFill>
                <a:schemeClr val="tx1"/>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7170682" y="6211614"/>
            <a:ext cx="2191407" cy="430246"/>
          </a:xfrm>
          <a:prstGeom prst="rect">
            <a:avLst/>
          </a:prstGeom>
        </p:spPr>
        <p:txBody>
          <a:bodyPr wrap="square">
            <a:spAutoFit/>
          </a:bodyPr>
          <a:lstStyle/>
          <a:p>
            <a:pPr>
              <a:lnSpc>
                <a:spcPct val="107000"/>
              </a:lnSpc>
              <a:spcBef>
                <a:spcPts val="1125"/>
              </a:spcBef>
              <a:spcAft>
                <a:spcPts val="0"/>
              </a:spcAft>
            </a:pPr>
            <a:r>
              <a:rPr lang="ru-RU" sz="1600" dirty="0">
                <a:solidFill>
                  <a:srgbClr val="333333"/>
                </a:solidFill>
                <a:latin typeface="Helvetica" panose="020B0604020202020204" pitchFamily="34" charset="0"/>
                <a:ea typeface="Times New Roman" panose="02020603050405020304" pitchFamily="18" charset="0"/>
                <a:cs typeface="Times New Roman" panose="02020603050405020304" pitchFamily="18" charset="0"/>
              </a:rPr>
              <a:t> </a:t>
            </a:r>
            <a:r>
              <a:rPr lang="ru-RU" sz="2200" b="1" dirty="0">
                <a:latin typeface="Times New Roman" panose="02020603050405020304" pitchFamily="18" charset="0"/>
                <a:ea typeface="Times New Roman" panose="02020603050405020304" pitchFamily="18" charset="0"/>
                <a:cs typeface="Times New Roman" panose="02020603050405020304" pitchFamily="18" charset="0"/>
                <a:hlinkClick r:id="rId2"/>
              </a:rPr>
              <a:t>Генри Форд</a:t>
            </a:r>
            <a:endParaRPr lang="ru-RU" sz="22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Скругленная прямоугольная выноска 6"/>
          <p:cNvSpPr/>
          <p:nvPr/>
        </p:nvSpPr>
        <p:spPr>
          <a:xfrm>
            <a:off x="465821" y="5240143"/>
            <a:ext cx="9122979" cy="932279"/>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0"/>
              </a:spcAft>
            </a:pPr>
            <a:r>
              <a:rPr lang="uz-Cyrl-UZ" sz="2400" b="1" kern="18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Иш ҳақини тўловчи иш берувчи эмас, иш берувчи фақат пулни тақсимлайди. Иш ҳақи мижоз томонидан тўланади.</a:t>
            </a:r>
            <a:endParaRPr lang="uz-Cyrl-UZ"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764645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462012"/>
            <a:ext cx="8229600" cy="1183908"/>
          </a:xfrm>
        </p:spPr>
        <p:txBody>
          <a:bodyPr>
            <a:normAutofit/>
          </a:bodyPr>
          <a:lstStyle/>
          <a:p>
            <a:pPr algn="ctr"/>
            <a:r>
              <a:rPr lang="ru-RU" sz="2700" b="1" dirty="0" smtClean="0">
                <a:latin typeface="Times New Roman" pitchFamily="18" charset="0"/>
                <a:cs typeface="Times New Roman" pitchFamily="18" charset="0"/>
              </a:rPr>
              <a:t> </a:t>
            </a:r>
            <a:r>
              <a:rPr lang="en-US" sz="3200" b="1" dirty="0" smtClean="0">
                <a:solidFill>
                  <a:schemeClr val="bg1"/>
                </a:solidFill>
                <a:latin typeface="Times New Roman" pitchFamily="18" charset="0"/>
                <a:cs typeface="Times New Roman" pitchFamily="18" charset="0"/>
              </a:rPr>
              <a:t> </a:t>
            </a:r>
            <a:endParaRPr lang="ru-RU" sz="3200" dirty="0"/>
          </a:p>
        </p:txBody>
      </p:sp>
      <p:sp>
        <p:nvSpPr>
          <p:cNvPr id="3" name="Содержимое 2"/>
          <p:cNvSpPr>
            <a:spLocks noGrp="1"/>
          </p:cNvSpPr>
          <p:nvPr>
            <p:ph idx="1"/>
          </p:nvPr>
        </p:nvSpPr>
        <p:spPr>
          <a:xfrm>
            <a:off x="0" y="0"/>
            <a:ext cx="9811407" cy="6905297"/>
          </a:xfrm>
        </p:spPr>
        <p:txBody>
          <a:bodyPr>
            <a:noAutofit/>
          </a:bodyPr>
          <a:lstStyle/>
          <a:p>
            <a:pPr marL="0" indent="0" algn="ctr">
              <a:lnSpc>
                <a:spcPct val="107000"/>
              </a:lnSpc>
              <a:spcAft>
                <a:spcPts val="800"/>
              </a:spcAft>
              <a:buNone/>
              <a:defRPr/>
            </a:pPr>
            <a:r>
              <a:rPr lang="uz-Cyrl-UZ" sz="2400" b="1" dirty="0" smtClean="0">
                <a:solidFill>
                  <a:srgbClr val="002060"/>
                </a:solidFill>
                <a:latin typeface="Times New Roman" panose="02020603050405020304" pitchFamily="18" charset="0"/>
                <a:cs typeface="Times New Roman" panose="02020603050405020304" pitchFamily="18" charset="0"/>
              </a:rPr>
              <a:t>Иш </a:t>
            </a:r>
            <a:r>
              <a:rPr lang="uz-Cyrl-UZ" sz="2400" b="1" dirty="0">
                <a:solidFill>
                  <a:srgbClr val="002060"/>
                </a:solidFill>
                <a:latin typeface="Times New Roman" panose="02020603050405020304" pitchFamily="18" charset="0"/>
                <a:cs typeface="Times New Roman" panose="02020603050405020304" pitchFamily="18" charset="0"/>
              </a:rPr>
              <a:t>ҳақини тавсифлаш учун кўпинча иккита атама қўлланилади: </a:t>
            </a:r>
            <a:r>
              <a:rPr lang="uz-Cyrl-UZ" sz="2400" b="1" dirty="0">
                <a:latin typeface="Times New Roman" panose="02020603050405020304" pitchFamily="18" charset="0"/>
                <a:cs typeface="Times New Roman" panose="02020603050405020304" pitchFamily="18" charset="0"/>
              </a:rPr>
              <a:t>иш ҳақи </a:t>
            </a:r>
            <a:r>
              <a:rPr lang="uz-Cyrl-UZ" sz="2400" b="1" dirty="0">
                <a:solidFill>
                  <a:srgbClr val="002060"/>
                </a:solidFill>
                <a:latin typeface="Times New Roman" panose="02020603050405020304" pitchFamily="18" charset="0"/>
                <a:cs typeface="Times New Roman" panose="02020603050405020304" pitchFamily="18" charset="0"/>
              </a:rPr>
              <a:t>ва </a:t>
            </a:r>
            <a:r>
              <a:rPr lang="uz-Cyrl-UZ" sz="2400" b="1" dirty="0" smtClean="0">
                <a:latin typeface="Times New Roman" panose="02020603050405020304" pitchFamily="18" charset="0"/>
                <a:cs typeface="Times New Roman" panose="02020603050405020304" pitchFamily="18" charset="0"/>
              </a:rPr>
              <a:t>меҳнатга ҳақ тўлаш</a:t>
            </a:r>
            <a:r>
              <a:rPr lang="en-US" sz="2400" b="1" dirty="0" smtClean="0">
                <a:latin typeface="Times New Roman" panose="02020603050405020304" pitchFamily="18" charset="0"/>
                <a:cs typeface="Times New Roman" panose="02020603050405020304" pitchFamily="18" charset="0"/>
              </a:rPr>
              <a:t> [1]</a:t>
            </a:r>
            <a:r>
              <a:rPr lang="uz-Cyrl-UZ" sz="2400" b="1" dirty="0" smtClean="0">
                <a:latin typeface="Times New Roman" panose="02020603050405020304" pitchFamily="18" charset="0"/>
                <a:cs typeface="Times New Roman" panose="02020603050405020304" pitchFamily="18" charset="0"/>
              </a:rPr>
              <a:t>. </a:t>
            </a:r>
          </a:p>
          <a:p>
            <a:pPr marL="0" indent="0" algn="ctr">
              <a:lnSpc>
                <a:spcPct val="107000"/>
              </a:lnSpc>
              <a:spcAft>
                <a:spcPts val="800"/>
              </a:spcAft>
              <a:buNone/>
              <a:defRPr/>
            </a:pPr>
            <a:r>
              <a:rPr lang="uz-Cyrl-UZ" sz="2400" b="1"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Иш ҳақи </a:t>
            </a:r>
            <a:r>
              <a:rPr lang="uz-Cyrl-UZ"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sz="2400" dirty="0" smtClean="0">
                <a:latin typeface="Times New Roman" panose="02020603050405020304" pitchFamily="18" charset="0"/>
                <a:cs typeface="Times New Roman" panose="02020603050405020304" pitchFamily="18" charset="0"/>
              </a:rPr>
              <a:t>бу </a:t>
            </a:r>
            <a:r>
              <a:rPr lang="uz-Cyrl-UZ" sz="2400" dirty="0">
                <a:latin typeface="Times New Roman" panose="02020603050405020304" pitchFamily="18" charset="0"/>
                <a:cs typeface="Times New Roman" panose="02020603050405020304" pitchFamily="18" charset="0"/>
              </a:rPr>
              <a:t>ходимнинг малакасига, меҳнатнинг мураккаблиги, миқдори, сифати ва шароитларига қараб иш ҳақи, шунингдек компенсация ва рағбатлантириш </a:t>
            </a:r>
            <a:r>
              <a:rPr lang="uz-Cyrl-UZ" sz="2400" dirty="0" smtClean="0">
                <a:latin typeface="Times New Roman" panose="02020603050405020304" pitchFamily="18" charset="0"/>
                <a:cs typeface="Times New Roman" panose="02020603050405020304" pitchFamily="18" charset="0"/>
              </a:rPr>
              <a:t>тўловларидир.</a:t>
            </a:r>
            <a:endParaRPr lang="uz-Cyrl-UZ" sz="2400" dirty="0" smtClean="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10000"/>
              </a:lnSpc>
              <a:buNone/>
            </a:pPr>
            <a:r>
              <a:rPr lang="uz-Cyrl-UZ" sz="2400" b="1" dirty="0" smtClean="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Меҳнатга ҳақ тўлаш </a:t>
            </a:r>
            <a:r>
              <a:rPr lang="uz-Cyrl-UZ" sz="2400" b="1" dirty="0" smtClean="0">
                <a:solidFill>
                  <a:srgbClr val="7030A0"/>
                </a:solidFill>
                <a:latin typeface="Times New Roman" panose="02020603050405020304" pitchFamily="18" charset="0"/>
                <a:ea typeface="Calibri" panose="020F0502020204030204" pitchFamily="34" charset="0"/>
                <a:cs typeface="Times New Roman" panose="02020603050405020304" pitchFamily="18" charset="0"/>
              </a:rPr>
              <a:t>-</a:t>
            </a:r>
            <a:r>
              <a:rPr lang="uz-Cyrl-UZ" sz="2400" dirty="0" smtClean="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асосий фаолият учун ҳақ тўлаш шаклидир. Меҳнатга ҳақ тўлаш иш ҳақига қўшимча равишда ижтимоий тўловларни (касаллик таътиллари, таътил тўловлари ва ходимларнинг бошқа ишламаган даромадлари, ишламаган соатлар учун тўловларни) ўз ичига олади.</a:t>
            </a:r>
            <a:endParaRPr lang="ru-RU" sz="2400" dirty="0">
              <a:latin typeface="Times New Roman" panose="02020603050405020304" pitchFamily="18" charset="0"/>
              <a:cs typeface="Times New Roman" panose="02020603050405020304" pitchFamily="18" charset="0"/>
            </a:endParaRPr>
          </a:p>
          <a:p>
            <a:pPr marL="0" indent="0" algn="just">
              <a:buNone/>
            </a:pPr>
            <a:r>
              <a:rPr lang="uz-Cyrl-UZ" sz="2400" b="1" i="1" dirty="0" smtClean="0">
                <a:latin typeface="Times New Roman" panose="02020603050405020304" pitchFamily="18" charset="0"/>
                <a:ea typeface="Calibri" panose="020F0502020204030204" pitchFamily="34" charset="0"/>
                <a:cs typeface="Times New Roman" panose="02020603050405020304" pitchFamily="18" charset="0"/>
              </a:rPr>
              <a:t>           Меҳнатга ҳақ тўлаш </a:t>
            </a:r>
            <a:r>
              <a:rPr lang="uz-Cyrl-UZ" sz="2400" i="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меҳнат қонунчилигига ва корхона ва ташкилотдаги жамоавий меҳнат шартномаларига мувофиқ амалга оширилади.</a:t>
            </a:r>
            <a:r>
              <a:rPr lang="uz-Cyrl-UZ" sz="2400" b="1" i="1" dirty="0">
                <a:solidFill>
                  <a:srgbClr val="002060"/>
                </a:solidFill>
                <a:latin typeface="Times New Roman" panose="02020603050405020304" pitchFamily="18" charset="0"/>
                <a:cs typeface="Times New Roman" pitchFamily="18" charset="0"/>
              </a:rPr>
              <a:t> </a:t>
            </a:r>
            <a:endParaRPr lang="uz-Cyrl-UZ" sz="2400" b="1" i="1" dirty="0" smtClean="0">
              <a:solidFill>
                <a:srgbClr val="002060"/>
              </a:solidFill>
              <a:latin typeface="Times New Roman" panose="02020603050405020304" pitchFamily="18" charset="0"/>
              <a:cs typeface="Times New Roman" pitchFamily="18" charset="0"/>
            </a:endParaRPr>
          </a:p>
          <a:p>
            <a:pPr marL="0" indent="0" algn="just">
              <a:buNone/>
            </a:pPr>
            <a:r>
              <a:rPr lang="uz-Cyrl-UZ" sz="2400" b="1" i="1" dirty="0" smtClean="0">
                <a:solidFill>
                  <a:srgbClr val="002060"/>
                </a:solidFill>
                <a:latin typeface="Times New Roman" panose="02020603050405020304" pitchFamily="18" charset="0"/>
                <a:cs typeface="Times New Roman" pitchFamily="18" charset="0"/>
              </a:rPr>
              <a:t>   “</a:t>
            </a:r>
            <a:r>
              <a:rPr lang="uz-Cyrl-UZ" sz="2400" b="1" i="1" dirty="0">
                <a:solidFill>
                  <a:srgbClr val="002060"/>
                </a:solidFill>
                <a:latin typeface="Times New Roman" panose="02020603050405020304" pitchFamily="18" charset="0"/>
                <a:cs typeface="Times New Roman" pitchFamily="18" charset="0"/>
              </a:rPr>
              <a:t>Агарда ходимга меҳнатига яраша хақ тўланмаса, </a:t>
            </a:r>
          </a:p>
          <a:p>
            <a:pPr marL="0" indent="0" algn="just">
              <a:buNone/>
            </a:pPr>
            <a:r>
              <a:rPr lang="uz-Cyrl-UZ" sz="2400" b="1" i="1" dirty="0">
                <a:solidFill>
                  <a:srgbClr val="002060"/>
                </a:solidFill>
                <a:latin typeface="Times New Roman" panose="02020603050405020304" pitchFamily="18" charset="0"/>
                <a:cs typeface="Times New Roman" pitchFamily="18" charset="0"/>
              </a:rPr>
              <a:t>                </a:t>
            </a:r>
            <a:r>
              <a:rPr lang="uz-Cyrl-UZ" sz="2400" b="1" i="1" dirty="0" smtClean="0">
                <a:solidFill>
                  <a:srgbClr val="002060"/>
                </a:solidFill>
                <a:latin typeface="Times New Roman" panose="02020603050405020304" pitchFamily="18" charset="0"/>
                <a:cs typeface="Times New Roman" pitchFamily="18" charset="0"/>
              </a:rPr>
              <a:t>     </a:t>
            </a:r>
            <a:r>
              <a:rPr lang="uz-Cyrl-UZ" sz="2400" b="1" i="1" dirty="0">
                <a:solidFill>
                  <a:srgbClr val="002060"/>
                </a:solidFill>
                <a:latin typeface="Times New Roman" panose="02020603050405020304" pitchFamily="18" charset="0"/>
                <a:cs typeface="Times New Roman" pitchFamily="18" charset="0"/>
              </a:rPr>
              <a:t>у шу тўланаётган хақга яраша ишлай бошлайди”. </a:t>
            </a:r>
          </a:p>
          <a:p>
            <a:pPr marL="0" indent="0" algn="ctr">
              <a:buNone/>
            </a:pPr>
            <a:r>
              <a:rPr lang="uz-Cyrl-UZ" sz="1200" b="1" i="1" dirty="0">
                <a:solidFill>
                  <a:srgbClr val="002060"/>
                </a:solidFill>
                <a:latin typeface="Times New Roman" panose="02020603050405020304" pitchFamily="18" charset="0"/>
                <a:cs typeface="Times New Roman" pitchFamily="18" charset="0"/>
              </a:rPr>
              <a:t>                                                                                 </a:t>
            </a:r>
            <a:r>
              <a:rPr lang="uz-Cyrl-UZ" sz="1200" b="1" i="1" dirty="0" smtClean="0">
                <a:solidFill>
                  <a:srgbClr val="002060"/>
                </a:solidFill>
                <a:latin typeface="Times New Roman" panose="02020603050405020304" pitchFamily="18" charset="0"/>
                <a:cs typeface="Times New Roman" pitchFamily="18" charset="0"/>
              </a:rPr>
              <a:t>                                                                           </a:t>
            </a:r>
            <a:r>
              <a:rPr lang="uz-Cyrl-UZ" sz="1200" b="1" i="1" dirty="0">
                <a:solidFill>
                  <a:srgbClr val="002060"/>
                </a:solidFill>
                <a:latin typeface="Times New Roman" panose="02020603050405020304" pitchFamily="18" charset="0"/>
                <a:cs typeface="Times New Roman" pitchFamily="18" charset="0"/>
              </a:rPr>
              <a:t>“Ўзбекистон Қаҳрамони” Озод Шарофиддинов </a:t>
            </a:r>
          </a:p>
          <a:p>
            <a:pPr marL="0" indent="0" algn="ctr">
              <a:buNone/>
            </a:pPr>
            <a:endParaRPr lang="uz-Cyrl-UZ" sz="12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ctr">
              <a:buNone/>
            </a:pPr>
            <a:endParaRPr lang="uz-Cyrl-UZ" sz="1200" i="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ctr">
              <a:buNone/>
            </a:pPr>
            <a:endParaRPr lang="uz-Cyrl-UZ" sz="1200" i="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ctr">
              <a:buNone/>
            </a:pPr>
            <a:endParaRPr lang="uz-Cyrl-UZ" sz="1200" i="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ctr">
              <a:buNone/>
            </a:pPr>
            <a:endParaRPr lang="uz-Cyrl-UZ" sz="12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ctr">
              <a:buNone/>
            </a:pPr>
            <a:endParaRPr lang="uz-Cyrl-UZ" sz="1200" i="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ctr">
              <a:buNone/>
            </a:pPr>
            <a:endParaRPr lang="uz-Cyrl-UZ" sz="1200" i="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ctr">
              <a:buNone/>
            </a:pPr>
            <a:endParaRPr lang="uz-Cyrl-UZ" sz="1200" i="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ctr">
              <a:buNone/>
            </a:pPr>
            <a:endParaRPr lang="uz-Cyrl-UZ" sz="1200" i="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095455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67862" y="1301106"/>
            <a:ext cx="8839200" cy="5262979"/>
          </a:xfrm>
          <a:prstGeom prst="rect">
            <a:avLst/>
          </a:prstGeom>
        </p:spPr>
        <p:txBody>
          <a:bodyPr wrap="square">
            <a:spAutoFit/>
          </a:bodyPr>
          <a:lstStyle/>
          <a:p>
            <a:pPr algn="just"/>
            <a:r>
              <a:rPr lang="uz-Cyrl-UZ" sz="2200" b="1" dirty="0" smtClean="0">
                <a:latin typeface="Times New Roman" panose="02020603050405020304" pitchFamily="18" charset="0"/>
                <a:cs typeface="Times New Roman" panose="02020603050405020304" pitchFamily="18" charset="0"/>
              </a:rPr>
              <a:t>	</a:t>
            </a:r>
            <a:r>
              <a:rPr lang="uz-Cyrl-UZ" sz="2800" b="1" dirty="0" smtClean="0">
                <a:latin typeface="Times New Roman" panose="02020603050405020304" pitchFamily="18" charset="0"/>
                <a:cs typeface="Times New Roman" panose="02020603050405020304" pitchFamily="18" charset="0"/>
              </a:rPr>
              <a:t>Иш хақи </a:t>
            </a:r>
            <a:r>
              <a:rPr lang="uz-Cyrl-UZ" sz="2800" dirty="0" smtClean="0">
                <a:latin typeface="Times New Roman" panose="02020603050405020304" pitchFamily="18" charset="0"/>
                <a:cs typeface="Times New Roman" panose="02020603050405020304" pitchFamily="18" charset="0"/>
              </a:rPr>
              <a:t>- хар бир ходимнинг сарфлаган меҳнати микдори ва сифатига мос равишда тақсимланувчи ва ходим тасарруфига пул шаклида келиб тушувчи миллий даромаднинг бир қисмидир</a:t>
            </a:r>
            <a:r>
              <a:rPr lang="en-US" sz="2800" dirty="0" smtClean="0">
                <a:latin typeface="Times New Roman" panose="02020603050405020304" pitchFamily="18" charset="0"/>
                <a:cs typeface="Times New Roman" panose="02020603050405020304" pitchFamily="18" charset="0"/>
              </a:rPr>
              <a:t> [1]</a:t>
            </a:r>
            <a:r>
              <a:rPr lang="uz-Cyrl-UZ" sz="2800" dirty="0" smtClean="0">
                <a:latin typeface="Times New Roman" panose="02020603050405020304" pitchFamily="18" charset="0"/>
                <a:cs typeface="Times New Roman" panose="02020603050405020304" pitchFamily="18" charset="0"/>
              </a:rPr>
              <a:t>. </a:t>
            </a:r>
          </a:p>
          <a:p>
            <a:pPr algn="just"/>
            <a:endParaRPr lang="uz-Cyrl-UZ" sz="2800" b="1" dirty="0" smtClean="0">
              <a:latin typeface="Times New Roman" panose="02020603050405020304" pitchFamily="18" charset="0"/>
              <a:cs typeface="Times New Roman" panose="02020603050405020304" pitchFamily="18" charset="0"/>
            </a:endParaRPr>
          </a:p>
          <a:p>
            <a:pPr algn="just"/>
            <a:r>
              <a:rPr lang="uz-Cyrl-UZ" sz="2800" b="1" dirty="0" smtClean="0">
                <a:latin typeface="Times New Roman" panose="02020603050405020304" pitchFamily="18" charset="0"/>
                <a:cs typeface="Times New Roman" panose="02020603050405020304" pitchFamily="18" charset="0"/>
              </a:rPr>
              <a:t>	</a:t>
            </a:r>
          </a:p>
          <a:p>
            <a:pPr algn="just"/>
            <a:endParaRPr lang="uz-Cyrl-UZ" sz="2800" b="1" dirty="0">
              <a:latin typeface="Times New Roman" panose="02020603050405020304" pitchFamily="18" charset="0"/>
              <a:cs typeface="Times New Roman" panose="02020603050405020304" pitchFamily="18" charset="0"/>
            </a:endParaRPr>
          </a:p>
          <a:p>
            <a:pPr algn="just"/>
            <a:endParaRPr lang="uz-Cyrl-UZ" sz="2800" b="1" dirty="0" smtClean="0">
              <a:latin typeface="Times New Roman" panose="02020603050405020304" pitchFamily="18" charset="0"/>
              <a:cs typeface="Times New Roman" panose="02020603050405020304" pitchFamily="18" charset="0"/>
            </a:endParaRPr>
          </a:p>
          <a:p>
            <a:pPr algn="just"/>
            <a:endParaRPr lang="uz-Cyrl-UZ" sz="2800" b="1" dirty="0">
              <a:latin typeface="Times New Roman" panose="02020603050405020304" pitchFamily="18" charset="0"/>
              <a:cs typeface="Times New Roman" panose="02020603050405020304" pitchFamily="18" charset="0"/>
            </a:endParaRPr>
          </a:p>
          <a:p>
            <a:pPr algn="just"/>
            <a:r>
              <a:rPr lang="uz-Cyrl-UZ" sz="2800" b="1" dirty="0" smtClean="0">
                <a:latin typeface="Times New Roman" panose="02020603050405020304" pitchFamily="18" charset="0"/>
                <a:cs typeface="Times New Roman" panose="02020603050405020304" pitchFamily="18" charset="0"/>
              </a:rPr>
              <a:t>Иш хақи – қилинган меҳнат учун мукофотдир</a:t>
            </a:r>
            <a:r>
              <a:rPr lang="en-US" sz="2800" b="1" dirty="0" smtClean="0">
                <a:latin typeface="Times New Roman" panose="02020603050405020304" pitchFamily="18" charset="0"/>
                <a:cs typeface="Times New Roman" panose="02020603050405020304" pitchFamily="18" charset="0"/>
              </a:rPr>
              <a:t> [2]</a:t>
            </a:r>
            <a:r>
              <a:rPr lang="uz-Cyrl-UZ" sz="2800" b="1" dirty="0" smtClean="0">
                <a:latin typeface="Times New Roman" panose="02020603050405020304" pitchFamily="18" charset="0"/>
                <a:cs typeface="Times New Roman" panose="02020603050405020304" pitchFamily="18" charset="0"/>
              </a:rPr>
              <a:t>.</a:t>
            </a:r>
          </a:p>
          <a:p>
            <a:pPr algn="just"/>
            <a:endParaRPr lang="uz-Cyrl-UZ" sz="2800" dirty="0" smtClean="0">
              <a:latin typeface="Times New Roman" panose="02020603050405020304" pitchFamily="18" charset="0"/>
              <a:cs typeface="Times New Roman" panose="02020603050405020304" pitchFamily="18" charset="0"/>
            </a:endParaRPr>
          </a:p>
          <a:p>
            <a:pPr algn="just"/>
            <a:r>
              <a:rPr lang="uz-Cyrl-UZ" sz="2800" dirty="0" smtClean="0">
                <a:latin typeface="Times New Roman" panose="02020603050405020304" pitchFamily="18" charset="0"/>
                <a:cs typeface="Times New Roman" panose="02020603050405020304" pitchFamily="18" charset="0"/>
              </a:rPr>
              <a:t>Иш хақининг номинал ва реал турлари мавжуд:</a:t>
            </a:r>
            <a:endParaRPr lang="uz-Cyrl-UZ" sz="2800" dirty="0">
              <a:latin typeface="Times New Roman" panose="02020603050405020304" pitchFamily="18" charset="0"/>
              <a:cs typeface="Times New Roman" panose="02020603050405020304" pitchFamily="18" charset="0"/>
            </a:endParaRPr>
          </a:p>
        </p:txBody>
      </p:sp>
      <p:sp>
        <p:nvSpPr>
          <p:cNvPr id="7" name="Вертикальный свиток 6"/>
          <p:cNvSpPr/>
          <p:nvPr/>
        </p:nvSpPr>
        <p:spPr>
          <a:xfrm>
            <a:off x="73572" y="3217965"/>
            <a:ext cx="9758855" cy="1765738"/>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sz="2200" b="1" dirty="0" smtClean="0">
                <a:solidFill>
                  <a:schemeClr val="tx1"/>
                </a:solidFill>
                <a:latin typeface="Times New Roman" panose="02020603050405020304" pitchFamily="18" charset="0"/>
                <a:cs typeface="Times New Roman" panose="02020603050405020304" pitchFamily="18" charset="0"/>
              </a:rPr>
              <a:t>Иш </a:t>
            </a:r>
            <a:r>
              <a:rPr lang="uz-Cyrl-UZ" sz="2200" b="1" dirty="0">
                <a:solidFill>
                  <a:schemeClr val="tx1"/>
                </a:solidFill>
                <a:latin typeface="Times New Roman" panose="02020603050405020304" pitchFamily="18" charset="0"/>
                <a:cs typeface="Times New Roman" panose="02020603050405020304" pitchFamily="18" charset="0"/>
              </a:rPr>
              <a:t>хақини оширишни сўраганингизда ишингиз қанчалик муҳимлиги </a:t>
            </a:r>
            <a:r>
              <a:rPr lang="uz-Cyrl-UZ" sz="2200" b="1" dirty="0" smtClean="0">
                <a:solidFill>
                  <a:schemeClr val="tx1"/>
                </a:solidFill>
                <a:latin typeface="Times New Roman" panose="02020603050405020304" pitchFamily="18" charset="0"/>
                <a:cs typeface="Times New Roman" panose="02020603050405020304" pitchFamily="18" charset="0"/>
              </a:rPr>
              <a:t>ва таътилга </a:t>
            </a:r>
            <a:r>
              <a:rPr lang="uz-Cyrl-UZ" sz="2200" b="1" dirty="0">
                <a:solidFill>
                  <a:schemeClr val="tx1"/>
                </a:solidFill>
                <a:latin typeface="Times New Roman" panose="02020603050405020304" pitchFamily="18" charset="0"/>
                <a:cs typeface="Times New Roman" panose="02020603050405020304" pitchFamily="18" charset="0"/>
              </a:rPr>
              <a:t>чиқиш керак бўлганда  </a:t>
            </a:r>
            <a:r>
              <a:rPr lang="uz-Cyrl-UZ" sz="2200" b="1" dirty="0" smtClean="0">
                <a:solidFill>
                  <a:schemeClr val="tx1"/>
                </a:solidFill>
                <a:latin typeface="Times New Roman" panose="02020603050405020304" pitchFamily="18" charset="0"/>
                <a:cs typeface="Times New Roman" panose="02020603050405020304" pitchFamily="18" charset="0"/>
              </a:rPr>
              <a:t>унчалик </a:t>
            </a:r>
            <a:r>
              <a:rPr lang="uz-Cyrl-UZ" sz="2200" b="1" dirty="0">
                <a:solidFill>
                  <a:schemeClr val="tx1"/>
                </a:solidFill>
                <a:latin typeface="Times New Roman" panose="02020603050405020304" pitchFamily="18" charset="0"/>
                <a:cs typeface="Times New Roman" panose="02020603050405020304" pitchFamily="18" charset="0"/>
              </a:rPr>
              <a:t>муҳим эмаслиги ажабланарлидир.       </a:t>
            </a:r>
            <a:r>
              <a:rPr lang="uz-Cyrl-UZ" sz="2200" b="1" dirty="0" smtClean="0">
                <a:solidFill>
                  <a:schemeClr val="tx1"/>
                </a:solidFill>
                <a:latin typeface="Times New Roman" panose="02020603050405020304" pitchFamily="18" charset="0"/>
                <a:cs typeface="Times New Roman" panose="02020603050405020304" pitchFamily="18" charset="0"/>
              </a:rPr>
              <a:t>              </a:t>
            </a:r>
          </a:p>
          <a:p>
            <a:pPr algn="just"/>
            <a:endParaRPr lang="uz-Cyrl-UZ" sz="100" b="1" u="sng" dirty="0">
              <a:solidFill>
                <a:srgbClr val="FFFF00"/>
              </a:solidFill>
              <a:latin typeface="Times New Roman" panose="02020603050405020304" pitchFamily="18" charset="0"/>
              <a:cs typeface="Times New Roman" panose="02020603050405020304" pitchFamily="18" charset="0"/>
              <a:hlinkClick r:id="rId2"/>
            </a:endParaRPr>
          </a:p>
          <a:p>
            <a:pPr algn="r"/>
            <a:r>
              <a:rPr lang="uz-Cyrl-UZ" sz="2200" b="1" u="sng" dirty="0" smtClean="0">
                <a:solidFill>
                  <a:schemeClr val="tx1"/>
                </a:solidFill>
                <a:latin typeface="Times New Roman" panose="02020603050405020304" pitchFamily="18" charset="0"/>
                <a:cs typeface="Times New Roman" panose="02020603050405020304" pitchFamily="18" charset="0"/>
                <a:hlinkClick r:id="rId2"/>
              </a:rPr>
              <a:t>Роберт </a:t>
            </a:r>
            <a:r>
              <a:rPr lang="uz-Cyrl-UZ" sz="2200" b="1" u="sng" dirty="0">
                <a:solidFill>
                  <a:schemeClr val="tx1"/>
                </a:solidFill>
                <a:latin typeface="Times New Roman" panose="02020603050405020304" pitchFamily="18" charset="0"/>
                <a:cs typeface="Times New Roman" panose="02020603050405020304" pitchFamily="18" charset="0"/>
                <a:hlinkClick r:id="rId2"/>
              </a:rPr>
              <a:t>Орбен</a:t>
            </a:r>
            <a:endParaRPr lang="uz-Cyrl-UZ" sz="2200" b="1" i="1" dirty="0">
              <a:solidFill>
                <a:schemeClr val="tx1"/>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367862" y="352125"/>
            <a:ext cx="9375227" cy="523220"/>
          </a:xfrm>
          <a:prstGeom prst="rect">
            <a:avLst/>
          </a:prstGeom>
        </p:spPr>
        <p:txBody>
          <a:bodyPr wrap="square">
            <a:spAutoFit/>
          </a:bodyPr>
          <a:lstStyle/>
          <a:p>
            <a:pPr algn="ctr"/>
            <a:r>
              <a:rPr lang="uz-Cyrl-UZ" altLang="ru-RU" sz="2800" b="1" dirty="0" smtClean="0">
                <a:latin typeface="Times New Roman" panose="02020603050405020304" pitchFamily="18" charset="0"/>
                <a:cs typeface="Times New Roman" panose="02020603050405020304" pitchFamily="18" charset="0"/>
              </a:rPr>
              <a:t>2.Корхоналарда </a:t>
            </a:r>
            <a:r>
              <a:rPr lang="uz-Cyrl-UZ" altLang="ru-RU" sz="2800" b="1" dirty="0">
                <a:latin typeface="Times New Roman" panose="02020603050405020304" pitchFamily="18" charset="0"/>
                <a:cs typeface="Times New Roman" panose="02020603050405020304" pitchFamily="18" charset="0"/>
              </a:rPr>
              <a:t>иш хаки ва унинг асосий турлари</a:t>
            </a:r>
            <a:endParaRPr lang="ru-RU" sz="2800" dirty="0"/>
          </a:p>
        </p:txBody>
      </p:sp>
    </p:spTree>
    <p:extLst>
      <p:ext uri="{BB962C8B-B14F-4D97-AF65-F5344CB8AC3E}">
        <p14:creationId xmlns:p14="http://schemas.microsoft.com/office/powerpoint/2010/main" val="12884148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кругленный прямоугольник 5"/>
          <p:cNvSpPr/>
          <p:nvPr/>
        </p:nvSpPr>
        <p:spPr>
          <a:xfrm>
            <a:off x="1159160" y="1596265"/>
            <a:ext cx="2952750" cy="503237"/>
          </a:xfrm>
          <a:prstGeom prst="roundRect">
            <a:avLst/>
          </a:prstGeom>
          <a:solidFill>
            <a:schemeClr val="accent1">
              <a:lumMod val="75000"/>
            </a:schemeClr>
          </a:solidFill>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uz-Cyrl-UZ" b="1" dirty="0" smtClean="0">
                <a:latin typeface="Times New Roman" panose="02020603050405020304" pitchFamily="18" charset="0"/>
                <a:cs typeface="Times New Roman" panose="02020603050405020304" pitchFamily="18" charset="0"/>
              </a:rPr>
              <a:t>НОМИНАЛ</a:t>
            </a:r>
            <a:endParaRPr lang="uz-Cyrl-UZ" b="1" dirty="0">
              <a:latin typeface="Times New Roman" panose="02020603050405020304" pitchFamily="18" charset="0"/>
              <a:cs typeface="Times New Roman" panose="02020603050405020304" pitchFamily="18" charset="0"/>
            </a:endParaRPr>
          </a:p>
        </p:txBody>
      </p:sp>
      <p:sp>
        <p:nvSpPr>
          <p:cNvPr id="7" name="Скругленный прямоугольник 6"/>
          <p:cNvSpPr/>
          <p:nvPr/>
        </p:nvSpPr>
        <p:spPr>
          <a:xfrm>
            <a:off x="5729177" y="1631983"/>
            <a:ext cx="2952750" cy="431800"/>
          </a:xfrm>
          <a:prstGeom prst="roundRect">
            <a:avLst/>
          </a:prstGeom>
          <a:solidFill>
            <a:schemeClr val="accent1">
              <a:lumMod val="75000"/>
            </a:schemeClr>
          </a:solidFill>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uz-Cyrl-UZ" b="1" dirty="0" smtClean="0">
                <a:latin typeface="Times New Roman" panose="02020603050405020304" pitchFamily="18" charset="0"/>
                <a:cs typeface="Times New Roman" panose="02020603050405020304" pitchFamily="18" charset="0"/>
              </a:rPr>
              <a:t>РЕАЛ</a:t>
            </a:r>
            <a:endParaRPr lang="uz-Cyrl-UZ" b="1" dirty="0">
              <a:latin typeface="Times New Roman" panose="02020603050405020304" pitchFamily="18" charset="0"/>
              <a:cs typeface="Times New Roman" panose="02020603050405020304" pitchFamily="18" charset="0"/>
            </a:endParaRPr>
          </a:p>
        </p:txBody>
      </p:sp>
      <p:sp>
        <p:nvSpPr>
          <p:cNvPr id="9" name="Скругленный прямоугольник 8"/>
          <p:cNvSpPr/>
          <p:nvPr/>
        </p:nvSpPr>
        <p:spPr>
          <a:xfrm>
            <a:off x="654831" y="2591552"/>
            <a:ext cx="3887787" cy="1148584"/>
          </a:xfrm>
          <a:prstGeom prst="roundRect">
            <a:avLst/>
          </a:prstGeom>
          <a:solidFill>
            <a:schemeClr val="accent1">
              <a:lumMod val="60000"/>
              <a:lumOff val="40000"/>
            </a:schemeClr>
          </a:solidFill>
        </p:spPr>
        <p:style>
          <a:lnRef idx="1">
            <a:schemeClr val="accent1"/>
          </a:lnRef>
          <a:fillRef idx="2">
            <a:schemeClr val="accent1"/>
          </a:fillRef>
          <a:effectRef idx="1">
            <a:schemeClr val="accent1"/>
          </a:effectRef>
          <a:fontRef idx="minor">
            <a:schemeClr val="dk1"/>
          </a:fontRef>
        </p:style>
        <p:txBody>
          <a:bodyPr anchor="ctr"/>
          <a:lstStyle/>
          <a:p>
            <a:pPr algn="ctr">
              <a:defRPr/>
            </a:pPr>
            <a:r>
              <a:rPr lang="uz-Cyrl-UZ" sz="1600" b="1" dirty="0" smtClean="0">
                <a:latin typeface="Times New Roman" panose="02020603050405020304" pitchFamily="18" charset="0"/>
                <a:cs typeface="Times New Roman" panose="02020603050405020304" pitchFamily="18" charset="0"/>
              </a:rPr>
              <a:t>Иш ҳақи (номинал) - бу </a:t>
            </a:r>
            <a:r>
              <a:rPr lang="uz-Cyrl-UZ" sz="1600" b="1" dirty="0">
                <a:latin typeface="Times New Roman" panose="02020603050405020304" pitchFamily="18" charset="0"/>
                <a:cs typeface="Times New Roman" panose="02020603050405020304" pitchFamily="18" charset="0"/>
              </a:rPr>
              <a:t>ходимнинг барча мажбурий ажратмаларни ҳисобга олган ҳолда иш вақти (соат, кун, ҳафта, ой) бирлигига олган пул </a:t>
            </a:r>
            <a:r>
              <a:rPr lang="uz-Cyrl-UZ" sz="1600" b="1" dirty="0" smtClean="0">
                <a:latin typeface="Times New Roman" panose="02020603050405020304" pitchFamily="18" charset="0"/>
                <a:cs typeface="Times New Roman" panose="02020603050405020304" pitchFamily="18" charset="0"/>
              </a:rPr>
              <a:t>миқдори.</a:t>
            </a:r>
            <a:endParaRPr lang="uz-Cyrl-UZ" sz="1600" b="1" dirty="0">
              <a:latin typeface="Times New Roman" panose="02020603050405020304" pitchFamily="18" charset="0"/>
              <a:cs typeface="Times New Roman" panose="02020603050405020304" pitchFamily="18" charset="0"/>
            </a:endParaRPr>
          </a:p>
        </p:txBody>
      </p:sp>
      <p:sp>
        <p:nvSpPr>
          <p:cNvPr id="10" name="Скругленный прямоугольник 9"/>
          <p:cNvSpPr/>
          <p:nvPr/>
        </p:nvSpPr>
        <p:spPr>
          <a:xfrm>
            <a:off x="5404616" y="2605498"/>
            <a:ext cx="3887787" cy="2127660"/>
          </a:xfrm>
          <a:prstGeom prst="roundRect">
            <a:avLst/>
          </a:prstGeom>
          <a:solidFill>
            <a:schemeClr val="accent1">
              <a:lumMod val="60000"/>
              <a:lumOff val="40000"/>
            </a:schemeClr>
          </a:solidFill>
        </p:spPr>
        <p:style>
          <a:lnRef idx="1">
            <a:schemeClr val="accent1"/>
          </a:lnRef>
          <a:fillRef idx="2">
            <a:schemeClr val="accent1"/>
          </a:fillRef>
          <a:effectRef idx="1">
            <a:schemeClr val="accent1"/>
          </a:effectRef>
          <a:fontRef idx="minor">
            <a:schemeClr val="dk1"/>
          </a:fontRef>
        </p:style>
        <p:txBody>
          <a:bodyPr anchor="ctr"/>
          <a:lstStyle/>
          <a:p>
            <a:pPr algn="ctr">
              <a:defRPr/>
            </a:pPr>
            <a:r>
              <a:rPr lang="uz-Cyrl-UZ" sz="1600" b="1" dirty="0">
                <a:solidFill>
                  <a:schemeClr val="tx1"/>
                </a:solidFill>
                <a:latin typeface="Times New Roman" panose="02020603050405020304" pitchFamily="18" charset="0"/>
                <a:cs typeface="Times New Roman" panose="02020603050405020304" pitchFamily="18" charset="0"/>
              </a:rPr>
              <a:t>Реал иш ҳақи </a:t>
            </a:r>
            <a:r>
              <a:rPr lang="uz-Cyrl-UZ" sz="1600" b="1" dirty="0" smtClean="0">
                <a:solidFill>
                  <a:schemeClr val="tx1"/>
                </a:solidFill>
                <a:latin typeface="Times New Roman" panose="02020603050405020304" pitchFamily="18" charset="0"/>
                <a:cs typeface="Times New Roman" panose="02020603050405020304" pitchFamily="18" charset="0"/>
              </a:rPr>
              <a:t>номинал</a:t>
            </a:r>
            <a:r>
              <a:rPr lang="uz-Latn-UZ" sz="1600" b="1" dirty="0" smtClean="0">
                <a:solidFill>
                  <a:schemeClr val="tx1"/>
                </a:solidFill>
                <a:latin typeface="Times New Roman" panose="02020603050405020304" pitchFamily="18" charset="0"/>
                <a:cs typeface="Times New Roman" panose="02020603050405020304" pitchFamily="18" charset="0"/>
              </a:rPr>
              <a:t> </a:t>
            </a:r>
            <a:r>
              <a:rPr lang="uz-Cyrl-UZ" sz="1600" b="1" dirty="0">
                <a:solidFill>
                  <a:schemeClr val="tx1"/>
                </a:solidFill>
                <a:latin typeface="Times New Roman" panose="02020603050405020304" pitchFamily="18" charset="0"/>
                <a:cs typeface="Times New Roman" panose="02020603050405020304" pitchFamily="18" charset="0"/>
              </a:rPr>
              <a:t>иш </a:t>
            </a:r>
            <a:r>
              <a:rPr lang="uz-Cyrl-UZ" sz="1600" b="1" dirty="0" smtClean="0">
                <a:solidFill>
                  <a:schemeClr val="tx1"/>
                </a:solidFill>
                <a:latin typeface="Times New Roman" panose="02020603050405020304" pitchFamily="18" charset="0"/>
                <a:cs typeface="Times New Roman" panose="02020603050405020304" pitchFamily="18" charset="0"/>
              </a:rPr>
              <a:t>ҳақи </a:t>
            </a:r>
            <a:r>
              <a:rPr lang="uz-Cyrl-UZ" sz="1600" b="1" dirty="0">
                <a:solidFill>
                  <a:schemeClr val="tx1"/>
                </a:solidFill>
                <a:latin typeface="Times New Roman" panose="02020603050405020304" pitchFamily="18" charset="0"/>
                <a:cs typeface="Times New Roman" panose="02020603050405020304" pitchFamily="18" charset="0"/>
              </a:rPr>
              <a:t>сотиб олиш мумкин бўлган товарлар ва хизматлар қиймати билан белгиланади. Бу нарх даражасига </a:t>
            </a:r>
            <a:r>
              <a:rPr lang="uz-Cyrl-UZ" sz="1600" b="1" dirty="0" smtClean="0">
                <a:solidFill>
                  <a:schemeClr val="tx1"/>
                </a:solidFill>
                <a:latin typeface="Times New Roman" panose="02020603050405020304" pitchFamily="18" charset="0"/>
                <a:cs typeface="Times New Roman" panose="02020603050405020304" pitchFamily="18" charset="0"/>
              </a:rPr>
              <a:t>боғлиқ.</a:t>
            </a:r>
            <a:endParaRPr lang="uz-Cyrl-UZ" sz="1600" b="1" dirty="0">
              <a:solidFill>
                <a:schemeClr val="tx1"/>
              </a:solidFill>
              <a:latin typeface="Times New Roman" panose="02020603050405020304" pitchFamily="18" charset="0"/>
              <a:cs typeface="Times New Roman" panose="02020603050405020304" pitchFamily="18" charset="0"/>
            </a:endParaRPr>
          </a:p>
        </p:txBody>
      </p:sp>
      <p:sp>
        <p:nvSpPr>
          <p:cNvPr id="11" name="Скругленный прямоугольник 10"/>
          <p:cNvSpPr/>
          <p:nvPr/>
        </p:nvSpPr>
        <p:spPr>
          <a:xfrm>
            <a:off x="655240" y="4464954"/>
            <a:ext cx="1728788" cy="287337"/>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uz-Cyrl-UZ" sz="1600" b="1" dirty="0">
                <a:solidFill>
                  <a:schemeClr val="tx1"/>
                </a:solidFill>
                <a:latin typeface="Times New Roman" panose="02020603050405020304" pitchFamily="18" charset="0"/>
                <a:cs typeface="Times New Roman" panose="02020603050405020304" pitchFamily="18" charset="0"/>
              </a:rPr>
              <a:t>Ҳ</a:t>
            </a:r>
            <a:r>
              <a:rPr lang="uz-Cyrl-UZ" sz="1600" b="1" dirty="0" smtClean="0">
                <a:solidFill>
                  <a:schemeClr val="tx1"/>
                </a:solidFill>
                <a:latin typeface="Times New Roman" panose="02020603050405020304" pitchFamily="18" charset="0"/>
                <a:cs typeface="Times New Roman" panose="02020603050405020304" pitchFamily="18" charset="0"/>
              </a:rPr>
              <a:t>исоблаш</a:t>
            </a:r>
            <a:endParaRPr lang="uz-Cyrl-UZ" sz="1600" b="1" dirty="0">
              <a:solidFill>
                <a:schemeClr val="tx1"/>
              </a:solidFill>
              <a:latin typeface="Times New Roman" panose="02020603050405020304" pitchFamily="18" charset="0"/>
              <a:cs typeface="Times New Roman" panose="02020603050405020304" pitchFamily="18" charset="0"/>
            </a:endParaRPr>
          </a:p>
        </p:txBody>
      </p:sp>
      <p:sp>
        <p:nvSpPr>
          <p:cNvPr id="12" name="Скругленный прямоугольник 11"/>
          <p:cNvSpPr/>
          <p:nvPr/>
        </p:nvSpPr>
        <p:spPr>
          <a:xfrm>
            <a:off x="2816225" y="4445821"/>
            <a:ext cx="1728788" cy="287337"/>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uz-Cyrl-UZ" sz="1600" b="1" dirty="0" smtClean="0">
                <a:latin typeface="Times New Roman" panose="02020603050405020304" pitchFamily="18" charset="0"/>
                <a:cs typeface="Times New Roman" panose="02020603050405020304" pitchFamily="18" charset="0"/>
              </a:rPr>
              <a:t>Тўлов </a:t>
            </a:r>
            <a:endParaRPr lang="uz-Cyrl-UZ" sz="1600" b="1" dirty="0">
              <a:latin typeface="Times New Roman" panose="02020603050405020304" pitchFamily="18" charset="0"/>
              <a:cs typeface="Times New Roman" panose="02020603050405020304" pitchFamily="18" charset="0"/>
            </a:endParaRPr>
          </a:p>
        </p:txBody>
      </p:sp>
      <p:cxnSp>
        <p:nvCxnSpPr>
          <p:cNvPr id="13" name="Прямая со стрелкой 12"/>
          <p:cNvCxnSpPr/>
          <p:nvPr/>
        </p:nvCxnSpPr>
        <p:spPr>
          <a:xfrm flipH="1">
            <a:off x="2628107" y="833451"/>
            <a:ext cx="1916906" cy="745946"/>
          </a:xfrm>
          <a:prstGeom prst="straightConnector1">
            <a:avLst/>
          </a:prstGeom>
          <a:ln w="19050">
            <a:solidFill>
              <a:schemeClr val="tx1">
                <a:lumMod val="75000"/>
                <a:lumOff val="2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4" name="Прямая со стрелкой 23"/>
          <p:cNvCxnSpPr/>
          <p:nvPr/>
        </p:nvCxnSpPr>
        <p:spPr>
          <a:xfrm>
            <a:off x="7322944" y="2046103"/>
            <a:ext cx="0" cy="559395"/>
          </a:xfrm>
          <a:prstGeom prst="straightConnector1">
            <a:avLst/>
          </a:prstGeom>
          <a:ln w="19050">
            <a:solidFill>
              <a:schemeClr val="tx1">
                <a:lumMod val="75000"/>
                <a:lumOff val="2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8" name="Прямая со стрелкой 27"/>
          <p:cNvCxnSpPr/>
          <p:nvPr/>
        </p:nvCxnSpPr>
        <p:spPr>
          <a:xfrm flipH="1">
            <a:off x="2629925" y="2088315"/>
            <a:ext cx="11221" cy="517183"/>
          </a:xfrm>
          <a:prstGeom prst="straightConnector1">
            <a:avLst/>
          </a:prstGeom>
          <a:ln w="19050">
            <a:solidFill>
              <a:schemeClr val="tx1">
                <a:lumMod val="75000"/>
                <a:lumOff val="2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0" name="Прямая со стрелкой 29"/>
          <p:cNvCxnSpPr/>
          <p:nvPr/>
        </p:nvCxnSpPr>
        <p:spPr>
          <a:xfrm>
            <a:off x="1653077" y="3740136"/>
            <a:ext cx="0" cy="733083"/>
          </a:xfrm>
          <a:prstGeom prst="straightConnector1">
            <a:avLst/>
          </a:prstGeom>
          <a:ln w="19050">
            <a:solidFill>
              <a:schemeClr val="tx1">
                <a:lumMod val="75000"/>
                <a:lumOff val="2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4" name="Прямая со стрелкой 33"/>
          <p:cNvCxnSpPr/>
          <p:nvPr/>
        </p:nvCxnSpPr>
        <p:spPr>
          <a:xfrm>
            <a:off x="3680619" y="3712738"/>
            <a:ext cx="0" cy="733083"/>
          </a:xfrm>
          <a:prstGeom prst="straightConnector1">
            <a:avLst/>
          </a:prstGeom>
          <a:ln w="19050">
            <a:solidFill>
              <a:schemeClr val="tx1">
                <a:lumMod val="75000"/>
                <a:lumOff val="2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5" name="Прямая со стрелкой 34"/>
          <p:cNvCxnSpPr/>
          <p:nvPr/>
        </p:nvCxnSpPr>
        <p:spPr>
          <a:xfrm>
            <a:off x="4953000" y="852404"/>
            <a:ext cx="2029691" cy="779579"/>
          </a:xfrm>
          <a:prstGeom prst="straightConnector1">
            <a:avLst/>
          </a:prstGeom>
          <a:ln w="19050">
            <a:solidFill>
              <a:schemeClr val="tx1">
                <a:lumMod val="75000"/>
                <a:lumOff val="25000"/>
              </a:schemeClr>
            </a:solidFill>
            <a:tailEnd type="arrow"/>
          </a:ln>
        </p:spPr>
        <p:style>
          <a:lnRef idx="1">
            <a:schemeClr val="accent1"/>
          </a:lnRef>
          <a:fillRef idx="0">
            <a:schemeClr val="accent1"/>
          </a:fillRef>
          <a:effectRef idx="0">
            <a:schemeClr val="accent1"/>
          </a:effectRef>
          <a:fontRef idx="minor">
            <a:schemeClr val="tx1"/>
          </a:fontRef>
        </p:style>
      </p:cxnSp>
      <p:sp>
        <p:nvSpPr>
          <p:cNvPr id="17" name="Блок-схема: типовой процесс 16"/>
          <p:cNvSpPr/>
          <p:nvPr/>
        </p:nvSpPr>
        <p:spPr>
          <a:xfrm>
            <a:off x="0" y="265892"/>
            <a:ext cx="9906000" cy="567559"/>
          </a:xfrm>
          <a:prstGeom prst="flowChartPredefinedProcess">
            <a:avLst/>
          </a:prstGeom>
          <a:solidFill>
            <a:srgbClr val="00206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800" b="1" dirty="0">
                <a:latin typeface="Times New Roman" panose="02020603050405020304" pitchFamily="18" charset="0"/>
                <a:cs typeface="Times New Roman" panose="02020603050405020304" pitchFamily="18" charset="0"/>
              </a:rPr>
              <a:t>ИШ ХАҚИ </a:t>
            </a:r>
            <a:r>
              <a:rPr lang="uz-Cyrl-UZ" sz="2800" b="1" dirty="0" smtClean="0">
                <a:latin typeface="Times New Roman" panose="02020603050405020304" pitchFamily="18" charset="0"/>
                <a:cs typeface="Times New Roman" panose="02020603050405020304" pitchFamily="18" charset="0"/>
              </a:rPr>
              <a:t>ТЎЛОВИ</a:t>
            </a:r>
            <a:r>
              <a:rPr lang="en-US" sz="2800" b="1" dirty="0" smtClean="0">
                <a:latin typeface="Times New Roman" panose="02020603050405020304" pitchFamily="18" charset="0"/>
                <a:cs typeface="Times New Roman" panose="02020603050405020304" pitchFamily="18" charset="0"/>
              </a:rPr>
              <a:t> [2]</a:t>
            </a:r>
            <a:endParaRPr lang="uz-Cyrl-UZ" sz="2800" b="1"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01478" y="4888720"/>
            <a:ext cx="9616698" cy="2185214"/>
          </a:xfrm>
          <a:prstGeom prst="rect">
            <a:avLst/>
          </a:prstGeom>
        </p:spPr>
        <p:txBody>
          <a:bodyPr wrap="square">
            <a:spAutoFit/>
          </a:bodyPr>
          <a:lstStyle/>
          <a:p>
            <a:pPr algn="just"/>
            <a:r>
              <a:rPr lang="ru-RU" sz="1600" b="1" dirty="0" smtClean="0">
                <a:solidFill>
                  <a:srgbClr val="000000"/>
                </a:solidFill>
                <a:latin typeface="Times New Roman" panose="02020603050405020304" pitchFamily="18" charset="0"/>
                <a:cs typeface="Times New Roman" panose="02020603050405020304" pitchFamily="18" charset="0"/>
              </a:rPr>
              <a:t>       1914 </a:t>
            </a:r>
            <a:r>
              <a:rPr lang="ru-RU" sz="1600" b="1" dirty="0" err="1">
                <a:solidFill>
                  <a:srgbClr val="000000"/>
                </a:solidFill>
                <a:latin typeface="Times New Roman" panose="02020603050405020304" pitchFamily="18" charset="0"/>
                <a:cs typeface="Times New Roman" panose="02020603050405020304" pitchFamily="18" charset="0"/>
              </a:rPr>
              <a:t>йилда</a:t>
            </a:r>
            <a:r>
              <a:rPr lang="ru-RU" sz="1600" b="1" dirty="0">
                <a:solidFill>
                  <a:srgbClr val="000000"/>
                </a:solidFill>
                <a:latin typeface="Times New Roman" panose="02020603050405020304" pitchFamily="18" charset="0"/>
                <a:cs typeface="Times New Roman" panose="02020603050405020304" pitchFamily="18" charset="0"/>
              </a:rPr>
              <a:t> корпорация </a:t>
            </a:r>
            <a:r>
              <a:rPr lang="ru-RU" sz="1600" b="1" dirty="0" err="1">
                <a:solidFill>
                  <a:srgbClr val="000000"/>
                </a:solidFill>
                <a:latin typeface="Times New Roman" panose="02020603050405020304" pitchFamily="18" charset="0"/>
                <a:cs typeface="Times New Roman" panose="02020603050405020304" pitchFamily="18" charset="0"/>
              </a:rPr>
              <a:t>заводлари</a:t>
            </a:r>
            <a:r>
              <a:rPr lang="ru-RU" sz="1600" b="1" dirty="0">
                <a:solidFill>
                  <a:srgbClr val="000000"/>
                </a:solidFill>
                <a:latin typeface="Times New Roman" panose="02020603050405020304" pitchFamily="18" charset="0"/>
                <a:cs typeface="Times New Roman" panose="02020603050405020304" pitchFamily="18" charset="0"/>
              </a:rPr>
              <a:t> 9 </a:t>
            </a:r>
            <a:r>
              <a:rPr lang="ru-RU" sz="1600" b="1" dirty="0" err="1">
                <a:solidFill>
                  <a:srgbClr val="000000"/>
                </a:solidFill>
                <a:latin typeface="Times New Roman" panose="02020603050405020304" pitchFamily="18" charset="0"/>
                <a:cs typeface="Times New Roman" panose="02020603050405020304" pitchFamily="18" charset="0"/>
              </a:rPr>
              <a:t>соатлик</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икки</a:t>
            </a:r>
            <a:r>
              <a:rPr lang="ru-RU" sz="1600" b="1" dirty="0">
                <a:solidFill>
                  <a:srgbClr val="000000"/>
                </a:solidFill>
                <a:latin typeface="Times New Roman" panose="02020603050405020304" pitchFamily="18" charset="0"/>
                <a:cs typeface="Times New Roman" panose="02020603050405020304" pitchFamily="18" charset="0"/>
              </a:rPr>
              <a:t> смена </a:t>
            </a:r>
            <a:r>
              <a:rPr lang="ru-RU" sz="1600" b="1" dirty="0" err="1">
                <a:solidFill>
                  <a:srgbClr val="000000"/>
                </a:solidFill>
                <a:latin typeface="Times New Roman" panose="02020603050405020304" pitchFamily="18" charset="0"/>
                <a:cs typeface="Times New Roman" panose="02020603050405020304" pitchFamily="18" charset="0"/>
              </a:rPr>
              <a:t>ўрнига</a:t>
            </a:r>
            <a:r>
              <a:rPr lang="ru-RU" sz="1600" b="1" dirty="0">
                <a:solidFill>
                  <a:srgbClr val="000000"/>
                </a:solidFill>
                <a:latin typeface="Times New Roman" panose="02020603050405020304" pitchFamily="18" charset="0"/>
                <a:cs typeface="Times New Roman" panose="02020603050405020304" pitchFamily="18" charset="0"/>
              </a:rPr>
              <a:t> 8 </a:t>
            </a:r>
            <a:r>
              <a:rPr lang="ru-RU" sz="1600" b="1" dirty="0" err="1">
                <a:solidFill>
                  <a:srgbClr val="000000"/>
                </a:solidFill>
                <a:latin typeface="Times New Roman" panose="02020603050405020304" pitchFamily="18" charset="0"/>
                <a:cs typeface="Times New Roman" panose="02020603050405020304" pitchFamily="18" charset="0"/>
              </a:rPr>
              <a:t>соатлик</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уч</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сменада</a:t>
            </a:r>
            <a:r>
              <a:rPr lang="ru-RU" sz="1600" b="1" dirty="0">
                <a:solidFill>
                  <a:srgbClr val="000000"/>
                </a:solidFill>
                <a:latin typeface="Times New Roman" panose="02020603050405020304" pitchFamily="18" charset="0"/>
                <a:cs typeface="Times New Roman" panose="02020603050405020304" pitchFamily="18" charset="0"/>
              </a:rPr>
              <a:t> кеча-ю </a:t>
            </a:r>
            <a:r>
              <a:rPr lang="ru-RU" sz="1600" b="1" dirty="0" err="1">
                <a:solidFill>
                  <a:srgbClr val="000000"/>
                </a:solidFill>
                <a:latin typeface="Times New Roman" panose="02020603050405020304" pitchFamily="18" charset="0"/>
                <a:cs typeface="Times New Roman" panose="02020603050405020304" pitchFamily="18" charset="0"/>
              </a:rPr>
              <a:t>кундуз</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ишлай</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бошлайди</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Бу</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эса</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яна</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бир</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неча</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минг</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кишини</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иш</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билан</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таъминлаш</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имконини</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берган</a:t>
            </a:r>
            <a:r>
              <a:rPr lang="ru-RU" sz="1600" b="1" dirty="0">
                <a:solidFill>
                  <a:srgbClr val="000000"/>
                </a:solidFill>
                <a:latin typeface="Times New Roman" panose="02020603050405020304" pitchFamily="18" charset="0"/>
                <a:cs typeface="Times New Roman" panose="02020603050405020304" pitchFamily="18" charset="0"/>
              </a:rPr>
              <a:t>. 5 </a:t>
            </a:r>
            <a:r>
              <a:rPr lang="ru-RU" sz="1600" b="1" dirty="0" err="1">
                <a:solidFill>
                  <a:srgbClr val="000000"/>
                </a:solidFill>
                <a:latin typeface="Times New Roman" panose="02020603050405020304" pitchFamily="18" charset="0"/>
                <a:cs typeface="Times New Roman" panose="02020603050405020304" pitchFamily="18" charset="0"/>
              </a:rPr>
              <a:t>долларлик</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иш</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ҳақи</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оширилгани</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ҳаммага</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ҳам</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кафолатланмаган</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ишчи</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маошини</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оқилона</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сарфлаши</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оиласини</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боқиши</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керак</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эди</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лекин</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пулини</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ичкилик</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қимор</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ва</a:t>
            </a:r>
            <a:r>
              <a:rPr lang="ru-RU" sz="1600" b="1" dirty="0">
                <a:solidFill>
                  <a:srgbClr val="000000"/>
                </a:solidFill>
                <a:latin typeface="Times New Roman" panose="02020603050405020304" pitchFamily="18" charset="0"/>
                <a:cs typeface="Times New Roman" panose="02020603050405020304" pitchFamily="18" charset="0"/>
              </a:rPr>
              <a:t> шу </a:t>
            </a:r>
            <a:r>
              <a:rPr lang="ru-RU" sz="1600" b="1" dirty="0" err="1">
                <a:solidFill>
                  <a:srgbClr val="000000"/>
                </a:solidFill>
                <a:latin typeface="Times New Roman" panose="02020603050405020304" pitchFamily="18" charset="0"/>
                <a:cs typeface="Times New Roman" panose="02020603050405020304" pitchFamily="18" charset="0"/>
              </a:rPr>
              <a:t>каби</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кўнгилхушлик</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учун</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сарфласа</a:t>
            </a:r>
            <a:r>
              <a:rPr lang="ru-RU" sz="1600" b="1" dirty="0">
                <a:solidFill>
                  <a:srgbClr val="000000"/>
                </a:solidFill>
                <a:latin typeface="Times New Roman" panose="02020603050405020304" pitchFamily="18" charset="0"/>
                <a:cs typeface="Times New Roman" panose="02020603050405020304" pitchFamily="18" charset="0"/>
              </a:rPr>
              <a:t> у </a:t>
            </a:r>
            <a:r>
              <a:rPr lang="ru-RU" sz="1600" b="1" dirty="0" err="1">
                <a:solidFill>
                  <a:srgbClr val="000000"/>
                </a:solidFill>
                <a:latin typeface="Times New Roman" panose="02020603050405020304" pitchFamily="18" charset="0"/>
                <a:cs typeface="Times New Roman" panose="02020603050405020304" pitchFamily="18" charset="0"/>
              </a:rPr>
              <a:t>ишдан</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cs typeface="Times New Roman" panose="02020603050405020304" pitchFamily="18" charset="0"/>
              </a:rPr>
              <a:t>бўшатилар</a:t>
            </a:r>
            <a:r>
              <a:rPr lang="ru-RU" sz="1600" b="1" dirty="0">
                <a:solidFill>
                  <a:srgbClr val="000000"/>
                </a:solidFill>
                <a:latin typeface="Times New Roman" panose="02020603050405020304" pitchFamily="18" charset="0"/>
                <a:cs typeface="Times New Roman" panose="02020603050405020304" pitchFamily="18" charset="0"/>
              </a:rPr>
              <a:t> </a:t>
            </a:r>
            <a:r>
              <a:rPr lang="ru-RU" sz="1600" b="1" dirty="0" err="1" smtClean="0">
                <a:solidFill>
                  <a:srgbClr val="000000"/>
                </a:solidFill>
                <a:latin typeface="Times New Roman" panose="02020603050405020304" pitchFamily="18" charset="0"/>
                <a:cs typeface="Times New Roman" panose="02020603050405020304" pitchFamily="18" charset="0"/>
              </a:rPr>
              <a:t>эди</a:t>
            </a:r>
            <a:r>
              <a:rPr lang="ru-RU" sz="1600" b="1" dirty="0" smtClean="0">
                <a:solidFill>
                  <a:srgbClr val="000000"/>
                </a:solidFill>
                <a:latin typeface="Times New Roman" panose="02020603050405020304" pitchFamily="18" charset="0"/>
                <a:cs typeface="Times New Roman" panose="02020603050405020304" pitchFamily="18" charset="0"/>
              </a:rPr>
              <a:t> </a:t>
            </a:r>
            <a:r>
              <a:rPr lang="en-US" sz="1600" b="1" dirty="0" smtClean="0">
                <a:solidFill>
                  <a:srgbClr val="000000"/>
                </a:solidFill>
                <a:latin typeface="Times New Roman" panose="02020603050405020304" pitchFamily="18" charset="0"/>
                <a:cs typeface="Times New Roman" panose="02020603050405020304" pitchFamily="18" charset="0"/>
              </a:rPr>
              <a:t>[8]</a:t>
            </a:r>
            <a:r>
              <a:rPr lang="ru-RU" sz="1600" b="1" dirty="0" smtClean="0">
                <a:solidFill>
                  <a:srgbClr val="000000"/>
                </a:solidFill>
                <a:latin typeface="Times New Roman" panose="02020603050405020304" pitchFamily="18" charset="0"/>
                <a:cs typeface="Times New Roman" panose="02020603050405020304" pitchFamily="18" charset="0"/>
              </a:rPr>
              <a:t>.</a:t>
            </a:r>
            <a:r>
              <a:rPr lang="ru-RU" sz="1600" b="1" dirty="0">
                <a:latin typeface="Times New Roman" panose="02020603050405020304" pitchFamily="18" charset="0"/>
                <a:cs typeface="Times New Roman" panose="02020603050405020304" pitchFamily="18" charset="0"/>
              </a:rPr>
              <a:t> </a:t>
            </a:r>
            <a:endParaRPr lang="ru-RU" sz="1600" b="1" dirty="0" smtClean="0">
              <a:latin typeface="Times New Roman" panose="02020603050405020304" pitchFamily="18" charset="0"/>
              <a:cs typeface="Times New Roman" panose="02020603050405020304" pitchFamily="18" charset="0"/>
            </a:endParaRPr>
          </a:p>
          <a:p>
            <a:pPr algn="just"/>
            <a:endParaRPr lang="ru-RU" sz="1600" b="1" dirty="0" smtClean="0">
              <a:latin typeface="Times New Roman" panose="02020603050405020304" pitchFamily="18" charset="0"/>
              <a:cs typeface="Times New Roman" panose="02020603050405020304" pitchFamily="18" charset="0"/>
            </a:endParaRPr>
          </a:p>
          <a:p>
            <a:r>
              <a:rPr lang="ru-RU" sz="1200" b="1" dirty="0" smtClean="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Фақат</a:t>
            </a:r>
            <a:r>
              <a:rPr lang="ru-RU" sz="1200" b="1" dirty="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иккита</a:t>
            </a:r>
            <a:r>
              <a:rPr lang="ru-RU" sz="1200" b="1" dirty="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рағбат</a:t>
            </a:r>
            <a:r>
              <a:rPr lang="ru-RU" sz="1200" b="1" dirty="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одамларни</a:t>
            </a:r>
            <a:r>
              <a:rPr lang="ru-RU" sz="1200" b="1" dirty="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ишлашга</a:t>
            </a:r>
            <a:r>
              <a:rPr lang="ru-RU" sz="1200" b="1" dirty="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мажбур</a:t>
            </a:r>
            <a:r>
              <a:rPr lang="ru-RU" sz="1200" b="1" dirty="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қилади</a:t>
            </a:r>
            <a:r>
              <a:rPr lang="ru-RU" sz="1200" b="1" dirty="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иш</a:t>
            </a:r>
            <a:r>
              <a:rPr lang="ru-RU" sz="1200" b="1" dirty="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ҳақига</a:t>
            </a:r>
            <a:r>
              <a:rPr lang="ru-RU" sz="1200" b="1" dirty="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интилиш</a:t>
            </a:r>
            <a:r>
              <a:rPr lang="ru-RU" sz="1200" b="1" dirty="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ва</a:t>
            </a:r>
            <a:r>
              <a:rPr lang="ru-RU" sz="1200" b="1" dirty="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уни</a:t>
            </a:r>
            <a:r>
              <a:rPr lang="ru-RU" sz="1200" b="1" dirty="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йўқотиш</a:t>
            </a:r>
            <a:r>
              <a:rPr lang="ru-RU" sz="1200" b="1" dirty="0">
                <a:latin typeface="Times New Roman" panose="02020603050405020304" pitchFamily="18" charset="0"/>
                <a:cs typeface="Times New Roman" panose="02020603050405020304" pitchFamily="18" charset="0"/>
              </a:rPr>
              <a:t> </a:t>
            </a:r>
            <a:r>
              <a:rPr lang="ru-RU" sz="1200" b="1" dirty="0" err="1">
                <a:latin typeface="Times New Roman" panose="02020603050405020304" pitchFamily="18" charset="0"/>
                <a:cs typeface="Times New Roman" panose="02020603050405020304" pitchFamily="18" charset="0"/>
              </a:rPr>
              <a:t>қўрқуви</a:t>
            </a:r>
            <a:r>
              <a:rPr lang="ru-RU" sz="1200" b="1" dirty="0">
                <a:latin typeface="Times New Roman" panose="02020603050405020304" pitchFamily="18" charset="0"/>
                <a:cs typeface="Times New Roman" panose="02020603050405020304" pitchFamily="18" charset="0"/>
              </a:rPr>
              <a:t>".</a:t>
            </a:r>
          </a:p>
          <a:p>
            <a:r>
              <a:rPr lang="ru-RU" sz="1200" b="1" dirty="0">
                <a:latin typeface="Times New Roman" panose="02020603050405020304" pitchFamily="18" charset="0"/>
                <a:cs typeface="Times New Roman" panose="02020603050405020304" pitchFamily="18" charset="0"/>
              </a:rPr>
              <a:t>                                                                                                                  </a:t>
            </a:r>
            <a:r>
              <a:rPr lang="ru-RU" sz="1200" b="1" dirty="0" smtClean="0">
                <a:latin typeface="Times New Roman" panose="02020603050405020304" pitchFamily="18" charset="0"/>
                <a:cs typeface="Times New Roman" panose="02020603050405020304" pitchFamily="18" charset="0"/>
              </a:rPr>
              <a:t>                                                                                      Генри </a:t>
            </a:r>
            <a:r>
              <a:rPr lang="ru-RU" sz="1200" b="1" dirty="0">
                <a:latin typeface="Times New Roman" panose="02020603050405020304" pitchFamily="18" charset="0"/>
                <a:cs typeface="Times New Roman" panose="02020603050405020304" pitchFamily="18" charset="0"/>
              </a:rPr>
              <a:t>Форд</a:t>
            </a:r>
          </a:p>
          <a:p>
            <a:pPr algn="just"/>
            <a:endParaRPr lang="ru-RU" sz="1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96668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143040" y="1042520"/>
            <a:ext cx="2305050" cy="489230"/>
          </a:xfrm>
          <a:prstGeom prst="roundRect">
            <a:avLst/>
          </a:prstGeom>
          <a:solidFill>
            <a:schemeClr val="bg1">
              <a:lumMod val="85000"/>
            </a:schemeClr>
          </a:solidFill>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r>
              <a:rPr lang="uz-Cyrl-UZ" b="1" dirty="0" smtClean="0">
                <a:latin typeface="Times New Roman" panose="02020603050405020304" pitchFamily="18" charset="0"/>
                <a:cs typeface="Times New Roman" panose="02020603050405020304" pitchFamily="18" charset="0"/>
              </a:rPr>
              <a:t>Мотивацион</a:t>
            </a:r>
            <a:endParaRPr lang="uz-Cyrl-UZ" b="1" dirty="0">
              <a:latin typeface="Times New Roman" panose="02020603050405020304" pitchFamily="18" charset="0"/>
              <a:cs typeface="Times New Roman" panose="02020603050405020304" pitchFamily="18" charset="0"/>
            </a:endParaRPr>
          </a:p>
        </p:txBody>
      </p:sp>
      <p:sp>
        <p:nvSpPr>
          <p:cNvPr id="6" name="Скругленный прямоугольник 5"/>
          <p:cNvSpPr/>
          <p:nvPr/>
        </p:nvSpPr>
        <p:spPr>
          <a:xfrm>
            <a:off x="170602" y="2162298"/>
            <a:ext cx="2305050" cy="489231"/>
          </a:xfrm>
          <a:prstGeom prst="roundRect">
            <a:avLst/>
          </a:prstGeom>
          <a:solidFill>
            <a:schemeClr val="bg1">
              <a:lumMod val="75000"/>
            </a:schemeClr>
          </a:solidFill>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endParaRPr lang="uz-Cyrl-UZ" b="1" dirty="0" smtClean="0">
              <a:latin typeface="Times New Roman" panose="02020603050405020304" pitchFamily="18" charset="0"/>
              <a:cs typeface="Times New Roman" panose="02020603050405020304" pitchFamily="18" charset="0"/>
            </a:endParaRPr>
          </a:p>
          <a:p>
            <a:pPr algn="ctr" eaLnBrk="1" hangingPunct="1">
              <a:defRPr/>
            </a:pPr>
            <a:r>
              <a:rPr lang="uz-Cyrl-UZ" b="1" dirty="0" smtClean="0">
                <a:latin typeface="Times New Roman" panose="02020603050405020304" pitchFamily="18" charset="0"/>
                <a:cs typeface="Times New Roman" panose="02020603050405020304" pitchFamily="18" charset="0"/>
              </a:rPr>
              <a:t>Репродуктив </a:t>
            </a:r>
          </a:p>
          <a:p>
            <a:pPr algn="ctr" eaLnBrk="1" hangingPunct="1">
              <a:defRPr/>
            </a:pPr>
            <a:endParaRPr lang="uz-Cyrl-UZ" dirty="0">
              <a:latin typeface="Times New Roman" panose="02020603050405020304" pitchFamily="18" charset="0"/>
              <a:cs typeface="Times New Roman" panose="02020603050405020304" pitchFamily="18" charset="0"/>
            </a:endParaRPr>
          </a:p>
        </p:txBody>
      </p:sp>
      <p:sp>
        <p:nvSpPr>
          <p:cNvPr id="7" name="Скругленный прямоугольник 6"/>
          <p:cNvSpPr/>
          <p:nvPr/>
        </p:nvSpPr>
        <p:spPr>
          <a:xfrm>
            <a:off x="143040" y="3359182"/>
            <a:ext cx="2305050" cy="549879"/>
          </a:xfrm>
          <a:prstGeom prst="roundRect">
            <a:avLst/>
          </a:prstGeom>
          <a:solidFill>
            <a:schemeClr val="bg1">
              <a:lumMod val="65000"/>
            </a:schemeClr>
          </a:solidFill>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r>
              <a:rPr lang="uz-Cyrl-UZ" b="1" dirty="0" smtClean="0">
                <a:latin typeface="Times New Roman" panose="02020603050405020304" pitchFamily="18" charset="0"/>
                <a:cs typeface="Times New Roman" panose="02020603050405020304" pitchFamily="18" charset="0"/>
              </a:rPr>
              <a:t>Рағбатлантирувчи </a:t>
            </a:r>
            <a:endParaRPr lang="uz-Cyrl-UZ" b="1" dirty="0">
              <a:latin typeface="Times New Roman" panose="02020603050405020304" pitchFamily="18" charset="0"/>
              <a:cs typeface="Times New Roman" panose="02020603050405020304" pitchFamily="18" charset="0"/>
            </a:endParaRPr>
          </a:p>
        </p:txBody>
      </p:sp>
      <p:sp>
        <p:nvSpPr>
          <p:cNvPr id="8" name="Скругленный прямоугольник 7"/>
          <p:cNvSpPr/>
          <p:nvPr/>
        </p:nvSpPr>
        <p:spPr>
          <a:xfrm>
            <a:off x="170602" y="4537068"/>
            <a:ext cx="2305050" cy="549879"/>
          </a:xfrm>
          <a:prstGeom prst="roundRect">
            <a:avLst/>
          </a:prstGeom>
          <a:solidFill>
            <a:schemeClr val="bg1">
              <a:lumMod val="50000"/>
            </a:schemeClr>
          </a:solidFill>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r>
              <a:rPr lang="uz-Cyrl-UZ" b="1" dirty="0" smtClean="0">
                <a:latin typeface="Times New Roman" panose="02020603050405020304" pitchFamily="18" charset="0"/>
                <a:cs typeface="Times New Roman" panose="02020603050405020304" pitchFamily="18" charset="0"/>
              </a:rPr>
              <a:t>Нормативлар асосида</a:t>
            </a:r>
            <a:endParaRPr lang="uz-Cyrl-UZ" b="1" dirty="0">
              <a:latin typeface="Times New Roman" panose="02020603050405020304" pitchFamily="18" charset="0"/>
              <a:cs typeface="Times New Roman" panose="02020603050405020304" pitchFamily="18" charset="0"/>
            </a:endParaRPr>
          </a:p>
        </p:txBody>
      </p:sp>
      <p:sp>
        <p:nvSpPr>
          <p:cNvPr id="9" name="Скругленный прямоугольник 8"/>
          <p:cNvSpPr/>
          <p:nvPr/>
        </p:nvSpPr>
        <p:spPr>
          <a:xfrm>
            <a:off x="143040" y="5817645"/>
            <a:ext cx="2305050" cy="549879"/>
          </a:xfrm>
          <a:prstGeom prst="roundRect">
            <a:avLst/>
          </a:prstGeom>
          <a:solidFill>
            <a:schemeClr val="tx1">
              <a:lumMod val="65000"/>
              <a:lumOff val="35000"/>
            </a:schemeClr>
          </a:solidFill>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r>
              <a:rPr lang="uz-Cyrl-UZ" b="1" dirty="0" smtClean="0">
                <a:latin typeface="Times New Roman" panose="02020603050405020304" pitchFamily="18" charset="0"/>
                <a:cs typeface="Times New Roman" panose="02020603050405020304" pitchFamily="18" charset="0"/>
              </a:rPr>
              <a:t>Ижтимоий химоялаш</a:t>
            </a:r>
            <a:endParaRPr lang="uz-Cyrl-UZ" b="1" dirty="0">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2911967" y="894309"/>
            <a:ext cx="6379178" cy="844318"/>
          </a:xfrm>
          <a:prstGeom prst="rect">
            <a:avLst/>
          </a:prstGeom>
        </p:spPr>
        <p:style>
          <a:lnRef idx="1">
            <a:schemeClr val="accent1"/>
          </a:lnRef>
          <a:fillRef idx="2">
            <a:schemeClr val="accent1"/>
          </a:fillRef>
          <a:effectRef idx="1">
            <a:schemeClr val="accent1"/>
          </a:effectRef>
          <a:fontRef idx="minor">
            <a:schemeClr val="dk1"/>
          </a:fontRef>
        </p:style>
        <p:txBody>
          <a:bodyPr anchor="ctr"/>
          <a:lstStyle/>
          <a:p>
            <a:pPr algn="just" eaLnBrk="1" hangingPunct="1">
              <a:defRPr/>
            </a:pPr>
            <a:r>
              <a:rPr lang="uz-Cyrl-UZ" b="1" dirty="0" smtClean="0">
                <a:latin typeface="Times New Roman" panose="02020603050405020304" pitchFamily="18" charset="0"/>
                <a:cs typeface="Times New Roman" panose="02020603050405020304" pitchFamily="18" charset="0"/>
              </a:rPr>
              <a:t>Меҳнат мотивациясига асосланган ҳолда, ташқи ва шахсий омиллар ёрдамида ходимни маълум бир фаолиятга жалб қилиш.</a:t>
            </a:r>
            <a:endParaRPr lang="uz-Cyrl-UZ" b="1" dirty="0">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2884514" y="1909896"/>
            <a:ext cx="6379177" cy="1083702"/>
          </a:xfrm>
          <a:prstGeom prst="rect">
            <a:avLst/>
          </a:prstGeom>
        </p:spPr>
        <p:style>
          <a:lnRef idx="1">
            <a:schemeClr val="accent1"/>
          </a:lnRef>
          <a:fillRef idx="2">
            <a:schemeClr val="accent1"/>
          </a:fillRef>
          <a:effectRef idx="1">
            <a:schemeClr val="accent1"/>
          </a:effectRef>
          <a:fontRef idx="minor">
            <a:schemeClr val="dk1"/>
          </a:fontRef>
        </p:style>
        <p:txBody>
          <a:bodyPr anchor="ctr"/>
          <a:lstStyle/>
          <a:p>
            <a:pPr algn="just" eaLnBrk="1" hangingPunct="1">
              <a:defRPr/>
            </a:pPr>
            <a:r>
              <a:rPr lang="uz-Cyrl-UZ" b="1" dirty="0" smtClean="0">
                <a:latin typeface="Times New Roman" panose="02020603050405020304" pitchFamily="18" charset="0"/>
                <a:cs typeface="Times New Roman" panose="02020603050405020304" pitchFamily="18" charset="0"/>
              </a:rPr>
              <a:t>Ойлик иш хақи-ишлаб чиқариш жараёни ва меҳнат бозорида инсоннинг иштирокини таъминлаш мақсадида меҳнат харажатларини қоплайди.</a:t>
            </a:r>
            <a:endParaRPr lang="uz-Cyrl-UZ" b="1" dirty="0">
              <a:latin typeface="Times New Roman" panose="02020603050405020304" pitchFamily="18" charset="0"/>
              <a:cs typeface="Times New Roman" panose="02020603050405020304" pitchFamily="18" charset="0"/>
            </a:endParaRPr>
          </a:p>
        </p:txBody>
      </p:sp>
      <p:sp>
        <p:nvSpPr>
          <p:cNvPr id="12" name="Прямоугольник 11"/>
          <p:cNvSpPr/>
          <p:nvPr/>
        </p:nvSpPr>
        <p:spPr>
          <a:xfrm>
            <a:off x="2884515" y="3137359"/>
            <a:ext cx="6379176" cy="1001939"/>
          </a:xfrm>
          <a:prstGeom prst="rect">
            <a:avLst/>
          </a:prstGeom>
        </p:spPr>
        <p:style>
          <a:lnRef idx="1">
            <a:schemeClr val="accent1"/>
          </a:lnRef>
          <a:fillRef idx="2">
            <a:schemeClr val="accent1"/>
          </a:fillRef>
          <a:effectRef idx="1">
            <a:schemeClr val="accent1"/>
          </a:effectRef>
          <a:fontRef idx="minor">
            <a:schemeClr val="dk1"/>
          </a:fontRef>
        </p:style>
        <p:txBody>
          <a:bodyPr anchor="ctr"/>
          <a:lstStyle/>
          <a:p>
            <a:pPr algn="just" eaLnBrk="1" hangingPunct="1">
              <a:defRPr/>
            </a:pPr>
            <a:r>
              <a:rPr lang="uz-Cyrl-UZ" b="1" dirty="0" smtClean="0">
                <a:latin typeface="Times New Roman" panose="02020603050405020304" pitchFamily="18" charset="0"/>
                <a:cs typeface="Times New Roman" panose="02020603050405020304" pitchFamily="18" charset="0"/>
              </a:rPr>
              <a:t>ходимларнинг сарфланган меҳнат миқдори ва сифатини ўлчаш орқали корхонада меҳнат харажатларини оширишдир. </a:t>
            </a:r>
            <a:endParaRPr lang="uz-Cyrl-UZ" b="1" dirty="0">
              <a:latin typeface="Times New Roman" panose="02020603050405020304" pitchFamily="18" charset="0"/>
              <a:cs typeface="Times New Roman" panose="02020603050405020304" pitchFamily="18" charset="0"/>
            </a:endParaRPr>
          </a:p>
        </p:txBody>
      </p:sp>
      <p:sp>
        <p:nvSpPr>
          <p:cNvPr id="13" name="Прямоугольник 12"/>
          <p:cNvSpPr/>
          <p:nvPr/>
        </p:nvSpPr>
        <p:spPr>
          <a:xfrm>
            <a:off x="2895052" y="4324354"/>
            <a:ext cx="6379176" cy="1035921"/>
          </a:xfrm>
          <a:prstGeom prst="rect">
            <a:avLst/>
          </a:prstGeom>
        </p:spPr>
        <p:style>
          <a:lnRef idx="1">
            <a:schemeClr val="accent1"/>
          </a:lnRef>
          <a:fillRef idx="2">
            <a:schemeClr val="accent1"/>
          </a:fillRef>
          <a:effectRef idx="1">
            <a:schemeClr val="accent1"/>
          </a:effectRef>
          <a:fontRef idx="minor">
            <a:schemeClr val="dk1"/>
          </a:fontRef>
        </p:style>
        <p:txBody>
          <a:bodyPr anchor="ctr"/>
          <a:lstStyle/>
          <a:p>
            <a:pPr algn="just">
              <a:defRPr/>
            </a:pPr>
            <a:r>
              <a:rPr lang="uz-Cyrl-UZ" b="1" dirty="0" smtClean="0">
                <a:latin typeface="Times New Roman" panose="02020603050405020304" pitchFamily="18" charset="0"/>
                <a:cs typeface="Times New Roman" panose="02020603050405020304" pitchFamily="18" charset="0"/>
              </a:rPr>
              <a:t>Биринчидан меҳнат бозоридаги иш </a:t>
            </a:r>
            <a:r>
              <a:rPr lang="uz-Cyrl-UZ" b="1" dirty="0">
                <a:latin typeface="Times New Roman" panose="02020603050405020304" pitchFamily="18" charset="0"/>
                <a:cs typeface="Times New Roman" panose="02020603050405020304" pitchFamily="18" charset="0"/>
              </a:rPr>
              <a:t>хақи даражасига</a:t>
            </a:r>
            <a:r>
              <a:rPr lang="uz-Cyrl-UZ" b="1" dirty="0" smtClean="0">
                <a:latin typeface="Times New Roman" panose="02020603050405020304" pitchFamily="18" charset="0"/>
                <a:cs typeface="Times New Roman" panose="02020603050405020304" pitchFamily="18" charset="0"/>
              </a:rPr>
              <a:t> бўлган талаб, иккинчиси эса истъемол товарлари ва хизматлари нархларига асосланган тўловларни амалга ошириш.</a:t>
            </a:r>
            <a:endParaRPr lang="uz-Cyrl-UZ" b="1" dirty="0">
              <a:latin typeface="Times New Roman" panose="02020603050405020304" pitchFamily="18" charset="0"/>
              <a:cs typeface="Times New Roman" panose="02020603050405020304" pitchFamily="18" charset="0"/>
            </a:endParaRPr>
          </a:p>
        </p:txBody>
      </p:sp>
      <p:sp>
        <p:nvSpPr>
          <p:cNvPr id="14" name="Прямоугольник 13"/>
          <p:cNvSpPr/>
          <p:nvPr/>
        </p:nvSpPr>
        <p:spPr>
          <a:xfrm>
            <a:off x="2911968" y="5510522"/>
            <a:ext cx="6379175" cy="1047934"/>
          </a:xfrm>
          <a:prstGeom prst="rect">
            <a:avLst/>
          </a:prstGeom>
        </p:spPr>
        <p:style>
          <a:lnRef idx="1">
            <a:schemeClr val="accent1"/>
          </a:lnRef>
          <a:fillRef idx="2">
            <a:schemeClr val="accent1"/>
          </a:fillRef>
          <a:effectRef idx="1">
            <a:schemeClr val="accent1"/>
          </a:effectRef>
          <a:fontRef idx="minor">
            <a:schemeClr val="dk1"/>
          </a:fontRef>
        </p:style>
        <p:txBody>
          <a:bodyPr anchor="ctr"/>
          <a:lstStyle/>
          <a:p>
            <a:pPr algn="just" eaLnBrk="1" hangingPunct="1">
              <a:defRPr/>
            </a:pPr>
            <a:r>
              <a:rPr lang="uz-Cyrl-UZ" b="1" dirty="0" smtClean="0">
                <a:latin typeface="Times New Roman" panose="02020603050405020304" pitchFamily="18" charset="0"/>
                <a:cs typeface="Times New Roman" panose="02020603050405020304" pitchFamily="18" charset="0"/>
              </a:rPr>
              <a:t>Мехнат бозоридаги талаб иш хақи даражасига, иккинчиси эса истъемол товарлари ва хизматлари нархларига таъсир қилиш хисобга олиниш.</a:t>
            </a:r>
            <a:endParaRPr lang="uz-Cyrl-UZ" b="1" dirty="0">
              <a:latin typeface="Times New Roman" panose="02020603050405020304" pitchFamily="18" charset="0"/>
              <a:cs typeface="Times New Roman" panose="02020603050405020304" pitchFamily="18" charset="0"/>
            </a:endParaRPr>
          </a:p>
        </p:txBody>
      </p:sp>
      <p:sp>
        <p:nvSpPr>
          <p:cNvPr id="15" name="Стрелка вправо с вырезом 14"/>
          <p:cNvSpPr/>
          <p:nvPr/>
        </p:nvSpPr>
        <p:spPr>
          <a:xfrm>
            <a:off x="2492074" y="1255299"/>
            <a:ext cx="287338" cy="179110"/>
          </a:xfrm>
          <a:prstGeom prst="notchedRightArrow">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ru-RU">
              <a:latin typeface="Times New Roman" panose="02020603050405020304" pitchFamily="18" charset="0"/>
              <a:cs typeface="Times New Roman" panose="02020603050405020304" pitchFamily="18" charset="0"/>
            </a:endParaRPr>
          </a:p>
        </p:txBody>
      </p:sp>
      <p:sp>
        <p:nvSpPr>
          <p:cNvPr id="21" name="Стрелка вправо с вырезом 20"/>
          <p:cNvSpPr/>
          <p:nvPr/>
        </p:nvSpPr>
        <p:spPr>
          <a:xfrm>
            <a:off x="2511370" y="2295957"/>
            <a:ext cx="287338" cy="179110"/>
          </a:xfrm>
          <a:prstGeom prst="notchedRightArrow">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ru-RU">
              <a:latin typeface="Times New Roman" panose="02020603050405020304" pitchFamily="18" charset="0"/>
              <a:cs typeface="Times New Roman" panose="02020603050405020304" pitchFamily="18" charset="0"/>
            </a:endParaRPr>
          </a:p>
        </p:txBody>
      </p:sp>
      <p:sp>
        <p:nvSpPr>
          <p:cNvPr id="22" name="Стрелка вправо с вырезом 21"/>
          <p:cNvSpPr/>
          <p:nvPr/>
        </p:nvSpPr>
        <p:spPr>
          <a:xfrm>
            <a:off x="2468699" y="3538597"/>
            <a:ext cx="287338" cy="179110"/>
          </a:xfrm>
          <a:prstGeom prst="notchedRightArrow">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ru-RU">
              <a:latin typeface="Times New Roman" panose="02020603050405020304" pitchFamily="18" charset="0"/>
              <a:cs typeface="Times New Roman" panose="02020603050405020304" pitchFamily="18" charset="0"/>
            </a:endParaRPr>
          </a:p>
        </p:txBody>
      </p:sp>
      <p:sp>
        <p:nvSpPr>
          <p:cNvPr id="23" name="Стрелка вправо с вырезом 22"/>
          <p:cNvSpPr/>
          <p:nvPr/>
        </p:nvSpPr>
        <p:spPr>
          <a:xfrm>
            <a:off x="2492677" y="4715087"/>
            <a:ext cx="287338" cy="179110"/>
          </a:xfrm>
          <a:prstGeom prst="notchedRightArrow">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ru-RU">
              <a:latin typeface="Times New Roman" panose="02020603050405020304" pitchFamily="18" charset="0"/>
              <a:cs typeface="Times New Roman" panose="02020603050405020304" pitchFamily="18" charset="0"/>
            </a:endParaRPr>
          </a:p>
        </p:txBody>
      </p:sp>
      <p:sp>
        <p:nvSpPr>
          <p:cNvPr id="25" name="Стрелка вправо с вырезом 24"/>
          <p:cNvSpPr/>
          <p:nvPr/>
        </p:nvSpPr>
        <p:spPr>
          <a:xfrm>
            <a:off x="2475652" y="5981074"/>
            <a:ext cx="287338" cy="179110"/>
          </a:xfrm>
          <a:prstGeom prst="notchedRightArrow">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ru-RU">
              <a:latin typeface="Times New Roman" panose="02020603050405020304" pitchFamily="18" charset="0"/>
              <a:cs typeface="Times New Roman" panose="02020603050405020304" pitchFamily="18" charset="0"/>
            </a:endParaRPr>
          </a:p>
        </p:txBody>
      </p:sp>
      <p:sp>
        <p:nvSpPr>
          <p:cNvPr id="20" name="Блок-схема: типовой процесс 19"/>
          <p:cNvSpPr/>
          <p:nvPr/>
        </p:nvSpPr>
        <p:spPr>
          <a:xfrm>
            <a:off x="0" y="107637"/>
            <a:ext cx="9906000" cy="567559"/>
          </a:xfrm>
          <a:prstGeom prst="flowChartPredefinedProcess">
            <a:avLst/>
          </a:prstGeom>
          <a:solidFill>
            <a:srgbClr val="00206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400" b="1" dirty="0">
                <a:latin typeface="Times New Roman" panose="02020603050405020304" pitchFamily="18" charset="0"/>
                <a:cs typeface="Times New Roman" panose="02020603050405020304" pitchFamily="18" charset="0"/>
              </a:rPr>
              <a:t>ИШ ХАҚИНИ ТЎЛАШ </a:t>
            </a:r>
            <a:r>
              <a:rPr lang="uz-Cyrl-UZ" sz="2400" b="1" dirty="0" smtClean="0">
                <a:latin typeface="Times New Roman" panose="02020603050405020304" pitchFamily="18" charset="0"/>
                <a:cs typeface="Times New Roman" panose="02020603050405020304" pitchFamily="18" charset="0"/>
              </a:rPr>
              <a:t>ТУРЛАРИ</a:t>
            </a:r>
            <a:r>
              <a:rPr lang="en-US" sz="2400" b="1" dirty="0" smtClean="0">
                <a:latin typeface="Times New Roman" panose="02020603050405020304" pitchFamily="18" charset="0"/>
                <a:cs typeface="Times New Roman" panose="02020603050405020304" pitchFamily="18" charset="0"/>
              </a:rPr>
              <a:t> [3]</a:t>
            </a:r>
            <a:endParaRPr lang="uz-Cyrl-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49521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48322" y="3508247"/>
            <a:ext cx="8885016" cy="2092881"/>
          </a:xfrm>
          <a:prstGeom prst="rect">
            <a:avLst/>
          </a:prstGeom>
          <a:solidFill>
            <a:schemeClr val="accent1">
              <a:lumMod val="75000"/>
            </a:schemeClr>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uz-Cyrl-UZ" sz="2600" b="1" dirty="0" smtClean="0">
                <a:latin typeface="Times New Roman" panose="02020603050405020304" pitchFamily="18" charset="0"/>
                <a:cs typeface="Times New Roman" panose="02020603050405020304" pitchFamily="18" charset="0"/>
              </a:rPr>
              <a:t>Тариф ставкаси </a:t>
            </a:r>
            <a:r>
              <a:rPr lang="uz-Cyrl-UZ" sz="2600" dirty="0" smtClean="0">
                <a:latin typeface="Times New Roman" panose="02020603050405020304" pitchFamily="18" charset="0"/>
                <a:cs typeface="Times New Roman" panose="02020603050405020304" pitchFamily="18" charset="0"/>
              </a:rPr>
              <a:t>- бу иш вақтининг бирлигига ҳар хил мураккабликдаги ва ҳар хил малакадаги ходимларнинг пул шаклида ифодаланган иш ҳақининг мутлақ миқдори. Соатлик, кунлик ва ойликтариф ставкалари қўлланилади.</a:t>
            </a:r>
          </a:p>
          <a:p>
            <a:pPr algn="just"/>
            <a:endParaRPr lang="uz-Cyrl-UZ" sz="2600" dirty="0">
              <a:latin typeface="Times New Roman" panose="02020603050405020304" pitchFamily="18" charset="0"/>
              <a:cs typeface="Times New Roman" panose="02020603050405020304" pitchFamily="18" charset="0"/>
            </a:endParaRPr>
          </a:p>
        </p:txBody>
      </p:sp>
      <p:sp>
        <p:nvSpPr>
          <p:cNvPr id="4" name="Блок-схема: типовой процесс 3"/>
          <p:cNvSpPr/>
          <p:nvPr/>
        </p:nvSpPr>
        <p:spPr>
          <a:xfrm>
            <a:off x="0" y="159228"/>
            <a:ext cx="9906000" cy="567559"/>
          </a:xfrm>
          <a:prstGeom prst="flowChartPredefinedProcess">
            <a:avLst/>
          </a:prstGeom>
          <a:solidFill>
            <a:srgbClr val="00206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3200" b="1" dirty="0">
                <a:latin typeface="Times New Roman" panose="02020603050405020304" pitchFamily="18" charset="0"/>
                <a:cs typeface="Times New Roman" panose="02020603050405020304" pitchFamily="18" charset="0"/>
              </a:rPr>
              <a:t>ИШ ХАҚИ </a:t>
            </a:r>
            <a:r>
              <a:rPr lang="uz-Cyrl-UZ" sz="3200" b="1" dirty="0" smtClean="0">
                <a:latin typeface="Times New Roman" panose="02020603050405020304" pitchFamily="18" charset="0"/>
                <a:cs typeface="Times New Roman" panose="02020603050405020304" pitchFamily="18" charset="0"/>
              </a:rPr>
              <a:t>ТЎЛОВИ</a:t>
            </a:r>
            <a:r>
              <a:rPr lang="en-US" sz="3200" b="1" dirty="0" smtClean="0">
                <a:latin typeface="Times New Roman" panose="02020603050405020304" pitchFamily="18" charset="0"/>
                <a:cs typeface="Times New Roman" panose="02020603050405020304" pitchFamily="18" charset="0"/>
              </a:rPr>
              <a:t> [7]</a:t>
            </a:r>
            <a:endParaRPr lang="uz-Cyrl-UZ" sz="3200" b="1"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32708" y="1409631"/>
            <a:ext cx="9000630" cy="1415772"/>
          </a:xfrm>
          <a:prstGeom prst="rect">
            <a:avLst/>
          </a:prstGeom>
        </p:spPr>
        <p:txBody>
          <a:bodyPr wrap="square">
            <a:spAutoFit/>
          </a:bodyPr>
          <a:lstStyle/>
          <a:p>
            <a:pPr algn="just"/>
            <a:r>
              <a:rPr lang="uz-Cyrl-UZ" sz="2200" b="1" dirty="0" smtClean="0">
                <a:latin typeface="Times New Roman" panose="02020603050405020304" pitchFamily="18" charset="0"/>
                <a:cs typeface="Times New Roman" panose="02020603050405020304" pitchFamily="18" charset="0"/>
              </a:rPr>
              <a:t>	Кўпчилик корхоналарда иш хақини ҳисоблаш: </a:t>
            </a:r>
            <a:r>
              <a:rPr lang="uz-Cyrl-UZ" sz="3200" b="1" dirty="0" smtClean="0">
                <a:latin typeface="Times New Roman" panose="02020603050405020304" pitchFamily="18" charset="0"/>
                <a:cs typeface="Times New Roman" panose="02020603050405020304" pitchFamily="18" charset="0"/>
              </a:rPr>
              <a:t>тариф ставкаси, тариф разрияди, тариф шкаласи</a:t>
            </a:r>
            <a:r>
              <a:rPr lang="uz-Cyrl-UZ" sz="2200" dirty="0" smtClean="0">
                <a:latin typeface="Times New Roman" panose="02020603050405020304" pitchFamily="18" charset="0"/>
                <a:cs typeface="Times New Roman" panose="02020603050405020304" pitchFamily="18" charset="0"/>
              </a:rPr>
              <a:t> каби элементлари асосида амалга оширилади.</a:t>
            </a:r>
            <a:endParaRPr lang="uz-Cyrl-UZ"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60275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18074" y="1934225"/>
            <a:ext cx="8449277" cy="2893100"/>
          </a:xfrm>
          <a:prstGeom prst="rect">
            <a:avLst/>
          </a:prstGeom>
          <a:solidFill>
            <a:schemeClr val="accent1">
              <a:lumMod val="75000"/>
            </a:schemeClr>
          </a:solidFill>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uz-Cyrl-UZ" sz="2600" b="1" dirty="0" smtClean="0">
                <a:latin typeface="Times New Roman" panose="02020603050405020304" pitchFamily="18" charset="0"/>
                <a:cs typeface="Times New Roman" panose="02020603050405020304" pitchFamily="18" charset="0"/>
              </a:rPr>
              <a:t>     Тариф  разряди</a:t>
            </a:r>
            <a:r>
              <a:rPr lang="en-US" sz="2600" b="1" dirty="0" smtClean="0">
                <a:latin typeface="Times New Roman" panose="02020603050405020304" pitchFamily="18" charset="0"/>
                <a:cs typeface="Times New Roman" panose="02020603050405020304" pitchFamily="18" charset="0"/>
              </a:rPr>
              <a:t> [7]</a:t>
            </a:r>
            <a:r>
              <a:rPr lang="uz-Cyrl-UZ" sz="2600" b="1" dirty="0" smtClean="0">
                <a:latin typeface="Times New Roman" panose="02020603050405020304" pitchFamily="18" charset="0"/>
                <a:cs typeface="Times New Roman" panose="02020603050405020304" pitchFamily="18" charset="0"/>
              </a:rPr>
              <a:t> </a:t>
            </a:r>
            <a:r>
              <a:rPr lang="uz-Cyrl-UZ" sz="2600" dirty="0" smtClean="0">
                <a:latin typeface="Times New Roman" panose="02020603050405020304" pitchFamily="18" charset="0"/>
                <a:cs typeface="Times New Roman" panose="02020603050405020304" pitchFamily="18" charset="0"/>
              </a:rPr>
              <a:t>- бу ишчининг малакаси ва касбий тайёргарлиги даражасини, унинг маълум мураккабликдаги ишларни бажариш қобилиятини тавсифловчи рақамли тартиб бўлиб хисобланади. </a:t>
            </a:r>
          </a:p>
          <a:p>
            <a:pPr algn="just"/>
            <a:r>
              <a:rPr lang="uz-Cyrl-UZ" sz="2600" dirty="0" smtClean="0">
                <a:latin typeface="Times New Roman" panose="02020603050405020304" pitchFamily="18" charset="0"/>
                <a:cs typeface="Times New Roman" panose="02020603050405020304" pitchFamily="18" charset="0"/>
              </a:rPr>
              <a:t>     </a:t>
            </a:r>
            <a:r>
              <a:rPr lang="uz-Cyrl-UZ" sz="2600" b="1" dirty="0" smtClean="0">
                <a:latin typeface="Times New Roman" panose="02020603050405020304" pitchFamily="18" charset="0"/>
                <a:cs typeface="Times New Roman" panose="02020603050405020304" pitchFamily="18" charset="0"/>
              </a:rPr>
              <a:t>Биринчи тоифа дастлабки </a:t>
            </a:r>
            <a:r>
              <a:rPr lang="uz-Cyrl-UZ" sz="2600" dirty="0" smtClean="0">
                <a:latin typeface="Times New Roman" panose="02020603050405020304" pitchFamily="18" charset="0"/>
                <a:cs typeface="Times New Roman" panose="02020603050405020304" pitchFamily="18" charset="0"/>
              </a:rPr>
              <a:t>“энг паст” маҳорат даражасидаги ишчилар учун иш ҳақи тўловидир (энг оддий ишларни бажаришга қодир).</a:t>
            </a:r>
            <a:endParaRPr lang="uz-Cyrl-UZ" sz="26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929368" y="490117"/>
            <a:ext cx="4901090" cy="430887"/>
          </a:xfrm>
          <a:prstGeom prst="rect">
            <a:avLst/>
          </a:prstGeom>
        </p:spPr>
        <p:txBody>
          <a:bodyPr wrap="square">
            <a:spAutoFit/>
          </a:bodyPr>
          <a:lstStyle/>
          <a:p>
            <a:pPr algn="ctr"/>
            <a:r>
              <a:rPr lang="uz-Cyrl-UZ" sz="2200" b="1" dirty="0" smtClean="0">
                <a:latin typeface="Times New Roman" panose="02020603050405020304" pitchFamily="18" charset="0"/>
                <a:cs typeface="Times New Roman" panose="02020603050405020304" pitchFamily="18" charset="0"/>
              </a:rPr>
              <a:t>ТАРИФ  РАЗРЯДИ</a:t>
            </a:r>
            <a:r>
              <a:rPr lang="en-US" sz="2200" b="1" dirty="0" smtClean="0">
                <a:latin typeface="Times New Roman" panose="02020603050405020304" pitchFamily="18" charset="0"/>
                <a:cs typeface="Times New Roman" panose="02020603050405020304" pitchFamily="18" charset="0"/>
              </a:rPr>
              <a:t> </a:t>
            </a:r>
            <a:endParaRPr lang="ru-RU" sz="2200" dirty="0"/>
          </a:p>
        </p:txBody>
      </p:sp>
    </p:spTree>
    <p:extLst>
      <p:ext uri="{BB962C8B-B14F-4D97-AF65-F5344CB8AC3E}">
        <p14:creationId xmlns:p14="http://schemas.microsoft.com/office/powerpoint/2010/main" val="9181323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13185" y="1672363"/>
            <a:ext cx="8529802" cy="2893100"/>
          </a:xfrm>
          <a:prstGeom prst="rect">
            <a:avLst/>
          </a:prstGeom>
          <a:solidFill>
            <a:schemeClr val="accent1">
              <a:lumMod val="75000"/>
            </a:schemeClr>
          </a:solidFill>
        </p:spPr>
        <p:style>
          <a:lnRef idx="2">
            <a:schemeClr val="accent1"/>
          </a:lnRef>
          <a:fillRef idx="1">
            <a:schemeClr val="lt1"/>
          </a:fillRef>
          <a:effectRef idx="0">
            <a:schemeClr val="accent1"/>
          </a:effectRef>
          <a:fontRef idx="minor">
            <a:schemeClr val="dk1"/>
          </a:fontRef>
        </p:style>
        <p:txBody>
          <a:bodyPr wrap="square">
            <a:spAutoFit/>
          </a:bodyPr>
          <a:lstStyle/>
          <a:p>
            <a:pPr algn="just">
              <a:defRPr/>
            </a:pPr>
            <a:r>
              <a:rPr lang="uz-Cyrl-UZ" sz="2600" b="1" dirty="0" smtClean="0">
                <a:latin typeface="Times New Roman" panose="02020603050405020304" pitchFamily="18" charset="0"/>
                <a:cs typeface="Times New Roman" panose="02020603050405020304" pitchFamily="18" charset="0"/>
              </a:rPr>
              <a:t>         Тариф шкаласи</a:t>
            </a:r>
            <a:r>
              <a:rPr lang="en-US" sz="2600" b="1" dirty="0" smtClean="0">
                <a:latin typeface="Times New Roman" panose="02020603050405020304" pitchFamily="18" charset="0"/>
                <a:cs typeface="Times New Roman" panose="02020603050405020304" pitchFamily="18" charset="0"/>
              </a:rPr>
              <a:t> [7]</a:t>
            </a:r>
            <a:r>
              <a:rPr lang="uz-Cyrl-UZ" sz="2600" b="1" dirty="0" smtClean="0">
                <a:latin typeface="Times New Roman" panose="02020603050405020304" pitchFamily="18" charset="0"/>
                <a:cs typeface="Times New Roman" panose="02020603050405020304" pitchFamily="18" charset="0"/>
              </a:rPr>
              <a:t> </a:t>
            </a:r>
            <a:r>
              <a:rPr lang="uz-Cyrl-UZ" sz="2600" dirty="0" smtClean="0">
                <a:latin typeface="Times New Roman" panose="02020603050405020304" pitchFamily="18" charset="0"/>
                <a:cs typeface="Times New Roman" panose="02020603050405020304" pitchFamily="18" charset="0"/>
              </a:rPr>
              <a:t>- турли малакали ишчиларнинг меҳнатига ҳақи тўлашда маълум нисбатларни белгилайди ва тариф тоифалари ва уларга мос келадиган тариф коэффициентларидан иборат шкала бўлиб хисобланади.</a:t>
            </a:r>
          </a:p>
          <a:p>
            <a:pPr algn="just">
              <a:defRPr/>
            </a:pPr>
            <a:r>
              <a:rPr lang="uz-Cyrl-UZ" sz="2600" dirty="0" smtClean="0">
                <a:latin typeface="Times New Roman" panose="02020603050405020304" pitchFamily="18" charset="0"/>
                <a:cs typeface="Times New Roman" panose="02020603050405020304" pitchFamily="18" charset="0"/>
              </a:rPr>
              <a:t>        Ҳар бир тариф шкаласи маълум бир тариф билан тавсифланадиган экстремал тоифадаги тариф коэффициентларининг нисбатидир.</a:t>
            </a:r>
            <a:endParaRPr lang="uz-Cyrl-UZ" sz="26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610510" y="302829"/>
            <a:ext cx="3558935" cy="430887"/>
          </a:xfrm>
          <a:prstGeom prst="rect">
            <a:avLst/>
          </a:prstGeom>
        </p:spPr>
        <p:txBody>
          <a:bodyPr wrap="square">
            <a:spAutoFit/>
          </a:bodyPr>
          <a:lstStyle/>
          <a:p>
            <a:r>
              <a:rPr lang="uz-Cyrl-UZ" sz="2200" b="1" dirty="0" smtClean="0">
                <a:latin typeface="Times New Roman" panose="02020603050405020304" pitchFamily="18" charset="0"/>
                <a:cs typeface="Times New Roman" panose="02020603050405020304" pitchFamily="18" charset="0"/>
              </a:rPr>
              <a:t>ТАРИФ ШКАЛАСИ</a:t>
            </a:r>
            <a:r>
              <a:rPr lang="en-US" sz="2200" b="1" dirty="0" smtClean="0">
                <a:latin typeface="Times New Roman" panose="02020603050405020304" pitchFamily="18" charset="0"/>
                <a:cs typeface="Times New Roman" panose="02020603050405020304" pitchFamily="18" charset="0"/>
              </a:rPr>
              <a:t> </a:t>
            </a:r>
            <a:endParaRPr lang="ru-RU" sz="2200" dirty="0"/>
          </a:p>
        </p:txBody>
      </p:sp>
    </p:spTree>
    <p:extLst>
      <p:ext uri="{BB962C8B-B14F-4D97-AF65-F5344CB8AC3E}">
        <p14:creationId xmlns:p14="http://schemas.microsoft.com/office/powerpoint/2010/main" val="2337539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 y="-36966"/>
            <a:ext cx="9351085" cy="757130"/>
          </a:xfrm>
          <a:solidFill>
            <a:schemeClr val="accent2">
              <a:lumMod val="20000"/>
              <a:lumOff val="80000"/>
            </a:schemeClr>
          </a:solidFill>
          <a:ln w="50800">
            <a:solidFill>
              <a:schemeClr val="accent1">
                <a:lumMod val="75000"/>
              </a:schemeClr>
            </a:solidFill>
          </a:ln>
        </p:spPr>
        <p:txBody>
          <a:bodyPr wrap="square" rtlCol="0" anchor="b">
            <a:spAutoFit/>
          </a:bodyPr>
          <a:lstStyle/>
          <a:p>
            <a:pPr algn="ctr">
              <a:defRPr/>
            </a:pPr>
            <a:r>
              <a:rPr lang="uz-Cyrl-UZ" altLang="ru-RU" sz="2800" b="1" dirty="0" smtClean="0">
                <a:latin typeface="Times New Roman" panose="02020603050405020304" pitchFamily="18" charset="0"/>
                <a:cs typeface="Times New Roman" panose="02020603050405020304" pitchFamily="18" charset="0"/>
              </a:rPr>
              <a:t>3.Корхонада </a:t>
            </a:r>
            <a:r>
              <a:rPr lang="uz-Cyrl-UZ" altLang="ru-RU" sz="2800" b="1" dirty="0">
                <a:latin typeface="Times New Roman" panose="02020603050405020304" pitchFamily="18" charset="0"/>
                <a:cs typeface="Times New Roman" panose="02020603050405020304" pitchFamily="18" charset="0"/>
              </a:rPr>
              <a:t>мотивация ва унинг турлари.</a:t>
            </a:r>
            <a:br>
              <a:rPr lang="uz-Cyrl-UZ" altLang="ru-RU" sz="2800" b="1" dirty="0">
                <a:latin typeface="Times New Roman" panose="02020603050405020304" pitchFamily="18" charset="0"/>
                <a:cs typeface="Times New Roman" panose="02020603050405020304" pitchFamily="18" charset="0"/>
              </a:rPr>
            </a:br>
            <a:r>
              <a:rPr lang="uz-Cyrl-UZ" sz="2000" b="1" dirty="0" smtClean="0">
                <a:latin typeface="Times New Roman" panose="02020603050405020304" pitchFamily="18" charset="0"/>
                <a:cs typeface="Times New Roman" panose="02020603050405020304" pitchFamily="18" charset="0"/>
              </a:rPr>
              <a:t> </a:t>
            </a:r>
            <a:endParaRPr lang="uz-Cyrl-UZ" sz="20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441433" y="1058719"/>
            <a:ext cx="8909653" cy="2462213"/>
          </a:xfrm>
          <a:prstGeom prst="rect">
            <a:avLst/>
          </a:prstGeom>
          <a:solidFill>
            <a:schemeClr val="accent1">
              <a:lumMod val="60000"/>
              <a:lumOff val="40000"/>
            </a:schemeClr>
          </a:solidFill>
          <a:ln w="38100">
            <a:solidFill>
              <a:schemeClr val="accent1">
                <a:lumMod val="75000"/>
              </a:schemeClr>
            </a:solidFill>
          </a:ln>
        </p:spPr>
        <p:txBody>
          <a:bodyPr wrap="square">
            <a:spAutoFit/>
          </a:bodyPr>
          <a:lstStyle/>
          <a:p>
            <a:pPr algn="ctr">
              <a:defRPr/>
            </a:pPr>
            <a:r>
              <a:rPr lang="uz-Cyrl-UZ" sz="2200" b="1" dirty="0" smtClean="0">
                <a:latin typeface="Times New Roman" panose="02020603050405020304" pitchFamily="18" charset="0"/>
                <a:cs typeface="Times New Roman" panose="02020603050405020304" pitchFamily="18" charset="0"/>
              </a:rPr>
              <a:t>Инсон ресурсларини бошқариш соҳасида меҳнатни рағбатлантириш тушунчаси қуйидагиларни ўз ичига олади</a:t>
            </a:r>
            <a:r>
              <a:rPr lang="en-US" sz="2200" b="1" dirty="0" smtClean="0">
                <a:latin typeface="Times New Roman" panose="02020603050405020304" pitchFamily="18" charset="0"/>
                <a:cs typeface="Times New Roman" panose="02020603050405020304" pitchFamily="18" charset="0"/>
              </a:rPr>
              <a:t> [6]</a:t>
            </a:r>
            <a:r>
              <a:rPr lang="uz-Cyrl-UZ" sz="2200" b="1" dirty="0" smtClean="0">
                <a:latin typeface="Times New Roman" panose="02020603050405020304" pitchFamily="18" charset="0"/>
                <a:cs typeface="Times New Roman" panose="02020603050405020304" pitchFamily="18" charset="0"/>
              </a:rPr>
              <a:t>:</a:t>
            </a:r>
          </a:p>
          <a:p>
            <a:pPr algn="ctr">
              <a:defRPr/>
            </a:pPr>
            <a:endParaRPr lang="uz-Cyrl-UZ" sz="2200" b="1" dirty="0" smtClean="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defRPr/>
            </a:pPr>
            <a:r>
              <a:rPr lang="uz-Cyrl-UZ" sz="2200" b="1" dirty="0" smtClean="0">
                <a:latin typeface="Times New Roman" panose="02020603050405020304" pitchFamily="18" charset="0"/>
                <a:cs typeface="Times New Roman" panose="02020603050405020304" pitchFamily="18" charset="0"/>
              </a:rPr>
              <a:t>Ходимларнинг эҳтиёжлари ва умидларини қондириш.</a:t>
            </a:r>
          </a:p>
          <a:p>
            <a:pPr marL="342900" indent="-342900" algn="just">
              <a:buFont typeface="Wingdings" panose="05000000000000000000" pitchFamily="2" charset="2"/>
              <a:buChar char="q"/>
              <a:defRPr/>
            </a:pPr>
            <a:r>
              <a:rPr lang="uz-Cyrl-UZ" sz="2200" b="1" dirty="0" smtClean="0">
                <a:latin typeface="Times New Roman" panose="02020603050405020304" pitchFamily="18" charset="0"/>
                <a:cs typeface="Times New Roman" panose="02020603050405020304" pitchFamily="18" charset="0"/>
              </a:rPr>
              <a:t>Корхона ўз ишининг самарадорлигини ошириш учун ходимга нисбатан қўлланиладиган чоралар.</a:t>
            </a:r>
          </a:p>
          <a:p>
            <a:pPr marL="342900" indent="-342900" algn="just">
              <a:buFont typeface="Wingdings" panose="05000000000000000000" pitchFamily="2" charset="2"/>
              <a:buChar char="q"/>
              <a:defRPr/>
            </a:pPr>
            <a:r>
              <a:rPr lang="uz-Cyrl-UZ" sz="2200" b="1" dirty="0" smtClean="0">
                <a:latin typeface="Times New Roman" panose="02020603050405020304" pitchFamily="18" charset="0"/>
                <a:cs typeface="Times New Roman" panose="02020603050405020304" pitchFamily="18" charset="0"/>
              </a:rPr>
              <a:t>Рағбатлантириш, ишчига ҳақ тўлаш.</a:t>
            </a:r>
            <a:endParaRPr lang="uz-Cyrl-UZ" sz="2200" b="1" dirty="0">
              <a:latin typeface="Times New Roman" panose="02020603050405020304" pitchFamily="18" charset="0"/>
              <a:cs typeface="Times New Roman" panose="02020603050405020304" pitchFamily="18" charset="0"/>
            </a:endParaRPr>
          </a:p>
        </p:txBody>
      </p:sp>
      <p:sp>
        <p:nvSpPr>
          <p:cNvPr id="11268" name="TextBox 4"/>
          <p:cNvSpPr txBox="1">
            <a:spLocks noChangeArrowheads="1"/>
          </p:cNvSpPr>
          <p:nvPr/>
        </p:nvSpPr>
        <p:spPr bwMode="auto">
          <a:xfrm>
            <a:off x="126125" y="3876813"/>
            <a:ext cx="955390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100000"/>
              </a:lnSpc>
              <a:spcBef>
                <a:spcPct val="0"/>
              </a:spcBef>
              <a:buFontTx/>
              <a:buNone/>
            </a:pPr>
            <a:r>
              <a:rPr lang="uz-Cyrl-UZ" altLang="ru-RU" sz="2200" b="1" dirty="0" smtClean="0">
                <a:solidFill>
                  <a:srgbClr val="C00000"/>
                </a:solidFill>
                <a:latin typeface="Times New Roman" panose="02020603050405020304" pitchFamily="18" charset="0"/>
                <a:cs typeface="Times New Roman" panose="02020603050405020304" pitchFamily="18" charset="0"/>
              </a:rPr>
              <a:t>      </a:t>
            </a:r>
            <a:endParaRPr lang="uz-Cyrl-UZ" altLang="ru-RU" sz="2200" dirty="0">
              <a:latin typeface="Times New Roman" panose="02020603050405020304" pitchFamily="18" charset="0"/>
              <a:cs typeface="Times New Roman" panose="02020603050405020304" pitchFamily="18" charset="0"/>
            </a:endParaRPr>
          </a:p>
        </p:txBody>
      </p:sp>
      <p:sp>
        <p:nvSpPr>
          <p:cNvPr id="11269" name="Номер слайда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E5FCF36A-1A00-4FCC-9172-E6775EAFB258}" type="slidenum">
              <a:rPr lang="ru-RU" altLang="ru-RU" sz="975">
                <a:solidFill>
                  <a:srgbClr val="898989"/>
                </a:solidFill>
              </a:rPr>
              <a:pPr>
                <a:lnSpc>
                  <a:spcPct val="100000"/>
                </a:lnSpc>
                <a:spcBef>
                  <a:spcPct val="0"/>
                </a:spcBef>
                <a:buFontTx/>
                <a:buNone/>
              </a:pPr>
              <a:t>15</a:t>
            </a:fld>
            <a:endParaRPr lang="ru-RU" altLang="ru-RU" sz="975">
              <a:solidFill>
                <a:srgbClr val="898989"/>
              </a:solidFill>
            </a:endParaRPr>
          </a:p>
        </p:txBody>
      </p:sp>
      <p:sp>
        <p:nvSpPr>
          <p:cNvPr id="4" name="Прямоугольник 3"/>
          <p:cNvSpPr/>
          <p:nvPr/>
        </p:nvSpPr>
        <p:spPr>
          <a:xfrm>
            <a:off x="313749" y="3689097"/>
            <a:ext cx="9366280" cy="2534027"/>
          </a:xfrm>
          <a:prstGeom prst="rect">
            <a:avLst/>
          </a:prstGeom>
        </p:spPr>
        <p:txBody>
          <a:bodyPr wrap="square">
            <a:spAutoFit/>
          </a:bodyPr>
          <a:lstStyle/>
          <a:p>
            <a:pPr algn="just">
              <a:lnSpc>
                <a:spcPct val="107000"/>
              </a:lnSpc>
              <a:spcAft>
                <a:spcPts val="650"/>
              </a:spcAft>
              <a:defRPr/>
            </a:pPr>
            <a:r>
              <a:rPr lang="uz-Cyrl-UZ"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Рағбат </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 бу таъсир қилувчи омил, раҳбарият томонидан ходимнинг меҳнат хатти-ҳаракатларини тўғри йўлга бошқариш учун ишлатиладиган восита.</a:t>
            </a:r>
          </a:p>
          <a:p>
            <a:pPr algn="just">
              <a:lnSpc>
                <a:spcPct val="107000"/>
              </a:lnSpc>
              <a:spcAft>
                <a:spcPts val="650"/>
              </a:spcAft>
              <a:defRPr/>
            </a:pPr>
            <a:r>
              <a:rPr lang="uz-Cyrl-UZ" sz="20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Рағбатлантириш </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 ходим ёки гуруҳнинг меҳнат хулқ-атворини бошқариш усули бўлиб, одамларни рағбатлантириш учун турли рағбатлардан мақсадли фойдаланишдан иборат. </a:t>
            </a:r>
          </a:p>
          <a:p>
            <a:pPr algn="just">
              <a:lnSpc>
                <a:spcPct val="100000"/>
              </a:lnSpc>
              <a:spcBef>
                <a:spcPct val="0"/>
              </a:spcBef>
              <a:buNone/>
            </a:pP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       Кенг </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маънода </a:t>
            </a: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рағбатлантириш - бу </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тегишли мукофот ва жазолар тизимининг талаблар </a:t>
            </a: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тўпламидир.</a:t>
            </a:r>
            <a:endParaRPr lang="ru-RU" sz="2000" dirty="0"/>
          </a:p>
        </p:txBody>
      </p:sp>
    </p:spTree>
    <p:extLst>
      <p:ext uri="{BB962C8B-B14F-4D97-AF65-F5344CB8AC3E}">
        <p14:creationId xmlns:p14="http://schemas.microsoft.com/office/powerpoint/2010/main" val="24734454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794" y="246828"/>
            <a:ext cx="9114036" cy="362407"/>
          </a:xfrm>
          <a:solidFill>
            <a:schemeClr val="accent2">
              <a:lumMod val="20000"/>
              <a:lumOff val="80000"/>
            </a:schemeClr>
          </a:solidFill>
          <a:ln w="50800">
            <a:solidFill>
              <a:schemeClr val="accent2">
                <a:lumMod val="75000"/>
              </a:schemeClr>
            </a:solidFill>
          </a:ln>
        </p:spPr>
        <p:txBody>
          <a:bodyPr rtlCol="0" anchor="b">
            <a:spAutoFit/>
          </a:bodyPr>
          <a:lstStyle/>
          <a:p>
            <a:pPr algn="ctr">
              <a:defRPr/>
            </a:pPr>
            <a:r>
              <a:rPr lang="ru-RU" sz="1950" b="1" dirty="0">
                <a:latin typeface="Times New Roman" panose="02020603050405020304" pitchFamily="18" charset="0"/>
                <a:cs typeface="Times New Roman" panose="02020603050405020304" pitchFamily="18" charset="0"/>
              </a:rPr>
              <a:t> </a:t>
            </a:r>
            <a:r>
              <a:rPr lang="uz-Cyrl-UZ" sz="1950" b="1" dirty="0" smtClean="0">
                <a:latin typeface="Times New Roman" panose="02020603050405020304" pitchFamily="18" charset="0"/>
                <a:cs typeface="Times New Roman" panose="02020603050405020304" pitchFamily="18" charset="0"/>
              </a:rPr>
              <a:t>МОТИВАЦИЯ</a:t>
            </a:r>
            <a:r>
              <a:rPr lang="ru-RU" sz="1950" b="1" dirty="0" smtClean="0">
                <a:latin typeface="Times New Roman" panose="02020603050405020304" pitchFamily="18" charset="0"/>
                <a:cs typeface="Times New Roman" panose="02020603050405020304" pitchFamily="18" charset="0"/>
              </a:rPr>
              <a:t> : АСОСИЙ ТУШУНЧАЛАР</a:t>
            </a:r>
            <a:r>
              <a:rPr lang="en-US" sz="1950" b="1" dirty="0" smtClean="0">
                <a:latin typeface="Times New Roman" panose="02020603050405020304" pitchFamily="18" charset="0"/>
                <a:cs typeface="Times New Roman" panose="02020603050405020304" pitchFamily="18" charset="0"/>
              </a:rPr>
              <a:t> [6]</a:t>
            </a:r>
            <a:endParaRPr lang="ru-RU" sz="1950" b="1" dirty="0">
              <a:latin typeface="Times New Roman" panose="02020603050405020304" pitchFamily="18" charset="0"/>
              <a:cs typeface="Times New Roman" panose="02020603050405020304" pitchFamily="18" charset="0"/>
            </a:endParaRPr>
          </a:p>
        </p:txBody>
      </p:sp>
      <p:sp>
        <p:nvSpPr>
          <p:cNvPr id="5" name="TextBox 4"/>
          <p:cNvSpPr txBox="1"/>
          <p:nvPr/>
        </p:nvSpPr>
        <p:spPr>
          <a:xfrm>
            <a:off x="381795" y="717459"/>
            <a:ext cx="8951392" cy="2575705"/>
          </a:xfrm>
          <a:prstGeom prst="rect">
            <a:avLst/>
          </a:prstGeom>
          <a:noFill/>
          <a:ln w="38100">
            <a:solidFill>
              <a:schemeClr val="accent2">
                <a:lumMod val="75000"/>
              </a:schemeClr>
            </a:solidFill>
          </a:ln>
        </p:spPr>
        <p:txBody>
          <a:bodyPr wrap="square">
            <a:spAutoFit/>
          </a:bodyPr>
          <a:lstStyle/>
          <a:p>
            <a:pPr algn="just">
              <a:lnSpc>
                <a:spcPct val="107000"/>
              </a:lnSpc>
              <a:spcAft>
                <a:spcPts val="650"/>
              </a:spcAft>
              <a:defRPr/>
            </a:pPr>
            <a:r>
              <a:rPr lang="uz-Cyrl-UZ" altLang="ru-RU" sz="2200" b="1" dirty="0" smtClean="0">
                <a:latin typeface="Times New Roman" panose="02020603050405020304" pitchFamily="18" charset="0"/>
                <a:cs typeface="Times New Roman" panose="02020603050405020304" pitchFamily="18" charset="0"/>
              </a:rPr>
              <a:t>      Мотив </a:t>
            </a:r>
            <a:r>
              <a:rPr lang="uz-Cyrl-UZ" altLang="ru-RU" sz="2200" dirty="0">
                <a:latin typeface="Times New Roman" panose="02020603050405020304" pitchFamily="18" charset="0"/>
                <a:cs typeface="Times New Roman" panose="02020603050405020304" pitchFamily="18" charset="0"/>
              </a:rPr>
              <a:t>- </a:t>
            </a:r>
            <a:r>
              <a:rPr lang="uz-Cyrl-UZ" altLang="ru-RU" sz="2200" b="1" dirty="0">
                <a:latin typeface="Times New Roman" panose="02020603050405020304" pitchFamily="18" charset="0"/>
                <a:cs typeface="Times New Roman" panose="02020603050405020304" pitchFamily="18" charset="0"/>
              </a:rPr>
              <a:t>бу ходимнинг ўзига хос, онгли ички мотивацияси, у ушбу </a:t>
            </a:r>
          </a:p>
          <a:p>
            <a:pPr algn="just">
              <a:lnSpc>
                <a:spcPct val="100000"/>
              </a:lnSpc>
              <a:spcBef>
                <a:spcPct val="0"/>
              </a:spcBef>
              <a:buNone/>
            </a:pPr>
            <a:r>
              <a:rPr lang="uz-Cyrl-UZ" altLang="ru-RU" sz="2200" b="1" dirty="0">
                <a:latin typeface="Times New Roman" panose="02020603050405020304" pitchFamily="18" charset="0"/>
                <a:cs typeface="Times New Roman" panose="02020603050405020304" pitchFamily="18" charset="0"/>
              </a:rPr>
              <a:t>ташкилотда ишлаш пайтида қондиришга ҳаракат қилаётган ҳақиқий эҳтиёж.</a:t>
            </a:r>
          </a:p>
          <a:p>
            <a:pPr algn="just">
              <a:spcBef>
                <a:spcPct val="0"/>
              </a:spcBef>
            </a:pPr>
            <a:r>
              <a:rPr lang="uz-Cyrl-UZ" altLang="ru-RU" sz="2200" b="1" dirty="0">
                <a:solidFill>
                  <a:srgbClr val="FF0000"/>
                </a:solidFill>
                <a:latin typeface="Times New Roman" panose="02020603050405020304" pitchFamily="18" charset="0"/>
                <a:cs typeface="Times New Roman" panose="02020603050405020304" pitchFamily="18" charset="0"/>
              </a:rPr>
              <a:t>      </a:t>
            </a:r>
            <a:r>
              <a:rPr lang="uz-Cyrl-UZ" altLang="ru-RU" sz="2200" b="1" dirty="0">
                <a:latin typeface="Times New Roman" panose="02020603050405020304" pitchFamily="18" charset="0"/>
                <a:cs typeface="Times New Roman" panose="02020603050405020304" pitchFamily="18" charset="0"/>
              </a:rPr>
              <a:t>Мотивация - инсонни ҳаракатга ундайдиган ички ва ташқи ҳаракатлантирувчи  кучларнинг бирикмасидир.</a:t>
            </a:r>
          </a:p>
          <a:p>
            <a:pPr algn="just">
              <a:spcBef>
                <a:spcPct val="0"/>
              </a:spcBef>
            </a:pPr>
            <a:r>
              <a:rPr lang="uz-Cyrl-UZ" altLang="ru-RU" sz="2200" b="1" dirty="0">
                <a:solidFill>
                  <a:srgbClr val="C00000"/>
                </a:solidFill>
                <a:latin typeface="Times New Roman" panose="02020603050405020304" pitchFamily="18" charset="0"/>
                <a:cs typeface="Times New Roman" panose="02020603050405020304" pitchFamily="18" charset="0"/>
              </a:rPr>
              <a:t>      </a:t>
            </a:r>
            <a:r>
              <a:rPr lang="uz-Cyrl-UZ" altLang="ru-RU" sz="2200" b="1" dirty="0">
                <a:latin typeface="Times New Roman" panose="02020603050405020304" pitchFamily="18" charset="0"/>
                <a:cs typeface="Times New Roman" panose="02020603050405020304" pitchFamily="18" charset="0"/>
              </a:rPr>
              <a:t>Меҳнат мотивацияси - бу ходимни самарали ишлашга ундаш жараёни.</a:t>
            </a:r>
            <a:endParaRPr lang="uz-Cyrl-UZ" sz="2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TextBox 6"/>
          <p:cNvSpPr txBox="1"/>
          <p:nvPr/>
        </p:nvSpPr>
        <p:spPr>
          <a:xfrm>
            <a:off x="381794" y="3887558"/>
            <a:ext cx="8951393" cy="2543004"/>
          </a:xfrm>
          <a:prstGeom prst="rect">
            <a:avLst/>
          </a:prstGeom>
          <a:noFill/>
          <a:ln w="38100">
            <a:solidFill>
              <a:schemeClr val="accent2">
                <a:lumMod val="75000"/>
              </a:schemeClr>
            </a:solidFill>
          </a:ln>
        </p:spPr>
        <p:txBody>
          <a:bodyPr wrap="square">
            <a:spAutoFit/>
          </a:bodyPr>
          <a:lstStyle/>
          <a:p>
            <a:pPr>
              <a:defRPr/>
            </a:pPr>
            <a:r>
              <a:rPr lang="uz-Cyrl-UZ" sz="2200" b="1" dirty="0" smtClean="0">
                <a:latin typeface="Times New Roman" panose="02020603050405020304" pitchFamily="18" charset="0"/>
                <a:cs typeface="Times New Roman" panose="02020603050405020304" pitchFamily="18" charset="0"/>
              </a:rPr>
              <a:t>Мотивациянинг асосий турлари</a:t>
            </a:r>
            <a:r>
              <a:rPr lang="en-US" sz="2200" b="1" dirty="0" smtClean="0">
                <a:latin typeface="Times New Roman" panose="02020603050405020304" pitchFamily="18" charset="0"/>
                <a:cs typeface="Times New Roman" panose="02020603050405020304" pitchFamily="18" charset="0"/>
              </a:rPr>
              <a:t> [6]</a:t>
            </a:r>
            <a:r>
              <a:rPr lang="uz-Cyrl-UZ" sz="2200" b="1" dirty="0" smtClean="0">
                <a:latin typeface="Times New Roman" panose="02020603050405020304" pitchFamily="18" charset="0"/>
                <a:cs typeface="Times New Roman" panose="02020603050405020304" pitchFamily="18" charset="0"/>
              </a:rPr>
              <a:t>:</a:t>
            </a:r>
          </a:p>
          <a:p>
            <a:pPr>
              <a:defRPr/>
            </a:pPr>
            <a:r>
              <a:rPr lang="uz-Cyrl-UZ" sz="2200" b="1" dirty="0" smtClean="0">
                <a:latin typeface="Times New Roman" panose="02020603050405020304" pitchFamily="18" charset="0"/>
                <a:cs typeface="Times New Roman" panose="02020603050405020304" pitchFamily="18" charset="0"/>
              </a:rPr>
              <a:t>       1.Моддий - тайинлов, иш ҳақини ошириш, қўшимча тўловлар ва нафақалар, даромаднинг ўзгарувчан қисми-бонуслар, комиссион тўлов ва бошқалар.</a:t>
            </a:r>
          </a:p>
          <a:p>
            <a:pPr>
              <a:defRPr/>
            </a:pPr>
            <a:r>
              <a:rPr lang="uz-Cyrl-UZ" sz="2200" b="1" dirty="0" smtClean="0">
                <a:latin typeface="Times New Roman" panose="02020603050405020304" pitchFamily="18" charset="0"/>
                <a:cs typeface="Times New Roman" panose="02020603050405020304" pitchFamily="18" charset="0"/>
              </a:rPr>
              <a:t>       2.Номоддий - пул ифодасига эга бўлган, аммо ходимга пулсиз шаклда берилган хизматлар учун ҳақ тўлаш (ваучерлар, совға сертификатлари, компания маҳсулотлари ва бошқалар).</a:t>
            </a:r>
            <a:endParaRPr lang="uz-Cyrl-UZ" sz="2200" b="1" dirty="0">
              <a:latin typeface="Times New Roman" panose="02020603050405020304" pitchFamily="18" charset="0"/>
              <a:cs typeface="Times New Roman" panose="02020603050405020304" pitchFamily="18" charset="0"/>
            </a:endParaRPr>
          </a:p>
        </p:txBody>
      </p:sp>
      <p:sp>
        <p:nvSpPr>
          <p:cNvPr id="12293" name="Номер слайда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B4307B78-CDB0-4869-8089-0B6B9C9D4142}" type="slidenum">
              <a:rPr lang="ru-RU" altLang="ru-RU" sz="975">
                <a:solidFill>
                  <a:srgbClr val="898989"/>
                </a:solidFill>
              </a:rPr>
              <a:pPr>
                <a:lnSpc>
                  <a:spcPct val="100000"/>
                </a:lnSpc>
                <a:spcBef>
                  <a:spcPct val="0"/>
                </a:spcBef>
                <a:buFontTx/>
                <a:buNone/>
              </a:pPr>
              <a:t>16</a:t>
            </a:fld>
            <a:endParaRPr lang="ru-RU" altLang="ru-RU" sz="975">
              <a:solidFill>
                <a:srgbClr val="898989"/>
              </a:solidFill>
            </a:endParaRPr>
          </a:p>
        </p:txBody>
      </p:sp>
    </p:spTree>
    <p:extLst>
      <p:ext uri="{BB962C8B-B14F-4D97-AF65-F5344CB8AC3E}">
        <p14:creationId xmlns:p14="http://schemas.microsoft.com/office/powerpoint/2010/main" val="6981659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74962" y="1445136"/>
            <a:ext cx="8685530" cy="2751010"/>
          </a:xfrm>
          <a:prstGeom prst="rect">
            <a:avLst/>
          </a:prstGeom>
          <a:noFill/>
          <a:ln w="38100">
            <a:solidFill>
              <a:schemeClr val="accent1">
                <a:lumMod val="75000"/>
              </a:schemeClr>
            </a:solidFill>
          </a:ln>
        </p:spPr>
        <p:txBody>
          <a:bodyPr wrap="square">
            <a:spAutoFit/>
          </a:bodyPr>
          <a:lstStyle/>
          <a:p>
            <a:pPr algn="just">
              <a:lnSpc>
                <a:spcPct val="107000"/>
              </a:lnSpc>
              <a:spcAft>
                <a:spcPts val="650"/>
              </a:spcAft>
              <a:defRPr/>
            </a:pPr>
            <a:r>
              <a:rPr lang="uz-Cyrl-UZ" sz="1950" b="1" dirty="0" smtClean="0">
                <a:latin typeface="Times New Roman" panose="02020603050405020304" pitchFamily="18" charset="0"/>
                <a:ea typeface="Calibri" panose="020F0502020204030204" pitchFamily="34" charset="0"/>
                <a:cs typeface="Times New Roman" panose="02020603050405020304" pitchFamily="18" charset="0"/>
              </a:rPr>
              <a:t>      Ахлоқий - пул ифодасига эга бўлмаган иш ҳақи: </a:t>
            </a:r>
            <a:r>
              <a:rPr lang="uz-Cyrl-UZ" sz="1950" dirty="0" smtClean="0">
                <a:latin typeface="Times New Roman" panose="02020603050405020304" pitchFamily="18" charset="0"/>
                <a:ea typeface="Calibri" panose="020F0502020204030204" pitchFamily="34" charset="0"/>
                <a:cs typeface="Times New Roman" panose="02020603050405020304" pitchFamily="18" charset="0"/>
              </a:rPr>
              <a:t>мақом ва қадр-қимматни тан олиш (бошлиқ билан учрашувлар, сертификатлар, дипломлар, нишонлар ва бошқалар.), алоҳида ходимларни махсус меҳнат шароитлари билан таъминлаш (мослаштирилган иш жадвали, ўз иш сифатини ўзи назорат қилиш ва бошқалар.) ва ташкилот ресурсларидан фойдаланиш учун қўшимча имкониятлар.</a:t>
            </a:r>
          </a:p>
          <a:p>
            <a:pPr algn="just">
              <a:lnSpc>
                <a:spcPct val="107000"/>
              </a:lnSpc>
              <a:spcAft>
                <a:spcPts val="650"/>
              </a:spcAft>
              <a:defRPr/>
            </a:pPr>
            <a:r>
              <a:rPr lang="uz-Cyrl-UZ" sz="1950" b="1" dirty="0" smtClean="0">
                <a:latin typeface="Times New Roman" panose="02020603050405020304" pitchFamily="18" charset="0"/>
                <a:ea typeface="Calibri" panose="020F0502020204030204" pitchFamily="34" charset="0"/>
                <a:cs typeface="Times New Roman" panose="02020603050405020304" pitchFamily="18" charset="0"/>
              </a:rPr>
              <a:t>      Ташкилий - </a:t>
            </a:r>
            <a:r>
              <a:rPr lang="uz-Cyrl-UZ" sz="1950" dirty="0" smtClean="0">
                <a:latin typeface="Times New Roman" panose="02020603050405020304" pitchFamily="18" charset="0"/>
                <a:ea typeface="Calibri" panose="020F0502020204030204" pitchFamily="34" charset="0"/>
                <a:cs typeface="Times New Roman" panose="02020603050405020304" pitchFamily="18" charset="0"/>
              </a:rPr>
              <a:t>ходимларнинг ташкилот кўзлаган мақсадларига эришиш мотивациясини қўллаб-қувватлайдиган мухитни яратиш.</a:t>
            </a:r>
            <a:endParaRPr lang="uz-Cyrl-UZ" sz="195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316" name="Номер слайда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0F0CEC4C-FEC6-416B-9A7B-DF89F6B88757}" type="slidenum">
              <a:rPr lang="ru-RU" altLang="ru-RU" sz="975">
                <a:solidFill>
                  <a:srgbClr val="898989"/>
                </a:solidFill>
              </a:rPr>
              <a:pPr>
                <a:lnSpc>
                  <a:spcPct val="100000"/>
                </a:lnSpc>
                <a:spcBef>
                  <a:spcPct val="0"/>
                </a:spcBef>
                <a:buFontTx/>
                <a:buNone/>
              </a:pPr>
              <a:t>17</a:t>
            </a:fld>
            <a:endParaRPr lang="ru-RU" altLang="ru-RU" sz="975">
              <a:solidFill>
                <a:srgbClr val="898989"/>
              </a:solidFill>
            </a:endParaRPr>
          </a:p>
        </p:txBody>
      </p:sp>
      <p:sp>
        <p:nvSpPr>
          <p:cNvPr id="6" name="Блок-схема: типовой процесс 5"/>
          <p:cNvSpPr/>
          <p:nvPr/>
        </p:nvSpPr>
        <p:spPr>
          <a:xfrm>
            <a:off x="0" y="316883"/>
            <a:ext cx="9906000" cy="567559"/>
          </a:xfrm>
          <a:prstGeom prst="flowChartPredefinedProcess">
            <a:avLst/>
          </a:prstGeom>
          <a:solidFill>
            <a:srgbClr val="00206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200" b="1" dirty="0">
                <a:latin typeface="Arial" panose="020B0604020202020204" pitchFamily="34" charset="0"/>
                <a:cs typeface="Arial" panose="020B0604020202020204" pitchFamily="34" charset="0"/>
              </a:rPr>
              <a:t>МОТИВАЦИЯ : АСОСИЙ </a:t>
            </a:r>
            <a:r>
              <a:rPr lang="uz-Cyrl-UZ" sz="2200" b="1" dirty="0" smtClean="0">
                <a:latin typeface="Arial" panose="020B0604020202020204" pitchFamily="34" charset="0"/>
                <a:cs typeface="Arial" panose="020B0604020202020204" pitchFamily="34" charset="0"/>
              </a:rPr>
              <a:t>ТУШУНЧАЛАР</a:t>
            </a:r>
            <a:r>
              <a:rPr lang="en-US" sz="2200" b="1" dirty="0" smtClean="0">
                <a:latin typeface="Arial" panose="020B0604020202020204" pitchFamily="34" charset="0"/>
                <a:cs typeface="Arial" panose="020B0604020202020204" pitchFamily="34" charset="0"/>
              </a:rPr>
              <a:t> [6]</a:t>
            </a:r>
            <a:r>
              <a:rPr lang="uz-Cyrl-UZ" sz="2200" b="1" dirty="0" smtClean="0">
                <a:latin typeface="Arial" panose="020B0604020202020204" pitchFamily="34" charset="0"/>
                <a:cs typeface="Arial" panose="020B0604020202020204" pitchFamily="34" charset="0"/>
              </a:rPr>
              <a:t>    </a:t>
            </a:r>
            <a:r>
              <a:rPr lang="uz-Cyrl-UZ" sz="2200" b="1" dirty="0" smtClean="0">
                <a:solidFill>
                  <a:srgbClr val="00B0F0"/>
                </a:solidFill>
                <a:latin typeface="Arial" panose="020B0604020202020204" pitchFamily="34" charset="0"/>
                <a:cs typeface="Arial" panose="020B0604020202020204" pitchFamily="34" charset="0"/>
              </a:rPr>
              <a:t>давоми</a:t>
            </a:r>
            <a:endParaRPr lang="uz-Cyrl-UZ" sz="2200" b="1" dirty="0">
              <a:latin typeface="Times New Roman" panose="02020603050405020304" pitchFamily="18" charset="0"/>
              <a:cs typeface="Times New Roman" panose="02020603050405020304" pitchFamily="18" charset="0"/>
            </a:endParaRPr>
          </a:p>
        </p:txBody>
      </p:sp>
      <p:sp>
        <p:nvSpPr>
          <p:cNvPr id="10" name="Вертикальный свиток 9"/>
          <p:cNvSpPr/>
          <p:nvPr/>
        </p:nvSpPr>
        <p:spPr>
          <a:xfrm>
            <a:off x="147145" y="4365486"/>
            <a:ext cx="9459311" cy="2355991"/>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200" b="1" dirty="0">
                <a:solidFill>
                  <a:schemeClr val="tx1"/>
                </a:solidFill>
                <a:latin typeface="Times New Roman" panose="02020603050405020304" pitchFamily="18" charset="0"/>
                <a:cs typeface="Times New Roman" panose="02020603050405020304" pitchFamily="18" charset="0"/>
              </a:rPr>
              <a:t>Таътилга чиқиш керак бўлганда ишингиз қанчалик муҳимлиги ва иш </a:t>
            </a:r>
            <a:r>
              <a:rPr lang="uz-Cyrl-UZ" sz="2200" b="1" dirty="0" smtClean="0">
                <a:solidFill>
                  <a:schemeClr val="tx1"/>
                </a:solidFill>
                <a:latin typeface="Times New Roman" panose="02020603050405020304" pitchFamily="18" charset="0"/>
                <a:cs typeface="Times New Roman" panose="02020603050405020304" pitchFamily="18" charset="0"/>
              </a:rPr>
              <a:t>хақини </a:t>
            </a:r>
            <a:r>
              <a:rPr lang="uz-Cyrl-UZ" sz="2200" b="1" dirty="0">
                <a:solidFill>
                  <a:schemeClr val="tx1"/>
                </a:solidFill>
                <a:latin typeface="Times New Roman" panose="02020603050405020304" pitchFamily="18" charset="0"/>
                <a:cs typeface="Times New Roman" panose="02020603050405020304" pitchFamily="18" charset="0"/>
              </a:rPr>
              <a:t>оширишни сўраганингизда унчалик муҳим эмаслиги ажабланарлидир.       </a:t>
            </a:r>
            <a:r>
              <a:rPr lang="uz-Cyrl-UZ" sz="2200" b="1" dirty="0" smtClean="0">
                <a:solidFill>
                  <a:schemeClr val="tx1"/>
                </a:solidFill>
                <a:latin typeface="Times New Roman" panose="02020603050405020304" pitchFamily="18" charset="0"/>
                <a:cs typeface="Times New Roman" panose="02020603050405020304" pitchFamily="18" charset="0"/>
              </a:rPr>
              <a:t>              </a:t>
            </a:r>
          </a:p>
          <a:p>
            <a:pPr algn="r"/>
            <a:endParaRPr lang="uz-Cyrl-UZ" sz="100" b="1" u="sng" dirty="0">
              <a:solidFill>
                <a:srgbClr val="FFFF00"/>
              </a:solidFill>
              <a:latin typeface="Times New Roman" panose="02020603050405020304" pitchFamily="18" charset="0"/>
              <a:cs typeface="Times New Roman" panose="02020603050405020304" pitchFamily="18" charset="0"/>
              <a:hlinkClick r:id="rId2"/>
            </a:endParaRPr>
          </a:p>
          <a:p>
            <a:pPr algn="r"/>
            <a:r>
              <a:rPr lang="uz-Cyrl-UZ" sz="2200" b="1" u="sng" dirty="0" smtClean="0">
                <a:latin typeface="Times New Roman" panose="02020603050405020304" pitchFamily="18" charset="0"/>
                <a:cs typeface="Times New Roman" panose="02020603050405020304" pitchFamily="18" charset="0"/>
                <a:hlinkClick r:id="rId2"/>
              </a:rPr>
              <a:t>Роберт </a:t>
            </a:r>
            <a:r>
              <a:rPr lang="uz-Cyrl-UZ" sz="2200" b="1" u="sng" dirty="0">
                <a:latin typeface="Times New Roman" panose="02020603050405020304" pitchFamily="18" charset="0"/>
                <a:cs typeface="Times New Roman" panose="02020603050405020304" pitchFamily="18" charset="0"/>
                <a:hlinkClick r:id="rId2"/>
              </a:rPr>
              <a:t>Орбен</a:t>
            </a:r>
            <a:endParaRPr lang="uz-Cyrl-UZ" sz="22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916549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2861" y="122374"/>
            <a:ext cx="9445379" cy="757130"/>
          </a:xfrm>
          <a:solidFill>
            <a:schemeClr val="accent2">
              <a:lumMod val="20000"/>
              <a:lumOff val="80000"/>
            </a:schemeClr>
          </a:solidFill>
          <a:ln w="50800">
            <a:solidFill>
              <a:schemeClr val="accent2">
                <a:lumMod val="75000"/>
              </a:schemeClr>
            </a:solidFill>
          </a:ln>
        </p:spPr>
        <p:txBody>
          <a:bodyPr wrap="square" rtlCol="0" anchor="b">
            <a:spAutoFit/>
          </a:bodyPr>
          <a:lstStyle/>
          <a:p>
            <a:pPr algn="ctr">
              <a:defRPr/>
            </a:pPr>
            <a:r>
              <a:rPr lang="ru-RU" sz="2400" b="1" dirty="0" err="1" smtClean="0">
                <a:latin typeface="Times New Roman" panose="02020603050405020304" pitchFamily="18" charset="0"/>
                <a:ea typeface="Calibri" panose="020F0502020204030204" pitchFamily="34" charset="0"/>
                <a:cs typeface="Times New Roman" panose="02020603050405020304" pitchFamily="18" charset="0"/>
              </a:rPr>
              <a:t>Мотивацион</a:t>
            </a:r>
            <a:r>
              <a:rPr lang="ru-RU"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b="1" dirty="0" err="1" smtClean="0">
                <a:latin typeface="Times New Roman" panose="02020603050405020304" pitchFamily="18" charset="0"/>
                <a:ea typeface="Calibri" panose="020F0502020204030204" pitchFamily="34" charset="0"/>
                <a:cs typeface="Times New Roman" panose="02020603050405020304" pitchFamily="18" charset="0"/>
              </a:rPr>
              <a:t>назариялардаги</a:t>
            </a:r>
            <a:r>
              <a:rPr lang="ru-RU"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b="1" dirty="0" err="1">
                <a:latin typeface="Times New Roman" panose="02020603050405020304" pitchFamily="18" charset="0"/>
                <a:ea typeface="Calibri" panose="020F0502020204030204" pitchFamily="34" charset="0"/>
                <a:cs typeface="Times New Roman" panose="02020603050405020304" pitchFamily="18" charset="0"/>
              </a:rPr>
              <a:t>мотивациянинг</a:t>
            </a:r>
            <a:r>
              <a:rPr lang="ru-RU" sz="2400" b="1" dirty="0">
                <a:latin typeface="Times New Roman" panose="02020603050405020304" pitchFamily="18" charset="0"/>
                <a:ea typeface="Calibri" panose="020F0502020204030204" pitchFamily="34" charset="0"/>
                <a:cs typeface="Times New Roman" panose="02020603050405020304" pitchFamily="18" charset="0"/>
              </a:rPr>
              <a:t> </a:t>
            </a:r>
            <a:r>
              <a:rPr lang="ru-RU" sz="2400" b="1" dirty="0" err="1">
                <a:latin typeface="Times New Roman" panose="02020603050405020304" pitchFamily="18" charset="0"/>
                <a:ea typeface="Calibri" panose="020F0502020204030204" pitchFamily="34" charset="0"/>
                <a:cs typeface="Times New Roman" panose="02020603050405020304" pitchFamily="18" charset="0"/>
              </a:rPr>
              <a:t>бошқа</a:t>
            </a:r>
            <a:r>
              <a:rPr lang="ru-RU" sz="2400" b="1" dirty="0">
                <a:latin typeface="Times New Roman" panose="02020603050405020304" pitchFamily="18" charset="0"/>
                <a:ea typeface="Calibri" panose="020F0502020204030204" pitchFamily="34" charset="0"/>
                <a:cs typeface="Times New Roman" panose="02020603050405020304" pitchFamily="18" charset="0"/>
              </a:rPr>
              <a:t> </a:t>
            </a:r>
            <a:r>
              <a:rPr lang="ru-RU" sz="2400" b="1" dirty="0" err="1" smtClean="0">
                <a:latin typeface="Times New Roman" panose="02020603050405020304" pitchFamily="18" charset="0"/>
                <a:ea typeface="Calibri" panose="020F0502020204030204" pitchFamily="34" charset="0"/>
                <a:cs typeface="Times New Roman" panose="02020603050405020304" pitchFamily="18" charset="0"/>
              </a:rPr>
              <a:t>турлари</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[4]</a:t>
            </a:r>
            <a:r>
              <a:rPr lang="ru-RU" sz="2400" b="1" dirty="0" smtClean="0">
                <a:latin typeface="Times New Roman" panose="02020603050405020304" pitchFamily="18" charset="0"/>
                <a:ea typeface="Calibri" panose="020F0502020204030204" pitchFamily="34" charset="0"/>
                <a:cs typeface="Times New Roman" panose="02020603050405020304" pitchFamily="18" charset="0"/>
              </a:rPr>
              <a:t>:</a:t>
            </a:r>
            <a:r>
              <a:rPr lang="uz-Cyrl-UZ" sz="2400" b="1" dirty="0">
                <a:latin typeface="Times New Roman" panose="02020603050405020304" pitchFamily="18" charset="0"/>
                <a:cs typeface="Times New Roman" panose="02020603050405020304" pitchFamily="18" charset="0"/>
              </a:rPr>
              <a:t/>
            </a:r>
            <a:br>
              <a:rPr lang="uz-Cyrl-UZ" sz="2400" b="1" dirty="0">
                <a:latin typeface="Times New Roman" panose="02020603050405020304" pitchFamily="18" charset="0"/>
                <a:cs typeface="Times New Roman" panose="02020603050405020304" pitchFamily="18" charset="0"/>
              </a:rPr>
            </a:br>
            <a:endParaRPr lang="ru-RU" sz="2400" b="1" dirty="0">
              <a:latin typeface="Arial" panose="020B0604020202020204" pitchFamily="34" charset="0"/>
              <a:cs typeface="Arial" panose="020B0604020202020204" pitchFamily="34" charset="0"/>
            </a:endParaRPr>
          </a:p>
        </p:txBody>
      </p:sp>
      <p:sp>
        <p:nvSpPr>
          <p:cNvPr id="5" name="TextBox 4"/>
          <p:cNvSpPr txBox="1"/>
          <p:nvPr/>
        </p:nvSpPr>
        <p:spPr>
          <a:xfrm>
            <a:off x="105103" y="879504"/>
            <a:ext cx="9800897" cy="5978496"/>
          </a:xfrm>
          <a:prstGeom prst="rect">
            <a:avLst/>
          </a:prstGeom>
          <a:noFill/>
          <a:ln w="38100">
            <a:solidFill>
              <a:schemeClr val="accent2">
                <a:lumMod val="75000"/>
              </a:schemeClr>
            </a:solidFill>
          </a:ln>
        </p:spPr>
        <p:txBody>
          <a:bodyPr wrap="square">
            <a:spAutoFit/>
          </a:bodyPr>
          <a:lstStyle/>
          <a:p>
            <a:pPr algn="just">
              <a:lnSpc>
                <a:spcPct val="107000"/>
              </a:lnSpc>
              <a:spcAft>
                <a:spcPts val="650"/>
              </a:spcAft>
              <a:defRPr/>
            </a:pPr>
            <a:r>
              <a:rPr lang="ru-RU"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b="1" dirty="0" err="1" smtClean="0">
                <a:latin typeface="Times New Roman" panose="02020603050405020304" pitchFamily="18" charset="0"/>
                <a:ea typeface="Calibri" panose="020F0502020204030204" pitchFamily="34" charset="0"/>
                <a:cs typeface="Times New Roman" panose="02020603050405020304" pitchFamily="18" charset="0"/>
              </a:rPr>
              <a:t>Ютуқли</a:t>
            </a:r>
            <a:r>
              <a:rPr lang="ru-RU" sz="2400" b="1" dirty="0" smtClean="0">
                <a:latin typeface="Times New Roman" panose="02020603050405020304" pitchFamily="18" charset="0"/>
                <a:ea typeface="Calibri" panose="020F0502020204030204" pitchFamily="34" charset="0"/>
                <a:cs typeface="Times New Roman" panose="02020603050405020304" pitchFamily="18" charset="0"/>
              </a:rPr>
              <a:t> мотивация  </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latin typeface="Times New Roman" panose="02020603050405020304" pitchFamily="18" charset="0"/>
                <a:ea typeface="Calibri" panose="020F0502020204030204" pitchFamily="34" charset="0"/>
                <a:cs typeface="Times New Roman" panose="02020603050405020304" pitchFamily="18" charset="0"/>
              </a:rPr>
              <a:t>бу</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ходимнинг</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иш</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учун</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мукофот</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сифатида</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маълум</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имтиёзларни</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олиш</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истаги</a:t>
            </a:r>
            <a:r>
              <a:rPr lang="ru-RU" sz="2400" dirty="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spcAft>
                <a:spcPts val="650"/>
              </a:spcAft>
              <a:defRPr/>
            </a:pPr>
            <a:r>
              <a:rPr lang="ru-RU"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b="1" dirty="0" err="1" smtClean="0">
                <a:latin typeface="Times New Roman" panose="02020603050405020304" pitchFamily="18" charset="0"/>
                <a:ea typeface="Calibri" panose="020F0502020204030204" pitchFamily="34" charset="0"/>
                <a:cs typeface="Times New Roman" panose="02020603050405020304" pitchFamily="18" charset="0"/>
              </a:rPr>
              <a:t>Қочиш</a:t>
            </a:r>
            <a:r>
              <a:rPr lang="ru-RU"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b="1" dirty="0" err="1" smtClean="0">
                <a:latin typeface="Times New Roman" panose="02020603050405020304" pitchFamily="18" charset="0"/>
                <a:ea typeface="Calibri" panose="020F0502020204030204" pitchFamily="34" charset="0"/>
                <a:cs typeface="Times New Roman" panose="02020603050405020304" pitchFamily="18" charset="0"/>
              </a:rPr>
              <a:t>мотивацияси</a:t>
            </a:r>
            <a:r>
              <a:rPr lang="ru-RU"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latin typeface="Times New Roman" panose="02020603050405020304" pitchFamily="18" charset="0"/>
                <a:ea typeface="Calibri" panose="020F0502020204030204" pitchFamily="34" charset="0"/>
                <a:cs typeface="Times New Roman" panose="02020603050405020304" pitchFamily="18" charset="0"/>
              </a:rPr>
              <a:t>бу</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вазифаларни</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бажармаслик</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режалаштирилган</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натижаларга</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uz-Cyrl-UZ" sz="2400" dirty="0">
                <a:latin typeface="Times New Roman" panose="02020603050405020304" pitchFamily="18" charset="0"/>
                <a:ea typeface="Calibri" panose="020F0502020204030204" pitchFamily="34" charset="0"/>
                <a:cs typeface="Times New Roman" panose="02020603050405020304" pitchFamily="18" charset="0"/>
              </a:rPr>
              <a:t>э</a:t>
            </a:r>
            <a:r>
              <a:rPr lang="ru-RU" sz="2400" dirty="0" err="1">
                <a:latin typeface="Times New Roman" panose="02020603050405020304" pitchFamily="18" charset="0"/>
                <a:ea typeface="Calibri" panose="020F0502020204030204" pitchFamily="34" charset="0"/>
                <a:cs typeface="Times New Roman" panose="02020603050405020304" pitchFamily="18" charset="0"/>
              </a:rPr>
              <a:t>ришмаслик</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ёки</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функцияларни</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қониқарсиз</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бажармаслик</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учун</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жазо</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ёки</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бошқа</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салбий</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санкциялардан</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қочиш</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истаги</a:t>
            </a:r>
            <a:r>
              <a:rPr lang="ru-RU" sz="2400" dirty="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spcAft>
                <a:spcPts val="650"/>
              </a:spcAft>
              <a:defRPr/>
            </a:pPr>
            <a:r>
              <a:rPr lang="ru-RU"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b="1" dirty="0" err="1" smtClean="0">
                <a:latin typeface="Times New Roman" panose="02020603050405020304" pitchFamily="18" charset="0"/>
                <a:ea typeface="Calibri" panose="020F0502020204030204" pitchFamily="34" charset="0"/>
                <a:cs typeface="Times New Roman" panose="02020603050405020304" pitchFamily="18" charset="0"/>
              </a:rPr>
              <a:t>Муваффақият</a:t>
            </a:r>
            <a:r>
              <a:rPr lang="ru-RU"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b="1" dirty="0" err="1" smtClean="0">
                <a:latin typeface="Times New Roman" panose="02020603050405020304" pitchFamily="18" charset="0"/>
                <a:ea typeface="Calibri" panose="020F0502020204030204" pitchFamily="34" charset="0"/>
                <a:cs typeface="Times New Roman" panose="02020603050405020304" pitchFamily="18" charset="0"/>
              </a:rPr>
              <a:t>мотивацияси</a:t>
            </a:r>
            <a:r>
              <a:rPr lang="ru-RU"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latin typeface="Times New Roman" panose="02020603050405020304" pitchFamily="18" charset="0"/>
                <a:ea typeface="Calibri" panose="020F0502020204030204" pitchFamily="34" charset="0"/>
                <a:cs typeface="Times New Roman" panose="02020603050405020304" pitchFamily="18" charset="0"/>
              </a:rPr>
              <a:t>бу</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касбда</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ёки</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тайинланган</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бизнесда</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э</a:t>
            </a:r>
            <a:r>
              <a:rPr lang="ru-RU" sz="2400" dirty="0" err="1" smtClean="0">
                <a:latin typeface="Times New Roman" panose="02020603050405020304" pitchFamily="18" charset="0"/>
                <a:ea typeface="Calibri" panose="020F0502020204030204" pitchFamily="34" charset="0"/>
                <a:cs typeface="Times New Roman" panose="02020603050405020304" pitchFamily="18" charset="0"/>
              </a:rPr>
              <a:t>нг</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яхши</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натижаларга</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uz-Cyrl-UZ" sz="2400" dirty="0">
                <a:latin typeface="Times New Roman" panose="02020603050405020304" pitchFamily="18" charset="0"/>
                <a:ea typeface="Calibri" panose="020F0502020204030204" pitchFamily="34" charset="0"/>
                <a:cs typeface="Times New Roman" panose="02020603050405020304" pitchFamily="18" charset="0"/>
              </a:rPr>
              <a:t>э</a:t>
            </a:r>
            <a:r>
              <a:rPr lang="ru-RU" sz="2400" dirty="0" err="1">
                <a:latin typeface="Times New Roman" panose="02020603050405020304" pitchFamily="18" charset="0"/>
                <a:ea typeface="Calibri" panose="020F0502020204030204" pitchFamily="34" charset="0"/>
                <a:cs typeface="Times New Roman" panose="02020603050405020304" pitchFamily="18" charset="0"/>
              </a:rPr>
              <a:t>ришиш</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истаги</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p>
          <a:p>
            <a:pPr algn="just">
              <a:lnSpc>
                <a:spcPct val="107000"/>
              </a:lnSpc>
              <a:spcAft>
                <a:spcPts val="650"/>
              </a:spcAft>
              <a:defRPr/>
            </a:pPr>
            <a:r>
              <a:rPr lang="ru-RU"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b="1" dirty="0" err="1" smtClean="0">
                <a:latin typeface="Times New Roman" panose="02020603050405020304" pitchFamily="18" charset="0"/>
                <a:ea typeface="Calibri" panose="020F0502020204030204" pitchFamily="34" charset="0"/>
                <a:cs typeface="Times New Roman" panose="02020603050405020304" pitchFamily="18" charset="0"/>
              </a:rPr>
              <a:t>Ҳокимият</a:t>
            </a:r>
            <a:r>
              <a:rPr lang="ru-RU"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b="1" dirty="0" err="1">
                <a:latin typeface="Times New Roman" panose="02020603050405020304" pitchFamily="18" charset="0"/>
                <a:ea typeface="Calibri" panose="020F0502020204030204" pitchFamily="34" charset="0"/>
                <a:cs typeface="Times New Roman" panose="02020603050405020304" pitchFamily="18" charset="0"/>
              </a:rPr>
              <a:t>учун</a:t>
            </a:r>
            <a:r>
              <a:rPr lang="ru-RU" sz="2400" b="1" dirty="0">
                <a:latin typeface="Times New Roman" panose="02020603050405020304" pitchFamily="18" charset="0"/>
                <a:ea typeface="Calibri" panose="020F0502020204030204" pitchFamily="34" charset="0"/>
                <a:cs typeface="Times New Roman" panose="02020603050405020304" pitchFamily="18" charset="0"/>
              </a:rPr>
              <a:t> </a:t>
            </a:r>
            <a:r>
              <a:rPr lang="ru-RU" sz="2400" b="1" dirty="0" smtClean="0">
                <a:latin typeface="Times New Roman" panose="02020603050405020304" pitchFamily="18" charset="0"/>
                <a:ea typeface="Calibri" panose="020F0502020204030204" pitchFamily="34" charset="0"/>
                <a:cs typeface="Times New Roman" panose="02020603050405020304" pitchFamily="18" charset="0"/>
              </a:rPr>
              <a:t>мотивация </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latin typeface="Times New Roman" panose="02020603050405020304" pitchFamily="18" charset="0"/>
                <a:ea typeface="Calibri" panose="020F0502020204030204" pitchFamily="34" charset="0"/>
                <a:cs typeface="Times New Roman" panose="02020603050405020304" pitchFamily="18" charset="0"/>
              </a:rPr>
              <a:t>бу</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одамнинг</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раҳбарлик</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лавозимларини</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uz-Cyrl-UZ" sz="2400" dirty="0">
                <a:latin typeface="Times New Roman" panose="02020603050405020304" pitchFamily="18" charset="0"/>
                <a:ea typeface="Calibri" panose="020F0502020204030204" pitchFamily="34" charset="0"/>
                <a:cs typeface="Times New Roman" panose="02020603050405020304" pitchFamily="18" charset="0"/>
              </a:rPr>
              <a:t>э</a:t>
            </a:r>
            <a:r>
              <a:rPr lang="ru-RU" sz="2400" dirty="0" err="1">
                <a:latin typeface="Times New Roman" panose="02020603050405020304" pitchFamily="18" charset="0"/>
                <a:ea typeface="Calibri" panose="020F0502020204030204" pitchFamily="34" charset="0"/>
                <a:cs typeface="Times New Roman" panose="02020603050405020304" pitchFamily="18" charset="0"/>
              </a:rPr>
              <a:t>галлаш</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ва</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бошқа</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одамларнинг</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иши</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ва</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меҳнат</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шароитларига</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таъсир</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қилиш</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истаги</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p>
          <a:p>
            <a:pPr algn="just">
              <a:lnSpc>
                <a:spcPct val="107000"/>
              </a:lnSpc>
              <a:spcAft>
                <a:spcPts val="650"/>
              </a:spcAft>
              <a:defRPr/>
            </a:pPr>
            <a:r>
              <a:rPr lang="ru-RU"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b="1" dirty="0" err="1" smtClean="0">
                <a:latin typeface="Times New Roman" panose="02020603050405020304" pitchFamily="18" charset="0"/>
                <a:ea typeface="Calibri" panose="020F0502020204030204" pitchFamily="34" charset="0"/>
                <a:cs typeface="Times New Roman" panose="02020603050405020304" pitchFamily="18" charset="0"/>
              </a:rPr>
              <a:t>Тан</a:t>
            </a:r>
            <a:r>
              <a:rPr lang="ru-RU"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b="1" dirty="0" err="1">
                <a:latin typeface="Times New Roman" panose="02020603050405020304" pitchFamily="18" charset="0"/>
                <a:ea typeface="Calibri" panose="020F0502020204030204" pitchFamily="34" charset="0"/>
                <a:cs typeface="Times New Roman" panose="02020603050405020304" pitchFamily="18" charset="0"/>
              </a:rPr>
              <a:t>олиниши</a:t>
            </a:r>
            <a:r>
              <a:rPr lang="ru-RU" sz="2400" b="1" dirty="0">
                <a:latin typeface="Times New Roman" panose="02020603050405020304" pitchFamily="18" charset="0"/>
                <a:ea typeface="Calibri" panose="020F0502020204030204" pitchFamily="34" charset="0"/>
                <a:cs typeface="Times New Roman" panose="02020603050405020304" pitchFamily="18" charset="0"/>
              </a:rPr>
              <a:t> </a:t>
            </a:r>
            <a:r>
              <a:rPr lang="ru-RU" sz="2400" b="1" dirty="0" err="1">
                <a:latin typeface="Times New Roman" panose="02020603050405020304" pitchFamily="18" charset="0"/>
                <a:ea typeface="Calibri" panose="020F0502020204030204" pitchFamily="34" charset="0"/>
                <a:cs typeface="Times New Roman" panose="02020603050405020304" pitchFamily="18" charset="0"/>
              </a:rPr>
              <a:t>учун</a:t>
            </a:r>
            <a:r>
              <a:rPr lang="ru-RU" sz="2400" b="1" dirty="0">
                <a:latin typeface="Times New Roman" panose="02020603050405020304" pitchFamily="18" charset="0"/>
                <a:ea typeface="Calibri" panose="020F0502020204030204" pitchFamily="34" charset="0"/>
                <a:cs typeface="Times New Roman" panose="02020603050405020304" pitchFamily="18" charset="0"/>
              </a:rPr>
              <a:t> </a:t>
            </a:r>
            <a:r>
              <a:rPr lang="ru-RU" sz="2400" b="1" dirty="0" smtClean="0">
                <a:latin typeface="Times New Roman" panose="02020603050405020304" pitchFamily="18" charset="0"/>
                <a:ea typeface="Calibri" panose="020F0502020204030204" pitchFamily="34" charset="0"/>
                <a:cs typeface="Times New Roman" panose="02020603050405020304" pitchFamily="18" charset="0"/>
              </a:rPr>
              <a:t>мотивация </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latin typeface="Times New Roman" panose="02020603050405020304" pitchFamily="18" charset="0"/>
                <a:ea typeface="Calibri" panose="020F0502020204030204" pitchFamily="34" charset="0"/>
                <a:cs typeface="Times New Roman" panose="02020603050405020304" pitchFamily="18" charset="0"/>
              </a:rPr>
              <a:t>бу</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одамнинг</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жамоада</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ишлаши</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ва</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ҳамкасбларидан</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тан</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олиниши</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керак</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бўлган</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аниқ</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uz-Cyrl-UZ" sz="2400" dirty="0">
                <a:latin typeface="Times New Roman" panose="02020603050405020304" pitchFamily="18" charset="0"/>
                <a:ea typeface="Calibri" panose="020F0502020204030204" pitchFamily="34" charset="0"/>
                <a:cs typeface="Times New Roman" panose="02020603050405020304" pitchFamily="18" charset="0"/>
              </a:rPr>
              <a:t>э</a:t>
            </a:r>
            <a:r>
              <a:rPr lang="ru-RU" sz="2400" dirty="0" err="1">
                <a:latin typeface="Times New Roman" panose="02020603050405020304" pitchFamily="18" charset="0"/>
                <a:ea typeface="Calibri" panose="020F0502020204030204" pitchFamily="34" charset="0"/>
                <a:cs typeface="Times New Roman" panose="02020603050405020304" pitchFamily="18" charset="0"/>
              </a:rPr>
              <a:t>ҳтиёжидир</a:t>
            </a:r>
            <a:r>
              <a:rPr lang="ru-RU" sz="2400" dirty="0">
                <a:latin typeface="Times New Roman" panose="02020603050405020304" pitchFamily="18" charset="0"/>
                <a:ea typeface="Calibri" panose="020F0502020204030204" pitchFamily="34" charset="0"/>
                <a:cs typeface="Times New Roman" panose="02020603050405020304" pitchFamily="18" charset="0"/>
              </a:rPr>
              <a:t>.</a:t>
            </a:r>
          </a:p>
          <a:p>
            <a:pPr marL="278606" indent="-278606">
              <a:buFont typeface="Arial" panose="020B0604020202020204" pitchFamily="34" charset="0"/>
              <a:buChar char="•"/>
              <a:defRPr/>
            </a:pPr>
            <a:endParaRPr lang="ru-RU" sz="1950" b="1" dirty="0"/>
          </a:p>
        </p:txBody>
      </p:sp>
      <p:sp>
        <p:nvSpPr>
          <p:cNvPr id="14341" name="Номер слайда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1BF23EE5-7998-452C-8F38-D2AC4AA0F5B7}" type="slidenum">
              <a:rPr lang="ru-RU" altLang="ru-RU" sz="975">
                <a:solidFill>
                  <a:srgbClr val="898989"/>
                </a:solidFill>
              </a:rPr>
              <a:pPr>
                <a:lnSpc>
                  <a:spcPct val="100000"/>
                </a:lnSpc>
                <a:spcBef>
                  <a:spcPct val="0"/>
                </a:spcBef>
                <a:buFontTx/>
                <a:buNone/>
              </a:pPr>
              <a:t>18</a:t>
            </a:fld>
            <a:endParaRPr lang="ru-RU" altLang="ru-RU" sz="975" dirty="0">
              <a:solidFill>
                <a:srgbClr val="898989"/>
              </a:solidFill>
            </a:endParaRPr>
          </a:p>
        </p:txBody>
      </p:sp>
    </p:spTree>
    <p:extLst>
      <p:ext uri="{BB962C8B-B14F-4D97-AF65-F5344CB8AC3E}">
        <p14:creationId xmlns:p14="http://schemas.microsoft.com/office/powerpoint/2010/main" val="412436606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36484" y="964720"/>
            <a:ext cx="9669516" cy="5262979"/>
          </a:xfrm>
          <a:prstGeom prst="rect">
            <a:avLst/>
          </a:prstGeom>
          <a:noFill/>
          <a:ln w="38100">
            <a:solidFill>
              <a:schemeClr val="accent1">
                <a:lumMod val="75000"/>
              </a:schemeClr>
            </a:solidFill>
          </a:ln>
        </p:spPr>
        <p:txBody>
          <a:bodyPr wrap="square">
            <a:spAutoFit/>
          </a:bodyPr>
          <a:lstStyle/>
          <a:p>
            <a:pPr algn="just">
              <a:defRPr/>
            </a:pPr>
            <a:r>
              <a:rPr lang="uz-Cyrl-UZ" sz="2000" b="1" dirty="0" smtClean="0">
                <a:solidFill>
                  <a:srgbClr val="0070C0"/>
                </a:solidFill>
                <a:latin typeface="Times New Roman" panose="02020603050405020304" pitchFamily="18" charset="0"/>
                <a:cs typeface="Times New Roman" panose="02020603050405020304" pitchFamily="18" charset="0"/>
              </a:rPr>
              <a:t>	</a:t>
            </a:r>
            <a:r>
              <a:rPr lang="uz-Cyrl-UZ" sz="2800" b="1" dirty="0" smtClean="0">
                <a:latin typeface="Times New Roman" panose="02020603050405020304" pitchFamily="18" charset="0"/>
                <a:cs typeface="Times New Roman" panose="02020603050405020304" pitchFamily="18" charset="0"/>
              </a:rPr>
              <a:t>Корхонада иш муҳити</a:t>
            </a:r>
            <a:r>
              <a:rPr lang="uz-Cyrl-UZ" sz="2800" dirty="0" smtClean="0">
                <a:latin typeface="Times New Roman" panose="02020603050405020304" pitchFamily="18" charset="0"/>
                <a:cs typeface="Times New Roman" panose="02020603050405020304" pitchFamily="18" charset="0"/>
              </a:rPr>
              <a:t>. Ходимларнинг эҳтиёжларини қондирадиган ташкилотнинг мақсад ва вазифаларига эришиш учун қулай муҳит яратиш (хонанинг ёритилиши, шовқин даражаси, иш жойини изоляция қилиш ва бошқалар.).</a:t>
            </a:r>
          </a:p>
          <a:p>
            <a:pPr algn="just">
              <a:defRPr/>
            </a:pPr>
            <a:r>
              <a:rPr lang="uz-Cyrl-UZ" sz="2800" dirty="0">
                <a:latin typeface="Times New Roman" panose="02020603050405020304" pitchFamily="18" charset="0"/>
                <a:cs typeface="Times New Roman" panose="02020603050405020304" pitchFamily="18" charset="0"/>
              </a:rPr>
              <a:t>	</a:t>
            </a:r>
            <a:r>
              <a:rPr lang="uz-Cyrl-UZ" sz="2800" b="1" dirty="0" smtClean="0">
                <a:latin typeface="Times New Roman" panose="02020603050405020304" pitchFamily="18" charset="0"/>
                <a:cs typeface="Times New Roman" panose="02020603050405020304" pitchFamily="18" charset="0"/>
              </a:rPr>
              <a:t>Корхонада рағбатлантириш.</a:t>
            </a:r>
            <a:r>
              <a:rPr lang="uz-Cyrl-UZ" sz="2800" dirty="0" smtClean="0">
                <a:latin typeface="Times New Roman" panose="02020603050405020304" pitchFamily="18" charset="0"/>
                <a:cs typeface="Times New Roman" panose="02020603050405020304" pitchFamily="18" charset="0"/>
              </a:rPr>
              <a:t> Иш ҳақи ва бошқа тўловлар, дам олиш кунларисиз ва қўшимча имтиёзлар (уй-жой, суғурта, пуллик овқат, кийим-кечак, тиббий кўрик ва даволаш, кредитлар, таълим харажатларини қоплаш, дам олиш фаолияти, ижтимоий вазифалари).</a:t>
            </a:r>
          </a:p>
          <a:p>
            <a:pPr algn="just">
              <a:defRPr/>
            </a:pPr>
            <a:r>
              <a:rPr lang="uz-Cyrl-UZ" sz="2800" b="1" dirty="0" smtClean="0">
                <a:latin typeface="Times New Roman" panose="02020603050405020304" pitchFamily="18" charset="0"/>
                <a:cs typeface="Times New Roman" panose="02020603050405020304" pitchFamily="18" charset="0"/>
              </a:rPr>
              <a:t>	Корхонада хавфсизлик</a:t>
            </a:r>
            <a:r>
              <a:rPr lang="uz-Cyrl-UZ" sz="2800" dirty="0" smtClean="0">
                <a:latin typeface="Times New Roman" panose="02020603050405020304" pitchFamily="18" charset="0"/>
                <a:cs typeface="Times New Roman" panose="02020603050405020304" pitchFamily="18" charset="0"/>
              </a:rPr>
              <a:t>. Тегишли бўлган гуруҳда хавфсизлик ҳисси. Ходимларни бошқаришнинг оптимал услуби сифатида қараш.</a:t>
            </a:r>
            <a:endParaRPr lang="uz-Cyrl-UZ" sz="2800" dirty="0">
              <a:latin typeface="Times New Roman" panose="02020603050405020304" pitchFamily="18" charset="0"/>
              <a:cs typeface="Times New Roman" panose="02020603050405020304" pitchFamily="18" charset="0"/>
            </a:endParaRPr>
          </a:p>
        </p:txBody>
      </p:sp>
      <p:sp>
        <p:nvSpPr>
          <p:cNvPr id="15364" name="Номер слайда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0B15DDCA-7F0D-48BD-B965-62791370B252}" type="slidenum">
              <a:rPr lang="ru-RU" altLang="ru-RU" sz="975">
                <a:solidFill>
                  <a:srgbClr val="898989"/>
                </a:solidFill>
              </a:rPr>
              <a:pPr>
                <a:lnSpc>
                  <a:spcPct val="100000"/>
                </a:lnSpc>
                <a:spcBef>
                  <a:spcPct val="0"/>
                </a:spcBef>
                <a:buFontTx/>
                <a:buNone/>
              </a:pPr>
              <a:t>19</a:t>
            </a:fld>
            <a:endParaRPr lang="ru-RU" altLang="ru-RU" sz="975">
              <a:solidFill>
                <a:srgbClr val="898989"/>
              </a:solidFill>
            </a:endParaRPr>
          </a:p>
        </p:txBody>
      </p:sp>
      <p:sp>
        <p:nvSpPr>
          <p:cNvPr id="2" name="Прямоугольник 1"/>
          <p:cNvSpPr/>
          <p:nvPr/>
        </p:nvSpPr>
        <p:spPr>
          <a:xfrm>
            <a:off x="0" y="0"/>
            <a:ext cx="9648496" cy="954107"/>
          </a:xfrm>
          <a:prstGeom prst="rect">
            <a:avLst/>
          </a:prstGeom>
        </p:spPr>
        <p:txBody>
          <a:bodyPr wrap="square">
            <a:spAutoFit/>
          </a:bodyPr>
          <a:lstStyle/>
          <a:p>
            <a:pPr algn="ctr">
              <a:defRPr/>
            </a:pPr>
            <a:r>
              <a:rPr lang="ru-RU" sz="2800" b="1" dirty="0" err="1">
                <a:latin typeface="Times New Roman" panose="02020603050405020304" pitchFamily="18" charset="0"/>
                <a:cs typeface="Times New Roman" panose="02020603050405020304" pitchFamily="18" charset="0"/>
              </a:rPr>
              <a:t>Корхоналарда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мотивацияни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тартибга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келтириш</a:t>
            </a:r>
            <a:r>
              <a:rPr lang="ru-RU" sz="2800" b="1" dirty="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регуляторлари</a:t>
            </a:r>
            <a:r>
              <a:rPr lang="en-US" sz="2800" b="1" dirty="0" smtClean="0">
                <a:latin typeface="Times New Roman" panose="02020603050405020304" pitchFamily="18" charset="0"/>
                <a:cs typeface="Times New Roman" panose="02020603050405020304" pitchFamily="18" charset="0"/>
              </a:rPr>
              <a:t> [3]</a:t>
            </a:r>
            <a:endParaRPr lang="uz-Cyrl-UZ"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91133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Таблица 6"/>
          <p:cNvGraphicFramePr>
            <a:graphicFrameLocks noGrp="1"/>
          </p:cNvGraphicFramePr>
          <p:nvPr>
            <p:extLst>
              <p:ext uri="{D42A27DB-BD31-4B8C-83A1-F6EECF244321}">
                <p14:modId xmlns:p14="http://schemas.microsoft.com/office/powerpoint/2010/main" val="1221894185"/>
              </p:ext>
            </p:extLst>
          </p:nvPr>
        </p:nvGraphicFramePr>
        <p:xfrm>
          <a:off x="202506" y="884442"/>
          <a:ext cx="9500989" cy="5033957"/>
        </p:xfrm>
        <a:graphic>
          <a:graphicData uri="http://schemas.openxmlformats.org/drawingml/2006/table">
            <a:tbl>
              <a:tblPr firstRow="1" bandRow="1">
                <a:tableStyleId>{5C22544A-7EE6-4342-B048-85BDC9FD1C3A}</a:tableStyleId>
              </a:tblPr>
              <a:tblGrid>
                <a:gridCol w="9500989">
                  <a:extLst>
                    <a:ext uri="{9D8B030D-6E8A-4147-A177-3AD203B41FA5}">
                      <a16:colId xmlns:a16="http://schemas.microsoft.com/office/drawing/2014/main" val="20000"/>
                    </a:ext>
                  </a:extLst>
                </a:gridCol>
              </a:tblGrid>
              <a:tr h="5033957">
                <a:tc>
                  <a:txBody>
                    <a:bodyPr/>
                    <a:lstStyle/>
                    <a:p>
                      <a:pPr algn="just"/>
                      <a:r>
                        <a:rPr lang="uz-Cyrl-UZ" sz="2400" b="1" noProof="0" dirty="0" smtClean="0">
                          <a:solidFill>
                            <a:schemeClr val="tx1"/>
                          </a:solidFill>
                          <a:latin typeface="Times New Roman" panose="02020603050405020304" pitchFamily="18" charset="0"/>
                          <a:cs typeface="Times New Roman" panose="02020603050405020304" pitchFamily="18" charset="0"/>
                        </a:rPr>
                        <a:t>        Шахсий ривожланиш ва ўсиш - шахсий ривожланишига кўмаклашиш. Одамларни ўзларининг ривожланиши ва ўсиши тўғрисида қарор қабул қилишга фаол жалб қилиш муҳимдир.</a:t>
                      </a:r>
                    </a:p>
                    <a:p>
                      <a:pPr algn="just"/>
                      <a:endParaRPr lang="uz-Cyrl-UZ" sz="2400" b="1" noProof="0" dirty="0" smtClean="0">
                        <a:solidFill>
                          <a:schemeClr val="tx1"/>
                        </a:solidFill>
                        <a:latin typeface="Times New Roman" panose="02020603050405020304" pitchFamily="18" charset="0"/>
                        <a:cs typeface="Times New Roman" panose="02020603050405020304" pitchFamily="18" charset="0"/>
                      </a:endParaRPr>
                    </a:p>
                    <a:p>
                      <a:pPr algn="just"/>
                      <a:r>
                        <a:rPr lang="uz-Cyrl-UZ" sz="2400" b="1" noProof="0" dirty="0" smtClean="0">
                          <a:solidFill>
                            <a:schemeClr val="tx1"/>
                          </a:solidFill>
                          <a:latin typeface="Times New Roman" panose="02020603050405020304" pitchFamily="18" charset="0"/>
                          <a:cs typeface="Times New Roman" panose="02020603050405020304" pitchFamily="18" charset="0"/>
                        </a:rPr>
                        <a:t>        Тегишлилик ҳисси - Одамлар ташкилотнинг бир қисмини эканликларини ҳис қилишни хоҳлашади. Улар ташкилотдаги ишлар ҳақида хабардор бўлишлари керак. Тегишлилик ҳисси икки томонлама жараён, ходимларнинг фикр-мулоҳазалари, ҳукмлари ва қарашлари билан қизиқтириш зарур. </a:t>
                      </a:r>
                    </a:p>
                    <a:p>
                      <a:pPr algn="just"/>
                      <a:endParaRPr lang="uz-Cyrl-UZ" sz="2400" b="0" noProof="0" dirty="0" smtClean="0">
                        <a:solidFill>
                          <a:schemeClr val="tx1"/>
                        </a:solidFill>
                        <a:latin typeface="Times New Roman" panose="02020603050405020304" pitchFamily="18" charset="0"/>
                        <a:cs typeface="Times New Roman" panose="02020603050405020304" pitchFamily="18" charset="0"/>
                      </a:endParaRPr>
                    </a:p>
                    <a:p>
                      <a:pPr algn="just"/>
                      <a:r>
                        <a:rPr lang="uz-Cyrl-UZ" sz="2400" b="1" noProof="0" dirty="0" smtClean="0">
                          <a:solidFill>
                            <a:schemeClr val="tx1"/>
                          </a:solidFill>
                          <a:latin typeface="Times New Roman" panose="02020603050405020304" pitchFamily="18" charset="0"/>
                          <a:cs typeface="Times New Roman" panose="02020603050405020304" pitchFamily="18" charset="0"/>
                        </a:rPr>
                        <a:t>Қизиқиш ва қийинчилик. </a:t>
                      </a:r>
                    </a:p>
                    <a:p>
                      <a:pPr algn="just"/>
                      <a:endParaRPr lang="uz-Cyrl-UZ" sz="2400" b="1" noProof="0" dirty="0" smtClean="0">
                        <a:solidFill>
                          <a:schemeClr val="tx1"/>
                        </a:solidFill>
                        <a:latin typeface="Times New Roman" panose="02020603050405020304" pitchFamily="18" charset="0"/>
                        <a:cs typeface="Times New Roman" panose="02020603050405020304" pitchFamily="18" charset="0"/>
                      </a:endParaRPr>
                    </a:p>
                    <a:p>
                      <a:pPr algn="just"/>
                      <a:r>
                        <a:rPr lang="uz-Cyrl-UZ" sz="2400" b="1" noProof="0" dirty="0" smtClean="0">
                          <a:solidFill>
                            <a:schemeClr val="tx1"/>
                          </a:solidFill>
                          <a:latin typeface="Times New Roman" panose="02020603050405020304" pitchFamily="18" charset="0"/>
                          <a:cs typeface="Times New Roman" panose="02020603050405020304" pitchFamily="18" charset="0"/>
                        </a:rPr>
                        <a:t>Муҳим рағбатларга эришиш истаги.</a:t>
                      </a:r>
                      <a:endParaRPr lang="uz-Cyrl-UZ" sz="2400" b="1" noProof="0" dirty="0">
                        <a:solidFill>
                          <a:schemeClr val="tx1"/>
                        </a:solidFill>
                        <a:latin typeface="Times New Roman" panose="02020603050405020304" pitchFamily="18" charset="0"/>
                        <a:cs typeface="Times New Roman" panose="02020603050405020304" pitchFamily="18" charset="0"/>
                      </a:endParaRPr>
                    </a:p>
                  </a:txBody>
                  <a:tcPr marL="74291" marR="74291" marT="37143" marB="37143">
                    <a:solidFill>
                      <a:schemeClr val="accent1">
                        <a:lumMod val="75000"/>
                      </a:schemeClr>
                    </a:solidFill>
                  </a:tcPr>
                </a:tc>
                <a:extLst>
                  <a:ext uri="{0D108BD9-81ED-4DB2-BD59-A6C34878D82A}">
                    <a16:rowId xmlns:a16="http://schemas.microsoft.com/office/drawing/2014/main" val="10000"/>
                  </a:ext>
                </a:extLst>
              </a:tr>
            </a:tbl>
          </a:graphicData>
        </a:graphic>
      </p:graphicFrame>
      <p:sp>
        <p:nvSpPr>
          <p:cNvPr id="16393" name="Номер слайда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4C73CE8F-AE77-4BC0-95C1-9579D11C90C2}" type="slidenum">
              <a:rPr lang="ru-RU" altLang="ru-RU" sz="975">
                <a:solidFill>
                  <a:srgbClr val="898989"/>
                </a:solidFill>
              </a:rPr>
              <a:pPr>
                <a:lnSpc>
                  <a:spcPct val="100000"/>
                </a:lnSpc>
                <a:spcBef>
                  <a:spcPct val="0"/>
                </a:spcBef>
                <a:buFontTx/>
                <a:buNone/>
              </a:pPr>
              <a:t>20</a:t>
            </a:fld>
            <a:endParaRPr lang="ru-RU" altLang="ru-RU" sz="975">
              <a:solidFill>
                <a:srgbClr val="898989"/>
              </a:solidFill>
            </a:endParaRPr>
          </a:p>
        </p:txBody>
      </p:sp>
      <p:sp>
        <p:nvSpPr>
          <p:cNvPr id="5" name="Блок-схема: типовой процесс 4"/>
          <p:cNvSpPr/>
          <p:nvPr/>
        </p:nvSpPr>
        <p:spPr>
          <a:xfrm>
            <a:off x="0" y="316883"/>
            <a:ext cx="9906000" cy="567559"/>
          </a:xfrm>
          <a:prstGeom prst="flowChartPredefinedProcess">
            <a:avLst/>
          </a:prstGeom>
          <a:solidFill>
            <a:srgbClr val="00206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400" b="1" dirty="0">
                <a:latin typeface="Arial" panose="020B0604020202020204" pitchFamily="34" charset="0"/>
                <a:cs typeface="Arial" panose="020B0604020202020204" pitchFamily="34" charset="0"/>
              </a:rPr>
              <a:t>АСОСИЙ </a:t>
            </a:r>
            <a:r>
              <a:rPr lang="ru-RU" sz="2400" b="1" dirty="0" smtClean="0">
                <a:latin typeface="Arial" panose="020B0604020202020204" pitchFamily="34" charset="0"/>
                <a:cs typeface="Arial" panose="020B0604020202020204" pitchFamily="34" charset="0"/>
              </a:rPr>
              <a:t>МОТИВАТОРЛАР</a:t>
            </a:r>
            <a:r>
              <a:rPr lang="en-US" sz="2400" b="1" dirty="0" smtClean="0">
                <a:latin typeface="Arial" panose="020B0604020202020204" pitchFamily="34" charset="0"/>
                <a:cs typeface="Arial" panose="020B0604020202020204" pitchFamily="34" charset="0"/>
              </a:rPr>
              <a:t> [5]</a:t>
            </a:r>
            <a:endParaRPr lang="uz-Cyrl-UZ" sz="2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095468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Номер слайда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87D3FAA8-38AF-4EF7-B381-919D5687D009}" type="slidenum">
              <a:rPr lang="ru-RU" altLang="ru-RU" sz="975">
                <a:solidFill>
                  <a:srgbClr val="898989"/>
                </a:solidFill>
              </a:rPr>
              <a:pPr>
                <a:lnSpc>
                  <a:spcPct val="100000"/>
                </a:lnSpc>
                <a:spcBef>
                  <a:spcPct val="0"/>
                </a:spcBef>
                <a:buFontTx/>
                <a:buNone/>
              </a:pPr>
              <a:t>21</a:t>
            </a:fld>
            <a:endParaRPr lang="ru-RU" altLang="ru-RU" sz="975">
              <a:solidFill>
                <a:srgbClr val="898989"/>
              </a:solidFill>
            </a:endParaRPr>
          </a:p>
        </p:txBody>
      </p:sp>
      <p:sp>
        <p:nvSpPr>
          <p:cNvPr id="10" name="TextBox 9"/>
          <p:cNvSpPr txBox="1"/>
          <p:nvPr/>
        </p:nvSpPr>
        <p:spPr>
          <a:xfrm>
            <a:off x="133514" y="1109718"/>
            <a:ext cx="9546513" cy="5621860"/>
          </a:xfrm>
          <a:prstGeom prst="rect">
            <a:avLst/>
          </a:prstGeom>
          <a:noFill/>
        </p:spPr>
        <p:txBody>
          <a:bodyPr wrap="square">
            <a:spAutoFit/>
          </a:bodyPr>
          <a:lstStyle/>
          <a:p>
            <a:pPr marL="342900" indent="-342900" algn="just">
              <a:lnSpc>
                <a:spcPct val="107000"/>
              </a:lnSpc>
              <a:spcAft>
                <a:spcPts val="650"/>
              </a:spcAft>
              <a:buFont typeface="Wingdings" panose="05000000000000000000" pitchFamily="2" charset="2"/>
              <a:buChar char="ü"/>
              <a:defRPr/>
            </a:pPr>
            <a:r>
              <a:rPr lang="uz-Cyrl-UZ" sz="3600" b="1" dirty="0" smtClean="0">
                <a:latin typeface="Times New Roman" panose="02020603050405020304" pitchFamily="18" charset="0"/>
                <a:ea typeface="Calibri" panose="020F0502020204030204" pitchFamily="34" charset="0"/>
                <a:cs typeface="Times New Roman" panose="02020603050405020304" pitchFamily="18" charset="0"/>
              </a:rPr>
              <a:t>Мақсадга қараб интилинг</a:t>
            </a:r>
            <a:r>
              <a:rPr lang="uz-Cyrl-UZ" sz="3600" dirty="0" smtClean="0">
                <a:latin typeface="Times New Roman" panose="02020603050405020304" pitchFamily="18" charset="0"/>
                <a:ea typeface="Calibri" panose="020F0502020204030204" pitchFamily="34" charset="0"/>
                <a:cs typeface="Times New Roman" panose="02020603050405020304" pitchFamily="18" charset="0"/>
              </a:rPr>
              <a:t>, лекин бугунги кун билан хамнафас бўлинг.</a:t>
            </a:r>
          </a:p>
          <a:p>
            <a:pPr marL="342900" indent="-342900" algn="just">
              <a:lnSpc>
                <a:spcPct val="107000"/>
              </a:lnSpc>
              <a:spcAft>
                <a:spcPts val="650"/>
              </a:spcAft>
              <a:buFont typeface="Wingdings" panose="05000000000000000000" pitchFamily="2" charset="2"/>
              <a:buChar char="ü"/>
              <a:defRPr/>
            </a:pPr>
            <a:r>
              <a:rPr lang="uz-Cyrl-UZ" sz="3600" dirty="0" smtClean="0">
                <a:latin typeface="Times New Roman" panose="02020603050405020304" pitchFamily="18" charset="0"/>
                <a:ea typeface="Calibri" panose="020F0502020204030204" pitchFamily="34" charset="0"/>
                <a:cs typeface="Times New Roman" panose="02020603050405020304" pitchFamily="18" charset="0"/>
              </a:rPr>
              <a:t>Мотивациянгиз учун асосий </a:t>
            </a:r>
            <a:r>
              <a:rPr lang="uz-Cyrl-UZ" sz="3600" b="1" dirty="0" smtClean="0">
                <a:latin typeface="Times New Roman" panose="02020603050405020304" pitchFamily="18" charset="0"/>
                <a:ea typeface="Calibri" panose="020F0502020204030204" pitchFamily="34" charset="0"/>
                <a:cs typeface="Times New Roman" panose="02020603050405020304" pitchFamily="18" charset="0"/>
              </a:rPr>
              <a:t>жавобгарликни ўз зиммангизга олинг.</a:t>
            </a:r>
          </a:p>
          <a:p>
            <a:pPr marL="342900" indent="-342900" algn="just">
              <a:lnSpc>
                <a:spcPct val="107000"/>
              </a:lnSpc>
              <a:spcAft>
                <a:spcPts val="650"/>
              </a:spcAft>
              <a:buFont typeface="Wingdings" panose="05000000000000000000" pitchFamily="2" charset="2"/>
              <a:buChar char="ü"/>
              <a:defRPr/>
            </a:pPr>
            <a:r>
              <a:rPr lang="uz-Cyrl-UZ" sz="3600" b="1" dirty="0" smtClean="0">
                <a:latin typeface="Times New Roman" panose="02020603050405020304" pitchFamily="18" charset="0"/>
                <a:ea typeface="Calibri" panose="020F0502020204030204" pitchFamily="34" charset="0"/>
                <a:cs typeface="Times New Roman" panose="02020603050405020304" pitchFamily="18" charset="0"/>
              </a:rPr>
              <a:t>Ёдингизда бўлсин: </a:t>
            </a:r>
            <a:r>
              <a:rPr lang="uz-Cyrl-UZ" sz="3600" dirty="0" smtClean="0">
                <a:latin typeface="Times New Roman" panose="02020603050405020304" pitchFamily="18" charset="0"/>
                <a:ea typeface="Calibri" panose="020F0502020204030204" pitchFamily="34" charset="0"/>
                <a:cs typeface="Times New Roman" panose="02020603050405020304" pitchFamily="18" charset="0"/>
              </a:rPr>
              <a:t>ташкилот ва одамлар инқирозлар сабаб ривожланади. </a:t>
            </a:r>
          </a:p>
          <a:p>
            <a:pPr marL="342900" indent="-342900" algn="just">
              <a:lnSpc>
                <a:spcPct val="107000"/>
              </a:lnSpc>
              <a:spcAft>
                <a:spcPts val="650"/>
              </a:spcAft>
              <a:buFont typeface="Wingdings" panose="05000000000000000000" pitchFamily="2" charset="2"/>
              <a:buChar char="ü"/>
              <a:defRPr/>
            </a:pPr>
            <a:r>
              <a:rPr lang="uz-Cyrl-UZ" sz="3600" b="1" dirty="0" smtClean="0">
                <a:latin typeface="Times New Roman" panose="02020603050405020304" pitchFamily="18" charset="0"/>
                <a:ea typeface="Calibri" panose="020F0502020204030204" pitchFamily="34" charset="0"/>
                <a:cs typeface="Times New Roman" panose="02020603050405020304" pitchFamily="18" charset="0"/>
              </a:rPr>
              <a:t>Ёдингизда бўлсин: </a:t>
            </a:r>
            <a:r>
              <a:rPr lang="uz-Cyrl-UZ" sz="3600" dirty="0" smtClean="0">
                <a:latin typeface="Times New Roman" panose="02020603050405020304" pitchFamily="18" charset="0"/>
                <a:ea typeface="Calibri" panose="020F0502020204030204" pitchFamily="34" charset="0"/>
                <a:cs typeface="Times New Roman" panose="02020603050405020304" pitchFamily="18" charset="0"/>
              </a:rPr>
              <a:t>меҳнат мотивацияси яшаш мотивациясининг фақат бир қисмидир.</a:t>
            </a:r>
          </a:p>
          <a:p>
            <a:pPr marL="342900" indent="-342900" algn="just">
              <a:lnSpc>
                <a:spcPct val="107000"/>
              </a:lnSpc>
              <a:spcAft>
                <a:spcPts val="650"/>
              </a:spcAft>
              <a:buFont typeface="Wingdings" panose="05000000000000000000" pitchFamily="2" charset="2"/>
              <a:buChar char="ü"/>
              <a:defRPr/>
            </a:pPr>
            <a:endParaRPr lang="uz-Cyrl-UZ" sz="26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Блок-схема: типовой процесс 4"/>
          <p:cNvSpPr/>
          <p:nvPr/>
        </p:nvSpPr>
        <p:spPr>
          <a:xfrm>
            <a:off x="86710" y="159228"/>
            <a:ext cx="9906000" cy="860276"/>
          </a:xfrm>
          <a:prstGeom prst="flowChartPredefinedProcess">
            <a:avLst/>
          </a:prstGeom>
          <a:solidFill>
            <a:srgbClr val="00206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chemeClr val="bg1"/>
                </a:solidFill>
                <a:latin typeface="Times New Roman" panose="02020603050405020304" pitchFamily="18" charset="0"/>
                <a:cs typeface="Times New Roman" panose="02020603050405020304" pitchFamily="18" charset="0"/>
              </a:rPr>
              <a:t>ШАХС НУҚТАИ НАЗАРИДАН </a:t>
            </a:r>
            <a:endParaRPr lang="ru-RU" sz="2000" b="1" dirty="0" smtClean="0">
              <a:solidFill>
                <a:schemeClr val="bg1"/>
              </a:solidFill>
              <a:latin typeface="Times New Roman" panose="02020603050405020304" pitchFamily="18" charset="0"/>
              <a:cs typeface="Times New Roman" panose="02020603050405020304" pitchFamily="18" charset="0"/>
            </a:endParaRPr>
          </a:p>
          <a:p>
            <a:pPr algn="ctr">
              <a:defRPr/>
            </a:pPr>
            <a:r>
              <a:rPr lang="ru-RU" sz="2000" b="1" dirty="0" smtClean="0">
                <a:solidFill>
                  <a:schemeClr val="bg1"/>
                </a:solidFill>
                <a:latin typeface="Times New Roman" panose="02020603050405020304" pitchFamily="18" charset="0"/>
                <a:cs typeface="Times New Roman" panose="02020603050405020304" pitchFamily="18" charset="0"/>
              </a:rPr>
              <a:t>МОТИВАЦИЯНИ </a:t>
            </a:r>
            <a:r>
              <a:rPr lang="ru-RU" sz="2000" b="1" dirty="0">
                <a:solidFill>
                  <a:schemeClr val="bg1"/>
                </a:solidFill>
                <a:latin typeface="Times New Roman" panose="02020603050405020304" pitchFamily="18" charset="0"/>
                <a:cs typeface="Times New Roman" panose="02020603050405020304" pitchFamily="18" charset="0"/>
              </a:rPr>
              <a:t>САҚЛАШ БЎЙИЧА </a:t>
            </a:r>
            <a:r>
              <a:rPr lang="ru-RU" sz="2000" b="1" dirty="0" smtClean="0">
                <a:solidFill>
                  <a:schemeClr val="bg1"/>
                </a:solidFill>
                <a:latin typeface="Times New Roman" panose="02020603050405020304" pitchFamily="18" charset="0"/>
                <a:cs typeface="Times New Roman" panose="02020603050405020304" pitchFamily="18" charset="0"/>
              </a:rPr>
              <a:t>ТАВСИЯЛАР</a:t>
            </a:r>
            <a:r>
              <a:rPr lang="en-US" sz="2000" b="1" dirty="0" smtClean="0">
                <a:solidFill>
                  <a:schemeClr val="bg1"/>
                </a:solidFill>
                <a:latin typeface="Times New Roman" panose="02020603050405020304" pitchFamily="18" charset="0"/>
                <a:cs typeface="Times New Roman" panose="02020603050405020304" pitchFamily="18" charset="0"/>
              </a:rPr>
              <a:t> [2]</a:t>
            </a:r>
            <a:endParaRPr lang="uz-Cyrl-UZ"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3382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618" y="31660"/>
            <a:ext cx="8986345" cy="480131"/>
          </a:xfrm>
          <a:solidFill>
            <a:schemeClr val="accent2">
              <a:lumMod val="20000"/>
              <a:lumOff val="80000"/>
            </a:schemeClr>
          </a:solidFill>
          <a:ln w="50800">
            <a:solidFill>
              <a:schemeClr val="accent1">
                <a:lumMod val="75000"/>
              </a:schemeClr>
            </a:solidFill>
          </a:ln>
        </p:spPr>
        <p:txBody>
          <a:bodyPr wrap="square" rtlCol="0" anchor="b">
            <a:spAutoFit/>
          </a:bodyPr>
          <a:lstStyle/>
          <a:p>
            <a:pPr algn="ctr">
              <a:defRPr/>
            </a:pPr>
            <a:r>
              <a:rPr lang="uz-Cyrl-UZ" sz="2800" b="1" dirty="0" smtClean="0">
                <a:latin typeface="Times New Roman" panose="02020603050405020304" pitchFamily="18" charset="0"/>
                <a:cs typeface="Times New Roman" panose="02020603050405020304" pitchFamily="18" charset="0"/>
              </a:rPr>
              <a:t>Мотивациянинг процессуал назариялари</a:t>
            </a:r>
            <a:endParaRPr lang="uz-Cyrl-UZ" sz="2800" b="1" dirty="0">
              <a:latin typeface="Times New Roman" panose="02020603050405020304" pitchFamily="18" charset="0"/>
              <a:cs typeface="Times New Roman" panose="02020603050405020304" pitchFamily="18" charset="0"/>
            </a:endParaRPr>
          </a:p>
        </p:txBody>
      </p:sp>
      <p:sp>
        <p:nvSpPr>
          <p:cNvPr id="18435" name="TextBox 4"/>
          <p:cNvSpPr txBox="1">
            <a:spLocks noChangeArrowheads="1"/>
          </p:cNvSpPr>
          <p:nvPr/>
        </p:nvSpPr>
        <p:spPr bwMode="auto">
          <a:xfrm>
            <a:off x="2363889" y="594159"/>
            <a:ext cx="959256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uz-Cyrl-UZ" altLang="ru-RU" sz="2000" b="1" dirty="0" smtClean="0">
                <a:latin typeface="Times New Roman" panose="02020603050405020304" pitchFamily="18" charset="0"/>
                <a:cs typeface="Times New Roman" panose="02020603050405020304" pitchFamily="18" charset="0"/>
              </a:rPr>
              <a:t>Меҳнат</a:t>
            </a:r>
            <a:r>
              <a:rPr lang="ru-RU" altLang="ru-RU" sz="2000" b="1" dirty="0" smtClean="0">
                <a:latin typeface="Times New Roman" panose="02020603050405020304" pitchFamily="18" charset="0"/>
                <a:cs typeface="Times New Roman" panose="02020603050405020304" pitchFamily="18" charset="0"/>
              </a:rPr>
              <a:t> </a:t>
            </a:r>
            <a:r>
              <a:rPr lang="uz-Cyrl-UZ" altLang="ru-RU" sz="2000" b="1" dirty="0" smtClean="0">
                <a:latin typeface="Times New Roman" panose="02020603050405020304" pitchFamily="18" charset="0"/>
                <a:cs typeface="Times New Roman" panose="02020603050405020304" pitchFamily="18" charset="0"/>
              </a:rPr>
              <a:t>мотивациясининг</a:t>
            </a:r>
            <a:r>
              <a:rPr lang="ru-RU" altLang="ru-RU" sz="2000" b="1" dirty="0" smtClean="0">
                <a:latin typeface="Times New Roman" panose="02020603050405020304" pitchFamily="18" charset="0"/>
                <a:cs typeface="Times New Roman" panose="02020603050405020304" pitchFamily="18" charset="0"/>
              </a:rPr>
              <a:t> </a:t>
            </a:r>
            <a:r>
              <a:rPr lang="uz-Cyrl-UZ" altLang="ru-RU" sz="2000" b="1" dirty="0" smtClean="0">
                <a:latin typeface="Times New Roman" panose="02020603050405020304" pitchFamily="18" charset="0"/>
                <a:cs typeface="Times New Roman" panose="02020603050405020304" pitchFamily="18" charset="0"/>
              </a:rPr>
              <a:t>тўрт</a:t>
            </a:r>
            <a:r>
              <a:rPr lang="ru-RU" altLang="ru-RU" sz="2000" b="1" dirty="0" smtClean="0">
                <a:latin typeface="Times New Roman" panose="02020603050405020304" pitchFamily="18" charset="0"/>
                <a:cs typeface="Times New Roman" panose="02020603050405020304" pitchFamily="18" charset="0"/>
              </a:rPr>
              <a:t> тури</a:t>
            </a:r>
            <a:r>
              <a:rPr lang="en-US" altLang="ru-RU" sz="2000" b="1" dirty="0" smtClean="0">
                <a:latin typeface="Times New Roman" panose="02020603050405020304" pitchFamily="18" charset="0"/>
                <a:cs typeface="Times New Roman" panose="02020603050405020304" pitchFamily="18" charset="0"/>
              </a:rPr>
              <a:t> [5]</a:t>
            </a:r>
            <a:r>
              <a:rPr lang="ru-RU" altLang="ru-RU" sz="2000" b="1" dirty="0" smtClean="0">
                <a:latin typeface="Times New Roman" panose="02020603050405020304" pitchFamily="18" charset="0"/>
                <a:cs typeface="Times New Roman" panose="02020603050405020304" pitchFamily="18" charset="0"/>
              </a:rPr>
              <a:t>:</a:t>
            </a:r>
            <a:endParaRPr lang="ru-RU" altLang="ru-RU" sz="2000" b="1"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133515" y="1092025"/>
            <a:ext cx="9493961" cy="5711820"/>
          </a:xfrm>
          <a:prstGeom prst="rect">
            <a:avLst/>
          </a:prstGeom>
          <a:solidFill>
            <a:schemeClr val="accent1">
              <a:lumMod val="75000"/>
            </a:schemeClr>
          </a:solidFill>
          <a:ln w="38100">
            <a:solidFill>
              <a:schemeClr val="accent1">
                <a:lumMod val="75000"/>
              </a:schemeClr>
            </a:solidFill>
          </a:ln>
        </p:spPr>
        <p:txBody>
          <a:bodyPr wrap="square">
            <a:spAutoFit/>
          </a:bodyPr>
          <a:lstStyle/>
          <a:p>
            <a:pPr algn="ctr">
              <a:spcAft>
                <a:spcPts val="650"/>
              </a:spcAft>
              <a:defRPr/>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1. Инструментал.</a:t>
            </a:r>
            <a:r>
              <a:rPr lang="uz-Cyrl-UZ"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Ушбу турдаги ходимларни қуйидагилар қизиқтиради: </a:t>
            </a:r>
          </a:p>
          <a:p>
            <a:pPr marL="342900" indent="-342900">
              <a:spcAft>
                <a:spcPts val="650"/>
              </a:spcAft>
              <a:buFont typeface="Arial" panose="020B0604020202020204" pitchFamily="34" charset="0"/>
              <a:buChar char="•"/>
              <a:defRPr/>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нархни максималлаштириш; </a:t>
            </a:r>
          </a:p>
          <a:p>
            <a:pPr marL="342900" indent="-342900">
              <a:spcAft>
                <a:spcPts val="650"/>
              </a:spcAft>
              <a:buFont typeface="Arial" panose="020B0604020202020204" pitchFamily="34" charset="0"/>
              <a:buChar char="•"/>
              <a:defRPr/>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бажарилган вазифа учун мукофот сифатида олинган даромад ва бошқа имтиёзлар миқдори; </a:t>
            </a:r>
          </a:p>
          <a:p>
            <a:pPr marL="342900" indent="-342900">
              <a:spcAft>
                <a:spcPts val="650"/>
              </a:spcAft>
              <a:buFont typeface="Arial" panose="020B0604020202020204" pitchFamily="34" charset="0"/>
              <a:buChar char="•"/>
              <a:defRPr/>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олинган пулни "топиш" имконияти (ходим кутган миқдор аниқ ҳисоблаб чиқилган) ва менежернинг сахийлиги туфайли уни ўз-ўзидан ўсиш сифатида қабул қилмаслик; </a:t>
            </a:r>
          </a:p>
          <a:p>
            <a:pPr>
              <a:spcAft>
                <a:spcPts val="650"/>
              </a:spcAft>
              <a:defRPr/>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 ривожланган ижтимоий қадр-қиммат; </a:t>
            </a:r>
          </a:p>
          <a:p>
            <a:pPr>
              <a:spcAft>
                <a:spcPts val="650"/>
              </a:spcAft>
              <a:defRPr/>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Инструментал туртки турига эга бўлган ходим, масалан, шароити оғир бўлган жойларда ишлаш таклифига ижобий муносабатда бўлиши мумкин: унинг учун бу ноқулай меҳнат шароитлари учун қўшимча тўлов сифатида даромадни оширишни талаб қилиш учун сабаб бўлади.</a:t>
            </a:r>
            <a:endParaRPr lang="uz-Cyrl-UZ"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8438" name="Номер слайда 9"/>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78156060-AB3B-4DD2-88B4-EC030A18447C}" type="slidenum">
              <a:rPr lang="ru-RU" altLang="ru-RU" sz="975">
                <a:solidFill>
                  <a:srgbClr val="898989"/>
                </a:solidFill>
              </a:rPr>
              <a:pPr>
                <a:lnSpc>
                  <a:spcPct val="100000"/>
                </a:lnSpc>
                <a:spcBef>
                  <a:spcPct val="0"/>
                </a:spcBef>
                <a:buFontTx/>
                <a:buNone/>
              </a:pPr>
              <a:t>22</a:t>
            </a:fld>
            <a:endParaRPr lang="ru-RU" altLang="ru-RU" sz="975" dirty="0">
              <a:solidFill>
                <a:srgbClr val="898989"/>
              </a:solidFill>
            </a:endParaRPr>
          </a:p>
        </p:txBody>
      </p:sp>
    </p:spTree>
    <p:extLst>
      <p:ext uri="{BB962C8B-B14F-4D97-AF65-F5344CB8AC3E}">
        <p14:creationId xmlns:p14="http://schemas.microsoft.com/office/powerpoint/2010/main" val="19459235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type="title"/>
          </p:nvPr>
        </p:nvSpPr>
        <p:spPr>
          <a:xfrm>
            <a:off x="436179" y="90931"/>
            <a:ext cx="9059917" cy="480131"/>
          </a:xfrm>
          <a:solidFill>
            <a:schemeClr val="accent2">
              <a:lumMod val="20000"/>
              <a:lumOff val="80000"/>
            </a:schemeClr>
          </a:solidFill>
          <a:ln w="50800">
            <a:solidFill>
              <a:schemeClr val="accent1">
                <a:lumMod val="75000"/>
              </a:schemeClr>
            </a:solidFill>
          </a:ln>
        </p:spPr>
        <p:txBody>
          <a:bodyPr wrap="square" rtlCol="0" anchor="b">
            <a:spAutoFit/>
          </a:bodyPr>
          <a:lstStyle/>
          <a:p>
            <a:pPr algn="ctr">
              <a:defRPr/>
            </a:pPr>
            <a:r>
              <a:rPr lang="uz-Cyrl-UZ" sz="2800" b="1" dirty="0" smtClean="0">
                <a:latin typeface="Times New Roman" panose="02020603050405020304" pitchFamily="18" charset="0"/>
                <a:cs typeface="Times New Roman" panose="02020603050405020304" pitchFamily="18" charset="0"/>
              </a:rPr>
              <a:t>Мотивациянинг процессуал назариялари</a:t>
            </a:r>
            <a:endParaRPr lang="uz-Cyrl-UZ" sz="2800" b="1" dirty="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168166" y="972775"/>
            <a:ext cx="9595944" cy="5562035"/>
          </a:xfrm>
          <a:prstGeom prst="rect">
            <a:avLst/>
          </a:prstGeom>
          <a:solidFill>
            <a:schemeClr val="accent1">
              <a:lumMod val="75000"/>
            </a:schemeClr>
          </a:solidFill>
          <a:ln w="38100">
            <a:solidFill>
              <a:schemeClr val="accent1">
                <a:lumMod val="75000"/>
              </a:schemeClr>
            </a:solidFill>
          </a:ln>
        </p:spPr>
        <p:txBody>
          <a:bodyPr wrap="square">
            <a:spAutoFit/>
          </a:bodyPr>
          <a:lstStyle/>
          <a:p>
            <a:pPr algn="ctr">
              <a:lnSpc>
                <a:spcPct val="107000"/>
              </a:lnSpc>
              <a:spcAft>
                <a:spcPts val="650"/>
              </a:spcAft>
              <a:defRPr/>
            </a:pPr>
            <a:r>
              <a:rPr lang="uz-Cyrl-UZ" sz="2400" b="1" dirty="0" smtClean="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         2. Касбий</a:t>
            </a:r>
            <a:r>
              <a:rPr lang="en-US" sz="2400" b="1" dirty="0" smtClean="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 [5]</a:t>
            </a:r>
            <a:r>
              <a:rPr lang="uz-Cyrl-UZ" sz="2400" b="1" dirty="0" smtClean="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Ушбу турдаги ходимлар эътиборини қуйидагиларга қаратган:</a:t>
            </a:r>
          </a:p>
          <a:p>
            <a:pPr algn="just">
              <a:lnSpc>
                <a:spcPct val="107000"/>
              </a:lnSpc>
              <a:spcAft>
                <a:spcPts val="650"/>
              </a:spcAft>
              <a:defRPr/>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           -ишнинг хилма-хиллиги, мафтункорлиги, ижодий табиати; </a:t>
            </a:r>
          </a:p>
          <a:p>
            <a:pPr algn="just">
              <a:lnSpc>
                <a:spcPct val="107000"/>
              </a:lnSpc>
              <a:spcAft>
                <a:spcPts val="650"/>
              </a:spcAft>
              <a:defRPr/>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   	-ўз махоратларини кўрсата олиш ва ҳар ким ҳам қила олмайдиган қийин вазифани уддалай олишини исботлаш имкониятининг мавжудлиги; </a:t>
            </a:r>
          </a:p>
          <a:p>
            <a:pPr algn="just">
              <a:lnSpc>
                <a:spcPct val="107000"/>
              </a:lnSpc>
              <a:spcAft>
                <a:spcPts val="650"/>
              </a:spcAft>
              <a:defRPr/>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         * касбий такомиллашиш. </a:t>
            </a:r>
          </a:p>
          <a:p>
            <a:pPr algn="just">
              <a:lnSpc>
                <a:spcPct val="107000"/>
              </a:lnSpc>
              <a:spcAft>
                <a:spcPts val="650"/>
              </a:spcAft>
              <a:defRPr/>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	Ходимлар ишда мустақилликни афзал кўришади ва ривожланган касбий қадр-қиммат билан ажралиб туради. Қоида тариқасида, мотивациянинг профессионал  турига эга бўлган ходим тезда компаниянинг энг яхши мутахассиси бўлади ва унинг касбий қизиқишлари ташкилотда</a:t>
            </a:r>
            <a:r>
              <a:rPr lang="uz-Cyrl-UZ" sz="2400" dirty="0" smtClean="0">
                <a:latin typeface="Times New Roman" panose="02020603050405020304" pitchFamily="18" charset="0"/>
                <a:ea typeface="Calibri" panose="020F0502020204030204" pitchFamily="34" charset="0"/>
                <a:cs typeface="Times New Roman" panose="02020603050405020304" pitchFamily="18" charset="0"/>
              </a:rPr>
              <a:t>н ташқарида - профессионал ҳамжамият доирасига ўтади.</a:t>
            </a:r>
            <a:endParaRPr lang="uz-Cyrl-UZ" sz="24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816944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type="title"/>
          </p:nvPr>
        </p:nvSpPr>
        <p:spPr>
          <a:xfrm>
            <a:off x="404647" y="-27532"/>
            <a:ext cx="9059917" cy="535531"/>
          </a:xfrm>
          <a:solidFill>
            <a:schemeClr val="accent2">
              <a:lumMod val="20000"/>
              <a:lumOff val="80000"/>
            </a:schemeClr>
          </a:solidFill>
          <a:ln w="50800">
            <a:solidFill>
              <a:schemeClr val="accent1">
                <a:lumMod val="75000"/>
              </a:schemeClr>
            </a:solidFill>
          </a:ln>
        </p:spPr>
        <p:txBody>
          <a:bodyPr wrap="square" rtlCol="0" anchor="b">
            <a:spAutoFit/>
          </a:bodyPr>
          <a:lstStyle/>
          <a:p>
            <a:pPr algn="ctr">
              <a:defRPr/>
            </a:pPr>
            <a:r>
              <a:rPr lang="uz-Cyrl-UZ" sz="3200" b="1" dirty="0" smtClean="0">
                <a:latin typeface="Times New Roman" panose="02020603050405020304" pitchFamily="18" charset="0"/>
                <a:cs typeface="Times New Roman" panose="02020603050405020304" pitchFamily="18" charset="0"/>
              </a:rPr>
              <a:t>Мотивациянинг процессуал назариялари</a:t>
            </a:r>
            <a:endParaRPr lang="uz-Cyrl-UZ" sz="3200" b="1"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404647" y="924717"/>
            <a:ext cx="9059917" cy="1938992"/>
          </a:xfrm>
          <a:prstGeom prst="rect">
            <a:avLst/>
          </a:prstGeom>
        </p:spPr>
        <p:txBody>
          <a:bodyPr wrap="square">
            <a:spAutoFit/>
          </a:bodyPr>
          <a:lstStyle/>
          <a:p>
            <a:pPr algn="just"/>
            <a:r>
              <a:rPr lang="uz-Cyrl-UZ" b="1" dirty="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z-Cyrl-UZ" b="1" dirty="0" smtClean="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z-Cyrl-UZ" sz="2000" b="1" dirty="0" smtClean="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3</a:t>
            </a:r>
            <a:r>
              <a:rPr lang="uz-Cyrl-UZ" sz="2000" b="1" dirty="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z-Cyrl-UZ" sz="2000" b="1" dirty="0" smtClean="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Ватанпарварлик</a:t>
            </a:r>
            <a:r>
              <a:rPr lang="en-US" sz="2000" b="1" dirty="0" smtClean="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 [5]</a:t>
            </a:r>
            <a:r>
              <a:rPr lang="uz-Cyrl-UZ" sz="2000" b="1" dirty="0" smtClean="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Ушбу турдаги ходимлар ташкилот учун умумий, жуда муҳим вазифани амалга оширишда иштирок этишдан манфаатдор бўлишади. Улар умумий иш натижаларига эришиш учун қўшимча жавобгарликни ўз зиммаларига олишга тайёрлиги билан ажралиб туради. Уларнинг умумий ютуқлардаги иштирокини жамоатчилик томонидан тан олиш улар учун муҳимдир.</a:t>
            </a:r>
            <a:endParaRPr lang="ru-RU" sz="2000" b="1" dirty="0"/>
          </a:p>
        </p:txBody>
      </p:sp>
      <p:sp>
        <p:nvSpPr>
          <p:cNvPr id="3" name="Прямоугольник 2"/>
          <p:cNvSpPr/>
          <p:nvPr/>
        </p:nvSpPr>
        <p:spPr>
          <a:xfrm>
            <a:off x="404646" y="3049199"/>
            <a:ext cx="9501353" cy="3529171"/>
          </a:xfrm>
          <a:prstGeom prst="rect">
            <a:avLst/>
          </a:prstGeom>
        </p:spPr>
        <p:txBody>
          <a:bodyPr wrap="square">
            <a:spAutoFit/>
          </a:bodyPr>
          <a:lstStyle/>
          <a:p>
            <a:pPr algn="just">
              <a:spcAft>
                <a:spcPts val="650"/>
              </a:spcAft>
              <a:tabLst>
                <a:tab pos="371475" algn="l"/>
              </a:tabLst>
              <a:defRPr/>
            </a:pPr>
            <a:r>
              <a:rPr lang="uz-Cyrl-UZ" sz="2000" b="1" dirty="0" smtClean="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      4.Эркинлик</a:t>
            </a:r>
            <a:r>
              <a:rPr lang="en-US" sz="2000" b="1" dirty="0" smtClean="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 [5]</a:t>
            </a:r>
            <a:r>
              <a:rPr lang="uz-Cyrl-UZ" sz="2000" b="1" dirty="0" smtClean="0">
                <a:solidFill>
                  <a:schemeClr val="tx1">
                    <a:lumMod val="95000"/>
                    <a:lumOff val="5000"/>
                  </a:schemeClr>
                </a:solidFill>
                <a:latin typeface="Times New Roman" panose="02020603050405020304" pitchFamily="18" charset="0"/>
                <a:ea typeface="Calibri" panose="020F0502020204030204" pitchFamily="34" charset="0"/>
                <a:cs typeface="Times New Roman" panose="02020603050405020304" pitchFamily="18" charset="0"/>
              </a:rPr>
              <a:t>.</a:t>
            </a:r>
            <a:r>
              <a:rPr lang="uz-Cyrl-UZ"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Ушбу </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турдаги ходимларнинг ажралиб турадиган жихатлари: </a:t>
            </a:r>
          </a:p>
          <a:p>
            <a:pPr algn="just">
              <a:spcAft>
                <a:spcPts val="650"/>
              </a:spcAft>
              <a:tabLst>
                <a:tab pos="371475" algn="l"/>
              </a:tabLst>
              <a:defRPr/>
            </a:pPr>
            <a:r>
              <a:rPr lang="uz-Cyrl-UZ" sz="2000" b="1" dirty="0">
                <a:latin typeface="Times New Roman" panose="02020603050405020304" pitchFamily="18" charset="0"/>
                <a:ea typeface="Calibri" panose="020F0502020204030204" pitchFamily="34" charset="0"/>
                <a:cs typeface="Times New Roman" panose="02020603050405020304" pitchFamily="18" charset="0"/>
              </a:rPr>
              <a:t> </a:t>
            </a: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  - ихтиёрий </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равишда бажарилган иш учун жавобгарликни тўлиқ ўз зиммасига олади; </a:t>
            </a:r>
          </a:p>
          <a:p>
            <a:pPr algn="just">
              <a:spcAft>
                <a:spcPts val="650"/>
              </a:spcAft>
              <a:tabLst>
                <a:tab pos="371475" algn="l"/>
              </a:tabLst>
              <a:defRPr/>
            </a:pP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   - ишда </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максимал мустақилликка интилади (суверенитет); </a:t>
            </a:r>
          </a:p>
          <a:p>
            <a:pPr algn="just">
              <a:spcAft>
                <a:spcPts val="650"/>
              </a:spcAft>
              <a:tabLst>
                <a:tab pos="371475" algn="l"/>
              </a:tabLst>
              <a:defRPr/>
            </a:pPr>
            <a:r>
              <a:rPr lang="uz-Cyrl-UZ" sz="2000" b="1" dirty="0">
                <a:latin typeface="Times New Roman" panose="02020603050405020304" pitchFamily="18" charset="0"/>
                <a:ea typeface="Calibri" panose="020F0502020204030204" pitchFamily="34" charset="0"/>
                <a:cs typeface="Times New Roman" panose="02020603050405020304" pitchFamily="18" charset="0"/>
              </a:rPr>
              <a:t> </a:t>
            </a: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  - назоратдан </a:t>
            </a:r>
            <a:r>
              <a:rPr lang="uz-Cyrl-UZ" sz="2000" b="1" dirty="0">
                <a:latin typeface="Times New Roman" panose="02020603050405020304" pitchFamily="18" charset="0"/>
                <a:ea typeface="Calibri" panose="020F0502020204030204" pitchFamily="34" charset="0"/>
                <a:cs typeface="Times New Roman" panose="02020603050405020304" pitchFamily="18" charset="0"/>
              </a:rPr>
              <a:t>нафратланади. </a:t>
            </a:r>
          </a:p>
          <a:p>
            <a:pPr algn="just">
              <a:spcAft>
                <a:spcPts val="650"/>
              </a:spcAft>
              <a:tabLst>
                <a:tab pos="371475" algn="l"/>
              </a:tabLst>
              <a:defRPr/>
            </a:pPr>
            <a:r>
              <a:rPr lang="uz-Cyrl-UZ" sz="2000" b="1" dirty="0">
                <a:latin typeface="Times New Roman" panose="02020603050405020304" pitchFamily="18" charset="0"/>
                <a:ea typeface="Calibri" panose="020F0502020204030204" pitchFamily="34" charset="0"/>
                <a:cs typeface="Times New Roman" panose="02020603050405020304" pitchFamily="18" charset="0"/>
              </a:rPr>
              <a:t>	Ушбу турдаги мотивация, биринчи навбатда, тадбиркорлик фаолияти билан шуғулланадиган одамлар учун характерлидир. Иқтисодий мотивация устунлигига эга бўлган ходим унга сарфланган харажатлар ва унинг иш натижалари нисбати бўйича энг самарали ҳисобланади. Бироқ, максимал мустақилликка бўлган истаги туфайли уни бошқариш жуда </a:t>
            </a: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қийин бўлади.</a:t>
            </a:r>
            <a:endParaRPr lang="uz-Cyrl-UZ" sz="2000" b="1"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499822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7981" y="57265"/>
            <a:ext cx="9418439" cy="480131"/>
          </a:xfrm>
          <a:solidFill>
            <a:schemeClr val="accent2">
              <a:lumMod val="20000"/>
              <a:lumOff val="80000"/>
            </a:schemeClr>
          </a:solidFill>
          <a:ln w="50800">
            <a:solidFill>
              <a:schemeClr val="accent1">
                <a:lumMod val="75000"/>
              </a:schemeClr>
            </a:solidFill>
          </a:ln>
        </p:spPr>
        <p:txBody>
          <a:bodyPr rtlCol="0" anchor="b">
            <a:spAutoFit/>
          </a:bodyPr>
          <a:lstStyle/>
          <a:p>
            <a:pPr algn="ctr">
              <a:defRPr/>
            </a:pPr>
            <a:r>
              <a:rPr lang="uz-Cyrl-UZ" sz="2000" b="1" dirty="0" smtClean="0">
                <a:latin typeface="Times New Roman" panose="02020603050405020304" pitchFamily="18" charset="0"/>
                <a:cs typeface="Times New Roman" panose="02020603050405020304" pitchFamily="18" charset="0"/>
              </a:rPr>
              <a:t> </a:t>
            </a:r>
            <a:r>
              <a:rPr lang="uz-Cyrl-UZ" sz="2800" b="1" dirty="0" smtClean="0">
                <a:latin typeface="Times New Roman" panose="02020603050405020304" pitchFamily="18" charset="0"/>
                <a:cs typeface="Times New Roman" panose="02020603050405020304" pitchFamily="18" charset="0"/>
              </a:rPr>
              <a:t>Мотивация назарияларидан амалиётда фойдаланиш</a:t>
            </a:r>
            <a:endParaRPr lang="uz-Cyrl-UZ" sz="2800" b="1" dirty="0">
              <a:latin typeface="Times New Roman" panose="02020603050405020304" pitchFamily="18" charset="0"/>
              <a:cs typeface="Times New Roman" panose="02020603050405020304" pitchFamily="18" charset="0"/>
            </a:endParaRPr>
          </a:p>
        </p:txBody>
      </p:sp>
      <p:sp>
        <p:nvSpPr>
          <p:cNvPr id="20483" name="Rectangle 1"/>
          <p:cNvSpPr>
            <a:spLocks noChangeArrowheads="1"/>
          </p:cNvSpPr>
          <p:nvPr/>
        </p:nvSpPr>
        <p:spPr bwMode="auto">
          <a:xfrm>
            <a:off x="0" y="719959"/>
            <a:ext cx="235962" cy="217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ru-RU" sz="813">
                <a:solidFill>
                  <a:srgbClr val="6C6871"/>
                </a:solidFill>
                <a:latin typeface="Times New Roman" panose="02020603050405020304" pitchFamily="18" charset="0"/>
              </a:rPr>
              <a:t>. </a:t>
            </a:r>
            <a:endParaRPr lang="en-US" altLang="ru-RU" sz="1463">
              <a:latin typeface="Arial" panose="020B0604020202020204" pitchFamily="34" charset="0"/>
            </a:endParaRPr>
          </a:p>
        </p:txBody>
      </p:sp>
      <p:sp>
        <p:nvSpPr>
          <p:cNvPr id="20484" name="Номер слайда 8"/>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7B7FFE47-B0B7-422F-9496-CC3208AC845D}" type="slidenum">
              <a:rPr lang="ru-RU" altLang="ru-RU" sz="975">
                <a:solidFill>
                  <a:srgbClr val="898989"/>
                </a:solidFill>
              </a:rPr>
              <a:pPr>
                <a:lnSpc>
                  <a:spcPct val="100000"/>
                </a:lnSpc>
                <a:spcBef>
                  <a:spcPct val="0"/>
                </a:spcBef>
                <a:buFontTx/>
                <a:buNone/>
              </a:pPr>
              <a:t>25</a:t>
            </a:fld>
            <a:endParaRPr lang="ru-RU" altLang="ru-RU" sz="975">
              <a:solidFill>
                <a:srgbClr val="898989"/>
              </a:solidFill>
            </a:endParaRPr>
          </a:p>
        </p:txBody>
      </p:sp>
      <p:sp>
        <p:nvSpPr>
          <p:cNvPr id="4" name="Прямоугольник 3"/>
          <p:cNvSpPr/>
          <p:nvPr/>
        </p:nvSpPr>
        <p:spPr>
          <a:xfrm>
            <a:off x="235962" y="1016121"/>
            <a:ext cx="9422308" cy="4071114"/>
          </a:xfrm>
          <a:prstGeom prst="rect">
            <a:avLst/>
          </a:prstGeom>
          <a:ln w="38100">
            <a:solidFill>
              <a:schemeClr val="accent1">
                <a:lumMod val="75000"/>
              </a:schemeClr>
            </a:solidFill>
          </a:ln>
        </p:spPr>
        <p:txBody>
          <a:bodyPr>
            <a:spAutoFit/>
          </a:bodyPr>
          <a:lstStyle>
            <a:lvl1pPr marL="328613">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371475">
              <a:lnSpc>
                <a:spcPct val="107000"/>
              </a:lnSpc>
              <a:spcAft>
                <a:spcPts val="650"/>
              </a:spcAft>
              <a:defRPr/>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Ходимларни рағбатлантириш бўйича билим нима учун керак?</a:t>
            </a:r>
          </a:p>
          <a:p>
            <a:pPr marL="0" algn="just">
              <a:lnSpc>
                <a:spcPct val="107000"/>
              </a:lnSpc>
              <a:spcAft>
                <a:spcPts val="650"/>
              </a:spcAft>
              <a:tabLst>
                <a:tab pos="371475" algn="l"/>
              </a:tabLst>
              <a:defRPr/>
            </a:pPr>
            <a:r>
              <a:rPr lang="uz-Cyrl-UZ" sz="2400" dirty="0" smtClean="0">
                <a:latin typeface="Times New Roman" panose="02020603050405020304" pitchFamily="18" charset="0"/>
                <a:ea typeface="Calibri" panose="020F0502020204030204" pitchFamily="34" charset="0"/>
                <a:cs typeface="Times New Roman" panose="02020603050405020304" pitchFamily="18" charset="0"/>
              </a:rPr>
              <a:t>     Ходимларнинг меҳнат мотивацияси таркибини билиш ва таҳлил қилиш корхонанинг кадрлар хизматига ходимларни бошқаришнинг қуйидаги функцияларини бажариш доирасида бир қатор асосий вазифаларни оқилона ҳал қилишга ёрдам беради</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[4]</a:t>
            </a:r>
            <a:r>
              <a:rPr lang="uz-Cyrl-UZ" sz="2400" dirty="0" smtClean="0">
                <a:latin typeface="Times New Roman" panose="02020603050405020304" pitchFamily="18" charset="0"/>
                <a:ea typeface="Calibri" panose="020F0502020204030204" pitchFamily="34" charset="0"/>
                <a:cs typeface="Times New Roman" panose="02020603050405020304" pitchFamily="18" charset="0"/>
              </a:rPr>
              <a:t>:</a:t>
            </a:r>
          </a:p>
          <a:p>
            <a:pPr marL="278606" indent="-278606" algn="just">
              <a:lnSpc>
                <a:spcPct val="107000"/>
              </a:lnSpc>
              <a:spcAft>
                <a:spcPts val="650"/>
              </a:spcAft>
              <a:buFont typeface="Symbol" panose="05050102010706020507" pitchFamily="18" charset="2"/>
              <a:buChar char=""/>
              <a:tabLst>
                <a:tab pos="371475" algn="l"/>
              </a:tabLst>
              <a:defRPr/>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кадрларни шакллантириш;</a:t>
            </a:r>
            <a:endParaRPr lang="uz-Cyrl-UZ" sz="2400" dirty="0" smtClean="0">
              <a:latin typeface="Times New Roman" panose="02020603050405020304" pitchFamily="18" charset="0"/>
              <a:ea typeface="Calibri" panose="020F0502020204030204" pitchFamily="34" charset="0"/>
              <a:cs typeface="Times New Roman" panose="02020603050405020304" pitchFamily="18" charset="0"/>
            </a:endParaRPr>
          </a:p>
          <a:p>
            <a:pPr marL="278606" indent="-278606" algn="just">
              <a:lnSpc>
                <a:spcPct val="107000"/>
              </a:lnSpc>
              <a:spcAft>
                <a:spcPts val="650"/>
              </a:spcAft>
              <a:buFont typeface="Symbol" panose="05050102010706020507" pitchFamily="18" charset="2"/>
              <a:buChar char=""/>
              <a:tabLst>
                <a:tab pos="371475" algn="l"/>
              </a:tabLst>
              <a:defRPr/>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вазифаларни тақсимлаш ва ташкил этиш;</a:t>
            </a:r>
            <a:endParaRPr lang="uz-Cyrl-UZ" sz="2400" dirty="0" smtClean="0">
              <a:latin typeface="Times New Roman" panose="02020603050405020304" pitchFamily="18" charset="0"/>
              <a:ea typeface="Calibri" panose="020F0502020204030204" pitchFamily="34" charset="0"/>
              <a:cs typeface="Times New Roman" panose="02020603050405020304" pitchFamily="18" charset="0"/>
            </a:endParaRPr>
          </a:p>
          <a:p>
            <a:pPr marL="278606" indent="-278606" algn="just">
              <a:lnSpc>
                <a:spcPct val="107000"/>
              </a:lnSpc>
              <a:spcAft>
                <a:spcPts val="650"/>
              </a:spcAft>
              <a:buFont typeface="Symbol" panose="05050102010706020507" pitchFamily="18" charset="2"/>
              <a:buChar char=""/>
              <a:tabLst>
                <a:tab pos="371475" algn="l"/>
              </a:tabLst>
              <a:defRPr/>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ўқитиш ва ривожлантириш;</a:t>
            </a:r>
            <a:endParaRPr lang="uz-Cyrl-UZ" sz="2400" dirty="0" smtClean="0">
              <a:latin typeface="Times New Roman" panose="02020603050405020304" pitchFamily="18" charset="0"/>
              <a:ea typeface="Calibri" panose="020F0502020204030204" pitchFamily="34" charset="0"/>
              <a:cs typeface="Times New Roman" panose="02020603050405020304" pitchFamily="18" charset="0"/>
            </a:endParaRPr>
          </a:p>
          <a:p>
            <a:pPr marL="278606" indent="-278606" algn="just">
              <a:lnSpc>
                <a:spcPct val="107000"/>
              </a:lnSpc>
              <a:spcAft>
                <a:spcPts val="650"/>
              </a:spcAft>
              <a:buFont typeface="Symbol" panose="05050102010706020507" pitchFamily="18" charset="2"/>
              <a:buChar char=""/>
              <a:tabLst>
                <a:tab pos="371475" algn="l"/>
              </a:tabLst>
              <a:defRPr/>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коммуникация</a:t>
            </a:r>
            <a:r>
              <a:rPr lang="uz-Cyrl-UZ" sz="2400" dirty="0" smtClean="0">
                <a:latin typeface="Times New Roman" panose="02020603050405020304" pitchFamily="18" charset="0"/>
                <a:ea typeface="Calibri" panose="020F0502020204030204" pitchFamily="34" charset="0"/>
                <a:cs typeface="Times New Roman" panose="02020603050405020304" pitchFamily="18" charset="0"/>
              </a:rPr>
              <a:t>.</a:t>
            </a:r>
            <a:endParaRPr lang="uz-Cyrl-UZ"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235962" y="5087235"/>
            <a:ext cx="9422308" cy="1697901"/>
          </a:xfrm>
          <a:prstGeom prst="rect">
            <a:avLst/>
          </a:prstGeom>
          <a:ln w="34925">
            <a:solidFill>
              <a:schemeClr val="accent1">
                <a:lumMod val="75000"/>
              </a:schemeClr>
            </a:solidFill>
          </a:ln>
        </p:spPr>
        <p:txBody>
          <a:bodyPr>
            <a:spAutoFit/>
          </a:bodyPr>
          <a:lstStyle>
            <a:lvl1pPr marL="328613">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a:spcBef>
                <a:spcPts val="965"/>
              </a:spcBef>
              <a:defRPr/>
            </a:pPr>
            <a:r>
              <a:rPr lang="uz-Cyrl-UZ" altLang="ru-RU" sz="2400" b="1" dirty="0" smtClean="0">
                <a:latin typeface="Times New Roman" panose="02020603050405020304" pitchFamily="18" charset="0"/>
                <a:cs typeface="Times New Roman" panose="02020603050405020304" pitchFamily="18" charset="0"/>
              </a:rPr>
              <a:t>      1.Кадрларни шакллантириш</a:t>
            </a:r>
            <a:r>
              <a:rPr lang="en-US" altLang="ru-RU" sz="2400" b="1" dirty="0" smtClean="0">
                <a:latin typeface="Times New Roman" panose="02020603050405020304" pitchFamily="18" charset="0"/>
                <a:cs typeface="Times New Roman" panose="02020603050405020304" pitchFamily="18" charset="0"/>
              </a:rPr>
              <a:t> [4]</a:t>
            </a:r>
            <a:r>
              <a:rPr lang="uz-Cyrl-UZ" altLang="ru-RU" sz="2400" b="1" dirty="0" smtClean="0">
                <a:latin typeface="Times New Roman" panose="02020603050405020304" pitchFamily="18" charset="0"/>
                <a:cs typeface="Times New Roman" panose="02020603050405020304" pitchFamily="18" charset="0"/>
              </a:rPr>
              <a:t>.</a:t>
            </a:r>
          </a:p>
          <a:p>
            <a:pPr algn="just">
              <a:spcBef>
                <a:spcPts val="965"/>
              </a:spcBef>
              <a:defRPr/>
            </a:pPr>
            <a:r>
              <a:rPr lang="uz-Cyrl-UZ" altLang="ru-RU" sz="2400" dirty="0" smtClean="0">
                <a:latin typeface="Times New Roman" panose="02020603050405020304" pitchFamily="18" charset="0"/>
                <a:cs typeface="Times New Roman" panose="02020603050405020304" pitchFamily="18" charset="0"/>
              </a:rPr>
              <a:t>      Меҳнат мотивацияси тузилишини билиш туфайли ходимларни ёллаш, жойлаштириш ва компания ичидаги ҳаракатлар масалалари самарали ҳал қилинади.</a:t>
            </a:r>
            <a:endParaRPr lang="uz-Cyrl-UZ" alt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335387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338" y="239828"/>
            <a:ext cx="9816662" cy="480131"/>
          </a:xfrm>
          <a:solidFill>
            <a:schemeClr val="accent2">
              <a:lumMod val="20000"/>
              <a:lumOff val="80000"/>
            </a:schemeClr>
          </a:solidFill>
          <a:ln w="50800">
            <a:solidFill>
              <a:schemeClr val="accent1">
                <a:lumMod val="75000"/>
              </a:schemeClr>
            </a:solidFill>
          </a:ln>
        </p:spPr>
        <p:txBody>
          <a:bodyPr wrap="square" rtlCol="0" anchor="b">
            <a:spAutoFit/>
          </a:bodyPr>
          <a:lstStyle/>
          <a:p>
            <a:pPr algn="ctr">
              <a:defRPr/>
            </a:pPr>
            <a:r>
              <a:rPr lang="ru-RU" sz="2800" b="1" dirty="0" smtClean="0">
                <a:latin typeface="Times New Roman" panose="02020603050405020304" pitchFamily="18" charset="0"/>
                <a:cs typeface="Times New Roman" panose="02020603050405020304" pitchFamily="18" charset="0"/>
              </a:rPr>
              <a:t>Мотивация </a:t>
            </a:r>
            <a:r>
              <a:rPr lang="uz-Cyrl-UZ" sz="2800" b="1" dirty="0" smtClean="0">
                <a:latin typeface="Times New Roman" panose="02020603050405020304" pitchFamily="18" charset="0"/>
                <a:cs typeface="Times New Roman" panose="02020603050405020304" pitchFamily="18" charset="0"/>
              </a:rPr>
              <a:t>назариясидан</a:t>
            </a:r>
            <a:r>
              <a:rPr lang="ru-RU" sz="2800" b="1" dirty="0" smtClean="0">
                <a:latin typeface="Times New Roman" panose="02020603050405020304" pitchFamily="18" charset="0"/>
                <a:cs typeface="Times New Roman" panose="02020603050405020304" pitchFamily="18" charset="0"/>
              </a:rPr>
              <a:t> </a:t>
            </a:r>
            <a:r>
              <a:rPr lang="uz-Cyrl-UZ" sz="2800" b="1" dirty="0" smtClean="0">
                <a:latin typeface="Times New Roman" panose="02020603050405020304" pitchFamily="18" charset="0"/>
                <a:cs typeface="Times New Roman" panose="02020603050405020304" pitchFamily="18" charset="0"/>
              </a:rPr>
              <a:t>амалиётда</a:t>
            </a:r>
            <a:r>
              <a:rPr lang="ru-RU" sz="2800" b="1" dirty="0" smtClean="0">
                <a:latin typeface="Times New Roman" panose="02020603050405020304" pitchFamily="18" charset="0"/>
                <a:cs typeface="Times New Roman" panose="02020603050405020304" pitchFamily="18" charset="0"/>
              </a:rPr>
              <a:t> </a:t>
            </a:r>
            <a:r>
              <a:rPr lang="uz-Cyrl-UZ" sz="2800" b="1" dirty="0" smtClean="0">
                <a:latin typeface="Times New Roman" panose="02020603050405020304" pitchFamily="18" charset="0"/>
                <a:cs typeface="Times New Roman" panose="02020603050405020304" pitchFamily="18" charset="0"/>
              </a:rPr>
              <a:t>фойдаланиш</a:t>
            </a:r>
            <a:endParaRPr lang="uz-Cyrl-UZ" sz="2800" b="1" dirty="0">
              <a:latin typeface="Times New Roman" panose="02020603050405020304" pitchFamily="18" charset="0"/>
              <a:cs typeface="Times New Roman" panose="02020603050405020304" pitchFamily="18" charset="0"/>
            </a:endParaRPr>
          </a:p>
        </p:txBody>
      </p:sp>
      <p:sp>
        <p:nvSpPr>
          <p:cNvPr id="22531" name="Rectangle 1"/>
          <p:cNvSpPr>
            <a:spLocks noChangeArrowheads="1"/>
          </p:cNvSpPr>
          <p:nvPr/>
        </p:nvSpPr>
        <p:spPr bwMode="auto">
          <a:xfrm>
            <a:off x="0" y="719959"/>
            <a:ext cx="235962" cy="217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ru-RU" sz="813">
                <a:solidFill>
                  <a:srgbClr val="6C6871"/>
                </a:solidFill>
                <a:latin typeface="Times New Roman" panose="02020603050405020304" pitchFamily="18" charset="0"/>
              </a:rPr>
              <a:t>. </a:t>
            </a:r>
            <a:endParaRPr lang="en-US" altLang="ru-RU" sz="1463">
              <a:latin typeface="Arial" panose="020B0604020202020204" pitchFamily="34" charset="0"/>
            </a:endParaRPr>
          </a:p>
        </p:txBody>
      </p:sp>
      <p:sp>
        <p:nvSpPr>
          <p:cNvPr id="22532" name="Номер слайда 8"/>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FD3C3A22-15CB-49A1-A152-A8D1FE1A9B41}" type="slidenum">
              <a:rPr lang="ru-RU" altLang="ru-RU" sz="975">
                <a:solidFill>
                  <a:srgbClr val="898989"/>
                </a:solidFill>
              </a:rPr>
              <a:pPr>
                <a:lnSpc>
                  <a:spcPct val="100000"/>
                </a:lnSpc>
                <a:spcBef>
                  <a:spcPct val="0"/>
                </a:spcBef>
                <a:buFontTx/>
                <a:buNone/>
              </a:pPr>
              <a:t>26</a:t>
            </a:fld>
            <a:endParaRPr lang="ru-RU" altLang="ru-RU" sz="975">
              <a:solidFill>
                <a:srgbClr val="898989"/>
              </a:solidFill>
            </a:endParaRPr>
          </a:p>
        </p:txBody>
      </p:sp>
      <p:sp>
        <p:nvSpPr>
          <p:cNvPr id="22533" name="Прямоугольник 5"/>
          <p:cNvSpPr>
            <a:spLocks noChangeArrowheads="1"/>
          </p:cNvSpPr>
          <p:nvPr/>
        </p:nvSpPr>
        <p:spPr bwMode="auto">
          <a:xfrm>
            <a:off x="89338" y="1200090"/>
            <a:ext cx="9519202" cy="535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238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ts val="559"/>
              </a:spcBef>
              <a:buNone/>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    2.Вазифаларни </a:t>
            </a:r>
            <a:r>
              <a:rPr lang="uz-Cyrl-UZ" sz="2400" b="1" dirty="0">
                <a:latin typeface="Times New Roman" panose="02020603050405020304" pitchFamily="18" charset="0"/>
                <a:ea typeface="Calibri" panose="020F0502020204030204" pitchFamily="34" charset="0"/>
                <a:cs typeface="Times New Roman" panose="02020603050405020304" pitchFamily="18" charset="0"/>
              </a:rPr>
              <a:t>тақсимлаш ва ташкил </a:t>
            </a: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этиш</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[4]</a:t>
            </a: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a:t>
            </a:r>
            <a:endParaRPr lang="uz-Cyrl-UZ"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0000"/>
              </a:lnSpc>
              <a:spcBef>
                <a:spcPts val="559"/>
              </a:spcBef>
              <a:buNone/>
            </a:pPr>
            <a:r>
              <a:rPr lang="uz-Cyrl-UZ" altLang="ru-RU" sz="2400" dirty="0" smtClean="0">
                <a:latin typeface="Times New Roman" panose="02020603050405020304" pitchFamily="18" charset="0"/>
                <a:cs typeface="Times New Roman" panose="02020603050405020304" pitchFamily="18" charset="0"/>
              </a:rPr>
              <a:t>    </a:t>
            </a:r>
            <a:r>
              <a:rPr lang="uz-Cyrl-UZ" altLang="ru-RU" sz="2400" b="1" dirty="0" smtClean="0">
                <a:latin typeface="Times New Roman" panose="02020603050405020304" pitchFamily="18" charset="0"/>
                <a:cs typeface="Times New Roman" panose="02020603050405020304" pitchFamily="18" charset="0"/>
              </a:rPr>
              <a:t>Меҳнат мотивацияси тузилишини билиш туфайли қуйидаги масалалар самарали ҳал этилади:</a:t>
            </a:r>
          </a:p>
          <a:p>
            <a:pPr algn="just">
              <a:lnSpc>
                <a:spcPct val="100000"/>
              </a:lnSpc>
              <a:spcBef>
                <a:spcPts val="559"/>
              </a:spcBef>
              <a:buNone/>
            </a:pPr>
            <a:r>
              <a:rPr lang="uz-Cyrl-UZ" altLang="ru-RU" sz="2400" dirty="0" smtClean="0">
                <a:latin typeface="Times New Roman" panose="02020603050405020304" pitchFamily="18" charset="0"/>
                <a:cs typeface="Times New Roman" panose="02020603050405020304" pitchFamily="18" charset="0"/>
              </a:rPr>
              <a:t>    -Ишчи командаларни шакллантириш;</a:t>
            </a:r>
          </a:p>
          <a:p>
            <a:pPr algn="just">
              <a:lnSpc>
                <a:spcPct val="100000"/>
              </a:lnSpc>
              <a:spcBef>
                <a:spcPts val="559"/>
              </a:spcBef>
              <a:buNone/>
            </a:pPr>
            <a:r>
              <a:rPr lang="uz-Cyrl-UZ" altLang="ru-RU" sz="2400" dirty="0" smtClean="0">
                <a:latin typeface="Times New Roman" panose="02020603050405020304" pitchFamily="18" charset="0"/>
                <a:cs typeface="Times New Roman" panose="02020603050405020304" pitchFamily="18" charset="0"/>
              </a:rPr>
              <a:t>    -Корхона ходимлари томонидан ишғол қилинган ишларни "қайта қуриш" эҳтимолини баҳолаш;</a:t>
            </a:r>
          </a:p>
          <a:p>
            <a:pPr algn="just">
              <a:lnSpc>
                <a:spcPct val="100000"/>
              </a:lnSpc>
              <a:spcBef>
                <a:spcPts val="559"/>
              </a:spcBef>
              <a:buNone/>
            </a:pPr>
            <a:r>
              <a:rPr lang="uz-Cyrl-UZ" altLang="ru-RU" sz="2400" dirty="0" smtClean="0">
                <a:latin typeface="Times New Roman" panose="02020603050405020304" pitchFamily="18" charset="0"/>
                <a:cs typeface="Times New Roman" panose="02020603050405020304" pitchFamily="18" charset="0"/>
              </a:rPr>
              <a:t>    -ходимларнинг қайси бири ўз вазифаларини кенгайтиришга, ким эса камайтиришга интилишини аниқлаш;</a:t>
            </a:r>
          </a:p>
          <a:p>
            <a:pPr algn="just">
              <a:lnSpc>
                <a:spcPct val="100000"/>
              </a:lnSpc>
              <a:spcBef>
                <a:spcPts val="559"/>
              </a:spcBef>
              <a:buNone/>
            </a:pPr>
            <a:r>
              <a:rPr lang="uz-Cyrl-UZ" altLang="ru-RU" sz="2400" dirty="0" smtClean="0">
                <a:latin typeface="Times New Roman" panose="02020603050405020304" pitchFamily="18" charset="0"/>
                <a:cs typeface="Times New Roman" panose="02020603050405020304" pitchFamily="18" charset="0"/>
              </a:rPr>
              <a:t>    -ходимларнинг қайси бири ижодкорлик ва ташаббускорликни намоён этиши мумкин ва ким ундан қочишга ҳаракат қилишлигини аниқлаш;</a:t>
            </a:r>
          </a:p>
          <a:p>
            <a:pPr algn="just">
              <a:lnSpc>
                <a:spcPct val="100000"/>
              </a:lnSpc>
              <a:spcBef>
                <a:spcPts val="559"/>
              </a:spcBef>
              <a:buNone/>
            </a:pPr>
            <a:r>
              <a:rPr lang="uz-Cyrl-UZ" altLang="ru-RU" sz="2400" dirty="0" smtClean="0">
                <a:latin typeface="Times New Roman" panose="02020603050405020304" pitchFamily="18" charset="0"/>
                <a:cs typeface="Times New Roman" panose="02020603050405020304" pitchFamily="18" charset="0"/>
              </a:rPr>
              <a:t>    -Меҳнат ва ишлаш интизомининг корпоратив қоидаларига риоя қилиш эҳтимолини баҳолаш.</a:t>
            </a:r>
            <a:endParaRPr lang="uz-Cyrl-UZ" alt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18872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6"/>
          <p:cNvSpPr>
            <a:spLocks noChangeArrowheads="1"/>
          </p:cNvSpPr>
          <p:nvPr/>
        </p:nvSpPr>
        <p:spPr bwMode="auto">
          <a:xfrm>
            <a:off x="290720" y="279724"/>
            <a:ext cx="93397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7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ru-RU" altLang="ru-RU" sz="2400" b="1" dirty="0" err="1">
                <a:latin typeface="Times New Roman" panose="02020603050405020304" pitchFamily="18" charset="0"/>
                <a:cs typeface="Times New Roman" panose="02020603050405020304" pitchFamily="18" charset="0"/>
              </a:rPr>
              <a:t>Кутилаётган</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иш</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хатти-ҳаракатининг</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мотивацияга</a:t>
            </a:r>
            <a:r>
              <a:rPr lang="ru-RU" altLang="ru-RU" sz="2400" b="1" dirty="0">
                <a:latin typeface="Times New Roman" panose="02020603050405020304" pitchFamily="18" charset="0"/>
                <a:cs typeface="Times New Roman" panose="02020603050405020304" pitchFamily="18" charset="0"/>
              </a:rPr>
              <a:t> </a:t>
            </a:r>
            <a:r>
              <a:rPr lang="ru-RU" altLang="ru-RU" sz="2400" b="1" dirty="0" err="1" smtClean="0">
                <a:latin typeface="Times New Roman" panose="02020603050405020304" pitchFamily="18" charset="0"/>
                <a:cs typeface="Times New Roman" panose="02020603050405020304" pitchFamily="18" charset="0"/>
              </a:rPr>
              <a:t>боғлиқлиги</a:t>
            </a:r>
            <a:r>
              <a:rPr lang="en-US" altLang="ru-RU" sz="2400" b="1" dirty="0" smtClean="0">
                <a:latin typeface="Times New Roman" panose="02020603050405020304" pitchFamily="18" charset="0"/>
                <a:cs typeface="Times New Roman" panose="02020603050405020304" pitchFamily="18" charset="0"/>
              </a:rPr>
              <a:t>[4]</a:t>
            </a:r>
            <a:endParaRPr lang="ru-RU" altLang="ru-RU" sz="2400" b="1" dirty="0">
              <a:latin typeface="Arial" panose="020B0604020202020204" pitchFamily="34" charset="0"/>
              <a:cs typeface="Times New Roman" panose="02020603050405020304" pitchFamily="18" charset="0"/>
            </a:endParaRPr>
          </a:p>
        </p:txBody>
      </p:sp>
      <p:graphicFrame>
        <p:nvGraphicFramePr>
          <p:cNvPr id="5" name="Таблица 4"/>
          <p:cNvGraphicFramePr>
            <a:graphicFrameLocks noGrp="1"/>
          </p:cNvGraphicFramePr>
          <p:nvPr>
            <p:extLst>
              <p:ext uri="{D42A27DB-BD31-4B8C-83A1-F6EECF244321}">
                <p14:modId xmlns:p14="http://schemas.microsoft.com/office/powerpoint/2010/main" val="3607326285"/>
              </p:ext>
            </p:extLst>
          </p:nvPr>
        </p:nvGraphicFramePr>
        <p:xfrm>
          <a:off x="248800" y="893380"/>
          <a:ext cx="9423598" cy="5929220"/>
        </p:xfrm>
        <a:graphic>
          <a:graphicData uri="http://schemas.openxmlformats.org/drawingml/2006/table">
            <a:tbl>
              <a:tblPr/>
              <a:tblGrid>
                <a:gridCol w="2209502">
                  <a:extLst>
                    <a:ext uri="{9D8B030D-6E8A-4147-A177-3AD203B41FA5}">
                      <a16:colId xmlns:a16="http://schemas.microsoft.com/office/drawing/2014/main" val="20000"/>
                    </a:ext>
                  </a:extLst>
                </a:gridCol>
                <a:gridCol w="2061170">
                  <a:extLst>
                    <a:ext uri="{9D8B030D-6E8A-4147-A177-3AD203B41FA5}">
                      <a16:colId xmlns:a16="http://schemas.microsoft.com/office/drawing/2014/main" val="20001"/>
                    </a:ext>
                  </a:extLst>
                </a:gridCol>
                <a:gridCol w="2650629">
                  <a:extLst>
                    <a:ext uri="{9D8B030D-6E8A-4147-A177-3AD203B41FA5}">
                      <a16:colId xmlns:a16="http://schemas.microsoft.com/office/drawing/2014/main" val="20002"/>
                    </a:ext>
                  </a:extLst>
                </a:gridCol>
                <a:gridCol w="2502297">
                  <a:extLst>
                    <a:ext uri="{9D8B030D-6E8A-4147-A177-3AD203B41FA5}">
                      <a16:colId xmlns:a16="http://schemas.microsoft.com/office/drawing/2014/main" val="20003"/>
                    </a:ext>
                  </a:extLst>
                </a:gridCol>
              </a:tblGrid>
              <a:tr h="869882">
                <a:tc>
                  <a:txBody>
                    <a:bodyPr/>
                    <a:lstStyle>
                      <a:lvl1pPr marL="168275">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168275"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Мотивация </a:t>
                      </a: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турлари</a:t>
                      </a:r>
                      <a:endPar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rgbClr val="FFC000"/>
                    </a:solidFill>
                  </a:tcPr>
                </a:tc>
                <a:tc gridSpan="3">
                  <a:txBody>
                    <a:bodyPr/>
                    <a:lstStyle>
                      <a:lvl1pPr marL="785813">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785813" marR="0" lvl="0" indent="0" algn="ctr" defTabSz="914400" rtl="0" eaLnBrk="1" fontAlgn="base" latinLnBrk="0" hangingPunct="1">
                        <a:lnSpc>
                          <a:spcPct val="100000"/>
                        </a:lnSpc>
                        <a:spcBef>
                          <a:spcPct val="0"/>
                        </a:spcBef>
                        <a:spcAft>
                          <a:spcPct val="0"/>
                        </a:spcAft>
                        <a:buClrTx/>
                        <a:buSzTx/>
                        <a:buFontTx/>
                        <a:buNone/>
                        <a:tabLst/>
                      </a:pPr>
                      <a:endPar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785813"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Кутилаётган</a:t>
                      </a:r>
                      <a:r>
                        <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иш</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ҳаракатлари</a:t>
                      </a:r>
                      <a:endPar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1048262">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Функциялар</a:t>
                      </a:r>
                      <a:endPar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Ташаббус</a:t>
                      </a:r>
                      <a:endPar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Интизом</a:t>
                      </a:r>
                      <a:endPar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1"/>
                  </a:ext>
                </a:extLst>
              </a:tr>
              <a:tr h="1048262">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Инструментал</a:t>
                      </a:r>
                      <a:endPar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Нейтрал</a:t>
                      </a: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3175">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3175"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Фақат</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махсус</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стимуляция </a:t>
                      </a: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таъсири</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орқали</a:t>
                      </a:r>
                      <a:endPar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Ўртача</a:t>
                      </a:r>
                      <a:endPar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2"/>
                  </a:ext>
                </a:extLst>
              </a:tr>
              <a:tr h="524131">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К</a:t>
                      </a: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асбий</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Кенгайтириш</a:t>
                      </a:r>
                      <a:endPar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Юқори</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Ўртача</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узилишлар</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билан</a:t>
                      </a:r>
                      <a:endPar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3"/>
                  </a:ext>
                </a:extLst>
              </a:tr>
              <a:tr h="524131">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Ватанпарвар</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Кенгайтириш</a:t>
                      </a:r>
                      <a:endPar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Юқори</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Юқори</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4"/>
                  </a:ext>
                </a:extLst>
              </a:tr>
              <a:tr h="1048262">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Э</a:t>
                      </a: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ркин</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Тизимли</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етукликка</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интилиш</a:t>
                      </a:r>
                      <a:endPar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3175">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3175"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Иш</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ва</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вазифалар</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доирасида</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юқори</a:t>
                      </a:r>
                      <a:endPar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Ўртача</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узилишлар</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билан</a:t>
                      </a:r>
                      <a:endPar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5"/>
                  </a:ext>
                </a:extLst>
              </a:tr>
              <a:tr h="780821">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Қочиш</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Қисқариш</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Йўқ</a:t>
                      </a:r>
                      <a:endPar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Ўрта</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ёки</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паст</a:t>
                      </a: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74757932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5962" y="273320"/>
            <a:ext cx="9418439" cy="424732"/>
          </a:xfrm>
          <a:solidFill>
            <a:schemeClr val="accent2">
              <a:lumMod val="20000"/>
              <a:lumOff val="80000"/>
            </a:schemeClr>
          </a:solidFill>
          <a:ln w="50800">
            <a:solidFill>
              <a:schemeClr val="accent2">
                <a:lumMod val="75000"/>
              </a:schemeClr>
            </a:solidFill>
          </a:ln>
        </p:spPr>
        <p:txBody>
          <a:bodyPr rtlCol="0" anchor="b">
            <a:spAutoFit/>
          </a:bodyPr>
          <a:lstStyle/>
          <a:p>
            <a:pPr algn="ctr">
              <a:defRPr/>
            </a:pPr>
            <a:r>
              <a:rPr lang="uz-Cyrl-UZ" sz="2400" b="1" dirty="0" smtClean="0">
                <a:latin typeface="Times New Roman" panose="02020603050405020304" pitchFamily="18" charset="0"/>
                <a:cs typeface="Times New Roman" panose="02020603050405020304" pitchFamily="18" charset="0"/>
              </a:rPr>
              <a:t>Мотивация назарияларидан амалиётда фойдаланиш</a:t>
            </a:r>
            <a:endParaRPr lang="uz-Cyrl-UZ" sz="2400" b="1" dirty="0">
              <a:latin typeface="Times New Roman" panose="02020603050405020304" pitchFamily="18" charset="0"/>
              <a:cs typeface="Times New Roman" panose="02020603050405020304" pitchFamily="18" charset="0"/>
            </a:endParaRPr>
          </a:p>
        </p:txBody>
      </p:sp>
      <p:sp>
        <p:nvSpPr>
          <p:cNvPr id="23555" name="Rectangle 1"/>
          <p:cNvSpPr>
            <a:spLocks noChangeArrowheads="1"/>
          </p:cNvSpPr>
          <p:nvPr/>
        </p:nvSpPr>
        <p:spPr bwMode="auto">
          <a:xfrm>
            <a:off x="0" y="719959"/>
            <a:ext cx="235962" cy="217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ru-RU" sz="813">
                <a:solidFill>
                  <a:srgbClr val="6C6871"/>
                </a:solidFill>
                <a:latin typeface="Times New Roman" panose="02020603050405020304" pitchFamily="18" charset="0"/>
              </a:rPr>
              <a:t>. </a:t>
            </a:r>
            <a:endParaRPr lang="en-US" altLang="ru-RU" sz="1463">
              <a:latin typeface="Arial" panose="020B0604020202020204" pitchFamily="34" charset="0"/>
            </a:endParaRPr>
          </a:p>
        </p:txBody>
      </p:sp>
      <p:sp>
        <p:nvSpPr>
          <p:cNvPr id="23556" name="Номер слайда 8"/>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F668DE03-CE22-4CB8-9723-A934C9C4239B}" type="slidenum">
              <a:rPr lang="ru-RU" altLang="ru-RU" sz="975">
                <a:solidFill>
                  <a:srgbClr val="898989"/>
                </a:solidFill>
              </a:rPr>
              <a:pPr>
                <a:lnSpc>
                  <a:spcPct val="100000"/>
                </a:lnSpc>
                <a:spcBef>
                  <a:spcPct val="0"/>
                </a:spcBef>
                <a:buFontTx/>
                <a:buNone/>
              </a:pPr>
              <a:t>28</a:t>
            </a:fld>
            <a:endParaRPr lang="ru-RU" altLang="ru-RU" sz="975">
              <a:solidFill>
                <a:srgbClr val="898989"/>
              </a:solidFill>
            </a:endParaRPr>
          </a:p>
        </p:txBody>
      </p:sp>
      <p:sp>
        <p:nvSpPr>
          <p:cNvPr id="5" name="Прямоугольник 4"/>
          <p:cNvSpPr/>
          <p:nvPr/>
        </p:nvSpPr>
        <p:spPr>
          <a:xfrm>
            <a:off x="0" y="1067868"/>
            <a:ext cx="9795641" cy="5632311"/>
          </a:xfrm>
          <a:prstGeom prst="rect">
            <a:avLst/>
          </a:prstGeom>
          <a:ln w="34925">
            <a:solidFill>
              <a:schemeClr val="accent2">
                <a:lumMod val="75000"/>
              </a:schemeClr>
            </a:solidFill>
          </a:ln>
        </p:spPr>
        <p:txBody>
          <a:bodyPr wrap="square">
            <a:spAutoFit/>
          </a:bodyPr>
          <a:lstStyle>
            <a:lvl1pPr marL="328613">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a:defRPr/>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3.Ўқитиш </a:t>
            </a:r>
            <a:r>
              <a:rPr lang="uz-Cyrl-UZ" sz="2400" b="1" dirty="0">
                <a:latin typeface="Times New Roman" panose="02020603050405020304" pitchFamily="18" charset="0"/>
                <a:ea typeface="Calibri" panose="020F0502020204030204" pitchFamily="34" charset="0"/>
                <a:cs typeface="Times New Roman" panose="02020603050405020304" pitchFamily="18" charset="0"/>
              </a:rPr>
              <a:t>ва </a:t>
            </a: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ривожлантириш</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[4]</a:t>
            </a: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Мотивацион тузилмани билиш қуйидаги масалаларни самарали ҳал қилишга ёрдам беради: </a:t>
            </a:r>
          </a:p>
          <a:p>
            <a:pPr algn="just">
              <a:defRPr/>
            </a:pPr>
            <a:r>
              <a:rPr lang="uz-Cyrl-UZ" sz="2400" b="1" dirty="0" smtClean="0">
                <a:latin typeface="Times New Roman" panose="02020603050405020304" pitchFamily="18" charset="0"/>
                <a:cs typeface="Times New Roman" panose="02020603050405020304" pitchFamily="18" charset="0"/>
              </a:rPr>
              <a:t>    -Кадрларни тайёрлаш ва малакасини ошириш шакллари ва турларини танлаш, шу жумладан: ким ўз малакасини оширишга интилади ва корхонанинг ёрдами билан тренингдан ўтади хамда қайси кадр тренинг вақтни беҳуда сарфлаш деб ҳисоблаб, ҳар қандай ўқитиш шаклларидан қочади?</a:t>
            </a:r>
          </a:p>
          <a:p>
            <a:pPr algn="just">
              <a:defRPr/>
            </a:pPr>
            <a:r>
              <a:rPr lang="uz-Cyrl-UZ" sz="2400" b="1" dirty="0" smtClean="0">
                <a:latin typeface="Times New Roman" panose="02020603050405020304" pitchFamily="18" charset="0"/>
                <a:cs typeface="Times New Roman" panose="02020603050405020304" pitchFamily="18" charset="0"/>
              </a:rPr>
              <a:t>    -Ўқитишнинг қайси шакллари ва турлари корхона учун афзалроқ, ички ёки ташқи? </a:t>
            </a:r>
          </a:p>
          <a:p>
            <a:pPr algn="just">
              <a:defRPr/>
            </a:pPr>
            <a:r>
              <a:rPr lang="uz-Cyrl-UZ" sz="2400" b="1" dirty="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    -Максимал самарадорликни олиш учун кимга (ходимларнинг қайси гуруҳларига) йўналтирилган бўлиши керак?</a:t>
            </a:r>
          </a:p>
          <a:p>
            <a:pPr algn="just">
              <a:defRPr/>
            </a:pPr>
            <a:r>
              <a:rPr lang="uz-Cyrl-UZ" sz="2400" b="1" dirty="0" smtClean="0">
                <a:latin typeface="Times New Roman" panose="02020603050405020304" pitchFamily="18" charset="0"/>
                <a:cs typeface="Times New Roman" panose="02020603050405020304" pitchFamily="18" charset="0"/>
              </a:rPr>
              <a:t>      -Турли гуруҳ ходимларнинг  мартаба йўналишларини баҳолаш, ходимларнинг қобилиятига асосланган холда корхона мақсадларига мувофиқ ривожланиш режаларини ишлаб чиқиш ва ташкил этиш.</a:t>
            </a:r>
            <a:endParaRPr lang="uz-Cyrl-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441095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5962" y="71545"/>
            <a:ext cx="9418439" cy="757130"/>
          </a:xfrm>
          <a:solidFill>
            <a:schemeClr val="accent2">
              <a:lumMod val="20000"/>
              <a:lumOff val="80000"/>
            </a:schemeClr>
          </a:solidFill>
          <a:ln w="50800">
            <a:solidFill>
              <a:schemeClr val="accent2">
                <a:lumMod val="75000"/>
              </a:schemeClr>
            </a:solidFill>
          </a:ln>
        </p:spPr>
        <p:txBody>
          <a:bodyPr rtlCol="0" anchor="b">
            <a:spAutoFit/>
          </a:bodyPr>
          <a:lstStyle/>
          <a:p>
            <a:pPr algn="ctr">
              <a:defRPr/>
            </a:pPr>
            <a:r>
              <a:rPr lang="uz-Cyrl-UZ" sz="2400" b="1" dirty="0" smtClean="0">
                <a:latin typeface="Times New Roman" panose="02020603050405020304" pitchFamily="18" charset="0"/>
                <a:cs typeface="Times New Roman" panose="02020603050405020304" pitchFamily="18" charset="0"/>
              </a:rPr>
              <a:t>Ўқитиш асосида мартаба ривожланишининг мотивация турларига боғлиқлиги</a:t>
            </a:r>
            <a:r>
              <a:rPr lang="en-US" sz="2400" b="1" dirty="0" smtClean="0">
                <a:latin typeface="Times New Roman" panose="02020603050405020304" pitchFamily="18" charset="0"/>
                <a:cs typeface="Times New Roman" panose="02020603050405020304" pitchFamily="18" charset="0"/>
              </a:rPr>
              <a:t> [4]</a:t>
            </a:r>
            <a:endParaRPr lang="uz-Cyrl-UZ" sz="2400" b="1" dirty="0">
              <a:latin typeface="Times New Roman" panose="02020603050405020304" pitchFamily="18" charset="0"/>
              <a:cs typeface="Times New Roman" panose="02020603050405020304" pitchFamily="18" charset="0"/>
            </a:endParaRPr>
          </a:p>
        </p:txBody>
      </p:sp>
      <p:sp>
        <p:nvSpPr>
          <p:cNvPr id="24579" name="Rectangle 1"/>
          <p:cNvSpPr>
            <a:spLocks noChangeArrowheads="1"/>
          </p:cNvSpPr>
          <p:nvPr/>
        </p:nvSpPr>
        <p:spPr bwMode="auto">
          <a:xfrm>
            <a:off x="0" y="719959"/>
            <a:ext cx="235962" cy="217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ru-RU" sz="813">
                <a:solidFill>
                  <a:srgbClr val="6C6871"/>
                </a:solidFill>
                <a:latin typeface="Times New Roman" panose="02020603050405020304" pitchFamily="18" charset="0"/>
              </a:rPr>
              <a:t>. </a:t>
            </a:r>
            <a:endParaRPr lang="en-US" altLang="ru-RU" sz="1463">
              <a:latin typeface="Arial" panose="020B0604020202020204" pitchFamily="34" charset="0"/>
            </a:endParaRPr>
          </a:p>
        </p:txBody>
      </p:sp>
      <p:sp>
        <p:nvSpPr>
          <p:cNvPr id="24580" name="Номер слайда 8"/>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B0462B79-2DFA-4970-8BD0-1FAE096A7247}" type="slidenum">
              <a:rPr lang="ru-RU" altLang="ru-RU" sz="975">
                <a:solidFill>
                  <a:srgbClr val="898989"/>
                </a:solidFill>
              </a:rPr>
              <a:pPr>
                <a:lnSpc>
                  <a:spcPct val="100000"/>
                </a:lnSpc>
                <a:spcBef>
                  <a:spcPct val="0"/>
                </a:spcBef>
                <a:buFontTx/>
                <a:buNone/>
              </a:pPr>
              <a:t>29</a:t>
            </a:fld>
            <a:endParaRPr lang="ru-RU" altLang="ru-RU" sz="975">
              <a:solidFill>
                <a:srgbClr val="898989"/>
              </a:solidFill>
            </a:endParaRPr>
          </a:p>
        </p:txBody>
      </p:sp>
      <p:graphicFrame>
        <p:nvGraphicFramePr>
          <p:cNvPr id="7" name="Таблица 6"/>
          <p:cNvGraphicFramePr>
            <a:graphicFrameLocks noGrp="1"/>
          </p:cNvGraphicFramePr>
          <p:nvPr>
            <p:extLst>
              <p:ext uri="{D42A27DB-BD31-4B8C-83A1-F6EECF244321}">
                <p14:modId xmlns:p14="http://schemas.microsoft.com/office/powerpoint/2010/main" val="245611820"/>
              </p:ext>
            </p:extLst>
          </p:nvPr>
        </p:nvGraphicFramePr>
        <p:xfrm>
          <a:off x="117980" y="885078"/>
          <a:ext cx="9682235" cy="5877924"/>
        </p:xfrm>
        <a:graphic>
          <a:graphicData uri="http://schemas.openxmlformats.org/drawingml/2006/table">
            <a:tbl>
              <a:tblPr/>
              <a:tblGrid>
                <a:gridCol w="2698567">
                  <a:extLst>
                    <a:ext uri="{9D8B030D-6E8A-4147-A177-3AD203B41FA5}">
                      <a16:colId xmlns:a16="http://schemas.microsoft.com/office/drawing/2014/main" val="20000"/>
                    </a:ext>
                  </a:extLst>
                </a:gridCol>
                <a:gridCol w="1896684">
                  <a:extLst>
                    <a:ext uri="{9D8B030D-6E8A-4147-A177-3AD203B41FA5}">
                      <a16:colId xmlns:a16="http://schemas.microsoft.com/office/drawing/2014/main" val="20001"/>
                    </a:ext>
                  </a:extLst>
                </a:gridCol>
                <a:gridCol w="196163">
                  <a:extLst>
                    <a:ext uri="{9D8B030D-6E8A-4147-A177-3AD203B41FA5}">
                      <a16:colId xmlns:a16="http://schemas.microsoft.com/office/drawing/2014/main" val="20002"/>
                    </a:ext>
                  </a:extLst>
                </a:gridCol>
                <a:gridCol w="2360584">
                  <a:extLst>
                    <a:ext uri="{9D8B030D-6E8A-4147-A177-3AD203B41FA5}">
                      <a16:colId xmlns:a16="http://schemas.microsoft.com/office/drawing/2014/main" val="20003"/>
                    </a:ext>
                  </a:extLst>
                </a:gridCol>
                <a:gridCol w="2530237">
                  <a:extLst>
                    <a:ext uri="{9D8B030D-6E8A-4147-A177-3AD203B41FA5}">
                      <a16:colId xmlns:a16="http://schemas.microsoft.com/office/drawing/2014/main" val="20004"/>
                    </a:ext>
                  </a:extLst>
                </a:gridCol>
              </a:tblGrid>
              <a:tr h="592990">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Мотивация турлари</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rgbClr val="FFC000"/>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gridSpan="2">
                  <a:txBody>
                    <a:bodyPr/>
                    <a:lstStyle>
                      <a:lvl1pPr marL="109538">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109538"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Кутиладиган натижалар</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hMerge="1">
                  <a:txBody>
                    <a:bodyPr/>
                    <a:lstStyle/>
                    <a:p>
                      <a:endParaRPr lang="ru-RU"/>
                    </a:p>
                  </a:txBody>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extLst>
                  <a:ext uri="{0D108BD9-81ED-4DB2-BD59-A6C34878D82A}">
                    <a16:rowId xmlns:a16="http://schemas.microsoft.com/office/drawing/2014/main" val="10000"/>
                  </a:ext>
                </a:extLst>
              </a:tr>
              <a:tr h="965491">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FFC000"/>
                    </a:solidFill>
                  </a:tcPr>
                </a:tc>
                <a:tc gridSpan="3">
                  <a:txBody>
                    <a:bodyPr/>
                    <a:lstStyle>
                      <a:lvl1pPr marL="392113">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392113"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Мартаба йўналишлари</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hMerge="1">
                  <a:txBody>
                    <a:bodyPr/>
                    <a:lstStyle/>
                    <a:p>
                      <a:endParaRPr lang="ru-RU"/>
                    </a:p>
                  </a:txBody>
                  <a:tcPr/>
                </a:tc>
                <a:tc hMerge="1">
                  <a:txBody>
                    <a:bodyPr/>
                    <a:lstStyle/>
                    <a:p>
                      <a:endParaRPr lang="ru-RU"/>
                    </a:p>
                  </a:txBody>
                  <a:tcPr/>
                </a:tc>
                <a:tc>
                  <a:txBody>
                    <a:bodyPr/>
                    <a:lstStyle>
                      <a:lvl1pPr marL="173038">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173038"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Ўқишга муносабат</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rgbClr val="FFC000"/>
                    </a:solidFill>
                  </a:tcPr>
                </a:tc>
                <a:extLst>
                  <a:ext uri="{0D108BD9-81ED-4DB2-BD59-A6C34878D82A}">
                    <a16:rowId xmlns:a16="http://schemas.microsoft.com/office/drawing/2014/main" val="10001"/>
                  </a:ext>
                </a:extLst>
              </a:tr>
              <a:tr h="88948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BE5D6"/>
                    </a:solidFill>
                  </a:tcPr>
                </a:tc>
                <a:tc gridSpan="2">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Ташкилотнинг самарадорлиги учун</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BE5D6"/>
                    </a:solidFill>
                  </a:tcPr>
                </a:tc>
                <a:tc hMerge="1">
                  <a:txBody>
                    <a:bodyPr/>
                    <a:lstStyle/>
                    <a:p>
                      <a:endParaRPr lang="ru-RU"/>
                    </a:p>
                  </a:txBody>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Мартаба ортирриш учун</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BE5D6"/>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BE5D6"/>
                    </a:solidFill>
                  </a:tcPr>
                </a:tc>
                <a:extLst>
                  <a:ext uri="{0D108BD9-81ED-4DB2-BD59-A6C34878D82A}">
                    <a16:rowId xmlns:a16="http://schemas.microsoft.com/office/drawing/2014/main" val="10002"/>
                  </a:ext>
                </a:extLst>
              </a:tr>
              <a:tr h="915743">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Инструментал</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gridSpan="2">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Ўрта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hMerge="1">
                  <a:txBody>
                    <a:bodyPr/>
                    <a:lstStyle/>
                    <a:p>
                      <a:endParaRPr lang="ru-RU"/>
                    </a:p>
                  </a:txBody>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Ўрта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Нейтрал ёки негативли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пассив</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extLst>
                  <a:ext uri="{0D108BD9-81ED-4DB2-BD59-A6C34878D82A}">
                    <a16:rowId xmlns:a16="http://schemas.microsoft.com/office/drawing/2014/main" val="10003"/>
                  </a:ext>
                </a:extLst>
              </a:tr>
              <a:tr h="631992">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Касбий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gridSpan="2">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Юқори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hMerge="1">
                  <a:txBody>
                    <a:bodyPr/>
                    <a:lstStyle/>
                    <a:p>
                      <a:endParaRPr lang="ru-RU"/>
                    </a:p>
                  </a:txBody>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Йўқ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Актив, позитив</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extLst>
                  <a:ext uri="{0D108BD9-81ED-4DB2-BD59-A6C34878D82A}">
                    <a16:rowId xmlns:a16="http://schemas.microsoft.com/office/drawing/2014/main" val="10004"/>
                  </a:ext>
                </a:extLst>
              </a:tr>
              <a:tr h="416414">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Ватанпарварлик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gridSpan="2">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Паст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hMerge="1">
                  <a:txBody>
                    <a:bodyPr/>
                    <a:lstStyle/>
                    <a:p>
                      <a:endParaRPr lang="ru-RU"/>
                    </a:p>
                  </a:txBody>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Паст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Позитив</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extLst>
                  <a:ext uri="{0D108BD9-81ED-4DB2-BD59-A6C34878D82A}">
                    <a16:rowId xmlns:a16="http://schemas.microsoft.com/office/drawing/2014/main" val="10005"/>
                  </a:ext>
                </a:extLst>
              </a:tr>
              <a:tr h="707536">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Эркин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gridSpan="2">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Ўрта ёки юқори</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hMerge="1">
                  <a:txBody>
                    <a:bodyPr/>
                    <a:lstStyle/>
                    <a:p>
                      <a:endParaRPr lang="ru-RU"/>
                    </a:p>
                  </a:txBody>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Паст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Нейтрал ёки негатив</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extLst>
                  <a:ext uri="{0D108BD9-81ED-4DB2-BD59-A6C34878D82A}">
                    <a16:rowId xmlns:a16="http://schemas.microsoft.com/office/drawing/2014/main" val="10006"/>
                  </a:ext>
                </a:extLst>
              </a:tr>
              <a:tr h="716748">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Қочиш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gridSpan="2">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Йўқ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hMerge="1">
                  <a:txBody>
                    <a:bodyPr/>
                    <a:lstStyle/>
                    <a:p>
                      <a:endParaRPr lang="ru-RU"/>
                    </a:p>
                  </a:txBody>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Ўрта ёки юқори</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Юқори негатив</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extLst>
                  <a:ext uri="{0D108BD9-81ED-4DB2-BD59-A6C34878D82A}">
                    <a16:rowId xmlns:a16="http://schemas.microsoft.com/office/drawing/2014/main" val="10007"/>
                  </a:ext>
                </a:extLst>
              </a:tr>
            </a:tbl>
          </a:graphicData>
        </a:graphic>
      </p:graphicFrame>
      <p:sp>
        <p:nvSpPr>
          <p:cNvPr id="24627" name="Rectangle 2"/>
          <p:cNvSpPr>
            <a:spLocks noChangeArrowheads="1"/>
          </p:cNvSpPr>
          <p:nvPr/>
        </p:nvSpPr>
        <p:spPr bwMode="auto">
          <a:xfrm>
            <a:off x="2853135" y="2680812"/>
            <a:ext cx="15233055" cy="317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ru-RU" altLang="ru-RU" sz="1463"/>
          </a:p>
        </p:txBody>
      </p:sp>
    </p:spTree>
    <p:extLst>
      <p:ext uri="{BB962C8B-B14F-4D97-AF65-F5344CB8AC3E}">
        <p14:creationId xmlns:p14="http://schemas.microsoft.com/office/powerpoint/2010/main" val="347767961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753" y="71545"/>
            <a:ext cx="9811407" cy="757130"/>
          </a:xfrm>
          <a:solidFill>
            <a:schemeClr val="accent2">
              <a:lumMod val="20000"/>
              <a:lumOff val="80000"/>
            </a:schemeClr>
          </a:solidFill>
          <a:ln w="50800">
            <a:solidFill>
              <a:schemeClr val="accent2">
                <a:lumMod val="75000"/>
              </a:schemeClr>
            </a:solidFill>
          </a:ln>
        </p:spPr>
        <p:txBody>
          <a:bodyPr wrap="square" rtlCol="0" anchor="b">
            <a:spAutoFit/>
          </a:bodyPr>
          <a:lstStyle/>
          <a:p>
            <a:pPr algn="ctr">
              <a:defRPr/>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4.Коммуникация</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[4]</a:t>
            </a:r>
            <a:r>
              <a:rPr lang="uz-Cyrl-UZ" sz="2400" dirty="0" smtClean="0">
                <a:latin typeface="Times New Roman" panose="02020603050405020304" pitchFamily="18" charset="0"/>
                <a:ea typeface="Calibri" panose="020F0502020204030204" pitchFamily="34" charset="0"/>
                <a:cs typeface="Times New Roman" panose="02020603050405020304" pitchFamily="18" charset="0"/>
              </a:rPr>
              <a:t>.</a:t>
            </a:r>
            <a:r>
              <a:rPr lang="uz-Cyrl-UZ" sz="2400" dirty="0">
                <a:latin typeface="Times New Roman" panose="02020603050405020304" pitchFamily="18" charset="0"/>
                <a:ea typeface="Calibri" panose="020F0502020204030204" pitchFamily="34" charset="0"/>
                <a:cs typeface="Times New Roman" panose="02020603050405020304" pitchFamily="18" charset="0"/>
              </a:rPr>
              <a:t/>
            </a:r>
            <a:br>
              <a:rPr lang="uz-Cyrl-UZ" sz="2400" dirty="0">
                <a:latin typeface="Times New Roman" panose="02020603050405020304" pitchFamily="18" charset="0"/>
                <a:ea typeface="Calibri" panose="020F0502020204030204" pitchFamily="34" charset="0"/>
                <a:cs typeface="Times New Roman" panose="02020603050405020304" pitchFamily="18" charset="0"/>
              </a:rPr>
            </a:br>
            <a:r>
              <a:rPr lang="uz-Cyrl-UZ" sz="2400" b="1" dirty="0" smtClean="0">
                <a:latin typeface="Times New Roman" panose="02020603050405020304" pitchFamily="18" charset="0"/>
                <a:cs typeface="Times New Roman" panose="02020603050405020304" pitchFamily="18" charset="0"/>
              </a:rPr>
              <a:t>Корхона раҳбарияти ва ходимлар ўртасидаги алоқа</a:t>
            </a:r>
            <a:endParaRPr lang="uz-Cyrl-UZ" sz="2400" b="1" dirty="0">
              <a:latin typeface="Times New Roman" panose="02020603050405020304" pitchFamily="18" charset="0"/>
              <a:cs typeface="Times New Roman" panose="02020603050405020304" pitchFamily="18" charset="0"/>
            </a:endParaRPr>
          </a:p>
        </p:txBody>
      </p:sp>
      <p:sp>
        <p:nvSpPr>
          <p:cNvPr id="25603" name="Rectangle 1"/>
          <p:cNvSpPr>
            <a:spLocks noChangeArrowheads="1"/>
          </p:cNvSpPr>
          <p:nvPr/>
        </p:nvSpPr>
        <p:spPr bwMode="auto">
          <a:xfrm>
            <a:off x="0" y="719959"/>
            <a:ext cx="235962" cy="217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ru-RU" sz="813">
                <a:solidFill>
                  <a:srgbClr val="6C6871"/>
                </a:solidFill>
                <a:latin typeface="Times New Roman" panose="02020603050405020304" pitchFamily="18" charset="0"/>
              </a:rPr>
              <a:t>. </a:t>
            </a:r>
            <a:endParaRPr lang="en-US" altLang="ru-RU" sz="1463">
              <a:latin typeface="Arial" panose="020B0604020202020204" pitchFamily="34" charset="0"/>
            </a:endParaRPr>
          </a:p>
        </p:txBody>
      </p:sp>
      <p:sp>
        <p:nvSpPr>
          <p:cNvPr id="25604" name="Номер слайда 8"/>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6E86349B-7415-4150-9D98-6C7E4831453E}" type="slidenum">
              <a:rPr lang="ru-RU" altLang="ru-RU" sz="975">
                <a:solidFill>
                  <a:srgbClr val="898989"/>
                </a:solidFill>
              </a:rPr>
              <a:pPr>
                <a:lnSpc>
                  <a:spcPct val="100000"/>
                </a:lnSpc>
                <a:spcBef>
                  <a:spcPct val="0"/>
                </a:spcBef>
                <a:buFontTx/>
                <a:buNone/>
              </a:pPr>
              <a:t>30</a:t>
            </a:fld>
            <a:endParaRPr lang="ru-RU" altLang="ru-RU" sz="975">
              <a:solidFill>
                <a:srgbClr val="898989"/>
              </a:solidFill>
            </a:endParaRPr>
          </a:p>
        </p:txBody>
      </p:sp>
      <p:sp>
        <p:nvSpPr>
          <p:cNvPr id="11" name="Нижний колонтитул 3"/>
          <p:cNvSpPr>
            <a:spLocks noGrp="1"/>
          </p:cNvSpPr>
          <p:nvPr>
            <p:ph type="ftr" sz="quarter" idx="11"/>
          </p:nvPr>
        </p:nvSpPr>
        <p:spPr>
          <a:xfrm>
            <a:off x="1238250" y="5918399"/>
            <a:ext cx="7402414" cy="296664"/>
          </a:xfrm>
        </p:spPr>
        <p:txBody>
          <a:bodyPr/>
          <a:lstStyle/>
          <a:p>
            <a:pPr>
              <a:defRPr/>
            </a:pPr>
            <a:r>
              <a:rPr lang="ru-RU" dirty="0"/>
              <a:t>Институт экономики и финансов МИИТ, </a:t>
            </a:r>
            <a:r>
              <a:rPr lang="ru-RU" dirty="0" err="1"/>
              <a:t>Стеблянский</a:t>
            </a:r>
            <a:r>
              <a:rPr lang="ru-RU" dirty="0"/>
              <a:t> Николай Васильевич</a:t>
            </a:r>
          </a:p>
        </p:txBody>
      </p:sp>
      <p:sp>
        <p:nvSpPr>
          <p:cNvPr id="4" name="Прямоугольник 3"/>
          <p:cNvSpPr/>
          <p:nvPr/>
        </p:nvSpPr>
        <p:spPr>
          <a:xfrm>
            <a:off x="-27087" y="906603"/>
            <a:ext cx="9872247" cy="5632311"/>
          </a:xfrm>
          <a:prstGeom prst="rect">
            <a:avLst/>
          </a:prstGeom>
          <a:ln w="34925">
            <a:solidFill>
              <a:schemeClr val="accent2">
                <a:lumMod val="75000"/>
              </a:schemeClr>
            </a:solidFill>
          </a:ln>
        </p:spPr>
        <p:txBody>
          <a:bodyPr wrap="square">
            <a:spAutoFit/>
          </a:bodyPr>
          <a:lstStyle>
            <a:lvl1pPr marL="319088">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a:defRPr/>
            </a:pPr>
            <a:r>
              <a:rPr lang="uz-Cyrl-UZ" sz="2400" b="1" dirty="0" smtClean="0">
                <a:latin typeface="Times New Roman" panose="02020603050405020304" pitchFamily="18" charset="0"/>
                <a:cs typeface="Times New Roman" panose="02020603050405020304" pitchFamily="18" charset="0"/>
              </a:rPr>
              <a:t>         Бунда, меҳнат мотивларининг ўзига хос хусусиятлари бу борада ҳали ўзини кўрсатмаган одамларнинг жамоадаги муносабатлар муаммоларини ва етакчилик маълумотларини яхшироқ аниқлашга имкон беради, яъни:</a:t>
            </a:r>
          </a:p>
          <a:p>
            <a:pPr algn="just">
              <a:defRPr/>
            </a:pPr>
            <a:r>
              <a:rPr lang="uz-Cyrl-UZ" sz="2400" b="1" dirty="0" smtClean="0">
                <a:latin typeface="Times New Roman" panose="02020603050405020304" pitchFamily="18" charset="0"/>
                <a:cs typeface="Times New Roman" panose="02020603050405020304" pitchFamily="18" charset="0"/>
              </a:rPr>
              <a:t>        -Компаниянинг маъмурияти қайси менежердан қўрқиши керак, қайси бир ходим нисбатан юқори эҳтимоллик билан жамоада оғир, баъзан эса ҳалокатли можаро манбаи бўлиб хизмат қилиши мумкинлигини аниқлашдан иборат;</a:t>
            </a:r>
          </a:p>
          <a:p>
            <a:pPr algn="just">
              <a:defRPr/>
            </a:pPr>
            <a:r>
              <a:rPr lang="uz-Cyrl-UZ" sz="2400" b="1" dirty="0" smtClean="0">
                <a:latin typeface="Times New Roman" panose="02020603050405020304" pitchFamily="18" charset="0"/>
                <a:cs typeface="Times New Roman" panose="02020603050405020304" pitchFamily="18" charset="0"/>
              </a:rPr>
              <a:t>          -Қайси ходимнинг етакчилик маълумотлари корхона раҳбариятига жамоа билан ўзаро ишончли муносабатлар ўрнатишга имкон беради? </a:t>
            </a:r>
          </a:p>
          <a:p>
            <a:pPr algn="just">
              <a:defRPr/>
            </a:pPr>
            <a:r>
              <a:rPr lang="uz-Cyrl-UZ" sz="2400" b="1" dirty="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         -Қайси ходим, аксинча, компания ичидаги муносабатларнинг кўп қатламли тузилишида  расмий амалини эгаллашга интилади, хамда ҳар қандай ҳолатда бундай жойларга қайси ходимга рухсат берилмаслиги керак?</a:t>
            </a:r>
            <a:endParaRPr lang="uz-Cyrl-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541995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5962" y="97821"/>
            <a:ext cx="9418439" cy="369332"/>
          </a:xfrm>
          <a:solidFill>
            <a:schemeClr val="accent2">
              <a:lumMod val="20000"/>
              <a:lumOff val="80000"/>
            </a:schemeClr>
          </a:solidFill>
          <a:ln w="50800">
            <a:solidFill>
              <a:schemeClr val="accent2">
                <a:lumMod val="75000"/>
              </a:schemeClr>
            </a:solidFill>
          </a:ln>
        </p:spPr>
        <p:txBody>
          <a:bodyPr rtlCol="0" anchor="b">
            <a:spAutoFit/>
          </a:bodyPr>
          <a:lstStyle/>
          <a:p>
            <a:pPr algn="ctr">
              <a:defRPr/>
            </a:pPr>
            <a:r>
              <a:rPr lang="uz-Cyrl-UZ" sz="2000" b="1" dirty="0" smtClean="0">
                <a:latin typeface="Times New Roman" panose="02020603050405020304" pitchFamily="18" charset="0"/>
                <a:cs typeface="Times New Roman" panose="02020603050405020304" pitchFamily="18" charset="0"/>
              </a:rPr>
              <a:t>Етакчилик ва алоқа маълумотларининг мотивация турига боғлиқлиги</a:t>
            </a:r>
            <a:r>
              <a:rPr lang="en-US" sz="2000" b="1" dirty="0" smtClean="0">
                <a:latin typeface="Times New Roman" panose="02020603050405020304" pitchFamily="18" charset="0"/>
                <a:cs typeface="Times New Roman" panose="02020603050405020304" pitchFamily="18" charset="0"/>
              </a:rPr>
              <a:t>[4]</a:t>
            </a:r>
            <a:endParaRPr lang="uz-Cyrl-UZ" sz="2000" b="1" dirty="0">
              <a:latin typeface="Times New Roman" panose="02020603050405020304" pitchFamily="18" charset="0"/>
              <a:cs typeface="Times New Roman" panose="02020603050405020304" pitchFamily="18" charset="0"/>
            </a:endParaRPr>
          </a:p>
        </p:txBody>
      </p:sp>
      <p:sp>
        <p:nvSpPr>
          <p:cNvPr id="26627" name="Rectangle 1"/>
          <p:cNvSpPr>
            <a:spLocks noChangeArrowheads="1"/>
          </p:cNvSpPr>
          <p:nvPr/>
        </p:nvSpPr>
        <p:spPr bwMode="auto">
          <a:xfrm>
            <a:off x="0" y="719959"/>
            <a:ext cx="235962" cy="217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ru-RU" sz="813">
                <a:solidFill>
                  <a:srgbClr val="6C6871"/>
                </a:solidFill>
                <a:latin typeface="Times New Roman" panose="02020603050405020304" pitchFamily="18" charset="0"/>
              </a:rPr>
              <a:t>. </a:t>
            </a:r>
            <a:endParaRPr lang="en-US" altLang="ru-RU" sz="1463">
              <a:latin typeface="Arial" panose="020B0604020202020204" pitchFamily="34" charset="0"/>
            </a:endParaRPr>
          </a:p>
        </p:txBody>
      </p:sp>
      <p:sp>
        <p:nvSpPr>
          <p:cNvPr id="26628" name="Номер слайда 8"/>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7A9E1069-B73B-4A7B-AAC5-4CCCAFACFA6E}" type="slidenum">
              <a:rPr lang="ru-RU" altLang="ru-RU" sz="975">
                <a:solidFill>
                  <a:srgbClr val="898989"/>
                </a:solidFill>
              </a:rPr>
              <a:pPr>
                <a:lnSpc>
                  <a:spcPct val="100000"/>
                </a:lnSpc>
                <a:spcBef>
                  <a:spcPct val="0"/>
                </a:spcBef>
                <a:buFontTx/>
                <a:buNone/>
              </a:pPr>
              <a:t>31</a:t>
            </a:fld>
            <a:endParaRPr lang="ru-RU" altLang="ru-RU" sz="975">
              <a:solidFill>
                <a:srgbClr val="898989"/>
              </a:solidFill>
            </a:endParaRPr>
          </a:p>
        </p:txBody>
      </p:sp>
      <p:graphicFrame>
        <p:nvGraphicFramePr>
          <p:cNvPr id="4" name="Таблица 3"/>
          <p:cNvGraphicFramePr>
            <a:graphicFrameLocks noGrp="1"/>
          </p:cNvGraphicFramePr>
          <p:nvPr>
            <p:extLst>
              <p:ext uri="{D42A27DB-BD31-4B8C-83A1-F6EECF244321}">
                <p14:modId xmlns:p14="http://schemas.microsoft.com/office/powerpoint/2010/main" val="3111144256"/>
              </p:ext>
            </p:extLst>
          </p:nvPr>
        </p:nvGraphicFramePr>
        <p:xfrm>
          <a:off x="202506" y="630622"/>
          <a:ext cx="9422308" cy="3813490"/>
        </p:xfrm>
        <a:graphic>
          <a:graphicData uri="http://schemas.openxmlformats.org/drawingml/2006/table">
            <a:tbl>
              <a:tblPr/>
              <a:tblGrid>
                <a:gridCol w="3086596">
                  <a:extLst>
                    <a:ext uri="{9D8B030D-6E8A-4147-A177-3AD203B41FA5}">
                      <a16:colId xmlns:a16="http://schemas.microsoft.com/office/drawing/2014/main" val="20000"/>
                    </a:ext>
                  </a:extLst>
                </a:gridCol>
                <a:gridCol w="2319139">
                  <a:extLst>
                    <a:ext uri="{9D8B030D-6E8A-4147-A177-3AD203B41FA5}">
                      <a16:colId xmlns:a16="http://schemas.microsoft.com/office/drawing/2014/main" val="20001"/>
                    </a:ext>
                  </a:extLst>
                </a:gridCol>
                <a:gridCol w="4016573">
                  <a:extLst>
                    <a:ext uri="{9D8B030D-6E8A-4147-A177-3AD203B41FA5}">
                      <a16:colId xmlns:a16="http://schemas.microsoft.com/office/drawing/2014/main" val="20002"/>
                    </a:ext>
                  </a:extLst>
                </a:gridCol>
              </a:tblGrid>
              <a:tr h="530298">
                <a:tc>
                  <a:txBody>
                    <a:bodyPr/>
                    <a:lstStyle>
                      <a:lvl1pPr marL="173038">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173038"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Мотивация турлари</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rgbClr val="FFC000"/>
                    </a:solidFill>
                  </a:tcPr>
                </a:tc>
                <a:tc gridSpan="2">
                  <a:txBody>
                    <a:bodyPr/>
                    <a:lstStyle>
                      <a:lvl1pPr marL="1092200">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109220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Кутиладиган натижалар</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hMerge="1">
                  <a:txBody>
                    <a:bodyPr/>
                    <a:lstStyle/>
                    <a:p>
                      <a:endParaRPr lang="ru-RU"/>
                    </a:p>
                  </a:txBody>
                  <a:tcPr/>
                </a:tc>
                <a:extLst>
                  <a:ext uri="{0D108BD9-81ED-4DB2-BD59-A6C34878D82A}">
                    <a16:rowId xmlns:a16="http://schemas.microsoft.com/office/drawing/2014/main" val="10000"/>
                  </a:ext>
                </a:extLst>
              </a:tr>
              <a:tr h="729783">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Лидерлик махорати</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Бошқа ходимлар билан бўлган муносабат</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extLst>
                  <a:ext uri="{0D108BD9-81ED-4DB2-BD59-A6C34878D82A}">
                    <a16:rowId xmlns:a16="http://schemas.microsoft.com/office/drawing/2014/main" val="10001"/>
                  </a:ext>
                </a:extLst>
              </a:tr>
              <a:tr h="453829">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Инструментал</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Паст, ўрта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Нейтрал, зиддиятли</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extLst>
                  <a:ext uri="{0D108BD9-81ED-4DB2-BD59-A6C34878D82A}">
                    <a16:rowId xmlns:a16="http://schemas.microsoft.com/office/drawing/2014/main" val="10002"/>
                  </a:ext>
                </a:extLst>
              </a:tr>
              <a:tr h="754718">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Касбий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Ўрта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Илиқ муносабатда ёки нейтрал</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extLst>
                  <a:ext uri="{0D108BD9-81ED-4DB2-BD59-A6C34878D82A}">
                    <a16:rowId xmlns:a16="http://schemas.microsoft.com/office/drawing/2014/main" val="10003"/>
                  </a:ext>
                </a:extLst>
              </a:tr>
              <a:tr h="467128">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Ватанпарварлик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Юқори, ўрта</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Хорошие</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extLst>
                  <a:ext uri="{0D108BD9-81ED-4DB2-BD59-A6C34878D82A}">
                    <a16:rowId xmlns:a16="http://schemas.microsoft.com/office/drawing/2014/main" val="10004"/>
                  </a:ext>
                </a:extLst>
              </a:tr>
              <a:tr h="398970">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Эркин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Юқори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Нейтрал</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extLst>
                  <a:ext uri="{0D108BD9-81ED-4DB2-BD59-A6C34878D82A}">
                    <a16:rowId xmlns:a16="http://schemas.microsoft.com/office/drawing/2014/main" val="10005"/>
                  </a:ext>
                </a:extLst>
              </a:tr>
              <a:tr h="478764">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Қочиш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Ўта паст </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Яхши</a:t>
                      </a:r>
                      <a:endParaRPr kumimoji="0" lang="uz-Cyrl-UZ" altLang="ru-RU"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L="20638" marR="2063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2CC"/>
                    </a:solidFill>
                  </a:tcPr>
                </a:tc>
                <a:extLst>
                  <a:ext uri="{0D108BD9-81ED-4DB2-BD59-A6C34878D82A}">
                    <a16:rowId xmlns:a16="http://schemas.microsoft.com/office/drawing/2014/main" val="10006"/>
                  </a:ext>
                </a:extLst>
              </a:tr>
            </a:tbl>
          </a:graphicData>
        </a:graphic>
      </p:graphicFrame>
      <p:sp>
        <p:nvSpPr>
          <p:cNvPr id="26663" name="Прямоугольник 4"/>
          <p:cNvSpPr>
            <a:spLocks noChangeArrowheads="1"/>
          </p:cNvSpPr>
          <p:nvPr/>
        </p:nvSpPr>
        <p:spPr bwMode="auto">
          <a:xfrm>
            <a:off x="202506" y="1049239"/>
            <a:ext cx="9422308"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ts val="934"/>
              </a:spcBef>
              <a:buNone/>
            </a:pPr>
            <a:endParaRPr lang="ru-RU" altLang="ru-RU" sz="1950" b="1">
              <a:solidFill>
                <a:srgbClr val="C00000"/>
              </a:solidFill>
              <a:cs typeface="Times New Roman" panose="02020603050405020304" pitchFamily="18" charset="0"/>
            </a:endParaRPr>
          </a:p>
        </p:txBody>
      </p:sp>
      <p:sp>
        <p:nvSpPr>
          <p:cNvPr id="6" name="Прямоугольник 5"/>
          <p:cNvSpPr/>
          <p:nvPr/>
        </p:nvSpPr>
        <p:spPr>
          <a:xfrm>
            <a:off x="202506" y="4555960"/>
            <a:ext cx="9422308" cy="2246769"/>
          </a:xfrm>
          <a:prstGeom prst="rect">
            <a:avLst/>
          </a:prstGeom>
          <a:ln w="31750">
            <a:solidFill>
              <a:schemeClr val="accent2">
                <a:lumMod val="75000"/>
              </a:schemeClr>
            </a:solidFill>
          </a:ln>
        </p:spPr>
        <p:txBody>
          <a:bodyPr>
            <a:spAutoFit/>
          </a:bodyPr>
          <a:lstStyle>
            <a:lvl1pPr marL="3175" indent="3111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defRPr/>
            </a:pPr>
            <a:r>
              <a:rPr lang="uz-Cyrl-UZ" sz="2000" b="1" dirty="0" smtClean="0">
                <a:latin typeface="Times New Roman" panose="02020603050405020304" pitchFamily="18" charset="0"/>
                <a:cs typeface="Times New Roman" panose="02020603050405020304" pitchFamily="18" charset="0"/>
              </a:rPr>
              <a:t>Шундай қилиб, мотивация назариясига асосланган билимлар, компаниянинг кадрлар хизмати ва менежменти нафақат пулни, балки корхона учун керакли бўлган турли қобилиятга эга бўлган ходимларнинг меҳнат хатти-ҳаракатларини рағбатлантиришнинг бошқа шакллари ва усулларини ҳам аниқ танлаши мумкин. </a:t>
            </a:r>
          </a:p>
          <a:p>
            <a:pPr algn="just" eaLnBrk="1" hangingPunct="1">
              <a:defRPr/>
            </a:pPr>
            <a:r>
              <a:rPr lang="uz-Cyrl-UZ" sz="2000" b="1" dirty="0" smtClean="0">
                <a:latin typeface="Times New Roman" panose="02020603050405020304" pitchFamily="18" charset="0"/>
                <a:cs typeface="Times New Roman" panose="02020603050405020304" pitchFamily="18" charset="0"/>
              </a:rPr>
              <a:t>Бу эса керакли натижага эришиш учун амалга оширилиши керак бўлган аниқ ҳаракат дастурларини ишлаб чиқишда хизмат қилади.</a:t>
            </a:r>
            <a:endParaRPr lang="uz-Cyrl-UZ"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548735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
          <p:cNvSpPr>
            <a:spLocks noChangeArrowheads="1"/>
          </p:cNvSpPr>
          <p:nvPr/>
        </p:nvSpPr>
        <p:spPr bwMode="auto">
          <a:xfrm>
            <a:off x="588579" y="2122885"/>
            <a:ext cx="4330262" cy="468214"/>
          </a:xfrm>
          <a:prstGeom prst="rect">
            <a:avLst/>
          </a:prstGeom>
          <a:solidFill>
            <a:schemeClr val="accent2">
              <a:lumMod val="50000"/>
              <a:alpha val="32000"/>
            </a:schemeClr>
          </a:solidFill>
          <a:ln w="9525">
            <a:solidFill>
              <a:schemeClr val="accent2">
                <a:lumMod val="75000"/>
              </a:schemeClr>
            </a:solidFill>
            <a:miter lim="800000"/>
            <a:headEnd/>
            <a:tailEnd/>
          </a:ln>
        </p:spPr>
        <p:txBody>
          <a:bodyPr wrap="none" lIns="69718" tIns="34861" rIns="69718" bIns="34861" anchor="ctr"/>
          <a:lstStyle/>
          <a:p>
            <a:pPr algn="ctr" defTabSz="697510">
              <a:defRPr/>
            </a:pPr>
            <a:r>
              <a:rPr lang="uz-Cyrl-UZ" sz="2000" b="1" dirty="0" smtClean="0">
                <a:solidFill>
                  <a:prstClr val="black"/>
                </a:solidFill>
                <a:latin typeface="Times New Roman" panose="02020603050405020304" pitchFamily="18" charset="0"/>
                <a:cs typeface="Times New Roman" panose="02020603050405020304" pitchFamily="18" charset="0"/>
              </a:rPr>
              <a:t>Доимий қисм</a:t>
            </a:r>
            <a:endParaRPr lang="uz-Cyrl-UZ" sz="2000" b="1" dirty="0">
              <a:solidFill>
                <a:prstClr val="black"/>
              </a:solidFill>
              <a:latin typeface="Times New Roman" panose="02020603050405020304" pitchFamily="18" charset="0"/>
              <a:cs typeface="Times New Roman" panose="02020603050405020304" pitchFamily="18" charset="0"/>
            </a:endParaRPr>
          </a:p>
        </p:txBody>
      </p:sp>
      <p:sp>
        <p:nvSpPr>
          <p:cNvPr id="33" name="Rectangle 4"/>
          <p:cNvSpPr>
            <a:spLocks noChangeArrowheads="1"/>
          </p:cNvSpPr>
          <p:nvPr/>
        </p:nvSpPr>
        <p:spPr bwMode="auto">
          <a:xfrm>
            <a:off x="5412832" y="2398118"/>
            <a:ext cx="3467970" cy="469503"/>
          </a:xfrm>
          <a:prstGeom prst="rect">
            <a:avLst/>
          </a:prstGeom>
          <a:solidFill>
            <a:schemeClr val="accent2">
              <a:lumMod val="50000"/>
              <a:alpha val="32000"/>
            </a:schemeClr>
          </a:solidFill>
          <a:ln w="9525">
            <a:solidFill>
              <a:schemeClr val="accent2">
                <a:lumMod val="75000"/>
              </a:schemeClr>
            </a:solidFill>
            <a:miter lim="800000"/>
            <a:headEnd/>
            <a:tailEnd/>
          </a:ln>
        </p:spPr>
        <p:txBody>
          <a:bodyPr wrap="none" lIns="69718" tIns="34861" rIns="69718" bIns="34861" anchor="ctr"/>
          <a:lstStyle/>
          <a:p>
            <a:pPr algn="ctr" defTabSz="697510">
              <a:defRPr/>
            </a:pPr>
            <a:r>
              <a:rPr lang="uz-Cyrl-UZ" sz="2000" b="1" dirty="0" smtClean="0">
                <a:latin typeface="Times New Roman" panose="02020603050405020304" pitchFamily="18" charset="0"/>
                <a:cs typeface="Times New Roman" panose="02020603050405020304" pitchFamily="18" charset="0"/>
              </a:rPr>
              <a:t>Ўзгарувчи қисм</a:t>
            </a:r>
            <a:endParaRPr lang="uz-Cyrl-UZ" sz="2000" b="1" dirty="0">
              <a:latin typeface="Times New Roman" panose="02020603050405020304" pitchFamily="18" charset="0"/>
              <a:cs typeface="Times New Roman" panose="02020603050405020304" pitchFamily="18" charset="0"/>
            </a:endParaRPr>
          </a:p>
        </p:txBody>
      </p:sp>
      <p:sp>
        <p:nvSpPr>
          <p:cNvPr id="35" name="Rectangle 7"/>
          <p:cNvSpPr>
            <a:spLocks noChangeArrowheads="1"/>
          </p:cNvSpPr>
          <p:nvPr/>
        </p:nvSpPr>
        <p:spPr bwMode="auto">
          <a:xfrm>
            <a:off x="1960813" y="990517"/>
            <a:ext cx="5018405" cy="852967"/>
          </a:xfrm>
          <a:prstGeom prst="rect">
            <a:avLst/>
          </a:prstGeom>
          <a:solidFill>
            <a:schemeClr val="accent2">
              <a:lumMod val="75000"/>
              <a:alpha val="52000"/>
            </a:schemeClr>
          </a:solidFill>
          <a:ln w="38100">
            <a:solidFill>
              <a:schemeClr val="accent2">
                <a:lumMod val="50000"/>
              </a:schemeClr>
            </a:solidFill>
            <a:miter lim="800000"/>
            <a:headEnd/>
            <a:tailEnd/>
          </a:ln>
        </p:spPr>
        <p:txBody>
          <a:bodyPr wrap="none" lIns="69718" tIns="34861" rIns="69718" bIns="34861" anchor="ctr"/>
          <a:lstStyle/>
          <a:p>
            <a:pPr algn="ctr" defTabSz="697510">
              <a:defRPr/>
            </a:pPr>
            <a:r>
              <a:rPr lang="uz-Cyrl-UZ" sz="2400" b="1" dirty="0" smtClean="0">
                <a:latin typeface="Times New Roman" panose="02020603050405020304" pitchFamily="18" charset="0"/>
                <a:cs typeface="Times New Roman" panose="02020603050405020304" pitchFamily="18" charset="0"/>
              </a:rPr>
              <a:t>Ходимларнинг умумий иш ҳақи</a:t>
            </a:r>
            <a:endParaRPr lang="uz-Cyrl-UZ" sz="2400" b="1" dirty="0">
              <a:latin typeface="Times New Roman" panose="02020603050405020304" pitchFamily="18" charset="0"/>
              <a:cs typeface="Times New Roman" panose="02020603050405020304" pitchFamily="18" charset="0"/>
            </a:endParaRPr>
          </a:p>
        </p:txBody>
      </p:sp>
      <p:sp>
        <p:nvSpPr>
          <p:cNvPr id="27655" name="Rectangle 8"/>
          <p:cNvSpPr>
            <a:spLocks noChangeArrowheads="1"/>
          </p:cNvSpPr>
          <p:nvPr/>
        </p:nvSpPr>
        <p:spPr bwMode="auto">
          <a:xfrm>
            <a:off x="628257" y="2845505"/>
            <a:ext cx="4445876" cy="1712202"/>
          </a:xfrm>
          <a:prstGeom prst="rect">
            <a:avLst/>
          </a:prstGeom>
          <a:solidFill>
            <a:schemeClr val="accent2">
              <a:alpha val="18823"/>
            </a:schemeClr>
          </a:solidFill>
          <a:ln w="9525">
            <a:solidFill>
              <a:schemeClr val="tx1"/>
            </a:solidFill>
            <a:miter lim="800000"/>
            <a:headEnd/>
            <a:tailEnd/>
          </a:ln>
        </p:spPr>
        <p:txBody>
          <a:bodyPr wrap="none" lIns="69718" tIns="34861" rIns="69718" bIns="34861" anchor="ctr"/>
          <a:lstStyle>
            <a:lvl1pPr defTabSz="8572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defTabSz="8572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defTabSz="85725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defTabSz="85725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defTabSz="85725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85725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85725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85725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85725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pPr>
            <a:r>
              <a:rPr lang="uz-Cyrl-UZ" altLang="en-US" sz="1800" b="1" dirty="0" smtClean="0">
                <a:latin typeface="Times New Roman" panose="02020603050405020304" pitchFamily="18" charset="0"/>
                <a:cs typeface="Times New Roman" panose="02020603050405020304" pitchFamily="18" charset="0"/>
              </a:rPr>
              <a:t>Иш ҳақи; Тариф тизими;</a:t>
            </a:r>
          </a:p>
          <a:p>
            <a:pPr>
              <a:lnSpc>
                <a:spcPct val="100000"/>
              </a:lnSpc>
            </a:pPr>
            <a:r>
              <a:rPr lang="uz-Cyrl-UZ" altLang="en-US" sz="1800" b="1" dirty="0" smtClean="0">
                <a:latin typeface="Times New Roman" panose="02020603050405020304" pitchFamily="18" charset="0"/>
                <a:cs typeface="Times New Roman" panose="02020603050405020304" pitchFamily="18" charset="0"/>
              </a:rPr>
              <a:t>Қўшимча ва қўшимча ТC;</a:t>
            </a:r>
          </a:p>
          <a:p>
            <a:pPr>
              <a:lnSpc>
                <a:spcPct val="100000"/>
              </a:lnSpc>
            </a:pPr>
            <a:r>
              <a:rPr lang="uz-Cyrl-UZ" altLang="en-US" sz="1800" b="1" dirty="0" smtClean="0">
                <a:latin typeface="Times New Roman" panose="02020603050405020304" pitchFamily="18" charset="0"/>
                <a:cs typeface="Times New Roman" panose="02020603050405020304" pitchFamily="18" charset="0"/>
              </a:rPr>
              <a:t> Асосий  таътил тўлови;</a:t>
            </a:r>
          </a:p>
          <a:p>
            <a:pPr>
              <a:lnSpc>
                <a:spcPct val="100000"/>
              </a:lnSpc>
            </a:pPr>
            <a:r>
              <a:rPr lang="uz-Cyrl-UZ" altLang="en-US" sz="1800" b="1" dirty="0" smtClean="0">
                <a:latin typeface="Times New Roman" panose="02020603050405020304" pitchFamily="18" charset="0"/>
                <a:cs typeface="Times New Roman" panose="02020603050405020304" pitchFamily="18" charset="0"/>
              </a:rPr>
              <a:t> касаллик учун тўлов; ва ҳоказо</a:t>
            </a:r>
            <a:endParaRPr lang="uz-Cyrl-UZ" altLang="en-US" sz="1800" b="1" dirty="0">
              <a:latin typeface="Times New Roman" panose="02020603050405020304" pitchFamily="18" charset="0"/>
              <a:cs typeface="Times New Roman" panose="02020603050405020304" pitchFamily="18" charset="0"/>
            </a:endParaRPr>
          </a:p>
        </p:txBody>
      </p:sp>
      <p:sp>
        <p:nvSpPr>
          <p:cNvPr id="27656" name="Rectangle 9"/>
          <p:cNvSpPr>
            <a:spLocks noChangeArrowheads="1"/>
          </p:cNvSpPr>
          <p:nvPr/>
        </p:nvSpPr>
        <p:spPr bwMode="auto">
          <a:xfrm>
            <a:off x="5412830" y="3167089"/>
            <a:ext cx="3605045" cy="1688204"/>
          </a:xfrm>
          <a:prstGeom prst="rect">
            <a:avLst/>
          </a:prstGeom>
          <a:solidFill>
            <a:schemeClr val="accent2">
              <a:alpha val="18823"/>
            </a:schemeClr>
          </a:solidFill>
          <a:ln w="9525">
            <a:solidFill>
              <a:schemeClr val="tx1"/>
            </a:solidFill>
            <a:miter lim="800000"/>
            <a:headEnd/>
            <a:tailEnd/>
          </a:ln>
        </p:spPr>
        <p:txBody>
          <a:bodyPr wrap="none" lIns="69718" tIns="34861" rIns="69718" bIns="34861" anchor="ctr"/>
          <a:lstStyle>
            <a:lvl1pPr defTabSz="8572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defTabSz="8572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defTabSz="85725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defTabSz="85725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defTabSz="85725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85725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85725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85725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85725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uz-Cyrl-UZ" altLang="ru-RU" sz="1800" b="1" dirty="0" smtClean="0">
                <a:solidFill>
                  <a:srgbClr val="000000"/>
                </a:solidFill>
                <a:latin typeface="Times New Roman" panose="02020603050405020304" pitchFamily="18" charset="0"/>
                <a:cs typeface="Times New Roman" panose="02020603050405020304" pitchFamily="18" charset="0"/>
              </a:rPr>
              <a:t>Бир марталикбонуслар; </a:t>
            </a:r>
          </a:p>
          <a:p>
            <a:pPr eaLnBrk="1" hangingPunct="1">
              <a:lnSpc>
                <a:spcPct val="100000"/>
              </a:lnSpc>
              <a:spcBef>
                <a:spcPct val="0"/>
              </a:spcBef>
              <a:buFontTx/>
              <a:buNone/>
            </a:pPr>
            <a:r>
              <a:rPr lang="uz-Cyrl-UZ" altLang="ru-RU" sz="1800" b="1" dirty="0" smtClean="0">
                <a:solidFill>
                  <a:srgbClr val="000000"/>
                </a:solidFill>
                <a:latin typeface="Times New Roman" panose="02020603050405020304" pitchFamily="18" charset="0"/>
                <a:cs typeface="Times New Roman" panose="02020603050405020304" pitchFamily="18" charset="0"/>
              </a:rPr>
              <a:t>ой охирида; </a:t>
            </a:r>
          </a:p>
          <a:p>
            <a:pPr eaLnBrk="1" hangingPunct="1">
              <a:lnSpc>
                <a:spcPct val="100000"/>
              </a:lnSpc>
              <a:spcBef>
                <a:spcPct val="0"/>
              </a:spcBef>
              <a:buFontTx/>
              <a:buNone/>
            </a:pPr>
            <a:r>
              <a:rPr lang="uz-Cyrl-UZ" altLang="ru-RU" sz="1800" b="1" dirty="0" smtClean="0">
                <a:solidFill>
                  <a:srgbClr val="000000"/>
                </a:solidFill>
                <a:latin typeface="Times New Roman" panose="02020603050405020304" pitchFamily="18" charset="0"/>
                <a:cs typeface="Times New Roman" panose="02020603050405020304" pitchFamily="18" charset="0"/>
              </a:rPr>
              <a:t>чорак якунларига кўра;</a:t>
            </a:r>
          </a:p>
          <a:p>
            <a:pPr eaLnBrk="1" hangingPunct="1">
              <a:lnSpc>
                <a:spcPct val="100000"/>
              </a:lnSpc>
              <a:spcBef>
                <a:spcPct val="0"/>
              </a:spcBef>
              <a:buFontTx/>
              <a:buNone/>
            </a:pPr>
            <a:r>
              <a:rPr lang="uz-Cyrl-UZ" altLang="ru-RU" sz="1800" b="1" dirty="0" smtClean="0">
                <a:solidFill>
                  <a:srgbClr val="000000"/>
                </a:solidFill>
                <a:latin typeface="Times New Roman" panose="02020603050405020304" pitchFamily="18" charset="0"/>
                <a:cs typeface="Times New Roman" panose="02020603050405020304" pitchFamily="18" charset="0"/>
              </a:rPr>
              <a:t>ярим йил якунларига кўра;</a:t>
            </a:r>
          </a:p>
          <a:p>
            <a:pPr eaLnBrk="1" hangingPunct="1">
              <a:lnSpc>
                <a:spcPct val="100000"/>
              </a:lnSpc>
              <a:spcBef>
                <a:spcPct val="0"/>
              </a:spcBef>
              <a:buFontTx/>
              <a:buNone/>
            </a:pPr>
            <a:r>
              <a:rPr lang="uz-Cyrl-UZ" altLang="ru-RU" sz="1800" b="1" dirty="0" smtClean="0">
                <a:solidFill>
                  <a:srgbClr val="000000"/>
                </a:solidFill>
                <a:latin typeface="Times New Roman" panose="02020603050405020304" pitchFamily="18" charset="0"/>
                <a:cs typeface="Times New Roman" panose="02020603050405020304" pitchFamily="18" charset="0"/>
              </a:rPr>
              <a:t> йил охирида. </a:t>
            </a:r>
            <a:endParaRPr lang="uz-Cyrl-UZ" altLang="ru-RU" sz="1800" b="1" dirty="0">
              <a:solidFill>
                <a:srgbClr val="000000"/>
              </a:solidFill>
              <a:latin typeface="Times New Roman" panose="02020603050405020304" pitchFamily="18" charset="0"/>
              <a:cs typeface="Times New Roman" panose="02020603050405020304" pitchFamily="18" charset="0"/>
            </a:endParaRPr>
          </a:p>
        </p:txBody>
      </p:sp>
      <p:sp>
        <p:nvSpPr>
          <p:cNvPr id="41" name="Rectangle 17"/>
          <p:cNvSpPr>
            <a:spLocks noChangeArrowheads="1"/>
          </p:cNvSpPr>
          <p:nvPr/>
        </p:nvSpPr>
        <p:spPr bwMode="auto">
          <a:xfrm>
            <a:off x="628257" y="4825685"/>
            <a:ext cx="4287337" cy="584300"/>
          </a:xfrm>
          <a:prstGeom prst="rect">
            <a:avLst/>
          </a:prstGeom>
          <a:solidFill>
            <a:schemeClr val="accent2">
              <a:lumMod val="50000"/>
              <a:alpha val="68000"/>
            </a:schemeClr>
          </a:solidFill>
          <a:ln w="9525">
            <a:solidFill>
              <a:schemeClr val="tx1"/>
            </a:solidFill>
            <a:miter lim="800000"/>
            <a:headEnd/>
            <a:tailEnd/>
          </a:ln>
        </p:spPr>
        <p:txBody>
          <a:bodyPr wrap="none" lIns="74264" tIns="37132" rIns="74264" bIns="37132" anchor="ctr"/>
          <a:lstStyle/>
          <a:p>
            <a:pPr algn="ctr">
              <a:defRPr/>
            </a:pPr>
            <a:r>
              <a:rPr lang="uz-Cyrl-UZ" sz="2000" b="1" dirty="0" smtClean="0">
                <a:latin typeface="Times New Roman" panose="02020603050405020304" pitchFamily="18" charset="0"/>
                <a:cs typeface="Times New Roman" panose="02020603050405020304" pitchFamily="18" charset="0"/>
              </a:rPr>
              <a:t>Бахолаш тизими</a:t>
            </a:r>
            <a:endParaRPr lang="uz-Cyrl-UZ" sz="2000" b="1" dirty="0">
              <a:latin typeface="Times New Roman" panose="02020603050405020304" pitchFamily="18" charset="0"/>
              <a:cs typeface="Times New Roman" panose="02020603050405020304" pitchFamily="18" charset="0"/>
            </a:endParaRPr>
          </a:p>
        </p:txBody>
      </p:sp>
      <p:sp>
        <p:nvSpPr>
          <p:cNvPr id="43" name="Rectangle 17"/>
          <p:cNvSpPr>
            <a:spLocks noChangeArrowheads="1"/>
          </p:cNvSpPr>
          <p:nvPr/>
        </p:nvSpPr>
        <p:spPr bwMode="auto">
          <a:xfrm>
            <a:off x="5538952" y="5151504"/>
            <a:ext cx="3478923" cy="585589"/>
          </a:xfrm>
          <a:prstGeom prst="rect">
            <a:avLst/>
          </a:prstGeom>
          <a:solidFill>
            <a:schemeClr val="accent2">
              <a:lumMod val="50000"/>
              <a:alpha val="68000"/>
            </a:schemeClr>
          </a:solidFill>
          <a:ln w="9525">
            <a:solidFill>
              <a:schemeClr val="tx1"/>
            </a:solidFill>
            <a:miter lim="800000"/>
            <a:headEnd/>
            <a:tailEnd/>
          </a:ln>
        </p:spPr>
        <p:txBody>
          <a:bodyPr wrap="none" lIns="74264" tIns="37132" rIns="74264" bIns="37132" anchor="ctr"/>
          <a:lstStyle/>
          <a:p>
            <a:pPr algn="ctr">
              <a:defRPr/>
            </a:pPr>
            <a:r>
              <a:rPr lang="uz-Cyrl-UZ" sz="2000" b="1" dirty="0" smtClean="0">
                <a:latin typeface="Times New Roman" panose="02020603050405020304" pitchFamily="18" charset="0"/>
                <a:cs typeface="Times New Roman" panose="02020603050405020304" pitchFamily="18" charset="0"/>
              </a:rPr>
              <a:t> “Кафетерий" </a:t>
            </a:r>
          </a:p>
          <a:p>
            <a:pPr algn="ctr">
              <a:defRPr/>
            </a:pPr>
            <a:r>
              <a:rPr lang="uz-Cyrl-UZ" sz="2000" b="1" dirty="0" smtClean="0">
                <a:latin typeface="Times New Roman" panose="02020603050405020304" pitchFamily="18" charset="0"/>
                <a:cs typeface="Times New Roman" panose="02020603050405020304" pitchFamily="18" charset="0"/>
              </a:rPr>
              <a:t>тизими</a:t>
            </a:r>
            <a:endParaRPr lang="uz-Cyrl-UZ" sz="2000" b="1" dirty="0">
              <a:latin typeface="Times New Roman" panose="02020603050405020304" pitchFamily="18" charset="0"/>
              <a:cs typeface="Times New Roman" panose="02020603050405020304" pitchFamily="18" charset="0"/>
            </a:endParaRPr>
          </a:p>
        </p:txBody>
      </p:sp>
      <p:cxnSp>
        <p:nvCxnSpPr>
          <p:cNvPr id="27664" name="AutoShape 32"/>
          <p:cNvCxnSpPr>
            <a:cxnSpLocks noChangeShapeType="1"/>
          </p:cNvCxnSpPr>
          <p:nvPr/>
        </p:nvCxnSpPr>
        <p:spPr bwMode="auto">
          <a:xfrm rot="5400000">
            <a:off x="3416797" y="809327"/>
            <a:ext cx="294084" cy="2370733"/>
          </a:xfrm>
          <a:prstGeom prst="bentConnector3">
            <a:avLst>
              <a:gd name="adj1" fmla="val 49560"/>
            </a:avLst>
          </a:prstGeom>
          <a:noFill/>
          <a:ln w="9525">
            <a:solidFill>
              <a:schemeClr val="tx1"/>
            </a:solidFill>
            <a:miter lim="800000"/>
            <a:headEnd/>
            <a:tailEnd type="triangle" w="med" len="med"/>
          </a:ln>
          <a:effectLst>
            <a:prstShdw prst="shdw13" dist="53882" dir="13500000">
              <a:schemeClr val="bg2">
                <a:alpha val="50000"/>
              </a:schemeClr>
            </a:prstShdw>
          </a:effectLst>
          <a:extLst>
            <a:ext uri="{909E8E84-426E-40DD-AFC4-6F175D3DCCD1}">
              <a14:hiddenFill xmlns:a14="http://schemas.microsoft.com/office/drawing/2010/main">
                <a:noFill/>
              </a14:hiddenFill>
            </a:ext>
          </a:extLst>
        </p:spPr>
      </p:cxnSp>
      <p:cxnSp>
        <p:nvCxnSpPr>
          <p:cNvPr id="27665" name="AutoShape 33"/>
          <p:cNvCxnSpPr>
            <a:cxnSpLocks noChangeShapeType="1"/>
            <a:stCxn id="35" idx="2"/>
          </p:cNvCxnSpPr>
          <p:nvPr/>
        </p:nvCxnSpPr>
        <p:spPr bwMode="auto">
          <a:xfrm rot="16200000" flipH="1">
            <a:off x="6296672" y="16828"/>
            <a:ext cx="595362" cy="4248674"/>
          </a:xfrm>
          <a:prstGeom prst="bentConnector2">
            <a:avLst/>
          </a:prstGeom>
          <a:noFill/>
          <a:ln w="9525">
            <a:solidFill>
              <a:schemeClr val="tx1"/>
            </a:solidFill>
            <a:miter lim="800000"/>
            <a:headEnd/>
            <a:tailEnd type="triangle" w="med" len="med"/>
          </a:ln>
          <a:effectLst>
            <a:prstShdw prst="shdw13" dist="53882" dir="13500000">
              <a:schemeClr val="bg2">
                <a:alpha val="50000"/>
              </a:schemeClr>
            </a:prstShdw>
          </a:effectLst>
          <a:extLst>
            <a:ext uri="{909E8E84-426E-40DD-AFC4-6F175D3DCCD1}">
              <a14:hiddenFill xmlns:a14="http://schemas.microsoft.com/office/drawing/2010/main">
                <a:noFill/>
              </a14:hiddenFill>
            </a:ext>
          </a:extLst>
        </p:spPr>
      </p:cxnSp>
      <p:cxnSp>
        <p:nvCxnSpPr>
          <p:cNvPr id="27666" name="AutoShape 34"/>
          <p:cNvCxnSpPr>
            <a:cxnSpLocks noChangeShapeType="1"/>
            <a:stCxn id="35" idx="2"/>
            <a:endCxn id="33" idx="0"/>
          </p:cNvCxnSpPr>
          <p:nvPr/>
        </p:nvCxnSpPr>
        <p:spPr bwMode="auto">
          <a:xfrm rot="16200000" flipH="1">
            <a:off x="5531099" y="782400"/>
            <a:ext cx="554634" cy="2676801"/>
          </a:xfrm>
          <a:prstGeom prst="bentConnector3">
            <a:avLst>
              <a:gd name="adj1" fmla="val 50000"/>
            </a:avLst>
          </a:prstGeom>
          <a:noFill/>
          <a:ln w="9525">
            <a:solidFill>
              <a:schemeClr val="tx1"/>
            </a:solidFill>
            <a:miter lim="800000"/>
            <a:headEnd/>
            <a:tailEnd type="triangle" w="med" len="med"/>
          </a:ln>
          <a:effectLst>
            <a:prstShdw prst="shdw13" dist="53882" dir="13500000">
              <a:schemeClr val="bg2">
                <a:alpha val="50000"/>
              </a:schemeClr>
            </a:prstShdw>
          </a:effectLst>
          <a:extLst>
            <a:ext uri="{909E8E84-426E-40DD-AFC4-6F175D3DCCD1}">
              <a14:hiddenFill xmlns:a14="http://schemas.microsoft.com/office/drawing/2010/main">
                <a:noFill/>
              </a14:hiddenFill>
            </a:ext>
          </a:extLst>
        </p:spPr>
      </p:cxnSp>
      <p:cxnSp>
        <p:nvCxnSpPr>
          <p:cNvPr id="27667" name="AutoShape 35"/>
          <p:cNvCxnSpPr>
            <a:cxnSpLocks noChangeShapeType="1"/>
          </p:cNvCxnSpPr>
          <p:nvPr/>
        </p:nvCxnSpPr>
        <p:spPr bwMode="auto">
          <a:xfrm>
            <a:off x="4750188" y="1865407"/>
            <a:ext cx="662643" cy="278706"/>
          </a:xfrm>
          <a:prstGeom prst="bentConnector3">
            <a:avLst>
              <a:gd name="adj1" fmla="val 50000"/>
            </a:avLst>
          </a:prstGeom>
          <a:noFill/>
          <a:ln w="9525">
            <a:solidFill>
              <a:schemeClr val="tx1"/>
            </a:solidFill>
            <a:miter lim="800000"/>
            <a:headEnd/>
            <a:tailEnd type="triangle" w="med" len="med"/>
          </a:ln>
          <a:effectLst>
            <a:prstShdw prst="shdw13" dist="53882" dir="13500000">
              <a:schemeClr val="bg2">
                <a:alpha val="50000"/>
              </a:schemeClr>
            </a:prstShdw>
          </a:effectLst>
          <a:extLst>
            <a:ext uri="{909E8E84-426E-40DD-AFC4-6F175D3DCCD1}">
              <a14:hiddenFill xmlns:a14="http://schemas.microsoft.com/office/drawing/2010/main">
                <a:noFill/>
              </a14:hiddenFill>
            </a:ext>
          </a:extLst>
        </p:spPr>
      </p:cxnSp>
      <p:sp>
        <p:nvSpPr>
          <p:cNvPr id="49" name="AutoShape 36"/>
          <p:cNvSpPr>
            <a:spLocks noChangeArrowheads="1"/>
          </p:cNvSpPr>
          <p:nvPr/>
        </p:nvSpPr>
        <p:spPr bwMode="auto">
          <a:xfrm>
            <a:off x="2526290" y="4557707"/>
            <a:ext cx="316703" cy="254406"/>
          </a:xfrm>
          <a:prstGeom prst="downArrow">
            <a:avLst>
              <a:gd name="adj1" fmla="val 50000"/>
              <a:gd name="adj2" fmla="val 25000"/>
            </a:avLst>
          </a:prstGeom>
          <a:solidFill>
            <a:srgbClr val="FFFFFF"/>
          </a:solidFill>
          <a:ln w="9525">
            <a:solidFill>
              <a:schemeClr val="tx1"/>
            </a:solidFill>
            <a:miter lim="800000"/>
            <a:headEnd/>
            <a:tailEnd/>
          </a:ln>
          <a:effectLst>
            <a:prstShdw prst="shdw13" dist="53882" dir="13500000">
              <a:schemeClr val="bg2">
                <a:alpha val="50000"/>
              </a:schemeClr>
            </a:prstShdw>
          </a:effectLst>
        </p:spPr>
        <p:txBody>
          <a:bodyPr wrap="none" lIns="74264" tIns="37132" rIns="74264" bIns="37132"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ru-RU" altLang="ru-RU" sz="1463">
              <a:solidFill>
                <a:srgbClr val="000000"/>
              </a:solidFill>
            </a:endParaRPr>
          </a:p>
        </p:txBody>
      </p:sp>
      <p:sp>
        <p:nvSpPr>
          <p:cNvPr id="52" name="AutoShape 39"/>
          <p:cNvSpPr>
            <a:spLocks noChangeArrowheads="1"/>
          </p:cNvSpPr>
          <p:nvPr/>
        </p:nvSpPr>
        <p:spPr bwMode="auto">
          <a:xfrm>
            <a:off x="7215352" y="4855292"/>
            <a:ext cx="248872" cy="262543"/>
          </a:xfrm>
          <a:prstGeom prst="downArrow">
            <a:avLst>
              <a:gd name="adj1" fmla="val 50000"/>
              <a:gd name="adj2" fmla="val 36833"/>
            </a:avLst>
          </a:prstGeom>
          <a:solidFill>
            <a:srgbClr val="FFFFFF"/>
          </a:solidFill>
          <a:ln w="9525">
            <a:solidFill>
              <a:schemeClr val="tx1"/>
            </a:solidFill>
            <a:miter lim="800000"/>
            <a:headEnd/>
            <a:tailEnd/>
          </a:ln>
          <a:effectLst>
            <a:prstShdw prst="shdw13" dist="53882" dir="13500000">
              <a:schemeClr val="bg2">
                <a:alpha val="50000"/>
              </a:schemeClr>
            </a:prstShdw>
          </a:effectLst>
        </p:spPr>
        <p:txBody>
          <a:bodyPr wrap="none" lIns="74264" tIns="37132" rIns="74264" bIns="37132"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ru-RU" altLang="ru-RU" sz="1463">
              <a:solidFill>
                <a:srgbClr val="000000"/>
              </a:solidFill>
            </a:endParaRPr>
          </a:p>
        </p:txBody>
      </p:sp>
      <p:sp>
        <p:nvSpPr>
          <p:cNvPr id="27672" name="AutoShape 40"/>
          <p:cNvSpPr>
            <a:spLocks noChangeArrowheads="1"/>
          </p:cNvSpPr>
          <p:nvPr/>
        </p:nvSpPr>
        <p:spPr bwMode="auto">
          <a:xfrm>
            <a:off x="6996113" y="2890566"/>
            <a:ext cx="252860" cy="276522"/>
          </a:xfrm>
          <a:prstGeom prst="downArrow">
            <a:avLst>
              <a:gd name="adj1" fmla="val 50000"/>
              <a:gd name="adj2" fmla="val 25000"/>
            </a:avLst>
          </a:prstGeom>
          <a:solidFill>
            <a:srgbClr val="FFFFFF"/>
          </a:solidFill>
          <a:ln w="9525">
            <a:solidFill>
              <a:schemeClr val="tx1"/>
            </a:solidFill>
            <a:miter lim="800000"/>
            <a:headEnd/>
            <a:tailEnd/>
          </a:ln>
          <a:effectLst>
            <a:prstShdw prst="shdw13" dist="53882" dir="13500000">
              <a:schemeClr val="bg2">
                <a:alpha val="50000"/>
              </a:schemeClr>
            </a:prstShdw>
          </a:effectLst>
        </p:spPr>
        <p:txBody>
          <a:bodyPr wrap="none" lIns="74264" tIns="37132" rIns="74264" bIns="37132"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ru-RU" altLang="ru-RU" sz="1463">
              <a:solidFill>
                <a:srgbClr val="000000"/>
              </a:solidFill>
            </a:endParaRPr>
          </a:p>
        </p:txBody>
      </p:sp>
      <p:sp>
        <p:nvSpPr>
          <p:cNvPr id="27675" name="AutoShape 43"/>
          <p:cNvSpPr>
            <a:spLocks noChangeArrowheads="1"/>
          </p:cNvSpPr>
          <p:nvPr/>
        </p:nvSpPr>
        <p:spPr bwMode="auto">
          <a:xfrm>
            <a:off x="2588067" y="2675736"/>
            <a:ext cx="263128" cy="196752"/>
          </a:xfrm>
          <a:prstGeom prst="downArrow">
            <a:avLst>
              <a:gd name="adj1" fmla="val 50000"/>
              <a:gd name="adj2" fmla="val 25000"/>
            </a:avLst>
          </a:prstGeom>
          <a:solidFill>
            <a:srgbClr val="FFFFFF"/>
          </a:solidFill>
          <a:ln w="9525">
            <a:solidFill>
              <a:schemeClr val="tx1"/>
            </a:solidFill>
            <a:miter lim="800000"/>
            <a:headEnd/>
            <a:tailEnd/>
          </a:ln>
          <a:effectLst>
            <a:prstShdw prst="shdw13" dist="53882" dir="13500000">
              <a:schemeClr val="bg2">
                <a:alpha val="50000"/>
              </a:schemeClr>
            </a:prstShdw>
          </a:effectLst>
        </p:spPr>
        <p:txBody>
          <a:bodyPr wrap="none" lIns="74264" tIns="37132" rIns="74264" bIns="37132"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ru-RU" altLang="ru-RU" sz="1463">
              <a:solidFill>
                <a:srgbClr val="000000"/>
              </a:solidFill>
            </a:endParaRPr>
          </a:p>
        </p:txBody>
      </p:sp>
      <p:sp>
        <p:nvSpPr>
          <p:cNvPr id="28" name="Заголовок 1"/>
          <p:cNvSpPr txBox="1">
            <a:spLocks/>
          </p:cNvSpPr>
          <p:nvPr/>
        </p:nvSpPr>
        <p:spPr>
          <a:xfrm>
            <a:off x="279948" y="157197"/>
            <a:ext cx="9418439" cy="424732"/>
          </a:xfrm>
          <a:prstGeom prst="rect">
            <a:avLst/>
          </a:prstGeom>
          <a:solidFill>
            <a:schemeClr val="accent2">
              <a:lumMod val="20000"/>
              <a:lumOff val="80000"/>
            </a:schemeClr>
          </a:solidFill>
          <a:ln w="50800">
            <a:solidFill>
              <a:schemeClr val="accent2">
                <a:lumMod val="75000"/>
              </a:schemeClr>
            </a:solidFill>
          </a:ln>
        </p:spPr>
        <p:txBody>
          <a:bodyPr anchor="b">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Ходимларни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рағбатлантиришнинг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замонавий</a:t>
            </a:r>
            <a:r>
              <a:rPr lang="ru-RU" sz="2400" b="1" dirty="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технологиялари</a:t>
            </a:r>
            <a:r>
              <a:rPr lang="en-US" sz="2400" b="1" dirty="0" smtClean="0">
                <a:latin typeface="Times New Roman" panose="02020603050405020304" pitchFamily="18" charset="0"/>
                <a:cs typeface="Times New Roman" panose="02020603050405020304" pitchFamily="18" charset="0"/>
              </a:rPr>
              <a:t> [2]</a:t>
            </a:r>
            <a:endParaRPr lang="ru-RU" sz="2400" b="1" dirty="0">
              <a:latin typeface="Times New Roman" panose="02020603050405020304" pitchFamily="18" charset="0"/>
              <a:cs typeface="Times New Roman" panose="02020603050405020304" pitchFamily="18" charset="0"/>
            </a:endParaRPr>
          </a:p>
        </p:txBody>
      </p:sp>
      <p:sp>
        <p:nvSpPr>
          <p:cNvPr id="27677" name="Номер слайда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A7D3ECFC-FC32-469B-ACB6-F46731C3792F}" type="slidenum">
              <a:rPr lang="ru-RU" altLang="ru-RU" sz="975">
                <a:solidFill>
                  <a:srgbClr val="898989"/>
                </a:solidFill>
              </a:rPr>
              <a:pPr>
                <a:lnSpc>
                  <a:spcPct val="100000"/>
                </a:lnSpc>
                <a:spcBef>
                  <a:spcPct val="0"/>
                </a:spcBef>
                <a:buFontTx/>
                <a:buNone/>
              </a:pPr>
              <a:t>32</a:t>
            </a:fld>
            <a:endParaRPr lang="ru-RU" altLang="ru-RU" sz="975">
              <a:solidFill>
                <a:srgbClr val="898989"/>
              </a:solidFill>
            </a:endParaRPr>
          </a:p>
        </p:txBody>
      </p:sp>
    </p:spTree>
    <p:extLst>
      <p:ext uri="{BB962C8B-B14F-4D97-AF65-F5344CB8AC3E}">
        <p14:creationId xmlns:p14="http://schemas.microsoft.com/office/powerpoint/2010/main" val="39926076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wipe(left)">
                                      <p:cBhvr>
                                        <p:cTn id="10" dur="500"/>
                                        <p:tgtEl>
                                          <p:spTgt spid="43"/>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wipe(left)">
                                      <p:cBhvr>
                                        <p:cTn id="13" dur="500"/>
                                        <p:tgtEl>
                                          <p:spTgt spid="49"/>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52"/>
                                        </p:tgtEl>
                                        <p:attrNameLst>
                                          <p:attrName>style.visibility</p:attrName>
                                        </p:attrNameLst>
                                      </p:cBhvr>
                                      <p:to>
                                        <p:strVal val="visible"/>
                                      </p:to>
                                    </p:set>
                                    <p:animEffect transition="in" filter="wipe(left)">
                                      <p:cBhvr>
                                        <p:cTn id="16"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3" grpId="0" animBg="1"/>
      <p:bldP spid="49" grpId="0" animBg="1"/>
      <p:bldP spid="5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5"/>
          <p:cNvSpPr>
            <a:spLocks noChangeArrowheads="1"/>
          </p:cNvSpPr>
          <p:nvPr/>
        </p:nvSpPr>
        <p:spPr bwMode="auto">
          <a:xfrm>
            <a:off x="725214" y="2250530"/>
            <a:ext cx="4023991" cy="469503"/>
          </a:xfrm>
          <a:prstGeom prst="rect">
            <a:avLst/>
          </a:prstGeom>
          <a:solidFill>
            <a:schemeClr val="accent2">
              <a:lumMod val="50000"/>
              <a:alpha val="32000"/>
            </a:schemeClr>
          </a:solidFill>
          <a:ln w="9525">
            <a:solidFill>
              <a:schemeClr val="accent2">
                <a:lumMod val="75000"/>
              </a:schemeClr>
            </a:solidFill>
            <a:miter lim="800000"/>
            <a:headEnd/>
            <a:tailEnd/>
          </a:ln>
        </p:spPr>
        <p:txBody>
          <a:bodyPr wrap="none" lIns="69718" tIns="34861" rIns="69718" bIns="34861" anchor="ctr"/>
          <a:lstStyle/>
          <a:p>
            <a:pPr algn="ctr" defTabSz="697510">
              <a:defRPr/>
            </a:pPr>
            <a:r>
              <a:rPr lang="uz-Cyrl-UZ" sz="1600" b="1" dirty="0" smtClean="0">
                <a:solidFill>
                  <a:prstClr val="black"/>
                </a:solidFill>
                <a:latin typeface="Times New Roman" panose="02020603050405020304" pitchFamily="18" charset="0"/>
                <a:cs typeface="Times New Roman" panose="02020603050405020304" pitchFamily="18" charset="0"/>
              </a:rPr>
              <a:t>Ижтимоий пакет</a:t>
            </a:r>
            <a:endParaRPr lang="uz-Cyrl-UZ" sz="1600" b="1" dirty="0">
              <a:solidFill>
                <a:prstClr val="black"/>
              </a:solidFill>
              <a:latin typeface="Times New Roman" panose="02020603050405020304" pitchFamily="18" charset="0"/>
              <a:cs typeface="Times New Roman" panose="02020603050405020304" pitchFamily="18" charset="0"/>
            </a:endParaRPr>
          </a:p>
        </p:txBody>
      </p:sp>
      <p:sp>
        <p:nvSpPr>
          <p:cNvPr id="35" name="Rectangle 7"/>
          <p:cNvSpPr>
            <a:spLocks noChangeArrowheads="1"/>
          </p:cNvSpPr>
          <p:nvPr/>
        </p:nvSpPr>
        <p:spPr bwMode="auto">
          <a:xfrm>
            <a:off x="1960813" y="891679"/>
            <a:ext cx="5018405" cy="951806"/>
          </a:xfrm>
          <a:prstGeom prst="rect">
            <a:avLst/>
          </a:prstGeom>
          <a:solidFill>
            <a:schemeClr val="accent2">
              <a:lumMod val="75000"/>
              <a:alpha val="52000"/>
            </a:schemeClr>
          </a:solidFill>
          <a:ln w="38100">
            <a:solidFill>
              <a:schemeClr val="accent2">
                <a:lumMod val="50000"/>
              </a:schemeClr>
            </a:solidFill>
            <a:miter lim="800000"/>
            <a:headEnd/>
            <a:tailEnd/>
          </a:ln>
        </p:spPr>
        <p:txBody>
          <a:bodyPr wrap="none" lIns="69718" tIns="34861" rIns="69718" bIns="34861" anchor="ctr"/>
          <a:lstStyle/>
          <a:p>
            <a:pPr algn="ctr" defTabSz="697510">
              <a:defRPr/>
            </a:pPr>
            <a:r>
              <a:rPr lang="uz-Cyrl-UZ" sz="2400" b="1" dirty="0" smtClean="0">
                <a:latin typeface="Times New Roman" panose="02020603050405020304" pitchFamily="18" charset="0"/>
                <a:cs typeface="Times New Roman" panose="02020603050405020304" pitchFamily="18" charset="0"/>
              </a:rPr>
              <a:t>Ходимларнинг умумий иш ҳақи</a:t>
            </a:r>
            <a:endParaRPr lang="uz-Cyrl-UZ" sz="2400" b="1" dirty="0">
              <a:latin typeface="Times New Roman" panose="02020603050405020304" pitchFamily="18" charset="0"/>
              <a:cs typeface="Times New Roman" panose="02020603050405020304" pitchFamily="18" charset="0"/>
            </a:endParaRPr>
          </a:p>
        </p:txBody>
      </p:sp>
      <p:sp>
        <p:nvSpPr>
          <p:cNvPr id="27657" name="Rectangle 10"/>
          <p:cNvSpPr>
            <a:spLocks noChangeArrowheads="1"/>
          </p:cNvSpPr>
          <p:nvPr/>
        </p:nvSpPr>
        <p:spPr bwMode="auto">
          <a:xfrm>
            <a:off x="725214" y="3063579"/>
            <a:ext cx="4023991" cy="2359311"/>
          </a:xfrm>
          <a:prstGeom prst="rect">
            <a:avLst/>
          </a:prstGeom>
          <a:solidFill>
            <a:schemeClr val="accent2">
              <a:alpha val="18823"/>
            </a:schemeClr>
          </a:solidFill>
          <a:ln w="9525">
            <a:solidFill>
              <a:schemeClr val="tx1"/>
            </a:solidFill>
            <a:miter lim="800000"/>
            <a:headEnd/>
            <a:tailEnd/>
          </a:ln>
        </p:spPr>
        <p:txBody>
          <a:bodyPr wrap="none" lIns="69718" tIns="34861" rIns="69718" bIns="34861" anchor="ctr"/>
          <a:lstStyle>
            <a:lvl1pPr defTabSz="8572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defTabSz="8572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defTabSz="85725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defTabSz="85725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defTabSz="85725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85725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85725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85725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85725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pPr>
            <a:endParaRPr lang="uz-Cyrl-UZ" altLang="ru-RU" sz="1200" b="1" dirty="0" smtClean="0">
              <a:latin typeface="Times New Roman" panose="02020603050405020304" pitchFamily="18" charset="0"/>
              <a:cs typeface="Times New Roman" panose="02020603050405020304" pitchFamily="18" charset="0"/>
            </a:endParaRPr>
          </a:p>
          <a:p>
            <a:pPr>
              <a:lnSpc>
                <a:spcPct val="100000"/>
              </a:lnSpc>
              <a:spcBef>
                <a:spcPct val="0"/>
              </a:spcBef>
            </a:pPr>
            <a:r>
              <a:rPr lang="uz-Cyrl-UZ" altLang="ru-RU" sz="1600" b="1" dirty="0" smtClean="0">
                <a:latin typeface="Times New Roman" panose="02020603050405020304" pitchFamily="18" charset="0"/>
                <a:cs typeface="Times New Roman" panose="02020603050405020304" pitchFamily="18" charset="0"/>
              </a:rPr>
              <a:t>ВМИ (ходим ва оила аъзолари); </a:t>
            </a:r>
          </a:p>
          <a:p>
            <a:pPr>
              <a:lnSpc>
                <a:spcPct val="100000"/>
              </a:lnSpc>
              <a:spcBef>
                <a:spcPct val="0"/>
              </a:spcBef>
            </a:pPr>
            <a:r>
              <a:rPr lang="uz-Cyrl-UZ" altLang="ru-RU" sz="1600" b="1" dirty="0" smtClean="0">
                <a:latin typeface="Times New Roman" panose="02020603050405020304" pitchFamily="18" charset="0"/>
                <a:cs typeface="Times New Roman" panose="02020603050405020304" pitchFamily="18" charset="0"/>
              </a:rPr>
              <a:t>молиявий ёрдам; умумий овқатланиш; </a:t>
            </a:r>
          </a:p>
          <a:p>
            <a:pPr>
              <a:lnSpc>
                <a:spcPct val="100000"/>
              </a:lnSpc>
              <a:spcBef>
                <a:spcPct val="0"/>
              </a:spcBef>
            </a:pPr>
            <a:r>
              <a:rPr lang="uz-Cyrl-UZ" altLang="ru-RU" sz="1600" b="1" dirty="0" smtClean="0">
                <a:latin typeface="Times New Roman" panose="02020603050405020304" pitchFamily="18" charset="0"/>
                <a:cs typeface="Times New Roman" panose="02020603050405020304" pitchFamily="18" charset="0"/>
              </a:rPr>
              <a:t>корхона транспорти биланиш жойига</a:t>
            </a:r>
          </a:p>
          <a:p>
            <a:pPr>
              <a:lnSpc>
                <a:spcPct val="100000"/>
              </a:lnSpc>
              <a:spcBef>
                <a:spcPct val="0"/>
              </a:spcBef>
            </a:pPr>
            <a:r>
              <a:rPr lang="uz-Cyrl-UZ" altLang="ru-RU" sz="1600" b="1" dirty="0" smtClean="0">
                <a:latin typeface="Times New Roman" panose="02020603050405020304" pitchFamily="18" charset="0"/>
                <a:cs typeface="Times New Roman" panose="02020603050405020304" pitchFamily="18" charset="0"/>
              </a:rPr>
              <a:t> олиб бориш; корхонанинг </a:t>
            </a:r>
          </a:p>
          <a:p>
            <a:pPr>
              <a:lnSpc>
                <a:spcPct val="100000"/>
              </a:lnSpc>
              <a:spcBef>
                <a:spcPct val="0"/>
              </a:spcBef>
            </a:pPr>
            <a:r>
              <a:rPr lang="uz-Cyrl-UZ" altLang="ru-RU" sz="1600" b="1" dirty="0" smtClean="0">
                <a:latin typeface="Times New Roman" panose="02020603050405020304" pitchFamily="18" charset="0"/>
                <a:cs typeface="Times New Roman" panose="02020603050405020304" pitchFamily="18" charset="0"/>
              </a:rPr>
              <a:t>автотранспорти билан хизмат </a:t>
            </a:r>
          </a:p>
          <a:p>
            <a:pPr>
              <a:lnSpc>
                <a:spcPct val="100000"/>
              </a:lnSpc>
              <a:spcBef>
                <a:spcPct val="0"/>
              </a:spcBef>
            </a:pPr>
            <a:r>
              <a:rPr lang="uz-Cyrl-UZ" altLang="ru-RU" sz="1600" b="1" dirty="0" smtClean="0">
                <a:latin typeface="Times New Roman" panose="02020603050405020304" pitchFamily="18" charset="0"/>
                <a:cs typeface="Times New Roman" panose="02020603050405020304" pitchFamily="18" charset="0"/>
              </a:rPr>
              <a:t>кўрсатиш; mobil алоқа; дам </a:t>
            </a:r>
          </a:p>
          <a:p>
            <a:pPr>
              <a:lnSpc>
                <a:spcPct val="100000"/>
              </a:lnSpc>
              <a:spcBef>
                <a:spcPct val="0"/>
              </a:spcBef>
            </a:pPr>
            <a:r>
              <a:rPr lang="uz-Cyrl-UZ" altLang="ru-RU" sz="1600" b="1" dirty="0" smtClean="0">
                <a:latin typeface="Times New Roman" panose="02020603050405020304" pitchFamily="18" charset="0"/>
                <a:cs typeface="Times New Roman" panose="02020603050405020304" pitchFamily="18" charset="0"/>
              </a:rPr>
              <a:t>олиш дастури.</a:t>
            </a:r>
          </a:p>
          <a:p>
            <a:pPr eaLnBrk="1" hangingPunct="1">
              <a:lnSpc>
                <a:spcPct val="100000"/>
              </a:lnSpc>
              <a:spcBef>
                <a:spcPct val="0"/>
              </a:spcBef>
              <a:buFontTx/>
              <a:buNone/>
            </a:pPr>
            <a:endParaRPr lang="uz-Cyrl-UZ" altLang="ru-RU" sz="1600" b="1" dirty="0">
              <a:solidFill>
                <a:srgbClr val="000000"/>
              </a:solidFill>
              <a:latin typeface="Times New Roman" panose="02020603050405020304" pitchFamily="18" charset="0"/>
              <a:cs typeface="Times New Roman" panose="02020603050405020304" pitchFamily="18" charset="0"/>
            </a:endParaRPr>
          </a:p>
        </p:txBody>
      </p:sp>
      <p:sp>
        <p:nvSpPr>
          <p:cNvPr id="39" name="Rectangle 5"/>
          <p:cNvSpPr>
            <a:spLocks noChangeArrowheads="1"/>
          </p:cNvSpPr>
          <p:nvPr/>
        </p:nvSpPr>
        <p:spPr bwMode="auto">
          <a:xfrm>
            <a:off x="5507421" y="2187030"/>
            <a:ext cx="3597603" cy="469503"/>
          </a:xfrm>
          <a:prstGeom prst="rect">
            <a:avLst/>
          </a:prstGeom>
          <a:solidFill>
            <a:schemeClr val="accent2">
              <a:lumMod val="50000"/>
              <a:alpha val="32000"/>
            </a:schemeClr>
          </a:solidFill>
          <a:ln w="9525">
            <a:solidFill>
              <a:schemeClr val="accent2">
                <a:lumMod val="75000"/>
              </a:schemeClr>
            </a:solidFill>
            <a:miter lim="800000"/>
            <a:headEnd/>
            <a:tailEnd/>
          </a:ln>
        </p:spPr>
        <p:txBody>
          <a:bodyPr wrap="none" lIns="69718" tIns="34861" rIns="69718" bIns="34861" anchor="ctr"/>
          <a:lstStyle/>
          <a:p>
            <a:pPr algn="ctr" defTabSz="697510">
              <a:defRPr/>
            </a:pPr>
            <a:r>
              <a:rPr lang="uz-Cyrl-UZ" sz="1600" b="1" dirty="0" smtClean="0">
                <a:solidFill>
                  <a:prstClr val="black"/>
                </a:solidFill>
                <a:latin typeface="Times New Roman" panose="02020603050405020304" pitchFamily="18" charset="0"/>
                <a:cs typeface="Times New Roman" panose="02020603050405020304" pitchFamily="18" charset="0"/>
              </a:rPr>
              <a:t>Номоддий </a:t>
            </a:r>
          </a:p>
          <a:p>
            <a:pPr algn="ctr" defTabSz="697510">
              <a:defRPr/>
            </a:pPr>
            <a:r>
              <a:rPr lang="uz-Cyrl-UZ" sz="1600" b="1" dirty="0" smtClean="0">
                <a:solidFill>
                  <a:prstClr val="black"/>
                </a:solidFill>
                <a:latin typeface="Times New Roman" panose="02020603050405020304" pitchFamily="18" charset="0"/>
                <a:cs typeface="Times New Roman" panose="02020603050405020304" pitchFamily="18" charset="0"/>
              </a:rPr>
              <a:t>рағбат</a:t>
            </a:r>
            <a:endParaRPr lang="uz-Cyrl-UZ" sz="1600" b="1" dirty="0">
              <a:solidFill>
                <a:prstClr val="black"/>
              </a:solidFill>
              <a:latin typeface="Times New Roman" panose="02020603050405020304" pitchFamily="18" charset="0"/>
              <a:cs typeface="Times New Roman" panose="02020603050405020304" pitchFamily="18" charset="0"/>
            </a:endParaRPr>
          </a:p>
        </p:txBody>
      </p:sp>
      <p:sp>
        <p:nvSpPr>
          <p:cNvPr id="27659" name="Rectangle 9"/>
          <p:cNvSpPr>
            <a:spLocks noChangeArrowheads="1"/>
          </p:cNvSpPr>
          <p:nvPr/>
        </p:nvSpPr>
        <p:spPr bwMode="auto">
          <a:xfrm>
            <a:off x="5449813" y="3062857"/>
            <a:ext cx="3655211" cy="2360033"/>
          </a:xfrm>
          <a:prstGeom prst="rect">
            <a:avLst/>
          </a:prstGeom>
          <a:solidFill>
            <a:schemeClr val="accent2">
              <a:alpha val="18823"/>
            </a:schemeClr>
          </a:solidFill>
          <a:ln w="9525">
            <a:solidFill>
              <a:schemeClr val="tx1"/>
            </a:solidFill>
            <a:miter lim="800000"/>
            <a:headEnd/>
            <a:tailEnd/>
          </a:ln>
        </p:spPr>
        <p:txBody>
          <a:bodyPr wrap="none" lIns="69718" tIns="34861" rIns="69718" bIns="34861" anchor="ctr"/>
          <a:lstStyle>
            <a:lvl1pPr defTabSz="8572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defTabSz="8572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defTabSz="85725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defTabSz="85725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defTabSz="85725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85725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85725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85725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85725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spcBef>
                <a:spcPct val="0"/>
              </a:spcBef>
            </a:pPr>
            <a:r>
              <a:rPr lang="uz-Cyrl-UZ" altLang="ru-RU" sz="1600" b="1" dirty="0" smtClean="0">
                <a:latin typeface="Times New Roman" panose="02020603050405020304" pitchFamily="18" charset="0"/>
                <a:cs typeface="Times New Roman" panose="02020603050405020304" pitchFamily="18" charset="0"/>
              </a:rPr>
              <a:t>Кадрлар захираси, Карера зинапояси;</a:t>
            </a:r>
          </a:p>
          <a:p>
            <a:pPr>
              <a:spcBef>
                <a:spcPct val="0"/>
              </a:spcBef>
            </a:pPr>
            <a:r>
              <a:rPr lang="uz-Cyrl-UZ" altLang="ru-RU" sz="1600" b="1" dirty="0" smtClean="0">
                <a:latin typeface="Times New Roman" panose="02020603050405020304" pitchFamily="18" charset="0"/>
                <a:cs typeface="Times New Roman" panose="02020603050405020304" pitchFamily="18" charset="0"/>
              </a:rPr>
              <a:t>Конференсиялар,тақдимот ва </a:t>
            </a:r>
          </a:p>
          <a:p>
            <a:pPr>
              <a:spcBef>
                <a:spcPct val="0"/>
              </a:spcBef>
            </a:pPr>
            <a:r>
              <a:rPr lang="uz-Cyrl-UZ" altLang="ru-RU" sz="1600" b="1" dirty="0" smtClean="0">
                <a:latin typeface="Times New Roman" panose="02020603050405020304" pitchFamily="18" charset="0"/>
                <a:cs typeface="Times New Roman" panose="02020603050405020304" pitchFamily="18" charset="0"/>
              </a:rPr>
              <a:t>кўргазмалар иштирок этиш,</a:t>
            </a:r>
          </a:p>
          <a:p>
            <a:pPr>
              <a:spcBef>
                <a:spcPct val="0"/>
              </a:spcBef>
            </a:pPr>
            <a:r>
              <a:rPr lang="uz-Cyrl-UZ" altLang="ru-RU" sz="1600" b="1" dirty="0" smtClean="0">
                <a:latin typeface="Times New Roman" panose="02020603050405020304" pitchFamily="18" charset="0"/>
                <a:cs typeface="Times New Roman" panose="02020603050405020304" pitchFamily="18" charset="0"/>
              </a:rPr>
              <a:t>Профессионал мусобақаларда </a:t>
            </a:r>
          </a:p>
          <a:p>
            <a:pPr>
              <a:spcBef>
                <a:spcPct val="0"/>
              </a:spcBef>
            </a:pPr>
            <a:r>
              <a:rPr lang="uz-Cyrl-UZ" altLang="ru-RU" sz="1600" b="1" dirty="0" smtClean="0">
                <a:latin typeface="Times New Roman" panose="02020603050405020304" pitchFamily="18" charset="0"/>
                <a:cs typeface="Times New Roman" panose="02020603050405020304" pitchFamily="18" charset="0"/>
              </a:rPr>
              <a:t>иштирок етиш, корпоратив</a:t>
            </a:r>
          </a:p>
          <a:p>
            <a:pPr>
              <a:spcBef>
                <a:spcPct val="0"/>
              </a:spcBef>
            </a:pPr>
            <a:r>
              <a:rPr lang="uz-Cyrl-UZ" altLang="ru-RU" sz="1600" b="1" dirty="0" smtClean="0">
                <a:latin typeface="Times New Roman" panose="02020603050405020304" pitchFamily="18" charset="0"/>
                <a:cs typeface="Times New Roman" panose="02020603050405020304" pitchFamily="18" charset="0"/>
              </a:rPr>
              <a:t>тадбирлар</a:t>
            </a:r>
            <a:endParaRPr lang="uz-Cyrl-UZ" altLang="ru-RU" sz="1600" b="1" dirty="0">
              <a:solidFill>
                <a:srgbClr val="000000"/>
              </a:solidFill>
              <a:latin typeface="Times New Roman" panose="02020603050405020304" pitchFamily="18" charset="0"/>
              <a:cs typeface="Times New Roman" panose="02020603050405020304" pitchFamily="18" charset="0"/>
            </a:endParaRPr>
          </a:p>
        </p:txBody>
      </p:sp>
      <p:cxnSp>
        <p:nvCxnSpPr>
          <p:cNvPr id="27664" name="AutoShape 32"/>
          <p:cNvCxnSpPr>
            <a:cxnSpLocks noChangeShapeType="1"/>
          </p:cNvCxnSpPr>
          <p:nvPr/>
        </p:nvCxnSpPr>
        <p:spPr bwMode="auto">
          <a:xfrm rot="5400000">
            <a:off x="3416797" y="809327"/>
            <a:ext cx="294084" cy="2370733"/>
          </a:xfrm>
          <a:prstGeom prst="bentConnector3">
            <a:avLst>
              <a:gd name="adj1" fmla="val 49560"/>
            </a:avLst>
          </a:prstGeom>
          <a:noFill/>
          <a:ln w="9525">
            <a:solidFill>
              <a:schemeClr val="tx1"/>
            </a:solidFill>
            <a:miter lim="800000"/>
            <a:headEnd/>
            <a:tailEnd type="triangle" w="med" len="med"/>
          </a:ln>
          <a:effectLst>
            <a:prstShdw prst="shdw13" dist="53882" dir="13500000">
              <a:schemeClr val="bg2">
                <a:alpha val="50000"/>
              </a:schemeClr>
            </a:prstShdw>
          </a:effectLst>
          <a:extLst>
            <a:ext uri="{909E8E84-426E-40DD-AFC4-6F175D3DCCD1}">
              <a14:hiddenFill xmlns:a14="http://schemas.microsoft.com/office/drawing/2010/main">
                <a:noFill/>
              </a14:hiddenFill>
            </a:ext>
          </a:extLst>
        </p:spPr>
      </p:cxnSp>
      <p:cxnSp>
        <p:nvCxnSpPr>
          <p:cNvPr id="27665" name="AutoShape 33"/>
          <p:cNvCxnSpPr>
            <a:cxnSpLocks noChangeShapeType="1"/>
            <a:stCxn id="35" idx="2"/>
            <a:endCxn id="39" idx="0"/>
          </p:cNvCxnSpPr>
          <p:nvPr/>
        </p:nvCxnSpPr>
        <p:spPr bwMode="auto">
          <a:xfrm rot="16200000" flipH="1">
            <a:off x="6162685" y="150814"/>
            <a:ext cx="343546" cy="3728885"/>
          </a:xfrm>
          <a:prstGeom prst="bentConnector3">
            <a:avLst>
              <a:gd name="adj1" fmla="val 50000"/>
            </a:avLst>
          </a:prstGeom>
          <a:noFill/>
          <a:ln w="9525">
            <a:solidFill>
              <a:schemeClr val="tx1"/>
            </a:solidFill>
            <a:miter lim="800000"/>
            <a:headEnd/>
            <a:tailEnd type="triangle" w="med" len="med"/>
          </a:ln>
          <a:effectLst>
            <a:prstShdw prst="shdw13" dist="53882" dir="13500000">
              <a:schemeClr val="bg2">
                <a:alpha val="50000"/>
              </a:schemeClr>
            </a:prstShdw>
          </a:effectLst>
          <a:extLst>
            <a:ext uri="{909E8E84-426E-40DD-AFC4-6F175D3DCCD1}">
              <a14:hiddenFill xmlns:a14="http://schemas.microsoft.com/office/drawing/2010/main">
                <a:noFill/>
              </a14:hiddenFill>
            </a:ext>
          </a:extLst>
        </p:spPr>
      </p:cxnSp>
      <p:cxnSp>
        <p:nvCxnSpPr>
          <p:cNvPr id="27666" name="AutoShape 34"/>
          <p:cNvCxnSpPr>
            <a:cxnSpLocks noChangeShapeType="1"/>
            <a:stCxn id="35" idx="2"/>
            <a:endCxn id="33" idx="0"/>
          </p:cNvCxnSpPr>
          <p:nvPr/>
        </p:nvCxnSpPr>
        <p:spPr bwMode="auto">
          <a:xfrm rot="5400000">
            <a:off x="3912247" y="1557227"/>
            <a:ext cx="271512" cy="844026"/>
          </a:xfrm>
          <a:prstGeom prst="bentConnector3">
            <a:avLst>
              <a:gd name="adj1" fmla="val 50000"/>
            </a:avLst>
          </a:prstGeom>
          <a:noFill/>
          <a:ln w="9525">
            <a:solidFill>
              <a:schemeClr val="tx1"/>
            </a:solidFill>
            <a:miter lim="800000"/>
            <a:headEnd/>
            <a:tailEnd type="triangle" w="med" len="med"/>
          </a:ln>
          <a:effectLst>
            <a:prstShdw prst="shdw13" dist="53882" dir="13500000">
              <a:schemeClr val="bg2">
                <a:alpha val="50000"/>
              </a:schemeClr>
            </a:prstShdw>
          </a:effectLst>
          <a:extLst>
            <a:ext uri="{909E8E84-426E-40DD-AFC4-6F175D3DCCD1}">
              <a14:hiddenFill xmlns:a14="http://schemas.microsoft.com/office/drawing/2010/main">
                <a:noFill/>
              </a14:hiddenFill>
            </a:ext>
          </a:extLst>
        </p:spPr>
      </p:cxnSp>
      <p:cxnSp>
        <p:nvCxnSpPr>
          <p:cNvPr id="27667" name="AutoShape 35"/>
          <p:cNvCxnSpPr>
            <a:cxnSpLocks noChangeShapeType="1"/>
          </p:cNvCxnSpPr>
          <p:nvPr/>
        </p:nvCxnSpPr>
        <p:spPr bwMode="auto">
          <a:xfrm rot="16200000" flipH="1">
            <a:off x="4696232" y="1658243"/>
            <a:ext cx="292796" cy="682099"/>
          </a:xfrm>
          <a:prstGeom prst="bentConnector3">
            <a:avLst>
              <a:gd name="adj1" fmla="val 50000"/>
            </a:avLst>
          </a:prstGeom>
          <a:noFill/>
          <a:ln w="9525">
            <a:solidFill>
              <a:schemeClr val="tx1"/>
            </a:solidFill>
            <a:miter lim="800000"/>
            <a:headEnd/>
            <a:tailEnd type="triangle" w="med" len="med"/>
          </a:ln>
          <a:effectLst>
            <a:prstShdw prst="shdw13" dist="53882" dir="13500000">
              <a:schemeClr val="bg2">
                <a:alpha val="50000"/>
              </a:schemeClr>
            </a:prstShdw>
          </a:effectLst>
          <a:extLst>
            <a:ext uri="{909E8E84-426E-40DD-AFC4-6F175D3DCCD1}">
              <a14:hiddenFill xmlns:a14="http://schemas.microsoft.com/office/drawing/2010/main">
                <a:noFill/>
              </a14:hiddenFill>
            </a:ext>
          </a:extLst>
        </p:spPr>
      </p:cxnSp>
      <p:sp>
        <p:nvSpPr>
          <p:cNvPr id="27673" name="AutoShape 41"/>
          <p:cNvSpPr>
            <a:spLocks noChangeArrowheads="1"/>
          </p:cNvSpPr>
          <p:nvPr/>
        </p:nvSpPr>
        <p:spPr bwMode="auto">
          <a:xfrm>
            <a:off x="2581911" y="2720033"/>
            <a:ext cx="310596" cy="333578"/>
          </a:xfrm>
          <a:prstGeom prst="downArrow">
            <a:avLst>
              <a:gd name="adj1" fmla="val 50000"/>
              <a:gd name="adj2" fmla="val 25000"/>
            </a:avLst>
          </a:prstGeom>
          <a:solidFill>
            <a:srgbClr val="FFFFFF"/>
          </a:solidFill>
          <a:ln w="9525">
            <a:solidFill>
              <a:schemeClr val="tx1"/>
            </a:solidFill>
            <a:miter lim="800000"/>
            <a:headEnd/>
            <a:tailEnd/>
          </a:ln>
          <a:effectLst>
            <a:prstShdw prst="shdw13" dist="53882" dir="13500000">
              <a:schemeClr val="bg2">
                <a:alpha val="50000"/>
              </a:schemeClr>
            </a:prstShdw>
          </a:effectLst>
        </p:spPr>
        <p:txBody>
          <a:bodyPr wrap="none" lIns="74264" tIns="37132" rIns="74264" bIns="37132"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uz-Cyrl-UZ" altLang="ru-RU" sz="1463" dirty="0">
              <a:solidFill>
                <a:srgbClr val="000000"/>
              </a:solidFill>
            </a:endParaRPr>
          </a:p>
        </p:txBody>
      </p:sp>
      <p:sp>
        <p:nvSpPr>
          <p:cNvPr id="27674" name="AutoShape 42"/>
          <p:cNvSpPr>
            <a:spLocks noChangeArrowheads="1"/>
          </p:cNvSpPr>
          <p:nvPr/>
        </p:nvSpPr>
        <p:spPr bwMode="auto">
          <a:xfrm>
            <a:off x="7169495" y="2720033"/>
            <a:ext cx="273454" cy="306447"/>
          </a:xfrm>
          <a:prstGeom prst="downArrow">
            <a:avLst>
              <a:gd name="adj1" fmla="val 50000"/>
              <a:gd name="adj2" fmla="val 25000"/>
            </a:avLst>
          </a:prstGeom>
          <a:solidFill>
            <a:srgbClr val="FFFFFF"/>
          </a:solidFill>
          <a:ln w="9525">
            <a:solidFill>
              <a:schemeClr val="tx1"/>
            </a:solidFill>
            <a:miter lim="800000"/>
            <a:headEnd/>
            <a:tailEnd/>
          </a:ln>
          <a:effectLst>
            <a:prstShdw prst="shdw13" dist="53882" dir="13500000">
              <a:schemeClr val="bg2">
                <a:alpha val="50000"/>
              </a:schemeClr>
            </a:prstShdw>
          </a:effectLst>
        </p:spPr>
        <p:txBody>
          <a:bodyPr wrap="none" lIns="74264" tIns="37132" rIns="74264" bIns="37132"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ru-RU" altLang="ru-RU" sz="1463">
              <a:solidFill>
                <a:srgbClr val="000000"/>
              </a:solidFill>
            </a:endParaRPr>
          </a:p>
        </p:txBody>
      </p:sp>
      <p:sp>
        <p:nvSpPr>
          <p:cNvPr id="28" name="Заголовок 1"/>
          <p:cNvSpPr txBox="1">
            <a:spLocks/>
          </p:cNvSpPr>
          <p:nvPr/>
        </p:nvSpPr>
        <p:spPr>
          <a:xfrm>
            <a:off x="325321" y="214731"/>
            <a:ext cx="9418439" cy="424732"/>
          </a:xfrm>
          <a:prstGeom prst="rect">
            <a:avLst/>
          </a:prstGeom>
          <a:solidFill>
            <a:schemeClr val="accent2">
              <a:lumMod val="20000"/>
              <a:lumOff val="80000"/>
            </a:schemeClr>
          </a:solidFill>
          <a:ln w="50800">
            <a:solidFill>
              <a:schemeClr val="accent2">
                <a:lumMod val="75000"/>
              </a:schemeClr>
            </a:solidFill>
          </a:ln>
        </p:spPr>
        <p:txBody>
          <a:bodyPr anchor="b">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ru-RU" sz="1950" b="1" dirty="0">
                <a:latin typeface="Arial" panose="020B0604020202020204" pitchFamily="34" charset="0"/>
                <a:cs typeface="Arial" panose="020B0604020202020204" pitchFamily="34" charset="0"/>
              </a:rPr>
              <a:t> </a:t>
            </a:r>
            <a:r>
              <a:rPr lang="ru-RU" sz="2400" b="1" dirty="0" err="1">
                <a:latin typeface="Times New Roman" panose="02020603050405020304" pitchFamily="18" charset="0"/>
                <a:cs typeface="Times New Roman" panose="02020603050405020304" pitchFamily="18" charset="0"/>
              </a:rPr>
              <a:t>Ходимларни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рағбатлантиришнинг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замонавий</a:t>
            </a:r>
            <a:r>
              <a:rPr lang="ru-RU" sz="2400" b="1" dirty="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технологиялари</a:t>
            </a:r>
            <a:r>
              <a:rPr lang="en-US" sz="2400" b="1" dirty="0" smtClean="0">
                <a:latin typeface="Times New Roman" panose="02020603050405020304" pitchFamily="18" charset="0"/>
                <a:cs typeface="Times New Roman" panose="02020603050405020304" pitchFamily="18" charset="0"/>
              </a:rPr>
              <a:t> [2]</a:t>
            </a:r>
            <a:endParaRPr lang="ru-RU" sz="2400" b="1" dirty="0">
              <a:latin typeface="Times New Roman" panose="02020603050405020304" pitchFamily="18" charset="0"/>
              <a:cs typeface="Times New Roman" panose="02020603050405020304" pitchFamily="18" charset="0"/>
            </a:endParaRPr>
          </a:p>
        </p:txBody>
      </p:sp>
      <p:sp>
        <p:nvSpPr>
          <p:cNvPr id="27677" name="Номер слайда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A7D3ECFC-FC32-469B-ACB6-F46731C3792F}" type="slidenum">
              <a:rPr lang="ru-RU" altLang="ru-RU" sz="975">
                <a:solidFill>
                  <a:srgbClr val="898989"/>
                </a:solidFill>
              </a:rPr>
              <a:pPr>
                <a:lnSpc>
                  <a:spcPct val="100000"/>
                </a:lnSpc>
                <a:spcBef>
                  <a:spcPct val="0"/>
                </a:spcBef>
                <a:buFontTx/>
                <a:buNone/>
              </a:pPr>
              <a:t>33</a:t>
            </a:fld>
            <a:endParaRPr lang="ru-RU" altLang="ru-RU" sz="975">
              <a:solidFill>
                <a:srgbClr val="898989"/>
              </a:solidFill>
            </a:endParaRPr>
          </a:p>
        </p:txBody>
      </p:sp>
    </p:spTree>
    <p:extLst>
      <p:ext uri="{BB962C8B-B14F-4D97-AF65-F5344CB8AC3E}">
        <p14:creationId xmlns:p14="http://schemas.microsoft.com/office/powerpoint/2010/main" val="309917112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Номер слайда 4"/>
          <p:cNvSpPr txBox="1">
            <a:spLocks noGrp="1"/>
          </p:cNvSpPr>
          <p:nvPr/>
        </p:nvSpPr>
        <p:spPr bwMode="auto">
          <a:xfrm>
            <a:off x="7825482" y="5746850"/>
            <a:ext cx="1733550" cy="386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4264" tIns="37132" rIns="74264" bIns="37132"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fld id="{744BA62E-5415-431B-9B07-481965D377B1}" type="slidenum">
              <a:rPr lang="ru-RU" altLang="ru-RU" sz="975">
                <a:solidFill>
                  <a:srgbClr val="898989"/>
                </a:solidFill>
                <a:latin typeface="Arial" panose="020B0604020202020204" pitchFamily="34" charset="0"/>
              </a:rPr>
              <a:pPr algn="r" eaLnBrk="1" hangingPunct="1">
                <a:lnSpc>
                  <a:spcPct val="100000"/>
                </a:lnSpc>
                <a:spcBef>
                  <a:spcPct val="0"/>
                </a:spcBef>
                <a:buFontTx/>
                <a:buNone/>
              </a:pPr>
              <a:t>34</a:t>
            </a:fld>
            <a:endParaRPr lang="ru-RU" altLang="ru-RU" sz="975">
              <a:solidFill>
                <a:srgbClr val="898989"/>
              </a:solidFill>
              <a:latin typeface="Arial" panose="020B0604020202020204" pitchFamily="34" charset="0"/>
            </a:endParaRPr>
          </a:p>
        </p:txBody>
      </p:sp>
      <p:grpSp>
        <p:nvGrpSpPr>
          <p:cNvPr id="29699" name="Группа 33"/>
          <p:cNvGrpSpPr>
            <a:grpSpLocks/>
          </p:cNvGrpSpPr>
          <p:nvPr/>
        </p:nvGrpSpPr>
        <p:grpSpPr bwMode="auto">
          <a:xfrm>
            <a:off x="923391" y="1019503"/>
            <a:ext cx="8072089" cy="5701974"/>
            <a:chOff x="214374" y="1072155"/>
            <a:chExt cx="8715253" cy="5570725"/>
          </a:xfrm>
        </p:grpSpPr>
        <p:sp>
          <p:nvSpPr>
            <p:cNvPr id="13" name="Скругленный прямоугольник 12"/>
            <p:cNvSpPr/>
            <p:nvPr/>
          </p:nvSpPr>
          <p:spPr>
            <a:xfrm>
              <a:off x="214374" y="1149230"/>
              <a:ext cx="928826" cy="5493650"/>
            </a:xfrm>
            <a:prstGeom prst="roundRect">
              <a:avLst/>
            </a:prstGeom>
            <a:solidFill>
              <a:schemeClr val="accent2">
                <a:lumMod val="60000"/>
                <a:lumOff val="4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b="1" dirty="0" smtClean="0">
                  <a:solidFill>
                    <a:schemeClr val="tx1"/>
                  </a:solidFill>
                  <a:latin typeface="Times New Roman" panose="02020603050405020304" pitchFamily="18" charset="0"/>
                  <a:cs typeface="Times New Roman" panose="02020603050405020304" pitchFamily="18" charset="0"/>
                </a:rPr>
                <a:t>С</a:t>
              </a:r>
            </a:p>
            <a:p>
              <a:pPr algn="ctr">
                <a:defRPr/>
              </a:pPr>
              <a:r>
                <a:rPr lang="uz-Cyrl-UZ" b="1" dirty="0" smtClean="0">
                  <a:solidFill>
                    <a:schemeClr val="tx1"/>
                  </a:solidFill>
                  <a:latin typeface="Times New Roman" panose="02020603050405020304" pitchFamily="18" charset="0"/>
                  <a:cs typeface="Times New Roman" panose="02020603050405020304" pitchFamily="18" charset="0"/>
                </a:rPr>
                <a:t>А</a:t>
              </a:r>
            </a:p>
            <a:p>
              <a:pPr algn="ctr">
                <a:defRPr/>
              </a:pPr>
              <a:r>
                <a:rPr lang="uz-Cyrl-UZ" b="1" dirty="0" smtClean="0">
                  <a:solidFill>
                    <a:schemeClr val="tx1"/>
                  </a:solidFill>
                  <a:latin typeface="Times New Roman" panose="02020603050405020304" pitchFamily="18" charset="0"/>
                  <a:cs typeface="Times New Roman" panose="02020603050405020304" pitchFamily="18" charset="0"/>
                </a:rPr>
                <a:t>М</a:t>
              </a:r>
            </a:p>
            <a:p>
              <a:pPr algn="ctr">
                <a:defRPr/>
              </a:pPr>
              <a:r>
                <a:rPr lang="uz-Cyrl-UZ" b="1" dirty="0" smtClean="0">
                  <a:solidFill>
                    <a:schemeClr val="tx1"/>
                  </a:solidFill>
                  <a:latin typeface="Times New Roman" panose="02020603050405020304" pitchFamily="18" charset="0"/>
                  <a:cs typeface="Times New Roman" panose="02020603050405020304" pitchFamily="18" charset="0"/>
                </a:rPr>
                <a:t>А</a:t>
              </a:r>
            </a:p>
            <a:p>
              <a:pPr algn="ctr">
                <a:defRPr/>
              </a:pPr>
              <a:r>
                <a:rPr lang="uz-Cyrl-UZ" b="1" dirty="0" smtClean="0">
                  <a:solidFill>
                    <a:schemeClr val="tx1"/>
                  </a:solidFill>
                  <a:latin typeface="Times New Roman" panose="02020603050405020304" pitchFamily="18" charset="0"/>
                  <a:cs typeface="Times New Roman" panose="02020603050405020304" pitchFamily="18" charset="0"/>
                </a:rPr>
                <a:t>Р</a:t>
              </a:r>
            </a:p>
            <a:p>
              <a:pPr algn="ctr">
                <a:defRPr/>
              </a:pPr>
              <a:r>
                <a:rPr lang="uz-Cyrl-UZ" b="1" dirty="0" smtClean="0">
                  <a:solidFill>
                    <a:schemeClr val="tx1"/>
                  </a:solidFill>
                  <a:latin typeface="Times New Roman" panose="02020603050405020304" pitchFamily="18" charset="0"/>
                  <a:cs typeface="Times New Roman" panose="02020603050405020304" pitchFamily="18" charset="0"/>
                </a:rPr>
                <a:t>А</a:t>
              </a:r>
            </a:p>
            <a:p>
              <a:pPr algn="ctr">
                <a:defRPr/>
              </a:pPr>
              <a:r>
                <a:rPr lang="uz-Cyrl-UZ" b="1" dirty="0" smtClean="0">
                  <a:solidFill>
                    <a:schemeClr val="tx1"/>
                  </a:solidFill>
                  <a:latin typeface="Times New Roman" panose="02020603050405020304" pitchFamily="18" charset="0"/>
                  <a:cs typeface="Times New Roman" panose="02020603050405020304" pitchFamily="18" charset="0"/>
                </a:rPr>
                <a:t>Д</a:t>
              </a:r>
            </a:p>
            <a:p>
              <a:pPr algn="ctr">
                <a:defRPr/>
              </a:pPr>
              <a:r>
                <a:rPr lang="uz-Cyrl-UZ" b="1" dirty="0" smtClean="0">
                  <a:solidFill>
                    <a:schemeClr val="tx1"/>
                  </a:solidFill>
                  <a:latin typeface="Times New Roman" panose="02020603050405020304" pitchFamily="18" charset="0"/>
                  <a:cs typeface="Times New Roman" panose="02020603050405020304" pitchFamily="18" charset="0"/>
                </a:rPr>
                <a:t>О</a:t>
              </a:r>
            </a:p>
            <a:p>
              <a:pPr algn="ctr">
                <a:defRPr/>
              </a:pPr>
              <a:r>
                <a:rPr lang="uz-Cyrl-UZ" b="1" dirty="0" smtClean="0">
                  <a:solidFill>
                    <a:schemeClr val="tx1"/>
                  </a:solidFill>
                  <a:latin typeface="Times New Roman" panose="02020603050405020304" pitchFamily="18" charset="0"/>
                  <a:cs typeface="Times New Roman" panose="02020603050405020304" pitchFamily="18" charset="0"/>
                </a:rPr>
                <a:t>Д</a:t>
              </a:r>
            </a:p>
            <a:p>
              <a:pPr algn="ctr">
                <a:defRPr/>
              </a:pPr>
              <a:r>
                <a:rPr lang="uz-Cyrl-UZ" b="1" dirty="0" smtClean="0">
                  <a:solidFill>
                    <a:schemeClr val="tx1"/>
                  </a:solidFill>
                  <a:latin typeface="Times New Roman" panose="02020603050405020304" pitchFamily="18" charset="0"/>
                  <a:cs typeface="Times New Roman" panose="02020603050405020304" pitchFamily="18" charset="0"/>
                </a:rPr>
                <a:t>Л</a:t>
              </a:r>
            </a:p>
            <a:p>
              <a:pPr algn="ctr">
                <a:defRPr/>
              </a:pPr>
              <a:r>
                <a:rPr lang="uz-Cyrl-UZ" b="1" dirty="0" smtClean="0">
                  <a:solidFill>
                    <a:schemeClr val="tx1"/>
                  </a:solidFill>
                  <a:latin typeface="Times New Roman" panose="02020603050405020304" pitchFamily="18" charset="0"/>
                  <a:cs typeface="Times New Roman" panose="02020603050405020304" pitchFamily="18" charset="0"/>
                </a:rPr>
                <a:t>И</a:t>
              </a:r>
            </a:p>
            <a:p>
              <a:pPr algn="ctr">
                <a:defRPr/>
              </a:pPr>
              <a:r>
                <a:rPr lang="uz-Cyrl-UZ" b="1" dirty="0" smtClean="0">
                  <a:solidFill>
                    <a:schemeClr val="tx1"/>
                  </a:solidFill>
                  <a:latin typeface="Times New Roman" panose="02020603050405020304" pitchFamily="18" charset="0"/>
                  <a:cs typeface="Times New Roman" panose="02020603050405020304" pitchFamily="18" charset="0"/>
                </a:rPr>
                <a:t>К</a:t>
              </a:r>
            </a:p>
            <a:p>
              <a:pPr algn="ctr">
                <a:defRPr/>
              </a:pPr>
              <a:endParaRPr lang="uz-Cyrl-UZ" sz="1400" dirty="0">
                <a:solidFill>
                  <a:schemeClr val="tx1"/>
                </a:solidFill>
                <a:latin typeface="Times New Roman" panose="02020603050405020304" pitchFamily="18" charset="0"/>
                <a:cs typeface="Times New Roman" panose="02020603050405020304" pitchFamily="18" charset="0"/>
              </a:endParaRPr>
            </a:p>
          </p:txBody>
        </p:sp>
        <p:sp>
          <p:nvSpPr>
            <p:cNvPr id="14" name="Скругленный прямоугольник 13"/>
            <p:cNvSpPr/>
            <p:nvPr/>
          </p:nvSpPr>
          <p:spPr>
            <a:xfrm>
              <a:off x="8071657" y="1072155"/>
              <a:ext cx="857970" cy="5493650"/>
            </a:xfrm>
            <a:prstGeom prst="roundRect">
              <a:avLst/>
            </a:prstGeom>
            <a:solidFill>
              <a:schemeClr val="accent2">
                <a:lumMod val="60000"/>
                <a:lumOff val="4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b="1" dirty="0" smtClean="0">
                  <a:solidFill>
                    <a:srgbClr val="000066"/>
                  </a:solidFill>
                  <a:latin typeface="Times New Roman" panose="02020603050405020304" pitchFamily="18" charset="0"/>
                  <a:cs typeface="Times New Roman" panose="02020603050405020304" pitchFamily="18" charset="0"/>
                </a:rPr>
                <a:t>И</a:t>
              </a:r>
            </a:p>
            <a:p>
              <a:pPr algn="ctr">
                <a:defRPr/>
              </a:pPr>
              <a:r>
                <a:rPr lang="uz-Cyrl-UZ" b="1" dirty="0" smtClean="0">
                  <a:solidFill>
                    <a:srgbClr val="000066"/>
                  </a:solidFill>
                  <a:latin typeface="Times New Roman" panose="02020603050405020304" pitchFamily="18" charset="0"/>
                  <a:cs typeface="Times New Roman" panose="02020603050405020304" pitchFamily="18" charset="0"/>
                </a:rPr>
                <a:t>Ш</a:t>
              </a:r>
            </a:p>
            <a:p>
              <a:pPr algn="ctr">
                <a:defRPr/>
              </a:pPr>
              <a:endParaRPr lang="uz-Cyrl-UZ" b="1" dirty="0" smtClean="0">
                <a:solidFill>
                  <a:srgbClr val="000066"/>
                </a:solidFill>
                <a:latin typeface="Times New Roman" panose="02020603050405020304" pitchFamily="18" charset="0"/>
                <a:cs typeface="Times New Roman" panose="02020603050405020304" pitchFamily="18" charset="0"/>
              </a:endParaRPr>
            </a:p>
            <a:p>
              <a:pPr algn="ctr">
                <a:defRPr/>
              </a:pPr>
              <a:r>
                <a:rPr lang="uz-Cyrl-UZ" b="1" dirty="0" smtClean="0">
                  <a:solidFill>
                    <a:srgbClr val="000066"/>
                  </a:solidFill>
                  <a:latin typeface="Times New Roman" panose="02020603050405020304" pitchFamily="18" charset="0"/>
                  <a:cs typeface="Times New Roman" panose="02020603050405020304" pitchFamily="18" charset="0"/>
                </a:rPr>
                <a:t>С</a:t>
              </a:r>
            </a:p>
            <a:p>
              <a:pPr algn="ctr">
                <a:defRPr/>
              </a:pPr>
              <a:r>
                <a:rPr lang="uz-Cyrl-UZ" b="1" dirty="0" smtClean="0">
                  <a:solidFill>
                    <a:srgbClr val="000066"/>
                  </a:solidFill>
                  <a:latin typeface="Times New Roman" panose="02020603050405020304" pitchFamily="18" charset="0"/>
                  <a:cs typeface="Times New Roman" panose="02020603050405020304" pitchFamily="18" charset="0"/>
                </a:rPr>
                <a:t>И</a:t>
              </a:r>
            </a:p>
            <a:p>
              <a:pPr algn="ctr">
                <a:defRPr/>
              </a:pPr>
              <a:r>
                <a:rPr lang="uz-Cyrl-UZ" b="1" dirty="0" smtClean="0">
                  <a:solidFill>
                    <a:srgbClr val="000066"/>
                  </a:solidFill>
                  <a:latin typeface="Times New Roman" panose="02020603050405020304" pitchFamily="18" charset="0"/>
                  <a:cs typeface="Times New Roman" panose="02020603050405020304" pitchFamily="18" charset="0"/>
                </a:rPr>
                <a:t>Ф</a:t>
              </a:r>
            </a:p>
            <a:p>
              <a:pPr algn="ctr">
                <a:defRPr/>
              </a:pPr>
              <a:r>
                <a:rPr lang="uz-Cyrl-UZ" b="1" dirty="0" smtClean="0">
                  <a:solidFill>
                    <a:srgbClr val="000066"/>
                  </a:solidFill>
                  <a:latin typeface="Times New Roman" panose="02020603050405020304" pitchFamily="18" charset="0"/>
                  <a:cs typeface="Times New Roman" panose="02020603050405020304" pitchFamily="18" charset="0"/>
                </a:rPr>
                <a:t>А</a:t>
              </a:r>
            </a:p>
            <a:p>
              <a:pPr algn="ctr">
                <a:defRPr/>
              </a:pPr>
              <a:r>
                <a:rPr lang="uz-Cyrl-UZ" b="1" dirty="0" smtClean="0">
                  <a:solidFill>
                    <a:srgbClr val="000066"/>
                  </a:solidFill>
                  <a:latin typeface="Times New Roman" panose="02020603050405020304" pitchFamily="18" charset="0"/>
                  <a:cs typeface="Times New Roman" panose="02020603050405020304" pitchFamily="18" charset="0"/>
                </a:rPr>
                <a:t>Т</a:t>
              </a:r>
            </a:p>
            <a:p>
              <a:pPr algn="ctr">
                <a:defRPr/>
              </a:pPr>
              <a:r>
                <a:rPr lang="uz-Cyrl-UZ" b="1" dirty="0" smtClean="0">
                  <a:solidFill>
                    <a:srgbClr val="000066"/>
                  </a:solidFill>
                  <a:latin typeface="Times New Roman" panose="02020603050405020304" pitchFamily="18" charset="0"/>
                  <a:cs typeface="Times New Roman" panose="02020603050405020304" pitchFamily="18" charset="0"/>
                </a:rPr>
                <a:t>И</a:t>
              </a:r>
            </a:p>
            <a:p>
              <a:pPr algn="ctr">
                <a:defRPr/>
              </a:pPr>
              <a:endParaRPr lang="uz-Cyrl-UZ" b="1" dirty="0">
                <a:solidFill>
                  <a:srgbClr val="000066"/>
                </a:solidFill>
                <a:latin typeface="Times New Roman" panose="02020603050405020304" pitchFamily="18" charset="0"/>
                <a:cs typeface="Times New Roman" panose="02020603050405020304" pitchFamily="18" charset="0"/>
              </a:endParaRPr>
            </a:p>
          </p:txBody>
        </p:sp>
        <p:sp>
          <p:nvSpPr>
            <p:cNvPr id="16" name="Скругленный прямоугольник 15"/>
            <p:cNvSpPr/>
            <p:nvPr/>
          </p:nvSpPr>
          <p:spPr>
            <a:xfrm>
              <a:off x="1656134" y="1149230"/>
              <a:ext cx="6062785" cy="5341141"/>
            </a:xfrm>
            <a:prstGeom prst="roundRect">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uz-Cyrl-UZ" sz="1200" dirty="0">
                <a:solidFill>
                  <a:prstClr val="white"/>
                </a:solidFill>
                <a:latin typeface="Times New Roman" panose="02020603050405020304" pitchFamily="18" charset="0"/>
                <a:cs typeface="Times New Roman" panose="02020603050405020304" pitchFamily="18" charset="0"/>
              </a:endParaRPr>
            </a:p>
          </p:txBody>
        </p:sp>
        <p:sp>
          <p:nvSpPr>
            <p:cNvPr id="17" name="Скругленный прямоугольник 16"/>
            <p:cNvSpPr/>
            <p:nvPr/>
          </p:nvSpPr>
          <p:spPr>
            <a:xfrm>
              <a:off x="2044300" y="1382095"/>
              <a:ext cx="2020928" cy="849466"/>
            </a:xfrm>
            <a:prstGeom prst="roundRect">
              <a:avLst/>
            </a:prstGeom>
            <a:solidFill>
              <a:schemeClr val="accent2">
                <a:lumMod val="75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b="1" dirty="0" smtClean="0">
                  <a:solidFill>
                    <a:schemeClr val="tx1"/>
                  </a:solidFill>
                  <a:latin typeface="Times New Roman" panose="02020603050405020304" pitchFamily="18" charset="0"/>
                  <a:cs typeface="Times New Roman" panose="02020603050405020304" pitchFamily="18" charset="0"/>
                </a:rPr>
                <a:t>Тизим элементи</a:t>
              </a:r>
              <a:endParaRPr lang="uz-Cyrl-UZ" b="1" dirty="0">
                <a:solidFill>
                  <a:schemeClr val="tx1"/>
                </a:solidFill>
                <a:latin typeface="Times New Roman" panose="02020603050405020304" pitchFamily="18" charset="0"/>
                <a:cs typeface="Times New Roman" panose="02020603050405020304" pitchFamily="18" charset="0"/>
              </a:endParaRPr>
            </a:p>
          </p:txBody>
        </p:sp>
        <p:sp>
          <p:nvSpPr>
            <p:cNvPr id="18" name="Скругленный прямоугольник 17"/>
            <p:cNvSpPr/>
            <p:nvPr/>
          </p:nvSpPr>
          <p:spPr>
            <a:xfrm>
              <a:off x="1967283" y="2387351"/>
              <a:ext cx="2104107" cy="851105"/>
            </a:xfrm>
            <a:prstGeom prst="roundRect">
              <a:avLst/>
            </a:prstGeom>
            <a:solidFill>
              <a:schemeClr val="accent2">
                <a:lumMod val="60000"/>
                <a:lumOff val="4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400" b="1" dirty="0" smtClean="0">
                  <a:solidFill>
                    <a:schemeClr val="tx1"/>
                  </a:solidFill>
                  <a:latin typeface="Times New Roman" panose="02020603050405020304" pitchFamily="18" charset="0"/>
                  <a:cs typeface="Times New Roman" panose="02020603050405020304" pitchFamily="18" charset="0"/>
                </a:rPr>
                <a:t>Иш ҳақининг доимий қисми</a:t>
              </a:r>
              <a:endParaRPr lang="uz-Cyrl-UZ" sz="1400" b="1" dirty="0">
                <a:solidFill>
                  <a:schemeClr val="tx1"/>
                </a:solidFill>
                <a:latin typeface="Times New Roman" panose="02020603050405020304" pitchFamily="18" charset="0"/>
                <a:cs typeface="Times New Roman" panose="02020603050405020304" pitchFamily="18" charset="0"/>
              </a:endParaRPr>
            </a:p>
          </p:txBody>
        </p:sp>
        <p:sp>
          <p:nvSpPr>
            <p:cNvPr id="19" name="Скругленный прямоугольник 18"/>
            <p:cNvSpPr/>
            <p:nvPr/>
          </p:nvSpPr>
          <p:spPr>
            <a:xfrm>
              <a:off x="1967283" y="3392607"/>
              <a:ext cx="2104107" cy="852746"/>
            </a:xfrm>
            <a:prstGeom prst="roundRect">
              <a:avLst/>
            </a:prstGeom>
            <a:solidFill>
              <a:schemeClr val="accent2">
                <a:lumMod val="60000"/>
                <a:lumOff val="4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400" b="1" dirty="0" smtClean="0">
                  <a:solidFill>
                    <a:schemeClr val="tx1"/>
                  </a:solidFill>
                  <a:latin typeface="Times New Roman" panose="02020603050405020304" pitchFamily="18" charset="0"/>
                  <a:cs typeface="Times New Roman" panose="02020603050405020304" pitchFamily="18" charset="0"/>
                </a:rPr>
                <a:t>Иш ҳақининг ўзгарувчан қисми</a:t>
              </a:r>
              <a:endParaRPr lang="uz-Cyrl-UZ" sz="1400" b="1" dirty="0">
                <a:solidFill>
                  <a:schemeClr val="tx1"/>
                </a:solidFill>
                <a:latin typeface="Times New Roman" panose="02020603050405020304" pitchFamily="18" charset="0"/>
                <a:cs typeface="Times New Roman" panose="02020603050405020304" pitchFamily="18" charset="0"/>
              </a:endParaRPr>
            </a:p>
          </p:txBody>
        </p:sp>
        <p:sp>
          <p:nvSpPr>
            <p:cNvPr id="20" name="Скругленный прямоугольник 19"/>
            <p:cNvSpPr/>
            <p:nvPr/>
          </p:nvSpPr>
          <p:spPr>
            <a:xfrm>
              <a:off x="1967283" y="4399503"/>
              <a:ext cx="2104107" cy="1045892"/>
            </a:xfrm>
            <a:prstGeom prst="roundRect">
              <a:avLst/>
            </a:prstGeom>
            <a:solidFill>
              <a:schemeClr val="accent2">
                <a:lumMod val="60000"/>
                <a:lumOff val="4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400" b="1" dirty="0" smtClean="0">
                  <a:solidFill>
                    <a:schemeClr val="tx1"/>
                  </a:solidFill>
                  <a:latin typeface="Times New Roman" panose="02020603050405020304" pitchFamily="18" charset="0"/>
                  <a:cs typeface="Times New Roman" panose="02020603050405020304" pitchFamily="18" charset="0"/>
                </a:rPr>
                <a:t>Ижтимоий қўллаб-қувватлаш ва корпоратив кафолат дастурлари</a:t>
              </a:r>
              <a:endParaRPr lang="uz-Cyrl-UZ" sz="1400" b="1" dirty="0">
                <a:solidFill>
                  <a:schemeClr val="tx1"/>
                </a:solidFill>
                <a:latin typeface="Times New Roman" panose="02020603050405020304" pitchFamily="18" charset="0"/>
                <a:cs typeface="Times New Roman" panose="02020603050405020304" pitchFamily="18" charset="0"/>
              </a:endParaRPr>
            </a:p>
          </p:txBody>
        </p:sp>
        <p:sp>
          <p:nvSpPr>
            <p:cNvPr id="21" name="Скругленный прямоугольник 20"/>
            <p:cNvSpPr/>
            <p:nvPr/>
          </p:nvSpPr>
          <p:spPr>
            <a:xfrm>
              <a:off x="1967283" y="5713059"/>
              <a:ext cx="2104107" cy="542804"/>
            </a:xfrm>
            <a:prstGeom prst="roundRect">
              <a:avLst/>
            </a:prstGeom>
            <a:solidFill>
              <a:schemeClr val="accent2">
                <a:lumMod val="60000"/>
                <a:lumOff val="4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400" b="1" dirty="0" smtClean="0">
                  <a:solidFill>
                    <a:schemeClr val="tx1"/>
                  </a:solidFill>
                  <a:latin typeface="Times New Roman" panose="02020603050405020304" pitchFamily="18" charset="0"/>
                  <a:cs typeface="Times New Roman" panose="02020603050405020304" pitchFamily="18" charset="0"/>
                </a:rPr>
                <a:t>Номоддий рағбат</a:t>
              </a:r>
              <a:endParaRPr lang="uz-Cyrl-UZ" sz="1400" b="1" dirty="0">
                <a:solidFill>
                  <a:schemeClr val="tx1"/>
                </a:solidFill>
                <a:latin typeface="Times New Roman" panose="02020603050405020304" pitchFamily="18" charset="0"/>
                <a:cs typeface="Times New Roman" panose="02020603050405020304" pitchFamily="18" charset="0"/>
              </a:endParaRPr>
            </a:p>
          </p:txBody>
        </p:sp>
        <p:sp>
          <p:nvSpPr>
            <p:cNvPr id="22" name="Скругленный прямоугольник 21"/>
            <p:cNvSpPr/>
            <p:nvPr/>
          </p:nvSpPr>
          <p:spPr>
            <a:xfrm>
              <a:off x="4513468" y="1352577"/>
              <a:ext cx="2758751" cy="849466"/>
            </a:xfrm>
            <a:prstGeom prst="roundRect">
              <a:avLst/>
            </a:prstGeom>
            <a:solidFill>
              <a:schemeClr val="accent2">
                <a:lumMod val="75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b="1" dirty="0" smtClean="0">
                  <a:solidFill>
                    <a:schemeClr val="tx1"/>
                  </a:solidFill>
                  <a:latin typeface="Times New Roman" panose="02020603050405020304" pitchFamily="18" charset="0"/>
                  <a:cs typeface="Times New Roman" panose="02020603050405020304" pitchFamily="18" charset="0"/>
                </a:rPr>
                <a:t>йўналтирилиши</a:t>
              </a:r>
              <a:endParaRPr lang="uz-Cyrl-UZ" b="1" dirty="0">
                <a:solidFill>
                  <a:schemeClr val="tx1"/>
                </a:solidFill>
                <a:latin typeface="Times New Roman" panose="02020603050405020304" pitchFamily="18" charset="0"/>
                <a:cs typeface="Times New Roman" panose="02020603050405020304" pitchFamily="18" charset="0"/>
              </a:endParaRPr>
            </a:p>
          </p:txBody>
        </p:sp>
        <p:sp>
          <p:nvSpPr>
            <p:cNvPr id="23" name="Скругленный прямоугольник 22"/>
            <p:cNvSpPr/>
            <p:nvPr/>
          </p:nvSpPr>
          <p:spPr>
            <a:xfrm>
              <a:off x="4573541" y="2387350"/>
              <a:ext cx="2995837" cy="851104"/>
            </a:xfrm>
            <a:prstGeom prst="roundRect">
              <a:avLst/>
            </a:prstGeom>
            <a:solidFill>
              <a:schemeClr val="accent2">
                <a:lumMod val="60000"/>
                <a:lumOff val="4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400" b="1" dirty="0" smtClean="0">
                  <a:solidFill>
                    <a:schemeClr val="tx1"/>
                  </a:solidFill>
                  <a:latin typeface="Times New Roman" panose="02020603050405020304" pitchFamily="18" charset="0"/>
                  <a:cs typeface="Times New Roman" panose="02020603050405020304" pitchFamily="18" charset="0"/>
                </a:rPr>
                <a:t>Мутахассисларни жалб қилиш ва таъминлаш</a:t>
              </a:r>
              <a:endParaRPr lang="uz-Cyrl-UZ" sz="1400" b="1" dirty="0">
                <a:solidFill>
                  <a:schemeClr val="tx1"/>
                </a:solidFill>
                <a:latin typeface="Times New Roman" panose="02020603050405020304" pitchFamily="18" charset="0"/>
                <a:cs typeface="Times New Roman" panose="02020603050405020304" pitchFamily="18" charset="0"/>
              </a:endParaRPr>
            </a:p>
          </p:txBody>
        </p:sp>
        <p:sp>
          <p:nvSpPr>
            <p:cNvPr id="24" name="Скругленный прямоугольник 23"/>
            <p:cNvSpPr/>
            <p:nvPr/>
          </p:nvSpPr>
          <p:spPr>
            <a:xfrm>
              <a:off x="4573541" y="3392608"/>
              <a:ext cx="2995837" cy="852746"/>
            </a:xfrm>
            <a:prstGeom prst="roundRect">
              <a:avLst/>
            </a:prstGeom>
            <a:solidFill>
              <a:schemeClr val="accent2">
                <a:lumMod val="60000"/>
                <a:lumOff val="4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400" b="1" dirty="0" smtClean="0">
                  <a:solidFill>
                    <a:schemeClr val="tx1"/>
                  </a:solidFill>
                  <a:latin typeface="Times New Roman" panose="02020603050405020304" pitchFamily="18" charset="0"/>
                  <a:cs typeface="Times New Roman" panose="02020603050405020304" pitchFamily="18" charset="0"/>
                </a:rPr>
                <a:t>Муайян ишлаш натижаларига эришишни рағбатлантириш</a:t>
              </a:r>
              <a:endParaRPr lang="uz-Cyrl-UZ" sz="1400" b="1" dirty="0">
                <a:solidFill>
                  <a:schemeClr val="tx1"/>
                </a:solidFill>
                <a:latin typeface="Times New Roman" panose="02020603050405020304" pitchFamily="18" charset="0"/>
                <a:cs typeface="Times New Roman" panose="02020603050405020304" pitchFamily="18" charset="0"/>
              </a:endParaRPr>
            </a:p>
          </p:txBody>
        </p:sp>
        <p:sp>
          <p:nvSpPr>
            <p:cNvPr id="25" name="Скругленный прямоугольник 24"/>
            <p:cNvSpPr/>
            <p:nvPr/>
          </p:nvSpPr>
          <p:spPr>
            <a:xfrm>
              <a:off x="4573541" y="4399503"/>
              <a:ext cx="3092866" cy="931194"/>
            </a:xfrm>
            <a:prstGeom prst="roundRect">
              <a:avLst/>
            </a:prstGeom>
            <a:solidFill>
              <a:schemeClr val="accent2">
                <a:lumMod val="60000"/>
                <a:lumOff val="4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400" b="1" dirty="0" smtClean="0">
                  <a:solidFill>
                    <a:schemeClr val="tx1"/>
                  </a:solidFill>
                  <a:latin typeface="Times New Roman" panose="02020603050405020304" pitchFamily="18" charset="0"/>
                  <a:cs typeface="Times New Roman" panose="02020603050405020304" pitchFamily="18" charset="0"/>
                </a:rPr>
                <a:t>Узоқ муддатли  истиқболда барқарор ишлаш ва мақсадли хатти-ҳаракатларни рағбатлантириш</a:t>
              </a:r>
              <a:endParaRPr lang="uz-Cyrl-UZ" sz="1400" b="1" dirty="0">
                <a:solidFill>
                  <a:schemeClr val="tx1"/>
                </a:solidFill>
                <a:latin typeface="Times New Roman" panose="02020603050405020304" pitchFamily="18" charset="0"/>
                <a:cs typeface="Times New Roman" panose="02020603050405020304" pitchFamily="18" charset="0"/>
              </a:endParaRPr>
            </a:p>
          </p:txBody>
        </p:sp>
        <p:sp>
          <p:nvSpPr>
            <p:cNvPr id="26" name="Скругленный прямоугольник 25"/>
            <p:cNvSpPr/>
            <p:nvPr/>
          </p:nvSpPr>
          <p:spPr>
            <a:xfrm>
              <a:off x="4584324" y="5484982"/>
              <a:ext cx="2985054" cy="851104"/>
            </a:xfrm>
            <a:prstGeom prst="roundRect">
              <a:avLst/>
            </a:prstGeom>
            <a:solidFill>
              <a:schemeClr val="accent2">
                <a:lumMod val="60000"/>
                <a:lumOff val="4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1400" b="1" dirty="0" smtClean="0">
                  <a:solidFill>
                    <a:schemeClr val="tx1"/>
                  </a:solidFill>
                  <a:latin typeface="Times New Roman" panose="02020603050405020304" pitchFamily="18" charset="0"/>
                  <a:cs typeface="Times New Roman" panose="02020603050405020304" pitchFamily="18" charset="0"/>
                </a:rPr>
                <a:t>Корхонанинг корпоратив нормалари ва қадриятларини ўзлаштириш ва қўллаш</a:t>
              </a:r>
              <a:endParaRPr lang="uz-Cyrl-UZ" sz="1400" b="1" dirty="0">
                <a:solidFill>
                  <a:schemeClr val="tx1"/>
                </a:solidFill>
                <a:latin typeface="Times New Roman" panose="02020603050405020304" pitchFamily="18" charset="0"/>
                <a:cs typeface="Times New Roman" panose="02020603050405020304" pitchFamily="18" charset="0"/>
              </a:endParaRPr>
            </a:p>
          </p:txBody>
        </p:sp>
        <p:cxnSp>
          <p:nvCxnSpPr>
            <p:cNvPr id="27" name="Прямая соединительная линия 26"/>
            <p:cNvCxnSpPr/>
            <p:nvPr/>
          </p:nvCxnSpPr>
          <p:spPr>
            <a:xfrm>
              <a:off x="1856378" y="2310276"/>
              <a:ext cx="5502100" cy="1640"/>
            </a:xfrm>
            <a:prstGeom prst="line">
              <a:avLst/>
            </a:prstGeom>
            <a:ln>
              <a:solidFill>
                <a:schemeClr val="tx2">
                  <a:lumMod val="75000"/>
                </a:schemeClr>
              </a:solidFill>
            </a:ln>
          </p:spPr>
          <p:style>
            <a:lnRef idx="3">
              <a:schemeClr val="accent5"/>
            </a:lnRef>
            <a:fillRef idx="0">
              <a:schemeClr val="accent5"/>
            </a:fillRef>
            <a:effectRef idx="2">
              <a:schemeClr val="accent5"/>
            </a:effectRef>
            <a:fontRef idx="minor">
              <a:schemeClr val="tx1"/>
            </a:fontRef>
          </p:style>
        </p:cxnSp>
        <p:pic>
          <p:nvPicPr>
            <p:cNvPr id="29718" name="Picture 21" descr="MCj0353270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2808" y="2929063"/>
              <a:ext cx="512962" cy="593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pic>
        <p:pic>
          <p:nvPicPr>
            <p:cNvPr id="29719" name="Picture 21" descr="MCj0353270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19608" y="3006506"/>
              <a:ext cx="381830" cy="592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pic>
        <p:sp>
          <p:nvSpPr>
            <p:cNvPr id="30" name="Стрелка вправо 29"/>
            <p:cNvSpPr/>
            <p:nvPr/>
          </p:nvSpPr>
          <p:spPr>
            <a:xfrm>
              <a:off x="4143786" y="2697291"/>
              <a:ext cx="355818" cy="3853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uz-Cyrl-UZ" sz="1200" dirty="0">
                <a:solidFill>
                  <a:prstClr val="white"/>
                </a:solidFill>
                <a:latin typeface="Times New Roman" panose="02020603050405020304" pitchFamily="18" charset="0"/>
                <a:cs typeface="Times New Roman" panose="02020603050405020304" pitchFamily="18" charset="0"/>
              </a:endParaRPr>
            </a:p>
          </p:txBody>
        </p:sp>
        <p:sp>
          <p:nvSpPr>
            <p:cNvPr id="31" name="Стрелка вправо 30"/>
            <p:cNvSpPr/>
            <p:nvPr/>
          </p:nvSpPr>
          <p:spPr>
            <a:xfrm>
              <a:off x="4143786" y="3625472"/>
              <a:ext cx="355818" cy="38701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uz-Cyrl-UZ" sz="1200" dirty="0">
                <a:solidFill>
                  <a:prstClr val="white"/>
                </a:solidFill>
                <a:latin typeface="Times New Roman" panose="02020603050405020304" pitchFamily="18" charset="0"/>
                <a:cs typeface="Times New Roman" panose="02020603050405020304" pitchFamily="18" charset="0"/>
              </a:endParaRPr>
            </a:p>
          </p:txBody>
        </p:sp>
        <p:sp>
          <p:nvSpPr>
            <p:cNvPr id="32" name="Стрелка вправо 31"/>
            <p:cNvSpPr/>
            <p:nvPr/>
          </p:nvSpPr>
          <p:spPr>
            <a:xfrm>
              <a:off x="4143786" y="4707803"/>
              <a:ext cx="355818" cy="3886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uz-Cyrl-UZ" sz="1200" dirty="0">
                <a:solidFill>
                  <a:prstClr val="white"/>
                </a:solidFill>
                <a:latin typeface="Times New Roman" panose="02020603050405020304" pitchFamily="18" charset="0"/>
                <a:cs typeface="Times New Roman" panose="02020603050405020304" pitchFamily="18" charset="0"/>
              </a:endParaRPr>
            </a:p>
          </p:txBody>
        </p:sp>
        <p:sp>
          <p:nvSpPr>
            <p:cNvPr id="33" name="Стрелка вправо 32"/>
            <p:cNvSpPr/>
            <p:nvPr/>
          </p:nvSpPr>
          <p:spPr>
            <a:xfrm>
              <a:off x="4143372" y="5715016"/>
              <a:ext cx="357190" cy="386956"/>
            </a:xfrm>
            <a:prstGeom prst="rightArrow">
              <a:avLst/>
            </a:prstGeom>
            <a:scene3d>
              <a:camera prst="orthographicFron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uz-Cyrl-UZ" sz="1200" dirty="0">
                <a:solidFill>
                  <a:prstClr val="white"/>
                </a:solidFill>
                <a:latin typeface="Times New Roman" panose="02020603050405020304" pitchFamily="18" charset="0"/>
                <a:cs typeface="Times New Roman" panose="02020603050405020304" pitchFamily="18" charset="0"/>
              </a:endParaRPr>
            </a:p>
          </p:txBody>
        </p:sp>
      </p:grpSp>
      <p:sp>
        <p:nvSpPr>
          <p:cNvPr id="36" name="Rectangle 2"/>
          <p:cNvSpPr txBox="1">
            <a:spLocks noChangeArrowheads="1"/>
          </p:cNvSpPr>
          <p:nvPr/>
        </p:nvSpPr>
        <p:spPr>
          <a:xfrm>
            <a:off x="1615517" y="660891"/>
            <a:ext cx="6687839" cy="472708"/>
          </a:xfrm>
          <a:prstGeom prst="rect">
            <a:avLst/>
          </a:prstGeom>
        </p:spPr>
        <p:txBody>
          <a:bodyPr lIns="74264" tIns="37132" rIns="74264" bIns="37132"/>
          <a:lstStyle/>
          <a:p>
            <a:pPr algn="ctr" defTabSz="742635">
              <a:defRPr/>
            </a:pPr>
            <a:r>
              <a:rPr lang="uz-Cyrl-UZ" sz="2200" b="1" kern="0" dirty="0" smtClean="0">
                <a:latin typeface="Times New Roman" panose="02020603050405020304" pitchFamily="18" charset="0"/>
                <a:cs typeface="Times New Roman" panose="02020603050405020304" pitchFamily="18" charset="0"/>
              </a:rPr>
              <a:t>МОТИВАЦИЯ ТИЗИМИНИНГ ЭЛЕМЕНТЛАРИ</a:t>
            </a:r>
            <a:endParaRPr lang="uz-Cyrl-UZ" sz="2200" b="1" kern="0" dirty="0">
              <a:latin typeface="Times New Roman" panose="02020603050405020304" pitchFamily="18" charset="0"/>
              <a:cs typeface="Times New Roman" panose="02020603050405020304" pitchFamily="18" charset="0"/>
            </a:endParaRPr>
          </a:p>
        </p:txBody>
      </p:sp>
      <p:sp>
        <p:nvSpPr>
          <p:cNvPr id="34" name="Заголовок 1"/>
          <p:cNvSpPr txBox="1">
            <a:spLocks/>
          </p:cNvSpPr>
          <p:nvPr/>
        </p:nvSpPr>
        <p:spPr>
          <a:xfrm>
            <a:off x="140593" y="68685"/>
            <a:ext cx="9418439" cy="424732"/>
          </a:xfrm>
          <a:prstGeom prst="rect">
            <a:avLst/>
          </a:prstGeom>
          <a:solidFill>
            <a:schemeClr val="accent2">
              <a:lumMod val="20000"/>
              <a:lumOff val="80000"/>
            </a:schemeClr>
          </a:solidFill>
          <a:ln w="50800">
            <a:solidFill>
              <a:schemeClr val="accent1">
                <a:lumMod val="75000"/>
              </a:schemeClr>
            </a:solidFill>
          </a:ln>
        </p:spPr>
        <p:txBody>
          <a:bodyPr anchor="b">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uz-Cyrl-UZ" sz="2400" b="1" dirty="0" smtClean="0">
                <a:latin typeface="Times New Roman" panose="02020603050405020304" pitchFamily="18" charset="0"/>
                <a:cs typeface="Times New Roman" panose="02020603050405020304" pitchFamily="18" charset="0"/>
              </a:rPr>
              <a:t>Ходимларни рағбатлантиришнинг замонавий технологиялари</a:t>
            </a:r>
            <a:r>
              <a:rPr lang="en-US" sz="2400" b="1" dirty="0" smtClean="0">
                <a:latin typeface="Times New Roman" panose="02020603050405020304" pitchFamily="18" charset="0"/>
                <a:cs typeface="Times New Roman" panose="02020603050405020304" pitchFamily="18" charset="0"/>
              </a:rPr>
              <a:t> [2]</a:t>
            </a:r>
            <a:endParaRPr lang="uz-Cyrl-UZ" sz="2400" b="1" dirty="0">
              <a:latin typeface="Times New Roman" panose="02020603050405020304" pitchFamily="18" charset="0"/>
              <a:cs typeface="Times New Roman" panose="02020603050405020304" pitchFamily="18" charset="0"/>
            </a:endParaRPr>
          </a:p>
        </p:txBody>
      </p:sp>
      <p:sp>
        <p:nvSpPr>
          <p:cNvPr id="29702"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D9CC67F2-809B-4187-842D-9A8B024241B0}" type="slidenum">
              <a:rPr lang="ru-RU" altLang="ru-RU" sz="975">
                <a:solidFill>
                  <a:srgbClr val="898989"/>
                </a:solidFill>
              </a:rPr>
              <a:pPr>
                <a:lnSpc>
                  <a:spcPct val="100000"/>
                </a:lnSpc>
                <a:spcBef>
                  <a:spcPct val="0"/>
                </a:spcBef>
                <a:buFontTx/>
                <a:buNone/>
              </a:pPr>
              <a:t>34</a:t>
            </a:fld>
            <a:endParaRPr lang="ru-RU" altLang="ru-RU" sz="975">
              <a:solidFill>
                <a:srgbClr val="898989"/>
              </a:solidFill>
            </a:endParaRPr>
          </a:p>
        </p:txBody>
      </p:sp>
    </p:spTree>
    <p:extLst>
      <p:ext uri="{BB962C8B-B14F-4D97-AF65-F5344CB8AC3E}">
        <p14:creationId xmlns:p14="http://schemas.microsoft.com/office/powerpoint/2010/main" val="171358655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Номер слайда 4"/>
          <p:cNvSpPr txBox="1">
            <a:spLocks noGrp="1"/>
          </p:cNvSpPr>
          <p:nvPr/>
        </p:nvSpPr>
        <p:spPr bwMode="auto">
          <a:xfrm>
            <a:off x="6562725" y="5717183"/>
            <a:ext cx="1733550" cy="386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4264" tIns="37132" rIns="74264" bIns="37132"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fld id="{E8CB8187-EF25-46C5-B734-A9EBDA46BE96}" type="slidenum">
              <a:rPr lang="ru-RU" altLang="ru-RU" sz="975">
                <a:solidFill>
                  <a:srgbClr val="898989"/>
                </a:solidFill>
                <a:latin typeface="Arial" panose="020B0604020202020204" pitchFamily="34" charset="0"/>
              </a:rPr>
              <a:pPr algn="r" eaLnBrk="1" hangingPunct="1">
                <a:lnSpc>
                  <a:spcPct val="100000"/>
                </a:lnSpc>
                <a:spcBef>
                  <a:spcPct val="0"/>
                </a:spcBef>
                <a:buFontTx/>
                <a:buNone/>
              </a:pPr>
              <a:t>35</a:t>
            </a:fld>
            <a:endParaRPr lang="ru-RU" altLang="ru-RU" sz="975">
              <a:solidFill>
                <a:srgbClr val="898989"/>
              </a:solidFill>
              <a:latin typeface="Arial" panose="020B0604020202020204" pitchFamily="34" charset="0"/>
            </a:endParaRPr>
          </a:p>
        </p:txBody>
      </p:sp>
      <p:sp>
        <p:nvSpPr>
          <p:cNvPr id="13" name="Rectangle 3"/>
          <p:cNvSpPr txBox="1">
            <a:spLocks noChangeArrowheads="1"/>
          </p:cNvSpPr>
          <p:nvPr/>
        </p:nvSpPr>
        <p:spPr>
          <a:xfrm>
            <a:off x="206375" y="641132"/>
            <a:ext cx="9699625" cy="6080346"/>
          </a:xfrm>
          <a:prstGeom prst="rect">
            <a:avLst/>
          </a:prstGeom>
          <a:ln w="38100">
            <a:solidFill>
              <a:schemeClr val="accent1">
                <a:lumMod val="75000"/>
              </a:schemeClr>
            </a:solidFill>
          </a:ln>
        </p:spPr>
        <p:txBody>
          <a:bodyPr lIns="74264" tIns="37132" rIns="74264" bIns="37132"/>
          <a:lstStyle>
            <a:lvl1pPr>
              <a:defRPr>
                <a:solidFill>
                  <a:schemeClr val="tx1"/>
                </a:solidFill>
                <a:latin typeface="Arial" panose="020B0604020202020204" pitchFamily="34" charset="0"/>
                <a:cs typeface="Arial" panose="020B0604020202020204" pitchFamily="34" charset="0"/>
              </a:defRPr>
            </a:lvl1pPr>
            <a:lvl2pPr marL="760413" indent="-303213">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r>
              <a:rPr lang="ru-RU" altLang="ru-RU" sz="2200" b="1" dirty="0" smtClean="0">
                <a:solidFill>
                  <a:srgbClr val="0070C0"/>
                </a:solidFill>
                <a:latin typeface="Times New Roman" panose="02020603050405020304" pitchFamily="18" charset="0"/>
                <a:cs typeface="Times New Roman" panose="02020603050405020304" pitchFamily="18" charset="0"/>
              </a:rPr>
              <a:t>	</a:t>
            </a:r>
            <a:r>
              <a:rPr lang="ru-RU" altLang="ru-RU" sz="2400" b="1" dirty="0" err="1" smtClean="0">
                <a:latin typeface="Times New Roman" panose="02020603050405020304" pitchFamily="18" charset="0"/>
                <a:cs typeface="Times New Roman" panose="02020603050405020304" pitchFamily="18" charset="0"/>
              </a:rPr>
              <a:t>Ишни</a:t>
            </a:r>
            <a:r>
              <a:rPr lang="ru-RU" altLang="ru-RU" sz="2400" b="1" dirty="0" smtClean="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баҳолаш</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тизими</a:t>
            </a:r>
            <a:r>
              <a:rPr lang="ru-RU" altLang="ru-RU" sz="2400" b="1" dirty="0">
                <a:latin typeface="Times New Roman" panose="02020603050405020304" pitchFamily="18" charset="0"/>
                <a:cs typeface="Times New Roman" panose="02020603050405020304" pitchFamily="18" charset="0"/>
              </a:rPr>
              <a:t> </a:t>
            </a:r>
            <a:r>
              <a:rPr lang="ru-RU" altLang="ru-RU" sz="2400" b="1" dirty="0" err="1" smtClean="0">
                <a:latin typeface="Times New Roman" panose="02020603050405020304" pitchFamily="18" charset="0"/>
                <a:cs typeface="Times New Roman" panose="02020603050405020304" pitchFamily="18" charset="0"/>
              </a:rPr>
              <a:t>бу</a:t>
            </a:r>
            <a:r>
              <a:rPr lang="ru-RU" altLang="ru-RU" sz="2400" b="1" dirty="0" smtClean="0">
                <a:latin typeface="Times New Roman" panose="02020603050405020304" pitchFamily="18" charset="0"/>
                <a:cs typeface="Times New Roman" panose="02020603050405020304" pitchFamily="18" charset="0"/>
              </a:rPr>
              <a:t> - </a:t>
            </a:r>
            <a:r>
              <a:rPr lang="ru-RU" altLang="ru-RU" sz="2400" b="1" dirty="0" err="1">
                <a:latin typeface="Times New Roman" panose="02020603050405020304" pitchFamily="18" charset="0"/>
                <a:cs typeface="Times New Roman" panose="02020603050405020304" pitchFamily="18" charset="0"/>
              </a:rPr>
              <a:t>барча</a:t>
            </a:r>
            <a:r>
              <a:rPr lang="ru-RU" altLang="ru-RU" sz="2400" b="1" dirty="0">
                <a:latin typeface="Times New Roman" panose="02020603050405020304" pitchFamily="18" charset="0"/>
                <a:cs typeface="Times New Roman" panose="02020603050405020304" pitchFamily="18" charset="0"/>
              </a:rPr>
              <a:t> </a:t>
            </a:r>
            <a:r>
              <a:rPr lang="ru-RU" altLang="ru-RU" sz="2400" b="1" dirty="0" err="1" smtClean="0">
                <a:latin typeface="Times New Roman" panose="02020603050405020304" pitchFamily="18" charset="0"/>
                <a:cs typeface="Times New Roman" panose="02020603050405020304" pitchFamily="18" charset="0"/>
              </a:rPr>
              <a:t>лавозимларни</a:t>
            </a:r>
            <a:r>
              <a:rPr lang="ru-RU" altLang="ru-RU" sz="2400" b="1" dirty="0" smtClean="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корхона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учун</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аҳамият</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тамойилига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мувофиқ</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гуруҳлаш</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Алоҳида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позициялар</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гуруҳи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синф</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деб</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аталади</a:t>
            </a:r>
            <a:r>
              <a:rPr lang="ru-RU" altLang="ru-RU" sz="2400" b="1" dirty="0" smtClean="0">
                <a:latin typeface="Times New Roman" panose="02020603050405020304" pitchFamily="18" charset="0"/>
                <a:cs typeface="Times New Roman" panose="02020603050405020304" pitchFamily="18" charset="0"/>
              </a:rPr>
              <a:t>.</a:t>
            </a:r>
            <a:endParaRPr lang="en-US" altLang="ru-RU" sz="2400" b="1" dirty="0">
              <a:latin typeface="Times New Roman" panose="02020603050405020304" pitchFamily="18" charset="0"/>
              <a:cs typeface="Times New Roman" panose="02020603050405020304" pitchFamily="18" charset="0"/>
            </a:endParaRPr>
          </a:p>
          <a:p>
            <a:pPr algn="just"/>
            <a:r>
              <a:rPr lang="ru-RU" altLang="ru-RU" sz="2400" b="1" dirty="0" smtClean="0">
                <a:latin typeface="Times New Roman" panose="02020603050405020304" pitchFamily="18" charset="0"/>
                <a:cs typeface="Times New Roman" panose="02020603050405020304" pitchFamily="18" charset="0"/>
              </a:rPr>
              <a:t>	</a:t>
            </a:r>
            <a:r>
              <a:rPr lang="ru-RU" altLang="ru-RU" sz="2400" b="1" dirty="0" err="1" smtClean="0">
                <a:latin typeface="Times New Roman" panose="02020603050405020304" pitchFamily="18" charset="0"/>
                <a:cs typeface="Times New Roman" panose="02020603050405020304" pitchFamily="18" charset="0"/>
              </a:rPr>
              <a:t>Баҳолаш</a:t>
            </a:r>
            <a:r>
              <a:rPr lang="ru-RU" altLang="ru-RU" sz="2400" b="1" dirty="0" smtClean="0">
                <a:latin typeface="Times New Roman" panose="02020603050405020304" pitchFamily="18" charset="0"/>
                <a:cs typeface="Times New Roman" panose="02020603050405020304" pitchFamily="18" charset="0"/>
              </a:rPr>
              <a:t> </a:t>
            </a:r>
            <a:r>
              <a:rPr lang="ru-RU" altLang="ru-RU" sz="2400" b="1" dirty="0">
                <a:latin typeface="Times New Roman" panose="02020603050405020304" pitchFamily="18" charset="0"/>
                <a:cs typeface="Times New Roman" panose="02020603050405020304" pitchFamily="18" charset="0"/>
              </a:rPr>
              <a:t>(</a:t>
            </a:r>
            <a:r>
              <a:rPr lang="ru-RU" altLang="ru-RU" sz="2400" b="1" dirty="0" err="1">
                <a:latin typeface="Times New Roman" panose="02020603050405020304" pitchFamily="18" charset="0"/>
                <a:cs typeface="Times New Roman" panose="02020603050405020304" pitchFamily="18" charset="0"/>
              </a:rPr>
              <a:t>инглиз</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тилидан</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grade</a:t>
            </a:r>
            <a:r>
              <a:rPr lang="ru-RU" altLang="ru-RU" sz="2400" b="1" dirty="0">
                <a:latin typeface="Times New Roman" panose="02020603050405020304" pitchFamily="18" charset="0"/>
                <a:cs typeface="Times New Roman" panose="02020603050405020304" pitchFamily="18" charset="0"/>
              </a:rPr>
              <a:t> — "</a:t>
            </a:r>
            <a:r>
              <a:rPr lang="ru-RU" altLang="ru-RU" sz="2400" b="1" dirty="0" err="1">
                <a:latin typeface="Times New Roman" panose="02020603050405020304" pitchFamily="18" charset="0"/>
                <a:cs typeface="Times New Roman" panose="02020603050405020304" pitchFamily="18" charset="0"/>
              </a:rPr>
              <a:t>даража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синф</a:t>
            </a:r>
            <a:r>
              <a:rPr lang="ru-RU" altLang="ru-RU" sz="2400" b="1" dirty="0">
                <a:latin typeface="Times New Roman" panose="02020603050405020304" pitchFamily="18" charset="0"/>
                <a:cs typeface="Times New Roman" panose="02020603050405020304" pitchFamily="18" charset="0"/>
              </a:rPr>
              <a:t>") - </a:t>
            </a:r>
            <a:r>
              <a:rPr lang="ru-RU" altLang="ru-RU" sz="2400" b="1" dirty="0" err="1">
                <a:latin typeface="Times New Roman" panose="02020603050405020304" pitchFamily="18" charset="0"/>
                <a:cs typeface="Times New Roman" panose="02020603050405020304" pitchFamily="18" charset="0"/>
              </a:rPr>
              <a:t>расмий</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даражалар</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тизими</a:t>
            </a:r>
            <a:r>
              <a:rPr lang="ru-RU" altLang="ru-RU" sz="2400" b="1" dirty="0">
                <a:latin typeface="Times New Roman" panose="02020603050405020304" pitchFamily="18" charset="0"/>
                <a:cs typeface="Times New Roman" panose="02020603050405020304" pitchFamily="18" charset="0"/>
              </a:rPr>
              <a:t>. </a:t>
            </a:r>
            <a:endParaRPr lang="en-US" altLang="ru-RU" sz="2400" b="1" dirty="0">
              <a:latin typeface="Times New Roman" panose="02020603050405020304" pitchFamily="18" charset="0"/>
              <a:cs typeface="Times New Roman" panose="02020603050405020304" pitchFamily="18" charset="0"/>
            </a:endParaRPr>
          </a:p>
          <a:p>
            <a:pPr algn="just"/>
            <a:r>
              <a:rPr lang="ru-RU" altLang="ru-RU" sz="2400" b="1" dirty="0" smtClean="0">
                <a:latin typeface="Times New Roman" panose="02020603050405020304" pitchFamily="18" charset="0"/>
                <a:cs typeface="Times New Roman" panose="02020603050405020304" pitchFamily="18" charset="0"/>
              </a:rPr>
              <a:t>	</a:t>
            </a:r>
            <a:r>
              <a:rPr lang="ru-RU" altLang="ru-RU" sz="2400" b="1" dirty="0" err="1" smtClean="0">
                <a:latin typeface="Times New Roman" panose="02020603050405020304" pitchFamily="18" charset="0"/>
                <a:cs typeface="Times New Roman" panose="02020603050405020304" pitchFamily="18" charset="0"/>
              </a:rPr>
              <a:t>Баҳолаш</a:t>
            </a:r>
            <a:r>
              <a:rPr lang="ru-RU" altLang="ru-RU" sz="2400" b="1" dirty="0" smtClean="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тизими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ташкилотнинг</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барча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позицияга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эга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бўлган</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ходимларни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шундай</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бирлаштириши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мумкинки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унда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битта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тоифага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корхонанинг</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турли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бўлимларидан</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бир</a:t>
            </a:r>
            <a:r>
              <a:rPr lang="ru-RU" altLang="ru-RU" sz="2400" b="1" dirty="0">
                <a:latin typeface="Times New Roman" panose="02020603050405020304" pitchFamily="18" charset="0"/>
                <a:cs typeface="Times New Roman" panose="02020603050405020304" pitchFamily="18" charset="0"/>
              </a:rPr>
              <a:t> хил </a:t>
            </a:r>
            <a:r>
              <a:rPr lang="ru-RU" altLang="ru-RU" sz="2400" b="1" dirty="0" err="1">
                <a:latin typeface="Times New Roman" panose="02020603050405020304" pitchFamily="18" charset="0"/>
                <a:cs typeface="Times New Roman" panose="02020603050405020304" pitchFamily="18" charset="0"/>
              </a:rPr>
              <a:t>даражадаги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лавозимлар</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кириши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мумкин</a:t>
            </a:r>
            <a:r>
              <a:rPr lang="ru-RU" altLang="ru-RU" sz="2400" b="1" dirty="0" smtClean="0">
                <a:latin typeface="Times New Roman" panose="02020603050405020304" pitchFamily="18" charset="0"/>
                <a:cs typeface="Times New Roman" panose="02020603050405020304" pitchFamily="18" charset="0"/>
              </a:rPr>
              <a:t>.</a:t>
            </a:r>
            <a:endParaRPr lang="en-US" altLang="ru-RU" sz="2400" b="1" dirty="0">
              <a:latin typeface="Times New Roman" panose="02020603050405020304" pitchFamily="18" charset="0"/>
              <a:cs typeface="Times New Roman" panose="02020603050405020304" pitchFamily="18" charset="0"/>
            </a:endParaRPr>
          </a:p>
          <a:p>
            <a:pPr algn="just"/>
            <a:r>
              <a:rPr lang="ru-RU" altLang="ru-RU" sz="2400" b="1" dirty="0" smtClean="0">
                <a:latin typeface="Times New Roman" panose="02020603050405020304" pitchFamily="18" charset="0"/>
                <a:cs typeface="Times New Roman" panose="02020603050405020304" pitchFamily="18" charset="0"/>
              </a:rPr>
              <a:t>	</a:t>
            </a:r>
            <a:r>
              <a:rPr lang="ru-RU" altLang="ru-RU" sz="2400" b="1" dirty="0" err="1" smtClean="0">
                <a:latin typeface="Times New Roman" panose="02020603050405020304" pitchFamily="18" charset="0"/>
                <a:cs typeface="Times New Roman" panose="02020603050405020304" pitchFamily="18" charset="0"/>
              </a:rPr>
              <a:t>Баҳолашнинг</a:t>
            </a:r>
            <a:r>
              <a:rPr lang="ru-RU" altLang="ru-RU" sz="2400" b="1" dirty="0" smtClean="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тизимининг</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асосий</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ғояси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ходимга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белгиланган</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иш</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ҳақини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яъни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эгаллаб</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турган</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лавозимига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қараб</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иш</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ҳақининг</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асосий</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қисмини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доимий</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жорий</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этишдир</a:t>
            </a:r>
            <a:r>
              <a:rPr lang="ru-RU" altLang="ru-RU" sz="2400" b="1" dirty="0">
                <a:latin typeface="Times New Roman" panose="02020603050405020304" pitchFamily="18" charset="0"/>
                <a:cs typeface="Times New Roman" panose="02020603050405020304" pitchFamily="18" charset="0"/>
              </a:rPr>
              <a:t>. Шу </a:t>
            </a:r>
            <a:r>
              <a:rPr lang="ru-RU" altLang="ru-RU" sz="2400" b="1" dirty="0" err="1">
                <a:latin typeface="Times New Roman" panose="02020603050405020304" pitchFamily="18" charset="0"/>
                <a:cs typeface="Times New Roman" panose="02020603050405020304" pitchFamily="18" charset="0"/>
              </a:rPr>
              <a:t>билан</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бирга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ҳар</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бир</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лавозимда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бажарилган</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иш</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маълум</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омилларни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ҳисобга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олган</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ҳолда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баҳоланади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масалан</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зарур</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билим</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ва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тажриба</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масъулият</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даражаси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Ҳар</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бир</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омил</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учун</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ўзининг</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мураккаблик</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даражаси</a:t>
            </a:r>
            <a:r>
              <a:rPr lang="ru-RU" altLang="ru-RU" sz="2400" b="1" dirty="0">
                <a:latin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cs typeface="Times New Roman" panose="02020603050405020304" pitchFamily="18" charset="0"/>
              </a:rPr>
              <a:t>аниқланади</a:t>
            </a:r>
            <a:r>
              <a:rPr lang="ru-RU" altLang="ru-RU" sz="2400" b="1" dirty="0">
                <a:latin typeface="Times New Roman" panose="02020603050405020304" pitchFamily="18" charset="0"/>
                <a:cs typeface="Times New Roman" panose="02020603050405020304" pitchFamily="18" charset="0"/>
              </a:rPr>
              <a:t>.</a:t>
            </a:r>
            <a:endParaRPr lang="en-US" altLang="ru-RU" sz="2400" b="1" dirty="0">
              <a:latin typeface="Times New Roman" panose="02020603050405020304" pitchFamily="18" charset="0"/>
              <a:cs typeface="Times New Roman" panose="02020603050405020304" pitchFamily="18" charset="0"/>
            </a:endParaRPr>
          </a:p>
          <a:p>
            <a:pPr lvl="1" algn="just" eaLnBrk="1" hangingPunct="1">
              <a:lnSpc>
                <a:spcPct val="80000"/>
              </a:lnSpc>
              <a:spcBef>
                <a:spcPct val="20000"/>
              </a:spcBef>
              <a:buFont typeface="Wingdings" panose="05000000000000000000" pitchFamily="2" charset="2"/>
              <a:buChar char="l"/>
            </a:pPr>
            <a:endParaRPr lang="ru-RU" altLang="ru-RU" sz="2400" b="1" dirty="0">
              <a:latin typeface="Times New Roman" panose="02020603050405020304" pitchFamily="18" charset="0"/>
              <a:cs typeface="Times New Roman" panose="02020603050405020304" pitchFamily="18" charset="0"/>
            </a:endParaRPr>
          </a:p>
          <a:p>
            <a:pPr algn="just" eaLnBrk="1" hangingPunct="1">
              <a:lnSpc>
                <a:spcPct val="80000"/>
              </a:lnSpc>
              <a:spcBef>
                <a:spcPct val="20000"/>
              </a:spcBef>
              <a:buFontTx/>
              <a:buChar char="•"/>
            </a:pPr>
            <a:endParaRPr lang="ru-RU" altLang="ru-RU" sz="2400" b="1" i="1" dirty="0">
              <a:latin typeface="Times New Roman" panose="02020603050405020304" pitchFamily="18" charset="0"/>
              <a:cs typeface="Times New Roman" panose="02020603050405020304" pitchFamily="18" charset="0"/>
            </a:endParaRPr>
          </a:p>
        </p:txBody>
      </p:sp>
      <p:sp>
        <p:nvSpPr>
          <p:cNvPr id="6" name="Заголовок 1"/>
          <p:cNvSpPr txBox="1">
            <a:spLocks/>
          </p:cNvSpPr>
          <p:nvPr/>
        </p:nvSpPr>
        <p:spPr>
          <a:xfrm>
            <a:off x="290458" y="150149"/>
            <a:ext cx="9418439" cy="397032"/>
          </a:xfrm>
          <a:prstGeom prst="rect">
            <a:avLst/>
          </a:prstGeom>
          <a:solidFill>
            <a:schemeClr val="accent2">
              <a:lumMod val="20000"/>
              <a:lumOff val="80000"/>
            </a:schemeClr>
          </a:solidFill>
          <a:ln w="50800">
            <a:solidFill>
              <a:schemeClr val="accent1">
                <a:lumMod val="75000"/>
              </a:schemeClr>
            </a:solidFill>
          </a:ln>
        </p:spPr>
        <p:txBody>
          <a:bodyPr anchor="b">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ru-RU" sz="2200" b="1" dirty="0" err="1" smtClean="0">
                <a:latin typeface="Times New Roman" panose="02020603050405020304" pitchFamily="18" charset="0"/>
                <a:cs typeface="Times New Roman" panose="02020603050405020304" pitchFamily="18" charset="0"/>
              </a:rPr>
              <a:t>Кадларни</a:t>
            </a:r>
            <a:r>
              <a:rPr lang="ru-RU" sz="2200" b="1" dirty="0" smtClean="0">
                <a:latin typeface="Times New Roman" panose="02020603050405020304" pitchFamily="18" charset="0"/>
                <a:cs typeface="Times New Roman" panose="02020603050405020304" pitchFamily="18" charset="0"/>
              </a:rPr>
              <a:t> мотивация </a:t>
            </a:r>
            <a:r>
              <a:rPr lang="ru-RU" sz="2200" b="1" dirty="0" err="1" smtClean="0">
                <a:latin typeface="Times New Roman" panose="02020603050405020304" pitchFamily="18" charset="0"/>
                <a:cs typeface="Times New Roman" panose="02020603050405020304" pitchFamily="18" charset="0"/>
              </a:rPr>
              <a:t>қилишда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баҳолаш</a:t>
            </a:r>
            <a:r>
              <a:rPr lang="ru-RU" sz="2200" b="1" dirty="0" smtClean="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тизими</a:t>
            </a:r>
            <a:r>
              <a:rPr lang="ru-RU" sz="2200" b="1" dirty="0">
                <a:latin typeface="Times New Roman" panose="02020603050405020304" pitchFamily="18" charset="0"/>
                <a:cs typeface="Times New Roman" panose="02020603050405020304" pitchFamily="18" charset="0"/>
              </a:rPr>
              <a:t> (градация</a:t>
            </a:r>
            <a:r>
              <a:rPr lang="ru-RU" sz="2200" b="1" dirty="0" smtClean="0">
                <a:latin typeface="Times New Roman" panose="02020603050405020304" pitchFamily="18" charset="0"/>
                <a:cs typeface="Times New Roman" panose="02020603050405020304" pitchFamily="18" charset="0"/>
              </a:rPr>
              <a:t>)</a:t>
            </a:r>
            <a:r>
              <a:rPr lang="en-US" sz="2200" b="1" dirty="0" smtClean="0">
                <a:latin typeface="Times New Roman" panose="02020603050405020304" pitchFamily="18" charset="0"/>
                <a:cs typeface="Times New Roman" panose="02020603050405020304" pitchFamily="18" charset="0"/>
              </a:rPr>
              <a:t> [3]</a:t>
            </a:r>
            <a:r>
              <a:rPr lang="ru-RU" sz="2200" b="1" dirty="0" smtClean="0">
                <a:latin typeface="Times New Roman" panose="02020603050405020304" pitchFamily="18" charset="0"/>
                <a:cs typeface="Times New Roman" panose="02020603050405020304" pitchFamily="18" charset="0"/>
              </a:rPr>
              <a:t>.</a:t>
            </a:r>
            <a:endParaRPr lang="ru-RU" sz="2200" b="1" dirty="0">
              <a:latin typeface="Times New Roman" panose="02020603050405020304" pitchFamily="18" charset="0"/>
              <a:cs typeface="Times New Roman" panose="02020603050405020304" pitchFamily="18" charset="0"/>
            </a:endParaRPr>
          </a:p>
        </p:txBody>
      </p:sp>
      <p:sp>
        <p:nvSpPr>
          <p:cNvPr id="32774" name="Номер слайда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A9328622-4C1B-4D66-A33F-6A6A47D31E8C}" type="slidenum">
              <a:rPr lang="ru-RU" altLang="ru-RU" sz="975">
                <a:solidFill>
                  <a:srgbClr val="898989"/>
                </a:solidFill>
              </a:rPr>
              <a:pPr>
                <a:lnSpc>
                  <a:spcPct val="100000"/>
                </a:lnSpc>
                <a:spcBef>
                  <a:spcPct val="0"/>
                </a:spcBef>
                <a:buFontTx/>
                <a:buNone/>
              </a:pPr>
              <a:t>35</a:t>
            </a:fld>
            <a:endParaRPr lang="ru-RU" altLang="ru-RU" sz="975">
              <a:solidFill>
                <a:srgbClr val="898989"/>
              </a:solidFill>
            </a:endParaRPr>
          </a:p>
        </p:txBody>
      </p:sp>
    </p:spTree>
    <p:extLst>
      <p:ext uri="{BB962C8B-B14F-4D97-AF65-F5344CB8AC3E}">
        <p14:creationId xmlns:p14="http://schemas.microsoft.com/office/powerpoint/2010/main" val="357906116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716127" y="890689"/>
            <a:ext cx="9189873" cy="3906936"/>
          </a:xfrm>
          <a:prstGeom prst="rect">
            <a:avLst/>
          </a:prstGeom>
          <a:noFill/>
          <a:ln w="38100">
            <a:noFill/>
            <a:miter lim="800000"/>
            <a:headEnd/>
            <a:tailEnd/>
          </a:ln>
          <a:effectLst/>
        </p:spPr>
        <p:txBody>
          <a:bodyPr/>
          <a:lstStyle>
            <a:lvl1pPr marL="342900" indent="-3429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nSpc>
                <a:spcPct val="150000"/>
              </a:lnSpc>
              <a:spcBef>
                <a:spcPts val="488"/>
              </a:spcBef>
              <a:spcAft>
                <a:spcPts val="488"/>
              </a:spcAft>
              <a:buFont typeface="Wingdings" panose="05000000000000000000" pitchFamily="2" charset="2"/>
              <a:buChar char="ü"/>
              <a:defRPr/>
            </a:pPr>
            <a:r>
              <a:rPr lang="ru-RU" altLang="ru-RU" sz="2400" b="1" dirty="0" smtClean="0">
                <a:solidFill>
                  <a:srgbClr val="000000"/>
                </a:solidFill>
                <a:latin typeface="Times New Roman" panose="02020603050405020304" pitchFamily="18" charset="0"/>
                <a:cs typeface="Times New Roman" panose="02020603050405020304" pitchFamily="18" charset="0"/>
              </a:rPr>
              <a:t>1.БИЛИМ </a:t>
            </a:r>
            <a:r>
              <a:rPr lang="ru-RU" altLang="ru-RU" sz="2400" b="1" dirty="0">
                <a:solidFill>
                  <a:srgbClr val="000000"/>
                </a:solidFill>
                <a:latin typeface="Times New Roman" panose="02020603050405020304" pitchFamily="18" charset="0"/>
                <a:cs typeface="Times New Roman" panose="02020603050405020304" pitchFamily="18" charset="0"/>
              </a:rPr>
              <a:t>ВА </a:t>
            </a:r>
            <a:r>
              <a:rPr lang="ru-RU" altLang="ru-RU" sz="2400" b="1" dirty="0" smtClean="0">
                <a:solidFill>
                  <a:srgbClr val="000000"/>
                </a:solidFill>
                <a:latin typeface="Times New Roman" panose="02020603050405020304" pitchFamily="18" charset="0"/>
                <a:cs typeface="Times New Roman" panose="02020603050405020304" pitchFamily="18" charset="0"/>
              </a:rPr>
              <a:t>КЎНИКМАЛАР.</a:t>
            </a:r>
            <a:endParaRPr lang="ru-RU" altLang="ru-RU" sz="2400" b="1" dirty="0">
              <a:solidFill>
                <a:srgbClr val="000000"/>
              </a:solidFill>
              <a:latin typeface="Times New Roman" panose="02020603050405020304" pitchFamily="18" charset="0"/>
              <a:cs typeface="Times New Roman" panose="02020603050405020304" pitchFamily="18" charset="0"/>
            </a:endParaRPr>
          </a:p>
          <a:p>
            <a:pPr>
              <a:lnSpc>
                <a:spcPct val="150000"/>
              </a:lnSpc>
              <a:spcBef>
                <a:spcPts val="488"/>
              </a:spcBef>
              <a:spcAft>
                <a:spcPts val="488"/>
              </a:spcAft>
              <a:buFont typeface="Wingdings" panose="05000000000000000000" pitchFamily="2" charset="2"/>
              <a:buChar char="ü"/>
              <a:defRPr/>
            </a:pPr>
            <a:r>
              <a:rPr lang="ru-RU" altLang="ru-RU" sz="2400" b="1" dirty="0" smtClean="0">
                <a:solidFill>
                  <a:srgbClr val="000000"/>
                </a:solidFill>
                <a:latin typeface="Times New Roman" panose="02020603050405020304" pitchFamily="18" charset="0"/>
                <a:cs typeface="Times New Roman" panose="02020603050405020304" pitchFamily="18" charset="0"/>
              </a:rPr>
              <a:t>2.АЛОҚА </a:t>
            </a:r>
            <a:r>
              <a:rPr lang="ru-RU" altLang="ru-RU" sz="2400" b="1" dirty="0">
                <a:solidFill>
                  <a:srgbClr val="000000"/>
                </a:solidFill>
                <a:latin typeface="Times New Roman" panose="02020603050405020304" pitchFamily="18" charset="0"/>
                <a:cs typeface="Times New Roman" panose="02020603050405020304" pitchFamily="18" charset="0"/>
              </a:rPr>
              <a:t>ВА  </a:t>
            </a:r>
            <a:r>
              <a:rPr lang="ru-RU" altLang="ru-RU" sz="2400" b="1" dirty="0" smtClean="0">
                <a:solidFill>
                  <a:srgbClr val="000000"/>
                </a:solidFill>
                <a:latin typeface="Times New Roman" panose="02020603050405020304" pitchFamily="18" charset="0"/>
                <a:cs typeface="Times New Roman" panose="02020603050405020304" pitchFamily="18" charset="0"/>
              </a:rPr>
              <a:t>КОММУНИКАЦИЯ ДАРАЖАСИ.</a:t>
            </a:r>
            <a:endParaRPr lang="ru-RU" altLang="ru-RU" sz="2400" b="1" dirty="0">
              <a:solidFill>
                <a:srgbClr val="000000"/>
              </a:solidFill>
              <a:latin typeface="Times New Roman" panose="02020603050405020304" pitchFamily="18" charset="0"/>
              <a:cs typeface="Times New Roman" panose="02020603050405020304" pitchFamily="18" charset="0"/>
            </a:endParaRPr>
          </a:p>
          <a:p>
            <a:pPr>
              <a:lnSpc>
                <a:spcPct val="150000"/>
              </a:lnSpc>
              <a:spcBef>
                <a:spcPts val="488"/>
              </a:spcBef>
              <a:spcAft>
                <a:spcPts val="488"/>
              </a:spcAft>
              <a:buFont typeface="Wingdings" panose="05000000000000000000" pitchFamily="2" charset="2"/>
              <a:buChar char="ü"/>
              <a:defRPr/>
            </a:pPr>
            <a:r>
              <a:rPr lang="ru-RU" altLang="ru-RU" sz="2400" b="1" dirty="0" smtClean="0">
                <a:solidFill>
                  <a:srgbClr val="000000"/>
                </a:solidFill>
                <a:latin typeface="Times New Roman" panose="02020603050405020304" pitchFamily="18" charset="0"/>
                <a:cs typeface="Times New Roman" panose="02020603050405020304" pitchFamily="18" charset="0"/>
              </a:rPr>
              <a:t>3.ХОДИМНИНГ МУРАККАБЛИГИ.</a:t>
            </a:r>
            <a:endParaRPr lang="ru-RU" altLang="ru-RU" sz="2400" b="1" dirty="0">
              <a:solidFill>
                <a:srgbClr val="000000"/>
              </a:solidFill>
              <a:latin typeface="Times New Roman" panose="02020603050405020304" pitchFamily="18" charset="0"/>
              <a:cs typeface="Times New Roman" panose="02020603050405020304" pitchFamily="18" charset="0"/>
            </a:endParaRPr>
          </a:p>
          <a:p>
            <a:pPr>
              <a:lnSpc>
                <a:spcPct val="150000"/>
              </a:lnSpc>
              <a:spcBef>
                <a:spcPts val="488"/>
              </a:spcBef>
              <a:spcAft>
                <a:spcPts val="488"/>
              </a:spcAft>
              <a:buFont typeface="Wingdings" panose="05000000000000000000" pitchFamily="2" charset="2"/>
              <a:buChar char="ü"/>
              <a:defRPr/>
            </a:pPr>
            <a:r>
              <a:rPr lang="ru-RU" altLang="ru-RU" sz="2400" b="1" dirty="0" smtClean="0">
                <a:solidFill>
                  <a:srgbClr val="000000"/>
                </a:solidFill>
                <a:latin typeface="Times New Roman" panose="02020603050405020304" pitchFamily="18" charset="0"/>
                <a:cs typeface="Times New Roman" panose="02020603050405020304" pitchFamily="18" charset="0"/>
              </a:rPr>
              <a:t>4.МУСТАҚИЛЛИГИ </a:t>
            </a:r>
            <a:r>
              <a:rPr lang="ru-RU" altLang="ru-RU" sz="2400" b="1" dirty="0">
                <a:solidFill>
                  <a:srgbClr val="000000"/>
                </a:solidFill>
                <a:latin typeface="Times New Roman" panose="02020603050405020304" pitchFamily="18" charset="0"/>
                <a:cs typeface="Times New Roman" panose="02020603050405020304" pitchFamily="18" charset="0"/>
              </a:rPr>
              <a:t>ВА </a:t>
            </a:r>
            <a:r>
              <a:rPr lang="ru-RU" altLang="ru-RU" sz="2400" b="1" dirty="0" smtClean="0">
                <a:solidFill>
                  <a:srgbClr val="000000"/>
                </a:solidFill>
                <a:latin typeface="Times New Roman" panose="02020603050405020304" pitchFamily="18" charset="0"/>
                <a:cs typeface="Times New Roman" panose="02020603050405020304" pitchFamily="18" charset="0"/>
              </a:rPr>
              <a:t>ТАШАББУСКОРЛИГИ.</a:t>
            </a:r>
            <a:endParaRPr lang="ru-RU" altLang="ru-RU" sz="2400" b="1" dirty="0">
              <a:solidFill>
                <a:srgbClr val="000000"/>
              </a:solidFill>
              <a:latin typeface="Times New Roman" panose="02020603050405020304" pitchFamily="18" charset="0"/>
              <a:cs typeface="Times New Roman" panose="02020603050405020304" pitchFamily="18" charset="0"/>
            </a:endParaRPr>
          </a:p>
          <a:p>
            <a:pPr>
              <a:lnSpc>
                <a:spcPct val="150000"/>
              </a:lnSpc>
              <a:spcBef>
                <a:spcPts val="488"/>
              </a:spcBef>
              <a:spcAft>
                <a:spcPts val="488"/>
              </a:spcAft>
              <a:buFont typeface="Wingdings" panose="05000000000000000000" pitchFamily="2" charset="2"/>
              <a:buChar char="ü"/>
              <a:defRPr/>
            </a:pPr>
            <a:r>
              <a:rPr lang="ru-RU" altLang="ru-RU" sz="2400" b="1" dirty="0" smtClean="0">
                <a:solidFill>
                  <a:srgbClr val="000000"/>
                </a:solidFill>
                <a:latin typeface="Times New Roman" panose="02020603050405020304" pitchFamily="18" charset="0"/>
                <a:cs typeface="Times New Roman" panose="02020603050405020304" pitchFamily="18" charset="0"/>
              </a:rPr>
              <a:t>5.ОДАМЛАРНИ БОШҚАРИШ ҚОБИЛЯИТИ.</a:t>
            </a:r>
            <a:endParaRPr lang="ru-RU" altLang="ru-RU" sz="2400" b="1" dirty="0">
              <a:solidFill>
                <a:srgbClr val="000000"/>
              </a:solidFill>
              <a:latin typeface="Times New Roman" panose="02020603050405020304" pitchFamily="18" charset="0"/>
              <a:cs typeface="Times New Roman" panose="02020603050405020304" pitchFamily="18" charset="0"/>
            </a:endParaRPr>
          </a:p>
          <a:p>
            <a:pPr>
              <a:lnSpc>
                <a:spcPct val="150000"/>
              </a:lnSpc>
              <a:spcBef>
                <a:spcPts val="488"/>
              </a:spcBef>
              <a:spcAft>
                <a:spcPts val="488"/>
              </a:spcAft>
              <a:buFont typeface="Wingdings" panose="05000000000000000000" pitchFamily="2" charset="2"/>
              <a:buChar char="ü"/>
              <a:defRPr/>
            </a:pPr>
            <a:r>
              <a:rPr lang="ru-RU" altLang="ru-RU" sz="2400" b="1" dirty="0" smtClean="0">
                <a:solidFill>
                  <a:srgbClr val="000000"/>
                </a:solidFill>
                <a:latin typeface="Times New Roman" panose="02020603050405020304" pitchFamily="18" charset="0"/>
                <a:cs typeface="Times New Roman" panose="02020603050405020304" pitchFamily="18" charset="0"/>
              </a:rPr>
              <a:t>6.ҲАРАКАТ ЭРКИНЛИГИ ВА МУСТАҚҚИЛЛИГИ.</a:t>
            </a:r>
            <a:endParaRPr lang="ru-RU" altLang="ru-RU" sz="2400" b="1" dirty="0">
              <a:solidFill>
                <a:srgbClr val="000000"/>
              </a:solidFill>
              <a:latin typeface="Times New Roman" panose="02020603050405020304" pitchFamily="18" charset="0"/>
              <a:cs typeface="Times New Roman" panose="02020603050405020304" pitchFamily="18" charset="0"/>
            </a:endParaRPr>
          </a:p>
          <a:p>
            <a:pPr>
              <a:lnSpc>
                <a:spcPct val="150000"/>
              </a:lnSpc>
              <a:spcBef>
                <a:spcPts val="488"/>
              </a:spcBef>
              <a:spcAft>
                <a:spcPts val="488"/>
              </a:spcAft>
              <a:buFont typeface="Wingdings" panose="05000000000000000000" pitchFamily="2" charset="2"/>
              <a:buChar char="ü"/>
              <a:defRPr/>
            </a:pPr>
            <a:r>
              <a:rPr lang="ru-RU" altLang="ru-RU" sz="2400" b="1" dirty="0" smtClean="0">
                <a:solidFill>
                  <a:srgbClr val="000000"/>
                </a:solidFill>
                <a:latin typeface="Times New Roman" panose="02020603050405020304" pitchFamily="18" charset="0"/>
                <a:cs typeface="Times New Roman" panose="02020603050405020304" pitchFamily="18" charset="0"/>
              </a:rPr>
              <a:t>7.КОРХОНАДИГИ ИШ МУҲИТИ.</a:t>
            </a:r>
            <a:endParaRPr lang="ru-RU" altLang="ru-RU" sz="2400" b="1" dirty="0">
              <a:solidFill>
                <a:srgbClr val="000000"/>
              </a:solidFill>
              <a:latin typeface="Times New Roman" panose="02020603050405020304" pitchFamily="18" charset="0"/>
              <a:cs typeface="Times New Roman" panose="02020603050405020304" pitchFamily="18" charset="0"/>
            </a:endParaRPr>
          </a:p>
          <a:p>
            <a:pPr>
              <a:lnSpc>
                <a:spcPct val="150000"/>
              </a:lnSpc>
              <a:spcBef>
                <a:spcPts val="488"/>
              </a:spcBef>
              <a:spcAft>
                <a:spcPts val="488"/>
              </a:spcAft>
              <a:buFont typeface="Wingdings" panose="05000000000000000000" pitchFamily="2" charset="2"/>
              <a:buChar char="ü"/>
              <a:defRPr/>
            </a:pPr>
            <a:r>
              <a:rPr lang="ru-RU" altLang="ru-RU" sz="2400" b="1" dirty="0" smtClean="0">
                <a:solidFill>
                  <a:srgbClr val="000000"/>
                </a:solidFill>
                <a:latin typeface="Times New Roman" panose="02020603050405020304" pitchFamily="18" charset="0"/>
                <a:cs typeface="Times New Roman" panose="02020603050405020304" pitchFamily="18" charset="0"/>
              </a:rPr>
              <a:t>8.ХОДИМНИНГ ИШГА БЎЛГАН МАЪСУЛИЯТИ.</a:t>
            </a:r>
            <a:endParaRPr lang="ru-RU" altLang="ru-RU" sz="2400" b="1" dirty="0">
              <a:solidFill>
                <a:srgbClr val="000000"/>
              </a:solidFill>
              <a:latin typeface="Arial" panose="020B0604020202020204" pitchFamily="34" charset="0"/>
            </a:endParaRPr>
          </a:p>
        </p:txBody>
      </p:sp>
      <p:sp>
        <p:nvSpPr>
          <p:cNvPr id="4" name="Заголовок 1"/>
          <p:cNvSpPr txBox="1">
            <a:spLocks/>
          </p:cNvSpPr>
          <p:nvPr/>
        </p:nvSpPr>
        <p:spPr>
          <a:xfrm>
            <a:off x="248416" y="133559"/>
            <a:ext cx="9418439" cy="757130"/>
          </a:xfrm>
          <a:prstGeom prst="rect">
            <a:avLst/>
          </a:prstGeom>
          <a:solidFill>
            <a:schemeClr val="accent2">
              <a:lumMod val="20000"/>
              <a:lumOff val="80000"/>
            </a:schemeClr>
          </a:solidFill>
          <a:ln w="50800">
            <a:solidFill>
              <a:schemeClr val="accent1">
                <a:lumMod val="75000"/>
              </a:schemeClr>
            </a:solidFill>
          </a:ln>
        </p:spPr>
        <p:txBody>
          <a:bodyPr anchor="b">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ru-RU" sz="2400" b="1" dirty="0" smtClean="0">
                <a:latin typeface="Times New Roman" panose="02020603050405020304" pitchFamily="18" charset="0"/>
                <a:cs typeface="Times New Roman" panose="02020603050405020304" pitchFamily="18" charset="0"/>
              </a:rPr>
              <a:t>ХОДИМЛАРНИНГ ПОЗИЦИЯСИНИ </a:t>
            </a:r>
            <a:r>
              <a:rPr lang="ru-RU" sz="2400" b="1" dirty="0">
                <a:latin typeface="Times New Roman" panose="02020603050405020304" pitchFamily="18" charset="0"/>
                <a:cs typeface="Times New Roman" panose="02020603050405020304" pitchFamily="18" charset="0"/>
              </a:rPr>
              <a:t>БАҲОЛАШДА  ИШЛАТИЛАДИГАН </a:t>
            </a:r>
            <a:r>
              <a:rPr lang="ru-RU" sz="2400" b="1" dirty="0" smtClean="0">
                <a:latin typeface="Times New Roman" panose="02020603050405020304" pitchFamily="18" charset="0"/>
                <a:cs typeface="Times New Roman" panose="02020603050405020304" pitchFamily="18" charset="0"/>
              </a:rPr>
              <a:t>ОМИЛЛАР</a:t>
            </a:r>
            <a:r>
              <a:rPr lang="en-US" sz="2400" b="1" dirty="0" smtClean="0">
                <a:latin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cs typeface="Times New Roman" panose="02020603050405020304" pitchFamily="18" charset="0"/>
              </a:rPr>
              <a:t>муаллиф хулосаси</a:t>
            </a:r>
            <a:r>
              <a:rPr lang="en-US" sz="2400" b="1" dirty="0" smtClean="0">
                <a:latin typeface="Times New Roman" panose="02020603050405020304" pitchFamily="18" charset="0"/>
                <a:cs typeface="Times New Roman" panose="02020603050405020304" pitchFamily="18" charset="0"/>
              </a:rPr>
              <a:t>]</a:t>
            </a:r>
            <a:endParaRPr lang="ru-RU" sz="2400" b="1" dirty="0">
              <a:latin typeface="Times New Roman" panose="02020603050405020304" pitchFamily="18" charset="0"/>
              <a:cs typeface="Times New Roman" panose="02020603050405020304" pitchFamily="18" charset="0"/>
            </a:endParaRPr>
          </a:p>
        </p:txBody>
      </p:sp>
      <p:sp>
        <p:nvSpPr>
          <p:cNvPr id="34820" name="Номер слайда 8"/>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813"/>
              </a:spcBef>
              <a:buFont typeface="Arial" panose="020B0604020202020204" pitchFamily="34" charset="0"/>
              <a:buChar char="•"/>
              <a:defRPr sz="2275">
                <a:solidFill>
                  <a:schemeClr val="tx1"/>
                </a:solidFill>
                <a:latin typeface="Calibri" panose="020F0502020204030204" pitchFamily="34" charset="0"/>
              </a:defRPr>
            </a:lvl1pPr>
            <a:lvl2pPr marL="603647" indent="-232172">
              <a:lnSpc>
                <a:spcPct val="90000"/>
              </a:lnSpc>
              <a:spcBef>
                <a:spcPts val="406"/>
              </a:spcBef>
              <a:buFont typeface="Arial" panose="020B0604020202020204" pitchFamily="34" charset="0"/>
              <a:buChar char="•"/>
              <a:defRPr sz="1950">
                <a:solidFill>
                  <a:schemeClr val="tx1"/>
                </a:solidFill>
                <a:latin typeface="Calibri" panose="020F0502020204030204" pitchFamily="34" charset="0"/>
              </a:defRPr>
            </a:lvl2pPr>
            <a:lvl3pPr marL="928688" indent="-185738">
              <a:lnSpc>
                <a:spcPct val="90000"/>
              </a:lnSpc>
              <a:spcBef>
                <a:spcPts val="406"/>
              </a:spcBef>
              <a:buFont typeface="Arial" panose="020B0604020202020204" pitchFamily="34" charset="0"/>
              <a:buChar char="•"/>
              <a:defRPr sz="1625">
                <a:solidFill>
                  <a:schemeClr val="tx1"/>
                </a:solidFill>
                <a:latin typeface="Calibri" panose="020F0502020204030204" pitchFamily="34" charset="0"/>
              </a:defRPr>
            </a:lvl3pPr>
            <a:lvl4pPr marL="1300163"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4pPr>
            <a:lvl5pPr marL="1671638" indent="-185738">
              <a:lnSpc>
                <a:spcPct val="90000"/>
              </a:lnSpc>
              <a:spcBef>
                <a:spcPts val="406"/>
              </a:spcBef>
              <a:buFont typeface="Arial" panose="020B0604020202020204" pitchFamily="34" charset="0"/>
              <a:buChar char="•"/>
              <a:defRPr>
                <a:solidFill>
                  <a:schemeClr val="tx1"/>
                </a:solidFill>
                <a:latin typeface="Calibri" panose="020F0502020204030204" pitchFamily="34" charset="0"/>
              </a:defRPr>
            </a:lvl5pPr>
            <a:lvl6pPr marL="204311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6pPr>
            <a:lvl7pPr marL="241458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7pPr>
            <a:lvl8pPr marL="2786063"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8pPr>
            <a:lvl9pPr marL="3157538" indent="-185738" eaLnBrk="0" fontAlgn="base" hangingPunct="0">
              <a:lnSpc>
                <a:spcPct val="90000"/>
              </a:lnSpc>
              <a:spcBef>
                <a:spcPts val="406"/>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A5D303FD-F914-42F8-BB4E-7E65E6D43C1F}" type="slidenum">
              <a:rPr lang="ru-RU" altLang="ru-RU" sz="975">
                <a:solidFill>
                  <a:srgbClr val="898989"/>
                </a:solidFill>
              </a:rPr>
              <a:pPr>
                <a:lnSpc>
                  <a:spcPct val="100000"/>
                </a:lnSpc>
                <a:spcBef>
                  <a:spcPct val="0"/>
                </a:spcBef>
                <a:buFontTx/>
                <a:buNone/>
              </a:pPr>
              <a:t>36</a:t>
            </a:fld>
            <a:endParaRPr lang="ru-RU" altLang="ru-RU" sz="975">
              <a:solidFill>
                <a:srgbClr val="898989"/>
              </a:solidFill>
            </a:endParaRPr>
          </a:p>
        </p:txBody>
      </p:sp>
    </p:spTree>
    <p:extLst>
      <p:ext uri="{BB962C8B-B14F-4D97-AF65-F5344CB8AC3E}">
        <p14:creationId xmlns:p14="http://schemas.microsoft.com/office/powerpoint/2010/main" val="290362570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178676" y="809297"/>
            <a:ext cx="9648496" cy="5759670"/>
          </a:xfrm>
          <a:prstGeom prst="roundRect">
            <a:avLst>
              <a:gd name="adj" fmla="val 3219"/>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ru-RU" sz="1600" b="1" dirty="0">
                <a:solidFill>
                  <a:srgbClr val="002060"/>
                </a:solidFill>
                <a:latin typeface="Times New Roman CYR"/>
                <a:cs typeface="Times New Roman" pitchFamily="18" charset="0"/>
              </a:rPr>
              <a:t>           </a:t>
            </a:r>
          </a:p>
          <a:p>
            <a:pPr algn="just">
              <a:defRPr/>
            </a:pPr>
            <a:endParaRPr lang="ru-RU" sz="1600" b="1" dirty="0">
              <a:solidFill>
                <a:srgbClr val="002060"/>
              </a:solidFill>
              <a:latin typeface="Times New Roman CYR"/>
              <a:cs typeface="Times New Roman" pitchFamily="18" charset="0"/>
            </a:endParaRPr>
          </a:p>
          <a:p>
            <a:pPr algn="just">
              <a:defRPr/>
            </a:pPr>
            <a:endParaRPr lang="ru-RU" sz="1600" b="1" dirty="0">
              <a:solidFill>
                <a:srgbClr val="002060"/>
              </a:solidFill>
              <a:latin typeface="Times New Roman CYR"/>
              <a:cs typeface="Times New Roman" pitchFamily="18" charset="0"/>
            </a:endParaRPr>
          </a:p>
          <a:p>
            <a:pPr algn="just">
              <a:defRPr/>
            </a:pPr>
            <a:endParaRPr lang="ru-RU" sz="1600" b="1" dirty="0">
              <a:solidFill>
                <a:srgbClr val="002060"/>
              </a:solidFill>
              <a:latin typeface="Times New Roman CYR"/>
              <a:cs typeface="Times New Roman" pitchFamily="18" charset="0"/>
            </a:endParaRPr>
          </a:p>
          <a:p>
            <a:pPr algn="just">
              <a:defRPr/>
            </a:pPr>
            <a:r>
              <a:rPr lang="ru-RU" b="1" dirty="0">
                <a:solidFill>
                  <a:schemeClr val="tx1"/>
                </a:solidFill>
                <a:latin typeface="Times New Roman" panose="02020603050405020304" pitchFamily="18" charset="0"/>
                <a:cs typeface="Times New Roman" panose="02020603050405020304" pitchFamily="18" charset="0"/>
              </a:rPr>
              <a:t>        </a:t>
            </a:r>
            <a:r>
              <a:rPr lang="en-US" b="1" dirty="0">
                <a:solidFill>
                  <a:schemeClr val="tx1"/>
                </a:solidFill>
                <a:latin typeface="Times New Roman" panose="02020603050405020304" pitchFamily="18" charset="0"/>
                <a:cs typeface="Times New Roman" panose="02020603050405020304" pitchFamily="18" charset="0"/>
              </a:rPr>
              <a:t>1</a:t>
            </a:r>
            <a:r>
              <a:rPr lang="ru-RU" b="1" dirty="0">
                <a:solidFill>
                  <a:schemeClr val="tx1"/>
                </a:solidFill>
                <a:latin typeface="Times New Roman" panose="02020603050405020304" pitchFamily="18" charset="0"/>
                <a:cs typeface="Times New Roman" panose="02020603050405020304" pitchFamily="18" charset="0"/>
              </a:rPr>
              <a:t>. </a:t>
            </a:r>
            <a:r>
              <a:rPr lang="uz-Cyrl-UZ" b="1" dirty="0">
                <a:solidFill>
                  <a:schemeClr val="tx1"/>
                </a:solidFill>
                <a:latin typeface="Times New Roman" pitchFamily="18" charset="0"/>
                <a:cs typeface="Times New Roman" pitchFamily="18" charset="0"/>
              </a:rPr>
              <a:t>Ўзбекистон Республикаси Президентининг </a:t>
            </a:r>
            <a:r>
              <a:rPr lang="en-US" b="1" dirty="0">
                <a:solidFill>
                  <a:schemeClr val="tx1"/>
                </a:solidFill>
                <a:latin typeface="Times New Roman" pitchFamily="18" charset="0"/>
                <a:cs typeface="Times New Roman" pitchFamily="18" charset="0"/>
              </a:rPr>
              <a:t>2022</a:t>
            </a:r>
            <a:r>
              <a:rPr lang="uz-Cyrl-UZ" b="1" dirty="0">
                <a:solidFill>
                  <a:schemeClr val="tx1"/>
                </a:solidFill>
                <a:latin typeface="Times New Roman" pitchFamily="18" charset="0"/>
                <a:cs typeface="Times New Roman" pitchFamily="18" charset="0"/>
              </a:rPr>
              <a:t> йил 28 январдаги </a:t>
            </a:r>
            <a:r>
              <a:rPr lang="ru-RU" b="1" dirty="0">
                <a:solidFill>
                  <a:schemeClr val="tx1"/>
                </a:solidFill>
                <a:latin typeface="Times New Roman" panose="02020603050405020304" pitchFamily="18" charset="0"/>
                <a:cs typeface="Times New Roman" panose="02020603050405020304" pitchFamily="18" charset="0"/>
              </a:rPr>
              <a:t>«2022–2026 </a:t>
            </a:r>
            <a:r>
              <a:rPr lang="ru-RU" b="1" dirty="0" err="1">
                <a:solidFill>
                  <a:schemeClr val="tx1"/>
                </a:solidFill>
                <a:latin typeface="Times New Roman" panose="02020603050405020304" pitchFamily="18" charset="0"/>
                <a:cs typeface="Times New Roman" panose="02020603050405020304" pitchFamily="18" charset="0"/>
              </a:rPr>
              <a:t>йилларга</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мўлжалланган</a:t>
            </a:r>
            <a:r>
              <a:rPr lang="ru-RU" b="1" dirty="0">
                <a:solidFill>
                  <a:schemeClr val="tx1"/>
                </a:solidFill>
                <a:latin typeface="Times New Roman" panose="02020603050405020304" pitchFamily="18" charset="0"/>
                <a:cs typeface="Times New Roman" panose="02020603050405020304" pitchFamily="18" charset="0"/>
              </a:rPr>
              <a:t> Янги </a:t>
            </a:r>
            <a:r>
              <a:rPr lang="ru-RU" b="1" dirty="0" err="1">
                <a:solidFill>
                  <a:schemeClr val="tx1"/>
                </a:solidFill>
                <a:latin typeface="Times New Roman" panose="02020603050405020304" pitchFamily="18" charset="0"/>
                <a:cs typeface="Times New Roman" panose="02020603050405020304" pitchFamily="18" charset="0"/>
              </a:rPr>
              <a:t>Ўзбекистоннинг</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тараққиёт</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стратегияси</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тўғрисида»ги</a:t>
            </a:r>
            <a:r>
              <a:rPr lang="ru-RU" b="1" dirty="0">
                <a:solidFill>
                  <a:schemeClr val="tx1"/>
                </a:solidFill>
                <a:latin typeface="Times New Roman" panose="02020603050405020304" pitchFamily="18" charset="0"/>
                <a:cs typeface="Times New Roman" panose="02020603050405020304" pitchFamily="18" charset="0"/>
              </a:rPr>
              <a:t>  ПФ-60 </a:t>
            </a:r>
            <a:r>
              <a:rPr lang="ru-RU" b="1" dirty="0" err="1">
                <a:solidFill>
                  <a:schemeClr val="tx1"/>
                </a:solidFill>
                <a:latin typeface="Times New Roman" panose="02020603050405020304" pitchFamily="18" charset="0"/>
                <a:cs typeface="Times New Roman" panose="02020603050405020304" pitchFamily="18" charset="0"/>
              </a:rPr>
              <a:t>сонли</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Фармони</a:t>
            </a:r>
            <a:r>
              <a:rPr lang="ru-RU" b="1" dirty="0">
                <a:solidFill>
                  <a:schemeClr val="tx1"/>
                </a:solidFill>
                <a:latin typeface="Times New Roman" panose="02020603050405020304" pitchFamily="18" charset="0"/>
                <a:cs typeface="Times New Roman" panose="02020603050405020304" pitchFamily="18" charset="0"/>
              </a:rPr>
              <a:t>.</a:t>
            </a:r>
          </a:p>
          <a:p>
            <a:pPr algn="just">
              <a:defRPr/>
            </a:pPr>
            <a:r>
              <a:rPr lang="ru-RU" b="1" dirty="0">
                <a:solidFill>
                  <a:schemeClr val="tx1"/>
                </a:solidFill>
                <a:latin typeface="Times New Roman" panose="02020603050405020304" pitchFamily="18" charset="0"/>
                <a:cs typeface="Times New Roman" panose="02020603050405020304" pitchFamily="18" charset="0"/>
              </a:rPr>
              <a:t>        2.</a:t>
            </a:r>
            <a:r>
              <a:rPr lang="uz-Cyrl-UZ" b="1" dirty="0">
                <a:solidFill>
                  <a:schemeClr val="tx1"/>
                </a:solidFill>
                <a:latin typeface="Times New Roman" panose="02020603050405020304" pitchFamily="18" charset="0"/>
                <a:cs typeface="Times New Roman" panose="02020603050405020304" pitchFamily="18" charset="0"/>
              </a:rPr>
              <a:t>Бобрешова, И.П. Применение компетентного подхода в управлении персоналом / И.П. Бобрешова // Университетский комплекс как региональный центр образования, науки и культуры материалы Всероссийской научно-методической конференции. – 2020. </a:t>
            </a:r>
            <a:endParaRPr lang="ru-RU" b="1" dirty="0">
              <a:solidFill>
                <a:schemeClr val="tx1"/>
              </a:solidFill>
              <a:latin typeface="Times New Roman" panose="02020603050405020304" pitchFamily="18" charset="0"/>
              <a:cs typeface="Times New Roman" panose="02020603050405020304" pitchFamily="18" charset="0"/>
            </a:endParaRPr>
          </a:p>
          <a:p>
            <a:pPr algn="just">
              <a:defRPr/>
            </a:pPr>
            <a:r>
              <a:rPr lang="uz-Cyrl-UZ" b="1" dirty="0">
                <a:solidFill>
                  <a:schemeClr val="tx1"/>
                </a:solidFill>
                <a:latin typeface="Times New Roman" panose="02020603050405020304" pitchFamily="18" charset="0"/>
                <a:cs typeface="Times New Roman" panose="02020603050405020304" pitchFamily="18" charset="0"/>
              </a:rPr>
              <a:t>       3. Верна, В.В. Управление персоналом организации как основополагающий фактор ее устойчивого развития / В.В. Верна // Успехи современной науки. – 2019. </a:t>
            </a:r>
            <a:endParaRPr lang="ru-RU" b="1" dirty="0">
              <a:solidFill>
                <a:schemeClr val="tx1"/>
              </a:solidFill>
              <a:latin typeface="Times New Roman" panose="02020603050405020304" pitchFamily="18" charset="0"/>
              <a:cs typeface="Times New Roman" panose="02020603050405020304" pitchFamily="18" charset="0"/>
            </a:endParaRPr>
          </a:p>
          <a:p>
            <a:pPr algn="just">
              <a:defRPr/>
            </a:pPr>
            <a:r>
              <a:rPr lang="uz-Cyrl-UZ" b="1" dirty="0">
                <a:solidFill>
                  <a:schemeClr val="tx1"/>
                </a:solidFill>
                <a:latin typeface="Times New Roman" panose="02020603050405020304" pitchFamily="18" charset="0"/>
                <a:cs typeface="Times New Roman" panose="02020603050405020304" pitchFamily="18" charset="0"/>
              </a:rPr>
              <a:t>Виханский, О. С. Менеджмент: человек, стратегия, организация, процесс: учебное пособие / О. С. Виханский. - М.: МГУ, 2016.</a:t>
            </a:r>
            <a:endParaRPr lang="ru-RU" b="1" dirty="0">
              <a:solidFill>
                <a:schemeClr val="tx1"/>
              </a:solidFill>
              <a:latin typeface="Times New Roman" panose="02020603050405020304" pitchFamily="18" charset="0"/>
              <a:cs typeface="Times New Roman" panose="02020603050405020304" pitchFamily="18" charset="0"/>
            </a:endParaRPr>
          </a:p>
          <a:p>
            <a:pPr algn="just">
              <a:defRPr/>
            </a:pPr>
            <a:r>
              <a:rPr lang="uz-Cyrl-UZ" b="1" dirty="0">
                <a:solidFill>
                  <a:schemeClr val="tx1"/>
                </a:solidFill>
                <a:latin typeface="Times New Roman" panose="02020603050405020304" pitchFamily="18" charset="0"/>
                <a:cs typeface="Times New Roman" panose="02020603050405020304" pitchFamily="18" charset="0"/>
              </a:rPr>
              <a:t>      4. Гутгарц, Р.Д. Эволюция подходов к проблеме управления кадрами предприятия / Р.Д. Гутгарц // Менеджмент в России и за рубежом. – 2016.</a:t>
            </a:r>
            <a:endParaRPr lang="ru-RU" b="1" dirty="0">
              <a:solidFill>
                <a:schemeClr val="tx1"/>
              </a:solidFill>
              <a:latin typeface="Times New Roman" panose="02020603050405020304" pitchFamily="18" charset="0"/>
              <a:cs typeface="Times New Roman" panose="02020603050405020304" pitchFamily="18" charset="0"/>
            </a:endParaRPr>
          </a:p>
          <a:p>
            <a:pPr algn="just">
              <a:defRPr/>
            </a:pPr>
            <a:r>
              <a:rPr lang="uz-Cyrl-UZ" b="1" dirty="0">
                <a:solidFill>
                  <a:schemeClr val="tx1"/>
                </a:solidFill>
                <a:latin typeface="Times New Roman" panose="02020603050405020304" pitchFamily="18" charset="0"/>
                <a:cs typeface="Times New Roman" panose="02020603050405020304" pitchFamily="18" charset="0"/>
              </a:rPr>
              <a:t>      5. Дегтяренко, Е.А. Управление персоналом как ключевая роль в развитии бизнеса предприятия / Е.А. Дегтяренко, Д.О. Труфанова, В.И. Рой // Новая наука: Стратегии и векторы развития. – 2019.</a:t>
            </a:r>
            <a:endParaRPr lang="ru-RU" b="1" dirty="0">
              <a:solidFill>
                <a:schemeClr val="tx1"/>
              </a:solidFill>
              <a:latin typeface="Times New Roman" panose="02020603050405020304" pitchFamily="18" charset="0"/>
              <a:cs typeface="Times New Roman" panose="02020603050405020304" pitchFamily="18" charset="0"/>
            </a:endParaRPr>
          </a:p>
          <a:p>
            <a:pPr algn="just">
              <a:defRPr/>
            </a:pPr>
            <a:r>
              <a:rPr lang="uz-Cyrl-UZ" b="1" dirty="0">
                <a:solidFill>
                  <a:schemeClr val="tx1"/>
                </a:solidFill>
                <a:latin typeface="Times New Roman" panose="02020603050405020304" pitchFamily="18" charset="0"/>
                <a:cs typeface="Times New Roman" panose="02020603050405020304" pitchFamily="18" charset="0"/>
              </a:rPr>
              <a:t>      </a:t>
            </a:r>
            <a:r>
              <a:rPr lang="en-US" b="1" dirty="0">
                <a:solidFill>
                  <a:schemeClr val="tx1"/>
                </a:solidFill>
                <a:latin typeface="Times New Roman" panose="02020603050405020304" pitchFamily="18" charset="0"/>
                <a:cs typeface="Times New Roman" panose="02020603050405020304" pitchFamily="18" charset="0"/>
              </a:rPr>
              <a:t>6</a:t>
            </a:r>
            <a:r>
              <a:rPr lang="uz-Cyrl-UZ" b="1" dirty="0">
                <a:solidFill>
                  <a:schemeClr val="tx1"/>
                </a:solidFill>
                <a:latin typeface="Times New Roman" panose="02020603050405020304" pitchFamily="18" charset="0"/>
                <a:cs typeface="Times New Roman" panose="02020603050405020304" pitchFamily="18" charset="0"/>
              </a:rPr>
              <a:t>. Дейнеки А.В. Управление персоналом: Учебник / А.В. Дейнеки. – М. : Дашков и К, 2017</a:t>
            </a:r>
          </a:p>
          <a:p>
            <a:pPr algn="just">
              <a:defRPr/>
            </a:pPr>
            <a:r>
              <a:rPr lang="uz-Cyrl-UZ" b="1" dirty="0">
                <a:solidFill>
                  <a:schemeClr val="tx1"/>
                </a:solidFill>
                <a:latin typeface="Times New Roman" panose="02020603050405020304" pitchFamily="18" charset="0"/>
                <a:cs typeface="Times New Roman" panose="02020603050405020304" pitchFamily="18" charset="0"/>
              </a:rPr>
              <a:t>      7. Дергачев В.Д. Современные тенденции управления персоналом / В.Д. Дергачев // Современные проблемы и тенденции развития экономики и управления. – 2017</a:t>
            </a:r>
            <a:r>
              <a:rPr lang="uz-Cyrl-UZ" b="1" dirty="0" smtClean="0">
                <a:solidFill>
                  <a:schemeClr val="tx1"/>
                </a:solidFill>
                <a:latin typeface="Times New Roman" panose="02020603050405020304" pitchFamily="18" charset="0"/>
                <a:cs typeface="Times New Roman" panose="02020603050405020304" pitchFamily="18" charset="0"/>
              </a:rPr>
              <a:t>.</a:t>
            </a:r>
            <a:endParaRPr lang="en-US" b="1" dirty="0" smtClean="0">
              <a:solidFill>
                <a:schemeClr val="tx1"/>
              </a:solidFill>
              <a:latin typeface="Times New Roman" panose="02020603050405020304" pitchFamily="18" charset="0"/>
              <a:cs typeface="Times New Roman" panose="02020603050405020304" pitchFamily="18" charset="0"/>
            </a:endParaRPr>
          </a:p>
          <a:p>
            <a:pPr algn="just">
              <a:defRPr/>
            </a:pPr>
            <a:r>
              <a:rPr lang="en-US" b="1" dirty="0">
                <a:solidFill>
                  <a:schemeClr val="tx1"/>
                </a:solidFill>
                <a:latin typeface="Times New Roman" panose="02020603050405020304" pitchFamily="18" charset="0"/>
                <a:cs typeface="Times New Roman" panose="02020603050405020304" pitchFamily="18" charset="0"/>
              </a:rPr>
              <a:t> </a:t>
            </a:r>
            <a:r>
              <a:rPr lang="en-US" b="1" dirty="0" smtClean="0">
                <a:solidFill>
                  <a:schemeClr val="tx1"/>
                </a:solidFill>
                <a:latin typeface="Times New Roman" panose="02020603050405020304" pitchFamily="18" charset="0"/>
                <a:cs typeface="Times New Roman" panose="02020603050405020304" pitchFamily="18" charset="0"/>
              </a:rPr>
              <a:t>     8</a:t>
            </a:r>
            <a:r>
              <a:rPr lang="uz-Cyrl-UZ" b="1" dirty="0" smtClean="0">
                <a:solidFill>
                  <a:schemeClr val="tx1"/>
                </a:solidFill>
                <a:latin typeface="Times New Roman" panose="02020603050405020304" pitchFamily="18" charset="0"/>
                <a:cs typeface="Times New Roman" panose="02020603050405020304" pitchFamily="18" charset="0"/>
              </a:rPr>
              <a:t>. Форд компаниясининг асосчиси Генри Форднинг таржимаи холидан олинган</a:t>
            </a:r>
          </a:p>
          <a:p>
            <a:pPr algn="just">
              <a:defRPr/>
            </a:pPr>
            <a:r>
              <a:rPr lang="uz-Cyrl-UZ" b="1" dirty="0" smtClean="0">
                <a:solidFill>
                  <a:schemeClr val="tx1"/>
                </a:solidFill>
                <a:latin typeface="Times New Roman" panose="02020603050405020304" pitchFamily="18" charset="0"/>
                <a:cs typeface="Times New Roman" panose="02020603050405020304" pitchFamily="18" charset="0"/>
              </a:rPr>
              <a:t> (</a:t>
            </a:r>
            <a:r>
              <a:rPr lang="ru-RU" b="1" dirty="0" smtClean="0"/>
              <a:t> </a:t>
            </a:r>
            <a:r>
              <a:rPr lang="ru-RU" b="1" dirty="0">
                <a:solidFill>
                  <a:schemeClr val="tx1"/>
                </a:solidFill>
                <a:latin typeface="Times New Roman" panose="02020603050405020304" pitchFamily="18" charset="0"/>
                <a:cs typeface="Times New Roman" panose="02020603050405020304" pitchFamily="18" charset="0"/>
              </a:rPr>
              <a:t>Генри Форд </a:t>
            </a:r>
            <a:r>
              <a:rPr lang="ru-RU" b="1" dirty="0" err="1">
                <a:solidFill>
                  <a:schemeClr val="tx1"/>
                </a:solidFill>
                <a:latin typeface="Times New Roman" panose="02020603050405020304" pitchFamily="18" charset="0"/>
                <a:cs typeface="Times New Roman" panose="02020603050405020304" pitchFamily="18" charset="0"/>
              </a:rPr>
              <a:t>нима</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учун</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касаба</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уюшмаларини</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ёмон</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кўрган</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номли</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мақола</a:t>
            </a:r>
            <a:r>
              <a:rPr lang="ru-RU" b="1" dirty="0" smtClean="0">
                <a:solidFill>
                  <a:schemeClr val="tx1"/>
                </a:solidFill>
                <a:latin typeface="Times New Roman" panose="02020603050405020304" pitchFamily="18" charset="0"/>
                <a:cs typeface="Times New Roman" panose="02020603050405020304" pitchFamily="18" charset="0"/>
              </a:rPr>
              <a:t>.</a:t>
            </a:r>
            <a:endParaRPr lang="uz-Cyrl-UZ" b="1" dirty="0">
              <a:solidFill>
                <a:schemeClr val="tx1"/>
              </a:solidFill>
              <a:latin typeface="Times New Roman" panose="02020603050405020304" pitchFamily="18" charset="0"/>
              <a:cs typeface="Times New Roman" panose="02020603050405020304" pitchFamily="18" charset="0"/>
            </a:endParaRPr>
          </a:p>
          <a:p>
            <a:pPr algn="just">
              <a:defRPr/>
            </a:pPr>
            <a:endParaRPr lang="ru-RU" b="1" dirty="0">
              <a:solidFill>
                <a:schemeClr val="tx1"/>
              </a:solidFill>
              <a:latin typeface="Times New Roman" panose="02020603050405020304" pitchFamily="18" charset="0"/>
              <a:cs typeface="Times New Roman" panose="02020603050405020304" pitchFamily="18" charset="0"/>
            </a:endParaRPr>
          </a:p>
          <a:p>
            <a:pPr algn="just">
              <a:defRPr/>
            </a:pPr>
            <a:endParaRPr lang="en-US" sz="1600" b="1" dirty="0">
              <a:solidFill>
                <a:schemeClr val="tx1"/>
              </a:solidFill>
              <a:latin typeface="Times New Roman" panose="02020603050405020304" pitchFamily="18" charset="0"/>
              <a:cs typeface="Times New Roman" panose="02020603050405020304" pitchFamily="18" charset="0"/>
            </a:endParaRPr>
          </a:p>
          <a:p>
            <a:pPr algn="just">
              <a:defRPr/>
            </a:pPr>
            <a:endParaRPr lang="uz-Cyrl-UZ" altLang="ru-RU" sz="1600" b="1" dirty="0">
              <a:solidFill>
                <a:schemeClr val="tx1"/>
              </a:solidFill>
              <a:latin typeface="Times New Roman" panose="02020603050405020304" pitchFamily="18" charset="0"/>
              <a:cs typeface="Times New Roman" panose="02020603050405020304" pitchFamily="18" charset="0"/>
            </a:endParaRPr>
          </a:p>
          <a:p>
            <a:pPr algn="just">
              <a:defRPr/>
            </a:pPr>
            <a:r>
              <a:rPr lang="uz-Cyrl-UZ" sz="1600" b="1" dirty="0">
                <a:solidFill>
                  <a:schemeClr val="tx1"/>
                </a:solidFill>
                <a:latin typeface="Times New Roman" panose="02020603050405020304" pitchFamily="18" charset="0"/>
                <a:cs typeface="Times New Roman" panose="02020603050405020304" pitchFamily="18" charset="0"/>
              </a:rPr>
              <a:t> </a:t>
            </a:r>
            <a:endParaRPr lang="ru-RU" sz="1600" b="1" dirty="0">
              <a:solidFill>
                <a:schemeClr val="tx1"/>
              </a:solidFill>
              <a:latin typeface="Times New Roman" panose="02020603050405020304" pitchFamily="18" charset="0"/>
              <a:cs typeface="Times New Roman" panose="02020603050405020304" pitchFamily="18" charset="0"/>
            </a:endParaRPr>
          </a:p>
        </p:txBody>
      </p:sp>
      <p:sp>
        <p:nvSpPr>
          <p:cNvPr id="69635" name="Прямоугольник 4"/>
          <p:cNvSpPr>
            <a:spLocks noChangeArrowheads="1"/>
          </p:cNvSpPr>
          <p:nvPr/>
        </p:nvSpPr>
        <p:spPr bwMode="auto">
          <a:xfrm>
            <a:off x="4032052" y="2658963"/>
            <a:ext cx="3041452" cy="542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just">
              <a:spcBef>
                <a:spcPct val="0"/>
              </a:spcBef>
              <a:buClrTx/>
              <a:buFontTx/>
              <a:buNone/>
            </a:pPr>
            <a:r>
              <a:rPr lang="ru-RU" altLang="ru-RU" sz="1463">
                <a:solidFill>
                  <a:srgbClr val="000000"/>
                </a:solidFill>
                <a:latin typeface="Calibri" panose="020F0502020204030204" pitchFamily="34" charset="0"/>
                <a:cs typeface="Times New Roman" panose="02020603050405020304" pitchFamily="18" charset="0"/>
              </a:rPr>
              <a:t>    </a:t>
            </a:r>
          </a:p>
          <a:p>
            <a:pPr algn="just">
              <a:spcBef>
                <a:spcPct val="0"/>
              </a:spcBef>
              <a:buClrTx/>
              <a:buFontTx/>
              <a:buNone/>
            </a:pPr>
            <a:r>
              <a:rPr lang="ru-RU" altLang="ru-RU" sz="1463">
                <a:solidFill>
                  <a:srgbClr val="000000"/>
                </a:solidFill>
                <a:latin typeface="Calibri" panose="020F0502020204030204" pitchFamily="34" charset="0"/>
                <a:cs typeface="Times New Roman" panose="02020603050405020304" pitchFamily="18" charset="0"/>
              </a:rPr>
              <a:t>               </a:t>
            </a:r>
            <a:endParaRPr lang="ru-RU" altLang="ru-RU" sz="1463">
              <a:solidFill>
                <a:schemeClr val="tx1"/>
              </a:solidFill>
            </a:endParaRPr>
          </a:p>
        </p:txBody>
      </p:sp>
      <p:sp>
        <p:nvSpPr>
          <p:cNvPr id="69636" name="Прямоугольник 12"/>
          <p:cNvSpPr>
            <a:spLocks noChangeArrowheads="1"/>
          </p:cNvSpPr>
          <p:nvPr/>
        </p:nvSpPr>
        <p:spPr bwMode="auto">
          <a:xfrm>
            <a:off x="73572" y="0"/>
            <a:ext cx="983242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ctr">
              <a:spcBef>
                <a:spcPct val="0"/>
              </a:spcBef>
              <a:buClrTx/>
              <a:buFontTx/>
              <a:buNone/>
            </a:pPr>
            <a:r>
              <a:rPr lang="uz-Cyrl-UZ" altLang="ru-RU" sz="2800" b="1" dirty="0">
                <a:solidFill>
                  <a:schemeClr val="tx1"/>
                </a:solidFill>
                <a:latin typeface="Times New Roman" panose="02020603050405020304" pitchFamily="18" charset="0"/>
                <a:cs typeface="Times New Roman" panose="02020603050405020304" pitchFamily="18" charset="0"/>
              </a:rPr>
              <a:t>Фойдаланилган ва таклиф этилаётган адабиётлар рўйхати: </a:t>
            </a:r>
            <a:endParaRPr lang="ru-RU" altLang="ru-RU"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34929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0" y="2071678"/>
            <a:ext cx="9906000" cy="2714644"/>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0" y="2156156"/>
            <a:ext cx="3598715" cy="27146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Прямоугольник 6"/>
          <p:cNvSpPr/>
          <p:nvPr/>
        </p:nvSpPr>
        <p:spPr>
          <a:xfrm>
            <a:off x="3664472" y="3221092"/>
            <a:ext cx="6175771" cy="584775"/>
          </a:xfrm>
          <a:prstGeom prst="rect">
            <a:avLst/>
          </a:prstGeom>
        </p:spPr>
        <p:txBody>
          <a:bodyPr wrap="square">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ru-RU" sz="3200" b="1" dirty="0" err="1" smtClean="0">
                <a:latin typeface="Times New Roman" panose="02020603050405020304" pitchFamily="18" charset="0"/>
                <a:cs typeface="Times New Roman" panose="02020603050405020304" pitchFamily="18" charset="0"/>
              </a:rPr>
              <a:t>Эьтиборингиз</a:t>
            </a:r>
            <a:r>
              <a:rPr lang="ru-RU" sz="3200" b="1" dirty="0" smtClean="0">
                <a:latin typeface="Times New Roman" panose="02020603050405020304" pitchFamily="18" charset="0"/>
                <a:cs typeface="Times New Roman" panose="02020603050405020304" pitchFamily="18" charset="0"/>
              </a:rPr>
              <a:t> </a:t>
            </a:r>
            <a:r>
              <a:rPr lang="ru-RU" sz="3200" b="1" dirty="0" err="1" smtClean="0">
                <a:latin typeface="Times New Roman" panose="02020603050405020304" pitchFamily="18" charset="0"/>
                <a:cs typeface="Times New Roman" panose="02020603050405020304" pitchFamily="18" charset="0"/>
              </a:rPr>
              <a:t>учун</a:t>
            </a:r>
            <a:r>
              <a:rPr lang="ru-RU" sz="3200" b="1" dirty="0" smtClean="0">
                <a:latin typeface="Times New Roman" panose="02020603050405020304" pitchFamily="18" charset="0"/>
                <a:cs typeface="Times New Roman" panose="02020603050405020304" pitchFamily="18" charset="0"/>
              </a:rPr>
              <a:t> </a:t>
            </a:r>
            <a:r>
              <a:rPr lang="ru-RU" sz="3200" b="1" dirty="0" err="1" smtClean="0">
                <a:latin typeface="Times New Roman" panose="02020603050405020304" pitchFamily="18" charset="0"/>
                <a:cs typeface="Times New Roman" panose="02020603050405020304" pitchFamily="18" charset="0"/>
              </a:rPr>
              <a:t>раҳмат</a:t>
            </a:r>
            <a:r>
              <a:rPr lang="ru-RU" sz="3200" b="1" dirty="0" smtClean="0">
                <a:latin typeface="Times New Roman" panose="02020603050405020304" pitchFamily="18" charset="0"/>
                <a:cs typeface="Times New Roman" panose="02020603050405020304" pitchFamily="18" charset="0"/>
              </a:rPr>
              <a:t>!</a:t>
            </a:r>
            <a:endParaRPr lang="ru-RU" sz="3200" b="1" dirty="0" smtClean="0">
              <a:solidFill>
                <a:schemeClr val="accent5">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6902947"/>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2610</TotalTime>
  <Words>2674</Words>
  <Application>Microsoft Office PowerPoint</Application>
  <PresentationFormat>Лист A4 (210x297 мм)</PresentationFormat>
  <Paragraphs>445</Paragraphs>
  <Slides>38</Slides>
  <Notes>4</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1</vt:i4>
      </vt:variant>
      <vt:variant>
        <vt:lpstr>Заголовки слайдов</vt:lpstr>
      </vt:variant>
      <vt:variant>
        <vt:i4>38</vt:i4>
      </vt:variant>
    </vt:vector>
  </HeadingPairs>
  <TitlesOfParts>
    <vt:vector size="50" baseType="lpstr">
      <vt:lpstr>Arial</vt:lpstr>
      <vt:lpstr>Arial Black</vt:lpstr>
      <vt:lpstr>Arial Narrow</vt:lpstr>
      <vt:lpstr>Calibri</vt:lpstr>
      <vt:lpstr>Calibri Light</vt:lpstr>
      <vt:lpstr>Century Gothic</vt:lpstr>
      <vt:lpstr>Helvetica</vt:lpstr>
      <vt:lpstr>Symbol</vt:lpstr>
      <vt:lpstr>Times New Roman</vt:lpstr>
      <vt:lpstr>Times New Roman CYR</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3.Корхонада мотивация ва унинг турлари.  </vt:lpstr>
      <vt:lpstr> МОТИВАЦИЯ : АСОСИЙ ТУШУНЧАЛАР [6]</vt:lpstr>
      <vt:lpstr>Презентация PowerPoint</vt:lpstr>
      <vt:lpstr>Мотивацион назариялардаги мотивациянинг бошқа турлари [4]: </vt:lpstr>
      <vt:lpstr>Презентация PowerPoint</vt:lpstr>
      <vt:lpstr>Презентация PowerPoint</vt:lpstr>
      <vt:lpstr>Презентация PowerPoint</vt:lpstr>
      <vt:lpstr>Мотивациянинг процессуал назариялари</vt:lpstr>
      <vt:lpstr>Мотивациянинг процессуал назариялари</vt:lpstr>
      <vt:lpstr>Мотивациянинг процессуал назариялари</vt:lpstr>
      <vt:lpstr> Мотивация назарияларидан амалиётда фойдаланиш</vt:lpstr>
      <vt:lpstr>Мотивация назариясидан амалиётда фойдаланиш</vt:lpstr>
      <vt:lpstr>Презентация PowerPoint</vt:lpstr>
      <vt:lpstr>Мотивация назарияларидан амалиётда фойдаланиш</vt:lpstr>
      <vt:lpstr>Ўқитиш асосида мартаба ривожланишининг мотивация турларига боғлиқлиги [4]</vt:lpstr>
      <vt:lpstr>4.Коммуникация [4]. Корхона раҳбарияти ва ходимлар ўртасидаги алоқа</vt:lpstr>
      <vt:lpstr>Етакчилик ва алоқа маълумотларининг мотивация турига боғлиқлиги[4]</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Dilmurod Suyunov</cp:lastModifiedBy>
  <cp:revision>212</cp:revision>
  <dcterms:created xsi:type="dcterms:W3CDTF">2017-07-03T07:04:34Z</dcterms:created>
  <dcterms:modified xsi:type="dcterms:W3CDTF">2022-11-18T09:52:03Z</dcterms:modified>
</cp:coreProperties>
</file>