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Lst>
  <p:sldSz cy="6858000" cx="9906000"/>
  <p:notesSz cx="6742100" cy="9875825"/>
  <p:embeddedFontLst>
    <p:embeddedFont>
      <p:font typeface="Arial Narrow"/>
      <p:regular r:id="rId48"/>
      <p:bold r:id="rId49"/>
      <p:italic r:id="rId50"/>
      <p:boldItalic r:id="rId51"/>
    </p:embeddedFont>
    <p:embeddedFont>
      <p:font typeface="Arial Black"/>
      <p:regular r:id="rId52"/>
    </p:embeddedFont>
    <p:embeddedFont>
      <p:font typeface="Century Gothic"/>
      <p:regular r:id="rId53"/>
      <p:bold r:id="rId54"/>
      <p:italic r:id="rId55"/>
      <p:boldItalic r:id="rId5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 uri="http://customooxmlschemas.google.com/">
      <go:slidesCustomData xmlns:go="http://customooxmlschemas.google.com/" r:id="rId57" roundtripDataSignature="AMtx7mjEELuzOQyYFuiYVpCseuuSO1L5W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ArialNarrow-regular.fntdata"/><Relationship Id="rId47" Type="http://schemas.openxmlformats.org/officeDocument/2006/relationships/slide" Target="slides/slide42.xml"/><Relationship Id="rId49" Type="http://schemas.openxmlformats.org/officeDocument/2006/relationships/font" Target="fonts/ArialNarrow-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ArialNarrow-boldItalic.fntdata"/><Relationship Id="rId50" Type="http://schemas.openxmlformats.org/officeDocument/2006/relationships/font" Target="fonts/ArialNarrow-italic.fntdata"/><Relationship Id="rId53" Type="http://schemas.openxmlformats.org/officeDocument/2006/relationships/font" Target="fonts/CenturyGothic-regular.fntdata"/><Relationship Id="rId52" Type="http://schemas.openxmlformats.org/officeDocument/2006/relationships/font" Target="fonts/ArialBlack-regular.fntdata"/><Relationship Id="rId11" Type="http://schemas.openxmlformats.org/officeDocument/2006/relationships/slide" Target="slides/slide6.xml"/><Relationship Id="rId55" Type="http://schemas.openxmlformats.org/officeDocument/2006/relationships/font" Target="fonts/CenturyGothic-italic.fntdata"/><Relationship Id="rId10" Type="http://schemas.openxmlformats.org/officeDocument/2006/relationships/slide" Target="slides/slide5.xml"/><Relationship Id="rId54" Type="http://schemas.openxmlformats.org/officeDocument/2006/relationships/font" Target="fonts/CenturyGothic-bold.fntdata"/><Relationship Id="rId13" Type="http://schemas.openxmlformats.org/officeDocument/2006/relationships/slide" Target="slides/slide8.xml"/><Relationship Id="rId57" Type="http://customschemas.google.com/relationships/presentationmetadata" Target="metadata"/><Relationship Id="rId12" Type="http://schemas.openxmlformats.org/officeDocument/2006/relationships/slide" Target="slides/slide7.xml"/><Relationship Id="rId56" Type="http://schemas.openxmlformats.org/officeDocument/2006/relationships/font" Target="fonts/CenturyGothic-boldItalic.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21000" cy="4953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19525" y="0"/>
            <a:ext cx="2921000" cy="4953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80538"/>
            <a:ext cx="2921000" cy="4953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ru-RU"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 name="Google Shape;90;p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7" name="Google Shape;117;p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7" name="Google Shape;147;p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p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1" name="Google Shape;181;p11: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11:notes"/>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1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1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1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1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1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1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1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1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2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2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2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2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2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2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2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3" name="Google Shape;313;p2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2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2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2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2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3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5" name="Google Shape;345;p30: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ru-RU"/>
              <a:t>https://www.google.com/search?q=%D0%B2%D0%B8%D0%B4%D1%8B+%D0%BE%D0%B1%D1%83%D1%87%D0%B5%D0%BD%D0%B8%D1%8F+%D0%B8+%D1%80%D0%B0%D0%B7%D0%B2%D0%B8%D1%82%D0%B8%D1%8F&amp;rlz=1C1GCEU_ruUZ991UZ991&amp;source=lnms&amp;tbm=isch&amp;sa=X&amp;ved=2ahUKEwjd5aKjy_36AhXNpYsKHS1mDswQ_AUoAXoECAEQAw&amp;biw=2133&amp;bih=1052&amp;dpr=0.75#imgrc=DJgNXsY8glFEqM</a:t>
            </a:r>
            <a:endParaRPr/>
          </a:p>
        </p:txBody>
      </p:sp>
      <p:sp>
        <p:nvSpPr>
          <p:cNvPr id="346" name="Google Shape;346;p30:notes"/>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3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3" name="Google Shape;353;p31: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p31:notes"/>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3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3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7" name="Google Shape;367;p33: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ru-RU"/>
              <a:t>=%D0%9D%D0%B0%D0%B8%D0%B1%D0%BE%D0%BB%D0%B5%D0%B5+%D0%B0%D0%BA%D1%82%D0%B8%D0%B2%D0%BD%D1%8B%D0%B5+%D0%BC%D0%B5%D1%82%D0%BE%D0%B4%D1%8B+%D0%BE%D0%B1%D1%83%D1%87%D0%B5%D0%BD%D0%B8%D1%8F+%D1%81%D0%BE%D1%82%D1%80%D1%83%D0%B4%D0%BD%D0%B8%D0%BA%D0%BE%D0%B2&amp;rlz=1C1GCEU_ruUZ991UZ991&amp;source=lnms&amp;tbm=isch&amp;sa=X&amp;ved=2ahUKEwjH4ciKzv36AhWNk4sKHaC_CzUQ_AUoAXoECBYQAw&amp;biw=2133&amp;bih=1052&amp;dpr=0.75#imgrc=4sy_EU9FqOG7eM</a:t>
            </a:r>
            <a:endParaRPr/>
          </a:p>
        </p:txBody>
      </p:sp>
      <p:sp>
        <p:nvSpPr>
          <p:cNvPr id="368" name="Google Shape;368;p33:notes"/>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3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4" name="Google Shape;374;p34: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34:notes"/>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3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3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3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6" name="Google Shape;386;p36: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ru-RU"/>
              <a:t>?q=GROUP+DISCUSSION&amp;rlz=1C1GCEU_ruUZ991UZ991&amp;source=lnms&amp;tbm=isch&amp;sa=X&amp;ved=2ahUKEwjFybTC0P36AhUilYsKHRV7BNAQ_AUoAXoECAEQAw&amp;biw=2133&amp;bih=1052&amp;dpr=0.75#imgrc=JIgRxMS9Q0OzsM&amp;imgdii=jgrlOBNhM_JKoM</a:t>
            </a:r>
            <a:endParaRPr/>
          </a:p>
        </p:txBody>
      </p:sp>
      <p:sp>
        <p:nvSpPr>
          <p:cNvPr id="387" name="Google Shape;387;p36:notes"/>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3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p3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0" name="Google Shape;400;p38: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1" name="Google Shape;401;p38:notes"/>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3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7" name="Google Shape;407;p3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4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4" name="Google Shape;414;p40: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ru-RU"/>
              <a:t>https://www.google.com/search?q=%D0%A1%D0%A2%D0%90%D0%96%D0%98%D0%A0%D0%9E%D0%92%D0%9A%D0%90&amp;rlz=1C1GCEU_ruUZ991UZ991&amp;source=lnms&amp;tbm=isch&amp;sa=X&amp;ved=2ahUKEwjs2YGT1v36AhXXmosKHRzBAGAQ_AUoAXoECAEQAw&amp;biw=2133&amp;bih=1052&amp;dpr=0.75#imgrc=Y2KbN9XQ-rfWMM</a:t>
            </a:r>
            <a:endParaRPr/>
          </a:p>
        </p:txBody>
      </p:sp>
      <p:sp>
        <p:nvSpPr>
          <p:cNvPr id="415" name="Google Shape;415;p40:notes"/>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4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1" name="Google Shape;421;p4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4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4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44"/>
          <p:cNvSpPr txBox="1"/>
          <p:nvPr>
            <p:ph type="ctrTitle"/>
          </p:nvPr>
        </p:nvSpPr>
        <p:spPr>
          <a:xfrm>
            <a:off x="1238250" y="1122363"/>
            <a:ext cx="74295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4"/>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4"/>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45"/>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5"/>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5"/>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27" name="Shape 27"/>
        <p:cNvGrpSpPr/>
        <p:nvPr/>
      </p:nvGrpSpPr>
      <p:grpSpPr>
        <a:xfrm>
          <a:off x="0" y="0"/>
          <a:ext cx="0" cy="0"/>
          <a:chOff x="0" y="0"/>
          <a:chExt cx="0" cy="0"/>
        </a:xfrm>
      </p:grpSpPr>
      <p:sp>
        <p:nvSpPr>
          <p:cNvPr id="28" name="Google Shape;28;p46"/>
          <p:cNvSpPr txBox="1"/>
          <p:nvPr>
            <p:ph idx="11" type="ftr"/>
          </p:nvPr>
        </p:nvSpPr>
        <p:spPr>
          <a:xfrm>
            <a:off x="3281364" y="6356352"/>
            <a:ext cx="3343275" cy="365125"/>
          </a:xfrm>
          <a:prstGeom prst="rect">
            <a:avLst/>
          </a:prstGeom>
          <a:noFill/>
          <a:ln>
            <a:noFill/>
          </a:ln>
        </p:spPr>
        <p:txBody>
          <a:bodyPr anchorCtr="0" anchor="ctr" bIns="0" lIns="0" spcFirstLastPara="1" rIns="0" wrap="square" tIns="0">
            <a:no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6"/>
          <p:cNvSpPr txBox="1"/>
          <p:nvPr>
            <p:ph idx="10" type="dt"/>
          </p:nvPr>
        </p:nvSpPr>
        <p:spPr>
          <a:xfrm>
            <a:off x="681038" y="6356352"/>
            <a:ext cx="2228850" cy="365125"/>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6"/>
          <p:cNvSpPr txBox="1"/>
          <p:nvPr>
            <p:ph idx="12" type="sldNum"/>
          </p:nvPr>
        </p:nvSpPr>
        <p:spPr>
          <a:xfrm>
            <a:off x="6996113" y="6356352"/>
            <a:ext cx="2228850" cy="365125"/>
          </a:xfrm>
          <a:prstGeom prst="rect">
            <a:avLst/>
          </a:prstGeom>
          <a:noFill/>
          <a:ln>
            <a:noFill/>
          </a:ln>
        </p:spPr>
        <p:txBody>
          <a:bodyPr anchorCtr="0" anchor="ctr" bIns="0" lIns="0" spcFirstLastPara="1" rIns="0" wrap="square" tIns="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ru-RU"/>
              <a:t>‹#›</a:t>
            </a:fld>
            <a:endParaRPr b="0" i="0" sz="1200" u="none" cap="none" strike="noStrike">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1" name="Shape 31"/>
        <p:cNvGrpSpPr/>
        <p:nvPr/>
      </p:nvGrpSpPr>
      <p:grpSpPr>
        <a:xfrm>
          <a:off x="0" y="0"/>
          <a:ext cx="0" cy="0"/>
          <a:chOff x="0" y="0"/>
          <a:chExt cx="0" cy="0"/>
        </a:xfrm>
      </p:grpSpPr>
      <p:sp>
        <p:nvSpPr>
          <p:cNvPr id="32" name="Google Shape;32;p47"/>
          <p:cNvSpPr txBox="1"/>
          <p:nvPr>
            <p:ph type="title"/>
          </p:nvPr>
        </p:nvSpPr>
        <p:spPr>
          <a:xfrm>
            <a:off x="68232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7"/>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4" name="Google Shape;34;p47"/>
          <p:cNvSpPr txBox="1"/>
          <p:nvPr>
            <p:ph idx="2" type="body"/>
          </p:nvPr>
        </p:nvSpPr>
        <p:spPr>
          <a:xfrm>
            <a:off x="682329" y="2505076"/>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47"/>
          <p:cNvSpPr txBox="1"/>
          <p:nvPr>
            <p:ph idx="3" type="body"/>
          </p:nvPr>
        </p:nvSpPr>
        <p:spPr>
          <a:xfrm>
            <a:off x="5014914"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6" name="Google Shape;36;p47"/>
          <p:cNvSpPr txBox="1"/>
          <p:nvPr>
            <p:ph idx="4" type="body"/>
          </p:nvPr>
        </p:nvSpPr>
        <p:spPr>
          <a:xfrm>
            <a:off x="5014914" y="2505076"/>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40" name="Shape 40"/>
        <p:cNvGrpSpPr/>
        <p:nvPr/>
      </p:nvGrpSpPr>
      <p:grpSpPr>
        <a:xfrm>
          <a:off x="0" y="0"/>
          <a:ext cx="0" cy="0"/>
          <a:chOff x="0" y="0"/>
          <a:chExt cx="0" cy="0"/>
        </a:xfrm>
      </p:grpSpPr>
      <p:sp>
        <p:nvSpPr>
          <p:cNvPr id="41" name="Google Shape;41;p48"/>
          <p:cNvSpPr txBox="1"/>
          <p:nvPr>
            <p:ph type="title"/>
          </p:nvPr>
        </p:nvSpPr>
        <p:spPr>
          <a:xfrm>
            <a:off x="675880" y="1709739"/>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8"/>
          <p:cNvSpPr txBox="1"/>
          <p:nvPr>
            <p:ph idx="1" type="body"/>
          </p:nvPr>
        </p:nvSpPr>
        <p:spPr>
          <a:xfrm>
            <a:off x="675880"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3" name="Google Shape;43;p4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8"/>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4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46" name="Shape 46"/>
        <p:cNvGrpSpPr/>
        <p:nvPr/>
      </p:nvGrpSpPr>
      <p:grpSpPr>
        <a:xfrm>
          <a:off x="0" y="0"/>
          <a:ext cx="0" cy="0"/>
          <a:chOff x="0" y="0"/>
          <a:chExt cx="0" cy="0"/>
        </a:xfrm>
      </p:grpSpPr>
      <p:sp>
        <p:nvSpPr>
          <p:cNvPr id="47" name="Google Shape;47;p49"/>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49"/>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 name="Google Shape;49;p49"/>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4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9"/>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3" name="Shape 53"/>
        <p:cNvGrpSpPr/>
        <p:nvPr/>
      </p:nvGrpSpPr>
      <p:grpSpPr>
        <a:xfrm>
          <a:off x="0" y="0"/>
          <a:ext cx="0" cy="0"/>
          <a:chOff x="0" y="0"/>
          <a:chExt cx="0" cy="0"/>
        </a:xfrm>
      </p:grpSpPr>
      <p:sp>
        <p:nvSpPr>
          <p:cNvPr id="54" name="Google Shape;54;p50"/>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5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0"/>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8" name="Shape 58"/>
        <p:cNvGrpSpPr/>
        <p:nvPr/>
      </p:nvGrpSpPr>
      <p:grpSpPr>
        <a:xfrm>
          <a:off x="0" y="0"/>
          <a:ext cx="0" cy="0"/>
          <a:chOff x="0" y="0"/>
          <a:chExt cx="0" cy="0"/>
        </a:xfrm>
      </p:grpSpPr>
      <p:sp>
        <p:nvSpPr>
          <p:cNvPr id="59" name="Google Shape;59;p5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1"/>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62" name="Shape 62"/>
        <p:cNvGrpSpPr/>
        <p:nvPr/>
      </p:nvGrpSpPr>
      <p:grpSpPr>
        <a:xfrm>
          <a:off x="0" y="0"/>
          <a:ext cx="0" cy="0"/>
          <a:chOff x="0" y="0"/>
          <a:chExt cx="0" cy="0"/>
        </a:xfrm>
      </p:grpSpPr>
      <p:sp>
        <p:nvSpPr>
          <p:cNvPr id="63" name="Google Shape;63;p52"/>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52"/>
          <p:cNvSpPr txBox="1"/>
          <p:nvPr>
            <p:ph idx="1" type="body"/>
          </p:nvPr>
        </p:nvSpPr>
        <p:spPr>
          <a:xfrm>
            <a:off x="4211341" y="987426"/>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5" name="Google Shape;65;p52"/>
          <p:cNvSpPr txBox="1"/>
          <p:nvPr>
            <p:ph idx="2"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6" name="Google Shape;66;p5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2"/>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9" name="Shape 69"/>
        <p:cNvGrpSpPr/>
        <p:nvPr/>
      </p:nvGrpSpPr>
      <p:grpSpPr>
        <a:xfrm>
          <a:off x="0" y="0"/>
          <a:ext cx="0" cy="0"/>
          <a:chOff x="0" y="0"/>
          <a:chExt cx="0" cy="0"/>
        </a:xfrm>
      </p:grpSpPr>
      <p:sp>
        <p:nvSpPr>
          <p:cNvPr id="70" name="Google Shape;70;p53"/>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53"/>
          <p:cNvSpPr/>
          <p:nvPr>
            <p:ph idx="2" type="pic"/>
          </p:nvPr>
        </p:nvSpPr>
        <p:spPr>
          <a:xfrm>
            <a:off x="4211341" y="987426"/>
            <a:ext cx="5014913" cy="4873625"/>
          </a:xfrm>
          <a:prstGeom prst="rect">
            <a:avLst/>
          </a:prstGeom>
          <a:noFill/>
          <a:ln>
            <a:noFill/>
          </a:ln>
        </p:spPr>
      </p:sp>
      <p:sp>
        <p:nvSpPr>
          <p:cNvPr id="72" name="Google Shape;72;p53"/>
          <p:cNvSpPr txBox="1"/>
          <p:nvPr>
            <p:ph idx="1"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3" name="Google Shape;73;p5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3"/>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5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6" name="Shape 76"/>
        <p:cNvGrpSpPr/>
        <p:nvPr/>
      </p:nvGrpSpPr>
      <p:grpSpPr>
        <a:xfrm>
          <a:off x="0" y="0"/>
          <a:ext cx="0" cy="0"/>
          <a:chOff x="0" y="0"/>
          <a:chExt cx="0" cy="0"/>
        </a:xfrm>
      </p:grpSpPr>
      <p:sp>
        <p:nvSpPr>
          <p:cNvPr id="77" name="Google Shape;77;p54"/>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54"/>
          <p:cNvSpPr txBox="1"/>
          <p:nvPr>
            <p:ph idx="1" type="body"/>
          </p:nvPr>
        </p:nvSpPr>
        <p:spPr>
          <a:xfrm rot="5400000">
            <a:off x="2777333"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 name="Google Shape;79;p5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4"/>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82" name="Shape 82"/>
        <p:cNvGrpSpPr/>
        <p:nvPr/>
      </p:nvGrpSpPr>
      <p:grpSpPr>
        <a:xfrm>
          <a:off x="0" y="0"/>
          <a:ext cx="0" cy="0"/>
          <a:chOff x="0" y="0"/>
          <a:chExt cx="0" cy="0"/>
        </a:xfrm>
      </p:grpSpPr>
      <p:sp>
        <p:nvSpPr>
          <p:cNvPr id="83" name="Google Shape;83;p55"/>
          <p:cNvSpPr txBox="1"/>
          <p:nvPr>
            <p:ph type="title"/>
          </p:nvPr>
        </p:nvSpPr>
        <p:spPr>
          <a:xfrm rot="5400000">
            <a:off x="5251052"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55"/>
          <p:cNvSpPr txBox="1"/>
          <p:nvPr>
            <p:ph idx="1" type="body"/>
          </p:nvPr>
        </p:nvSpPr>
        <p:spPr>
          <a:xfrm rot="5400000">
            <a:off x="917177"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5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5"/>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4A90D0"/>
            </a:gs>
            <a:gs pos="10000">
              <a:srgbClr val="4A90D0"/>
            </a:gs>
            <a:gs pos="68000">
              <a:srgbClr val="B3D1EC"/>
            </a:gs>
            <a:gs pos="83000">
              <a:srgbClr val="B3D1EC"/>
            </a:gs>
            <a:gs pos="100000">
              <a:srgbClr val="CCE0F2"/>
            </a:gs>
          </a:gsLst>
          <a:lin ang="5400000" scaled="0"/>
        </a:gradFill>
      </p:bgPr>
    </p:bg>
    <p:spTree>
      <p:nvGrpSpPr>
        <p:cNvPr id="9" name="Shape 9"/>
        <p:cNvGrpSpPr/>
        <p:nvPr/>
      </p:nvGrpSpPr>
      <p:grpSpPr>
        <a:xfrm>
          <a:off x="0" y="0"/>
          <a:ext cx="0" cy="0"/>
          <a:chOff x="0" y="0"/>
          <a:chExt cx="0" cy="0"/>
        </a:xfrm>
      </p:grpSpPr>
      <p:sp>
        <p:nvSpPr>
          <p:cNvPr id="10" name="Google Shape;10;p43"/>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3"/>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3"/>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0" Type="http://schemas.openxmlformats.org/officeDocument/2006/relationships/hyperlink" Target="http://www.strategy.uz/" TargetMode="External"/><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15.png"/><Relationship Id="rId9" Type="http://schemas.openxmlformats.org/officeDocument/2006/relationships/image" Target="../media/image9.png"/><Relationship Id="rId5" Type="http://schemas.openxmlformats.org/officeDocument/2006/relationships/image" Target="../media/image2.png"/><Relationship Id="rId6" Type="http://schemas.openxmlformats.org/officeDocument/2006/relationships/image" Target="../media/image10.png"/><Relationship Id="rId7" Type="http://schemas.openxmlformats.org/officeDocument/2006/relationships/image" Target="../media/image3.png"/><Relationship Id="rId8"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8.png"/><Relationship Id="rId4"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
          <p:cNvSpPr/>
          <p:nvPr/>
        </p:nvSpPr>
        <p:spPr>
          <a:xfrm>
            <a:off x="4952999" y="1633451"/>
            <a:ext cx="4488455" cy="2800870"/>
          </a:xfrm>
          <a:prstGeom prst="roundRect">
            <a:avLst>
              <a:gd fmla="val 6141"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i="0" sz="21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Week: 10.</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 Training and development of personnel in enterprises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100" u="none" cap="none" strike="noStrike">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93" name="Google Shape;93;p1"/>
          <p:cNvPicPr preferRelativeResize="0"/>
          <p:nvPr/>
        </p:nvPicPr>
        <p:blipFill rotWithShape="1">
          <a:blip r:embed="rId3">
            <a:alphaModFix/>
          </a:blip>
          <a:srcRect b="0" l="0" r="0" t="0"/>
          <a:stretch/>
        </p:blipFill>
        <p:spPr>
          <a:xfrm>
            <a:off x="521435" y="1633451"/>
            <a:ext cx="3998860" cy="3036790"/>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94" name="Google Shape;94;p1"/>
          <p:cNvSpPr/>
          <p:nvPr/>
        </p:nvSpPr>
        <p:spPr>
          <a:xfrm>
            <a:off x="0" y="253964"/>
            <a:ext cx="9639759" cy="12875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400"/>
              <a:buFont typeface="Noto Sans Symbols"/>
              <a:buNone/>
            </a:pPr>
            <a:r>
              <a:rPr b="1" i="0" lang="ru-RU" sz="2400" u="none" cap="none" strike="noStrike">
                <a:solidFill>
                  <a:schemeClr val="dk1"/>
                </a:solidFill>
                <a:latin typeface="Times New Roman"/>
                <a:ea typeface="Times New Roman"/>
                <a:cs typeface="Times New Roman"/>
                <a:sym typeface="Times New Roman"/>
              </a:rPr>
              <a:t>«</a:t>
            </a:r>
            <a:r>
              <a:rPr b="1" i="0" lang="ru-RU" sz="3200" u="none" cap="none" strike="noStrike">
                <a:solidFill>
                  <a:schemeClr val="dk1"/>
                </a:solidFill>
                <a:latin typeface="Times New Roman"/>
                <a:ea typeface="Times New Roman"/>
                <a:cs typeface="Times New Roman"/>
                <a:sym typeface="Times New Roman"/>
              </a:rPr>
              <a:t>Graduate School of Business and Entrepreneurship</a:t>
            </a:r>
            <a:r>
              <a:rPr b="1" i="0" lang="ru-RU" sz="3200" u="none" cap="none" strike="noStrike">
                <a:solidFill>
                  <a:srgbClr val="000000"/>
                </a:solidFill>
                <a:latin typeface="Times New Roman"/>
                <a:ea typeface="Times New Roman"/>
                <a:cs typeface="Times New Roman"/>
                <a:sym typeface="Times New Roman"/>
              </a:rPr>
              <a:t>»</a:t>
            </a:r>
            <a:br>
              <a:rPr b="1" i="0" lang="ru-RU" sz="3200" u="none" cap="none" strike="noStrike">
                <a:solidFill>
                  <a:srgbClr val="000000"/>
                </a:solidFill>
                <a:latin typeface="Times New Roman"/>
                <a:ea typeface="Times New Roman"/>
                <a:cs typeface="Times New Roman"/>
                <a:sym typeface="Times New Roman"/>
              </a:rPr>
            </a:br>
            <a:r>
              <a:rPr b="1" i="1" lang="ru-RU" sz="2800" u="none" cap="none" strike="noStrike">
                <a:solidFill>
                  <a:srgbClr val="000000"/>
                </a:solidFill>
                <a:latin typeface="Times New Roman"/>
                <a:ea typeface="Times New Roman"/>
                <a:cs typeface="Times New Roman"/>
                <a:sym typeface="Times New Roman"/>
              </a:rPr>
              <a:t>Course: Human Resources Management</a:t>
            </a:r>
            <a:r>
              <a:rPr b="1" i="1" lang="ru-RU" sz="2800" u="none" cap="none" strike="noStrike">
                <a:solidFill>
                  <a:schemeClr val="dk1"/>
                </a:solidFill>
                <a:latin typeface="Times New Roman"/>
                <a:ea typeface="Times New Roman"/>
                <a:cs typeface="Times New Roman"/>
                <a:sym typeface="Times New Roman"/>
              </a:rPr>
              <a:t>.</a:t>
            </a:r>
            <a:endParaRPr b="1" i="1" sz="2800" u="none" cap="none" strike="noStrike">
              <a:solidFill>
                <a:srgbClr val="000000"/>
              </a:solidFill>
              <a:latin typeface="Times New Roman"/>
              <a:ea typeface="Times New Roman"/>
              <a:cs typeface="Times New Roman"/>
              <a:sym typeface="Times New Roman"/>
            </a:endParaRPr>
          </a:p>
          <a:p>
            <a:pPr indent="0" lvl="0" marL="0" marR="0" rtl="0" algn="ctr">
              <a:spcBef>
                <a:spcPts val="0"/>
              </a:spcBef>
              <a:spcAft>
                <a:spcPts val="0"/>
              </a:spcAft>
              <a:buClr>
                <a:srgbClr val="404040"/>
              </a:buClr>
              <a:buSzPts val="1767"/>
              <a:buFont typeface="Noto Sans Symbols"/>
              <a:buNone/>
            </a:pPr>
            <a:r>
              <a:t/>
            </a:r>
            <a:endParaRPr b="1" i="0" sz="1767" u="none" cap="none" strike="noStrike">
              <a:solidFill>
                <a:srgbClr val="000000"/>
              </a:solidFill>
              <a:latin typeface="Times New Roman"/>
              <a:ea typeface="Times New Roman"/>
              <a:cs typeface="Times New Roman"/>
              <a:sym typeface="Times New Roman"/>
            </a:endParaRPr>
          </a:p>
        </p:txBody>
      </p:sp>
      <p:sp>
        <p:nvSpPr>
          <p:cNvPr id="95" name="Google Shape;95;p1"/>
          <p:cNvSpPr/>
          <p:nvPr/>
        </p:nvSpPr>
        <p:spPr>
          <a:xfrm>
            <a:off x="4032173" y="4762131"/>
            <a:ext cx="2282000"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400" u="none" cap="none" strike="noStrike">
                <a:solidFill>
                  <a:srgbClr val="323F4F"/>
                </a:solidFill>
                <a:latin typeface="Times New Roman"/>
                <a:ea typeface="Times New Roman"/>
                <a:cs typeface="Times New Roman"/>
                <a:sym typeface="Times New Roman"/>
              </a:rPr>
              <a:t>Suyunov</a:t>
            </a:r>
            <a:endParaRPr/>
          </a:p>
          <a:p>
            <a:pPr indent="0" lvl="0" marL="0" marR="0" rtl="0" algn="ctr">
              <a:spcBef>
                <a:spcPts val="0"/>
              </a:spcBef>
              <a:spcAft>
                <a:spcPts val="0"/>
              </a:spcAft>
              <a:buNone/>
            </a:pPr>
            <a:r>
              <a:rPr b="1" i="0" lang="ru-RU" sz="2400" u="none" cap="none" strike="noStrike">
                <a:solidFill>
                  <a:srgbClr val="323F4F"/>
                </a:solidFill>
                <a:latin typeface="Times New Roman"/>
                <a:ea typeface="Times New Roman"/>
                <a:cs typeface="Times New Roman"/>
                <a:sym typeface="Times New Roman"/>
              </a:rPr>
              <a:t>Dilmurod</a:t>
            </a:r>
            <a:endParaRPr/>
          </a:p>
          <a:p>
            <a:pPr indent="0" lvl="0" marL="0" marR="0" rtl="0" algn="ctr">
              <a:spcBef>
                <a:spcPts val="0"/>
              </a:spcBef>
              <a:spcAft>
                <a:spcPts val="0"/>
              </a:spcAft>
              <a:buNone/>
            </a:pPr>
            <a:r>
              <a:rPr b="1" i="0" lang="ru-RU" sz="2400" u="none" cap="none" strike="noStrike">
                <a:solidFill>
                  <a:srgbClr val="323F4F"/>
                </a:solidFill>
                <a:latin typeface="Times New Roman"/>
                <a:ea typeface="Times New Roman"/>
                <a:cs typeface="Times New Roman"/>
                <a:sym typeface="Times New Roman"/>
              </a:rPr>
              <a:t>Holmuradovich</a:t>
            </a:r>
            <a:endParaRPr b="1" i="0" sz="2400" u="none" cap="none" strike="noStrike">
              <a:solidFill>
                <a:srgbClr val="323F4F"/>
              </a:solidFill>
              <a:latin typeface="Times New Roman"/>
              <a:ea typeface="Times New Roman"/>
              <a:cs typeface="Times New Roman"/>
              <a:sym typeface="Times New Roman"/>
            </a:endParaRPr>
          </a:p>
        </p:txBody>
      </p:sp>
      <p:sp>
        <p:nvSpPr>
          <p:cNvPr id="96" name="Google Shape;96;p1"/>
          <p:cNvSpPr/>
          <p:nvPr/>
        </p:nvSpPr>
        <p:spPr>
          <a:xfrm>
            <a:off x="6808382" y="4706072"/>
            <a:ext cx="2814837" cy="16312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1" lang="ru-RU" sz="1350" u="none" cap="none" strike="noStrike">
                <a:solidFill>
                  <a:srgbClr val="323F4F"/>
                </a:solidFill>
                <a:latin typeface="Calibri"/>
                <a:ea typeface="Calibri"/>
                <a:cs typeface="Calibri"/>
                <a:sym typeface="Calibri"/>
              </a:rPr>
              <a:t> </a:t>
            </a:r>
            <a:r>
              <a:rPr b="1" i="0" lang="ru-RU" sz="2000" u="none" cap="none" strike="noStrike">
                <a:solidFill>
                  <a:srgbClr val="323F4F"/>
                </a:solidFill>
                <a:latin typeface="Times New Roman"/>
                <a:ea typeface="Times New Roman"/>
                <a:cs typeface="Times New Roman"/>
                <a:sym typeface="Times New Roman"/>
              </a:rPr>
              <a:t>Head of Department of "Corporate Governance Theory and Practice", Doctor of Science, Professor.</a:t>
            </a:r>
            <a:endParaRPr b="0" i="1" sz="2000" u="none" cap="none" strike="noStrike">
              <a:solidFill>
                <a:srgbClr val="323F4F"/>
              </a:solidFill>
              <a:latin typeface="Calibri"/>
              <a:ea typeface="Calibri"/>
              <a:cs typeface="Calibri"/>
              <a:sym typeface="Calibri"/>
            </a:endParaRPr>
          </a:p>
        </p:txBody>
      </p:sp>
      <p:cxnSp>
        <p:nvCxnSpPr>
          <p:cNvPr id="97" name="Google Shape;97;p1"/>
          <p:cNvCxnSpPr/>
          <p:nvPr/>
        </p:nvCxnSpPr>
        <p:spPr>
          <a:xfrm>
            <a:off x="6561277" y="5015455"/>
            <a:ext cx="0" cy="900892"/>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2"/>
          <p:cNvSpPr/>
          <p:nvPr/>
        </p:nvSpPr>
        <p:spPr>
          <a:xfrm>
            <a:off x="4140698" y="2206220"/>
            <a:ext cx="5524791" cy="2505825"/>
          </a:xfrm>
          <a:prstGeom prst="roundRect">
            <a:avLst>
              <a:gd fmla="val 6141"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ru-RU" sz="3600" u="none" cap="none" strike="noStrike">
                <a:solidFill>
                  <a:srgbClr val="000000"/>
                </a:solidFill>
                <a:latin typeface="Times New Roman"/>
                <a:ea typeface="Times New Roman"/>
                <a:cs typeface="Times New Roman"/>
                <a:sym typeface="Times New Roman"/>
              </a:rPr>
              <a:t>    </a:t>
            </a:r>
            <a:r>
              <a:rPr b="1" i="0" lang="ru-RU" sz="3600" u="none" cap="none" strike="noStrike">
                <a:solidFill>
                  <a:schemeClr val="dk1"/>
                </a:solidFill>
                <a:latin typeface="Times New Roman"/>
                <a:ea typeface="Times New Roman"/>
                <a:cs typeface="Times New Roman"/>
                <a:sym typeface="Times New Roman"/>
              </a:rPr>
              <a:t>Мавзу: 10</a:t>
            </a:r>
            <a:r>
              <a:rPr b="1" i="1" lang="ru-RU" sz="3600" u="none" cap="none" strike="noStrike">
                <a:solidFill>
                  <a:schemeClr val="dk1"/>
                </a:solidFill>
                <a:latin typeface="Times New Roman"/>
                <a:ea typeface="Times New Roman"/>
                <a:cs typeface="Times New Roman"/>
                <a:sym typeface="Times New Roman"/>
              </a:rPr>
              <a:t>.</a:t>
            </a:r>
            <a:endParaRPr/>
          </a:p>
          <a:p>
            <a:pPr indent="0" lvl="0" marL="0" marR="0" rtl="0" algn="ctr">
              <a:spcBef>
                <a:spcPts val="0"/>
              </a:spcBef>
              <a:spcAft>
                <a:spcPts val="0"/>
              </a:spcAft>
              <a:buNone/>
            </a:pPr>
            <a:r>
              <a:rPr b="1" i="0" lang="ru-RU" sz="3600" u="none" cap="none" strike="noStrike">
                <a:solidFill>
                  <a:schemeClr val="dk1"/>
                </a:solidFill>
                <a:latin typeface="Times New Roman"/>
                <a:ea typeface="Times New Roman"/>
                <a:cs typeface="Times New Roman"/>
                <a:sym typeface="Times New Roman"/>
              </a:rPr>
              <a:t>Корхоналарда кадрларни тайёрлаш ва уларни ривожлантириш.</a:t>
            </a:r>
            <a:endParaRPr b="1" i="0" sz="3600" u="none" cap="none" strike="noStrike">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103" name="Google Shape;103;p2"/>
          <p:cNvPicPr preferRelativeResize="0"/>
          <p:nvPr/>
        </p:nvPicPr>
        <p:blipFill rotWithShape="1">
          <a:blip r:embed="rId3">
            <a:alphaModFix/>
          </a:blip>
          <a:srcRect b="0" l="0" r="0" t="0"/>
          <a:stretch/>
        </p:blipFill>
        <p:spPr>
          <a:xfrm>
            <a:off x="120913" y="2092296"/>
            <a:ext cx="4019785" cy="2505825"/>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04" name="Google Shape;104;p2"/>
          <p:cNvSpPr/>
          <p:nvPr/>
        </p:nvSpPr>
        <p:spPr>
          <a:xfrm>
            <a:off x="648646" y="130492"/>
            <a:ext cx="9257353" cy="169277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3600" u="none" cap="none" strike="noStrike">
                <a:solidFill>
                  <a:srgbClr val="000000"/>
                </a:solidFill>
                <a:latin typeface="Times New Roman"/>
                <a:ea typeface="Times New Roman"/>
                <a:cs typeface="Times New Roman"/>
                <a:sym typeface="Times New Roman"/>
              </a:rPr>
              <a:t>«</a:t>
            </a:r>
            <a:r>
              <a:rPr b="1" i="0" lang="ru-RU" sz="3600" u="none" cap="none" strike="noStrike">
                <a:solidFill>
                  <a:schemeClr val="dk1"/>
                </a:solidFill>
                <a:latin typeface="Times New Roman"/>
                <a:ea typeface="Times New Roman"/>
                <a:cs typeface="Times New Roman"/>
                <a:sym typeface="Times New Roman"/>
              </a:rPr>
              <a:t>Бизнес ва тадбиркорлик олий мактаби</a:t>
            </a:r>
            <a:r>
              <a:rPr b="1" i="0" lang="ru-RU" sz="3600" u="none" cap="none" strike="noStrike">
                <a:solidFill>
                  <a:srgbClr val="000000"/>
                </a:solidFill>
                <a:latin typeface="Times New Roman"/>
                <a:ea typeface="Times New Roman"/>
                <a:cs typeface="Times New Roman"/>
                <a:sym typeface="Times New Roman"/>
              </a:rPr>
              <a:t>»</a:t>
            </a:r>
            <a:br>
              <a:rPr b="1" i="0" lang="ru-RU" sz="3600" u="none" cap="none" strike="noStrike">
                <a:solidFill>
                  <a:srgbClr val="000000"/>
                </a:solidFill>
                <a:latin typeface="Times New Roman"/>
                <a:ea typeface="Times New Roman"/>
                <a:cs typeface="Times New Roman"/>
                <a:sym typeface="Times New Roman"/>
              </a:rPr>
            </a:br>
            <a:endParaRPr b="1" i="0" sz="3600" u="none" cap="none" strike="noStrike">
              <a:solidFill>
                <a:srgbClr val="000000"/>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3200" u="none" cap="none" strike="noStrike">
                <a:solidFill>
                  <a:srgbClr val="000000"/>
                </a:solidFill>
                <a:latin typeface="Times New Roman"/>
                <a:ea typeface="Times New Roman"/>
                <a:cs typeface="Times New Roman"/>
                <a:sym typeface="Times New Roman"/>
              </a:rPr>
              <a:t>Фан: Инсон ресурсларини бошқариш</a:t>
            </a:r>
            <a:endParaRPr b="0" i="0" sz="3200" u="none" cap="none" strike="noStrike">
              <a:solidFill>
                <a:srgbClr val="DDEAF6"/>
              </a:solidFill>
              <a:latin typeface="Calibri"/>
              <a:ea typeface="Calibri"/>
              <a:cs typeface="Calibri"/>
              <a:sym typeface="Calibri"/>
            </a:endParaRPr>
          </a:p>
        </p:txBody>
      </p:sp>
      <p:sp>
        <p:nvSpPr>
          <p:cNvPr id="105" name="Google Shape;105;p2"/>
          <p:cNvSpPr/>
          <p:nvPr/>
        </p:nvSpPr>
        <p:spPr>
          <a:xfrm>
            <a:off x="4420438" y="5127000"/>
            <a:ext cx="2150346" cy="111492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i="0" lang="ru-RU" sz="2215" u="none" cap="none" strike="noStrike">
                <a:solidFill>
                  <a:schemeClr val="dk1"/>
                </a:solidFill>
                <a:latin typeface="Times New Roman"/>
                <a:ea typeface="Times New Roman"/>
                <a:cs typeface="Times New Roman"/>
                <a:sym typeface="Times New Roman"/>
              </a:rPr>
              <a:t>СУЮНОВ </a:t>
            </a:r>
            <a:endParaRPr/>
          </a:p>
          <a:p>
            <a:pPr indent="0" lvl="0" marL="0" marR="0" rtl="0" algn="r">
              <a:spcBef>
                <a:spcPts val="0"/>
              </a:spcBef>
              <a:spcAft>
                <a:spcPts val="0"/>
              </a:spcAft>
              <a:buNone/>
            </a:pPr>
            <a:r>
              <a:rPr b="1" i="0" lang="ru-RU" sz="2215" u="none" cap="none" strike="noStrike">
                <a:solidFill>
                  <a:schemeClr val="dk1"/>
                </a:solidFill>
                <a:latin typeface="Times New Roman"/>
                <a:ea typeface="Times New Roman"/>
                <a:cs typeface="Times New Roman"/>
                <a:sym typeface="Times New Roman"/>
              </a:rPr>
              <a:t> Дилмурод Холмурадович</a:t>
            </a:r>
            <a:endParaRPr/>
          </a:p>
        </p:txBody>
      </p:sp>
      <p:sp>
        <p:nvSpPr>
          <p:cNvPr id="106" name="Google Shape;106;p2"/>
          <p:cNvSpPr/>
          <p:nvPr/>
        </p:nvSpPr>
        <p:spPr>
          <a:xfrm>
            <a:off x="6903093" y="4865389"/>
            <a:ext cx="2781163" cy="16312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1" lang="ru-RU" sz="1662" u="none" cap="none" strike="noStrike">
                <a:solidFill>
                  <a:schemeClr val="dk1"/>
                </a:solidFill>
                <a:latin typeface="Calibri"/>
                <a:ea typeface="Calibri"/>
                <a:cs typeface="Calibri"/>
                <a:sym typeface="Calibri"/>
              </a:rPr>
              <a:t>  </a:t>
            </a:r>
            <a:r>
              <a:rPr b="1" i="0" lang="ru-RU" sz="2000" u="none" cap="none" strike="noStrike">
                <a:solidFill>
                  <a:schemeClr val="dk1"/>
                </a:solidFill>
                <a:latin typeface="Times New Roman"/>
                <a:ea typeface="Times New Roman"/>
                <a:cs typeface="Times New Roman"/>
                <a:sym typeface="Times New Roman"/>
              </a:rPr>
              <a:t>«Корпоратив бошқарув назарияси ва амалиёти» кафедраси мудири, и.ф.д., профессор</a:t>
            </a:r>
            <a:endParaRPr/>
          </a:p>
        </p:txBody>
      </p:sp>
      <p:cxnSp>
        <p:nvCxnSpPr>
          <p:cNvPr id="107" name="Google Shape;107;p2"/>
          <p:cNvCxnSpPr/>
          <p:nvPr/>
        </p:nvCxnSpPr>
        <p:spPr>
          <a:xfrm>
            <a:off x="6615940" y="5126999"/>
            <a:ext cx="0" cy="1107996"/>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3"/>
          <p:cNvSpPr/>
          <p:nvPr/>
        </p:nvSpPr>
        <p:spPr>
          <a:xfrm>
            <a:off x="3185855" y="1509548"/>
            <a:ext cx="6566052" cy="3792440"/>
          </a:xfrm>
          <a:prstGeom prst="roundRect">
            <a:avLst>
              <a:gd fmla="val 3219"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7000"/>
              </a:lnSpc>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b="1" i="0" lang="ru-RU" sz="2400" u="none" cap="none" strike="noStrike">
                <a:solidFill>
                  <a:schemeClr val="dk1"/>
                </a:solidFill>
                <a:latin typeface="Times New Roman"/>
                <a:ea typeface="Times New Roman"/>
                <a:cs typeface="Times New Roman"/>
                <a:sym typeface="Times New Roman"/>
              </a:rPr>
              <a:t>1. Корхоналарда ходимларни тайёрлаш ва ўқитишнинг мазмуни.</a:t>
            </a:r>
            <a:endParaRPr/>
          </a:p>
          <a:p>
            <a:pPr indent="0" lvl="0" marL="0" marR="0" rtl="0" algn="just">
              <a:lnSpc>
                <a:spcPct val="107000"/>
              </a:lnSpc>
              <a:spcBef>
                <a:spcPts val="800"/>
              </a:spcBef>
              <a:spcAft>
                <a:spcPts val="0"/>
              </a:spcAft>
              <a:buNone/>
            </a:pPr>
            <a:r>
              <a:rPr b="1" i="0" lang="ru-RU" sz="2400" u="none" cap="none" strike="noStrike">
                <a:solidFill>
                  <a:schemeClr val="dk1"/>
                </a:solidFill>
                <a:latin typeface="Times New Roman"/>
                <a:ea typeface="Times New Roman"/>
                <a:cs typeface="Times New Roman"/>
                <a:sym typeface="Times New Roman"/>
              </a:rPr>
              <a:t>2.Корхоналарда инсон ресурсларини ривожлантириш.</a:t>
            </a:r>
            <a:endParaRPr b="1" i="0" sz="2400" u="none" cap="none" strike="noStrike">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b="1" i="0" lang="ru-RU" sz="2400" u="none" cap="none" strike="noStrike">
                <a:solidFill>
                  <a:schemeClr val="dk1"/>
                </a:solidFill>
                <a:latin typeface="Times New Roman"/>
                <a:ea typeface="Times New Roman"/>
                <a:cs typeface="Times New Roman"/>
                <a:sym typeface="Times New Roman"/>
              </a:rPr>
              <a:t> 3.Корхоналарда ходимларни тайёрлаш ва ривожлантиришнинг мақсади.</a:t>
            </a:r>
            <a:endParaRPr b="1" i="0" sz="2400" u="none" cap="none" strike="noStrike">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b="1" i="0" lang="ru-RU" sz="2400" u="none" cap="none" strike="noStrike">
                <a:solidFill>
                  <a:schemeClr val="dk1"/>
                </a:solidFill>
                <a:latin typeface="Times New Roman"/>
                <a:ea typeface="Times New Roman"/>
                <a:cs typeface="Times New Roman"/>
                <a:sym typeface="Times New Roman"/>
              </a:rPr>
              <a:t>4. Корхоналарда ходимларни ўқитиш ва ривожлантириш усуллари.</a:t>
            </a:r>
            <a:endParaRPr b="1" i="0" sz="2400" u="none" cap="none" strike="noStrike">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p:txBody>
      </p:sp>
      <p:pic>
        <p:nvPicPr>
          <p:cNvPr descr="http://cgc.uz/uploads/gallery/Quick%20course/13.jpg" id="113" name="Google Shape;113;p3"/>
          <p:cNvPicPr preferRelativeResize="0"/>
          <p:nvPr/>
        </p:nvPicPr>
        <p:blipFill rotWithShape="1">
          <a:blip r:embed="rId3">
            <a:alphaModFix/>
          </a:blip>
          <a:srcRect b="0" l="0" r="47649" t="0"/>
          <a:stretch/>
        </p:blipFill>
        <p:spPr>
          <a:xfrm>
            <a:off x="0" y="990600"/>
            <a:ext cx="3086703" cy="4830336"/>
          </a:xfrm>
          <a:prstGeom prst="roundRect">
            <a:avLst>
              <a:gd fmla="val 3580" name="adj"/>
            </a:avLst>
          </a:prstGeom>
          <a:solidFill>
            <a:srgbClr val="ECECEC"/>
          </a:solidFill>
          <a:ln>
            <a:noFill/>
          </a:ln>
          <a:effectLst>
            <a:reflection blurRad="0" dir="5400000" dist="5000" endA="0" endPos="28000" kx="0" rotWithShape="0" algn="bl" stA="38000" stPos="0" sy="-100000" ky="0"/>
          </a:effectLst>
        </p:spPr>
      </p:pic>
      <p:sp>
        <p:nvSpPr>
          <p:cNvPr id="114" name="Google Shape;114;p3"/>
          <p:cNvSpPr/>
          <p:nvPr/>
        </p:nvSpPr>
        <p:spPr>
          <a:xfrm>
            <a:off x="4503987" y="990600"/>
            <a:ext cx="3657600"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 РЕЖА:</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18" name="Shape 118"/>
        <p:cNvGrpSpPr/>
        <p:nvPr/>
      </p:nvGrpSpPr>
      <p:grpSpPr>
        <a:xfrm>
          <a:off x="0" y="0"/>
          <a:ext cx="0" cy="0"/>
          <a:chOff x="0" y="0"/>
          <a:chExt cx="0" cy="0"/>
        </a:xfrm>
      </p:grpSpPr>
      <p:sp>
        <p:nvSpPr>
          <p:cNvPr id="119" name="Google Shape;119;p4"/>
          <p:cNvSpPr/>
          <p:nvPr/>
        </p:nvSpPr>
        <p:spPr>
          <a:xfrm>
            <a:off x="733097" y="1434553"/>
            <a:ext cx="7803931" cy="378565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4000" u="none" cap="none" strike="noStrike">
                <a:solidFill>
                  <a:schemeClr val="dk1"/>
                </a:solidFill>
                <a:latin typeface="Times New Roman"/>
                <a:ea typeface="Times New Roman"/>
                <a:cs typeface="Times New Roman"/>
                <a:sym typeface="Times New Roman"/>
              </a:rPr>
              <a:t>“Шарқ донишмандлари айтганидек, “Энг катта бойлик - бу ақл-заковат ва илм, энг катта мерос - бу яхши тарбия, энг катта қашшоқлик - бу билимсизликдир[2]!</a:t>
            </a:r>
            <a:endParaRPr b="1" i="0" sz="4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grpSp>
        <p:nvGrpSpPr>
          <p:cNvPr id="124" name="Google Shape;124;p5"/>
          <p:cNvGrpSpPr/>
          <p:nvPr/>
        </p:nvGrpSpPr>
        <p:grpSpPr>
          <a:xfrm>
            <a:off x="190686" y="0"/>
            <a:ext cx="9520072" cy="4423172"/>
            <a:chOff x="0" y="0"/>
            <a:chExt cx="8999994" cy="4181536"/>
          </a:xfrm>
        </p:grpSpPr>
        <p:pic>
          <p:nvPicPr>
            <p:cNvPr id="125" name="Google Shape;125;p5"/>
            <p:cNvPicPr preferRelativeResize="0"/>
            <p:nvPr/>
          </p:nvPicPr>
          <p:blipFill rotWithShape="1">
            <a:blip r:embed="rId3">
              <a:alphaModFix/>
            </a:blip>
            <a:srcRect b="0" l="0" r="0" t="0"/>
            <a:stretch/>
          </p:blipFill>
          <p:spPr>
            <a:xfrm>
              <a:off x="0" y="0"/>
              <a:ext cx="8999994" cy="4063986"/>
            </a:xfrm>
            <a:prstGeom prst="rect">
              <a:avLst/>
            </a:prstGeom>
            <a:noFill/>
            <a:ln>
              <a:noFill/>
            </a:ln>
          </p:spPr>
        </p:pic>
        <p:pic>
          <p:nvPicPr>
            <p:cNvPr id="126" name="Google Shape;126;p5"/>
            <p:cNvPicPr preferRelativeResize="0"/>
            <p:nvPr/>
          </p:nvPicPr>
          <p:blipFill rotWithShape="1">
            <a:blip r:embed="rId4">
              <a:alphaModFix/>
            </a:blip>
            <a:srcRect b="0" l="0" r="0" t="0"/>
            <a:stretch/>
          </p:blipFill>
          <p:spPr>
            <a:xfrm>
              <a:off x="0" y="2815860"/>
              <a:ext cx="8999994" cy="1365676"/>
            </a:xfrm>
            <a:prstGeom prst="rect">
              <a:avLst/>
            </a:prstGeom>
            <a:noFill/>
            <a:ln>
              <a:noFill/>
            </a:ln>
          </p:spPr>
        </p:pic>
      </p:grpSp>
      <p:sp>
        <p:nvSpPr>
          <p:cNvPr id="127" name="Google Shape;127;p5"/>
          <p:cNvSpPr/>
          <p:nvPr/>
        </p:nvSpPr>
        <p:spPr>
          <a:xfrm>
            <a:off x="190686" y="6041058"/>
            <a:ext cx="9520597" cy="813422"/>
          </a:xfrm>
          <a:custGeom>
            <a:rect b="b" l="l" r="r" t="t"/>
            <a:pathLst>
              <a:path extrusionOk="0" h="768985" w="9000490">
                <a:moveTo>
                  <a:pt x="0" y="768959"/>
                </a:moveTo>
                <a:lnTo>
                  <a:pt x="8999994" y="768959"/>
                </a:lnTo>
                <a:lnTo>
                  <a:pt x="8999994" y="0"/>
                </a:lnTo>
                <a:lnTo>
                  <a:pt x="0" y="0"/>
                </a:lnTo>
                <a:lnTo>
                  <a:pt x="0" y="768959"/>
                </a:lnTo>
                <a:close/>
              </a:path>
            </a:pathLst>
          </a:custGeom>
          <a:solidFill>
            <a:srgbClr val="0C4284"/>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904">
              <a:solidFill>
                <a:schemeClr val="dk1"/>
              </a:solidFill>
              <a:latin typeface="Calibri"/>
              <a:ea typeface="Calibri"/>
              <a:cs typeface="Calibri"/>
              <a:sym typeface="Calibri"/>
            </a:endParaRPr>
          </a:p>
        </p:txBody>
      </p:sp>
      <p:grpSp>
        <p:nvGrpSpPr>
          <p:cNvPr id="128" name="Google Shape;128;p5"/>
          <p:cNvGrpSpPr/>
          <p:nvPr/>
        </p:nvGrpSpPr>
        <p:grpSpPr>
          <a:xfrm>
            <a:off x="190062" y="4374423"/>
            <a:ext cx="9520597" cy="2058515"/>
            <a:chOff x="0" y="3765550"/>
            <a:chExt cx="9000490" cy="1946059"/>
          </a:xfrm>
        </p:grpSpPr>
        <p:sp>
          <p:nvSpPr>
            <p:cNvPr id="129" name="Google Shape;129;p5"/>
            <p:cNvSpPr/>
            <p:nvPr/>
          </p:nvSpPr>
          <p:spPr>
            <a:xfrm>
              <a:off x="0" y="3765550"/>
              <a:ext cx="9000490" cy="1392555"/>
            </a:xfrm>
            <a:custGeom>
              <a:rect b="b" l="l" r="r" t="t"/>
              <a:pathLst>
                <a:path extrusionOk="0" h="1392554" w="9000490">
                  <a:moveTo>
                    <a:pt x="0" y="1392339"/>
                  </a:moveTo>
                  <a:lnTo>
                    <a:pt x="8999994" y="1392339"/>
                  </a:lnTo>
                  <a:lnTo>
                    <a:pt x="8999994" y="0"/>
                  </a:lnTo>
                  <a:lnTo>
                    <a:pt x="0" y="0"/>
                  </a:lnTo>
                  <a:lnTo>
                    <a:pt x="0" y="1392339"/>
                  </a:lnTo>
                  <a:close/>
                </a:path>
              </a:pathLst>
            </a:custGeom>
            <a:solidFill>
              <a:srgbClr val="0C4284"/>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904">
                <a:solidFill>
                  <a:schemeClr val="dk1"/>
                </a:solidFill>
                <a:latin typeface="Calibri"/>
                <a:ea typeface="Calibri"/>
                <a:cs typeface="Calibri"/>
                <a:sym typeface="Calibri"/>
              </a:endParaRPr>
            </a:p>
          </p:txBody>
        </p:sp>
        <p:sp>
          <p:nvSpPr>
            <p:cNvPr id="130" name="Google Shape;130;p5"/>
            <p:cNvSpPr/>
            <p:nvPr/>
          </p:nvSpPr>
          <p:spPr>
            <a:xfrm>
              <a:off x="0" y="5157889"/>
              <a:ext cx="9000490" cy="553720"/>
            </a:xfrm>
            <a:custGeom>
              <a:rect b="b" l="l" r="r" t="t"/>
              <a:pathLst>
                <a:path extrusionOk="0" h="553720" w="9000490">
                  <a:moveTo>
                    <a:pt x="9000007" y="0"/>
                  </a:moveTo>
                  <a:lnTo>
                    <a:pt x="0" y="0"/>
                  </a:lnTo>
                  <a:lnTo>
                    <a:pt x="0" y="553148"/>
                  </a:lnTo>
                  <a:lnTo>
                    <a:pt x="9000007" y="553148"/>
                  </a:lnTo>
                  <a:lnTo>
                    <a:pt x="9000007" y="0"/>
                  </a:lnTo>
                  <a:close/>
                </a:path>
              </a:pathLst>
            </a:custGeom>
            <a:solidFill>
              <a:srgbClr val="1B75BC"/>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904">
                <a:solidFill>
                  <a:schemeClr val="dk1"/>
                </a:solidFill>
                <a:latin typeface="Calibri"/>
                <a:ea typeface="Calibri"/>
                <a:cs typeface="Calibri"/>
                <a:sym typeface="Calibri"/>
              </a:endParaRPr>
            </a:p>
          </p:txBody>
        </p:sp>
      </p:grpSp>
      <p:sp>
        <p:nvSpPr>
          <p:cNvPr id="131" name="Google Shape;131;p5"/>
          <p:cNvSpPr txBox="1"/>
          <p:nvPr/>
        </p:nvSpPr>
        <p:spPr>
          <a:xfrm>
            <a:off x="990640" y="171215"/>
            <a:ext cx="5419902" cy="1827075"/>
          </a:xfrm>
          <a:prstGeom prst="rect">
            <a:avLst/>
          </a:prstGeom>
          <a:noFill/>
          <a:ln>
            <a:noFill/>
          </a:ln>
        </p:spPr>
        <p:txBody>
          <a:bodyPr anchorCtr="0" anchor="t" bIns="0" lIns="0" spcFirstLastPara="1" rIns="0" wrap="square" tIns="13425">
            <a:spAutoFit/>
          </a:bodyPr>
          <a:lstStyle/>
          <a:p>
            <a:pPr indent="0" lvl="0" marL="13434" marR="1892859" rtl="0" algn="l">
              <a:lnSpc>
                <a:spcPct val="105100"/>
              </a:lnSpc>
              <a:spcBef>
                <a:spcPts val="0"/>
              </a:spcBef>
              <a:spcAft>
                <a:spcPts val="0"/>
              </a:spcAft>
              <a:buNone/>
            </a:pPr>
            <a:r>
              <a:rPr lang="ru-RU" sz="2433">
                <a:solidFill>
                  <a:srgbClr val="FFFFFF"/>
                </a:solidFill>
                <a:latin typeface="Century Gothic"/>
                <a:ea typeface="Century Gothic"/>
                <a:cs typeface="Century Gothic"/>
                <a:sym typeface="Century Gothic"/>
              </a:rPr>
              <a:t>2022–2026 ЙИЛЛАРГА  МЎЛЖАЛЛАНГАН</a:t>
            </a:r>
            <a:endParaRPr sz="2433">
              <a:solidFill>
                <a:schemeClr val="dk1"/>
              </a:solidFill>
              <a:latin typeface="Century Gothic"/>
              <a:ea typeface="Century Gothic"/>
              <a:cs typeface="Century Gothic"/>
              <a:sym typeface="Century Gothic"/>
            </a:endParaRPr>
          </a:p>
          <a:p>
            <a:pPr indent="0" lvl="0" marL="13434" marR="0" rtl="0" algn="l">
              <a:spcBef>
                <a:spcPts val="148"/>
              </a:spcBef>
              <a:spcAft>
                <a:spcPts val="0"/>
              </a:spcAft>
              <a:buNone/>
            </a:pPr>
            <a:r>
              <a:rPr lang="ru-RU" sz="2433">
                <a:solidFill>
                  <a:srgbClr val="FFFFFF"/>
                </a:solidFill>
                <a:latin typeface="Century Gothic"/>
                <a:ea typeface="Century Gothic"/>
                <a:cs typeface="Century Gothic"/>
                <a:sym typeface="Century Gothic"/>
              </a:rPr>
              <a:t>ЯНГИ ЎЗБЕКИСТОННИНГ</a:t>
            </a:r>
            <a:endParaRPr sz="2433">
              <a:solidFill>
                <a:schemeClr val="dk1"/>
              </a:solidFill>
              <a:latin typeface="Century Gothic"/>
              <a:ea typeface="Century Gothic"/>
              <a:cs typeface="Century Gothic"/>
              <a:sym typeface="Century Gothic"/>
            </a:endParaRPr>
          </a:p>
          <a:p>
            <a:pPr indent="0" lvl="0" marL="13434" marR="0" rtl="0" algn="l">
              <a:spcBef>
                <a:spcPts val="1470"/>
              </a:spcBef>
              <a:spcAft>
                <a:spcPts val="0"/>
              </a:spcAft>
              <a:buNone/>
            </a:pPr>
            <a:r>
              <a:rPr b="1" lang="ru-RU" sz="2909">
                <a:solidFill>
                  <a:srgbClr val="FFFFFF"/>
                </a:solidFill>
                <a:latin typeface="Arial Black"/>
                <a:ea typeface="Arial Black"/>
                <a:cs typeface="Arial Black"/>
                <a:sym typeface="Arial Black"/>
              </a:rPr>
              <a:t>ТАРАККИЕТ СТРАТЕГИЯСИ</a:t>
            </a:r>
            <a:endParaRPr sz="2909">
              <a:solidFill>
                <a:schemeClr val="dk1"/>
              </a:solidFill>
              <a:latin typeface="Arial Black"/>
              <a:ea typeface="Arial Black"/>
              <a:cs typeface="Arial Black"/>
              <a:sym typeface="Arial Black"/>
            </a:endParaRPr>
          </a:p>
        </p:txBody>
      </p:sp>
      <p:grpSp>
        <p:nvGrpSpPr>
          <p:cNvPr id="132" name="Google Shape;132;p5"/>
          <p:cNvGrpSpPr/>
          <p:nvPr/>
        </p:nvGrpSpPr>
        <p:grpSpPr>
          <a:xfrm>
            <a:off x="190687" y="6236258"/>
            <a:ext cx="4109191" cy="179209"/>
            <a:chOff x="1535397" y="5895578"/>
            <a:chExt cx="3222011" cy="169419"/>
          </a:xfrm>
        </p:grpSpPr>
        <p:pic>
          <p:nvPicPr>
            <p:cNvPr id="133" name="Google Shape;133;p5"/>
            <p:cNvPicPr preferRelativeResize="0"/>
            <p:nvPr/>
          </p:nvPicPr>
          <p:blipFill rotWithShape="1">
            <a:blip r:embed="rId5">
              <a:alphaModFix/>
            </a:blip>
            <a:srcRect b="0" l="0" r="0" t="0"/>
            <a:stretch/>
          </p:blipFill>
          <p:spPr>
            <a:xfrm>
              <a:off x="1535397" y="5901965"/>
              <a:ext cx="161622" cy="161622"/>
            </a:xfrm>
            <a:prstGeom prst="rect">
              <a:avLst/>
            </a:prstGeom>
            <a:noFill/>
            <a:ln>
              <a:noFill/>
            </a:ln>
          </p:spPr>
        </p:pic>
        <p:pic>
          <p:nvPicPr>
            <p:cNvPr id="134" name="Google Shape;134;p5"/>
            <p:cNvPicPr preferRelativeResize="0"/>
            <p:nvPr/>
          </p:nvPicPr>
          <p:blipFill rotWithShape="1">
            <a:blip r:embed="rId6">
              <a:alphaModFix/>
            </a:blip>
            <a:srcRect b="0" l="0" r="0" t="0"/>
            <a:stretch/>
          </p:blipFill>
          <p:spPr>
            <a:xfrm>
              <a:off x="2357255" y="5896987"/>
              <a:ext cx="166600" cy="166600"/>
            </a:xfrm>
            <a:prstGeom prst="rect">
              <a:avLst/>
            </a:prstGeom>
            <a:noFill/>
            <a:ln>
              <a:noFill/>
            </a:ln>
          </p:spPr>
        </p:pic>
        <p:pic>
          <p:nvPicPr>
            <p:cNvPr id="135" name="Google Shape;135;p5"/>
            <p:cNvPicPr preferRelativeResize="0"/>
            <p:nvPr/>
          </p:nvPicPr>
          <p:blipFill rotWithShape="1">
            <a:blip r:embed="rId7">
              <a:alphaModFix/>
            </a:blip>
            <a:srcRect b="0" l="0" r="0" t="0"/>
            <a:stretch/>
          </p:blipFill>
          <p:spPr>
            <a:xfrm>
              <a:off x="2942592" y="5895578"/>
              <a:ext cx="169419" cy="169419"/>
            </a:xfrm>
            <a:prstGeom prst="rect">
              <a:avLst/>
            </a:prstGeom>
            <a:noFill/>
            <a:ln>
              <a:noFill/>
            </a:ln>
          </p:spPr>
        </p:pic>
        <p:pic>
          <p:nvPicPr>
            <p:cNvPr id="136" name="Google Shape;136;p5"/>
            <p:cNvPicPr preferRelativeResize="0"/>
            <p:nvPr/>
          </p:nvPicPr>
          <p:blipFill rotWithShape="1">
            <a:blip r:embed="rId8">
              <a:alphaModFix/>
            </a:blip>
            <a:srcRect b="0" l="0" r="0" t="0"/>
            <a:stretch/>
          </p:blipFill>
          <p:spPr>
            <a:xfrm>
              <a:off x="3768537" y="5902487"/>
              <a:ext cx="160743" cy="160743"/>
            </a:xfrm>
            <a:prstGeom prst="rect">
              <a:avLst/>
            </a:prstGeom>
            <a:noFill/>
            <a:ln>
              <a:noFill/>
            </a:ln>
          </p:spPr>
        </p:pic>
        <p:pic>
          <p:nvPicPr>
            <p:cNvPr id="137" name="Google Shape;137;p5"/>
            <p:cNvPicPr preferRelativeResize="0"/>
            <p:nvPr/>
          </p:nvPicPr>
          <p:blipFill rotWithShape="1">
            <a:blip r:embed="rId9">
              <a:alphaModFix/>
            </a:blip>
            <a:srcRect b="0" l="0" r="0" t="0"/>
            <a:stretch/>
          </p:blipFill>
          <p:spPr>
            <a:xfrm>
              <a:off x="4592193" y="5898373"/>
              <a:ext cx="165215" cy="165215"/>
            </a:xfrm>
            <a:prstGeom prst="rect">
              <a:avLst/>
            </a:prstGeom>
            <a:noFill/>
            <a:ln>
              <a:noFill/>
            </a:ln>
          </p:spPr>
        </p:pic>
      </p:grpSp>
      <p:sp>
        <p:nvSpPr>
          <p:cNvPr id="138" name="Google Shape;138;p5"/>
          <p:cNvSpPr txBox="1"/>
          <p:nvPr/>
        </p:nvSpPr>
        <p:spPr>
          <a:xfrm>
            <a:off x="1993333" y="6239471"/>
            <a:ext cx="668336" cy="142372"/>
          </a:xfrm>
          <a:prstGeom prst="rect">
            <a:avLst/>
          </a:prstGeom>
          <a:noFill/>
          <a:ln>
            <a:noFill/>
          </a:ln>
        </p:spPr>
        <p:txBody>
          <a:bodyPr anchorCtr="0" anchor="t" bIns="0" lIns="0" spcFirstLastPara="1" rIns="0" wrap="square" tIns="12075">
            <a:spAutoFit/>
          </a:bodyPr>
          <a:lstStyle/>
          <a:p>
            <a:pPr indent="0" lvl="0" marL="13434" marR="0" rtl="0" algn="l">
              <a:spcBef>
                <a:spcPts val="0"/>
              </a:spcBef>
              <a:spcAft>
                <a:spcPts val="0"/>
              </a:spcAft>
              <a:buNone/>
            </a:pPr>
            <a:r>
              <a:rPr lang="ru-RU" sz="846">
                <a:solidFill>
                  <a:srgbClr val="FFFFFF"/>
                </a:solidFill>
                <a:latin typeface="Arial Narrow"/>
                <a:ea typeface="Arial Narrow"/>
                <a:cs typeface="Arial Narrow"/>
                <a:sym typeface="Arial Narrow"/>
              </a:rPr>
              <a:t>@dsc.uzbekistan</a:t>
            </a:r>
            <a:endParaRPr sz="846">
              <a:solidFill>
                <a:schemeClr val="dk1"/>
              </a:solidFill>
              <a:latin typeface="Arial Narrow"/>
              <a:ea typeface="Arial Narrow"/>
              <a:cs typeface="Arial Narrow"/>
              <a:sym typeface="Arial Narrow"/>
            </a:endParaRPr>
          </a:p>
        </p:txBody>
      </p:sp>
      <p:sp>
        <p:nvSpPr>
          <p:cNvPr id="139" name="Google Shape;139;p5"/>
          <p:cNvSpPr txBox="1"/>
          <p:nvPr/>
        </p:nvSpPr>
        <p:spPr>
          <a:xfrm>
            <a:off x="1117981" y="6239471"/>
            <a:ext cx="668336" cy="142372"/>
          </a:xfrm>
          <a:prstGeom prst="rect">
            <a:avLst/>
          </a:prstGeom>
          <a:noFill/>
          <a:ln>
            <a:noFill/>
          </a:ln>
        </p:spPr>
        <p:txBody>
          <a:bodyPr anchorCtr="0" anchor="t" bIns="0" lIns="0" spcFirstLastPara="1" rIns="0" wrap="square" tIns="12075">
            <a:spAutoFit/>
          </a:bodyPr>
          <a:lstStyle/>
          <a:p>
            <a:pPr indent="0" lvl="0" marL="13434" marR="0" rtl="0" algn="l">
              <a:spcBef>
                <a:spcPts val="0"/>
              </a:spcBef>
              <a:spcAft>
                <a:spcPts val="0"/>
              </a:spcAft>
              <a:buNone/>
            </a:pPr>
            <a:r>
              <a:rPr lang="ru-RU" sz="846" u="sng">
                <a:solidFill>
                  <a:srgbClr val="FFFFFF"/>
                </a:solidFill>
                <a:latin typeface="Arial Narrow"/>
                <a:ea typeface="Arial Narrow"/>
                <a:cs typeface="Arial Narrow"/>
                <a:sym typeface="Arial Narrow"/>
                <a:hlinkClick r:id="rId10">
                  <a:extLst>
                    <a:ext uri="{A12FA001-AC4F-418D-AE19-62706E023703}">
                      <ahyp:hlinkClr val="tx"/>
                    </a:ext>
                  </a:extLst>
                </a:hlinkClick>
              </a:rPr>
              <a:t>www.strategy.uz</a:t>
            </a:r>
            <a:endParaRPr sz="846">
              <a:solidFill>
                <a:schemeClr val="dk1"/>
              </a:solidFill>
              <a:latin typeface="Arial Narrow"/>
              <a:ea typeface="Arial Narrow"/>
              <a:cs typeface="Arial Narrow"/>
              <a:sym typeface="Arial Narrow"/>
            </a:endParaRPr>
          </a:p>
        </p:txBody>
      </p:sp>
      <p:sp>
        <p:nvSpPr>
          <p:cNvPr id="140" name="Google Shape;140;p5"/>
          <p:cNvSpPr txBox="1"/>
          <p:nvPr/>
        </p:nvSpPr>
        <p:spPr>
          <a:xfrm>
            <a:off x="2866128" y="6239471"/>
            <a:ext cx="395628" cy="142372"/>
          </a:xfrm>
          <a:prstGeom prst="rect">
            <a:avLst/>
          </a:prstGeom>
          <a:noFill/>
          <a:ln>
            <a:noFill/>
          </a:ln>
        </p:spPr>
        <p:txBody>
          <a:bodyPr anchorCtr="0" anchor="t" bIns="0" lIns="0" spcFirstLastPara="1" rIns="0" wrap="square" tIns="12075">
            <a:spAutoFit/>
          </a:bodyPr>
          <a:lstStyle/>
          <a:p>
            <a:pPr indent="0" lvl="0" marL="13434" marR="0" rtl="0" algn="l">
              <a:spcBef>
                <a:spcPts val="0"/>
              </a:spcBef>
              <a:spcAft>
                <a:spcPts val="0"/>
              </a:spcAft>
              <a:buNone/>
            </a:pPr>
            <a:r>
              <a:rPr lang="ru-RU" sz="846">
                <a:solidFill>
                  <a:srgbClr val="FFFFFF"/>
                </a:solidFill>
                <a:latin typeface="Arial Narrow"/>
                <a:ea typeface="Arial Narrow"/>
                <a:cs typeface="Arial Narrow"/>
                <a:sym typeface="Arial Narrow"/>
              </a:rPr>
              <a:t>@dsc_uzb</a:t>
            </a:r>
            <a:endParaRPr sz="846">
              <a:solidFill>
                <a:schemeClr val="dk1"/>
              </a:solidFill>
              <a:latin typeface="Arial Narrow"/>
              <a:ea typeface="Arial Narrow"/>
              <a:cs typeface="Arial Narrow"/>
              <a:sym typeface="Arial Narrow"/>
            </a:endParaRPr>
          </a:p>
        </p:txBody>
      </p:sp>
      <p:sp>
        <p:nvSpPr>
          <p:cNvPr id="141" name="Google Shape;141;p5"/>
          <p:cNvSpPr txBox="1"/>
          <p:nvPr/>
        </p:nvSpPr>
        <p:spPr>
          <a:xfrm>
            <a:off x="3489326" y="6240110"/>
            <a:ext cx="648185" cy="142372"/>
          </a:xfrm>
          <a:prstGeom prst="rect">
            <a:avLst/>
          </a:prstGeom>
          <a:noFill/>
          <a:ln>
            <a:noFill/>
          </a:ln>
        </p:spPr>
        <p:txBody>
          <a:bodyPr anchorCtr="0" anchor="t" bIns="0" lIns="0" spcFirstLastPara="1" rIns="0" wrap="square" tIns="12075">
            <a:spAutoFit/>
          </a:bodyPr>
          <a:lstStyle/>
          <a:p>
            <a:pPr indent="0" lvl="0" marL="13434" marR="0" rtl="0" algn="l">
              <a:spcBef>
                <a:spcPts val="0"/>
              </a:spcBef>
              <a:spcAft>
                <a:spcPts val="0"/>
              </a:spcAft>
              <a:buNone/>
            </a:pPr>
            <a:r>
              <a:rPr lang="ru-RU" sz="846">
                <a:solidFill>
                  <a:srgbClr val="FFFFFF"/>
                </a:solidFill>
                <a:latin typeface="Arial Narrow"/>
                <a:ea typeface="Arial Narrow"/>
                <a:cs typeface="Arial Narrow"/>
                <a:sym typeface="Arial Narrow"/>
              </a:rPr>
              <a:t>@dscuzbekistan</a:t>
            </a:r>
            <a:endParaRPr sz="846">
              <a:solidFill>
                <a:schemeClr val="dk1"/>
              </a:solidFill>
              <a:latin typeface="Arial Narrow"/>
              <a:ea typeface="Arial Narrow"/>
              <a:cs typeface="Arial Narrow"/>
              <a:sym typeface="Arial Narrow"/>
            </a:endParaRPr>
          </a:p>
        </p:txBody>
      </p:sp>
      <p:sp>
        <p:nvSpPr>
          <p:cNvPr id="142" name="Google Shape;142;p5"/>
          <p:cNvSpPr txBox="1"/>
          <p:nvPr/>
        </p:nvSpPr>
        <p:spPr>
          <a:xfrm>
            <a:off x="4341986" y="6240110"/>
            <a:ext cx="648185" cy="142372"/>
          </a:xfrm>
          <a:prstGeom prst="rect">
            <a:avLst/>
          </a:prstGeom>
          <a:noFill/>
          <a:ln>
            <a:noFill/>
          </a:ln>
        </p:spPr>
        <p:txBody>
          <a:bodyPr anchorCtr="0" anchor="t" bIns="0" lIns="0" spcFirstLastPara="1" rIns="0" wrap="square" tIns="12075">
            <a:spAutoFit/>
          </a:bodyPr>
          <a:lstStyle/>
          <a:p>
            <a:pPr indent="0" lvl="0" marL="13434" marR="0" rtl="0" algn="l">
              <a:spcBef>
                <a:spcPts val="0"/>
              </a:spcBef>
              <a:spcAft>
                <a:spcPts val="0"/>
              </a:spcAft>
              <a:buNone/>
            </a:pPr>
            <a:r>
              <a:rPr lang="ru-RU" sz="846">
                <a:solidFill>
                  <a:srgbClr val="FFFFFF"/>
                </a:solidFill>
                <a:latin typeface="Arial Narrow"/>
                <a:ea typeface="Arial Narrow"/>
                <a:cs typeface="Arial Narrow"/>
                <a:sym typeface="Arial Narrow"/>
              </a:rPr>
              <a:t>@dscuzbekistan</a:t>
            </a:r>
            <a:endParaRPr sz="846">
              <a:solidFill>
                <a:schemeClr val="dk1"/>
              </a:solidFill>
              <a:latin typeface="Arial Narrow"/>
              <a:ea typeface="Arial Narrow"/>
              <a:cs typeface="Arial Narrow"/>
              <a:sym typeface="Arial Narrow"/>
            </a:endParaRPr>
          </a:p>
        </p:txBody>
      </p:sp>
      <p:sp>
        <p:nvSpPr>
          <p:cNvPr id="143" name="Google Shape;143;p5"/>
          <p:cNvSpPr txBox="1"/>
          <p:nvPr/>
        </p:nvSpPr>
        <p:spPr>
          <a:xfrm>
            <a:off x="5236284" y="6210725"/>
            <a:ext cx="546759" cy="208066"/>
          </a:xfrm>
          <a:prstGeom prst="rect">
            <a:avLst/>
          </a:prstGeom>
          <a:noFill/>
          <a:ln>
            <a:noFill/>
          </a:ln>
        </p:spPr>
        <p:txBody>
          <a:bodyPr anchorCtr="0" anchor="t" bIns="0" lIns="0" spcFirstLastPara="1" rIns="0" wrap="square" tIns="38275">
            <a:spAutoFit/>
          </a:bodyPr>
          <a:lstStyle/>
          <a:p>
            <a:pPr indent="44332" lvl="0" marL="13434" marR="5374" rtl="0" algn="l">
              <a:lnSpc>
                <a:spcPct val="79900"/>
              </a:lnSpc>
              <a:spcBef>
                <a:spcPts val="0"/>
              </a:spcBef>
              <a:spcAft>
                <a:spcPts val="0"/>
              </a:spcAft>
              <a:buNone/>
            </a:pPr>
            <a:r>
              <a:rPr lang="ru-RU" sz="688">
                <a:solidFill>
                  <a:srgbClr val="FFFFFF"/>
                </a:solidFill>
                <a:latin typeface="Arial Narrow"/>
                <a:ea typeface="Arial Narrow"/>
                <a:cs typeface="Arial Narrow"/>
                <a:sym typeface="Arial Narrow"/>
              </a:rPr>
              <a:t>Development  Strategy Center</a:t>
            </a:r>
            <a:endParaRPr sz="688">
              <a:solidFill>
                <a:schemeClr val="dk1"/>
              </a:solidFill>
              <a:latin typeface="Arial Narrow"/>
              <a:ea typeface="Arial Narrow"/>
              <a:cs typeface="Arial Narrow"/>
              <a:sym typeface="Arial Narrow"/>
            </a:endParaRPr>
          </a:p>
        </p:txBody>
      </p:sp>
      <p:sp>
        <p:nvSpPr>
          <p:cNvPr id="144" name="Google Shape;144;p5"/>
          <p:cNvSpPr/>
          <p:nvPr/>
        </p:nvSpPr>
        <p:spPr>
          <a:xfrm>
            <a:off x="489501" y="4993517"/>
            <a:ext cx="5679036"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1400">
                <a:solidFill>
                  <a:schemeClr val="lt1"/>
                </a:solidFill>
                <a:latin typeface="Times New Roman"/>
                <a:ea typeface="Times New Roman"/>
                <a:cs typeface="Times New Roman"/>
                <a:sym typeface="Times New Roman"/>
              </a:rPr>
              <a:t>Ўзбекистон Республикаси Президентининг 2022 йил 28 январдаги «2022–2026 йилларга мўлжалланган Янги Ўзбекистоннинг тараққиёт стратегияси тўғрисида»ги  ПФ-60 сонли Фармони [1].</a:t>
            </a:r>
            <a:endParaRPr b="1" sz="1400">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grpSp>
        <p:nvGrpSpPr>
          <p:cNvPr id="149" name="Google Shape;149;p6"/>
          <p:cNvGrpSpPr/>
          <p:nvPr/>
        </p:nvGrpSpPr>
        <p:grpSpPr>
          <a:xfrm>
            <a:off x="0" y="1379832"/>
            <a:ext cx="9679934" cy="3949023"/>
            <a:chOff x="0" y="3077629"/>
            <a:chExt cx="9000490" cy="3401351"/>
          </a:xfrm>
        </p:grpSpPr>
        <p:sp>
          <p:nvSpPr>
            <p:cNvPr id="150" name="Google Shape;150;p6"/>
            <p:cNvSpPr/>
            <p:nvPr/>
          </p:nvSpPr>
          <p:spPr>
            <a:xfrm>
              <a:off x="0" y="3077629"/>
              <a:ext cx="9000490" cy="218440"/>
            </a:xfrm>
            <a:custGeom>
              <a:rect b="b" l="l" r="r" t="t"/>
              <a:pathLst>
                <a:path extrusionOk="0" h="218439" w="9000490">
                  <a:moveTo>
                    <a:pt x="0" y="218097"/>
                  </a:moveTo>
                  <a:lnTo>
                    <a:pt x="8999994" y="218097"/>
                  </a:lnTo>
                  <a:lnTo>
                    <a:pt x="8999994" y="0"/>
                  </a:lnTo>
                  <a:lnTo>
                    <a:pt x="0" y="0"/>
                  </a:lnTo>
                  <a:lnTo>
                    <a:pt x="0" y="218097"/>
                  </a:lnTo>
                  <a:close/>
                </a:path>
              </a:pathLst>
            </a:custGeom>
            <a:solidFill>
              <a:srgbClr val="00AEE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1" name="Google Shape;151;p6"/>
            <p:cNvSpPr/>
            <p:nvPr/>
          </p:nvSpPr>
          <p:spPr>
            <a:xfrm>
              <a:off x="0" y="3456660"/>
              <a:ext cx="9000490" cy="3022320"/>
            </a:xfrm>
            <a:custGeom>
              <a:rect b="b" l="l" r="r" t="t"/>
              <a:pathLst>
                <a:path extrusionOk="0" h="3183254" w="9000490">
                  <a:moveTo>
                    <a:pt x="8999994" y="0"/>
                  </a:moveTo>
                  <a:lnTo>
                    <a:pt x="0" y="0"/>
                  </a:lnTo>
                  <a:lnTo>
                    <a:pt x="0" y="3182848"/>
                  </a:lnTo>
                  <a:lnTo>
                    <a:pt x="8999994" y="3182848"/>
                  </a:lnTo>
                  <a:lnTo>
                    <a:pt x="8999994" y="0"/>
                  </a:lnTo>
                  <a:close/>
                </a:path>
              </a:pathLst>
            </a:custGeom>
            <a:solidFill>
              <a:srgbClr val="1B75BC"/>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52" name="Google Shape;152;p6"/>
          <p:cNvSpPr/>
          <p:nvPr/>
        </p:nvSpPr>
        <p:spPr>
          <a:xfrm>
            <a:off x="1062188" y="2478804"/>
            <a:ext cx="580287" cy="1015663"/>
          </a:xfrm>
          <a:prstGeom prst="rect">
            <a:avLst/>
          </a:prstGeom>
          <a:noFill/>
          <a:ln>
            <a:noFill/>
          </a:ln>
        </p:spPr>
        <p:txBody>
          <a:bodyPr anchorCtr="0" anchor="t" bIns="45700" lIns="91425" spcFirstLastPara="1" rIns="91425" wrap="square" tIns="45700">
            <a:spAutoFit/>
          </a:bodyPr>
          <a:lstStyle/>
          <a:p>
            <a:pPr indent="0" lvl="0" marL="12700" marR="0" rtl="0" algn="l">
              <a:lnSpc>
                <a:spcPct val="100000"/>
              </a:lnSpc>
              <a:spcBef>
                <a:spcPts val="0"/>
              </a:spcBef>
              <a:spcAft>
                <a:spcPts val="0"/>
              </a:spcAft>
              <a:buNone/>
            </a:pPr>
            <a:r>
              <a:rPr b="1" i="1" lang="ru-RU" sz="6000">
                <a:solidFill>
                  <a:schemeClr val="dk1"/>
                </a:solidFill>
                <a:latin typeface="Times New Roman"/>
                <a:ea typeface="Times New Roman"/>
                <a:cs typeface="Times New Roman"/>
                <a:sym typeface="Times New Roman"/>
              </a:rPr>
              <a:t>4</a:t>
            </a:r>
            <a:endParaRPr sz="6000">
              <a:solidFill>
                <a:schemeClr val="dk1"/>
              </a:solidFill>
              <a:latin typeface="Times New Roman"/>
              <a:ea typeface="Times New Roman"/>
              <a:cs typeface="Times New Roman"/>
              <a:sym typeface="Times New Roman"/>
            </a:endParaRPr>
          </a:p>
        </p:txBody>
      </p:sp>
      <p:sp>
        <p:nvSpPr>
          <p:cNvPr id="153" name="Google Shape;153;p6"/>
          <p:cNvSpPr/>
          <p:nvPr/>
        </p:nvSpPr>
        <p:spPr>
          <a:xfrm>
            <a:off x="2704663" y="2633012"/>
            <a:ext cx="5609270" cy="707245"/>
          </a:xfrm>
          <a:prstGeom prst="rect">
            <a:avLst/>
          </a:prstGeom>
          <a:noFill/>
          <a:ln>
            <a:noFill/>
          </a:ln>
        </p:spPr>
        <p:txBody>
          <a:bodyPr anchorCtr="0" anchor="t" bIns="45700" lIns="91425" spcFirstLastPara="1" rIns="91425" wrap="square" tIns="45700">
            <a:spAutoFit/>
          </a:bodyPr>
          <a:lstStyle/>
          <a:p>
            <a:pPr indent="81915" lvl="0" marL="12700" marR="5080" rtl="0" algn="l">
              <a:lnSpc>
                <a:spcPct val="111100"/>
              </a:lnSpc>
              <a:spcBef>
                <a:spcPts val="0"/>
              </a:spcBef>
              <a:spcAft>
                <a:spcPts val="0"/>
              </a:spcAft>
              <a:buNone/>
            </a:pPr>
            <a:r>
              <a:rPr b="1" lang="ru-RU" sz="1800">
                <a:solidFill>
                  <a:schemeClr val="dk1"/>
                </a:solidFill>
                <a:latin typeface="Times New Roman"/>
                <a:ea typeface="Times New Roman"/>
                <a:cs typeface="Times New Roman"/>
                <a:sym typeface="Times New Roman"/>
              </a:rPr>
              <a:t>АДОЛАТЛИ ИЖТИМОИЙ СИЁСАТ ЮРИТИШ,  ИНСОН КАПИТАЛИНИ РИВОЖЛАНТИРИШ [1]</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7"/>
          <p:cNvSpPr/>
          <p:nvPr/>
        </p:nvSpPr>
        <p:spPr>
          <a:xfrm>
            <a:off x="77118" y="284242"/>
            <a:ext cx="9617726" cy="6421438"/>
          </a:xfrm>
          <a:prstGeom prst="rect">
            <a:avLst/>
          </a:prstGeom>
          <a:noFill/>
          <a:ln>
            <a:noFill/>
          </a:ln>
        </p:spPr>
        <p:txBody>
          <a:bodyPr anchorCtr="0" anchor="t" bIns="45700" lIns="91425" spcFirstLastPara="1" rIns="91425" wrap="square" tIns="45700">
            <a:spAutoFit/>
          </a:bodyPr>
          <a:lstStyle/>
          <a:p>
            <a:pPr indent="540385" lvl="0" marL="0" marR="0" rtl="0" algn="just">
              <a:lnSpc>
                <a:spcPct val="107000"/>
              </a:lnSpc>
              <a:spcBef>
                <a:spcPts val="0"/>
              </a:spcBef>
              <a:spcAft>
                <a:spcPts val="0"/>
              </a:spcAft>
              <a:buNone/>
            </a:pPr>
            <a:r>
              <a:rPr b="1" lang="ru-RU" sz="1800">
                <a:solidFill>
                  <a:srgbClr val="000000"/>
                </a:solidFill>
                <a:latin typeface="Times New Roman"/>
                <a:ea typeface="Times New Roman"/>
                <a:cs typeface="Times New Roman"/>
                <a:sym typeface="Times New Roman"/>
              </a:rPr>
              <a:t>37-мақсад[1]: Ҳар бир фуқарога давлат ҳисобидан аниқ касб-ҳунарга ўқиш имкониятини яратиш. Касбга ўқитиш кўламини 2 баравар ошириб, жами 1 миллион нафар ишсиз фуқарони касб-ҳунарларга ўқитиш ва бу жараёнда нодавлат таълим муассасаларининг иштирокини 30 фоизга етказиш.</a:t>
            </a:r>
            <a:endParaRPr sz="1800">
              <a:solidFill>
                <a:schemeClr val="dk1"/>
              </a:solidFill>
              <a:latin typeface="Times New Roman"/>
              <a:ea typeface="Times New Roman"/>
              <a:cs typeface="Times New Roman"/>
              <a:sym typeface="Times New Roman"/>
            </a:endParaRPr>
          </a:p>
          <a:p>
            <a:pPr indent="540385" lvl="0" marL="0" marR="0" rtl="0" algn="just">
              <a:lnSpc>
                <a:spcPct val="107000"/>
              </a:lnSpc>
              <a:spcBef>
                <a:spcPts val="750"/>
              </a:spcBef>
              <a:spcAft>
                <a:spcPts val="0"/>
              </a:spcAft>
              <a:buNone/>
            </a:pPr>
            <a:r>
              <a:rPr b="1" lang="ru-RU" sz="1800">
                <a:solidFill>
                  <a:srgbClr val="000000"/>
                </a:solidFill>
                <a:latin typeface="Times New Roman"/>
                <a:ea typeface="Times New Roman"/>
                <a:cs typeface="Times New Roman"/>
                <a:sym typeface="Times New Roman"/>
              </a:rPr>
              <a:t>46-мақсад: Олий таълим билан қамров даражасини 50 фоизга етказиш ва таълим сифатини ошириш.</a:t>
            </a:r>
            <a:endParaRPr sz="1800">
              <a:solidFill>
                <a:schemeClr val="dk1"/>
              </a:solidFill>
              <a:latin typeface="Times New Roman"/>
              <a:ea typeface="Times New Roman"/>
              <a:cs typeface="Times New Roman"/>
              <a:sym typeface="Times New Roman"/>
            </a:endParaRPr>
          </a:p>
          <a:p>
            <a:pPr indent="540385" lvl="0" marL="0" marR="0" rtl="0" algn="just">
              <a:lnSpc>
                <a:spcPct val="107000"/>
              </a:lnSpc>
              <a:spcBef>
                <a:spcPts val="750"/>
              </a:spcBef>
              <a:spcAft>
                <a:spcPts val="0"/>
              </a:spcAft>
              <a:buNone/>
            </a:pPr>
            <a:r>
              <a:rPr b="1" lang="ru-RU" sz="1800">
                <a:solidFill>
                  <a:srgbClr val="000000"/>
                </a:solidFill>
                <a:latin typeface="Times New Roman"/>
                <a:ea typeface="Times New Roman"/>
                <a:cs typeface="Times New Roman"/>
                <a:sym typeface="Times New Roman"/>
              </a:rPr>
              <a:t>Кадрлар буюртмачилари таклифлари асосида қабул параметрларини 2022 йилда ошириш ва олий таълим билан қамров даражасини 38 фоизга етказиш. 2026 йилда қабул кўрсаткичини камида 250 мингга етказиш.</a:t>
            </a:r>
            <a:endParaRPr b="1" sz="1800">
              <a:solidFill>
                <a:schemeClr val="dk1"/>
              </a:solidFill>
              <a:latin typeface="Times New Roman"/>
              <a:ea typeface="Times New Roman"/>
              <a:cs typeface="Times New Roman"/>
              <a:sym typeface="Times New Roman"/>
            </a:endParaRPr>
          </a:p>
          <a:p>
            <a:pPr indent="540385" lvl="0" marL="0" marR="0" rtl="0" algn="just">
              <a:lnSpc>
                <a:spcPct val="107000"/>
              </a:lnSpc>
              <a:spcBef>
                <a:spcPts val="750"/>
              </a:spcBef>
              <a:spcAft>
                <a:spcPts val="0"/>
              </a:spcAft>
              <a:buNone/>
            </a:pPr>
            <a:r>
              <a:rPr b="1" lang="ru-RU" sz="1800">
                <a:solidFill>
                  <a:srgbClr val="000000"/>
                </a:solidFill>
                <a:latin typeface="Times New Roman"/>
                <a:ea typeface="Times New Roman"/>
                <a:cs typeface="Times New Roman"/>
                <a:sym typeface="Times New Roman"/>
              </a:rPr>
              <a:t>48-мақсад: Қарийб 100 минг ўринли талабалар турар жойларини барпо этиш.</a:t>
            </a:r>
            <a:endParaRPr b="1" sz="1800">
              <a:solidFill>
                <a:schemeClr val="dk1"/>
              </a:solidFill>
              <a:latin typeface="Times New Roman"/>
              <a:ea typeface="Times New Roman"/>
              <a:cs typeface="Times New Roman"/>
              <a:sym typeface="Times New Roman"/>
            </a:endParaRPr>
          </a:p>
          <a:p>
            <a:pPr indent="540385" lvl="0" marL="0" marR="0" rtl="0" algn="just">
              <a:lnSpc>
                <a:spcPct val="107000"/>
              </a:lnSpc>
              <a:spcBef>
                <a:spcPts val="750"/>
              </a:spcBef>
              <a:spcAft>
                <a:spcPts val="0"/>
              </a:spcAft>
              <a:buNone/>
            </a:pPr>
            <a:r>
              <a:rPr b="1" lang="ru-RU" sz="1800">
                <a:solidFill>
                  <a:srgbClr val="000000"/>
                </a:solidFill>
                <a:latin typeface="Times New Roman"/>
                <a:ea typeface="Times New Roman"/>
                <a:cs typeface="Times New Roman"/>
                <a:sym typeface="Times New Roman"/>
              </a:rPr>
              <a:t>49-мақсад: 2026 йилгача нодавлат олий таълим ташкилотлари сонини камида 50 тага етказиш.</a:t>
            </a:r>
            <a:endParaRPr b="1" sz="1800">
              <a:solidFill>
                <a:schemeClr val="dk1"/>
              </a:solidFill>
              <a:latin typeface="Times New Roman"/>
              <a:ea typeface="Times New Roman"/>
              <a:cs typeface="Times New Roman"/>
              <a:sym typeface="Times New Roman"/>
            </a:endParaRPr>
          </a:p>
          <a:p>
            <a:pPr indent="540385" lvl="0" marL="0" marR="0" rtl="0" algn="just">
              <a:lnSpc>
                <a:spcPct val="107000"/>
              </a:lnSpc>
              <a:spcBef>
                <a:spcPts val="750"/>
              </a:spcBef>
              <a:spcAft>
                <a:spcPts val="0"/>
              </a:spcAft>
              <a:buNone/>
            </a:pPr>
            <a:r>
              <a:rPr b="1" lang="ru-RU" sz="1800">
                <a:solidFill>
                  <a:srgbClr val="000000"/>
                </a:solidFill>
                <a:latin typeface="Times New Roman"/>
                <a:ea typeface="Times New Roman"/>
                <a:cs typeface="Times New Roman"/>
                <a:sym typeface="Times New Roman"/>
              </a:rPr>
              <a:t>50-мақсад: «Эл-юрт умиди» жамғармаси орқали эркин ва ижодий фикрлайдиган ёшларни нуфузли хорижий олийгоҳларга ўқишга юбориш кўламини 2 бараварга ошириш, бунда ёшларнинг 50 фоизини техник, аниқ фанлар ва IT соҳаларига ўқитиш.</a:t>
            </a:r>
            <a:endParaRPr b="1" sz="1800">
              <a:solidFill>
                <a:schemeClr val="dk1"/>
              </a:solidFill>
              <a:latin typeface="Times New Roman"/>
              <a:ea typeface="Times New Roman"/>
              <a:cs typeface="Times New Roman"/>
              <a:sym typeface="Times New Roman"/>
            </a:endParaRPr>
          </a:p>
          <a:p>
            <a:pPr indent="540385" lvl="0" marL="0" marR="0" rtl="0" algn="just">
              <a:lnSpc>
                <a:spcPct val="107000"/>
              </a:lnSpc>
              <a:spcBef>
                <a:spcPts val="750"/>
              </a:spcBef>
              <a:spcAft>
                <a:spcPts val="0"/>
              </a:spcAft>
              <a:buNone/>
            </a:pPr>
            <a:r>
              <a:rPr b="1" lang="ru-RU" sz="1800">
                <a:solidFill>
                  <a:srgbClr val="000000"/>
                </a:solidFill>
                <a:latin typeface="Times New Roman"/>
                <a:ea typeface="Times New Roman"/>
                <a:cs typeface="Times New Roman"/>
                <a:sym typeface="Times New Roman"/>
              </a:rPr>
              <a:t>51-мақсад: Иқтисодиётга инновацияларни кенг жорий қилиш, саноат корхоналари ва илм-фан муассасаларининг кооперация алоқаларини ривожлантириш.</a:t>
            </a:r>
            <a:endParaRPr b="1" sz="1800">
              <a:solidFill>
                <a:schemeClr val="dk1"/>
              </a:solidFill>
              <a:latin typeface="Times New Roman"/>
              <a:ea typeface="Times New Roman"/>
              <a:cs typeface="Times New Roman"/>
              <a:sym typeface="Times New Roman"/>
            </a:endParaRPr>
          </a:p>
          <a:p>
            <a:pPr indent="540385" lvl="0" marL="0" marR="0" rtl="0" algn="just">
              <a:lnSpc>
                <a:spcPct val="107000"/>
              </a:lnSpc>
              <a:spcBef>
                <a:spcPts val="750"/>
              </a:spcBef>
              <a:spcAft>
                <a:spcPts val="0"/>
              </a:spcAft>
              <a:buNone/>
            </a:pPr>
            <a:r>
              <a:rPr b="1" lang="ru-RU" sz="1800">
                <a:solidFill>
                  <a:srgbClr val="000000"/>
                </a:solidFill>
                <a:latin typeface="Times New Roman"/>
                <a:ea typeface="Times New Roman"/>
                <a:cs typeface="Times New Roman"/>
                <a:sym typeface="Times New Roman"/>
              </a:rPr>
              <a:t>Олий таълимдан кейинги таълим институтларида тўлов-грант асосида ўқишни ташкил этиш   [1].</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62" name="Shape 162"/>
        <p:cNvGrpSpPr/>
        <p:nvPr/>
      </p:nvGrpSpPr>
      <p:grpSpPr>
        <a:xfrm>
          <a:off x="0" y="0"/>
          <a:ext cx="0" cy="0"/>
          <a:chOff x="0" y="0"/>
          <a:chExt cx="0" cy="0"/>
        </a:xfrm>
      </p:grpSpPr>
      <p:sp>
        <p:nvSpPr>
          <p:cNvPr id="163" name="Google Shape;163;p8"/>
          <p:cNvSpPr txBox="1"/>
          <p:nvPr>
            <p:ph type="title"/>
          </p:nvPr>
        </p:nvSpPr>
        <p:spPr>
          <a:xfrm>
            <a:off x="579863" y="2158216"/>
            <a:ext cx="8887522" cy="1911979"/>
          </a:xfrm>
          <a:prstGeom prst="rect">
            <a:avLst/>
          </a:prstGeom>
          <a:noFill/>
          <a:ln>
            <a:noFill/>
          </a:ln>
        </p:spPr>
        <p:txBody>
          <a:bodyPr anchorCtr="0" anchor="ctr"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Font typeface="Times New Roman"/>
              <a:buNone/>
            </a:pPr>
            <a:r>
              <a:rPr lang="ru-RU" sz="3200">
                <a:latin typeface="Times New Roman"/>
                <a:ea typeface="Times New Roman"/>
                <a:cs typeface="Times New Roman"/>
                <a:sym typeface="Times New Roman"/>
              </a:rPr>
              <a:t>	</a:t>
            </a:r>
            <a:br>
              <a:rPr lang="ru-RU" sz="3200">
                <a:latin typeface="Times New Roman"/>
                <a:ea typeface="Times New Roman"/>
                <a:cs typeface="Times New Roman"/>
                <a:sym typeface="Times New Roman"/>
              </a:rPr>
            </a:br>
            <a:r>
              <a:rPr lang="ru-RU" sz="3200">
                <a:latin typeface="Times New Roman"/>
                <a:ea typeface="Times New Roman"/>
                <a:cs typeface="Times New Roman"/>
                <a:sym typeface="Times New Roman"/>
              </a:rPr>
              <a:t>	</a:t>
            </a:r>
            <a:r>
              <a:rPr b="1" lang="ru-RU" sz="3200">
                <a:latin typeface="Times New Roman"/>
                <a:ea typeface="Times New Roman"/>
                <a:cs typeface="Times New Roman"/>
                <a:sym typeface="Times New Roman"/>
              </a:rPr>
              <a:t>Касбий таълим</a:t>
            </a:r>
            <a:r>
              <a:rPr lang="ru-RU" sz="3200">
                <a:latin typeface="Times New Roman"/>
                <a:ea typeface="Times New Roman"/>
                <a:cs typeface="Times New Roman"/>
                <a:sym typeface="Times New Roman"/>
              </a:rPr>
              <a:t> </a:t>
            </a:r>
            <a:r>
              <a:rPr b="1" lang="ru-RU" sz="3200">
                <a:latin typeface="Times New Roman"/>
                <a:ea typeface="Times New Roman"/>
                <a:cs typeface="Times New Roman"/>
                <a:sym typeface="Times New Roman"/>
              </a:rPr>
              <a:t>- </a:t>
            </a:r>
            <a:r>
              <a:rPr b="1" lang="ru-RU" sz="2500">
                <a:latin typeface="Times New Roman"/>
                <a:ea typeface="Times New Roman"/>
                <a:cs typeface="Times New Roman"/>
                <a:sym typeface="Times New Roman"/>
              </a:rPr>
              <a:t>бу ходимларнинг келажакдаги вазифаларни бажариш учун зарур бўлган салоҳиятини ривожлантириш орқали асосий ваколатларни қўллаб-қувватлаш мақсадида амалга ошириладиган ҳар қандай фаолиятдир. </a:t>
            </a:r>
            <a:endParaRPr b="1" sz="2500">
              <a:latin typeface="Times New Roman"/>
              <a:ea typeface="Times New Roman"/>
              <a:cs typeface="Times New Roman"/>
              <a:sym typeface="Times New Roman"/>
            </a:endParaRPr>
          </a:p>
        </p:txBody>
      </p:sp>
      <p:sp>
        <p:nvSpPr>
          <p:cNvPr id="164" name="Google Shape;164;p8"/>
          <p:cNvSpPr/>
          <p:nvPr/>
        </p:nvSpPr>
        <p:spPr>
          <a:xfrm>
            <a:off x="579863" y="527000"/>
            <a:ext cx="8631043" cy="173893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2500">
                <a:solidFill>
                  <a:schemeClr val="dk1"/>
                </a:solidFill>
                <a:latin typeface="Times New Roman"/>
                <a:ea typeface="Times New Roman"/>
                <a:cs typeface="Times New Roman"/>
                <a:sym typeface="Times New Roman"/>
              </a:rPr>
              <a:t>	</a:t>
            </a:r>
            <a:r>
              <a:rPr b="1" lang="ru-RU" sz="3200">
                <a:solidFill>
                  <a:schemeClr val="dk1"/>
                </a:solidFill>
                <a:latin typeface="Times New Roman"/>
                <a:ea typeface="Times New Roman"/>
                <a:cs typeface="Times New Roman"/>
                <a:sym typeface="Times New Roman"/>
              </a:rPr>
              <a:t>Кадрлар тайёрлаш </a:t>
            </a:r>
            <a:r>
              <a:rPr b="1" lang="ru-RU" sz="2500">
                <a:solidFill>
                  <a:schemeClr val="dk1"/>
                </a:solidFill>
                <a:latin typeface="Times New Roman"/>
                <a:ea typeface="Times New Roman"/>
                <a:cs typeface="Times New Roman"/>
                <a:sym typeface="Times New Roman"/>
              </a:rPr>
              <a:t>- бу меҳнат вазифаларини бажариш учун зарур бўлган касбий билимлар, кўникмалар, мотивация ёки хатти-ҳаракатларни мақсадли равишда ўзгартиришнинг тизимли жараёнидир.</a:t>
            </a:r>
            <a:endParaRPr b="1" sz="2500">
              <a:solidFill>
                <a:schemeClr val="dk1"/>
              </a:solidFill>
              <a:latin typeface="Times New Roman"/>
              <a:ea typeface="Times New Roman"/>
              <a:cs typeface="Times New Roman"/>
              <a:sym typeface="Times New Roman"/>
            </a:endParaRPr>
          </a:p>
        </p:txBody>
      </p:sp>
      <p:sp>
        <p:nvSpPr>
          <p:cNvPr id="165" name="Google Shape;165;p8"/>
          <p:cNvSpPr/>
          <p:nvPr/>
        </p:nvSpPr>
        <p:spPr>
          <a:xfrm>
            <a:off x="429658" y="4414345"/>
            <a:ext cx="9276202" cy="2317080"/>
          </a:xfrm>
          <a:prstGeom prst="verticalScroll">
            <a:avLst>
              <a:gd fmla="val 5357" name="adj"/>
            </a:avLst>
          </a:prstGeom>
          <a:solidFill>
            <a:srgbClr val="B3C6E7"/>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ru-RU" sz="2200">
                <a:solidFill>
                  <a:srgbClr val="7030A0"/>
                </a:solidFill>
                <a:latin typeface="Times New Roman"/>
                <a:ea typeface="Times New Roman"/>
                <a:cs typeface="Times New Roman"/>
                <a:sym typeface="Times New Roman"/>
              </a:rPr>
              <a:t>	</a:t>
            </a:r>
            <a:r>
              <a:rPr b="1" lang="ru-RU" sz="2400">
                <a:solidFill>
                  <a:schemeClr val="dk1"/>
                </a:solidFill>
                <a:latin typeface="Times New Roman"/>
                <a:ea typeface="Times New Roman"/>
                <a:cs typeface="Times New Roman"/>
                <a:sym typeface="Times New Roman"/>
              </a:rPr>
              <a:t>Топширилган иш учун етарли билим ва кўникмага эга     бўлмаган ходимнинг ишни муваффақиятли якунлашига умид қилиш фақат тошга экилган буғдойнинг униб чиқишини кутиш билан баробардир [3].</a:t>
            </a:r>
            <a:r>
              <a:rPr lang="ru-RU" sz="2400">
                <a:solidFill>
                  <a:schemeClr val="lt1"/>
                </a:solidFill>
                <a:latin typeface="Calibri"/>
                <a:ea typeface="Calibri"/>
                <a:cs typeface="Calibri"/>
                <a:sym typeface="Calibri"/>
              </a:rPr>
              <a:t> </a:t>
            </a:r>
            <a:endParaRPr/>
          </a:p>
          <a:p>
            <a:pPr indent="0" lvl="0" marL="0" marR="0" rtl="0" algn="just">
              <a:spcBef>
                <a:spcPts val="0"/>
              </a:spcBef>
              <a:spcAft>
                <a:spcPts val="0"/>
              </a:spcAft>
              <a:buNone/>
            </a:pPr>
            <a:r>
              <a:rPr lang="ru-RU" sz="2400">
                <a:solidFill>
                  <a:schemeClr val="dk1"/>
                </a:solidFill>
                <a:latin typeface="Calibri"/>
                <a:ea typeface="Calibri"/>
                <a:cs typeface="Calibri"/>
                <a:sym typeface="Calibri"/>
              </a:rPr>
              <a:t>                                                                                             (</a:t>
            </a:r>
            <a:r>
              <a:rPr b="1" lang="ru-RU" sz="2400">
                <a:solidFill>
                  <a:schemeClr val="dk1"/>
                </a:solidFill>
                <a:latin typeface="Times New Roman"/>
                <a:ea typeface="Times New Roman"/>
                <a:cs typeface="Times New Roman"/>
                <a:sym typeface="Times New Roman"/>
              </a:rPr>
              <a:t>Стивен Кови)</a:t>
            </a:r>
            <a:endParaRPr sz="2400">
              <a:solidFill>
                <a:schemeClr val="lt1"/>
              </a:solidFill>
              <a:latin typeface="Calibri"/>
              <a:ea typeface="Calibri"/>
              <a:cs typeface="Calibri"/>
              <a:sym typeface="Calibri"/>
            </a:endParaRPr>
          </a:p>
        </p:txBody>
      </p:sp>
      <p:sp>
        <p:nvSpPr>
          <p:cNvPr id="166" name="Google Shape;166;p8"/>
          <p:cNvSpPr/>
          <p:nvPr/>
        </p:nvSpPr>
        <p:spPr>
          <a:xfrm>
            <a:off x="154236" y="85661"/>
            <a:ext cx="9601559" cy="487506"/>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ru-RU" sz="2400">
                <a:solidFill>
                  <a:schemeClr val="dk1"/>
                </a:solidFill>
                <a:latin typeface="Times New Roman"/>
                <a:ea typeface="Times New Roman"/>
                <a:cs typeface="Times New Roman"/>
                <a:sym typeface="Times New Roman"/>
              </a:rPr>
              <a:t>1. Корхоналарда ходимларни тайёрлаш ва ўқитишнинг мазмуни[3].</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9"/>
          <p:cNvSpPr txBox="1"/>
          <p:nvPr>
            <p:ph type="title"/>
          </p:nvPr>
        </p:nvSpPr>
        <p:spPr>
          <a:xfrm>
            <a:off x="1143748" y="0"/>
            <a:ext cx="8543925" cy="92541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b="1" lang="ru-RU">
                <a:latin typeface="Times New Roman"/>
                <a:ea typeface="Times New Roman"/>
                <a:cs typeface="Times New Roman"/>
                <a:sym typeface="Times New Roman"/>
              </a:rPr>
              <a:t>      Кадрлар тайёрлаш [9]:</a:t>
            </a:r>
            <a:endParaRPr/>
          </a:p>
        </p:txBody>
      </p:sp>
      <p:sp>
        <p:nvSpPr>
          <p:cNvPr id="172" name="Google Shape;172;p9"/>
          <p:cNvSpPr txBox="1"/>
          <p:nvPr>
            <p:ph idx="1" type="body"/>
          </p:nvPr>
        </p:nvSpPr>
        <p:spPr>
          <a:xfrm>
            <a:off x="110170" y="925417"/>
            <a:ext cx="9672808" cy="5932583"/>
          </a:xfrm>
          <a:prstGeom prst="rect">
            <a:avLst/>
          </a:prstGeom>
          <a:noFill/>
          <a:ln>
            <a:noFill/>
          </a:ln>
        </p:spPr>
        <p:txBody>
          <a:bodyPr anchorCtr="0" anchor="t" bIns="45700" lIns="91425" spcFirstLastPara="1" rIns="91425" wrap="square" tIns="45700">
            <a:normAutofit fontScale="55000" lnSpcReduction="20000"/>
          </a:bodyPr>
          <a:lstStyle/>
          <a:p>
            <a:pPr indent="-228600" lvl="0" marL="228600" rtl="0" algn="just">
              <a:lnSpc>
                <a:spcPct val="90000"/>
              </a:lnSpc>
              <a:spcBef>
                <a:spcPts val="0"/>
              </a:spcBef>
              <a:spcAft>
                <a:spcPts val="0"/>
              </a:spcAft>
              <a:buClr>
                <a:schemeClr val="dk1"/>
              </a:buClr>
              <a:buSzPct val="100000"/>
              <a:buChar char="•"/>
            </a:pPr>
            <a:r>
              <a:rPr lang="ru-RU"/>
              <a:t>          </a:t>
            </a:r>
            <a:r>
              <a:rPr b="1" lang="ru-RU" sz="4400">
                <a:latin typeface="Times New Roman"/>
                <a:ea typeface="Times New Roman"/>
                <a:cs typeface="Times New Roman"/>
                <a:sym typeface="Times New Roman"/>
              </a:rPr>
              <a:t>Мен карьера масаласида ўз олдимга қўйган барча мақсадларимга эришиб, улкан муваффақият қозоняпман.</a:t>
            </a:r>
            <a:endParaRPr/>
          </a:p>
          <a:p>
            <a:pPr indent="-74929" lvl="0" marL="228600" rtl="0" algn="just">
              <a:lnSpc>
                <a:spcPct val="90000"/>
              </a:lnSpc>
              <a:spcBef>
                <a:spcPts val="1000"/>
              </a:spcBef>
              <a:spcAft>
                <a:spcPts val="0"/>
              </a:spcAft>
              <a:buClr>
                <a:schemeClr val="dk1"/>
              </a:buClr>
              <a:buSzPct val="100000"/>
              <a:buNone/>
            </a:pPr>
            <a:r>
              <a:t/>
            </a:r>
            <a:endParaRPr b="1" sz="44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ct val="100000"/>
              <a:buChar char="•"/>
            </a:pPr>
            <a:r>
              <a:rPr b="1" lang="ru-RU" sz="4400">
                <a:latin typeface="Times New Roman"/>
                <a:ea typeface="Times New Roman"/>
                <a:cs typeface="Times New Roman"/>
                <a:sym typeface="Times New Roman"/>
              </a:rPr>
              <a:t>        Лекин бу шахсий ҳаётим эвазига бўлди. Мен энди рафиқам ва болаларимга гўё бегонадекман. Ҳатто ўзимни ҳам таний олмай қоламан, ўзим учун аслида нима муҳимлигини ҳам аниқ билмайман. Шунда ўзимга савол бераман - эршяганларим чиндан ҳам шунча қурбонликка арзийдими? </a:t>
            </a:r>
            <a:endParaRPr b="1" sz="44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ct val="100000"/>
              <a:buChar char="•"/>
            </a:pPr>
            <a:r>
              <a:rPr b="1" lang="ru-RU" sz="4400">
                <a:latin typeface="Times New Roman"/>
                <a:ea typeface="Times New Roman"/>
                <a:cs typeface="Times New Roman"/>
                <a:sym typeface="Times New Roman"/>
              </a:rPr>
              <a:t>        Самарали бошқарувни ўргатувчи бир нечта курсларга қатнашдим. Ходимларимга нисбатан талабчанман, лекин уларга ҳамиша тўғри ва дўстона муносабатда бўлишга астойдил ҳаракат қиламан. Таасуфки, улардаги садоқат ҳиссига туймайман. Тобим қочиб, бир кун ишга бормасам, барча ходимлар асосий вақтини иш қолиб, гап сотиб ўтказадигандек гўё. Нима учун уларни мустақил ва масъулиятли бўлишга ўргата олмайман? Наҳот ўзим истагандек хислатларга эга ишчиларни топишни ҳам эплолмасам? </a:t>
            </a:r>
            <a:endParaRPr b="1" sz="4400">
              <a:latin typeface="Times New Roman"/>
              <a:ea typeface="Times New Roman"/>
              <a:cs typeface="Times New Roman"/>
              <a:sym typeface="Times New Roman"/>
            </a:endParaRPr>
          </a:p>
          <a:p>
            <a:pPr indent="-74929" lvl="0" marL="228600" rtl="0" algn="just">
              <a:lnSpc>
                <a:spcPct val="90000"/>
              </a:lnSpc>
              <a:spcBef>
                <a:spcPts val="1000"/>
              </a:spcBef>
              <a:spcAft>
                <a:spcPts val="0"/>
              </a:spcAft>
              <a:buClr>
                <a:schemeClr val="dk1"/>
              </a:buClr>
              <a:buSzPct val="100000"/>
              <a:buNone/>
            </a:pPr>
            <a:r>
              <a:t/>
            </a:r>
            <a:endParaRPr b="1" sz="4400">
              <a:latin typeface="Times New Roman"/>
              <a:ea typeface="Times New Roman"/>
              <a:cs typeface="Times New Roman"/>
              <a:sym typeface="Times New Roman"/>
            </a:endParaRPr>
          </a:p>
          <a:p>
            <a:pPr indent="0" lvl="0" marL="0" rtl="0" algn="r">
              <a:lnSpc>
                <a:spcPct val="90000"/>
              </a:lnSpc>
              <a:spcBef>
                <a:spcPts val="1000"/>
              </a:spcBef>
              <a:spcAft>
                <a:spcPts val="0"/>
              </a:spcAft>
              <a:buClr>
                <a:schemeClr val="dk1"/>
              </a:buClr>
              <a:buSzPct val="100000"/>
              <a:buNone/>
            </a:pPr>
            <a:r>
              <a:rPr b="1" lang="ru-RU" sz="2900">
                <a:latin typeface="Times New Roman"/>
                <a:ea typeface="Times New Roman"/>
                <a:cs typeface="Times New Roman"/>
                <a:sym typeface="Times New Roman"/>
              </a:rPr>
              <a:t>                            </a:t>
            </a:r>
            <a:r>
              <a:rPr b="1" lang="ru-RU" sz="3300">
                <a:latin typeface="Times New Roman"/>
                <a:ea typeface="Times New Roman"/>
                <a:cs typeface="Times New Roman"/>
                <a:sym typeface="Times New Roman"/>
              </a:rPr>
              <a:t>(Генри Форд нима учун касаба уюшмаларини ёмон кўрган?) номли мақоласидан олинган</a:t>
            </a:r>
            <a:r>
              <a:rPr b="1" lang="ru-RU" sz="2900">
                <a:latin typeface="Times New Roman"/>
                <a:ea typeface="Times New Roman"/>
                <a:cs typeface="Times New Roman"/>
                <a:sym typeface="Times New Roman"/>
              </a:rPr>
              <a:t>.</a:t>
            </a:r>
            <a:endParaRPr b="1" sz="2900">
              <a:latin typeface="Times New Roman"/>
              <a:ea typeface="Times New Roman"/>
              <a:cs typeface="Times New Roman"/>
              <a:sym typeface="Times New Roman"/>
            </a:endParaRPr>
          </a:p>
          <a:p>
            <a:pPr indent="-109854" lvl="0" marL="228600" rtl="0" algn="r">
              <a:lnSpc>
                <a:spcPct val="90000"/>
              </a:lnSpc>
              <a:spcBef>
                <a:spcPts val="1000"/>
              </a:spcBef>
              <a:spcAft>
                <a:spcPts val="0"/>
              </a:spcAft>
              <a:buClr>
                <a:schemeClr val="dk1"/>
              </a:buClr>
              <a:buSzPct val="100000"/>
              <a:buNone/>
            </a:pPr>
            <a:r>
              <a:t/>
            </a:r>
            <a:endParaRPr b="1" sz="3400">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76" name="Shape 176"/>
        <p:cNvGrpSpPr/>
        <p:nvPr/>
      </p:nvGrpSpPr>
      <p:grpSpPr>
        <a:xfrm>
          <a:off x="0" y="0"/>
          <a:ext cx="0" cy="0"/>
          <a:chOff x="0" y="0"/>
          <a:chExt cx="0" cy="0"/>
        </a:xfrm>
      </p:grpSpPr>
      <p:sp>
        <p:nvSpPr>
          <p:cNvPr id="177" name="Google Shape;177;p10"/>
          <p:cNvSpPr/>
          <p:nvPr/>
        </p:nvSpPr>
        <p:spPr>
          <a:xfrm>
            <a:off x="345687" y="458568"/>
            <a:ext cx="9244361" cy="3228448"/>
          </a:xfrm>
          <a:prstGeom prst="rect">
            <a:avLst/>
          </a:prstGeom>
          <a:noFill/>
          <a:ln>
            <a:noFill/>
          </a:ln>
        </p:spPr>
        <p:txBody>
          <a:bodyPr anchorCtr="0" anchor="t" bIns="45700" lIns="91425" spcFirstLastPara="1" rIns="91425" wrap="square" tIns="45700">
            <a:spAutoFit/>
          </a:bodyPr>
          <a:lstStyle/>
          <a:p>
            <a:pPr indent="449580" lvl="0" marL="0" marR="0" rtl="0" algn="just">
              <a:lnSpc>
                <a:spcPct val="107000"/>
              </a:lnSpc>
              <a:spcBef>
                <a:spcPts val="0"/>
              </a:spcBef>
              <a:spcAft>
                <a:spcPts val="0"/>
              </a:spcAft>
              <a:buNone/>
            </a:pPr>
            <a:r>
              <a:rPr b="1" lang="ru-RU" sz="2200">
                <a:solidFill>
                  <a:schemeClr val="dk1"/>
                </a:solidFill>
                <a:latin typeface="Times New Roman"/>
                <a:ea typeface="Times New Roman"/>
                <a:cs typeface="Times New Roman"/>
                <a:sym typeface="Times New Roman"/>
              </a:rPr>
              <a:t>Ходимларни тайёрлаш ва ривожлантириш  - янги ёки амалдаги ходимларга ўз ишларини бажариш учун зарур бўлган кўникмаларни бериш учун ишлатиладиган усулларни англатади. </a:t>
            </a:r>
            <a:endParaRPr b="1" sz="2200">
              <a:solidFill>
                <a:schemeClr val="dk1"/>
              </a:solidFill>
              <a:latin typeface="Times New Roman"/>
              <a:ea typeface="Times New Roman"/>
              <a:cs typeface="Times New Roman"/>
              <a:sym typeface="Times New Roman"/>
            </a:endParaRPr>
          </a:p>
          <a:p>
            <a:pPr indent="449580" lvl="0" marL="0" marR="0" rtl="0" algn="just">
              <a:lnSpc>
                <a:spcPct val="107000"/>
              </a:lnSpc>
              <a:spcBef>
                <a:spcPts val="800"/>
              </a:spcBef>
              <a:spcAft>
                <a:spcPts val="0"/>
              </a:spcAft>
              <a:buNone/>
            </a:pPr>
            <a:r>
              <a:rPr b="1" lang="ru-RU" sz="1800">
                <a:solidFill>
                  <a:schemeClr val="dk1"/>
                </a:solidFill>
                <a:latin typeface="Times New Roman"/>
                <a:ea typeface="Times New Roman"/>
                <a:cs typeface="Times New Roman"/>
                <a:sym typeface="Times New Roman"/>
              </a:rPr>
              <a:t>Мисол учун Ходимларни тайёрлаш - янги веб-дизайнерга сайтингизнинг нозик томонларини, янги сотувчига фирмангиз маҳсулотини қандай сотишни ёки янги менежерга ходимлар билан қандай интервю ва баҳолашни кўрсатишни англатиши мумкин.</a:t>
            </a:r>
            <a:endParaRPr b="1" sz="1800">
              <a:solidFill>
                <a:schemeClr val="dk1"/>
              </a:solidFill>
              <a:latin typeface="Times New Roman"/>
              <a:ea typeface="Times New Roman"/>
              <a:cs typeface="Times New Roman"/>
              <a:sym typeface="Times New Roman"/>
            </a:endParaRPr>
          </a:p>
          <a:p>
            <a:pPr indent="449580" lvl="0" marL="0" marR="0" rtl="0" algn="just">
              <a:lnSpc>
                <a:spcPct val="107000"/>
              </a:lnSpc>
              <a:spcBef>
                <a:spcPts val="800"/>
              </a:spcBef>
              <a:spcAft>
                <a:spcPts val="0"/>
              </a:spcAft>
              <a:buNone/>
            </a:pPr>
            <a:r>
              <a:rPr b="1" lang="ru-RU" sz="2000">
                <a:solidFill>
                  <a:schemeClr val="dk1"/>
                </a:solidFill>
                <a:latin typeface="Times New Roman"/>
                <a:ea typeface="Times New Roman"/>
                <a:cs typeface="Times New Roman"/>
                <a:sym typeface="Times New Roman"/>
              </a:rPr>
              <a:t>Таълимсиз ходимлар импровизация қилишлари ёки самарасиз ишлашлари мумкин, чунки улар зарур кўникмаларга эга эмаслар.</a:t>
            </a:r>
            <a:endParaRPr b="1" sz="2000">
              <a:solidFill>
                <a:schemeClr val="dk1"/>
              </a:solidFill>
              <a:latin typeface="Times New Roman"/>
              <a:ea typeface="Times New Roman"/>
              <a:cs typeface="Times New Roman"/>
              <a:sym typeface="Times New Roman"/>
            </a:endParaRPr>
          </a:p>
        </p:txBody>
      </p:sp>
      <p:sp>
        <p:nvSpPr>
          <p:cNvPr id="178" name="Google Shape;178;p10"/>
          <p:cNvSpPr/>
          <p:nvPr/>
        </p:nvSpPr>
        <p:spPr>
          <a:xfrm>
            <a:off x="505888" y="3687016"/>
            <a:ext cx="8828314" cy="224676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200">
                <a:solidFill>
                  <a:schemeClr val="dk1"/>
                </a:solidFill>
                <a:latin typeface="Times New Roman"/>
                <a:ea typeface="Times New Roman"/>
                <a:cs typeface="Times New Roman"/>
                <a:sym typeface="Times New Roman"/>
              </a:rPr>
              <a:t>Ходимларни тайёрлаш ва ривожлантириш  тўрт босқичдан иборат:</a:t>
            </a:r>
            <a:endParaRPr/>
          </a:p>
          <a:p>
            <a:pPr indent="0" lvl="0" marL="0" marR="0" rtl="0" algn="l">
              <a:spcBef>
                <a:spcPts val="0"/>
              </a:spcBef>
              <a:spcAft>
                <a:spcPts val="0"/>
              </a:spcAft>
              <a:buNone/>
            </a:pPr>
            <a:r>
              <a:t/>
            </a:r>
            <a:endParaRPr b="1" sz="22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1.Ўқитиш ва ривожлантириш эҳтиёжларини аниқлаш;</a:t>
            </a:r>
            <a:endParaRPr/>
          </a:p>
          <a:p>
            <a:pPr indent="-285750" lvl="0" marL="285750" marR="0" rtl="0" algn="l">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2.Ўқув режасини ишлаб чиқиш;</a:t>
            </a:r>
            <a:endParaRPr/>
          </a:p>
          <a:p>
            <a:pPr indent="-285750" lvl="0" marL="285750" marR="0" rtl="0" algn="l">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3.Ўқитишни амалга ошириш;</a:t>
            </a:r>
            <a:endParaRPr/>
          </a:p>
          <a:p>
            <a:pPr indent="-285750" lvl="0" marL="285750" marR="0" rtl="0" algn="l">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4.Баҳолаш</a:t>
            </a:r>
            <a:r>
              <a:rPr lang="ru-RU" sz="2400">
                <a:solidFill>
                  <a:schemeClr val="dk1"/>
                </a:solidFill>
                <a:latin typeface="Times New Roman"/>
                <a:ea typeface="Times New Roman"/>
                <a:cs typeface="Times New Roman"/>
                <a:sym typeface="Times New Roman"/>
              </a:rPr>
              <a:t>.</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83" name="Shape 183"/>
        <p:cNvGrpSpPr/>
        <p:nvPr/>
      </p:nvGrpSpPr>
      <p:grpSpPr>
        <a:xfrm>
          <a:off x="0" y="0"/>
          <a:ext cx="0" cy="0"/>
          <a:chOff x="0" y="0"/>
          <a:chExt cx="0" cy="0"/>
        </a:xfrm>
      </p:grpSpPr>
      <p:sp>
        <p:nvSpPr>
          <p:cNvPr id="184" name="Google Shape;184;p11"/>
          <p:cNvSpPr/>
          <p:nvPr/>
        </p:nvSpPr>
        <p:spPr>
          <a:xfrm>
            <a:off x="1087820" y="1297486"/>
            <a:ext cx="7685689" cy="4247317"/>
          </a:xfrm>
          <a:prstGeom prst="rect">
            <a:avLst/>
          </a:prstGeom>
          <a:noFill/>
          <a:ln>
            <a:noFill/>
          </a:ln>
        </p:spPr>
        <p:txBody>
          <a:bodyPr anchorCtr="0" anchor="t" bIns="45700" lIns="91425" spcFirstLastPara="1" rIns="91425" wrap="square" tIns="45700">
            <a:spAutoFit/>
          </a:bodyPr>
          <a:lstStyle/>
          <a:p>
            <a:pPr indent="0" lvl="0" marL="0" marR="0" rtl="0" algn="just">
              <a:lnSpc>
                <a:spcPct val="75000"/>
              </a:lnSpc>
              <a:spcBef>
                <a:spcPts val="0"/>
              </a:spcBef>
              <a:spcAft>
                <a:spcPts val="0"/>
              </a:spcAft>
              <a:buNone/>
            </a:pPr>
            <a:r>
              <a:rPr b="1" lang="ru-RU" sz="2200">
                <a:solidFill>
                  <a:srgbClr val="202124"/>
                </a:solidFill>
                <a:latin typeface="Times New Roman"/>
                <a:ea typeface="Times New Roman"/>
                <a:cs typeface="Times New Roman"/>
                <a:sym typeface="Times New Roman"/>
              </a:rPr>
              <a:t>	</a:t>
            </a:r>
            <a:r>
              <a:rPr b="1" lang="ru-RU" sz="3600">
                <a:solidFill>
                  <a:srgbClr val="202124"/>
                </a:solidFill>
                <a:latin typeface="Times New Roman"/>
                <a:ea typeface="Times New Roman"/>
                <a:cs typeface="Times New Roman"/>
                <a:sym typeface="Times New Roman"/>
              </a:rPr>
              <a:t>Нега биз миллионлаб пул топяпмиз? Бизнинг компаниямиз инвестиция қилмоқда. Мисол учун, биз ходимларни ўқитишга сармоя киритганимизда, компаниямиз учун инвестиция даромади беш баравар бўлишини тушунамиз.</a:t>
            </a:r>
            <a:endParaRPr b="1" sz="3600">
              <a:solidFill>
                <a:srgbClr val="202124"/>
              </a:solidFill>
              <a:latin typeface="Times New Roman"/>
              <a:ea typeface="Times New Roman"/>
              <a:cs typeface="Times New Roman"/>
              <a:sym typeface="Times New Roman"/>
            </a:endParaRPr>
          </a:p>
          <a:p>
            <a:pPr indent="0" lvl="0" marL="0" marR="0" rtl="0" algn="just">
              <a:lnSpc>
                <a:spcPct val="122727"/>
              </a:lnSpc>
              <a:spcBef>
                <a:spcPts val="0"/>
              </a:spcBef>
              <a:spcAft>
                <a:spcPts val="0"/>
              </a:spcAft>
              <a:buNone/>
            </a:pPr>
            <a:r>
              <a:t/>
            </a:r>
            <a:endParaRPr b="1" sz="2200">
              <a:solidFill>
                <a:srgbClr val="202124"/>
              </a:solidFill>
              <a:latin typeface="Times New Roman"/>
              <a:ea typeface="Times New Roman"/>
              <a:cs typeface="Times New Roman"/>
              <a:sym typeface="Times New Roman"/>
            </a:endParaRPr>
          </a:p>
          <a:p>
            <a:pPr indent="0" lvl="0" marL="0" marR="0" rtl="0" algn="r">
              <a:lnSpc>
                <a:spcPct val="122727"/>
              </a:lnSpc>
              <a:spcBef>
                <a:spcPts val="0"/>
              </a:spcBef>
              <a:spcAft>
                <a:spcPts val="0"/>
              </a:spcAft>
              <a:buNone/>
            </a:pPr>
            <a:r>
              <a:t/>
            </a:r>
            <a:endParaRPr b="1" sz="2200">
              <a:solidFill>
                <a:schemeClr val="dk1"/>
              </a:solidFill>
              <a:latin typeface="Times New Roman"/>
              <a:ea typeface="Times New Roman"/>
              <a:cs typeface="Times New Roman"/>
              <a:sym typeface="Times New Roman"/>
            </a:endParaRPr>
          </a:p>
          <a:p>
            <a:pPr indent="0" lvl="0" marL="0" marR="0" rtl="0" algn="r">
              <a:lnSpc>
                <a:spcPct val="122727"/>
              </a:lnSpc>
              <a:spcBef>
                <a:spcPts val="0"/>
              </a:spcBef>
              <a:spcAft>
                <a:spcPts val="0"/>
              </a:spcAft>
              <a:buNone/>
            </a:pPr>
            <a:r>
              <a:t/>
            </a:r>
            <a:endParaRPr b="1" sz="2200">
              <a:solidFill>
                <a:schemeClr val="dk1"/>
              </a:solidFill>
              <a:latin typeface="Times New Roman"/>
              <a:ea typeface="Times New Roman"/>
              <a:cs typeface="Times New Roman"/>
              <a:sym typeface="Times New Roman"/>
            </a:endParaRPr>
          </a:p>
          <a:p>
            <a:pPr indent="0" lvl="0" marL="0" marR="0" rtl="0" algn="r">
              <a:lnSpc>
                <a:spcPct val="122727"/>
              </a:lnSpc>
              <a:spcBef>
                <a:spcPts val="0"/>
              </a:spcBef>
              <a:spcAft>
                <a:spcPts val="0"/>
              </a:spcAft>
              <a:buNone/>
            </a:pPr>
            <a:r>
              <a:t/>
            </a:r>
            <a:endParaRPr b="1" sz="2200">
              <a:solidFill>
                <a:schemeClr val="dk1"/>
              </a:solidFill>
              <a:latin typeface="Times New Roman"/>
              <a:ea typeface="Times New Roman"/>
              <a:cs typeface="Times New Roman"/>
              <a:sym typeface="Times New Roman"/>
            </a:endParaRPr>
          </a:p>
          <a:p>
            <a:pPr indent="0" lvl="0" marL="0" marR="0" rtl="0" algn="r">
              <a:lnSpc>
                <a:spcPct val="122727"/>
              </a:lnSpc>
              <a:spcBef>
                <a:spcPts val="0"/>
              </a:spcBef>
              <a:spcAft>
                <a:spcPts val="0"/>
              </a:spcAft>
              <a:buNone/>
            </a:pPr>
            <a:r>
              <a:rPr b="1" lang="ru-RU" sz="2200">
                <a:solidFill>
                  <a:schemeClr val="dk1"/>
                </a:solidFill>
                <a:latin typeface="Times New Roman"/>
                <a:ea typeface="Times New Roman"/>
                <a:cs typeface="Times New Roman"/>
                <a:sym typeface="Times New Roman"/>
              </a:rPr>
              <a:t>Уоррен Баффет</a:t>
            </a:r>
            <a:endParaRPr b="1" sz="2200">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2"/>
          <p:cNvSpPr txBox="1"/>
          <p:nvPr>
            <p:ph type="title"/>
          </p:nvPr>
        </p:nvSpPr>
        <p:spPr>
          <a:xfrm>
            <a:off x="385590" y="56301"/>
            <a:ext cx="9441456" cy="833437"/>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200"/>
              <a:buFont typeface="Times New Roman"/>
              <a:buNone/>
            </a:pPr>
            <a:r>
              <a:rPr b="1" lang="ru-RU" sz="3200">
                <a:latin typeface="Times New Roman"/>
                <a:ea typeface="Times New Roman"/>
                <a:cs typeface="Times New Roman"/>
                <a:sym typeface="Times New Roman"/>
              </a:rPr>
              <a:t>2.Корхоналарда инсон ресурсларини ривожлантириш (ИРР) [3].</a:t>
            </a:r>
            <a:endParaRPr b="1" sz="3200">
              <a:latin typeface="Times New Roman"/>
              <a:ea typeface="Times New Roman"/>
              <a:cs typeface="Times New Roman"/>
              <a:sym typeface="Times New Roman"/>
            </a:endParaRPr>
          </a:p>
        </p:txBody>
      </p:sp>
      <p:sp>
        <p:nvSpPr>
          <p:cNvPr id="190" name="Google Shape;190;p12"/>
          <p:cNvSpPr txBox="1"/>
          <p:nvPr>
            <p:ph idx="1" type="body"/>
          </p:nvPr>
        </p:nvSpPr>
        <p:spPr>
          <a:xfrm>
            <a:off x="393521" y="1017882"/>
            <a:ext cx="9080985" cy="1201119"/>
          </a:xfrm>
          <a:prstGeom prst="rect">
            <a:avLst/>
          </a:prstGeom>
          <a:noFill/>
          <a:ln>
            <a:noFill/>
          </a:ln>
        </p:spPr>
        <p:txBody>
          <a:bodyPr anchorCtr="0" anchor="t" bIns="45700" lIns="91425" spcFirstLastPara="1" rIns="91425" wrap="square" tIns="45700">
            <a:noAutofit/>
          </a:bodyPr>
          <a:lstStyle/>
          <a:p>
            <a:pPr indent="0" lvl="0" marL="0" rtl="0" algn="just">
              <a:lnSpc>
                <a:spcPct val="107000"/>
              </a:lnSpc>
              <a:spcBef>
                <a:spcPts val="0"/>
              </a:spcBef>
              <a:spcAft>
                <a:spcPts val="0"/>
              </a:spcAft>
              <a:buClr>
                <a:schemeClr val="dk1"/>
              </a:buClr>
              <a:buSzPts val="2200"/>
              <a:buNone/>
            </a:pPr>
            <a:r>
              <a:rPr lang="ru-RU" sz="2200">
                <a:latin typeface="Times New Roman"/>
                <a:ea typeface="Times New Roman"/>
                <a:cs typeface="Times New Roman"/>
                <a:sym typeface="Times New Roman"/>
              </a:rPr>
              <a:t>	</a:t>
            </a:r>
            <a:r>
              <a:rPr b="1" lang="ru-RU">
                <a:latin typeface="Times New Roman"/>
                <a:ea typeface="Times New Roman"/>
                <a:cs typeface="Times New Roman"/>
                <a:sym typeface="Times New Roman"/>
              </a:rPr>
              <a:t>Инсон ресурсларини ривожлантириш (ИРР) - бу умуман бизнеснинг стратегик тузилмасида ишлайдиган одамларнинг қобилиятлари ва потенциалларини аниқ тушунишдан келиб чиқадиган ривожланиш ... .</a:t>
            </a:r>
            <a:endParaRPr b="1">
              <a:latin typeface="Times New Roman"/>
              <a:ea typeface="Times New Roman"/>
              <a:cs typeface="Times New Roman"/>
              <a:sym typeface="Times New Roman"/>
            </a:endParaRPr>
          </a:p>
          <a:p>
            <a:pPr indent="-50800" lvl="0" marL="228600" rtl="0" algn="just">
              <a:lnSpc>
                <a:spcPct val="90000"/>
              </a:lnSpc>
              <a:spcBef>
                <a:spcPts val="18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descr="Картинки по запросу время деньги" id="191" name="Google Shape;191;p12"/>
          <p:cNvSpPr/>
          <p:nvPr/>
        </p:nvSpPr>
        <p:spPr>
          <a:xfrm>
            <a:off x="4829175" y="3305175"/>
            <a:ext cx="247650" cy="247650"/>
          </a:xfrm>
          <a:prstGeom prst="rect">
            <a:avLst/>
          </a:prstGeom>
          <a:noFill/>
          <a:ln>
            <a:noFill/>
          </a:ln>
        </p:spPr>
        <p:txBody>
          <a:bodyPr anchorCtr="0" anchor="t" bIns="37125" lIns="74275" spcFirstLastPara="1" rIns="74275" wrap="square" tIns="37125">
            <a:noAutofit/>
          </a:bodyPr>
          <a:lstStyle/>
          <a:p>
            <a:pPr indent="0" lvl="0" marL="0" marR="0" rtl="0" algn="l">
              <a:spcBef>
                <a:spcPts val="0"/>
              </a:spcBef>
              <a:spcAft>
                <a:spcPts val="0"/>
              </a:spcAft>
              <a:buNone/>
            </a:pPr>
            <a:r>
              <a:t/>
            </a:r>
            <a:endParaRPr sz="1463">
              <a:solidFill>
                <a:schemeClr val="dk1"/>
              </a:solidFill>
              <a:latin typeface="Calibri"/>
              <a:ea typeface="Calibri"/>
              <a:cs typeface="Calibri"/>
              <a:sym typeface="Calibri"/>
            </a:endParaRPr>
          </a:p>
        </p:txBody>
      </p:sp>
      <p:sp>
        <p:nvSpPr>
          <p:cNvPr descr="Картинки по запросу время деньги" id="192" name="Google Shape;192;p12"/>
          <p:cNvSpPr/>
          <p:nvPr/>
        </p:nvSpPr>
        <p:spPr>
          <a:xfrm>
            <a:off x="4953000" y="3429000"/>
            <a:ext cx="247650" cy="247650"/>
          </a:xfrm>
          <a:prstGeom prst="rect">
            <a:avLst/>
          </a:prstGeom>
          <a:noFill/>
          <a:ln>
            <a:noFill/>
          </a:ln>
        </p:spPr>
        <p:txBody>
          <a:bodyPr anchorCtr="0" anchor="t" bIns="37125" lIns="74275" spcFirstLastPara="1" rIns="74275" wrap="square" tIns="37125">
            <a:noAutofit/>
          </a:bodyPr>
          <a:lstStyle/>
          <a:p>
            <a:pPr indent="0" lvl="0" marL="0" marR="0" rtl="0" algn="just">
              <a:spcBef>
                <a:spcPts val="0"/>
              </a:spcBef>
              <a:spcAft>
                <a:spcPts val="0"/>
              </a:spcAft>
              <a:buNone/>
            </a:pPr>
            <a:r>
              <a:t/>
            </a:r>
            <a:endParaRPr sz="2200">
              <a:solidFill>
                <a:schemeClr val="dk1"/>
              </a:solidFill>
              <a:latin typeface="Times New Roman"/>
              <a:ea typeface="Times New Roman"/>
              <a:cs typeface="Times New Roman"/>
              <a:sym typeface="Times New Roman"/>
            </a:endParaRPr>
          </a:p>
        </p:txBody>
      </p:sp>
      <p:sp>
        <p:nvSpPr>
          <p:cNvPr id="193" name="Google Shape;193;p12"/>
          <p:cNvSpPr txBox="1"/>
          <p:nvPr/>
        </p:nvSpPr>
        <p:spPr>
          <a:xfrm>
            <a:off x="309916" y="3438586"/>
            <a:ext cx="9038518" cy="1775614"/>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ru-RU" sz="2200">
                <a:solidFill>
                  <a:schemeClr val="dk1"/>
                </a:solidFill>
                <a:latin typeface="Times New Roman"/>
                <a:ea typeface="Times New Roman"/>
                <a:cs typeface="Times New Roman"/>
                <a:sym typeface="Times New Roman"/>
              </a:rPr>
              <a:t>	</a:t>
            </a:r>
            <a:r>
              <a:rPr b="1" lang="ru-RU" sz="2400">
                <a:solidFill>
                  <a:schemeClr val="dk1"/>
                </a:solidFill>
                <a:latin typeface="Times New Roman"/>
                <a:ea typeface="Times New Roman"/>
                <a:cs typeface="Times New Roman"/>
                <a:sym typeface="Times New Roman"/>
              </a:rPr>
              <a:t>ИРР рақобатбардошликнинг асосий манбаи эканлигини инобатга олган ҳолда, талабларга мувофиқ ресурслар имкониятларини кенгайтиришни ўз ичига олади.</a:t>
            </a:r>
            <a:endParaRPr/>
          </a:p>
          <a:p>
            <a:pPr indent="0" lvl="0" marL="0" marR="0" rtl="0" algn="just">
              <a:lnSpc>
                <a:spcPct val="107000"/>
              </a:lnSpc>
              <a:spcBef>
                <a:spcPts val="800"/>
              </a:spcBef>
              <a:spcAft>
                <a:spcPts val="0"/>
              </a:spcAft>
              <a:buNone/>
            </a:pPr>
            <a:r>
              <a:rPr b="1" lang="ru-RU" sz="2400">
                <a:solidFill>
                  <a:schemeClr val="dk1"/>
                </a:solidFill>
                <a:latin typeface="Times New Roman"/>
                <a:ea typeface="Times New Roman"/>
                <a:cs typeface="Times New Roman"/>
                <a:sym typeface="Times New Roman"/>
              </a:rPr>
              <a:t> </a:t>
            </a:r>
            <a:endParaRPr/>
          </a:p>
        </p:txBody>
      </p:sp>
      <p:sp>
        <p:nvSpPr>
          <p:cNvPr id="194" name="Google Shape;194;p12"/>
          <p:cNvSpPr txBox="1"/>
          <p:nvPr/>
        </p:nvSpPr>
        <p:spPr>
          <a:xfrm>
            <a:off x="435988" y="4896235"/>
            <a:ext cx="9095201" cy="1646413"/>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ru-RU" sz="2200">
                <a:solidFill>
                  <a:schemeClr val="dk1"/>
                </a:solidFill>
                <a:latin typeface="Times New Roman"/>
                <a:ea typeface="Times New Roman"/>
                <a:cs typeface="Times New Roman"/>
                <a:sym typeface="Times New Roman"/>
              </a:rPr>
              <a:t>	</a:t>
            </a:r>
            <a:r>
              <a:rPr b="1" lang="ru-RU" sz="2400">
                <a:solidFill>
                  <a:schemeClr val="dk1"/>
                </a:solidFill>
                <a:latin typeface="Times New Roman"/>
                <a:ea typeface="Times New Roman"/>
                <a:cs typeface="Times New Roman"/>
                <a:sym typeface="Times New Roman"/>
              </a:rPr>
              <a:t>ИРР - бу ташкилотнинг жорий ва кутилаётган эҳтиёжларидан келиб чиқиб, ходимларнинг таълим, маданий ва малака даражасини оширишга қаратилган узлуксиз жараёндир. </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3"/>
          <p:cNvSpPr txBox="1"/>
          <p:nvPr/>
        </p:nvSpPr>
        <p:spPr>
          <a:xfrm>
            <a:off x="3184634" y="685620"/>
            <a:ext cx="6289872" cy="2094001"/>
          </a:xfrm>
          <a:prstGeom prst="rect">
            <a:avLst/>
          </a:prstGeom>
          <a:noFill/>
          <a:ln>
            <a:noFill/>
          </a:ln>
        </p:spPr>
        <p:txBody>
          <a:bodyPr anchorCtr="0" anchor="t" bIns="0" lIns="0" spcFirstLastPara="1" rIns="0" wrap="square" tIns="105250">
            <a:spAutoFit/>
          </a:bodyPr>
          <a:lstStyle/>
          <a:p>
            <a:pPr indent="0" lvl="0" marL="10319" marR="4128" rtl="0" algn="just">
              <a:lnSpc>
                <a:spcPct val="86666"/>
              </a:lnSpc>
              <a:spcBef>
                <a:spcPts val="0"/>
              </a:spcBef>
              <a:spcAft>
                <a:spcPts val="0"/>
              </a:spcAft>
              <a:buNone/>
            </a:pPr>
            <a:r>
              <a:rPr b="1" i="1" lang="ru-RU" sz="3600">
                <a:solidFill>
                  <a:schemeClr val="dk1"/>
                </a:solidFill>
                <a:latin typeface="Times New Roman"/>
                <a:ea typeface="Times New Roman"/>
                <a:cs typeface="Times New Roman"/>
                <a:sym typeface="Times New Roman"/>
              </a:rPr>
              <a:t>“Мен шогирдларимни ҳеч	қачон	ўқитмайман, мен уларнинг ўқиб-ўрганишлари учун қулай шароит яратишга ҳаракат қиламан” </a:t>
            </a:r>
            <a:endParaRPr sz="3600">
              <a:solidFill>
                <a:schemeClr val="dk1"/>
              </a:solidFill>
              <a:latin typeface="Times New Roman"/>
              <a:ea typeface="Times New Roman"/>
              <a:cs typeface="Times New Roman"/>
              <a:sym typeface="Times New Roman"/>
            </a:endParaRPr>
          </a:p>
        </p:txBody>
      </p:sp>
      <p:sp>
        <p:nvSpPr>
          <p:cNvPr id="200" name="Google Shape;200;p13"/>
          <p:cNvSpPr txBox="1"/>
          <p:nvPr/>
        </p:nvSpPr>
        <p:spPr>
          <a:xfrm>
            <a:off x="7039529" y="2734440"/>
            <a:ext cx="2252583" cy="310502"/>
          </a:xfrm>
          <a:prstGeom prst="rect">
            <a:avLst/>
          </a:prstGeom>
          <a:noFill/>
          <a:ln>
            <a:noFill/>
          </a:ln>
        </p:spPr>
        <p:txBody>
          <a:bodyPr anchorCtr="0" anchor="t" bIns="0" lIns="0" spcFirstLastPara="1" rIns="0" wrap="square" tIns="10300">
            <a:spAutoFit/>
          </a:bodyPr>
          <a:lstStyle/>
          <a:p>
            <a:pPr indent="0" lvl="0" marL="10319" marR="0" rtl="0" algn="l">
              <a:spcBef>
                <a:spcPts val="0"/>
              </a:spcBef>
              <a:spcAft>
                <a:spcPts val="0"/>
              </a:spcAft>
              <a:buNone/>
            </a:pPr>
            <a:r>
              <a:rPr b="1" i="1" lang="ru-RU" sz="1950">
                <a:solidFill>
                  <a:schemeClr val="dk1"/>
                </a:solidFill>
                <a:latin typeface="Times New Roman"/>
                <a:ea typeface="Times New Roman"/>
                <a:cs typeface="Times New Roman"/>
                <a:sym typeface="Times New Roman"/>
              </a:rPr>
              <a:t>Альберт Эйнштейн</a:t>
            </a:r>
            <a:endParaRPr sz="1950">
              <a:solidFill>
                <a:schemeClr val="dk1"/>
              </a:solidFill>
              <a:latin typeface="Times New Roman"/>
              <a:ea typeface="Times New Roman"/>
              <a:cs typeface="Times New Roman"/>
              <a:sym typeface="Times New Roman"/>
            </a:endParaRPr>
          </a:p>
        </p:txBody>
      </p:sp>
      <p:sp>
        <p:nvSpPr>
          <p:cNvPr id="201" name="Google Shape;201;p13"/>
          <p:cNvSpPr txBox="1"/>
          <p:nvPr>
            <p:ph type="title"/>
          </p:nvPr>
        </p:nvSpPr>
        <p:spPr>
          <a:xfrm>
            <a:off x="527017" y="3164007"/>
            <a:ext cx="4060428" cy="1001108"/>
          </a:xfrm>
          <a:prstGeom prst="rect">
            <a:avLst/>
          </a:prstGeom>
          <a:noFill/>
          <a:ln>
            <a:noFill/>
          </a:ln>
        </p:spPr>
        <p:txBody>
          <a:bodyPr anchorCtr="0" anchor="ctr" bIns="0" lIns="0" spcFirstLastPara="1" rIns="0" wrap="square" tIns="119675">
            <a:spAutoFit/>
          </a:bodyPr>
          <a:lstStyle/>
          <a:p>
            <a:pPr indent="-865743" lvl="0" marL="875546" marR="4128" rtl="0" algn="l">
              <a:lnSpc>
                <a:spcPct val="80000"/>
              </a:lnSpc>
              <a:spcBef>
                <a:spcPts val="0"/>
              </a:spcBef>
              <a:spcAft>
                <a:spcPts val="0"/>
              </a:spcAft>
              <a:buClr>
                <a:schemeClr val="dk1"/>
              </a:buClr>
              <a:buSzPts val="3575"/>
              <a:buFont typeface="Times New Roman"/>
              <a:buNone/>
            </a:pPr>
            <a:r>
              <a:rPr b="1" i="1" lang="ru-RU" sz="3575">
                <a:latin typeface="Times New Roman"/>
                <a:ea typeface="Times New Roman"/>
                <a:cs typeface="Times New Roman"/>
                <a:sym typeface="Times New Roman"/>
              </a:rPr>
              <a:t>Эшитаман ва эсдан чиқараман.</a:t>
            </a:r>
            <a:endParaRPr b="1" sz="3575">
              <a:latin typeface="Times New Roman"/>
              <a:ea typeface="Times New Roman"/>
              <a:cs typeface="Times New Roman"/>
              <a:sym typeface="Times New Roman"/>
            </a:endParaRPr>
          </a:p>
        </p:txBody>
      </p:sp>
      <p:sp>
        <p:nvSpPr>
          <p:cNvPr id="202" name="Google Shape;202;p13"/>
          <p:cNvSpPr txBox="1"/>
          <p:nvPr/>
        </p:nvSpPr>
        <p:spPr>
          <a:xfrm>
            <a:off x="621950" y="4144085"/>
            <a:ext cx="3870563" cy="1976182"/>
          </a:xfrm>
          <a:prstGeom prst="rect">
            <a:avLst/>
          </a:prstGeom>
          <a:noFill/>
          <a:ln>
            <a:noFill/>
          </a:ln>
        </p:spPr>
        <p:txBody>
          <a:bodyPr anchorCtr="0" anchor="t" bIns="0" lIns="0" spcFirstLastPara="1" rIns="0" wrap="square" tIns="115550">
            <a:spAutoFit/>
          </a:bodyPr>
          <a:lstStyle/>
          <a:p>
            <a:pPr indent="0" lvl="0" marL="10319" marR="4128" rtl="0" algn="ctr">
              <a:lnSpc>
                <a:spcPct val="96139"/>
              </a:lnSpc>
              <a:spcBef>
                <a:spcPts val="0"/>
              </a:spcBef>
              <a:spcAft>
                <a:spcPts val="0"/>
              </a:spcAft>
              <a:buNone/>
            </a:pPr>
            <a:r>
              <a:rPr b="1" i="1" lang="ru-RU" sz="3575">
                <a:solidFill>
                  <a:schemeClr val="dk1"/>
                </a:solidFill>
                <a:latin typeface="Times New Roman"/>
                <a:ea typeface="Times New Roman"/>
                <a:cs typeface="Times New Roman"/>
                <a:sym typeface="Times New Roman"/>
              </a:rPr>
              <a:t>Кўраман ва ёдимда сақлайман.</a:t>
            </a:r>
            <a:endParaRPr b="1" i="1" sz="3575">
              <a:solidFill>
                <a:schemeClr val="dk1"/>
              </a:solidFill>
              <a:latin typeface="Times New Roman"/>
              <a:ea typeface="Times New Roman"/>
              <a:cs typeface="Times New Roman"/>
              <a:sym typeface="Times New Roman"/>
            </a:endParaRPr>
          </a:p>
          <a:p>
            <a:pPr indent="0" lvl="0" marL="10319" marR="4128" rtl="0" algn="ctr">
              <a:lnSpc>
                <a:spcPct val="96139"/>
              </a:lnSpc>
              <a:spcBef>
                <a:spcPts val="910"/>
              </a:spcBef>
              <a:spcAft>
                <a:spcPts val="0"/>
              </a:spcAft>
              <a:buNone/>
            </a:pPr>
            <a:r>
              <a:rPr b="1" i="1" lang="ru-RU" sz="3575">
                <a:solidFill>
                  <a:schemeClr val="dk1"/>
                </a:solidFill>
                <a:latin typeface="Times New Roman"/>
                <a:ea typeface="Times New Roman"/>
                <a:cs typeface="Times New Roman"/>
                <a:sym typeface="Times New Roman"/>
              </a:rPr>
              <a:t>Бажараман ва тушунаман.</a:t>
            </a:r>
            <a:endParaRPr sz="3575">
              <a:solidFill>
                <a:schemeClr val="dk1"/>
              </a:solidFill>
              <a:latin typeface="Times New Roman"/>
              <a:ea typeface="Times New Roman"/>
              <a:cs typeface="Times New Roman"/>
              <a:sym typeface="Times New Roman"/>
            </a:endParaRPr>
          </a:p>
        </p:txBody>
      </p:sp>
      <p:sp>
        <p:nvSpPr>
          <p:cNvPr id="203" name="Google Shape;203;p13"/>
          <p:cNvSpPr txBox="1"/>
          <p:nvPr/>
        </p:nvSpPr>
        <p:spPr>
          <a:xfrm>
            <a:off x="779734" y="6311809"/>
            <a:ext cx="3320162" cy="225863"/>
          </a:xfrm>
          <a:prstGeom prst="rect">
            <a:avLst/>
          </a:prstGeom>
          <a:noFill/>
          <a:ln>
            <a:noFill/>
          </a:ln>
        </p:spPr>
        <p:txBody>
          <a:bodyPr anchorCtr="0" anchor="t" bIns="0" lIns="0" spcFirstLastPara="1" rIns="0" wrap="square" tIns="10300">
            <a:spAutoFit/>
          </a:bodyPr>
          <a:lstStyle/>
          <a:p>
            <a:pPr indent="2064" lvl="0" marL="10319" marR="4128" rtl="0" algn="ctr">
              <a:spcBef>
                <a:spcPts val="0"/>
              </a:spcBef>
              <a:spcAft>
                <a:spcPts val="0"/>
              </a:spcAft>
              <a:buNone/>
            </a:pPr>
            <a:r>
              <a:rPr b="1" lang="ru-RU" sz="1400">
                <a:solidFill>
                  <a:schemeClr val="dk1"/>
                </a:solidFill>
                <a:latin typeface="Times New Roman"/>
                <a:ea typeface="Times New Roman"/>
                <a:cs typeface="Times New Roman"/>
                <a:sym typeface="Times New Roman"/>
              </a:rPr>
              <a:t>Конфуций (мил.ав.551- 479 йй.)</a:t>
            </a:r>
            <a:endParaRPr sz="1400">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207" name="Shape 207"/>
        <p:cNvGrpSpPr/>
        <p:nvPr/>
      </p:nvGrpSpPr>
      <p:grpSpPr>
        <a:xfrm>
          <a:off x="0" y="0"/>
          <a:ext cx="0" cy="0"/>
          <a:chOff x="0" y="0"/>
          <a:chExt cx="0" cy="0"/>
        </a:xfrm>
      </p:grpSpPr>
      <p:sp>
        <p:nvSpPr>
          <p:cNvPr id="208" name="Google Shape;208;p14"/>
          <p:cNvSpPr/>
          <p:nvPr/>
        </p:nvSpPr>
        <p:spPr>
          <a:xfrm>
            <a:off x="424674" y="1209240"/>
            <a:ext cx="9204067" cy="263956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ru-RU" sz="2600">
                <a:solidFill>
                  <a:schemeClr val="dk1"/>
                </a:solidFill>
                <a:latin typeface="Times New Roman"/>
                <a:ea typeface="Times New Roman"/>
                <a:cs typeface="Times New Roman"/>
                <a:sym typeface="Times New Roman"/>
              </a:rPr>
              <a:t> </a:t>
            </a:r>
            <a:r>
              <a:rPr b="1" lang="ru-RU" sz="3200">
                <a:solidFill>
                  <a:schemeClr val="dk1"/>
                </a:solidFill>
                <a:latin typeface="Times New Roman"/>
                <a:ea typeface="Times New Roman"/>
                <a:cs typeface="Times New Roman"/>
                <a:sym typeface="Times New Roman"/>
              </a:rPr>
              <a:t>1-мақсад:</a:t>
            </a:r>
            <a:endParaRPr b="1" sz="3200">
              <a:solidFill>
                <a:schemeClr val="dk1"/>
              </a:solidFill>
              <a:latin typeface="Times New Roman"/>
              <a:ea typeface="Times New Roman"/>
              <a:cs typeface="Times New Roman"/>
              <a:sym typeface="Times New Roman"/>
            </a:endParaRPr>
          </a:p>
          <a:p>
            <a:pPr indent="0" lvl="0" marL="0" marR="0" rtl="0" algn="l">
              <a:lnSpc>
                <a:spcPct val="107000"/>
              </a:lnSpc>
              <a:spcBef>
                <a:spcPts val="800"/>
              </a:spcBef>
              <a:spcAft>
                <a:spcPts val="0"/>
              </a:spcAft>
              <a:buNone/>
            </a:pPr>
            <a:r>
              <a:rPr b="1" lang="ru-RU" sz="2600">
                <a:solidFill>
                  <a:schemeClr val="dk1"/>
                </a:solidFill>
                <a:latin typeface="Times New Roman"/>
                <a:ea typeface="Times New Roman"/>
                <a:cs typeface="Times New Roman"/>
                <a:sym typeface="Times New Roman"/>
              </a:rPr>
              <a:t>Ходимларга уларнинг самарали ишлаши учун талаб этилган билим, кўникма ва маҳоратни бериш.</a:t>
            </a:r>
            <a:endParaRPr/>
          </a:p>
          <a:p>
            <a:pPr indent="0" lvl="0" marL="0" marR="0" rtl="0" algn="l">
              <a:lnSpc>
                <a:spcPct val="107000"/>
              </a:lnSpc>
              <a:spcBef>
                <a:spcPts val="800"/>
              </a:spcBef>
              <a:spcAft>
                <a:spcPts val="0"/>
              </a:spcAft>
              <a:buNone/>
            </a:pPr>
            <a:r>
              <a:t/>
            </a:r>
            <a:endParaRPr sz="2600">
              <a:solidFill>
                <a:schemeClr val="dk1"/>
              </a:solidFill>
              <a:latin typeface="Times New Roman"/>
              <a:ea typeface="Times New Roman"/>
              <a:cs typeface="Times New Roman"/>
              <a:sym typeface="Times New Roman"/>
            </a:endParaRPr>
          </a:p>
          <a:p>
            <a:pPr indent="0" lvl="0" marL="0" marR="0" rtl="0" algn="l">
              <a:lnSpc>
                <a:spcPct val="107000"/>
              </a:lnSpc>
              <a:spcBef>
                <a:spcPts val="800"/>
              </a:spcBef>
              <a:spcAft>
                <a:spcPts val="0"/>
              </a:spcAft>
              <a:buNone/>
            </a:pPr>
            <a:r>
              <a:t/>
            </a:r>
            <a:endParaRPr sz="2600">
              <a:solidFill>
                <a:schemeClr val="dk1"/>
              </a:solidFill>
              <a:latin typeface="Times New Roman"/>
              <a:ea typeface="Times New Roman"/>
              <a:cs typeface="Times New Roman"/>
              <a:sym typeface="Times New Roman"/>
            </a:endParaRPr>
          </a:p>
        </p:txBody>
      </p:sp>
      <p:sp>
        <p:nvSpPr>
          <p:cNvPr id="209" name="Google Shape;209;p14"/>
          <p:cNvSpPr/>
          <p:nvPr/>
        </p:nvSpPr>
        <p:spPr>
          <a:xfrm>
            <a:off x="165253" y="215627"/>
            <a:ext cx="9740747" cy="882678"/>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lang="ru-RU" sz="2400">
                <a:solidFill>
                  <a:schemeClr val="dk1"/>
                </a:solidFill>
                <a:latin typeface="Times New Roman"/>
                <a:ea typeface="Times New Roman"/>
                <a:cs typeface="Times New Roman"/>
                <a:sym typeface="Times New Roman"/>
              </a:rPr>
              <a:t>3. Корхоналарда ходимларни тайёрлаш ва ривожлантиришнинг мақсади [4].</a:t>
            </a:r>
            <a:endParaRPr b="1" sz="2400">
              <a:solidFill>
                <a:schemeClr val="dk1"/>
              </a:solidFill>
              <a:latin typeface="Times New Roman"/>
              <a:ea typeface="Times New Roman"/>
              <a:cs typeface="Times New Roman"/>
              <a:sym typeface="Times New Roman"/>
            </a:endParaRPr>
          </a:p>
        </p:txBody>
      </p:sp>
      <p:sp>
        <p:nvSpPr>
          <p:cNvPr id="210" name="Google Shape;210;p14"/>
          <p:cNvSpPr/>
          <p:nvPr/>
        </p:nvSpPr>
        <p:spPr>
          <a:xfrm>
            <a:off x="246254" y="2809301"/>
            <a:ext cx="9503673" cy="3636104"/>
          </a:xfrm>
          <a:prstGeom prst="flowChartAlternateProcess">
            <a:avLst/>
          </a:prstGeom>
          <a:solidFill>
            <a:srgbClr val="0070C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ru-RU" sz="1800">
                <a:solidFill>
                  <a:schemeClr val="lt1"/>
                </a:solidFill>
                <a:latin typeface="Calibri"/>
                <a:ea typeface="Calibri"/>
                <a:cs typeface="Calibri"/>
                <a:sym typeface="Calibri"/>
              </a:rPr>
              <a:t>	</a:t>
            </a:r>
            <a:r>
              <a:rPr b="1" lang="ru-RU" sz="2400">
                <a:solidFill>
                  <a:schemeClr val="dk1"/>
                </a:solidFill>
                <a:latin typeface="Times New Roman"/>
                <a:ea typeface="Times New Roman"/>
                <a:cs typeface="Times New Roman"/>
                <a:sym typeface="Times New Roman"/>
              </a:rPr>
              <a:t>Мунтазам тайёргарликдан ўтмаган ходим “қарийди”, лекин ёши бўйича эмас, балки ўз вазифаларини муваффақиятли бажариш қобилиятига кўра. Ушбу “қариш тезлиги” бир қатор объектив омилларга боғлиқ:</a:t>
            </a:r>
            <a:endParaRPr b="1" sz="24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фаолият соҳаси ;</a:t>
            </a:r>
            <a:endParaRPr b="1" sz="24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касби;</a:t>
            </a:r>
            <a:endParaRPr b="1" sz="24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технология динамикаси;</a:t>
            </a:r>
            <a:endParaRPr b="1" sz="24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ижтимоий-иқтисодий вазият динамикаси.</a:t>
            </a:r>
            <a:endParaRPr b="1" sz="2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214" name="Shape 214"/>
        <p:cNvGrpSpPr/>
        <p:nvPr/>
      </p:nvGrpSpPr>
      <p:grpSpPr>
        <a:xfrm>
          <a:off x="0" y="0"/>
          <a:ext cx="0" cy="0"/>
          <a:chOff x="0" y="0"/>
          <a:chExt cx="0" cy="0"/>
        </a:xfrm>
      </p:grpSpPr>
      <p:sp>
        <p:nvSpPr>
          <p:cNvPr id="215" name="Google Shape;215;p15"/>
          <p:cNvSpPr/>
          <p:nvPr/>
        </p:nvSpPr>
        <p:spPr>
          <a:xfrm>
            <a:off x="1690503" y="159199"/>
            <a:ext cx="6979411" cy="487506"/>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ru-RU" sz="2400" u="sng">
                <a:solidFill>
                  <a:schemeClr val="dk1"/>
                </a:solidFill>
                <a:latin typeface="Times New Roman"/>
                <a:ea typeface="Times New Roman"/>
                <a:cs typeface="Times New Roman"/>
                <a:sym typeface="Times New Roman"/>
              </a:rPr>
              <a:t>ХОДИМЛАРНИ ТАЙЁРЛАШДАН МАҚСАД [4].</a:t>
            </a:r>
            <a:endParaRPr b="1" sz="2400" u="sng">
              <a:solidFill>
                <a:schemeClr val="dk1"/>
              </a:solidFill>
              <a:latin typeface="Times New Roman"/>
              <a:ea typeface="Times New Roman"/>
              <a:cs typeface="Times New Roman"/>
              <a:sym typeface="Times New Roman"/>
            </a:endParaRPr>
          </a:p>
        </p:txBody>
      </p:sp>
      <p:sp>
        <p:nvSpPr>
          <p:cNvPr id="216" name="Google Shape;216;p15"/>
          <p:cNvSpPr/>
          <p:nvPr/>
        </p:nvSpPr>
        <p:spPr>
          <a:xfrm>
            <a:off x="220337" y="1103157"/>
            <a:ext cx="9397387" cy="526297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2800">
                <a:solidFill>
                  <a:schemeClr val="dk1"/>
                </a:solidFill>
                <a:latin typeface="Times New Roman"/>
                <a:ea typeface="Times New Roman"/>
                <a:cs typeface="Times New Roman"/>
                <a:sym typeface="Times New Roman"/>
              </a:rPr>
              <a:t>2-мақсад:</a:t>
            </a:r>
            <a:endParaRPr/>
          </a:p>
          <a:p>
            <a:pPr indent="0" lvl="0" marL="0" marR="0" rtl="0" algn="just">
              <a:spcBef>
                <a:spcPts val="0"/>
              </a:spcBef>
              <a:spcAft>
                <a:spcPts val="0"/>
              </a:spcAft>
              <a:buNone/>
            </a:pPr>
            <a:r>
              <a:t/>
            </a:r>
            <a:endParaRPr b="1" sz="2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2800">
                <a:solidFill>
                  <a:schemeClr val="dk1"/>
                </a:solidFill>
                <a:latin typeface="Times New Roman"/>
                <a:ea typeface="Times New Roman"/>
                <a:cs typeface="Times New Roman"/>
                <a:sym typeface="Times New Roman"/>
              </a:rPr>
              <a:t>	Ходимларнинг касбий даражасини ошириш ва уларни технологияларнинг ривожланиши, ижтимоий-иқтисодий ва ҳуқуқий шартотлардаги ўзгаришлар билан таништириб бориш. </a:t>
            </a:r>
            <a:endParaRPr/>
          </a:p>
          <a:p>
            <a:pPr indent="0" lvl="0" marL="0" marR="0" rtl="0" algn="just">
              <a:spcBef>
                <a:spcPts val="0"/>
              </a:spcBef>
              <a:spcAft>
                <a:spcPts val="0"/>
              </a:spcAft>
              <a:buNone/>
            </a:pPr>
            <a:r>
              <a:t/>
            </a:r>
            <a:endParaRPr b="1" sz="2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2800">
                <a:solidFill>
                  <a:schemeClr val="dk1"/>
                </a:solidFill>
                <a:latin typeface="Times New Roman"/>
                <a:ea typeface="Times New Roman"/>
                <a:cs typeface="Times New Roman"/>
                <a:sym typeface="Times New Roman"/>
              </a:rPr>
              <a:t>3-мақсад:</a:t>
            </a:r>
            <a:endParaRPr/>
          </a:p>
          <a:p>
            <a:pPr indent="0" lvl="0" marL="0" marR="0" rtl="0" algn="just">
              <a:spcBef>
                <a:spcPts val="0"/>
              </a:spcBef>
              <a:spcAft>
                <a:spcPts val="0"/>
              </a:spcAft>
              <a:buNone/>
            </a:pPr>
            <a:r>
              <a:rPr b="1" lang="ru-RU" sz="2800">
                <a:solidFill>
                  <a:schemeClr val="dk1"/>
                </a:solidFill>
                <a:latin typeface="Times New Roman"/>
                <a:ea typeface="Times New Roman"/>
                <a:cs typeface="Times New Roman"/>
                <a:sym typeface="Times New Roman"/>
              </a:rPr>
              <a:t>	Ходимларни байрам, касаллик, ишлаб чиқариш ва ишдан бўшатилган тақдирда ҳамкасбларини алмаштиришга тайёрланинг.</a:t>
            </a:r>
            <a:endParaRPr b="1" sz="2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800">
              <a:solidFill>
                <a:schemeClr val="dk1"/>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220" name="Shape 220"/>
        <p:cNvGrpSpPr/>
        <p:nvPr/>
      </p:nvGrpSpPr>
      <p:grpSpPr>
        <a:xfrm>
          <a:off x="0" y="0"/>
          <a:ext cx="0" cy="0"/>
          <a:chOff x="0" y="0"/>
          <a:chExt cx="0" cy="0"/>
        </a:xfrm>
      </p:grpSpPr>
      <p:sp>
        <p:nvSpPr>
          <p:cNvPr id="221" name="Google Shape;221;p16"/>
          <p:cNvSpPr/>
          <p:nvPr/>
        </p:nvSpPr>
        <p:spPr>
          <a:xfrm>
            <a:off x="1952413" y="346486"/>
            <a:ext cx="6979411" cy="487506"/>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ru-RU" sz="2400" u="sng">
                <a:solidFill>
                  <a:schemeClr val="dk1"/>
                </a:solidFill>
                <a:latin typeface="Times New Roman"/>
                <a:ea typeface="Times New Roman"/>
                <a:cs typeface="Times New Roman"/>
                <a:sym typeface="Times New Roman"/>
              </a:rPr>
              <a:t>ХОДИМЛАРНИ ТАЙЁРЛАШДАН МАҚСАД [4].</a:t>
            </a:r>
            <a:endParaRPr b="1" sz="2400" u="sng">
              <a:solidFill>
                <a:schemeClr val="dk1"/>
              </a:solidFill>
              <a:latin typeface="Times New Roman"/>
              <a:ea typeface="Times New Roman"/>
              <a:cs typeface="Times New Roman"/>
              <a:sym typeface="Times New Roman"/>
            </a:endParaRPr>
          </a:p>
        </p:txBody>
      </p:sp>
      <p:sp>
        <p:nvSpPr>
          <p:cNvPr id="222" name="Google Shape;222;p16"/>
          <p:cNvSpPr/>
          <p:nvPr/>
        </p:nvSpPr>
        <p:spPr>
          <a:xfrm>
            <a:off x="242371" y="991645"/>
            <a:ext cx="9298235" cy="600164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3200">
                <a:solidFill>
                  <a:schemeClr val="dk1"/>
                </a:solidFill>
                <a:latin typeface="Times New Roman"/>
                <a:ea typeface="Times New Roman"/>
                <a:cs typeface="Times New Roman"/>
                <a:sym typeface="Times New Roman"/>
              </a:rPr>
              <a:t>4-мақсад:</a:t>
            </a:r>
            <a:endParaRPr/>
          </a:p>
          <a:p>
            <a:pPr indent="0" lvl="0" marL="0" marR="0" rtl="0" algn="just">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2400">
                <a:solidFill>
                  <a:schemeClr val="dk1"/>
                </a:solidFill>
                <a:latin typeface="Times New Roman"/>
                <a:ea typeface="Times New Roman"/>
                <a:cs typeface="Times New Roman"/>
                <a:sym typeface="Times New Roman"/>
              </a:rPr>
              <a:t>	Ташкилотнинг стратегияси, тузилмаси, хизматлари, технологиясида уларни бирлаштириш   ходимларда ҳамкорлик ҳиссини яратиш.</a:t>
            </a:r>
            <a:endParaRPr b="1" sz="2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3200">
                <a:solidFill>
                  <a:schemeClr val="dk1"/>
                </a:solidFill>
                <a:latin typeface="Times New Roman"/>
                <a:ea typeface="Times New Roman"/>
                <a:cs typeface="Times New Roman"/>
                <a:sym typeface="Times New Roman"/>
              </a:rPr>
              <a:t>5-мақсад:</a:t>
            </a:r>
            <a:endParaRPr/>
          </a:p>
          <a:p>
            <a:pPr indent="0" lvl="0" marL="0" marR="0" rtl="0" algn="just">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ru-RU" sz="2400">
                <a:solidFill>
                  <a:schemeClr val="dk1"/>
                </a:solidFill>
                <a:latin typeface="Times New Roman"/>
                <a:ea typeface="Times New Roman"/>
                <a:cs typeface="Times New Roman"/>
                <a:sym typeface="Times New Roman"/>
              </a:rPr>
              <a:t>	Ходимларнинг ишга ижобий муносабатининг сақланиши.</a:t>
            </a:r>
            <a:endParaRPr b="1"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3200">
                <a:solidFill>
                  <a:schemeClr val="dk1"/>
                </a:solidFill>
                <a:latin typeface="Times New Roman"/>
                <a:ea typeface="Times New Roman"/>
                <a:cs typeface="Times New Roman"/>
                <a:sym typeface="Times New Roman"/>
              </a:rPr>
              <a:t>6-мақсад:</a:t>
            </a:r>
            <a:endParaRPr/>
          </a:p>
          <a:p>
            <a:pPr indent="0" lvl="0" marL="0" marR="0" rtl="0" algn="just">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ru-RU" sz="2400">
                <a:solidFill>
                  <a:schemeClr val="dk1"/>
                </a:solidFill>
                <a:latin typeface="Times New Roman"/>
                <a:ea typeface="Times New Roman"/>
                <a:cs typeface="Times New Roman"/>
                <a:sym typeface="Times New Roman"/>
              </a:rPr>
              <a:t>	Ходимларнинг ишга ижобий муносабатининг сақланиши.</a:t>
            </a:r>
            <a:endParaRPr b="1"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7"/>
          <p:cNvSpPr txBox="1"/>
          <p:nvPr>
            <p:ph type="title"/>
          </p:nvPr>
        </p:nvSpPr>
        <p:spPr>
          <a:xfrm>
            <a:off x="297455" y="365126"/>
            <a:ext cx="9529591" cy="71452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Times New Roman"/>
              <a:buNone/>
            </a:pPr>
            <a:r>
              <a:rPr b="1" lang="ru-RU" sz="2400">
                <a:latin typeface="Times New Roman"/>
                <a:ea typeface="Times New Roman"/>
                <a:cs typeface="Times New Roman"/>
                <a:sym typeface="Times New Roman"/>
              </a:rPr>
              <a:t>     ИНГЛИЗ РУХОНИЙСИНИНГ ҚАБРТОШИДАГИ ЁЗУВ [4]: </a:t>
            </a:r>
            <a:endParaRPr b="1" sz="2400">
              <a:latin typeface="Times New Roman"/>
              <a:ea typeface="Times New Roman"/>
              <a:cs typeface="Times New Roman"/>
              <a:sym typeface="Times New Roman"/>
            </a:endParaRPr>
          </a:p>
        </p:txBody>
      </p:sp>
      <p:sp>
        <p:nvSpPr>
          <p:cNvPr id="228" name="Google Shape;228;p17"/>
          <p:cNvSpPr txBox="1"/>
          <p:nvPr>
            <p:ph idx="1" type="body"/>
          </p:nvPr>
        </p:nvSpPr>
        <p:spPr>
          <a:xfrm>
            <a:off x="220337" y="1079652"/>
            <a:ext cx="9408405" cy="5651653"/>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just">
              <a:lnSpc>
                <a:spcPct val="90000"/>
              </a:lnSpc>
              <a:spcBef>
                <a:spcPts val="0"/>
              </a:spcBef>
              <a:spcAft>
                <a:spcPts val="0"/>
              </a:spcAft>
              <a:buClr>
                <a:schemeClr val="dk1"/>
              </a:buClr>
              <a:buSzPct val="100000"/>
              <a:buChar char="•"/>
            </a:pPr>
            <a:r>
              <a:rPr b="1" lang="ru-RU">
                <a:latin typeface="Times New Roman"/>
                <a:ea typeface="Times New Roman"/>
                <a:cs typeface="Times New Roman"/>
                <a:sym typeface="Times New Roman"/>
              </a:rPr>
              <a:t>     “Ёш ва эркин бўлганимда, тафаккурим чегара билмаганида мен дунѐни ўзгартиришни орзу қилардим. </a:t>
            </a:r>
            <a:endParaRPr b="1">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ct val="100000"/>
              <a:buChar char="•"/>
            </a:pPr>
            <a:r>
              <a:rPr b="1" lang="ru-RU">
                <a:latin typeface="Times New Roman"/>
                <a:ea typeface="Times New Roman"/>
                <a:cs typeface="Times New Roman"/>
                <a:sym typeface="Times New Roman"/>
              </a:rPr>
              <a:t>       Ёшим каттароқ бўлиб, ақллироқ бўлганимда дунѐни ўзгартира олмаслигимни тушундим ва истакларимни чеклаб, ўз мамлакатимни ўзгартиришга қарор қилдим. </a:t>
            </a:r>
            <a:endParaRPr b="1">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ct val="100000"/>
              <a:buChar char="•"/>
            </a:pPr>
            <a:r>
              <a:rPr b="1" lang="ru-RU">
                <a:latin typeface="Times New Roman"/>
                <a:ea typeface="Times New Roman"/>
                <a:cs typeface="Times New Roman"/>
                <a:sym typeface="Times New Roman"/>
              </a:rPr>
              <a:t>       Лекин бу орзуим ҳам ушалмади. Кексайиб қолганимда оиламни, менга яқин кишиларни ўзгартиришга охирги ҳаракатимни қилдим, лекин афсуски, бунга ҳам кучим етмади. </a:t>
            </a:r>
            <a:endParaRPr b="1">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ct val="100000"/>
              <a:buChar char="•"/>
            </a:pPr>
            <a:r>
              <a:rPr b="1" lang="ru-RU">
                <a:latin typeface="Times New Roman"/>
                <a:ea typeface="Times New Roman"/>
                <a:cs typeface="Times New Roman"/>
                <a:sym typeface="Times New Roman"/>
              </a:rPr>
              <a:t>        Ана энди, ўлим тўшагида ётганимда мен, хайриятки, тушуниб етдим: агар мен аввал ўзимни ўзгартирганимда, ўзимдан андоза олиб, оиламни ҳам ўзгартирардим. Улар ёрдамида, улардан руҳланиб, мен мамлакатимни яхшилай олардим ва ким билсин, балки охир-оқибат дунёни ҳам ўзгартира олармидим...”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232" name="Shape 232"/>
        <p:cNvGrpSpPr/>
        <p:nvPr/>
      </p:nvGrpSpPr>
      <p:grpSpPr>
        <a:xfrm>
          <a:off x="0" y="0"/>
          <a:ext cx="0" cy="0"/>
          <a:chOff x="0" y="0"/>
          <a:chExt cx="0" cy="0"/>
        </a:xfrm>
      </p:grpSpPr>
      <p:sp>
        <p:nvSpPr>
          <p:cNvPr id="233" name="Google Shape;233;p18"/>
          <p:cNvSpPr/>
          <p:nvPr/>
        </p:nvSpPr>
        <p:spPr>
          <a:xfrm>
            <a:off x="1071064" y="131427"/>
            <a:ext cx="8112477" cy="553357"/>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ru-RU" sz="2800">
                <a:solidFill>
                  <a:schemeClr val="dk1"/>
                </a:solidFill>
                <a:latin typeface="Times New Roman"/>
                <a:ea typeface="Times New Roman"/>
                <a:cs typeface="Times New Roman"/>
                <a:sym typeface="Times New Roman"/>
              </a:rPr>
              <a:t>ХОДИМЛАРНИ ТАЙЁРЛАШДАН МАҚСАД [4].</a:t>
            </a:r>
            <a:endParaRPr b="1" sz="2800">
              <a:solidFill>
                <a:schemeClr val="dk1"/>
              </a:solidFill>
              <a:latin typeface="Times New Roman"/>
              <a:ea typeface="Times New Roman"/>
              <a:cs typeface="Times New Roman"/>
              <a:sym typeface="Times New Roman"/>
            </a:endParaRPr>
          </a:p>
        </p:txBody>
      </p:sp>
      <p:sp>
        <p:nvSpPr>
          <p:cNvPr id="234" name="Google Shape;234;p18"/>
          <p:cNvSpPr/>
          <p:nvPr/>
        </p:nvSpPr>
        <p:spPr>
          <a:xfrm>
            <a:off x="253388" y="991645"/>
            <a:ext cx="9375354" cy="532453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3200">
                <a:solidFill>
                  <a:schemeClr val="dk1"/>
                </a:solidFill>
                <a:latin typeface="Times New Roman"/>
                <a:ea typeface="Times New Roman"/>
                <a:cs typeface="Times New Roman"/>
                <a:sym typeface="Times New Roman"/>
              </a:rPr>
              <a:t>7-мақсад:</a:t>
            </a:r>
            <a:endParaRPr sz="3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2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800">
                <a:solidFill>
                  <a:schemeClr val="dk1"/>
                </a:solidFill>
                <a:latin typeface="Times New Roman"/>
                <a:ea typeface="Times New Roman"/>
                <a:cs typeface="Times New Roman"/>
                <a:sym typeface="Times New Roman"/>
              </a:rPr>
              <a:t>	</a:t>
            </a:r>
            <a:r>
              <a:rPr b="1" lang="ru-RU" sz="2800">
                <a:solidFill>
                  <a:schemeClr val="dk1"/>
                </a:solidFill>
                <a:latin typeface="Times New Roman"/>
                <a:ea typeface="Times New Roman"/>
                <a:cs typeface="Times New Roman"/>
                <a:sym typeface="Times New Roman"/>
              </a:rPr>
              <a:t>Амалдаги қонунчилик талаблари ва янгиликлари билан таништириб бориш.</a:t>
            </a:r>
            <a:endParaRPr b="1" sz="2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2800">
                <a:solidFill>
                  <a:schemeClr val="dk1"/>
                </a:solidFill>
                <a:latin typeface="Times New Roman"/>
                <a:ea typeface="Times New Roman"/>
                <a:cs typeface="Times New Roman"/>
                <a:sym typeface="Times New Roman"/>
              </a:rPr>
              <a:t>          Бундан ташқари Меҳнат кодекси, ходимлар хавфсизлиги ва меҳнатни муҳофаза қилиш қоидалари бўйича мажбурий ўқитиш, бир қатор касблар ва мутахассисликлар мунтазам равишда мажбурий сертификатлашни талаб этади</a:t>
            </a:r>
            <a:r>
              <a:rPr lang="ru-RU" sz="2800">
                <a:solidFill>
                  <a:schemeClr val="dk1"/>
                </a:solidFill>
                <a:latin typeface="Times New Roman"/>
                <a:ea typeface="Times New Roman"/>
                <a:cs typeface="Times New Roman"/>
                <a:sym typeface="Times New Roman"/>
              </a:rPr>
              <a:t>.</a:t>
            </a:r>
            <a:endParaRPr sz="2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800">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9"/>
          <p:cNvSpPr txBox="1"/>
          <p:nvPr>
            <p:ph idx="1" type="body"/>
          </p:nvPr>
        </p:nvSpPr>
        <p:spPr>
          <a:xfrm>
            <a:off x="385590" y="1239746"/>
            <a:ext cx="9188067" cy="1561481"/>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b="1" lang="ru-RU">
                <a:latin typeface="Times New Roman"/>
                <a:ea typeface="Times New Roman"/>
                <a:cs typeface="Times New Roman"/>
                <a:sym typeface="Times New Roman"/>
              </a:rPr>
              <a:t>	Кадрлар тайёрлаш ва ривожлантиришга тизимли ёндашиш вазифаси бутун ташкилий ривожланишни таъминлашдан иборат</a:t>
            </a:r>
            <a:r>
              <a:rPr lang="ru-RU">
                <a:latin typeface="Times New Roman"/>
                <a:ea typeface="Times New Roman"/>
                <a:cs typeface="Times New Roman"/>
                <a:sym typeface="Times New Roman"/>
              </a:rPr>
              <a:t>.</a:t>
            </a:r>
            <a:endParaRPr/>
          </a:p>
          <a:p>
            <a:pPr indent="-50800" lvl="0" marL="228600" rtl="0" algn="just">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40" name="Google Shape;240;p19"/>
          <p:cNvSpPr txBox="1"/>
          <p:nvPr/>
        </p:nvSpPr>
        <p:spPr>
          <a:xfrm>
            <a:off x="179234" y="254770"/>
            <a:ext cx="9224961" cy="147732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000">
                <a:solidFill>
                  <a:schemeClr val="dk1"/>
                </a:solidFill>
                <a:latin typeface="Times New Roman"/>
                <a:ea typeface="Times New Roman"/>
                <a:cs typeface="Times New Roman"/>
                <a:sym typeface="Times New Roman"/>
              </a:rPr>
              <a:t>Кадрларни тайёрлаш ва ривожлантиришга тизимли ёндашув зарур бўлади:</a:t>
            </a:r>
            <a:endParaRPr b="1" sz="3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3000">
                <a:solidFill>
                  <a:schemeClr val="dk1"/>
                </a:solidFill>
                <a:latin typeface="Times New Roman"/>
                <a:ea typeface="Times New Roman"/>
                <a:cs typeface="Times New Roman"/>
                <a:sym typeface="Times New Roman"/>
              </a:rPr>
              <a:t>	</a:t>
            </a:r>
            <a:endParaRPr/>
          </a:p>
        </p:txBody>
      </p:sp>
      <p:sp>
        <p:nvSpPr>
          <p:cNvPr id="241" name="Google Shape;241;p19"/>
          <p:cNvSpPr txBox="1"/>
          <p:nvPr/>
        </p:nvSpPr>
        <p:spPr>
          <a:xfrm>
            <a:off x="385590" y="3450339"/>
            <a:ext cx="9188067" cy="3162334"/>
          </a:xfrm>
          <a:prstGeom prst="rect">
            <a:avLst/>
          </a:prstGeom>
          <a:noFill/>
          <a:ln>
            <a:noFill/>
          </a:ln>
        </p:spPr>
        <p:txBody>
          <a:bodyPr anchorCtr="0" anchor="t" bIns="45700" lIns="91425" spcFirstLastPara="1" rIns="91425" wrap="square" tIns="45700">
            <a:normAutofit/>
          </a:bodyPr>
          <a:lstStyle/>
          <a:p>
            <a:pPr indent="0" lvl="0" marL="0" marR="0" rtl="0" algn="just">
              <a:lnSpc>
                <a:spcPct val="107000"/>
              </a:lnSpc>
              <a:spcBef>
                <a:spcPts val="0"/>
              </a:spcBef>
              <a:spcAft>
                <a:spcPts val="0"/>
              </a:spcAft>
              <a:buClr>
                <a:schemeClr val="dk1"/>
              </a:buClr>
              <a:buSzPts val="2600"/>
              <a:buFont typeface="Arial"/>
              <a:buNone/>
            </a:pPr>
            <a:r>
              <a:rPr b="1" lang="ru-RU" sz="2600">
                <a:solidFill>
                  <a:schemeClr val="dk1"/>
                </a:solidFill>
                <a:latin typeface="Times New Roman"/>
                <a:ea typeface="Times New Roman"/>
                <a:cs typeface="Times New Roman"/>
                <a:sym typeface="Times New Roman"/>
              </a:rPr>
              <a:t>	Ташкилотда улар олдида турган муаммоларни ҳал қилиш учун кадрлар тайёрлаш ташкилотнинг инсон ресурсларини бошқариш тизимининг энг муҳим бўғинига айланса ва ташкилий ривожланиш жараёнлари, ташкилотнинг стратегик мақсадларига эришиш бўйича ишлар билан узвий боғлиқ бўлса, кадрлар тайёрлашнинг исталган самарасига эришиш мумкин бўлади.</a:t>
            </a:r>
            <a:endParaRPr/>
          </a:p>
        </p:txBody>
      </p:sp>
      <p:sp>
        <p:nvSpPr>
          <p:cNvPr id="242" name="Google Shape;242;p19"/>
          <p:cNvSpPr txBox="1"/>
          <p:nvPr>
            <p:ph type="title"/>
          </p:nvPr>
        </p:nvSpPr>
        <p:spPr>
          <a:xfrm>
            <a:off x="614131" y="2553383"/>
            <a:ext cx="8543925"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Times New Roman"/>
              <a:buNone/>
            </a:pPr>
            <a:r>
              <a:rPr b="1" lang="ru-RU" sz="3000">
                <a:latin typeface="Times New Roman"/>
                <a:ea typeface="Times New Roman"/>
                <a:cs typeface="Times New Roman"/>
                <a:sym typeface="Times New Roman"/>
              </a:rPr>
              <a:t>    Ходимларни тайёрлаш самарадорлиги:</a:t>
            </a:r>
            <a:br>
              <a:rPr lang="ru-RU" sz="1800">
                <a:latin typeface="Calibri"/>
                <a:ea typeface="Calibri"/>
                <a:cs typeface="Calibri"/>
                <a:sym typeface="Calibri"/>
              </a:rPr>
            </a:br>
            <a:r>
              <a:rPr lang="ru-RU" sz="1800">
                <a:latin typeface="Calibri"/>
                <a:ea typeface="Calibri"/>
                <a:cs typeface="Calibri"/>
                <a:sym typeface="Calibri"/>
              </a:rPr>
              <a:t>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246" name="Shape 246"/>
        <p:cNvGrpSpPr/>
        <p:nvPr/>
      </p:nvGrpSpPr>
      <p:grpSpPr>
        <a:xfrm>
          <a:off x="0" y="0"/>
          <a:ext cx="0" cy="0"/>
          <a:chOff x="0" y="0"/>
          <a:chExt cx="0" cy="0"/>
        </a:xfrm>
      </p:grpSpPr>
      <p:sp>
        <p:nvSpPr>
          <p:cNvPr id="247" name="Google Shape;247;p20"/>
          <p:cNvSpPr/>
          <p:nvPr/>
        </p:nvSpPr>
        <p:spPr>
          <a:xfrm>
            <a:off x="358585" y="122183"/>
            <a:ext cx="9255511" cy="6581032"/>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lang="ru-RU" sz="3200">
                <a:solidFill>
                  <a:schemeClr val="dk1"/>
                </a:solidFill>
                <a:latin typeface="Times New Roman"/>
                <a:ea typeface="Times New Roman"/>
                <a:cs typeface="Times New Roman"/>
                <a:sym typeface="Times New Roman"/>
              </a:rPr>
              <a:t>Ходимларни тайёрлашни ташкил этишда тизимли ёндашув қўйдаги кетма-кетликда бўлишлиги керак бўлади [5]:</a:t>
            </a:r>
            <a:endParaRPr b="1" sz="3200">
              <a:solidFill>
                <a:schemeClr val="dk1"/>
              </a:solidFill>
              <a:latin typeface="Times New Roman"/>
              <a:ea typeface="Times New Roman"/>
              <a:cs typeface="Times New Roman"/>
              <a:sym typeface="Times New Roman"/>
            </a:endParaRPr>
          </a:p>
          <a:p>
            <a:pPr indent="0" lvl="0" marL="0" marR="0" rtl="0" algn="l">
              <a:lnSpc>
                <a:spcPct val="107000"/>
              </a:lnSpc>
              <a:spcBef>
                <a:spcPts val="800"/>
              </a:spcBef>
              <a:spcAft>
                <a:spcPts val="0"/>
              </a:spcAft>
              <a:buNone/>
            </a:pPr>
            <a:r>
              <a:rPr lang="ru-RU" sz="18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indent="-285750" lvl="0" marL="285750" marR="0" rtl="0" algn="just">
              <a:lnSpc>
                <a:spcPct val="107000"/>
              </a:lnSpc>
              <a:spcBef>
                <a:spcPts val="800"/>
              </a:spcBef>
              <a:spcAft>
                <a:spcPts val="0"/>
              </a:spcAft>
              <a:buClr>
                <a:schemeClr val="dk1"/>
              </a:buClr>
              <a:buSzPts val="2800"/>
              <a:buFont typeface="Noto Sans Symbols"/>
              <a:buChar char="✔"/>
            </a:pPr>
            <a:r>
              <a:rPr b="1" lang="ru-RU" sz="2800">
                <a:solidFill>
                  <a:schemeClr val="dk1"/>
                </a:solidFill>
                <a:latin typeface="Times New Roman"/>
                <a:ea typeface="Times New Roman"/>
                <a:cs typeface="Times New Roman"/>
                <a:sym typeface="Times New Roman"/>
              </a:rPr>
              <a:t>Таълимга бўлган эҳтиёжни аниқлаш;</a:t>
            </a:r>
            <a:endParaRPr b="1" sz="2800">
              <a:solidFill>
                <a:schemeClr val="dk1"/>
              </a:solidFill>
              <a:latin typeface="Times New Roman"/>
              <a:ea typeface="Times New Roman"/>
              <a:cs typeface="Times New Roman"/>
              <a:sym typeface="Times New Roman"/>
            </a:endParaRPr>
          </a:p>
          <a:p>
            <a:pPr indent="-285750" lvl="0" marL="285750" marR="0" rtl="0" algn="just">
              <a:lnSpc>
                <a:spcPct val="107000"/>
              </a:lnSpc>
              <a:spcBef>
                <a:spcPts val="800"/>
              </a:spcBef>
              <a:spcAft>
                <a:spcPts val="0"/>
              </a:spcAft>
              <a:buClr>
                <a:schemeClr val="dk1"/>
              </a:buClr>
              <a:buSzPts val="2800"/>
              <a:buFont typeface="Noto Sans Symbols"/>
              <a:buChar char="✔"/>
            </a:pPr>
            <a:r>
              <a:rPr b="1" lang="ru-RU" sz="2800">
                <a:solidFill>
                  <a:schemeClr val="dk1"/>
                </a:solidFill>
                <a:latin typeface="Times New Roman"/>
                <a:ea typeface="Times New Roman"/>
                <a:cs typeface="Times New Roman"/>
                <a:sym typeface="Times New Roman"/>
              </a:rPr>
              <a:t>Ягона стандартларни ишлаб чиқиш;</a:t>
            </a:r>
            <a:endParaRPr b="1" sz="2800">
              <a:solidFill>
                <a:schemeClr val="dk1"/>
              </a:solidFill>
              <a:latin typeface="Times New Roman"/>
              <a:ea typeface="Times New Roman"/>
              <a:cs typeface="Times New Roman"/>
              <a:sym typeface="Times New Roman"/>
            </a:endParaRPr>
          </a:p>
          <a:p>
            <a:pPr indent="-285750" lvl="0" marL="285750" marR="0" rtl="0" algn="just">
              <a:lnSpc>
                <a:spcPct val="107000"/>
              </a:lnSpc>
              <a:spcBef>
                <a:spcPts val="800"/>
              </a:spcBef>
              <a:spcAft>
                <a:spcPts val="0"/>
              </a:spcAft>
              <a:buClr>
                <a:schemeClr val="dk1"/>
              </a:buClr>
              <a:buSzPts val="2800"/>
              <a:buFont typeface="Noto Sans Symbols"/>
              <a:buChar char="✔"/>
            </a:pPr>
            <a:r>
              <a:rPr b="1" lang="ru-RU" sz="2800">
                <a:solidFill>
                  <a:schemeClr val="dk1"/>
                </a:solidFill>
                <a:latin typeface="Times New Roman"/>
                <a:ea typeface="Times New Roman"/>
                <a:cs typeface="Times New Roman"/>
                <a:sym typeface="Times New Roman"/>
              </a:rPr>
              <a:t>Тизимли ўқув фаолиятиниташкил қилиш;</a:t>
            </a:r>
            <a:endParaRPr b="1" sz="2800">
              <a:solidFill>
                <a:schemeClr val="dk1"/>
              </a:solidFill>
              <a:latin typeface="Times New Roman"/>
              <a:ea typeface="Times New Roman"/>
              <a:cs typeface="Times New Roman"/>
              <a:sym typeface="Times New Roman"/>
            </a:endParaRPr>
          </a:p>
          <a:p>
            <a:pPr indent="-285750" lvl="0" marL="285750" marR="0" rtl="0" algn="just">
              <a:lnSpc>
                <a:spcPct val="107000"/>
              </a:lnSpc>
              <a:spcBef>
                <a:spcPts val="800"/>
              </a:spcBef>
              <a:spcAft>
                <a:spcPts val="0"/>
              </a:spcAft>
              <a:buClr>
                <a:schemeClr val="dk1"/>
              </a:buClr>
              <a:buSzPts val="2800"/>
              <a:buFont typeface="Noto Sans Symbols"/>
              <a:buChar char="✔"/>
            </a:pPr>
            <a:r>
              <a:rPr b="1" lang="ru-RU" sz="2800">
                <a:solidFill>
                  <a:schemeClr val="dk1"/>
                </a:solidFill>
                <a:latin typeface="Times New Roman"/>
                <a:ea typeface="Times New Roman"/>
                <a:cs typeface="Times New Roman"/>
                <a:sym typeface="Times New Roman"/>
              </a:rPr>
              <a:t>Ўқув дастурларини мослаштириш;</a:t>
            </a:r>
            <a:endParaRPr b="1" sz="2800">
              <a:solidFill>
                <a:schemeClr val="dk1"/>
              </a:solidFill>
              <a:latin typeface="Times New Roman"/>
              <a:ea typeface="Times New Roman"/>
              <a:cs typeface="Times New Roman"/>
              <a:sym typeface="Times New Roman"/>
            </a:endParaRPr>
          </a:p>
          <a:p>
            <a:pPr indent="-285750" lvl="0" marL="285750" marR="0" rtl="0" algn="just">
              <a:lnSpc>
                <a:spcPct val="107000"/>
              </a:lnSpc>
              <a:spcBef>
                <a:spcPts val="800"/>
              </a:spcBef>
              <a:spcAft>
                <a:spcPts val="0"/>
              </a:spcAft>
              <a:buClr>
                <a:schemeClr val="dk1"/>
              </a:buClr>
              <a:buSzPts val="2800"/>
              <a:buFont typeface="Noto Sans Symbols"/>
              <a:buChar char="✔"/>
            </a:pPr>
            <a:r>
              <a:rPr b="1" lang="ru-RU" sz="2800">
                <a:solidFill>
                  <a:schemeClr val="dk1"/>
                </a:solidFill>
                <a:latin typeface="Times New Roman"/>
                <a:ea typeface="Times New Roman"/>
                <a:cs typeface="Times New Roman"/>
                <a:sym typeface="Times New Roman"/>
              </a:rPr>
              <a:t>Ўқув жараёнини тартибга солиш;</a:t>
            </a:r>
            <a:endParaRPr b="1" sz="2800">
              <a:solidFill>
                <a:schemeClr val="dk1"/>
              </a:solidFill>
              <a:latin typeface="Times New Roman"/>
              <a:ea typeface="Times New Roman"/>
              <a:cs typeface="Times New Roman"/>
              <a:sym typeface="Times New Roman"/>
            </a:endParaRPr>
          </a:p>
          <a:p>
            <a:pPr indent="-285750" lvl="0" marL="285750" marR="0" rtl="0" algn="just">
              <a:lnSpc>
                <a:spcPct val="107000"/>
              </a:lnSpc>
              <a:spcBef>
                <a:spcPts val="800"/>
              </a:spcBef>
              <a:spcAft>
                <a:spcPts val="0"/>
              </a:spcAft>
              <a:buClr>
                <a:schemeClr val="dk1"/>
              </a:buClr>
              <a:buSzPts val="2800"/>
              <a:buFont typeface="Noto Sans Symbols"/>
              <a:buChar char="✔"/>
            </a:pPr>
            <a:r>
              <a:rPr b="1" lang="ru-RU" sz="2800">
                <a:solidFill>
                  <a:schemeClr val="dk1"/>
                </a:solidFill>
                <a:latin typeface="Times New Roman"/>
                <a:ea typeface="Times New Roman"/>
                <a:cs typeface="Times New Roman"/>
                <a:sym typeface="Times New Roman"/>
              </a:rPr>
              <a:t>Режалаштириш/бюджетлаштириш;</a:t>
            </a:r>
            <a:endParaRPr b="1" sz="2800">
              <a:solidFill>
                <a:schemeClr val="dk1"/>
              </a:solidFill>
              <a:latin typeface="Times New Roman"/>
              <a:ea typeface="Times New Roman"/>
              <a:cs typeface="Times New Roman"/>
              <a:sym typeface="Times New Roman"/>
            </a:endParaRPr>
          </a:p>
          <a:p>
            <a:pPr indent="-285750" lvl="0" marL="285750" marR="0" rtl="0" algn="just">
              <a:lnSpc>
                <a:spcPct val="107000"/>
              </a:lnSpc>
              <a:spcBef>
                <a:spcPts val="800"/>
              </a:spcBef>
              <a:spcAft>
                <a:spcPts val="0"/>
              </a:spcAft>
              <a:buClr>
                <a:schemeClr val="dk1"/>
              </a:buClr>
              <a:buSzPts val="2800"/>
              <a:buFont typeface="Noto Sans Symbols"/>
              <a:buChar char="✔"/>
            </a:pPr>
            <a:r>
              <a:rPr b="1" lang="ru-RU" sz="2800">
                <a:solidFill>
                  <a:schemeClr val="dk1"/>
                </a:solidFill>
                <a:latin typeface="Times New Roman"/>
                <a:ea typeface="Times New Roman"/>
                <a:cs typeface="Times New Roman"/>
                <a:sym typeface="Times New Roman"/>
              </a:rPr>
              <a:t>Ҳисобот тайёрлаш;</a:t>
            </a:r>
            <a:endParaRPr b="1" sz="2800">
              <a:solidFill>
                <a:schemeClr val="dk1"/>
              </a:solidFill>
              <a:latin typeface="Times New Roman"/>
              <a:ea typeface="Times New Roman"/>
              <a:cs typeface="Times New Roman"/>
              <a:sym typeface="Times New Roman"/>
            </a:endParaRPr>
          </a:p>
          <a:p>
            <a:pPr indent="-285750" lvl="0" marL="285750" marR="0" rtl="0" algn="just">
              <a:lnSpc>
                <a:spcPct val="107000"/>
              </a:lnSpc>
              <a:spcBef>
                <a:spcPts val="800"/>
              </a:spcBef>
              <a:spcAft>
                <a:spcPts val="0"/>
              </a:spcAft>
              <a:buClr>
                <a:schemeClr val="dk1"/>
              </a:buClr>
              <a:buSzPts val="2800"/>
              <a:buFont typeface="Noto Sans Symbols"/>
              <a:buChar char="✔"/>
            </a:pPr>
            <a:r>
              <a:rPr b="1" lang="ru-RU" sz="2800">
                <a:solidFill>
                  <a:schemeClr val="dk1"/>
                </a:solidFill>
                <a:latin typeface="Times New Roman"/>
                <a:ea typeface="Times New Roman"/>
                <a:cs typeface="Times New Roman"/>
                <a:sym typeface="Times New Roman"/>
              </a:rPr>
              <a:t>Таълим натижаларини мониторинг қилиш</a:t>
            </a:r>
            <a:endParaRPr b="1" sz="28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21"/>
          <p:cNvSpPr txBox="1"/>
          <p:nvPr>
            <p:ph idx="1" type="body"/>
          </p:nvPr>
        </p:nvSpPr>
        <p:spPr>
          <a:xfrm>
            <a:off x="465016" y="138067"/>
            <a:ext cx="8543925" cy="808878"/>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rgbClr val="002060"/>
              </a:buClr>
              <a:buSzPts val="3200"/>
              <a:buNone/>
            </a:pPr>
            <a:r>
              <a:rPr b="1" lang="ru-RU" sz="3200">
                <a:solidFill>
                  <a:srgbClr val="002060"/>
                </a:solidFill>
                <a:latin typeface="Times New Roman"/>
                <a:ea typeface="Times New Roman"/>
                <a:cs typeface="Times New Roman"/>
                <a:sym typeface="Times New Roman"/>
              </a:rPr>
              <a:t>Ходимларни тизимли ривожлантириш бир қатор ўзаро боғлиқ элементларни ўз ичига олади [8]: </a:t>
            </a:r>
            <a:endParaRPr b="1" sz="3200">
              <a:solidFill>
                <a:srgbClr val="002060"/>
              </a:solidFill>
              <a:latin typeface="Times New Roman"/>
              <a:ea typeface="Times New Roman"/>
              <a:cs typeface="Times New Roman"/>
              <a:sym typeface="Times New Roman"/>
            </a:endParaRPr>
          </a:p>
        </p:txBody>
      </p:sp>
      <p:sp>
        <p:nvSpPr>
          <p:cNvPr id="253" name="Google Shape;253;p21"/>
          <p:cNvSpPr txBox="1"/>
          <p:nvPr/>
        </p:nvSpPr>
        <p:spPr>
          <a:xfrm>
            <a:off x="242371" y="1432255"/>
            <a:ext cx="9386371" cy="587468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7000"/>
              </a:lnSpc>
              <a:spcBef>
                <a:spcPts val="0"/>
              </a:spcBef>
              <a:spcAft>
                <a:spcPts val="0"/>
              </a:spcAft>
              <a:buClr>
                <a:schemeClr val="dk1"/>
              </a:buClr>
              <a:buSzPts val="3200"/>
              <a:buFont typeface="Noto Sans Symbols"/>
              <a:buChar char="✔"/>
            </a:pPr>
            <a:r>
              <a:rPr b="1" lang="ru-RU" sz="3200">
                <a:solidFill>
                  <a:schemeClr val="dk1"/>
                </a:solidFill>
                <a:latin typeface="Times New Roman"/>
                <a:ea typeface="Times New Roman"/>
                <a:cs typeface="Times New Roman"/>
                <a:sym typeface="Times New Roman"/>
              </a:rPr>
              <a:t>Ташкилотнинг танланган стратегиясига мувофиқ инсон ресурсларига бўлган эҳтиёжни режалаштириш;</a:t>
            </a:r>
            <a:endParaRPr/>
          </a:p>
          <a:p>
            <a:pPr indent="-285750" lvl="0" marL="285750" marR="0" rtl="0" algn="l">
              <a:lnSpc>
                <a:spcPct val="107000"/>
              </a:lnSpc>
              <a:spcBef>
                <a:spcPts val="800"/>
              </a:spcBef>
              <a:spcAft>
                <a:spcPts val="0"/>
              </a:spcAft>
              <a:buClr>
                <a:schemeClr val="dk1"/>
              </a:buClr>
              <a:buSzPts val="3200"/>
              <a:buFont typeface="Noto Sans Symbols"/>
              <a:buChar char="✔"/>
            </a:pPr>
            <a:r>
              <a:rPr b="1" lang="ru-RU" sz="3200">
                <a:solidFill>
                  <a:schemeClr val="dk1"/>
                </a:solidFill>
                <a:latin typeface="Times New Roman"/>
                <a:ea typeface="Times New Roman"/>
                <a:cs typeface="Times New Roman"/>
                <a:sym typeface="Times New Roman"/>
              </a:rPr>
              <a:t> Ходимларнинг касбий ўсиши ва мартабасини бошқариш;</a:t>
            </a:r>
            <a:endParaRPr/>
          </a:p>
          <a:p>
            <a:pPr indent="-285750" lvl="0" marL="285750" marR="0" rtl="0" algn="l">
              <a:lnSpc>
                <a:spcPct val="107000"/>
              </a:lnSpc>
              <a:spcBef>
                <a:spcPts val="800"/>
              </a:spcBef>
              <a:spcAft>
                <a:spcPts val="0"/>
              </a:spcAft>
              <a:buClr>
                <a:schemeClr val="dk1"/>
              </a:buClr>
              <a:buSzPts val="3200"/>
              <a:buFont typeface="Noto Sans Symbols"/>
              <a:buChar char="✔"/>
            </a:pPr>
            <a:r>
              <a:rPr b="1" lang="ru-RU" sz="3200">
                <a:solidFill>
                  <a:schemeClr val="dk1"/>
                </a:solidFill>
                <a:latin typeface="Times New Roman"/>
                <a:ea typeface="Times New Roman"/>
                <a:cs typeface="Times New Roman"/>
                <a:sym typeface="Times New Roman"/>
              </a:rPr>
              <a:t> Кадрларни мослаштириш жараёнини ташкил этиш;</a:t>
            </a:r>
            <a:endParaRPr/>
          </a:p>
          <a:p>
            <a:pPr indent="-285750" lvl="0" marL="285750" marR="0" rtl="0" algn="l">
              <a:lnSpc>
                <a:spcPct val="107000"/>
              </a:lnSpc>
              <a:spcBef>
                <a:spcPts val="800"/>
              </a:spcBef>
              <a:spcAft>
                <a:spcPts val="0"/>
              </a:spcAft>
              <a:buClr>
                <a:schemeClr val="dk1"/>
              </a:buClr>
              <a:buSzPts val="3200"/>
              <a:buFont typeface="Noto Sans Symbols"/>
              <a:buChar char="✔"/>
            </a:pPr>
            <a:r>
              <a:rPr b="1" lang="ru-RU" sz="3200">
                <a:solidFill>
                  <a:schemeClr val="dk1"/>
                </a:solidFill>
                <a:latin typeface="Times New Roman"/>
                <a:ea typeface="Times New Roman"/>
                <a:cs typeface="Times New Roman"/>
                <a:sym typeface="Times New Roman"/>
              </a:rPr>
              <a:t>Ташкилий маданиятни шакллантириш;</a:t>
            </a:r>
            <a:endParaRPr/>
          </a:p>
          <a:p>
            <a:pPr indent="-285750" lvl="0" marL="285750" marR="0" rtl="0" algn="l">
              <a:lnSpc>
                <a:spcPct val="107000"/>
              </a:lnSpc>
              <a:spcBef>
                <a:spcPts val="800"/>
              </a:spcBef>
              <a:spcAft>
                <a:spcPts val="0"/>
              </a:spcAft>
              <a:buClr>
                <a:schemeClr val="dk1"/>
              </a:buClr>
              <a:buSzPts val="3200"/>
              <a:buFont typeface="Noto Sans Symbols"/>
              <a:buChar char="✔"/>
            </a:pPr>
            <a:r>
              <a:rPr b="1" lang="ru-RU" sz="3200">
                <a:solidFill>
                  <a:schemeClr val="dk1"/>
                </a:solidFill>
                <a:latin typeface="Times New Roman"/>
                <a:ea typeface="Times New Roman"/>
                <a:cs typeface="Times New Roman"/>
                <a:sym typeface="Times New Roman"/>
              </a:rPr>
              <a:t> Ходимларни ўқитиш. </a:t>
            </a:r>
            <a:endParaRPr b="1" sz="3200">
              <a:solidFill>
                <a:schemeClr val="dk1"/>
              </a:solidFill>
              <a:latin typeface="Times New Roman"/>
              <a:ea typeface="Times New Roman"/>
              <a:cs typeface="Times New Roman"/>
              <a:sym typeface="Times New Roman"/>
            </a:endParaRPr>
          </a:p>
          <a:p>
            <a:pPr indent="-82550" lvl="0" marL="285750" marR="0" rtl="0" algn="l">
              <a:lnSpc>
                <a:spcPct val="107000"/>
              </a:lnSpc>
              <a:spcBef>
                <a:spcPts val="800"/>
              </a:spcBef>
              <a:spcAft>
                <a:spcPts val="0"/>
              </a:spcAft>
              <a:buClr>
                <a:schemeClr val="dk1"/>
              </a:buClr>
              <a:buSzPts val="3200"/>
              <a:buFont typeface="Noto Sans Symbols"/>
              <a:buNone/>
            </a:pPr>
            <a:r>
              <a:t/>
            </a:r>
            <a:endParaRPr b="1" sz="32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2"/>
          <p:cNvSpPr txBox="1"/>
          <p:nvPr/>
        </p:nvSpPr>
        <p:spPr>
          <a:xfrm>
            <a:off x="1310594" y="2216142"/>
            <a:ext cx="7671900" cy="510300"/>
          </a:xfrm>
          <a:prstGeom prst="rect">
            <a:avLst/>
          </a:prstGeom>
          <a:noFill/>
          <a:ln>
            <a:noFill/>
          </a:ln>
        </p:spPr>
        <p:txBody>
          <a:bodyPr anchorCtr="0" anchor="t" bIns="0" lIns="0" spcFirstLastPara="1" rIns="0" wrap="square" tIns="9800">
            <a:spAutoFit/>
          </a:bodyPr>
          <a:lstStyle/>
          <a:p>
            <a:pPr indent="0" lvl="0" marL="10319" marR="0" rtl="0" algn="l">
              <a:spcBef>
                <a:spcPts val="0"/>
              </a:spcBef>
              <a:spcAft>
                <a:spcPts val="0"/>
              </a:spcAft>
              <a:buNone/>
            </a:pPr>
            <a:r>
              <a:rPr b="1" i="1" lang="ru-RU" sz="3250">
                <a:solidFill>
                  <a:srgbClr val="1F487C"/>
                </a:solidFill>
                <a:latin typeface="Times New Roman"/>
                <a:ea typeface="Times New Roman"/>
                <a:cs typeface="Times New Roman"/>
                <a:sym typeface="Times New Roman"/>
              </a:rPr>
              <a:t>“Шахсан	мен	доимо	ўқиш-ўрганишга</a:t>
            </a:r>
            <a:endParaRPr sz="3250">
              <a:solidFill>
                <a:schemeClr val="dk1"/>
              </a:solidFill>
              <a:latin typeface="Times New Roman"/>
              <a:ea typeface="Times New Roman"/>
              <a:cs typeface="Times New Roman"/>
              <a:sym typeface="Times New Roman"/>
            </a:endParaRPr>
          </a:p>
        </p:txBody>
      </p:sp>
      <p:sp>
        <p:nvSpPr>
          <p:cNvPr id="259" name="Google Shape;259;p22"/>
          <p:cNvSpPr txBox="1"/>
          <p:nvPr/>
        </p:nvSpPr>
        <p:spPr>
          <a:xfrm>
            <a:off x="1191700" y="2852912"/>
            <a:ext cx="5665500" cy="510300"/>
          </a:xfrm>
          <a:prstGeom prst="rect">
            <a:avLst/>
          </a:prstGeom>
          <a:noFill/>
          <a:ln>
            <a:noFill/>
          </a:ln>
        </p:spPr>
        <p:txBody>
          <a:bodyPr anchorCtr="0" anchor="t" bIns="0" lIns="0" spcFirstLastPara="1" rIns="0" wrap="square" tIns="9800">
            <a:spAutoFit/>
          </a:bodyPr>
          <a:lstStyle/>
          <a:p>
            <a:pPr indent="0" lvl="0" marL="10319" marR="0" rtl="0" algn="l">
              <a:spcBef>
                <a:spcPts val="0"/>
              </a:spcBef>
              <a:spcAft>
                <a:spcPts val="0"/>
              </a:spcAft>
              <a:buNone/>
            </a:pPr>
            <a:r>
              <a:rPr b="1" i="1" lang="ru-RU" sz="3250">
                <a:solidFill>
                  <a:srgbClr val="1F487C"/>
                </a:solidFill>
                <a:latin typeface="Times New Roman"/>
                <a:ea typeface="Times New Roman"/>
                <a:cs typeface="Times New Roman"/>
                <a:sym typeface="Times New Roman"/>
              </a:rPr>
              <a:t>тайёрман,	фақат	менга</a:t>
            </a:r>
            <a:endParaRPr sz="3250">
              <a:solidFill>
                <a:schemeClr val="dk1"/>
              </a:solidFill>
              <a:latin typeface="Times New Roman"/>
              <a:ea typeface="Times New Roman"/>
              <a:cs typeface="Times New Roman"/>
              <a:sym typeface="Times New Roman"/>
            </a:endParaRPr>
          </a:p>
        </p:txBody>
      </p:sp>
      <p:sp>
        <p:nvSpPr>
          <p:cNvPr id="260" name="Google Shape;260;p22"/>
          <p:cNvSpPr txBox="1"/>
          <p:nvPr/>
        </p:nvSpPr>
        <p:spPr>
          <a:xfrm>
            <a:off x="6741026" y="2852900"/>
            <a:ext cx="2068800" cy="510300"/>
          </a:xfrm>
          <a:prstGeom prst="rect">
            <a:avLst/>
          </a:prstGeom>
          <a:noFill/>
          <a:ln>
            <a:noFill/>
          </a:ln>
        </p:spPr>
        <p:txBody>
          <a:bodyPr anchorCtr="0" anchor="t" bIns="0" lIns="0" spcFirstLastPara="1" rIns="0" wrap="square" tIns="9800">
            <a:spAutoFit/>
          </a:bodyPr>
          <a:lstStyle/>
          <a:p>
            <a:pPr indent="0" lvl="0" marL="10319" marR="0" rtl="0" algn="l">
              <a:spcBef>
                <a:spcPts val="0"/>
              </a:spcBef>
              <a:spcAft>
                <a:spcPts val="0"/>
              </a:spcAft>
              <a:buNone/>
            </a:pPr>
            <a:r>
              <a:rPr b="1" i="1" lang="ru-RU" sz="3250">
                <a:solidFill>
                  <a:srgbClr val="1F487C"/>
                </a:solidFill>
                <a:latin typeface="Times New Roman"/>
                <a:ea typeface="Times New Roman"/>
                <a:cs typeface="Times New Roman"/>
                <a:sym typeface="Times New Roman"/>
              </a:rPr>
              <a:t>ниманидир</a:t>
            </a:r>
            <a:endParaRPr sz="3250">
              <a:solidFill>
                <a:schemeClr val="dk1"/>
              </a:solidFill>
              <a:latin typeface="Times New Roman"/>
              <a:ea typeface="Times New Roman"/>
              <a:cs typeface="Times New Roman"/>
              <a:sym typeface="Times New Roman"/>
            </a:endParaRPr>
          </a:p>
        </p:txBody>
      </p:sp>
      <p:sp>
        <p:nvSpPr>
          <p:cNvPr id="261" name="Google Shape;261;p22"/>
          <p:cNvSpPr txBox="1"/>
          <p:nvPr/>
        </p:nvSpPr>
        <p:spPr>
          <a:xfrm>
            <a:off x="1191688" y="3489645"/>
            <a:ext cx="4665600" cy="510300"/>
          </a:xfrm>
          <a:prstGeom prst="rect">
            <a:avLst/>
          </a:prstGeom>
          <a:noFill/>
          <a:ln>
            <a:noFill/>
          </a:ln>
        </p:spPr>
        <p:txBody>
          <a:bodyPr anchorCtr="0" anchor="t" bIns="0" lIns="0" spcFirstLastPara="1" rIns="0" wrap="square" tIns="9800">
            <a:spAutoFit/>
          </a:bodyPr>
          <a:lstStyle/>
          <a:p>
            <a:pPr indent="0" lvl="0" marL="10318" marR="0" rtl="0" algn="l">
              <a:spcBef>
                <a:spcPts val="0"/>
              </a:spcBef>
              <a:spcAft>
                <a:spcPts val="0"/>
              </a:spcAft>
              <a:buNone/>
            </a:pPr>
            <a:r>
              <a:rPr b="1" i="1" lang="ru-RU" sz="3250">
                <a:solidFill>
                  <a:srgbClr val="1F487C"/>
                </a:solidFill>
                <a:latin typeface="Times New Roman"/>
                <a:ea typeface="Times New Roman"/>
                <a:cs typeface="Times New Roman"/>
                <a:sym typeface="Times New Roman"/>
              </a:rPr>
              <a:t>ўргатишларини	ҳар</a:t>
            </a:r>
            <a:endParaRPr sz="3250">
              <a:solidFill>
                <a:schemeClr val="dk1"/>
              </a:solidFill>
              <a:latin typeface="Times New Roman"/>
              <a:ea typeface="Times New Roman"/>
              <a:cs typeface="Times New Roman"/>
              <a:sym typeface="Times New Roman"/>
            </a:endParaRPr>
          </a:p>
        </p:txBody>
      </p:sp>
      <p:sp>
        <p:nvSpPr>
          <p:cNvPr id="262" name="Google Shape;262;p22"/>
          <p:cNvSpPr txBox="1"/>
          <p:nvPr/>
        </p:nvSpPr>
        <p:spPr>
          <a:xfrm>
            <a:off x="6214950" y="3546000"/>
            <a:ext cx="2708100" cy="510300"/>
          </a:xfrm>
          <a:prstGeom prst="rect">
            <a:avLst/>
          </a:prstGeom>
          <a:noFill/>
          <a:ln>
            <a:noFill/>
          </a:ln>
        </p:spPr>
        <p:txBody>
          <a:bodyPr anchorCtr="0" anchor="t" bIns="0" lIns="0" spcFirstLastPara="1" rIns="0" wrap="square" tIns="9800">
            <a:spAutoFit/>
          </a:bodyPr>
          <a:lstStyle/>
          <a:p>
            <a:pPr indent="0" lvl="0" marL="10319" marR="0" rtl="0" algn="l">
              <a:spcBef>
                <a:spcPts val="0"/>
              </a:spcBef>
              <a:spcAft>
                <a:spcPts val="0"/>
              </a:spcAft>
              <a:buNone/>
            </a:pPr>
            <a:r>
              <a:rPr b="1" i="1" lang="ru-RU" sz="3250">
                <a:solidFill>
                  <a:srgbClr val="1F487C"/>
                </a:solidFill>
                <a:latin typeface="Times New Roman"/>
                <a:ea typeface="Times New Roman"/>
                <a:cs typeface="Times New Roman"/>
                <a:sym typeface="Times New Roman"/>
              </a:rPr>
              <a:t>доим	ҳам</a:t>
            </a:r>
            <a:endParaRPr sz="3250">
              <a:solidFill>
                <a:schemeClr val="dk1"/>
              </a:solidFill>
              <a:latin typeface="Times New Roman"/>
              <a:ea typeface="Times New Roman"/>
              <a:cs typeface="Times New Roman"/>
              <a:sym typeface="Times New Roman"/>
            </a:endParaRPr>
          </a:p>
        </p:txBody>
      </p:sp>
      <p:sp>
        <p:nvSpPr>
          <p:cNvPr id="263" name="Google Shape;263;p22"/>
          <p:cNvSpPr txBox="1"/>
          <p:nvPr/>
        </p:nvSpPr>
        <p:spPr>
          <a:xfrm>
            <a:off x="1191688" y="4126412"/>
            <a:ext cx="3672000" cy="510300"/>
          </a:xfrm>
          <a:prstGeom prst="rect">
            <a:avLst/>
          </a:prstGeom>
          <a:noFill/>
          <a:ln>
            <a:noFill/>
          </a:ln>
        </p:spPr>
        <p:txBody>
          <a:bodyPr anchorCtr="0" anchor="t" bIns="0" lIns="0" spcFirstLastPara="1" rIns="0" wrap="square" tIns="9800">
            <a:spAutoFit/>
          </a:bodyPr>
          <a:lstStyle/>
          <a:p>
            <a:pPr indent="0" lvl="0" marL="10319" marR="0" rtl="0" algn="l">
              <a:spcBef>
                <a:spcPts val="0"/>
              </a:spcBef>
              <a:spcAft>
                <a:spcPts val="0"/>
              </a:spcAft>
              <a:buNone/>
            </a:pPr>
            <a:r>
              <a:rPr b="1" i="1" lang="ru-RU" sz="3250">
                <a:solidFill>
                  <a:srgbClr val="1F487C"/>
                </a:solidFill>
                <a:latin typeface="Times New Roman"/>
                <a:ea typeface="Times New Roman"/>
                <a:cs typeface="Times New Roman"/>
                <a:sym typeface="Times New Roman"/>
              </a:rPr>
              <a:t>ёқтиравермайман”.</a:t>
            </a:r>
            <a:endParaRPr sz="3250">
              <a:solidFill>
                <a:schemeClr val="dk1"/>
              </a:solidFill>
              <a:latin typeface="Times New Roman"/>
              <a:ea typeface="Times New Roman"/>
              <a:cs typeface="Times New Roman"/>
              <a:sym typeface="Times New Roman"/>
            </a:endParaRPr>
          </a:p>
        </p:txBody>
      </p:sp>
      <p:pic>
        <p:nvPicPr>
          <p:cNvPr id="264" name="Google Shape;264;p22"/>
          <p:cNvPicPr preferRelativeResize="0"/>
          <p:nvPr/>
        </p:nvPicPr>
        <p:blipFill rotWithShape="1">
          <a:blip r:embed="rId3">
            <a:alphaModFix/>
          </a:blip>
          <a:srcRect b="0" l="0" r="0" t="0"/>
          <a:stretch/>
        </p:blipFill>
        <p:spPr>
          <a:xfrm>
            <a:off x="6741033" y="5486628"/>
            <a:ext cx="2303145" cy="281777"/>
          </a:xfrm>
          <a:prstGeom prst="rect">
            <a:avLst/>
          </a:prstGeom>
          <a:noFill/>
          <a:ln>
            <a:noFill/>
          </a:ln>
        </p:spPr>
      </p:pic>
      <p:sp>
        <p:nvSpPr>
          <p:cNvPr id="265" name="Google Shape;265;p22"/>
          <p:cNvSpPr txBox="1"/>
          <p:nvPr/>
        </p:nvSpPr>
        <p:spPr>
          <a:xfrm>
            <a:off x="6703473" y="5383536"/>
            <a:ext cx="2339777" cy="359995"/>
          </a:xfrm>
          <a:prstGeom prst="rect">
            <a:avLst/>
          </a:prstGeom>
          <a:noFill/>
          <a:ln>
            <a:noFill/>
          </a:ln>
        </p:spPr>
        <p:txBody>
          <a:bodyPr anchorCtr="0" anchor="t" bIns="0" lIns="0" spcFirstLastPara="1" rIns="0" wrap="square" tIns="9800">
            <a:spAutoFit/>
          </a:bodyPr>
          <a:lstStyle/>
          <a:p>
            <a:pPr indent="0" lvl="0" marL="10319" marR="0" rtl="0" algn="l">
              <a:spcBef>
                <a:spcPts val="0"/>
              </a:spcBef>
              <a:spcAft>
                <a:spcPts val="0"/>
              </a:spcAft>
              <a:buNone/>
            </a:pPr>
            <a:r>
              <a:rPr b="1" i="1" lang="ru-RU" sz="2275">
                <a:solidFill>
                  <a:srgbClr val="1F487C"/>
                </a:solidFill>
                <a:latin typeface="Times New Roman"/>
                <a:ea typeface="Times New Roman"/>
                <a:cs typeface="Times New Roman"/>
                <a:sym typeface="Times New Roman"/>
              </a:rPr>
              <a:t>Уинстон Черчиль</a:t>
            </a:r>
            <a:endParaRPr sz="2275">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23"/>
          <p:cNvSpPr txBox="1"/>
          <p:nvPr>
            <p:ph type="title"/>
          </p:nvPr>
        </p:nvSpPr>
        <p:spPr>
          <a:xfrm>
            <a:off x="255224" y="111994"/>
            <a:ext cx="9650776" cy="16727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400"/>
              <a:buFont typeface="Times New Roman"/>
              <a:buNone/>
            </a:pPr>
            <a:r>
              <a:rPr b="1" lang="ru-RU" sz="2400">
                <a:latin typeface="Times New Roman"/>
                <a:ea typeface="Times New Roman"/>
                <a:cs typeface="Times New Roman"/>
                <a:sym typeface="Times New Roman"/>
              </a:rPr>
              <a:t>Корхоналарда инсон ресурсларини ривожлантиришнинг асосий элементлари.</a:t>
            </a:r>
            <a:br>
              <a:rPr b="1" lang="ru-RU" sz="2400">
                <a:latin typeface="Times New Roman"/>
                <a:ea typeface="Times New Roman"/>
                <a:cs typeface="Times New Roman"/>
                <a:sym typeface="Times New Roman"/>
              </a:rPr>
            </a:br>
            <a:r>
              <a:rPr b="1" lang="ru-RU" sz="2400">
                <a:latin typeface="Times New Roman"/>
                <a:ea typeface="Times New Roman"/>
                <a:cs typeface="Times New Roman"/>
                <a:sym typeface="Times New Roman"/>
              </a:rPr>
              <a:t>Майкл Армстронг </a:t>
            </a:r>
            <a:r>
              <a:rPr lang="ru-RU" sz="2400">
                <a:latin typeface="Times New Roman"/>
                <a:ea typeface="Times New Roman"/>
                <a:cs typeface="Times New Roman"/>
                <a:sym typeface="Times New Roman"/>
              </a:rPr>
              <a:t>олиб борган илмий изланишларига кўра Инсон ресурсларини ўқитиш орқали ривожлантиришнинг </a:t>
            </a:r>
            <a:r>
              <a:rPr b="1" lang="ru-RU" sz="2400">
                <a:latin typeface="Times New Roman"/>
                <a:ea typeface="Times New Roman"/>
                <a:cs typeface="Times New Roman"/>
                <a:sym typeface="Times New Roman"/>
              </a:rPr>
              <a:t>тўртта асосий элемент</a:t>
            </a:r>
            <a:r>
              <a:rPr lang="ru-RU" sz="2400">
                <a:latin typeface="Times New Roman"/>
                <a:ea typeface="Times New Roman"/>
                <a:cs typeface="Times New Roman"/>
                <a:sym typeface="Times New Roman"/>
              </a:rPr>
              <a:t>га ажратган [</a:t>
            </a:r>
            <a:r>
              <a:rPr b="1" lang="ru-RU" sz="2400">
                <a:latin typeface="Times New Roman"/>
                <a:ea typeface="Times New Roman"/>
                <a:cs typeface="Times New Roman"/>
                <a:sym typeface="Times New Roman"/>
              </a:rPr>
              <a:t>7</a:t>
            </a:r>
            <a:r>
              <a:rPr lang="ru-RU" sz="2400">
                <a:latin typeface="Times New Roman"/>
                <a:ea typeface="Times New Roman"/>
                <a:cs typeface="Times New Roman"/>
                <a:sym typeface="Times New Roman"/>
              </a:rPr>
              <a:t>].</a:t>
            </a:r>
            <a:endParaRPr sz="2400">
              <a:latin typeface="Times New Roman"/>
              <a:ea typeface="Times New Roman"/>
              <a:cs typeface="Times New Roman"/>
              <a:sym typeface="Times New Roman"/>
            </a:endParaRPr>
          </a:p>
        </p:txBody>
      </p:sp>
      <p:grpSp>
        <p:nvGrpSpPr>
          <p:cNvPr id="271" name="Google Shape;271;p23"/>
          <p:cNvGrpSpPr/>
          <p:nvPr/>
        </p:nvGrpSpPr>
        <p:grpSpPr>
          <a:xfrm>
            <a:off x="255224" y="1909714"/>
            <a:ext cx="9353318" cy="4945429"/>
            <a:chOff x="0" y="2855"/>
            <a:chExt cx="9353318" cy="4945429"/>
          </a:xfrm>
        </p:grpSpPr>
        <p:sp>
          <p:nvSpPr>
            <p:cNvPr id="272" name="Google Shape;272;p23"/>
            <p:cNvSpPr/>
            <p:nvPr/>
          </p:nvSpPr>
          <p:spPr>
            <a:xfrm rot="5400000">
              <a:off x="-197079" y="199935"/>
              <a:ext cx="1313862" cy="919703"/>
            </a:xfrm>
            <a:prstGeom prst="chevron">
              <a:avLst>
                <a:gd fmla="val 50000" name="adj"/>
              </a:avLst>
            </a:prstGeom>
            <a:solidFill>
              <a:srgbClr val="002060"/>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3"/>
            <p:cNvSpPr txBox="1"/>
            <p:nvPr/>
          </p:nvSpPr>
          <p:spPr>
            <a:xfrm>
              <a:off x="1" y="462708"/>
              <a:ext cx="919703" cy="394159"/>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None/>
              </a:pPr>
              <a:r>
                <a:rPr b="1" lang="ru-RU" sz="1600">
                  <a:solidFill>
                    <a:schemeClr val="lt1"/>
                  </a:solidFill>
                  <a:latin typeface="Times New Roman"/>
                  <a:ea typeface="Times New Roman"/>
                  <a:cs typeface="Times New Roman"/>
                  <a:sym typeface="Times New Roman"/>
                </a:rPr>
                <a:t>Ўрганиш</a:t>
              </a:r>
              <a:endParaRPr b="1" sz="1600">
                <a:solidFill>
                  <a:schemeClr val="lt1"/>
                </a:solidFill>
                <a:latin typeface="Times New Roman"/>
                <a:ea typeface="Times New Roman"/>
                <a:cs typeface="Times New Roman"/>
                <a:sym typeface="Times New Roman"/>
              </a:endParaRPr>
            </a:p>
          </p:txBody>
        </p:sp>
        <p:sp>
          <p:nvSpPr>
            <p:cNvPr id="274" name="Google Shape;274;p23"/>
            <p:cNvSpPr/>
            <p:nvPr/>
          </p:nvSpPr>
          <p:spPr>
            <a:xfrm rot="5400000">
              <a:off x="4709506" y="-3786945"/>
              <a:ext cx="854010" cy="8433615"/>
            </a:xfrm>
            <a:prstGeom prst="round2SameRect">
              <a:avLst>
                <a:gd fmla="val 16667" name="adj1"/>
                <a:gd fmla="val 0" name="adj2"/>
              </a:avLst>
            </a:prstGeom>
            <a:solidFill>
              <a:srgbClr val="92D050">
                <a:alpha val="89803"/>
              </a:srgb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23"/>
            <p:cNvSpPr txBox="1"/>
            <p:nvPr/>
          </p:nvSpPr>
          <p:spPr>
            <a:xfrm>
              <a:off x="919704" y="44546"/>
              <a:ext cx="8391926" cy="770632"/>
            </a:xfrm>
            <a:prstGeom prst="rect">
              <a:avLst/>
            </a:prstGeom>
            <a:noFill/>
            <a:ln>
              <a:noFill/>
            </a:ln>
          </p:spPr>
          <p:txBody>
            <a:bodyPr anchorCtr="0" anchor="ctr" bIns="12700" lIns="142225" spcFirstLastPara="1" rIns="12700" wrap="square" tIns="12700">
              <a:noAutofit/>
            </a:bodyPr>
            <a:lstStyle/>
            <a:p>
              <a:pPr indent="-228600" lvl="1" marL="228600" marR="0" rtl="0" algn="l">
                <a:lnSpc>
                  <a:spcPct val="90000"/>
                </a:lnSpc>
                <a:spcBef>
                  <a:spcPts val="0"/>
                </a:spcBef>
                <a:spcAft>
                  <a:spcPts val="0"/>
                </a:spcAft>
                <a:buClr>
                  <a:schemeClr val="dk1"/>
                </a:buClr>
                <a:buSzPts val="2000"/>
                <a:buFont typeface="Times New Roman"/>
                <a:buChar char="•"/>
              </a:pPr>
              <a:r>
                <a:rPr b="1" i="0" lang="ru-RU" sz="2000" u="none" cap="none" strike="noStrike">
                  <a:solidFill>
                    <a:schemeClr val="dk1"/>
                  </a:solidFill>
                  <a:latin typeface="Times New Roman"/>
                  <a:ea typeface="Times New Roman"/>
                  <a:cs typeface="Times New Roman"/>
                  <a:sym typeface="Times New Roman"/>
                </a:rPr>
                <a:t>Нисбатан секин содир бўладиган ва амалиёт ёки тажриба натижасида юзага келадиган хатти-ҳаракатларнинг ўзгаришидир. </a:t>
              </a:r>
              <a:endParaRPr b="1" i="0" sz="2000" u="none" cap="none" strike="noStrike">
                <a:solidFill>
                  <a:schemeClr val="dk1"/>
                </a:solidFill>
                <a:latin typeface="Times New Roman"/>
                <a:ea typeface="Times New Roman"/>
                <a:cs typeface="Times New Roman"/>
                <a:sym typeface="Times New Roman"/>
              </a:endParaRPr>
            </a:p>
          </p:txBody>
        </p:sp>
        <p:sp>
          <p:nvSpPr>
            <p:cNvPr id="276" name="Google Shape;276;p23"/>
            <p:cNvSpPr/>
            <p:nvPr/>
          </p:nvSpPr>
          <p:spPr>
            <a:xfrm rot="5400000">
              <a:off x="-197079" y="1371647"/>
              <a:ext cx="1313862" cy="919703"/>
            </a:xfrm>
            <a:prstGeom prst="chevron">
              <a:avLst>
                <a:gd fmla="val 50000" name="adj"/>
              </a:avLst>
            </a:prstGeom>
            <a:solidFill>
              <a:srgbClr val="002060"/>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3"/>
            <p:cNvSpPr txBox="1"/>
            <p:nvPr/>
          </p:nvSpPr>
          <p:spPr>
            <a:xfrm>
              <a:off x="1" y="1634420"/>
              <a:ext cx="919703" cy="394159"/>
            </a:xfrm>
            <a:prstGeom prst="rect">
              <a:avLst/>
            </a:prstGeom>
            <a:noFill/>
            <a:ln>
              <a:noFill/>
            </a:ln>
          </p:spPr>
          <p:txBody>
            <a:bodyPr anchorCtr="0" anchor="ctr" bIns="11425" lIns="11425" spcFirstLastPara="1" rIns="11425" wrap="square" tIns="11425">
              <a:noAutofit/>
            </a:bodyPr>
            <a:lstStyle/>
            <a:p>
              <a:pPr indent="0" lvl="0" marL="0" marR="0" rtl="0" algn="ctr">
                <a:lnSpc>
                  <a:spcPct val="90000"/>
                </a:lnSpc>
                <a:spcBef>
                  <a:spcPts val="0"/>
                </a:spcBef>
                <a:spcAft>
                  <a:spcPts val="0"/>
                </a:spcAft>
                <a:buNone/>
              </a:pPr>
              <a:r>
                <a:rPr b="1" lang="ru-RU" sz="1800">
                  <a:solidFill>
                    <a:schemeClr val="lt1"/>
                  </a:solidFill>
                  <a:latin typeface="Times New Roman"/>
                  <a:ea typeface="Times New Roman"/>
                  <a:cs typeface="Times New Roman"/>
                  <a:sym typeface="Times New Roman"/>
                </a:rPr>
                <a:t>Билим</a:t>
              </a:r>
              <a:endParaRPr b="1" sz="1800">
                <a:solidFill>
                  <a:schemeClr val="lt1"/>
                </a:solidFill>
                <a:latin typeface="Times New Roman"/>
                <a:ea typeface="Times New Roman"/>
                <a:cs typeface="Times New Roman"/>
                <a:sym typeface="Times New Roman"/>
              </a:endParaRPr>
            </a:p>
          </p:txBody>
        </p:sp>
        <p:sp>
          <p:nvSpPr>
            <p:cNvPr id="278" name="Google Shape;278;p23"/>
            <p:cNvSpPr/>
            <p:nvPr/>
          </p:nvSpPr>
          <p:spPr>
            <a:xfrm rot="5400000">
              <a:off x="4709506" y="-2615234"/>
              <a:ext cx="854010" cy="8433615"/>
            </a:xfrm>
            <a:prstGeom prst="round2SameRect">
              <a:avLst>
                <a:gd fmla="val 16667" name="adj1"/>
                <a:gd fmla="val 0" name="adj2"/>
              </a:avLst>
            </a:prstGeom>
            <a:solidFill>
              <a:srgbClr val="2E75B5">
                <a:alpha val="89803"/>
              </a:srgb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3"/>
            <p:cNvSpPr txBox="1"/>
            <p:nvPr/>
          </p:nvSpPr>
          <p:spPr>
            <a:xfrm>
              <a:off x="919704" y="1216257"/>
              <a:ext cx="8391926" cy="770632"/>
            </a:xfrm>
            <a:prstGeom prst="rect">
              <a:avLst/>
            </a:prstGeom>
            <a:noFill/>
            <a:ln>
              <a:noFill/>
            </a:ln>
          </p:spPr>
          <p:txBody>
            <a:bodyPr anchorCtr="0" anchor="ctr" bIns="12700" lIns="142225" spcFirstLastPara="1" rIns="12700" wrap="square" tIns="12700">
              <a:noAutofit/>
            </a:bodyPr>
            <a:lstStyle/>
            <a:p>
              <a:pPr indent="-228600" lvl="1" marL="228600" marR="0" rtl="0" algn="l">
                <a:lnSpc>
                  <a:spcPct val="90000"/>
                </a:lnSpc>
                <a:spcBef>
                  <a:spcPts val="0"/>
                </a:spcBef>
                <a:spcAft>
                  <a:spcPts val="0"/>
                </a:spcAft>
                <a:buClr>
                  <a:schemeClr val="dk1"/>
                </a:buClr>
                <a:buSzPts val="2000"/>
                <a:buFont typeface="Times New Roman"/>
                <a:buChar char="•"/>
              </a:pPr>
              <a:r>
                <a:rPr b="1" i="0" lang="ru-RU" sz="2000" u="none" cap="none" strike="noStrike">
                  <a:solidFill>
                    <a:schemeClr val="dk1"/>
                  </a:solidFill>
                  <a:latin typeface="Times New Roman"/>
                  <a:ea typeface="Times New Roman"/>
                  <a:cs typeface="Times New Roman"/>
                  <a:sym typeface="Times New Roman"/>
                </a:rPr>
                <a:t>Бу фаолиятнинг муайян соҳаларида билим ва кўникмалардан кўра ҳаётнинг барча жабҳаларида зарур бўлган билимларни, баҳолаш ва тушуниш қобилиятини ривожлантиришдир</a:t>
              </a:r>
              <a:endParaRPr b="1" i="0" sz="2000" u="none" cap="none" strike="noStrike">
                <a:solidFill>
                  <a:schemeClr val="dk1"/>
                </a:solidFill>
                <a:latin typeface="Times New Roman"/>
                <a:ea typeface="Times New Roman"/>
                <a:cs typeface="Times New Roman"/>
                <a:sym typeface="Times New Roman"/>
              </a:endParaRPr>
            </a:p>
          </p:txBody>
        </p:sp>
        <p:sp>
          <p:nvSpPr>
            <p:cNvPr id="280" name="Google Shape;280;p23"/>
            <p:cNvSpPr/>
            <p:nvPr/>
          </p:nvSpPr>
          <p:spPr>
            <a:xfrm rot="5400000">
              <a:off x="-197079" y="2543359"/>
              <a:ext cx="1313862" cy="919703"/>
            </a:xfrm>
            <a:prstGeom prst="chevron">
              <a:avLst>
                <a:gd fmla="val 50000" name="adj"/>
              </a:avLst>
            </a:prstGeom>
            <a:solidFill>
              <a:srgbClr val="002060"/>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23"/>
            <p:cNvSpPr txBox="1"/>
            <p:nvPr/>
          </p:nvSpPr>
          <p:spPr>
            <a:xfrm>
              <a:off x="1" y="2806132"/>
              <a:ext cx="919703" cy="394159"/>
            </a:xfrm>
            <a:prstGeom prst="rect">
              <a:avLst/>
            </a:prstGeom>
            <a:noFill/>
            <a:ln>
              <a:noFill/>
            </a:ln>
          </p:spPr>
          <p:txBody>
            <a:bodyPr anchorCtr="0" anchor="ctr" bIns="11425" lIns="11425" spcFirstLastPara="1" rIns="11425" wrap="square" tIns="11425">
              <a:noAutofit/>
            </a:bodyPr>
            <a:lstStyle/>
            <a:p>
              <a:pPr indent="0" lvl="0" marL="0" marR="0" rtl="0" algn="ctr">
                <a:lnSpc>
                  <a:spcPct val="90000"/>
                </a:lnSpc>
                <a:spcBef>
                  <a:spcPts val="0"/>
                </a:spcBef>
                <a:spcAft>
                  <a:spcPts val="0"/>
                </a:spcAft>
                <a:buNone/>
              </a:pPr>
              <a:r>
                <a:rPr b="1" lang="ru-RU" sz="1800">
                  <a:solidFill>
                    <a:schemeClr val="lt1"/>
                  </a:solidFill>
                  <a:latin typeface="Times New Roman"/>
                  <a:ea typeface="Times New Roman"/>
                  <a:cs typeface="Times New Roman"/>
                  <a:sym typeface="Times New Roman"/>
                </a:rPr>
                <a:t>Ривожланиш</a:t>
              </a:r>
              <a:endParaRPr b="1" sz="1800">
                <a:solidFill>
                  <a:schemeClr val="lt1"/>
                </a:solidFill>
                <a:latin typeface="Times New Roman"/>
                <a:ea typeface="Times New Roman"/>
                <a:cs typeface="Times New Roman"/>
                <a:sym typeface="Times New Roman"/>
              </a:endParaRPr>
            </a:p>
          </p:txBody>
        </p:sp>
        <p:sp>
          <p:nvSpPr>
            <p:cNvPr id="282" name="Google Shape;282;p23"/>
            <p:cNvSpPr/>
            <p:nvPr/>
          </p:nvSpPr>
          <p:spPr>
            <a:xfrm rot="5400000">
              <a:off x="4709281" y="-1443297"/>
              <a:ext cx="854459" cy="8433615"/>
            </a:xfrm>
            <a:prstGeom prst="round2SameRect">
              <a:avLst>
                <a:gd fmla="val 16667" name="adj1"/>
                <a:gd fmla="val 0" name="adj2"/>
              </a:avLst>
            </a:prstGeom>
            <a:solidFill>
              <a:srgbClr val="757070">
                <a:alpha val="89803"/>
              </a:srgb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3"/>
            <p:cNvSpPr txBox="1"/>
            <p:nvPr/>
          </p:nvSpPr>
          <p:spPr>
            <a:xfrm>
              <a:off x="919704" y="2387991"/>
              <a:ext cx="8391904" cy="771037"/>
            </a:xfrm>
            <a:prstGeom prst="rect">
              <a:avLst/>
            </a:prstGeom>
            <a:noFill/>
            <a:ln>
              <a:noFill/>
            </a:ln>
          </p:spPr>
          <p:txBody>
            <a:bodyPr anchorCtr="0" anchor="ctr" bIns="12700" lIns="142225" spcFirstLastPara="1" rIns="12700" wrap="square" tIns="12700">
              <a:noAutofit/>
            </a:bodyPr>
            <a:lstStyle/>
            <a:p>
              <a:pPr indent="-228600" lvl="1" marL="228600" marR="0" rtl="0" algn="just">
                <a:lnSpc>
                  <a:spcPct val="90000"/>
                </a:lnSpc>
                <a:spcBef>
                  <a:spcPts val="0"/>
                </a:spcBef>
                <a:spcAft>
                  <a:spcPts val="0"/>
                </a:spcAft>
                <a:buClr>
                  <a:schemeClr val="dk1"/>
                </a:buClr>
                <a:buSzPts val="2000"/>
                <a:buFont typeface="Times New Roman"/>
                <a:buChar char="•"/>
              </a:pPr>
              <a:r>
                <a:rPr b="1" i="0" lang="ru-RU" sz="2000" u="none" cap="none" strike="noStrike">
                  <a:solidFill>
                    <a:schemeClr val="dk1"/>
                  </a:solidFill>
                  <a:latin typeface="Times New Roman"/>
                  <a:ea typeface="Times New Roman"/>
                  <a:cs typeface="Times New Roman"/>
                  <a:sym typeface="Times New Roman"/>
                </a:rPr>
                <a:t>Таълим ва ўрганиш орқали шахснинг қобилиятлари ва имкониятларининг ўсиши ёки амалга ошириши</a:t>
              </a:r>
              <a:endParaRPr b="1" i="0" sz="2000" u="none" cap="none" strike="noStrike">
                <a:solidFill>
                  <a:schemeClr val="dk1"/>
                </a:solidFill>
                <a:latin typeface="Times New Roman"/>
                <a:ea typeface="Times New Roman"/>
                <a:cs typeface="Times New Roman"/>
                <a:sym typeface="Times New Roman"/>
              </a:endParaRPr>
            </a:p>
          </p:txBody>
        </p:sp>
        <p:sp>
          <p:nvSpPr>
            <p:cNvPr id="284" name="Google Shape;284;p23"/>
            <p:cNvSpPr/>
            <p:nvPr/>
          </p:nvSpPr>
          <p:spPr>
            <a:xfrm rot="5400000">
              <a:off x="-197079" y="3831502"/>
              <a:ext cx="1313862" cy="919703"/>
            </a:xfrm>
            <a:prstGeom prst="chevron">
              <a:avLst>
                <a:gd fmla="val 50000" name="adj"/>
              </a:avLst>
            </a:prstGeom>
            <a:solidFill>
              <a:srgbClr val="002060"/>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3"/>
            <p:cNvSpPr txBox="1"/>
            <p:nvPr/>
          </p:nvSpPr>
          <p:spPr>
            <a:xfrm>
              <a:off x="1" y="4094275"/>
              <a:ext cx="919703" cy="394159"/>
            </a:xfrm>
            <a:prstGeom prst="rect">
              <a:avLst/>
            </a:prstGeom>
            <a:noFill/>
            <a:ln>
              <a:noFill/>
            </a:ln>
          </p:spPr>
          <p:txBody>
            <a:bodyPr anchorCtr="0" anchor="ctr" bIns="11425" lIns="11425" spcFirstLastPara="1" rIns="11425" wrap="square" tIns="11425">
              <a:noAutofit/>
            </a:bodyPr>
            <a:lstStyle/>
            <a:p>
              <a:pPr indent="0" lvl="0" marL="0" marR="0" rtl="0" algn="ctr">
                <a:lnSpc>
                  <a:spcPct val="90000"/>
                </a:lnSpc>
                <a:spcBef>
                  <a:spcPts val="0"/>
                </a:spcBef>
                <a:spcAft>
                  <a:spcPts val="0"/>
                </a:spcAft>
                <a:buNone/>
              </a:pPr>
              <a:r>
                <a:rPr b="1" lang="ru-RU" sz="1800">
                  <a:solidFill>
                    <a:schemeClr val="lt1"/>
                  </a:solidFill>
                  <a:latin typeface="Times New Roman"/>
                  <a:ea typeface="Times New Roman"/>
                  <a:cs typeface="Times New Roman"/>
                  <a:sym typeface="Times New Roman"/>
                </a:rPr>
                <a:t>Таълим</a:t>
              </a:r>
              <a:endParaRPr b="1" sz="1800">
                <a:solidFill>
                  <a:schemeClr val="lt1"/>
                </a:solidFill>
                <a:latin typeface="Times New Roman"/>
                <a:ea typeface="Times New Roman"/>
                <a:cs typeface="Times New Roman"/>
                <a:sym typeface="Times New Roman"/>
              </a:endParaRPr>
            </a:p>
          </p:txBody>
        </p:sp>
        <p:sp>
          <p:nvSpPr>
            <p:cNvPr id="286" name="Google Shape;286;p23"/>
            <p:cNvSpPr/>
            <p:nvPr/>
          </p:nvSpPr>
          <p:spPr>
            <a:xfrm rot="5400000">
              <a:off x="4593074" y="-155379"/>
              <a:ext cx="1086873" cy="8433615"/>
            </a:xfrm>
            <a:prstGeom prst="round2SameRect">
              <a:avLst>
                <a:gd fmla="val 16667" name="adj1"/>
                <a:gd fmla="val 0" name="adj2"/>
              </a:avLst>
            </a:prstGeom>
            <a:solidFill>
              <a:srgbClr val="F7CAAC">
                <a:alpha val="89803"/>
              </a:srgb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3"/>
            <p:cNvSpPr txBox="1"/>
            <p:nvPr/>
          </p:nvSpPr>
          <p:spPr>
            <a:xfrm>
              <a:off x="919704" y="3571048"/>
              <a:ext cx="8380558" cy="980759"/>
            </a:xfrm>
            <a:prstGeom prst="rect">
              <a:avLst/>
            </a:prstGeom>
            <a:noFill/>
            <a:ln>
              <a:noFill/>
            </a:ln>
          </p:spPr>
          <p:txBody>
            <a:bodyPr anchorCtr="0" anchor="ctr" bIns="11425" lIns="128000" spcFirstLastPara="1" rIns="11425" wrap="square" tIns="11425">
              <a:noAutofit/>
            </a:bodyPr>
            <a:lstStyle/>
            <a:p>
              <a:pPr indent="-171450" lvl="1" marL="171450" marR="0" rtl="0" algn="l">
                <a:lnSpc>
                  <a:spcPct val="90000"/>
                </a:lnSpc>
                <a:spcBef>
                  <a:spcPts val="0"/>
                </a:spcBef>
                <a:spcAft>
                  <a:spcPts val="0"/>
                </a:spcAft>
                <a:buClr>
                  <a:schemeClr val="dk1"/>
                </a:buClr>
                <a:buSzPts val="1800"/>
                <a:buFont typeface="Times New Roman"/>
                <a:buChar char="•"/>
              </a:pPr>
              <a:r>
                <a:rPr b="1" i="0" lang="ru-RU" sz="1800" u="none" cap="none" strike="noStrike">
                  <a:solidFill>
                    <a:schemeClr val="dk1"/>
                  </a:solidFill>
                  <a:latin typeface="Times New Roman"/>
                  <a:ea typeface="Times New Roman"/>
                  <a:cs typeface="Times New Roman"/>
                  <a:sym typeface="Times New Roman"/>
                </a:rPr>
                <a:t>Бу шахсга ўзига юкланган ишни самарали бажариш учун зарур билим, кўникма ва малака даражасига эришиш имконини берадиган ўқув ҳодисалари, дастурлари ва кўрсатмалари орқали хатти-ҳаракатларнинг режалаштирилган тизимли ўзгариши.</a:t>
              </a:r>
              <a:endParaRPr b="1" i="0" sz="1800" u="none" cap="none" strike="noStrike">
                <a:solidFill>
                  <a:schemeClr val="dk1"/>
                </a:solidFill>
                <a:latin typeface="Times New Roman"/>
                <a:ea typeface="Times New Roman"/>
                <a:cs typeface="Times New Roman"/>
                <a:sym typeface="Times New Roman"/>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4"/>
          <p:cNvSpPr/>
          <p:nvPr/>
        </p:nvSpPr>
        <p:spPr>
          <a:xfrm>
            <a:off x="131569" y="79441"/>
            <a:ext cx="9639759"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chemeClr val="dk1"/>
                </a:solidFill>
                <a:latin typeface="Times New Roman"/>
                <a:ea typeface="Times New Roman"/>
                <a:cs typeface="Times New Roman"/>
                <a:sym typeface="Times New Roman"/>
              </a:rPr>
              <a:t>Кадрларин ўқитиш ходимнинг профессионал билим ва кўникмаларини ишлаб чиқариш ва бошқаришнинг замонавий даражасига мослигини таъминлашин англатади.</a:t>
            </a:r>
            <a:endParaRPr b="1" sz="2400">
              <a:solidFill>
                <a:schemeClr val="dk1"/>
              </a:solidFill>
              <a:latin typeface="Times New Roman"/>
              <a:ea typeface="Times New Roman"/>
              <a:cs typeface="Times New Roman"/>
              <a:sym typeface="Times New Roman"/>
            </a:endParaRPr>
          </a:p>
        </p:txBody>
      </p:sp>
      <p:sp>
        <p:nvSpPr>
          <p:cNvPr id="293" name="Google Shape;293;p24"/>
          <p:cNvSpPr/>
          <p:nvPr/>
        </p:nvSpPr>
        <p:spPr>
          <a:xfrm>
            <a:off x="231355" y="1180685"/>
            <a:ext cx="9674645"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100">
                <a:solidFill>
                  <a:schemeClr val="dk1"/>
                </a:solidFill>
                <a:latin typeface="Times New Roman"/>
                <a:ea typeface="Times New Roman"/>
                <a:cs typeface="Times New Roman"/>
                <a:sym typeface="Times New Roman"/>
              </a:rPr>
              <a:t>Ташкилотда раҳбар ва ходимларни ўқитиш тўртта блокни ўз ичига олади [8]. </a:t>
            </a:r>
            <a:endParaRPr b="1" sz="2100">
              <a:solidFill>
                <a:schemeClr val="dk1"/>
              </a:solidFill>
              <a:latin typeface="Times New Roman"/>
              <a:ea typeface="Times New Roman"/>
              <a:cs typeface="Times New Roman"/>
              <a:sym typeface="Times New Roman"/>
            </a:endParaRPr>
          </a:p>
        </p:txBody>
      </p:sp>
      <p:grpSp>
        <p:nvGrpSpPr>
          <p:cNvPr id="294" name="Google Shape;294;p24"/>
          <p:cNvGrpSpPr/>
          <p:nvPr/>
        </p:nvGrpSpPr>
        <p:grpSpPr>
          <a:xfrm>
            <a:off x="648463" y="1708231"/>
            <a:ext cx="9002313" cy="4912712"/>
            <a:chOff x="0" y="0"/>
            <a:chExt cx="9002313" cy="4912712"/>
          </a:xfrm>
        </p:grpSpPr>
        <p:sp>
          <p:nvSpPr>
            <p:cNvPr id="295" name="Google Shape;295;p24"/>
            <p:cNvSpPr/>
            <p:nvPr/>
          </p:nvSpPr>
          <p:spPr>
            <a:xfrm>
              <a:off x="0" y="0"/>
              <a:ext cx="9002313" cy="1142491"/>
            </a:xfrm>
            <a:prstGeom prst="roundRect">
              <a:avLst>
                <a:gd fmla="val 10000" name="adj"/>
              </a:avLst>
            </a:prstGeom>
            <a:solidFill>
              <a:srgbClr val="8296B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4"/>
            <p:cNvSpPr txBox="1"/>
            <p:nvPr/>
          </p:nvSpPr>
          <p:spPr>
            <a:xfrm>
              <a:off x="1914711" y="0"/>
              <a:ext cx="7087601" cy="1142491"/>
            </a:xfrm>
            <a:prstGeom prst="rect">
              <a:avLst/>
            </a:prstGeom>
            <a:noFill/>
            <a:ln>
              <a:noFill/>
            </a:ln>
          </p:spPr>
          <p:txBody>
            <a:bodyPr anchorCtr="0" anchor="t" bIns="76200" lIns="76200" spcFirstLastPara="1" rIns="76200" wrap="square" tIns="76200">
              <a:noAutofit/>
            </a:bodyPr>
            <a:lstStyle/>
            <a:p>
              <a:pPr indent="0" lvl="0" marL="0" marR="0" rtl="0" algn="l">
                <a:lnSpc>
                  <a:spcPct val="90000"/>
                </a:lnSpc>
                <a:spcBef>
                  <a:spcPts val="0"/>
                </a:spcBef>
                <a:spcAft>
                  <a:spcPts val="0"/>
                </a:spcAft>
                <a:buNone/>
              </a:pPr>
              <a:r>
                <a:rPr b="1" i="0" lang="ru-RU" sz="2000" u="sng">
                  <a:solidFill>
                    <a:schemeClr val="dk1"/>
                  </a:solidFill>
                  <a:latin typeface="Times New Roman"/>
                  <a:ea typeface="Times New Roman"/>
                  <a:cs typeface="Times New Roman"/>
                  <a:sym typeface="Times New Roman"/>
                </a:rPr>
                <a:t>Профессионал тайёргарлик</a:t>
              </a:r>
              <a:endParaRPr/>
            </a:p>
            <a:p>
              <a:pPr indent="-228600" lvl="1" marL="228600" marR="0" rtl="0" algn="l">
                <a:lnSpc>
                  <a:spcPct val="90000"/>
                </a:lnSpc>
                <a:spcBef>
                  <a:spcPts val="700"/>
                </a:spcBef>
                <a:spcAft>
                  <a:spcPts val="0"/>
                </a:spcAft>
                <a:buClr>
                  <a:schemeClr val="dk1"/>
                </a:buClr>
                <a:buSzPts val="2000"/>
                <a:buFont typeface="Times New Roman"/>
                <a:buChar char="•"/>
              </a:pPr>
              <a:r>
                <a:rPr b="1" i="0" lang="ru-RU" sz="2000" u="none" cap="none" strike="noStrike">
                  <a:solidFill>
                    <a:schemeClr val="dk1"/>
                  </a:solidFill>
                  <a:latin typeface="Times New Roman"/>
                  <a:ea typeface="Times New Roman"/>
                  <a:cs typeface="Times New Roman"/>
                  <a:sym typeface="Times New Roman"/>
                </a:rPr>
                <a:t>Ходимларни бошланғич, ўрта ва олий  профессионал тайёрлаш.</a:t>
              </a:r>
              <a:endParaRPr b="1" i="0" sz="2000" u="none" cap="none" strike="noStrike">
                <a:solidFill>
                  <a:schemeClr val="dk1"/>
                </a:solidFill>
                <a:latin typeface="Times New Roman"/>
                <a:ea typeface="Times New Roman"/>
                <a:cs typeface="Times New Roman"/>
                <a:sym typeface="Times New Roman"/>
              </a:endParaRPr>
            </a:p>
          </p:txBody>
        </p:sp>
        <p:sp>
          <p:nvSpPr>
            <p:cNvPr id="297" name="Google Shape;297;p24"/>
            <p:cNvSpPr/>
            <p:nvPr/>
          </p:nvSpPr>
          <p:spPr>
            <a:xfrm>
              <a:off x="361605" y="189767"/>
              <a:ext cx="1018827" cy="819349"/>
            </a:xfrm>
            <a:prstGeom prst="roundRect">
              <a:avLst>
                <a:gd fmla="val 10000" name="adj"/>
              </a:avLst>
            </a:prstGeom>
            <a:blipFill rotWithShape="1">
              <a:blip r:embed="rId3">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4"/>
            <p:cNvSpPr/>
            <p:nvPr/>
          </p:nvSpPr>
          <p:spPr>
            <a:xfrm>
              <a:off x="0" y="1256740"/>
              <a:ext cx="9002313" cy="1142491"/>
            </a:xfrm>
            <a:prstGeom prst="roundRect">
              <a:avLst>
                <a:gd fmla="val 10000" name="adj"/>
              </a:avLst>
            </a:prstGeom>
            <a:solidFill>
              <a:srgbClr val="92D05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4"/>
            <p:cNvSpPr txBox="1"/>
            <p:nvPr/>
          </p:nvSpPr>
          <p:spPr>
            <a:xfrm>
              <a:off x="1914711" y="1256740"/>
              <a:ext cx="7087601" cy="1142491"/>
            </a:xfrm>
            <a:prstGeom prst="rect">
              <a:avLst/>
            </a:prstGeom>
            <a:noFill/>
            <a:ln>
              <a:noFill/>
            </a:ln>
          </p:spPr>
          <p:txBody>
            <a:bodyPr anchorCtr="0" anchor="ctr" bIns="76200" lIns="76200" spcFirstLastPara="1" rIns="76200" wrap="square" tIns="76200">
              <a:noAutofit/>
            </a:bodyPr>
            <a:lstStyle/>
            <a:p>
              <a:pPr indent="0" lvl="0" marL="0" marR="0" rtl="0" algn="l">
                <a:lnSpc>
                  <a:spcPct val="90000"/>
                </a:lnSpc>
                <a:spcBef>
                  <a:spcPts val="0"/>
                </a:spcBef>
                <a:spcAft>
                  <a:spcPts val="0"/>
                </a:spcAft>
                <a:buNone/>
              </a:pPr>
              <a:r>
                <a:rPr b="1" i="1" lang="ru-RU" sz="2000" u="sng">
                  <a:solidFill>
                    <a:schemeClr val="dk1"/>
                  </a:solidFill>
                  <a:latin typeface="Times New Roman"/>
                  <a:ea typeface="Times New Roman"/>
                  <a:cs typeface="Times New Roman"/>
                  <a:sym typeface="Times New Roman"/>
                </a:rPr>
                <a:t>Малака ошириш.-  </a:t>
              </a:r>
              <a:r>
                <a:rPr b="1" lang="ru-RU" sz="2000">
                  <a:solidFill>
                    <a:schemeClr val="dk1"/>
                  </a:solidFill>
                  <a:latin typeface="Times New Roman"/>
                  <a:ea typeface="Times New Roman"/>
                  <a:cs typeface="Times New Roman"/>
                  <a:sym typeface="Times New Roman"/>
                </a:rPr>
                <a:t>Ходимларни малакасини профессионал курсларда, менежерлар мактабида, малака ошириш курслари ва бизнес инститларида ўқитиш</a:t>
              </a:r>
              <a:r>
                <a:rPr lang="ru-RU" sz="1500">
                  <a:solidFill>
                    <a:schemeClr val="dk1"/>
                  </a:solidFill>
                  <a:latin typeface="Times New Roman"/>
                  <a:ea typeface="Times New Roman"/>
                  <a:cs typeface="Times New Roman"/>
                  <a:sym typeface="Times New Roman"/>
                </a:rPr>
                <a:t>.</a:t>
              </a:r>
              <a:endParaRPr b="1" i="1" sz="2000" u="sng">
                <a:solidFill>
                  <a:schemeClr val="dk1"/>
                </a:solidFill>
                <a:latin typeface="Times New Roman"/>
                <a:ea typeface="Times New Roman"/>
                <a:cs typeface="Times New Roman"/>
                <a:sym typeface="Times New Roman"/>
              </a:endParaRPr>
            </a:p>
          </p:txBody>
        </p:sp>
        <p:sp>
          <p:nvSpPr>
            <p:cNvPr id="300" name="Google Shape;300;p24"/>
            <p:cNvSpPr/>
            <p:nvPr/>
          </p:nvSpPr>
          <p:spPr>
            <a:xfrm>
              <a:off x="385416" y="1433063"/>
              <a:ext cx="971205" cy="789845"/>
            </a:xfrm>
            <a:prstGeom prst="roundRect">
              <a:avLst>
                <a:gd fmla="val 10000" name="adj"/>
              </a:avLst>
            </a:prstGeom>
            <a:blipFill rotWithShape="1">
              <a:blip r:embed="rId4">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4"/>
            <p:cNvSpPr/>
            <p:nvPr/>
          </p:nvSpPr>
          <p:spPr>
            <a:xfrm>
              <a:off x="0" y="2513480"/>
              <a:ext cx="9002313" cy="1142491"/>
            </a:xfrm>
            <a:prstGeom prst="roundRect">
              <a:avLst>
                <a:gd fmla="val 10000" name="adj"/>
              </a:avLst>
            </a:prstGeom>
            <a:solidFill>
              <a:srgbClr val="0070C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4"/>
            <p:cNvSpPr txBox="1"/>
            <p:nvPr/>
          </p:nvSpPr>
          <p:spPr>
            <a:xfrm>
              <a:off x="1914711" y="2513480"/>
              <a:ext cx="7087601" cy="1142491"/>
            </a:xfrm>
            <a:prstGeom prst="rect">
              <a:avLst/>
            </a:prstGeom>
            <a:noFill/>
            <a:ln>
              <a:noFill/>
            </a:ln>
          </p:spPr>
          <p:txBody>
            <a:bodyPr anchorCtr="0" anchor="ctr" bIns="76200" lIns="76200" spcFirstLastPara="1" rIns="76200" wrap="square" tIns="76200">
              <a:noAutofit/>
            </a:bodyPr>
            <a:lstStyle/>
            <a:p>
              <a:pPr indent="0" lvl="0" marL="0" marR="0" rtl="0" algn="l">
                <a:lnSpc>
                  <a:spcPct val="90000"/>
                </a:lnSpc>
                <a:spcBef>
                  <a:spcPts val="0"/>
                </a:spcBef>
                <a:spcAft>
                  <a:spcPts val="0"/>
                </a:spcAft>
                <a:buNone/>
              </a:pPr>
              <a:r>
                <a:rPr b="1" i="0" lang="ru-RU" sz="2000" u="sng">
                  <a:solidFill>
                    <a:schemeClr val="dk1"/>
                  </a:solidFill>
                  <a:latin typeface="Times New Roman"/>
                  <a:ea typeface="Times New Roman"/>
                  <a:cs typeface="Times New Roman"/>
                  <a:sym typeface="Times New Roman"/>
                </a:rPr>
                <a:t>Кадрларни қайта тайёрлаш - </a:t>
              </a:r>
              <a:r>
                <a:rPr b="1" i="0" lang="ru-RU" sz="2000">
                  <a:solidFill>
                    <a:schemeClr val="dk1"/>
                  </a:solidFill>
                  <a:latin typeface="Times New Roman"/>
                  <a:ea typeface="Times New Roman"/>
                  <a:cs typeface="Times New Roman"/>
                  <a:sym typeface="Times New Roman"/>
                </a:rPr>
                <a:t>Ўқув юртларида амалга оширилади. Бунда ишчилар иккингчи касб, хизматчилар эса иккинчи мутахассисликка тайёрланади.</a:t>
              </a:r>
              <a:endParaRPr b="1" i="0" sz="2000" u="sng">
                <a:solidFill>
                  <a:schemeClr val="dk1"/>
                </a:solidFill>
                <a:latin typeface="Times New Roman"/>
                <a:ea typeface="Times New Roman"/>
                <a:cs typeface="Times New Roman"/>
                <a:sym typeface="Times New Roman"/>
              </a:endParaRPr>
            </a:p>
          </p:txBody>
        </p:sp>
        <p:sp>
          <p:nvSpPr>
            <p:cNvPr id="303" name="Google Shape;303;p24"/>
            <p:cNvSpPr/>
            <p:nvPr/>
          </p:nvSpPr>
          <p:spPr>
            <a:xfrm>
              <a:off x="371841" y="2671053"/>
              <a:ext cx="998356" cy="783730"/>
            </a:xfrm>
            <a:prstGeom prst="roundRect">
              <a:avLst>
                <a:gd fmla="val 10000" name="adj"/>
              </a:avLst>
            </a:prstGeom>
            <a:blipFill rotWithShape="1">
              <a:blip r:embed="rId5">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4"/>
            <p:cNvSpPr/>
            <p:nvPr/>
          </p:nvSpPr>
          <p:spPr>
            <a:xfrm>
              <a:off x="0" y="3770221"/>
              <a:ext cx="9002313" cy="1142491"/>
            </a:xfrm>
            <a:prstGeom prst="roundRect">
              <a:avLst>
                <a:gd fmla="val 10000" name="adj"/>
              </a:avLst>
            </a:prstGeom>
            <a:solidFill>
              <a:srgbClr val="54813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4"/>
            <p:cNvSpPr txBox="1"/>
            <p:nvPr/>
          </p:nvSpPr>
          <p:spPr>
            <a:xfrm>
              <a:off x="1914711" y="3770221"/>
              <a:ext cx="7087601" cy="1142491"/>
            </a:xfrm>
            <a:prstGeom prst="rect">
              <a:avLst/>
            </a:prstGeom>
            <a:noFill/>
            <a:ln>
              <a:noFill/>
            </a:ln>
          </p:spPr>
          <p:txBody>
            <a:bodyPr anchorCtr="0" anchor="t" bIns="76200" lIns="76200" spcFirstLastPara="1" rIns="76200" wrap="square" tIns="76200">
              <a:noAutofit/>
            </a:bodyPr>
            <a:lstStyle/>
            <a:p>
              <a:pPr indent="0" lvl="0" marL="0" marR="0" rtl="0" algn="just">
                <a:lnSpc>
                  <a:spcPct val="90000"/>
                </a:lnSpc>
                <a:spcBef>
                  <a:spcPts val="0"/>
                </a:spcBef>
                <a:spcAft>
                  <a:spcPts val="0"/>
                </a:spcAft>
                <a:buNone/>
              </a:pPr>
              <a:r>
                <a:rPr b="1" i="0" lang="ru-RU" sz="2000" u="sng">
                  <a:solidFill>
                    <a:schemeClr val="dk1"/>
                  </a:solidFill>
                  <a:latin typeface="Times New Roman"/>
                  <a:ea typeface="Times New Roman"/>
                  <a:cs typeface="Times New Roman"/>
                  <a:sym typeface="Times New Roman"/>
                </a:rPr>
                <a:t>Олий ўқув юртидан кейинги қўшимча ўқитиш.</a:t>
              </a:r>
              <a:endParaRPr/>
            </a:p>
            <a:p>
              <a:pPr indent="-228600" lvl="1" marL="228600" marR="0" rtl="0" algn="just">
                <a:lnSpc>
                  <a:spcPct val="90000"/>
                </a:lnSpc>
                <a:spcBef>
                  <a:spcPts val="700"/>
                </a:spcBef>
                <a:spcAft>
                  <a:spcPts val="0"/>
                </a:spcAft>
                <a:buClr>
                  <a:schemeClr val="dk1"/>
                </a:buClr>
                <a:buSzPts val="2000"/>
                <a:buFont typeface="Times New Roman"/>
                <a:buChar char="•"/>
              </a:pPr>
              <a:r>
                <a:rPr b="1" i="0" lang="ru-RU" sz="2000" u="none" cap="none" strike="noStrike">
                  <a:solidFill>
                    <a:schemeClr val="dk1"/>
                  </a:solidFill>
                  <a:latin typeface="Times New Roman"/>
                  <a:ea typeface="Times New Roman"/>
                  <a:cs typeface="Times New Roman"/>
                  <a:sym typeface="Times New Roman"/>
                </a:rPr>
                <a:t>Магистратура ёки доктарантурада олий касбий ёки илмий малакага эга бўлиш.</a:t>
              </a:r>
              <a:endParaRPr b="1" i="0" sz="2000" u="none" cap="none" strike="noStrike">
                <a:solidFill>
                  <a:schemeClr val="dk1"/>
                </a:solidFill>
                <a:latin typeface="Times New Roman"/>
                <a:ea typeface="Times New Roman"/>
                <a:cs typeface="Times New Roman"/>
                <a:sym typeface="Times New Roman"/>
              </a:endParaRPr>
            </a:p>
          </p:txBody>
        </p:sp>
        <p:sp>
          <p:nvSpPr>
            <p:cNvPr id="306" name="Google Shape;306;p24"/>
            <p:cNvSpPr/>
            <p:nvPr/>
          </p:nvSpPr>
          <p:spPr>
            <a:xfrm>
              <a:off x="396219" y="3963562"/>
              <a:ext cx="949599" cy="734000"/>
            </a:xfrm>
            <a:prstGeom prst="roundRect">
              <a:avLst>
                <a:gd fmla="val 10000" name="adj"/>
              </a:avLst>
            </a:prstGeom>
            <a:blipFill rotWithShape="1">
              <a:blip r:embed="rId6">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7" name="Google Shape;307;p24"/>
          <p:cNvSpPr/>
          <p:nvPr/>
        </p:nvSpPr>
        <p:spPr>
          <a:xfrm>
            <a:off x="1197362" y="2307385"/>
            <a:ext cx="595660" cy="543285"/>
          </a:xfrm>
          <a:prstGeom prst="flowChartConnector">
            <a:avLst/>
          </a:prstGeom>
          <a:solidFill>
            <a:srgbClr val="92D05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1</a:t>
            </a:r>
            <a:endParaRPr b="1" sz="2000">
              <a:solidFill>
                <a:schemeClr val="dk1"/>
              </a:solidFill>
              <a:latin typeface="Times New Roman"/>
              <a:ea typeface="Times New Roman"/>
              <a:cs typeface="Times New Roman"/>
              <a:sym typeface="Times New Roman"/>
            </a:endParaRPr>
          </a:p>
        </p:txBody>
      </p:sp>
      <p:sp>
        <p:nvSpPr>
          <p:cNvPr id="308" name="Google Shape;308;p24"/>
          <p:cNvSpPr/>
          <p:nvPr/>
        </p:nvSpPr>
        <p:spPr>
          <a:xfrm>
            <a:off x="1223613" y="3465212"/>
            <a:ext cx="627721" cy="546410"/>
          </a:xfrm>
          <a:prstGeom prst="flowChartConnector">
            <a:avLst/>
          </a:prstGeom>
          <a:solidFill>
            <a:srgbClr val="92D05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2</a:t>
            </a:r>
            <a:endParaRPr b="1" sz="2000">
              <a:solidFill>
                <a:schemeClr val="dk1"/>
              </a:solidFill>
              <a:latin typeface="Times New Roman"/>
              <a:ea typeface="Times New Roman"/>
              <a:cs typeface="Times New Roman"/>
              <a:sym typeface="Times New Roman"/>
            </a:endParaRPr>
          </a:p>
        </p:txBody>
      </p:sp>
      <p:sp>
        <p:nvSpPr>
          <p:cNvPr id="309" name="Google Shape;309;p24"/>
          <p:cNvSpPr/>
          <p:nvPr/>
        </p:nvSpPr>
        <p:spPr>
          <a:xfrm>
            <a:off x="1295398" y="4626164"/>
            <a:ext cx="484149" cy="479503"/>
          </a:xfrm>
          <a:prstGeom prst="flowChartConnector">
            <a:avLst/>
          </a:prstGeom>
          <a:solidFill>
            <a:srgbClr val="92D05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3</a:t>
            </a:r>
            <a:endParaRPr b="1" sz="2000">
              <a:solidFill>
                <a:schemeClr val="dk1"/>
              </a:solidFill>
              <a:latin typeface="Times New Roman"/>
              <a:ea typeface="Times New Roman"/>
              <a:cs typeface="Times New Roman"/>
              <a:sym typeface="Times New Roman"/>
            </a:endParaRPr>
          </a:p>
        </p:txBody>
      </p:sp>
      <p:sp>
        <p:nvSpPr>
          <p:cNvPr id="310" name="Google Shape;310;p24"/>
          <p:cNvSpPr/>
          <p:nvPr/>
        </p:nvSpPr>
        <p:spPr>
          <a:xfrm>
            <a:off x="1295400" y="5862725"/>
            <a:ext cx="484149" cy="468351"/>
          </a:xfrm>
          <a:prstGeom prst="flowChartConnector">
            <a:avLst/>
          </a:prstGeom>
          <a:solidFill>
            <a:srgbClr val="92D05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4</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25"/>
          <p:cNvSpPr txBox="1"/>
          <p:nvPr>
            <p:ph type="title"/>
          </p:nvPr>
        </p:nvSpPr>
        <p:spPr>
          <a:xfrm>
            <a:off x="253389" y="365126"/>
            <a:ext cx="9254168" cy="1325563"/>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ru-RU" sz="3000">
                <a:latin typeface="Times New Roman"/>
                <a:ea typeface="Times New Roman"/>
                <a:cs typeface="Times New Roman"/>
                <a:sym typeface="Times New Roman"/>
              </a:rPr>
              <a:t>Кадрларни тайёрлаш ва ривожлантиришнинг асосий стратегик мақсади қўйидагилардан иборат бўлади [6]:</a:t>
            </a:r>
            <a:br>
              <a:rPr b="1" lang="ru-RU" sz="2400">
                <a:latin typeface="Times New Roman"/>
                <a:ea typeface="Times New Roman"/>
                <a:cs typeface="Times New Roman"/>
                <a:sym typeface="Times New Roman"/>
              </a:rPr>
            </a:br>
            <a:endParaRPr b="1" sz="2400">
              <a:latin typeface="Times New Roman"/>
              <a:ea typeface="Times New Roman"/>
              <a:cs typeface="Times New Roman"/>
              <a:sym typeface="Times New Roman"/>
            </a:endParaRPr>
          </a:p>
        </p:txBody>
      </p:sp>
      <p:sp>
        <p:nvSpPr>
          <p:cNvPr id="316" name="Google Shape;316;p25"/>
          <p:cNvSpPr txBox="1"/>
          <p:nvPr>
            <p:ph idx="1" type="body"/>
          </p:nvPr>
        </p:nvSpPr>
        <p:spPr>
          <a:xfrm>
            <a:off x="253388" y="1825625"/>
            <a:ext cx="9441455"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Font typeface="Noto Sans Symbols"/>
              <a:buChar char="✔"/>
            </a:pPr>
            <a:r>
              <a:rPr b="1" lang="ru-RU">
                <a:latin typeface="Times New Roman"/>
                <a:ea typeface="Times New Roman"/>
                <a:cs typeface="Times New Roman"/>
                <a:sym typeface="Times New Roman"/>
              </a:rPr>
              <a:t>         1.Ташкилот ходимларининг интеллектуал капиталини ривожлантириш хамда индивидуал, жамоавий ва ташкилий таълимни қўллаб-қувватлаш маданиятини яратиш орқали - ходимларни ўрганиш ва ривожлантиришни рағбатлантириладиган муҳитни яратишдир.</a:t>
            </a:r>
            <a:r>
              <a:rPr b="1" lang="ru-RU">
                <a:solidFill>
                  <a:srgbClr val="333333"/>
                </a:solidFill>
                <a:latin typeface="Times New Roman"/>
                <a:ea typeface="Times New Roman"/>
                <a:cs typeface="Times New Roman"/>
                <a:sym typeface="Times New Roman"/>
              </a:rPr>
              <a:t> </a:t>
            </a:r>
            <a:endParaRPr b="1">
              <a:solidFill>
                <a:srgbClr val="333333"/>
              </a:solidFill>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800"/>
              <a:buFont typeface="Noto Sans Symbols"/>
              <a:buChar char="✔"/>
            </a:pPr>
            <a:r>
              <a:rPr b="1" lang="ru-RU">
                <a:latin typeface="Times New Roman"/>
                <a:ea typeface="Times New Roman"/>
                <a:cs typeface="Times New Roman"/>
                <a:sym typeface="Times New Roman"/>
              </a:rPr>
              <a:t>        2.Инсон ресурсларини ривожлантириш,ташкилот ходимларининг салоҳияти ва истеъдодини бошқариш орқали ташкилотнинг иқтисодий ва ижтимоий самарадорлигини оширишга олиб келади.</a:t>
            </a:r>
            <a:endParaRPr/>
          </a:p>
          <a:p>
            <a:pPr indent="-50800" lvl="0" marL="228600" rtl="0" algn="l">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320" name="Shape 320"/>
        <p:cNvGrpSpPr/>
        <p:nvPr/>
      </p:nvGrpSpPr>
      <p:grpSpPr>
        <a:xfrm>
          <a:off x="0" y="0"/>
          <a:ext cx="0" cy="0"/>
          <a:chOff x="0" y="0"/>
          <a:chExt cx="0" cy="0"/>
        </a:xfrm>
      </p:grpSpPr>
      <p:sp>
        <p:nvSpPr>
          <p:cNvPr id="321" name="Google Shape;321;p26"/>
          <p:cNvSpPr txBox="1"/>
          <p:nvPr/>
        </p:nvSpPr>
        <p:spPr>
          <a:xfrm>
            <a:off x="132202" y="1060263"/>
            <a:ext cx="9513603" cy="3046988"/>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33333"/>
              </a:buClr>
              <a:buSzPts val="2400"/>
              <a:buFont typeface="Noto Sans Symbols"/>
              <a:buChar char="✔"/>
            </a:pPr>
            <a:r>
              <a:rPr b="1" lang="ru-RU" sz="2400">
                <a:solidFill>
                  <a:srgbClr val="333333"/>
                </a:solidFill>
                <a:latin typeface="Times New Roman"/>
                <a:ea typeface="Times New Roman"/>
                <a:cs typeface="Times New Roman"/>
                <a:sym typeface="Times New Roman"/>
              </a:rPr>
              <a:t>ташкилотни жорий ва келажакдаги вазифаларни ҳал қилиш учун тез ўрганадиган ва осон мосланадиган ходимлар билан таъминлаш; </a:t>
            </a:r>
            <a:endParaRPr/>
          </a:p>
          <a:p>
            <a:pPr indent="-342900" lvl="0" marL="342900" marR="0" rtl="0" algn="just">
              <a:spcBef>
                <a:spcPts val="0"/>
              </a:spcBef>
              <a:spcAft>
                <a:spcPts val="0"/>
              </a:spcAft>
              <a:buClr>
                <a:srgbClr val="333333"/>
              </a:buClr>
              <a:buSzPts val="2400"/>
              <a:buFont typeface="Noto Sans Symbols"/>
              <a:buChar char="✔"/>
            </a:pPr>
            <a:r>
              <a:rPr b="1" lang="ru-RU" sz="2400">
                <a:solidFill>
                  <a:srgbClr val="333333"/>
                </a:solidFill>
                <a:latin typeface="Times New Roman"/>
                <a:ea typeface="Times New Roman"/>
                <a:cs typeface="Times New Roman"/>
                <a:sym typeface="Times New Roman"/>
              </a:rPr>
              <a:t>ходимларнинг потенциалини очиш; </a:t>
            </a:r>
            <a:endParaRPr/>
          </a:p>
          <a:p>
            <a:pPr indent="-342900" lvl="0" marL="342900" marR="0" rtl="0" algn="just">
              <a:spcBef>
                <a:spcPts val="0"/>
              </a:spcBef>
              <a:spcAft>
                <a:spcPts val="0"/>
              </a:spcAft>
              <a:buClr>
                <a:srgbClr val="333333"/>
              </a:buClr>
              <a:buSzPts val="2400"/>
              <a:buFont typeface="Noto Sans Symbols"/>
              <a:buChar char="✔"/>
            </a:pPr>
            <a:r>
              <a:rPr b="1" lang="ru-RU" sz="2400">
                <a:solidFill>
                  <a:srgbClr val="333333"/>
                </a:solidFill>
                <a:latin typeface="Times New Roman"/>
                <a:ea typeface="Times New Roman"/>
                <a:cs typeface="Times New Roman"/>
                <a:sym typeface="Times New Roman"/>
              </a:rPr>
              <a:t>потенциал раҳбарлар ва етакчиларни аниқлаш; </a:t>
            </a:r>
            <a:endParaRPr/>
          </a:p>
          <a:p>
            <a:pPr indent="-342900" lvl="0" marL="342900" marR="0" rtl="0" algn="just">
              <a:spcBef>
                <a:spcPts val="0"/>
              </a:spcBef>
              <a:spcAft>
                <a:spcPts val="0"/>
              </a:spcAft>
              <a:buClr>
                <a:srgbClr val="333333"/>
              </a:buClr>
              <a:buSzPts val="2400"/>
              <a:buFont typeface="Noto Sans Symbols"/>
              <a:buChar char="✔"/>
            </a:pPr>
            <a:r>
              <a:rPr b="1" lang="ru-RU" sz="2400">
                <a:solidFill>
                  <a:srgbClr val="333333"/>
                </a:solidFill>
                <a:latin typeface="Times New Roman"/>
                <a:ea typeface="Times New Roman"/>
                <a:cs typeface="Times New Roman"/>
                <a:sym typeface="Times New Roman"/>
              </a:rPr>
              <a:t>таълим эҳтиёжларини прогнозлаш, режалаштириш; </a:t>
            </a:r>
            <a:endParaRPr/>
          </a:p>
          <a:p>
            <a:pPr indent="-342900" lvl="0" marL="342900" marR="0" rtl="0" algn="just">
              <a:spcBef>
                <a:spcPts val="0"/>
              </a:spcBef>
              <a:spcAft>
                <a:spcPts val="0"/>
              </a:spcAft>
              <a:buClr>
                <a:srgbClr val="333333"/>
              </a:buClr>
              <a:buSzPts val="2400"/>
              <a:buFont typeface="Noto Sans Symbols"/>
              <a:buChar char="✔"/>
            </a:pPr>
            <a:r>
              <a:rPr b="1" lang="ru-RU" sz="2400">
                <a:solidFill>
                  <a:srgbClr val="333333"/>
                </a:solidFill>
                <a:latin typeface="Times New Roman"/>
                <a:ea typeface="Times New Roman"/>
                <a:cs typeface="Times New Roman"/>
                <a:sym typeface="Times New Roman"/>
              </a:rPr>
              <a:t>янги ходимларнинг малакасини ўз вақтида ошириш</a:t>
            </a:r>
            <a:r>
              <a:rPr lang="ru-RU" sz="2400">
                <a:solidFill>
                  <a:srgbClr val="333333"/>
                </a:solidFill>
                <a:latin typeface="Times New Roman"/>
                <a:ea typeface="Times New Roman"/>
                <a:cs typeface="Times New Roman"/>
                <a:sym typeface="Times New Roman"/>
              </a:rPr>
              <a:t>; </a:t>
            </a:r>
            <a:endParaRPr/>
          </a:p>
          <a:p>
            <a:pPr indent="-190500" lvl="0" marL="342900" marR="0" rtl="0" algn="just">
              <a:spcBef>
                <a:spcPts val="0"/>
              </a:spcBef>
              <a:spcAft>
                <a:spcPts val="0"/>
              </a:spcAft>
              <a:buClr>
                <a:schemeClr val="dk1"/>
              </a:buClr>
              <a:buSzPts val="2400"/>
              <a:buFont typeface="Noto Sans Symbols"/>
              <a:buNone/>
            </a:pPr>
            <a:r>
              <a:t/>
            </a:r>
            <a:endParaRPr sz="2400">
              <a:solidFill>
                <a:srgbClr val="333333"/>
              </a:solidFill>
              <a:latin typeface="Times New Roman"/>
              <a:ea typeface="Times New Roman"/>
              <a:cs typeface="Times New Roman"/>
              <a:sym typeface="Times New Roman"/>
            </a:endParaRPr>
          </a:p>
        </p:txBody>
      </p:sp>
      <p:sp>
        <p:nvSpPr>
          <p:cNvPr id="322" name="Google Shape;322;p26"/>
          <p:cNvSpPr/>
          <p:nvPr/>
        </p:nvSpPr>
        <p:spPr>
          <a:xfrm>
            <a:off x="357767" y="106156"/>
            <a:ext cx="9288038"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800">
                <a:solidFill>
                  <a:srgbClr val="002060"/>
                </a:solidFill>
                <a:latin typeface="Times New Roman"/>
                <a:ea typeface="Times New Roman"/>
                <a:cs typeface="Times New Roman"/>
                <a:sym typeface="Times New Roman"/>
              </a:rPr>
              <a:t>Ташкилотнинг инсон ресурсларини ривожлантириш стратегиясини амалга ошириш [8].</a:t>
            </a:r>
            <a:endParaRPr b="1" sz="2800">
              <a:solidFill>
                <a:srgbClr val="002060"/>
              </a:solidFill>
              <a:latin typeface="Times New Roman"/>
              <a:ea typeface="Times New Roman"/>
              <a:cs typeface="Times New Roman"/>
              <a:sym typeface="Times New Roman"/>
            </a:endParaRPr>
          </a:p>
        </p:txBody>
      </p:sp>
      <p:sp>
        <p:nvSpPr>
          <p:cNvPr id="323" name="Google Shape;323;p26"/>
          <p:cNvSpPr/>
          <p:nvPr/>
        </p:nvSpPr>
        <p:spPr>
          <a:xfrm>
            <a:off x="132202" y="3550849"/>
            <a:ext cx="9628743" cy="3416320"/>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33333"/>
              </a:buClr>
              <a:buSzPts val="2400"/>
              <a:buFont typeface="Noto Sans Symbols"/>
              <a:buChar char="✔"/>
            </a:pPr>
            <a:r>
              <a:rPr b="1" lang="ru-RU" sz="2400">
                <a:solidFill>
                  <a:srgbClr val="333333"/>
                </a:solidFill>
                <a:latin typeface="Times New Roman"/>
                <a:ea typeface="Times New Roman"/>
                <a:cs typeface="Times New Roman"/>
                <a:sym typeface="Times New Roman"/>
              </a:rPr>
              <a:t>кадрларни тайёрлаш ва малакасини ошириш бўйича қўшма лойиҳаларни ташкил этиш бўйича бошқа компаниялар билан алоқаларни мустаҳкамлаш; </a:t>
            </a:r>
            <a:endParaRPr/>
          </a:p>
          <a:p>
            <a:pPr indent="-342900" lvl="0" marL="342900" marR="0" rtl="0" algn="just">
              <a:spcBef>
                <a:spcPts val="0"/>
              </a:spcBef>
              <a:spcAft>
                <a:spcPts val="0"/>
              </a:spcAft>
              <a:buClr>
                <a:srgbClr val="333333"/>
              </a:buClr>
              <a:buSzPts val="2400"/>
              <a:buFont typeface="Noto Sans Symbols"/>
              <a:buChar char="✔"/>
            </a:pPr>
            <a:r>
              <a:rPr b="1" lang="ru-RU" sz="2400">
                <a:solidFill>
                  <a:srgbClr val="333333"/>
                </a:solidFill>
                <a:latin typeface="Times New Roman"/>
                <a:ea typeface="Times New Roman"/>
                <a:cs typeface="Times New Roman"/>
                <a:sym typeface="Times New Roman"/>
              </a:rPr>
              <a:t>корпоратив муаммоларни ҳал қилишга қодир самарали жамоани шакллантириш; </a:t>
            </a:r>
            <a:endParaRPr/>
          </a:p>
          <a:p>
            <a:pPr indent="-342900" lvl="0" marL="342900" marR="0" rtl="0" algn="just">
              <a:spcBef>
                <a:spcPts val="0"/>
              </a:spcBef>
              <a:spcAft>
                <a:spcPts val="0"/>
              </a:spcAft>
              <a:buClr>
                <a:srgbClr val="333333"/>
              </a:buClr>
              <a:buSzPts val="2400"/>
              <a:buFont typeface="Noto Sans Symbols"/>
              <a:buChar char="✔"/>
            </a:pPr>
            <a:r>
              <a:rPr b="1" lang="ru-RU" sz="2400">
                <a:solidFill>
                  <a:srgbClr val="333333"/>
                </a:solidFill>
                <a:latin typeface="Times New Roman"/>
                <a:ea typeface="Times New Roman"/>
                <a:cs typeface="Times New Roman"/>
                <a:sym typeface="Times New Roman"/>
              </a:rPr>
              <a:t>ходимни жамоанинг фаол аъзосига айлантириш, ташкилотнинг бизнес стратегияси, унинг кучли ва заиф томонлари, юзага келиши мумкин бўлган таҳдид ва имкониятлар ҳақида маълумот бериш; </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327" name="Shape 327"/>
        <p:cNvGrpSpPr/>
        <p:nvPr/>
      </p:nvGrpSpPr>
      <p:grpSpPr>
        <a:xfrm>
          <a:off x="0" y="0"/>
          <a:ext cx="0" cy="0"/>
          <a:chOff x="0" y="0"/>
          <a:chExt cx="0" cy="0"/>
        </a:xfrm>
      </p:grpSpPr>
      <p:sp>
        <p:nvSpPr>
          <p:cNvPr id="328" name="Google Shape;328;p27"/>
          <p:cNvSpPr txBox="1"/>
          <p:nvPr/>
        </p:nvSpPr>
        <p:spPr>
          <a:xfrm>
            <a:off x="653436" y="158964"/>
            <a:ext cx="8780849" cy="948593"/>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lang="ru-RU" sz="2600">
                <a:solidFill>
                  <a:schemeClr val="dk1"/>
                </a:solidFill>
                <a:latin typeface="Times New Roman"/>
                <a:ea typeface="Times New Roman"/>
                <a:cs typeface="Times New Roman"/>
                <a:sym typeface="Times New Roman"/>
              </a:rPr>
              <a:t>Кадрларни тайёрлаш ва ривожлантириш жараёнида ҳал қилиниши керак бўлган вазифалар [7]:</a:t>
            </a:r>
            <a:endParaRPr b="1" sz="2600">
              <a:solidFill>
                <a:schemeClr val="dk1"/>
              </a:solidFill>
              <a:latin typeface="Times New Roman"/>
              <a:ea typeface="Times New Roman"/>
              <a:cs typeface="Times New Roman"/>
              <a:sym typeface="Times New Roman"/>
            </a:endParaRPr>
          </a:p>
        </p:txBody>
      </p:sp>
      <p:sp>
        <p:nvSpPr>
          <p:cNvPr id="329" name="Google Shape;329;p27"/>
          <p:cNvSpPr txBox="1"/>
          <p:nvPr/>
        </p:nvSpPr>
        <p:spPr>
          <a:xfrm>
            <a:off x="154237" y="1216137"/>
            <a:ext cx="9751764" cy="5393143"/>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7000"/>
              </a:lnSpc>
              <a:spcBef>
                <a:spcPts val="0"/>
              </a:spcBef>
              <a:spcAft>
                <a:spcPts val="0"/>
              </a:spcAft>
              <a:buClr>
                <a:schemeClr val="dk1"/>
              </a:buClr>
              <a:buSzPts val="2200"/>
              <a:buFont typeface="Noto Sans Symbols"/>
              <a:buChar char="❖"/>
            </a:pPr>
            <a:r>
              <a:rPr b="1" lang="ru-RU" sz="2200">
                <a:solidFill>
                  <a:schemeClr val="dk1"/>
                </a:solidFill>
                <a:latin typeface="Times New Roman"/>
                <a:ea typeface="Times New Roman"/>
                <a:cs typeface="Times New Roman"/>
                <a:sym typeface="Times New Roman"/>
              </a:rPr>
              <a:t>бўшатилган лавозимларни ташкилотнинг мавжуд меҳнат ресурслари билан алмаштириш имкониятини таъминлаш; </a:t>
            </a:r>
            <a:endParaRPr/>
          </a:p>
          <a:p>
            <a:pPr indent="-285750" lvl="0" marL="285750" marR="0" rtl="0" algn="just">
              <a:lnSpc>
                <a:spcPct val="107000"/>
              </a:lnSpc>
              <a:spcBef>
                <a:spcPts val="800"/>
              </a:spcBef>
              <a:spcAft>
                <a:spcPts val="0"/>
              </a:spcAft>
              <a:buClr>
                <a:schemeClr val="dk1"/>
              </a:buClr>
              <a:buSzPts val="2200"/>
              <a:buFont typeface="Noto Sans Symbols"/>
              <a:buChar char="❖"/>
            </a:pPr>
            <a:r>
              <a:rPr b="1" lang="ru-RU" sz="2200">
                <a:solidFill>
                  <a:schemeClr val="dk1"/>
                </a:solidFill>
                <a:latin typeface="Times New Roman"/>
                <a:ea typeface="Times New Roman"/>
                <a:cs typeface="Times New Roman"/>
                <a:sym typeface="Times New Roman"/>
              </a:rPr>
              <a:t>инсон ресурсларини бошқариш усулини такомиллаштириш;</a:t>
            </a:r>
            <a:endParaRPr/>
          </a:p>
          <a:p>
            <a:pPr indent="-285750" lvl="0" marL="285750" marR="0" rtl="0" algn="just">
              <a:lnSpc>
                <a:spcPct val="107000"/>
              </a:lnSpc>
              <a:spcBef>
                <a:spcPts val="800"/>
              </a:spcBef>
              <a:spcAft>
                <a:spcPts val="0"/>
              </a:spcAft>
              <a:buClr>
                <a:schemeClr val="dk1"/>
              </a:buClr>
              <a:buSzPts val="2200"/>
              <a:buFont typeface="Noto Sans Symbols"/>
              <a:buChar char="❖"/>
            </a:pPr>
            <a:r>
              <a:rPr b="1" lang="ru-RU" sz="2200">
                <a:solidFill>
                  <a:schemeClr val="dk1"/>
                </a:solidFill>
                <a:latin typeface="Times New Roman"/>
                <a:ea typeface="Times New Roman"/>
                <a:cs typeface="Times New Roman"/>
                <a:sym typeface="Times New Roman"/>
              </a:rPr>
              <a:t> ташкилий муаммоларни ҳал қилишда инновацион ёндашувни жорий этиш; </a:t>
            </a:r>
            <a:endParaRPr/>
          </a:p>
          <a:p>
            <a:pPr indent="-285750" lvl="0" marL="285750" marR="0" rtl="0" algn="just">
              <a:lnSpc>
                <a:spcPct val="107000"/>
              </a:lnSpc>
              <a:spcBef>
                <a:spcPts val="800"/>
              </a:spcBef>
              <a:spcAft>
                <a:spcPts val="0"/>
              </a:spcAft>
              <a:buClr>
                <a:schemeClr val="dk1"/>
              </a:buClr>
              <a:buSzPts val="2200"/>
              <a:buFont typeface="Noto Sans Symbols"/>
              <a:buChar char="❖"/>
            </a:pPr>
            <a:r>
              <a:rPr b="1" lang="ru-RU" sz="2200">
                <a:solidFill>
                  <a:schemeClr val="dk1"/>
                </a:solidFill>
                <a:latin typeface="Times New Roman"/>
                <a:ea typeface="Times New Roman"/>
                <a:cs typeface="Times New Roman"/>
                <a:sym typeface="Times New Roman"/>
              </a:rPr>
              <a:t>ходимларни ташкилий ўзгаришларга тайёрлаш (бу ўзгаришларга ходимларнинг қаршилигини камайтиришни назарда тутилади);</a:t>
            </a:r>
            <a:endParaRPr/>
          </a:p>
          <a:p>
            <a:pPr indent="-285750" lvl="0" marL="285750" marR="0" rtl="0" algn="just">
              <a:lnSpc>
                <a:spcPct val="107000"/>
              </a:lnSpc>
              <a:spcBef>
                <a:spcPts val="800"/>
              </a:spcBef>
              <a:spcAft>
                <a:spcPts val="0"/>
              </a:spcAft>
              <a:buClr>
                <a:schemeClr val="dk1"/>
              </a:buClr>
              <a:buSzPts val="2200"/>
              <a:buFont typeface="Noto Sans Symbols"/>
              <a:buChar char="❖"/>
            </a:pPr>
            <a:r>
              <a:rPr b="1" lang="ru-RU" sz="2200">
                <a:solidFill>
                  <a:schemeClr val="dk1"/>
                </a:solidFill>
                <a:latin typeface="Times New Roman"/>
                <a:ea typeface="Times New Roman"/>
                <a:cs typeface="Times New Roman"/>
                <a:sym typeface="Times New Roman"/>
              </a:rPr>
              <a:t> ходимлар (айниқса, ўрта ва катта менежерлар) ўртасида ижодий ва тизимли фикрлашни ривожлантиришни рағбатлантириш;</a:t>
            </a:r>
            <a:endParaRPr/>
          </a:p>
          <a:p>
            <a:pPr indent="-285750" lvl="0" marL="285750" marR="0" rtl="0" algn="just">
              <a:lnSpc>
                <a:spcPct val="107000"/>
              </a:lnSpc>
              <a:spcBef>
                <a:spcPts val="800"/>
              </a:spcBef>
              <a:spcAft>
                <a:spcPts val="0"/>
              </a:spcAft>
              <a:buClr>
                <a:schemeClr val="dk1"/>
              </a:buClr>
              <a:buSzPts val="2200"/>
              <a:buFont typeface="Noto Sans Symbols"/>
              <a:buChar char="❖"/>
            </a:pPr>
            <a:r>
              <a:rPr b="1" lang="ru-RU" sz="2200">
                <a:solidFill>
                  <a:schemeClr val="dk1"/>
                </a:solidFill>
                <a:latin typeface="Times New Roman"/>
                <a:ea typeface="Times New Roman"/>
                <a:cs typeface="Times New Roman"/>
                <a:sym typeface="Times New Roman"/>
              </a:rPr>
              <a:t> ваколатларни топшириш орқали қабул қилинган қарорлар учун жавобгарлик ҳиссини ривожлантириш; </a:t>
            </a:r>
            <a:endParaRPr/>
          </a:p>
          <a:p>
            <a:pPr indent="-285750" lvl="0" marL="285750" marR="0" rtl="0" algn="just">
              <a:lnSpc>
                <a:spcPct val="107000"/>
              </a:lnSpc>
              <a:spcBef>
                <a:spcPts val="800"/>
              </a:spcBef>
              <a:spcAft>
                <a:spcPts val="0"/>
              </a:spcAft>
              <a:buClr>
                <a:schemeClr val="dk1"/>
              </a:buClr>
              <a:buSzPts val="2200"/>
              <a:buFont typeface="Noto Sans Symbols"/>
              <a:buChar char="❖"/>
            </a:pPr>
            <a:r>
              <a:rPr b="1" lang="ru-RU" sz="2200">
                <a:solidFill>
                  <a:schemeClr val="dk1"/>
                </a:solidFill>
                <a:latin typeface="Times New Roman"/>
                <a:ea typeface="Times New Roman"/>
                <a:cs typeface="Times New Roman"/>
                <a:sym typeface="Times New Roman"/>
              </a:rPr>
              <a:t>ташкилий муаммоларни ҳал қилиш ва ташкилотнинг стратегик мақсадларига эришишда иштирок этиш ҳиссини ривожлантириш.</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333" name="Shape 333"/>
        <p:cNvGrpSpPr/>
        <p:nvPr/>
      </p:nvGrpSpPr>
      <p:grpSpPr>
        <a:xfrm>
          <a:off x="0" y="0"/>
          <a:ext cx="0" cy="0"/>
          <a:chOff x="0" y="0"/>
          <a:chExt cx="0" cy="0"/>
        </a:xfrm>
      </p:grpSpPr>
      <p:sp>
        <p:nvSpPr>
          <p:cNvPr id="334" name="Google Shape;334;p28"/>
          <p:cNvSpPr txBox="1"/>
          <p:nvPr/>
        </p:nvSpPr>
        <p:spPr>
          <a:xfrm>
            <a:off x="0" y="0"/>
            <a:ext cx="9782977" cy="1051122"/>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lang="ru-RU" sz="2400">
                <a:solidFill>
                  <a:schemeClr val="dk1"/>
                </a:solidFill>
                <a:latin typeface="Times New Roman"/>
                <a:ea typeface="Times New Roman"/>
                <a:cs typeface="Times New Roman"/>
                <a:sym typeface="Times New Roman"/>
              </a:rPr>
              <a:t>4. Корхоналарда ходимларни ўқитиш ва ривожлантириш усуллари.</a:t>
            </a:r>
            <a:endParaRPr b="1" sz="2400">
              <a:solidFill>
                <a:schemeClr val="dk1"/>
              </a:solidFill>
              <a:latin typeface="Times New Roman"/>
              <a:ea typeface="Times New Roman"/>
              <a:cs typeface="Times New Roman"/>
              <a:sym typeface="Times New Roman"/>
            </a:endParaRPr>
          </a:p>
          <a:p>
            <a:pPr indent="0" lvl="0" marL="0" marR="0" rtl="0" algn="ctr">
              <a:lnSpc>
                <a:spcPct val="107000"/>
              </a:lnSpc>
              <a:spcBef>
                <a:spcPts val="800"/>
              </a:spcBef>
              <a:spcAft>
                <a:spcPts val="0"/>
              </a:spcAft>
              <a:buNone/>
            </a:pPr>
            <a:r>
              <a:rPr b="1" lang="ru-RU" sz="2800">
                <a:solidFill>
                  <a:schemeClr val="dk1"/>
                </a:solidFill>
                <a:latin typeface="Times New Roman"/>
                <a:ea typeface="Times New Roman"/>
                <a:cs typeface="Times New Roman"/>
                <a:sym typeface="Times New Roman"/>
              </a:rPr>
              <a:t>Кадрларни ўқитиш ва ривожлантириш  тамойиллари [5]:</a:t>
            </a:r>
            <a:endParaRPr b="1" sz="2800">
              <a:solidFill>
                <a:schemeClr val="dk1"/>
              </a:solidFill>
              <a:latin typeface="Times New Roman"/>
              <a:ea typeface="Times New Roman"/>
              <a:cs typeface="Times New Roman"/>
              <a:sym typeface="Times New Roman"/>
            </a:endParaRPr>
          </a:p>
        </p:txBody>
      </p:sp>
      <p:sp>
        <p:nvSpPr>
          <p:cNvPr id="335" name="Google Shape;335;p28"/>
          <p:cNvSpPr txBox="1"/>
          <p:nvPr/>
        </p:nvSpPr>
        <p:spPr>
          <a:xfrm>
            <a:off x="348404" y="1438633"/>
            <a:ext cx="4155877" cy="5262979"/>
          </a:xfrm>
          <a:prstGeom prst="rect">
            <a:avLst/>
          </a:prstGeom>
          <a:solidFill>
            <a:schemeClr val="accent3"/>
          </a:solidFill>
          <a:ln cap="flat" cmpd="sng" w="9525">
            <a:solidFill>
              <a:srgbClr val="3F3F3F"/>
            </a:solidFill>
            <a:prstDash val="solid"/>
            <a:round/>
            <a:headEnd len="sm" w="sm" type="none"/>
            <a:tailEnd len="sm" w="sm" type="none"/>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Давомийлик; </a:t>
            </a:r>
            <a:endParaRPr/>
          </a:p>
          <a:p>
            <a:pPr indent="-190500" lvl="0" marL="342900" marR="0" rtl="0" algn="l">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Мураккаблик; </a:t>
            </a:r>
            <a:endParaRPr/>
          </a:p>
          <a:p>
            <a:pPr indent="-190500" lvl="0" marL="342900" marR="0" rtl="0" algn="l">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Мувофиқлик (яхлитлик);</a:t>
            </a:r>
            <a:endParaRPr/>
          </a:p>
          <a:p>
            <a:pPr indent="-190500" lvl="0" marL="342900" marR="0" rtl="0" algn="l">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Илмийлик; </a:t>
            </a:r>
            <a:endParaRPr/>
          </a:p>
          <a:p>
            <a:pPr indent="-190500" lvl="0" marL="342900" marR="0" rtl="0" algn="l">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Прогрессивлик; </a:t>
            </a:r>
            <a:endParaRPr/>
          </a:p>
          <a:p>
            <a:pPr indent="-190500" lvl="0" marL="342900" marR="0" rtl="0" algn="l">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Истиқболли; </a:t>
            </a:r>
            <a:endParaRPr b="1" sz="2400">
              <a:solidFill>
                <a:schemeClr val="dk1"/>
              </a:solidFill>
              <a:latin typeface="Times New Roman"/>
              <a:ea typeface="Times New Roman"/>
              <a:cs typeface="Times New Roman"/>
              <a:sym typeface="Times New Roman"/>
            </a:endParaRPr>
          </a:p>
          <a:p>
            <a:pPr indent="-190500" lvl="0" marL="342900" marR="0" rtl="0" algn="l">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Ўз-ўзини ривожлантириш; </a:t>
            </a:r>
            <a:endParaRPr b="1" sz="2400">
              <a:solidFill>
                <a:schemeClr val="dk1"/>
              </a:solidFill>
              <a:latin typeface="Times New Roman"/>
              <a:ea typeface="Times New Roman"/>
              <a:cs typeface="Times New Roman"/>
              <a:sym typeface="Times New Roman"/>
            </a:endParaRPr>
          </a:p>
        </p:txBody>
      </p:sp>
      <p:sp>
        <p:nvSpPr>
          <p:cNvPr id="336" name="Google Shape;336;p28"/>
          <p:cNvSpPr txBox="1"/>
          <p:nvPr/>
        </p:nvSpPr>
        <p:spPr>
          <a:xfrm>
            <a:off x="5109882" y="1438633"/>
            <a:ext cx="4582757" cy="5320752"/>
          </a:xfrm>
          <a:prstGeom prst="rect">
            <a:avLst/>
          </a:prstGeom>
          <a:solidFill>
            <a:schemeClr val="accent3"/>
          </a:solidFill>
          <a:ln cap="flat" cmpd="sng" w="9525">
            <a:solidFill>
              <a:srgbClr val="F6F9FC"/>
            </a:solidFill>
            <a:prstDash val="solid"/>
            <a:round/>
            <a:headEnd len="sm" w="sm" type="none"/>
            <a:tailEnd len="sm" w="sm" type="none"/>
          </a:ln>
        </p:spPr>
        <p:txBody>
          <a:bodyPr anchorCtr="0" anchor="t" bIns="45700" lIns="91425" spcFirstLastPara="1" rIns="91425" wrap="square" tIns="45700">
            <a:spAutoFit/>
          </a:bodyPr>
          <a:lstStyle/>
          <a:p>
            <a:pPr indent="-342900" lvl="0" marL="342900" marR="0" rtl="0" algn="l">
              <a:lnSpc>
                <a:spcPct val="107000"/>
              </a:lnSpc>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Самарадорлик (якуний натижага эътибор қаратиш);</a:t>
            </a:r>
            <a:endParaRPr/>
          </a:p>
          <a:p>
            <a:pPr indent="-342900" lvl="0" marL="342900" marR="0" rtl="0" algn="l">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 Тескари алоқа мавжудлиги;</a:t>
            </a:r>
            <a:endParaRPr/>
          </a:p>
          <a:p>
            <a:pPr indent="-342900" lvl="0" marL="342900" marR="0" rtl="0" algn="l">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Мослашувчанлик; </a:t>
            </a:r>
            <a:endParaRPr/>
          </a:p>
          <a:p>
            <a:pPr indent="-342900" lvl="0" marL="342900" marR="0" rtl="0" algn="l">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Олинган билим ва кўникмаларни амалий мустаҳкамлаш учун имкониятлар яратиш; </a:t>
            </a:r>
            <a:endParaRPr/>
          </a:p>
          <a:p>
            <a:pPr indent="-342900" lvl="0" marL="342900" marR="0" rtl="0" algn="l">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Таълим учун зарур мотивация даражасини таъминлаш.</a:t>
            </a:r>
            <a:endParaRPr/>
          </a:p>
          <a:p>
            <a:pPr indent="-190500" lvl="0" marL="342900" marR="0" rtl="0" algn="l">
              <a:lnSpc>
                <a:spcPct val="107000"/>
              </a:lnSpc>
              <a:spcBef>
                <a:spcPts val="80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340" name="Shape 340"/>
        <p:cNvGrpSpPr/>
        <p:nvPr/>
      </p:nvGrpSpPr>
      <p:grpSpPr>
        <a:xfrm>
          <a:off x="0" y="0"/>
          <a:ext cx="0" cy="0"/>
          <a:chOff x="0" y="0"/>
          <a:chExt cx="0" cy="0"/>
        </a:xfrm>
      </p:grpSpPr>
      <p:sp>
        <p:nvSpPr>
          <p:cNvPr id="341" name="Google Shape;341;p29"/>
          <p:cNvSpPr txBox="1"/>
          <p:nvPr/>
        </p:nvSpPr>
        <p:spPr>
          <a:xfrm>
            <a:off x="645081" y="134380"/>
            <a:ext cx="8258621"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000">
                <a:solidFill>
                  <a:schemeClr val="dk1"/>
                </a:solidFill>
                <a:latin typeface="Times New Roman"/>
                <a:ea typeface="Times New Roman"/>
                <a:cs typeface="Times New Roman"/>
                <a:sym typeface="Times New Roman"/>
              </a:rPr>
              <a:t>Кадрларни ўргатиш ва ривожлантириш шакллари ва турлари [8]. </a:t>
            </a:r>
            <a:endParaRPr b="1" sz="3000">
              <a:solidFill>
                <a:schemeClr val="dk1"/>
              </a:solidFill>
              <a:latin typeface="Times New Roman"/>
              <a:ea typeface="Times New Roman"/>
              <a:cs typeface="Times New Roman"/>
              <a:sym typeface="Times New Roman"/>
            </a:endParaRPr>
          </a:p>
        </p:txBody>
      </p:sp>
      <p:sp>
        <p:nvSpPr>
          <p:cNvPr id="342" name="Google Shape;342;p29"/>
          <p:cNvSpPr txBox="1"/>
          <p:nvPr/>
        </p:nvSpPr>
        <p:spPr>
          <a:xfrm>
            <a:off x="77118" y="1050891"/>
            <a:ext cx="9828881" cy="5039585"/>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ru-RU" sz="2400">
                <a:solidFill>
                  <a:schemeClr val="dk1"/>
                </a:solidFill>
                <a:latin typeface="Times New Roman"/>
                <a:ea typeface="Times New Roman"/>
                <a:cs typeface="Times New Roman"/>
                <a:sym typeface="Times New Roman"/>
              </a:rPr>
              <a:t>	</a:t>
            </a:r>
            <a:r>
              <a:rPr b="1" lang="ru-RU" sz="2400">
                <a:solidFill>
                  <a:schemeClr val="dk1"/>
                </a:solidFill>
                <a:latin typeface="Times New Roman"/>
                <a:ea typeface="Times New Roman"/>
                <a:cs typeface="Times New Roman"/>
                <a:sym typeface="Times New Roman"/>
              </a:rPr>
              <a:t>Расмий таълим  - режалаштирилган ва тизимли бўлиб, ўқитиш ва амалиёт орқали тузилган ўқув дастурларини ўз ичига олади. </a:t>
            </a:r>
            <a:endParaRPr/>
          </a:p>
          <a:p>
            <a:pPr indent="0" lvl="0" marL="0" marR="0" rtl="0" algn="just">
              <a:lnSpc>
                <a:spcPct val="107000"/>
              </a:lnSpc>
              <a:spcBef>
                <a:spcPts val="800"/>
              </a:spcBef>
              <a:spcAft>
                <a:spcPts val="0"/>
              </a:spcAft>
              <a:buNone/>
            </a:pPr>
            <a:r>
              <a:rPr b="1" lang="ru-RU" sz="2400">
                <a:solidFill>
                  <a:schemeClr val="dk1"/>
                </a:solidFill>
                <a:latin typeface="Times New Roman"/>
                <a:ea typeface="Times New Roman"/>
                <a:cs typeface="Times New Roman"/>
                <a:sym typeface="Times New Roman"/>
              </a:rPr>
              <a:t>	Норасмий таълим - бу тажриба ўрганиш, баъзида кутилмаган кўникмаларга эга бўлиш ёки иш тажрибасининг тасодифий маҳсулоти. Ушбу тажрибани ишчининг ўзи анлаб етиб ёки англамаган холда амалга ошириши мумкин. </a:t>
            </a:r>
            <a:endParaRPr/>
          </a:p>
          <a:p>
            <a:pPr indent="0" lvl="0" marL="0" marR="0" rtl="0" algn="just">
              <a:lnSpc>
                <a:spcPct val="107000"/>
              </a:lnSpc>
              <a:spcBef>
                <a:spcPts val="800"/>
              </a:spcBef>
              <a:spcAft>
                <a:spcPts val="0"/>
              </a:spcAft>
              <a:buNone/>
            </a:pPr>
            <a:r>
              <a:rPr b="1" lang="ru-RU" sz="2400">
                <a:solidFill>
                  <a:schemeClr val="dk1"/>
                </a:solidFill>
                <a:latin typeface="Times New Roman"/>
                <a:ea typeface="Times New Roman"/>
                <a:cs typeface="Times New Roman"/>
                <a:sym typeface="Times New Roman"/>
              </a:rPr>
              <a:t>	АҚШ Меҳнат Департаменти томонидан ўтказилган тадқиқот натижасида америкалик ишчиларнинг 70 фоизи компания томонидан кўзда тутилмаган ва пул инвестиция қилмаган ҳолда ходимлар тажрибаси орқали юқори натижали билим ва кўникмаларга эга бўлишган.</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347" name="Shape 347"/>
        <p:cNvGrpSpPr/>
        <p:nvPr/>
      </p:nvGrpSpPr>
      <p:grpSpPr>
        <a:xfrm>
          <a:off x="0" y="0"/>
          <a:ext cx="0" cy="0"/>
          <a:chOff x="0" y="0"/>
          <a:chExt cx="0" cy="0"/>
        </a:xfrm>
      </p:grpSpPr>
      <p:sp>
        <p:nvSpPr>
          <p:cNvPr id="348" name="Google Shape;348;p30"/>
          <p:cNvSpPr txBox="1"/>
          <p:nvPr/>
        </p:nvSpPr>
        <p:spPr>
          <a:xfrm>
            <a:off x="187287" y="220215"/>
            <a:ext cx="9462143" cy="586314"/>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ru-RU" sz="3000">
                <a:solidFill>
                  <a:schemeClr val="dk1"/>
                </a:solidFill>
                <a:latin typeface="Times New Roman"/>
                <a:ea typeface="Times New Roman"/>
                <a:cs typeface="Times New Roman"/>
                <a:sym typeface="Times New Roman"/>
              </a:rPr>
              <a:t>Кадрларин</a:t>
            </a:r>
            <a:r>
              <a:rPr b="1" lang="ru-RU" sz="3000">
                <a:solidFill>
                  <a:srgbClr val="333333"/>
                </a:solidFill>
                <a:latin typeface="Times New Roman"/>
                <a:ea typeface="Times New Roman"/>
                <a:cs typeface="Times New Roman"/>
                <a:sym typeface="Times New Roman"/>
              </a:rPr>
              <a:t> ўқитиш ва ривожлантириш турлари [6]:</a:t>
            </a:r>
            <a:r>
              <a:rPr b="1" lang="ru-RU" sz="3000">
                <a:solidFill>
                  <a:schemeClr val="dk1"/>
                </a:solidFill>
                <a:latin typeface="Times New Roman"/>
                <a:ea typeface="Times New Roman"/>
                <a:cs typeface="Times New Roman"/>
                <a:sym typeface="Times New Roman"/>
              </a:rPr>
              <a:t> </a:t>
            </a:r>
            <a:endParaRPr b="1" sz="3000">
              <a:solidFill>
                <a:schemeClr val="dk1"/>
              </a:solidFill>
              <a:latin typeface="Times New Roman"/>
              <a:ea typeface="Times New Roman"/>
              <a:cs typeface="Times New Roman"/>
              <a:sym typeface="Times New Roman"/>
            </a:endParaRPr>
          </a:p>
        </p:txBody>
      </p:sp>
      <p:sp>
        <p:nvSpPr>
          <p:cNvPr id="349" name="Google Shape;349;p30"/>
          <p:cNvSpPr txBox="1"/>
          <p:nvPr/>
        </p:nvSpPr>
        <p:spPr>
          <a:xfrm>
            <a:off x="332201" y="1237956"/>
            <a:ext cx="9021119" cy="2997872"/>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7000"/>
              </a:lnSpc>
              <a:spcBef>
                <a:spcPts val="0"/>
              </a:spcBef>
              <a:spcAft>
                <a:spcPts val="0"/>
              </a:spcAft>
              <a:buClr>
                <a:srgbClr val="002060"/>
              </a:buClr>
              <a:buSzPts val="2600"/>
              <a:buFont typeface="Noto Sans Symbols"/>
              <a:buChar char="✔"/>
            </a:pPr>
            <a:r>
              <a:rPr b="1" lang="ru-RU" sz="2600">
                <a:solidFill>
                  <a:srgbClr val="002060"/>
                </a:solidFill>
                <a:latin typeface="Times New Roman"/>
                <a:ea typeface="Times New Roman"/>
                <a:cs typeface="Times New Roman"/>
                <a:sym typeface="Times New Roman"/>
              </a:rPr>
              <a:t>Ишдан ташқари таълим;</a:t>
            </a:r>
            <a:endParaRPr/>
          </a:p>
          <a:p>
            <a:pPr indent="-342900" lvl="0" marL="342900" marR="0" rtl="0" algn="l">
              <a:lnSpc>
                <a:spcPct val="107000"/>
              </a:lnSpc>
              <a:spcBef>
                <a:spcPts val="800"/>
              </a:spcBef>
              <a:spcAft>
                <a:spcPts val="0"/>
              </a:spcAft>
              <a:buClr>
                <a:schemeClr val="dk1"/>
              </a:buClr>
              <a:buSzPts val="2600"/>
              <a:buFont typeface="Noto Sans Symbols"/>
              <a:buChar char="✔"/>
            </a:pPr>
            <a:r>
              <a:rPr lang="ru-RU" sz="2600">
                <a:solidFill>
                  <a:schemeClr val="dk1"/>
                </a:solidFill>
                <a:latin typeface="Times New Roman"/>
                <a:ea typeface="Times New Roman"/>
                <a:cs typeface="Times New Roman"/>
                <a:sym typeface="Times New Roman"/>
              </a:rPr>
              <a:t> </a:t>
            </a:r>
            <a:r>
              <a:rPr b="1" lang="ru-RU" sz="2600">
                <a:solidFill>
                  <a:schemeClr val="dk1"/>
                </a:solidFill>
                <a:latin typeface="Times New Roman"/>
                <a:ea typeface="Times New Roman"/>
                <a:cs typeface="Times New Roman"/>
                <a:sym typeface="Times New Roman"/>
              </a:rPr>
              <a:t>Иш жойида ўқитиш.</a:t>
            </a:r>
            <a:endParaRPr b="1" sz="2400">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lang="ru-RU" sz="2400">
                <a:solidFill>
                  <a:schemeClr val="dk1"/>
                </a:solidFill>
                <a:latin typeface="Times New Roman"/>
                <a:ea typeface="Times New Roman"/>
                <a:cs typeface="Times New Roman"/>
                <a:sym typeface="Times New Roman"/>
              </a:rPr>
              <a:t>	</a:t>
            </a:r>
            <a:r>
              <a:rPr b="1" lang="ru-RU" sz="2800">
                <a:solidFill>
                  <a:schemeClr val="dk1"/>
                </a:solidFill>
                <a:latin typeface="Times New Roman"/>
                <a:ea typeface="Times New Roman"/>
                <a:cs typeface="Times New Roman"/>
                <a:sym typeface="Times New Roman"/>
              </a:rPr>
              <a:t>Одатда, корхона ички тизимида малака ошириш курсларини ташкил этиш бу ички ўқитиш, ташқи  таълим эса иш жойидан ташқарида амалга оширилади.</a:t>
            </a:r>
            <a:endParaRPr/>
          </a:p>
        </p:txBody>
      </p:sp>
      <p:sp>
        <p:nvSpPr>
          <p:cNvPr id="350" name="Google Shape;350;p30"/>
          <p:cNvSpPr/>
          <p:nvPr/>
        </p:nvSpPr>
        <p:spPr>
          <a:xfrm>
            <a:off x="332201" y="4374867"/>
            <a:ext cx="9483828" cy="181588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2800">
                <a:solidFill>
                  <a:schemeClr val="dk1"/>
                </a:solidFill>
                <a:latin typeface="Times New Roman"/>
                <a:ea typeface="Times New Roman"/>
                <a:cs typeface="Times New Roman"/>
                <a:sym typeface="Times New Roman"/>
              </a:rPr>
              <a:t>“Мен шогирдларимни ҳеч қачон ўқитмайман, мен         уларнинг ўқиб-ўрганишлари учун қулай шароит яратишга ҳаракат қиламан”. </a:t>
            </a:r>
            <a:endParaRPr b="1" sz="2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2800">
                <a:solidFill>
                  <a:schemeClr val="dk1"/>
                </a:solidFill>
                <a:latin typeface="Times New Roman"/>
                <a:ea typeface="Times New Roman"/>
                <a:cs typeface="Times New Roman"/>
                <a:sym typeface="Times New Roman"/>
              </a:rPr>
              <a:t>                                                          Альберт Эйнштейн  </a:t>
            </a:r>
            <a:endParaRPr b="1" sz="2800">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355" name="Shape 355"/>
        <p:cNvGrpSpPr/>
        <p:nvPr/>
      </p:nvGrpSpPr>
      <p:grpSpPr>
        <a:xfrm>
          <a:off x="0" y="0"/>
          <a:ext cx="0" cy="0"/>
          <a:chOff x="0" y="0"/>
          <a:chExt cx="0" cy="0"/>
        </a:xfrm>
      </p:grpSpPr>
      <p:sp>
        <p:nvSpPr>
          <p:cNvPr id="356" name="Google Shape;356;p31"/>
          <p:cNvSpPr txBox="1"/>
          <p:nvPr/>
        </p:nvSpPr>
        <p:spPr>
          <a:xfrm>
            <a:off x="594522" y="203519"/>
            <a:ext cx="8616875" cy="1080296"/>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lang="ru-RU" sz="3000">
                <a:solidFill>
                  <a:schemeClr val="dk1"/>
                </a:solidFill>
                <a:latin typeface="Times New Roman"/>
                <a:ea typeface="Times New Roman"/>
                <a:cs typeface="Times New Roman"/>
                <a:sym typeface="Times New Roman"/>
              </a:rPr>
              <a:t>Кадрларни таълим ва ривожлантиришнинг асосий йўналишлари [7].</a:t>
            </a:r>
            <a:endParaRPr b="1" sz="3000">
              <a:solidFill>
                <a:schemeClr val="dk1"/>
              </a:solidFill>
              <a:latin typeface="Times New Roman"/>
              <a:ea typeface="Times New Roman"/>
              <a:cs typeface="Times New Roman"/>
              <a:sym typeface="Times New Roman"/>
            </a:endParaRPr>
          </a:p>
        </p:txBody>
      </p:sp>
      <p:sp>
        <p:nvSpPr>
          <p:cNvPr id="357" name="Google Shape;357;p31"/>
          <p:cNvSpPr txBox="1"/>
          <p:nvPr/>
        </p:nvSpPr>
        <p:spPr>
          <a:xfrm>
            <a:off x="258182" y="1251570"/>
            <a:ext cx="9047180" cy="3534878"/>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7000"/>
              </a:lnSpc>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ишнинг ўзига хос хусусиятларига ва корхона вазифаларига мувофиқ ходимни дастлабки тайёрлаш;</a:t>
            </a:r>
            <a:endParaRPr/>
          </a:p>
          <a:p>
            <a:pPr indent="-285750" lvl="0" marL="285750" marR="0" rtl="0" algn="just">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 ходимнинг шахсий фазилатлари ва унинг лавозим талаблари ўртасидаги тафовутни бартараф этишга қаратилган ўқитиш;</a:t>
            </a:r>
            <a:endParaRPr/>
          </a:p>
          <a:p>
            <a:pPr indent="-285750" lvl="0" marL="285750" marR="0" rtl="0" algn="just">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 умумий малакани оширишга қаратилган таълим;</a:t>
            </a:r>
            <a:endParaRPr/>
          </a:p>
          <a:p>
            <a:pPr indent="-285750" lvl="0" marL="285750" marR="0" rtl="0" algn="just">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 корхона ривожланишининг янги йўналишларида ишлаш учун зарур кўникмаларни ўргатиш; </a:t>
            </a:r>
            <a:endParaRPr/>
          </a:p>
        </p:txBody>
      </p:sp>
      <p:sp>
        <p:nvSpPr>
          <p:cNvPr id="358" name="Google Shape;358;p31"/>
          <p:cNvSpPr/>
          <p:nvPr/>
        </p:nvSpPr>
        <p:spPr>
          <a:xfrm>
            <a:off x="258181" y="4786448"/>
            <a:ext cx="8953215" cy="882678"/>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7000"/>
              </a:lnSpc>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меҳнат операцияларини бажа-ришнинг янги усуллари ва усулларини ўзлаштиришга қара-тилган тренинг.</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362" name="Shape 362"/>
        <p:cNvGrpSpPr/>
        <p:nvPr/>
      </p:nvGrpSpPr>
      <p:grpSpPr>
        <a:xfrm>
          <a:off x="0" y="0"/>
          <a:ext cx="0" cy="0"/>
          <a:chOff x="0" y="0"/>
          <a:chExt cx="0" cy="0"/>
        </a:xfrm>
      </p:grpSpPr>
      <p:sp>
        <p:nvSpPr>
          <p:cNvPr id="363" name="Google Shape;363;p32"/>
          <p:cNvSpPr txBox="1"/>
          <p:nvPr/>
        </p:nvSpPr>
        <p:spPr>
          <a:xfrm>
            <a:off x="0" y="378296"/>
            <a:ext cx="9816029" cy="460895"/>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lang="ru-RU" sz="2400">
                <a:solidFill>
                  <a:schemeClr val="dk1"/>
                </a:solidFill>
                <a:latin typeface="Times New Roman"/>
                <a:ea typeface="Times New Roman"/>
                <a:cs typeface="Times New Roman"/>
                <a:sym typeface="Times New Roman"/>
              </a:rPr>
              <a:t>Ўқув фаолияти ва дастурларининг асосий йўналишлари [6]:</a:t>
            </a:r>
            <a:endParaRPr b="1" sz="2400">
              <a:solidFill>
                <a:schemeClr val="dk1"/>
              </a:solidFill>
              <a:latin typeface="Times New Roman"/>
              <a:ea typeface="Times New Roman"/>
              <a:cs typeface="Times New Roman"/>
              <a:sym typeface="Times New Roman"/>
            </a:endParaRPr>
          </a:p>
        </p:txBody>
      </p:sp>
      <p:sp>
        <p:nvSpPr>
          <p:cNvPr id="364" name="Google Shape;364;p32"/>
          <p:cNvSpPr txBox="1"/>
          <p:nvPr/>
        </p:nvSpPr>
        <p:spPr>
          <a:xfrm>
            <a:off x="237056" y="1184272"/>
            <a:ext cx="9341915" cy="495219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7000"/>
              </a:lnSpc>
              <a:spcBef>
                <a:spcPts val="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Жисмоний машқ кўникмалари; </a:t>
            </a:r>
            <a:endParaRPr b="1" sz="2400">
              <a:solidFill>
                <a:schemeClr val="dk1"/>
              </a:solidFill>
              <a:latin typeface="Times New Roman"/>
              <a:ea typeface="Times New Roman"/>
              <a:cs typeface="Times New Roman"/>
              <a:sym typeface="Times New Roman"/>
            </a:endParaRPr>
          </a:p>
          <a:p>
            <a:pPr indent="-342900" lvl="0" marL="342900" marR="0" rtl="0" algn="just">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ахборот технологиялари кўникмалари;</a:t>
            </a:r>
            <a:endParaRPr/>
          </a:p>
          <a:p>
            <a:pPr indent="-342900" lvl="0" marL="342900" marR="0" rtl="0" algn="just">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 шахслараро муносабатлар (масалан, жамоа қуриш, нейролингвистик дастурлаш, гуруҳ динамикаси ва бошқалар); </a:t>
            </a:r>
            <a:endParaRPr/>
          </a:p>
          <a:p>
            <a:pPr indent="-342900" lvl="0" marL="342900" marR="0" rtl="0" algn="just">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шахсий кўникмалар (мураббийлик, мулоқот қобилиятлари, вақтни бошқариш, нотиқлик ва бошқалар); </a:t>
            </a:r>
            <a:endParaRPr/>
          </a:p>
          <a:p>
            <a:pPr indent="-342900" lvl="0" marL="342900" marR="0" rtl="0" algn="just">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ташкилий тартиб ва ​​амалиётга ўргатиш (ташкилот билан танишиш, меҳнатни муҳофаза қилиш ва саноат хавфсизлиги, самарадорликни бошқариш ва бошқалар);</a:t>
            </a:r>
            <a:endParaRPr/>
          </a:p>
          <a:p>
            <a:pPr indent="-342900" lvl="0" marL="342900" marR="0" rtl="0" algn="just">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 менежерлар, супервайзерлар ва жамоа раҳбарларини тайёрлаш.</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369" name="Shape 369"/>
        <p:cNvGrpSpPr/>
        <p:nvPr/>
      </p:nvGrpSpPr>
      <p:grpSpPr>
        <a:xfrm>
          <a:off x="0" y="0"/>
          <a:ext cx="0" cy="0"/>
          <a:chOff x="0" y="0"/>
          <a:chExt cx="0" cy="0"/>
        </a:xfrm>
      </p:grpSpPr>
      <p:sp>
        <p:nvSpPr>
          <p:cNvPr id="370" name="Google Shape;370;p33"/>
          <p:cNvSpPr txBox="1"/>
          <p:nvPr/>
        </p:nvSpPr>
        <p:spPr>
          <a:xfrm>
            <a:off x="422725" y="647429"/>
            <a:ext cx="9110948" cy="552972"/>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ru-RU" sz="3000">
                <a:solidFill>
                  <a:schemeClr val="dk1"/>
                </a:solidFill>
                <a:latin typeface="Times New Roman"/>
                <a:ea typeface="Times New Roman"/>
                <a:cs typeface="Times New Roman"/>
                <a:sym typeface="Times New Roman"/>
              </a:rPr>
              <a:t> Ходимларни ўқитишнинг энг фаол усуллари [5]:</a:t>
            </a:r>
            <a:endParaRPr b="1" sz="3000">
              <a:solidFill>
                <a:schemeClr val="dk1"/>
              </a:solidFill>
              <a:latin typeface="Times New Roman"/>
              <a:ea typeface="Times New Roman"/>
              <a:cs typeface="Times New Roman"/>
              <a:sym typeface="Times New Roman"/>
            </a:endParaRPr>
          </a:p>
        </p:txBody>
      </p:sp>
      <p:sp>
        <p:nvSpPr>
          <p:cNvPr id="371" name="Google Shape;371;p33"/>
          <p:cNvSpPr txBox="1"/>
          <p:nvPr/>
        </p:nvSpPr>
        <p:spPr>
          <a:xfrm>
            <a:off x="513811" y="2071026"/>
            <a:ext cx="9019862" cy="3638688"/>
          </a:xfrm>
          <a:prstGeom prst="rect">
            <a:avLst/>
          </a:prstGeom>
          <a:noFill/>
          <a:ln>
            <a:noFill/>
          </a:ln>
        </p:spPr>
        <p:txBody>
          <a:bodyPr anchorCtr="0" anchor="t" bIns="45700" lIns="91425" spcFirstLastPara="1" rIns="91425" wrap="square" tIns="45700">
            <a:spAutoFit/>
          </a:bodyPr>
          <a:lstStyle/>
          <a:p>
            <a:pPr indent="-457200" lvl="0" marL="457200" marR="0" rtl="0" algn="l">
              <a:lnSpc>
                <a:spcPct val="107000"/>
              </a:lnSpc>
              <a:spcBef>
                <a:spcPts val="0"/>
              </a:spcBef>
              <a:spcAft>
                <a:spcPts val="0"/>
              </a:spcAft>
              <a:buClr>
                <a:schemeClr val="dk1"/>
              </a:buClr>
              <a:buSzPts val="2800"/>
              <a:buFont typeface="Noto Sans Symbols"/>
              <a:buChar char="⮚"/>
            </a:pPr>
            <a:r>
              <a:rPr b="1" lang="ru-RU" sz="2800">
                <a:solidFill>
                  <a:schemeClr val="dk1"/>
                </a:solidFill>
                <a:latin typeface="Times New Roman"/>
                <a:ea typeface="Times New Roman"/>
                <a:cs typeface="Times New Roman"/>
                <a:sym typeface="Times New Roman"/>
              </a:rPr>
              <a:t>амалий вазиятларни таҳлил қилиш (case – study).</a:t>
            </a:r>
            <a:endParaRPr/>
          </a:p>
          <a:p>
            <a:pPr indent="-457200" lvl="0" marL="457200" marR="0" rtl="0" algn="l">
              <a:lnSpc>
                <a:spcPct val="107000"/>
              </a:lnSpc>
              <a:spcBef>
                <a:spcPts val="800"/>
              </a:spcBef>
              <a:spcAft>
                <a:spcPts val="0"/>
              </a:spcAft>
              <a:buClr>
                <a:schemeClr val="dk1"/>
              </a:buClr>
              <a:buSzPts val="2800"/>
              <a:buFont typeface="Noto Sans Symbols"/>
              <a:buChar char="⮚"/>
            </a:pPr>
            <a:r>
              <a:rPr b="1" lang="ru-RU" sz="2800">
                <a:solidFill>
                  <a:schemeClr val="dk1"/>
                </a:solidFill>
                <a:latin typeface="Times New Roman"/>
                <a:ea typeface="Times New Roman"/>
                <a:cs typeface="Times New Roman"/>
                <a:sym typeface="Times New Roman"/>
              </a:rPr>
              <a:t>бизнес ва ишбилармонлик ўйинлар;</a:t>
            </a:r>
            <a:endParaRPr/>
          </a:p>
          <a:p>
            <a:pPr indent="-457200" lvl="0" marL="457200" marR="0" rtl="0" algn="l">
              <a:lnSpc>
                <a:spcPct val="107000"/>
              </a:lnSpc>
              <a:spcBef>
                <a:spcPts val="800"/>
              </a:spcBef>
              <a:spcAft>
                <a:spcPts val="0"/>
              </a:spcAft>
              <a:buClr>
                <a:schemeClr val="dk1"/>
              </a:buClr>
              <a:buSzPts val="2800"/>
              <a:buFont typeface="Noto Sans Symbols"/>
              <a:buChar char="⮚"/>
            </a:pPr>
            <a:r>
              <a:rPr b="1" lang="ru-RU" sz="2800">
                <a:solidFill>
                  <a:schemeClr val="dk1"/>
                </a:solidFill>
                <a:latin typeface="Times New Roman"/>
                <a:ea typeface="Times New Roman"/>
                <a:cs typeface="Times New Roman"/>
                <a:sym typeface="Times New Roman"/>
              </a:rPr>
              <a:t>гуруҳ муҳокамалари; </a:t>
            </a:r>
            <a:endParaRPr/>
          </a:p>
          <a:p>
            <a:pPr indent="-457200" lvl="0" marL="457200" marR="0" rtl="0" algn="l">
              <a:lnSpc>
                <a:spcPct val="107000"/>
              </a:lnSpc>
              <a:spcBef>
                <a:spcPts val="800"/>
              </a:spcBef>
              <a:spcAft>
                <a:spcPts val="0"/>
              </a:spcAft>
              <a:buClr>
                <a:schemeClr val="dk1"/>
              </a:buClr>
              <a:buSzPts val="2800"/>
              <a:buFont typeface="Noto Sans Symbols"/>
              <a:buChar char="⮚"/>
            </a:pPr>
            <a:r>
              <a:rPr b="1" lang="ru-RU" sz="2800">
                <a:solidFill>
                  <a:schemeClr val="dk1"/>
                </a:solidFill>
                <a:latin typeface="Times New Roman"/>
                <a:ea typeface="Times New Roman"/>
                <a:cs typeface="Times New Roman"/>
                <a:sym typeface="Times New Roman"/>
              </a:rPr>
              <a:t>хулқ-атворни моделлаштириш; </a:t>
            </a:r>
            <a:endParaRPr b="1" sz="2800">
              <a:solidFill>
                <a:schemeClr val="dk1"/>
              </a:solidFill>
              <a:latin typeface="Times New Roman"/>
              <a:ea typeface="Times New Roman"/>
              <a:cs typeface="Times New Roman"/>
              <a:sym typeface="Times New Roman"/>
            </a:endParaRPr>
          </a:p>
          <a:p>
            <a:pPr indent="-457200" lvl="0" marL="457200" marR="0" rtl="0" algn="l">
              <a:lnSpc>
                <a:spcPct val="107000"/>
              </a:lnSpc>
              <a:spcBef>
                <a:spcPts val="800"/>
              </a:spcBef>
              <a:spcAft>
                <a:spcPts val="0"/>
              </a:spcAft>
              <a:buClr>
                <a:schemeClr val="dk1"/>
              </a:buClr>
              <a:buSzPts val="2800"/>
              <a:buFont typeface="Noto Sans Symbols"/>
              <a:buChar char="⮚"/>
            </a:pPr>
            <a:r>
              <a:rPr b="1" lang="ru-RU" sz="2800">
                <a:solidFill>
                  <a:schemeClr val="dk1"/>
                </a:solidFill>
                <a:latin typeface="Times New Roman"/>
                <a:ea typeface="Times New Roman"/>
                <a:cs typeface="Times New Roman"/>
                <a:sym typeface="Times New Roman"/>
              </a:rPr>
              <a:t>тренинглар; </a:t>
            </a:r>
            <a:endParaRPr b="1" sz="2800">
              <a:solidFill>
                <a:schemeClr val="dk1"/>
              </a:solidFill>
              <a:latin typeface="Times New Roman"/>
              <a:ea typeface="Times New Roman"/>
              <a:cs typeface="Times New Roman"/>
              <a:sym typeface="Times New Roman"/>
            </a:endParaRPr>
          </a:p>
          <a:p>
            <a:pPr indent="-279400" lvl="0" marL="457200" marR="0" rtl="0" algn="l">
              <a:lnSpc>
                <a:spcPct val="107000"/>
              </a:lnSpc>
              <a:spcBef>
                <a:spcPts val="800"/>
              </a:spcBef>
              <a:spcAft>
                <a:spcPts val="0"/>
              </a:spcAft>
              <a:buClr>
                <a:schemeClr val="dk1"/>
              </a:buClr>
              <a:buSzPts val="2800"/>
              <a:buFont typeface="Noto Sans Symbols"/>
              <a:buNone/>
            </a:pPr>
            <a:r>
              <a:t/>
            </a:r>
            <a:endParaRPr sz="2800">
              <a:solidFill>
                <a:schemeClr val="dk1"/>
              </a:solidFill>
              <a:latin typeface="Times New Roman"/>
              <a:ea typeface="Times New Roman"/>
              <a:cs typeface="Times New Roman"/>
              <a:sym typeface="Times New Roman"/>
            </a:endParaRPr>
          </a:p>
          <a:p>
            <a:pPr indent="-393700" lvl="0" marL="457200" marR="0" rtl="0" algn="l">
              <a:lnSpc>
                <a:spcPct val="107000"/>
              </a:lnSpc>
              <a:spcBef>
                <a:spcPts val="800"/>
              </a:spcBef>
              <a:spcAft>
                <a:spcPts val="0"/>
              </a:spcAft>
              <a:buClr>
                <a:schemeClr val="dk1"/>
              </a:buClr>
              <a:buSzPts val="1000"/>
              <a:buFont typeface="Noto Sans Symbols"/>
              <a:buNone/>
            </a:pPr>
            <a:r>
              <a:t/>
            </a:r>
            <a:endParaRPr sz="1000">
              <a:solidFill>
                <a:schemeClr val="dk1"/>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376" name="Shape 376"/>
        <p:cNvGrpSpPr/>
        <p:nvPr/>
      </p:nvGrpSpPr>
      <p:grpSpPr>
        <a:xfrm>
          <a:off x="0" y="0"/>
          <a:ext cx="0" cy="0"/>
          <a:chOff x="0" y="0"/>
          <a:chExt cx="0" cy="0"/>
        </a:xfrm>
      </p:grpSpPr>
      <p:sp>
        <p:nvSpPr>
          <p:cNvPr id="377" name="Google Shape;377;p34"/>
          <p:cNvSpPr/>
          <p:nvPr/>
        </p:nvSpPr>
        <p:spPr>
          <a:xfrm>
            <a:off x="616944" y="1288999"/>
            <a:ext cx="8879595" cy="3533660"/>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ru-RU" sz="2200">
                <a:solidFill>
                  <a:schemeClr val="dk1"/>
                </a:solidFill>
                <a:latin typeface="Times New Roman"/>
                <a:ea typeface="Times New Roman"/>
                <a:cs typeface="Times New Roman"/>
                <a:sym typeface="Times New Roman"/>
              </a:rPr>
              <a:t>             Кейс-стади(case–study)  қарор қабул қилиш ва муаммоларни ҳал қилишда фаол ўрганишнинг энг қадимги ва энг тасдиқланган усулларидан биридир. </a:t>
            </a:r>
            <a:endParaRPr/>
          </a:p>
          <a:p>
            <a:pPr indent="0" lvl="0" marL="0" marR="0" rtl="0" algn="just">
              <a:lnSpc>
                <a:spcPct val="107000"/>
              </a:lnSpc>
              <a:spcBef>
                <a:spcPts val="800"/>
              </a:spcBef>
              <a:spcAft>
                <a:spcPts val="0"/>
              </a:spcAft>
              <a:buNone/>
            </a:pPr>
            <a:r>
              <a:rPr b="1" lang="ru-RU" sz="2200">
                <a:solidFill>
                  <a:schemeClr val="dk1"/>
                </a:solidFill>
                <a:latin typeface="Times New Roman"/>
                <a:ea typeface="Times New Roman"/>
                <a:cs typeface="Times New Roman"/>
                <a:sym typeface="Times New Roman"/>
              </a:rPr>
              <a:t>	Бу методнинг мақсади талабгорларни ахборотни таҳлил қилиш, унинг тузилиши, асосий муаммоларни аниқлаш, муқобил ечимларни яратиш, уларни баҳолаш, энг яхши ечимни танлаш ва ҳаракат дастурларини ишлаб чиқишга ўргатишдир. </a:t>
            </a:r>
            <a:endParaRPr/>
          </a:p>
          <a:p>
            <a:pPr indent="0" lvl="0" marL="0" marR="0" rtl="0" algn="just">
              <a:lnSpc>
                <a:spcPct val="107000"/>
              </a:lnSpc>
              <a:spcBef>
                <a:spcPts val="800"/>
              </a:spcBef>
              <a:spcAft>
                <a:spcPts val="0"/>
              </a:spcAft>
              <a:buNone/>
            </a:pPr>
            <a:r>
              <a:rPr b="1" lang="ru-RU" sz="2200">
                <a:solidFill>
                  <a:schemeClr val="dk1"/>
                </a:solidFill>
                <a:latin typeface="Times New Roman"/>
                <a:ea typeface="Times New Roman"/>
                <a:cs typeface="Times New Roman"/>
                <a:sym typeface="Times New Roman"/>
              </a:rPr>
              <a:t>	Бу усул, айниқса, турли даражадаги менежерларни тайёрлашда ўзини яхши исботлади.</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381" name="Shape 381"/>
        <p:cNvGrpSpPr/>
        <p:nvPr/>
      </p:nvGrpSpPr>
      <p:grpSpPr>
        <a:xfrm>
          <a:off x="0" y="0"/>
          <a:ext cx="0" cy="0"/>
          <a:chOff x="0" y="0"/>
          <a:chExt cx="0" cy="0"/>
        </a:xfrm>
      </p:grpSpPr>
      <p:sp>
        <p:nvSpPr>
          <p:cNvPr id="382" name="Google Shape;382;p35"/>
          <p:cNvSpPr txBox="1"/>
          <p:nvPr/>
        </p:nvSpPr>
        <p:spPr>
          <a:xfrm>
            <a:off x="198304" y="654955"/>
            <a:ext cx="9617725" cy="5237331"/>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ru-RU" sz="2000">
                <a:solidFill>
                  <a:schemeClr val="dk1"/>
                </a:solidFill>
                <a:latin typeface="Times New Roman"/>
                <a:ea typeface="Times New Roman"/>
                <a:cs typeface="Times New Roman"/>
                <a:sym typeface="Times New Roman"/>
              </a:rPr>
              <a:t>	</a:t>
            </a:r>
            <a:r>
              <a:rPr b="1" lang="ru-RU" sz="2000">
                <a:solidFill>
                  <a:schemeClr val="dk1"/>
                </a:solidFill>
                <a:latin typeface="Times New Roman"/>
                <a:ea typeface="Times New Roman"/>
                <a:cs typeface="Times New Roman"/>
                <a:sym typeface="Times New Roman"/>
              </a:rPr>
              <a:t>Бизнес ва ишбилармонлик ўйинлар - бу ўқув мавзулари талабгорларнинг касбий фаолиятининг маълум томонларини тақлид қилувчи вазиятлар ва материаллар асосида ишлаб чиқиладиган машғулот шаклидир. </a:t>
            </a:r>
            <a:endParaRPr/>
          </a:p>
          <a:p>
            <a:pPr indent="0" lvl="0" marL="0" marR="0" rtl="0" algn="just">
              <a:lnSpc>
                <a:spcPct val="107000"/>
              </a:lnSpc>
              <a:spcBef>
                <a:spcPts val="800"/>
              </a:spcBef>
              <a:spcAft>
                <a:spcPts val="0"/>
              </a:spcAft>
              <a:buNone/>
            </a:pPr>
            <a:r>
              <a:rPr b="1" lang="ru-RU" sz="2000">
                <a:solidFill>
                  <a:schemeClr val="dk1"/>
                </a:solidFill>
                <a:latin typeface="Times New Roman"/>
                <a:ea typeface="Times New Roman"/>
                <a:cs typeface="Times New Roman"/>
                <a:sym typeface="Times New Roman"/>
              </a:rPr>
              <a:t>	Ишбилармонлик ўйини маълум бир сценарий, иш қоидалари ва ўйин мазмунининг боришини белгилайдиган кириш маълумотларининг мавжудлигини назарда тутади. Ўйин уч босқичдан ўтади: тайёргарлик, ўйинни бевосита ўтказиш ва таҳлил қилиш ва якунлаш. Ўйинни таҳлил қилишни унинг иштирокчилар томонидан баҳоланишидан бошлаб, ўқитувчининг таҳлили, шарҳи ва хулосаси билан якунлагани мақсадга мувофиқ. Хулоса қилганда, аудитория ишбилармонлик ўйини натижасида нимага эришганлиги, улар ўзлари учун қандай хулосалар қилганини аниқлаш керак. </a:t>
            </a:r>
            <a:endParaRPr/>
          </a:p>
          <a:p>
            <a:pPr indent="0" lvl="0" marL="0" marR="0" rtl="0" algn="just">
              <a:lnSpc>
                <a:spcPct val="107000"/>
              </a:lnSpc>
              <a:spcBef>
                <a:spcPts val="800"/>
              </a:spcBef>
              <a:spcAft>
                <a:spcPts val="0"/>
              </a:spcAft>
              <a:buNone/>
            </a:pPr>
            <a:r>
              <a:rPr b="1" lang="ru-RU" sz="2000">
                <a:solidFill>
                  <a:schemeClr val="dk1"/>
                </a:solidFill>
                <a:latin typeface="Times New Roman"/>
                <a:ea typeface="Times New Roman"/>
                <a:cs typeface="Times New Roman"/>
                <a:sym typeface="Times New Roman"/>
              </a:rPr>
              <a:t>	Ўйинни таҳлил қилиш, айниқса, уни ўтказишда видеоёзувдан фойдаланилганда қизиқарли ва мазмунли бўлади. Ишбилармонлик ўйинлари ахборот билан ишлашни, қарорлар қабул қилишни ва ушбу қарорларни амалий амалга оширишни лойиҳалашни ўрганишнинг ўзига хос усули ҳисобланади.</a:t>
            </a:r>
            <a:endParaRPr/>
          </a:p>
        </p:txBody>
      </p:sp>
      <p:sp>
        <p:nvSpPr>
          <p:cNvPr id="383" name="Google Shape;383;p35"/>
          <p:cNvSpPr/>
          <p:nvPr/>
        </p:nvSpPr>
        <p:spPr>
          <a:xfrm>
            <a:off x="407081" y="0"/>
            <a:ext cx="9210255"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600">
                <a:solidFill>
                  <a:schemeClr val="dk1"/>
                </a:solidFill>
                <a:latin typeface="Times New Roman"/>
                <a:ea typeface="Times New Roman"/>
                <a:cs typeface="Times New Roman"/>
                <a:sym typeface="Times New Roman"/>
              </a:rPr>
              <a:t>Бизнес ва ишбилармонлик ўйинлар [5].</a:t>
            </a:r>
            <a:endParaRPr b="1" sz="3600">
              <a:solidFill>
                <a:schemeClr val="dk1"/>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388" name="Shape 388"/>
        <p:cNvGrpSpPr/>
        <p:nvPr/>
      </p:nvGrpSpPr>
      <p:grpSpPr>
        <a:xfrm>
          <a:off x="0" y="0"/>
          <a:ext cx="0" cy="0"/>
          <a:chOff x="0" y="0"/>
          <a:chExt cx="0" cy="0"/>
        </a:xfrm>
      </p:grpSpPr>
      <p:sp>
        <p:nvSpPr>
          <p:cNvPr id="389" name="Google Shape;389;p36"/>
          <p:cNvSpPr txBox="1"/>
          <p:nvPr/>
        </p:nvSpPr>
        <p:spPr>
          <a:xfrm>
            <a:off x="275422" y="1205247"/>
            <a:ext cx="9221118" cy="2990562"/>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ru-RU" sz="2200">
                <a:solidFill>
                  <a:schemeClr val="dk1"/>
                </a:solidFill>
                <a:latin typeface="Times New Roman"/>
                <a:ea typeface="Times New Roman"/>
                <a:cs typeface="Times New Roman"/>
                <a:sym typeface="Times New Roman"/>
              </a:rPr>
              <a:t>	</a:t>
            </a:r>
            <a:r>
              <a:rPr b="1" lang="ru-RU" sz="2200">
                <a:solidFill>
                  <a:schemeClr val="dk1"/>
                </a:solidFill>
                <a:latin typeface="Times New Roman"/>
                <a:ea typeface="Times New Roman"/>
                <a:cs typeface="Times New Roman"/>
                <a:sym typeface="Times New Roman"/>
              </a:rPr>
              <a:t>Берилган мавзу бўйича гуруҳ муҳокамалари талабгорларнинг кичик гуруҳларда (4 дан 7 кишигача) ўтказилади. Гуруҳ муҳокамаси талабгорларнинг тажрибасидан максимал даражада фойдаланишга имкон беради, бу ўрганилаётган материални яхшироқ ўзлаштиришга ҳисса қўшади (ўқитувчи томонидан таклиф қилинган схема бўйича далилларни ишлаб чиқиш, асослаш тамойиллари ва ёндашувларини қандай бўлиши кераклигини, нима тўғри эканлигини ўқитувчи емас, балки талабгорларнинг ўзлари айтадилар). </a:t>
            </a:r>
            <a:endParaRPr/>
          </a:p>
        </p:txBody>
      </p:sp>
      <p:sp>
        <p:nvSpPr>
          <p:cNvPr id="390" name="Google Shape;390;p36"/>
          <p:cNvSpPr txBox="1"/>
          <p:nvPr/>
        </p:nvSpPr>
        <p:spPr>
          <a:xfrm>
            <a:off x="183940" y="154984"/>
            <a:ext cx="8243963" cy="55399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000">
                <a:solidFill>
                  <a:schemeClr val="dk1"/>
                </a:solidFill>
                <a:latin typeface="Times New Roman"/>
                <a:ea typeface="Times New Roman"/>
                <a:cs typeface="Times New Roman"/>
                <a:sym typeface="Times New Roman"/>
              </a:rPr>
              <a:t>ГУРУҲ МУҲОКАМАСИ [5].</a:t>
            </a:r>
            <a:endParaRPr b="1" sz="3000">
              <a:solidFill>
                <a:schemeClr val="dk1"/>
              </a:solidFill>
              <a:latin typeface="Times New Roman"/>
              <a:ea typeface="Times New Roman"/>
              <a:cs typeface="Times New Roman"/>
              <a:sym typeface="Times New Roman"/>
            </a:endParaRPr>
          </a:p>
        </p:txBody>
      </p:sp>
      <p:sp>
        <p:nvSpPr>
          <p:cNvPr id="391" name="Google Shape;391;p36"/>
          <p:cNvSpPr/>
          <p:nvPr/>
        </p:nvSpPr>
        <p:spPr>
          <a:xfrm>
            <a:off x="275422" y="4344556"/>
            <a:ext cx="9221118" cy="1541448"/>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ru-RU" sz="2200">
                <a:solidFill>
                  <a:schemeClr val="dk1"/>
                </a:solidFill>
                <a:latin typeface="Times New Roman"/>
                <a:ea typeface="Times New Roman"/>
                <a:cs typeface="Times New Roman"/>
                <a:sym typeface="Times New Roman"/>
              </a:rPr>
              <a:t>	</a:t>
            </a:r>
            <a:r>
              <a:rPr b="1" lang="ru-RU" sz="2200">
                <a:solidFill>
                  <a:schemeClr val="dk1"/>
                </a:solidFill>
                <a:latin typeface="Times New Roman"/>
                <a:ea typeface="Times New Roman"/>
                <a:cs typeface="Times New Roman"/>
                <a:sym typeface="Times New Roman"/>
              </a:rPr>
              <a:t>Гуруҳ муҳокамалари, айниқса, мураккаб материалларни ўрганиш ва ишлаш ва тўғри муносабатни шакллантириш учун самарали усул хисобланади. Бу усул фикр-мулоҳаза, мустаҳкамлаш, амалиёт, мотивация ва узатиш учун яхши имкониятлар яратади.</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395" name="Shape 395"/>
        <p:cNvGrpSpPr/>
        <p:nvPr/>
      </p:nvGrpSpPr>
      <p:grpSpPr>
        <a:xfrm>
          <a:off x="0" y="0"/>
          <a:ext cx="0" cy="0"/>
          <a:chOff x="0" y="0"/>
          <a:chExt cx="0" cy="0"/>
        </a:xfrm>
      </p:grpSpPr>
      <p:sp>
        <p:nvSpPr>
          <p:cNvPr id="396" name="Google Shape;396;p37"/>
          <p:cNvSpPr txBox="1"/>
          <p:nvPr/>
        </p:nvSpPr>
        <p:spPr>
          <a:xfrm>
            <a:off x="452096" y="1093272"/>
            <a:ext cx="8728455" cy="5198411"/>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ru-RU" sz="2400">
                <a:solidFill>
                  <a:srgbClr val="333333"/>
                </a:solidFill>
                <a:latin typeface="Times New Roman"/>
                <a:ea typeface="Times New Roman"/>
                <a:cs typeface="Times New Roman"/>
                <a:sym typeface="Times New Roman"/>
              </a:rPr>
              <a:t>	</a:t>
            </a:r>
            <a:r>
              <a:rPr b="1" lang="ru-RU" sz="3200">
                <a:solidFill>
                  <a:srgbClr val="333333"/>
                </a:solidFill>
                <a:latin typeface="Times New Roman"/>
                <a:ea typeface="Times New Roman"/>
                <a:cs typeface="Times New Roman"/>
                <a:sym typeface="Times New Roman"/>
              </a:rPr>
              <a:t>Хулқ-атворни моделлаштириш </a:t>
            </a:r>
            <a:r>
              <a:rPr lang="ru-RU" sz="2400">
                <a:solidFill>
                  <a:srgbClr val="333333"/>
                </a:solidFill>
                <a:latin typeface="Times New Roman"/>
                <a:ea typeface="Times New Roman"/>
                <a:cs typeface="Times New Roman"/>
                <a:sym typeface="Times New Roman"/>
              </a:rPr>
              <a:t>- </a:t>
            </a:r>
            <a:r>
              <a:rPr b="1" lang="ru-RU" sz="2800">
                <a:solidFill>
                  <a:srgbClr val="333333"/>
                </a:solidFill>
                <a:latin typeface="Times New Roman"/>
                <a:ea typeface="Times New Roman"/>
                <a:cs typeface="Times New Roman"/>
                <a:sym typeface="Times New Roman"/>
              </a:rPr>
              <a:t>фаол ўрганишнинг нисбатан янги усули бўлиб, у қуйидаги босқичлар орқали касбий фаолиятни бажариш билан боғлиқ муайян кўникма ва муносабатларни ўргатади: хатти-ҳаракатларнинг "хатти-ҳаракатлар модели" ни тақдим этиш; таклиф қилинган моделни талабгорлар томонидан такрорлаш; тегишли хатти-ҳаракатларни ўзлаштиришда муваффақият даражасини кўрсатадиган фикр-мулоҳазаларни таъминлаш ва мустаҳкамлаш.</a:t>
            </a:r>
            <a:endParaRPr b="1" sz="2800">
              <a:solidFill>
                <a:schemeClr val="dk1"/>
              </a:solidFill>
              <a:latin typeface="Times New Roman"/>
              <a:ea typeface="Times New Roman"/>
              <a:cs typeface="Times New Roman"/>
              <a:sym typeface="Times New Roman"/>
            </a:endParaRPr>
          </a:p>
        </p:txBody>
      </p:sp>
      <p:sp>
        <p:nvSpPr>
          <p:cNvPr id="397" name="Google Shape;397;p37"/>
          <p:cNvSpPr/>
          <p:nvPr/>
        </p:nvSpPr>
        <p:spPr>
          <a:xfrm>
            <a:off x="727517" y="277297"/>
            <a:ext cx="7986825"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200">
                <a:solidFill>
                  <a:schemeClr val="dk1"/>
                </a:solidFill>
                <a:latin typeface="Times New Roman"/>
                <a:ea typeface="Times New Roman"/>
                <a:cs typeface="Times New Roman"/>
                <a:sym typeface="Times New Roman"/>
              </a:rPr>
              <a:t>Хулқ-атворни моделлаштириш [5].</a:t>
            </a:r>
            <a:endParaRPr b="1" sz="3200">
              <a:solidFill>
                <a:schemeClr val="dk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402" name="Shape 402"/>
        <p:cNvGrpSpPr/>
        <p:nvPr/>
      </p:nvGrpSpPr>
      <p:grpSpPr>
        <a:xfrm>
          <a:off x="0" y="0"/>
          <a:ext cx="0" cy="0"/>
          <a:chOff x="0" y="0"/>
          <a:chExt cx="0" cy="0"/>
        </a:xfrm>
      </p:grpSpPr>
      <p:sp>
        <p:nvSpPr>
          <p:cNvPr id="403" name="Google Shape;403;p38"/>
          <p:cNvSpPr txBox="1"/>
          <p:nvPr/>
        </p:nvSpPr>
        <p:spPr>
          <a:xfrm>
            <a:off x="178375" y="945292"/>
            <a:ext cx="9303489" cy="5078826"/>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ru-RU" sz="2400">
                <a:solidFill>
                  <a:schemeClr val="dk1"/>
                </a:solidFill>
                <a:latin typeface="Times New Roman"/>
                <a:ea typeface="Times New Roman"/>
                <a:cs typeface="Times New Roman"/>
                <a:sym typeface="Times New Roman"/>
              </a:rPr>
              <a:t>	</a:t>
            </a:r>
            <a:r>
              <a:rPr b="1" lang="ru-RU" sz="2800">
                <a:solidFill>
                  <a:schemeClr val="dk1"/>
                </a:solidFill>
                <a:latin typeface="Times New Roman"/>
                <a:ea typeface="Times New Roman"/>
                <a:cs typeface="Times New Roman"/>
                <a:sym typeface="Times New Roman"/>
              </a:rPr>
              <a:t>Тренинг -</a:t>
            </a:r>
            <a:r>
              <a:rPr lang="ru-RU" sz="2400">
                <a:solidFill>
                  <a:schemeClr val="dk1"/>
                </a:solidFill>
                <a:latin typeface="Times New Roman"/>
                <a:ea typeface="Times New Roman"/>
                <a:cs typeface="Times New Roman"/>
                <a:sym typeface="Times New Roman"/>
              </a:rPr>
              <a:t> </a:t>
            </a:r>
            <a:r>
              <a:rPr b="1" lang="ru-RU" sz="2400">
                <a:solidFill>
                  <a:schemeClr val="dk1"/>
                </a:solidFill>
                <a:latin typeface="Times New Roman"/>
                <a:ea typeface="Times New Roman"/>
                <a:cs typeface="Times New Roman"/>
                <a:sym typeface="Times New Roman"/>
              </a:rPr>
              <a:t>бу шундай машғулот бўлиб, унда материалнинг назарий блоклари минималлаштирилади ва асосий эътибор билим ва кўникмаларни амалий ривожлантиришга қаратилади. </a:t>
            </a:r>
            <a:endParaRPr/>
          </a:p>
          <a:p>
            <a:pPr indent="0" lvl="0" marL="0" marR="0" rtl="0" algn="just">
              <a:lnSpc>
                <a:spcPct val="107000"/>
              </a:lnSpc>
              <a:spcBef>
                <a:spcPts val="800"/>
              </a:spcBef>
              <a:spcAft>
                <a:spcPts val="0"/>
              </a:spcAft>
              <a:buNone/>
            </a:pPr>
            <a:r>
              <a:rPr b="1" lang="ru-RU" sz="2400">
                <a:solidFill>
                  <a:schemeClr val="dk1"/>
                </a:solidFill>
                <a:latin typeface="Times New Roman"/>
                <a:ea typeface="Times New Roman"/>
                <a:cs typeface="Times New Roman"/>
                <a:sym typeface="Times New Roman"/>
              </a:rPr>
              <a:t>	Тренинг иштирокчиларининг таркибини аниқлашда ходимларнинг ташкилий иерархиядаги позициясига мувофиқ "горизонтал кесиш" ни амалга ошириш тавсия этилади. </a:t>
            </a:r>
            <a:endParaRPr/>
          </a:p>
          <a:p>
            <a:pPr indent="0" lvl="0" marL="0" marR="0" rtl="0" algn="just">
              <a:lnSpc>
                <a:spcPct val="107000"/>
              </a:lnSpc>
              <a:spcBef>
                <a:spcPts val="800"/>
              </a:spcBef>
              <a:spcAft>
                <a:spcPts val="0"/>
              </a:spcAft>
              <a:buNone/>
            </a:pPr>
            <a:r>
              <a:rPr b="1" lang="ru-RU" sz="2400">
                <a:solidFill>
                  <a:schemeClr val="dk1"/>
                </a:solidFill>
                <a:latin typeface="Times New Roman"/>
                <a:ea typeface="Times New Roman"/>
                <a:cs typeface="Times New Roman"/>
                <a:sym typeface="Times New Roman"/>
              </a:rPr>
              <a:t>	Булар бир хил даражадаги менежерлар, топ-менежерлар, сотувчилар ёки бир хил даражадаги котиблар бўлиши мумкин. Уларни аралаштириш мақсадга мувофиқ эмас, аммо, алоҳида бўлим ходимларини аралаш қилиб тренинглар ташкиллаштириш мумкин.</a:t>
            </a:r>
            <a:endParaRPr/>
          </a:p>
        </p:txBody>
      </p:sp>
      <p:sp>
        <p:nvSpPr>
          <p:cNvPr id="404" name="Google Shape;404;p38"/>
          <p:cNvSpPr txBox="1"/>
          <p:nvPr/>
        </p:nvSpPr>
        <p:spPr>
          <a:xfrm>
            <a:off x="1647468" y="226040"/>
            <a:ext cx="4960088" cy="55399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000">
                <a:solidFill>
                  <a:schemeClr val="dk1"/>
                </a:solidFill>
                <a:latin typeface="Times New Roman"/>
                <a:ea typeface="Times New Roman"/>
                <a:cs typeface="Times New Roman"/>
                <a:sym typeface="Times New Roman"/>
              </a:rPr>
              <a:t>ТРЕНИНГ [5].</a:t>
            </a:r>
            <a:r>
              <a:rPr lang="ru-RU" sz="2400">
                <a:solidFill>
                  <a:schemeClr val="dk1"/>
                </a:solidFill>
                <a:latin typeface="Times New Roman"/>
                <a:ea typeface="Times New Roman"/>
                <a:cs typeface="Times New Roman"/>
                <a:sym typeface="Times New Roman"/>
              </a:rPr>
              <a:t> </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408" name="Shape 408"/>
        <p:cNvGrpSpPr/>
        <p:nvPr/>
      </p:nvGrpSpPr>
      <p:grpSpPr>
        <a:xfrm>
          <a:off x="0" y="0"/>
          <a:ext cx="0" cy="0"/>
          <a:chOff x="0" y="0"/>
          <a:chExt cx="0" cy="0"/>
        </a:xfrm>
      </p:grpSpPr>
      <p:sp>
        <p:nvSpPr>
          <p:cNvPr id="409" name="Google Shape;409;p39"/>
          <p:cNvSpPr txBox="1"/>
          <p:nvPr/>
        </p:nvSpPr>
        <p:spPr>
          <a:xfrm>
            <a:off x="0" y="2257070"/>
            <a:ext cx="9906000" cy="4454425"/>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lang="ru-RU" sz="2000">
                <a:solidFill>
                  <a:schemeClr val="dk1"/>
                </a:solidFill>
                <a:latin typeface="Times New Roman"/>
                <a:ea typeface="Times New Roman"/>
                <a:cs typeface="Times New Roman"/>
                <a:sym typeface="Times New Roman"/>
              </a:rPr>
              <a:t>	</a:t>
            </a:r>
            <a:r>
              <a:rPr b="1" lang="ru-RU" sz="2400">
                <a:solidFill>
                  <a:schemeClr val="dk1"/>
                </a:solidFill>
                <a:latin typeface="Times New Roman"/>
                <a:ea typeface="Times New Roman"/>
                <a:cs typeface="Times New Roman"/>
                <a:sym typeface="Times New Roman"/>
              </a:rPr>
              <a:t>Кадрлар алмашинуви қуйидаги вазифаларни ҳал қилади: </a:t>
            </a:r>
            <a:endParaRPr/>
          </a:p>
          <a:p>
            <a:pPr indent="-342900" lvl="0" marL="342900" marR="0" rtl="0" algn="just">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билимларнинг касбий торлиги бартараф этилади, янги кўникмаларнинг ривожланиши рағбатлантирилади; </a:t>
            </a:r>
            <a:endParaRPr/>
          </a:p>
          <a:p>
            <a:pPr indent="-342900" lvl="0" marL="342900" marR="0" rtl="0" algn="just">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компаниянинг тузилишини, унинг иш тамойилларини, ташкилий маданиятини яхшироқ тушунишни таъминлайди; </a:t>
            </a:r>
            <a:endParaRPr/>
          </a:p>
          <a:p>
            <a:pPr indent="-342900" lvl="0" marL="342900" marR="0" rtl="0" algn="just">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ходимлар ташкилотнинг бошқа бўлинмалари иши билан танишадилар, бу эса яқинроқ корпоратив ички алоқаларни ўрнатишга ёрдам беради; </a:t>
            </a:r>
            <a:endParaRPr/>
          </a:p>
          <a:p>
            <a:pPr indent="-342900" lvl="0" marL="342900" marR="0" rtl="0" algn="just">
              <a:lnSpc>
                <a:spcPct val="107000"/>
              </a:lnSpc>
              <a:spcBef>
                <a:spcPts val="800"/>
              </a:spcBef>
              <a:spcAft>
                <a:spcPts val="0"/>
              </a:spcAft>
              <a:buClr>
                <a:schemeClr val="dk1"/>
              </a:buClr>
              <a:buSzPts val="2400"/>
              <a:buFont typeface="Noto Sans Symbols"/>
              <a:buChar char="✔"/>
            </a:pPr>
            <a:r>
              <a:rPr b="1" lang="ru-RU" sz="2400">
                <a:solidFill>
                  <a:schemeClr val="dk1"/>
                </a:solidFill>
                <a:latin typeface="Times New Roman"/>
                <a:ea typeface="Times New Roman"/>
                <a:cs typeface="Times New Roman"/>
                <a:sym typeface="Times New Roman"/>
              </a:rPr>
              <a:t>ходимнинг мойилликлари ва ундан компанияда энг яхши фойдаланиш имкониятлари очиб берилади.</a:t>
            </a:r>
            <a:endParaRPr/>
          </a:p>
        </p:txBody>
      </p:sp>
      <p:sp>
        <p:nvSpPr>
          <p:cNvPr id="410" name="Google Shape;410;p39"/>
          <p:cNvSpPr/>
          <p:nvPr/>
        </p:nvSpPr>
        <p:spPr>
          <a:xfrm>
            <a:off x="451692" y="631675"/>
            <a:ext cx="9173659" cy="1607235"/>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ru-RU" sz="3200">
                <a:solidFill>
                  <a:schemeClr val="dk1"/>
                </a:solidFill>
                <a:latin typeface="Times New Roman"/>
                <a:ea typeface="Times New Roman"/>
                <a:cs typeface="Times New Roman"/>
                <a:sym typeface="Times New Roman"/>
              </a:rPr>
              <a:t>          Ротация </a:t>
            </a:r>
            <a:r>
              <a:rPr lang="ru-RU" sz="2000">
                <a:solidFill>
                  <a:schemeClr val="dk1"/>
                </a:solidFill>
                <a:latin typeface="Times New Roman"/>
                <a:ea typeface="Times New Roman"/>
                <a:cs typeface="Times New Roman"/>
                <a:sym typeface="Times New Roman"/>
              </a:rPr>
              <a:t>- </a:t>
            </a:r>
            <a:r>
              <a:rPr b="1" lang="ru-RU" sz="2000">
                <a:solidFill>
                  <a:schemeClr val="dk1"/>
                </a:solidFill>
                <a:latin typeface="Times New Roman"/>
                <a:ea typeface="Times New Roman"/>
                <a:cs typeface="Times New Roman"/>
                <a:sym typeface="Times New Roman"/>
              </a:rPr>
              <a:t>бу оддий ходим, мутахассис ёки менежернинг янги иш йўналишлари ва ташкилотнинг турли бўлимлари билан танишиш учун ташкилот ичидаги бир иш соҳасидан бошқасига ўтиши. Ҳар бир бўлимда қолиш муддати одатда бир неча ҳафтадан бир йилгача давом этади. </a:t>
            </a:r>
            <a:endParaRPr/>
          </a:p>
        </p:txBody>
      </p:sp>
      <p:sp>
        <p:nvSpPr>
          <p:cNvPr id="411" name="Google Shape;411;p39"/>
          <p:cNvSpPr/>
          <p:nvPr/>
        </p:nvSpPr>
        <p:spPr>
          <a:xfrm>
            <a:off x="451692" y="47925"/>
            <a:ext cx="9454308" cy="583750"/>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lang="ru-RU" sz="3200">
                <a:solidFill>
                  <a:schemeClr val="dk1"/>
                </a:solidFill>
                <a:latin typeface="Times New Roman"/>
                <a:ea typeface="Times New Roman"/>
                <a:cs typeface="Times New Roman"/>
                <a:sym typeface="Times New Roman"/>
              </a:rPr>
              <a:t>Ротация [7].</a:t>
            </a:r>
            <a:endParaRPr b="1" sz="3200">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416" name="Shape 416"/>
        <p:cNvGrpSpPr/>
        <p:nvPr/>
      </p:nvGrpSpPr>
      <p:grpSpPr>
        <a:xfrm>
          <a:off x="0" y="0"/>
          <a:ext cx="0" cy="0"/>
          <a:chOff x="0" y="0"/>
          <a:chExt cx="0" cy="0"/>
        </a:xfrm>
      </p:grpSpPr>
      <p:sp>
        <p:nvSpPr>
          <p:cNvPr id="417" name="Google Shape;417;p40"/>
          <p:cNvSpPr txBox="1"/>
          <p:nvPr/>
        </p:nvSpPr>
        <p:spPr>
          <a:xfrm>
            <a:off x="157612" y="844855"/>
            <a:ext cx="9448967" cy="5935086"/>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ru-RU" sz="2100">
                <a:solidFill>
                  <a:schemeClr val="dk1"/>
                </a:solidFill>
                <a:latin typeface="Times New Roman"/>
                <a:ea typeface="Times New Roman"/>
                <a:cs typeface="Times New Roman"/>
                <a:sym typeface="Times New Roman"/>
              </a:rPr>
              <a:t>	</a:t>
            </a:r>
            <a:r>
              <a:rPr b="1" lang="ru-RU" sz="3200">
                <a:solidFill>
                  <a:schemeClr val="dk1"/>
                </a:solidFill>
                <a:latin typeface="Times New Roman"/>
                <a:ea typeface="Times New Roman"/>
                <a:cs typeface="Times New Roman"/>
                <a:sym typeface="Times New Roman"/>
              </a:rPr>
              <a:t>Амалиёт стажировкаси </a:t>
            </a:r>
            <a:r>
              <a:rPr lang="ru-RU" sz="2000">
                <a:solidFill>
                  <a:schemeClr val="dk1"/>
                </a:solidFill>
                <a:latin typeface="Times New Roman"/>
                <a:ea typeface="Times New Roman"/>
                <a:cs typeface="Times New Roman"/>
                <a:sym typeface="Times New Roman"/>
              </a:rPr>
              <a:t>- </a:t>
            </a:r>
            <a:r>
              <a:rPr b="1" lang="ru-RU" sz="2400">
                <a:solidFill>
                  <a:schemeClr val="dk1"/>
                </a:solidFill>
                <a:latin typeface="Times New Roman"/>
                <a:ea typeface="Times New Roman"/>
                <a:cs typeface="Times New Roman"/>
                <a:sym typeface="Times New Roman"/>
              </a:rPr>
              <a:t>бу мутахассислар ва менежерларни келажакда бажарадиган иш ҳақида тушунчаларини кенгайтириш мақсадида ишни бажариш учун зарур бўлган янги кўникмалар ва билимларни ўргатишдир.</a:t>
            </a:r>
            <a:endParaRPr/>
          </a:p>
          <a:p>
            <a:pPr indent="0" lvl="0" marL="0" marR="0" rtl="0" algn="just">
              <a:lnSpc>
                <a:spcPct val="107000"/>
              </a:lnSpc>
              <a:spcBef>
                <a:spcPts val="800"/>
              </a:spcBef>
              <a:spcAft>
                <a:spcPts val="0"/>
              </a:spcAft>
              <a:buNone/>
            </a:pPr>
            <a:r>
              <a:rPr b="1" lang="ru-RU" sz="2400">
                <a:solidFill>
                  <a:schemeClr val="dk1"/>
                </a:solidFill>
                <a:latin typeface="Times New Roman"/>
                <a:ea typeface="Times New Roman"/>
                <a:cs typeface="Times New Roman"/>
                <a:sym typeface="Times New Roman"/>
              </a:rPr>
              <a:t>	Корхонанинг турли бўлинмаларида ёки ундан ташқарида амалиёт ўтаган ходим тажрибали мутахассисларнинг қандай ишлашини кузатади, улар раҳбарлигида муайян вазифаларни бажаради ва шу тариқа тобора кенгроқ касбий вазифаларни ҳал қилиш кўникмаларини эгаллайди. </a:t>
            </a:r>
            <a:endParaRPr/>
          </a:p>
          <a:p>
            <a:pPr indent="0" lvl="0" marL="0" marR="0" rtl="0" algn="just">
              <a:lnSpc>
                <a:spcPct val="107000"/>
              </a:lnSpc>
              <a:spcBef>
                <a:spcPts val="800"/>
              </a:spcBef>
              <a:spcAft>
                <a:spcPts val="0"/>
              </a:spcAft>
              <a:buNone/>
            </a:pPr>
            <a:r>
              <a:rPr b="1" lang="ru-RU" sz="2400">
                <a:solidFill>
                  <a:schemeClr val="dk1"/>
                </a:solidFill>
                <a:latin typeface="Times New Roman"/>
                <a:ea typeface="Times New Roman"/>
                <a:cs typeface="Times New Roman"/>
                <a:sym typeface="Times New Roman"/>
              </a:rPr>
              <a:t>	Амалиёт талабгор учун янги ишни қисқа муддатли (бир неча кун) ёки узоқ муддатли (бир неча ҳафта ёки ой) бажаришдан иборат бўлиши мумкин. Амалиёт натижаларига кўра, уни ўтган ходим ва ушбу ходимнинг амалиётига масъул бўлган менежер белгиланган шаклда ҳисобот ёзадилар.</a:t>
            </a:r>
            <a:endParaRPr/>
          </a:p>
        </p:txBody>
      </p:sp>
      <p:sp>
        <p:nvSpPr>
          <p:cNvPr id="418" name="Google Shape;418;p40"/>
          <p:cNvSpPr txBox="1"/>
          <p:nvPr/>
        </p:nvSpPr>
        <p:spPr>
          <a:xfrm>
            <a:off x="793214" y="206385"/>
            <a:ext cx="818553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400">
                <a:solidFill>
                  <a:schemeClr val="dk1"/>
                </a:solidFill>
                <a:latin typeface="Times New Roman"/>
                <a:ea typeface="Times New Roman"/>
                <a:cs typeface="Times New Roman"/>
                <a:sym typeface="Times New Roman"/>
              </a:rPr>
              <a:t>          АМАЛИЁТ СТАЖИРОВКАСИ  [7].</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41"/>
          <p:cNvSpPr/>
          <p:nvPr/>
        </p:nvSpPr>
        <p:spPr>
          <a:xfrm>
            <a:off x="73573" y="605928"/>
            <a:ext cx="9764490" cy="6252071"/>
          </a:xfrm>
          <a:prstGeom prst="roundRect">
            <a:avLst>
              <a:gd fmla="val 3219"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ru-RU" sz="1600">
                <a:solidFill>
                  <a:srgbClr val="002060"/>
                </a:solidFill>
                <a:latin typeface="Times"/>
                <a:ea typeface="Times"/>
                <a:cs typeface="Times"/>
                <a:sym typeface="Times"/>
              </a:rPr>
              <a:t>           </a:t>
            </a:r>
            <a:endParaRPr/>
          </a:p>
          <a:p>
            <a:pPr indent="0" lvl="0" marL="0" marR="0" rtl="0" algn="just">
              <a:spcBef>
                <a:spcPts val="0"/>
              </a:spcBef>
              <a:spcAft>
                <a:spcPts val="0"/>
              </a:spcAft>
              <a:buNone/>
            </a:pPr>
            <a:r>
              <a:t/>
            </a:r>
            <a:endParaRPr b="1" sz="1600">
              <a:solidFill>
                <a:srgbClr val="002060"/>
              </a:solidFill>
              <a:latin typeface="Times"/>
              <a:ea typeface="Times"/>
              <a:cs typeface="Times"/>
              <a:sym typeface="Times"/>
            </a:endParaRPr>
          </a:p>
          <a:p>
            <a:pPr indent="0" lvl="0" marL="0" marR="0" rtl="0" algn="just">
              <a:spcBef>
                <a:spcPts val="0"/>
              </a:spcBef>
              <a:spcAft>
                <a:spcPts val="0"/>
              </a:spcAft>
              <a:buNone/>
            </a:pPr>
            <a:r>
              <a:t/>
            </a:r>
            <a:endParaRPr b="1" sz="1600">
              <a:solidFill>
                <a:srgbClr val="002060"/>
              </a:solidFill>
              <a:latin typeface="Times"/>
              <a:ea typeface="Times"/>
              <a:cs typeface="Times"/>
              <a:sym typeface="Times"/>
            </a:endParaRPr>
          </a:p>
          <a:p>
            <a:pPr indent="0" lvl="0" marL="0" marR="0" rtl="0" algn="just">
              <a:spcBef>
                <a:spcPts val="0"/>
              </a:spcBef>
              <a:spcAft>
                <a:spcPts val="0"/>
              </a:spcAft>
              <a:buNone/>
            </a:pPr>
            <a:r>
              <a:t/>
            </a:r>
            <a:endParaRPr b="1" sz="16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        1. Ўзбекистон Республикаси Президентининг 2022 йил 28 январдаги «2022–2026 йилларга мўлжалланган Янги Ўзбекистоннинг тараққиёт стратегияси тўғрисида»ги  ПФ-60 сонли Фармони.</a:t>
            </a:r>
            <a:endParaRPr/>
          </a:p>
          <a:p>
            <a:pPr indent="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        2. Ўзбекистон Республикаси Президенти Ш.М.Мирзиёевнинг 2021 йил 20 декабрдаги Олий Мажлисга Мурожаатномаси.</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        3.Стивен Р. Кови, Муваффақиятли инсонларнинг етти кўникмаси/ “ОҒзеГргай” МЧЖ, “N11101” нашриёти, 2020. 380 б.</a:t>
            </a:r>
            <a:endParaRPr/>
          </a:p>
          <a:p>
            <a:pPr indent="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       4. Верна, В.В. Управление персоналом организации как основополагающий фактор ее устойчивого развития / В.В. Верна // Успехи современной науки. – 2019. </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Виханский, О. С. Менеджмент: человек, стратегия, организация, процесс: учебное пособие / О. С. Виханский. - М.: МГУ, 2016.</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      5. Гутгарц, Р.Д. Эволюция подходов к проблеме управления кадрами предприятия / Р.Д. Гутгарц // Менеджмент в России и за рубежом. – 2016.</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      6. Дегтяренко, Е.А. Управление персоналом как ключевая роль в развитии бизнеса предприятия / Е.А. Дегтяренко, Д.О. Труфанова, В.И. Рой // Новая наука: Стратегии и векторы развития. – 2019.</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      7. Дейнеки А.В. Управление персоналом: Учебник / А.В. Дейнеки. – М. : Дашков и К, 2017</a:t>
            </a:r>
            <a:endParaRPr/>
          </a:p>
          <a:p>
            <a:pPr indent="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      8. Дергачев В.Д. Современные тенденции управления персоналом / В.Д. Дергачев // Современные проблемы и тенденции развития экономики и управления. – 2017.</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      9. Форд компаниясининг асосчиси Генри Форднинг таржимаи холидан олинган</a:t>
            </a:r>
            <a:endParaRPr/>
          </a:p>
          <a:p>
            <a:pPr indent="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 (</a:t>
            </a:r>
            <a:r>
              <a:rPr b="1" lang="ru-RU" sz="1800">
                <a:solidFill>
                  <a:schemeClr val="lt1"/>
                </a:solidFill>
                <a:latin typeface="Times New Roman"/>
                <a:ea typeface="Times New Roman"/>
                <a:cs typeface="Times New Roman"/>
                <a:sym typeface="Times New Roman"/>
              </a:rPr>
              <a:t> </a:t>
            </a:r>
            <a:r>
              <a:rPr b="1" lang="ru-RU" sz="1800">
                <a:solidFill>
                  <a:schemeClr val="dk1"/>
                </a:solidFill>
                <a:latin typeface="Times New Roman"/>
                <a:ea typeface="Times New Roman"/>
                <a:cs typeface="Times New Roman"/>
                <a:sym typeface="Times New Roman"/>
              </a:rPr>
              <a:t>Генри Форд нима учун касаба уюшмаларини ёмон кўрган?) номли мақола.</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1600">
                <a:solidFill>
                  <a:schemeClr val="dk1"/>
                </a:solidFill>
                <a:latin typeface="Times New Roman"/>
                <a:ea typeface="Times New Roman"/>
                <a:cs typeface="Times New Roman"/>
                <a:sym typeface="Times New Roman"/>
              </a:rPr>
              <a:t> </a:t>
            </a:r>
            <a:endParaRPr b="1" sz="1600">
              <a:solidFill>
                <a:schemeClr val="dk1"/>
              </a:solidFill>
              <a:latin typeface="Times New Roman"/>
              <a:ea typeface="Times New Roman"/>
              <a:cs typeface="Times New Roman"/>
              <a:sym typeface="Times New Roman"/>
            </a:endParaRPr>
          </a:p>
        </p:txBody>
      </p:sp>
      <p:sp>
        <p:nvSpPr>
          <p:cNvPr id="424" name="Google Shape;424;p41"/>
          <p:cNvSpPr/>
          <p:nvPr/>
        </p:nvSpPr>
        <p:spPr>
          <a:xfrm>
            <a:off x="4032052" y="2658963"/>
            <a:ext cx="3041452" cy="54258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000000"/>
              </a:buClr>
              <a:buSzPts val="1463"/>
              <a:buFont typeface="Noto Sans Symbols"/>
              <a:buNone/>
            </a:pPr>
            <a:r>
              <a:rPr lang="ru-RU" sz="1463">
                <a:solidFill>
                  <a:srgbClr val="000000"/>
                </a:solidFill>
                <a:latin typeface="Calibri"/>
                <a:ea typeface="Calibri"/>
                <a:cs typeface="Calibri"/>
                <a:sym typeface="Calibri"/>
              </a:rPr>
              <a:t>    </a:t>
            </a:r>
            <a:endParaRPr/>
          </a:p>
          <a:p>
            <a:pPr indent="0" lvl="0" marL="0" marR="0" rtl="0" algn="just">
              <a:spcBef>
                <a:spcPts val="0"/>
              </a:spcBef>
              <a:spcAft>
                <a:spcPts val="0"/>
              </a:spcAft>
              <a:buClr>
                <a:srgbClr val="000000"/>
              </a:buClr>
              <a:buSzPts val="1463"/>
              <a:buFont typeface="Noto Sans Symbols"/>
              <a:buNone/>
            </a:pPr>
            <a:r>
              <a:rPr lang="ru-RU" sz="1463">
                <a:solidFill>
                  <a:srgbClr val="000000"/>
                </a:solidFill>
                <a:latin typeface="Calibri"/>
                <a:ea typeface="Calibri"/>
                <a:cs typeface="Calibri"/>
                <a:sym typeface="Calibri"/>
              </a:rPr>
              <a:t>               </a:t>
            </a:r>
            <a:endParaRPr sz="1463">
              <a:solidFill>
                <a:schemeClr val="dk1"/>
              </a:solidFill>
              <a:latin typeface="Century Gothic"/>
              <a:ea typeface="Century Gothic"/>
              <a:cs typeface="Century Gothic"/>
              <a:sym typeface="Century Gothic"/>
            </a:endParaRPr>
          </a:p>
        </p:txBody>
      </p:sp>
      <p:sp>
        <p:nvSpPr>
          <p:cNvPr id="425" name="Google Shape;425;p41"/>
          <p:cNvSpPr/>
          <p:nvPr/>
        </p:nvSpPr>
        <p:spPr>
          <a:xfrm>
            <a:off x="73572" y="0"/>
            <a:ext cx="983242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800"/>
              <a:buFont typeface="Noto Sans Symbols"/>
              <a:buNone/>
            </a:pPr>
            <a:r>
              <a:rPr b="1" lang="ru-RU" sz="2800">
                <a:solidFill>
                  <a:schemeClr val="dk1"/>
                </a:solidFill>
                <a:latin typeface="Times New Roman"/>
                <a:ea typeface="Times New Roman"/>
                <a:cs typeface="Times New Roman"/>
                <a:sym typeface="Times New Roman"/>
              </a:rPr>
              <a:t>Фойдаланилган ва таклиф этилаётган адабиётлар рўйхати: </a:t>
            </a:r>
            <a:endParaRPr b="1" sz="2800">
              <a:solidFill>
                <a:schemeClr val="dk1"/>
              </a:solidFill>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p42"/>
          <p:cNvSpPr/>
          <p:nvPr/>
        </p:nvSpPr>
        <p:spPr>
          <a:xfrm>
            <a:off x="3767959" y="2213568"/>
            <a:ext cx="6072284" cy="2714644"/>
          </a:xfrm>
          <a:prstGeom prst="roundRect">
            <a:avLst>
              <a:gd fmla="val 6141"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431" name="Google Shape;431;p42"/>
          <p:cNvPicPr preferRelativeResize="0"/>
          <p:nvPr/>
        </p:nvPicPr>
        <p:blipFill rotWithShape="1">
          <a:blip r:embed="rId3">
            <a:alphaModFix/>
          </a:blip>
          <a:srcRect b="0" l="0" r="0" t="0"/>
          <a:stretch/>
        </p:blipFill>
        <p:spPr>
          <a:xfrm>
            <a:off x="219993" y="2071678"/>
            <a:ext cx="3444479" cy="2714644"/>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432" name="Google Shape;432;p42"/>
          <p:cNvSpPr/>
          <p:nvPr/>
        </p:nvSpPr>
        <p:spPr>
          <a:xfrm>
            <a:off x="3664472" y="3221092"/>
            <a:ext cx="6175771"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32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ru-RU" sz="3200">
                <a:solidFill>
                  <a:schemeClr val="dk1"/>
                </a:solidFill>
                <a:latin typeface="Times New Roman"/>
                <a:ea typeface="Times New Roman"/>
                <a:cs typeface="Times New Roman"/>
                <a:sym typeface="Times New Roman"/>
              </a:rPr>
              <a:t>Эьтиборингиз учун раҳмат!</a:t>
            </a:r>
            <a:endParaRPr b="1" sz="3200">
              <a:solidFill>
                <a:srgbClr val="1F3864"/>
              </a:solidFill>
              <a:latin typeface="Times New Roman"/>
              <a:ea typeface="Times New Roman"/>
              <a:cs typeface="Times New Roman"/>
              <a:sym typeface="Times New Roman"/>
            </a:endParaRPr>
          </a:p>
        </p:txBody>
      </p:sp>
      <p:sp>
        <p:nvSpPr>
          <p:cNvPr id="433" name="Google Shape;433;p42"/>
          <p:cNvSpPr/>
          <p:nvPr/>
        </p:nvSpPr>
        <p:spPr>
          <a:xfrm>
            <a:off x="1942232" y="527475"/>
            <a:ext cx="617162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3600">
                <a:solidFill>
                  <a:schemeClr val="dk1"/>
                </a:solidFill>
                <a:latin typeface="Times New Roman"/>
                <a:ea typeface="Times New Roman"/>
                <a:cs typeface="Times New Roman"/>
                <a:sym typeface="Times New Roman"/>
              </a:rPr>
              <a:t>Ишингиз бароридан келсин!</a:t>
            </a:r>
            <a:endParaRPr b="1" sz="36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2017-07-03T07:04:34Z</dcterms:created>
  <dc:creator>user_2</dc:creator>
</cp:coreProperties>
</file>