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391" r:id="rId2"/>
    <p:sldId id="367" r:id="rId3"/>
    <p:sldId id="479" r:id="rId4"/>
    <p:sldId id="561" r:id="rId5"/>
    <p:sldId id="552" r:id="rId6"/>
    <p:sldId id="553" r:id="rId7"/>
    <p:sldId id="555" r:id="rId8"/>
    <p:sldId id="562" r:id="rId9"/>
    <p:sldId id="563" r:id="rId10"/>
    <p:sldId id="564" r:id="rId11"/>
    <p:sldId id="565" r:id="rId12"/>
    <p:sldId id="567" r:id="rId13"/>
    <p:sldId id="568" r:id="rId14"/>
    <p:sldId id="569" r:id="rId15"/>
    <p:sldId id="557" r:id="rId16"/>
    <p:sldId id="558" r:id="rId17"/>
    <p:sldId id="559" r:id="rId18"/>
    <p:sldId id="570" r:id="rId19"/>
    <p:sldId id="480" r:id="rId20"/>
    <p:sldId id="541" r:id="rId21"/>
    <p:sldId id="540" r:id="rId22"/>
    <p:sldId id="545" r:id="rId23"/>
    <p:sldId id="546" r:id="rId24"/>
    <p:sldId id="532" r:id="rId25"/>
    <p:sldId id="534" r:id="rId26"/>
    <p:sldId id="549" r:id="rId27"/>
    <p:sldId id="572" r:id="rId28"/>
    <p:sldId id="551" r:id="rId29"/>
    <p:sldId id="536" r:id="rId30"/>
    <p:sldId id="483" r:id="rId31"/>
    <p:sldId id="486" r:id="rId32"/>
    <p:sldId id="491" r:id="rId33"/>
    <p:sldId id="495" r:id="rId34"/>
    <p:sldId id="498" r:id="rId35"/>
    <p:sldId id="501" r:id="rId36"/>
    <p:sldId id="504" r:id="rId37"/>
    <p:sldId id="506" r:id="rId38"/>
    <p:sldId id="543" r:id="rId39"/>
    <p:sldId id="573" r:id="rId40"/>
  </p:sldIdLst>
  <p:sldSz cx="9906000" cy="6858000" type="A4"/>
  <p:notesSz cx="6742113" cy="9875838"/>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user" initials="u" lastIdx="1" clrIdx="0">
    <p:extLst>
      <p:ext uri="{19B8F6BF-5375-455C-9EA6-DF929625EA0E}">
        <p15:presenceInfo xmlns:p15="http://schemas.microsoft.com/office/powerpoint/2012/main" userId="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92500" autoAdjust="0"/>
  </p:normalViewPr>
  <p:slideViewPr>
    <p:cSldViewPr snapToGrid="0">
      <p:cViewPr varScale="1">
        <p:scale>
          <a:sx n="117" d="100"/>
          <a:sy n="117" d="100"/>
        </p:scale>
        <p:origin x="906" y="114"/>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21000" cy="4953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19525" y="0"/>
            <a:ext cx="2921000" cy="495300"/>
          </a:xfrm>
          <a:prstGeom prst="rect">
            <a:avLst/>
          </a:prstGeom>
        </p:spPr>
        <p:txBody>
          <a:bodyPr vert="horz" lIns="91440" tIns="45720" rIns="91440" bIns="45720" rtlCol="0"/>
          <a:lstStyle>
            <a:lvl1pPr algn="r">
              <a:defRPr sz="1200"/>
            </a:lvl1pPr>
          </a:lstStyle>
          <a:p>
            <a:fld id="{8EAD4884-AE9F-4FE5-8588-8D6E53F2894B}" type="datetimeFigureOut">
              <a:rPr lang="ru-RU" smtClean="0"/>
              <a:t>18.11.2022</a:t>
            </a:fld>
            <a:endParaRPr lang="ru-RU"/>
          </a:p>
        </p:txBody>
      </p:sp>
      <p:sp>
        <p:nvSpPr>
          <p:cNvPr id="4" name="Образ слайда 3"/>
          <p:cNvSpPr>
            <a:spLocks noGrp="1" noRot="1" noChangeAspect="1"/>
          </p:cNvSpPr>
          <p:nvPr>
            <p:ph type="sldImg" idx="2"/>
          </p:nvPr>
        </p:nvSpPr>
        <p:spPr>
          <a:xfrm>
            <a:off x="965200" y="1235075"/>
            <a:ext cx="4811713" cy="3332163"/>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74688" y="4752975"/>
            <a:ext cx="5392737" cy="3887788"/>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9380538"/>
            <a:ext cx="2921000" cy="4953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19525" y="9380538"/>
            <a:ext cx="2921000" cy="495300"/>
          </a:xfrm>
          <a:prstGeom prst="rect">
            <a:avLst/>
          </a:prstGeom>
        </p:spPr>
        <p:txBody>
          <a:bodyPr vert="horz" lIns="91440" tIns="45720" rIns="91440" bIns="45720" rtlCol="0" anchor="b"/>
          <a:lstStyle>
            <a:lvl1pPr algn="r">
              <a:defRPr sz="1200"/>
            </a:lvl1pPr>
          </a:lstStyle>
          <a:p>
            <a:fld id="{64BAC8B6-CB6D-41B3-8E8A-4549D7CC1EB7}" type="slidenum">
              <a:rPr lang="ru-RU" smtClean="0"/>
              <a:t>‹#›</a:t>
            </a:fld>
            <a:endParaRPr lang="ru-RU"/>
          </a:p>
        </p:txBody>
      </p:sp>
    </p:spTree>
    <p:extLst>
      <p:ext uri="{BB962C8B-B14F-4D97-AF65-F5344CB8AC3E}">
        <p14:creationId xmlns:p14="http://schemas.microsoft.com/office/powerpoint/2010/main" val="22234775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4BAC8B6-CB6D-41B3-8E8A-4549D7CC1EB7}" type="slidenum">
              <a:rPr lang="ru-RU" smtClean="0"/>
              <a:t>4</a:t>
            </a:fld>
            <a:endParaRPr lang="ru-RU"/>
          </a:p>
        </p:txBody>
      </p:sp>
    </p:spTree>
    <p:extLst>
      <p:ext uri="{BB962C8B-B14F-4D97-AF65-F5344CB8AC3E}">
        <p14:creationId xmlns:p14="http://schemas.microsoft.com/office/powerpoint/2010/main" val="41935580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uz-Cyrl-UZ" noProof="0" dirty="0"/>
          </a:p>
        </p:txBody>
      </p:sp>
      <p:sp>
        <p:nvSpPr>
          <p:cNvPr id="4" name="Номер слайда 3"/>
          <p:cNvSpPr>
            <a:spLocks noGrp="1"/>
          </p:cNvSpPr>
          <p:nvPr>
            <p:ph type="sldNum" sz="quarter" idx="10"/>
          </p:nvPr>
        </p:nvSpPr>
        <p:spPr/>
        <p:txBody>
          <a:bodyPr/>
          <a:lstStyle/>
          <a:p>
            <a:fld id="{64BAC8B6-CB6D-41B3-8E8A-4549D7CC1EB7}" type="slidenum">
              <a:rPr lang="ru-RU" smtClean="0"/>
              <a:t>5</a:t>
            </a:fld>
            <a:endParaRPr lang="ru-RU"/>
          </a:p>
        </p:txBody>
      </p:sp>
    </p:spTree>
    <p:extLst>
      <p:ext uri="{BB962C8B-B14F-4D97-AF65-F5344CB8AC3E}">
        <p14:creationId xmlns:p14="http://schemas.microsoft.com/office/powerpoint/2010/main" val="19666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4BAC8B6-CB6D-41B3-8E8A-4549D7CC1EB7}" type="slidenum">
              <a:rPr lang="ru-RU" smtClean="0"/>
              <a:t>7</a:t>
            </a:fld>
            <a:endParaRPr lang="ru-RU"/>
          </a:p>
        </p:txBody>
      </p:sp>
    </p:spTree>
    <p:extLst>
      <p:ext uri="{BB962C8B-B14F-4D97-AF65-F5344CB8AC3E}">
        <p14:creationId xmlns:p14="http://schemas.microsoft.com/office/powerpoint/2010/main" val="39553273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D0BDB12F-7CFF-48E0-9BD3-250ACCE025BA}" type="slidenum">
              <a:rPr lang="ru-RU" smtClean="0"/>
              <a:t>8</a:t>
            </a:fld>
            <a:endParaRPr lang="ru-RU" dirty="0"/>
          </a:p>
        </p:txBody>
      </p:sp>
    </p:spTree>
    <p:extLst>
      <p:ext uri="{BB962C8B-B14F-4D97-AF65-F5344CB8AC3E}">
        <p14:creationId xmlns:p14="http://schemas.microsoft.com/office/powerpoint/2010/main" val="19833698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smtClean="0"/>
          </a:p>
        </p:txBody>
      </p:sp>
      <p:sp>
        <p:nvSpPr>
          <p:cNvPr id="4" name="Номер слайда 3"/>
          <p:cNvSpPr>
            <a:spLocks noGrp="1"/>
          </p:cNvSpPr>
          <p:nvPr>
            <p:ph type="sldNum" sz="quarter" idx="10"/>
          </p:nvPr>
        </p:nvSpPr>
        <p:spPr/>
        <p:txBody>
          <a:bodyPr/>
          <a:lstStyle/>
          <a:p>
            <a:fld id="{64BAC8B6-CB6D-41B3-8E8A-4549D7CC1EB7}" type="slidenum">
              <a:rPr lang="ru-RU" smtClean="0"/>
              <a:t>19</a:t>
            </a:fld>
            <a:endParaRPr lang="ru-RU"/>
          </a:p>
        </p:txBody>
      </p:sp>
    </p:spTree>
    <p:extLst>
      <p:ext uri="{BB962C8B-B14F-4D97-AF65-F5344CB8AC3E}">
        <p14:creationId xmlns:p14="http://schemas.microsoft.com/office/powerpoint/2010/main" val="24887204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64BAC8B6-CB6D-41B3-8E8A-4549D7CC1EB7}" type="slidenum">
              <a:rPr lang="ru-RU" smtClean="0"/>
              <a:t>30</a:t>
            </a:fld>
            <a:endParaRPr lang="ru-RU"/>
          </a:p>
        </p:txBody>
      </p:sp>
    </p:spTree>
    <p:extLst>
      <p:ext uri="{BB962C8B-B14F-4D97-AF65-F5344CB8AC3E}">
        <p14:creationId xmlns:p14="http://schemas.microsoft.com/office/powerpoint/2010/main" val="28074749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38250" y="1122363"/>
            <a:ext cx="74295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13521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202243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75880" y="1709739"/>
            <a:ext cx="8543925"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675880" y="4589465"/>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2091637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681038" y="1825625"/>
            <a:ext cx="421005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5014913" y="1825625"/>
            <a:ext cx="421005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7177066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365126"/>
            <a:ext cx="8543925" cy="1325563"/>
          </a:xfrm>
        </p:spPr>
        <p:txBody>
          <a:bodyPr/>
          <a:lstStyle/>
          <a:p>
            <a:r>
              <a:rPr lang="ru-RU"/>
              <a:t>Образец заголовка</a:t>
            </a:r>
          </a:p>
        </p:txBody>
      </p:sp>
      <p:sp>
        <p:nvSpPr>
          <p:cNvPr id="3" name="Текст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682329" y="2505076"/>
            <a:ext cx="4190702"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5014914"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5014914" y="2505076"/>
            <a:ext cx="4211340"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2140310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7939012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8678374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4211341"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778364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329" y="457200"/>
            <a:ext cx="3194942"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4211341"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682329" y="2057400"/>
            <a:ext cx="3194942"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202380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1594358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7088981" y="365125"/>
            <a:ext cx="2135981"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81037" y="365125"/>
            <a:ext cx="6284119"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346E04B0-FABE-477F-A049-CCF152A8366D}" type="datetimeFigureOut">
              <a:rPr lang="ru-RU" smtClean="0"/>
              <a:pPr/>
              <a:t>18.11.2022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377726D6-68E6-43F8-8A87-1DD67164F644}" type="slidenum">
              <a:rPr lang="ru-RU" smtClean="0"/>
              <a:pPr/>
              <a:t>‹#›</a:t>
            </a:fld>
            <a:endParaRPr lang="ru-RU"/>
          </a:p>
        </p:txBody>
      </p:sp>
    </p:spTree>
    <p:extLst>
      <p:ext uri="{BB962C8B-B14F-4D97-AF65-F5344CB8AC3E}">
        <p14:creationId xmlns:p14="http://schemas.microsoft.com/office/powerpoint/2010/main" val="34008204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6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id="{BDC57578-EF98-4A57-8AF7-1C7CC48D72AC}"/>
              </a:ext>
            </a:extLst>
          </p:cNvPr>
          <p:cNvSpPr>
            <a:spLocks noGrp="1"/>
          </p:cNvSpPr>
          <p:nvPr>
            <p:ph type="pic" sz="quarter" idx="14" hasCustomPrompt="1"/>
          </p:nvPr>
        </p:nvSpPr>
        <p:spPr>
          <a:xfrm>
            <a:off x="6373035" y="0"/>
            <a:ext cx="3532965" cy="6858000"/>
          </a:xfrm>
          <a:prstGeom prst="rect">
            <a:avLst/>
          </a:prstGeom>
          <a:solidFill>
            <a:schemeClr val="bg1">
              <a:lumMod val="95000"/>
            </a:schemeClr>
          </a:solidFill>
        </p:spPr>
        <p:txBody>
          <a:bodyPr anchor="ctr"/>
          <a:lstStyle>
            <a:lvl1pPr marL="0" indent="0" algn="ctr">
              <a:buNone/>
              <a:defRPr sz="1463">
                <a:solidFill>
                  <a:schemeClr val="tx1">
                    <a:lumMod val="75000"/>
                    <a:lumOff val="25000"/>
                  </a:schemeClr>
                </a:solidFill>
                <a:latin typeface="+mn-lt"/>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3364201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2_Images and Contents Layout">
    <p:spTree>
      <p:nvGrpSpPr>
        <p:cNvPr id="1" name=""/>
        <p:cNvGrpSpPr/>
        <p:nvPr/>
      </p:nvGrpSpPr>
      <p:grpSpPr>
        <a:xfrm>
          <a:off x="0" y="0"/>
          <a:ext cx="0" cy="0"/>
          <a:chOff x="0" y="0"/>
          <a:chExt cx="0" cy="0"/>
        </a:xfrm>
      </p:grpSpPr>
      <p:sp>
        <p:nvSpPr>
          <p:cNvPr id="5" name="Picture Placeholder 2"/>
          <p:cNvSpPr>
            <a:spLocks noGrp="1"/>
          </p:cNvSpPr>
          <p:nvPr>
            <p:ph type="pic" idx="18" hasCustomPrompt="1"/>
          </p:nvPr>
        </p:nvSpPr>
        <p:spPr>
          <a:xfrm>
            <a:off x="2794910" y="2"/>
            <a:ext cx="2047500" cy="4725143"/>
          </a:xfrm>
          <a:prstGeom prst="rect">
            <a:avLst/>
          </a:prstGeom>
          <a:solidFill>
            <a:schemeClr val="bg1">
              <a:lumMod val="95000"/>
            </a:schemeClr>
          </a:solidFill>
        </p:spPr>
        <p:txBody>
          <a:bodyPr anchor="ctr"/>
          <a:lstStyle>
            <a:lvl1pPr marL="0" indent="0" algn="ctr">
              <a:buNone/>
              <a:defRPr sz="975">
                <a:latin typeface="+mn-lt"/>
                <a:cs typeface="Arial" pitchFamily="34" charset="0"/>
              </a:defRPr>
            </a:lvl1pPr>
            <a:lvl2pPr marL="371475" indent="0">
              <a:buNone/>
              <a:defRPr sz="2275"/>
            </a:lvl2pPr>
            <a:lvl3pPr marL="742950" indent="0">
              <a:buNone/>
              <a:defRPr sz="1950"/>
            </a:lvl3pPr>
            <a:lvl4pPr marL="1114425" indent="0">
              <a:buNone/>
              <a:defRPr sz="1625"/>
            </a:lvl4pPr>
            <a:lvl5pPr marL="1485900" indent="0">
              <a:buNone/>
              <a:defRPr sz="1625"/>
            </a:lvl5pPr>
            <a:lvl6pPr marL="1857375" indent="0">
              <a:buNone/>
              <a:defRPr sz="1625"/>
            </a:lvl6pPr>
            <a:lvl7pPr marL="2228850" indent="0">
              <a:buNone/>
              <a:defRPr sz="1625"/>
            </a:lvl7pPr>
            <a:lvl8pPr marL="2600325" indent="0">
              <a:buNone/>
              <a:defRPr sz="1625"/>
            </a:lvl8pPr>
            <a:lvl9pPr marL="2971800" indent="0">
              <a:buNone/>
              <a:defRPr sz="1625"/>
            </a:lvl9pPr>
          </a:lstStyle>
          <a:p>
            <a:r>
              <a:rPr lang="en-US" altLang="ko-KR" dirty="0"/>
              <a:t>Your Picture Here And Send To Back</a:t>
            </a:r>
            <a:endParaRPr lang="ko-KR" altLang="en-US" dirty="0"/>
          </a:p>
        </p:txBody>
      </p:sp>
      <p:sp>
        <p:nvSpPr>
          <p:cNvPr id="6" name="Picture Placeholder 2"/>
          <p:cNvSpPr>
            <a:spLocks noGrp="1"/>
          </p:cNvSpPr>
          <p:nvPr>
            <p:ph type="pic" idx="19" hasCustomPrompt="1"/>
          </p:nvPr>
        </p:nvSpPr>
        <p:spPr>
          <a:xfrm>
            <a:off x="5066566" y="692696"/>
            <a:ext cx="2047500" cy="6165304"/>
          </a:xfrm>
          <a:prstGeom prst="rect">
            <a:avLst/>
          </a:prstGeom>
          <a:solidFill>
            <a:schemeClr val="bg1">
              <a:lumMod val="95000"/>
            </a:schemeClr>
          </a:solidFill>
        </p:spPr>
        <p:txBody>
          <a:bodyPr anchor="ctr"/>
          <a:lstStyle>
            <a:lvl1pPr marL="0" indent="0" algn="ctr">
              <a:buNone/>
              <a:defRPr sz="975">
                <a:latin typeface="+mn-lt"/>
                <a:cs typeface="Arial" pitchFamily="34" charset="0"/>
              </a:defRPr>
            </a:lvl1pPr>
            <a:lvl2pPr marL="371475" indent="0">
              <a:buNone/>
              <a:defRPr sz="2275"/>
            </a:lvl2pPr>
            <a:lvl3pPr marL="742950" indent="0">
              <a:buNone/>
              <a:defRPr sz="1950"/>
            </a:lvl3pPr>
            <a:lvl4pPr marL="1114425" indent="0">
              <a:buNone/>
              <a:defRPr sz="1625"/>
            </a:lvl4pPr>
            <a:lvl5pPr marL="1485900" indent="0">
              <a:buNone/>
              <a:defRPr sz="1625"/>
            </a:lvl5pPr>
            <a:lvl6pPr marL="1857375" indent="0">
              <a:buNone/>
              <a:defRPr sz="1625"/>
            </a:lvl6pPr>
            <a:lvl7pPr marL="2228850" indent="0">
              <a:buNone/>
              <a:defRPr sz="1625"/>
            </a:lvl7pPr>
            <a:lvl8pPr marL="2600325" indent="0">
              <a:buNone/>
              <a:defRPr sz="1625"/>
            </a:lvl8pPr>
            <a:lvl9pPr marL="2971800" indent="0">
              <a:buNone/>
              <a:defRPr sz="1625"/>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175003376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262868" y="339510"/>
            <a:ext cx="9403223" cy="724247"/>
          </a:xfrm>
          <a:prstGeom prst="rect">
            <a:avLst/>
          </a:prstGeom>
        </p:spPr>
        <p:txBody>
          <a:bodyPr anchor="ctr"/>
          <a:lstStyle>
            <a:lvl1pPr marL="0" indent="0" algn="ctr">
              <a:buNone/>
              <a:defRPr sz="4388"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7549191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5_Contents slide layout">
    <p:spTree>
      <p:nvGrpSpPr>
        <p:cNvPr id="1" name=""/>
        <p:cNvGrpSpPr/>
        <p:nvPr/>
      </p:nvGrpSpPr>
      <p:grpSpPr>
        <a:xfrm>
          <a:off x="0" y="0"/>
          <a:ext cx="0" cy="0"/>
          <a:chOff x="0" y="0"/>
          <a:chExt cx="0" cy="0"/>
        </a:xfrm>
      </p:grpSpPr>
      <p:sp>
        <p:nvSpPr>
          <p:cNvPr id="2" name="그림 개체 틀 2">
            <a:extLst>
              <a:ext uri="{FF2B5EF4-FFF2-40B4-BE49-F238E27FC236}">
                <a16:creationId xmlns:a16="http://schemas.microsoft.com/office/drawing/2014/main" id="{3A836DBF-0045-451A-B884-57703C49E954}"/>
              </a:ext>
            </a:extLst>
          </p:cNvPr>
          <p:cNvSpPr>
            <a:spLocks noGrp="1"/>
          </p:cNvSpPr>
          <p:nvPr>
            <p:ph type="pic" sz="quarter" idx="11" hasCustomPrompt="1"/>
          </p:nvPr>
        </p:nvSpPr>
        <p:spPr>
          <a:xfrm>
            <a:off x="0" y="1713554"/>
            <a:ext cx="9906000" cy="3240360"/>
          </a:xfrm>
          <a:prstGeom prst="rect">
            <a:avLst/>
          </a:prstGeom>
          <a:solidFill>
            <a:schemeClr val="bg1">
              <a:lumMod val="95000"/>
            </a:schemeClr>
          </a:solidFill>
          <a:ln w="25400">
            <a:noFill/>
          </a:ln>
          <a:effectLst/>
        </p:spPr>
        <p:txBody>
          <a:bodyPr anchor="ctr"/>
          <a:lstStyle>
            <a:lvl1pPr marL="0" indent="0" algn="ctr">
              <a:buFontTx/>
              <a:buNone/>
              <a:defRPr sz="1463">
                <a:solidFill>
                  <a:schemeClr val="tx1">
                    <a:lumMod val="75000"/>
                    <a:lumOff val="25000"/>
                  </a:schemeClr>
                </a:solidFill>
                <a:latin typeface="+mn-lt"/>
                <a:cs typeface="Arial" pitchFamily="34" charset="0"/>
              </a:defRPr>
            </a:lvl1pPr>
          </a:lstStyle>
          <a:p>
            <a:r>
              <a:rPr lang="en-US" altLang="ko-KR" dirty="0"/>
              <a:t>Place Your Picture Here And Send To Back</a:t>
            </a:r>
            <a:endParaRPr lang="ko-KR" altLang="en-US" dirty="0"/>
          </a:p>
        </p:txBody>
      </p:sp>
      <p:sp>
        <p:nvSpPr>
          <p:cNvPr id="3" name="Text Placeholder 9">
            <a:extLst>
              <a:ext uri="{FF2B5EF4-FFF2-40B4-BE49-F238E27FC236}">
                <a16:creationId xmlns:a16="http://schemas.microsoft.com/office/drawing/2014/main" id="{5AD9D005-1A52-44B7-9752-F8F6596AD053}"/>
              </a:ext>
            </a:extLst>
          </p:cNvPr>
          <p:cNvSpPr>
            <a:spLocks noGrp="1"/>
          </p:cNvSpPr>
          <p:nvPr>
            <p:ph type="body" sz="quarter" idx="13" hasCustomPrompt="1"/>
          </p:nvPr>
        </p:nvSpPr>
        <p:spPr>
          <a:xfrm>
            <a:off x="262868" y="339510"/>
            <a:ext cx="9403223" cy="724247"/>
          </a:xfrm>
          <a:prstGeom prst="rect">
            <a:avLst/>
          </a:prstGeom>
        </p:spPr>
        <p:txBody>
          <a:bodyPr anchor="ctr"/>
          <a:lstStyle>
            <a:lvl1pPr marL="0" indent="0" algn="ctr">
              <a:buNone/>
              <a:defRPr sz="4388"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70409082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6_Contents slide layout">
    <p:spTree>
      <p:nvGrpSpPr>
        <p:cNvPr id="1" name=""/>
        <p:cNvGrpSpPr/>
        <p:nvPr/>
      </p:nvGrpSpPr>
      <p:grpSpPr>
        <a:xfrm>
          <a:off x="0" y="0"/>
          <a:ext cx="0" cy="0"/>
          <a:chOff x="0" y="0"/>
          <a:chExt cx="0" cy="0"/>
        </a:xfrm>
      </p:grpSpPr>
      <p:sp>
        <p:nvSpPr>
          <p:cNvPr id="22" name="Picture Placeholder 21">
            <a:extLst>
              <a:ext uri="{FF2B5EF4-FFF2-40B4-BE49-F238E27FC236}">
                <a16:creationId xmlns:a16="http://schemas.microsoft.com/office/drawing/2014/main" id="{332D6FB4-EBC1-4800-80ED-8941DBAE9156}"/>
              </a:ext>
            </a:extLst>
          </p:cNvPr>
          <p:cNvSpPr>
            <a:spLocks noGrp="1"/>
          </p:cNvSpPr>
          <p:nvPr>
            <p:ph type="pic" idx="14" hasCustomPrompt="1"/>
          </p:nvPr>
        </p:nvSpPr>
        <p:spPr>
          <a:xfrm>
            <a:off x="3533264" y="2"/>
            <a:ext cx="4102174" cy="2524415"/>
          </a:xfrm>
          <a:custGeom>
            <a:avLst/>
            <a:gdLst>
              <a:gd name="connsiteX0" fmla="*/ 0 w 5048829"/>
              <a:gd name="connsiteY0" fmla="*/ 0 h 2524415"/>
              <a:gd name="connsiteX1" fmla="*/ 5048829 w 5048829"/>
              <a:gd name="connsiteY1" fmla="*/ 0 h 2524415"/>
              <a:gd name="connsiteX2" fmla="*/ 2524415 w 5048829"/>
              <a:gd name="connsiteY2" fmla="*/ 2524415 h 2524415"/>
            </a:gdLst>
            <a:ahLst/>
            <a:cxnLst>
              <a:cxn ang="0">
                <a:pos x="connsiteX0" y="connsiteY0"/>
              </a:cxn>
              <a:cxn ang="0">
                <a:pos x="connsiteX1" y="connsiteY1"/>
              </a:cxn>
              <a:cxn ang="0">
                <a:pos x="connsiteX2" y="connsiteY2"/>
              </a:cxn>
            </a:cxnLst>
            <a:rect l="l" t="t" r="r" b="b"/>
            <a:pathLst>
              <a:path w="5048829" h="2524415">
                <a:moveTo>
                  <a:pt x="0" y="0"/>
                </a:moveTo>
                <a:lnTo>
                  <a:pt x="5048829" y="0"/>
                </a:lnTo>
                <a:lnTo>
                  <a:pt x="2524415" y="2524415"/>
                </a:lnTo>
                <a:close/>
              </a:path>
            </a:pathLst>
          </a:custGeom>
          <a:solidFill>
            <a:schemeClr val="bg1">
              <a:lumMod val="95000"/>
            </a:schemeClr>
          </a:solidFill>
        </p:spPr>
        <p:txBody>
          <a:bodyPr wrap="square" anchor="ctr">
            <a:noAutofit/>
          </a:bodyPr>
          <a:lstStyle>
            <a:lvl1pPr marL="0" indent="0" algn="ctr">
              <a:buNone/>
              <a:defRPr sz="975">
                <a:solidFill>
                  <a:schemeClr val="tx1">
                    <a:lumMod val="75000"/>
                    <a:lumOff val="25000"/>
                  </a:schemeClr>
                </a:solidFill>
                <a:latin typeface="+mn-lt"/>
                <a:cs typeface="Arial" pitchFamily="34" charset="0"/>
              </a:defRPr>
            </a:lvl1pPr>
            <a:lvl2pPr marL="371494" indent="0">
              <a:buNone/>
              <a:defRPr sz="2275"/>
            </a:lvl2pPr>
            <a:lvl3pPr marL="742987" indent="0">
              <a:buNone/>
              <a:defRPr sz="1950"/>
            </a:lvl3pPr>
            <a:lvl4pPr marL="1114481" indent="0">
              <a:buNone/>
              <a:defRPr sz="1625"/>
            </a:lvl4pPr>
            <a:lvl5pPr marL="1485974" indent="0">
              <a:buNone/>
              <a:defRPr sz="1625"/>
            </a:lvl5pPr>
            <a:lvl6pPr marL="1857468" indent="0">
              <a:buNone/>
              <a:defRPr sz="1625"/>
            </a:lvl6pPr>
            <a:lvl7pPr marL="2228961" indent="0">
              <a:buNone/>
              <a:defRPr sz="1625"/>
            </a:lvl7pPr>
            <a:lvl8pPr marL="2600455" indent="0">
              <a:buNone/>
              <a:defRPr sz="1625"/>
            </a:lvl8pPr>
            <a:lvl9pPr marL="2971949" indent="0">
              <a:buNone/>
              <a:defRPr sz="1625"/>
            </a:lvl9pPr>
          </a:lstStyle>
          <a:p>
            <a:r>
              <a:rPr lang="en-US" altLang="ko-KR" dirty="0"/>
              <a:t>Your Picture Here</a:t>
            </a:r>
            <a:endParaRPr lang="ko-KR" altLang="en-US" dirty="0"/>
          </a:p>
        </p:txBody>
      </p:sp>
      <p:sp>
        <p:nvSpPr>
          <p:cNvPr id="12" name="Picture Placeholder 11">
            <a:extLst>
              <a:ext uri="{FF2B5EF4-FFF2-40B4-BE49-F238E27FC236}">
                <a16:creationId xmlns:a16="http://schemas.microsoft.com/office/drawing/2014/main" id="{8EB05934-CFA9-4CF2-880B-B2E56C6EEB3E}"/>
              </a:ext>
            </a:extLst>
          </p:cNvPr>
          <p:cNvSpPr>
            <a:spLocks noGrp="1"/>
          </p:cNvSpPr>
          <p:nvPr>
            <p:ph type="pic" idx="15" hasCustomPrompt="1"/>
          </p:nvPr>
        </p:nvSpPr>
        <p:spPr>
          <a:xfrm>
            <a:off x="5668821" y="76505"/>
            <a:ext cx="4146799" cy="5103752"/>
          </a:xfrm>
          <a:custGeom>
            <a:avLst/>
            <a:gdLst>
              <a:gd name="connsiteX0" fmla="*/ 2551876 w 5103752"/>
              <a:gd name="connsiteY0" fmla="*/ 0 h 5103752"/>
              <a:gd name="connsiteX1" fmla="*/ 5103752 w 5103752"/>
              <a:gd name="connsiteY1" fmla="*/ 2551876 h 5103752"/>
              <a:gd name="connsiteX2" fmla="*/ 2551876 w 5103752"/>
              <a:gd name="connsiteY2" fmla="*/ 5103752 h 5103752"/>
              <a:gd name="connsiteX3" fmla="*/ 0 w 5103752"/>
              <a:gd name="connsiteY3" fmla="*/ 2551876 h 5103752"/>
            </a:gdLst>
            <a:ahLst/>
            <a:cxnLst>
              <a:cxn ang="0">
                <a:pos x="connsiteX0" y="connsiteY0"/>
              </a:cxn>
              <a:cxn ang="0">
                <a:pos x="connsiteX1" y="connsiteY1"/>
              </a:cxn>
              <a:cxn ang="0">
                <a:pos x="connsiteX2" y="connsiteY2"/>
              </a:cxn>
              <a:cxn ang="0">
                <a:pos x="connsiteX3" y="connsiteY3"/>
              </a:cxn>
            </a:cxnLst>
            <a:rect l="l" t="t" r="r" b="b"/>
            <a:pathLst>
              <a:path w="5103752" h="5103752">
                <a:moveTo>
                  <a:pt x="2551876" y="0"/>
                </a:moveTo>
                <a:lnTo>
                  <a:pt x="5103752" y="2551876"/>
                </a:lnTo>
                <a:lnTo>
                  <a:pt x="2551876" y="5103752"/>
                </a:lnTo>
                <a:lnTo>
                  <a:pt x="0" y="2551876"/>
                </a:lnTo>
                <a:close/>
              </a:path>
            </a:pathLst>
          </a:custGeom>
          <a:solidFill>
            <a:schemeClr val="bg1">
              <a:lumMod val="95000"/>
            </a:schemeClr>
          </a:solidFill>
        </p:spPr>
        <p:txBody>
          <a:bodyPr wrap="square" anchor="ctr">
            <a:noAutofit/>
          </a:bodyPr>
          <a:lstStyle>
            <a:lvl1pPr marL="0" indent="0" algn="ctr">
              <a:buNone/>
              <a:defRPr sz="975">
                <a:solidFill>
                  <a:schemeClr val="tx1">
                    <a:lumMod val="75000"/>
                    <a:lumOff val="25000"/>
                  </a:schemeClr>
                </a:solidFill>
                <a:latin typeface="+mn-lt"/>
                <a:cs typeface="Arial" pitchFamily="34" charset="0"/>
              </a:defRPr>
            </a:lvl1pPr>
            <a:lvl2pPr marL="371494" indent="0">
              <a:buNone/>
              <a:defRPr sz="2275"/>
            </a:lvl2pPr>
            <a:lvl3pPr marL="742987" indent="0">
              <a:buNone/>
              <a:defRPr sz="1950"/>
            </a:lvl3pPr>
            <a:lvl4pPr marL="1114481" indent="0">
              <a:buNone/>
              <a:defRPr sz="1625"/>
            </a:lvl4pPr>
            <a:lvl5pPr marL="1485974" indent="0">
              <a:buNone/>
              <a:defRPr sz="1625"/>
            </a:lvl5pPr>
            <a:lvl6pPr marL="1857468" indent="0">
              <a:buNone/>
              <a:defRPr sz="1625"/>
            </a:lvl6pPr>
            <a:lvl7pPr marL="2228961" indent="0">
              <a:buNone/>
              <a:defRPr sz="1625"/>
            </a:lvl7pPr>
            <a:lvl8pPr marL="2600455" indent="0">
              <a:buNone/>
              <a:defRPr sz="1625"/>
            </a:lvl8pPr>
            <a:lvl9pPr marL="2971949" indent="0">
              <a:buNone/>
              <a:defRPr sz="1625"/>
            </a:lvl9pPr>
          </a:lstStyle>
          <a:p>
            <a:r>
              <a:rPr lang="en-US" altLang="ko-KR" dirty="0"/>
              <a:t>Your Picture Here And Send To Back</a:t>
            </a:r>
            <a:endParaRPr lang="ko-KR" altLang="en-US" dirty="0"/>
          </a:p>
        </p:txBody>
      </p:sp>
      <p:sp>
        <p:nvSpPr>
          <p:cNvPr id="24" name="Picture Placeholder 23">
            <a:extLst>
              <a:ext uri="{FF2B5EF4-FFF2-40B4-BE49-F238E27FC236}">
                <a16:creationId xmlns:a16="http://schemas.microsoft.com/office/drawing/2014/main" id="{FABCF619-B94C-4540-9CD2-1F557D22C236}"/>
              </a:ext>
            </a:extLst>
          </p:cNvPr>
          <p:cNvSpPr>
            <a:spLocks noGrp="1"/>
          </p:cNvSpPr>
          <p:nvPr>
            <p:ph type="pic" idx="16" hasCustomPrompt="1"/>
          </p:nvPr>
        </p:nvSpPr>
        <p:spPr>
          <a:xfrm>
            <a:off x="7856683" y="2"/>
            <a:ext cx="2049318" cy="2519691"/>
          </a:xfrm>
          <a:custGeom>
            <a:avLst/>
            <a:gdLst>
              <a:gd name="connsiteX0" fmla="*/ 0 w 2522237"/>
              <a:gd name="connsiteY0" fmla="*/ 0 h 2519691"/>
              <a:gd name="connsiteX1" fmla="*/ 2522237 w 2522237"/>
              <a:gd name="connsiteY1" fmla="*/ 0 h 2519691"/>
              <a:gd name="connsiteX2" fmla="*/ 2522237 w 2522237"/>
              <a:gd name="connsiteY2" fmla="*/ 2517145 h 2519691"/>
              <a:gd name="connsiteX3" fmla="*/ 2519691 w 2522237"/>
              <a:gd name="connsiteY3" fmla="*/ 2519691 h 2519691"/>
            </a:gdLst>
            <a:ahLst/>
            <a:cxnLst>
              <a:cxn ang="0">
                <a:pos x="connsiteX0" y="connsiteY0"/>
              </a:cxn>
              <a:cxn ang="0">
                <a:pos x="connsiteX1" y="connsiteY1"/>
              </a:cxn>
              <a:cxn ang="0">
                <a:pos x="connsiteX2" y="connsiteY2"/>
              </a:cxn>
              <a:cxn ang="0">
                <a:pos x="connsiteX3" y="connsiteY3"/>
              </a:cxn>
            </a:cxnLst>
            <a:rect l="l" t="t" r="r" b="b"/>
            <a:pathLst>
              <a:path w="2522237" h="2519691">
                <a:moveTo>
                  <a:pt x="0" y="0"/>
                </a:moveTo>
                <a:lnTo>
                  <a:pt x="2522237" y="0"/>
                </a:lnTo>
                <a:lnTo>
                  <a:pt x="2522237" y="2517145"/>
                </a:lnTo>
                <a:lnTo>
                  <a:pt x="2519691" y="2519691"/>
                </a:lnTo>
                <a:close/>
              </a:path>
            </a:pathLst>
          </a:custGeom>
          <a:solidFill>
            <a:schemeClr val="bg1">
              <a:lumMod val="95000"/>
            </a:schemeClr>
          </a:solidFill>
        </p:spPr>
        <p:txBody>
          <a:bodyPr wrap="square" anchor="ctr">
            <a:noAutofit/>
          </a:bodyPr>
          <a:lstStyle>
            <a:lvl1pPr marL="0" indent="0" algn="ctr">
              <a:buNone/>
              <a:defRPr sz="975">
                <a:solidFill>
                  <a:schemeClr val="tx1">
                    <a:lumMod val="75000"/>
                    <a:lumOff val="25000"/>
                  </a:schemeClr>
                </a:solidFill>
                <a:latin typeface="+mn-lt"/>
                <a:cs typeface="Arial" pitchFamily="34" charset="0"/>
              </a:defRPr>
            </a:lvl1pPr>
            <a:lvl2pPr marL="371494" indent="0">
              <a:buNone/>
              <a:defRPr sz="2275"/>
            </a:lvl2pPr>
            <a:lvl3pPr marL="742987" indent="0">
              <a:buNone/>
              <a:defRPr sz="1950"/>
            </a:lvl3pPr>
            <a:lvl4pPr marL="1114481" indent="0">
              <a:buNone/>
              <a:defRPr sz="1625"/>
            </a:lvl4pPr>
            <a:lvl5pPr marL="1485974" indent="0">
              <a:buNone/>
              <a:defRPr sz="1625"/>
            </a:lvl5pPr>
            <a:lvl6pPr marL="1857468" indent="0">
              <a:buNone/>
              <a:defRPr sz="1625"/>
            </a:lvl6pPr>
            <a:lvl7pPr marL="2228961" indent="0">
              <a:buNone/>
              <a:defRPr sz="1625"/>
            </a:lvl7pPr>
            <a:lvl8pPr marL="2600455" indent="0">
              <a:buNone/>
              <a:defRPr sz="1625"/>
            </a:lvl8pPr>
            <a:lvl9pPr marL="2971949" indent="0">
              <a:buNone/>
              <a:defRPr sz="1625"/>
            </a:lvl9pPr>
          </a:lstStyle>
          <a:p>
            <a:r>
              <a:rPr lang="en-US" altLang="ko-KR" dirty="0"/>
              <a:t>Your Picture Here</a:t>
            </a:r>
            <a:endParaRPr lang="ko-KR" altLang="en-US" dirty="0"/>
          </a:p>
        </p:txBody>
      </p:sp>
      <p:sp>
        <p:nvSpPr>
          <p:cNvPr id="26" name="Picture Placeholder 25">
            <a:extLst>
              <a:ext uri="{FF2B5EF4-FFF2-40B4-BE49-F238E27FC236}">
                <a16:creationId xmlns:a16="http://schemas.microsoft.com/office/drawing/2014/main" id="{1BCC93B7-4D46-46B6-8713-F416AC36BDB2}"/>
              </a:ext>
            </a:extLst>
          </p:cNvPr>
          <p:cNvSpPr>
            <a:spLocks noGrp="1"/>
          </p:cNvSpPr>
          <p:nvPr>
            <p:ph type="pic" idx="17" hasCustomPrompt="1"/>
          </p:nvPr>
        </p:nvSpPr>
        <p:spPr>
          <a:xfrm>
            <a:off x="7826694" y="2732348"/>
            <a:ext cx="2079306" cy="4125652"/>
          </a:xfrm>
          <a:custGeom>
            <a:avLst/>
            <a:gdLst>
              <a:gd name="connsiteX0" fmla="*/ 2551876 w 2559146"/>
              <a:gd name="connsiteY0" fmla="*/ 0 h 4125652"/>
              <a:gd name="connsiteX1" fmla="*/ 2559146 w 2559146"/>
              <a:gd name="connsiteY1" fmla="*/ 7270 h 4125652"/>
              <a:gd name="connsiteX2" fmla="*/ 2559146 w 2559146"/>
              <a:gd name="connsiteY2" fmla="*/ 4125652 h 4125652"/>
              <a:gd name="connsiteX3" fmla="*/ 1573776 w 2559146"/>
              <a:gd name="connsiteY3" fmla="*/ 4125652 h 4125652"/>
              <a:gd name="connsiteX4" fmla="*/ 0 w 2559146"/>
              <a:gd name="connsiteY4" fmla="*/ 2551876 h 41256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9146" h="4125652">
                <a:moveTo>
                  <a:pt x="2551876" y="0"/>
                </a:moveTo>
                <a:lnTo>
                  <a:pt x="2559146" y="7270"/>
                </a:lnTo>
                <a:lnTo>
                  <a:pt x="2559146" y="4125652"/>
                </a:lnTo>
                <a:lnTo>
                  <a:pt x="1573776" y="4125652"/>
                </a:lnTo>
                <a:lnTo>
                  <a:pt x="0" y="2551876"/>
                </a:lnTo>
                <a:close/>
              </a:path>
            </a:pathLst>
          </a:custGeom>
          <a:solidFill>
            <a:schemeClr val="bg1">
              <a:lumMod val="95000"/>
            </a:schemeClr>
          </a:solidFill>
        </p:spPr>
        <p:txBody>
          <a:bodyPr wrap="square" anchor="ctr">
            <a:noAutofit/>
          </a:bodyPr>
          <a:lstStyle>
            <a:lvl1pPr marL="0" indent="0" algn="ctr">
              <a:buNone/>
              <a:defRPr sz="975">
                <a:solidFill>
                  <a:schemeClr val="tx1">
                    <a:lumMod val="75000"/>
                    <a:lumOff val="25000"/>
                  </a:schemeClr>
                </a:solidFill>
                <a:latin typeface="+mn-lt"/>
                <a:cs typeface="Arial" pitchFamily="34" charset="0"/>
              </a:defRPr>
            </a:lvl1pPr>
            <a:lvl2pPr marL="371494" indent="0">
              <a:buNone/>
              <a:defRPr sz="2275"/>
            </a:lvl2pPr>
            <a:lvl3pPr marL="742987" indent="0">
              <a:buNone/>
              <a:defRPr sz="1950"/>
            </a:lvl3pPr>
            <a:lvl4pPr marL="1114481" indent="0">
              <a:buNone/>
              <a:defRPr sz="1625"/>
            </a:lvl4pPr>
            <a:lvl5pPr marL="1485974" indent="0">
              <a:buNone/>
              <a:defRPr sz="1625"/>
            </a:lvl5pPr>
            <a:lvl6pPr marL="1857468" indent="0">
              <a:buNone/>
              <a:defRPr sz="1625"/>
            </a:lvl6pPr>
            <a:lvl7pPr marL="2228961" indent="0">
              <a:buNone/>
              <a:defRPr sz="1625"/>
            </a:lvl7pPr>
            <a:lvl8pPr marL="2600455" indent="0">
              <a:buNone/>
              <a:defRPr sz="1625"/>
            </a:lvl8pPr>
            <a:lvl9pPr marL="2971949" indent="0">
              <a:buNone/>
              <a:defRPr sz="1625"/>
            </a:lvl9pPr>
          </a:lstStyle>
          <a:p>
            <a:r>
              <a:rPr lang="en-US" altLang="ko-KR" dirty="0"/>
              <a:t>Your Picture Here</a:t>
            </a:r>
            <a:endParaRPr lang="ko-KR" altLang="en-US" dirty="0"/>
          </a:p>
        </p:txBody>
      </p:sp>
    </p:spTree>
    <p:extLst>
      <p:ext uri="{BB962C8B-B14F-4D97-AF65-F5344CB8AC3E}">
        <p14:creationId xmlns:p14="http://schemas.microsoft.com/office/powerpoint/2010/main" val="3337146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
              <a:schemeClr val="accent1">
                <a:lumMod val="93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54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365126"/>
            <a:ext cx="8543925"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681039" y="1825625"/>
            <a:ext cx="8543925"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6E04B0-FABE-477F-A049-CCF152A8366D}" type="datetimeFigureOut">
              <a:rPr lang="ru-RU" smtClean="0"/>
              <a:pPr/>
              <a:t>18.11.2022</a:t>
            </a:fld>
            <a:endParaRPr lang="ru-RU"/>
          </a:p>
        </p:txBody>
      </p:sp>
      <p:sp>
        <p:nvSpPr>
          <p:cNvPr id="5" name="Нижний колонтитул 4"/>
          <p:cNvSpPr>
            <a:spLocks noGrp="1"/>
          </p:cNvSpPr>
          <p:nvPr>
            <p:ph type="ftr" sz="quarter" idx="3"/>
          </p:nvPr>
        </p:nvSpPr>
        <p:spPr>
          <a:xfrm>
            <a:off x="3281364"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77726D6-68E6-43F8-8A87-1DD67164F644}" type="slidenum">
              <a:rPr lang="ru-RU" smtClean="0"/>
              <a:pPr/>
              <a:t>‹#›</a:t>
            </a:fld>
            <a:endParaRPr lang="ru-RU"/>
          </a:p>
        </p:txBody>
      </p:sp>
    </p:spTree>
    <p:extLst>
      <p:ext uri="{BB962C8B-B14F-4D97-AF65-F5344CB8AC3E}">
        <p14:creationId xmlns:p14="http://schemas.microsoft.com/office/powerpoint/2010/main" val="25701890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077784" y="1633451"/>
            <a:ext cx="5716211" cy="2800870"/>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t">
              <a:defRPr/>
            </a:pPr>
            <a:endParaRPr lang="uz-Cyrl-UZ" sz="2100" b="1" dirty="0">
              <a:solidFill>
                <a:schemeClr val="tx1"/>
              </a:solidFill>
              <a:latin typeface="Times New Roman" pitchFamily="18" charset="0"/>
              <a:cs typeface="Times New Roman" pitchFamily="18" charset="0"/>
            </a:endParaRPr>
          </a:p>
          <a:p>
            <a:pPr algn="ctr" fontAlgn="t">
              <a:defRPr/>
            </a:pPr>
            <a:endParaRPr lang="uz-Cyrl-UZ" sz="3200" b="1" dirty="0">
              <a:solidFill>
                <a:schemeClr val="tx1"/>
              </a:solidFill>
              <a:latin typeface="Times New Roman" pitchFamily="18" charset="0"/>
              <a:cs typeface="Times New Roman" pitchFamily="18" charset="0"/>
            </a:endParaRPr>
          </a:p>
          <a:p>
            <a:pPr algn="ctr" fontAlgn="t">
              <a:defRPr/>
            </a:pPr>
            <a:r>
              <a:rPr lang="en-US" sz="3200" b="1" dirty="0">
                <a:solidFill>
                  <a:schemeClr val="tx1"/>
                </a:solidFill>
                <a:latin typeface="Times New Roman" pitchFamily="18" charset="0"/>
                <a:cs typeface="Times New Roman" pitchFamily="18" charset="0"/>
              </a:rPr>
              <a:t>Week</a:t>
            </a:r>
            <a:r>
              <a:rPr lang="uz-Cyrl-UZ" sz="3200" b="1" dirty="0">
                <a:solidFill>
                  <a:schemeClr val="tx1"/>
                </a:solidFill>
                <a:latin typeface="Times New Roman" pitchFamily="18" charset="0"/>
                <a:cs typeface="Times New Roman" pitchFamily="18" charset="0"/>
              </a:rPr>
              <a:t>:</a:t>
            </a:r>
            <a:r>
              <a:rPr lang="en-US" sz="3200" b="1" dirty="0">
                <a:solidFill>
                  <a:schemeClr val="tx1"/>
                </a:solidFill>
                <a:latin typeface="Times New Roman" pitchFamily="18" charset="0"/>
                <a:cs typeface="Times New Roman" pitchFamily="18" charset="0"/>
              </a:rPr>
              <a:t> </a:t>
            </a:r>
            <a:r>
              <a:rPr lang="uz-Cyrl-UZ" sz="3200" b="1" dirty="0" smtClean="0">
                <a:solidFill>
                  <a:schemeClr val="tx1"/>
                </a:solidFill>
                <a:latin typeface="Times New Roman" pitchFamily="18" charset="0"/>
                <a:cs typeface="Times New Roman" pitchFamily="18" charset="0"/>
              </a:rPr>
              <a:t>11</a:t>
            </a:r>
            <a:r>
              <a:rPr lang="en-US" sz="3200" b="1" dirty="0" smtClean="0">
                <a:solidFill>
                  <a:schemeClr val="tx1"/>
                </a:solidFill>
                <a:latin typeface="Times New Roman" pitchFamily="18" charset="0"/>
                <a:cs typeface="Times New Roman" pitchFamily="18" charset="0"/>
              </a:rPr>
              <a:t>.</a:t>
            </a:r>
            <a:endParaRPr lang="uz-Cyrl-UZ" sz="3200" b="1" dirty="0">
              <a:solidFill>
                <a:schemeClr val="tx1"/>
              </a:solidFill>
              <a:latin typeface="Times New Roman" pitchFamily="18" charset="0"/>
              <a:cs typeface="Times New Roman" pitchFamily="18" charset="0"/>
            </a:endParaRPr>
          </a:p>
          <a:p>
            <a:pPr algn="ctr" fontAlgn="t">
              <a:defRPr/>
            </a:pPr>
            <a:r>
              <a:rPr lang="en-US" sz="3200" b="1" dirty="0">
                <a:solidFill>
                  <a:schemeClr val="tx1"/>
                </a:solidFill>
                <a:latin typeface="Times New Roman" pitchFamily="18" charset="0"/>
                <a:cs typeface="Times New Roman" pitchFamily="18" charset="0"/>
              </a:rPr>
              <a:t>Leadership in </a:t>
            </a:r>
            <a:r>
              <a:rPr lang="en-US" sz="3200" b="1" dirty="0" smtClean="0">
                <a:solidFill>
                  <a:schemeClr val="tx1"/>
                </a:solidFill>
                <a:latin typeface="Times New Roman" pitchFamily="18" charset="0"/>
                <a:cs typeface="Times New Roman" pitchFamily="18" charset="0"/>
              </a:rPr>
              <a:t>enterprises</a:t>
            </a:r>
            <a:r>
              <a:rPr lang="uz-Cyrl-UZ" sz="3200" b="1" dirty="0" smtClean="0">
                <a:solidFill>
                  <a:schemeClr val="tx1"/>
                </a:solidFill>
                <a:latin typeface="Times New Roman" pitchFamily="18" charset="0"/>
                <a:cs typeface="Times New Roman" pitchFamily="18" charset="0"/>
              </a:rPr>
              <a:t> </a:t>
            </a:r>
          </a:p>
          <a:p>
            <a:pPr algn="ctr" fontAlgn="t">
              <a:defRPr/>
            </a:pPr>
            <a:r>
              <a:rPr lang="en-US" sz="3200" b="1" dirty="0" smtClean="0">
                <a:solidFill>
                  <a:schemeClr val="tx1"/>
                </a:solidFill>
                <a:latin typeface="Times New Roman" pitchFamily="18" charset="0"/>
                <a:cs typeface="Times New Roman" pitchFamily="18" charset="0"/>
              </a:rPr>
              <a:t>and </a:t>
            </a:r>
            <a:r>
              <a:rPr lang="en-US" sz="3200" b="1" dirty="0">
                <a:solidFill>
                  <a:schemeClr val="tx1"/>
                </a:solidFill>
                <a:latin typeface="Times New Roman" pitchFamily="18" charset="0"/>
                <a:cs typeface="Times New Roman" pitchFamily="18" charset="0"/>
              </a:rPr>
              <a:t>to leadership </a:t>
            </a:r>
            <a:r>
              <a:rPr lang="en-US" sz="3200" b="1" dirty="0" smtClean="0">
                <a:solidFill>
                  <a:schemeClr val="tx1"/>
                </a:solidFill>
                <a:latin typeface="Times New Roman" pitchFamily="18" charset="0"/>
                <a:cs typeface="Times New Roman" pitchFamily="18" charset="0"/>
              </a:rPr>
              <a:t>itself</a:t>
            </a:r>
            <a:r>
              <a:rPr lang="uz-Cyrl-UZ" sz="3200" b="1" dirty="0" smtClean="0">
                <a:solidFill>
                  <a:schemeClr val="tx1"/>
                </a:solidFill>
                <a:latin typeface="Times New Roman" pitchFamily="18" charset="0"/>
                <a:cs typeface="Times New Roman" pitchFamily="18" charset="0"/>
              </a:rPr>
              <a:t> </a:t>
            </a:r>
          </a:p>
          <a:p>
            <a:pPr algn="ctr" fontAlgn="t">
              <a:defRPr/>
            </a:pPr>
            <a:r>
              <a:rPr lang="en-US" sz="3200" b="1" dirty="0" smtClean="0">
                <a:solidFill>
                  <a:schemeClr val="tx1"/>
                </a:solidFill>
                <a:latin typeface="Times New Roman" pitchFamily="18" charset="0"/>
                <a:cs typeface="Times New Roman" pitchFamily="18" charset="0"/>
              </a:rPr>
              <a:t>feature</a:t>
            </a:r>
            <a:endParaRPr lang="uz-Cyrl-UZ" sz="3200" b="1" dirty="0">
              <a:solidFill>
                <a:schemeClr val="tx1"/>
              </a:solidFill>
              <a:latin typeface="Times New Roman" pitchFamily="18" charset="0"/>
              <a:cs typeface="Times New Roman" pitchFamily="18" charset="0"/>
            </a:endParaRPr>
          </a:p>
          <a:p>
            <a:pPr algn="ctr" fontAlgn="t">
              <a:defRPr/>
            </a:pPr>
            <a:endParaRPr lang="uz-Cyrl-UZ" sz="2400" b="1" dirty="0">
              <a:solidFill>
                <a:schemeClr val="tx1"/>
              </a:solidFill>
              <a:latin typeface="Times New Roman" pitchFamily="18" charset="0"/>
              <a:cs typeface="Times New Roman"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78924" y="1515491"/>
            <a:ext cx="3998860" cy="303679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9460" name="Прямоугольник 5"/>
          <p:cNvSpPr>
            <a:spLocks noChangeArrowheads="1"/>
          </p:cNvSpPr>
          <p:nvPr/>
        </p:nvSpPr>
        <p:spPr bwMode="auto">
          <a:xfrm>
            <a:off x="204715" y="407410"/>
            <a:ext cx="9463489" cy="12260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ts val="1000"/>
              </a:spcBef>
              <a:buClr>
                <a:schemeClr val="accent1"/>
              </a:buClr>
              <a:buFont typeface="Wingdings 3" panose="05040102010807070707" pitchFamily="18" charset="2"/>
              <a:buChar char=""/>
              <a:defRPr>
                <a:solidFill>
                  <a:srgbClr val="404040"/>
                </a:solidFill>
                <a:latin typeface="Century Gothic" panose="020B0502020202020204" pitchFamily="34" charset="0"/>
              </a:defRPr>
            </a:lvl1pPr>
            <a:lvl2pPr marL="742950" indent="-285750">
              <a:spcBef>
                <a:spcPts val="1000"/>
              </a:spcBef>
              <a:buClr>
                <a:schemeClr val="accent1"/>
              </a:buClr>
              <a:buFont typeface="Wingdings 3" panose="05040102010807070707" pitchFamily="18" charset="2"/>
              <a:buChar char=""/>
              <a:defRPr sz="1600">
                <a:solidFill>
                  <a:srgbClr val="404040"/>
                </a:solidFill>
                <a:latin typeface="Century Gothic" panose="020B0502020202020204" pitchFamily="34" charset="0"/>
              </a:defRPr>
            </a:lvl2pPr>
            <a:lvl3pPr marL="1143000" indent="-228600">
              <a:spcBef>
                <a:spcPts val="1000"/>
              </a:spcBef>
              <a:buClr>
                <a:schemeClr val="accent1"/>
              </a:buClr>
              <a:buFont typeface="Wingdings 3" panose="05040102010807070707" pitchFamily="18" charset="2"/>
              <a:buChar char=""/>
              <a:defRPr sz="1400">
                <a:solidFill>
                  <a:srgbClr val="404040"/>
                </a:solidFill>
                <a:latin typeface="Century Gothic" panose="020B0502020202020204" pitchFamily="34" charset="0"/>
              </a:defRPr>
            </a:lvl3pPr>
            <a:lvl4pPr marL="16002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4pPr>
            <a:lvl5pPr marL="2057400" indent="-228600">
              <a:spcBef>
                <a:spcPts val="1000"/>
              </a:spcBef>
              <a:buClr>
                <a:schemeClr val="accent1"/>
              </a:buClr>
              <a:buFont typeface="Wingdings 3" panose="05040102010807070707" pitchFamily="18" charset="2"/>
              <a:buChar char=""/>
              <a:defRPr sz="1200">
                <a:solidFill>
                  <a:srgbClr val="404040"/>
                </a:solidFill>
                <a:latin typeface="Century Gothic" panose="020B0502020202020204" pitchFamily="34" charset="0"/>
              </a:defRPr>
            </a:lvl5pPr>
            <a:lvl6pPr marL="25146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6pPr>
            <a:lvl7pPr marL="29718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7pPr>
            <a:lvl8pPr marL="34290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8pPr>
            <a:lvl9pPr marL="3886200" indent="-228600" defTabSz="457200" eaLnBrk="0" fontAlgn="base" hangingPunct="0">
              <a:spcBef>
                <a:spcPts val="1000"/>
              </a:spcBef>
              <a:spcAft>
                <a:spcPct val="0"/>
              </a:spcAft>
              <a:buClr>
                <a:schemeClr val="accent1"/>
              </a:buClr>
              <a:buFont typeface="Wingdings 3" panose="05040102010807070707" pitchFamily="18" charset="2"/>
              <a:buChar char=""/>
              <a:defRPr sz="1200">
                <a:solidFill>
                  <a:srgbClr val="404040"/>
                </a:solidFill>
                <a:latin typeface="Century Gothic" panose="020B0502020202020204" pitchFamily="34" charset="0"/>
              </a:defRPr>
            </a:lvl9pPr>
          </a:lstStyle>
          <a:p>
            <a:pPr algn="ctr" fontAlgn="t">
              <a:spcBef>
                <a:spcPct val="0"/>
              </a:spcBef>
              <a:buClrTx/>
              <a:buFontTx/>
              <a:buNone/>
              <a:defRPr/>
            </a:pPr>
            <a:r>
              <a:rPr lang="ru-RU" altLang="ru-RU" sz="2800" b="1" dirty="0">
                <a:solidFill>
                  <a:schemeClr val="tx1"/>
                </a:solidFill>
                <a:latin typeface="Times New Roman" panose="02020603050405020304" pitchFamily="18" charset="0"/>
                <a:cs typeface="Times New Roman" panose="02020603050405020304" pitchFamily="18" charset="0"/>
              </a:rPr>
              <a:t>«</a:t>
            </a:r>
            <a:r>
              <a:rPr lang="en-US" altLang="ru-RU" sz="2800" b="1" dirty="0">
                <a:solidFill>
                  <a:schemeClr val="tx1"/>
                </a:solidFill>
                <a:latin typeface="Times New Roman" panose="02020603050405020304" pitchFamily="18" charset="0"/>
                <a:cs typeface="Times New Roman" panose="02020603050405020304" pitchFamily="18" charset="0"/>
              </a:rPr>
              <a:t>Graduate School of Business and Entrepreneurship</a:t>
            </a:r>
            <a:r>
              <a:rPr lang="ru-RU" altLang="ru-RU" sz="2800" b="1" dirty="0">
                <a:solidFill>
                  <a:srgbClr val="000000"/>
                </a:solidFill>
                <a:latin typeface="Times New Roman" panose="02020603050405020304" pitchFamily="18" charset="0"/>
                <a:cs typeface="Times New Roman" panose="02020603050405020304" pitchFamily="18" charset="0"/>
              </a:rPr>
              <a:t>»</a:t>
            </a:r>
            <a:br>
              <a:rPr lang="ru-RU" altLang="ru-RU" sz="2800" b="1" dirty="0">
                <a:solidFill>
                  <a:srgbClr val="000000"/>
                </a:solidFill>
                <a:latin typeface="Times New Roman" panose="02020603050405020304" pitchFamily="18" charset="0"/>
                <a:cs typeface="Times New Roman" panose="02020603050405020304" pitchFamily="18" charset="0"/>
              </a:rPr>
            </a:br>
            <a:r>
              <a:rPr lang="en-US" altLang="ru-RU" sz="2800" b="1" i="1" dirty="0" smtClean="0">
                <a:solidFill>
                  <a:srgbClr val="000000"/>
                </a:solidFill>
                <a:latin typeface="Times New Roman" panose="02020603050405020304" pitchFamily="18" charset="0"/>
                <a:cs typeface="Times New Roman" panose="02020603050405020304" pitchFamily="18" charset="0"/>
              </a:rPr>
              <a:t>Course</a:t>
            </a:r>
            <a:r>
              <a:rPr lang="ru-RU" altLang="ru-RU" sz="2800" b="1" i="1" dirty="0">
                <a:solidFill>
                  <a:srgbClr val="000000"/>
                </a:solidFill>
                <a:latin typeface="Times New Roman" panose="02020603050405020304" pitchFamily="18" charset="0"/>
                <a:cs typeface="Times New Roman" panose="02020603050405020304" pitchFamily="18" charset="0"/>
              </a:rPr>
              <a:t>: </a:t>
            </a:r>
            <a:r>
              <a:rPr lang="en-US" altLang="ru-RU" sz="2800" b="1" i="1" dirty="0">
                <a:solidFill>
                  <a:srgbClr val="000000"/>
                </a:solidFill>
                <a:latin typeface="Times New Roman" panose="02020603050405020304" pitchFamily="18" charset="0"/>
                <a:cs typeface="Times New Roman" panose="02020603050405020304" pitchFamily="18" charset="0"/>
              </a:rPr>
              <a:t>Human Resources Management</a:t>
            </a:r>
            <a:r>
              <a:rPr lang="uz-Cyrl-UZ" altLang="ru-RU" sz="2800" b="1" i="1" dirty="0">
                <a:solidFill>
                  <a:schemeClr val="tx1"/>
                </a:solidFill>
                <a:latin typeface="Times New Roman" panose="02020603050405020304" pitchFamily="18" charset="0"/>
                <a:cs typeface="Times New Roman" panose="02020603050405020304" pitchFamily="18" charset="0"/>
              </a:rPr>
              <a:t>.</a:t>
            </a:r>
            <a:endParaRPr lang="ru-RU" altLang="ru-RU" sz="2800" b="1" i="1" dirty="0">
              <a:solidFill>
                <a:srgbClr val="000000"/>
              </a:solidFill>
              <a:latin typeface="Times New Roman" panose="02020603050405020304" pitchFamily="18" charset="0"/>
              <a:cs typeface="Times New Roman" panose="02020603050405020304" pitchFamily="18" charset="0"/>
            </a:endParaRPr>
          </a:p>
          <a:p>
            <a:pPr algn="ctr">
              <a:spcBef>
                <a:spcPct val="0"/>
              </a:spcBef>
              <a:buClrTx/>
              <a:buFontTx/>
              <a:buNone/>
              <a:defRPr/>
            </a:pPr>
            <a:endParaRPr lang="ru-RU" altLang="ru-RU" sz="1767" b="1" dirty="0">
              <a:solidFill>
                <a:srgbClr val="000000"/>
              </a:solidFill>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3415229" y="5035009"/>
            <a:ext cx="2898944" cy="1200329"/>
          </a:xfrm>
          <a:prstGeom prst="rect">
            <a:avLst/>
          </a:prstGeom>
        </p:spPr>
        <p:txBody>
          <a:bodyPr wrap="square">
            <a:spAutoFit/>
          </a:bodyPr>
          <a:lstStyle/>
          <a:p>
            <a:pPr algn="ctr">
              <a:defRPr/>
            </a:pPr>
            <a:r>
              <a:rPr lang="uz-Cyrl-UZ" sz="2400" b="1" dirty="0" smtClean="0">
                <a:ln>
                  <a:prstDash val="solid"/>
                </a:ln>
                <a:latin typeface="Times New Roman" panose="02020603050405020304" pitchFamily="18" charset="0"/>
                <a:cs typeface="Times New Roman" panose="02020603050405020304" pitchFamily="18" charset="0"/>
              </a:rPr>
              <a:t>Suyunov</a:t>
            </a:r>
          </a:p>
          <a:p>
            <a:pPr algn="ctr">
              <a:defRPr/>
            </a:pPr>
            <a:r>
              <a:rPr lang="uz-Cyrl-UZ" sz="2400" b="1" dirty="0" smtClean="0">
                <a:ln>
                  <a:prstDash val="solid"/>
                </a:ln>
                <a:latin typeface="Times New Roman" panose="02020603050405020304" pitchFamily="18" charset="0"/>
                <a:cs typeface="Times New Roman" panose="02020603050405020304" pitchFamily="18" charset="0"/>
              </a:rPr>
              <a:t>Dilmurod</a:t>
            </a:r>
          </a:p>
          <a:p>
            <a:pPr algn="ctr">
              <a:defRPr/>
            </a:pPr>
            <a:r>
              <a:rPr lang="uz-Cyrl-UZ" sz="2400" b="1" dirty="0" smtClean="0">
                <a:ln>
                  <a:prstDash val="solid"/>
                </a:ln>
                <a:latin typeface="Times New Roman" panose="02020603050405020304" pitchFamily="18" charset="0"/>
                <a:cs typeface="Times New Roman" panose="02020603050405020304" pitchFamily="18" charset="0"/>
              </a:rPr>
              <a:t>Holmuradovich</a:t>
            </a:r>
            <a:endParaRPr lang="uz-Cyrl-UZ" sz="2400" b="1" dirty="0">
              <a:ln>
                <a:prstDash val="solid"/>
              </a:ln>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6808382" y="4819565"/>
            <a:ext cx="2859822" cy="1631216"/>
          </a:xfrm>
          <a:prstGeom prst="rect">
            <a:avLst/>
          </a:prstGeom>
        </p:spPr>
        <p:txBody>
          <a:bodyPr wrap="square">
            <a:spAutoFit/>
          </a:bodyPr>
          <a:lstStyle/>
          <a:p>
            <a:pPr>
              <a:defRPr/>
            </a:pPr>
            <a:r>
              <a:rPr lang="uz-Cyrl-UZ" sz="1350" i="1" dirty="0" smtClean="0">
                <a:cs typeface="Times New Roman" pitchFamily="18" charset="0"/>
              </a:rPr>
              <a:t> </a:t>
            </a:r>
            <a:r>
              <a:rPr lang="uz-Cyrl-UZ" sz="2000" b="1" dirty="0" smtClean="0">
                <a:latin typeface="Times New Roman" panose="02020603050405020304" pitchFamily="18" charset="0"/>
                <a:cs typeface="Times New Roman" panose="02020603050405020304" pitchFamily="18" charset="0"/>
              </a:rPr>
              <a:t>Head of Department of "Corporate Governance Theory and Practice", Doctor of Science, Professor.</a:t>
            </a:r>
            <a:endParaRPr lang="uz-Cyrl-UZ" sz="2000" i="1" dirty="0"/>
          </a:p>
        </p:txBody>
      </p:sp>
      <p:cxnSp>
        <p:nvCxnSpPr>
          <p:cNvPr id="12" name="Прямая соединительная линия 11"/>
          <p:cNvCxnSpPr/>
          <p:nvPr/>
        </p:nvCxnSpPr>
        <p:spPr>
          <a:xfrm>
            <a:off x="6561277" y="5015455"/>
            <a:ext cx="0" cy="900892"/>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65162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4216820" y="2102928"/>
            <a:ext cx="5524791" cy="2573837"/>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44083"/>
            <a:r>
              <a:rPr lang="ru-RU" sz="2800" b="1" i="1" dirty="0">
                <a:solidFill>
                  <a:prstClr val="black"/>
                </a:solidFill>
                <a:latin typeface="Times New Roman" pitchFamily="18" charset="0"/>
                <a:cs typeface="Times New Roman" pitchFamily="18" charset="0"/>
              </a:rPr>
              <a:t>    </a:t>
            </a:r>
            <a:r>
              <a:rPr lang="uz-Cyrl-UZ" sz="2800" b="1" dirty="0" smtClean="0">
                <a:solidFill>
                  <a:schemeClr val="tx1"/>
                </a:solidFill>
                <a:latin typeface="Times New Roman" pitchFamily="18" charset="0"/>
                <a:cs typeface="Times New Roman" pitchFamily="18" charset="0"/>
              </a:rPr>
              <a:t>Мавзу</a:t>
            </a:r>
            <a:r>
              <a:rPr lang="ru-RU" sz="2800" b="1" dirty="0" smtClean="0">
                <a:solidFill>
                  <a:schemeClr val="tx1"/>
                </a:solidFill>
                <a:latin typeface="Times New Roman" pitchFamily="18" charset="0"/>
                <a:cs typeface="Times New Roman" pitchFamily="18" charset="0"/>
              </a:rPr>
              <a:t>: 11</a:t>
            </a:r>
            <a:r>
              <a:rPr lang="ru-RU" sz="2800" b="1" i="1" dirty="0" smtClean="0">
                <a:solidFill>
                  <a:schemeClr val="tx1"/>
                </a:solidFill>
                <a:latin typeface="Times New Roman" pitchFamily="18" charset="0"/>
                <a:cs typeface="Times New Roman" pitchFamily="18" charset="0"/>
              </a:rPr>
              <a:t>.</a:t>
            </a:r>
            <a:endParaRPr lang="ru-RU" sz="2800" b="1" i="1" dirty="0">
              <a:solidFill>
                <a:schemeClr val="tx1"/>
              </a:solidFill>
              <a:latin typeface="Times New Roman" pitchFamily="18" charset="0"/>
              <a:cs typeface="Times New Roman" pitchFamily="18" charset="0"/>
            </a:endParaRPr>
          </a:p>
          <a:p>
            <a:pPr algn="ctr" defTabSz="844083"/>
            <a:r>
              <a:rPr lang="uz-Cyrl-UZ" sz="3200" b="1" dirty="0" smtClean="0">
                <a:solidFill>
                  <a:schemeClr val="tx1"/>
                </a:solidFill>
                <a:latin typeface="Times New Roman" pitchFamily="18" charset="0"/>
                <a:cs typeface="Times New Roman" pitchFamily="18" charset="0"/>
              </a:rPr>
              <a:t>Корхоналарда раҳбарлик </a:t>
            </a:r>
          </a:p>
          <a:p>
            <a:pPr algn="ctr" defTabSz="844083"/>
            <a:r>
              <a:rPr lang="uz-Cyrl-UZ" sz="3200" b="1" dirty="0" smtClean="0">
                <a:solidFill>
                  <a:schemeClr val="tx1"/>
                </a:solidFill>
                <a:latin typeface="Times New Roman" pitchFamily="18" charset="0"/>
                <a:cs typeface="Times New Roman" pitchFamily="18" charset="0"/>
              </a:rPr>
              <a:t>ва лидерликнинг ўзига </a:t>
            </a:r>
          </a:p>
          <a:p>
            <a:pPr algn="ctr" defTabSz="844083"/>
            <a:r>
              <a:rPr lang="uz-Cyrl-UZ" sz="3200" b="1" dirty="0" smtClean="0">
                <a:solidFill>
                  <a:schemeClr val="tx1"/>
                </a:solidFill>
                <a:latin typeface="Times New Roman" pitchFamily="18" charset="0"/>
                <a:cs typeface="Times New Roman" pitchFamily="18" charset="0"/>
              </a:rPr>
              <a:t>хослиги</a:t>
            </a:r>
            <a:endParaRPr lang="ru-RU" sz="3200" b="1" dirty="0">
              <a:solidFill>
                <a:schemeClr val="tx1"/>
              </a:solidFill>
              <a:latin typeface="Times New Roman" panose="02020603050405020304" pitchFamily="18" charset="0"/>
              <a:cs typeface="Times New Roman" panose="02020603050405020304"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120913" y="2102928"/>
            <a:ext cx="4019785" cy="25058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Прямоугольник 5"/>
          <p:cNvSpPr/>
          <p:nvPr/>
        </p:nvSpPr>
        <p:spPr>
          <a:xfrm>
            <a:off x="604579" y="0"/>
            <a:ext cx="8517352" cy="2363339"/>
          </a:xfrm>
          <a:prstGeom prst="rect">
            <a:avLst/>
          </a:prstGeom>
        </p:spPr>
        <p:txBody>
          <a:bodyPr wrap="square">
            <a:spAutoFit/>
          </a:bodyPr>
          <a:lstStyle/>
          <a:p>
            <a:pPr algn="ctr" defTabSz="844083">
              <a:lnSpc>
                <a:spcPct val="150000"/>
              </a:lnSpc>
            </a:pPr>
            <a:r>
              <a:rPr lang="uz-Cyrl-UZ" sz="3500" b="1" dirty="0" smtClean="0">
                <a:solidFill>
                  <a:prstClr val="black"/>
                </a:solidFill>
                <a:latin typeface="Times New Roman" pitchFamily="18" charset="0"/>
                <a:cs typeface="Times New Roman" pitchFamily="18" charset="0"/>
              </a:rPr>
              <a:t>«</a:t>
            </a:r>
            <a:r>
              <a:rPr lang="uz-Cyrl-UZ" sz="3500" b="1" dirty="0" smtClean="0">
                <a:latin typeface="Times New Roman" pitchFamily="18" charset="0"/>
                <a:cs typeface="Times New Roman" pitchFamily="18" charset="0"/>
              </a:rPr>
              <a:t>Бизнес ва тадбиркорлик олий мактаби</a:t>
            </a:r>
            <a:r>
              <a:rPr lang="uz-Cyrl-UZ" sz="3500" b="1" dirty="0" smtClean="0">
                <a:solidFill>
                  <a:prstClr val="black"/>
                </a:solidFill>
                <a:latin typeface="Times New Roman" pitchFamily="18" charset="0"/>
                <a:cs typeface="Times New Roman" pitchFamily="18" charset="0"/>
              </a:rPr>
              <a:t>»</a:t>
            </a:r>
            <a:br>
              <a:rPr lang="uz-Cyrl-UZ" sz="3500" b="1" dirty="0" smtClean="0">
                <a:solidFill>
                  <a:prstClr val="black"/>
                </a:solidFill>
                <a:latin typeface="Times New Roman" pitchFamily="18" charset="0"/>
                <a:cs typeface="Times New Roman" pitchFamily="18" charset="0"/>
              </a:rPr>
            </a:br>
            <a:r>
              <a:rPr lang="ru-RU" sz="3200" b="1" dirty="0" smtClean="0">
                <a:solidFill>
                  <a:prstClr val="black"/>
                </a:solidFill>
                <a:latin typeface="Times New Roman" pitchFamily="18" charset="0"/>
                <a:cs typeface="Times New Roman" pitchFamily="18" charset="0"/>
              </a:rPr>
              <a:t>Фан</a:t>
            </a:r>
            <a:r>
              <a:rPr lang="ru-RU" sz="3200" b="1" dirty="0">
                <a:solidFill>
                  <a:prstClr val="black"/>
                </a:solidFill>
                <a:latin typeface="Times New Roman" pitchFamily="18" charset="0"/>
                <a:cs typeface="Times New Roman" pitchFamily="18" charset="0"/>
              </a:rPr>
              <a:t>: </a:t>
            </a:r>
            <a:r>
              <a:rPr lang="ru-RU" sz="3200" b="1" dirty="0" err="1">
                <a:solidFill>
                  <a:prstClr val="black"/>
                </a:solidFill>
                <a:latin typeface="Times New Roman" pitchFamily="18" charset="0"/>
                <a:cs typeface="Times New Roman" pitchFamily="18" charset="0"/>
              </a:rPr>
              <a:t>Инсон</a:t>
            </a:r>
            <a:r>
              <a:rPr lang="ru-RU" sz="3200" b="1" dirty="0">
                <a:solidFill>
                  <a:prstClr val="black"/>
                </a:solidFill>
                <a:latin typeface="Times New Roman" pitchFamily="18" charset="0"/>
                <a:cs typeface="Times New Roman" pitchFamily="18" charset="0"/>
              </a:rPr>
              <a:t> </a:t>
            </a:r>
            <a:r>
              <a:rPr lang="ru-RU" sz="3200" b="1" dirty="0" err="1">
                <a:solidFill>
                  <a:prstClr val="black"/>
                </a:solidFill>
                <a:latin typeface="Times New Roman" pitchFamily="18" charset="0"/>
                <a:cs typeface="Times New Roman" pitchFamily="18" charset="0"/>
              </a:rPr>
              <a:t>ресурсларини</a:t>
            </a:r>
            <a:r>
              <a:rPr lang="ru-RU" sz="3200" b="1" dirty="0">
                <a:solidFill>
                  <a:prstClr val="black"/>
                </a:solidFill>
                <a:latin typeface="Times New Roman" pitchFamily="18" charset="0"/>
                <a:cs typeface="Times New Roman" pitchFamily="18" charset="0"/>
              </a:rPr>
              <a:t> бош</a:t>
            </a:r>
            <a:r>
              <a:rPr lang="uz-Cyrl-UZ" sz="3200" b="1" dirty="0">
                <a:solidFill>
                  <a:prstClr val="black"/>
                </a:solidFill>
                <a:latin typeface="Times New Roman" pitchFamily="18" charset="0"/>
                <a:cs typeface="Times New Roman" pitchFamily="18" charset="0"/>
              </a:rPr>
              <a:t>қ</a:t>
            </a:r>
            <a:r>
              <a:rPr lang="ru-RU" sz="3200" b="1" dirty="0" err="1">
                <a:solidFill>
                  <a:prstClr val="black"/>
                </a:solidFill>
                <a:latin typeface="Times New Roman" pitchFamily="18" charset="0"/>
                <a:cs typeface="Times New Roman" pitchFamily="18" charset="0"/>
              </a:rPr>
              <a:t>ариш</a:t>
            </a:r>
            <a:endParaRPr lang="ru-RU" sz="3200" dirty="0">
              <a:solidFill>
                <a:srgbClr val="5B9BD5">
                  <a:lumMod val="20000"/>
                  <a:lumOff val="80000"/>
                </a:srgbClr>
              </a:solidFill>
              <a:latin typeface="Times New Roman" panose="02020603050405020304" pitchFamily="18" charset="0"/>
              <a:cs typeface="Times New Roman" panose="02020603050405020304" pitchFamily="18" charset="0"/>
            </a:endParaRPr>
          </a:p>
          <a:p>
            <a:pPr algn="ctr" defTabSz="844083">
              <a:lnSpc>
                <a:spcPct val="150000"/>
              </a:lnSpc>
            </a:pPr>
            <a:endParaRPr lang="uz-Cyrl-UZ" sz="3500" dirty="0">
              <a:solidFill>
                <a:srgbClr val="5B9BD5">
                  <a:lumMod val="20000"/>
                  <a:lumOff val="80000"/>
                </a:srgbClr>
              </a:solidFill>
              <a:latin typeface="Calibri Light"/>
            </a:endParaRPr>
          </a:p>
        </p:txBody>
      </p:sp>
      <p:sp>
        <p:nvSpPr>
          <p:cNvPr id="8" name="Прямоугольник 7"/>
          <p:cNvSpPr/>
          <p:nvPr/>
        </p:nvSpPr>
        <p:spPr>
          <a:xfrm>
            <a:off x="3511622" y="5120138"/>
            <a:ext cx="2305284" cy="1200329"/>
          </a:xfrm>
          <a:prstGeom prst="rect">
            <a:avLst/>
          </a:prstGeom>
        </p:spPr>
        <p:txBody>
          <a:bodyPr wrap="square">
            <a:spAutoFit/>
          </a:bodyPr>
          <a:lstStyle/>
          <a:p>
            <a:pPr algn="r" defTabSz="844083"/>
            <a:r>
              <a:rPr lang="uz-Cyrl-UZ" sz="2400" b="1" dirty="0" smtClean="0">
                <a:ln>
                  <a:prstDash val="solid"/>
                </a:ln>
                <a:latin typeface="Times New Roman" panose="02020603050405020304" pitchFamily="18" charset="0"/>
                <a:cs typeface="Times New Roman" panose="02020603050405020304" pitchFamily="18" charset="0"/>
              </a:rPr>
              <a:t>СУЮНОВ </a:t>
            </a:r>
          </a:p>
          <a:p>
            <a:pPr algn="r" defTabSz="844083"/>
            <a:r>
              <a:rPr lang="uz-Cyrl-UZ" sz="2400" b="1" dirty="0" smtClean="0">
                <a:ln>
                  <a:prstDash val="solid"/>
                </a:ln>
                <a:latin typeface="Times New Roman" panose="02020603050405020304" pitchFamily="18" charset="0"/>
                <a:cs typeface="Times New Roman" panose="02020603050405020304" pitchFamily="18" charset="0"/>
              </a:rPr>
              <a:t> Дилмурод Холмурадович</a:t>
            </a:r>
            <a:endParaRPr lang="uz-Cyrl-UZ" sz="2400" b="1" dirty="0">
              <a:ln>
                <a:prstDash val="solid"/>
              </a:ln>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6125378" y="4981639"/>
            <a:ext cx="3780622" cy="1569660"/>
          </a:xfrm>
          <a:prstGeom prst="rect">
            <a:avLst/>
          </a:prstGeom>
        </p:spPr>
        <p:txBody>
          <a:bodyPr wrap="square">
            <a:spAutoFit/>
          </a:bodyPr>
          <a:lstStyle/>
          <a:p>
            <a:pPr defTabSz="844083"/>
            <a:r>
              <a:rPr lang="uz-Cyrl-UZ" sz="1662" i="1" dirty="0" smtClean="0">
                <a:cs typeface="Times New Roman" pitchFamily="18" charset="0"/>
              </a:rPr>
              <a:t>  </a:t>
            </a:r>
            <a:r>
              <a:rPr lang="uz-Cyrl-UZ" sz="2400" b="1" dirty="0" smtClean="0">
                <a:latin typeface="Times New Roman" panose="02020603050405020304" pitchFamily="18" charset="0"/>
                <a:cs typeface="Times New Roman" panose="02020603050405020304" pitchFamily="18" charset="0"/>
              </a:rPr>
              <a:t>«Корпоратив бошқарув назарияси ва амалиёти» кафедраси мудири, и.ф.д., профессор</a:t>
            </a:r>
            <a:endParaRPr lang="uz-Cyrl-UZ" sz="2400" b="1" dirty="0">
              <a:latin typeface="Times New Roman" panose="02020603050405020304" pitchFamily="18" charset="0"/>
              <a:cs typeface="Times New Roman" panose="02020603050405020304" pitchFamily="18" charset="0"/>
            </a:endParaRPr>
          </a:p>
        </p:txBody>
      </p:sp>
      <p:cxnSp>
        <p:nvCxnSpPr>
          <p:cNvPr id="12" name="Прямая соединительная линия 11"/>
          <p:cNvCxnSpPr/>
          <p:nvPr/>
        </p:nvCxnSpPr>
        <p:spPr>
          <a:xfrm>
            <a:off x="5844759" y="5212471"/>
            <a:ext cx="0" cy="1107996"/>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88110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Скругленный прямоугольник 4"/>
          <p:cNvSpPr/>
          <p:nvPr/>
        </p:nvSpPr>
        <p:spPr>
          <a:xfrm>
            <a:off x="3086704" y="1660634"/>
            <a:ext cx="6630174" cy="3792440"/>
          </a:xfrm>
          <a:prstGeom prst="roundRect">
            <a:avLst>
              <a:gd name="adj" fmla="val 3219"/>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AutoNum type="arabicPeriod"/>
            </a:pPr>
            <a:r>
              <a:rPr lang="uz-Cyrl-UZ" sz="3600" b="1" dirty="0" smtClean="0">
                <a:solidFill>
                  <a:schemeClr val="tx1"/>
                </a:solidFill>
                <a:latin typeface="Times New Roman" panose="02020603050405020304" pitchFamily="18" charset="0"/>
                <a:cs typeface="Times New Roman" panose="02020603050405020304" pitchFamily="18" charset="0"/>
              </a:rPr>
              <a:t>Корхоналарда раҳбалик ҳақида тушунча ва унинг ўзига хослиги.</a:t>
            </a:r>
          </a:p>
          <a:p>
            <a:pPr marL="457200" indent="-457200" algn="just">
              <a:buAutoNum type="arabicPeriod"/>
            </a:pPr>
            <a:r>
              <a:rPr lang="uz-Cyrl-UZ" sz="3600" b="1" dirty="0" smtClean="0">
                <a:solidFill>
                  <a:schemeClr val="tx1"/>
                </a:solidFill>
                <a:latin typeface="Times New Roman" panose="02020603050405020304" pitchFamily="18" charset="0"/>
                <a:cs typeface="Times New Roman" panose="02020603050405020304" pitchFamily="18" charset="0"/>
              </a:rPr>
              <a:t>Корхоналарда лидерлик ва унинг моҳияти ва зарурлиги.</a:t>
            </a:r>
            <a:endParaRPr lang="ru-RU" sz="3600" b="1" dirty="0">
              <a:solidFill>
                <a:schemeClr val="tx1"/>
              </a:solidFill>
              <a:latin typeface="Times New Roman" panose="02020603050405020304" pitchFamily="18" charset="0"/>
              <a:cs typeface="Times New Roman" panose="02020603050405020304" pitchFamily="18" charset="0"/>
            </a:endParaRPr>
          </a:p>
        </p:txBody>
      </p:sp>
      <p:pic>
        <p:nvPicPr>
          <p:cNvPr id="2050" name="Picture 2" descr="http://cgc.uz/uploads/gallery/Quick%20course/13.jpg"/>
          <p:cNvPicPr>
            <a:picLocks noChangeAspect="1" noChangeArrowheads="1"/>
          </p:cNvPicPr>
          <p:nvPr/>
        </p:nvPicPr>
        <p:blipFill rotWithShape="1">
          <a:blip r:embed="rId2">
            <a:extLst>
              <a:ext uri="{28A0092B-C50C-407E-A947-70E740481C1C}">
                <a14:useLocalDpi xmlns:a14="http://schemas.microsoft.com/office/drawing/2010/main" val="0"/>
              </a:ext>
            </a:extLst>
          </a:blip>
          <a:srcRect r="47649"/>
          <a:stretch/>
        </p:blipFill>
        <p:spPr bwMode="auto">
          <a:xfrm>
            <a:off x="0" y="990600"/>
            <a:ext cx="3086703" cy="4830336"/>
          </a:xfrm>
          <a:prstGeom prst="roundRect">
            <a:avLst>
              <a:gd name="adj" fmla="val 3580"/>
            </a:avLst>
          </a:prstGeom>
          <a:solidFill>
            <a:srgbClr val="FFFFFF">
              <a:shade val="85000"/>
            </a:srgbClr>
          </a:solidFill>
          <a:ln>
            <a:noFill/>
          </a:ln>
          <a:effectLst>
            <a:reflection blurRad="12700" stA="38000" endPos="28000" dist="5000" dir="5400000" sy="-100000" algn="bl" rotWithShape="0"/>
          </a:effectLst>
        </p:spPr>
      </p:pic>
      <p:sp>
        <p:nvSpPr>
          <p:cNvPr id="3" name="Прямоугольник 2"/>
          <p:cNvSpPr/>
          <p:nvPr/>
        </p:nvSpPr>
        <p:spPr>
          <a:xfrm>
            <a:off x="4503987" y="990600"/>
            <a:ext cx="3657600" cy="646331"/>
          </a:xfrm>
          <a:prstGeom prst="rect">
            <a:avLst/>
          </a:prstGeom>
        </p:spPr>
        <p:txBody>
          <a:bodyPr wrap="square">
            <a:spAutoFit/>
          </a:bodyPr>
          <a:lstStyle/>
          <a:p>
            <a:pPr algn="ctr"/>
            <a:r>
              <a:rPr lang="uz-Cyrl-UZ" altLang="ru-RU" sz="3600" b="1" dirty="0">
                <a:latin typeface="Times New Roman" panose="02020603050405020304" pitchFamily="18" charset="0"/>
                <a:cs typeface="Times New Roman" panose="02020603050405020304" pitchFamily="18" charset="0"/>
              </a:rPr>
              <a:t> РЕЖА:</a:t>
            </a:r>
          </a:p>
        </p:txBody>
      </p:sp>
    </p:spTree>
    <p:extLst>
      <p:ext uri="{BB962C8B-B14F-4D97-AF65-F5344CB8AC3E}">
        <p14:creationId xmlns:p14="http://schemas.microsoft.com/office/powerpoint/2010/main" val="29706877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Заголовок 1">
            <a:extLst>
              <a:ext uri="{FF2B5EF4-FFF2-40B4-BE49-F238E27FC236}">
                <a16:creationId xmlns:a16="http://schemas.microsoft.com/office/drawing/2014/main" id="{02802141-3843-4028-A7F4-6E6C6450FEEA}"/>
              </a:ext>
            </a:extLst>
          </p:cNvPr>
          <p:cNvSpPr txBox="1">
            <a:spLocks/>
          </p:cNvSpPr>
          <p:nvPr/>
        </p:nvSpPr>
        <p:spPr>
          <a:xfrm>
            <a:off x="391886" y="1308794"/>
            <a:ext cx="8988878" cy="303460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lnSpc>
                <a:spcPct val="120000"/>
              </a:lnSpc>
            </a:pPr>
            <a:r>
              <a:rPr lang="uz-Cyrl-UZ" sz="3600" b="1" dirty="0">
                <a:latin typeface="Times New Roman" panose="02020603050405020304" pitchFamily="18" charset="0"/>
                <a:cs typeface="Times New Roman" panose="02020603050405020304" pitchFamily="18" charset="0"/>
              </a:rPr>
              <a:t>“РАҲБАРЛАР ФАҚАТ ДАВЛАТГА ЭМАС, АВВАЛО, ИНСОН ВА ОИЛАГА, УЛАРНИНГ ҚОНУНИЙ МАНФААТЛАРИНИ ТАЪМИНЛАШГА ХИЗМАТ ҚИЛИШИ КЕРАК</a:t>
            </a:r>
            <a:r>
              <a:rPr lang="uz-Cyrl-UZ" sz="3600" b="1" dirty="0" smtClean="0">
                <a:latin typeface="Times New Roman" panose="02020603050405020304" pitchFamily="18" charset="0"/>
                <a:cs typeface="Times New Roman" panose="02020603050405020304" pitchFamily="18" charset="0"/>
              </a:rPr>
              <a:t>”. </a:t>
            </a:r>
          </a:p>
          <a:p>
            <a:pPr algn="r">
              <a:lnSpc>
                <a:spcPct val="120000"/>
              </a:lnSpc>
            </a:pPr>
            <a:endParaRPr lang="ru-RU" sz="2400" b="1" dirty="0" smtClean="0">
              <a:latin typeface="Times New Roman" panose="02020603050405020304" pitchFamily="18" charset="0"/>
              <a:cs typeface="Times New Roman" panose="02020603050405020304" pitchFamily="18" charset="0"/>
            </a:endParaRPr>
          </a:p>
          <a:p>
            <a:pPr algn="r">
              <a:lnSpc>
                <a:spcPct val="120000"/>
              </a:lnSpc>
            </a:pPr>
            <a:r>
              <a:rPr lang="ru-RU" sz="2400" b="1" dirty="0" smtClean="0">
                <a:latin typeface="Times New Roman" panose="02020603050405020304" pitchFamily="18" charset="0"/>
                <a:cs typeface="Times New Roman" panose="02020603050405020304" pitchFamily="18" charset="0"/>
              </a:rPr>
              <a:t>Ш.М.МИРЗИЁЕВ</a:t>
            </a:r>
            <a:endParaRPr lang="ru-RU" sz="2400" b="1" dirty="0">
              <a:latin typeface="Times New Roman" panose="02020603050405020304" pitchFamily="18" charset="0"/>
              <a:cs typeface="Times New Roman" panose="02020603050405020304" pitchFamily="18" charset="0"/>
            </a:endParaRPr>
          </a:p>
          <a:p>
            <a:pPr algn="ctr">
              <a:lnSpc>
                <a:spcPct val="120000"/>
              </a:lnSpc>
            </a:pPr>
            <a:endParaRPr lang="uz-Cyrl-UZ" sz="2275" b="1"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391886" y="6135077"/>
            <a:ext cx="9046028" cy="523220"/>
          </a:xfrm>
          <a:prstGeom prst="rect">
            <a:avLst/>
          </a:prstGeom>
        </p:spPr>
        <p:txBody>
          <a:bodyPr wrap="square">
            <a:spAutoFit/>
          </a:bodyPr>
          <a:lstStyle/>
          <a:p>
            <a:pPr algn="just"/>
            <a:r>
              <a:rPr lang="uz-Cyrl-UZ" sz="1400" dirty="0">
                <a:latin typeface="Times New Roman" panose="02020603050405020304" pitchFamily="18" charset="0"/>
                <a:cs typeface="Times New Roman" panose="02020603050405020304" pitchFamily="18" charset="0"/>
              </a:rPr>
              <a:t>Ўзбекистон Республикаси Президенти Ш.М.Мирзиёевнинг 2021 йилдаги Олий Мажлисга Мурожаатномасидан олинди.</a:t>
            </a:r>
            <a:endParaRPr lang="uz-Cyrl-UZ"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4371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40030" y="1705137"/>
            <a:ext cx="9181595" cy="1723549"/>
          </a:xfrm>
          <a:prstGeom prst="rect">
            <a:avLst/>
          </a:prstGeom>
        </p:spPr>
        <p:txBody>
          <a:bodyPr wrap="square">
            <a:spAutoFit/>
          </a:bodyPr>
          <a:lstStyle/>
          <a:p>
            <a:pPr algn="just"/>
            <a:r>
              <a:rPr lang="uz-Cyrl-UZ" sz="2200" dirty="0" smtClean="0">
                <a:solidFill>
                  <a:srgbClr val="202122"/>
                </a:solidFill>
                <a:latin typeface="Times New Roman" panose="02020603050405020304" pitchFamily="18" charset="0"/>
                <a:cs typeface="Times New Roman" panose="02020603050405020304" pitchFamily="18" charset="0"/>
              </a:rPr>
              <a:t>	</a:t>
            </a:r>
            <a:r>
              <a:rPr lang="uz-Cyrl-UZ" sz="2800" b="1" dirty="0" smtClean="0">
                <a:solidFill>
                  <a:srgbClr val="202122"/>
                </a:solidFill>
                <a:latin typeface="Times New Roman" panose="02020603050405020304" pitchFamily="18" charset="0"/>
                <a:cs typeface="Times New Roman" panose="02020603050405020304" pitchFamily="18" charset="0"/>
              </a:rPr>
              <a:t>Раҳбарлик- ташкилот, жамоа, гуруҳларга йўл кўрсатувчи, бошчилик қилувчи, раҳбарлик қилувчи, йўлбошчи шахс маъноларини англатади.</a:t>
            </a:r>
          </a:p>
          <a:p>
            <a:pPr algn="just"/>
            <a:endParaRPr lang="uz-Cyrl-UZ" sz="2200" dirty="0">
              <a:latin typeface="Times New Roman" panose="02020603050405020304" pitchFamily="18" charset="0"/>
              <a:cs typeface="Times New Roman" panose="02020603050405020304" pitchFamily="18" charset="0"/>
            </a:endParaRPr>
          </a:p>
        </p:txBody>
      </p:sp>
      <p:sp>
        <p:nvSpPr>
          <p:cNvPr id="8" name="Заголовок 1">
            <a:extLst>
              <a:ext uri="{FF2B5EF4-FFF2-40B4-BE49-F238E27FC236}">
                <a16:creationId xmlns:a16="http://schemas.microsoft.com/office/drawing/2014/main" id="{33AD25CB-B5DB-4802-9D4A-A1169F3F0927}"/>
              </a:ext>
            </a:extLst>
          </p:cNvPr>
          <p:cNvSpPr txBox="1">
            <a:spLocks/>
          </p:cNvSpPr>
          <p:nvPr/>
        </p:nvSpPr>
        <p:spPr>
          <a:xfrm>
            <a:off x="99152" y="480061"/>
            <a:ext cx="9584673" cy="859316"/>
          </a:xfrm>
          <a:prstGeom prst="rect">
            <a:avLst/>
          </a:prstGeom>
          <a:solidFill>
            <a:schemeClr val="accent1"/>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fontScale="92500" lnSpcReduction="20000"/>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a:defRPr/>
            </a:pPr>
            <a:endParaRPr lang="uz-Cyrl-UZ" sz="2800" dirty="0" smtClean="0">
              <a:solidFill>
                <a:schemeClr val="tx1"/>
              </a:solidFill>
              <a:latin typeface="Times New Roman" panose="02020603050405020304" pitchFamily="18" charset="0"/>
              <a:cs typeface="Times New Roman" panose="02020603050405020304" pitchFamily="18" charset="0"/>
            </a:endParaRPr>
          </a:p>
          <a:p>
            <a:pPr algn="ctr">
              <a:defRPr/>
            </a:pPr>
            <a:r>
              <a:rPr lang="uz-Cyrl-UZ" sz="2800" dirty="0" smtClean="0">
                <a:solidFill>
                  <a:schemeClr val="tx1"/>
                </a:solidFill>
                <a:latin typeface="Times New Roman" panose="02020603050405020304" pitchFamily="18" charset="0"/>
                <a:cs typeface="Times New Roman" panose="02020603050405020304" pitchFamily="18" charset="0"/>
              </a:rPr>
              <a:t>1.Корхоналарда </a:t>
            </a:r>
            <a:r>
              <a:rPr lang="uz-Cyrl-UZ" sz="2800" dirty="0">
                <a:solidFill>
                  <a:schemeClr val="tx1"/>
                </a:solidFill>
                <a:latin typeface="Times New Roman" panose="02020603050405020304" pitchFamily="18" charset="0"/>
                <a:cs typeface="Times New Roman" panose="02020603050405020304" pitchFamily="18" charset="0"/>
              </a:rPr>
              <a:t>раҳбалик ҳақида тушунча ва унинг ўзига </a:t>
            </a:r>
            <a:r>
              <a:rPr lang="uz-Cyrl-UZ" sz="2800" dirty="0" smtClean="0">
                <a:solidFill>
                  <a:schemeClr val="tx1"/>
                </a:solidFill>
                <a:latin typeface="Times New Roman" panose="02020603050405020304" pitchFamily="18" charset="0"/>
                <a:cs typeface="Times New Roman" panose="02020603050405020304" pitchFamily="18" charset="0"/>
              </a:rPr>
              <a:t>хослиги</a:t>
            </a:r>
            <a:r>
              <a:rPr lang="en-US" sz="2800" dirty="0" smtClean="0">
                <a:solidFill>
                  <a:schemeClr val="tx1"/>
                </a:solidFill>
                <a:latin typeface="Times New Roman" panose="02020603050405020304" pitchFamily="18" charset="0"/>
                <a:cs typeface="Times New Roman" panose="02020603050405020304" pitchFamily="18" charset="0"/>
              </a:rPr>
              <a:t> [2]</a:t>
            </a:r>
            <a:r>
              <a:rPr lang="uz-Cyrl-UZ" sz="2800" dirty="0" smtClean="0">
                <a:solidFill>
                  <a:schemeClr val="tx1"/>
                </a:solidFill>
                <a:latin typeface="Times New Roman" panose="02020603050405020304" pitchFamily="18" charset="0"/>
                <a:cs typeface="Times New Roman" panose="02020603050405020304" pitchFamily="18" charset="0"/>
              </a:rPr>
              <a:t>.</a:t>
            </a:r>
            <a:endParaRPr lang="uz-Cyrl-UZ" sz="2800" dirty="0">
              <a:solidFill>
                <a:schemeClr val="tx1"/>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240030" y="3573597"/>
            <a:ext cx="9181595" cy="2246769"/>
          </a:xfrm>
          <a:prstGeom prst="rect">
            <a:avLst/>
          </a:prstGeom>
        </p:spPr>
        <p:txBody>
          <a:bodyPr wrap="square">
            <a:spAutoFit/>
          </a:bodyPr>
          <a:lstStyle/>
          <a:p>
            <a:pPr algn="just"/>
            <a:r>
              <a:rPr lang="uz-Cyrl-UZ" sz="2400" dirty="0" smtClean="0">
                <a:solidFill>
                  <a:srgbClr val="202122"/>
                </a:solidFill>
                <a:latin typeface="Times New Roman" panose="02020603050405020304" pitchFamily="18" charset="0"/>
                <a:cs typeface="Times New Roman" panose="02020603050405020304" pitchFamily="18" charset="0"/>
              </a:rPr>
              <a:t>	</a:t>
            </a:r>
            <a:r>
              <a:rPr lang="uz-Cyrl-UZ" sz="2800" b="1" dirty="0" smtClean="0">
                <a:solidFill>
                  <a:srgbClr val="202122"/>
                </a:solidFill>
                <a:latin typeface="Times New Roman" panose="02020603050405020304" pitchFamily="18" charset="0"/>
                <a:cs typeface="Times New Roman" panose="02020603050405020304" pitchFamily="18" charset="0"/>
              </a:rPr>
              <a:t>Раҳбар – бу ижтимоий шахс сифатида ишлаб чиқарувчи кучлар ва ишлаб чиқариш ресурсларини бирлаштириб, унинг асосий ҳаракатлантирувчи кучини бошқарувчи сифатида омилкорлик билан иш юритувчи шахсдир.</a:t>
            </a:r>
            <a:endParaRPr lang="uz-Cyrl-UZ" sz="2800" b="1" dirty="0">
              <a:solidFill>
                <a:srgbClr val="20212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99456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33AD25CB-B5DB-4802-9D4A-A1169F3F0927}"/>
              </a:ext>
            </a:extLst>
          </p:cNvPr>
          <p:cNvSpPr txBox="1">
            <a:spLocks/>
          </p:cNvSpPr>
          <p:nvPr/>
        </p:nvSpPr>
        <p:spPr>
          <a:xfrm>
            <a:off x="1022274" y="169106"/>
            <a:ext cx="8386131" cy="656026"/>
          </a:xfrm>
          <a:prstGeom prst="rect">
            <a:avLst/>
          </a:prstGeom>
          <a:solidFill>
            <a:schemeClr val="accent1"/>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lvl="0" algn="ctr">
              <a:defRPr/>
            </a:pPr>
            <a:r>
              <a:rPr lang="uz-Cyrl-UZ" sz="2800" noProof="0" dirty="0" smtClean="0">
                <a:solidFill>
                  <a:schemeClr val="tx1"/>
                </a:solidFill>
                <a:latin typeface="Times New Roman" panose="02020603050405020304" pitchFamily="18" charset="0"/>
                <a:cs typeface="Times New Roman" panose="02020603050405020304" pitchFamily="18" charset="0"/>
              </a:rPr>
              <a:t>РАҲБАР ТУШУНЧАСИ</a:t>
            </a:r>
            <a:r>
              <a:rPr lang="en-US" sz="2800" noProof="0" dirty="0" smtClean="0">
                <a:solidFill>
                  <a:schemeClr val="tx1"/>
                </a:solidFill>
                <a:latin typeface="Times New Roman" panose="02020603050405020304" pitchFamily="18" charset="0"/>
                <a:cs typeface="Times New Roman" panose="02020603050405020304" pitchFamily="18" charset="0"/>
              </a:rPr>
              <a:t> [4]</a:t>
            </a:r>
            <a:endParaRPr kumimoji="0" lang="ru-RU" sz="28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54236" y="1127517"/>
            <a:ext cx="9606709" cy="5509200"/>
          </a:xfrm>
          <a:prstGeom prst="rect">
            <a:avLst/>
          </a:prstGeom>
        </p:spPr>
        <p:txBody>
          <a:bodyPr wrap="square">
            <a:spAutoFit/>
          </a:bodyPr>
          <a:lstStyle/>
          <a:p>
            <a:pPr algn="just"/>
            <a:r>
              <a:rPr lang="uz-Cyrl-UZ" sz="2400" dirty="0" smtClean="0">
                <a:latin typeface="Times New Roman" panose="02020603050405020304" pitchFamily="18" charset="0"/>
                <a:cs typeface="Times New Roman" panose="02020603050405020304" pitchFamily="18" charset="0"/>
              </a:rPr>
              <a:t>	</a:t>
            </a:r>
            <a:r>
              <a:rPr lang="uz-Cyrl-UZ" sz="3200" b="1" dirty="0" smtClean="0">
                <a:latin typeface="Times New Roman" panose="02020603050405020304" pitchFamily="18" charset="0"/>
                <a:cs typeface="Times New Roman" panose="02020603050405020304" pitchFamily="18" charset="0"/>
              </a:rPr>
              <a:t>Бошқарув услуби </a:t>
            </a:r>
            <a:r>
              <a:rPr lang="uz-Cyrl-UZ" sz="2400" dirty="0" smtClean="0">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бу раҳбарнинг ўзига хос бошқариш фазилатидир. Ҳар бир раҳбарнинг ўзига хос бошқариш услуби мавжудлигидир.</a:t>
            </a:r>
          </a:p>
          <a:p>
            <a:pPr algn="just"/>
            <a:r>
              <a:rPr lang="uz-Cyrl-UZ" sz="2400" b="1" dirty="0" smtClean="0">
                <a:latin typeface="Times New Roman" panose="02020603050405020304" pitchFamily="18" charset="0"/>
                <a:cs typeface="Times New Roman" panose="02020603050405020304" pitchFamily="18" charset="0"/>
              </a:rPr>
              <a:t>	</a:t>
            </a:r>
            <a:r>
              <a:rPr lang="uz-Cyrl-UZ" sz="3200" b="1" dirty="0" smtClean="0">
                <a:latin typeface="Times New Roman" panose="02020603050405020304" pitchFamily="18" charset="0"/>
                <a:cs typeface="Times New Roman" panose="02020603050405020304" pitchFamily="18" charset="0"/>
              </a:rPr>
              <a:t>Раҳбарлик услуби </a:t>
            </a:r>
            <a:r>
              <a:rPr lang="uz-Cyrl-UZ" sz="2400" b="1" dirty="0" smtClean="0">
                <a:latin typeface="Times New Roman" panose="02020603050405020304" pitchFamily="18" charset="0"/>
                <a:cs typeface="Times New Roman" panose="02020603050405020304" pitchFamily="18" charset="0"/>
              </a:rPr>
              <a:t>– бошқарув жараёнида у ёки бу масалани ҳал қилишда раҳбарнинг ўзига хос ёндашишидир. Раҳбар қарор қабул қилганда, унинг ижросини ташкил этганда ва қўл остидаги ходимлар ишини назорат қилганда ўз вазифаларига мувофиқ иш кўришлигини англатади.</a:t>
            </a:r>
          </a:p>
          <a:p>
            <a:pPr algn="just"/>
            <a:r>
              <a:rPr lang="uz-Cyrl-UZ" sz="2400" b="1" dirty="0" smtClean="0">
                <a:latin typeface="Times New Roman" panose="02020603050405020304" pitchFamily="18" charset="0"/>
                <a:cs typeface="Times New Roman" panose="02020603050405020304" pitchFamily="18" charset="0"/>
              </a:rPr>
              <a:t>	Шу нуқтаи назардан, раҳбарлик услубларини тавсифлашда икки хил ёндашув юзага келади: </a:t>
            </a:r>
          </a:p>
          <a:p>
            <a:pPr algn="just"/>
            <a:r>
              <a:rPr lang="uz-Cyrl-UZ" sz="2400" b="1" u="sng" dirty="0" smtClean="0">
                <a:latin typeface="Times New Roman" panose="02020603050405020304" pitchFamily="18" charset="0"/>
                <a:cs typeface="Times New Roman" panose="02020603050405020304" pitchFamily="18" charset="0"/>
              </a:rPr>
              <a:t>Анъанавий ва замонавий:</a:t>
            </a:r>
            <a:r>
              <a:rPr lang="uz-Cyrl-UZ" sz="2400" b="1" dirty="0" smtClean="0">
                <a:latin typeface="Times New Roman" panose="02020603050405020304" pitchFamily="18" charset="0"/>
                <a:cs typeface="Times New Roman" panose="02020603050405020304" pitchFamily="18" charset="0"/>
              </a:rPr>
              <a:t> </a:t>
            </a:r>
          </a:p>
          <a:p>
            <a:pPr algn="just"/>
            <a:r>
              <a:rPr lang="uz-Cyrl-UZ" sz="2400" b="1" dirty="0">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      Анъанавий ёндашувга «бир ўлчамли» бошқарув услублари киради. </a:t>
            </a:r>
          </a:p>
          <a:p>
            <a:pPr algn="just"/>
            <a:r>
              <a:rPr lang="uz-Cyrl-UZ" sz="2400" b="1" dirty="0">
                <a:latin typeface="Times New Roman" panose="02020603050405020304" pitchFamily="18" charset="0"/>
                <a:cs typeface="Times New Roman" panose="02020603050405020304" pitchFamily="18" charset="0"/>
              </a:rPr>
              <a:t> </a:t>
            </a:r>
            <a:r>
              <a:rPr lang="uz-Cyrl-UZ" sz="2400" b="1" dirty="0" smtClean="0">
                <a:latin typeface="Times New Roman" panose="02020603050405020304" pitchFamily="18" charset="0"/>
                <a:cs typeface="Times New Roman" panose="02020603050405020304" pitchFamily="18" charset="0"/>
              </a:rPr>
              <a:t>       Замонавий ёндашувга эса «кўп ўлчамли» услублар киради.</a:t>
            </a:r>
            <a:endParaRPr lang="uz-Cyrl-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6146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1">
            <a:extLst>
              <a:ext uri="{FF2B5EF4-FFF2-40B4-BE49-F238E27FC236}">
                <a16:creationId xmlns:a16="http://schemas.microsoft.com/office/drawing/2014/main" id="{33AD25CB-B5DB-4802-9D4A-A1169F3F0927}"/>
              </a:ext>
            </a:extLst>
          </p:cNvPr>
          <p:cNvSpPr txBox="1">
            <a:spLocks/>
          </p:cNvSpPr>
          <p:nvPr/>
        </p:nvSpPr>
        <p:spPr>
          <a:xfrm>
            <a:off x="638749" y="0"/>
            <a:ext cx="8386131" cy="473725"/>
          </a:xfrm>
          <a:prstGeom prst="rect">
            <a:avLst/>
          </a:prstGeom>
          <a:solidFill>
            <a:schemeClr val="accent1"/>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lvl="0" algn="ctr">
              <a:defRPr/>
            </a:pPr>
            <a:r>
              <a:rPr lang="uz-Cyrl-UZ" dirty="0" smtClean="0">
                <a:solidFill>
                  <a:schemeClr val="tx1"/>
                </a:solidFill>
                <a:latin typeface="Times New Roman" panose="02020603050405020304" pitchFamily="18" charset="0"/>
                <a:cs typeface="Times New Roman" panose="02020603050405020304" pitchFamily="18" charset="0"/>
              </a:rPr>
              <a:t>“БИР ЎЛЧАМЛИ” </a:t>
            </a:r>
            <a:r>
              <a:rPr lang="uz-Cyrl-UZ" noProof="0" dirty="0" smtClean="0">
                <a:solidFill>
                  <a:schemeClr val="tx1"/>
                </a:solidFill>
                <a:latin typeface="Times New Roman" panose="02020603050405020304" pitchFamily="18" charset="0"/>
                <a:cs typeface="Times New Roman" panose="02020603050405020304" pitchFamily="18" charset="0"/>
              </a:rPr>
              <a:t>раҳбарлик услуби</a:t>
            </a:r>
            <a:r>
              <a:rPr lang="en-US" noProof="0" dirty="0" smtClean="0">
                <a:solidFill>
                  <a:schemeClr val="tx1"/>
                </a:solidFill>
                <a:latin typeface="Times New Roman" panose="02020603050405020304" pitchFamily="18" charset="0"/>
                <a:cs typeface="Times New Roman" panose="02020603050405020304" pitchFamily="18" charset="0"/>
              </a:rPr>
              <a:t> [4]</a:t>
            </a:r>
            <a:endParaRPr kumimoji="0" lang="ru-RU"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p:sp>
        <p:nvSpPr>
          <p:cNvPr id="5" name="Rectangle 1"/>
          <p:cNvSpPr>
            <a:spLocks noChangeArrowheads="1"/>
          </p:cNvSpPr>
          <p:nvPr/>
        </p:nvSpPr>
        <p:spPr bwMode="auto">
          <a:xfrm>
            <a:off x="1857375" y="2051050"/>
            <a:ext cx="9906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Таблица 5"/>
          <p:cNvGraphicFramePr>
            <a:graphicFrameLocks noGrp="1"/>
          </p:cNvGraphicFramePr>
          <p:nvPr>
            <p:extLst>
              <p:ext uri="{D42A27DB-BD31-4B8C-83A1-F6EECF244321}">
                <p14:modId xmlns:p14="http://schemas.microsoft.com/office/powerpoint/2010/main" val="1042133429"/>
              </p:ext>
            </p:extLst>
          </p:nvPr>
        </p:nvGraphicFramePr>
        <p:xfrm>
          <a:off x="88135" y="473721"/>
          <a:ext cx="9817865" cy="6329061"/>
        </p:xfrm>
        <a:graphic>
          <a:graphicData uri="http://schemas.openxmlformats.org/drawingml/2006/table">
            <a:tbl>
              <a:tblPr/>
              <a:tblGrid>
                <a:gridCol w="2412315">
                  <a:extLst>
                    <a:ext uri="{9D8B030D-6E8A-4147-A177-3AD203B41FA5}">
                      <a16:colId xmlns:a16="http://schemas.microsoft.com/office/drawing/2014/main" val="2906410852"/>
                    </a:ext>
                  </a:extLst>
                </a:gridCol>
                <a:gridCol w="1967650">
                  <a:extLst>
                    <a:ext uri="{9D8B030D-6E8A-4147-A177-3AD203B41FA5}">
                      <a16:colId xmlns:a16="http://schemas.microsoft.com/office/drawing/2014/main" val="3955930608"/>
                    </a:ext>
                  </a:extLst>
                </a:gridCol>
                <a:gridCol w="3157132">
                  <a:extLst>
                    <a:ext uri="{9D8B030D-6E8A-4147-A177-3AD203B41FA5}">
                      <a16:colId xmlns:a16="http://schemas.microsoft.com/office/drawing/2014/main" val="1978557648"/>
                    </a:ext>
                  </a:extLst>
                </a:gridCol>
                <a:gridCol w="2280768">
                  <a:extLst>
                    <a:ext uri="{9D8B030D-6E8A-4147-A177-3AD203B41FA5}">
                      <a16:colId xmlns:a16="http://schemas.microsoft.com/office/drawing/2014/main" val="769066890"/>
                    </a:ext>
                  </a:extLst>
                </a:gridCol>
              </a:tblGrid>
              <a:tr h="271403">
                <a:tc>
                  <a:txBody>
                    <a:bodyPr/>
                    <a:lstStyle/>
                    <a:p>
                      <a:pPr algn="ctr" fontAlgn="ctr"/>
                      <a:r>
                        <a:rPr lang="uz-Cyrl-UZ" sz="1600" b="1" i="0" u="sng" strike="noStrike" noProof="0" dirty="0" smtClean="0">
                          <a:solidFill>
                            <a:srgbClr val="231F20"/>
                          </a:solidFill>
                          <a:effectLst/>
                          <a:latin typeface="Times New Roman" panose="02020603050405020304" pitchFamily="18" charset="0"/>
                        </a:rPr>
                        <a:t>Услублар</a:t>
                      </a:r>
                      <a:endParaRPr lang="uz-Cyrl-UZ" sz="1600" b="1" i="0" u="sng" strike="noStrike" noProof="0" dirty="0">
                        <a:solidFill>
                          <a:srgbClr val="231F20"/>
                        </a:solidFill>
                        <a:effectLst/>
                        <a:latin typeface="Times New Roman" panose="02020603050405020304" pitchFamily="18" charset="0"/>
                      </a:endParaRPr>
                    </a:p>
                  </a:txBody>
                  <a:tcPr marL="8617" marR="8617" marT="86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BC2E6"/>
                    </a:solidFill>
                  </a:tcPr>
                </a:tc>
                <a:tc>
                  <a:txBody>
                    <a:bodyPr/>
                    <a:lstStyle/>
                    <a:p>
                      <a:pPr algn="ctr" fontAlgn="ctr"/>
                      <a:r>
                        <a:rPr lang="uz-Cyrl-UZ" sz="1600" b="1" i="0" u="sng" strike="noStrike" noProof="0" dirty="0" smtClean="0">
                          <a:solidFill>
                            <a:srgbClr val="231F20"/>
                          </a:solidFill>
                          <a:effectLst/>
                          <a:latin typeface="Times New Roman" panose="02020603050405020304" pitchFamily="18" charset="0"/>
                        </a:rPr>
                        <a:t>Авторитар</a:t>
                      </a:r>
                      <a:endParaRPr lang="uz-Cyrl-UZ" sz="1600" b="1" i="0" u="sng"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BC2E6"/>
                    </a:solidFill>
                  </a:tcPr>
                </a:tc>
                <a:tc>
                  <a:txBody>
                    <a:bodyPr/>
                    <a:lstStyle/>
                    <a:p>
                      <a:pPr algn="ctr" fontAlgn="ctr"/>
                      <a:r>
                        <a:rPr lang="uz-Cyrl-UZ" sz="1600" b="1" i="0" u="sng" strike="noStrike" noProof="0" dirty="0" smtClean="0">
                          <a:solidFill>
                            <a:srgbClr val="231F20"/>
                          </a:solidFill>
                          <a:effectLst/>
                          <a:latin typeface="Times New Roman" panose="02020603050405020304" pitchFamily="18" charset="0"/>
                        </a:rPr>
                        <a:t>Демократик</a:t>
                      </a:r>
                      <a:endParaRPr lang="uz-Cyrl-UZ" sz="1600" b="1" i="0" u="sng"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BC2E6"/>
                    </a:solidFill>
                  </a:tcPr>
                </a:tc>
                <a:tc>
                  <a:txBody>
                    <a:bodyPr/>
                    <a:lstStyle/>
                    <a:p>
                      <a:pPr algn="ctr" fontAlgn="ctr"/>
                      <a:r>
                        <a:rPr lang="uz-Cyrl-UZ" sz="1600" b="1" i="0" u="sng" strike="noStrike" noProof="0" dirty="0" smtClean="0">
                          <a:solidFill>
                            <a:srgbClr val="231F20"/>
                          </a:solidFill>
                          <a:effectLst/>
                          <a:latin typeface="Times New Roman" panose="02020603050405020304" pitchFamily="18" charset="0"/>
                        </a:rPr>
                        <a:t>Либерал</a:t>
                      </a:r>
                      <a:endParaRPr lang="uz-Cyrl-UZ" sz="1600" b="1" i="0" u="sng"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BC2E6"/>
                    </a:solidFill>
                  </a:tcPr>
                </a:tc>
                <a:extLst>
                  <a:ext uri="{0D108BD9-81ED-4DB2-BD59-A6C34878D82A}">
                    <a16:rowId xmlns:a16="http://schemas.microsoft.com/office/drawing/2014/main" val="1875350462"/>
                  </a:ext>
                </a:extLst>
              </a:tr>
              <a:tr h="487175">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Қарор қабул қилиш усули</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Қўл остидагилар билан якка ўзи</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Гуруҳ маслаҳатлари асосида</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Кўрсатмалар асосида</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3477323235"/>
                  </a:ext>
                </a:extLst>
              </a:tr>
              <a:tr h="726532">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Қарорларни бажарувчига етказиш усули</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Буйруқ, фармойиш</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Таклиф</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Илтимос</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4070078680"/>
                  </a:ext>
                </a:extLst>
              </a:tr>
              <a:tr h="487175">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Мажбуриятларни тақсимлаш</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Бутунлай раҳбар қўлида</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Ваколатларга мувофиқ</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Бутунлай бажарувчилар қўлида</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1603409824"/>
                  </a:ext>
                </a:extLst>
              </a:tr>
              <a:tr h="726532">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Қўл остидагилар ташаббускорлигига муносабати</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Йўл қўйилади</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Рағбатлантирилади ва фойдаланилади</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Бутунлай бажарувчиларга берилади</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1683263728"/>
                  </a:ext>
                </a:extLst>
              </a:tr>
              <a:tr h="873070">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Ходимларни саралаш тамойиллари</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Кучли рақобатчилардан қутулиш</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Ишбилармон, билимли ходимларни танлаш ва уларнинг карьерасига кўмаклашиш</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1504152"/>
                  </a:ext>
                </a:extLst>
              </a:tr>
              <a:tr h="726532">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Билимга муносабати</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Барча нарсани ўзи билади, деб ҳисоблайди</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Доимо ўқийди ва қўл остидагилардан ҳам шуни талаб қилади</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Бефарқ</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4180940257"/>
                  </a:ext>
                </a:extLst>
              </a:tr>
              <a:tr h="487175">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Мулоқотга муносабати</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Салбий, масофа сақлайди</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Ижобий, мулоқотга фаол киришади</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Ташаббус кўрсатмайди</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2749766256"/>
                  </a:ext>
                </a:extLst>
              </a:tr>
              <a:tr h="487175">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Ходимларга муносабати</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Кайфиятга қараб, тенг эмас</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Тенг, самимий, талабчан</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Юмшоқ, талабчан эмас</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467211385"/>
                  </a:ext>
                </a:extLst>
              </a:tr>
              <a:tr h="247817">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Интизомга муносабати</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Қаттиқ, расмий</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Ўринли</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EA9DB"/>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Юмшоқ, расмий</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2240859473"/>
                  </a:ext>
                </a:extLst>
              </a:tr>
              <a:tr h="726532">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Ишга ундашга муносабати</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Жазолаш, камдан-кам рағбатлантириш</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Рағбатлантириш, камдан-кам жазолаш</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EA9DB"/>
                    </a:solidFill>
                  </a:tcPr>
                </a:tc>
                <a:tc>
                  <a:txBody>
                    <a:bodyPr/>
                    <a:lstStyle/>
                    <a:p>
                      <a:pPr algn="ctr" fontAlgn="ctr"/>
                      <a:r>
                        <a:rPr lang="uz-Cyrl-UZ" sz="1600" b="1" i="0" u="none" strike="noStrike" noProof="0" dirty="0" smtClean="0">
                          <a:solidFill>
                            <a:srgbClr val="231F20"/>
                          </a:solidFill>
                          <a:effectLst/>
                          <a:latin typeface="Times New Roman" panose="02020603050405020304" pitchFamily="18" charset="0"/>
                        </a:rPr>
                        <a:t>Аниқ йўналиш йўқ</a:t>
                      </a:r>
                      <a:endParaRPr lang="uz-Cyrl-UZ" sz="1600" b="1" i="0" u="none" strike="noStrike" noProof="0" dirty="0">
                        <a:solidFill>
                          <a:srgbClr val="231F20"/>
                        </a:solidFill>
                        <a:effectLst/>
                        <a:latin typeface="Times New Roman" panose="02020603050405020304" pitchFamily="18" charset="0"/>
                      </a:endParaRPr>
                    </a:p>
                  </a:txBody>
                  <a:tcPr marL="8617" marR="8617" marT="8617" marB="0" anchor="ctr">
                    <a:lnL w="63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2500653410"/>
                  </a:ext>
                </a:extLst>
              </a:tr>
            </a:tbl>
          </a:graphicData>
        </a:graphic>
      </p:graphicFrame>
    </p:spTree>
    <p:extLst>
      <p:ext uri="{BB962C8B-B14F-4D97-AF65-F5344CB8AC3E}">
        <p14:creationId xmlns:p14="http://schemas.microsoft.com/office/powerpoint/2010/main" val="2400581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a:extLst>
              <a:ext uri="{FF2B5EF4-FFF2-40B4-BE49-F238E27FC236}">
                <a16:creationId xmlns:a16="http://schemas.microsoft.com/office/drawing/2014/main" id="{2BCC5096-6B25-409B-B59C-E8331D4566AB}"/>
              </a:ext>
            </a:extLst>
          </p:cNvPr>
          <p:cNvSpPr/>
          <p:nvPr/>
        </p:nvSpPr>
        <p:spPr>
          <a:xfrm>
            <a:off x="285748" y="3691273"/>
            <a:ext cx="9067968" cy="1292662"/>
          </a:xfrm>
          <a:prstGeom prst="rect">
            <a:avLst/>
          </a:prstGeom>
        </p:spPr>
        <p:txBody>
          <a:bodyPr wrap="square">
            <a:spAutoFit/>
          </a:bodyPr>
          <a:lstStyle/>
          <a:p>
            <a:pPr algn="just"/>
            <a:r>
              <a:rPr lang="ru-RU" sz="2600" b="1" dirty="0" smtClean="0">
                <a:solidFill>
                  <a:srgbClr val="002060"/>
                </a:solidFill>
                <a:latin typeface="Times New Roman" panose="02020603050405020304" pitchFamily="18" charset="0"/>
                <a:cs typeface="Times New Roman" panose="02020603050405020304" pitchFamily="18" charset="0"/>
              </a:rPr>
              <a:t>	ЗАМОНАВИЙ </a:t>
            </a:r>
            <a:r>
              <a:rPr lang="ru-RU" sz="2600" b="1" dirty="0">
                <a:solidFill>
                  <a:srgbClr val="002060"/>
                </a:solidFill>
                <a:latin typeface="Times New Roman" panose="02020603050405020304" pitchFamily="18" charset="0"/>
                <a:cs typeface="Times New Roman" panose="02020603050405020304" pitchFamily="18" charset="0"/>
              </a:rPr>
              <a:t>РА</a:t>
            </a:r>
            <a:r>
              <a:rPr lang="uz-Cyrl-UZ" sz="2600" b="1" dirty="0" smtClean="0">
                <a:solidFill>
                  <a:srgbClr val="002060"/>
                </a:solidFill>
                <a:latin typeface="Times New Roman" panose="02020603050405020304" pitchFamily="18" charset="0"/>
                <a:cs typeface="Times New Roman" panose="02020603050405020304" pitchFamily="18" charset="0"/>
              </a:rPr>
              <a:t>ҲБАР-Ж</a:t>
            </a:r>
            <a:r>
              <a:rPr lang="ru-RU" sz="2600" b="1" dirty="0">
                <a:solidFill>
                  <a:srgbClr val="002060"/>
                </a:solidFill>
                <a:latin typeface="Times New Roman" panose="02020603050405020304" pitchFamily="18" charset="0"/>
                <a:cs typeface="Times New Roman" panose="02020603050405020304" pitchFamily="18" charset="0"/>
              </a:rPr>
              <a:t>ИДДИЙ ВАЗИЯТЛАРДА ВА НОАНИҚ ИСТИҚБОЛЛАРДА ЭНГ ҚИЙИН ВАЗИФАЛАРНИ ҲАЛ ҚИЛА ОЛИШИ КЕРАК.</a:t>
            </a:r>
            <a:r>
              <a:rPr lang="uz-Cyrl-UZ" sz="2600" b="1" dirty="0" smtClean="0">
                <a:solidFill>
                  <a:srgbClr val="002060"/>
                </a:solidFill>
                <a:latin typeface="Times New Roman" panose="02020603050405020304" pitchFamily="18" charset="0"/>
                <a:cs typeface="Times New Roman" panose="02020603050405020304" pitchFamily="18" charset="0"/>
              </a:rPr>
              <a:t> </a:t>
            </a:r>
            <a:endParaRPr lang="ru-RU" sz="2600" dirty="0">
              <a:solidFill>
                <a:srgbClr val="002060"/>
              </a:solidFill>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792480" y="434340"/>
            <a:ext cx="8321040" cy="523220"/>
          </a:xfrm>
          <a:prstGeom prst="rect">
            <a:avLst/>
          </a:prstGeom>
        </p:spPr>
        <p:txBody>
          <a:bodyPr wrap="square">
            <a:spAutoFit/>
          </a:bodyPr>
          <a:lstStyle/>
          <a:p>
            <a:pPr lvl="0" algn="ctr">
              <a:defRPr/>
            </a:pPr>
            <a:r>
              <a:rPr lang="uz-Cyrl-UZ" sz="2800" b="1" dirty="0" smtClean="0">
                <a:latin typeface="Times New Roman" panose="02020603050405020304" pitchFamily="18" charset="0"/>
                <a:cs typeface="Times New Roman" panose="02020603050405020304" pitchFamily="18" charset="0"/>
              </a:rPr>
              <a:t>“ИККИ ЎЛЧАМЛИ” РАҲБАРЛИК УСЛУБИ</a:t>
            </a:r>
            <a:endParaRPr lang="ru-RU" sz="2800" b="1" dirty="0">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502919" y="1200656"/>
            <a:ext cx="9067967" cy="2092881"/>
          </a:xfrm>
          <a:prstGeom prst="rect">
            <a:avLst/>
          </a:prstGeom>
        </p:spPr>
        <p:txBody>
          <a:bodyPr wrap="square">
            <a:spAutoFit/>
          </a:bodyPr>
          <a:lstStyle/>
          <a:p>
            <a:pPr algn="just"/>
            <a:r>
              <a:rPr lang="uz-Cyrl-UZ" sz="2600" b="1" dirty="0" smtClean="0">
                <a:solidFill>
                  <a:srgbClr val="002060"/>
                </a:solidFill>
                <a:latin typeface="Times New Roman" panose="02020603050405020304" pitchFamily="18" charset="0"/>
                <a:cs typeface="Times New Roman" panose="02020603050405020304" pitchFamily="18" charset="0"/>
              </a:rPr>
              <a:t>        Бошқарув </a:t>
            </a:r>
            <a:r>
              <a:rPr lang="uz-Cyrl-UZ" sz="2600" b="1" dirty="0">
                <a:solidFill>
                  <a:srgbClr val="002060"/>
                </a:solidFill>
                <a:latin typeface="Times New Roman" panose="02020603050405020304" pitchFamily="18" charset="0"/>
                <a:cs typeface="Times New Roman" panose="02020603050405020304" pitchFamily="18" charset="0"/>
              </a:rPr>
              <a:t>жараённинг мураккаблашуви натижасида раҳбарлик услубларида замонавий раҳбарлик услублари модели яратилди. Энг аввало, «икки ўлчамли» модел, яъни бошқарувдаги икки омил иштирок этган модель шаклланди.</a:t>
            </a:r>
          </a:p>
        </p:txBody>
      </p:sp>
    </p:spTree>
    <p:extLst>
      <p:ext uri="{BB962C8B-B14F-4D97-AF65-F5344CB8AC3E}">
        <p14:creationId xmlns:p14="http://schemas.microsoft.com/office/powerpoint/2010/main" val="39767138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a:extLst>
              <a:ext uri="{FF2B5EF4-FFF2-40B4-BE49-F238E27FC236}">
                <a16:creationId xmlns:a16="http://schemas.microsoft.com/office/drawing/2014/main" id="{6B370610-768B-4FF6-A8CD-7548C158FA3E}"/>
              </a:ext>
            </a:extLst>
          </p:cNvPr>
          <p:cNvSpPr txBox="1">
            <a:spLocks/>
          </p:cNvSpPr>
          <p:nvPr/>
        </p:nvSpPr>
        <p:spPr>
          <a:xfrm>
            <a:off x="4771991" y="3199676"/>
            <a:ext cx="1609925" cy="438750"/>
          </a:xfrm>
          <a:prstGeom prst="rect">
            <a:avLst/>
          </a:prstGeom>
          <a:solidFill>
            <a:schemeClr val="accent2"/>
          </a:solidFill>
        </p:spPr>
        <p:txBody>
          <a:bodyPr anchor="ctr"/>
          <a:lstStyle>
            <a:lvl1pPr marL="0" indent="0" algn="ctr" defTabSz="914400" rtl="0" eaLnBrk="1" latinLnBrk="1" hangingPunct="1">
              <a:spcBef>
                <a:spcPct val="20000"/>
              </a:spcBef>
              <a:buFont typeface="Arial" pitchFamily="34" charset="0"/>
              <a:buNone/>
              <a:defRPr sz="2800" b="1" kern="1200" baseline="0">
                <a:solidFill>
                  <a:schemeClr val="bg1"/>
                </a:solidFill>
                <a:latin typeface="+mn-lt"/>
                <a:ea typeface="+mn-ea"/>
                <a:cs typeface="+mn-cs"/>
              </a:defRPr>
            </a:lvl1pPr>
            <a:lvl2pPr marL="742950" indent="-285750" algn="l" defTabSz="914400" rtl="0" eaLnBrk="1" latinLnBrk="1" hangingPunct="1">
              <a:spcBef>
                <a:spcPct val="20000"/>
              </a:spcBef>
              <a:buFont typeface="Arial" pitchFamily="34" charset="0"/>
              <a:buChar char="–"/>
              <a:defRPr sz="1200" b="1" kern="1200">
                <a:solidFill>
                  <a:schemeClr val="tx1">
                    <a:lumMod val="75000"/>
                    <a:lumOff val="25000"/>
                  </a:schemeClr>
                </a:solidFill>
                <a:latin typeface="+mn-lt"/>
                <a:ea typeface="+mn-ea"/>
                <a:cs typeface="+mn-cs"/>
              </a:defRPr>
            </a:lvl2pPr>
            <a:lvl3pPr marL="1143000" indent="-228600" algn="l" defTabSz="914400" rtl="0" eaLnBrk="1" latinLnBrk="1" hangingPunct="1">
              <a:spcBef>
                <a:spcPct val="20000"/>
              </a:spcBef>
              <a:buFont typeface="Arial" pitchFamily="34" charset="0"/>
              <a:buChar char="•"/>
              <a:defRPr sz="1200" b="1" kern="1200">
                <a:solidFill>
                  <a:schemeClr val="tx1">
                    <a:lumMod val="75000"/>
                    <a:lumOff val="25000"/>
                  </a:schemeClr>
                </a:solidFill>
                <a:latin typeface="+mn-lt"/>
                <a:ea typeface="+mn-ea"/>
                <a:cs typeface="+mn-cs"/>
              </a:defRPr>
            </a:lvl3pPr>
            <a:lvl4pPr marL="1600200" indent="-228600" algn="l" defTabSz="914400" rtl="0" eaLnBrk="1" latinLnBrk="1" hangingPunct="1">
              <a:spcBef>
                <a:spcPct val="20000"/>
              </a:spcBef>
              <a:buFont typeface="Arial" pitchFamily="34" charset="0"/>
              <a:buChar char="–"/>
              <a:defRPr sz="1200" b="1" kern="1200">
                <a:solidFill>
                  <a:schemeClr val="tx1">
                    <a:lumMod val="75000"/>
                    <a:lumOff val="25000"/>
                  </a:schemeClr>
                </a:solidFill>
                <a:latin typeface="+mn-lt"/>
                <a:ea typeface="+mn-ea"/>
                <a:cs typeface="+mn-cs"/>
              </a:defRPr>
            </a:lvl4pPr>
            <a:lvl5pPr marL="2057400" indent="-228600" algn="l" defTabSz="914400" rtl="0" eaLnBrk="1" latinLnBrk="1" hangingPunct="1">
              <a:spcBef>
                <a:spcPct val="20000"/>
              </a:spcBef>
              <a:buFont typeface="Arial" pitchFamily="34" charset="0"/>
              <a:buChar char="»"/>
              <a:defRPr sz="1200" b="1" kern="1200">
                <a:solidFill>
                  <a:schemeClr val="tx1">
                    <a:lumMod val="75000"/>
                    <a:lumOff val="25000"/>
                  </a:schemeClr>
                </a:solidFill>
                <a:latin typeface="+mn-lt"/>
                <a:ea typeface="+mn-ea"/>
                <a:cs typeface="+mn-cs"/>
              </a:defRPr>
            </a:lvl5pPr>
            <a:lvl6pPr marL="25146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1" hangingPunct="1">
              <a:spcBef>
                <a:spcPct val="20000"/>
              </a:spcBef>
              <a:buFont typeface="Arial" pitchFamily="34" charset="0"/>
              <a:buChar char="•"/>
              <a:defRPr sz="2000" kern="1200">
                <a:solidFill>
                  <a:schemeClr val="tx1"/>
                </a:solidFill>
                <a:latin typeface="+mn-lt"/>
                <a:ea typeface="+mn-ea"/>
                <a:cs typeface="+mn-cs"/>
              </a:defRPr>
            </a:lvl9pPr>
          </a:lstStyle>
          <a:p>
            <a:r>
              <a:rPr lang="uz-Cyrl-UZ" altLang="ko-KR" sz="1800" dirty="0">
                <a:solidFill>
                  <a:schemeClr val="tx1"/>
                </a:solidFill>
                <a:latin typeface="Times New Roman" panose="02020603050405020304" pitchFamily="18" charset="0"/>
                <a:cs typeface="Times New Roman" panose="02020603050405020304" pitchFamily="18" charset="0"/>
              </a:rPr>
              <a:t>НАТИЖАСИ</a:t>
            </a:r>
            <a:endParaRPr lang="en-US" altLang="ko-KR" sz="1800" dirty="0">
              <a:solidFill>
                <a:schemeClr val="tx1"/>
              </a:solidFill>
              <a:latin typeface="Times New Roman" panose="02020603050405020304" pitchFamily="18" charset="0"/>
              <a:cs typeface="Times New Roman" panose="02020603050405020304" pitchFamily="18" charset="0"/>
            </a:endParaRPr>
          </a:p>
        </p:txBody>
      </p:sp>
      <p:sp>
        <p:nvSpPr>
          <p:cNvPr id="2" name="직사각형 1">
            <a:extLst>
              <a:ext uri="{FF2B5EF4-FFF2-40B4-BE49-F238E27FC236}">
                <a16:creationId xmlns:a16="http://schemas.microsoft.com/office/drawing/2014/main" id="{FA4637CE-E525-46C9-84EC-1E66D2393A70}"/>
              </a:ext>
            </a:extLst>
          </p:cNvPr>
          <p:cNvSpPr/>
          <p:nvPr/>
        </p:nvSpPr>
        <p:spPr>
          <a:xfrm>
            <a:off x="6581974" y="2608504"/>
            <a:ext cx="3236395" cy="2554545"/>
          </a:xfrm>
          <a:prstGeom prst="rect">
            <a:avLst/>
          </a:prstGeom>
        </p:spPr>
        <p:txBody>
          <a:bodyPr wrap="square">
            <a:spAutoFit/>
          </a:bodyPr>
          <a:lstStyle/>
          <a:p>
            <a:pPr algn="ctr"/>
            <a:r>
              <a:rPr lang="ru-RU" sz="2000" b="1" dirty="0">
                <a:latin typeface="Times New Roman" panose="02020603050405020304" pitchFamily="18" charset="0"/>
                <a:cs typeface="Times New Roman" panose="02020603050405020304" pitchFamily="18" charset="0"/>
              </a:rPr>
              <a:t>АЛБАТТА, КЎПЛАБ МУАММОЛАРНИ ВА БИРИНЧИ НАВБАТДА, ИШЧИЛАР </a:t>
            </a:r>
            <a:r>
              <a:rPr lang="ru-RU" sz="2000" b="1" dirty="0" smtClean="0">
                <a:latin typeface="Times New Roman" panose="02020603050405020304" pitchFamily="18" charset="0"/>
                <a:cs typeface="Times New Roman" panose="02020603050405020304" pitchFamily="18" charset="0"/>
              </a:rPr>
              <a:t>ВА РАҲБАР </a:t>
            </a:r>
            <a:r>
              <a:rPr lang="ru-RU" sz="2000" b="1" dirty="0">
                <a:latin typeface="Times New Roman" panose="02020603050405020304" pitchFamily="18" charset="0"/>
                <a:cs typeface="Times New Roman" panose="02020603050405020304" pitchFamily="18" charset="0"/>
              </a:rPr>
              <a:t>ЎРТАСИДАГИ ҚАРАМА-ҚАРШИЛИКНИ БАРТАРАФ ЭТИШГА ЁРДАМ БЕРАДИ</a:t>
            </a:r>
            <a:r>
              <a:rPr lang="ru-RU" sz="1463" b="1" dirty="0">
                <a:solidFill>
                  <a:srgbClr val="002060"/>
                </a:solidFill>
                <a:latin typeface="Bahnschrift" panose="020B0502040204020203" pitchFamily="34" charset="0"/>
              </a:rPr>
              <a:t>.</a:t>
            </a:r>
          </a:p>
        </p:txBody>
      </p:sp>
      <p:sp>
        <p:nvSpPr>
          <p:cNvPr id="16" name="직사각형 15">
            <a:extLst>
              <a:ext uri="{FF2B5EF4-FFF2-40B4-BE49-F238E27FC236}">
                <a16:creationId xmlns:a16="http://schemas.microsoft.com/office/drawing/2014/main" id="{019F62DF-4525-45B3-BDA8-FE4EA75F30C3}"/>
              </a:ext>
            </a:extLst>
          </p:cNvPr>
          <p:cNvSpPr/>
          <p:nvPr/>
        </p:nvSpPr>
        <p:spPr>
          <a:xfrm>
            <a:off x="100072" y="2643187"/>
            <a:ext cx="4471861" cy="2308324"/>
          </a:xfrm>
          <a:prstGeom prst="rect">
            <a:avLst/>
          </a:prstGeom>
        </p:spPr>
        <p:txBody>
          <a:bodyPr wrap="square">
            <a:spAutoFit/>
          </a:bodyPr>
          <a:lstStyle/>
          <a:p>
            <a:pPr algn="ctr"/>
            <a:r>
              <a:rPr lang="ru-RU" b="1" dirty="0">
                <a:latin typeface="Times New Roman" panose="02020603050405020304" pitchFamily="18" charset="0"/>
                <a:cs typeface="Times New Roman" panose="02020603050405020304" pitchFamily="18" charset="0"/>
              </a:rPr>
              <a:t>ИШЧИЛАРНИ МАЖБУРЛАШ ЭМАС, БАЛКИ РАҒБАТЛАНТИРИШ ЗАРУРЛИГИНИ АНГЛАБ, УЛАРНИНГ АСОСИЙ УСТУНЛИГИ ОИЛА БОШЛИҒИ РОЛИНИ ЎЙНАЙ ОЛИШИ, ҚЎЛ ОСТИДАГИЛАРГА ОТАДЕК МУНОСАБАТДА БЎЛИШИ</a:t>
            </a:r>
            <a:r>
              <a:rPr lang="en-US" b="1" dirty="0">
                <a:latin typeface="Times New Roman" panose="02020603050405020304" pitchFamily="18" charset="0"/>
                <a:cs typeface="Times New Roman" panose="02020603050405020304" pitchFamily="18" charset="0"/>
              </a:rPr>
              <a:t> </a:t>
            </a:r>
            <a:r>
              <a:rPr lang="ru-RU" b="1" dirty="0">
                <a:latin typeface="Times New Roman" panose="02020603050405020304" pitchFamily="18" charset="0"/>
                <a:cs typeface="Times New Roman" panose="02020603050405020304" pitchFamily="18" charset="0"/>
              </a:rPr>
              <a:t>ЛОЗИМЛИГИДИР</a:t>
            </a:r>
            <a:r>
              <a:rPr lang="ru-RU" sz="1381" b="1" dirty="0">
                <a:latin typeface="Times New Roman" panose="02020603050405020304" pitchFamily="18" charset="0"/>
                <a:cs typeface="Times New Roman" panose="02020603050405020304" pitchFamily="18" charset="0"/>
              </a:rPr>
              <a:t>. </a:t>
            </a:r>
          </a:p>
        </p:txBody>
      </p:sp>
      <p:sp>
        <p:nvSpPr>
          <p:cNvPr id="6" name="Стрелка вправо 5"/>
          <p:cNvSpPr/>
          <p:nvPr/>
        </p:nvSpPr>
        <p:spPr>
          <a:xfrm>
            <a:off x="5087749" y="3797349"/>
            <a:ext cx="978408"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974580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5">
            <a:extLst>
              <a:ext uri="{FF2B5EF4-FFF2-40B4-BE49-F238E27FC236}">
                <a16:creationId xmlns:a16="http://schemas.microsoft.com/office/drawing/2014/main" id="{9BFC3BEA-0401-4E1B-BC44-3219243AD5F9}"/>
              </a:ext>
            </a:extLst>
          </p:cNvPr>
          <p:cNvSpPr/>
          <p:nvPr/>
        </p:nvSpPr>
        <p:spPr>
          <a:xfrm>
            <a:off x="3537809" y="642938"/>
            <a:ext cx="2719460" cy="5572125"/>
          </a:xfrm>
          <a:prstGeom prst="rect">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defTabSz="557213">
              <a:defRPr/>
            </a:pPr>
            <a:endParaRPr lang="en-US" sz="1097" kern="0" dirty="0">
              <a:solidFill>
                <a:prstClr val="white"/>
              </a:solidFill>
              <a:latin typeface="Calibri" panose="020F0502020204030204"/>
            </a:endParaRPr>
          </a:p>
        </p:txBody>
      </p:sp>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a:xfrm>
            <a:off x="195927" y="291232"/>
            <a:ext cx="9403223" cy="588451"/>
          </a:xfrm>
        </p:spPr>
        <p:txBody>
          <a:bodyPr>
            <a:noAutofit/>
          </a:bodyPr>
          <a:lstStyle/>
          <a:p>
            <a:r>
              <a:rPr lang="ru-RU" sz="2400" b="1" dirty="0">
                <a:solidFill>
                  <a:srgbClr val="002060"/>
                </a:solidFill>
                <a:latin typeface="Times New Roman" panose="02020603050405020304" pitchFamily="18" charset="0"/>
                <a:cs typeface="Times New Roman" panose="02020603050405020304" pitchFamily="18" charset="0"/>
              </a:rPr>
              <a:t>БУГУНГИ КУНДАГИ </a:t>
            </a:r>
            <a:r>
              <a:rPr lang="ru-RU" sz="2400" b="1" dirty="0" smtClean="0">
                <a:solidFill>
                  <a:srgbClr val="002060"/>
                </a:solidFill>
                <a:latin typeface="Times New Roman" panose="02020603050405020304" pitchFamily="18" charset="0"/>
                <a:cs typeface="Times New Roman" panose="02020603050405020304" pitchFamily="18" charset="0"/>
              </a:rPr>
              <a:t> ЗАМОНАВИЙ </a:t>
            </a:r>
            <a:r>
              <a:rPr lang="ru-RU" sz="2400" b="1" dirty="0">
                <a:solidFill>
                  <a:srgbClr val="002060"/>
                </a:solidFill>
                <a:latin typeface="Times New Roman" panose="02020603050405020304" pitchFamily="18" charset="0"/>
                <a:cs typeface="Times New Roman" panose="02020603050405020304" pitchFamily="18" charset="0"/>
              </a:rPr>
              <a:t>РАҲБАР </a:t>
            </a:r>
            <a:r>
              <a:rPr lang="ru-RU" sz="2400" b="1" dirty="0" smtClean="0">
                <a:solidFill>
                  <a:srgbClr val="002060"/>
                </a:solidFill>
                <a:latin typeface="Times New Roman" panose="02020603050405020304" pitchFamily="18" charset="0"/>
                <a:cs typeface="Times New Roman" panose="02020603050405020304" pitchFamily="18" charset="0"/>
              </a:rPr>
              <a:t>ҚАНДАЙ БЎЛИШЛИГИ  КЕРАК:</a:t>
            </a:r>
            <a:endParaRPr lang="ru-RU" sz="2400" b="1" dirty="0">
              <a:solidFill>
                <a:srgbClr val="002060"/>
              </a:solidFill>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id="{97CB4167-6A9B-4078-89C3-3242142D8D0E}"/>
              </a:ext>
            </a:extLst>
          </p:cNvPr>
          <p:cNvGrpSpPr/>
          <p:nvPr/>
        </p:nvGrpSpPr>
        <p:grpSpPr>
          <a:xfrm>
            <a:off x="557212" y="1309023"/>
            <a:ext cx="2249369" cy="2354402"/>
            <a:chOff x="848472" y="914778"/>
            <a:chExt cx="2591617" cy="2931123"/>
          </a:xfrm>
        </p:grpSpPr>
        <p:sp>
          <p:nvSpPr>
            <p:cNvPr id="4" name="TextBox 3">
              <a:extLst>
                <a:ext uri="{FF2B5EF4-FFF2-40B4-BE49-F238E27FC236}">
                  <a16:creationId xmlns:a16="http://schemas.microsoft.com/office/drawing/2014/main" id="{A89A001F-22B0-421E-92ED-171BD016C45B}"/>
                </a:ext>
              </a:extLst>
            </p:cNvPr>
            <p:cNvSpPr txBox="1"/>
            <p:nvPr/>
          </p:nvSpPr>
          <p:spPr>
            <a:xfrm>
              <a:off x="848472" y="914778"/>
              <a:ext cx="2384040" cy="2294217"/>
            </a:xfrm>
            <a:prstGeom prst="rect">
              <a:avLst/>
            </a:prstGeom>
            <a:noFill/>
          </p:spPr>
          <p:txBody>
            <a:bodyPr wrap="square" lIns="87750" rIns="87750" rtlCol="0" anchor="ctr">
              <a:spAutoFit/>
            </a:bodyPr>
            <a:lstStyle/>
            <a:p>
              <a:pPr algn="ctr"/>
              <a:r>
                <a:rPr lang="en-US" altLang="ko-KR" sz="11375" b="1" dirty="0">
                  <a:solidFill>
                    <a:srgbClr val="002060"/>
                  </a:solidFill>
                  <a:latin typeface="Bahnschrift" panose="020B0502040204020203" pitchFamily="34" charset="0"/>
                  <a:cs typeface="Arial" pitchFamily="34" charset="0"/>
                </a:rPr>
                <a:t>01</a:t>
              </a:r>
              <a:endParaRPr lang="ko-KR" altLang="en-US" sz="11375" b="1" dirty="0">
                <a:solidFill>
                  <a:srgbClr val="002060"/>
                </a:solidFill>
                <a:latin typeface="Bahnschrift" panose="020B0502040204020203" pitchFamily="34" charset="0"/>
                <a:cs typeface="Arial" pitchFamily="34" charset="0"/>
              </a:endParaRPr>
            </a:p>
          </p:txBody>
        </p:sp>
        <p:sp>
          <p:nvSpPr>
            <p:cNvPr id="7" name="TextBox 6">
              <a:extLst>
                <a:ext uri="{FF2B5EF4-FFF2-40B4-BE49-F238E27FC236}">
                  <a16:creationId xmlns:a16="http://schemas.microsoft.com/office/drawing/2014/main" id="{914293F0-879F-4074-8C2D-72DC40325821}"/>
                </a:ext>
              </a:extLst>
            </p:cNvPr>
            <p:cNvSpPr txBox="1"/>
            <p:nvPr/>
          </p:nvSpPr>
          <p:spPr>
            <a:xfrm>
              <a:off x="848473" y="2858925"/>
              <a:ext cx="2591616" cy="986976"/>
            </a:xfrm>
            <a:prstGeom prst="rect">
              <a:avLst/>
            </a:prstGeom>
            <a:noFill/>
          </p:spPr>
          <p:txBody>
            <a:bodyPr wrap="square" lIns="0" rtlCol="0">
              <a:spAutoFit/>
            </a:bodyPr>
            <a:lstStyle/>
            <a:p>
              <a:pPr algn="ctr"/>
              <a:r>
                <a:rPr lang="ru-RU" sz="1138" b="1" dirty="0">
                  <a:latin typeface="Times New Roman" panose="02020603050405020304" pitchFamily="18" charset="0"/>
                  <a:cs typeface="Times New Roman" panose="02020603050405020304" pitchFamily="18" charset="0"/>
                </a:rPr>
                <a:t>ҲОКИМИЯТГА ЭГА БЎЛГАН, КАТТА ОДАМЛАР ЖАМОАСИНИ БОШҚАРА ОЛАДИГАН;</a:t>
              </a:r>
            </a:p>
          </p:txBody>
        </p:sp>
      </p:grpSp>
      <p:grpSp>
        <p:nvGrpSpPr>
          <p:cNvPr id="8" name="Group 7">
            <a:extLst>
              <a:ext uri="{FF2B5EF4-FFF2-40B4-BE49-F238E27FC236}">
                <a16:creationId xmlns:a16="http://schemas.microsoft.com/office/drawing/2014/main" id="{F284D155-43AA-46AC-9789-9379D98790DD}"/>
              </a:ext>
            </a:extLst>
          </p:cNvPr>
          <p:cNvGrpSpPr/>
          <p:nvPr/>
        </p:nvGrpSpPr>
        <p:grpSpPr>
          <a:xfrm>
            <a:off x="3812134" y="980342"/>
            <a:ext cx="2281730" cy="3033051"/>
            <a:chOff x="682943" y="1068135"/>
            <a:chExt cx="2808283" cy="3732986"/>
          </a:xfrm>
        </p:grpSpPr>
        <p:sp>
          <p:nvSpPr>
            <p:cNvPr id="9" name="TextBox 8">
              <a:extLst>
                <a:ext uri="{FF2B5EF4-FFF2-40B4-BE49-F238E27FC236}">
                  <a16:creationId xmlns:a16="http://schemas.microsoft.com/office/drawing/2014/main" id="{0C13F4CC-F4CD-4ABC-BE87-78E23CC5CAD0}"/>
                </a:ext>
              </a:extLst>
            </p:cNvPr>
            <p:cNvSpPr txBox="1"/>
            <p:nvPr/>
          </p:nvSpPr>
          <p:spPr>
            <a:xfrm>
              <a:off x="895065" y="1068135"/>
              <a:ext cx="2384041" cy="2268076"/>
            </a:xfrm>
            <a:prstGeom prst="rect">
              <a:avLst/>
            </a:prstGeom>
            <a:noFill/>
          </p:spPr>
          <p:txBody>
            <a:bodyPr wrap="square" lIns="87750" rIns="87750" rtlCol="0" anchor="ctr">
              <a:spAutoFit/>
            </a:bodyPr>
            <a:lstStyle/>
            <a:p>
              <a:pPr algn="ctr"/>
              <a:r>
                <a:rPr lang="en-US" altLang="ko-KR" sz="11375" b="1" dirty="0">
                  <a:solidFill>
                    <a:schemeClr val="bg1"/>
                  </a:solidFill>
                  <a:latin typeface="Bahnschrift" panose="020B0502040204020203" pitchFamily="34" charset="0"/>
                  <a:cs typeface="Arial" pitchFamily="34" charset="0"/>
                </a:rPr>
                <a:t>02</a:t>
              </a:r>
              <a:endParaRPr lang="ko-KR" altLang="en-US" sz="11375" b="1" dirty="0">
                <a:solidFill>
                  <a:schemeClr val="bg1"/>
                </a:solidFill>
                <a:latin typeface="Bahnschrift" panose="020B0502040204020203" pitchFamily="34" charset="0"/>
                <a:cs typeface="Arial" pitchFamily="34" charset="0"/>
              </a:endParaRPr>
            </a:p>
          </p:txBody>
        </p:sp>
        <p:sp>
          <p:nvSpPr>
            <p:cNvPr id="12" name="TextBox 11">
              <a:extLst>
                <a:ext uri="{FF2B5EF4-FFF2-40B4-BE49-F238E27FC236}">
                  <a16:creationId xmlns:a16="http://schemas.microsoft.com/office/drawing/2014/main" id="{E8EF6E96-8C33-4886-A274-22EBB6B0EF2E}"/>
                </a:ext>
              </a:extLst>
            </p:cNvPr>
            <p:cNvSpPr txBox="1"/>
            <p:nvPr/>
          </p:nvSpPr>
          <p:spPr>
            <a:xfrm>
              <a:off x="682943" y="3096512"/>
              <a:ext cx="2808283" cy="1704609"/>
            </a:xfrm>
            <a:prstGeom prst="rect">
              <a:avLst/>
            </a:prstGeom>
            <a:noFill/>
          </p:spPr>
          <p:txBody>
            <a:bodyPr wrap="square" lIns="0" rtlCol="0">
              <a:spAutoFit/>
            </a:bodyPr>
            <a:lstStyle/>
            <a:p>
              <a:pPr algn="ctr"/>
              <a:r>
                <a:rPr lang="ru-RU" sz="1200" b="1" dirty="0">
                  <a:latin typeface="Times New Roman" panose="02020603050405020304" pitchFamily="18" charset="0"/>
                  <a:cs typeface="Times New Roman" panose="02020603050405020304" pitchFamily="18" charset="0"/>
                </a:rPr>
                <a:t>ЎЗ ВАКОЛАТИ, ЮҚОРИ ПРОФЕССИОНАЛЛИГИ, ИЖОБИЙ ҲИС-ТУЙҒУЛАРИДАН ФОЙДАЛАНИБ, ЎЗ ҚЎЛ ОСТИДАГИЛАРНИ БОШҚАРА ОЛАДИГАН;</a:t>
              </a:r>
            </a:p>
          </p:txBody>
        </p:sp>
      </p:grpSp>
      <p:grpSp>
        <p:nvGrpSpPr>
          <p:cNvPr id="13" name="Group 12">
            <a:extLst>
              <a:ext uri="{FF2B5EF4-FFF2-40B4-BE49-F238E27FC236}">
                <a16:creationId xmlns:a16="http://schemas.microsoft.com/office/drawing/2014/main" id="{833845E9-2076-4E32-8BA6-00311C715F5A}"/>
              </a:ext>
            </a:extLst>
          </p:cNvPr>
          <p:cNvGrpSpPr/>
          <p:nvPr/>
        </p:nvGrpSpPr>
        <p:grpSpPr>
          <a:xfrm>
            <a:off x="7005258" y="807954"/>
            <a:ext cx="2334256" cy="2872011"/>
            <a:chOff x="604027" y="298347"/>
            <a:chExt cx="2872931" cy="3534783"/>
          </a:xfrm>
        </p:grpSpPr>
        <p:sp>
          <p:nvSpPr>
            <p:cNvPr id="14" name="TextBox 13">
              <a:extLst>
                <a:ext uri="{FF2B5EF4-FFF2-40B4-BE49-F238E27FC236}">
                  <a16:creationId xmlns:a16="http://schemas.microsoft.com/office/drawing/2014/main" id="{957827A8-0B46-4BA8-BFAD-5C67DDA5A8B0}"/>
                </a:ext>
              </a:extLst>
            </p:cNvPr>
            <p:cNvSpPr txBox="1"/>
            <p:nvPr/>
          </p:nvSpPr>
          <p:spPr>
            <a:xfrm>
              <a:off x="805139" y="298347"/>
              <a:ext cx="2384040" cy="2268077"/>
            </a:xfrm>
            <a:prstGeom prst="rect">
              <a:avLst/>
            </a:prstGeom>
            <a:noFill/>
          </p:spPr>
          <p:txBody>
            <a:bodyPr wrap="square" lIns="87750" rIns="87750" rtlCol="0" anchor="ctr">
              <a:spAutoFit/>
            </a:bodyPr>
            <a:lstStyle/>
            <a:p>
              <a:pPr algn="ctr"/>
              <a:r>
                <a:rPr lang="en-US" altLang="ko-KR" sz="11375" b="1" dirty="0">
                  <a:solidFill>
                    <a:srgbClr val="002060"/>
                  </a:solidFill>
                  <a:latin typeface="Bahnschrift" panose="020B0502040204020203" pitchFamily="34" charset="0"/>
                  <a:cs typeface="Arial" pitchFamily="34" charset="0"/>
                </a:rPr>
                <a:t>03</a:t>
              </a:r>
              <a:endParaRPr lang="ko-KR" altLang="en-US" sz="11375" b="1" dirty="0">
                <a:solidFill>
                  <a:srgbClr val="002060"/>
                </a:solidFill>
                <a:latin typeface="Bahnschrift" panose="020B0502040204020203" pitchFamily="34" charset="0"/>
                <a:cs typeface="Arial" pitchFamily="34" charset="0"/>
              </a:endParaRPr>
            </a:p>
          </p:txBody>
        </p:sp>
        <p:sp>
          <p:nvSpPr>
            <p:cNvPr id="17" name="TextBox 16">
              <a:extLst>
                <a:ext uri="{FF2B5EF4-FFF2-40B4-BE49-F238E27FC236}">
                  <a16:creationId xmlns:a16="http://schemas.microsoft.com/office/drawing/2014/main" id="{CCC81761-2F19-4F1D-9BA1-2FF79393C228}"/>
                </a:ext>
              </a:extLst>
            </p:cNvPr>
            <p:cNvSpPr txBox="1"/>
            <p:nvPr/>
          </p:nvSpPr>
          <p:spPr>
            <a:xfrm>
              <a:off x="604027" y="2355802"/>
              <a:ext cx="2872931" cy="1477328"/>
            </a:xfrm>
            <a:prstGeom prst="rect">
              <a:avLst/>
            </a:prstGeom>
            <a:noFill/>
          </p:spPr>
          <p:txBody>
            <a:bodyPr wrap="square" lIns="0" rtlCol="0">
              <a:spAutoFit/>
            </a:bodyPr>
            <a:lstStyle/>
            <a:p>
              <a:pPr algn="ctr"/>
              <a:r>
                <a:rPr lang="ru-RU" sz="1200" b="1" dirty="0">
                  <a:latin typeface="Times New Roman" panose="02020603050405020304" pitchFamily="18" charset="0"/>
                  <a:cs typeface="Times New Roman" panose="02020603050405020304" pitchFamily="18" charset="0"/>
                </a:rPr>
                <a:t>ДИПЛОМАТ ҲАМКОРЛАР ВА ҲОКИМИЯТ БИЛАН АЛОҚА ЎРНАТАДИ ВА ИЧКИ ВА ТАШҚИ ЗИДДИЯТЛАРНИ МУВАФФАҚИЯТЛИ ЕНГИБ ЧИҚА ОЛАДИГАН;</a:t>
              </a:r>
            </a:p>
          </p:txBody>
        </p:sp>
      </p:grpSp>
      <p:grpSp>
        <p:nvGrpSpPr>
          <p:cNvPr id="18" name="Group 17">
            <a:extLst>
              <a:ext uri="{FF2B5EF4-FFF2-40B4-BE49-F238E27FC236}">
                <a16:creationId xmlns:a16="http://schemas.microsoft.com/office/drawing/2014/main" id="{5E6D26D7-72C6-4BAC-93D7-085CC9591BD7}"/>
              </a:ext>
            </a:extLst>
          </p:cNvPr>
          <p:cNvGrpSpPr/>
          <p:nvPr/>
        </p:nvGrpSpPr>
        <p:grpSpPr>
          <a:xfrm>
            <a:off x="557213" y="3531123"/>
            <a:ext cx="2203694" cy="3160630"/>
            <a:chOff x="685800" y="1485466"/>
            <a:chExt cx="2712239" cy="3890008"/>
          </a:xfrm>
        </p:grpSpPr>
        <p:sp>
          <p:nvSpPr>
            <p:cNvPr id="19" name="TextBox 18">
              <a:extLst>
                <a:ext uri="{FF2B5EF4-FFF2-40B4-BE49-F238E27FC236}">
                  <a16:creationId xmlns:a16="http://schemas.microsoft.com/office/drawing/2014/main" id="{911D2CFB-65BA-40C4-B8A0-BE07B0639618}"/>
                </a:ext>
              </a:extLst>
            </p:cNvPr>
            <p:cNvSpPr txBox="1"/>
            <p:nvPr/>
          </p:nvSpPr>
          <p:spPr>
            <a:xfrm>
              <a:off x="848472" y="1485466"/>
              <a:ext cx="2384040" cy="2268077"/>
            </a:xfrm>
            <a:prstGeom prst="rect">
              <a:avLst/>
            </a:prstGeom>
            <a:noFill/>
          </p:spPr>
          <p:txBody>
            <a:bodyPr wrap="square" lIns="87750" rIns="87750" rtlCol="0" anchor="ctr">
              <a:spAutoFit/>
            </a:bodyPr>
            <a:lstStyle/>
            <a:p>
              <a:pPr algn="ctr"/>
              <a:r>
                <a:rPr lang="en-US" altLang="ko-KR" sz="11375" b="1" dirty="0">
                  <a:solidFill>
                    <a:srgbClr val="002060"/>
                  </a:solidFill>
                  <a:latin typeface="Bahnschrift" panose="020B0502040204020203" pitchFamily="34" charset="0"/>
                  <a:cs typeface="Arial" pitchFamily="34" charset="0"/>
                </a:rPr>
                <a:t>04</a:t>
              </a:r>
              <a:endParaRPr lang="ko-KR" altLang="en-US" sz="11375" b="1" dirty="0">
                <a:solidFill>
                  <a:srgbClr val="002060"/>
                </a:solidFill>
                <a:latin typeface="Bahnschrift" panose="020B0502040204020203" pitchFamily="34" charset="0"/>
                <a:cs typeface="Arial" pitchFamily="34" charset="0"/>
              </a:endParaRPr>
            </a:p>
          </p:txBody>
        </p:sp>
        <p:sp>
          <p:nvSpPr>
            <p:cNvPr id="22" name="TextBox 21">
              <a:extLst>
                <a:ext uri="{FF2B5EF4-FFF2-40B4-BE49-F238E27FC236}">
                  <a16:creationId xmlns:a16="http://schemas.microsoft.com/office/drawing/2014/main" id="{CAB47EE6-FC4E-4344-AE73-BB2047B062AE}"/>
                </a:ext>
              </a:extLst>
            </p:cNvPr>
            <p:cNvSpPr txBox="1"/>
            <p:nvPr/>
          </p:nvSpPr>
          <p:spPr>
            <a:xfrm>
              <a:off x="685800" y="3443584"/>
              <a:ext cx="2712239" cy="1931890"/>
            </a:xfrm>
            <a:prstGeom prst="rect">
              <a:avLst/>
            </a:prstGeom>
            <a:noFill/>
          </p:spPr>
          <p:txBody>
            <a:bodyPr wrap="square" lIns="0" rtlCol="0">
              <a:spAutoFit/>
            </a:bodyPr>
            <a:lstStyle/>
            <a:p>
              <a:pPr algn="ctr"/>
              <a:r>
                <a:rPr lang="ru-RU" sz="1200" b="1" dirty="0">
                  <a:latin typeface="Times New Roman" panose="02020603050405020304" pitchFamily="18" charset="0"/>
                  <a:cs typeface="Times New Roman" panose="02020603050405020304" pitchFamily="18" charset="0"/>
                </a:rPr>
                <a:t>ЮКСАК АХЛОҚИЙ ФАЗИЛАТЛАРГА ЭГА, ЖАМОАНИ ЯРАТИШГА, УНИНГ РИВОЖЛАНИШИНИ ТЎҒРИ ЙЎНАЛИШГА ЙЎНАЛТИРИШГА ҚОДИР ПЕДАГОГ;</a:t>
              </a:r>
            </a:p>
          </p:txBody>
        </p:sp>
      </p:grpSp>
      <p:grpSp>
        <p:nvGrpSpPr>
          <p:cNvPr id="23" name="Group 22">
            <a:extLst>
              <a:ext uri="{FF2B5EF4-FFF2-40B4-BE49-F238E27FC236}">
                <a16:creationId xmlns:a16="http://schemas.microsoft.com/office/drawing/2014/main" id="{62C0A3C2-9396-4614-A573-4CB2FF9C08A1}"/>
              </a:ext>
            </a:extLst>
          </p:cNvPr>
          <p:cNvGrpSpPr/>
          <p:nvPr/>
        </p:nvGrpSpPr>
        <p:grpSpPr>
          <a:xfrm>
            <a:off x="3573018" y="3523694"/>
            <a:ext cx="2684251" cy="3352724"/>
            <a:chOff x="388647" y="1485468"/>
            <a:chExt cx="3303693" cy="3397938"/>
          </a:xfrm>
        </p:grpSpPr>
        <p:sp>
          <p:nvSpPr>
            <p:cNvPr id="24" name="TextBox 23">
              <a:extLst>
                <a:ext uri="{FF2B5EF4-FFF2-40B4-BE49-F238E27FC236}">
                  <a16:creationId xmlns:a16="http://schemas.microsoft.com/office/drawing/2014/main" id="{873C0BDF-0F1F-487E-A659-2CEFDB38AF02}"/>
                </a:ext>
              </a:extLst>
            </p:cNvPr>
            <p:cNvSpPr txBox="1"/>
            <p:nvPr/>
          </p:nvSpPr>
          <p:spPr>
            <a:xfrm>
              <a:off x="848472" y="1485468"/>
              <a:ext cx="2384040" cy="2268076"/>
            </a:xfrm>
            <a:prstGeom prst="rect">
              <a:avLst/>
            </a:prstGeom>
            <a:noFill/>
          </p:spPr>
          <p:txBody>
            <a:bodyPr wrap="square" lIns="87750" rIns="87750" rtlCol="0" anchor="ctr">
              <a:spAutoFit/>
            </a:bodyPr>
            <a:lstStyle/>
            <a:p>
              <a:pPr algn="ctr"/>
              <a:r>
                <a:rPr lang="en-US" altLang="ko-KR" sz="11375" b="1" dirty="0">
                  <a:solidFill>
                    <a:schemeClr val="bg1"/>
                  </a:solidFill>
                  <a:latin typeface="Bahnschrift" panose="020B0502040204020203" pitchFamily="34" charset="0"/>
                  <a:cs typeface="Arial" pitchFamily="34" charset="0"/>
                </a:rPr>
                <a:t>05</a:t>
              </a:r>
              <a:endParaRPr lang="ko-KR" altLang="en-US" sz="11375" b="1" dirty="0">
                <a:solidFill>
                  <a:schemeClr val="bg1"/>
                </a:solidFill>
                <a:latin typeface="Bahnschrift" panose="020B0502040204020203" pitchFamily="34" charset="0"/>
                <a:cs typeface="Arial" pitchFamily="34" charset="0"/>
              </a:endParaRPr>
            </a:p>
          </p:txBody>
        </p:sp>
        <p:sp>
          <p:nvSpPr>
            <p:cNvPr id="27" name="TextBox 26">
              <a:extLst>
                <a:ext uri="{FF2B5EF4-FFF2-40B4-BE49-F238E27FC236}">
                  <a16:creationId xmlns:a16="http://schemas.microsoft.com/office/drawing/2014/main" id="{4E1356DD-D7FC-4D3A-B89D-8EB0CB709F69}"/>
                </a:ext>
              </a:extLst>
            </p:cNvPr>
            <p:cNvSpPr txBox="1"/>
            <p:nvPr/>
          </p:nvSpPr>
          <p:spPr>
            <a:xfrm>
              <a:off x="388647" y="3105422"/>
              <a:ext cx="3303693" cy="1777984"/>
            </a:xfrm>
            <a:prstGeom prst="rect">
              <a:avLst/>
            </a:prstGeom>
            <a:noFill/>
          </p:spPr>
          <p:txBody>
            <a:bodyPr wrap="square" lIns="0" rtlCol="0">
              <a:spAutoFit/>
            </a:bodyPr>
            <a:lstStyle/>
            <a:p>
              <a:pPr algn="ctr"/>
              <a:r>
                <a:rPr lang="ru-RU" sz="1200" b="1" dirty="0">
                  <a:latin typeface="Times New Roman" panose="02020603050405020304" pitchFamily="18" charset="0"/>
                  <a:cs typeface="Times New Roman" panose="02020603050405020304" pitchFamily="18" charset="0"/>
                </a:rPr>
                <a:t>ЗАМОНАВИЙ ШАРОИТДА ИЛМ-ФАННИНГ РОЛИНИ ТУШУНАДИГАН, У ЁКИ БУ ИХТИРО ЁКИ РАЦИОНАЛИЗАТОРЛИК ТАКЛИФИНИ БАҲОЛАЙ ОЛАДИГАН ВА ДАРҲОЛ ИШЛАБ ЧИҚАРИШГА ЖОРИЙ ЭТА ОЛАДИГАН ИННОВАТОР;</a:t>
              </a:r>
            </a:p>
          </p:txBody>
        </p:sp>
      </p:grpSp>
      <p:grpSp>
        <p:nvGrpSpPr>
          <p:cNvPr id="28" name="Group 27">
            <a:extLst>
              <a:ext uri="{FF2B5EF4-FFF2-40B4-BE49-F238E27FC236}">
                <a16:creationId xmlns:a16="http://schemas.microsoft.com/office/drawing/2014/main" id="{75E6A4A8-0045-4CEE-A2D2-007CAB230BBE}"/>
              </a:ext>
            </a:extLst>
          </p:cNvPr>
          <p:cNvGrpSpPr/>
          <p:nvPr/>
        </p:nvGrpSpPr>
        <p:grpSpPr>
          <a:xfrm>
            <a:off x="6905990" y="3429000"/>
            <a:ext cx="2569480" cy="3429000"/>
            <a:chOff x="614266" y="1485468"/>
            <a:chExt cx="2852453" cy="4220307"/>
          </a:xfrm>
        </p:grpSpPr>
        <p:sp>
          <p:nvSpPr>
            <p:cNvPr id="29" name="TextBox 28">
              <a:extLst>
                <a:ext uri="{FF2B5EF4-FFF2-40B4-BE49-F238E27FC236}">
                  <a16:creationId xmlns:a16="http://schemas.microsoft.com/office/drawing/2014/main" id="{A3C3E4FD-921A-4600-8F12-9E7C171F9A4A}"/>
                </a:ext>
              </a:extLst>
            </p:cNvPr>
            <p:cNvSpPr txBox="1"/>
            <p:nvPr/>
          </p:nvSpPr>
          <p:spPr>
            <a:xfrm>
              <a:off x="848472" y="1485468"/>
              <a:ext cx="2384039" cy="2268076"/>
            </a:xfrm>
            <a:prstGeom prst="rect">
              <a:avLst/>
            </a:prstGeom>
            <a:noFill/>
          </p:spPr>
          <p:txBody>
            <a:bodyPr wrap="square" lIns="87750" rIns="87750" rtlCol="0" anchor="ctr">
              <a:spAutoFit/>
            </a:bodyPr>
            <a:lstStyle/>
            <a:p>
              <a:pPr algn="ctr"/>
              <a:r>
                <a:rPr lang="en-US" altLang="ko-KR" sz="11375" b="1" dirty="0">
                  <a:solidFill>
                    <a:srgbClr val="002060"/>
                  </a:solidFill>
                  <a:latin typeface="Bahnschrift" panose="020B0502040204020203" pitchFamily="34" charset="0"/>
                  <a:cs typeface="Arial" pitchFamily="34" charset="0"/>
                </a:rPr>
                <a:t>06</a:t>
              </a:r>
              <a:endParaRPr lang="ko-KR" altLang="en-US" sz="11375" b="1" dirty="0">
                <a:solidFill>
                  <a:srgbClr val="002060"/>
                </a:solidFill>
                <a:latin typeface="Bahnschrift" panose="020B0502040204020203" pitchFamily="34" charset="0"/>
                <a:cs typeface="Arial" pitchFamily="34" charset="0"/>
              </a:endParaRPr>
            </a:p>
          </p:txBody>
        </p:sp>
        <p:sp>
          <p:nvSpPr>
            <p:cNvPr id="32" name="TextBox 31">
              <a:extLst>
                <a:ext uri="{FF2B5EF4-FFF2-40B4-BE49-F238E27FC236}">
                  <a16:creationId xmlns:a16="http://schemas.microsoft.com/office/drawing/2014/main" id="{204ADCAF-B86B-4703-8464-48C8786C4559}"/>
                </a:ext>
              </a:extLst>
            </p:cNvPr>
            <p:cNvSpPr txBox="1"/>
            <p:nvPr/>
          </p:nvSpPr>
          <p:spPr>
            <a:xfrm>
              <a:off x="614266" y="3319324"/>
              <a:ext cx="2852453" cy="2386451"/>
            </a:xfrm>
            <a:prstGeom prst="rect">
              <a:avLst/>
            </a:prstGeom>
            <a:noFill/>
          </p:spPr>
          <p:txBody>
            <a:bodyPr wrap="square" lIns="0" rtlCol="0">
              <a:spAutoFit/>
            </a:bodyPr>
            <a:lstStyle/>
            <a:p>
              <a:pPr algn="ctr"/>
              <a:r>
                <a:rPr lang="ru-RU" sz="1200" b="1" dirty="0">
                  <a:latin typeface="Times New Roman" panose="02020603050405020304" pitchFamily="18" charset="0"/>
                  <a:cs typeface="Times New Roman" panose="02020603050405020304" pitchFamily="18" charset="0"/>
                </a:rPr>
                <a:t>ЮҚОРИ БИЛИМ ВА ҚОБИЛИЯТГА ЭГА, МАДАНИЯТ ДАРАЖАСИ, ҲАЛОЛЛИГИ, ҚАТЪИЯТЛИЛИГИ ВА ШУ БИЛАН БИРГА ЭҲТИЁТКОРЛИК БИЛАН БОШҚАЛАРГА ҲАР ТОМОНЛАМА НАМУНА БЎЛА ОЛАДИГАН ШАХСДИР.</a:t>
              </a:r>
              <a:endParaRPr lang="ko-KR" altLang="en-US" sz="1200" b="1"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41297570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A05381AD-9F89-4C50-846F-99EEBC659094}"/>
              </a:ext>
            </a:extLst>
          </p:cNvPr>
          <p:cNvGrpSpPr/>
          <p:nvPr/>
        </p:nvGrpSpPr>
        <p:grpSpPr>
          <a:xfrm>
            <a:off x="210001" y="1790818"/>
            <a:ext cx="2549575" cy="4339160"/>
            <a:chOff x="394571" y="1340768"/>
            <a:chExt cx="3169317" cy="5340504"/>
          </a:xfrm>
        </p:grpSpPr>
        <p:sp>
          <p:nvSpPr>
            <p:cNvPr id="7" name="Rectangle 16">
              <a:extLst>
                <a:ext uri="{FF2B5EF4-FFF2-40B4-BE49-F238E27FC236}">
                  <a16:creationId xmlns:a16="http://schemas.microsoft.com/office/drawing/2014/main" id="{00105A18-D569-4DE4-9A22-25484725DE4C}"/>
                </a:ext>
              </a:extLst>
            </p:cNvPr>
            <p:cNvSpPr/>
            <p:nvPr/>
          </p:nvSpPr>
          <p:spPr>
            <a:xfrm>
              <a:off x="827584" y="1340768"/>
              <a:ext cx="2736304" cy="211832"/>
            </a:xfrm>
            <a:custGeom>
              <a:avLst/>
              <a:gdLst>
                <a:gd name="connsiteX0" fmla="*/ 0 w 2736304"/>
                <a:gd name="connsiteY0" fmla="*/ 0 h 211832"/>
                <a:gd name="connsiteX1" fmla="*/ 2736304 w 2736304"/>
                <a:gd name="connsiteY1" fmla="*/ 0 h 211832"/>
                <a:gd name="connsiteX2" fmla="*/ 2736304 w 2736304"/>
                <a:gd name="connsiteY2" fmla="*/ 211832 h 211832"/>
                <a:gd name="connsiteX3" fmla="*/ 0 w 2736304"/>
                <a:gd name="connsiteY3" fmla="*/ 211832 h 211832"/>
                <a:gd name="connsiteX4" fmla="*/ 0 w 2736304"/>
                <a:gd name="connsiteY4" fmla="*/ 0 h 211832"/>
                <a:gd name="connsiteX0" fmla="*/ 220980 w 2736304"/>
                <a:gd name="connsiteY0" fmla="*/ 0 h 211832"/>
                <a:gd name="connsiteX1" fmla="*/ 2736304 w 2736304"/>
                <a:gd name="connsiteY1" fmla="*/ 0 h 211832"/>
                <a:gd name="connsiteX2" fmla="*/ 2736304 w 2736304"/>
                <a:gd name="connsiteY2" fmla="*/ 211832 h 211832"/>
                <a:gd name="connsiteX3" fmla="*/ 0 w 2736304"/>
                <a:gd name="connsiteY3" fmla="*/ 211832 h 211832"/>
                <a:gd name="connsiteX4" fmla="*/ 220980 w 2736304"/>
                <a:gd name="connsiteY4" fmla="*/ 0 h 2118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36304" h="211832">
                  <a:moveTo>
                    <a:pt x="220980" y="0"/>
                  </a:moveTo>
                  <a:lnTo>
                    <a:pt x="2736304" y="0"/>
                  </a:lnTo>
                  <a:lnTo>
                    <a:pt x="2736304" y="211832"/>
                  </a:lnTo>
                  <a:lnTo>
                    <a:pt x="0" y="211832"/>
                  </a:lnTo>
                  <a:lnTo>
                    <a:pt x="220980" y="0"/>
                  </a:lnTo>
                  <a:close/>
                </a:path>
              </a:pathLst>
            </a:cu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463"/>
            </a:p>
          </p:txBody>
        </p:sp>
        <p:sp>
          <p:nvSpPr>
            <p:cNvPr id="8" name="Rectangle 7">
              <a:extLst>
                <a:ext uri="{FF2B5EF4-FFF2-40B4-BE49-F238E27FC236}">
                  <a16:creationId xmlns:a16="http://schemas.microsoft.com/office/drawing/2014/main" id="{FD5F8C76-0CBA-4669-9B19-FAACCCE44AAA}"/>
                </a:ext>
              </a:extLst>
            </p:cNvPr>
            <p:cNvSpPr/>
            <p:nvPr/>
          </p:nvSpPr>
          <p:spPr>
            <a:xfrm>
              <a:off x="394571" y="1340768"/>
              <a:ext cx="3169317" cy="5340504"/>
            </a:xfrm>
            <a:prstGeom prst="rect">
              <a:avLst/>
            </a:prstGeom>
            <a:solidFill>
              <a:schemeClr val="accent4">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463"/>
            </a:p>
          </p:txBody>
        </p:sp>
      </p:grpSp>
      <p:sp>
        <p:nvSpPr>
          <p:cNvPr id="9" name="TextBox 8">
            <a:extLst>
              <a:ext uri="{FF2B5EF4-FFF2-40B4-BE49-F238E27FC236}">
                <a16:creationId xmlns:a16="http://schemas.microsoft.com/office/drawing/2014/main" id="{F32E11F9-D8A4-4079-99E1-3F6D0FDAB969}"/>
              </a:ext>
            </a:extLst>
          </p:cNvPr>
          <p:cNvSpPr txBox="1"/>
          <p:nvPr/>
        </p:nvSpPr>
        <p:spPr>
          <a:xfrm>
            <a:off x="240030" y="2455736"/>
            <a:ext cx="2489519" cy="1642757"/>
          </a:xfrm>
          <a:prstGeom prst="rect">
            <a:avLst/>
          </a:prstGeom>
          <a:noFill/>
        </p:spPr>
        <p:txBody>
          <a:bodyPr wrap="square" rtlCol="0">
            <a:spAutoFit/>
          </a:bodyPr>
          <a:lstStyle/>
          <a:p>
            <a:pPr algn="ctr"/>
            <a:r>
              <a:rPr lang="ru-RU" sz="1625" b="1" dirty="0" smtClean="0">
                <a:latin typeface="Times New Roman" panose="02020603050405020304" pitchFamily="18" charset="0"/>
                <a:cs typeface="Times New Roman" panose="02020603050405020304" pitchFamily="18" charset="0"/>
              </a:rPr>
              <a:t>БОШҚАРУВ </a:t>
            </a:r>
            <a:r>
              <a:rPr lang="ru-RU" sz="1625" b="1" dirty="0">
                <a:latin typeface="Times New Roman" panose="02020603050405020304" pitchFamily="18" charset="0"/>
                <a:cs typeface="Times New Roman" panose="02020603050405020304" pitchFamily="18" charset="0"/>
              </a:rPr>
              <a:t>ЖАРАЁНИДА ЗАМОНАВИЙ РАҲБАРДА БЎЛИШИ ЛОЗИМ БЎЛГАН </a:t>
            </a:r>
            <a:r>
              <a:rPr lang="ru-RU" sz="1950" b="1" dirty="0">
                <a:latin typeface="Times New Roman" panose="02020603050405020304" pitchFamily="18" charset="0"/>
                <a:cs typeface="Times New Roman" panose="02020603050405020304" pitchFamily="18" charset="0"/>
              </a:rPr>
              <a:t>ФУНКЦИЯЛАР</a:t>
            </a:r>
            <a:endParaRPr lang="ru-RU" sz="1625" b="1"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9379BC1-0656-40B8-B2EF-6485951CD593}"/>
              </a:ext>
            </a:extLst>
          </p:cNvPr>
          <p:cNvSpPr txBox="1"/>
          <p:nvPr/>
        </p:nvSpPr>
        <p:spPr>
          <a:xfrm>
            <a:off x="2789605" y="2642710"/>
            <a:ext cx="2188472" cy="1815882"/>
          </a:xfrm>
          <a:prstGeom prst="rect">
            <a:avLst/>
          </a:prstGeom>
          <a:noFill/>
        </p:spPr>
        <p:txBody>
          <a:bodyPr wrap="square" rtlCol="0">
            <a:spAutoFit/>
          </a:bodyPr>
          <a:lstStyle/>
          <a:p>
            <a:pPr marL="232172" indent="-232172">
              <a:buFont typeface="Arial" panose="020B0604020202020204" pitchFamily="34" charset="0"/>
              <a:buChar char="•"/>
            </a:pPr>
            <a:r>
              <a:rPr lang="ru-RU" sz="1400" b="1" dirty="0">
                <a:latin typeface="Times New Roman" panose="02020603050405020304" pitchFamily="18" charset="0"/>
                <a:cs typeface="Times New Roman" panose="02020603050405020304" pitchFamily="18" charset="0"/>
              </a:rPr>
              <a:t>БИЗНЕС, МУҲАНДИСЛИК ВА ТЕХНОЛОГИЯ ОЛАМИДАГИ БАРЧА ЯНГИЛИКЛАР БИЛАН ТАНИШИШ; </a:t>
            </a:r>
          </a:p>
        </p:txBody>
      </p:sp>
      <p:sp>
        <p:nvSpPr>
          <p:cNvPr id="14" name="TextBox 13">
            <a:extLst>
              <a:ext uri="{FF2B5EF4-FFF2-40B4-BE49-F238E27FC236}">
                <a16:creationId xmlns:a16="http://schemas.microsoft.com/office/drawing/2014/main" id="{D6C582FD-85F4-4C8B-80D7-82E296912D32}"/>
              </a:ext>
            </a:extLst>
          </p:cNvPr>
          <p:cNvSpPr txBox="1"/>
          <p:nvPr/>
        </p:nvSpPr>
        <p:spPr>
          <a:xfrm>
            <a:off x="4864919" y="2646255"/>
            <a:ext cx="2068830" cy="954107"/>
          </a:xfrm>
          <a:prstGeom prst="rect">
            <a:avLst/>
          </a:prstGeom>
          <a:noFill/>
        </p:spPr>
        <p:txBody>
          <a:bodyPr wrap="square" rtlCol="0">
            <a:spAutoFit/>
          </a:bodyPr>
          <a:lstStyle/>
          <a:p>
            <a:pPr marL="139303" indent="-139303">
              <a:buFont typeface="Arial" panose="020B0604020202020204" pitchFamily="34" charset="0"/>
              <a:buChar char="•"/>
            </a:pPr>
            <a:r>
              <a:rPr lang="ru-RU" sz="1400" b="1" dirty="0">
                <a:latin typeface="Times New Roman" panose="02020603050405020304" pitchFamily="18" charset="0"/>
                <a:cs typeface="Times New Roman" panose="02020603050405020304" pitchFamily="18" charset="0"/>
              </a:rPr>
              <a:t>ЯНГИ ҒОЯЛАР ВА ТАКЛИФЛАРНИ ИЛГАРИ СУРИШ ВА КЎРИБ ЧИҚИШ;</a:t>
            </a:r>
            <a:endParaRPr lang="ko-KR" altLang="en-US" sz="1400" b="1" dirty="0">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27614E92-3809-4300-83A9-B8910FB1CB18}"/>
              </a:ext>
            </a:extLst>
          </p:cNvPr>
          <p:cNvSpPr txBox="1"/>
          <p:nvPr/>
        </p:nvSpPr>
        <p:spPr>
          <a:xfrm>
            <a:off x="6731605" y="2627850"/>
            <a:ext cx="1939504" cy="1815882"/>
          </a:xfrm>
          <a:prstGeom prst="rect">
            <a:avLst/>
          </a:prstGeom>
          <a:noFill/>
        </p:spPr>
        <p:txBody>
          <a:bodyPr wrap="square" rtlCol="0">
            <a:spAutoFit/>
          </a:bodyPr>
          <a:lstStyle/>
          <a:p>
            <a:pPr marL="232172" indent="-232172">
              <a:buFont typeface="Arial" panose="020B0604020202020204" pitchFamily="34" charset="0"/>
              <a:buChar char="•"/>
            </a:pPr>
            <a:r>
              <a:rPr lang="ru-RU" sz="1400" b="1" dirty="0" smtClean="0">
                <a:latin typeface="Times New Roman" panose="02020603050405020304" pitchFamily="18" charset="0"/>
                <a:cs typeface="Times New Roman" panose="02020603050405020304" pitchFamily="18" charset="0"/>
              </a:rPr>
              <a:t>БЎЙСУНУВЧИЛАРНИНГ </a:t>
            </a:r>
            <a:r>
              <a:rPr lang="ru-RU" sz="1400" b="1" dirty="0">
                <a:latin typeface="Times New Roman" panose="02020603050405020304" pitchFamily="18" charset="0"/>
                <a:cs typeface="Times New Roman" panose="02020603050405020304" pitchFamily="18" charset="0"/>
              </a:rPr>
              <a:t>ВАКОЛАТИГА КИРМАЙДИГАН МАСАЛАЛАРНИ ҲАЛ ҚИЛИШ, МУЗОКАРАЛАР </a:t>
            </a:r>
            <a:r>
              <a:rPr lang="uz-Cyrl-UZ" sz="1400" b="1" dirty="0">
                <a:latin typeface="Times New Roman" panose="02020603050405020304" pitchFamily="18" charset="0"/>
                <a:cs typeface="Times New Roman" panose="02020603050405020304" pitchFamily="18" charset="0"/>
              </a:rPr>
              <a:t>ЎТКАЗИШ;</a:t>
            </a:r>
            <a:endParaRPr lang="ru-RU" sz="1400" b="1" dirty="0">
              <a:solidFill>
                <a:srgbClr val="002060"/>
              </a:solidFill>
              <a:latin typeface="Times New Roman" panose="02020603050405020304" pitchFamily="18" charset="0"/>
              <a:cs typeface="Times New Roman" panose="02020603050405020304" pitchFamily="18" charset="0"/>
            </a:endParaRPr>
          </a:p>
        </p:txBody>
      </p:sp>
      <p:sp>
        <p:nvSpPr>
          <p:cNvPr id="19" name="Freeform: Shape 18">
            <a:extLst>
              <a:ext uri="{FF2B5EF4-FFF2-40B4-BE49-F238E27FC236}">
                <a16:creationId xmlns:a16="http://schemas.microsoft.com/office/drawing/2014/main" id="{9AAAECCD-BB3F-4155-8EDD-62A046178F0E}"/>
              </a:ext>
            </a:extLst>
          </p:cNvPr>
          <p:cNvSpPr/>
          <p:nvPr/>
        </p:nvSpPr>
        <p:spPr>
          <a:xfrm>
            <a:off x="447636" y="2367533"/>
            <a:ext cx="281467" cy="260317"/>
          </a:xfrm>
          <a:custGeom>
            <a:avLst/>
            <a:gdLst/>
            <a:ahLst/>
            <a:cxnLst/>
            <a:rect l="l" t="t" r="r" b="b"/>
            <a:pathLst>
              <a:path w="89311" h="82600">
                <a:moveTo>
                  <a:pt x="81739" y="0"/>
                </a:moveTo>
                <a:lnTo>
                  <a:pt x="89311" y="12046"/>
                </a:lnTo>
                <a:cubicBezTo>
                  <a:pt x="83001" y="14684"/>
                  <a:pt x="78355" y="18614"/>
                  <a:pt x="75372" y="23834"/>
                </a:cubicBezTo>
                <a:cubicBezTo>
                  <a:pt x="72389" y="29053"/>
                  <a:pt x="70726" y="36654"/>
                  <a:pt x="70382" y="46634"/>
                </a:cubicBezTo>
                <a:lnTo>
                  <a:pt x="86558" y="46634"/>
                </a:lnTo>
                <a:lnTo>
                  <a:pt x="86558" y="82600"/>
                </a:lnTo>
                <a:lnTo>
                  <a:pt x="53346" y="82600"/>
                </a:lnTo>
                <a:lnTo>
                  <a:pt x="53346" y="54206"/>
                </a:lnTo>
                <a:cubicBezTo>
                  <a:pt x="53346" y="38833"/>
                  <a:pt x="55181" y="27705"/>
                  <a:pt x="58852" y="20822"/>
                </a:cubicBezTo>
                <a:cubicBezTo>
                  <a:pt x="63671" y="11644"/>
                  <a:pt x="71300" y="4704"/>
                  <a:pt x="81739" y="0"/>
                </a:cubicBezTo>
                <a:close/>
                <a:moveTo>
                  <a:pt x="28394" y="0"/>
                </a:moveTo>
                <a:lnTo>
                  <a:pt x="35965" y="12046"/>
                </a:lnTo>
                <a:cubicBezTo>
                  <a:pt x="29656" y="14684"/>
                  <a:pt x="25009" y="18614"/>
                  <a:pt x="22027" y="23834"/>
                </a:cubicBezTo>
                <a:cubicBezTo>
                  <a:pt x="19044" y="29053"/>
                  <a:pt x="17380" y="36654"/>
                  <a:pt x="17036" y="46634"/>
                </a:cubicBezTo>
                <a:lnTo>
                  <a:pt x="33212" y="46634"/>
                </a:lnTo>
                <a:lnTo>
                  <a:pt x="33212" y="82600"/>
                </a:lnTo>
                <a:lnTo>
                  <a:pt x="0" y="82600"/>
                </a:lnTo>
                <a:lnTo>
                  <a:pt x="0" y="54206"/>
                </a:lnTo>
                <a:cubicBezTo>
                  <a:pt x="0" y="38833"/>
                  <a:pt x="1836" y="27705"/>
                  <a:pt x="5507" y="20822"/>
                </a:cubicBezTo>
                <a:cubicBezTo>
                  <a:pt x="10325" y="11644"/>
                  <a:pt x="17954" y="4704"/>
                  <a:pt x="283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3" dirty="0">
              <a:solidFill>
                <a:schemeClr val="tx1"/>
              </a:solidFill>
              <a:latin typeface="Times New Roman" panose="02020603050405020304" pitchFamily="18" charset="0"/>
              <a:cs typeface="Times New Roman" panose="02020603050405020304" pitchFamily="18" charset="0"/>
            </a:endParaRPr>
          </a:p>
        </p:txBody>
      </p:sp>
      <p:sp>
        <p:nvSpPr>
          <p:cNvPr id="20" name="Freeform: Shape 19">
            <a:extLst>
              <a:ext uri="{FF2B5EF4-FFF2-40B4-BE49-F238E27FC236}">
                <a16:creationId xmlns:a16="http://schemas.microsoft.com/office/drawing/2014/main" id="{50D4D47A-2ECB-4603-9B44-19C402114E83}"/>
              </a:ext>
            </a:extLst>
          </p:cNvPr>
          <p:cNvSpPr/>
          <p:nvPr/>
        </p:nvSpPr>
        <p:spPr>
          <a:xfrm rot="10800000">
            <a:off x="2254148" y="4098492"/>
            <a:ext cx="281467" cy="506279"/>
          </a:xfrm>
          <a:custGeom>
            <a:avLst/>
            <a:gdLst/>
            <a:ahLst/>
            <a:cxnLst/>
            <a:rect l="l" t="t" r="r" b="b"/>
            <a:pathLst>
              <a:path w="89311" h="82600">
                <a:moveTo>
                  <a:pt x="81739" y="0"/>
                </a:moveTo>
                <a:lnTo>
                  <a:pt x="89311" y="12046"/>
                </a:lnTo>
                <a:cubicBezTo>
                  <a:pt x="83001" y="14684"/>
                  <a:pt x="78355" y="18614"/>
                  <a:pt x="75372" y="23834"/>
                </a:cubicBezTo>
                <a:cubicBezTo>
                  <a:pt x="72389" y="29053"/>
                  <a:pt x="70726" y="36654"/>
                  <a:pt x="70382" y="46634"/>
                </a:cubicBezTo>
                <a:lnTo>
                  <a:pt x="86558" y="46634"/>
                </a:lnTo>
                <a:lnTo>
                  <a:pt x="86558" y="82600"/>
                </a:lnTo>
                <a:lnTo>
                  <a:pt x="53346" y="82600"/>
                </a:lnTo>
                <a:lnTo>
                  <a:pt x="53346" y="54206"/>
                </a:lnTo>
                <a:cubicBezTo>
                  <a:pt x="53346" y="38833"/>
                  <a:pt x="55181" y="27705"/>
                  <a:pt x="58852" y="20822"/>
                </a:cubicBezTo>
                <a:cubicBezTo>
                  <a:pt x="63671" y="11644"/>
                  <a:pt x="71300" y="4704"/>
                  <a:pt x="81739" y="0"/>
                </a:cubicBezTo>
                <a:close/>
                <a:moveTo>
                  <a:pt x="28394" y="0"/>
                </a:moveTo>
                <a:lnTo>
                  <a:pt x="35965" y="12046"/>
                </a:lnTo>
                <a:cubicBezTo>
                  <a:pt x="29656" y="14684"/>
                  <a:pt x="25009" y="18614"/>
                  <a:pt x="22027" y="23834"/>
                </a:cubicBezTo>
                <a:cubicBezTo>
                  <a:pt x="19044" y="29053"/>
                  <a:pt x="17380" y="36654"/>
                  <a:pt x="17036" y="46634"/>
                </a:cubicBezTo>
                <a:lnTo>
                  <a:pt x="33212" y="46634"/>
                </a:lnTo>
                <a:lnTo>
                  <a:pt x="33212" y="82600"/>
                </a:lnTo>
                <a:lnTo>
                  <a:pt x="0" y="82600"/>
                </a:lnTo>
                <a:lnTo>
                  <a:pt x="0" y="54206"/>
                </a:lnTo>
                <a:cubicBezTo>
                  <a:pt x="0" y="38833"/>
                  <a:pt x="1836" y="27705"/>
                  <a:pt x="5507" y="20822"/>
                </a:cubicBezTo>
                <a:cubicBezTo>
                  <a:pt x="10325" y="11644"/>
                  <a:pt x="17954" y="4704"/>
                  <a:pt x="283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63">
              <a:solidFill>
                <a:schemeClr val="tx1"/>
              </a:solidFill>
            </a:endParaRPr>
          </a:p>
        </p:txBody>
      </p:sp>
      <p:sp>
        <p:nvSpPr>
          <p:cNvPr id="21" name="Прямоугольник 20">
            <a:extLst>
              <a:ext uri="{FF2B5EF4-FFF2-40B4-BE49-F238E27FC236}">
                <a16:creationId xmlns:a16="http://schemas.microsoft.com/office/drawing/2014/main" id="{26EDBFC4-C036-47D8-B9CB-F4909F2B0B08}"/>
              </a:ext>
            </a:extLst>
          </p:cNvPr>
          <p:cNvSpPr/>
          <p:nvPr/>
        </p:nvSpPr>
        <p:spPr>
          <a:xfrm>
            <a:off x="8408219" y="2642709"/>
            <a:ext cx="1360170" cy="738664"/>
          </a:xfrm>
          <a:prstGeom prst="rect">
            <a:avLst/>
          </a:prstGeom>
        </p:spPr>
        <p:txBody>
          <a:bodyPr wrap="square">
            <a:spAutoFit/>
          </a:bodyPr>
          <a:lstStyle/>
          <a:p>
            <a:pPr marL="232172" indent="-232172">
              <a:buFont typeface="Arial" panose="020B0604020202020204" pitchFamily="34" charset="0"/>
              <a:buChar char="•"/>
            </a:pPr>
            <a:r>
              <a:rPr lang="ru-RU" sz="1400" b="1" dirty="0">
                <a:latin typeface="Times New Roman" panose="02020603050405020304" pitchFamily="18" charset="0"/>
                <a:cs typeface="Times New Roman" panose="02020603050405020304" pitchFamily="18" charset="0"/>
              </a:rPr>
              <a:t>МАЛАКА ОШИРИШ.</a:t>
            </a:r>
          </a:p>
        </p:txBody>
      </p:sp>
      <p:sp>
        <p:nvSpPr>
          <p:cNvPr id="24" name="Прямоугольник 23">
            <a:extLst>
              <a:ext uri="{FF2B5EF4-FFF2-40B4-BE49-F238E27FC236}">
                <a16:creationId xmlns:a16="http://schemas.microsoft.com/office/drawing/2014/main" id="{1EDCF554-5A8C-4ECC-B70D-19ADA22EE2D0}"/>
              </a:ext>
            </a:extLst>
          </p:cNvPr>
          <p:cNvSpPr/>
          <p:nvPr/>
        </p:nvSpPr>
        <p:spPr>
          <a:xfrm>
            <a:off x="1474752" y="256197"/>
            <a:ext cx="6336992" cy="392415"/>
          </a:xfrm>
          <a:prstGeom prst="rect">
            <a:avLst/>
          </a:prstGeom>
        </p:spPr>
        <p:txBody>
          <a:bodyPr wrap="none">
            <a:spAutoFit/>
          </a:bodyPr>
          <a:lstStyle/>
          <a:p>
            <a:pPr algn="ctr"/>
            <a:r>
              <a:rPr lang="ru-RU" altLang="ko-KR" sz="1950" b="1" dirty="0">
                <a:latin typeface="Bahnschrift" panose="020B0502040204020203" pitchFamily="34" charset="0"/>
                <a:cs typeface="Arial" pitchFamily="34" charset="0"/>
              </a:rPr>
              <a:t>БУГУНГИ КУНДАГИ ЗАМОНАВИЙ РАҲБАР ҚИЁФАСИ </a:t>
            </a:r>
          </a:p>
        </p:txBody>
      </p:sp>
    </p:spTree>
    <p:extLst>
      <p:ext uri="{BB962C8B-B14F-4D97-AF65-F5344CB8AC3E}">
        <p14:creationId xmlns:p14="http://schemas.microsoft.com/office/powerpoint/2010/main" val="28574878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직사각형 2">
            <a:extLst>
              <a:ext uri="{FF2B5EF4-FFF2-40B4-BE49-F238E27FC236}">
                <a16:creationId xmlns:a16="http://schemas.microsoft.com/office/drawing/2014/main" id="{5A751CFF-7264-49B0-8AAF-08BCB988A896}"/>
              </a:ext>
            </a:extLst>
          </p:cNvPr>
          <p:cNvSpPr/>
          <p:nvPr/>
        </p:nvSpPr>
        <p:spPr>
          <a:xfrm>
            <a:off x="2867651" y="432384"/>
            <a:ext cx="4226517" cy="642484"/>
          </a:xfrm>
          <a:prstGeom prst="rect">
            <a:avLst/>
          </a:prstGeom>
        </p:spPr>
        <p:txBody>
          <a:bodyPr wrap="square">
            <a:spAutoFit/>
          </a:bodyPr>
          <a:lstStyle/>
          <a:p>
            <a:r>
              <a:rPr lang="ru-RU" altLang="ko-KR" sz="3575" b="1" dirty="0" smtClean="0">
                <a:solidFill>
                  <a:srgbClr val="002060"/>
                </a:solidFill>
                <a:latin typeface="Times New Roman" panose="02020603050405020304" pitchFamily="18" charset="0"/>
                <a:cs typeface="Times New Roman" panose="02020603050405020304" pitchFamily="18" charset="0"/>
              </a:rPr>
              <a:t>Р А Ҳ Б А Р Л А Р</a:t>
            </a:r>
            <a:endParaRPr lang="ru-RU" altLang="ko-KR" sz="2925" dirty="0">
              <a:solidFill>
                <a:srgbClr val="002060"/>
              </a:solidFill>
              <a:latin typeface="Times New Roman" panose="02020603050405020304" pitchFamily="18" charset="0"/>
              <a:cs typeface="Times New Roman" panose="02020603050405020304" pitchFamily="18" charset="0"/>
            </a:endParaRPr>
          </a:p>
        </p:txBody>
      </p:sp>
      <p:sp>
        <p:nvSpPr>
          <p:cNvPr id="5" name="Прямоугольник 4">
            <a:extLst>
              <a:ext uri="{FF2B5EF4-FFF2-40B4-BE49-F238E27FC236}">
                <a16:creationId xmlns:a16="http://schemas.microsoft.com/office/drawing/2014/main" id="{E09ACA10-01C7-42F6-87FB-FD0875129D91}"/>
              </a:ext>
            </a:extLst>
          </p:cNvPr>
          <p:cNvSpPr/>
          <p:nvPr/>
        </p:nvSpPr>
        <p:spPr>
          <a:xfrm>
            <a:off x="532068" y="4029402"/>
            <a:ext cx="9011982" cy="1384995"/>
          </a:xfrm>
          <a:prstGeom prst="rect">
            <a:avLst/>
          </a:prstGeom>
        </p:spPr>
        <p:txBody>
          <a:bodyPr wrap="square">
            <a:spAutoFit/>
          </a:bodyPr>
          <a:lstStyle/>
          <a:p>
            <a:r>
              <a:rPr lang="uz-Cyrl-UZ" sz="2800" b="1" dirty="0" smtClean="0">
                <a:solidFill>
                  <a:srgbClr val="0070C0"/>
                </a:solidFill>
                <a:latin typeface="Times New Roman" panose="02020603050405020304" pitchFamily="18" charset="0"/>
                <a:cs typeface="Times New Roman" panose="02020603050405020304" pitchFamily="18" charset="0"/>
              </a:rPr>
              <a:t>	Раҳбарларнинг олдинги тоифаларидан фарқли ўлароқ, улар "нима қилиш керак" эмас, балки "қандай қилиш керак" деган саволни ҳал қилишади.</a:t>
            </a:r>
            <a:endParaRPr lang="uz-Cyrl-UZ" sz="2800" b="1" dirty="0">
              <a:solidFill>
                <a:srgbClr val="0070C0"/>
              </a:solidFill>
              <a:latin typeface="Times New Roman" panose="02020603050405020304" pitchFamily="18" charset="0"/>
              <a:cs typeface="Times New Roman" panose="02020603050405020304" pitchFamily="18" charset="0"/>
            </a:endParaRPr>
          </a:p>
        </p:txBody>
      </p:sp>
      <p:sp>
        <p:nvSpPr>
          <p:cNvPr id="9" name="Прямоугольник 8">
            <a:extLst>
              <a:ext uri="{FF2B5EF4-FFF2-40B4-BE49-F238E27FC236}">
                <a16:creationId xmlns:a16="http://schemas.microsoft.com/office/drawing/2014/main" id="{A1162392-C5AD-4BAB-8744-7FDC91CF189B}"/>
              </a:ext>
            </a:extLst>
          </p:cNvPr>
          <p:cNvSpPr/>
          <p:nvPr/>
        </p:nvSpPr>
        <p:spPr>
          <a:xfrm>
            <a:off x="532068" y="1422018"/>
            <a:ext cx="8897683" cy="2246769"/>
          </a:xfrm>
          <a:prstGeom prst="rect">
            <a:avLst/>
          </a:prstGeom>
        </p:spPr>
        <p:txBody>
          <a:bodyPr wrap="square">
            <a:spAutoFit/>
          </a:bodyPr>
          <a:lstStyle/>
          <a:p>
            <a:pPr algn="just"/>
            <a:r>
              <a:rPr lang="uz-Cyrl-UZ" sz="2800" b="1" dirty="0" smtClean="0">
                <a:solidFill>
                  <a:srgbClr val="0070C0"/>
                </a:solidFill>
                <a:latin typeface="Times New Roman" panose="02020603050405020304" pitchFamily="18" charset="0"/>
                <a:cs typeface="Times New Roman" panose="02020603050405020304" pitchFamily="18" charset="0"/>
              </a:rPr>
              <a:t>	Кўпинча ғоялар генератори, музокарачилар, ўз бўйсунувчилари фаолиятининг мувофиқлаштирувчиси бўлиб, иш жараёнини такомиллаштиришнинг функционал вазифалари ва мақсадларини белгилайдилар. </a:t>
            </a:r>
            <a:endParaRPr lang="uz-Cyrl-UZ" sz="2800" b="1" dirty="0">
              <a:solidFill>
                <a:srgbClr val="0070C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43869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자유형: 도형 38">
            <a:extLst>
              <a:ext uri="{FF2B5EF4-FFF2-40B4-BE49-F238E27FC236}">
                <a16:creationId xmlns:a16="http://schemas.microsoft.com/office/drawing/2014/main" id="{0A1B4DEA-23B5-47E1-93E9-4CBE0FF4375E}"/>
              </a:ext>
            </a:extLst>
          </p:cNvPr>
          <p:cNvSpPr/>
          <p:nvPr/>
        </p:nvSpPr>
        <p:spPr>
          <a:xfrm>
            <a:off x="-1" y="260139"/>
            <a:ext cx="6214323" cy="5639846"/>
          </a:xfrm>
          <a:custGeom>
            <a:avLst/>
            <a:gdLst>
              <a:gd name="connsiteX0" fmla="*/ 3077131 w 5978571"/>
              <a:gd name="connsiteY0" fmla="*/ 0 h 6604972"/>
              <a:gd name="connsiteX1" fmla="*/ 5978571 w 5978571"/>
              <a:gd name="connsiteY1" fmla="*/ 6604972 h 6604972"/>
              <a:gd name="connsiteX2" fmla="*/ 0 w 5978571"/>
              <a:gd name="connsiteY2" fmla="*/ 6604972 h 6604972"/>
              <a:gd name="connsiteX3" fmla="*/ 0 w 5978571"/>
              <a:gd name="connsiteY3" fmla="*/ 10141 h 6604972"/>
              <a:gd name="connsiteX0" fmla="*/ 3199776 w 5978571"/>
              <a:gd name="connsiteY0" fmla="*/ 0 h 6614025"/>
              <a:gd name="connsiteX1" fmla="*/ 5978571 w 5978571"/>
              <a:gd name="connsiteY1" fmla="*/ 6614025 h 6614025"/>
              <a:gd name="connsiteX2" fmla="*/ 0 w 5978571"/>
              <a:gd name="connsiteY2" fmla="*/ 6614025 h 6614025"/>
              <a:gd name="connsiteX3" fmla="*/ 0 w 5978571"/>
              <a:gd name="connsiteY3" fmla="*/ 19194 h 6614025"/>
              <a:gd name="connsiteX4" fmla="*/ 3199776 w 5978571"/>
              <a:gd name="connsiteY4" fmla="*/ 0 h 6614025"/>
              <a:gd name="connsiteX0" fmla="*/ 3257491 w 5978571"/>
              <a:gd name="connsiteY0" fmla="*/ 0 h 6614025"/>
              <a:gd name="connsiteX1" fmla="*/ 5978571 w 5978571"/>
              <a:gd name="connsiteY1" fmla="*/ 6614025 h 6614025"/>
              <a:gd name="connsiteX2" fmla="*/ 0 w 5978571"/>
              <a:gd name="connsiteY2" fmla="*/ 6614025 h 6614025"/>
              <a:gd name="connsiteX3" fmla="*/ 0 w 5978571"/>
              <a:gd name="connsiteY3" fmla="*/ 19194 h 6614025"/>
              <a:gd name="connsiteX4" fmla="*/ 3257491 w 5978571"/>
              <a:gd name="connsiteY4" fmla="*/ 0 h 6614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78571" h="6614025">
                <a:moveTo>
                  <a:pt x="3257491" y="0"/>
                </a:moveTo>
                <a:lnTo>
                  <a:pt x="5978571" y="6614025"/>
                </a:lnTo>
                <a:lnTo>
                  <a:pt x="0" y="6614025"/>
                </a:lnTo>
                <a:lnTo>
                  <a:pt x="0" y="19194"/>
                </a:lnTo>
                <a:lnTo>
                  <a:pt x="3257491"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ko-KR" altLang="en-US" sz="2194">
              <a:solidFill>
                <a:schemeClr val="bg1"/>
              </a:solidFill>
            </a:endParaRPr>
          </a:p>
        </p:txBody>
      </p:sp>
      <p:sp>
        <p:nvSpPr>
          <p:cNvPr id="4" name="Right Arrow 85">
            <a:extLst>
              <a:ext uri="{FF2B5EF4-FFF2-40B4-BE49-F238E27FC236}">
                <a16:creationId xmlns:a16="http://schemas.microsoft.com/office/drawing/2014/main" id="{8049ED3F-3654-41AA-8B23-52C5C63D54AB}"/>
              </a:ext>
            </a:extLst>
          </p:cNvPr>
          <p:cNvSpPr/>
          <p:nvPr/>
        </p:nvSpPr>
        <p:spPr>
          <a:xfrm rot="10800000">
            <a:off x="3832703" y="3750990"/>
            <a:ext cx="1476770" cy="965304"/>
          </a:xfrm>
          <a:prstGeom prst="rightArrow">
            <a:avLst>
              <a:gd name="adj1" fmla="val 50000"/>
              <a:gd name="adj2" fmla="val 65241"/>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94">
              <a:solidFill>
                <a:schemeClr val="bg1"/>
              </a:solidFill>
            </a:endParaRPr>
          </a:p>
        </p:txBody>
      </p:sp>
      <p:sp>
        <p:nvSpPr>
          <p:cNvPr id="5" name="Right Arrow 86">
            <a:extLst>
              <a:ext uri="{FF2B5EF4-FFF2-40B4-BE49-F238E27FC236}">
                <a16:creationId xmlns:a16="http://schemas.microsoft.com/office/drawing/2014/main" id="{843658A6-1A04-426A-AE58-E87FADE1B42E}"/>
              </a:ext>
            </a:extLst>
          </p:cNvPr>
          <p:cNvSpPr/>
          <p:nvPr/>
        </p:nvSpPr>
        <p:spPr>
          <a:xfrm rot="10800000">
            <a:off x="4319159" y="4599352"/>
            <a:ext cx="1476770" cy="965304"/>
          </a:xfrm>
          <a:prstGeom prst="rightArrow">
            <a:avLst>
              <a:gd name="adj1" fmla="val 50000"/>
              <a:gd name="adj2" fmla="val 6447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94">
              <a:solidFill>
                <a:srgbClr val="002060"/>
              </a:solidFill>
            </a:endParaRPr>
          </a:p>
        </p:txBody>
      </p:sp>
      <p:sp>
        <p:nvSpPr>
          <p:cNvPr id="6" name="Right Arrow 87">
            <a:extLst>
              <a:ext uri="{FF2B5EF4-FFF2-40B4-BE49-F238E27FC236}">
                <a16:creationId xmlns:a16="http://schemas.microsoft.com/office/drawing/2014/main" id="{D48186C6-9DE9-44A3-9A9F-A8923F7D0ED3}"/>
              </a:ext>
            </a:extLst>
          </p:cNvPr>
          <p:cNvSpPr/>
          <p:nvPr/>
        </p:nvSpPr>
        <p:spPr>
          <a:xfrm>
            <a:off x="4628106" y="2902628"/>
            <a:ext cx="1476770" cy="965304"/>
          </a:xfrm>
          <a:prstGeom prst="rightArrow">
            <a:avLst>
              <a:gd name="adj1" fmla="val 50000"/>
              <a:gd name="adj2" fmla="val 66003"/>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94">
              <a:solidFill>
                <a:srgbClr val="002060"/>
              </a:solidFill>
            </a:endParaRPr>
          </a:p>
        </p:txBody>
      </p:sp>
      <p:sp>
        <p:nvSpPr>
          <p:cNvPr id="7" name="Right Arrow 88">
            <a:extLst>
              <a:ext uri="{FF2B5EF4-FFF2-40B4-BE49-F238E27FC236}">
                <a16:creationId xmlns:a16="http://schemas.microsoft.com/office/drawing/2014/main" id="{CD3B3364-6D19-48FF-BE05-A89C8F3EEE50}"/>
              </a:ext>
            </a:extLst>
          </p:cNvPr>
          <p:cNvSpPr/>
          <p:nvPr/>
        </p:nvSpPr>
        <p:spPr>
          <a:xfrm>
            <a:off x="4133909" y="2054266"/>
            <a:ext cx="1476770" cy="965304"/>
          </a:xfrm>
          <a:prstGeom prst="rightArrow">
            <a:avLst>
              <a:gd name="adj1" fmla="val 50000"/>
              <a:gd name="adj2" fmla="val 6524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194">
              <a:solidFill>
                <a:srgbClr val="002060"/>
              </a:solidFill>
            </a:endParaRPr>
          </a:p>
        </p:txBody>
      </p:sp>
      <p:sp>
        <p:nvSpPr>
          <p:cNvPr id="10" name="TextBox 9">
            <a:extLst>
              <a:ext uri="{FF2B5EF4-FFF2-40B4-BE49-F238E27FC236}">
                <a16:creationId xmlns:a16="http://schemas.microsoft.com/office/drawing/2014/main" id="{E302C7D8-5522-407C-8B91-2F7806FEA010}"/>
              </a:ext>
            </a:extLst>
          </p:cNvPr>
          <p:cNvSpPr txBox="1"/>
          <p:nvPr/>
        </p:nvSpPr>
        <p:spPr>
          <a:xfrm>
            <a:off x="5053781" y="1729138"/>
            <a:ext cx="4633069" cy="738664"/>
          </a:xfrm>
          <a:prstGeom prst="rect">
            <a:avLst/>
          </a:prstGeom>
          <a:noFill/>
        </p:spPr>
        <p:txBody>
          <a:bodyPr wrap="square" rtlCol="0">
            <a:spAutoFit/>
          </a:bodyPr>
          <a:lstStyle/>
          <a:p>
            <a:pPr algn="r"/>
            <a:r>
              <a:rPr lang="ru-RU" sz="1400" b="1" dirty="0">
                <a:latin typeface="Times New Roman" panose="02020603050405020304" pitchFamily="18" charset="0"/>
                <a:cs typeface="Times New Roman" panose="02020603050405020304" pitchFamily="18" charset="0"/>
              </a:rPr>
              <a:t>У БИР ЖОЙДА ЎТИРМАЙДИ, СИНОВЛАРГА ИНТИЛАДИ ВА ЎЗИНИ БУТУНЛАЙ ИШГА БАҒИШЛАЙДИ;</a:t>
            </a:r>
          </a:p>
        </p:txBody>
      </p:sp>
      <p:sp>
        <p:nvSpPr>
          <p:cNvPr id="13" name="TextBox 12">
            <a:extLst>
              <a:ext uri="{FF2B5EF4-FFF2-40B4-BE49-F238E27FC236}">
                <a16:creationId xmlns:a16="http://schemas.microsoft.com/office/drawing/2014/main" id="{D36D5E08-5A15-4973-9BA8-8B14D2E8DF3C}"/>
              </a:ext>
            </a:extLst>
          </p:cNvPr>
          <p:cNvSpPr txBox="1"/>
          <p:nvPr/>
        </p:nvSpPr>
        <p:spPr>
          <a:xfrm>
            <a:off x="5795929" y="2832897"/>
            <a:ext cx="3900630" cy="738664"/>
          </a:xfrm>
          <a:prstGeom prst="rect">
            <a:avLst/>
          </a:prstGeom>
          <a:noFill/>
        </p:spPr>
        <p:txBody>
          <a:bodyPr wrap="square" rtlCol="0">
            <a:spAutoFit/>
          </a:bodyPr>
          <a:lstStyle/>
          <a:p>
            <a:pPr algn="r"/>
            <a:r>
              <a:rPr lang="ru-RU" sz="1400" b="1" dirty="0">
                <a:latin typeface="Times New Roman" panose="02020603050405020304" pitchFamily="18" charset="0"/>
                <a:cs typeface="Times New Roman" panose="02020603050405020304" pitchFamily="18" charset="0"/>
              </a:rPr>
              <a:t>У АНИҚ ҲАЁТИЙ МАҚСАДЛАРГА ЭГА, ЎЗИГА ВА БОШҚАЛАРГА ТАЛАБЧАН, МУКАММАЛЛИККА ИНТИЛАДИ;</a:t>
            </a:r>
          </a:p>
        </p:txBody>
      </p:sp>
      <p:sp>
        <p:nvSpPr>
          <p:cNvPr id="16" name="TextBox 15">
            <a:extLst>
              <a:ext uri="{FF2B5EF4-FFF2-40B4-BE49-F238E27FC236}">
                <a16:creationId xmlns:a16="http://schemas.microsoft.com/office/drawing/2014/main" id="{E7C3BBDB-6DC7-4D67-8CC7-44CC39592485}"/>
              </a:ext>
            </a:extLst>
          </p:cNvPr>
          <p:cNvSpPr txBox="1"/>
          <p:nvPr/>
        </p:nvSpPr>
        <p:spPr>
          <a:xfrm>
            <a:off x="5309474" y="3645245"/>
            <a:ext cx="4387086" cy="954107"/>
          </a:xfrm>
          <a:prstGeom prst="rect">
            <a:avLst/>
          </a:prstGeom>
          <a:noFill/>
        </p:spPr>
        <p:txBody>
          <a:bodyPr wrap="square" rtlCol="0">
            <a:spAutoFit/>
          </a:bodyPr>
          <a:lstStyle/>
          <a:p>
            <a:pPr algn="r"/>
            <a:r>
              <a:rPr lang="ru-RU" sz="1400" b="1" dirty="0">
                <a:latin typeface="Times New Roman" panose="02020603050405020304" pitchFamily="18" charset="0"/>
                <a:cs typeface="Times New Roman" panose="02020603050405020304" pitchFamily="18" charset="0"/>
              </a:rPr>
              <a:t>У ХАВФ ВА МАСЪУЛИЯТДАН ҚЎРҚМАСДАН ҲАР ҚАНДАЙ, ҲАТТО ЗИДДИЯТЛИ ВАЗИЯТЛАРДАН КОНСТРУКТИВ ФОЙДАЛАНИШГА ИНТИЛАДИ; </a:t>
            </a:r>
          </a:p>
        </p:txBody>
      </p:sp>
      <p:sp>
        <p:nvSpPr>
          <p:cNvPr id="19" name="TextBox 18">
            <a:extLst>
              <a:ext uri="{FF2B5EF4-FFF2-40B4-BE49-F238E27FC236}">
                <a16:creationId xmlns:a16="http://schemas.microsoft.com/office/drawing/2014/main" id="{9B55495F-F18A-47A7-AF6A-EC510691C979}"/>
              </a:ext>
            </a:extLst>
          </p:cNvPr>
          <p:cNvSpPr txBox="1"/>
          <p:nvPr/>
        </p:nvSpPr>
        <p:spPr>
          <a:xfrm>
            <a:off x="5674468" y="4682654"/>
            <a:ext cx="4085881" cy="1384995"/>
          </a:xfrm>
          <a:prstGeom prst="rect">
            <a:avLst/>
          </a:prstGeom>
          <a:noFill/>
        </p:spPr>
        <p:txBody>
          <a:bodyPr wrap="square" rtlCol="0">
            <a:spAutoFit/>
          </a:bodyPr>
          <a:lstStyle/>
          <a:p>
            <a:pPr algn="r"/>
            <a:r>
              <a:rPr lang="ru-RU" sz="1400" b="1" dirty="0">
                <a:latin typeface="Times New Roman" panose="02020603050405020304" pitchFamily="18" charset="0"/>
                <a:cs typeface="Times New Roman" panose="02020603050405020304" pitchFamily="18" charset="0"/>
              </a:rPr>
              <a:t>ФАОЛ РАҲБАР БОШҚАЛАР БИЛАН ШОШИЛИНЧ АЛОҚАЛАРНИ ҚИДИРАДИ ВА ЎРНАТАДИ, УЛАРНИНГ МУСТАҚИЛЛИГИНИ РАҒБАТЛАНТИРАДИ ВА УЛАРГА РИВОЖЛАНИШ ИМКОНИЯТИНИ БЕРАДИ. </a:t>
            </a:r>
          </a:p>
        </p:txBody>
      </p:sp>
      <p:sp>
        <p:nvSpPr>
          <p:cNvPr id="22" name="TextBox 21">
            <a:extLst>
              <a:ext uri="{FF2B5EF4-FFF2-40B4-BE49-F238E27FC236}">
                <a16:creationId xmlns:a16="http://schemas.microsoft.com/office/drawing/2014/main" id="{96586111-8881-4A89-A8A5-C4932AA71191}"/>
              </a:ext>
            </a:extLst>
          </p:cNvPr>
          <p:cNvSpPr txBox="1"/>
          <p:nvPr/>
        </p:nvSpPr>
        <p:spPr>
          <a:xfrm>
            <a:off x="215457" y="4021933"/>
            <a:ext cx="3884707" cy="738664"/>
          </a:xfrm>
          <a:prstGeom prst="rect">
            <a:avLst/>
          </a:prstGeom>
          <a:noFill/>
        </p:spPr>
        <p:txBody>
          <a:bodyPr wrap="square" rtlCol="0">
            <a:spAutoFit/>
          </a:bodyPr>
          <a:lstStyle/>
          <a:p>
            <a:r>
              <a:rPr lang="ru-RU" sz="1400" b="1" dirty="0">
                <a:latin typeface="Times New Roman" panose="02020603050405020304" pitchFamily="18" charset="0"/>
                <a:cs typeface="Times New Roman" panose="02020603050405020304" pitchFamily="18" charset="0"/>
              </a:rPr>
              <a:t>УЛАР ФАҚАТ ЎЗ МАРТАБАЛАРИГА ХИЗМАТ ҚИЛАДИГАН НАРСАНИ ОЛИШАДИ;</a:t>
            </a:r>
          </a:p>
        </p:txBody>
      </p:sp>
      <p:sp>
        <p:nvSpPr>
          <p:cNvPr id="25" name="TextBox 24">
            <a:extLst>
              <a:ext uri="{FF2B5EF4-FFF2-40B4-BE49-F238E27FC236}">
                <a16:creationId xmlns:a16="http://schemas.microsoft.com/office/drawing/2014/main" id="{05E07A90-DB0A-4CFD-8F61-F79E59380633}"/>
              </a:ext>
            </a:extLst>
          </p:cNvPr>
          <p:cNvSpPr txBox="1"/>
          <p:nvPr/>
        </p:nvSpPr>
        <p:spPr>
          <a:xfrm>
            <a:off x="215457" y="4781140"/>
            <a:ext cx="4412649" cy="1344663"/>
          </a:xfrm>
          <a:prstGeom prst="rect">
            <a:avLst/>
          </a:prstGeom>
          <a:noFill/>
        </p:spPr>
        <p:txBody>
          <a:bodyPr wrap="square" rtlCol="0">
            <a:spAutoFit/>
          </a:bodyPr>
          <a:lstStyle/>
          <a:p>
            <a:r>
              <a:rPr lang="ru-RU" sz="1400" b="1" dirty="0">
                <a:latin typeface="Times New Roman" panose="02020603050405020304" pitchFamily="18" charset="0"/>
                <a:cs typeface="Times New Roman" panose="02020603050405020304" pitchFamily="18" charset="0"/>
              </a:rPr>
              <a:t>ХАВФДАН ҚЎРҚИБ, ФАҚАТ "АНИҚ БЎЛИШИ УЧУН" СХЕМА БЎЙИЧА ҲАРАКАТ ҚИЛАДИЛАР, </a:t>
            </a:r>
            <a:r>
              <a:rPr lang="uz-Cyrl-UZ" sz="1400" b="1" dirty="0">
                <a:latin typeface="Times New Roman" panose="02020603050405020304" pitchFamily="18" charset="0"/>
                <a:cs typeface="Times New Roman" panose="02020603050405020304" pitchFamily="18" charset="0"/>
              </a:rPr>
              <a:t>Ў</a:t>
            </a:r>
            <a:r>
              <a:rPr lang="ru-RU" sz="1400" b="1" dirty="0">
                <a:latin typeface="Times New Roman" panose="02020603050405020304" pitchFamily="18" charset="0"/>
                <a:cs typeface="Times New Roman" panose="02020603050405020304" pitchFamily="18" charset="0"/>
              </a:rPr>
              <a:t>З УФҚЛАРИНИ КЕНГАЙТИРИШГА ИНТИЛМАЙДИЛАР.</a:t>
            </a:r>
          </a:p>
          <a:p>
            <a:endParaRPr lang="ru-RU" sz="1400" b="1" dirty="0">
              <a:latin typeface="Times New Roman" panose="02020603050405020304" pitchFamily="18" charset="0"/>
              <a:cs typeface="Times New Roman" panose="02020603050405020304" pitchFamily="18" charset="0"/>
            </a:endParaRPr>
          </a:p>
          <a:p>
            <a:endParaRPr lang="ru-RU" sz="1138" b="1" dirty="0">
              <a:solidFill>
                <a:schemeClr val="bg1"/>
              </a:solidFill>
              <a:latin typeface="Bahnschrift" panose="020B0502040204020203" pitchFamily="34" charset="0"/>
            </a:endParaRPr>
          </a:p>
        </p:txBody>
      </p:sp>
      <p:sp>
        <p:nvSpPr>
          <p:cNvPr id="28" name="TextBox 27">
            <a:extLst>
              <a:ext uri="{FF2B5EF4-FFF2-40B4-BE49-F238E27FC236}">
                <a16:creationId xmlns:a16="http://schemas.microsoft.com/office/drawing/2014/main" id="{1F00F4E4-80CD-4B2D-B8FB-758B7A6CA3CD}"/>
              </a:ext>
            </a:extLst>
          </p:cNvPr>
          <p:cNvSpPr txBox="1"/>
          <p:nvPr/>
        </p:nvSpPr>
        <p:spPr>
          <a:xfrm>
            <a:off x="160273" y="1850018"/>
            <a:ext cx="4103702" cy="1169551"/>
          </a:xfrm>
          <a:prstGeom prst="rect">
            <a:avLst/>
          </a:prstGeom>
          <a:noFill/>
        </p:spPr>
        <p:txBody>
          <a:bodyPr wrap="square" rtlCol="0">
            <a:spAutoFit/>
          </a:bodyPr>
          <a:lstStyle/>
          <a:p>
            <a:r>
              <a:rPr lang="ru-RU" sz="1400" b="1" dirty="0">
                <a:latin typeface="Times New Roman" panose="02020603050405020304" pitchFamily="18" charset="0"/>
                <a:cs typeface="Times New Roman" panose="02020603050405020304" pitchFamily="18" charset="0"/>
              </a:rPr>
              <a:t>БОШҚАЛАР ТОМОНИДАН ИШЛАБ ЧИҚИЛГАН ФАОЛИЯТ ТАМОЙИЛЛАРИ, АСОСАН, ЎЗ БЎЙСУНУВЧИЛАРИГА ҚАРАТИЛАДИ ВА УЛАРНИ НАЗОРАТ ҚИЛИШГА ИНТИЛАДИ;</a:t>
            </a:r>
            <a:endParaRPr lang="en-US" sz="1400" b="1"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AD127478-C14E-4B16-ADED-03829AF71008}"/>
              </a:ext>
            </a:extLst>
          </p:cNvPr>
          <p:cNvSpPr txBox="1"/>
          <p:nvPr/>
        </p:nvSpPr>
        <p:spPr>
          <a:xfrm>
            <a:off x="215455" y="3084415"/>
            <a:ext cx="4103703" cy="954107"/>
          </a:xfrm>
          <a:prstGeom prst="rect">
            <a:avLst/>
          </a:prstGeom>
          <a:noFill/>
        </p:spPr>
        <p:txBody>
          <a:bodyPr wrap="square" rtlCol="0">
            <a:spAutoFit/>
          </a:bodyPr>
          <a:lstStyle/>
          <a:p>
            <a:r>
              <a:rPr lang="ru-RU" sz="1400" b="1" dirty="0">
                <a:latin typeface="Times New Roman" panose="02020603050405020304" pitchFamily="18" charset="0"/>
                <a:cs typeface="Times New Roman" panose="02020603050405020304" pitchFamily="18" charset="0"/>
              </a:rPr>
              <a:t>КУНДАЛИК ИШДА БУНДАЙ РАҲБАРЛАР ТОР МУАММОЛАРНИ ҲАЛ ҚИЛИШ ВА ОДАТИЙ ЛАВОЗИМЛАРДАН ФОЙДАЛАНИШ БИЛАН ЧЕКЛАНАДИ; </a:t>
            </a:r>
          </a:p>
        </p:txBody>
      </p:sp>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a:xfrm>
            <a:off x="121052" y="669490"/>
            <a:ext cx="3525117" cy="588451"/>
          </a:xfrm>
        </p:spPr>
        <p:txBody>
          <a:bodyPr>
            <a:normAutofit fontScale="77500" lnSpcReduction="20000"/>
          </a:bodyPr>
          <a:lstStyle/>
          <a:p>
            <a:pPr algn="l"/>
            <a:r>
              <a:rPr lang="uz-Cyrl-UZ" sz="2925" b="1" dirty="0">
                <a:solidFill>
                  <a:schemeClr val="tx1"/>
                </a:solidFill>
                <a:latin typeface="Times New Roman" panose="02020603050405020304" pitchFamily="18" charset="0"/>
                <a:cs typeface="Times New Roman" panose="02020603050405020304" pitchFamily="18" charset="0"/>
              </a:rPr>
              <a:t>РАҲБАР </a:t>
            </a:r>
            <a:r>
              <a:rPr lang="uz-Cyrl-UZ" sz="2925" b="1" dirty="0" smtClean="0">
                <a:solidFill>
                  <a:schemeClr val="tx1"/>
                </a:solidFill>
                <a:latin typeface="Times New Roman" panose="02020603050405020304" pitchFamily="18" charset="0"/>
                <a:cs typeface="Times New Roman" panose="02020603050405020304" pitchFamily="18" charset="0"/>
              </a:rPr>
              <a:t>ТУРЛАРИ</a:t>
            </a:r>
            <a:r>
              <a:rPr lang="en-US" sz="2925" b="1" dirty="0" smtClean="0">
                <a:solidFill>
                  <a:schemeClr val="tx1"/>
                </a:solidFill>
                <a:latin typeface="Times New Roman" panose="02020603050405020304" pitchFamily="18" charset="0"/>
                <a:cs typeface="Times New Roman" panose="02020603050405020304" pitchFamily="18" charset="0"/>
              </a:rPr>
              <a:t> [3]</a:t>
            </a:r>
            <a:r>
              <a:rPr lang="uz-Cyrl-UZ" sz="2925" b="1" dirty="0" smtClean="0">
                <a:solidFill>
                  <a:schemeClr val="tx1"/>
                </a:solidFill>
                <a:latin typeface="Times New Roman" panose="02020603050405020304" pitchFamily="18" charset="0"/>
                <a:cs typeface="Times New Roman" panose="02020603050405020304" pitchFamily="18" charset="0"/>
              </a:rPr>
              <a:t>:</a:t>
            </a:r>
            <a:endParaRPr lang="en-US" sz="2925" dirty="0">
              <a:solidFill>
                <a:schemeClr val="tx1"/>
              </a:solidFill>
              <a:latin typeface="Times New Roman" panose="02020603050405020304" pitchFamily="18" charset="0"/>
              <a:cs typeface="Times New Roman" panose="02020603050405020304" pitchFamily="18" charset="0"/>
            </a:endParaRPr>
          </a:p>
        </p:txBody>
      </p:sp>
      <p:sp>
        <p:nvSpPr>
          <p:cNvPr id="37" name="Прямоугольник 36">
            <a:extLst>
              <a:ext uri="{FF2B5EF4-FFF2-40B4-BE49-F238E27FC236}">
                <a16:creationId xmlns:a16="http://schemas.microsoft.com/office/drawing/2014/main" id="{334AC3CE-59CF-4673-BE7E-1DB02B78618B}"/>
              </a:ext>
            </a:extLst>
          </p:cNvPr>
          <p:cNvSpPr/>
          <p:nvPr/>
        </p:nvSpPr>
        <p:spPr>
          <a:xfrm>
            <a:off x="1353049" y="1426857"/>
            <a:ext cx="1631601" cy="492443"/>
          </a:xfrm>
          <a:prstGeom prst="rect">
            <a:avLst/>
          </a:prstGeom>
        </p:spPr>
        <p:txBody>
          <a:bodyPr wrap="none">
            <a:spAutoFit/>
          </a:bodyPr>
          <a:lstStyle/>
          <a:p>
            <a:r>
              <a:rPr lang="uz-Cyrl-UZ" sz="2600" b="1" dirty="0">
                <a:latin typeface="Times New Roman" panose="02020603050405020304" pitchFamily="18" charset="0"/>
                <a:cs typeface="Times New Roman" panose="02020603050405020304" pitchFamily="18" charset="0"/>
              </a:rPr>
              <a:t>ПАССИВ</a:t>
            </a:r>
            <a:endParaRPr lang="ru-RU" sz="2600" b="1" dirty="0">
              <a:latin typeface="Times New Roman" panose="02020603050405020304" pitchFamily="18" charset="0"/>
              <a:cs typeface="Times New Roman" panose="02020603050405020304" pitchFamily="18" charset="0"/>
            </a:endParaRPr>
          </a:p>
        </p:txBody>
      </p:sp>
      <p:cxnSp>
        <p:nvCxnSpPr>
          <p:cNvPr id="38" name="Прямая соединительная линия 37">
            <a:extLst>
              <a:ext uri="{FF2B5EF4-FFF2-40B4-BE49-F238E27FC236}">
                <a16:creationId xmlns:a16="http://schemas.microsoft.com/office/drawing/2014/main" id="{860047D9-9E83-40FD-A9BA-084281365D8C}"/>
              </a:ext>
            </a:extLst>
          </p:cNvPr>
          <p:cNvCxnSpPr/>
          <p:nvPr/>
        </p:nvCxnSpPr>
        <p:spPr>
          <a:xfrm>
            <a:off x="976372" y="1394173"/>
            <a:ext cx="2184273" cy="0"/>
          </a:xfrm>
          <a:prstGeom prst="line">
            <a:avLst/>
          </a:prstGeom>
          <a:ln w="57150">
            <a:solidFill>
              <a:schemeClr val="bg1"/>
            </a:solidFill>
          </a:ln>
        </p:spPr>
        <p:style>
          <a:lnRef idx="1">
            <a:schemeClr val="accent1"/>
          </a:lnRef>
          <a:fillRef idx="0">
            <a:schemeClr val="accent1"/>
          </a:fillRef>
          <a:effectRef idx="0">
            <a:schemeClr val="accent1"/>
          </a:effectRef>
          <a:fontRef idx="minor">
            <a:schemeClr val="tx1"/>
          </a:fontRef>
        </p:style>
      </p:cxnSp>
      <p:pic>
        <p:nvPicPr>
          <p:cNvPr id="39" name="Picture 2" descr="Resistor Symbol Images – Browse 23,690 Stock Photos, Vectors, and Video |  Adobe Stock">
            <a:extLst>
              <a:ext uri="{FF2B5EF4-FFF2-40B4-BE49-F238E27FC236}">
                <a16:creationId xmlns:a16="http://schemas.microsoft.com/office/drawing/2014/main" id="{4D4079E9-8170-4619-9C4D-B0D10B19DC6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61419" y="79846"/>
            <a:ext cx="1541598" cy="1177105"/>
          </a:xfrm>
          <a:prstGeom prst="rect">
            <a:avLst/>
          </a:prstGeom>
          <a:noFill/>
          <a:extLst>
            <a:ext uri="{909E8E84-426E-40DD-AFC4-6F175D3DCCD1}">
              <a14:hiddenFill xmlns:a14="http://schemas.microsoft.com/office/drawing/2010/main">
                <a:solidFill>
                  <a:srgbClr val="FFFFFF"/>
                </a:solidFill>
              </a14:hiddenFill>
            </a:ext>
          </a:extLst>
        </p:spPr>
      </p:pic>
      <p:sp>
        <p:nvSpPr>
          <p:cNvPr id="40" name="Заголовок 1">
            <a:extLst>
              <a:ext uri="{FF2B5EF4-FFF2-40B4-BE49-F238E27FC236}">
                <a16:creationId xmlns:a16="http://schemas.microsoft.com/office/drawing/2014/main" id="{6005D6E9-FEFC-4678-9F16-C4E4758F8E2E}"/>
              </a:ext>
            </a:extLst>
          </p:cNvPr>
          <p:cNvSpPr txBox="1">
            <a:spLocks/>
          </p:cNvSpPr>
          <p:nvPr/>
        </p:nvSpPr>
        <p:spPr>
          <a:xfrm>
            <a:off x="6214322" y="629142"/>
            <a:ext cx="1862299" cy="908498"/>
          </a:xfrm>
          <a:prstGeom prst="rect">
            <a:avLst/>
          </a:prstGeom>
        </p:spPr>
        <p:txBody>
          <a:bodyPr vert="horz" lIns="74295" tIns="37148" rIns="74295" bIns="37148"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uz-Cyrl-UZ" sz="2600" b="1" dirty="0">
                <a:latin typeface="Times New Roman" panose="02020603050405020304" pitchFamily="18" charset="0"/>
                <a:cs typeface="Times New Roman" panose="02020603050405020304" pitchFamily="18" charset="0"/>
              </a:rPr>
              <a:t>ФАОЛ</a:t>
            </a:r>
            <a:endParaRPr lang="ru-RU" sz="2600" b="1" dirty="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160273" y="6011645"/>
            <a:ext cx="9745727" cy="707886"/>
          </a:xfrm>
          <a:prstGeom prst="rect">
            <a:avLst/>
          </a:prstGeom>
        </p:spPr>
        <p:txBody>
          <a:bodyPr wrap="square">
            <a:spAutoFit/>
          </a:bodyPr>
          <a:lstStyle/>
          <a:p>
            <a:r>
              <a:rPr lang="ru-RU" b="1" dirty="0" smtClean="0"/>
              <a:t> </a:t>
            </a:r>
            <a:r>
              <a:rPr lang="ru-RU" sz="2000" b="1" dirty="0" err="1">
                <a:latin typeface="Times New Roman" panose="02020603050405020304" pitchFamily="18" charset="0"/>
                <a:cs typeface="Times New Roman" panose="02020603050405020304" pitchFamily="18" charset="0"/>
              </a:rPr>
              <a:t>Халққа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яқин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бўлиб</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унинг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дарди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билан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яшаш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ҳар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бир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ишнинг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истиқболини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яққол</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тасаввур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қила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олиш</a:t>
            </a:r>
            <a:r>
              <a:rPr lang="ru-RU" sz="2000" b="1" dirty="0">
                <a:latin typeface="Times New Roman" panose="02020603050405020304" pitchFamily="18" charset="0"/>
                <a:cs typeface="Times New Roman" panose="02020603050405020304" pitchFamily="18" charset="0"/>
              </a:rPr>
              <a:t> – </a:t>
            </a:r>
            <a:r>
              <a:rPr lang="ru-RU" sz="2000" b="1" dirty="0" err="1">
                <a:latin typeface="Times New Roman" panose="02020603050405020304" pitchFamily="18" charset="0"/>
                <a:cs typeface="Times New Roman" panose="02020603050405020304" pitchFamily="18" charset="0"/>
              </a:rPr>
              <a:t>замонавий</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раҳбар-лидерга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хос</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фазилатлардир</a:t>
            </a:r>
            <a:r>
              <a:rPr lang="ru-RU" sz="2000" b="1"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9603982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5">
            <a:extLst>
              <a:ext uri="{FF2B5EF4-FFF2-40B4-BE49-F238E27FC236}">
                <a16:creationId xmlns:a16="http://schemas.microsoft.com/office/drawing/2014/main" id="{93A85A5E-FD79-4193-9311-B8F76CCBE92D}"/>
              </a:ext>
            </a:extLst>
          </p:cNvPr>
          <p:cNvSpPr/>
          <p:nvPr/>
        </p:nvSpPr>
        <p:spPr>
          <a:xfrm>
            <a:off x="1" y="642938"/>
            <a:ext cx="9905999" cy="701513"/>
          </a:xfrm>
          <a:prstGeom prst="rect">
            <a:avLst/>
          </a:prstGeom>
          <a:solidFill>
            <a:schemeClr val="accent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defTabSz="557213">
              <a:defRPr/>
            </a:pPr>
            <a:endParaRPr lang="en-US" sz="1097" kern="0" dirty="0">
              <a:solidFill>
                <a:prstClr val="white"/>
              </a:solidFill>
              <a:latin typeface="Calibri" panose="020F0502020204030204"/>
            </a:endParaRPr>
          </a:p>
        </p:txBody>
      </p:sp>
      <p:sp>
        <p:nvSpPr>
          <p:cNvPr id="2" name="Text Placeholder 1">
            <a:extLst>
              <a:ext uri="{FF2B5EF4-FFF2-40B4-BE49-F238E27FC236}">
                <a16:creationId xmlns:a16="http://schemas.microsoft.com/office/drawing/2014/main" id="{D735F7F3-C1B5-4B60-A00A-4EB618DDFB5A}"/>
              </a:ext>
            </a:extLst>
          </p:cNvPr>
          <p:cNvSpPr>
            <a:spLocks noGrp="1"/>
          </p:cNvSpPr>
          <p:nvPr>
            <p:ph type="body" sz="quarter" idx="10"/>
          </p:nvPr>
        </p:nvSpPr>
        <p:spPr>
          <a:xfrm>
            <a:off x="408051" y="301482"/>
            <a:ext cx="9403223" cy="588451"/>
          </a:xfrm>
        </p:spPr>
        <p:txBody>
          <a:bodyPr>
            <a:normAutofit fontScale="85000" lnSpcReduction="20000"/>
          </a:bodyPr>
          <a:lstStyle/>
          <a:p>
            <a:r>
              <a:rPr lang="ru-RU" sz="2600" b="1" dirty="0" smtClean="0">
                <a:solidFill>
                  <a:schemeClr val="tx1"/>
                </a:solidFill>
                <a:latin typeface="Times New Roman" panose="02020603050405020304" pitchFamily="18" charset="0"/>
                <a:cs typeface="Times New Roman" panose="02020603050405020304" pitchFamily="18" charset="0"/>
              </a:rPr>
              <a:t>ТАДҚИҚОТ ЎТКАЗГАН ОЛИМЛАР ФИКРИЧА РАҲБАРЛАРДА КУЗАТИЛАДИГАН КАМЧИЛИКЛАР ҚЎЙИДАГИЛАРДАН ИБОРАТ:</a:t>
            </a:r>
            <a:endParaRPr lang="ru-RU" sz="2600" b="1" dirty="0">
              <a:solidFill>
                <a:schemeClr val="tx1"/>
              </a:solidFill>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a16="http://schemas.microsoft.com/office/drawing/2014/main" id="{97CB4167-6A9B-4078-89C3-3242142D8D0E}"/>
              </a:ext>
            </a:extLst>
          </p:cNvPr>
          <p:cNvGrpSpPr/>
          <p:nvPr/>
        </p:nvGrpSpPr>
        <p:grpSpPr>
          <a:xfrm>
            <a:off x="557212" y="1309025"/>
            <a:ext cx="2069204" cy="2392618"/>
            <a:chOff x="848472" y="914780"/>
            <a:chExt cx="2384040" cy="2978700"/>
          </a:xfrm>
        </p:grpSpPr>
        <p:sp>
          <p:nvSpPr>
            <p:cNvPr id="4" name="TextBox 3">
              <a:extLst>
                <a:ext uri="{FF2B5EF4-FFF2-40B4-BE49-F238E27FC236}">
                  <a16:creationId xmlns:a16="http://schemas.microsoft.com/office/drawing/2014/main" id="{A89A001F-22B0-421E-92ED-171BD016C45B}"/>
                </a:ext>
              </a:extLst>
            </p:cNvPr>
            <p:cNvSpPr txBox="1"/>
            <p:nvPr/>
          </p:nvSpPr>
          <p:spPr>
            <a:xfrm>
              <a:off x="848472" y="914780"/>
              <a:ext cx="2384040" cy="2294217"/>
            </a:xfrm>
            <a:prstGeom prst="rect">
              <a:avLst/>
            </a:prstGeom>
            <a:noFill/>
          </p:spPr>
          <p:txBody>
            <a:bodyPr wrap="square" lIns="87750" rIns="87750" rtlCol="0" anchor="ctr">
              <a:spAutoFit/>
            </a:bodyPr>
            <a:lstStyle/>
            <a:p>
              <a:pPr algn="ctr"/>
              <a:r>
                <a:rPr lang="en-US" altLang="ko-KR" sz="11375" b="1" dirty="0">
                  <a:solidFill>
                    <a:srgbClr val="3E454D"/>
                  </a:solidFill>
                  <a:latin typeface="Bahnschrift" panose="020B0502040204020203" pitchFamily="34" charset="0"/>
                  <a:cs typeface="Arial" pitchFamily="34" charset="0"/>
                </a:rPr>
                <a:t>01</a:t>
              </a:r>
              <a:endParaRPr lang="ko-KR" altLang="en-US" sz="11375" b="1" dirty="0">
                <a:solidFill>
                  <a:srgbClr val="3E454D"/>
                </a:solidFill>
                <a:latin typeface="Bahnschrift" panose="020B0502040204020203" pitchFamily="34" charset="0"/>
                <a:cs typeface="Arial" pitchFamily="34" charset="0"/>
              </a:endParaRPr>
            </a:p>
          </p:txBody>
        </p:sp>
        <p:sp>
          <p:nvSpPr>
            <p:cNvPr id="7" name="TextBox 6">
              <a:extLst>
                <a:ext uri="{FF2B5EF4-FFF2-40B4-BE49-F238E27FC236}">
                  <a16:creationId xmlns:a16="http://schemas.microsoft.com/office/drawing/2014/main" id="{914293F0-879F-4074-8C2D-72DC40325821}"/>
                </a:ext>
              </a:extLst>
            </p:cNvPr>
            <p:cNvSpPr txBox="1"/>
            <p:nvPr/>
          </p:nvSpPr>
          <p:spPr>
            <a:xfrm>
              <a:off x="941660" y="2858927"/>
              <a:ext cx="2290852" cy="1034553"/>
            </a:xfrm>
            <a:prstGeom prst="rect">
              <a:avLst/>
            </a:prstGeom>
            <a:noFill/>
          </p:spPr>
          <p:txBody>
            <a:bodyPr wrap="square" lIns="0" rtlCol="0">
              <a:spAutoFit/>
            </a:bodyPr>
            <a:lstStyle/>
            <a:p>
              <a:pPr algn="ctr"/>
              <a:r>
                <a:rPr lang="ru-RU" sz="1600" b="1" dirty="0">
                  <a:latin typeface="Times New Roman" panose="02020603050405020304" pitchFamily="18" charset="0"/>
                  <a:cs typeface="Times New Roman" panose="02020603050405020304" pitchFamily="18" charset="0"/>
                </a:rPr>
                <a:t>МАЪНАВИЙ СИЁСИЙ СУСТЛИК</a:t>
              </a:r>
            </a:p>
          </p:txBody>
        </p:sp>
      </p:grpSp>
      <p:grpSp>
        <p:nvGrpSpPr>
          <p:cNvPr id="8" name="Group 7">
            <a:extLst>
              <a:ext uri="{FF2B5EF4-FFF2-40B4-BE49-F238E27FC236}">
                <a16:creationId xmlns:a16="http://schemas.microsoft.com/office/drawing/2014/main" id="{F284D155-43AA-46AC-9789-9379D98790DD}"/>
              </a:ext>
            </a:extLst>
          </p:cNvPr>
          <p:cNvGrpSpPr/>
          <p:nvPr/>
        </p:nvGrpSpPr>
        <p:grpSpPr>
          <a:xfrm>
            <a:off x="3812135" y="1319426"/>
            <a:ext cx="2281730" cy="2356029"/>
            <a:chOff x="682944" y="1485468"/>
            <a:chExt cx="2808283" cy="2899728"/>
          </a:xfrm>
        </p:grpSpPr>
        <p:sp>
          <p:nvSpPr>
            <p:cNvPr id="9" name="TextBox 8">
              <a:extLst>
                <a:ext uri="{FF2B5EF4-FFF2-40B4-BE49-F238E27FC236}">
                  <a16:creationId xmlns:a16="http://schemas.microsoft.com/office/drawing/2014/main" id="{0C13F4CC-F4CD-4ABC-BE87-78E23CC5CAD0}"/>
                </a:ext>
              </a:extLst>
            </p:cNvPr>
            <p:cNvSpPr txBox="1"/>
            <p:nvPr/>
          </p:nvSpPr>
          <p:spPr>
            <a:xfrm>
              <a:off x="848473" y="1485468"/>
              <a:ext cx="2384041" cy="2268077"/>
            </a:xfrm>
            <a:prstGeom prst="rect">
              <a:avLst/>
            </a:prstGeom>
            <a:noFill/>
          </p:spPr>
          <p:txBody>
            <a:bodyPr wrap="square" lIns="87750" rIns="87750" rtlCol="0" anchor="ctr">
              <a:spAutoFit/>
            </a:bodyPr>
            <a:lstStyle/>
            <a:p>
              <a:pPr algn="ctr"/>
              <a:r>
                <a:rPr lang="en-US" altLang="ko-KR" sz="11375" b="1" dirty="0">
                  <a:solidFill>
                    <a:srgbClr val="3E454D"/>
                  </a:solidFill>
                  <a:latin typeface="Bahnschrift" panose="020B0502040204020203" pitchFamily="34" charset="0"/>
                  <a:cs typeface="Arial" pitchFamily="34" charset="0"/>
                </a:rPr>
                <a:t>02</a:t>
              </a:r>
              <a:endParaRPr lang="ko-KR" altLang="en-US" sz="11375" b="1" dirty="0">
                <a:solidFill>
                  <a:srgbClr val="3E454D"/>
                </a:solidFill>
                <a:latin typeface="Bahnschrift" panose="020B0502040204020203" pitchFamily="34" charset="0"/>
                <a:cs typeface="Arial" pitchFamily="34" charset="0"/>
              </a:endParaRPr>
            </a:p>
          </p:txBody>
        </p:sp>
        <p:sp>
          <p:nvSpPr>
            <p:cNvPr id="12" name="TextBox 11">
              <a:extLst>
                <a:ext uri="{FF2B5EF4-FFF2-40B4-BE49-F238E27FC236}">
                  <a16:creationId xmlns:a16="http://schemas.microsoft.com/office/drawing/2014/main" id="{E8EF6E96-8C33-4886-A274-22EBB6B0EF2E}"/>
                </a:ext>
              </a:extLst>
            </p:cNvPr>
            <p:cNvSpPr txBox="1"/>
            <p:nvPr/>
          </p:nvSpPr>
          <p:spPr>
            <a:xfrm>
              <a:off x="682944" y="3476071"/>
              <a:ext cx="2808283" cy="909125"/>
            </a:xfrm>
            <a:prstGeom prst="rect">
              <a:avLst/>
            </a:prstGeom>
            <a:noFill/>
          </p:spPr>
          <p:txBody>
            <a:bodyPr wrap="square" lIns="0" rtlCol="0">
              <a:spAutoFit/>
            </a:bodyPr>
            <a:lstStyle/>
            <a:p>
              <a:pPr algn="ctr"/>
              <a:r>
                <a:rPr lang="ru-RU" sz="1400" b="1" dirty="0">
                  <a:latin typeface="Times New Roman" panose="02020603050405020304" pitchFamily="18" charset="0"/>
                  <a:cs typeface="Times New Roman" panose="02020603050405020304" pitchFamily="18" charset="0"/>
                </a:rPr>
                <a:t>ИНТИЗОМ ВА МЕХНАТГА БУЛГАН СУСТ ЁНДАШУВ</a:t>
              </a:r>
            </a:p>
          </p:txBody>
        </p:sp>
      </p:grpSp>
      <p:grpSp>
        <p:nvGrpSpPr>
          <p:cNvPr id="13" name="Group 12">
            <a:extLst>
              <a:ext uri="{FF2B5EF4-FFF2-40B4-BE49-F238E27FC236}">
                <a16:creationId xmlns:a16="http://schemas.microsoft.com/office/drawing/2014/main" id="{833845E9-2076-4E32-8BA6-00311C715F5A}"/>
              </a:ext>
            </a:extLst>
          </p:cNvPr>
          <p:cNvGrpSpPr/>
          <p:nvPr/>
        </p:nvGrpSpPr>
        <p:grpSpPr>
          <a:xfrm>
            <a:off x="7005257" y="1319424"/>
            <a:ext cx="2334256" cy="2356029"/>
            <a:chOff x="604026" y="927848"/>
            <a:chExt cx="2872931" cy="2899729"/>
          </a:xfrm>
        </p:grpSpPr>
        <p:sp>
          <p:nvSpPr>
            <p:cNvPr id="14" name="TextBox 13">
              <a:extLst>
                <a:ext uri="{FF2B5EF4-FFF2-40B4-BE49-F238E27FC236}">
                  <a16:creationId xmlns:a16="http://schemas.microsoft.com/office/drawing/2014/main" id="{957827A8-0B46-4BA8-BFAD-5C67DDA5A8B0}"/>
                </a:ext>
              </a:extLst>
            </p:cNvPr>
            <p:cNvSpPr txBox="1"/>
            <p:nvPr/>
          </p:nvSpPr>
          <p:spPr>
            <a:xfrm>
              <a:off x="848472" y="927848"/>
              <a:ext cx="2384040" cy="2268077"/>
            </a:xfrm>
            <a:prstGeom prst="rect">
              <a:avLst/>
            </a:prstGeom>
            <a:noFill/>
          </p:spPr>
          <p:txBody>
            <a:bodyPr wrap="square" lIns="87750" rIns="87750" rtlCol="0" anchor="ctr">
              <a:spAutoFit/>
            </a:bodyPr>
            <a:lstStyle/>
            <a:p>
              <a:pPr algn="ctr"/>
              <a:r>
                <a:rPr lang="en-US" altLang="ko-KR" sz="11375" b="1" dirty="0">
                  <a:solidFill>
                    <a:srgbClr val="3E454D"/>
                  </a:solidFill>
                  <a:latin typeface="Bahnschrift" panose="020B0502040204020203" pitchFamily="34" charset="0"/>
                  <a:cs typeface="Arial" pitchFamily="34" charset="0"/>
                </a:rPr>
                <a:t>03</a:t>
              </a:r>
              <a:endParaRPr lang="ko-KR" altLang="en-US" sz="11375" b="1" dirty="0">
                <a:solidFill>
                  <a:srgbClr val="3E454D"/>
                </a:solidFill>
                <a:latin typeface="Bahnschrift" panose="020B0502040204020203" pitchFamily="34" charset="0"/>
                <a:cs typeface="Arial" pitchFamily="34" charset="0"/>
              </a:endParaRPr>
            </a:p>
          </p:txBody>
        </p:sp>
        <p:sp>
          <p:nvSpPr>
            <p:cNvPr id="17" name="TextBox 16">
              <a:extLst>
                <a:ext uri="{FF2B5EF4-FFF2-40B4-BE49-F238E27FC236}">
                  <a16:creationId xmlns:a16="http://schemas.microsoft.com/office/drawing/2014/main" id="{CCC81761-2F19-4F1D-9BA1-2FF79393C228}"/>
                </a:ext>
              </a:extLst>
            </p:cNvPr>
            <p:cNvSpPr txBox="1"/>
            <p:nvPr/>
          </p:nvSpPr>
          <p:spPr>
            <a:xfrm>
              <a:off x="604026" y="2918452"/>
              <a:ext cx="2872931" cy="909125"/>
            </a:xfrm>
            <a:prstGeom prst="rect">
              <a:avLst/>
            </a:prstGeom>
            <a:noFill/>
          </p:spPr>
          <p:txBody>
            <a:bodyPr wrap="square" lIns="0" rtlCol="0">
              <a:spAutoFit/>
            </a:bodyPr>
            <a:lstStyle/>
            <a:p>
              <a:pPr algn="ctr"/>
              <a:r>
                <a:rPr lang="ru-RU" sz="1400" b="1" dirty="0">
                  <a:latin typeface="Times New Roman" panose="02020603050405020304" pitchFamily="18" charset="0"/>
                  <a:cs typeface="Times New Roman" panose="02020603050405020304" pitchFamily="18" charset="0"/>
                </a:rPr>
                <a:t>БИЛИМ ДАРАЖАСИНИНГ ЗАИФЛИГИ</a:t>
              </a:r>
            </a:p>
          </p:txBody>
        </p:sp>
      </p:grpSp>
      <p:grpSp>
        <p:nvGrpSpPr>
          <p:cNvPr id="18" name="Group 17">
            <a:extLst>
              <a:ext uri="{FF2B5EF4-FFF2-40B4-BE49-F238E27FC236}">
                <a16:creationId xmlns:a16="http://schemas.microsoft.com/office/drawing/2014/main" id="{5E6D26D7-72C6-4BAC-93D7-085CC9591BD7}"/>
              </a:ext>
            </a:extLst>
          </p:cNvPr>
          <p:cNvGrpSpPr/>
          <p:nvPr/>
        </p:nvGrpSpPr>
        <p:grpSpPr>
          <a:xfrm>
            <a:off x="557213" y="3531123"/>
            <a:ext cx="2203694" cy="2329634"/>
            <a:chOff x="685800" y="1485468"/>
            <a:chExt cx="2712239" cy="2867241"/>
          </a:xfrm>
        </p:grpSpPr>
        <p:sp>
          <p:nvSpPr>
            <p:cNvPr id="19" name="TextBox 18">
              <a:extLst>
                <a:ext uri="{FF2B5EF4-FFF2-40B4-BE49-F238E27FC236}">
                  <a16:creationId xmlns:a16="http://schemas.microsoft.com/office/drawing/2014/main" id="{911D2CFB-65BA-40C4-B8A0-BE07B0639618}"/>
                </a:ext>
              </a:extLst>
            </p:cNvPr>
            <p:cNvSpPr txBox="1"/>
            <p:nvPr/>
          </p:nvSpPr>
          <p:spPr>
            <a:xfrm>
              <a:off x="848472" y="1485468"/>
              <a:ext cx="2384040" cy="2268076"/>
            </a:xfrm>
            <a:prstGeom prst="rect">
              <a:avLst/>
            </a:prstGeom>
            <a:noFill/>
          </p:spPr>
          <p:txBody>
            <a:bodyPr wrap="square" lIns="87750" rIns="87750" rtlCol="0" anchor="ctr">
              <a:spAutoFit/>
            </a:bodyPr>
            <a:lstStyle/>
            <a:p>
              <a:pPr algn="ctr"/>
              <a:r>
                <a:rPr lang="en-US" altLang="ko-KR" sz="11375" b="1" dirty="0">
                  <a:solidFill>
                    <a:srgbClr val="3E454D"/>
                  </a:solidFill>
                  <a:latin typeface="Bahnschrift" panose="020B0502040204020203" pitchFamily="34" charset="0"/>
                  <a:cs typeface="Arial" pitchFamily="34" charset="0"/>
                </a:rPr>
                <a:t>04</a:t>
              </a:r>
              <a:endParaRPr lang="ko-KR" altLang="en-US" sz="11375" b="1" dirty="0">
                <a:solidFill>
                  <a:srgbClr val="3E454D"/>
                </a:solidFill>
                <a:latin typeface="Bahnschrift" panose="020B0502040204020203" pitchFamily="34" charset="0"/>
                <a:cs typeface="Arial" pitchFamily="34" charset="0"/>
              </a:endParaRPr>
            </a:p>
          </p:txBody>
        </p:sp>
        <p:sp>
          <p:nvSpPr>
            <p:cNvPr id="22" name="TextBox 21">
              <a:extLst>
                <a:ext uri="{FF2B5EF4-FFF2-40B4-BE49-F238E27FC236}">
                  <a16:creationId xmlns:a16="http://schemas.microsoft.com/office/drawing/2014/main" id="{CAB47EE6-FC4E-4344-AE73-BB2047B062AE}"/>
                </a:ext>
              </a:extLst>
            </p:cNvPr>
            <p:cNvSpPr txBox="1"/>
            <p:nvPr/>
          </p:nvSpPr>
          <p:spPr>
            <a:xfrm>
              <a:off x="685800" y="3443584"/>
              <a:ext cx="2712239" cy="909125"/>
            </a:xfrm>
            <a:prstGeom prst="rect">
              <a:avLst/>
            </a:prstGeom>
            <a:noFill/>
          </p:spPr>
          <p:txBody>
            <a:bodyPr wrap="square" lIns="0" rtlCol="0">
              <a:spAutoFit/>
            </a:bodyPr>
            <a:lstStyle/>
            <a:p>
              <a:pPr algn="ctr"/>
              <a:r>
                <a:rPr lang="ru-RU" sz="1400" b="1" dirty="0">
                  <a:latin typeface="Times New Roman" panose="02020603050405020304" pitchFamily="18" charset="0"/>
                  <a:cs typeface="Times New Roman" panose="02020603050405020304" pitchFamily="18" charset="0"/>
                </a:rPr>
                <a:t>ТАШКИЛОТЧИЛИК КОБИЛИЯТИНИНГ СУСТЛИГИ</a:t>
              </a:r>
            </a:p>
          </p:txBody>
        </p:sp>
      </p:grpSp>
      <p:grpSp>
        <p:nvGrpSpPr>
          <p:cNvPr id="23" name="Group 22">
            <a:extLst>
              <a:ext uri="{FF2B5EF4-FFF2-40B4-BE49-F238E27FC236}">
                <a16:creationId xmlns:a16="http://schemas.microsoft.com/office/drawing/2014/main" id="{62C0A3C2-9396-4614-A573-4CB2FF9C08A1}"/>
              </a:ext>
            </a:extLst>
          </p:cNvPr>
          <p:cNvGrpSpPr/>
          <p:nvPr/>
        </p:nvGrpSpPr>
        <p:grpSpPr>
          <a:xfrm>
            <a:off x="3671688" y="3523695"/>
            <a:ext cx="2585580" cy="2341702"/>
            <a:chOff x="510087" y="1485468"/>
            <a:chExt cx="3182252" cy="2882095"/>
          </a:xfrm>
        </p:grpSpPr>
        <p:sp>
          <p:nvSpPr>
            <p:cNvPr id="24" name="TextBox 23">
              <a:extLst>
                <a:ext uri="{FF2B5EF4-FFF2-40B4-BE49-F238E27FC236}">
                  <a16:creationId xmlns:a16="http://schemas.microsoft.com/office/drawing/2014/main" id="{873C0BDF-0F1F-487E-A659-2CEFDB38AF02}"/>
                </a:ext>
              </a:extLst>
            </p:cNvPr>
            <p:cNvSpPr txBox="1"/>
            <p:nvPr/>
          </p:nvSpPr>
          <p:spPr>
            <a:xfrm>
              <a:off x="848472" y="1485468"/>
              <a:ext cx="2384040" cy="2268076"/>
            </a:xfrm>
            <a:prstGeom prst="rect">
              <a:avLst/>
            </a:prstGeom>
            <a:noFill/>
          </p:spPr>
          <p:txBody>
            <a:bodyPr wrap="square" lIns="87750" rIns="87750" rtlCol="0" anchor="ctr">
              <a:spAutoFit/>
            </a:bodyPr>
            <a:lstStyle/>
            <a:p>
              <a:pPr algn="ctr"/>
              <a:r>
                <a:rPr lang="en-US" altLang="ko-KR" sz="11375" b="1" dirty="0">
                  <a:solidFill>
                    <a:srgbClr val="3E454D"/>
                  </a:solidFill>
                  <a:latin typeface="Bahnschrift" panose="020B0502040204020203" pitchFamily="34" charset="0"/>
                  <a:cs typeface="Arial" pitchFamily="34" charset="0"/>
                </a:rPr>
                <a:t>05</a:t>
              </a:r>
              <a:endParaRPr lang="ko-KR" altLang="en-US" sz="11375" b="1" dirty="0">
                <a:solidFill>
                  <a:srgbClr val="3E454D"/>
                </a:solidFill>
                <a:latin typeface="Bahnschrift" panose="020B0502040204020203" pitchFamily="34" charset="0"/>
                <a:cs typeface="Arial" pitchFamily="34" charset="0"/>
              </a:endParaRPr>
            </a:p>
          </p:txBody>
        </p:sp>
        <p:sp>
          <p:nvSpPr>
            <p:cNvPr id="27" name="TextBox 26">
              <a:extLst>
                <a:ext uri="{FF2B5EF4-FFF2-40B4-BE49-F238E27FC236}">
                  <a16:creationId xmlns:a16="http://schemas.microsoft.com/office/drawing/2014/main" id="{4E1356DD-D7FC-4D3A-B89D-8EB0CB709F69}"/>
                </a:ext>
              </a:extLst>
            </p:cNvPr>
            <p:cNvSpPr txBox="1"/>
            <p:nvPr/>
          </p:nvSpPr>
          <p:spPr>
            <a:xfrm>
              <a:off x="510087" y="3458438"/>
              <a:ext cx="3182252" cy="909125"/>
            </a:xfrm>
            <a:prstGeom prst="rect">
              <a:avLst/>
            </a:prstGeom>
            <a:noFill/>
          </p:spPr>
          <p:txBody>
            <a:bodyPr wrap="square" lIns="0" rtlCol="0">
              <a:spAutoFit/>
            </a:bodyPr>
            <a:lstStyle/>
            <a:p>
              <a:pPr algn="ctr"/>
              <a:r>
                <a:rPr lang="ru-RU" sz="1400" b="1" dirty="0">
                  <a:latin typeface="Times New Roman" panose="02020603050405020304" pitchFamily="18" charset="0"/>
                  <a:cs typeface="Times New Roman" panose="02020603050405020304" pitchFamily="18" charset="0"/>
                </a:rPr>
                <a:t>БОШКАРИШ САМАРАДОРЛИГИНИ ТАЪМИНЛАЙ ОЛМАСЛИК</a:t>
              </a:r>
            </a:p>
          </p:txBody>
        </p:sp>
      </p:grpSp>
      <p:grpSp>
        <p:nvGrpSpPr>
          <p:cNvPr id="28" name="Group 27">
            <a:extLst>
              <a:ext uri="{FF2B5EF4-FFF2-40B4-BE49-F238E27FC236}">
                <a16:creationId xmlns:a16="http://schemas.microsoft.com/office/drawing/2014/main" id="{75E6A4A8-0045-4CEE-A2D2-007CAB230BBE}"/>
              </a:ext>
            </a:extLst>
          </p:cNvPr>
          <p:cNvGrpSpPr/>
          <p:nvPr/>
        </p:nvGrpSpPr>
        <p:grpSpPr>
          <a:xfrm>
            <a:off x="6988497" y="3508837"/>
            <a:ext cx="2317618" cy="2174531"/>
            <a:chOff x="583398" y="1485468"/>
            <a:chExt cx="2852453" cy="2676345"/>
          </a:xfrm>
        </p:grpSpPr>
        <p:sp>
          <p:nvSpPr>
            <p:cNvPr id="29" name="TextBox 28">
              <a:extLst>
                <a:ext uri="{FF2B5EF4-FFF2-40B4-BE49-F238E27FC236}">
                  <a16:creationId xmlns:a16="http://schemas.microsoft.com/office/drawing/2014/main" id="{A3C3E4FD-921A-4600-8F12-9E7C171F9A4A}"/>
                </a:ext>
              </a:extLst>
            </p:cNvPr>
            <p:cNvSpPr txBox="1"/>
            <p:nvPr/>
          </p:nvSpPr>
          <p:spPr>
            <a:xfrm>
              <a:off x="848472" y="1485468"/>
              <a:ext cx="2384039" cy="2268076"/>
            </a:xfrm>
            <a:prstGeom prst="rect">
              <a:avLst/>
            </a:prstGeom>
            <a:noFill/>
          </p:spPr>
          <p:txBody>
            <a:bodyPr wrap="square" lIns="87750" rIns="87750" rtlCol="0" anchor="ctr">
              <a:spAutoFit/>
            </a:bodyPr>
            <a:lstStyle/>
            <a:p>
              <a:pPr algn="ctr"/>
              <a:r>
                <a:rPr lang="en-US" altLang="ko-KR" sz="11375" b="1" dirty="0">
                  <a:solidFill>
                    <a:srgbClr val="3E454D"/>
                  </a:solidFill>
                  <a:latin typeface="Bahnschrift" panose="020B0502040204020203" pitchFamily="34" charset="0"/>
                  <a:cs typeface="Arial" pitchFamily="34" charset="0"/>
                </a:rPr>
                <a:t>06</a:t>
              </a:r>
              <a:endParaRPr lang="ko-KR" altLang="en-US" sz="11375" b="1" dirty="0">
                <a:solidFill>
                  <a:srgbClr val="3E454D"/>
                </a:solidFill>
                <a:latin typeface="Bahnschrift" panose="020B0502040204020203" pitchFamily="34" charset="0"/>
                <a:cs typeface="Arial" pitchFamily="34" charset="0"/>
              </a:endParaRPr>
            </a:p>
          </p:txBody>
        </p:sp>
        <p:sp>
          <p:nvSpPr>
            <p:cNvPr id="32" name="TextBox 31">
              <a:extLst>
                <a:ext uri="{FF2B5EF4-FFF2-40B4-BE49-F238E27FC236}">
                  <a16:creationId xmlns:a16="http://schemas.microsoft.com/office/drawing/2014/main" id="{204ADCAF-B86B-4703-8464-48C8786C4559}"/>
                </a:ext>
              </a:extLst>
            </p:cNvPr>
            <p:cNvSpPr txBox="1"/>
            <p:nvPr/>
          </p:nvSpPr>
          <p:spPr>
            <a:xfrm>
              <a:off x="583398" y="3517850"/>
              <a:ext cx="2852453" cy="643963"/>
            </a:xfrm>
            <a:prstGeom prst="rect">
              <a:avLst/>
            </a:prstGeom>
            <a:noFill/>
          </p:spPr>
          <p:txBody>
            <a:bodyPr wrap="square" lIns="0" rtlCol="0">
              <a:spAutoFit/>
            </a:bodyPr>
            <a:lstStyle/>
            <a:p>
              <a:pPr algn="ctr"/>
              <a:r>
                <a:rPr lang="ru-RU" sz="1400" b="1" dirty="0">
                  <a:latin typeface="Times New Roman" panose="02020603050405020304" pitchFamily="18" charset="0"/>
                  <a:cs typeface="Times New Roman" panose="02020603050405020304" pitchFamily="18" charset="0"/>
                </a:rPr>
                <a:t>ВАҚТНИ ОРТИҚЧА ИСРОФ ҚИЛИШ</a:t>
              </a:r>
              <a:endParaRPr lang="ko-KR" altLang="en-US" sz="1400" b="1"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4338785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04049" y="90807"/>
            <a:ext cx="8543925" cy="446404"/>
          </a:xfrm>
        </p:spPr>
        <p:txBody>
          <a:bodyPr>
            <a:noAutofit/>
          </a:bodyPr>
          <a:lstStyle/>
          <a:p>
            <a:pPr algn="just"/>
            <a:r>
              <a:rPr lang="ru-RU" sz="3200" b="1" dirty="0" err="1">
                <a:latin typeface="Times New Roman" panose="02020603050405020304" pitchFamily="18" charset="0"/>
                <a:cs typeface="Times New Roman" panose="02020603050405020304" pitchFamily="18" charset="0"/>
              </a:rPr>
              <a:t>Раҳбарлик</a:t>
            </a:r>
            <a:r>
              <a:rPr lang="ru-RU" sz="3200" b="1" dirty="0">
                <a:latin typeface="Times New Roman" panose="02020603050405020304" pitchFamily="18" charset="0"/>
                <a:cs typeface="Times New Roman" panose="02020603050405020304" pitchFamily="18" charset="0"/>
              </a:rPr>
              <a:t> </a:t>
            </a:r>
            <a:r>
              <a:rPr lang="ru-RU" sz="3200" b="1" dirty="0" err="1" smtClean="0">
                <a:latin typeface="Times New Roman" panose="02020603050405020304" pitchFamily="18" charset="0"/>
                <a:cs typeface="Times New Roman" panose="02020603050405020304" pitchFamily="18" charset="0"/>
              </a:rPr>
              <a:t>сифатлари</a:t>
            </a:r>
            <a:r>
              <a:rPr lang="en-US" sz="3200" b="1" dirty="0" smtClean="0">
                <a:latin typeface="Times New Roman" panose="02020603050405020304" pitchFamily="18" charset="0"/>
                <a:cs typeface="Times New Roman" panose="02020603050405020304" pitchFamily="18" charset="0"/>
              </a:rPr>
              <a:t> [1]</a:t>
            </a:r>
            <a:r>
              <a:rPr lang="uz-Cyrl-UZ" sz="3200" b="1" dirty="0" smtClean="0">
                <a:latin typeface="Times New Roman" panose="02020603050405020304" pitchFamily="18" charset="0"/>
                <a:cs typeface="Times New Roman" panose="02020603050405020304" pitchFamily="18" charset="0"/>
              </a:rPr>
              <a:t>:</a:t>
            </a:r>
            <a:r>
              <a:rPr lang="ru-RU" sz="3200" b="1" dirty="0" smtClean="0">
                <a:latin typeface="Times New Roman" panose="02020603050405020304" pitchFamily="18" charset="0"/>
                <a:cs typeface="Times New Roman" panose="02020603050405020304" pitchFamily="18" charset="0"/>
              </a:rPr>
              <a:t> </a:t>
            </a:r>
            <a:endParaRPr lang="ru-RU" sz="32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25730" y="537211"/>
            <a:ext cx="9681209" cy="4351338"/>
          </a:xfrm>
        </p:spPr>
        <p:txBody>
          <a:bodyPr>
            <a:noAutofit/>
          </a:bodyPr>
          <a:lstStyle/>
          <a:p>
            <a:pPr algn="ctr"/>
            <a:r>
              <a:rPr lang="ru-RU" sz="2400" b="1" dirty="0" err="1" smtClean="0">
                <a:latin typeface="Times New Roman" panose="02020603050405020304" pitchFamily="18" charset="0"/>
                <a:cs typeface="Times New Roman" panose="02020603050405020304" pitchFamily="18" charset="0"/>
              </a:rPr>
              <a:t>Раҳбарнинг</a:t>
            </a:r>
            <a:r>
              <a:rPr lang="ru-RU" sz="2400" b="1" dirty="0" smtClean="0">
                <a:latin typeface="Times New Roman" panose="02020603050405020304" pitchFamily="18" charset="0"/>
                <a:cs typeface="Times New Roman" panose="02020603050405020304" pitchFamily="18" charset="0"/>
              </a:rPr>
              <a:t> </a:t>
            </a:r>
            <a:r>
              <a:rPr lang="ru-RU" sz="2400" b="1" dirty="0">
                <a:latin typeface="Times New Roman" panose="02020603050405020304" pitchFamily="18" charset="0"/>
                <a:cs typeface="Times New Roman" panose="02020603050405020304" pitchFamily="18" charset="0"/>
              </a:rPr>
              <a:t>профессионал </a:t>
            </a:r>
            <a:r>
              <a:rPr lang="ru-RU" sz="2400" b="1" dirty="0" err="1">
                <a:latin typeface="Times New Roman" panose="02020603050405020304" pitchFamily="18" charset="0"/>
                <a:cs typeface="Times New Roman" panose="02020603050405020304" pitchFamily="18" charset="0"/>
              </a:rPr>
              <a:t>муҳим</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сифатлари</a:t>
            </a:r>
            <a:r>
              <a:rPr lang="ru-RU" sz="2400" b="1" dirty="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масаласи</a:t>
            </a:r>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бўйича</a:t>
            </a:r>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бир</a:t>
            </a:r>
            <a:r>
              <a:rPr lang="ru-RU" sz="2400" b="1" dirty="0" smtClean="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гуруҳ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олимлар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америкалик</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ҳамда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япониялик</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раҳбарлар</a:t>
            </a:r>
            <a:r>
              <a:rPr lang="ru-RU" sz="2400" b="1" dirty="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фаолиятини</a:t>
            </a:r>
            <a:r>
              <a:rPr lang="ru-RU" sz="2400" b="1" dirty="0" smtClean="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ўрганиб</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уларга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хос</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бўлган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энг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муҳим</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сифатларнинг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блокларини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ажратганлар</a:t>
            </a:r>
            <a:r>
              <a:rPr lang="ru-RU" sz="2400" b="1" dirty="0">
                <a:latin typeface="Times New Roman" panose="02020603050405020304" pitchFamily="18" charset="0"/>
                <a:cs typeface="Times New Roman" panose="02020603050405020304" pitchFamily="18" charset="0"/>
              </a:rPr>
              <a:t>. </a:t>
            </a:r>
            <a:endParaRPr lang="ru-RU" sz="2400" b="1" dirty="0" smtClean="0">
              <a:latin typeface="Times New Roman" panose="02020603050405020304" pitchFamily="18" charset="0"/>
              <a:cs typeface="Times New Roman" panose="02020603050405020304" pitchFamily="18" charset="0"/>
            </a:endParaRPr>
          </a:p>
          <a:p>
            <a:r>
              <a:rPr lang="ru-RU" sz="2400" b="1" dirty="0" smtClean="0">
                <a:latin typeface="Times New Roman" panose="02020603050405020304" pitchFamily="18" charset="0"/>
                <a:cs typeface="Times New Roman" panose="02020603050405020304" pitchFamily="18" charset="0"/>
              </a:rPr>
              <a:t>1500 </a:t>
            </a:r>
            <a:r>
              <a:rPr lang="ru-RU" sz="2400" b="1" dirty="0" err="1">
                <a:latin typeface="Times New Roman" panose="02020603050405020304" pitchFamily="18" charset="0"/>
                <a:cs typeface="Times New Roman" panose="02020603050405020304" pitchFamily="18" charset="0"/>
              </a:rPr>
              <a:t>нафар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америкалик</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менежер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ва</a:t>
            </a:r>
            <a:r>
              <a:rPr lang="ru-RU" sz="2400" b="1" dirty="0">
                <a:latin typeface="Times New Roman" panose="02020603050405020304" pitchFamily="18" charset="0"/>
                <a:cs typeface="Times New Roman" panose="02020603050405020304" pitchFamily="18" charset="0"/>
              </a:rPr>
              <a:t> 41 </a:t>
            </a:r>
            <a:r>
              <a:rPr lang="ru-RU" sz="2400" b="1" dirty="0" err="1">
                <a:latin typeface="Times New Roman" panose="02020603050405020304" pitchFamily="18" charset="0"/>
                <a:cs typeface="Times New Roman" panose="02020603050405020304" pitchFamily="18" charset="0"/>
              </a:rPr>
              <a:t>нафар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япониялик</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йирик</a:t>
            </a:r>
            <a:r>
              <a:rPr lang="ru-RU" sz="2400" b="1" dirty="0">
                <a:latin typeface="Times New Roman" panose="02020603050405020304" pitchFamily="18" charset="0"/>
                <a:cs typeface="Times New Roman" panose="02020603050405020304" pitchFamily="18" charset="0"/>
              </a:rPr>
              <a:t> фирма </a:t>
            </a:r>
            <a:r>
              <a:rPr lang="ru-RU" sz="2400" b="1" dirty="0" err="1">
                <a:latin typeface="Times New Roman" panose="02020603050405020304" pitchFamily="18" charset="0"/>
                <a:cs typeface="Times New Roman" panose="02020603050405020304" pitchFamily="18" charset="0"/>
              </a:rPr>
              <a:t>раҳбарларининг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сифатлари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қуйидагича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табақаланди</a:t>
            </a:r>
            <a:r>
              <a:rPr lang="ru-RU" sz="2400" b="1" dirty="0">
                <a:latin typeface="Times New Roman" panose="02020603050405020304" pitchFamily="18" charset="0"/>
                <a:cs typeface="Times New Roman" panose="02020603050405020304" pitchFamily="18" charset="0"/>
              </a:rPr>
              <a:t>: </a:t>
            </a:r>
            <a:endParaRPr lang="ru-RU" sz="2400" b="1" dirty="0" smtClean="0">
              <a:latin typeface="Times New Roman" panose="02020603050405020304" pitchFamily="18" charset="0"/>
              <a:cs typeface="Times New Roman" panose="02020603050405020304" pitchFamily="18" charset="0"/>
            </a:endParaRPr>
          </a:p>
          <a:p>
            <a:endParaRPr lang="ru-RU" sz="2400" b="1" dirty="0" smtClean="0">
              <a:latin typeface="Times New Roman" panose="02020603050405020304" pitchFamily="18" charset="0"/>
              <a:cs typeface="Times New Roman" panose="02020603050405020304" pitchFamily="18" charset="0"/>
            </a:endParaRPr>
          </a:p>
          <a:p>
            <a:r>
              <a:rPr lang="ru-RU" b="1" dirty="0" smtClean="0">
                <a:latin typeface="Times New Roman" panose="02020603050405020304" pitchFamily="18" charset="0"/>
                <a:cs typeface="Times New Roman" panose="02020603050405020304" pitchFamily="18" charset="0"/>
              </a:rPr>
              <a:t>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Концептуал</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қобилият</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хулқ-атвор</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стандартлари</a:t>
            </a:r>
            <a:r>
              <a:rPr lang="ru-RU" b="1" dirty="0" smtClean="0">
                <a:latin typeface="Times New Roman" panose="02020603050405020304" pitchFamily="18" charset="0"/>
                <a:cs typeface="Times New Roman" panose="02020603050405020304" pitchFamily="18" charset="0"/>
              </a:rPr>
              <a:t>:</a:t>
            </a:r>
          </a:p>
          <a:p>
            <a:r>
              <a:rPr lang="ru-RU" b="1" dirty="0" smtClean="0">
                <a:latin typeface="Times New Roman" panose="02020603050405020304" pitchFamily="18" charset="0"/>
                <a:cs typeface="Times New Roman" panose="02020603050405020304" pitchFamily="18" charset="0"/>
              </a:rPr>
              <a:t> </a:t>
            </a:r>
            <a:r>
              <a:rPr lang="ru-RU" b="1" dirty="0">
                <a:latin typeface="Times New Roman" panose="02020603050405020304" pitchFamily="18" charset="0"/>
                <a:cs typeface="Times New Roman" panose="02020603050405020304" pitchFamily="18" charset="0"/>
              </a:rPr>
              <a:t>(а) </a:t>
            </a:r>
            <a:r>
              <a:rPr lang="ru-RU" b="1" dirty="0" err="1" smtClean="0">
                <a:latin typeface="Times New Roman" panose="02020603050405020304" pitchFamily="18" charset="0"/>
                <a:cs typeface="Times New Roman" panose="02020603050405020304" pitchFamily="18" charset="0"/>
              </a:rPr>
              <a:t>дунёқарашнинг</a:t>
            </a:r>
            <a:r>
              <a:rPr lang="ru-RU" b="1" dirty="0" smtClean="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кенглиги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глобал</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ё</a:t>
            </a:r>
            <a:r>
              <a:rPr lang="ru-RU" b="1" dirty="0" err="1" smtClean="0">
                <a:latin typeface="Times New Roman" panose="02020603050405020304" pitchFamily="18" charset="0"/>
                <a:cs typeface="Times New Roman" panose="02020603050405020304" pitchFamily="18" charset="0"/>
              </a:rPr>
              <a:t>ндашув</a:t>
            </a:r>
            <a:r>
              <a:rPr lang="ru-RU" b="1" dirty="0">
                <a:latin typeface="Times New Roman" panose="02020603050405020304" pitchFamily="18" charset="0"/>
                <a:cs typeface="Times New Roman" panose="02020603050405020304" pitchFamily="18" charset="0"/>
              </a:rPr>
              <a:t>; </a:t>
            </a:r>
            <a:endParaRPr lang="ru-RU" b="1" dirty="0" smtClean="0">
              <a:latin typeface="Times New Roman" panose="02020603050405020304" pitchFamily="18" charset="0"/>
              <a:cs typeface="Times New Roman" panose="02020603050405020304" pitchFamily="18" charset="0"/>
            </a:endParaRPr>
          </a:p>
          <a:p>
            <a:r>
              <a:rPr lang="ru-RU" b="1" dirty="0" smtClean="0">
                <a:latin typeface="Times New Roman" panose="02020603050405020304" pitchFamily="18" charset="0"/>
                <a:cs typeface="Times New Roman" panose="02020603050405020304" pitchFamily="18" charset="0"/>
              </a:rPr>
              <a:t>(</a:t>
            </a:r>
            <a:r>
              <a:rPr lang="ru-RU" b="1" dirty="0">
                <a:latin typeface="Times New Roman" panose="02020603050405020304" pitchFamily="18" charset="0"/>
                <a:cs typeface="Times New Roman" panose="02020603050405020304" pitchFamily="18" charset="0"/>
              </a:rPr>
              <a:t>б) </a:t>
            </a:r>
            <a:r>
              <a:rPr lang="ru-RU" b="1" dirty="0" err="1">
                <a:latin typeface="Times New Roman" panose="02020603050405020304" pitchFamily="18" charset="0"/>
                <a:cs typeface="Times New Roman" panose="02020603050405020304" pitchFamily="18" charset="0"/>
              </a:rPr>
              <a:t>узоқни</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кўра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билиш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эгилувчанлик</a:t>
            </a:r>
            <a:r>
              <a:rPr lang="ru-RU" b="1" dirty="0">
                <a:latin typeface="Times New Roman" panose="02020603050405020304" pitchFamily="18" charset="0"/>
                <a:cs typeface="Times New Roman" panose="02020603050405020304" pitchFamily="18" charset="0"/>
              </a:rPr>
              <a:t>; </a:t>
            </a:r>
            <a:endParaRPr lang="ru-RU" b="1" dirty="0" smtClean="0">
              <a:latin typeface="Times New Roman" panose="02020603050405020304" pitchFamily="18" charset="0"/>
              <a:cs typeface="Times New Roman" panose="02020603050405020304" pitchFamily="18" charset="0"/>
            </a:endParaRPr>
          </a:p>
          <a:p>
            <a:r>
              <a:rPr lang="ru-RU" b="1" dirty="0" smtClean="0">
                <a:latin typeface="Times New Roman" panose="02020603050405020304" pitchFamily="18" charset="0"/>
                <a:cs typeface="Times New Roman" panose="02020603050405020304" pitchFamily="18" charset="0"/>
              </a:rPr>
              <a:t>(</a:t>
            </a:r>
            <a:r>
              <a:rPr lang="ru-RU" b="1" dirty="0">
                <a:latin typeface="Times New Roman" panose="02020603050405020304" pitchFamily="18" charset="0"/>
                <a:cs typeface="Times New Roman" panose="02020603050405020304" pitchFamily="18" charset="0"/>
              </a:rPr>
              <a:t>в) </a:t>
            </a:r>
            <a:r>
              <a:rPr lang="ru-RU" b="1" dirty="0" err="1">
                <a:latin typeface="Times New Roman" panose="02020603050405020304" pitchFamily="18" charset="0"/>
                <a:cs typeface="Times New Roman" panose="02020603050405020304" pitchFamily="18" charset="0"/>
              </a:rPr>
              <a:t>ташаббускорлик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дадиллик</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таваккалчиликка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мойиллик</a:t>
            </a:r>
            <a:r>
              <a:rPr lang="ru-RU" b="1" dirty="0" smtClean="0">
                <a:latin typeface="Times New Roman" panose="02020603050405020304" pitchFamily="18" charset="0"/>
                <a:cs typeface="Times New Roman" panose="02020603050405020304" pitchFamily="18" charset="0"/>
              </a:rPr>
              <a:t>;</a:t>
            </a:r>
          </a:p>
          <a:p>
            <a:r>
              <a:rPr lang="ru-RU" b="1" dirty="0" smtClean="0">
                <a:latin typeface="Times New Roman" panose="02020603050405020304" pitchFamily="18" charset="0"/>
                <a:cs typeface="Times New Roman" panose="02020603050405020304" pitchFamily="18" charset="0"/>
              </a:rPr>
              <a:t> </a:t>
            </a:r>
            <a:r>
              <a:rPr lang="ru-RU" b="1" dirty="0">
                <a:latin typeface="Times New Roman" panose="02020603050405020304" pitchFamily="18" charset="0"/>
                <a:cs typeface="Times New Roman" panose="02020603050405020304" pitchFamily="18" charset="0"/>
              </a:rPr>
              <a:t>(г) </a:t>
            </a:r>
            <a:r>
              <a:rPr lang="ru-RU" b="1" dirty="0" err="1">
                <a:latin typeface="Times New Roman" panose="02020603050405020304" pitchFamily="18" charset="0"/>
                <a:cs typeface="Times New Roman" panose="02020603050405020304" pitchFamily="18" charset="0"/>
              </a:rPr>
              <a:t>мунтазам</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ўз</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устида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ишлаш</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ва</a:t>
            </a:r>
            <a:r>
              <a:rPr lang="ru-RU" b="1" dirty="0">
                <a:latin typeface="Times New Roman" panose="02020603050405020304" pitchFamily="18" charset="0"/>
                <a:cs typeface="Times New Roman" panose="02020603050405020304" pitchFamily="18" charset="0"/>
              </a:rPr>
              <a:t> </a:t>
            </a:r>
            <a:r>
              <a:rPr lang="ru-RU" b="1" dirty="0" err="1">
                <a:latin typeface="Times New Roman" panose="02020603050405020304" pitchFamily="18" charset="0"/>
                <a:cs typeface="Times New Roman" panose="02020603050405020304" pitchFamily="18" charset="0"/>
              </a:rPr>
              <a:t>узлуксиз</a:t>
            </a:r>
            <a:r>
              <a:rPr lang="ru-RU" b="1" dirty="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таълим</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олиш</a:t>
            </a:r>
            <a:r>
              <a:rPr lang="ru-RU" b="1" dirty="0" smtClean="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5905474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40030" y="751205"/>
            <a:ext cx="9566909" cy="4351338"/>
          </a:xfrm>
        </p:spPr>
        <p:txBody>
          <a:bodyPr>
            <a:noAutofit/>
          </a:bodyPr>
          <a:lstStyle/>
          <a:p>
            <a:r>
              <a:rPr lang="ru-RU" sz="3200" b="1" dirty="0">
                <a:latin typeface="Times New Roman" panose="02020603050405020304" pitchFamily="18" charset="0"/>
                <a:cs typeface="Times New Roman" panose="02020603050405020304" pitchFamily="18" charset="0"/>
              </a:rPr>
              <a:t>Б. </a:t>
            </a:r>
            <a:r>
              <a:rPr lang="ru-RU" sz="3200" b="1" dirty="0" err="1">
                <a:latin typeface="Times New Roman" panose="02020603050405020304" pitchFamily="18" charset="0"/>
                <a:cs typeface="Times New Roman" panose="02020603050405020304" pitchFamily="18" charset="0"/>
              </a:rPr>
              <a:t>Шахсий</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сифатлар</a:t>
            </a:r>
            <a:r>
              <a:rPr lang="ru-RU" sz="3200" b="1" dirty="0">
                <a:latin typeface="Times New Roman" panose="02020603050405020304" pitchFamily="18" charset="0"/>
                <a:cs typeface="Times New Roman" panose="02020603050405020304" pitchFamily="18" charset="0"/>
              </a:rPr>
              <a:t>: </a:t>
            </a:r>
            <a:endParaRPr lang="ru-RU" sz="3200" b="1" dirty="0" smtClean="0">
              <a:latin typeface="Times New Roman" panose="02020603050405020304" pitchFamily="18" charset="0"/>
              <a:cs typeface="Times New Roman" panose="02020603050405020304" pitchFamily="18" charset="0"/>
            </a:endParaRPr>
          </a:p>
          <a:p>
            <a:r>
              <a:rPr lang="ru-RU" sz="3200" b="1" dirty="0" smtClean="0">
                <a:latin typeface="Times New Roman" panose="02020603050405020304" pitchFamily="18" charset="0"/>
                <a:cs typeface="Times New Roman" panose="02020603050405020304" pitchFamily="18" charset="0"/>
              </a:rPr>
              <a:t>(</a:t>
            </a:r>
            <a:r>
              <a:rPr lang="ru-RU" sz="3200" b="1" dirty="0">
                <a:latin typeface="Times New Roman" panose="02020603050405020304" pitchFamily="18" charset="0"/>
                <a:cs typeface="Times New Roman" panose="02020603050405020304" pitchFamily="18" charset="0"/>
              </a:rPr>
              <a:t>а) </a:t>
            </a:r>
            <a:r>
              <a:rPr lang="ru-RU" sz="3200" b="1" dirty="0" err="1">
                <a:latin typeface="Times New Roman" panose="02020603050405020304" pitchFamily="18" charset="0"/>
                <a:cs typeface="Times New Roman" panose="02020603050405020304" pitchFamily="18" charset="0"/>
              </a:rPr>
              <a:t>мақсад</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ва</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йўналишларни</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аниқ</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белгилаш</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хусусияти</a:t>
            </a:r>
            <a:r>
              <a:rPr lang="ru-RU" sz="3200" b="1" dirty="0">
                <a:latin typeface="Times New Roman" panose="02020603050405020304" pitchFamily="18" charset="0"/>
                <a:cs typeface="Times New Roman" panose="02020603050405020304" pitchFamily="18" charset="0"/>
              </a:rPr>
              <a:t>; </a:t>
            </a:r>
            <a:endParaRPr lang="ru-RU" sz="3200" b="1" dirty="0" smtClean="0">
              <a:latin typeface="Times New Roman" panose="02020603050405020304" pitchFamily="18" charset="0"/>
              <a:cs typeface="Times New Roman" panose="02020603050405020304" pitchFamily="18" charset="0"/>
            </a:endParaRPr>
          </a:p>
          <a:p>
            <a:r>
              <a:rPr lang="ru-RU" sz="3200" b="1" dirty="0" smtClean="0">
                <a:latin typeface="Times New Roman" panose="02020603050405020304" pitchFamily="18" charset="0"/>
                <a:cs typeface="Times New Roman" panose="02020603050405020304" pitchFamily="18" charset="0"/>
              </a:rPr>
              <a:t>(</a:t>
            </a:r>
            <a:r>
              <a:rPr lang="ru-RU" sz="3200" b="1" dirty="0">
                <a:latin typeface="Times New Roman" panose="02020603050405020304" pitchFamily="18" charset="0"/>
                <a:cs typeface="Times New Roman" panose="02020603050405020304" pitchFamily="18" charset="0"/>
              </a:rPr>
              <a:t>б) </a:t>
            </a:r>
            <a:r>
              <a:rPr lang="ru-RU" sz="3200" b="1" dirty="0" err="1">
                <a:latin typeface="Times New Roman" panose="02020603050405020304" pitchFamily="18" charset="0"/>
                <a:cs typeface="Times New Roman" panose="02020603050405020304" pitchFamily="18" charset="0"/>
              </a:rPr>
              <a:t>ўзгалар</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фикрини</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тинглай</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олиш</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қобилияти</a:t>
            </a:r>
            <a:r>
              <a:rPr lang="ru-RU" sz="3200" b="1" dirty="0">
                <a:latin typeface="Times New Roman" panose="02020603050405020304" pitchFamily="18" charset="0"/>
                <a:cs typeface="Times New Roman" panose="02020603050405020304" pitchFamily="18" charset="0"/>
              </a:rPr>
              <a:t>; </a:t>
            </a:r>
            <a:endParaRPr lang="ru-RU" sz="3200" b="1" dirty="0" smtClean="0">
              <a:latin typeface="Times New Roman" panose="02020603050405020304" pitchFamily="18" charset="0"/>
              <a:cs typeface="Times New Roman" panose="02020603050405020304" pitchFamily="18" charset="0"/>
            </a:endParaRPr>
          </a:p>
          <a:p>
            <a:r>
              <a:rPr lang="ru-RU" sz="3200" b="1" dirty="0" smtClean="0">
                <a:latin typeface="Times New Roman" panose="02020603050405020304" pitchFamily="18" charset="0"/>
                <a:cs typeface="Times New Roman" panose="02020603050405020304" pitchFamily="18" charset="0"/>
              </a:rPr>
              <a:t>(</a:t>
            </a:r>
            <a:r>
              <a:rPr lang="ru-RU" sz="3200" b="1" dirty="0">
                <a:latin typeface="Times New Roman" panose="02020603050405020304" pitchFamily="18" charset="0"/>
                <a:cs typeface="Times New Roman" panose="02020603050405020304" pitchFamily="18" charset="0"/>
              </a:rPr>
              <a:t>в) </a:t>
            </a:r>
            <a:r>
              <a:rPr lang="ru-RU" sz="3200" b="1" dirty="0" err="1">
                <a:latin typeface="Times New Roman" panose="02020603050405020304" pitchFamily="18" charset="0"/>
                <a:cs typeface="Times New Roman" panose="02020603050405020304" pitchFamily="18" charset="0"/>
              </a:rPr>
              <a:t>холислик</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самимият</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ва</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бағрикенглик</a:t>
            </a:r>
            <a:r>
              <a:rPr lang="ru-RU" sz="3200" b="1" dirty="0">
                <a:latin typeface="Times New Roman" panose="02020603050405020304" pitchFamily="18" charset="0"/>
                <a:cs typeface="Times New Roman" panose="02020603050405020304" pitchFamily="18" charset="0"/>
              </a:rPr>
              <a:t>; </a:t>
            </a:r>
            <a:endParaRPr lang="ru-RU" sz="3200" b="1" dirty="0" smtClean="0">
              <a:latin typeface="Times New Roman" panose="02020603050405020304" pitchFamily="18" charset="0"/>
              <a:cs typeface="Times New Roman" panose="02020603050405020304" pitchFamily="18" charset="0"/>
            </a:endParaRPr>
          </a:p>
          <a:p>
            <a:r>
              <a:rPr lang="ru-RU" sz="3200" b="1" dirty="0" smtClean="0">
                <a:latin typeface="Times New Roman" panose="02020603050405020304" pitchFamily="18" charset="0"/>
                <a:cs typeface="Times New Roman" panose="02020603050405020304" pitchFamily="18" charset="0"/>
              </a:rPr>
              <a:t>(</a:t>
            </a:r>
            <a:r>
              <a:rPr lang="ru-RU" sz="3200" b="1" dirty="0">
                <a:latin typeface="Times New Roman" panose="02020603050405020304" pitchFamily="18" charset="0"/>
                <a:cs typeface="Times New Roman" panose="02020603050405020304" pitchFamily="18" charset="0"/>
              </a:rPr>
              <a:t>г) </a:t>
            </a:r>
            <a:r>
              <a:rPr lang="ru-RU" sz="3200" b="1" dirty="0" err="1">
                <a:latin typeface="Times New Roman" panose="02020603050405020304" pitchFamily="18" charset="0"/>
                <a:cs typeface="Times New Roman" panose="02020603050405020304" pitchFamily="18" charset="0"/>
              </a:rPr>
              <a:t>адолатли</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қарорлар</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чиқариш</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орқали</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ходимларни</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жой-жойига</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қўйиш</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ҳамда</a:t>
            </a:r>
            <a:r>
              <a:rPr lang="ru-RU" sz="3200" b="1" dirty="0">
                <a:latin typeface="Times New Roman" panose="02020603050405020304" pitchFamily="18" charset="0"/>
                <a:cs typeface="Times New Roman" panose="02020603050405020304" pitchFamily="18" charset="0"/>
              </a:rPr>
              <a:t> улар </a:t>
            </a:r>
            <a:r>
              <a:rPr lang="ru-RU" sz="3200" b="1" dirty="0" err="1">
                <a:latin typeface="Times New Roman" panose="02020603050405020304" pitchFamily="18" charset="0"/>
                <a:cs typeface="Times New Roman" panose="02020603050405020304" pitchFamily="18" charset="0"/>
              </a:rPr>
              <a:t>имкониятларидан</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тўла</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фойдаланиш</a:t>
            </a:r>
            <a:r>
              <a:rPr lang="ru-RU" sz="3200" b="1" dirty="0">
                <a:latin typeface="Times New Roman" panose="02020603050405020304" pitchFamily="18" charset="0"/>
                <a:cs typeface="Times New Roman" panose="02020603050405020304" pitchFamily="18" charset="0"/>
              </a:rPr>
              <a:t>; </a:t>
            </a:r>
            <a:endParaRPr lang="ru-RU" sz="3200" b="1" dirty="0" smtClean="0">
              <a:latin typeface="Times New Roman" panose="02020603050405020304" pitchFamily="18" charset="0"/>
              <a:cs typeface="Times New Roman" panose="02020603050405020304" pitchFamily="18" charset="0"/>
            </a:endParaRPr>
          </a:p>
          <a:p>
            <a:r>
              <a:rPr lang="ru-RU" sz="3200" b="1" dirty="0" smtClean="0">
                <a:latin typeface="Times New Roman" panose="02020603050405020304" pitchFamily="18" charset="0"/>
                <a:cs typeface="Times New Roman" panose="02020603050405020304" pitchFamily="18" charset="0"/>
              </a:rPr>
              <a:t>(</a:t>
            </a:r>
            <a:r>
              <a:rPr lang="ru-RU" sz="3200" b="1" dirty="0">
                <a:latin typeface="Times New Roman" panose="02020603050405020304" pitchFamily="18" charset="0"/>
                <a:cs typeface="Times New Roman" panose="02020603050405020304" pitchFamily="18" charset="0"/>
              </a:rPr>
              <a:t>д) </a:t>
            </a:r>
            <a:r>
              <a:rPr lang="ru-RU" sz="3200" b="1" dirty="0" err="1">
                <a:latin typeface="Times New Roman" panose="02020603050405020304" pitchFamily="18" charset="0"/>
                <a:cs typeface="Times New Roman" panose="02020603050405020304" pitchFamily="18" charset="0"/>
              </a:rPr>
              <a:t>шахсий</a:t>
            </a:r>
            <a:r>
              <a:rPr lang="ru-RU" sz="3200" b="1" dirty="0">
                <a:latin typeface="Times New Roman" panose="02020603050405020304" pitchFamily="18" charset="0"/>
                <a:cs typeface="Times New Roman" panose="02020603050405020304" pitchFamily="18" charset="0"/>
              </a:rPr>
              <a:t> </a:t>
            </a:r>
            <a:r>
              <a:rPr lang="ru-RU" sz="3200" b="1" dirty="0" err="1" smtClean="0">
                <a:latin typeface="Times New Roman" panose="02020603050405020304" pitchFamily="18" charset="0"/>
                <a:cs typeface="Times New Roman" panose="02020603050405020304" pitchFamily="18" charset="0"/>
              </a:rPr>
              <a:t>ёқимтойлик</a:t>
            </a:r>
            <a:r>
              <a:rPr lang="ru-RU" sz="3200" b="1" dirty="0" smtClean="0">
                <a:latin typeface="Times New Roman" panose="02020603050405020304" pitchFamily="18" charset="0"/>
                <a:cs typeface="Times New Roman" panose="02020603050405020304" pitchFamily="18" charset="0"/>
              </a:rPr>
              <a:t>;</a:t>
            </a:r>
          </a:p>
          <a:p>
            <a:r>
              <a:rPr lang="ru-RU" sz="3200" b="1" dirty="0" smtClean="0">
                <a:latin typeface="Times New Roman" panose="02020603050405020304" pitchFamily="18" charset="0"/>
                <a:cs typeface="Times New Roman" panose="02020603050405020304" pitchFamily="18" charset="0"/>
              </a:rPr>
              <a:t> </a:t>
            </a:r>
            <a:r>
              <a:rPr lang="ru-RU" sz="3200" b="1" dirty="0">
                <a:latin typeface="Times New Roman" panose="02020603050405020304" pitchFamily="18" charset="0"/>
                <a:cs typeface="Times New Roman" panose="02020603050405020304" pitchFamily="18" charset="0"/>
              </a:rPr>
              <a:t>(е) </a:t>
            </a:r>
            <a:r>
              <a:rPr lang="ru-RU" sz="3200" b="1" dirty="0" err="1">
                <a:latin typeface="Times New Roman" panose="02020603050405020304" pitchFamily="18" charset="0"/>
                <a:cs typeface="Times New Roman" panose="02020603050405020304" pitchFamily="18" charset="0"/>
              </a:rPr>
              <a:t>жамоани</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ташкил</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этиш</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ва</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унда</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уйғун</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психологик</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муҳитни</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ушлаб</a:t>
            </a:r>
            <a:r>
              <a:rPr lang="ru-RU" sz="3200" b="1" dirty="0">
                <a:latin typeface="Times New Roman" panose="02020603050405020304" pitchFamily="18" charset="0"/>
                <a:cs typeface="Times New Roman" panose="02020603050405020304" pitchFamily="18" charset="0"/>
              </a:rPr>
              <a:t> тура </a:t>
            </a:r>
            <a:r>
              <a:rPr lang="ru-RU" sz="3200" b="1" dirty="0" err="1">
                <a:latin typeface="Times New Roman" panose="02020603050405020304" pitchFamily="18" charset="0"/>
                <a:cs typeface="Times New Roman" panose="02020603050405020304" pitchFamily="18" charset="0"/>
              </a:rPr>
              <a:t>олиш</a:t>
            </a:r>
            <a:r>
              <a:rPr lang="ru-RU" sz="3200" b="1" dirty="0">
                <a:latin typeface="Times New Roman" panose="02020603050405020304" pitchFamily="18" charset="0"/>
                <a:cs typeface="Times New Roman" panose="02020603050405020304" pitchFamily="18" charset="0"/>
              </a:rPr>
              <a:t> </a:t>
            </a:r>
            <a:r>
              <a:rPr lang="ru-RU" sz="3200" b="1" dirty="0" err="1">
                <a:latin typeface="Times New Roman" panose="02020603050405020304" pitchFamily="18" charset="0"/>
                <a:cs typeface="Times New Roman" panose="02020603050405020304" pitchFamily="18" charset="0"/>
              </a:rPr>
              <a:t>қобилияти</a:t>
            </a:r>
            <a:r>
              <a:rPr lang="ru-RU" sz="3200" b="1" dirty="0">
                <a:latin typeface="Times New Roman" panose="02020603050405020304" pitchFamily="18" charset="0"/>
                <a:cs typeface="Times New Roman" panose="02020603050405020304" pitchFamily="18" charset="0"/>
              </a:rPr>
              <a:t>. </a:t>
            </a:r>
            <a:endParaRPr lang="ru-RU" sz="3200" b="1" dirty="0" smtClean="0">
              <a:latin typeface="Times New Roman" panose="02020603050405020304" pitchFamily="18" charset="0"/>
              <a:cs typeface="Times New Roman" panose="02020603050405020304" pitchFamily="18" charset="0"/>
            </a:endParaRPr>
          </a:p>
          <a:p>
            <a:endParaRPr lang="ru-RU" sz="3200" dirty="0"/>
          </a:p>
        </p:txBody>
      </p:sp>
      <p:sp>
        <p:nvSpPr>
          <p:cNvPr id="4" name="Заголовок 1"/>
          <p:cNvSpPr>
            <a:spLocks noGrp="1"/>
          </p:cNvSpPr>
          <p:nvPr>
            <p:ph type="title"/>
          </p:nvPr>
        </p:nvSpPr>
        <p:spPr>
          <a:xfrm>
            <a:off x="1362075" y="170817"/>
            <a:ext cx="8543925" cy="457834"/>
          </a:xfrm>
        </p:spPr>
        <p:txBody>
          <a:bodyPr>
            <a:noAutofit/>
          </a:bodyPr>
          <a:lstStyle/>
          <a:p>
            <a:pPr algn="just"/>
            <a:r>
              <a:rPr lang="ru-RU" sz="3200" b="1" dirty="0" err="1">
                <a:latin typeface="Times New Roman" panose="02020603050405020304" pitchFamily="18" charset="0"/>
                <a:cs typeface="Times New Roman" panose="02020603050405020304" pitchFamily="18" charset="0"/>
              </a:rPr>
              <a:t>Раҳбарлик</a:t>
            </a:r>
            <a:r>
              <a:rPr lang="ru-RU" sz="3200" b="1" dirty="0">
                <a:latin typeface="Times New Roman" panose="02020603050405020304" pitchFamily="18" charset="0"/>
                <a:cs typeface="Times New Roman" panose="02020603050405020304" pitchFamily="18" charset="0"/>
              </a:rPr>
              <a:t> </a:t>
            </a:r>
            <a:r>
              <a:rPr lang="ru-RU" sz="3200" b="1" dirty="0" err="1" smtClean="0">
                <a:latin typeface="Times New Roman" panose="02020603050405020304" pitchFamily="18" charset="0"/>
                <a:cs typeface="Times New Roman" panose="02020603050405020304" pitchFamily="18" charset="0"/>
              </a:rPr>
              <a:t>сифатлари-давоми</a:t>
            </a:r>
            <a:r>
              <a:rPr lang="en-US" sz="3200" b="1" dirty="0" smtClean="0">
                <a:latin typeface="Times New Roman" panose="02020603050405020304" pitchFamily="18" charset="0"/>
                <a:cs typeface="Times New Roman" panose="02020603050405020304" pitchFamily="18" charset="0"/>
              </a:rPr>
              <a:t> [1]</a:t>
            </a:r>
            <a:r>
              <a:rPr lang="ru-RU" sz="3200" b="1" dirty="0" smtClean="0">
                <a:latin typeface="Times New Roman" panose="02020603050405020304" pitchFamily="18" charset="0"/>
                <a:cs typeface="Times New Roman" panose="02020603050405020304" pitchFamily="18" charset="0"/>
              </a:rPr>
              <a:t>: </a:t>
            </a:r>
            <a:endParaRPr lang="ru-RU"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15685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628651"/>
            <a:ext cx="9761219" cy="4351338"/>
          </a:xfrm>
        </p:spPr>
        <p:txBody>
          <a:bodyPr>
            <a:noAutofit/>
          </a:bodyPr>
          <a:lstStyle/>
          <a:p>
            <a:pPr algn="just"/>
            <a:r>
              <a:rPr lang="ru-RU" sz="2400" b="1" dirty="0" smtClean="0">
                <a:latin typeface="Times New Roman" panose="02020603050405020304" pitchFamily="18" charset="0"/>
                <a:cs typeface="Times New Roman" panose="02020603050405020304" pitchFamily="18" charset="0"/>
              </a:rPr>
              <a:t>      В</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Саломатлик</a:t>
            </a:r>
            <a:r>
              <a:rPr lang="ru-RU" sz="2400" b="1" dirty="0">
                <a:latin typeface="Times New Roman" panose="02020603050405020304" pitchFamily="18" charset="0"/>
                <a:cs typeface="Times New Roman" panose="02020603050405020304" pitchFamily="18" charset="0"/>
              </a:rPr>
              <a:t>. </a:t>
            </a:r>
            <a:endParaRPr lang="ru-RU" sz="2400" b="1" dirty="0" smtClean="0">
              <a:latin typeface="Times New Roman" panose="02020603050405020304" pitchFamily="18" charset="0"/>
              <a:cs typeface="Times New Roman" panose="02020603050405020304" pitchFamily="18" charset="0"/>
            </a:endParaRPr>
          </a:p>
          <a:p>
            <a:pPr algn="just"/>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Лекин</a:t>
            </a:r>
            <a:r>
              <a:rPr lang="ru-RU" sz="2400" b="1" dirty="0" smtClean="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барча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ўтказилган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тадқиқотлар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натижасида</a:t>
            </a:r>
            <a:r>
              <a:rPr lang="ru-RU" sz="2400" b="1" dirty="0">
                <a:latin typeface="Times New Roman" panose="02020603050405020304" pitchFamily="18" charset="0"/>
                <a:cs typeface="Times New Roman" panose="02020603050405020304" pitchFamily="18" charset="0"/>
              </a:rPr>
              <a:t> шу </a:t>
            </a:r>
            <a:r>
              <a:rPr lang="ru-RU" sz="2400" b="1" dirty="0" err="1">
                <a:latin typeface="Times New Roman" panose="02020603050405020304" pitchFamily="18" charset="0"/>
                <a:cs typeface="Times New Roman" panose="02020603050405020304" pitchFamily="18" charset="0"/>
              </a:rPr>
              <a:t>нарса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аѐн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бўлдики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америкалик</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раҳбарлар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кўпроқ</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ходимларнинг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шахсий-индивидуал</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ташаббуслар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кўрсатишларига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имкон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берувчи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муҳитнинг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бўлиши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тарафдорлари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бўлсалар</a:t>
            </a:r>
            <a:r>
              <a:rPr lang="ru-RU" sz="2400" b="1" dirty="0">
                <a:latin typeface="Times New Roman" panose="02020603050405020304" pitchFamily="18" charset="0"/>
                <a:cs typeface="Times New Roman" panose="02020603050405020304" pitchFamily="18" charset="0"/>
              </a:rPr>
              <a:t>, </a:t>
            </a:r>
            <a:endParaRPr lang="ru-RU" sz="2400" b="1" dirty="0" smtClean="0">
              <a:latin typeface="Times New Roman" panose="02020603050405020304" pitchFamily="18" charset="0"/>
              <a:cs typeface="Times New Roman" panose="02020603050405020304" pitchFamily="18" charset="0"/>
            </a:endParaRPr>
          </a:p>
          <a:p>
            <a:pPr algn="just"/>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Японияликлар</a:t>
            </a:r>
            <a:r>
              <a:rPr lang="ru-RU" sz="2400" b="1" dirty="0" smtClean="0">
                <a:latin typeface="Times New Roman" panose="02020603050405020304" pitchFamily="18" charset="0"/>
                <a:cs typeface="Times New Roman" panose="02020603050405020304" pitchFamily="18" charset="0"/>
              </a:rPr>
              <a:t> </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ходимларнинг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ҳамкорликдаги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фаолиятлари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самарасини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оширувчи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шароитларни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яратишга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эътибор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берадилар</a:t>
            </a:r>
            <a:r>
              <a:rPr lang="ru-RU" sz="2400" b="1" dirty="0">
                <a:latin typeface="Times New Roman" panose="02020603050405020304" pitchFamily="18" charset="0"/>
                <a:cs typeface="Times New Roman" panose="02020603050405020304" pitchFamily="18" charset="0"/>
              </a:rPr>
              <a:t>. </a:t>
            </a:r>
            <a:endParaRPr lang="ru-RU" sz="2400" b="1" dirty="0" smtClean="0">
              <a:latin typeface="Times New Roman" panose="02020603050405020304" pitchFamily="18" charset="0"/>
              <a:cs typeface="Times New Roman" panose="02020603050405020304" pitchFamily="18" charset="0"/>
            </a:endParaRPr>
          </a:p>
          <a:p>
            <a:pPr algn="just"/>
            <a:r>
              <a:rPr lang="ru-RU" sz="2400" b="1" dirty="0">
                <a:latin typeface="Times New Roman" panose="02020603050405020304" pitchFamily="18" charset="0"/>
                <a:cs typeface="Times New Roman" panose="02020603050405020304" pitchFamily="18" charset="0"/>
              </a:rPr>
              <a:t> </a:t>
            </a:r>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Тадқиқотларнинг</a:t>
            </a:r>
            <a:r>
              <a:rPr lang="ru-RU" sz="2400" b="1" dirty="0" smtClean="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кўрсатишича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раҳбарда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туғма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қобилият</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бўлади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деб</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ҳам</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иккинчи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томондан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раҳбар</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вазиятга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қараб</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стихияли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тарзда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тарбияланиб</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кетаверади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деб</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ҳам</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айтиб</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бўлмайди</a:t>
            </a:r>
            <a:r>
              <a:rPr lang="ru-RU" sz="2400" b="1" dirty="0">
                <a:latin typeface="Times New Roman" panose="02020603050405020304" pitchFamily="18" charset="0"/>
                <a:cs typeface="Times New Roman" panose="02020603050405020304" pitchFamily="18" charset="0"/>
              </a:rPr>
              <a:t>. </a:t>
            </a:r>
            <a:endParaRPr lang="ru-RU" sz="2400" b="1" dirty="0" smtClean="0">
              <a:latin typeface="Times New Roman" panose="02020603050405020304" pitchFamily="18" charset="0"/>
              <a:cs typeface="Times New Roman" panose="02020603050405020304" pitchFamily="18" charset="0"/>
            </a:endParaRPr>
          </a:p>
          <a:p>
            <a:pPr algn="just"/>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Минглаб</a:t>
            </a:r>
            <a:r>
              <a:rPr lang="ru-RU" sz="2400" b="1" dirty="0" smtClean="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шахс</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сифатлари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ичида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кўплари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раҳбарлик</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учун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қулай</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ва</a:t>
            </a:r>
            <a:r>
              <a:rPr lang="ru-RU" sz="2400" b="1" dirty="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маъқул</a:t>
            </a:r>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бўлиши</a:t>
            </a:r>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мумкин</a:t>
            </a:r>
            <a:r>
              <a:rPr lang="ru-RU" sz="2400" b="1" dirty="0" smtClean="0">
                <a:latin typeface="Times New Roman" panose="02020603050405020304" pitchFamily="18" charset="0"/>
                <a:cs typeface="Times New Roman" panose="02020603050405020304" pitchFamily="18" charset="0"/>
              </a:rPr>
              <a:t>. </a:t>
            </a:r>
          </a:p>
          <a:p>
            <a:pPr algn="just"/>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А.Петровский</a:t>
            </a:r>
            <a:r>
              <a:rPr lang="ru-RU" sz="2400" b="1" dirty="0" smtClean="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ана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шундай</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ижобий</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сифатлардан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бир</a:t>
            </a:r>
            <a:r>
              <a:rPr lang="ru-RU" sz="2400" b="1" dirty="0">
                <a:latin typeface="Times New Roman" panose="02020603050405020304" pitchFamily="18" charset="0"/>
                <a:cs typeface="Times New Roman" panose="02020603050405020304" pitchFamily="18" charset="0"/>
              </a:rPr>
              <a:t> ярим </a:t>
            </a:r>
            <a:r>
              <a:rPr lang="ru-RU" sz="2400" b="1" dirty="0" err="1">
                <a:latin typeface="Times New Roman" panose="02020603050405020304" pitchFamily="18" charset="0"/>
                <a:cs typeface="Times New Roman" panose="02020603050405020304" pitchFamily="18" charset="0"/>
              </a:rPr>
              <a:t>мингини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санаб</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чиққан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Лекин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уларнинг</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барчасини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умумлаштирадиган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албатта</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бўлиши</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лозим</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бўлган</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айрим</a:t>
            </a:r>
            <a:r>
              <a:rPr lang="ru-RU" sz="2400" b="1" dirty="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сифат</a:t>
            </a:r>
            <a:r>
              <a:rPr lang="ru-RU" sz="2400" b="1" dirty="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қобилиятдир</a:t>
            </a:r>
            <a:r>
              <a:rPr lang="ru-RU" sz="2400" b="1" dirty="0" smtClean="0">
                <a:latin typeface="Times New Roman" panose="02020603050405020304" pitchFamily="18" charset="0"/>
                <a:cs typeface="Times New Roman" panose="02020603050405020304" pitchFamily="18" charset="0"/>
              </a:rPr>
              <a:t>.</a:t>
            </a:r>
            <a:endParaRPr lang="ru-RU" sz="2400" b="1" dirty="0">
              <a:latin typeface="Times New Roman" panose="02020603050405020304" pitchFamily="18" charset="0"/>
              <a:cs typeface="Times New Roman" panose="02020603050405020304" pitchFamily="18" charset="0"/>
            </a:endParaRPr>
          </a:p>
          <a:p>
            <a:pPr algn="just"/>
            <a:endParaRPr lang="ru-RU" sz="2000" dirty="0">
              <a:latin typeface="Times New Roman" panose="02020603050405020304" pitchFamily="18" charset="0"/>
              <a:cs typeface="Times New Roman" panose="02020603050405020304" pitchFamily="18" charset="0"/>
            </a:endParaRPr>
          </a:p>
          <a:p>
            <a:pPr algn="just"/>
            <a:endParaRPr lang="ru-RU" sz="2000" dirty="0">
              <a:latin typeface="Times New Roman" panose="02020603050405020304" pitchFamily="18" charset="0"/>
              <a:cs typeface="Times New Roman" panose="02020603050405020304" pitchFamily="18" charset="0"/>
            </a:endParaRPr>
          </a:p>
        </p:txBody>
      </p:sp>
      <p:sp>
        <p:nvSpPr>
          <p:cNvPr id="4" name="Заголовок 1"/>
          <p:cNvSpPr>
            <a:spLocks noGrp="1"/>
          </p:cNvSpPr>
          <p:nvPr>
            <p:ph type="title"/>
          </p:nvPr>
        </p:nvSpPr>
        <p:spPr>
          <a:xfrm>
            <a:off x="1362075" y="170817"/>
            <a:ext cx="8543925" cy="457834"/>
          </a:xfrm>
        </p:spPr>
        <p:txBody>
          <a:bodyPr>
            <a:noAutofit/>
          </a:bodyPr>
          <a:lstStyle/>
          <a:p>
            <a:pPr algn="just"/>
            <a:r>
              <a:rPr lang="ru-RU" sz="3200" b="1" dirty="0" err="1">
                <a:latin typeface="Times New Roman" panose="02020603050405020304" pitchFamily="18" charset="0"/>
                <a:cs typeface="Times New Roman" panose="02020603050405020304" pitchFamily="18" charset="0"/>
              </a:rPr>
              <a:t>Раҳбарлик</a:t>
            </a:r>
            <a:r>
              <a:rPr lang="ru-RU" sz="3200" b="1" dirty="0">
                <a:latin typeface="Times New Roman" panose="02020603050405020304" pitchFamily="18" charset="0"/>
                <a:cs typeface="Times New Roman" panose="02020603050405020304" pitchFamily="18" charset="0"/>
              </a:rPr>
              <a:t> </a:t>
            </a:r>
            <a:r>
              <a:rPr lang="ru-RU" sz="3200" b="1" dirty="0" err="1" smtClean="0">
                <a:latin typeface="Times New Roman" panose="02020603050405020304" pitchFamily="18" charset="0"/>
                <a:cs typeface="Times New Roman" panose="02020603050405020304" pitchFamily="18" charset="0"/>
              </a:rPr>
              <a:t>сифатлари-давоми</a:t>
            </a:r>
            <a:r>
              <a:rPr lang="en-US" sz="3200" b="1" dirty="0" smtClean="0">
                <a:latin typeface="Times New Roman" panose="02020603050405020304" pitchFamily="18" charset="0"/>
                <a:cs typeface="Times New Roman" panose="02020603050405020304" pitchFamily="18" charset="0"/>
              </a:rPr>
              <a:t> [1]</a:t>
            </a:r>
            <a:r>
              <a:rPr lang="ru-RU" sz="3200" b="1" dirty="0" smtClean="0">
                <a:latin typeface="Times New Roman" panose="02020603050405020304" pitchFamily="18" charset="0"/>
                <a:cs typeface="Times New Roman" panose="02020603050405020304" pitchFamily="18" charset="0"/>
              </a:rPr>
              <a:t>: </a:t>
            </a:r>
            <a:endParaRPr lang="ru-RU"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54490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628651"/>
            <a:ext cx="9761219" cy="4351338"/>
          </a:xfrm>
        </p:spPr>
        <p:txBody>
          <a:bodyPr>
            <a:noAutofit/>
          </a:bodyPr>
          <a:lstStyle/>
          <a:p>
            <a:pPr algn="just"/>
            <a:endParaRPr lang="ru-RU" sz="2000" dirty="0">
              <a:latin typeface="Times New Roman" panose="02020603050405020304" pitchFamily="18" charset="0"/>
              <a:cs typeface="Times New Roman" panose="02020603050405020304" pitchFamily="18" charset="0"/>
            </a:endParaRPr>
          </a:p>
          <a:p>
            <a:pPr algn="just"/>
            <a:endParaRPr lang="ru-RU" sz="2000" dirty="0">
              <a:latin typeface="Times New Roman" panose="02020603050405020304" pitchFamily="18" charset="0"/>
              <a:cs typeface="Times New Roman" panose="02020603050405020304" pitchFamily="18" charset="0"/>
            </a:endParaRPr>
          </a:p>
        </p:txBody>
      </p:sp>
      <p:sp>
        <p:nvSpPr>
          <p:cNvPr id="4" name="Заголовок 1"/>
          <p:cNvSpPr>
            <a:spLocks noGrp="1"/>
          </p:cNvSpPr>
          <p:nvPr>
            <p:ph type="title"/>
          </p:nvPr>
        </p:nvSpPr>
        <p:spPr>
          <a:xfrm>
            <a:off x="1362075" y="170817"/>
            <a:ext cx="8543925" cy="457834"/>
          </a:xfrm>
        </p:spPr>
        <p:txBody>
          <a:bodyPr>
            <a:noAutofit/>
          </a:bodyPr>
          <a:lstStyle/>
          <a:p>
            <a:pPr algn="just"/>
            <a:r>
              <a:rPr lang="ru-RU" sz="3200" b="1" dirty="0" err="1">
                <a:latin typeface="Times New Roman" panose="02020603050405020304" pitchFamily="18" charset="0"/>
                <a:cs typeface="Times New Roman" panose="02020603050405020304" pitchFamily="18" charset="0"/>
              </a:rPr>
              <a:t>Раҳбарлик</a:t>
            </a:r>
            <a:r>
              <a:rPr lang="ru-RU" sz="3200" b="1" dirty="0">
                <a:latin typeface="Times New Roman" panose="02020603050405020304" pitchFamily="18" charset="0"/>
                <a:cs typeface="Times New Roman" panose="02020603050405020304" pitchFamily="18" charset="0"/>
              </a:rPr>
              <a:t> </a:t>
            </a:r>
            <a:r>
              <a:rPr lang="ru-RU" sz="3200" b="1" dirty="0" err="1" smtClean="0">
                <a:latin typeface="Times New Roman" panose="02020603050405020304" pitchFamily="18" charset="0"/>
                <a:cs typeface="Times New Roman" panose="02020603050405020304" pitchFamily="18" charset="0"/>
              </a:rPr>
              <a:t>сифатлари-давоми</a:t>
            </a:r>
            <a:r>
              <a:rPr lang="ru-RU" sz="3200" b="1" dirty="0" smtClean="0">
                <a:latin typeface="Times New Roman" panose="02020603050405020304" pitchFamily="18" charset="0"/>
                <a:cs typeface="Times New Roman" panose="02020603050405020304" pitchFamily="18" charset="0"/>
              </a:rPr>
              <a:t>: </a:t>
            </a:r>
            <a:endParaRPr lang="ru-RU" sz="3200" b="1" dirty="0">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388621" y="917912"/>
            <a:ext cx="9224008" cy="5693866"/>
          </a:xfrm>
          <a:prstGeom prst="rect">
            <a:avLst/>
          </a:prstGeom>
        </p:spPr>
        <p:txBody>
          <a:bodyPr wrap="square">
            <a:spAutoFit/>
          </a:bodyPr>
          <a:lstStyle/>
          <a:p>
            <a:pPr algn="just"/>
            <a:r>
              <a:rPr lang="ru-RU" sz="2800" b="1" dirty="0" smtClean="0">
                <a:latin typeface="Times New Roman" panose="02020603050405020304" pitchFamily="18" charset="0"/>
                <a:cs typeface="Times New Roman" panose="02020603050405020304" pitchFamily="18" charset="0"/>
              </a:rPr>
              <a:t>        Амир </a:t>
            </a:r>
            <a:r>
              <a:rPr lang="ru-RU" sz="2800" b="1" dirty="0" err="1">
                <a:latin typeface="Times New Roman" panose="02020603050405020304" pitchFamily="18" charset="0"/>
                <a:cs typeface="Times New Roman" panose="02020603050405020304" pitchFamily="18" charset="0"/>
              </a:rPr>
              <a:t>Темур</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давлатни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бошқариш</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воситалари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ҳақида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тўхталиб</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шундай</a:t>
            </a:r>
            <a:r>
              <a:rPr lang="ru-RU" sz="2800" b="1" dirty="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ёзади</a:t>
            </a:r>
            <a:r>
              <a:rPr lang="ru-RU" sz="2800" b="1" dirty="0">
                <a:latin typeface="Times New Roman" panose="02020603050405020304" pitchFamily="18" charset="0"/>
                <a:cs typeface="Times New Roman" panose="02020603050405020304" pitchFamily="18" charset="0"/>
              </a:rPr>
              <a:t>: </a:t>
            </a:r>
            <a:endParaRPr lang="ru-RU" sz="2800" b="1" dirty="0" smtClean="0">
              <a:latin typeface="Times New Roman" panose="02020603050405020304" pitchFamily="18" charset="0"/>
              <a:cs typeface="Times New Roman" panose="02020603050405020304" pitchFamily="18" charset="0"/>
            </a:endParaRPr>
          </a:p>
          <a:p>
            <a:pPr algn="just"/>
            <a:r>
              <a:rPr lang="ru-RU" sz="2800" b="1" dirty="0" smtClean="0">
                <a:latin typeface="Times New Roman" panose="02020603050405020304" pitchFamily="18" charset="0"/>
                <a:cs typeface="Times New Roman" panose="02020603050405020304" pitchFamily="18" charset="0"/>
              </a:rPr>
              <a:t>«</a:t>
            </a:r>
            <a:r>
              <a:rPr lang="ru-RU" sz="2800" b="1" dirty="0" err="1">
                <a:latin typeface="Times New Roman" panose="02020603050405020304" pitchFamily="18" charset="0"/>
                <a:cs typeface="Times New Roman" panose="02020603050405020304" pitchFamily="18" charset="0"/>
              </a:rPr>
              <a:t>Салтанат</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ишларида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тўрт</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нарсага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амал</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қилиш</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лозим</a:t>
            </a:r>
            <a:r>
              <a:rPr lang="ru-RU" sz="2800" b="1" dirty="0">
                <a:latin typeface="Times New Roman" panose="02020603050405020304" pitchFamily="18" charset="0"/>
                <a:cs typeface="Times New Roman" panose="02020603050405020304" pitchFamily="18" charset="0"/>
              </a:rPr>
              <a:t>: (1) </a:t>
            </a:r>
            <a:r>
              <a:rPr lang="ru-RU" sz="2800" b="1" dirty="0" err="1">
                <a:latin typeface="Times New Roman" panose="02020603050405020304" pitchFamily="18" charset="0"/>
                <a:cs typeface="Times New Roman" panose="02020603050405020304" pitchFamily="18" charset="0"/>
              </a:rPr>
              <a:t>кенгаш</a:t>
            </a:r>
            <a:r>
              <a:rPr lang="ru-RU" sz="2800" b="1" dirty="0">
                <a:latin typeface="Times New Roman" panose="02020603050405020304" pitchFamily="18" charset="0"/>
                <a:cs typeface="Times New Roman" panose="02020603050405020304" pitchFamily="18" charset="0"/>
              </a:rPr>
              <a:t>; </a:t>
            </a:r>
            <a:endParaRPr lang="ru-RU" sz="2800" b="1" dirty="0" smtClean="0">
              <a:latin typeface="Times New Roman" panose="02020603050405020304" pitchFamily="18" charset="0"/>
              <a:cs typeface="Times New Roman" panose="02020603050405020304" pitchFamily="18" charset="0"/>
            </a:endParaRPr>
          </a:p>
          <a:p>
            <a:pPr algn="just"/>
            <a:r>
              <a:rPr lang="ru-RU" sz="2800" b="1" dirty="0" smtClean="0">
                <a:latin typeface="Times New Roman" panose="02020603050405020304" pitchFamily="18" charset="0"/>
                <a:cs typeface="Times New Roman" panose="02020603050405020304" pitchFamily="18" charset="0"/>
              </a:rPr>
              <a:t>(</a:t>
            </a:r>
            <a:r>
              <a:rPr lang="ru-RU" sz="2800" b="1" dirty="0">
                <a:latin typeface="Times New Roman" panose="02020603050405020304" pitchFamily="18" charset="0"/>
                <a:cs typeface="Times New Roman" panose="02020603050405020304" pitchFamily="18" charset="0"/>
              </a:rPr>
              <a:t>2) </a:t>
            </a:r>
            <a:r>
              <a:rPr lang="ru-RU" sz="2800" b="1" dirty="0" err="1">
                <a:latin typeface="Times New Roman" panose="02020603050405020304" pitchFamily="18" charset="0"/>
                <a:cs typeface="Times New Roman" panose="02020603050405020304" pitchFamily="18" charset="0"/>
              </a:rPr>
              <a:t>машварату</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маслаҳат</a:t>
            </a:r>
            <a:r>
              <a:rPr lang="ru-RU" sz="2800" b="1" dirty="0">
                <a:latin typeface="Times New Roman" panose="02020603050405020304" pitchFamily="18" charset="0"/>
                <a:cs typeface="Times New Roman" panose="02020603050405020304" pitchFamily="18" charset="0"/>
              </a:rPr>
              <a:t>; </a:t>
            </a:r>
            <a:endParaRPr lang="ru-RU" sz="2800" b="1" dirty="0" smtClean="0">
              <a:latin typeface="Times New Roman" panose="02020603050405020304" pitchFamily="18" charset="0"/>
              <a:cs typeface="Times New Roman" panose="02020603050405020304" pitchFamily="18" charset="0"/>
            </a:endParaRPr>
          </a:p>
          <a:p>
            <a:pPr algn="just"/>
            <a:r>
              <a:rPr lang="ru-RU" sz="2800" b="1" dirty="0" smtClean="0">
                <a:latin typeface="Times New Roman" panose="02020603050405020304" pitchFamily="18" charset="0"/>
                <a:cs typeface="Times New Roman" panose="02020603050405020304" pitchFamily="18" charset="0"/>
              </a:rPr>
              <a:t>(</a:t>
            </a:r>
            <a:r>
              <a:rPr lang="ru-RU" sz="2800" b="1" dirty="0">
                <a:latin typeface="Times New Roman" panose="02020603050405020304" pitchFamily="18" charset="0"/>
                <a:cs typeface="Times New Roman" panose="02020603050405020304" pitchFamily="18" charset="0"/>
              </a:rPr>
              <a:t>3) </a:t>
            </a:r>
            <a:r>
              <a:rPr lang="ru-RU" sz="2800" b="1" dirty="0" err="1">
                <a:latin typeface="Times New Roman" panose="02020603050405020304" pitchFamily="18" charset="0"/>
                <a:cs typeface="Times New Roman" panose="02020603050405020304" pitchFamily="18" charset="0"/>
              </a:rPr>
              <a:t>қатъий</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қарор</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тадбиркорлик</a:t>
            </a:r>
            <a:r>
              <a:rPr lang="ru-RU" sz="2800" b="1" dirty="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ҳушёрлик</a:t>
            </a:r>
            <a:r>
              <a:rPr lang="ru-RU" sz="2800" b="1" dirty="0">
                <a:latin typeface="Times New Roman" panose="02020603050405020304" pitchFamily="18" charset="0"/>
                <a:cs typeface="Times New Roman" panose="02020603050405020304" pitchFamily="18" charset="0"/>
              </a:rPr>
              <a:t>; </a:t>
            </a:r>
            <a:endParaRPr lang="ru-RU" sz="2800" b="1" dirty="0" smtClean="0">
              <a:latin typeface="Times New Roman" panose="02020603050405020304" pitchFamily="18" charset="0"/>
              <a:cs typeface="Times New Roman" panose="02020603050405020304" pitchFamily="18" charset="0"/>
            </a:endParaRPr>
          </a:p>
          <a:p>
            <a:pPr algn="just"/>
            <a:r>
              <a:rPr lang="ru-RU" sz="2800" b="1" dirty="0" smtClean="0">
                <a:latin typeface="Times New Roman" panose="02020603050405020304" pitchFamily="18" charset="0"/>
                <a:cs typeface="Times New Roman" panose="02020603050405020304" pitchFamily="18" charset="0"/>
              </a:rPr>
              <a:t>(</a:t>
            </a:r>
            <a:r>
              <a:rPr lang="ru-RU" sz="2800" b="1" dirty="0">
                <a:latin typeface="Times New Roman" panose="02020603050405020304" pitchFamily="18" charset="0"/>
                <a:cs typeface="Times New Roman" panose="02020603050405020304" pitchFamily="18" charset="0"/>
              </a:rPr>
              <a:t>4) </a:t>
            </a:r>
            <a:r>
              <a:rPr lang="ru-RU" sz="2800" b="1" dirty="0" err="1" smtClean="0">
                <a:latin typeface="Times New Roman" panose="02020603050405020304" pitchFamily="18" charset="0"/>
                <a:cs typeface="Times New Roman" panose="02020603050405020304" pitchFamily="18" charset="0"/>
              </a:rPr>
              <a:t>эҳтиёткорлик</a:t>
            </a:r>
            <a:r>
              <a:rPr lang="ru-RU" sz="2800" b="1" dirty="0">
                <a:latin typeface="Times New Roman" panose="02020603050405020304" pitchFamily="18" charset="0"/>
                <a:cs typeface="Times New Roman" panose="02020603050405020304" pitchFamily="18" charset="0"/>
              </a:rPr>
              <a:t>». </a:t>
            </a:r>
            <a:endParaRPr lang="ru-RU" sz="2800" b="1" dirty="0" smtClean="0">
              <a:latin typeface="Times New Roman" panose="02020603050405020304" pitchFamily="18" charset="0"/>
              <a:cs typeface="Times New Roman" panose="02020603050405020304" pitchFamily="18" charset="0"/>
            </a:endParaRPr>
          </a:p>
          <a:p>
            <a:pPr algn="just"/>
            <a:r>
              <a:rPr lang="ru-RU" sz="2800" b="1" dirty="0" smtClean="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Унинг</a:t>
            </a:r>
            <a:r>
              <a:rPr lang="ru-RU" sz="2800" b="1" dirty="0" smtClean="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фикрича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Ишбилармон</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мардлик</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ва</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шижоат</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соҳиби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азми</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қатъий</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тадбиркор</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ва</a:t>
            </a:r>
            <a:r>
              <a:rPr lang="ru-RU" sz="2800" b="1" dirty="0">
                <a:latin typeface="Times New Roman" panose="02020603050405020304" pitchFamily="18" charset="0"/>
                <a:cs typeface="Times New Roman" panose="02020603050405020304" pitchFamily="18" charset="0"/>
              </a:rPr>
              <a:t> </a:t>
            </a:r>
            <a:r>
              <a:rPr lang="ru-RU" sz="2800" b="1" dirty="0" err="1" smtClean="0">
                <a:latin typeface="Times New Roman" panose="02020603050405020304" pitchFamily="18" charset="0"/>
                <a:cs typeface="Times New Roman" panose="02020603050405020304" pitchFamily="18" charset="0"/>
              </a:rPr>
              <a:t>ҳушёр</a:t>
            </a:r>
            <a:r>
              <a:rPr lang="ru-RU" sz="2800" b="1" dirty="0" smtClean="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бир</a:t>
            </a:r>
            <a:r>
              <a:rPr lang="ru-RU" sz="2800" b="1" dirty="0">
                <a:latin typeface="Times New Roman" panose="02020603050405020304" pitchFamily="18" charset="0"/>
                <a:cs typeface="Times New Roman" panose="02020603050405020304" pitchFamily="18" charset="0"/>
              </a:rPr>
              <a:t> киши </a:t>
            </a:r>
            <a:r>
              <a:rPr lang="ru-RU" sz="2800" b="1" dirty="0" err="1">
                <a:latin typeface="Times New Roman" panose="02020603050405020304" pitchFamily="18" charset="0"/>
                <a:cs typeface="Times New Roman" panose="02020603050405020304" pitchFamily="18" charset="0"/>
              </a:rPr>
              <a:t>минг-минглаб</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тадбирсиз</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лоқайд</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кишилардан</a:t>
            </a:r>
            <a:r>
              <a:rPr lang="ru-RU" sz="2800" b="1" dirty="0">
                <a:latin typeface="Times New Roman" panose="02020603050405020304" pitchFamily="18" charset="0"/>
                <a:cs typeface="Times New Roman" panose="02020603050405020304" pitchFamily="18" charset="0"/>
              </a:rPr>
              <a:t> </a:t>
            </a:r>
            <a:r>
              <a:rPr lang="ru-RU" sz="2800" b="1" dirty="0" err="1">
                <a:latin typeface="Times New Roman" panose="02020603050405020304" pitchFamily="18" charset="0"/>
                <a:cs typeface="Times New Roman" panose="02020603050405020304" pitchFamily="18" charset="0"/>
              </a:rPr>
              <a:t>яхшидир</a:t>
            </a:r>
            <a:r>
              <a:rPr lang="ru-RU" sz="2800" b="1" dirty="0" smtClean="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[10]</a:t>
            </a:r>
            <a:r>
              <a:rPr lang="ru-RU" sz="2800" b="1" dirty="0" smtClean="0">
                <a:latin typeface="Times New Roman" panose="02020603050405020304" pitchFamily="18" charset="0"/>
                <a:cs typeface="Times New Roman" panose="02020603050405020304" pitchFamily="18" charset="0"/>
              </a:rPr>
              <a:t>. </a:t>
            </a:r>
          </a:p>
          <a:p>
            <a:pPr algn="just"/>
            <a:endParaRPr lang="ru-RU" sz="2800" b="1" dirty="0">
              <a:latin typeface="Times New Roman" panose="02020603050405020304" pitchFamily="18" charset="0"/>
              <a:cs typeface="Times New Roman" panose="02020603050405020304" pitchFamily="18" charset="0"/>
            </a:endParaRPr>
          </a:p>
          <a:p>
            <a:pPr algn="just"/>
            <a:endParaRPr lang="ru-RU" sz="2800" b="1"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29051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16117" y="4999725"/>
            <a:ext cx="9030503" cy="1380443"/>
          </a:xfrm>
          <a:prstGeom prst="rect">
            <a:avLst/>
          </a:prstGeom>
        </p:spPr>
        <p:txBody>
          <a:bodyPr wrap="square">
            <a:spAutoFit/>
          </a:bodyPr>
          <a:lstStyle/>
          <a:p>
            <a:pPr>
              <a:lnSpc>
                <a:spcPct val="107000"/>
              </a:lnSpc>
              <a:spcAft>
                <a:spcPts val="800"/>
              </a:spcAft>
            </a:pP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«Бошқарувчилик - бу ишларни тўғри бажариш санъати. Етакчилик - бу тўғри иш қилиш санъатидир». </a:t>
            </a:r>
          </a:p>
          <a:p>
            <a:pPr algn="r">
              <a:lnSpc>
                <a:spcPct val="107000"/>
              </a:lnSpc>
              <a:spcAft>
                <a:spcPts val="800"/>
              </a:spcAft>
            </a:pPr>
            <a:r>
              <a:rPr lang="uz-Cyrl-UZ" sz="2400" b="1" dirty="0" smtClean="0">
                <a:latin typeface="Times New Roman" panose="02020603050405020304" pitchFamily="18" charset="0"/>
                <a:cs typeface="Times New Roman" panose="02020603050405020304" pitchFamily="18" charset="0"/>
              </a:rPr>
              <a:t>Питер Друкер </a:t>
            </a:r>
            <a:endParaRPr lang="uz-Cyrl-UZ" sz="2400" b="1" dirty="0">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0" name="Рисунок 9"/>
          <p:cNvPicPr>
            <a:picLocks noChangeAspect="1"/>
          </p:cNvPicPr>
          <p:nvPr/>
        </p:nvPicPr>
        <p:blipFill>
          <a:blip r:embed="rId3"/>
          <a:stretch>
            <a:fillRect/>
          </a:stretch>
        </p:blipFill>
        <p:spPr>
          <a:xfrm>
            <a:off x="263772" y="1127858"/>
            <a:ext cx="9282848" cy="3398422"/>
          </a:xfrm>
          <a:prstGeom prst="rect">
            <a:avLst/>
          </a:prstGeom>
        </p:spPr>
      </p:pic>
      <p:sp>
        <p:nvSpPr>
          <p:cNvPr id="14" name="Прямоугольник 13"/>
          <p:cNvSpPr/>
          <p:nvPr/>
        </p:nvSpPr>
        <p:spPr>
          <a:xfrm>
            <a:off x="712812" y="1832108"/>
            <a:ext cx="8480371" cy="2463367"/>
          </a:xfrm>
          <a:prstGeom prst="rect">
            <a:avLst/>
          </a:prstGeom>
        </p:spPr>
        <p:txBody>
          <a:bodyPr wrap="square">
            <a:spAutoFit/>
          </a:bodyPr>
          <a:lstStyle/>
          <a:p>
            <a:pPr algn="just">
              <a:lnSpc>
                <a:spcPct val="107000"/>
              </a:lnSpc>
              <a:spcAft>
                <a:spcPts val="800"/>
              </a:spcAft>
            </a:pPr>
            <a:r>
              <a:rPr lang="uz-Cyrl-UZ" sz="2400" b="1" dirty="0">
                <a:latin typeface="Times New Roman" panose="02020603050405020304" pitchFamily="18" charset="0"/>
                <a:ea typeface="Calibri" panose="020F0502020204030204" pitchFamily="34" charset="0"/>
                <a:cs typeface="Times New Roman" panose="02020603050405020304" pitchFamily="18" charset="0"/>
              </a:rPr>
              <a:t> </a:t>
            </a: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    Бошқарув </a:t>
            </a:r>
            <a:r>
              <a:rPr lang="uz-Cyrl-UZ" sz="2400" b="1" dirty="0">
                <a:latin typeface="Times New Roman" panose="02020603050405020304" pitchFamily="18" charset="0"/>
                <a:ea typeface="Calibri" panose="020F0502020204030204" pitchFamily="34" charset="0"/>
                <a:cs typeface="Times New Roman" panose="02020603050405020304" pitchFamily="18" charset="0"/>
              </a:rPr>
              <a:t>тажрибаси шуни кўрсатадики, айнан етакчилик услуби бизнесни рақобатбардош қилиш, </a:t>
            </a: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вақт ва </a:t>
            </a:r>
            <a:r>
              <a:rPr lang="uz-Cyrl-UZ" sz="2400" b="1" dirty="0">
                <a:latin typeface="Times New Roman" panose="02020603050405020304" pitchFamily="18" charset="0"/>
                <a:ea typeface="Calibri" panose="020F0502020204030204" pitchFamily="34" charset="0"/>
                <a:cs typeface="Times New Roman" panose="02020603050405020304" pitchFamily="18" charset="0"/>
              </a:rPr>
              <a:t>инсон </a:t>
            </a: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ресурсларининг  </a:t>
            </a:r>
            <a:r>
              <a:rPr lang="uz-Cyrl-UZ" sz="2400" b="1" dirty="0">
                <a:latin typeface="Times New Roman" panose="02020603050405020304" pitchFamily="18" charset="0"/>
                <a:ea typeface="Calibri" panose="020F0502020204030204" pitchFamily="34" charset="0"/>
                <a:cs typeface="Times New Roman" panose="02020603050405020304" pitchFamily="18" charset="0"/>
              </a:rPr>
              <a:t>харажатларини камайтириш, кадрлар </a:t>
            </a: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қўнимсизлигининг </a:t>
            </a:r>
            <a:r>
              <a:rPr lang="uz-Cyrl-UZ" sz="2400" b="1" dirty="0">
                <a:latin typeface="Times New Roman" panose="02020603050405020304" pitchFamily="18" charset="0"/>
                <a:ea typeface="Calibri" panose="020F0502020204030204" pitchFamily="34" charset="0"/>
                <a:cs typeface="Times New Roman" panose="02020603050405020304" pitchFamily="18" charset="0"/>
              </a:rPr>
              <a:t>олдини олиш ва узоқ муддатли мақсадларга </a:t>
            </a: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эришишда </a:t>
            </a:r>
            <a:r>
              <a:rPr lang="uz-Cyrl-UZ" sz="2400" b="1" dirty="0">
                <a:latin typeface="Times New Roman" panose="02020603050405020304" pitchFamily="18" charset="0"/>
                <a:ea typeface="Calibri" panose="020F0502020204030204" pitchFamily="34" charset="0"/>
                <a:cs typeface="Times New Roman" panose="02020603050405020304" pitchFamily="18" charset="0"/>
              </a:rPr>
              <a:t>дўстона жамоани яратишга ёрдам беради.</a:t>
            </a:r>
            <a:endParaRPr lang="ru-RU" sz="2400" b="1" dirty="0">
              <a:latin typeface="Calibri" panose="020F0502020204030204" pitchFamily="34" charset="0"/>
              <a:ea typeface="Calibri" panose="020F0502020204030204" pitchFamily="34" charset="0"/>
              <a:cs typeface="Times New Roman" panose="02020603050405020304" pitchFamily="18" charset="0"/>
            </a:endParaRPr>
          </a:p>
        </p:txBody>
      </p:sp>
      <p:sp>
        <p:nvSpPr>
          <p:cNvPr id="15" name="Заголовок 1">
            <a:extLst>
              <a:ext uri="{FF2B5EF4-FFF2-40B4-BE49-F238E27FC236}">
                <a16:creationId xmlns:a16="http://schemas.microsoft.com/office/drawing/2014/main" id="{33AD25CB-B5DB-4802-9D4A-A1169F3F0927}"/>
              </a:ext>
            </a:extLst>
          </p:cNvPr>
          <p:cNvSpPr txBox="1">
            <a:spLocks/>
          </p:cNvSpPr>
          <p:nvPr/>
        </p:nvSpPr>
        <p:spPr>
          <a:xfrm>
            <a:off x="0" y="323328"/>
            <a:ext cx="9906001" cy="656026"/>
          </a:xfrm>
          <a:prstGeom prst="rect">
            <a:avLst/>
          </a:prstGeom>
          <a:solidFill>
            <a:schemeClr val="accent1"/>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algn="ctr">
              <a:defRPr/>
            </a:pPr>
            <a:r>
              <a:rPr lang="en-US" sz="2400" dirty="0">
                <a:solidFill>
                  <a:srgbClr val="002060"/>
                </a:solidFill>
                <a:latin typeface="Times New Roman" panose="02020603050405020304" pitchFamily="18" charset="0"/>
                <a:ea typeface="Calibri" panose="020F0502020204030204" pitchFamily="34" charset="0"/>
                <a:cs typeface="Times New Roman" panose="02020603050405020304" pitchFamily="18" charset="0"/>
              </a:rPr>
              <a:t>2</a:t>
            </a:r>
            <a:r>
              <a:rPr lang="ru-RU" sz="24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r>
              <a:rPr lang="uz-Cyrl-UZ" sz="2400" dirty="0" smtClean="0">
                <a:solidFill>
                  <a:schemeClr val="tx1"/>
                </a:solidFill>
                <a:latin typeface="Times New Roman" panose="02020603050405020304" pitchFamily="18" charset="0"/>
                <a:cs typeface="Times New Roman" panose="02020603050405020304" pitchFamily="18" charset="0"/>
              </a:rPr>
              <a:t> </a:t>
            </a:r>
            <a:r>
              <a:rPr lang="uz-Cyrl-UZ" sz="2400" dirty="0">
                <a:solidFill>
                  <a:schemeClr val="tx1"/>
                </a:solidFill>
                <a:latin typeface="Times New Roman" panose="02020603050405020304" pitchFamily="18" charset="0"/>
                <a:cs typeface="Times New Roman" panose="02020603050405020304" pitchFamily="18" charset="0"/>
              </a:rPr>
              <a:t>Корхоналарда лидерлик ва унинг моҳияти ва зарурлиги.</a:t>
            </a:r>
            <a:endParaRPr lang="ru-RU" sz="2400" dirty="0">
              <a:solidFill>
                <a:schemeClr val="tx1"/>
              </a:solidFill>
              <a:latin typeface="Times New Roman" panose="02020603050405020304" pitchFamily="18" charset="0"/>
              <a:cs typeface="Times New Roman" panose="02020603050405020304" pitchFamily="18" charset="0"/>
            </a:endParaRPr>
          </a:p>
          <a:p>
            <a:pPr algn="ctr">
              <a:defRPr/>
            </a:pPr>
            <a:r>
              <a:rPr lang="en-US" sz="24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[2]</a:t>
            </a:r>
            <a:r>
              <a:rPr lang="uz-Cyrl-UZ" sz="2400" dirty="0" smtClean="0">
                <a:solidFill>
                  <a:srgbClr val="002060"/>
                </a:solidFill>
                <a:latin typeface="Times New Roman" panose="02020603050405020304" pitchFamily="18" charset="0"/>
                <a:ea typeface="Calibri" panose="020F0502020204030204" pitchFamily="34" charset="0"/>
                <a:cs typeface="Times New Roman" panose="02020603050405020304" pitchFamily="18" charset="0"/>
              </a:rPr>
              <a:t>:</a:t>
            </a:r>
            <a:endParaRPr kumimoji="0" lang="ru-RU" sz="2400" b="1" i="0" u="none" strike="noStrike" kern="1200" cap="none" spc="0" normalizeH="0" baseline="0" noProof="0" dirty="0">
              <a:ln>
                <a:noFill/>
              </a:ln>
              <a:solidFill>
                <a:srgbClr val="002060"/>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1025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Rectangle 2"/>
          <p:cNvSpPr>
            <a:spLocks noGrp="1" noChangeArrowheads="1"/>
          </p:cNvSpPr>
          <p:nvPr>
            <p:ph type="title"/>
          </p:nvPr>
        </p:nvSpPr>
        <p:spPr>
          <a:xfrm>
            <a:off x="232249" y="223206"/>
            <a:ext cx="9222908" cy="1590676"/>
          </a:xfrm>
        </p:spPr>
        <p:txBody>
          <a:bodyPr>
            <a:normAutofit/>
          </a:bodyPr>
          <a:lstStyle/>
          <a:p>
            <a:pPr algn="ctr">
              <a:lnSpc>
                <a:spcPct val="107000"/>
              </a:lnSpc>
              <a:spcAft>
                <a:spcPts val="800"/>
              </a:spcAft>
            </a:pPr>
            <a:r>
              <a:rPr lang="uz-Cyrl-UZ" sz="2400" b="1" dirty="0" smtClean="0">
                <a:effectLst/>
                <a:latin typeface="Times New Roman" panose="02020603050405020304" pitchFamily="18" charset="0"/>
                <a:ea typeface="Calibri" panose="020F0502020204030204" pitchFamily="34" charset="0"/>
                <a:cs typeface="Times New Roman" panose="02020603050405020304" pitchFamily="18" charset="0"/>
              </a:rPr>
              <a:t>ЛИДЕР</a:t>
            </a:r>
            <a:r>
              <a:rPr lang="en-US" sz="2400" b="1" dirty="0" smtClean="0">
                <a:effectLst/>
                <a:latin typeface="Times New Roman" panose="02020603050405020304" pitchFamily="18" charset="0"/>
                <a:ea typeface="Calibri" panose="020F0502020204030204" pitchFamily="34" charset="0"/>
                <a:cs typeface="Times New Roman" panose="02020603050405020304" pitchFamily="18" charset="0"/>
              </a:rPr>
              <a:t> [2]</a:t>
            </a:r>
            <a:r>
              <a:rPr lang="uz-Cyrl-UZ" sz="2400" b="1"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uz-Cyrl-UZ" sz="2400" dirty="0" smtClean="0">
                <a:latin typeface="Times New Roman" panose="02020603050405020304" pitchFamily="18" charset="0"/>
                <a:ea typeface="Calibri" panose="020F0502020204030204" pitchFamily="34" charset="0"/>
                <a:cs typeface="Times New Roman" panose="02020603050405020304" pitchFamily="18" charset="0"/>
              </a:rPr>
              <a:t>- </a:t>
            </a:r>
            <a:r>
              <a:rPr lang="uz-Cyrl-UZ" sz="2400" b="1" dirty="0" smtClean="0">
                <a:effectLst/>
                <a:latin typeface="Times New Roman" panose="02020603050405020304" pitchFamily="18" charset="0"/>
                <a:ea typeface="Calibri" panose="020F0502020204030204" pitchFamily="34" charset="0"/>
                <a:cs typeface="Times New Roman" panose="02020603050405020304" pitchFamily="18" charset="0"/>
              </a:rPr>
              <a:t>ТУШУНЧАСИ ШАХСЛАРАРО МУНОСАБАТЛАР ТАРКИБИДА УСТУН РОЛ ЎЙНАЙДИГАН ШАХСНИ АНГЛАТАДИ.</a:t>
            </a:r>
            <a:endParaRPr lang="uz-Cyrl-UZ" sz="24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6" name="Rectangle 7"/>
          <p:cNvSpPr>
            <a:spLocks noGrp="1" noChangeArrowheads="1"/>
          </p:cNvSpPr>
          <p:nvPr>
            <p:ph idx="1"/>
          </p:nvPr>
        </p:nvSpPr>
        <p:spPr>
          <a:xfrm>
            <a:off x="110168" y="4010312"/>
            <a:ext cx="9672809" cy="2747946"/>
          </a:xfrm>
          <a:noFill/>
          <a:ln/>
        </p:spPr>
        <p:txBody>
          <a:bodyPr>
            <a:normAutofit/>
          </a:bodyPr>
          <a:lstStyle/>
          <a:p>
            <a:pPr marL="0" indent="0" algn="just">
              <a:lnSpc>
                <a:spcPct val="107000"/>
              </a:lnSpc>
              <a:spcAft>
                <a:spcPts val="800"/>
              </a:spcAft>
              <a:buNone/>
            </a:pPr>
            <a:r>
              <a:rPr lang="uz-Cyrl-UZ" sz="2400" b="1" dirty="0" smtClean="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         </a:t>
            </a:r>
            <a:r>
              <a:rPr lang="uz-Cyrl-UZ" sz="2400" b="1" dirty="0" smtClean="0">
                <a:solidFill>
                  <a:srgbClr val="0070C0"/>
                </a:solidFill>
                <a:effectLst/>
                <a:latin typeface="Times New Roman" panose="02020603050405020304" pitchFamily="18" charset="0"/>
                <a:ea typeface="Calibri" panose="020F0502020204030204" pitchFamily="34" charset="0"/>
                <a:cs typeface="Times New Roman" panose="02020603050405020304" pitchFamily="18" charset="0"/>
              </a:rPr>
              <a:t>Лидерлик</a:t>
            </a:r>
            <a:r>
              <a:rPr lang="uz-Cyrl-UZ" sz="2400" b="1" dirty="0" smtClean="0">
                <a:effectLst/>
                <a:latin typeface="Times New Roman" panose="02020603050405020304" pitchFamily="18" charset="0"/>
                <a:ea typeface="Calibri" panose="020F0502020204030204" pitchFamily="34" charset="0"/>
                <a:cs typeface="Times New Roman" panose="02020603050405020304" pitchFamily="18" charset="0"/>
              </a:rPr>
              <a:t> - бу алоҳида шахслар ёки гуруҳларнинг ўз мақсадларига эришиш учун таъсир қилиш жараёни. Ташкилий бошқарувни бошқариш тизимининг энг муҳим омили лидерликдир.</a:t>
            </a:r>
            <a:r>
              <a:rPr lang="uz-Cyrl-UZ" sz="2400" dirty="0" smtClean="0"/>
              <a:t> </a:t>
            </a:r>
          </a:p>
          <a:p>
            <a:pPr marL="0" indent="0" algn="just">
              <a:lnSpc>
                <a:spcPct val="100000"/>
              </a:lnSpc>
              <a:spcBef>
                <a:spcPts val="0"/>
              </a:spcBef>
              <a:buNone/>
            </a:pPr>
            <a:r>
              <a:rPr lang="uz-Cyrl-UZ" sz="2400" b="1" dirty="0" smtClean="0">
                <a:latin typeface="Times New Roman" panose="02020603050405020304" pitchFamily="18" charset="0"/>
                <a:cs typeface="Times New Roman" panose="02020603050405020304" pitchFamily="18" charset="0"/>
              </a:rPr>
              <a:t>«Киши қанчалик юқори мартабага эришмасин, у барибир камтар                            бўлиб қолиши лозим». </a:t>
            </a:r>
          </a:p>
          <a:p>
            <a:pPr marL="0" indent="0" algn="just">
              <a:lnSpc>
                <a:spcPct val="100000"/>
              </a:lnSpc>
              <a:spcBef>
                <a:spcPts val="0"/>
              </a:spcBef>
              <a:buNone/>
            </a:pPr>
            <a:r>
              <a:rPr lang="uz-Cyrl-UZ" sz="1700" b="1" dirty="0" smtClean="0">
                <a:latin typeface="Times New Roman" panose="02020603050405020304" pitchFamily="18" charset="0"/>
                <a:cs typeface="Times New Roman" panose="02020603050405020304" pitchFamily="18" charset="0"/>
              </a:rPr>
              <a:t>                                                                (Юсуф Хос Хожиб. Қутадғу билиг. – Т.: «Фан», 1972. – Б. 163.)</a:t>
            </a:r>
          </a:p>
          <a:p>
            <a:pPr marL="0" indent="0" algn="just">
              <a:lnSpc>
                <a:spcPct val="100000"/>
              </a:lnSpc>
              <a:spcBef>
                <a:spcPts val="0"/>
              </a:spcBef>
              <a:buNone/>
            </a:pPr>
            <a:endParaRPr lang="uz-Cyrl-UZ" sz="24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232249" y="1701988"/>
            <a:ext cx="9428648" cy="2308324"/>
          </a:xfrm>
          <a:prstGeom prst="rect">
            <a:avLst/>
          </a:prstGeom>
        </p:spPr>
        <p:txBody>
          <a:bodyPr wrap="square">
            <a:spAutoFit/>
          </a:bodyPr>
          <a:lstStyle/>
          <a:p>
            <a:pPr algn="just"/>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Лидер</a:t>
            </a:r>
            <a:r>
              <a:rPr lang="en-US" sz="2400" b="1" dirty="0" smtClean="0">
                <a:latin typeface="Times New Roman" panose="02020603050405020304" pitchFamily="18" charset="0"/>
                <a:ea typeface="Calibri" panose="020F0502020204030204" pitchFamily="34" charset="0"/>
                <a:cs typeface="Times New Roman" panose="02020603050405020304" pitchFamily="18" charset="0"/>
              </a:rPr>
              <a:t> [2]</a:t>
            </a: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 </a:t>
            </a:r>
            <a:r>
              <a:rPr lang="uz-Cyrl-UZ" sz="2400" b="1" dirty="0">
                <a:latin typeface="Times New Roman" panose="02020603050405020304" pitchFamily="18" charset="0"/>
                <a:ea typeface="Calibri" panose="020F0502020204030204" pitchFamily="34" charset="0"/>
                <a:cs typeface="Times New Roman" panose="02020603050405020304" pitchFamily="18" charset="0"/>
              </a:rPr>
              <a:t>- бу ходимларнинг хатти-ҳаракатларига ҳақиқий таъсир кўрсата оладиган шахс. Раҳбардан фарқли ўлароқ, раҳбар бошқариш ваколатига эга бўлган ва гуруҳнинг асосий фаолиятини ташкил этиш билан боғлиқ бўлган расмий шахсдир. Расмий раҳбар ҳар доим ҳам лидер бўлавермайди. Лидер номзодига объектив ва субъектив омиллар таъсир кўрсатади</a:t>
            </a:r>
            <a:endParaRPr lang="ru-RU" sz="2400" b="1" dirty="0"/>
          </a:p>
        </p:txBody>
      </p:sp>
    </p:spTree>
    <p:extLst>
      <p:ext uri="{BB962C8B-B14F-4D97-AF65-F5344CB8AC3E}">
        <p14:creationId xmlns:p14="http://schemas.microsoft.com/office/powerpoint/2010/main" val="423266954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4237" y="120074"/>
            <a:ext cx="9540608" cy="5175519"/>
          </a:xfrm>
          <a:prstGeom prst="rect">
            <a:avLst/>
          </a:prstGeom>
        </p:spPr>
        <p:txBody>
          <a:bodyPr wrap="square">
            <a:spAutoFit/>
          </a:bodyPr>
          <a:lstStyle/>
          <a:p>
            <a:pPr algn="just">
              <a:lnSpc>
                <a:spcPct val="107000"/>
              </a:lnSpc>
              <a:spcAft>
                <a:spcPts val="800"/>
              </a:spcAft>
            </a:pPr>
            <a:r>
              <a:rPr lang="uz-Cyrl-UZ" sz="2800" b="1" dirty="0" smtClean="0">
                <a:latin typeface="Times New Roman" panose="02020603050405020304" pitchFamily="18" charset="0"/>
                <a:ea typeface="Calibri" panose="020F0502020204030204" pitchFamily="34" charset="0"/>
                <a:cs typeface="Times New Roman" panose="02020603050405020304" pitchFamily="18" charset="0"/>
              </a:rPr>
              <a:t>        Лидерлик</a:t>
            </a:r>
            <a:r>
              <a:rPr lang="en-US" sz="2800" b="1" dirty="0" smtClean="0">
                <a:latin typeface="Times New Roman" panose="02020603050405020304" pitchFamily="18" charset="0"/>
                <a:ea typeface="Calibri" panose="020F0502020204030204" pitchFamily="34" charset="0"/>
                <a:cs typeface="Times New Roman" panose="02020603050405020304" pitchFamily="18" charset="0"/>
              </a:rPr>
              <a:t> [1]</a:t>
            </a:r>
            <a:r>
              <a:rPr lang="uz-Cyrl-UZ" sz="2800" b="1" dirty="0" smtClean="0">
                <a:latin typeface="Times New Roman" panose="02020603050405020304" pitchFamily="18" charset="0"/>
                <a:ea typeface="Calibri" panose="020F0502020204030204" pitchFamily="34" charset="0"/>
                <a:cs typeface="Times New Roman" panose="02020603050405020304" pitchFamily="18" charset="0"/>
              </a:rPr>
              <a:t> - </a:t>
            </a:r>
            <a:r>
              <a:rPr lang="uz-Cyrl-UZ" sz="2200" b="1" dirty="0" smtClean="0">
                <a:latin typeface="Times New Roman" panose="02020603050405020304" pitchFamily="18" charset="0"/>
                <a:ea typeface="Calibri" panose="020F0502020204030204" pitchFamily="34" charset="0"/>
                <a:cs typeface="Times New Roman" panose="02020603050405020304" pitchFamily="18" charset="0"/>
              </a:rPr>
              <a:t>бу бошқаларни бирлаштирадиган ва мақсадга эришиш учун қўлларидан келганини қилишга ундай оладиган ижтимоий таъсир. Лидерга ходимлар расмий ваколат ёкий лавозими туфайли эмас, балки ишонч ва ҳурмат туфайли эргашади. Гарчи бу нарсалар ҳар доим ҳам бир-бирини истисно этмаса ҳам.</a:t>
            </a:r>
          </a:p>
          <a:p>
            <a:pPr indent="449580" algn="just">
              <a:lnSpc>
                <a:spcPct val="107000"/>
              </a:lnSpc>
              <a:spcAft>
                <a:spcPts val="800"/>
              </a:spcAft>
            </a:pPr>
            <a:r>
              <a:rPr lang="uz-Cyrl-UZ" sz="2200" b="1" dirty="0" smtClean="0">
                <a:latin typeface="Times New Roman" panose="02020603050405020304" pitchFamily="18" charset="0"/>
                <a:ea typeface="Calibri" panose="020F0502020204030204" pitchFamily="34" charset="0"/>
                <a:cs typeface="Times New Roman" panose="02020603050405020304" pitchFamily="18" charset="0"/>
              </a:rPr>
              <a:t>Тарихдаги ҳақиқий лидерлар ҳаёт тарзини ўзгартирувчи, одамларни буюк ишларга ундайдиган сиёсатчилар, саркардалар ва арбоблардир. Мисол учун, Амур Темур, ... кабиларни эслашимиз мумкин.</a:t>
            </a:r>
          </a:p>
          <a:p>
            <a:pPr indent="449580" algn="just">
              <a:lnSpc>
                <a:spcPct val="107000"/>
              </a:lnSpc>
              <a:spcAft>
                <a:spcPts val="800"/>
              </a:spcAft>
            </a:pPr>
            <a:r>
              <a:rPr lang="uz-Cyrl-UZ" sz="2200" b="1" dirty="0" smtClean="0">
                <a:latin typeface="Times New Roman" panose="02020603050405020304" pitchFamily="18" charset="0"/>
                <a:ea typeface="Calibri" panose="020F0502020204030204" pitchFamily="34" charset="0"/>
                <a:cs typeface="Times New Roman" panose="02020603050405020304" pitchFamily="18" charset="0"/>
              </a:rPr>
              <a:t>Замонавий бизнесда бундай одамлар Стив Жобс, Уоррен Баффет, Илон Маск каби олдинни кўра билувчилардир. Аммо лидер бўлиш учун космосга ракеталарни учириш шарт эмас, сиз масъулиятнинг кичик соҳасида етакчи бўлишингиз лидерликнинг белигисидир.</a:t>
            </a:r>
          </a:p>
          <a:p>
            <a:pPr algn="just">
              <a:lnSpc>
                <a:spcPct val="107000"/>
              </a:lnSpc>
              <a:spcAft>
                <a:spcPts val="800"/>
              </a:spcAft>
            </a:pPr>
            <a:endParaRPr lang="uz-Cyrl-UZ" sz="2000"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Прямоугольник 4"/>
          <p:cNvSpPr/>
          <p:nvPr/>
        </p:nvSpPr>
        <p:spPr>
          <a:xfrm>
            <a:off x="440675" y="5113648"/>
            <a:ext cx="8989763" cy="1380443"/>
          </a:xfrm>
          <a:prstGeom prst="rect">
            <a:avLst/>
          </a:prstGeom>
        </p:spPr>
        <p:txBody>
          <a:bodyPr wrap="square">
            <a:spAutoFit/>
          </a:bodyPr>
          <a:lstStyle/>
          <a:p>
            <a:pPr algn="just">
              <a:lnSpc>
                <a:spcPct val="107000"/>
              </a:lnSpc>
              <a:spcAft>
                <a:spcPts val="800"/>
              </a:spcAft>
            </a:pPr>
            <a:r>
              <a:rPr lang="uz-Cyrl-UZ" sz="2000" b="1" dirty="0" smtClean="0">
                <a:latin typeface="Times New Roman" panose="02020603050405020304" pitchFamily="18" charset="0"/>
                <a:ea typeface="Calibri" panose="020F0502020204030204" pitchFamily="34" charset="0"/>
                <a:cs typeface="Times New Roman" panose="02020603050405020304" pitchFamily="18" charset="0"/>
              </a:rPr>
              <a:t>“</a:t>
            </a: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Буюк лидерлар ажойиб ишларни қилишлари шарт эмас. Улар бошқа одамларни бунга ундайдилар халос." </a:t>
            </a:r>
          </a:p>
          <a:p>
            <a:pPr algn="just">
              <a:lnSpc>
                <a:spcPct val="107000"/>
              </a:lnSpc>
              <a:spcAft>
                <a:spcPts val="800"/>
              </a:spcAft>
            </a:pPr>
            <a:r>
              <a:rPr lang="uz-Cyrl-UZ" sz="2400" b="1" dirty="0">
                <a:latin typeface="Times New Roman" panose="02020603050405020304" pitchFamily="18" charset="0"/>
                <a:ea typeface="Calibri" panose="020F0502020204030204" pitchFamily="34" charset="0"/>
                <a:cs typeface="Times New Roman" panose="02020603050405020304" pitchFamily="18" charset="0"/>
              </a:rPr>
              <a:t>	</a:t>
            </a:r>
            <a:r>
              <a:rPr lang="uz-Cyrl-UZ" sz="2400" b="1" dirty="0" smtClean="0">
                <a:latin typeface="Times New Roman" panose="02020603050405020304" pitchFamily="18" charset="0"/>
                <a:ea typeface="Calibri" panose="020F0502020204030204" pitchFamily="34" charset="0"/>
                <a:cs typeface="Times New Roman" panose="02020603050405020304" pitchFamily="18" charset="0"/>
              </a:rPr>
              <a:t>					              Роналд Рейган</a:t>
            </a:r>
            <a:endParaRPr lang="uz-Cyrl-UZ" sz="2400" b="1" dirty="0">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997262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08610" y="228600"/>
            <a:ext cx="9349739" cy="6629400"/>
          </a:xfrm>
        </p:spPr>
        <p:txBody>
          <a:bodyPr>
            <a:normAutofit fontScale="77500" lnSpcReduction="20000"/>
          </a:bodyPr>
          <a:lstStyle/>
          <a:p>
            <a:pPr algn="just"/>
            <a:r>
              <a:rPr lang="uz-Cyrl-UZ" dirty="0"/>
              <a:t>     </a:t>
            </a:r>
            <a:r>
              <a:rPr lang="uz-Cyrl-UZ" sz="3600" b="1" dirty="0">
                <a:latin typeface="Times New Roman" panose="02020603050405020304" pitchFamily="18" charset="0"/>
                <a:cs typeface="Times New Roman" panose="02020603050405020304" pitchFamily="18" charset="0"/>
              </a:rPr>
              <a:t>  </a:t>
            </a:r>
            <a:r>
              <a:rPr lang="en-US" sz="3600" b="1" dirty="0" smtClean="0">
                <a:latin typeface="Times New Roman" panose="02020603050405020304" pitchFamily="18" charset="0"/>
                <a:cs typeface="Times New Roman" panose="02020603050405020304" pitchFamily="18" charset="0"/>
              </a:rPr>
              <a:t>  </a:t>
            </a:r>
            <a:r>
              <a:rPr lang="uz-Cyrl-UZ" sz="3600" b="1" dirty="0" smtClean="0">
                <a:latin typeface="Times New Roman" panose="02020603050405020304" pitchFamily="18" charset="0"/>
                <a:cs typeface="Times New Roman" panose="02020603050405020304" pitchFamily="18" charset="0"/>
              </a:rPr>
              <a:t>Лидер</a:t>
            </a:r>
            <a:r>
              <a:rPr lang="en-US" sz="3600" b="1" dirty="0" smtClean="0">
                <a:latin typeface="Times New Roman" panose="02020603050405020304" pitchFamily="18" charset="0"/>
                <a:cs typeface="Times New Roman" panose="02020603050405020304" pitchFamily="18" charset="0"/>
              </a:rPr>
              <a:t> [1]</a:t>
            </a:r>
            <a:r>
              <a:rPr lang="uz-Cyrl-UZ" sz="3600" b="1" dirty="0" smtClean="0">
                <a:latin typeface="Times New Roman" panose="02020603050405020304" pitchFamily="18" charset="0"/>
                <a:cs typeface="Times New Roman" panose="02020603050405020304" pitchFamily="18" charset="0"/>
              </a:rPr>
              <a:t> </a:t>
            </a:r>
            <a:r>
              <a:rPr lang="uz-Cyrl-UZ" sz="3600" b="1" dirty="0">
                <a:latin typeface="Times New Roman" panose="02020603050405020304" pitchFamily="18" charset="0"/>
                <a:cs typeface="Times New Roman" panose="02020603050405020304" pitchFamily="18" charset="0"/>
              </a:rPr>
              <a:t>-  бугунги янгиланиш, демократиялаш, бозор иқтисодиёти шароитида ишчи, ходимларнинг меҳнат, ижтимоий ва сиёсий фаоллигини кучайтириш учун умумий ва махсус психологик ва педагогик билим, малака ва кўникмаларга эга бўлиб, шулар асосида жамоа фаолиятини ташкил эта билиш қобилиятини ўзида онгли ривожлантириши мақсадга мувофиқдир.</a:t>
            </a:r>
            <a:endParaRPr lang="ru-RU" sz="3600" b="1" dirty="0">
              <a:latin typeface="Times New Roman" panose="02020603050405020304" pitchFamily="18" charset="0"/>
              <a:cs typeface="Times New Roman" panose="02020603050405020304" pitchFamily="18" charset="0"/>
            </a:endParaRPr>
          </a:p>
          <a:p>
            <a:pPr algn="just"/>
            <a:r>
              <a:rPr lang="uz-Cyrl-UZ" sz="3600" b="1" dirty="0">
                <a:latin typeface="Times New Roman" panose="02020603050405020304" pitchFamily="18" charset="0"/>
                <a:cs typeface="Times New Roman" panose="02020603050405020304" pitchFamily="18" charset="0"/>
              </a:rPr>
              <a:t>           Бугунги лидернинг ташкилотчилик фаолиятида қўлланиладиган унинг бошқарувга тайёргарлигини негизларидан бирини ташкил этадиган восита махсус психологик билимлар мажмуи ҳисобланади. Кишиларнинг психикасига ва кайфиятига таъсир кўрсатишга асосланган психологик, педагогик ва социал - психолгик бошқариш воситалари катта аҳамиятга эгадир. Ҳар бир ишчи - ходимнинг ўз индивидуал хусусиятлари мавжуд. Лидер шуларни билиши ва улардан ишлаб чиқаришни бошқаришга оид кундалик ишида моҳирлик билан фойдаланиши керак.</a:t>
            </a:r>
            <a:endParaRPr lang="ru-RU" sz="3600" b="1" dirty="0">
              <a:latin typeface="Times New Roman" panose="02020603050405020304" pitchFamily="18" charset="0"/>
              <a:cs typeface="Times New Roman" panose="02020603050405020304" pitchFamily="18" charset="0"/>
            </a:endParaRPr>
          </a:p>
          <a:p>
            <a:pPr algn="just"/>
            <a:endParaRPr lang="ru-RU" dirty="0"/>
          </a:p>
        </p:txBody>
      </p:sp>
    </p:spTree>
    <p:extLst>
      <p:ext uri="{BB962C8B-B14F-4D97-AF65-F5344CB8AC3E}">
        <p14:creationId xmlns:p14="http://schemas.microsoft.com/office/powerpoint/2010/main" val="317337860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1039" y="102236"/>
            <a:ext cx="8543925" cy="1325563"/>
          </a:xfrm>
        </p:spPr>
        <p:txBody>
          <a:bodyPr>
            <a:noAutofit/>
          </a:bodyPr>
          <a:lstStyle/>
          <a:p>
            <a:pPr algn="ctr"/>
            <a:r>
              <a:rPr lang="uz-Cyrl-UZ" sz="3200" b="1" dirty="0">
                <a:latin typeface="Times New Roman" panose="02020603050405020304" pitchFamily="18" charset="0"/>
                <a:cs typeface="Times New Roman" panose="02020603050405020304" pitchFamily="18" charset="0"/>
              </a:rPr>
              <a:t>Лидернинг ўз-ўзини тарбиялаш омиллари ва механизмларига қуйидагилар </a:t>
            </a:r>
            <a:r>
              <a:rPr lang="uz-Cyrl-UZ" sz="3200" b="1" dirty="0" smtClean="0">
                <a:latin typeface="Times New Roman" panose="02020603050405020304" pitchFamily="18" charset="0"/>
                <a:cs typeface="Times New Roman" panose="02020603050405020304" pitchFamily="18" charset="0"/>
              </a:rPr>
              <a:t>киради</a:t>
            </a:r>
            <a:r>
              <a:rPr lang="en-US" sz="3200" b="1" dirty="0" smtClean="0">
                <a:latin typeface="Times New Roman" panose="02020603050405020304" pitchFamily="18" charset="0"/>
                <a:cs typeface="Times New Roman" panose="02020603050405020304" pitchFamily="18" charset="0"/>
              </a:rPr>
              <a:t>[3]</a:t>
            </a:r>
            <a:r>
              <a:rPr lang="uz-Cyrl-UZ" sz="3200" b="1" dirty="0" smtClean="0">
                <a:latin typeface="Times New Roman" panose="02020603050405020304" pitchFamily="18" charset="0"/>
                <a:cs typeface="Times New Roman" panose="02020603050405020304" pitchFamily="18" charset="0"/>
              </a:rPr>
              <a:t>:</a:t>
            </a:r>
            <a:r>
              <a:rPr lang="ru-RU" sz="3200" b="1" dirty="0">
                <a:latin typeface="Times New Roman" panose="02020603050405020304" pitchFamily="18" charset="0"/>
                <a:cs typeface="Times New Roman" panose="02020603050405020304" pitchFamily="18" charset="0"/>
              </a:rPr>
              <a:t/>
            </a:r>
            <a:br>
              <a:rPr lang="ru-RU" sz="3200" b="1" dirty="0">
                <a:latin typeface="Times New Roman" panose="02020603050405020304" pitchFamily="18" charset="0"/>
                <a:cs typeface="Times New Roman" panose="02020603050405020304" pitchFamily="18" charset="0"/>
              </a:rPr>
            </a:br>
            <a:endParaRPr lang="ru-RU" sz="32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37160" y="1108710"/>
            <a:ext cx="9681209" cy="5262563"/>
          </a:xfrm>
        </p:spPr>
        <p:txBody>
          <a:bodyPr>
            <a:normAutofit fontScale="77500" lnSpcReduction="20000"/>
          </a:bodyPr>
          <a:lstStyle/>
          <a:p>
            <a:pPr algn="just"/>
            <a:r>
              <a:rPr lang="uz-Cyrl-UZ" dirty="0"/>
              <a:t>     </a:t>
            </a:r>
            <a:r>
              <a:rPr lang="uz-Cyrl-UZ" sz="3400" b="1" dirty="0" smtClean="0">
                <a:latin typeface="Times New Roman" panose="02020603050405020304" pitchFamily="18" charset="0"/>
                <a:cs typeface="Times New Roman" panose="02020603050405020304" pitchFamily="18" charset="0"/>
              </a:rPr>
              <a:t>1</a:t>
            </a:r>
            <a:r>
              <a:rPr lang="uz-Cyrl-UZ" sz="3400" b="1" dirty="0">
                <a:latin typeface="Times New Roman" panose="02020603050405020304" pitchFamily="18" charset="0"/>
                <a:cs typeface="Times New Roman" panose="02020603050405020304" pitchFamily="18" charset="0"/>
              </a:rPr>
              <a:t>. Ўз-ўзи билан мулоқотда бўлиш (ўзини конкрет тарбия объекти сифатида идрок этиш ва ўзи билан мулоқотни ташкил этиш cифатида);</a:t>
            </a:r>
            <a:endParaRPr lang="ru-RU" sz="3400" b="1" dirty="0">
              <a:latin typeface="Times New Roman" panose="02020603050405020304" pitchFamily="18" charset="0"/>
              <a:cs typeface="Times New Roman" panose="02020603050405020304" pitchFamily="18" charset="0"/>
            </a:endParaRPr>
          </a:p>
          <a:p>
            <a:pPr algn="just"/>
            <a:r>
              <a:rPr lang="uz-Cyrl-UZ" sz="3400" b="1" dirty="0">
                <a:latin typeface="Times New Roman" panose="02020603050405020304" pitchFamily="18" charset="0"/>
                <a:cs typeface="Times New Roman" panose="02020603050405020304" pitchFamily="18" charset="0"/>
              </a:rPr>
              <a:t>  </a:t>
            </a:r>
            <a:r>
              <a:rPr lang="uz-Cyrl-UZ" sz="3400" b="1" dirty="0" smtClean="0">
                <a:latin typeface="Times New Roman" panose="02020603050405020304" pitchFamily="18" charset="0"/>
                <a:cs typeface="Times New Roman" panose="02020603050405020304" pitchFamily="18" charset="0"/>
              </a:rPr>
              <a:t>2</a:t>
            </a:r>
            <a:r>
              <a:rPr lang="uz-Cyrl-UZ" sz="3400" b="1" dirty="0">
                <a:latin typeface="Times New Roman" panose="02020603050405020304" pitchFamily="18" charset="0"/>
                <a:cs typeface="Times New Roman" panose="02020603050405020304" pitchFamily="18" charset="0"/>
              </a:rPr>
              <a:t>. Ўз-ўзини ишонтиришлар (ўз имкониятлари, кучи ва иродасига ишониш орқали, ижобий хулқ нормаларига буйсиндириш);</a:t>
            </a:r>
            <a:endParaRPr lang="ru-RU" sz="3400" b="1" dirty="0">
              <a:latin typeface="Times New Roman" panose="02020603050405020304" pitchFamily="18" charset="0"/>
              <a:cs typeface="Times New Roman" panose="02020603050405020304" pitchFamily="18" charset="0"/>
            </a:endParaRPr>
          </a:p>
          <a:p>
            <a:pPr algn="just"/>
            <a:r>
              <a:rPr lang="uz-Cyrl-UZ" sz="3400" b="1" dirty="0">
                <a:latin typeface="Times New Roman" panose="02020603050405020304" pitchFamily="18" charset="0"/>
                <a:cs typeface="Times New Roman" panose="02020603050405020304" pitchFamily="18" charset="0"/>
              </a:rPr>
              <a:t>    </a:t>
            </a:r>
            <a:r>
              <a:rPr lang="uz-Cyrl-UZ" sz="3400" b="1" dirty="0" smtClean="0">
                <a:latin typeface="Times New Roman" panose="02020603050405020304" pitchFamily="18" charset="0"/>
                <a:cs typeface="Times New Roman" panose="02020603050405020304" pitchFamily="18" charset="0"/>
              </a:rPr>
              <a:t>3</a:t>
            </a:r>
            <a:r>
              <a:rPr lang="uz-Cyrl-UZ" sz="3400" b="1" dirty="0">
                <a:latin typeface="Times New Roman" panose="02020603050405020304" pitchFamily="18" charset="0"/>
                <a:cs typeface="Times New Roman" panose="02020603050405020304" pitchFamily="18" charset="0"/>
              </a:rPr>
              <a:t>. Ўз-ўзига буйруқ бериш (тиғиз ва экстремал ҳолатларда ўзини қўлга олиш ва мақбул йўлга ўзини чорлай олиш сифатида);</a:t>
            </a:r>
            <a:endParaRPr lang="ru-RU" sz="3400" b="1" dirty="0">
              <a:latin typeface="Times New Roman" panose="02020603050405020304" pitchFamily="18" charset="0"/>
              <a:cs typeface="Times New Roman" panose="02020603050405020304" pitchFamily="18" charset="0"/>
            </a:endParaRPr>
          </a:p>
          <a:p>
            <a:pPr algn="just"/>
            <a:r>
              <a:rPr lang="uz-Cyrl-UZ" sz="3400" b="1" dirty="0">
                <a:latin typeface="Times New Roman" panose="02020603050405020304" pitchFamily="18" charset="0"/>
                <a:cs typeface="Times New Roman" panose="02020603050405020304" pitchFamily="18" charset="0"/>
              </a:rPr>
              <a:t> </a:t>
            </a:r>
            <a:r>
              <a:rPr lang="uz-Cyrl-UZ" sz="3400" b="1" dirty="0" smtClean="0">
                <a:latin typeface="Times New Roman" panose="02020603050405020304" pitchFamily="18" charset="0"/>
                <a:cs typeface="Times New Roman" panose="02020603050405020304" pitchFamily="18" charset="0"/>
              </a:rPr>
              <a:t>4.Ўз-ўзига </a:t>
            </a:r>
            <a:r>
              <a:rPr lang="uz-Cyrl-UZ" sz="3400" b="1" dirty="0">
                <a:latin typeface="Times New Roman" panose="02020603050405020304" pitchFamily="18" charset="0"/>
                <a:cs typeface="Times New Roman" panose="02020603050405020304" pitchFamily="18" charset="0"/>
              </a:rPr>
              <a:t>таъсир ёки аутосуггестия (ижтимоий нормалардан келиб чиққан ҳолда    ўзида маъқул, қадриятли установкаларни шакллантира олиш сифатида);</a:t>
            </a:r>
            <a:endParaRPr lang="ru-RU" sz="3400" b="1" dirty="0">
              <a:latin typeface="Times New Roman" panose="02020603050405020304" pitchFamily="18" charset="0"/>
              <a:cs typeface="Times New Roman" panose="02020603050405020304" pitchFamily="18" charset="0"/>
            </a:endParaRPr>
          </a:p>
          <a:p>
            <a:pPr algn="just"/>
            <a:r>
              <a:rPr lang="uz-Cyrl-UZ" sz="3400" b="1" dirty="0">
                <a:latin typeface="Times New Roman" panose="02020603050405020304" pitchFamily="18" charset="0"/>
                <a:cs typeface="Times New Roman" panose="02020603050405020304" pitchFamily="18" charset="0"/>
              </a:rPr>
              <a:t> </a:t>
            </a:r>
            <a:r>
              <a:rPr lang="en-US" sz="3400" b="1" dirty="0">
                <a:latin typeface="Times New Roman" panose="02020603050405020304" pitchFamily="18" charset="0"/>
                <a:cs typeface="Times New Roman" panose="02020603050405020304" pitchFamily="18" charset="0"/>
              </a:rPr>
              <a:t> </a:t>
            </a:r>
            <a:r>
              <a:rPr lang="en-US" sz="3400" b="1" dirty="0" smtClean="0">
                <a:latin typeface="Times New Roman" panose="02020603050405020304" pitchFamily="18" charset="0"/>
                <a:cs typeface="Times New Roman" panose="02020603050405020304" pitchFamily="18" charset="0"/>
              </a:rPr>
              <a:t> </a:t>
            </a:r>
            <a:r>
              <a:rPr lang="uz-Cyrl-UZ" sz="3400" b="1" dirty="0" smtClean="0">
                <a:latin typeface="Times New Roman" panose="02020603050405020304" pitchFamily="18" charset="0"/>
                <a:cs typeface="Times New Roman" panose="02020603050405020304" pitchFamily="18" charset="0"/>
              </a:rPr>
              <a:t>5</a:t>
            </a:r>
            <a:r>
              <a:rPr lang="uz-Cyrl-UZ" sz="3400" b="1" dirty="0">
                <a:latin typeface="Times New Roman" panose="02020603050405020304" pitchFamily="18" charset="0"/>
                <a:cs typeface="Times New Roman" panose="02020603050405020304" pitchFamily="18" charset="0"/>
              </a:rPr>
              <a:t>. Ички интизом - ўз-ўзининг бошқаришнинг муҳим мезони ҳар доим ҳар ерда ўзининг барча ҳаракатларини мунтазам равишда коррекция қилиш ва бошқариш учун зарур сифатдир.</a:t>
            </a:r>
            <a:endParaRPr lang="ru-RU" sz="3400" b="1" dirty="0">
              <a:latin typeface="Times New Roman" panose="02020603050405020304" pitchFamily="18" charset="0"/>
              <a:cs typeface="Times New Roman" panose="02020603050405020304" pitchFamily="18" charset="0"/>
            </a:endParaRPr>
          </a:p>
          <a:p>
            <a:pPr algn="just"/>
            <a:endParaRPr lang="ru-RU" sz="3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463487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Grp="1" noChangeArrowheads="1"/>
          </p:cNvSpPr>
          <p:nvPr>
            <p:ph idx="1"/>
          </p:nvPr>
        </p:nvSpPr>
        <p:spPr>
          <a:xfrm>
            <a:off x="213682" y="993500"/>
            <a:ext cx="9580313" cy="4757303"/>
          </a:xfrm>
        </p:spPr>
        <p:txBody>
          <a:bodyPr>
            <a:noAutofit/>
          </a:bodyPr>
          <a:lstStyle/>
          <a:p>
            <a:pPr algn="just">
              <a:lnSpc>
                <a:spcPct val="107000"/>
              </a:lnSpc>
              <a:spcAft>
                <a:spcPts val="800"/>
              </a:spcAft>
            </a:pPr>
            <a:r>
              <a:rPr lang="uz-Cyrl-UZ" sz="2300" b="1" dirty="0" smtClean="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гуруҳнинг асосий вазифаларини ҳал қилишда юқори фаоллик ва ташаббускорлик</a:t>
            </a:r>
            <a:r>
              <a:rPr lang="uz-Cyrl-UZ" sz="2300" b="1" dirty="0" smtClean="0">
                <a:solidFill>
                  <a:srgbClr val="333333"/>
                </a:solidFill>
                <a:latin typeface="Times New Roman" panose="02020603050405020304" pitchFamily="18" charset="0"/>
                <a:ea typeface="Calibri" panose="020F0502020204030204" pitchFamily="34" charset="0"/>
                <a:cs typeface="Times New Roman" panose="02020603050405020304" pitchFamily="18" charset="0"/>
              </a:rPr>
              <a:t>ни намаён қилади</a:t>
            </a:r>
            <a:r>
              <a:rPr lang="uz-Cyrl-UZ" sz="2300" b="1" dirty="0" smtClean="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a:t>
            </a:r>
            <a:endParaRPr lang="uz-Cyrl-UZ" sz="23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uz-Cyrl-UZ" sz="2300" b="1" dirty="0" smtClean="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гуруҳнинг бошқа аъзоларига таъсир ўтказиш қобилиятининг мавжудлиги;</a:t>
            </a:r>
            <a:endParaRPr lang="uz-Cyrl-UZ" sz="23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uz-Cyrl-UZ" sz="2300" b="1" dirty="0" smtClean="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ҳал қилинаётган муаммо, гуруҳ аъзолари ва умуман вазият ҳақида яхши маълумотга эга бўлишлик;</a:t>
            </a:r>
            <a:endParaRPr lang="uz-Cyrl-UZ" sz="23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uz-Cyrl-UZ" sz="2300" b="1" dirty="0" smtClean="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хулқ-атвори ушбу гуруҳда қабул қилинган ижтимоий муносабатлар, қадриятлар ва меъёрларга мос келадиган бўлишлиги;</a:t>
            </a:r>
            <a:endParaRPr lang="uz-Cyrl-UZ" sz="23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uz-Cyrl-UZ" sz="2300" b="1" dirty="0" smtClean="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муайян гуруҳ учун эталон бўлган шахсий фазилатларга эга бўлиш;</a:t>
            </a:r>
            <a:endParaRPr lang="uz-Cyrl-UZ" sz="23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uz-Cyrl-UZ" sz="2300" b="1" dirty="0" smtClean="0">
                <a:solidFill>
                  <a:srgbClr val="333333"/>
                </a:solidFill>
                <a:effectLst/>
                <a:latin typeface="Times New Roman" panose="02020603050405020304" pitchFamily="18" charset="0"/>
                <a:ea typeface="Calibri" panose="020F0502020204030204" pitchFamily="34" charset="0"/>
                <a:cs typeface="Times New Roman" panose="02020603050405020304" pitchFamily="18" charset="0"/>
              </a:rPr>
              <a:t>чегараланган меъёрлар ва қабул қилинган йўналишларидан ташқари вазифаларни бажаришга қодир бўлишлик.</a:t>
            </a:r>
            <a:endParaRPr lang="uz-Cyrl-UZ" sz="23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33AD25CB-B5DB-4802-9D4A-A1169F3F0927}"/>
              </a:ext>
            </a:extLst>
          </p:cNvPr>
          <p:cNvSpPr txBox="1">
            <a:spLocks/>
          </p:cNvSpPr>
          <p:nvPr/>
        </p:nvSpPr>
        <p:spPr>
          <a:xfrm>
            <a:off x="528810" y="206159"/>
            <a:ext cx="9066882" cy="656026"/>
          </a:xfrm>
          <a:prstGeom prst="rect">
            <a:avLst/>
          </a:prstGeom>
          <a:solidFill>
            <a:schemeClr val="accent1"/>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lvl="0" algn="ctr">
              <a:defRPr/>
            </a:pPr>
            <a:r>
              <a:rPr lang="uz-Cyrl-UZ" sz="3200" dirty="0" smtClean="0">
                <a:solidFill>
                  <a:schemeClr val="tx1"/>
                </a:solidFill>
                <a:latin typeface="Times New Roman" panose="02020603050405020304" pitchFamily="18" charset="0"/>
                <a:cs typeface="Times New Roman" panose="02020603050405020304" pitchFamily="18" charset="0"/>
              </a:rPr>
              <a:t>Корхонада лидерликнинг асосий  белгилари </a:t>
            </a:r>
            <a:r>
              <a:rPr lang="en-US" sz="3200" dirty="0" smtClean="0">
                <a:solidFill>
                  <a:schemeClr val="tx1"/>
                </a:solidFill>
                <a:latin typeface="Times New Roman" panose="02020603050405020304" pitchFamily="18" charset="0"/>
                <a:cs typeface="Times New Roman" panose="02020603050405020304" pitchFamily="18" charset="0"/>
              </a:rPr>
              <a:t>[3]</a:t>
            </a:r>
            <a:r>
              <a:rPr lang="uz-Cyrl-UZ" sz="3200" dirty="0" smtClean="0">
                <a:solidFill>
                  <a:schemeClr val="tx1"/>
                </a:solidFill>
                <a:latin typeface="Times New Roman" panose="02020603050405020304" pitchFamily="18" charset="0"/>
                <a:cs typeface="Times New Roman" panose="02020603050405020304" pitchFamily="18" charset="0"/>
              </a:rPr>
              <a:t>:</a:t>
            </a:r>
            <a:endParaRPr kumimoji="0" lang="ru-RU" sz="32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6047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Grp="1" noChangeArrowheads="1"/>
          </p:cNvSpPr>
          <p:nvPr>
            <p:ph idx="1"/>
          </p:nvPr>
        </p:nvSpPr>
        <p:spPr>
          <a:xfrm>
            <a:off x="80010" y="656026"/>
            <a:ext cx="9692640" cy="4145266"/>
          </a:xfrm>
        </p:spPr>
        <p:txBody>
          <a:bodyPr>
            <a:noAutofit/>
          </a:bodyPr>
          <a:lstStyle/>
          <a:p>
            <a:pPr algn="just">
              <a:lnSpc>
                <a:spcPct val="100000"/>
              </a:lnSpc>
              <a:spcBef>
                <a:spcPts val="0"/>
              </a:spcBef>
            </a:pPr>
            <a:r>
              <a:rPr lang="uz-Cyrl-UZ" b="1" dirty="0" smtClean="0">
                <a:effectLst/>
                <a:latin typeface="Times New Roman" panose="02020603050405020304" pitchFamily="18" charset="0"/>
                <a:ea typeface="Calibri" panose="020F0502020204030204" pitchFamily="34" charset="0"/>
                <a:cs typeface="Times New Roman" panose="02020603050405020304" pitchFamily="18" charset="0"/>
              </a:rPr>
              <a:t>Лидер-ташкилотчи</a:t>
            </a:r>
            <a:r>
              <a:rPr lang="en-US" b="1" dirty="0" smtClean="0">
                <a:effectLst/>
                <a:latin typeface="Times New Roman" panose="02020603050405020304" pitchFamily="18" charset="0"/>
                <a:ea typeface="Calibri" panose="020F0502020204030204" pitchFamily="34" charset="0"/>
                <a:cs typeface="Times New Roman" panose="02020603050405020304" pitchFamily="18" charset="0"/>
              </a:rPr>
              <a:t> - </a:t>
            </a:r>
            <a:r>
              <a:rPr lang="uz-Cyrl-UZ" dirty="0" smtClean="0">
                <a:effectLst/>
                <a:latin typeface="Times New Roman" panose="02020603050405020304" pitchFamily="18" charset="0"/>
                <a:ea typeface="Calibri" panose="020F0502020204030204" pitchFamily="34" charset="0"/>
                <a:cs typeface="Times New Roman" panose="02020603050405020304" pitchFamily="18" charset="0"/>
              </a:rPr>
              <a:t>(муаммоларни ҳал қилишнинг самарали усуллари ва воситаларини тезда топиш қобилиятига эга);</a:t>
            </a:r>
          </a:p>
          <a:p>
            <a:pPr algn="just">
              <a:lnSpc>
                <a:spcPct val="100000"/>
              </a:lnSpc>
              <a:spcBef>
                <a:spcPts val="0"/>
              </a:spcBef>
            </a:pPr>
            <a:r>
              <a:rPr lang="uz-Cyrl-UZ" b="1" dirty="0" smtClean="0">
                <a:effectLst/>
                <a:latin typeface="Times New Roman" panose="02020603050405020304" pitchFamily="18" charset="0"/>
                <a:ea typeface="Calibri" panose="020F0502020204030204" pitchFamily="34" charset="0"/>
                <a:cs typeface="Times New Roman" panose="02020603050405020304" pitchFamily="18" charset="0"/>
              </a:rPr>
              <a:t>Лидер-ижодкор</a:t>
            </a:r>
            <a:r>
              <a:rPr lang="uz-Cyrl-UZ"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uz-Cyrl-UZ" dirty="0" smtClean="0">
                <a:effectLst/>
                <a:latin typeface="Times New Roman" panose="02020603050405020304" pitchFamily="18" charset="0"/>
                <a:ea typeface="Calibri" panose="020F0502020204030204" pitchFamily="34" charset="0"/>
                <a:cs typeface="Times New Roman" panose="02020603050405020304" pitchFamily="18" charset="0"/>
              </a:rPr>
              <a:t>(инновацион ғояларга, ечими йўқ булиб кўринган муаммоларни ҳал қилиш қобилиятига эга эканлиги билан ажралиб туради)</a:t>
            </a:r>
          </a:p>
          <a:p>
            <a:pPr algn="just">
              <a:lnSpc>
                <a:spcPct val="100000"/>
              </a:lnSpc>
              <a:spcBef>
                <a:spcPts val="0"/>
              </a:spcBef>
            </a:pPr>
            <a:r>
              <a:rPr lang="uz-Cyrl-UZ" b="1" dirty="0" smtClean="0">
                <a:effectLst/>
                <a:latin typeface="Times New Roman" panose="02020603050405020304" pitchFamily="18" charset="0"/>
                <a:ea typeface="Calibri" panose="020F0502020204030204" pitchFamily="34" charset="0"/>
                <a:cs typeface="Times New Roman" panose="02020603050405020304" pitchFamily="18" charset="0"/>
              </a:rPr>
              <a:t>Жангчи-лидер</a:t>
            </a:r>
            <a:r>
              <a:rPr lang="en-US" b="1"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uz-Cyrl-UZ" b="1"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uz-Cyrl-UZ" dirty="0" smtClean="0">
                <a:effectLst/>
                <a:latin typeface="Times New Roman" panose="02020603050405020304" pitchFamily="18" charset="0"/>
                <a:ea typeface="Calibri" panose="020F0502020204030204" pitchFamily="34" charset="0"/>
                <a:cs typeface="Times New Roman" panose="02020603050405020304" pitchFamily="18" charset="0"/>
              </a:rPr>
              <a:t>(иродали, ўзига ишонган одам. Ўзи ишонган нарсани ҳимоя қилишга тайёр ва ён беришга мойил эмас)</a:t>
            </a:r>
            <a:endParaRPr lang="en-US"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0000"/>
              </a:lnSpc>
              <a:spcBef>
                <a:spcPts val="0"/>
              </a:spcBef>
            </a:pPr>
            <a:r>
              <a:rPr lang="uz-Cyrl-UZ" b="1" dirty="0" smtClean="0">
                <a:effectLst/>
                <a:latin typeface="Times New Roman" panose="02020603050405020304" pitchFamily="18" charset="0"/>
                <a:ea typeface="Calibri" panose="020F0502020204030204" pitchFamily="34" charset="0"/>
                <a:cs typeface="Times New Roman" panose="02020603050405020304" pitchFamily="18" charset="0"/>
              </a:rPr>
              <a:t>Лидер-дипломат</a:t>
            </a:r>
            <a:r>
              <a:rPr lang="uz-Cyrl-UZ"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en-US" dirty="0" smtClean="0">
                <a:effectLst/>
                <a:latin typeface="Times New Roman" panose="02020603050405020304" pitchFamily="18" charset="0"/>
                <a:ea typeface="Calibri" panose="020F0502020204030204" pitchFamily="34" charset="0"/>
                <a:cs typeface="Times New Roman" panose="02020603050405020304" pitchFamily="18" charset="0"/>
              </a:rPr>
              <a:t>- </a:t>
            </a:r>
            <a:r>
              <a:rPr lang="uz-Cyrl-UZ" dirty="0" smtClean="0">
                <a:effectLst/>
                <a:latin typeface="Times New Roman" panose="02020603050405020304" pitchFamily="18" charset="0"/>
                <a:ea typeface="Calibri" panose="020F0502020204030204" pitchFamily="34" charset="0"/>
                <a:cs typeface="Times New Roman" panose="02020603050405020304" pitchFamily="18" charset="0"/>
              </a:rPr>
              <a:t>(вазиятни мукаммал билишга таянади, хар бир холат хақида ва ғийбатлардан хабардор ва шунинг учун кимга ва қандай таъсир қилишни яхши билади)</a:t>
            </a:r>
          </a:p>
          <a:p>
            <a:pPr algn="just">
              <a:lnSpc>
                <a:spcPct val="100000"/>
              </a:lnSpc>
              <a:spcBef>
                <a:spcPts val="0"/>
              </a:spcBef>
            </a:pPr>
            <a:r>
              <a:rPr lang="uz-Cyrl-UZ" b="1" dirty="0" smtClean="0">
                <a:latin typeface="Times New Roman" panose="02020603050405020304" pitchFamily="18" charset="0"/>
                <a:ea typeface="Calibri" panose="020F0502020204030204" pitchFamily="34" charset="0"/>
                <a:cs typeface="Times New Roman" panose="02020603050405020304" pitchFamily="18" charset="0"/>
              </a:rPr>
              <a:t>Юпатувчи-лидер</a:t>
            </a:r>
            <a:r>
              <a:rPr lang="uz-Cyrl-UZ" dirty="0" smtClean="0">
                <a:latin typeface="Times New Roman" panose="02020603050405020304" pitchFamily="18" charset="0"/>
                <a:ea typeface="Calibri" panose="020F0502020204030204" pitchFamily="34" charset="0"/>
                <a:cs typeface="Times New Roman" panose="02020603050405020304" pitchFamily="18" charset="0"/>
              </a:rPr>
              <a:t> </a:t>
            </a:r>
            <a:r>
              <a:rPr lang="en-US" dirty="0" smtClean="0">
                <a:latin typeface="Times New Roman" panose="02020603050405020304" pitchFamily="18" charset="0"/>
                <a:ea typeface="Calibri" panose="020F0502020204030204" pitchFamily="34" charset="0"/>
                <a:cs typeface="Times New Roman" panose="02020603050405020304" pitchFamily="18" charset="0"/>
              </a:rPr>
              <a:t>-</a:t>
            </a:r>
            <a:r>
              <a:rPr lang="uz-Cyrl-UZ" dirty="0" smtClean="0">
                <a:latin typeface="Times New Roman" panose="02020603050405020304" pitchFamily="18" charset="0"/>
                <a:ea typeface="Calibri" panose="020F0502020204030204" pitchFamily="34" charset="0"/>
                <a:cs typeface="Times New Roman" panose="02020603050405020304" pitchFamily="18" charset="0"/>
              </a:rPr>
              <a:t>(хар қандай қийин вазиятларда ёрдам беришга тайёр)</a:t>
            </a:r>
          </a:p>
          <a:p>
            <a:pPr>
              <a:lnSpc>
                <a:spcPct val="107000"/>
              </a:lnSpc>
              <a:spcAft>
                <a:spcPts val="800"/>
              </a:spcAft>
            </a:pPr>
            <a:endParaRPr lang="uz-Cyrl-UZ" sz="20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80000"/>
              </a:lnSpc>
            </a:pPr>
            <a:endParaRPr lang="uz-Cyrl-UZ" sz="2000" dirty="0">
              <a:latin typeface="Times New Roman" panose="02020603050405020304" pitchFamily="18" charset="0"/>
              <a:cs typeface="Times New Roman" panose="02020603050405020304" pitchFamily="18" charset="0"/>
            </a:endParaRPr>
          </a:p>
        </p:txBody>
      </p:sp>
      <p:sp>
        <p:nvSpPr>
          <p:cNvPr id="5" name="Заголовок 1">
            <a:extLst>
              <a:ext uri="{FF2B5EF4-FFF2-40B4-BE49-F238E27FC236}">
                <a16:creationId xmlns:a16="http://schemas.microsoft.com/office/drawing/2014/main" id="{33AD25CB-B5DB-4802-9D4A-A1169F3F0927}"/>
              </a:ext>
            </a:extLst>
          </p:cNvPr>
          <p:cNvSpPr txBox="1">
            <a:spLocks/>
          </p:cNvSpPr>
          <p:nvPr/>
        </p:nvSpPr>
        <p:spPr>
          <a:xfrm>
            <a:off x="542925" y="0"/>
            <a:ext cx="8789670" cy="656026"/>
          </a:xfrm>
          <a:prstGeom prst="rect">
            <a:avLst/>
          </a:prstGeom>
          <a:solidFill>
            <a:schemeClr val="accent1"/>
          </a:solidFill>
          <a:effectLst>
            <a:outerShdw blurRad="50800" dist="38100" dir="2700000" algn="tl" rotWithShape="0">
              <a:prstClr val="black">
                <a:alpha val="40000"/>
              </a:prstClr>
            </a:outerShdw>
          </a:effectLst>
          <a:scene3d>
            <a:camera prst="orthographicFront"/>
            <a:lightRig rig="threePt" dir="t"/>
          </a:scene3d>
          <a:sp3d>
            <a:bevelT/>
          </a:sp3d>
        </p:spPr>
        <p:txBody>
          <a:bodyPr vert="horz" lIns="0" tIns="0" rIns="0" bIns="0" rtlCol="0" anchor="ctr">
            <a:normAutofit/>
          </a:bodyPr>
          <a:lstStyle>
            <a:lvl1pPr algn="l" defTabSz="914400" rtl="0" eaLnBrk="1" latinLnBrk="0" hangingPunct="1">
              <a:lnSpc>
                <a:spcPct val="90000"/>
              </a:lnSpc>
              <a:spcBef>
                <a:spcPct val="0"/>
              </a:spcBef>
              <a:buNone/>
              <a:defRPr sz="2000" b="1" i="0" kern="1200">
                <a:solidFill>
                  <a:srgbClr val="800000"/>
                </a:solidFill>
                <a:latin typeface="Arial"/>
                <a:ea typeface="+mj-ea"/>
                <a:cs typeface="Arial"/>
              </a:defRPr>
            </a:lvl1pPr>
          </a:lstStyle>
          <a:p>
            <a:pPr lvl="0" algn="ctr">
              <a:defRPr/>
            </a:pPr>
            <a:r>
              <a:rPr lang="uz-Cyrl-UZ" sz="2800" dirty="0" smtClean="0">
                <a:solidFill>
                  <a:schemeClr val="tx1"/>
                </a:solidFill>
                <a:latin typeface="Times New Roman" panose="02020603050405020304" pitchFamily="18" charset="0"/>
                <a:cs typeface="Times New Roman" panose="02020603050405020304" pitchFamily="18" charset="0"/>
              </a:rPr>
              <a:t>КОРХОНАДА </a:t>
            </a:r>
            <a:r>
              <a:rPr lang="ru-RU" sz="2800" dirty="0" smtClean="0">
                <a:solidFill>
                  <a:schemeClr val="tx1"/>
                </a:solidFill>
                <a:latin typeface="Times New Roman" panose="02020603050405020304" pitchFamily="18" charset="0"/>
                <a:cs typeface="Times New Roman" panose="02020603050405020304" pitchFamily="18" charset="0"/>
              </a:rPr>
              <a:t>ЛИДЕРЛИК ТУРЛАРИ</a:t>
            </a:r>
            <a:r>
              <a:rPr lang="en-US" sz="2800" dirty="0" smtClean="0">
                <a:solidFill>
                  <a:schemeClr val="tx1"/>
                </a:solidFill>
                <a:latin typeface="Times New Roman" panose="02020603050405020304" pitchFamily="18" charset="0"/>
                <a:cs typeface="Times New Roman" panose="02020603050405020304" pitchFamily="18" charset="0"/>
              </a:rPr>
              <a:t>[4]</a:t>
            </a:r>
            <a:r>
              <a:rPr lang="uz-Cyrl-UZ" sz="2800" dirty="0" smtClean="0">
                <a:solidFill>
                  <a:schemeClr val="tx1"/>
                </a:solidFill>
                <a:latin typeface="Times New Roman" panose="02020603050405020304" pitchFamily="18" charset="0"/>
                <a:cs typeface="Times New Roman" panose="02020603050405020304" pitchFamily="18" charset="0"/>
              </a:rPr>
              <a:t>:</a:t>
            </a:r>
            <a:endParaRPr kumimoji="0" lang="ru-RU" sz="2800" b="1" i="0" u="none" strike="noStrike" kern="1200" cap="none" spc="0" normalizeH="0" baseline="0" noProof="0" dirty="0">
              <a:ln>
                <a:noFill/>
              </a:ln>
              <a:solidFill>
                <a:schemeClr val="tx1"/>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756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906000" cy="5778785"/>
          </a:xfrm>
        </p:spPr>
        <p:txBody>
          <a:bodyPr>
            <a:noAutofit/>
          </a:bodyPr>
          <a:lstStyle/>
          <a:p>
            <a:pPr algn="ctr"/>
            <a:r>
              <a:rPr lang="ru-RU" sz="2400" b="1" dirty="0" err="1" smtClean="0">
                <a:latin typeface="Times New Roman" panose="02020603050405020304" pitchFamily="18" charset="0"/>
                <a:cs typeface="Times New Roman" panose="02020603050405020304" pitchFamily="18" charset="0"/>
              </a:rPr>
              <a:t>Ҳозирги</a:t>
            </a:r>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кунга</a:t>
            </a:r>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лидерлик</a:t>
            </a:r>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тўғрисида</a:t>
            </a:r>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асосан</a:t>
            </a:r>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учта</a:t>
            </a:r>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назария</a:t>
            </a:r>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мавжуд</a:t>
            </a:r>
            <a:r>
              <a:rPr lang="en-US" sz="2400" b="1" dirty="0" smtClean="0">
                <a:latin typeface="Times New Roman" panose="02020603050405020304" pitchFamily="18" charset="0"/>
                <a:cs typeface="Times New Roman" panose="02020603050405020304" pitchFamily="18" charset="0"/>
              </a:rPr>
              <a:t> [5].</a:t>
            </a:r>
            <a:endParaRPr lang="ru-RU" sz="2400" b="1" dirty="0" smtClean="0">
              <a:latin typeface="Times New Roman" panose="02020603050405020304" pitchFamily="18" charset="0"/>
              <a:cs typeface="Times New Roman" panose="02020603050405020304" pitchFamily="18" charset="0"/>
            </a:endParaRPr>
          </a:p>
          <a:p>
            <a:pPr algn="just"/>
            <a:r>
              <a:rPr lang="ru-RU" sz="1400" b="1" dirty="0" smtClean="0"/>
              <a:t>                  </a:t>
            </a:r>
            <a:r>
              <a:rPr lang="ru-RU" sz="2400" b="1" dirty="0" err="1" smtClean="0">
                <a:latin typeface="Times New Roman" panose="02020603050405020304" pitchFamily="18" charset="0"/>
                <a:cs typeface="Times New Roman" panose="02020603050405020304" pitchFamily="18" charset="0"/>
              </a:rPr>
              <a:t>Биринчиси</a:t>
            </a:r>
            <a:r>
              <a:rPr lang="ru-RU" sz="2400" b="1" dirty="0" smtClean="0">
                <a:latin typeface="Times New Roman" panose="02020603050405020304" pitchFamily="18" charset="0"/>
                <a:cs typeface="Times New Roman" panose="02020603050405020304" pitchFamily="18" charset="0"/>
              </a:rPr>
              <a:t> – «</a:t>
            </a:r>
            <a:r>
              <a:rPr lang="ru-RU" sz="2400" b="1" dirty="0" err="1" smtClean="0">
                <a:latin typeface="Times New Roman" panose="02020603050405020304" pitchFamily="18" charset="0"/>
                <a:cs typeface="Times New Roman" panose="02020603050405020304" pitchFamily="18" charset="0"/>
              </a:rPr>
              <a:t>лидерлик</a:t>
            </a:r>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сифатлари</a:t>
            </a:r>
            <a:r>
              <a:rPr lang="ru-RU" sz="2400" b="1" dirty="0" smtClean="0">
                <a:latin typeface="Times New Roman" panose="02020603050405020304" pitchFamily="18" charset="0"/>
                <a:cs typeface="Times New Roman" panose="02020603050405020304" pitchFamily="18" charset="0"/>
              </a:rPr>
              <a:t> </a:t>
            </a:r>
            <a:r>
              <a:rPr lang="ru-RU" sz="2400" b="1" dirty="0" err="1" smtClean="0">
                <a:latin typeface="Times New Roman" panose="02020603050405020304" pitchFamily="18" charset="0"/>
                <a:cs typeface="Times New Roman" panose="02020603050405020304" pitchFamily="18" charset="0"/>
              </a:rPr>
              <a:t>назарияси»дир</a:t>
            </a:r>
            <a:r>
              <a:rPr lang="ru-RU" sz="2400" b="1" dirty="0" smtClean="0">
                <a:latin typeface="Times New Roman" panose="02020603050405020304" pitchFamily="18" charset="0"/>
                <a:cs typeface="Times New Roman" panose="02020603050405020304" pitchFamily="18" charset="0"/>
              </a:rPr>
              <a:t> </a:t>
            </a:r>
            <a:r>
              <a:rPr lang="ru-RU" sz="2400" b="1" dirty="0" err="1">
                <a:latin typeface="Times New Roman" panose="02020603050405020304" pitchFamily="18" charset="0"/>
                <a:cs typeface="Times New Roman" panose="02020603050405020304" pitchFamily="18" charset="0"/>
              </a:rPr>
              <a:t>ё</a:t>
            </a:r>
            <a:r>
              <a:rPr lang="ru-RU" sz="2400" b="1" dirty="0" err="1" smtClean="0">
                <a:latin typeface="Times New Roman" panose="02020603050405020304" pitchFamily="18" charset="0"/>
                <a:cs typeface="Times New Roman" panose="02020603050405020304" pitchFamily="18" charset="0"/>
              </a:rPr>
              <a:t>ки</a:t>
            </a:r>
            <a:r>
              <a:rPr lang="ru-RU" sz="2400" b="1" dirty="0" smtClean="0">
                <a:latin typeface="Times New Roman" panose="02020603050405020304" pitchFamily="18" charset="0"/>
                <a:cs typeface="Times New Roman" panose="02020603050405020304" pitchFamily="18" charset="0"/>
              </a:rPr>
              <a:t> харизматик </a:t>
            </a:r>
            <a:r>
              <a:rPr lang="ru-RU" sz="2400" b="1" dirty="0" err="1" smtClean="0">
                <a:latin typeface="Times New Roman" panose="02020603050405020304" pitchFamily="18" charset="0"/>
                <a:cs typeface="Times New Roman" panose="02020603050405020304" pitchFamily="18" charset="0"/>
              </a:rPr>
              <a:t>назария</a:t>
            </a:r>
            <a:r>
              <a:rPr lang="ru-RU" sz="2000" b="1" dirty="0" smtClean="0">
                <a:latin typeface="Times New Roman" panose="02020603050405020304" pitchFamily="18" charset="0"/>
                <a:cs typeface="Times New Roman" panose="02020603050405020304" pitchFamily="18" charset="0"/>
              </a:rPr>
              <a:t>. </a:t>
            </a:r>
            <a:r>
              <a:rPr lang="ru-RU" sz="2000" b="1" dirty="0">
                <a:latin typeface="Times New Roman" panose="02020603050405020304" pitchFamily="18" charset="0"/>
                <a:cs typeface="Times New Roman" panose="02020603050405020304" pitchFamily="18" charset="0"/>
              </a:rPr>
              <a:t>(“ харизматик </a:t>
            </a:r>
            <a:r>
              <a:rPr lang="ru-RU" sz="2000" b="1" dirty="0" err="1">
                <a:latin typeface="Times New Roman" panose="02020603050405020304" pitchFamily="18" charset="0"/>
                <a:cs typeface="Times New Roman" panose="02020603050405020304" pitchFamily="18" charset="0"/>
              </a:rPr>
              <a:t>назария</a:t>
            </a:r>
            <a:r>
              <a:rPr lang="ru-RU" sz="2000" b="1" dirty="0">
                <a:latin typeface="Times New Roman" panose="02020603050405020304" pitchFamily="18" charset="0"/>
                <a:cs typeface="Times New Roman" panose="02020603050405020304" pitchFamily="18" charset="0"/>
              </a:rPr>
              <a:t> ”- </a:t>
            </a:r>
            <a:r>
              <a:rPr lang="ru-RU" sz="2000" b="1" dirty="0" err="1">
                <a:latin typeface="Times New Roman" panose="02020603050405020304" pitchFamily="18" charset="0"/>
                <a:cs typeface="Times New Roman" panose="02020603050405020304" pitchFamily="18" charset="0"/>
              </a:rPr>
              <a:t>немис</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тилидан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олинган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булиб</a:t>
            </a:r>
            <a:r>
              <a:rPr lang="ru-RU" sz="2000" b="1" dirty="0">
                <a:latin typeface="Times New Roman" panose="02020603050405020304" pitchFamily="18" charset="0"/>
                <a:cs typeface="Times New Roman" panose="02020603050405020304" pitchFamily="18" charset="0"/>
              </a:rPr>
              <a:t>, “ </a:t>
            </a:r>
            <a:r>
              <a:rPr lang="ru-RU" sz="2000" b="1" dirty="0" err="1">
                <a:latin typeface="Times New Roman" panose="02020603050405020304" pitchFamily="18" charset="0"/>
                <a:cs typeface="Times New Roman" panose="02020603050405020304" pitchFamily="18" charset="0"/>
              </a:rPr>
              <a:t>яхши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шароит</a:t>
            </a:r>
            <a:r>
              <a:rPr lang="ru-RU" sz="2000" b="1" dirty="0">
                <a:latin typeface="Times New Roman" panose="02020603050405020304" pitchFamily="18" charset="0"/>
                <a:cs typeface="Times New Roman" panose="02020603050405020304" pitchFamily="18" charset="0"/>
              </a:rPr>
              <a:t> “ </a:t>
            </a:r>
            <a:r>
              <a:rPr lang="ru-RU" sz="2000" b="1" dirty="0" err="1">
                <a:latin typeface="Times New Roman" panose="02020603050405020304" pitchFamily="18" charset="0"/>
                <a:cs typeface="Times New Roman" panose="02020603050405020304" pitchFamily="18" charset="0"/>
              </a:rPr>
              <a:t>деган</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маънони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билдиради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Бу</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назария</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лидернинг</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туғма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сифатларига</a:t>
            </a:r>
            <a:r>
              <a:rPr lang="ru-RU" sz="2000" b="1" dirty="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асосланадиЛекин</a:t>
            </a:r>
            <a:r>
              <a:rPr lang="ru-RU" sz="2000" b="1" dirty="0" smtClean="0">
                <a:latin typeface="Times New Roman" panose="02020603050405020304" pitchFamily="18" charset="0"/>
                <a:cs typeface="Times New Roman" panose="02020603050405020304" pitchFamily="18" charset="0"/>
              </a:rPr>
              <a:t> </a:t>
            </a:r>
            <a:r>
              <a:rPr lang="ru-RU" sz="2000" b="1" dirty="0">
                <a:latin typeface="Times New Roman" panose="02020603050405020304" pitchFamily="18" charset="0"/>
                <a:cs typeface="Times New Roman" panose="02020603050405020304" pitchFamily="18" charset="0"/>
              </a:rPr>
              <a:t>лидер </a:t>
            </a:r>
            <a:r>
              <a:rPr lang="ru-RU" sz="2000" b="1" dirty="0" err="1">
                <a:latin typeface="Times New Roman" panose="02020603050405020304" pitchFamily="18" charset="0"/>
                <a:cs typeface="Times New Roman" panose="02020603050405020304" pitchFamily="18" charset="0"/>
              </a:rPr>
              <a:t>танлашда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фақат</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сифат</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хислатлар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ёрдам</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бермаслиги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кейинчалик</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Р.Стогдилл</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ва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Г.Отеннингс</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изланишларида</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аниқланди</a:t>
            </a:r>
            <a:r>
              <a:rPr lang="ru-RU" sz="2000" b="1" dirty="0">
                <a:latin typeface="Times New Roman" panose="02020603050405020304" pitchFamily="18" charset="0"/>
                <a:cs typeface="Times New Roman" panose="02020603050405020304" pitchFamily="18" charset="0"/>
              </a:rPr>
              <a:t>.</a:t>
            </a:r>
          </a:p>
          <a:p>
            <a:pPr algn="just"/>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Унинг</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моҳияти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шуки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ҳамма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ҳам</a:t>
            </a:r>
            <a:r>
              <a:rPr lang="ru-RU" sz="2200" b="1" dirty="0" smtClean="0">
                <a:latin typeface="Times New Roman" panose="02020603050405020304" pitchFamily="18" charset="0"/>
                <a:cs typeface="Times New Roman" panose="02020603050405020304" pitchFamily="18" charset="0"/>
              </a:rPr>
              <a:t> лидер </a:t>
            </a:r>
            <a:r>
              <a:rPr lang="ru-RU" sz="2200" b="1" dirty="0" err="1" smtClean="0">
                <a:latin typeface="Times New Roman" panose="02020603050405020304" pitchFamily="18" charset="0"/>
                <a:cs typeface="Times New Roman" panose="02020603050405020304" pitchFamily="18" charset="0"/>
              </a:rPr>
              <a:t>бўла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олмайди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айрим</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шахсларда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шундай</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сифатлар</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йиғиндиси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туғма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мавжуд</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бўлиб</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бу</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сифатлар</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мажмуи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унинг</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гуруҳда</a:t>
            </a:r>
            <a:r>
              <a:rPr lang="ru-RU" sz="2200" b="1" dirty="0" smtClean="0">
                <a:latin typeface="Times New Roman" panose="02020603050405020304" pitchFamily="18" charset="0"/>
                <a:cs typeface="Times New Roman" panose="02020603050405020304" pitchFamily="18" charset="0"/>
              </a:rPr>
              <a:t> лидер </a:t>
            </a:r>
            <a:r>
              <a:rPr lang="ru-RU" sz="2200" b="1" dirty="0" err="1" smtClean="0">
                <a:latin typeface="Times New Roman" panose="02020603050405020304" pitchFamily="18" charset="0"/>
                <a:cs typeface="Times New Roman" panose="02020603050405020304" pitchFamily="18" charset="0"/>
              </a:rPr>
              <a:t>бўлишини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таъминлайди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Масалан</a:t>
            </a:r>
            <a:r>
              <a:rPr lang="ru-RU" sz="2200" b="1" dirty="0" smtClean="0">
                <a:latin typeface="Times New Roman" panose="02020603050405020304" pitchFamily="18" charset="0"/>
                <a:cs typeface="Times New Roman" panose="02020603050405020304" pitchFamily="18" charset="0"/>
              </a:rPr>
              <a:t> 1940 </a:t>
            </a:r>
            <a:r>
              <a:rPr lang="ru-RU" sz="2200" b="1" dirty="0" err="1" smtClean="0">
                <a:latin typeface="Times New Roman" panose="02020603050405020304" pitchFamily="18" charset="0"/>
                <a:cs typeface="Times New Roman" panose="02020603050405020304" pitchFamily="18" charset="0"/>
              </a:rPr>
              <a:t>йилда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америкалик</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К.Берд</a:t>
            </a:r>
            <a:r>
              <a:rPr lang="ru-RU" sz="2200" b="1" dirty="0" smtClean="0">
                <a:latin typeface="Times New Roman" panose="02020603050405020304" pitchFamily="18" charset="0"/>
                <a:cs typeface="Times New Roman" panose="02020603050405020304" pitchFamily="18" charset="0"/>
              </a:rPr>
              <a:t> 79 </a:t>
            </a:r>
            <a:r>
              <a:rPr lang="ru-RU" sz="2200" b="1" dirty="0" err="1" smtClean="0">
                <a:latin typeface="Times New Roman" panose="02020603050405020304" pitchFamily="18" charset="0"/>
                <a:cs typeface="Times New Roman" panose="02020603050405020304" pitchFamily="18" charset="0"/>
              </a:rPr>
              <a:t>сифатдан</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иборат</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бўлган</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лидерлик</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қирралари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рўйхатини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тузди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Бу</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рўйхатда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жумладан</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ташаббускорлик</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мулоқотга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кириша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олиш</a:t>
            </a:r>
            <a:r>
              <a:rPr lang="ru-RU" sz="2200" b="1" dirty="0" smtClean="0">
                <a:latin typeface="Times New Roman" panose="02020603050405020304" pitchFamily="18" charset="0"/>
                <a:cs typeface="Times New Roman" panose="02020603050405020304" pitchFamily="18" charset="0"/>
              </a:rPr>
              <a:t>, юмор </a:t>
            </a:r>
            <a:r>
              <a:rPr lang="ru-RU" sz="2200" b="1" dirty="0" err="1" smtClean="0">
                <a:latin typeface="Times New Roman" panose="02020603050405020304" pitchFamily="18" charset="0"/>
                <a:cs typeface="Times New Roman" panose="02020603050405020304" pitchFamily="18" charset="0"/>
              </a:rPr>
              <a:t>ҳисси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ўзига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ишонч</a:t>
            </a:r>
            <a:r>
              <a:rPr lang="ru-RU" sz="2200" b="1" dirty="0" smtClean="0">
                <a:latin typeface="Times New Roman" panose="02020603050405020304" pitchFamily="18" charset="0"/>
                <a:cs typeface="Times New Roman" panose="02020603050405020304" pitchFamily="18" charset="0"/>
              </a:rPr>
              <a:t>, тез </a:t>
            </a:r>
            <a:r>
              <a:rPr lang="ru-RU" sz="2200" b="1" dirty="0" err="1" smtClean="0">
                <a:latin typeface="Times New Roman" panose="02020603050405020304" pitchFamily="18" charset="0"/>
                <a:cs typeface="Times New Roman" panose="02020603050405020304" pitchFamily="18" charset="0"/>
              </a:rPr>
              <a:t>ва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аниқ</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қарорлар</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қабул</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қила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олиш</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ташкилотчилик</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каби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сифатлар</a:t>
            </a:r>
            <a:r>
              <a:rPr lang="ru-RU" sz="2200" b="1" dirty="0" smtClean="0">
                <a:latin typeface="Times New Roman" panose="02020603050405020304" pitchFamily="18" charset="0"/>
                <a:cs typeface="Times New Roman" panose="02020603050405020304" pitchFamily="18" charset="0"/>
              </a:rPr>
              <a:t> бор </a:t>
            </a:r>
            <a:r>
              <a:rPr lang="ru-RU" sz="2200" b="1" dirty="0" err="1" smtClean="0">
                <a:latin typeface="Times New Roman" panose="02020603050405020304" pitchFamily="18" charset="0"/>
                <a:cs typeface="Times New Roman" panose="02020603050405020304" pitchFamily="18" charset="0"/>
              </a:rPr>
              <a:t>эди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Лекин</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бу</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назариянинг</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хатолиги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шунда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эдики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биринчидан</a:t>
            </a:r>
            <a:r>
              <a:rPr lang="ru-RU" sz="2200" b="1" dirty="0" smtClean="0">
                <a:latin typeface="Times New Roman" panose="02020603050405020304" pitchFamily="18" charset="0"/>
                <a:cs typeface="Times New Roman" panose="02020603050405020304" pitchFamily="18" charset="0"/>
              </a:rPr>
              <a:t>, у </a:t>
            </a:r>
            <a:r>
              <a:rPr lang="ru-RU" sz="2200" b="1" dirty="0" err="1" smtClean="0">
                <a:latin typeface="Times New Roman" panose="02020603050405020304" pitchFamily="18" charset="0"/>
                <a:cs typeface="Times New Roman" panose="02020603050405020304" pitchFamily="18" charset="0"/>
              </a:rPr>
              <a:t>юқоридаги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сифатлар</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қандай</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қилиб</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намоён</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бўлади</a:t>
            </a:r>
            <a:r>
              <a:rPr lang="ru-RU" sz="2200" b="1" dirty="0" smtClean="0">
                <a:latin typeface="Times New Roman" panose="02020603050405020304" pitchFamily="18" charset="0"/>
                <a:cs typeface="Times New Roman" panose="02020603050405020304" pitchFamily="18" charset="0"/>
              </a:rPr>
              <a:t>-ю, </a:t>
            </a:r>
            <a:r>
              <a:rPr lang="ru-RU" sz="2200" b="1" dirty="0" err="1" smtClean="0">
                <a:latin typeface="Times New Roman" panose="02020603050405020304" pitchFamily="18" charset="0"/>
                <a:cs typeface="Times New Roman" panose="02020603050405020304" pitchFamily="18" charset="0"/>
              </a:rPr>
              <a:t>қандай</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шаклланиши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тушунтириб</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бера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олмади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иккинчидан</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сўроқлар</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мобайнида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бирорта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сифат</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ҳам</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мутлақ</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кўп</a:t>
            </a:r>
            <a:r>
              <a:rPr lang="ru-RU" sz="2200" b="1" dirty="0" smtClean="0">
                <a:latin typeface="Times New Roman" panose="02020603050405020304" pitchFamily="18" charset="0"/>
                <a:cs typeface="Times New Roman" panose="02020603050405020304" pitchFamily="18" charset="0"/>
              </a:rPr>
              <a:t> марта </a:t>
            </a:r>
            <a:r>
              <a:rPr lang="ru-RU" sz="2200" b="1" dirty="0" err="1" smtClean="0">
                <a:latin typeface="Times New Roman" panose="02020603050405020304" pitchFamily="18" charset="0"/>
                <a:cs typeface="Times New Roman" panose="02020603050405020304" pitchFamily="18" charset="0"/>
              </a:rPr>
              <a:t>қайд</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этилмади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Тадқиқот</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ниҳоясида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ўша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бошида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таклиф</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этилган</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сифатларнинг</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атиги</a:t>
            </a:r>
            <a:r>
              <a:rPr lang="ru-RU" sz="2200" b="1" dirty="0" smtClean="0">
                <a:latin typeface="Times New Roman" panose="02020603050405020304" pitchFamily="18" charset="0"/>
                <a:cs typeface="Times New Roman" panose="02020603050405020304" pitchFamily="18" charset="0"/>
              </a:rPr>
              <a:t> 5 %</a:t>
            </a:r>
            <a:r>
              <a:rPr lang="ru-RU" sz="2200" b="1" dirty="0" err="1" smtClean="0">
                <a:latin typeface="Times New Roman" panose="02020603050405020304" pitchFamily="18" charset="0"/>
                <a:cs typeface="Times New Roman" panose="02020603050405020304" pitchFamily="18" charset="0"/>
              </a:rPr>
              <a:t>игина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аксарият</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респондентлар</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жавобида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қайд</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этилди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Бу</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лидерлик</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моделини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яратиш</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осон</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эмаслиги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тўғрисида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хулосага</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келишни</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тақозо</a:t>
            </a:r>
            <a:r>
              <a:rPr lang="ru-RU" sz="2200" b="1" dirty="0" smtClean="0">
                <a:latin typeface="Times New Roman" panose="02020603050405020304" pitchFamily="18" charset="0"/>
                <a:cs typeface="Times New Roman" panose="02020603050405020304" pitchFamily="18" charset="0"/>
              </a:rPr>
              <a:t> </a:t>
            </a:r>
            <a:r>
              <a:rPr lang="ru-RU" sz="2200" b="1" dirty="0" err="1" smtClean="0">
                <a:latin typeface="Times New Roman" panose="02020603050405020304" pitchFamily="18" charset="0"/>
                <a:cs typeface="Times New Roman" panose="02020603050405020304" pitchFamily="18" charset="0"/>
              </a:rPr>
              <a:t>этди</a:t>
            </a:r>
            <a:r>
              <a:rPr lang="ru-RU" sz="2200" b="1" dirty="0" smtClean="0">
                <a:latin typeface="Times New Roman" panose="02020603050405020304" pitchFamily="18" charset="0"/>
                <a:cs typeface="Times New Roman" panose="02020603050405020304" pitchFamily="18" charset="0"/>
              </a:rPr>
              <a:t>.</a:t>
            </a:r>
          </a:p>
          <a:p>
            <a:pPr marL="0" indent="0" algn="just">
              <a:buNone/>
            </a:pPr>
            <a:r>
              <a:rPr lang="ru-RU" sz="2200" b="1" dirty="0" smtClean="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8797820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37160" y="0"/>
            <a:ext cx="9624060" cy="6732270"/>
          </a:xfrm>
        </p:spPr>
        <p:txBody>
          <a:bodyPr>
            <a:noAutofit/>
          </a:bodyPr>
          <a:lstStyle/>
          <a:p>
            <a:pPr algn="ctr"/>
            <a:r>
              <a:rPr lang="ru-RU" b="1" dirty="0" err="1" smtClean="0">
                <a:latin typeface="Times New Roman" panose="02020603050405020304" pitchFamily="18" charset="0"/>
                <a:cs typeface="Times New Roman" panose="02020603050405020304" pitchFamily="18" charset="0"/>
              </a:rPr>
              <a:t>Ҳозирги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кунга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лидерлик</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тўғрисида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асосан</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учта</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назария</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мавжуд</a:t>
            </a:r>
            <a:r>
              <a:rPr lang="en-US" b="1" dirty="0" smtClean="0">
                <a:latin typeface="Times New Roman" panose="02020603050405020304" pitchFamily="18" charset="0"/>
                <a:cs typeface="Times New Roman" panose="02020603050405020304" pitchFamily="18" charset="0"/>
              </a:rPr>
              <a:t> [5]</a:t>
            </a:r>
            <a:r>
              <a:rPr lang="ru-RU" b="1" dirty="0" smtClean="0">
                <a:latin typeface="Times New Roman" panose="02020603050405020304" pitchFamily="18" charset="0"/>
                <a:cs typeface="Times New Roman" panose="02020603050405020304" pitchFamily="18" charset="0"/>
              </a:rPr>
              <a:t>.</a:t>
            </a:r>
          </a:p>
          <a:p>
            <a:pPr marL="0" indent="0" algn="just">
              <a:buNone/>
            </a:pP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Иккинчи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назария</a:t>
            </a:r>
            <a:r>
              <a:rPr lang="ru-RU" b="1" dirty="0" smtClean="0">
                <a:latin typeface="Times New Roman" panose="02020603050405020304" pitchFamily="18" charset="0"/>
                <a:cs typeface="Times New Roman" panose="02020603050405020304" pitchFamily="18" charset="0"/>
              </a:rPr>
              <a:t> – </a:t>
            </a:r>
            <a:r>
              <a:rPr lang="ru-RU" sz="2000" b="1" dirty="0" err="1" smtClean="0">
                <a:latin typeface="Times New Roman" panose="02020603050405020304" pitchFamily="18" charset="0"/>
                <a:cs typeface="Times New Roman" panose="02020603050405020304" pitchFamily="18" charset="0"/>
              </a:rPr>
              <a:t>лидерликнинг</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вазиятга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боғлиқлиги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назариясидир</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Бу</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ердаги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асосий</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ғоя</a:t>
            </a:r>
            <a:r>
              <a:rPr lang="ru-RU" sz="2000" b="1" dirty="0" smtClean="0">
                <a:latin typeface="Times New Roman" panose="02020603050405020304" pitchFamily="18" charset="0"/>
                <a:cs typeface="Times New Roman" panose="02020603050405020304" pitchFamily="18" charset="0"/>
              </a:rPr>
              <a:t> – лидер </a:t>
            </a:r>
            <a:r>
              <a:rPr lang="ru-RU" sz="2000" b="1" dirty="0" err="1" smtClean="0">
                <a:latin typeface="Times New Roman" panose="02020603050405020304" pitchFamily="18" charset="0"/>
                <a:cs typeface="Times New Roman" panose="02020603050405020304" pitchFamily="18" charset="0"/>
              </a:rPr>
              <a:t>вазиятнинг</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маҳсули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деган</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ғоядир</a:t>
            </a:r>
            <a:r>
              <a:rPr lang="ru-RU" sz="2000" b="1" dirty="0" smtClean="0">
                <a:latin typeface="Times New Roman" panose="02020603050405020304" pitchFamily="18" charset="0"/>
                <a:cs typeface="Times New Roman" panose="02020603050405020304" pitchFamily="18" charset="0"/>
              </a:rPr>
              <a:t>. </a:t>
            </a:r>
          </a:p>
          <a:p>
            <a:pPr marL="0" indent="0" algn="just">
              <a:buNone/>
            </a:pPr>
            <a:r>
              <a:rPr lang="ru-RU" sz="2000" b="1" dirty="0">
                <a:latin typeface="Times New Roman" panose="02020603050405020304" pitchFamily="18" charset="0"/>
                <a:cs typeface="Times New Roman" panose="02020603050405020304" pitchFamily="18" charset="0"/>
              </a:rPr>
              <a:t> </a:t>
            </a:r>
            <a:r>
              <a:rPr lang="ru-RU" sz="2000" b="1" dirty="0" smtClean="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Х</a:t>
            </a:r>
            <a:r>
              <a:rPr lang="ru-RU" sz="2000" b="1" dirty="0" err="1" smtClean="0">
                <a:latin typeface="Times New Roman" panose="02020603050405020304" pitchFamily="18" charset="0"/>
                <a:cs typeface="Times New Roman" panose="02020603050405020304" pitchFamily="18" charset="0"/>
              </a:rPr>
              <a:t>ар</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бир</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одамда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лидерлик</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сифатлари</a:t>
            </a:r>
            <a:r>
              <a:rPr lang="ru-RU" sz="2000" b="1" dirty="0" smtClean="0">
                <a:latin typeface="Times New Roman" panose="02020603050405020304" pitchFamily="18" charset="0"/>
                <a:cs typeface="Times New Roman" panose="02020603050405020304" pitchFamily="18" charset="0"/>
              </a:rPr>
              <a:t> бор, </a:t>
            </a:r>
            <a:r>
              <a:rPr lang="ru-RU" sz="2000" b="1" dirty="0" err="1" smtClean="0">
                <a:latin typeface="Times New Roman" panose="02020603050405020304" pitchFamily="18" charset="0"/>
                <a:cs typeface="Times New Roman" panose="02020603050405020304" pitchFamily="18" charset="0"/>
              </a:rPr>
              <a:t>лекин</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баъзи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вазиятлар</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айрим</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шахсларнинг</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ўзларини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кўрсатишлари</a:t>
            </a:r>
            <a:r>
              <a:rPr lang="ru-RU" sz="2000" b="1" dirty="0" smtClean="0">
                <a:latin typeface="Times New Roman" panose="02020603050405020304" pitchFamily="18" charset="0"/>
                <a:cs typeface="Times New Roman" panose="02020603050405020304" pitchFamily="18" charset="0"/>
              </a:rPr>
              <a:t>, лидер </a:t>
            </a:r>
            <a:r>
              <a:rPr lang="ru-RU" sz="2000" b="1" dirty="0" err="1" smtClean="0">
                <a:latin typeface="Times New Roman" panose="02020603050405020304" pitchFamily="18" charset="0"/>
                <a:cs typeface="Times New Roman" panose="02020603050405020304" pitchFamily="18" charset="0"/>
              </a:rPr>
              <a:t>бўлишлари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учун</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қулай</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муҳит</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бўлиб</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хизмат</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қилади</a:t>
            </a:r>
            <a:r>
              <a:rPr lang="ru-RU" sz="2000" b="1" dirty="0" smtClean="0">
                <a:latin typeface="Times New Roman" panose="02020603050405020304" pitchFamily="18" charset="0"/>
                <a:cs typeface="Times New Roman" panose="02020603050405020304" pitchFamily="18" charset="0"/>
              </a:rPr>
              <a:t>.</a:t>
            </a:r>
          </a:p>
          <a:p>
            <a:pPr marL="0" indent="0" algn="just">
              <a:buNone/>
            </a:pP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Юқоридаги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икки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назарияни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танқид</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қилиш</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натижасида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пайдо</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бўлган</a:t>
            </a:r>
            <a:r>
              <a:rPr lang="ru-RU" sz="2000"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учинчи</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назария</a:t>
            </a:r>
            <a:r>
              <a:rPr lang="ru-RU" b="1" dirty="0" smtClean="0">
                <a:latin typeface="Times New Roman" panose="02020603050405020304" pitchFamily="18" charset="0"/>
                <a:cs typeface="Times New Roman" panose="02020603050405020304" pitchFamily="18" charset="0"/>
              </a:rPr>
              <a:t> </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лидерликнинг</a:t>
            </a:r>
            <a:r>
              <a:rPr lang="ru-RU" sz="2000" b="1" dirty="0" smtClean="0">
                <a:latin typeface="Times New Roman" panose="02020603050405020304" pitchFamily="18" charset="0"/>
                <a:cs typeface="Times New Roman" panose="02020603050405020304" pitchFamily="18" charset="0"/>
              </a:rPr>
              <a:t> синтетик </a:t>
            </a:r>
            <a:r>
              <a:rPr lang="ru-RU" sz="2000" b="1" dirty="0" err="1" smtClean="0">
                <a:latin typeface="Times New Roman" panose="02020603050405020304" pitchFamily="18" charset="0"/>
                <a:cs typeface="Times New Roman" panose="02020603050405020304" pitchFamily="18" charset="0"/>
              </a:rPr>
              <a:t>назариясидир</a:t>
            </a:r>
            <a:r>
              <a:rPr lang="ru-RU" sz="2000" b="1" dirty="0" smtClean="0">
                <a:latin typeface="Times New Roman" panose="02020603050405020304" pitchFamily="18" charset="0"/>
                <a:cs typeface="Times New Roman" panose="02020603050405020304" pitchFamily="18" charset="0"/>
              </a:rPr>
              <a:t>.</a:t>
            </a:r>
          </a:p>
          <a:p>
            <a:pPr marL="0" indent="0" algn="just">
              <a:buNone/>
            </a:pPr>
            <a:r>
              <a:rPr lang="ru-RU" sz="2000" b="1" dirty="0">
                <a:latin typeface="Times New Roman" panose="02020603050405020304" pitchFamily="18" charset="0"/>
                <a:cs typeface="Times New Roman" panose="02020603050405020304" pitchFamily="18" charset="0"/>
              </a:rPr>
              <a:t> </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Бу</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назария</a:t>
            </a:r>
            <a:r>
              <a:rPr lang="ru-RU" sz="2000" b="1" dirty="0" smtClean="0">
                <a:latin typeface="Times New Roman" panose="02020603050405020304" pitchFamily="18" charset="0"/>
                <a:cs typeface="Times New Roman" panose="02020603050405020304" pitchFamily="18" charset="0"/>
              </a:rPr>
              <a:t> лидер </a:t>
            </a:r>
            <a:r>
              <a:rPr lang="ru-RU" sz="2000" b="1" dirty="0" err="1" smtClean="0">
                <a:latin typeface="Times New Roman" panose="02020603050405020304" pitchFamily="18" charset="0"/>
                <a:cs typeface="Times New Roman" panose="02020603050405020304" pitchFamily="18" charset="0"/>
              </a:rPr>
              <a:t>гуруҳий</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муносабатларнинг</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бевосита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маҳсули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деб</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ҳисоблайди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ҳамда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унинг</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рўѐбга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чиқишида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гуруҳнинг</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бирламчи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ролини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илгари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суради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Охирги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йилларда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кўплаб</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олимлар</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жумладан</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россиялик</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ижтимоий</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психологлар</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А.Леонтьевнинг</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фаолият</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концепциясига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таянган</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ҳолда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лидерликни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фаолият</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маҳсули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гуруҳнинг</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ушбу</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фаолиятга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муносабати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ва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гуруҳда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қабул</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қилинган</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нормалар</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ҳамда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ижтимоий</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кутилмаларга</a:t>
            </a:r>
            <a:r>
              <a:rPr lang="ru-RU" sz="2000" b="1" dirty="0" smtClean="0">
                <a:latin typeface="Times New Roman" panose="02020603050405020304" pitchFamily="18" charset="0"/>
                <a:cs typeface="Times New Roman" panose="02020603050405020304" pitchFamily="18" charset="0"/>
              </a:rPr>
              <a:t> ким </a:t>
            </a:r>
            <a:r>
              <a:rPr lang="ru-RU" sz="2000" b="1" dirty="0" err="1" smtClean="0">
                <a:latin typeface="Times New Roman" panose="02020603050405020304" pitchFamily="18" charset="0"/>
                <a:cs typeface="Times New Roman" panose="02020603050405020304" pitchFamily="18" charset="0"/>
              </a:rPr>
              <a:t>кўпроқ</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даражада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жавоб</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беришига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қараб</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лидерни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аниқлаш</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мумкин</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деб</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ҳисоблашмоқда</a:t>
            </a:r>
            <a:r>
              <a:rPr lang="ru-RU" sz="2000" b="1" dirty="0" smtClean="0">
                <a:latin typeface="Times New Roman" panose="02020603050405020304" pitchFamily="18" charset="0"/>
                <a:cs typeface="Times New Roman" panose="02020603050405020304" pitchFamily="18" charset="0"/>
              </a:rPr>
              <a:t>. </a:t>
            </a:r>
          </a:p>
          <a:p>
            <a:pPr marL="0" indent="0" algn="just">
              <a:buNone/>
            </a:pP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Бундан</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ташқари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ижтимоий</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кутилмалар</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назарияси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ҳозирда</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кўпчилик</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томонидан</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маъқул</a:t>
            </a:r>
            <a:r>
              <a:rPr lang="ru-RU" sz="2000" b="1" dirty="0" smtClean="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ё</a:t>
            </a:r>
            <a:r>
              <a:rPr lang="ru-RU" sz="2000" b="1" dirty="0" err="1" smtClean="0">
                <a:latin typeface="Times New Roman" panose="02020603050405020304" pitchFamily="18" charset="0"/>
                <a:cs typeface="Times New Roman" panose="02020603050405020304" pitchFamily="18" charset="0"/>
              </a:rPr>
              <a:t>ндашишлардан</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бири</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деб</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қабул</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қилинмоқда</a:t>
            </a:r>
            <a:r>
              <a:rPr lang="ru-RU" sz="2000" b="1" dirty="0" smtClean="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8995651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45771" y="365126"/>
            <a:ext cx="9155430" cy="1325563"/>
          </a:xfrm>
        </p:spPr>
        <p:txBody>
          <a:bodyPr>
            <a:normAutofit/>
          </a:bodyPr>
          <a:lstStyle/>
          <a:p>
            <a:pPr algn="ctr"/>
            <a:r>
              <a:rPr lang="uz-Cyrl-UZ" sz="3600" b="1" dirty="0" smtClean="0">
                <a:latin typeface="Times New Roman" panose="02020603050405020304" pitchFamily="18" charset="0"/>
                <a:cs typeface="Times New Roman" panose="02020603050405020304" pitchFamily="18" charset="0"/>
              </a:rPr>
              <a:t>Хар қандай лидер ўзгаришларни самарали бошқаришга қодир бўлишлиги керак:</a:t>
            </a:r>
            <a:endParaRPr lang="ru-RU" sz="36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0" y="1825625"/>
            <a:ext cx="9738359" cy="4351338"/>
          </a:xfrm>
        </p:spPr>
        <p:txBody>
          <a:bodyPr>
            <a:normAutofit fontScale="85000" lnSpcReduction="10000"/>
          </a:bodyPr>
          <a:lstStyle/>
          <a:p>
            <a:pPr marL="0" indent="0" algn="just">
              <a:buNone/>
            </a:pPr>
            <a:r>
              <a:rPr lang="ru-RU" dirty="0" smtClean="0"/>
              <a:t>     </a:t>
            </a:r>
            <a:r>
              <a:rPr lang="ru-RU" sz="3600" b="1" dirty="0" err="1">
                <a:latin typeface="Times New Roman" panose="02020603050405020304" pitchFamily="18" charset="0"/>
                <a:cs typeface="Times New Roman" panose="02020603050405020304" pitchFamily="18" charset="0"/>
              </a:rPr>
              <a:t>Ўзгаришларни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бошқариш</a:t>
            </a:r>
            <a:r>
              <a:rPr lang="ru-RU" sz="3600" b="1" dirty="0">
                <a:latin typeface="Times New Roman" panose="02020603050405020304" pitchFamily="18" charset="0"/>
                <a:cs typeface="Times New Roman" panose="02020603050405020304" pitchFamily="18" charset="0"/>
              </a:rPr>
              <a:t> – </a:t>
            </a:r>
            <a:r>
              <a:rPr lang="ru-RU" sz="3600" b="1" dirty="0" err="1">
                <a:latin typeface="Times New Roman" panose="02020603050405020304" pitchFamily="18" charset="0"/>
                <a:cs typeface="Times New Roman" panose="02020603050405020304" pitchFamily="18" charset="0"/>
              </a:rPr>
              <a:t>ташкилотнинг</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самарали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ишлашини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ошириш</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учун</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зарур</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бўладиган</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ташкилий</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ўзгаришлар</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ва</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инновацияларни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қўллаб</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қувватлай</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олиш</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ташкилий</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ўзгаришларни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татбиқ</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қилиш</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ҳомийлик</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қилиш</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ҳамда</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уларнинг</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муваффақиятли</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боришида</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бошқаларга</a:t>
            </a:r>
            <a:r>
              <a:rPr lang="ru-RU" sz="3600" b="1" dirty="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ё</a:t>
            </a:r>
            <a:r>
              <a:rPr lang="ru-RU" sz="3600" b="1" dirty="0" err="1" smtClean="0">
                <a:latin typeface="Times New Roman" panose="02020603050405020304" pitchFamily="18" charset="0"/>
                <a:cs typeface="Times New Roman" panose="02020603050405020304" pitchFamily="18" charset="0"/>
              </a:rPr>
              <a:t>рдам</a:t>
            </a:r>
            <a:r>
              <a:rPr lang="ru-RU" sz="3600" b="1" dirty="0" smtClean="0">
                <a:latin typeface="Times New Roman" panose="02020603050405020304" pitchFamily="18" charset="0"/>
                <a:cs typeface="Times New Roman" panose="02020603050405020304" pitchFamily="18" charset="0"/>
              </a:rPr>
              <a:t> </a:t>
            </a:r>
            <a:r>
              <a:rPr lang="ru-RU" sz="3600" b="1" dirty="0" err="1">
                <a:latin typeface="Times New Roman" panose="02020603050405020304" pitchFamily="18" charset="0"/>
                <a:cs typeface="Times New Roman" panose="02020603050405020304" pitchFamily="18" charset="0"/>
              </a:rPr>
              <a:t>бериш</a:t>
            </a:r>
            <a:r>
              <a:rPr lang="ru-RU" sz="3600" b="1" dirty="0" smtClean="0">
                <a:latin typeface="Times New Roman" panose="02020603050405020304" pitchFamily="18" charset="0"/>
                <a:cs typeface="Times New Roman" panose="02020603050405020304" pitchFamily="18" charset="0"/>
              </a:rPr>
              <a:t>.</a:t>
            </a:r>
            <a:r>
              <a:rPr lang="uz-Cyrl-UZ" sz="3600" b="1" u="sng" dirty="0">
                <a:latin typeface="Times New Roman" panose="02020603050405020304" pitchFamily="18" charset="0"/>
                <a:ea typeface="Calibri" panose="020F0502020204030204" pitchFamily="34" charset="0"/>
                <a:cs typeface="Times New Roman" panose="02020603050405020304" pitchFamily="18" charset="0"/>
              </a:rPr>
              <a:t> </a:t>
            </a:r>
            <a:endParaRPr lang="uz-Cyrl-UZ" sz="3600" b="1" u="sng" dirty="0" smtClean="0">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endParaRPr lang="uz-Cyrl-UZ" sz="3600" b="1" u="sng" dirty="0" smtClean="0">
              <a:latin typeface="Times New Roman" panose="02020603050405020304" pitchFamily="18" charset="0"/>
              <a:ea typeface="Calibri" panose="020F0502020204030204" pitchFamily="34" charset="0"/>
              <a:cs typeface="Times New Roman" panose="02020603050405020304" pitchFamily="18" charset="0"/>
            </a:endParaRPr>
          </a:p>
          <a:p>
            <a:pPr marL="0" indent="0" algn="just">
              <a:buNone/>
            </a:pPr>
            <a:r>
              <a:rPr lang="uz-Cyrl-UZ" sz="3600" b="1" u="sng" dirty="0">
                <a:latin typeface="Times New Roman" panose="02020603050405020304" pitchFamily="18" charset="0"/>
                <a:ea typeface="Calibri" panose="020F0502020204030204" pitchFamily="34" charset="0"/>
                <a:cs typeface="Times New Roman" panose="02020603050405020304" pitchFamily="18" charset="0"/>
              </a:rPr>
              <a:t> </a:t>
            </a:r>
            <a:r>
              <a:rPr lang="uz-Cyrl-UZ" sz="3600" b="1" u="sng" dirty="0" smtClean="0">
                <a:latin typeface="Times New Roman" panose="02020603050405020304" pitchFamily="18" charset="0"/>
                <a:ea typeface="Calibri" panose="020F0502020204030204" pitchFamily="34" charset="0"/>
                <a:cs typeface="Times New Roman" panose="02020603050405020304" pitchFamily="18" charset="0"/>
              </a:rPr>
              <a:t>  Демак:</a:t>
            </a:r>
          </a:p>
          <a:p>
            <a:pPr marL="0" indent="0" algn="just">
              <a:buNone/>
            </a:pPr>
            <a:r>
              <a:rPr lang="uz-Cyrl-UZ" sz="3600" b="1" u="sng" dirty="0">
                <a:latin typeface="Times New Roman" panose="02020603050405020304" pitchFamily="18" charset="0"/>
                <a:ea typeface="Calibri" panose="020F0502020204030204" pitchFamily="34" charset="0"/>
                <a:cs typeface="Times New Roman" panose="02020603050405020304" pitchFamily="18" charset="0"/>
              </a:rPr>
              <a:t> </a:t>
            </a:r>
            <a:r>
              <a:rPr lang="uz-Cyrl-UZ" sz="3600" b="1" u="sng" dirty="0" smtClean="0">
                <a:latin typeface="Times New Roman" panose="02020603050405020304" pitchFamily="18" charset="0"/>
                <a:ea typeface="Calibri" panose="020F0502020204030204" pitchFamily="34" charset="0"/>
                <a:cs typeface="Times New Roman" panose="02020603050405020304" pitchFamily="18" charset="0"/>
              </a:rPr>
              <a:t> Лидерлик</a:t>
            </a:r>
            <a:r>
              <a:rPr lang="uz-Cyrl-UZ" sz="3600" dirty="0" smtClean="0">
                <a:latin typeface="Times New Roman" panose="02020603050405020304" pitchFamily="18" charset="0"/>
                <a:ea typeface="Calibri" panose="020F0502020204030204" pitchFamily="34" charset="0"/>
                <a:cs typeface="Times New Roman" panose="02020603050405020304" pitchFamily="18" charset="0"/>
              </a:rPr>
              <a:t> </a:t>
            </a:r>
            <a:r>
              <a:rPr lang="uz-Cyrl-UZ" sz="3600" dirty="0">
                <a:latin typeface="Times New Roman" panose="02020603050405020304" pitchFamily="18" charset="0"/>
                <a:ea typeface="Calibri" panose="020F0502020204030204" pitchFamily="34" charset="0"/>
                <a:cs typeface="Times New Roman" panose="02020603050405020304" pitchFamily="18" charset="0"/>
              </a:rPr>
              <a:t>- </a:t>
            </a:r>
            <a:r>
              <a:rPr lang="uz-Cyrl-UZ" sz="3600" b="1" dirty="0">
                <a:latin typeface="Times New Roman" panose="02020603050405020304" pitchFamily="18" charset="0"/>
                <a:ea typeface="Calibri" panose="020F0502020204030204" pitchFamily="34" charset="0"/>
                <a:cs typeface="Times New Roman" panose="02020603050405020304" pitchFamily="18" charset="0"/>
              </a:rPr>
              <a:t>инсонларни ўз мақсадларига эришишга ундайдиган муҳим бошқарув маҳоратидир.</a:t>
            </a:r>
          </a:p>
          <a:p>
            <a:pPr marL="0" indent="0" algn="just">
              <a:buNone/>
            </a:pPr>
            <a:endParaRPr lang="ru-RU" sz="3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9895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p:nvPr>
        </p:nvSpPr>
        <p:spPr>
          <a:xfrm>
            <a:off x="354331" y="165100"/>
            <a:ext cx="9441180" cy="2184400"/>
          </a:xfrm>
        </p:spPr>
        <p:txBody>
          <a:bodyPr>
            <a:normAutofit fontScale="90000"/>
          </a:bodyPr>
          <a:lstStyle/>
          <a:p>
            <a:pPr algn="just"/>
            <a:r>
              <a:rPr lang="uz-Cyrl-UZ" sz="4000" b="1" dirty="0">
                <a:latin typeface="Times New Roman" panose="02020603050405020304" pitchFamily="18" charset="0"/>
                <a:ea typeface="Calibri" panose="020F0502020204030204" pitchFamily="34" charset="0"/>
                <a:cs typeface="Times New Roman" panose="02020603050405020304" pitchFamily="18" charset="0"/>
              </a:rPr>
              <a:t>Р. Стогдил (1948) лидерликнинг 5 та алоҳида асосий сифатларини таъкидлаб ўтган:</a:t>
            </a:r>
            <a:br>
              <a:rPr lang="uz-Cyrl-UZ" sz="4000" b="1" dirty="0">
                <a:latin typeface="Times New Roman" panose="02020603050405020304" pitchFamily="18" charset="0"/>
                <a:ea typeface="Calibri" panose="020F0502020204030204" pitchFamily="34" charset="0"/>
                <a:cs typeface="Times New Roman" panose="02020603050405020304" pitchFamily="18" charset="0"/>
              </a:rPr>
            </a:br>
            <a:endParaRPr lang="uz-Cyrl-UZ" sz="4000" b="1" dirty="0">
              <a:solidFill>
                <a:srgbClr val="D60093"/>
              </a:solidFill>
              <a:latin typeface="Times New Roman" panose="02020603050405020304" pitchFamily="18" charset="0"/>
              <a:cs typeface="Times New Roman" panose="02020603050405020304" pitchFamily="18" charset="0"/>
            </a:endParaRPr>
          </a:p>
        </p:txBody>
      </p:sp>
      <p:sp>
        <p:nvSpPr>
          <p:cNvPr id="3" name="Rectangle 3"/>
          <p:cNvSpPr>
            <a:spLocks noGrp="1" noChangeArrowheads="1"/>
          </p:cNvSpPr>
          <p:nvPr>
            <p:ph idx="1"/>
          </p:nvPr>
        </p:nvSpPr>
        <p:spPr>
          <a:xfrm>
            <a:off x="468313" y="2349500"/>
            <a:ext cx="8229600" cy="3387725"/>
          </a:xfrm>
        </p:spPr>
        <p:txBody>
          <a:bodyPr>
            <a:noAutofit/>
          </a:bodyPr>
          <a:lstStyle/>
          <a:p>
            <a:pPr>
              <a:lnSpc>
                <a:spcPct val="107000"/>
              </a:lnSpc>
              <a:spcAft>
                <a:spcPts val="800"/>
              </a:spcAft>
            </a:pPr>
            <a:r>
              <a:rPr lang="uz-Cyrl-UZ" sz="3200" b="1" dirty="0">
                <a:latin typeface="Times New Roman" panose="02020603050405020304" pitchFamily="18" charset="0"/>
                <a:ea typeface="Calibri" panose="020F0502020204030204" pitchFamily="34" charset="0"/>
                <a:cs typeface="Times New Roman" panose="02020603050405020304" pitchFamily="18" charset="0"/>
              </a:rPr>
              <a:t>А</a:t>
            </a: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қл ёки интеллектуал қобилият;</a:t>
            </a:r>
          </a:p>
          <a:p>
            <a:pPr>
              <a:lnSpc>
                <a:spcPct val="107000"/>
              </a:lnSpc>
              <a:spcAft>
                <a:spcPts val="800"/>
              </a:spcAft>
            </a:pP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Бошқалар устидан ҳукмронлик ёки устунлик;</a:t>
            </a:r>
          </a:p>
          <a:p>
            <a:pPr>
              <a:lnSpc>
                <a:spcPct val="107000"/>
              </a:lnSpc>
              <a:spcAft>
                <a:spcPts val="800"/>
              </a:spcAft>
            </a:pP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Ўзига ишонч;</a:t>
            </a:r>
          </a:p>
          <a:p>
            <a:pPr>
              <a:lnSpc>
                <a:spcPct val="107000"/>
              </a:lnSpc>
              <a:spcAft>
                <a:spcPts val="800"/>
              </a:spcAft>
            </a:pPr>
            <a:r>
              <a:rPr lang="uz-Cyrl-UZ" sz="3200" b="1" dirty="0">
                <a:latin typeface="Times New Roman" panose="02020603050405020304" pitchFamily="18" charset="0"/>
                <a:ea typeface="Calibri" panose="020F0502020204030204" pitchFamily="34" charset="0"/>
                <a:cs typeface="Times New Roman" panose="02020603050405020304" pitchFamily="18" charset="0"/>
              </a:rPr>
              <a:t>Ф</a:t>
            </a: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аоллик ва куч;</a:t>
            </a:r>
          </a:p>
          <a:p>
            <a:pPr>
              <a:lnSpc>
                <a:spcPct val="107000"/>
              </a:lnSpc>
              <a:spcAft>
                <a:spcPts val="800"/>
              </a:spcAft>
            </a:pP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Ишбилармонлик.</a:t>
            </a:r>
            <a:endParaRPr lang="uz-Cyrl-UZ" sz="32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8776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0"/>
          <p:cNvSpPr>
            <a:spLocks noGrp="1" noChangeArrowheads="1"/>
          </p:cNvSpPr>
          <p:nvPr>
            <p:ph type="title" idx="4294967295"/>
          </p:nvPr>
        </p:nvSpPr>
        <p:spPr>
          <a:xfrm>
            <a:off x="373380" y="402940"/>
            <a:ext cx="9532620" cy="685800"/>
          </a:xfrm>
        </p:spPr>
        <p:txBody>
          <a:bodyPr>
            <a:normAutofit/>
          </a:bodyPr>
          <a:lstStyle/>
          <a:p>
            <a:r>
              <a:rPr lang="uz-Cyrl-UZ" altLang="ru-RU" sz="4000" dirty="0" smtClean="0">
                <a:latin typeface="Times New Roman" panose="02020603050405020304" pitchFamily="18" charset="0"/>
                <a:cs typeface="Times New Roman" panose="02020603050405020304" pitchFamily="18" charset="0"/>
              </a:rPr>
              <a:t>       </a:t>
            </a:r>
            <a:r>
              <a:rPr lang="en-US" altLang="ru-RU" sz="4000" dirty="0" smtClean="0">
                <a:latin typeface="Times New Roman" panose="02020603050405020304" pitchFamily="18" charset="0"/>
                <a:cs typeface="Times New Roman" panose="02020603050405020304" pitchFamily="18" charset="0"/>
              </a:rPr>
              <a:t> </a:t>
            </a:r>
            <a:r>
              <a:rPr lang="uz-Cyrl-UZ" altLang="ru-RU" sz="4000" b="1" dirty="0" smtClean="0">
                <a:latin typeface="Times New Roman" panose="02020603050405020304" pitchFamily="18" charset="0"/>
                <a:cs typeface="Times New Roman" panose="02020603050405020304" pitchFamily="18" charset="0"/>
              </a:rPr>
              <a:t>Раҳбар</a:t>
            </a:r>
            <a:r>
              <a:rPr lang="en-US" altLang="ru-RU" sz="4000" b="1" dirty="0" smtClean="0">
                <a:latin typeface="Times New Roman" panose="02020603050405020304" pitchFamily="18" charset="0"/>
                <a:cs typeface="Times New Roman" panose="02020603050405020304" pitchFamily="18" charset="0"/>
              </a:rPr>
              <a:t> [7]</a:t>
            </a:r>
            <a:r>
              <a:rPr lang="uz-Cyrl-UZ" altLang="ru-RU" sz="4000" b="1" dirty="0" smtClean="0">
                <a:latin typeface="Times New Roman" panose="02020603050405020304" pitchFamily="18" charset="0"/>
                <a:cs typeface="Times New Roman" panose="02020603050405020304" pitchFamily="18" charset="0"/>
              </a:rPr>
              <a:t>                    Лидер</a:t>
            </a:r>
            <a:r>
              <a:rPr lang="en-US" altLang="ru-RU" sz="4000" b="1" dirty="0" smtClean="0">
                <a:latin typeface="Times New Roman" panose="02020603050405020304" pitchFamily="18" charset="0"/>
                <a:cs typeface="Times New Roman" panose="02020603050405020304" pitchFamily="18" charset="0"/>
              </a:rPr>
              <a:t> [7]</a:t>
            </a:r>
            <a:endParaRPr lang="uz-Cyrl-UZ" altLang="ru-RU" sz="4000" b="1" dirty="0">
              <a:latin typeface="Times New Roman" panose="02020603050405020304" pitchFamily="18" charset="0"/>
              <a:cs typeface="Times New Roman" panose="02020603050405020304" pitchFamily="18" charset="0"/>
            </a:endParaRPr>
          </a:p>
        </p:txBody>
      </p:sp>
      <p:graphicFrame>
        <p:nvGraphicFramePr>
          <p:cNvPr id="3" name="Group 64"/>
          <p:cNvGraphicFramePr>
            <a:graphicFrameLocks/>
          </p:cNvGraphicFramePr>
          <p:nvPr>
            <p:extLst>
              <p:ext uri="{D42A27DB-BD31-4B8C-83A1-F6EECF244321}">
                <p14:modId xmlns:p14="http://schemas.microsoft.com/office/powerpoint/2010/main" val="2020828188"/>
              </p:ext>
            </p:extLst>
          </p:nvPr>
        </p:nvGraphicFramePr>
        <p:xfrm>
          <a:off x="297180" y="1397762"/>
          <a:ext cx="9464040" cy="5406905"/>
        </p:xfrm>
        <a:graphic>
          <a:graphicData uri="http://schemas.openxmlformats.org/drawingml/2006/table">
            <a:tbl>
              <a:tblPr/>
              <a:tblGrid>
                <a:gridCol w="4646739">
                  <a:extLst>
                    <a:ext uri="{9D8B030D-6E8A-4147-A177-3AD203B41FA5}">
                      <a16:colId xmlns:a16="http://schemas.microsoft.com/office/drawing/2014/main" val="20000"/>
                    </a:ext>
                  </a:extLst>
                </a:gridCol>
                <a:gridCol w="4817301">
                  <a:extLst>
                    <a:ext uri="{9D8B030D-6E8A-4147-A177-3AD203B41FA5}">
                      <a16:colId xmlns:a16="http://schemas.microsoft.com/office/drawing/2014/main" val="20001"/>
                    </a:ext>
                  </a:extLst>
                </a:gridCol>
              </a:tblGrid>
              <a:tr h="491465">
                <a:tc>
                  <a:txBody>
                    <a:bodyPr/>
                    <a:lstStyle/>
                    <a:p>
                      <a:r>
                        <a:rPr lang="uz-Cyrl-UZ" sz="2000" b="1" kern="1200" noProof="0" dirty="0" smtClean="0">
                          <a:solidFill>
                            <a:schemeClr val="tx1"/>
                          </a:solidFill>
                          <a:effectLst/>
                          <a:latin typeface="Times New Roman" panose="02020603050405020304" pitchFamily="18" charset="0"/>
                          <a:ea typeface="+mn-ea"/>
                          <a:cs typeface="Times New Roman" panose="02020603050405020304" pitchFamily="18" charset="0"/>
                        </a:rPr>
                        <a:t>Натижага асосланган башорат</a:t>
                      </a:r>
                      <a:endParaRPr lang="uz-Cyrl-UZ" sz="2000" b="1" kern="1200" noProof="0" dirty="0">
                        <a:solidFill>
                          <a:schemeClr val="tx1"/>
                        </a:solidFill>
                        <a:effectLst/>
                        <a:latin typeface="Times New Roman" panose="02020603050405020304" pitchFamily="18" charset="0"/>
                        <a:ea typeface="+mn-ea"/>
                        <a:cs typeface="Times New Roman" panose="02020603050405020304" pitchFamily="18" charset="0"/>
                      </a:endParaRPr>
                    </a:p>
                  </a:txBody>
                  <a:tcPr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r>
                        <a:rPr lang="uz-Cyrl-UZ" sz="2000" b="1" kern="1200" noProof="0" dirty="0" smtClean="0">
                          <a:solidFill>
                            <a:schemeClr val="tx1"/>
                          </a:solidFill>
                          <a:effectLst/>
                          <a:latin typeface="Times New Roman" panose="02020603050405020304" pitchFamily="18" charset="0"/>
                          <a:ea typeface="+mn-ea"/>
                          <a:cs typeface="Times New Roman" panose="02020603050405020304" pitchFamily="18" charset="0"/>
                        </a:rPr>
                        <a:t>Натижага асосланган мослашув</a:t>
                      </a:r>
                      <a:endParaRPr lang="uz-Cyrl-UZ" sz="2000" b="1" kern="1200" noProof="0" dirty="0">
                        <a:solidFill>
                          <a:schemeClr val="tx1"/>
                        </a:solidFill>
                        <a:effectLst/>
                        <a:latin typeface="Times New Roman" panose="02020603050405020304" pitchFamily="18" charset="0"/>
                        <a:ea typeface="+mn-ea"/>
                        <a:cs typeface="Times New Roman" panose="02020603050405020304" pitchFamily="18" charset="0"/>
                      </a:endParaRPr>
                    </a:p>
                  </a:txBody>
                  <a:tcPr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9146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uz-Cyrl-UZ"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Мақсад </a:t>
                      </a:r>
                      <a:endParaRPr kumimoji="0" lang="uz-Cyrl-UZ"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uz-Cyrl-UZ"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Тушунча ва қадриятлар</a:t>
                      </a:r>
                      <a:endParaRPr kumimoji="0" lang="uz-Cyrl-UZ"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9146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uz-Cyrl-UZ"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Режа </a:t>
                      </a:r>
                      <a:endParaRPr kumimoji="0" lang="uz-Cyrl-UZ"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uz-Cyrl-UZ"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Энергия</a:t>
                      </a:r>
                      <a:endParaRPr kumimoji="0" lang="uz-Cyrl-UZ"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9146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uz-Cyrl-UZ"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Хужжатни юритиш</a:t>
                      </a:r>
                      <a:endParaRPr kumimoji="0" lang="uz-Cyrl-UZ"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uz-Cyrl-UZ"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Теран тушунча ва қадриятлар</a:t>
                      </a:r>
                      <a:endParaRPr kumimoji="0" lang="uz-Cyrl-UZ"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9146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uz-Cyrl-UZ"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Хар бир ишни тўғри бажариш</a:t>
                      </a:r>
                      <a:endParaRPr kumimoji="0" lang="uz-Cyrl-UZ"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uz-Cyrl-UZ"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Тўғри бўлган ишни бажариш</a:t>
                      </a:r>
                      <a:endParaRPr kumimoji="0" lang="uz-Cyrl-UZ"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49146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uz-Cyrl-UZ"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Тепадан пастга стратегиясини қуллаш</a:t>
                      </a:r>
                      <a:endParaRPr kumimoji="0" lang="uz-Cyrl-UZ"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uz-Cyrl-UZ"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Барча поғонада стратегияга эга бўлиш</a:t>
                      </a:r>
                      <a:endParaRPr kumimoji="0" lang="uz-Cyrl-UZ"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774159">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uz-Cyrl-UZ"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Қисқа муддатли натижалар</a:t>
                      </a:r>
                      <a:endParaRPr kumimoji="0" lang="uz-Cyrl-UZ"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r>
                        <a:rPr lang="uz-Cyrl-UZ" sz="2000" b="1" kern="1200" noProof="0" dirty="0" smtClean="0">
                          <a:solidFill>
                            <a:schemeClr val="tx1"/>
                          </a:solidFill>
                          <a:effectLst/>
                          <a:latin typeface="Times New Roman" panose="02020603050405020304" pitchFamily="18" charset="0"/>
                          <a:ea typeface="+mn-ea"/>
                          <a:cs typeface="Times New Roman" panose="02020603050405020304" pitchFamily="18" charset="0"/>
                        </a:rPr>
                        <a:t>Узоқ муддатли натижалар, глобал қарашлар муҳим аҳамиятга эга</a:t>
                      </a:r>
                      <a:endParaRPr lang="uz-Cyrl-UZ" sz="2000" b="1" kern="1200" noProof="0" dirty="0">
                        <a:solidFill>
                          <a:schemeClr val="tx1"/>
                        </a:solidFill>
                        <a:effectLst/>
                        <a:latin typeface="Times New Roman" panose="02020603050405020304" pitchFamily="18" charset="0"/>
                        <a:ea typeface="+mn-ea"/>
                        <a:cs typeface="Times New Roman" panose="02020603050405020304" pitchFamily="18" charset="0"/>
                      </a:endParaRPr>
                    </a:p>
                  </a:txBody>
                  <a:tcPr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49146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uz-Cyrl-UZ"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“Ходимларнинг боши”</a:t>
                      </a:r>
                      <a:endParaRPr kumimoji="0" lang="uz-Cyrl-UZ"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uz-Cyrl-UZ"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“Ходимларнинг юраги”</a:t>
                      </a:r>
                      <a:endParaRPr kumimoji="0" lang="uz-Cyrl-UZ"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491465">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uz-Cyrl-UZ"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Назорат</a:t>
                      </a:r>
                      <a:endParaRPr kumimoji="0" lang="uz-Cyrl-UZ"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uz-Cyrl-UZ"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Ўргатиш, илхомлантириш</a:t>
                      </a:r>
                      <a:endParaRPr kumimoji="0" lang="uz-Cyrl-UZ"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491465">
                <a:tc>
                  <a:txBody>
                    <a:bodyPr/>
                    <a:lstStyle/>
                    <a:p>
                      <a:r>
                        <a:rPr lang="uz-Cyrl-UZ" sz="2000" b="1" kern="1200" noProof="0" dirty="0" smtClean="0">
                          <a:solidFill>
                            <a:schemeClr val="tx1"/>
                          </a:solidFill>
                          <a:effectLst/>
                          <a:latin typeface="Times New Roman" panose="02020603050405020304" pitchFamily="18" charset="0"/>
                          <a:ea typeface="+mn-ea"/>
                          <a:cs typeface="Times New Roman" panose="02020603050405020304" pitchFamily="18" charset="0"/>
                        </a:rPr>
                        <a:t>Битта яхши бошқарув услуби</a:t>
                      </a:r>
                      <a:endParaRPr lang="uz-Cyrl-UZ" sz="2000" b="1" kern="1200" noProof="0" dirty="0">
                        <a:solidFill>
                          <a:schemeClr val="tx1"/>
                        </a:solidFill>
                        <a:effectLst/>
                        <a:latin typeface="Times New Roman" panose="02020603050405020304" pitchFamily="18" charset="0"/>
                        <a:ea typeface="+mn-ea"/>
                        <a:cs typeface="Times New Roman" panose="02020603050405020304" pitchFamily="18" charset="0"/>
                      </a:endParaRPr>
                    </a:p>
                  </a:txBody>
                  <a:tcPr marT="45713" marB="4571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accent1"/>
                        </a:buClr>
                        <a:buSzPct val="65000"/>
                        <a:buFont typeface="Wingdings" pitchFamily="2" charset="2"/>
                        <a:buNone/>
                        <a:tabLst/>
                      </a:pPr>
                      <a:r>
                        <a:rPr kumimoji="0" lang="uz-Cyrl-UZ" sz="2000" b="1" i="0" u="none" strike="noStrike" cap="none" normalizeH="0" baseline="0" noProof="0" dirty="0" smtClean="0">
                          <a:ln>
                            <a:noFill/>
                          </a:ln>
                          <a:solidFill>
                            <a:schemeClr val="tx1"/>
                          </a:solidFill>
                          <a:effectLst/>
                          <a:latin typeface="Times New Roman" panose="02020603050405020304" pitchFamily="18" charset="0"/>
                          <a:cs typeface="Times New Roman" panose="02020603050405020304" pitchFamily="18" charset="0"/>
                        </a:rPr>
                        <a:t>Турли вазиятларда хос услуб</a:t>
                      </a:r>
                      <a:endParaRPr kumimoji="0" lang="uz-Cyrl-UZ" sz="2000" b="1" i="0" u="none" strike="noStrike" cap="none" normalizeH="0" baseline="0" noProof="0" dirty="0">
                        <a:ln>
                          <a:noFill/>
                        </a:ln>
                        <a:solidFill>
                          <a:schemeClr val="tx1"/>
                        </a:solidFill>
                        <a:effectLst/>
                        <a:latin typeface="Times New Roman" panose="02020603050405020304" pitchFamily="18" charset="0"/>
                        <a:cs typeface="Times New Roman" panose="02020603050405020304" pitchFamily="18" charset="0"/>
                      </a:endParaRPr>
                    </a:p>
                  </a:txBody>
                  <a:tcPr marT="45713" marB="4571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
        <p:nvSpPr>
          <p:cNvPr id="4" name="Стрелка вниз 3"/>
          <p:cNvSpPr/>
          <p:nvPr/>
        </p:nvSpPr>
        <p:spPr>
          <a:xfrm>
            <a:off x="2252260" y="1090806"/>
            <a:ext cx="429658" cy="264404"/>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Стрелка вниз 4"/>
          <p:cNvSpPr/>
          <p:nvPr/>
        </p:nvSpPr>
        <p:spPr>
          <a:xfrm>
            <a:off x="7068375" y="1088740"/>
            <a:ext cx="429658" cy="264404"/>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672000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idx="4294967295"/>
          </p:nvPr>
        </p:nvSpPr>
        <p:spPr>
          <a:xfrm>
            <a:off x="533400" y="485660"/>
            <a:ext cx="8839200" cy="990600"/>
          </a:xfrm>
        </p:spPr>
        <p:txBody>
          <a:bodyPr rtlCol="0">
            <a:normAutofit fontScale="90000"/>
          </a:bodyPr>
          <a:lstStyle/>
          <a:p>
            <a:pPr algn="ctr">
              <a:defRPr/>
            </a:pPr>
            <a:r>
              <a:rPr lang="uz-Cyrl-UZ" sz="3800" b="1" dirty="0" smtClean="0">
                <a:latin typeface="Times New Roman" panose="02020603050405020304" pitchFamily="18" charset="0"/>
                <a:cs typeface="Times New Roman" panose="02020603050405020304" pitchFamily="18" charset="0"/>
              </a:rPr>
              <a:t>Узоқ муддатли бошқарув ва лидерликнинг 7 қадами</a:t>
            </a:r>
            <a:r>
              <a:rPr lang="en-US" sz="3800" b="1" dirty="0" smtClean="0">
                <a:latin typeface="Times New Roman" panose="02020603050405020304" pitchFamily="18" charset="0"/>
                <a:cs typeface="Times New Roman" panose="02020603050405020304" pitchFamily="18" charset="0"/>
              </a:rPr>
              <a:t> [9].</a:t>
            </a:r>
            <a:endParaRPr lang="uz-Cyrl-UZ" sz="3800" b="1" dirty="0">
              <a:latin typeface="Times New Roman" panose="02020603050405020304" pitchFamily="18" charset="0"/>
              <a:cs typeface="Times New Roman" panose="02020603050405020304" pitchFamily="18" charset="0"/>
            </a:endParaRPr>
          </a:p>
        </p:txBody>
      </p:sp>
      <p:sp>
        <p:nvSpPr>
          <p:cNvPr id="5" name="Rectangle 3"/>
          <p:cNvSpPr>
            <a:spLocks noGrp="1" noChangeArrowheads="1"/>
          </p:cNvSpPr>
          <p:nvPr>
            <p:ph idx="1"/>
          </p:nvPr>
        </p:nvSpPr>
        <p:spPr>
          <a:xfrm>
            <a:off x="262890" y="1476260"/>
            <a:ext cx="9269730" cy="5301729"/>
          </a:xfrm>
        </p:spPr>
        <p:txBody>
          <a:bodyPr rtlCol="0">
            <a:normAutofit/>
          </a:bodyPr>
          <a:lstStyle/>
          <a:p>
            <a:pPr marL="342900" indent="-342900">
              <a:lnSpc>
                <a:spcPct val="107000"/>
              </a:lnSpc>
              <a:spcAft>
                <a:spcPts val="800"/>
              </a:spcAft>
              <a:buFont typeface="+mj-lt"/>
              <a:buAutoNum type="arabicPeriod"/>
            </a:pP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Глобал тасаввурни яратиш.</a:t>
            </a:r>
          </a:p>
          <a:p>
            <a:pPr marL="342900" indent="-342900">
              <a:lnSpc>
                <a:spcPct val="107000"/>
              </a:lnSpc>
              <a:spcAft>
                <a:spcPts val="800"/>
              </a:spcAft>
              <a:buFont typeface="+mj-lt"/>
              <a:buAutoNum type="arabicPeriod"/>
            </a:pP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Стратегик йўналишларни белгилаш.</a:t>
            </a:r>
          </a:p>
          <a:p>
            <a:pPr marL="342900" indent="-342900">
              <a:lnSpc>
                <a:spcPct val="107000"/>
              </a:lnSpc>
              <a:spcAft>
                <a:spcPts val="800"/>
              </a:spcAft>
              <a:buFont typeface="+mj-lt"/>
              <a:buAutoNum type="arabicPeriod"/>
            </a:pP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Ижобий иш муҳитини яратиш.</a:t>
            </a:r>
          </a:p>
          <a:p>
            <a:pPr marL="342900" indent="-342900">
              <a:lnSpc>
                <a:spcPct val="107000"/>
              </a:lnSpc>
              <a:spcAft>
                <a:spcPts val="800"/>
              </a:spcAft>
              <a:buFont typeface="+mj-lt"/>
              <a:buAutoNum type="arabicPeriod"/>
            </a:pP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Ташкилий тузилмани яратиш.</a:t>
            </a:r>
          </a:p>
          <a:p>
            <a:pPr marL="342900" indent="-342900">
              <a:lnSpc>
                <a:spcPct val="107000"/>
              </a:lnSpc>
              <a:spcAft>
                <a:spcPts val="800"/>
              </a:spcAft>
              <a:buFont typeface="+mj-lt"/>
              <a:buAutoNum type="arabicPeriod"/>
            </a:pP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Ресурсларни марказлаштириш.</a:t>
            </a:r>
          </a:p>
          <a:p>
            <a:pPr marL="342900" indent="-342900">
              <a:lnSpc>
                <a:spcPct val="107000"/>
              </a:lnSpc>
              <a:spcAft>
                <a:spcPts val="800"/>
              </a:spcAft>
              <a:buFont typeface="+mj-lt"/>
              <a:buAutoNum type="arabicPeriod"/>
            </a:pP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Бошқарув сифатини кўриб чиқиш.</a:t>
            </a:r>
          </a:p>
          <a:p>
            <a:pPr marL="342900" indent="-342900">
              <a:lnSpc>
                <a:spcPct val="107000"/>
              </a:lnSpc>
              <a:spcAft>
                <a:spcPts val="800"/>
              </a:spcAft>
              <a:buFont typeface="+mj-lt"/>
              <a:buAutoNum type="arabicPeriod"/>
            </a:pP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Энг яхши натижани яратиш.</a:t>
            </a:r>
          </a:p>
          <a:p>
            <a:pPr marL="571500" indent="-571500">
              <a:buClr>
                <a:schemeClr val="hlink"/>
              </a:buClr>
              <a:buSzPct val="90000"/>
              <a:buNone/>
              <a:defRPr/>
            </a:pPr>
            <a:endParaRPr lang="uz-Cyrl-UZ" dirty="0" smtClean="0">
              <a:latin typeface="Times New Roman" panose="02020603050405020304" pitchFamily="18" charset="0"/>
              <a:cs typeface="Times New Roman" panose="02020603050405020304" pitchFamily="18" charset="0"/>
            </a:endParaRPr>
          </a:p>
          <a:p>
            <a:pPr marL="571500" indent="-571500">
              <a:buNone/>
              <a:defRPr/>
            </a:pPr>
            <a:endParaRPr lang="uz-Cyrl-UZ"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026483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idx="4294967295"/>
          </p:nvPr>
        </p:nvSpPr>
        <p:spPr>
          <a:xfrm>
            <a:off x="1661160" y="190500"/>
            <a:ext cx="7499350" cy="1143000"/>
          </a:xfrm>
        </p:spPr>
        <p:txBody>
          <a:bodyPr rtlCol="0">
            <a:normAutofit/>
          </a:bodyPr>
          <a:lstStyle/>
          <a:p>
            <a:pPr>
              <a:defRPr/>
            </a:pPr>
            <a:r>
              <a:rPr lang="uz-Cyrl-UZ" sz="4000" b="1" dirty="0" smtClean="0">
                <a:latin typeface="Times New Roman" panose="02020603050405020304" pitchFamily="18" charset="0"/>
                <a:cs typeface="Times New Roman" panose="02020603050405020304" pitchFamily="18" charset="0"/>
              </a:rPr>
              <a:t>1.Башорат қилувчи лидер</a:t>
            </a:r>
            <a:r>
              <a:rPr lang="en-US" sz="4000" b="1" dirty="0" smtClean="0">
                <a:latin typeface="Times New Roman" panose="02020603050405020304" pitchFamily="18" charset="0"/>
                <a:cs typeface="Times New Roman" panose="02020603050405020304" pitchFamily="18" charset="0"/>
              </a:rPr>
              <a:t> [8].</a:t>
            </a:r>
            <a:endParaRPr lang="uz-Cyrl-UZ" sz="4000" b="1" i="1" dirty="0">
              <a:solidFill>
                <a:schemeClr val="tx2">
                  <a:satMod val="130000"/>
                </a:schemeClr>
              </a:solidFill>
              <a:latin typeface="Times New Roman" panose="02020603050405020304" pitchFamily="18" charset="0"/>
              <a:cs typeface="Times New Roman" panose="02020603050405020304" pitchFamily="18" charset="0"/>
            </a:endParaRPr>
          </a:p>
        </p:txBody>
      </p:sp>
      <p:sp>
        <p:nvSpPr>
          <p:cNvPr id="3" name="Rectangle 3"/>
          <p:cNvSpPr>
            <a:spLocks noGrp="1" noChangeArrowheads="1"/>
          </p:cNvSpPr>
          <p:nvPr>
            <p:ph idx="1"/>
          </p:nvPr>
        </p:nvSpPr>
        <p:spPr>
          <a:xfrm>
            <a:off x="422910" y="1600201"/>
            <a:ext cx="9052560" cy="4530725"/>
          </a:xfrm>
        </p:spPr>
        <p:txBody>
          <a:bodyPr rtlCol="0">
            <a:noAutofit/>
          </a:bodyPr>
          <a:lstStyle/>
          <a:p>
            <a:pPr>
              <a:lnSpc>
                <a:spcPct val="107000"/>
              </a:lnSpc>
              <a:spcAft>
                <a:spcPts val="800"/>
              </a:spcAft>
            </a:pP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Одамларни умумий орзу сари етаклайди</a:t>
            </a:r>
          </a:p>
          <a:p>
            <a:pPr marL="0" indent="0">
              <a:lnSpc>
                <a:spcPct val="107000"/>
              </a:lnSpc>
              <a:spcAft>
                <a:spcPts val="800"/>
              </a:spcAft>
              <a:buNone/>
            </a:pPr>
            <a:endPar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Aft>
                <a:spcPts val="800"/>
              </a:spcAft>
            </a:pP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Гуруҳ йўналишини аниқ белгилайди, лекин мақсадга эришишдаги аниқ белгиланган усулни талаб қилмайди. Инсонларнинг тажрибалар ўтказиш, бир ишни бошлаш ва ҳисобланган хавфларни олдини олиш имконини беради.</a:t>
            </a:r>
            <a:endParaRPr lang="uz-Cyrl-UZ" sz="32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6704799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idx="4294967295"/>
          </p:nvPr>
        </p:nvSpPr>
        <p:spPr>
          <a:xfrm>
            <a:off x="1643350" y="141750"/>
            <a:ext cx="7499350" cy="1143000"/>
          </a:xfrm>
        </p:spPr>
        <p:txBody>
          <a:bodyPr rtlCol="0">
            <a:normAutofit/>
          </a:bodyPr>
          <a:lstStyle/>
          <a:p>
            <a:pPr>
              <a:defRPr/>
            </a:pPr>
            <a:r>
              <a:rPr lang="uz-Cyrl-UZ" sz="4800" b="1" dirty="0" smtClean="0">
                <a:latin typeface="Times New Roman" panose="02020603050405020304" pitchFamily="18" charset="0"/>
                <a:cs typeface="Times New Roman" panose="02020603050405020304" pitchFamily="18" charset="0"/>
              </a:rPr>
              <a:t>2.Ургатувчи Лидер</a:t>
            </a:r>
            <a:r>
              <a:rPr lang="en-US" sz="4800" b="1" dirty="0" smtClean="0">
                <a:latin typeface="Times New Roman" panose="02020603050405020304" pitchFamily="18" charset="0"/>
                <a:cs typeface="Times New Roman" panose="02020603050405020304" pitchFamily="18" charset="0"/>
              </a:rPr>
              <a:t> [8].</a:t>
            </a:r>
            <a:endParaRPr lang="uz-Cyrl-UZ" sz="4800" b="1" dirty="0">
              <a:solidFill>
                <a:schemeClr val="tx2">
                  <a:satMod val="130000"/>
                </a:schemeClr>
              </a:solidFill>
              <a:latin typeface="Times New Roman" panose="02020603050405020304" pitchFamily="18" charset="0"/>
              <a:cs typeface="Times New Roman" panose="02020603050405020304" pitchFamily="18" charset="0"/>
            </a:endParaRPr>
          </a:p>
        </p:txBody>
      </p:sp>
      <p:sp>
        <p:nvSpPr>
          <p:cNvPr id="3" name="Rectangle 3"/>
          <p:cNvSpPr>
            <a:spLocks noGrp="1" noChangeArrowheads="1"/>
          </p:cNvSpPr>
          <p:nvPr>
            <p:ph idx="1"/>
          </p:nvPr>
        </p:nvSpPr>
        <p:spPr>
          <a:xfrm>
            <a:off x="148590" y="1600200"/>
            <a:ext cx="9624060" cy="4648200"/>
          </a:xfrm>
        </p:spPr>
        <p:txBody>
          <a:bodyPr>
            <a:normAutofit fontScale="70000" lnSpcReduction="20000"/>
          </a:bodyPr>
          <a:lstStyle/>
          <a:p>
            <a:pPr algn="just">
              <a:lnSpc>
                <a:spcPct val="107000"/>
              </a:lnSpc>
              <a:spcAft>
                <a:spcPts val="800"/>
              </a:spcAft>
            </a:pPr>
            <a:r>
              <a:rPr lang="uz-Cyrl-UZ" sz="3600" b="1" dirty="0" smtClean="0">
                <a:effectLst/>
                <a:latin typeface="Times New Roman" panose="02020603050405020304" pitchFamily="18" charset="0"/>
                <a:ea typeface="Calibri" panose="020F0502020204030204" pitchFamily="34" charset="0"/>
                <a:cs typeface="Times New Roman" panose="02020603050405020304" pitchFamily="18" charset="0"/>
              </a:rPr>
              <a:t>Ходимнинг компания мақсадларидан нимани хоҳлашига боғлиқ.</a:t>
            </a:r>
          </a:p>
          <a:p>
            <a:pPr>
              <a:lnSpc>
                <a:spcPct val="107000"/>
              </a:lnSpc>
              <a:spcAft>
                <a:spcPts val="800"/>
              </a:spcAft>
            </a:pPr>
            <a:r>
              <a:rPr lang="uz-Cyrl-UZ" sz="3600" b="1" dirty="0" smtClean="0">
                <a:effectLst/>
                <a:latin typeface="Times New Roman" panose="02020603050405020304" pitchFamily="18" charset="0"/>
                <a:ea typeface="Calibri" panose="020F0502020204030204" pitchFamily="34" charset="0"/>
                <a:cs typeface="Times New Roman" panose="02020603050405020304" pitchFamily="18" charset="0"/>
              </a:rPr>
              <a:t>Шахсий ривожланишга йўналтирилган ва энг яхши натижаларни прогноз қилган.</a:t>
            </a:r>
            <a:r>
              <a:rPr lang="uz-Cyrl-UZ" sz="3600" dirty="0">
                <a:latin typeface="Times New Roman" panose="02020603050405020304" pitchFamily="18" charset="0"/>
                <a:ea typeface="Calibri" panose="020F0502020204030204" pitchFamily="34" charset="0"/>
                <a:cs typeface="Times New Roman" panose="02020603050405020304" pitchFamily="18" charset="0"/>
              </a:rPr>
              <a:t> </a:t>
            </a:r>
            <a:endParaRPr lang="uz-Cyrl-UZ" sz="3600" dirty="0" smtClean="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uz-Cyrl-UZ" sz="3600" b="1" dirty="0" smtClean="0">
                <a:latin typeface="Times New Roman" panose="02020603050405020304" pitchFamily="18" charset="0"/>
                <a:ea typeface="Calibri" panose="020F0502020204030204" pitchFamily="34" charset="0"/>
                <a:cs typeface="Times New Roman" panose="02020603050405020304" pitchFamily="18" charset="0"/>
              </a:rPr>
              <a:t>Маслаҳатчи</a:t>
            </a:r>
            <a:r>
              <a:rPr lang="uz-Cyrl-UZ" sz="3600" b="1" dirty="0">
                <a:latin typeface="Times New Roman" panose="02020603050405020304" pitchFamily="18" charset="0"/>
                <a:ea typeface="Calibri" panose="020F0502020204030204" pitchFamily="34" charset="0"/>
                <a:cs typeface="Times New Roman" panose="02020603050405020304" pitchFamily="18" charset="0"/>
              </a:rPr>
              <a:t>: ходимнинг мақсадлари ва қадриятларини ўрганади, ривожланишига ёрдам </a:t>
            </a:r>
            <a:r>
              <a:rPr lang="uz-Cyrl-UZ" sz="3600" b="1" dirty="0" smtClean="0">
                <a:latin typeface="Times New Roman" panose="02020603050405020304" pitchFamily="18" charset="0"/>
                <a:ea typeface="Calibri" panose="020F0502020204030204" pitchFamily="34" charset="0"/>
                <a:cs typeface="Times New Roman" panose="02020603050405020304" pitchFamily="18" charset="0"/>
              </a:rPr>
              <a:t>беради.</a:t>
            </a:r>
          </a:p>
          <a:p>
            <a:pPr algn="just">
              <a:lnSpc>
                <a:spcPct val="107000"/>
              </a:lnSpc>
              <a:spcAft>
                <a:spcPts val="800"/>
              </a:spcAft>
            </a:pPr>
            <a:r>
              <a:rPr lang="uz-Cyrl-UZ" sz="3600" b="1" dirty="0" smtClean="0">
                <a:latin typeface="Times New Roman" panose="02020603050405020304" pitchFamily="18" charset="0"/>
                <a:ea typeface="Calibri" panose="020F0502020204030204" pitchFamily="34" charset="0"/>
                <a:cs typeface="Times New Roman" panose="02020603050405020304" pitchFamily="18" charset="0"/>
              </a:rPr>
              <a:t>Ҳиссий </a:t>
            </a:r>
            <a:r>
              <a:rPr lang="uz-Cyrl-UZ" sz="3600" b="1" dirty="0">
                <a:latin typeface="Times New Roman" panose="02020603050405020304" pitchFamily="18" charset="0"/>
                <a:ea typeface="Calibri" panose="020F0502020204030204" pitchFamily="34" charset="0"/>
                <a:cs typeface="Times New Roman" panose="02020603050405020304" pitchFamily="18" charset="0"/>
              </a:rPr>
              <a:t>тан олиш: Ҳақиқий лидерларни </a:t>
            </a:r>
            <a:r>
              <a:rPr lang="uz-Cyrl-UZ" sz="3600" b="1" dirty="0" smtClean="0">
                <a:latin typeface="Times New Roman" panose="02020603050405020304" pitchFamily="18" charset="0"/>
                <a:ea typeface="Calibri" panose="020F0502020204030204" pitchFamily="34" charset="0"/>
                <a:cs typeface="Times New Roman" panose="02020603050405020304" pitchFamily="18" charset="0"/>
              </a:rPr>
              <a:t>яратади.</a:t>
            </a:r>
            <a:endParaRPr lang="uz-Cyrl-UZ" sz="3600" b="1" dirty="0">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800"/>
              </a:spcAft>
            </a:pPr>
            <a:r>
              <a:rPr lang="uz-Cyrl-UZ" sz="3600" b="1" dirty="0">
                <a:latin typeface="Times New Roman" panose="02020603050405020304" pitchFamily="18" charset="0"/>
                <a:ea typeface="Calibri" panose="020F0502020204030204" pitchFamily="34" charset="0"/>
                <a:cs typeface="Times New Roman" panose="02020603050405020304" pitchFamily="18" charset="0"/>
              </a:rPr>
              <a:t>Эмпатия: тинглашни, кейин жавоб беришни билади, бу ҳамкорлик пайтида мақсадга эришиш йўлида қолишга имкон беради.</a:t>
            </a:r>
            <a:endParaRPr lang="uz-Cyrl-UZ" sz="3600" b="1"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8539359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idx="4294967295"/>
          </p:nvPr>
        </p:nvSpPr>
        <p:spPr>
          <a:xfrm>
            <a:off x="1512570" y="304800"/>
            <a:ext cx="8229600" cy="914400"/>
          </a:xfrm>
        </p:spPr>
        <p:txBody>
          <a:bodyPr rtlCol="0">
            <a:normAutofit fontScale="90000"/>
          </a:bodyPr>
          <a:lstStyle/>
          <a:p>
            <a:pPr>
              <a:defRPr/>
            </a:pPr>
            <a:r>
              <a:rPr lang="uz-Cyrl-UZ" b="1" dirty="0" smtClean="0">
                <a:latin typeface="Times New Roman" panose="02020603050405020304" pitchFamily="18" charset="0"/>
                <a:cs typeface="Times New Roman" panose="02020603050405020304" pitchFamily="18" charset="0"/>
              </a:rPr>
              <a:t>3.Дўстона Лидер</a:t>
            </a:r>
            <a:r>
              <a:rPr lang="en-US" b="1" dirty="0" smtClean="0">
                <a:latin typeface="Times New Roman" panose="02020603050405020304" pitchFamily="18" charset="0"/>
                <a:cs typeface="Times New Roman" panose="02020603050405020304" pitchFamily="18" charset="0"/>
              </a:rPr>
              <a:t> [8].</a:t>
            </a:r>
            <a:r>
              <a:rPr lang="uz-Cyrl-UZ" b="1" dirty="0" smtClean="0">
                <a:latin typeface="Times New Roman" panose="02020603050405020304" pitchFamily="18" charset="0"/>
                <a:cs typeface="Times New Roman" panose="02020603050405020304" pitchFamily="18" charset="0"/>
              </a:rPr>
              <a:t> </a:t>
            </a:r>
            <a:r>
              <a:rPr lang="uz-Cyrl-UZ" sz="3600" b="1" dirty="0" smtClean="0">
                <a:solidFill>
                  <a:schemeClr val="tx2">
                    <a:satMod val="130000"/>
                  </a:schemeClr>
                </a:solidFill>
                <a:latin typeface="Times New Roman" panose="02020603050405020304" pitchFamily="18" charset="0"/>
                <a:cs typeface="Times New Roman" panose="02020603050405020304" pitchFamily="18" charset="0"/>
              </a:rPr>
              <a:t/>
            </a:r>
            <a:br>
              <a:rPr lang="uz-Cyrl-UZ" sz="3600" b="1" dirty="0" smtClean="0">
                <a:solidFill>
                  <a:schemeClr val="tx2">
                    <a:satMod val="130000"/>
                  </a:schemeClr>
                </a:solidFill>
                <a:latin typeface="Times New Roman" panose="02020603050405020304" pitchFamily="18" charset="0"/>
                <a:cs typeface="Times New Roman" panose="02020603050405020304" pitchFamily="18" charset="0"/>
              </a:rPr>
            </a:br>
            <a:r>
              <a:rPr lang="uz-Cyrl-UZ" sz="2700" dirty="0" smtClean="0">
                <a:latin typeface="Times New Roman" panose="02020603050405020304" pitchFamily="18" charset="0"/>
                <a:cs typeface="Times New Roman" panose="02020603050405020304" pitchFamily="18" charset="0"/>
              </a:rPr>
              <a:t> </a:t>
            </a:r>
            <a:endParaRPr lang="uz-Cyrl-UZ" sz="2700" dirty="0">
              <a:latin typeface="Times New Roman" panose="02020603050405020304" pitchFamily="18" charset="0"/>
              <a:cs typeface="Times New Roman" panose="02020603050405020304" pitchFamily="18" charset="0"/>
            </a:endParaRPr>
          </a:p>
        </p:txBody>
      </p:sp>
      <p:sp>
        <p:nvSpPr>
          <p:cNvPr id="3" name="Rectangle 3"/>
          <p:cNvSpPr>
            <a:spLocks noGrp="1" noChangeArrowheads="1"/>
          </p:cNvSpPr>
          <p:nvPr>
            <p:ph idx="1"/>
          </p:nvPr>
        </p:nvSpPr>
        <p:spPr>
          <a:xfrm>
            <a:off x="377190" y="1828800"/>
            <a:ext cx="8595360" cy="3657600"/>
          </a:xfrm>
        </p:spPr>
        <p:txBody>
          <a:bodyPr>
            <a:normAutofit/>
          </a:bodyPr>
          <a:lstStyle/>
          <a:p>
            <a:pPr>
              <a:lnSpc>
                <a:spcPct val="107000"/>
              </a:lnSpc>
              <a:spcAft>
                <a:spcPts val="800"/>
              </a:spcAft>
            </a:pPr>
            <a:r>
              <a:rPr lang="uz-Cyrl-UZ" sz="3600" b="1" dirty="0" smtClean="0">
                <a:effectLst/>
                <a:latin typeface="Times New Roman" panose="02020603050405020304" pitchFamily="18" charset="0"/>
                <a:ea typeface="Calibri" panose="020F0502020204030204" pitchFamily="34" charset="0"/>
                <a:cs typeface="Times New Roman" panose="02020603050405020304" pitchFamily="18" charset="0"/>
              </a:rPr>
              <a:t>Одамларни жамоада бирлаштириб, уйғунликни яратади.</a:t>
            </a:r>
          </a:p>
          <a:p>
            <a:pPr>
              <a:lnSpc>
                <a:spcPct val="107000"/>
              </a:lnSpc>
              <a:spcAft>
                <a:spcPts val="800"/>
              </a:spcAft>
            </a:pPr>
            <a:r>
              <a:rPr lang="uz-Cyrl-UZ" sz="3600" b="1" dirty="0" smtClean="0">
                <a:effectLst/>
                <a:latin typeface="Times New Roman" panose="02020603050405020304" pitchFamily="18" charset="0"/>
                <a:ea typeface="Calibri" panose="020F0502020204030204" pitchFamily="34" charset="0"/>
                <a:cs typeface="Times New Roman" panose="02020603050405020304" pitchFamily="18" charset="0"/>
              </a:rPr>
              <a:t>Жамоа ва жамоавий  муносабатларни яратади.</a:t>
            </a:r>
          </a:p>
          <a:p>
            <a:r>
              <a:rPr lang="uz-Cyrl-UZ" sz="3600" b="1" dirty="0" smtClean="0">
                <a:latin typeface="Times New Roman" panose="02020603050405020304" pitchFamily="18" charset="0"/>
                <a:cs typeface="Times New Roman" panose="02020603050405020304" pitchFamily="18" charset="0"/>
              </a:rPr>
              <a:t>Алоқалар яратувчи.</a:t>
            </a:r>
            <a:endParaRPr lang="uz-Cyrl-UZ" sz="3600" b="1" dirty="0">
              <a:latin typeface="Times New Roman" panose="02020603050405020304" pitchFamily="18" charset="0"/>
              <a:cs typeface="Times New Roman" panose="02020603050405020304" pitchFamily="18" charset="0"/>
            </a:endParaRPr>
          </a:p>
          <a:p>
            <a:endParaRPr lang="uz-Cyrl-UZ" altLang="ru-RU"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194596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idx="4294967295"/>
          </p:nvPr>
        </p:nvSpPr>
        <p:spPr>
          <a:xfrm>
            <a:off x="681039" y="365126"/>
            <a:ext cx="8543925" cy="1325563"/>
          </a:xfrm>
        </p:spPr>
        <p:txBody>
          <a:bodyPr rtlCol="0">
            <a:normAutofit/>
          </a:bodyPr>
          <a:lstStyle/>
          <a:p>
            <a:pPr algn="ctr">
              <a:defRPr/>
            </a:pPr>
            <a:r>
              <a:rPr lang="uz-Cyrl-UZ" b="1" dirty="0" smtClean="0">
                <a:latin typeface="Times New Roman" panose="02020603050405020304" pitchFamily="18" charset="0"/>
                <a:cs typeface="Times New Roman" panose="02020603050405020304" pitchFamily="18" charset="0"/>
              </a:rPr>
              <a:t>4.Демократик Лидер</a:t>
            </a:r>
            <a:r>
              <a:rPr lang="en-US" b="1" dirty="0" smtClean="0">
                <a:latin typeface="Times New Roman" panose="02020603050405020304" pitchFamily="18" charset="0"/>
                <a:cs typeface="Times New Roman" panose="02020603050405020304" pitchFamily="18" charset="0"/>
              </a:rPr>
              <a:t> [8].</a:t>
            </a:r>
            <a:endParaRPr lang="uz-Cyrl-UZ" b="1" dirty="0">
              <a:solidFill>
                <a:schemeClr val="tx2">
                  <a:satMod val="130000"/>
                </a:schemeClr>
              </a:solidFill>
              <a:latin typeface="Times New Roman" panose="02020603050405020304" pitchFamily="18" charset="0"/>
              <a:cs typeface="Times New Roman" panose="02020603050405020304" pitchFamily="18" charset="0"/>
            </a:endParaRPr>
          </a:p>
        </p:txBody>
      </p:sp>
      <p:sp>
        <p:nvSpPr>
          <p:cNvPr id="3" name="Rectangle 3"/>
          <p:cNvSpPr>
            <a:spLocks noGrp="1" noChangeArrowheads="1"/>
          </p:cNvSpPr>
          <p:nvPr>
            <p:ph idx="1"/>
          </p:nvPr>
        </p:nvSpPr>
        <p:spPr>
          <a:xfrm>
            <a:off x="308610" y="1600200"/>
            <a:ext cx="9361170" cy="4994910"/>
          </a:xfrm>
        </p:spPr>
        <p:txBody>
          <a:bodyPr>
            <a:noAutofit/>
          </a:bodyPr>
          <a:lstStyle/>
          <a:p>
            <a:pPr algn="just">
              <a:lnSpc>
                <a:spcPct val="107000"/>
              </a:lnSpc>
              <a:spcAft>
                <a:spcPts val="800"/>
              </a:spcAft>
            </a:pP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Бошқаларнинг ҳиссаларини қадрлайди ва жамоани жалб қилиш орқали боғлайди.</a:t>
            </a:r>
          </a:p>
          <a:p>
            <a:pPr algn="just">
              <a:lnSpc>
                <a:spcPct val="107000"/>
              </a:lnSpc>
              <a:spcAft>
                <a:spcPts val="800"/>
              </a:spcAft>
            </a:pP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Ғояларни ҳаётга татбиқ этишга ёрдам беради.</a:t>
            </a:r>
          </a:p>
          <a:p>
            <a:pPr algn="just">
              <a:lnSpc>
                <a:spcPct val="107000"/>
              </a:lnSpc>
              <a:spcAft>
                <a:spcPts val="800"/>
              </a:spcAft>
            </a:pP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Одамларни ўз иши билан боғлиқ барча нарсалар ҳақида хабардор қилади, улар билан қарор қабул қилиш ва муаммоларни ҳал қилиш жараёни билан бўлишади.</a:t>
            </a:r>
          </a:p>
          <a:p>
            <a:endParaRPr lang="uz-Cyrl-UZ" altLang="ru-RU"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156295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a:spLocks noGrp="1" noChangeArrowheads="1"/>
          </p:cNvSpPr>
          <p:nvPr>
            <p:ph type="title" idx="4294967295"/>
          </p:nvPr>
        </p:nvSpPr>
        <p:spPr>
          <a:xfrm>
            <a:off x="1478280" y="181769"/>
            <a:ext cx="8229600" cy="960438"/>
          </a:xfrm>
        </p:spPr>
        <p:txBody>
          <a:bodyPr/>
          <a:lstStyle/>
          <a:p>
            <a:r>
              <a:rPr lang="uz-Cyrl-UZ" altLang="ru-RU" b="1" dirty="0" smtClean="0">
                <a:latin typeface="Times New Roman" panose="02020603050405020304" pitchFamily="18" charset="0"/>
                <a:cs typeface="Times New Roman" panose="02020603050405020304" pitchFamily="18" charset="0"/>
              </a:rPr>
              <a:t>5.Бизнес Лидер</a:t>
            </a:r>
            <a:r>
              <a:rPr lang="en-US" altLang="ru-RU" b="1" dirty="0" smtClean="0">
                <a:latin typeface="Times New Roman" panose="02020603050405020304" pitchFamily="18" charset="0"/>
                <a:cs typeface="Times New Roman" panose="02020603050405020304" pitchFamily="18" charset="0"/>
              </a:rPr>
              <a:t> [8].</a:t>
            </a:r>
            <a:endParaRPr lang="uz-Cyrl-UZ" altLang="ru-RU" b="1" dirty="0">
              <a:latin typeface="Times New Roman" panose="02020603050405020304" pitchFamily="18" charset="0"/>
              <a:cs typeface="Times New Roman" panose="02020603050405020304" pitchFamily="18" charset="0"/>
            </a:endParaRPr>
          </a:p>
        </p:txBody>
      </p:sp>
      <p:sp>
        <p:nvSpPr>
          <p:cNvPr id="4" name="Rectangle 3"/>
          <p:cNvSpPr>
            <a:spLocks noGrp="1" noChangeArrowheads="1"/>
          </p:cNvSpPr>
          <p:nvPr>
            <p:ph idx="1"/>
          </p:nvPr>
        </p:nvSpPr>
        <p:spPr>
          <a:xfrm>
            <a:off x="457200" y="1600200"/>
            <a:ext cx="8949690" cy="3962400"/>
          </a:xfrm>
        </p:spPr>
        <p:txBody>
          <a:bodyPr>
            <a:noAutofit/>
          </a:bodyPr>
          <a:lstStyle/>
          <a:p>
            <a:pPr marL="0" indent="0">
              <a:lnSpc>
                <a:spcPct val="107000"/>
              </a:lnSpc>
              <a:spcAft>
                <a:spcPts val="800"/>
              </a:spcAft>
              <a:buNone/>
            </a:pP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Бунда лидерлар:</a:t>
            </a:r>
          </a:p>
          <a:p>
            <a:pPr>
              <a:lnSpc>
                <a:spcPct val="107000"/>
              </a:lnSpc>
              <a:spcAft>
                <a:spcPts val="800"/>
              </a:spcAft>
            </a:pP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Ишда энг юқори даражани кўрсатади ва бошқалардан тегишли муносабатни талаб қилади.</a:t>
            </a:r>
          </a:p>
          <a:p>
            <a:pPr>
              <a:lnSpc>
                <a:spcPct val="107000"/>
              </a:lnSpc>
              <a:spcAft>
                <a:spcPts val="800"/>
              </a:spcAft>
            </a:pPr>
            <a:r>
              <a:rPr lang="uz-Cyrl-UZ" sz="3200" b="1" dirty="0" smtClean="0">
                <a:effectLst/>
                <a:latin typeface="Times New Roman" panose="02020603050405020304" pitchFamily="18" charset="0"/>
                <a:ea typeface="Calibri" panose="020F0502020204030204" pitchFamily="34" charset="0"/>
                <a:cs typeface="Times New Roman" panose="02020603050405020304" pitchFamily="18" charset="0"/>
              </a:rPr>
              <a:t>Ходимларнинг паст маҳсулдорлигини сезади.</a:t>
            </a:r>
          </a:p>
          <a:p>
            <a:endParaRPr lang="uz-Cyrl-UZ" altLang="ru-RU" sz="3200" b="1" dirty="0" smtClean="0">
              <a:latin typeface="Times New Roman" panose="02020603050405020304" pitchFamily="18" charset="0"/>
              <a:cs typeface="Times New Roman" panose="02020603050405020304" pitchFamily="18" charset="0"/>
            </a:endParaRPr>
          </a:p>
          <a:p>
            <a:endParaRPr lang="uz-Cyrl-UZ" altLang="ru-RU" sz="3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58125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Grp="1" noChangeArrowheads="1"/>
          </p:cNvSpPr>
          <p:nvPr>
            <p:ph type="title" idx="4294967295"/>
          </p:nvPr>
        </p:nvSpPr>
        <p:spPr>
          <a:xfrm>
            <a:off x="1676400" y="258762"/>
            <a:ext cx="8229600" cy="960438"/>
          </a:xfrm>
        </p:spPr>
        <p:txBody>
          <a:bodyPr/>
          <a:lstStyle/>
          <a:p>
            <a:r>
              <a:rPr lang="uz-Cyrl-UZ" altLang="ru-RU" b="1" dirty="0" smtClean="0">
                <a:latin typeface="Times New Roman" panose="02020603050405020304" pitchFamily="18" charset="0"/>
                <a:cs typeface="Times New Roman" panose="02020603050405020304" pitchFamily="18" charset="0"/>
              </a:rPr>
              <a:t>6.Буйруқбоз лидер</a:t>
            </a:r>
            <a:r>
              <a:rPr lang="en-US" altLang="ru-RU" b="1" dirty="0" smtClean="0">
                <a:latin typeface="Times New Roman" panose="02020603050405020304" pitchFamily="18" charset="0"/>
                <a:cs typeface="Times New Roman" panose="02020603050405020304" pitchFamily="18" charset="0"/>
              </a:rPr>
              <a:t> [8].</a:t>
            </a:r>
            <a:endParaRPr lang="uz-Cyrl-UZ" altLang="ru-RU" b="1" dirty="0">
              <a:latin typeface="Times New Roman" panose="02020603050405020304" pitchFamily="18" charset="0"/>
              <a:cs typeface="Times New Roman" panose="02020603050405020304" pitchFamily="18" charset="0"/>
            </a:endParaRPr>
          </a:p>
        </p:txBody>
      </p:sp>
      <p:sp>
        <p:nvSpPr>
          <p:cNvPr id="3" name="Rectangle 3"/>
          <p:cNvSpPr>
            <a:spLocks noGrp="1" noChangeArrowheads="1"/>
          </p:cNvSpPr>
          <p:nvPr>
            <p:ph idx="1"/>
          </p:nvPr>
        </p:nvSpPr>
        <p:spPr>
          <a:xfrm>
            <a:off x="274320" y="1600200"/>
            <a:ext cx="9041130" cy="4640580"/>
          </a:xfrm>
        </p:spPr>
        <p:txBody>
          <a:bodyPr rtlCol="0">
            <a:noAutofit/>
          </a:bodyPr>
          <a:lstStyle/>
          <a:p>
            <a:pPr>
              <a:defRPr/>
            </a:pPr>
            <a:r>
              <a:rPr lang="uz-Cyrl-UZ" sz="3600" b="1" dirty="0" smtClean="0">
                <a:latin typeface="Times New Roman" panose="02020603050405020304" pitchFamily="18" charset="0"/>
                <a:cs typeface="Times New Roman" panose="02020603050405020304" pitchFamily="18" charset="0"/>
              </a:rPr>
              <a:t>Армия: “Мен айтганим учун бажаринг!”</a:t>
            </a:r>
          </a:p>
          <a:p>
            <a:pPr>
              <a:lnSpc>
                <a:spcPct val="107000"/>
              </a:lnSpc>
              <a:spcAft>
                <a:spcPts val="800"/>
              </a:spcAft>
            </a:pPr>
            <a:r>
              <a:rPr lang="uz-Cyrl-UZ" sz="3600" b="1" dirty="0" smtClean="0">
                <a:effectLst/>
                <a:latin typeface="Times New Roman" panose="02020603050405020304" pitchFamily="18" charset="0"/>
                <a:ea typeface="Calibri" panose="020F0502020204030204" pitchFamily="34" charset="0"/>
                <a:cs typeface="Times New Roman" panose="02020603050405020304" pitchFamily="18" charset="0"/>
              </a:rPr>
              <a:t>Буйруқ мохиятларини тушунтирмайди.</a:t>
            </a:r>
          </a:p>
          <a:p>
            <a:pPr>
              <a:lnSpc>
                <a:spcPct val="107000"/>
              </a:lnSpc>
              <a:spcAft>
                <a:spcPts val="800"/>
              </a:spcAft>
            </a:pPr>
            <a:r>
              <a:rPr lang="uz-Cyrl-UZ" sz="3600" b="1" dirty="0" smtClean="0">
                <a:effectLst/>
                <a:latin typeface="Times New Roman" panose="02020603050405020304" pitchFamily="18" charset="0"/>
                <a:ea typeface="Calibri" panose="020F0502020204030204" pitchFamily="34" charset="0"/>
                <a:cs typeface="Times New Roman" panose="02020603050405020304" pitchFamily="18" charset="0"/>
              </a:rPr>
              <a:t>Босимдан фойдаланади.</a:t>
            </a:r>
          </a:p>
          <a:p>
            <a:pPr>
              <a:lnSpc>
                <a:spcPct val="107000"/>
              </a:lnSpc>
              <a:spcAft>
                <a:spcPts val="800"/>
              </a:spcAft>
            </a:pPr>
            <a:r>
              <a:rPr lang="uz-Cyrl-UZ" sz="3600" b="1" dirty="0" smtClean="0">
                <a:effectLst/>
                <a:latin typeface="Times New Roman" panose="02020603050405020304" pitchFamily="18" charset="0"/>
                <a:ea typeface="Calibri" panose="020F0502020204030204" pitchFamily="34" charset="0"/>
                <a:cs typeface="Times New Roman" panose="02020603050405020304" pitchFamily="18" charset="0"/>
              </a:rPr>
              <a:t>Қаттиқ назорат қилади.</a:t>
            </a:r>
          </a:p>
          <a:p>
            <a:pPr lvl="1">
              <a:defRPr/>
            </a:pPr>
            <a:endParaRPr lang="uz-Cyrl-UZ" sz="3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669368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89649" y="114299"/>
            <a:ext cx="8543925" cy="480061"/>
          </a:xfrm>
        </p:spPr>
        <p:txBody>
          <a:bodyPr>
            <a:normAutofit fontScale="90000"/>
          </a:bodyPr>
          <a:lstStyle/>
          <a:p>
            <a:r>
              <a:rPr lang="ru-RU" sz="3200" b="1" dirty="0" err="1" smtClean="0">
                <a:latin typeface="Times New Roman" panose="02020603050405020304" pitchFamily="18" charset="0"/>
                <a:cs typeface="Times New Roman" panose="02020603050405020304" pitchFamily="18" charset="0"/>
              </a:rPr>
              <a:t>Фойдаланилган</a:t>
            </a:r>
            <a:r>
              <a:rPr lang="ru-RU" sz="3200" b="1" dirty="0" smtClean="0">
                <a:latin typeface="Times New Roman" panose="02020603050405020304" pitchFamily="18" charset="0"/>
                <a:cs typeface="Times New Roman" panose="02020603050405020304" pitchFamily="18" charset="0"/>
              </a:rPr>
              <a:t> </a:t>
            </a:r>
            <a:r>
              <a:rPr lang="ru-RU" sz="3200" b="1" dirty="0" err="1" smtClean="0">
                <a:latin typeface="Times New Roman" panose="02020603050405020304" pitchFamily="18" charset="0"/>
                <a:cs typeface="Times New Roman" panose="02020603050405020304" pitchFamily="18" charset="0"/>
              </a:rPr>
              <a:t>адабиётлар</a:t>
            </a:r>
            <a:r>
              <a:rPr lang="ru-RU" sz="3200" b="1" dirty="0" smtClean="0">
                <a:latin typeface="Times New Roman" panose="02020603050405020304" pitchFamily="18" charset="0"/>
                <a:cs typeface="Times New Roman" panose="02020603050405020304" pitchFamily="18" charset="0"/>
              </a:rPr>
              <a:t> </a:t>
            </a:r>
            <a:r>
              <a:rPr lang="ru-RU" sz="3200" b="1" dirty="0" err="1" smtClean="0">
                <a:latin typeface="Times New Roman" panose="02020603050405020304" pitchFamily="18" charset="0"/>
                <a:cs typeface="Times New Roman" panose="02020603050405020304" pitchFamily="18" charset="0"/>
              </a:rPr>
              <a:t>рўйхати</a:t>
            </a:r>
            <a:r>
              <a:rPr lang="ru-RU" sz="3200" b="1" dirty="0" smtClean="0">
                <a:latin typeface="Times New Roman" panose="02020603050405020304" pitchFamily="18" charset="0"/>
                <a:cs typeface="Times New Roman" panose="02020603050405020304" pitchFamily="18" charset="0"/>
              </a:rPr>
              <a:t>:</a:t>
            </a:r>
            <a:endParaRPr lang="ru-RU" sz="32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 y="685800"/>
            <a:ext cx="9806940" cy="5491163"/>
          </a:xfrm>
        </p:spPr>
        <p:txBody>
          <a:bodyPr>
            <a:noAutofit/>
          </a:bodyPr>
          <a:lstStyle/>
          <a:p>
            <a:pPr marL="0" indent="0" algn="just">
              <a:buNone/>
            </a:pPr>
            <a:r>
              <a:rPr lang="ru-RU" sz="1800" b="1" dirty="0">
                <a:latin typeface="Times New Roman" panose="02020603050405020304" pitchFamily="18" charset="0"/>
                <a:cs typeface="Times New Roman" panose="02020603050405020304" pitchFamily="18" charset="0"/>
              </a:rPr>
              <a:t> </a:t>
            </a:r>
            <a:r>
              <a:rPr lang="ru-RU" sz="1800" b="1" dirty="0" smtClean="0">
                <a:latin typeface="Times New Roman" panose="02020603050405020304" pitchFamily="18" charset="0"/>
                <a:cs typeface="Times New Roman" panose="02020603050405020304" pitchFamily="18" charset="0"/>
              </a:rPr>
              <a:t>      </a:t>
            </a:r>
            <a:r>
              <a:rPr lang="ru-RU" sz="2000" b="1" dirty="0" smtClean="0">
                <a:latin typeface="Times New Roman" panose="02020603050405020304" pitchFamily="18" charset="0"/>
                <a:cs typeface="Times New Roman" panose="02020603050405020304" pitchFamily="18" charset="0"/>
              </a:rPr>
              <a:t>1</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Холбеков</a:t>
            </a:r>
            <a:r>
              <a:rPr lang="ru-RU" sz="2000" b="1" dirty="0">
                <a:latin typeface="Times New Roman" panose="02020603050405020304" pitchFamily="18" charset="0"/>
                <a:cs typeface="Times New Roman" panose="02020603050405020304" pitchFamily="18" charset="0"/>
              </a:rPr>
              <a:t> А.Ж. </a:t>
            </a:r>
            <a:r>
              <a:rPr lang="ru-RU" sz="2000" b="1" dirty="0" err="1">
                <a:latin typeface="Times New Roman" panose="02020603050405020304" pitchFamily="18" charset="0"/>
                <a:cs typeface="Times New Roman" panose="02020603050405020304" pitchFamily="18" charset="0"/>
              </a:rPr>
              <a:t>Бошқарув</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социологияси.Т</a:t>
            </a:r>
            <a:r>
              <a:rPr lang="ru-RU" sz="2000" b="1" dirty="0">
                <a:latin typeface="Times New Roman" panose="02020603050405020304" pitchFamily="18" charset="0"/>
                <a:cs typeface="Times New Roman" panose="02020603050405020304" pitchFamily="18" charset="0"/>
              </a:rPr>
              <a:t>., Академия, </a:t>
            </a:r>
            <a:r>
              <a:rPr lang="ru-RU" sz="2000" b="1" dirty="0" smtClean="0">
                <a:latin typeface="Times New Roman" panose="02020603050405020304" pitchFamily="18" charset="0"/>
                <a:cs typeface="Times New Roman" panose="02020603050405020304" pitchFamily="18" charset="0"/>
              </a:rPr>
              <a:t>2008, 256 б. </a:t>
            </a:r>
          </a:p>
          <a:p>
            <a:pPr marL="0" indent="0" algn="just">
              <a:buNone/>
            </a:pPr>
            <a:r>
              <a:rPr lang="ru-RU" sz="2000" b="1" dirty="0" smtClean="0">
                <a:latin typeface="Times New Roman" panose="02020603050405020304" pitchFamily="18" charset="0"/>
                <a:cs typeface="Times New Roman" panose="02020603050405020304" pitchFamily="18" charset="0"/>
              </a:rPr>
              <a:t>       2.Azizov</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Ulugbek</a:t>
            </a:r>
            <a:r>
              <a:rPr lang="ru-RU" sz="2000" b="1" dirty="0">
                <a:latin typeface="Times New Roman" panose="02020603050405020304" pitchFamily="18" charset="0"/>
                <a:cs typeface="Times New Roman" panose="02020603050405020304" pitchFamily="18" charset="0"/>
              </a:rPr>
              <a:t>. 2015, </a:t>
            </a:r>
            <a:r>
              <a:rPr lang="ru-RU" sz="2000" b="1" dirty="0" err="1">
                <a:latin typeface="Times New Roman" panose="02020603050405020304" pitchFamily="18" charset="0"/>
                <a:cs typeface="Times New Roman" panose="02020603050405020304" pitchFamily="18" charset="0"/>
              </a:rPr>
              <a:t>Freeing</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from</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the</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Territorial</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Trap</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Re-reading</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the</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Five</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Stans</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Central</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Asian</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Spatial</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Discourse</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Berlin</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LITVerlag</a:t>
            </a:r>
            <a:r>
              <a:rPr lang="ru-RU" sz="2000" b="1" dirty="0">
                <a:latin typeface="Times New Roman" panose="02020603050405020304" pitchFamily="18" charset="0"/>
                <a:cs typeface="Times New Roman" panose="02020603050405020304" pitchFamily="18" charset="0"/>
              </a:rPr>
              <a:t>. </a:t>
            </a:r>
            <a:endParaRPr lang="ru-RU" sz="2000" b="1" dirty="0" smtClean="0">
              <a:latin typeface="Times New Roman" panose="02020603050405020304" pitchFamily="18" charset="0"/>
              <a:cs typeface="Times New Roman" panose="02020603050405020304" pitchFamily="18" charset="0"/>
            </a:endParaRPr>
          </a:p>
          <a:p>
            <a:pPr marL="0" indent="0" algn="just">
              <a:buNone/>
            </a:pPr>
            <a:r>
              <a:rPr lang="ru-RU" sz="2000" b="1" dirty="0" smtClean="0">
                <a:latin typeface="Times New Roman" panose="02020603050405020304" pitchFamily="18" charset="0"/>
                <a:cs typeface="Times New Roman" panose="02020603050405020304" pitchFamily="18" charset="0"/>
              </a:rPr>
              <a:t>      3</a:t>
            </a:r>
            <a:r>
              <a:rPr lang="ru-RU" sz="2000" b="1" dirty="0">
                <a:latin typeface="Times New Roman" panose="02020603050405020304" pitchFamily="18" charset="0"/>
                <a:cs typeface="Times New Roman" panose="02020603050405020304" pitchFamily="18" charset="0"/>
              </a:rPr>
              <a:t>. Махмудов И.И. </a:t>
            </a:r>
            <a:r>
              <a:rPr lang="ru-RU" sz="2000" b="1" dirty="0" err="1">
                <a:latin typeface="Times New Roman" panose="02020603050405020304" pitchFamily="18" charset="0"/>
                <a:cs typeface="Times New Roman" panose="02020603050405020304" pitchFamily="18" charset="0"/>
              </a:rPr>
              <a:t>Бошқарув</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психологияси</a:t>
            </a:r>
            <a:r>
              <a:rPr lang="ru-RU" sz="2000" b="1" dirty="0">
                <a:latin typeface="Times New Roman" panose="02020603050405020304" pitchFamily="18" charset="0"/>
                <a:cs typeface="Times New Roman" panose="02020603050405020304" pitchFamily="18" charset="0"/>
              </a:rPr>
              <a:t>. Т., академия. </a:t>
            </a:r>
            <a:r>
              <a:rPr lang="ru-RU" sz="2000" b="1" dirty="0" smtClean="0">
                <a:latin typeface="Times New Roman" panose="02020603050405020304" pitchFamily="18" charset="0"/>
                <a:cs typeface="Times New Roman" panose="02020603050405020304" pitchFamily="18" charset="0"/>
              </a:rPr>
              <a:t>2006,-415 б.</a:t>
            </a:r>
          </a:p>
          <a:p>
            <a:pPr marL="0" indent="0" algn="just">
              <a:buNone/>
            </a:pPr>
            <a:r>
              <a:rPr lang="ru-RU" sz="2000" b="1" dirty="0" smtClean="0">
                <a:latin typeface="Times New Roman" panose="02020603050405020304" pitchFamily="18" charset="0"/>
                <a:cs typeface="Times New Roman" panose="02020603050405020304" pitchFamily="18" charset="0"/>
              </a:rPr>
              <a:t>      </a:t>
            </a:r>
            <a:r>
              <a:rPr lang="ru-RU" sz="2000" b="1" dirty="0">
                <a:latin typeface="Times New Roman" panose="02020603050405020304" pitchFamily="18" charset="0"/>
                <a:cs typeface="Times New Roman" panose="02020603050405020304" pitchFamily="18" charset="0"/>
              </a:rPr>
              <a:t>4. </a:t>
            </a:r>
            <a:r>
              <a:rPr lang="ru-RU" sz="2000" b="1" dirty="0" err="1">
                <a:latin typeface="Times New Roman" panose="02020603050405020304" pitchFamily="18" charset="0"/>
                <a:cs typeface="Times New Roman" panose="02020603050405020304" pitchFamily="18" charset="0"/>
              </a:rPr>
              <a:t>Абдураҳмонов</a:t>
            </a:r>
            <a:r>
              <a:rPr lang="ru-RU" sz="2000" b="1" dirty="0">
                <a:latin typeface="Times New Roman" panose="02020603050405020304" pitchFamily="18" charset="0"/>
                <a:cs typeface="Times New Roman" panose="02020603050405020304" pitchFamily="18" charset="0"/>
              </a:rPr>
              <a:t> Қ.Ҳ., </a:t>
            </a:r>
            <a:r>
              <a:rPr lang="ru-RU" sz="2000" b="1" dirty="0" err="1">
                <a:latin typeface="Times New Roman" panose="02020603050405020304" pitchFamily="18" charset="0"/>
                <a:cs typeface="Times New Roman" panose="02020603050405020304" pitchFamily="18" charset="0"/>
              </a:rPr>
              <a:t>Холмўминов</a:t>
            </a:r>
            <a:r>
              <a:rPr lang="ru-RU" sz="2000" b="1" dirty="0">
                <a:latin typeface="Times New Roman" panose="02020603050405020304" pitchFamily="18" charset="0"/>
                <a:cs typeface="Times New Roman" panose="02020603050405020304" pitchFamily="18" charset="0"/>
              </a:rPr>
              <a:t> Ш.Р., </a:t>
            </a:r>
            <a:r>
              <a:rPr lang="ru-RU" sz="2000" b="1" dirty="0" err="1">
                <a:latin typeface="Times New Roman" panose="02020603050405020304" pitchFamily="18" charset="0"/>
                <a:cs typeface="Times New Roman" panose="02020603050405020304" pitchFamily="18" charset="0"/>
              </a:rPr>
              <a:t>Зокирова</a:t>
            </a:r>
            <a:r>
              <a:rPr lang="ru-RU" sz="2000" b="1" dirty="0">
                <a:latin typeface="Times New Roman" panose="02020603050405020304" pitchFamily="18" charset="0"/>
                <a:cs typeface="Times New Roman" panose="02020603050405020304" pitchFamily="18" charset="0"/>
              </a:rPr>
              <a:t> Н.Қ. </a:t>
            </a:r>
            <a:r>
              <a:rPr lang="ru-RU" sz="2000" b="1" dirty="0" err="1">
                <a:latin typeface="Times New Roman" panose="02020603050405020304" pitchFamily="18" charset="0"/>
                <a:cs typeface="Times New Roman" panose="02020603050405020304" pitchFamily="18" charset="0"/>
              </a:rPr>
              <a:t>Персоналнибошқариш</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Дарслик</a:t>
            </a:r>
            <a:r>
              <a:rPr lang="ru-RU" sz="2000" b="1" dirty="0">
                <a:latin typeface="Times New Roman" panose="02020603050405020304" pitchFamily="18" charset="0"/>
                <a:cs typeface="Times New Roman" panose="02020603050405020304" pitchFamily="18" charset="0"/>
              </a:rPr>
              <a:t>. – ―</a:t>
            </a:r>
            <a:r>
              <a:rPr lang="ru-RU" sz="2000" b="1" dirty="0" err="1">
                <a:latin typeface="Times New Roman" panose="02020603050405020304" pitchFamily="18" charset="0"/>
                <a:cs typeface="Times New Roman" panose="02020603050405020304" pitchFamily="18" charset="0"/>
              </a:rPr>
              <a:t>Ўқитувчи</a:t>
            </a:r>
            <a:r>
              <a:rPr lang="ru-RU" sz="2000" b="1" dirty="0">
                <a:latin typeface="Times New Roman" panose="02020603050405020304" pitchFamily="18" charset="0"/>
                <a:cs typeface="Times New Roman" panose="02020603050405020304" pitchFamily="18" charset="0"/>
              </a:rPr>
              <a:t>‖, 2008 й. </a:t>
            </a:r>
            <a:r>
              <a:rPr lang="ru-RU" sz="2000" b="1" dirty="0" smtClean="0">
                <a:latin typeface="Times New Roman" panose="02020603050405020304" pitchFamily="18" charset="0"/>
                <a:cs typeface="Times New Roman" panose="02020603050405020304" pitchFamily="18" charset="0"/>
              </a:rPr>
              <a:t>-655 </a:t>
            </a:r>
            <a:r>
              <a:rPr lang="ru-RU" sz="2000" b="1" dirty="0">
                <a:latin typeface="Times New Roman" panose="02020603050405020304" pitchFamily="18" charset="0"/>
                <a:cs typeface="Times New Roman" panose="02020603050405020304" pitchFamily="18" charset="0"/>
              </a:rPr>
              <a:t>б. </a:t>
            </a:r>
            <a:endParaRPr lang="ru-RU" sz="2000" b="1" dirty="0" smtClean="0">
              <a:latin typeface="Times New Roman" panose="02020603050405020304" pitchFamily="18" charset="0"/>
              <a:cs typeface="Times New Roman" panose="02020603050405020304" pitchFamily="18" charset="0"/>
            </a:endParaRPr>
          </a:p>
          <a:p>
            <a:pPr marL="0" indent="0" algn="just">
              <a:buNone/>
            </a:pPr>
            <a:r>
              <a:rPr lang="ru-RU" sz="2000" b="1" dirty="0" smtClean="0">
                <a:latin typeface="Times New Roman" panose="02020603050405020304" pitchFamily="18" charset="0"/>
                <a:cs typeface="Times New Roman" panose="02020603050405020304" pitchFamily="18" charset="0"/>
              </a:rPr>
              <a:t>      5</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Имомов</a:t>
            </a:r>
            <a:r>
              <a:rPr lang="ru-RU" sz="2000" b="1" dirty="0">
                <a:latin typeface="Times New Roman" panose="02020603050405020304" pitchFamily="18" charset="0"/>
                <a:cs typeface="Times New Roman" panose="02020603050405020304" pitchFamily="18" charset="0"/>
              </a:rPr>
              <a:t> А. </a:t>
            </a:r>
            <a:r>
              <a:rPr lang="ru-RU" sz="2000" b="1" dirty="0" err="1">
                <a:latin typeface="Times New Roman" panose="02020603050405020304" pitchFamily="18" charset="0"/>
                <a:cs typeface="Times New Roman" panose="02020603050405020304" pitchFamily="18" charset="0"/>
              </a:rPr>
              <a:t>Шахслараро</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муносабатлар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психологияси</a:t>
            </a:r>
            <a:r>
              <a:rPr lang="ru-RU" sz="2000" b="1" dirty="0">
                <a:latin typeface="Times New Roman" panose="02020603050405020304" pitchFamily="18" charset="0"/>
                <a:cs typeface="Times New Roman" panose="02020603050405020304" pitchFamily="18" charset="0"/>
              </a:rPr>
              <a:t>. – </a:t>
            </a:r>
            <a:r>
              <a:rPr lang="ru-RU" sz="2000" b="1" dirty="0" err="1">
                <a:latin typeface="Times New Roman" panose="02020603050405020304" pitchFamily="18" charset="0"/>
                <a:cs typeface="Times New Roman" panose="02020603050405020304" pitchFamily="18" charset="0"/>
              </a:rPr>
              <a:t>Тошкент</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Наврўз</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нашриѐти</a:t>
            </a:r>
            <a:r>
              <a:rPr lang="ru-RU" sz="2000" b="1" dirty="0">
                <a:latin typeface="Times New Roman" panose="02020603050405020304" pitchFamily="18" charset="0"/>
                <a:cs typeface="Times New Roman" panose="02020603050405020304" pitchFamily="18" charset="0"/>
              </a:rPr>
              <a:t> ДУК, 2016 й. </a:t>
            </a:r>
            <a:r>
              <a:rPr lang="ru-RU" sz="2000" b="1" dirty="0" smtClean="0">
                <a:latin typeface="Times New Roman" panose="02020603050405020304" pitchFamily="18" charset="0"/>
                <a:cs typeface="Times New Roman" panose="02020603050405020304" pitchFamily="18" charset="0"/>
              </a:rPr>
              <a:t>-192 </a:t>
            </a:r>
            <a:r>
              <a:rPr lang="ru-RU" sz="2000" b="1" dirty="0">
                <a:latin typeface="Times New Roman" panose="02020603050405020304" pitchFamily="18" charset="0"/>
                <a:cs typeface="Times New Roman" panose="02020603050405020304" pitchFamily="18" charset="0"/>
              </a:rPr>
              <a:t>б. </a:t>
            </a:r>
            <a:endParaRPr lang="ru-RU" sz="2000" b="1" dirty="0" smtClean="0">
              <a:latin typeface="Times New Roman" panose="02020603050405020304" pitchFamily="18" charset="0"/>
              <a:cs typeface="Times New Roman" panose="02020603050405020304" pitchFamily="18" charset="0"/>
            </a:endParaRPr>
          </a:p>
          <a:p>
            <a:pPr marL="0" indent="0" algn="just">
              <a:buNone/>
            </a:pPr>
            <a:r>
              <a:rPr lang="ru-RU" sz="2000" b="1" dirty="0" smtClean="0">
                <a:latin typeface="Times New Roman" panose="02020603050405020304" pitchFamily="18" charset="0"/>
                <a:cs typeface="Times New Roman" panose="02020603050405020304" pitchFamily="18" charset="0"/>
              </a:rPr>
              <a:t>     6</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Маҳмудов</a:t>
            </a:r>
            <a:r>
              <a:rPr lang="ru-RU" sz="2000" b="1" dirty="0">
                <a:latin typeface="Times New Roman" panose="02020603050405020304" pitchFamily="18" charset="0"/>
                <a:cs typeface="Times New Roman" panose="02020603050405020304" pitchFamily="18" charset="0"/>
              </a:rPr>
              <a:t> И.И., </a:t>
            </a:r>
            <a:r>
              <a:rPr lang="ru-RU" sz="2000" b="1" dirty="0" err="1">
                <a:latin typeface="Times New Roman" panose="02020603050405020304" pitchFamily="18" charset="0"/>
                <a:cs typeface="Times New Roman" panose="02020603050405020304" pitchFamily="18" charset="0"/>
              </a:rPr>
              <a:t>Қорабоев</a:t>
            </a:r>
            <a:r>
              <a:rPr lang="ru-RU" sz="2000" b="1" dirty="0">
                <a:latin typeface="Times New Roman" panose="02020603050405020304" pitchFamily="18" charset="0"/>
                <a:cs typeface="Times New Roman" panose="02020603050405020304" pitchFamily="18" charset="0"/>
              </a:rPr>
              <a:t> Ж. </a:t>
            </a:r>
            <a:r>
              <a:rPr lang="ru-RU" sz="2000" b="1" dirty="0" err="1" smtClean="0">
                <a:latin typeface="Times New Roman" panose="02020603050405020304" pitchFamily="18" charset="0"/>
                <a:cs typeface="Times New Roman" panose="02020603050405020304" pitchFamily="18" charset="0"/>
              </a:rPr>
              <a:t>Раҳбар</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шахс</a:t>
            </a:r>
            <a:r>
              <a:rPr lang="ru-RU" sz="2000" b="1" dirty="0" smtClean="0">
                <a:latin typeface="Times New Roman" panose="02020603050405020304" pitchFamily="18" charset="0"/>
                <a:cs typeface="Times New Roman" panose="02020603050405020304" pitchFamily="18" charset="0"/>
              </a:rPr>
              <a:t> </a:t>
            </a:r>
            <a:r>
              <a:rPr lang="ru-RU" sz="2000" b="1" dirty="0" err="1" smtClean="0">
                <a:latin typeface="Times New Roman" panose="02020603050405020304" pitchFamily="18" charset="0"/>
                <a:cs typeface="Times New Roman" panose="02020603050405020304" pitchFamily="18" charset="0"/>
              </a:rPr>
              <a:t>психодиагностикаси</a:t>
            </a:r>
            <a:r>
              <a:rPr lang="ru-RU" sz="2000" b="1" dirty="0">
                <a:latin typeface="Times New Roman" panose="02020603050405020304" pitchFamily="18" charset="0"/>
                <a:cs typeface="Times New Roman" panose="02020603050405020304" pitchFamily="18" charset="0"/>
              </a:rPr>
              <a:t>. – </a:t>
            </a:r>
            <a:r>
              <a:rPr lang="ru-RU" sz="2000" b="1" dirty="0" err="1">
                <a:latin typeface="Times New Roman" panose="02020603050405020304" pitchFamily="18" charset="0"/>
                <a:cs typeface="Times New Roman" panose="02020603050405020304" pitchFamily="18" charset="0"/>
              </a:rPr>
              <a:t>Тошкент</a:t>
            </a:r>
            <a:r>
              <a:rPr lang="ru-RU" sz="2000" b="1" dirty="0">
                <a:latin typeface="Times New Roman" panose="02020603050405020304" pitchFamily="18" charset="0"/>
                <a:cs typeface="Times New Roman" panose="02020603050405020304" pitchFamily="18" charset="0"/>
              </a:rPr>
              <a:t>. Академия, 2013 й. </a:t>
            </a:r>
            <a:r>
              <a:rPr lang="ru-RU" sz="2000" b="1" dirty="0" smtClean="0">
                <a:latin typeface="Times New Roman" panose="02020603050405020304" pitchFamily="18" charset="0"/>
                <a:cs typeface="Times New Roman" panose="02020603050405020304" pitchFamily="18" charset="0"/>
              </a:rPr>
              <a:t>-120 </a:t>
            </a:r>
            <a:r>
              <a:rPr lang="ru-RU" sz="2000" b="1" dirty="0">
                <a:latin typeface="Times New Roman" panose="02020603050405020304" pitchFamily="18" charset="0"/>
                <a:cs typeface="Times New Roman" panose="02020603050405020304" pitchFamily="18" charset="0"/>
              </a:rPr>
              <a:t>б. </a:t>
            </a:r>
            <a:endParaRPr lang="ru-RU" sz="2000" b="1" dirty="0" smtClean="0">
              <a:latin typeface="Times New Roman" panose="02020603050405020304" pitchFamily="18" charset="0"/>
              <a:cs typeface="Times New Roman" panose="02020603050405020304" pitchFamily="18" charset="0"/>
            </a:endParaRPr>
          </a:p>
          <a:p>
            <a:pPr marL="0" indent="0" algn="just">
              <a:buNone/>
            </a:pPr>
            <a:r>
              <a:rPr lang="ru-RU" sz="2000" b="1" dirty="0" smtClean="0">
                <a:latin typeface="Times New Roman" panose="02020603050405020304" pitchFamily="18" charset="0"/>
                <a:cs typeface="Times New Roman" panose="02020603050405020304" pitchFamily="18" charset="0"/>
              </a:rPr>
              <a:t>    7. </a:t>
            </a:r>
            <a:r>
              <a:rPr lang="ru-RU" sz="2000" b="1" dirty="0">
                <a:latin typeface="Times New Roman" panose="02020603050405020304" pitchFamily="18" charset="0"/>
                <a:cs typeface="Times New Roman" panose="02020603050405020304" pitchFamily="18" charset="0"/>
              </a:rPr>
              <a:t>Вагин И., </a:t>
            </a:r>
            <a:r>
              <a:rPr lang="ru-RU" sz="2000" b="1" dirty="0" err="1">
                <a:latin typeface="Times New Roman" panose="02020603050405020304" pitchFamily="18" charset="0"/>
                <a:cs typeface="Times New Roman" panose="02020603050405020304" pitchFamily="18" charset="0"/>
              </a:rPr>
              <a:t>Глущай</a:t>
            </a:r>
            <a:r>
              <a:rPr lang="ru-RU" sz="2000" b="1" dirty="0">
                <a:latin typeface="Times New Roman" panose="02020603050405020304" pitchFamily="18" charset="0"/>
                <a:cs typeface="Times New Roman" panose="02020603050405020304" pitchFamily="18" charset="0"/>
              </a:rPr>
              <a:t> А. Поднимись над толпой! Тренинг лидерства. – СПб.: Питер, 2002</a:t>
            </a:r>
            <a:r>
              <a:rPr lang="ru-RU" sz="2000" b="1" dirty="0" smtClean="0">
                <a:latin typeface="Times New Roman" panose="02020603050405020304" pitchFamily="18" charset="0"/>
                <a:cs typeface="Times New Roman" panose="02020603050405020304" pitchFamily="18" charset="0"/>
              </a:rPr>
              <a:t>. -325 стр.</a:t>
            </a:r>
          </a:p>
          <a:p>
            <a:pPr marL="0" indent="0" algn="just">
              <a:buNone/>
            </a:pPr>
            <a:r>
              <a:rPr lang="ru-RU" sz="2000" b="1" dirty="0" smtClean="0">
                <a:latin typeface="Times New Roman" panose="02020603050405020304" pitchFamily="18" charset="0"/>
                <a:cs typeface="Times New Roman" panose="02020603050405020304" pitchFamily="18" charset="0"/>
              </a:rPr>
              <a:t>    8. </a:t>
            </a:r>
            <a:r>
              <a:rPr lang="ru-RU" sz="2000" b="1" dirty="0">
                <a:latin typeface="Times New Roman" panose="02020603050405020304" pitchFamily="18" charset="0"/>
                <a:cs typeface="Times New Roman" panose="02020603050405020304" pitchFamily="18" charset="0"/>
              </a:rPr>
              <a:t>Евтихов О.В. Психология управления персоналом: теория и практика. </a:t>
            </a:r>
            <a:r>
              <a:rPr lang="ru-RU" sz="2000" b="1" dirty="0" err="1">
                <a:latin typeface="Times New Roman" panose="02020603050405020304" pitchFamily="18" charset="0"/>
                <a:cs typeface="Times New Roman" panose="02020603050405020304" pitchFamily="18" charset="0"/>
              </a:rPr>
              <a:t>Спб</a:t>
            </a:r>
            <a:r>
              <a:rPr lang="ru-RU" sz="2000" b="1" dirty="0">
                <a:latin typeface="Times New Roman" panose="02020603050405020304" pitchFamily="18" charset="0"/>
                <a:cs typeface="Times New Roman" panose="02020603050405020304" pitchFamily="18" charset="0"/>
              </a:rPr>
              <a:t>. Речь. </a:t>
            </a:r>
            <a:r>
              <a:rPr lang="ru-RU" sz="2000" b="1" dirty="0" smtClean="0">
                <a:latin typeface="Times New Roman" panose="02020603050405020304" pitchFamily="18" charset="0"/>
                <a:cs typeface="Times New Roman" panose="02020603050405020304" pitchFamily="18" charset="0"/>
              </a:rPr>
              <a:t>2010. -410 стр. </a:t>
            </a:r>
          </a:p>
          <a:p>
            <a:pPr marL="0" indent="0" algn="just">
              <a:buNone/>
            </a:pPr>
            <a:r>
              <a:rPr lang="ru-RU" sz="2000" b="1" dirty="0" smtClean="0">
                <a:latin typeface="Times New Roman" panose="02020603050405020304" pitchFamily="18" charset="0"/>
                <a:cs typeface="Times New Roman" panose="02020603050405020304" pitchFamily="18" charset="0"/>
              </a:rPr>
              <a:t>     9. </a:t>
            </a:r>
            <a:r>
              <a:rPr lang="ru-RU" sz="2000" b="1" dirty="0">
                <a:latin typeface="Times New Roman" panose="02020603050405020304" pitchFamily="18" charset="0"/>
                <a:cs typeface="Times New Roman" panose="02020603050405020304" pitchFamily="18" charset="0"/>
              </a:rPr>
              <a:t>Смирнов В.Н. Психология управления персоналом в экстремальных условиях. Москва, Издательский центр «Академия</a:t>
            </a:r>
            <a:r>
              <a:rPr lang="ru-RU" sz="2000" b="1" dirty="0" smtClean="0">
                <a:latin typeface="Times New Roman" panose="02020603050405020304" pitchFamily="18" charset="0"/>
                <a:cs typeface="Times New Roman" panose="02020603050405020304" pitchFamily="18" charset="0"/>
              </a:rPr>
              <a:t>», 2018.-259 стр.</a:t>
            </a:r>
          </a:p>
          <a:p>
            <a:pPr marL="0" indent="0" algn="just">
              <a:buNone/>
            </a:pPr>
            <a:r>
              <a:rPr lang="ru-RU" sz="2000" b="1" dirty="0" smtClean="0">
                <a:latin typeface="Times New Roman" panose="02020603050405020304" pitchFamily="18" charset="0"/>
                <a:cs typeface="Times New Roman" panose="02020603050405020304" pitchFamily="18" charset="0"/>
              </a:rPr>
              <a:t>   10.Амир </a:t>
            </a:r>
            <a:r>
              <a:rPr lang="ru-RU" sz="2000" b="1" dirty="0" err="1">
                <a:latin typeface="Times New Roman" panose="02020603050405020304" pitchFamily="18" charset="0"/>
                <a:cs typeface="Times New Roman" panose="02020603050405020304" pitchFamily="18" charset="0"/>
              </a:rPr>
              <a:t>Темур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ўгитлари</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Тўплам</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Тузувчилар</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Б.Ахмедов</a:t>
            </a:r>
            <a:r>
              <a:rPr lang="ru-RU" sz="2000" b="1" dirty="0">
                <a:latin typeface="Times New Roman" panose="02020603050405020304" pitchFamily="18" charset="0"/>
                <a:cs typeface="Times New Roman" panose="02020603050405020304" pitchFamily="18" charset="0"/>
              </a:rPr>
              <a:t>, </a:t>
            </a:r>
            <a:r>
              <a:rPr lang="ru-RU" sz="2000" b="1" dirty="0" err="1">
                <a:latin typeface="Times New Roman" panose="02020603050405020304" pitchFamily="18" charset="0"/>
                <a:cs typeface="Times New Roman" panose="02020603050405020304" pitchFamily="18" charset="0"/>
              </a:rPr>
              <a:t>А.Аминов</a:t>
            </a:r>
            <a:r>
              <a:rPr lang="ru-RU" sz="2000" b="1" dirty="0">
                <a:latin typeface="Times New Roman" panose="02020603050405020304" pitchFamily="18" charset="0"/>
                <a:cs typeface="Times New Roman" panose="02020603050405020304" pitchFamily="18" charset="0"/>
              </a:rPr>
              <a:t>. – Т.: </a:t>
            </a:r>
            <a:r>
              <a:rPr lang="ru-RU" sz="2000" b="1" dirty="0" err="1">
                <a:latin typeface="Times New Roman" panose="02020603050405020304" pitchFamily="18" charset="0"/>
                <a:cs typeface="Times New Roman" panose="02020603050405020304" pitchFamily="18" charset="0"/>
              </a:rPr>
              <a:t>Наврўз</a:t>
            </a:r>
            <a:r>
              <a:rPr lang="ru-RU" sz="2000" b="1" dirty="0">
                <a:latin typeface="Times New Roman" panose="02020603050405020304" pitchFamily="18" charset="0"/>
                <a:cs typeface="Times New Roman" panose="02020603050405020304" pitchFamily="18" charset="0"/>
              </a:rPr>
              <a:t>, 1992. – Б. 75.</a:t>
            </a:r>
          </a:p>
          <a:p>
            <a:pPr algn="just"/>
            <a:endParaRPr lang="ru-RU" sz="1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62952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3767959" y="2213568"/>
            <a:ext cx="6072284" cy="2714644"/>
          </a:xfrm>
          <a:prstGeom prst="roundRect">
            <a:avLst>
              <a:gd name="adj" fmla="val 6141"/>
            </a:avLst>
          </a:prstGeom>
          <a:solidFill>
            <a:schemeClr val="accent1">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b="1" dirty="0">
              <a:solidFill>
                <a:schemeClr val="tx1"/>
              </a:solidFill>
              <a:latin typeface="Times New Roman" panose="02020603050405020304" pitchFamily="18" charset="0"/>
              <a:cs typeface="Times New Roman" panose="02020603050405020304" pitchFamily="18" charset="0"/>
            </a:endParaRPr>
          </a:p>
        </p:txBody>
      </p:sp>
      <p:pic>
        <p:nvPicPr>
          <p:cNvPr id="5" name="Picture 3" descr="D:\Мои документы 22.12.2015г\Мои рисунки\НОЦКУ\альбом\01.jpg"/>
          <p:cNvPicPr>
            <a:picLocks noChangeAspect="1" noChangeArrowheads="1"/>
          </p:cNvPicPr>
          <p:nvPr/>
        </p:nvPicPr>
        <p:blipFill>
          <a:blip r:embed="rId2" cstate="print"/>
          <a:srcRect/>
          <a:stretch>
            <a:fillRect/>
          </a:stretch>
        </p:blipFill>
        <p:spPr bwMode="auto">
          <a:xfrm>
            <a:off x="219993" y="2071678"/>
            <a:ext cx="3444479" cy="271464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Прямоугольник 6"/>
          <p:cNvSpPr/>
          <p:nvPr/>
        </p:nvSpPr>
        <p:spPr>
          <a:xfrm>
            <a:off x="3664472" y="3221092"/>
            <a:ext cx="6175771" cy="1077218"/>
          </a:xfrm>
          <a:prstGeom prst="rect">
            <a:avLst/>
          </a:prstGeom>
        </p:spPr>
        <p:txBody>
          <a:bodyPr wrap="square">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endParaRPr lang="uz-Cyrl-UZ" sz="3200" b="1" dirty="0" smtClean="0">
              <a:latin typeface="Times New Roman" panose="02020603050405020304" pitchFamily="18" charset="0"/>
              <a:cs typeface="Times New Roman" panose="02020603050405020304" pitchFamily="18" charset="0"/>
            </a:endParaRPr>
          </a:p>
          <a:p>
            <a:pPr algn="ctr"/>
            <a:r>
              <a:rPr lang="uz-Cyrl-UZ" sz="3200" b="1" dirty="0" smtClean="0">
                <a:latin typeface="Times New Roman" panose="02020603050405020304" pitchFamily="18" charset="0"/>
                <a:cs typeface="Times New Roman" panose="02020603050405020304" pitchFamily="18" charset="0"/>
              </a:rPr>
              <a:t>Эьтиборингиз учун раҳмат!</a:t>
            </a:r>
            <a:endParaRPr lang="uz-Cyrl-UZ" sz="3200" b="1" dirty="0">
              <a:solidFill>
                <a:schemeClr val="accent5">
                  <a:lumMod val="50000"/>
                </a:schemeClr>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942232" y="527475"/>
            <a:ext cx="6171626" cy="646331"/>
          </a:xfrm>
          <a:prstGeom prst="rect">
            <a:avLst/>
          </a:prstGeom>
        </p:spPr>
        <p:txBody>
          <a:bodyPr wrap="none">
            <a:spAutoFit/>
          </a:bodyPr>
          <a:lstStyle/>
          <a:p>
            <a:r>
              <a:rPr lang="ru-RU" sz="3600" b="1" dirty="0" err="1" smtClean="0">
                <a:latin typeface="Times New Roman" panose="02020603050405020304" pitchFamily="18" charset="0"/>
                <a:cs typeface="Times New Roman" panose="02020603050405020304" pitchFamily="18" charset="0"/>
              </a:rPr>
              <a:t>Ишингиз</a:t>
            </a:r>
            <a:r>
              <a:rPr lang="ru-RU" sz="3600" b="1" dirty="0" smtClean="0">
                <a:latin typeface="Times New Roman" panose="02020603050405020304" pitchFamily="18" charset="0"/>
                <a:cs typeface="Times New Roman" panose="02020603050405020304" pitchFamily="18" charset="0"/>
              </a:rPr>
              <a:t> </a:t>
            </a:r>
            <a:r>
              <a:rPr lang="ru-RU" sz="3600" b="1" dirty="0" err="1" smtClean="0">
                <a:latin typeface="Times New Roman" panose="02020603050405020304" pitchFamily="18" charset="0"/>
                <a:cs typeface="Times New Roman" panose="02020603050405020304" pitchFamily="18" charset="0"/>
              </a:rPr>
              <a:t>бароридан</a:t>
            </a:r>
            <a:r>
              <a:rPr lang="ru-RU" sz="3600" b="1" dirty="0" smtClean="0">
                <a:latin typeface="Times New Roman" panose="02020603050405020304" pitchFamily="18" charset="0"/>
                <a:cs typeface="Times New Roman" panose="02020603050405020304" pitchFamily="18" charset="0"/>
              </a:rPr>
              <a:t> </a:t>
            </a:r>
            <a:r>
              <a:rPr lang="ru-RU" sz="3600" b="1" dirty="0" err="1" smtClean="0">
                <a:latin typeface="Times New Roman" panose="02020603050405020304" pitchFamily="18" charset="0"/>
                <a:cs typeface="Times New Roman" panose="02020603050405020304" pitchFamily="18" charset="0"/>
              </a:rPr>
              <a:t>келсин</a:t>
            </a:r>
            <a:r>
              <a:rPr lang="ru-RU" sz="3600" b="1" dirty="0" smtClean="0">
                <a:latin typeface="Times New Roman" panose="02020603050405020304" pitchFamily="18" charset="0"/>
                <a:cs typeface="Times New Roman" panose="02020603050405020304" pitchFamily="18" charset="0"/>
              </a:rPr>
              <a:t>!</a:t>
            </a:r>
            <a:endParaRPr lang="ru-RU" sz="3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18636372"/>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5867</TotalTime>
  <Words>2672</Words>
  <Application>Microsoft Office PowerPoint</Application>
  <PresentationFormat>Лист A4 (210x297 мм)</PresentationFormat>
  <Paragraphs>299</Paragraphs>
  <Slides>39</Slides>
  <Notes>6</Notes>
  <HiddenSlides>0</HiddenSlides>
  <MMClips>0</MMClips>
  <ScaleCrop>false</ScaleCrop>
  <HeadingPairs>
    <vt:vector size="6" baseType="variant">
      <vt:variant>
        <vt:lpstr>Использованные шрифты</vt:lpstr>
      </vt:variant>
      <vt:variant>
        <vt:i4>7</vt:i4>
      </vt:variant>
      <vt:variant>
        <vt:lpstr>Тема</vt:lpstr>
      </vt:variant>
      <vt:variant>
        <vt:i4>1</vt:i4>
      </vt:variant>
      <vt:variant>
        <vt:lpstr>Заголовки слайдов</vt:lpstr>
      </vt:variant>
      <vt:variant>
        <vt:i4>39</vt:i4>
      </vt:variant>
    </vt:vector>
  </HeadingPairs>
  <TitlesOfParts>
    <vt:vector size="47" baseType="lpstr">
      <vt:lpstr>맑은 고딕</vt:lpstr>
      <vt:lpstr>Arial</vt:lpstr>
      <vt:lpstr>Bahnschrift</vt:lpstr>
      <vt:lpstr>Calibri</vt:lpstr>
      <vt:lpstr>Calibri Light</vt:lpstr>
      <vt:lpstr>Times New Roman</vt:lpstr>
      <vt:lpstr>Wingdings</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Раҳбарлик сифатлари [1]: </vt:lpstr>
      <vt:lpstr>Раҳбарлик сифатлари-давоми [1]: </vt:lpstr>
      <vt:lpstr>Раҳбарлик сифатлари-давоми [1]: </vt:lpstr>
      <vt:lpstr>Раҳбарлик сифатлари-давоми: </vt:lpstr>
      <vt:lpstr>Презентация PowerPoint</vt:lpstr>
      <vt:lpstr>ЛИДЕР [2] - ТУШУНЧАСИ ШАХСЛАРАРО МУНОСАБАТЛАР ТАРКИБИДА УСТУН РОЛ ЎЙНАЙДИГАН ШАХСНИ АНГЛАТАДИ.</vt:lpstr>
      <vt:lpstr>Презентация PowerPoint</vt:lpstr>
      <vt:lpstr>Презентация PowerPoint</vt:lpstr>
      <vt:lpstr>Лидернинг ўз-ўзини тарбиялаш омиллари ва механизмларига қуйидагилар киради[3]: </vt:lpstr>
      <vt:lpstr>Презентация PowerPoint</vt:lpstr>
      <vt:lpstr>Презентация PowerPoint</vt:lpstr>
      <vt:lpstr>Презентация PowerPoint</vt:lpstr>
      <vt:lpstr>Презентация PowerPoint</vt:lpstr>
      <vt:lpstr>Хар қандай лидер ўзгаришларни самарали бошқаришга қодир бўлишлиги керак:</vt:lpstr>
      <vt:lpstr>Р. Стогдил (1948) лидерликнинг 5 та алоҳида асосий сифатларини таъкидлаб ўтган: </vt:lpstr>
      <vt:lpstr>        Раҳбар [7]                    Лидер [7]</vt:lpstr>
      <vt:lpstr>Узоқ муддатли бошқарув ва лидерликнинг 7 қадами [9].</vt:lpstr>
      <vt:lpstr>1.Башорат қилувчи лидер [8].</vt:lpstr>
      <vt:lpstr>2.Ургатувчи Лидер [8].</vt:lpstr>
      <vt:lpstr>3.Дўстона Лидер [8].   </vt:lpstr>
      <vt:lpstr>4.Демократик Лидер [8].</vt:lpstr>
      <vt:lpstr>5.Бизнес Лидер [8].</vt:lpstr>
      <vt:lpstr>6.Буйруқбоз лидер [8].</vt:lpstr>
      <vt:lpstr>Фойдаланилган адабиётлар рўйхати:</vt:lpstr>
      <vt:lpstr>Презентация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user_2</dc:creator>
  <cp:lastModifiedBy>Dilmurod Suyunov</cp:lastModifiedBy>
  <cp:revision>361</cp:revision>
  <dcterms:created xsi:type="dcterms:W3CDTF">2017-07-03T07:04:34Z</dcterms:created>
  <dcterms:modified xsi:type="dcterms:W3CDTF">2022-11-18T09:57:59Z</dcterms:modified>
</cp:coreProperties>
</file>