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comments+xml" PartName="/ppt/comments/comment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binary" PartName="/ppt/metadata"/>
  <Override ContentType="application/vnd.openxmlformats-officedocument.presentationml.notesMaster+xml" PartName="/ppt/notesMasters/notesMaster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</p:sldIdLst>
  <p:sldSz cy="6858000" cx="12192000"/>
  <p:notesSz cx="6858000" cy="9144000"/>
  <p:embeddedFontLst>
    <p:embeddedFont>
      <p:font typeface="Alice"/>
      <p:regular r:id="rId4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42" roundtripDataSignature="AMtx7mi1I+Y3UiS78Qqu/iHayODtURaXlg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Author clrIdx="0" id="0" initials="" lastIdx="1" name="Pheuy"/>
</p:cmAuthorLst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4.xml"/><Relationship Id="rId20" Type="http://schemas.openxmlformats.org/officeDocument/2006/relationships/slide" Target="slides/slide14.xml"/><Relationship Id="rId42" Type="http://customschemas.google.com/relationships/presentationmetadata" Target="metadata"/><Relationship Id="rId41" Type="http://schemas.openxmlformats.org/officeDocument/2006/relationships/font" Target="fonts/Alice-regular.fntdata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commentAuthors" Target="commentAuthors.xml"/><Relationship Id="rId9" Type="http://schemas.openxmlformats.org/officeDocument/2006/relationships/slide" Target="slides/slide3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slide" Target="slides/slide23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11" Type="http://schemas.openxmlformats.org/officeDocument/2006/relationships/slide" Target="slides/slide5.xml"/><Relationship Id="rId33" Type="http://schemas.openxmlformats.org/officeDocument/2006/relationships/slide" Target="slides/slide27.xml"/><Relationship Id="rId10" Type="http://schemas.openxmlformats.org/officeDocument/2006/relationships/slide" Target="slides/slide4.xml"/><Relationship Id="rId32" Type="http://schemas.openxmlformats.org/officeDocument/2006/relationships/slide" Target="slides/slide26.xml"/><Relationship Id="rId13" Type="http://schemas.openxmlformats.org/officeDocument/2006/relationships/slide" Target="slides/slide7.xml"/><Relationship Id="rId35" Type="http://schemas.openxmlformats.org/officeDocument/2006/relationships/slide" Target="slides/slide29.xml"/><Relationship Id="rId12" Type="http://schemas.openxmlformats.org/officeDocument/2006/relationships/slide" Target="slides/slide6.xml"/><Relationship Id="rId34" Type="http://schemas.openxmlformats.org/officeDocument/2006/relationships/slide" Target="slides/slide28.xml"/><Relationship Id="rId15" Type="http://schemas.openxmlformats.org/officeDocument/2006/relationships/slide" Target="slides/slide9.xml"/><Relationship Id="rId37" Type="http://schemas.openxmlformats.org/officeDocument/2006/relationships/slide" Target="slides/slide31.xml"/><Relationship Id="rId14" Type="http://schemas.openxmlformats.org/officeDocument/2006/relationships/slide" Target="slides/slide8.xml"/><Relationship Id="rId36" Type="http://schemas.openxmlformats.org/officeDocument/2006/relationships/slide" Target="slides/slide30.xml"/><Relationship Id="rId17" Type="http://schemas.openxmlformats.org/officeDocument/2006/relationships/slide" Target="slides/slide11.xml"/><Relationship Id="rId39" Type="http://schemas.openxmlformats.org/officeDocument/2006/relationships/slide" Target="slides/slide33.xml"/><Relationship Id="rId16" Type="http://schemas.openxmlformats.org/officeDocument/2006/relationships/slide" Target="slides/slide10.xml"/><Relationship Id="rId38" Type="http://schemas.openxmlformats.org/officeDocument/2006/relationships/slide" Target="slides/slide32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comments/comment1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1" dt="2023-03-21T07:04:01.723">
    <p:pos x="4049" y="3139"/>
    <p:text/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AvMERANE"/>
      </p:ext>
    </p:extLst>
  </p:cm>
</p:cmLst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" name="Google Shape;199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3" name="Google Shape;21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4" name="Google Shape;234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5" name="Google Shape;255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9" name="Google Shape;269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8" name="Google Shape;278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7" name="Google Shape;287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4" name="Google Shape;294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1" name="Google Shape;301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8" name="Google Shape;308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5" name="Google Shape;315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2" name="Google Shape;322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9" name="Google Shape;329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7" name="Google Shape;337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4" name="Google Shape;344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1" name="Google Shape;351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8" name="Google Shape;358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4" name="Google Shape;364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1" name="Google Shape;371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6" name="Google Shape;376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6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6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25" name="Google Shape;25;p3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3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0" name="Google Shape;30;p37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1" name="Google Shape;31;p37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2" name="Google Shape;32;p37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33" name="Google Shape;33;p37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34" name="Google Shape;34;p37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Google Shape;35;p37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36" name="Google Shape;36;p37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37" name="Google Shape;37;p37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38" name="Google Shape;38;p3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" name="Google Shape;39;p37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0" name="Google Shape;40;p37"/>
          <p:cNvSpPr txBox="1"/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7"/>
          <p:cNvSpPr txBox="1"/>
          <p:nvPr>
            <p:ph idx="1" type="subTitle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2" name="Google Shape;42;p3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8"/>
          <p:cNvSpPr txBox="1"/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8"/>
          <p:cNvSpPr txBox="1"/>
          <p:nvPr>
            <p:ph idx="1" type="body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8" name="Google Shape;48;p3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3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39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9"/>
          <p:cNvSpPr txBox="1"/>
          <p:nvPr>
            <p:ph idx="1" type="body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4" name="Google Shape;54;p39"/>
          <p:cNvSpPr txBox="1"/>
          <p:nvPr>
            <p:ph idx="2" type="body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5" name="Google Shape;55;p3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3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0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0"/>
          <p:cNvSpPr txBox="1"/>
          <p:nvPr>
            <p:ph idx="1" type="body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1" name="Google Shape;61;p40"/>
          <p:cNvSpPr txBox="1"/>
          <p:nvPr>
            <p:ph idx="2" type="body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2" name="Google Shape;62;p40"/>
          <p:cNvSpPr txBox="1"/>
          <p:nvPr>
            <p:ph idx="3" type="body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3" name="Google Shape;63;p40"/>
          <p:cNvSpPr txBox="1"/>
          <p:nvPr>
            <p:ph idx="4" type="body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4" name="Google Shape;64;p4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4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1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4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4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43"/>
          <p:cNvSpPr txBox="1"/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3"/>
          <p:cNvSpPr txBox="1"/>
          <p:nvPr>
            <p:ph idx="1" type="body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79" name="Google Shape;79;p43"/>
          <p:cNvSpPr txBox="1"/>
          <p:nvPr>
            <p:ph idx="2" type="body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/>
        </p:txBody>
      </p:sp>
      <p:sp>
        <p:nvSpPr>
          <p:cNvPr id="80" name="Google Shape;80;p4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4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44"/>
          <p:cNvSpPr txBox="1"/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44"/>
          <p:cNvSpPr/>
          <p:nvPr>
            <p:ph idx="2" type="pic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44"/>
          <p:cNvSpPr txBox="1"/>
          <p:nvPr>
            <p:ph idx="1" type="body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87" name="Google Shape;87;p4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4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4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45"/>
          <p:cNvSpPr txBox="1"/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45"/>
          <p:cNvSpPr txBox="1"/>
          <p:nvPr>
            <p:ph idx="1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3" name="Google Shape;93;p4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4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4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6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46"/>
          <p:cNvSpPr txBox="1"/>
          <p:nvPr>
            <p:ph idx="1" type="body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99" name="Google Shape;99;p46"/>
          <p:cNvSpPr txBox="1"/>
          <p:nvPr>
            <p:ph idx="2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0" name="Google Shape;100;p4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4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4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  <p:sp>
        <p:nvSpPr>
          <p:cNvPr id="103" name="Google Shape;103;p46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4" name="Google Shape;104;p46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800">
              <a:solidFill>
                <a:srgbClr val="BFE47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7"/>
          <p:cNvSpPr txBox="1"/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47"/>
          <p:cNvSpPr txBox="1"/>
          <p:nvPr>
            <p:ph idx="1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8" name="Google Shape;108;p4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4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4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8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48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14" name="Google Shape;114;p48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5" name="Google Shape;115;p4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4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4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  <p:sp>
        <p:nvSpPr>
          <p:cNvPr id="118" name="Google Shape;118;p48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19" name="Google Shape;119;p48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9"/>
          <p:cNvSpPr txBox="1"/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49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23" name="Google Shape;123;p49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4" name="Google Shape;124;p4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4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4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0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50"/>
          <p:cNvSpPr txBox="1"/>
          <p:nvPr>
            <p:ph idx="1" type="body"/>
          </p:nvPr>
        </p:nvSpPr>
        <p:spPr>
          <a:xfrm rot="5400000">
            <a:off x="3035281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0" name="Google Shape;130;p5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5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5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1"/>
          <p:cNvSpPr txBox="1"/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51"/>
          <p:cNvSpPr txBox="1"/>
          <p:nvPr>
            <p:ph idx="1" type="body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6" name="Google Shape;136;p5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5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5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2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3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Google Shape;7;p35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8" name="Google Shape;8;p35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" name="Google Shape;9;p35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10" name="Google Shape;10;p35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1" name="Google Shape;11;p35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35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13" name="Google Shape;13;p35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14" name="Google Shape;14;p35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15" name="Google Shape;15;p35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35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fmla="val 0" name="adj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7" name="Google Shape;17;p35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b="0" i="0" sz="36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8" name="Google Shape;18;p35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09880" lvl="1" marL="914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299719" lvl="2" marL="1371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289560" lvl="3" marL="1828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289560" lvl="4" marL="22860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289560" lvl="5" marL="2743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289560" lvl="6" marL="3200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289559" lvl="7" marL="3657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289559" lvl="8" marL="4114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9" name="Google Shape;19;p3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0" name="Google Shape;20;p3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1" name="Google Shape;21;p3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hyperlink" Target="https://lo.wikipedia.org/wiki/%E0%BA%AA%E0%BA%B2%E0%BA%AA%E0%BA%B0%E0%BB%9C%E0%BA%B2" TargetMode="External"/><Relationship Id="rId4" Type="http://schemas.openxmlformats.org/officeDocument/2006/relationships/hyperlink" Target="https://lo.wikipedia.org/w/index.php?title=%E0%BA%9E%E0%BA%B0%E0%BA%AB%E0%BA%B8%E0%BB%80%E0%BA%97%E0%BA%A7%E0%BA%B0%E0%BA%99%E0%BA%B4%E0%BA%8D%E0%BA%BB%E0%BA%A1&amp;action=edit&amp;redlink=1" TargetMode="External"/><Relationship Id="rId5" Type="http://schemas.openxmlformats.org/officeDocument/2006/relationships/hyperlink" Target="https://lo.wikipedia.org/wiki/%E0%BA%84%E0%BA%B3%E0%BA%9E%E0%BA%B5" TargetMode="External"/><Relationship Id="rId6" Type="http://schemas.openxmlformats.org/officeDocument/2006/relationships/hyperlink" Target="https://lo.wikipedia.org/w/index.php?title=%E0%BA%9E%E0%BA%B0%E0%BB%80%E0%BA%A7%E0%BA%94&amp;action=edit&amp;redlink=1" TargetMode="Externa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hyperlink" Target="https://lo.wikipedia.org/w/index.php?title=%E0%BA%AA%E0%BA%B2%E0%BA%AA%E0%BA%B0%E0%BA%94%E0%BA%B2&amp;action=edit&amp;redlink=1" TargetMode="External"/><Relationship Id="rId4" Type="http://schemas.openxmlformats.org/officeDocument/2006/relationships/hyperlink" Target="https://lo.wikipedia.org/w/index.php?title=%E0%BA%AA%E0%BA%B2%E0%BA%AA%E0%BA%B0%E0%BA%99%E0%BA%B4%E0%BA%81%E0%BA%B0%E0%BA%8A%E0%BA%BB%E0%BA%99&amp;action=edit&amp;redlink=1" TargetMode="Externa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comments" Target="../comments/comment1.xml"/><Relationship Id="rId4" Type="http://schemas.openxmlformats.org/officeDocument/2006/relationships/image" Target="../media/image1.png"/><Relationship Id="rId5" Type="http://schemas.openxmlformats.org/officeDocument/2006/relationships/image" Target="../media/image4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.png"/><Relationship Id="rId4" Type="http://schemas.openxmlformats.org/officeDocument/2006/relationships/image" Target="../media/image5.png"/><Relationship Id="rId5" Type="http://schemas.openxmlformats.org/officeDocument/2006/relationships/image" Target="../media/image6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1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1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1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1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1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1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hyperlink" Target="https://la.usembassy.gov/wp-content/uploads/sites/85/2016-IRFR-Laos-FINAL-From-State-Public-Page_translated_Lao_final.pdf" TargetMode="External"/><Relationship Id="rId4" Type="http://schemas.openxmlformats.org/officeDocument/2006/relationships/hyperlink" Target="https://www.history.com/topics/religion/hinduism" TargetMode="Externa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"/>
          <p:cNvSpPr txBox="1"/>
          <p:nvPr>
            <p:ph type="title"/>
          </p:nvPr>
        </p:nvSpPr>
        <p:spPr>
          <a:xfrm>
            <a:off x="624324" y="596348"/>
            <a:ext cx="10679779" cy="52743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None/>
            </a:pPr>
            <a:br>
              <a:rPr b="1" lang="lo-LA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Lan Xang Literature </a:t>
            </a:r>
            <a:br>
              <a:rPr b="1" lang="lo-LA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lang="lo-LA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4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2: </a:t>
            </a:r>
            <a:br>
              <a:rPr b="1" lang="lo-LA" sz="440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4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Thinking Concept of Lao Feudal System</a:t>
            </a:r>
            <a:br>
              <a:rPr lang="lo-LA" sz="4400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lang="lo-LA" sz="4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lang="lo-LA" sz="4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lang="lo-LA" sz="4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lo-LA" sz="4400"/>
            </a:br>
            <a:br>
              <a:rPr b="1" i="0" lang="lo-LA" sz="4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b="1" sz="44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"/>
          <p:cNvSpPr txBox="1"/>
          <p:nvPr>
            <p:ph idx="1" type="subTitle"/>
          </p:nvPr>
        </p:nvSpPr>
        <p:spPr>
          <a:xfrm>
            <a:off x="3179910" y="5634002"/>
            <a:ext cx="4323179" cy="9284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t/>
            </a:r>
            <a:endParaRPr b="1" i="1" sz="200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r">
              <a:spcBef>
                <a:spcPts val="1000"/>
              </a:spcBef>
              <a:spcAft>
                <a:spcPts val="0"/>
              </a:spcAft>
              <a:buSzPts val="1600"/>
              <a:buNone/>
            </a:pPr>
            <a:r>
              <a:rPr b="1" i="1" lang="lo-LA" sz="20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ໂດຍ: ປທ. ສົມທະເຜີຍ ສີວົງສັກ</a:t>
            </a:r>
            <a:endParaRPr b="1" i="1" sz="200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:\Users\acer\Desktop\WhatsApp Image 2019-01-08 at 10.37.34.jpeg" id="149" name="Google Shape;14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29103" y="0"/>
            <a:ext cx="1600484" cy="2118654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2"/>
          <p:cNvSpPr/>
          <p:nvPr/>
        </p:nvSpPr>
        <p:spPr>
          <a:xfrm>
            <a:off x="3846773" y="1897067"/>
            <a:ext cx="4058573" cy="238526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rebuchet MS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rebuchet MS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b="1" i="0" lang="lo-LA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ວັນນະຄະດີລ້ານຊ້າງ</a:t>
            </a:r>
            <a:endParaRPr b="1" i="0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Lan Xang Literature </a:t>
            </a:r>
            <a:endParaRPr b="1" i="0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Trebuchet MS"/>
              <a:buNone/>
            </a:pPr>
            <a:r>
              <a:t/>
            </a:r>
            <a:endParaRPr b="0" i="0" sz="11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rebuchet M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2"/>
          <p:cNvSpPr/>
          <p:nvPr/>
        </p:nvSpPr>
        <p:spPr>
          <a:xfrm>
            <a:off x="2886974" y="4282335"/>
            <a:ext cx="5602685" cy="18158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ຫຼັກສູດ ຄູພາສາລາວ-ວັນນະຄະດີ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ພາກວິຊາ ຄູພາສາ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ຄະນະສຶກສາສາດ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rebuchet MS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2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ມະຫາວິທະຍາໄລ ສຸພານຸວົງ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"/>
          <p:cNvSpPr txBox="1"/>
          <p:nvPr>
            <p:ph idx="1" type="subTitle"/>
          </p:nvPr>
        </p:nvSpPr>
        <p:spPr>
          <a:xfrm>
            <a:off x="5831457" y="1958009"/>
            <a:ext cx="6125317" cy="4790660"/>
          </a:xfrm>
          <a:prstGeom prst="rect">
            <a:avLst/>
          </a:prstGeom>
          <a:solidFill>
            <a:schemeClr val="accent3"/>
          </a:solidFill>
          <a:ln cap="rnd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SzPts val="2880"/>
              <a:buNone/>
            </a:pPr>
            <a:r>
              <a:rPr b="1" lang="lo-LA" sz="36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ບົດທີ </a:t>
            </a:r>
            <a:r>
              <a:rPr b="1" lang="lo-LA" sz="36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b="1" lang="lo-LA" sz="36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b="1" lang="lo-LA" sz="40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ລະບົບແນວຄິດຂອງລະບອບສັກດິນາລາວ</a:t>
            </a:r>
            <a:endParaRPr b="1" sz="36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 ການເຊື່ອຖືໄສຍະສາດ ( ເຊື່ອຖືຜີ ) 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ສາສະໜາພາມ 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just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ເອກະສານອ້າງອີງ</a:t>
            </a:r>
            <a:endParaRPr b="1" i="1" sz="320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8" name="Google Shape;158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5226" y="258417"/>
            <a:ext cx="5290931" cy="6390862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</p:spTree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4"/>
          <p:cNvSpPr/>
          <p:nvPr/>
        </p:nvSpPr>
        <p:spPr>
          <a:xfrm>
            <a:off x="1896717" y="388422"/>
            <a:ext cx="5567570" cy="959148"/>
          </a:xfrm>
          <a:prstGeom prst="roundRect">
            <a:avLst>
              <a:gd fmla="val 16667" name="adj"/>
            </a:avLst>
          </a:prstGeom>
          <a:solidFill>
            <a:srgbClr val="FFC000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45720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ການເຊື່ອຖືໄສຍະສາດ ( ເຊື່ອຖືຜີ )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4"/>
          <p:cNvSpPr/>
          <p:nvPr/>
        </p:nvSpPr>
        <p:spPr>
          <a:xfrm>
            <a:off x="760154" y="443453"/>
            <a:ext cx="1047111" cy="849085"/>
          </a:xfrm>
          <a:prstGeom prst="flowChartConnector">
            <a:avLst/>
          </a:prstGeom>
          <a:solidFill>
            <a:schemeClr val="accent1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2.1</a:t>
            </a:r>
            <a:endParaRPr sz="32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65" name="Google Shape;165;p4"/>
          <p:cNvSpPr/>
          <p:nvPr/>
        </p:nvSpPr>
        <p:spPr>
          <a:xfrm>
            <a:off x="6096000" y="6012784"/>
            <a:ext cx="5562601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6" name="Google Shape;166;p4"/>
          <p:cNvSpPr/>
          <p:nvPr/>
        </p:nvSpPr>
        <p:spPr>
          <a:xfrm>
            <a:off x="258417" y="1828800"/>
            <a:ext cx="3839302" cy="397694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ກິດຈະກຳ: 1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eriod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ການເຊື່ອຖືໄສຍະສາດຂອງ ປຊ ລາວ ສະ ແດງອອກແນວໃດແດ່?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eriod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ເປັນຫຍັງຈິ່ງບໍ່ເອີ້ນວ່າສາສະໜາຜີ?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ເປັນຫຍັງ ປຊ ລາວຈິ່ງມີການເຊື່ອຖືໄສຍະສາດ? </a:t>
            </a:r>
            <a:endParaRPr/>
          </a:p>
        </p:txBody>
      </p:sp>
      <p:sp>
        <p:nvSpPr>
          <p:cNvPr id="167" name="Google Shape;167;p4"/>
          <p:cNvSpPr/>
          <p:nvPr/>
        </p:nvSpPr>
        <p:spPr>
          <a:xfrm>
            <a:off x="4412974" y="1828799"/>
            <a:ext cx="7520609" cy="4183985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905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ປະກົດການຂອງທຳມະຊາດ (ຜີເຮັດ-ຜີສ້າງ).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ກົກໄມ້ໃຫຍ່			ມີຜີ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ສາວຜູ້ດີ			ມີຊູ້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ກົກໄມ້ໃຫຍ່ບໍ່ມີຜີ		ສາວຜູ້ດີບໍ່ມີຊູ້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ທໍລະນີອົກແຕກ		ຕາຍແລ້ວ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ຜີຕາແຮກບໍ່ໄດ້ກິນໄກ່ຕົ້ມ	ນາເຂົ້າຈຶ່ງບໍງາມ.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4"/>
          <p:cNvSpPr/>
          <p:nvPr/>
        </p:nvSpPr>
        <p:spPr>
          <a:xfrm>
            <a:off x="3949404" y="3399828"/>
            <a:ext cx="582838" cy="914400"/>
          </a:xfrm>
          <a:prstGeom prst="ellipse">
            <a:avLst/>
          </a:prstGeom>
          <a:solidFill>
            <a:schemeClr val="lt1"/>
          </a:solidFill>
          <a:ln cap="rnd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</a:t>
            </a:r>
            <a:endParaRPr sz="2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5"/>
          <p:cNvSpPr/>
          <p:nvPr/>
        </p:nvSpPr>
        <p:spPr>
          <a:xfrm>
            <a:off x="6263232" y="6045776"/>
            <a:ext cx="556757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4" name="Google Shape;174;p5"/>
          <p:cNvSpPr/>
          <p:nvPr/>
        </p:nvSpPr>
        <p:spPr>
          <a:xfrm>
            <a:off x="228600" y="2455583"/>
            <a:ext cx="3120887" cy="295068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ກິດຈະກຳ: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eriod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ການເຊື່ອຖືໄສຍະ ສາດຂອງ ປຊ ລາວ ສະແດງອອກແນວ ໃດແດ່?</a:t>
            </a:r>
            <a:endParaRPr/>
          </a:p>
        </p:txBody>
      </p:sp>
      <p:sp>
        <p:nvSpPr>
          <p:cNvPr id="175" name="Google Shape;175;p5"/>
          <p:cNvSpPr/>
          <p:nvPr/>
        </p:nvSpPr>
        <p:spPr>
          <a:xfrm>
            <a:off x="3349488" y="1967945"/>
            <a:ext cx="8481314" cy="3925959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9050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ສ້າງບົດ ວດ ຕ່າງໆເພື່ອອະທິບາຍ: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▪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ເລື່ອງ “ທ້າວຕຶກຄຶກ” ອະທິບາຍວ່າ: ເປັນຫຍັງປະເທດລາວຈຶ່ງມີພູພຽງ, ທົ່ງພຽງ ແລະ ພູສູງ. 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▪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ເກາະດອນຕ່າງໆທີ່ມີຕາມແມ່ນ້ຳຂອງຄື: ດອນເຂາະ, ດອນໂຂງ, ດອນແດງ, ດອນໄຊ ...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▪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ນາງມະໂລງ ແລະ ທ້າວບາຈຽງ, ຜາແດງນາງໄອ໋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▪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ພູທ້າວ-ພູນາງ, ດອນຊ້າງຄູ່ ແລະອື່ນໆອີກ. 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6"/>
          <p:cNvSpPr/>
          <p:nvPr/>
        </p:nvSpPr>
        <p:spPr>
          <a:xfrm>
            <a:off x="6096000" y="6103588"/>
            <a:ext cx="566861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1" name="Google Shape;181;p6"/>
          <p:cNvSpPr/>
          <p:nvPr/>
        </p:nvSpPr>
        <p:spPr>
          <a:xfrm>
            <a:off x="4152900" y="1833768"/>
            <a:ext cx="7611717" cy="413467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9050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ຖືເອົາສັດ ແລະຊາດໄມ້ຕ່າງໆມາເປັນໂຄດ, ເຊື້ອ ແລະ ຈາວ: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▪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ຈາວເລືອງເອົາເລືອງມາເປັນເຊື້ອ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▪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ຈາວຮີເອົາຮີມາເປັນເຊື້ອ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▪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ຈາວລໍເອົາລໍມາເປັນເຊື່ອ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▪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ຈາວຄາເອົານົກກະທາມາເປັນເຊື້ອ 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▪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ຈາວວີ ແລະ ອື່ນໆ. 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6"/>
          <p:cNvSpPr/>
          <p:nvPr/>
        </p:nvSpPr>
        <p:spPr>
          <a:xfrm>
            <a:off x="254791" y="2425767"/>
            <a:ext cx="3601592" cy="295068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ກິດຈະກຳ: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eriod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ການເຊື່ອຖືໄສຍະສາດຂອງ ປຊ ລາວ ສະແດງອອກແນວໃດແດ່?</a:t>
            </a:r>
            <a:endParaRPr/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7"/>
          <p:cNvSpPr/>
          <p:nvPr/>
        </p:nvSpPr>
        <p:spPr>
          <a:xfrm>
            <a:off x="5883452" y="5910276"/>
            <a:ext cx="5761384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8" name="Google Shape;188;p7"/>
          <p:cNvSpPr/>
          <p:nvPr/>
        </p:nvSpPr>
        <p:spPr>
          <a:xfrm>
            <a:off x="4332947" y="2117035"/>
            <a:ext cx="7494618" cy="3597965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032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ເວລາເຈັບ-ເປັນ ແກ້ດ້ວຍ: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ການເສັນ, ເຢົາ...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ປະ, ບົນ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ອ້ອນວອນ, ຮ້ອງຂໍ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ມັດແຂນສູ່ຂວັນ.</a:t>
            </a:r>
            <a:endParaRPr/>
          </a:p>
        </p:txBody>
      </p:sp>
      <p:sp>
        <p:nvSpPr>
          <p:cNvPr id="189" name="Google Shape;189;p7"/>
          <p:cNvSpPr/>
          <p:nvPr/>
        </p:nvSpPr>
        <p:spPr>
          <a:xfrm>
            <a:off x="294549" y="2647307"/>
            <a:ext cx="3820252" cy="2537419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ກິດຈະກຳ: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eriod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ການເຊື່ອຖືໄສຍະສາດຂອງ ປຊ ລາວ ສະແດງອອກແນວໃດແດ່?</a:t>
            </a:r>
            <a:endParaRPr/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8"/>
          <p:cNvSpPr/>
          <p:nvPr/>
        </p:nvSpPr>
        <p:spPr>
          <a:xfrm>
            <a:off x="4601817" y="6001860"/>
            <a:ext cx="556757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5" name="Google Shape;195;p8"/>
          <p:cNvSpPr/>
          <p:nvPr/>
        </p:nvSpPr>
        <p:spPr>
          <a:xfrm>
            <a:off x="4601817" y="1838739"/>
            <a:ext cx="7298636" cy="377687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032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ເວລາມີຄົນຕາຍ (ທຳພິທີສົ່ງວິນຍານ):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ສົ່ງສະການ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ງົບງັນ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ຄະລຳ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▪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ແຈກທານ.</a:t>
            </a:r>
            <a:endParaRPr/>
          </a:p>
        </p:txBody>
      </p:sp>
      <p:sp>
        <p:nvSpPr>
          <p:cNvPr id="196" name="Google Shape;196;p8"/>
          <p:cNvSpPr/>
          <p:nvPr/>
        </p:nvSpPr>
        <p:spPr>
          <a:xfrm>
            <a:off x="254791" y="2251833"/>
            <a:ext cx="4028146" cy="295068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ກິດຈະກຳ: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eriod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ການເຊື່ອຖືໄສຍະສາດຂອງ ປຊ ລາວ ສະແດງອອກແນວໃດແດ່?</a:t>
            </a:r>
            <a:endParaRPr/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9"/>
          <p:cNvSpPr/>
          <p:nvPr/>
        </p:nvSpPr>
        <p:spPr>
          <a:xfrm>
            <a:off x="4282938" y="2196548"/>
            <a:ext cx="7654272" cy="357808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ລັດຖະທໍາມະນູນ ກໍານົດສິດ ແລະ ເສລີພາບໃນການເຊື່ອຖື ຫຼື ບໍ່ເຊື່ອຖືສາສະໜາ ແລະ ກໍານົດວ່າ: ພົນ ລະເມືອງລາວທຸກຄົນ ມີຄວາມສະເໝີພາບຕໍ່ໜ້າກົດໝາຍ ໂດຍບໍ່ກ່ຽວກັບສາສະໜາຄວາມເຊື່ອ ຫຼື ຊົນ ເຜົ່າຂອງເຂົາເຈົ້າ. </a:t>
            </a:r>
            <a:endParaRPr/>
          </a:p>
        </p:txBody>
      </p:sp>
      <p:sp>
        <p:nvSpPr>
          <p:cNvPr id="202" name="Google Shape;202;p9"/>
          <p:cNvSpPr/>
          <p:nvPr/>
        </p:nvSpPr>
        <p:spPr>
          <a:xfrm>
            <a:off x="254790" y="2405270"/>
            <a:ext cx="3820252" cy="258386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ກິດຈະກຳ: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</a:t>
            </a: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ເປັນຫຍັງຈິ່ງບໍ່ເອີ້ນຄວາມເຊື່ອເລື່ອງຜີວ່າ ສາສະໜາ ຜີ?</a:t>
            </a:r>
            <a:endParaRPr/>
          </a:p>
        </p:txBody>
      </p:sp>
      <p:sp>
        <p:nvSpPr>
          <p:cNvPr id="203" name="Google Shape;203;p9"/>
          <p:cNvSpPr txBox="1"/>
          <p:nvPr/>
        </p:nvSpPr>
        <p:spPr>
          <a:xfrm>
            <a:off x="3313043" y="6070221"/>
            <a:ext cx="593697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ກະຊວງການຕ່າງປະເທດສະຫະລັດອາເມລິກາ  (2016)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0"/>
          <p:cNvSpPr/>
          <p:nvPr/>
        </p:nvSpPr>
        <p:spPr>
          <a:xfrm>
            <a:off x="3737113" y="1590260"/>
            <a:ext cx="8226288" cy="4293705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90500" lvl="0" marL="0" marR="0" rtl="0" algn="just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000"/>
              <a:buFont typeface="Arial"/>
              <a:buChar char="-"/>
            </a:pPr>
            <a:r>
              <a:rPr b="1" lang="lo-LA" sz="3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ຜີ</a:t>
            </a:r>
            <a:r>
              <a:rPr lang="lo-LA" sz="3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ເປັນສິ່ງທີ່ມະນຸດບໍ່ສາມາດເບິ່ງເຫັນໄດ້ ແລະບໍ່ສາມາດສຳຜັດໄດ້, ແຕ່ເຊື່ອວ່າມີຈິງ ແລະອາດປາກົດຮ່າງໃຫ້ເຫັນໄດ້ໃນບາງຄັ້ງຄາວ.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Trebuchet MS"/>
              <a:buNone/>
            </a:pPr>
            <a:r>
              <a:t/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lo-LA" sz="3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ຜີ: </a:t>
            </a: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ເປັນ ຄໍາສັບນາມມະທໍາ ຄໍາໜຶ່ງທີ່ບັນພະຊົນຂອງເຮົາສົມມຸດຂຶ້ນມາເພື່ອເອີ້ນສິ່ງທີ່ລຶກລັບ, ບໍ່ມີຕົວຕົນ ແລະ ຖືວ່າມີອິດທິລິດພິດສະຫວົງ ສາມາດດົນບັນດານໄດ້ທຸກສິ່ງທຸກຢ່າງທັງອັນດີ ແລະອັນຮ້າຍ.</a:t>
            </a: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			</a:t>
            </a:r>
            <a:endParaRPr/>
          </a:p>
        </p:txBody>
      </p:sp>
      <p:sp>
        <p:nvSpPr>
          <p:cNvPr id="209" name="Google Shape;209;p10"/>
          <p:cNvSpPr/>
          <p:nvPr/>
        </p:nvSpPr>
        <p:spPr>
          <a:xfrm>
            <a:off x="228599" y="2442896"/>
            <a:ext cx="3321766" cy="84908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1" lang="lo-LA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ດ້ານຄວາມໝາຍ</a:t>
            </a: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/>
          </a:p>
        </p:txBody>
      </p:sp>
      <p:sp>
        <p:nvSpPr>
          <p:cNvPr id="210" name="Google Shape;210;p10"/>
          <p:cNvSpPr txBox="1"/>
          <p:nvPr/>
        </p:nvSpPr>
        <p:spPr>
          <a:xfrm>
            <a:off x="3220278" y="6301409"/>
            <a:ext cx="406510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ຄໍາຮຸ່ງ ແສງມະນີ (2004) 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1"/>
          <p:cNvSpPr/>
          <p:nvPr/>
        </p:nvSpPr>
        <p:spPr>
          <a:xfrm>
            <a:off x="3753772" y="2126975"/>
            <a:ext cx="8226288" cy="384831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Arial"/>
              <a:buChar char="-"/>
            </a:pPr>
            <a:r>
              <a:rPr b="1" lang="lo-LA" sz="3200" u="sng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ສາສະໜາ</a:t>
            </a:r>
            <a:r>
              <a:rPr lang="lo-LA" sz="32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ໝາຍເຖິງລັດທິຄວາມເຊື່ອຂອງມະນຸດກ່ຽວກັບການກຳເນີດ, ຄົງຢູ່ ແລະສິ້ນສຸດຂອງໂລກ, ມີສິລະທຳ,ຄຳສອນ,ລັດທິຄຳພີຕາມຄວາມເຊື່ອ.</a:t>
            </a:r>
            <a:r>
              <a:rPr lang="lo-LA" sz="3200">
                <a:solidFill>
                  <a:srgbClr val="20212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3200">
              <a:solidFill>
                <a:srgbClr val="2021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11"/>
          <p:cNvSpPr/>
          <p:nvPr/>
        </p:nvSpPr>
        <p:spPr>
          <a:xfrm>
            <a:off x="211940" y="2941983"/>
            <a:ext cx="3364302" cy="187667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1" lang="lo-LA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ດ້ານຄວາມໝາຍ</a:t>
            </a: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/>
          </a:p>
        </p:txBody>
      </p:sp>
      <p:sp>
        <p:nvSpPr>
          <p:cNvPr id="217" name="Google Shape;217;p11"/>
          <p:cNvSpPr/>
          <p:nvPr/>
        </p:nvSpPr>
        <p:spPr>
          <a:xfrm>
            <a:off x="4492487" y="6091312"/>
            <a:ext cx="556757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2"/>
          <p:cNvSpPr/>
          <p:nvPr/>
        </p:nvSpPr>
        <p:spPr>
          <a:xfrm>
            <a:off x="4491833" y="1749287"/>
            <a:ext cx="7384211" cy="390116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032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ມີຜູ້ກໍ່ຕັ້ງ (ສາສະດາ)</a:t>
            </a:r>
            <a:endParaRPr/>
          </a:p>
          <a:p>
            <a:pPr indent="-2032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ມີຄຳພີ, ຫຼັກທຳຄຳສອນ</a:t>
            </a:r>
            <a:endParaRPr/>
          </a:p>
          <a:p>
            <a:pPr indent="-2032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ມີນັກບວດ (ຜູ້ເຜີຍແຜ່) </a:t>
            </a:r>
            <a:endParaRPr/>
          </a:p>
          <a:p>
            <a:pPr indent="-2032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ມີສິ່ງປຸກສ້າງ (ສະຖານທີ່) </a:t>
            </a:r>
            <a:endParaRPr/>
          </a:p>
          <a:p>
            <a:pPr indent="-2032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ສັນຍະລັກ. </a:t>
            </a:r>
            <a:endParaRPr/>
          </a:p>
        </p:txBody>
      </p:sp>
      <p:sp>
        <p:nvSpPr>
          <p:cNvPr id="223" name="Google Shape;223;p12"/>
          <p:cNvSpPr/>
          <p:nvPr/>
        </p:nvSpPr>
        <p:spPr>
          <a:xfrm>
            <a:off x="315956" y="2236304"/>
            <a:ext cx="3845228" cy="236155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b="1" lang="lo-LA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ດ້ານເງື່ອນໄຂທີ່ຈະເອີ້ນເປັນສາສະໜາໄດ້:</a:t>
            </a:r>
            <a:endParaRPr/>
          </a:p>
        </p:txBody>
      </p:sp>
      <p:sp>
        <p:nvSpPr>
          <p:cNvPr id="224" name="Google Shape;224;p12"/>
          <p:cNvSpPr/>
          <p:nvPr/>
        </p:nvSpPr>
        <p:spPr>
          <a:xfrm>
            <a:off x="4601817" y="6001860"/>
            <a:ext cx="556757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3"/>
          <p:cNvSpPr/>
          <p:nvPr/>
        </p:nvSpPr>
        <p:spPr>
          <a:xfrm>
            <a:off x="4055165" y="6120095"/>
            <a:ext cx="5748131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0" name="Google Shape;230;p13"/>
          <p:cNvSpPr/>
          <p:nvPr/>
        </p:nvSpPr>
        <p:spPr>
          <a:xfrm>
            <a:off x="278296" y="2425148"/>
            <a:ext cx="3339547" cy="292988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ກິດຈະກຳ: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ເປັນຫຍັງ ປຊ ລາວຈິ່ງມີການເຊື່ອຖືໄສຍະສາດ? </a:t>
            </a:r>
            <a:endParaRPr/>
          </a:p>
        </p:txBody>
      </p:sp>
      <p:sp>
        <p:nvSpPr>
          <p:cNvPr id="231" name="Google Shape;231;p13"/>
          <p:cNvSpPr/>
          <p:nvPr/>
        </p:nvSpPr>
        <p:spPr>
          <a:xfrm>
            <a:off x="3916017" y="1846516"/>
            <a:ext cx="7858539" cy="354827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032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ການຮັບຮູ້ຂອງຄົນເຮົາຖືກຈຳກັດ, ບໍ່ອາດອະທິບາຍເຫດການ ແລະ ປາກົດການຂອງທຳມະຊາດໄດ້. </a:t>
            </a:r>
            <a:endParaRPr/>
          </a:p>
          <a:p>
            <a:pPr indent="-2032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ເຂົາເຈົ້າເຂົ້າໃຈແງ່ດຽວກັນນັ້ນແມ່ນ “ຜີເຮັດ-ຜີສ້າງ” </a:t>
            </a:r>
            <a:endParaRPr/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4"/>
          <p:cNvSpPr/>
          <p:nvPr/>
        </p:nvSpPr>
        <p:spPr>
          <a:xfrm>
            <a:off x="4332946" y="6082747"/>
            <a:ext cx="688781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7" name="Google Shape;237;p14"/>
          <p:cNvSpPr/>
          <p:nvPr/>
        </p:nvSpPr>
        <p:spPr>
          <a:xfrm>
            <a:off x="304487" y="2077278"/>
            <a:ext cx="3780496" cy="3165614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ກິດຈະກຳ: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ເປັນຫຍັງ ປຊ ລາວຈິ່ງມີການເຊື່ອຖືໄສຍະສາດ? </a:t>
            </a:r>
            <a:endParaRPr/>
          </a:p>
        </p:txBody>
      </p:sp>
      <p:sp>
        <p:nvSpPr>
          <p:cNvPr id="238" name="Google Shape;238;p14"/>
          <p:cNvSpPr/>
          <p:nvPr/>
        </p:nvSpPr>
        <p:spPr>
          <a:xfrm>
            <a:off x="4332946" y="2464904"/>
            <a:ext cx="7660271" cy="3508513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032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ມື່ອສາສະໜາພາມເຂົ້າມາໃນລາວຈຶ່ງນຳໃຊ້ເຫດການທິດສະດີຂອງສາສະໜາພາມປະກອບດ້ວຍທິດສະດີຂອງຕົນຕື່ມອີກເຊັ່ນ: “ຜີສ້າງ-ຟ້າແນນ-ແຖນແຕ່ງ”. </a:t>
            </a:r>
            <a:endParaRPr/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5"/>
          <p:cNvSpPr/>
          <p:nvPr/>
        </p:nvSpPr>
        <p:spPr>
          <a:xfrm>
            <a:off x="1986170" y="301487"/>
            <a:ext cx="3218622" cy="959148"/>
          </a:xfrm>
          <a:prstGeom prst="roundRect">
            <a:avLst>
              <a:gd fmla="val 16667" name="adj"/>
            </a:avLst>
          </a:prstGeom>
          <a:solidFill>
            <a:srgbClr val="FFC000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45720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ສາສະໜາພາມ</a:t>
            </a:r>
            <a:endParaRPr/>
          </a:p>
        </p:txBody>
      </p:sp>
      <p:sp>
        <p:nvSpPr>
          <p:cNvPr id="244" name="Google Shape;244;p15"/>
          <p:cNvSpPr/>
          <p:nvPr/>
        </p:nvSpPr>
        <p:spPr>
          <a:xfrm>
            <a:off x="816570" y="356519"/>
            <a:ext cx="1047111" cy="849085"/>
          </a:xfrm>
          <a:prstGeom prst="flowChartConnector">
            <a:avLst/>
          </a:prstGeom>
          <a:solidFill>
            <a:srgbClr val="EB7564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2.2</a:t>
            </a:r>
            <a:endParaRPr sz="32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45" name="Google Shape;245;p15"/>
          <p:cNvSpPr/>
          <p:nvPr/>
        </p:nvSpPr>
        <p:spPr>
          <a:xfrm>
            <a:off x="969159" y="1825487"/>
            <a:ext cx="7677884" cy="3207026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ກິດຈະກຳ: 2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2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AutoNum type="arabicPeriod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ສາສະໜາພາມແມ່ນສາສະໜາແນວໃດແດ່?</a:t>
            </a:r>
            <a:endParaRPr/>
          </a:p>
          <a:p>
            <a:pPr indent="-342900" lvl="0" marL="3429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AutoNum type="arabicPeriod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ເນື້ອໃນຂອງສາສະໜາພາມມີແນວໃດແດ່? 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push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6"/>
          <p:cNvSpPr/>
          <p:nvPr/>
        </p:nvSpPr>
        <p:spPr>
          <a:xfrm>
            <a:off x="294863" y="2136914"/>
            <a:ext cx="2895598" cy="273491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AutoNum type="arabicPeriod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ສາສະໜາພາມແມ່ນສາສະໜາແນວໃດແດ່?</a:t>
            </a:r>
            <a:endParaRPr/>
          </a:p>
        </p:txBody>
      </p:sp>
      <p:sp>
        <p:nvSpPr>
          <p:cNvPr id="251" name="Google Shape;251;p16"/>
          <p:cNvSpPr/>
          <p:nvPr/>
        </p:nvSpPr>
        <p:spPr>
          <a:xfrm>
            <a:off x="3361908" y="2037524"/>
            <a:ext cx="8535229" cy="364766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b="1" lang="lo-LA" sz="3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ຄວາມໝາຍ</a:t>
            </a:r>
            <a:r>
              <a:rPr b="1"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b="1"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-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ສາສະໜາພາມ ຫຼື ສາສະໜາພະເວດ ເປັນສາສະໜາຂອງຊາວອິນເດຍບູຮານ.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-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ໃຊ້ກຸ່ມພາສາອິນໂດ-ອາລະຍັນ. 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-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ແມ່ນ</a:t>
            </a:r>
            <a:r>
              <a:rPr lang="lo-LA" sz="3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ສາສະໜາ</a:t>
            </a: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ແບບ</a:t>
            </a:r>
            <a:r>
              <a:rPr lang="lo-LA" sz="3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ພະຫຸເທວະນິຍົມ</a:t>
            </a: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 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(ເຊື່ອເທບຫຼາຍອົງ). </a:t>
            </a:r>
            <a:endParaRPr/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rial"/>
              <a:buChar char="-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ມີ</a:t>
            </a:r>
            <a:r>
              <a:rPr lang="lo-LA" sz="3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ຄຳພີ</a:t>
            </a: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ສາສະໜາເອີ້ນວ່າ </a:t>
            </a:r>
            <a:r>
              <a:rPr lang="lo-LA" sz="3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ພະເວດ</a:t>
            </a: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16"/>
          <p:cNvSpPr/>
          <p:nvPr/>
        </p:nvSpPr>
        <p:spPr>
          <a:xfrm>
            <a:off x="4601817" y="6001860"/>
            <a:ext cx="5567570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7"/>
          <p:cNvSpPr/>
          <p:nvPr/>
        </p:nvSpPr>
        <p:spPr>
          <a:xfrm>
            <a:off x="428963" y="3202874"/>
            <a:ext cx="3377723" cy="95914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0320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ຜູ້ກໍ່ຕັ້ງ (ສາສະດາ):</a:t>
            </a:r>
            <a:endParaRPr/>
          </a:p>
        </p:txBody>
      </p:sp>
      <p:sp>
        <p:nvSpPr>
          <p:cNvPr id="258" name="Google Shape;258;p17"/>
          <p:cNvSpPr/>
          <p:nvPr/>
        </p:nvSpPr>
        <p:spPr>
          <a:xfrm>
            <a:off x="4134678" y="1868558"/>
            <a:ext cx="7752522" cy="362778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  ກຳເນີດ </a:t>
            </a:r>
            <a:r>
              <a:rPr lang="lo-LA" sz="3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1.500 </a:t>
            </a: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ປີກ່ອນ ຄສ. (ກ່ອນພຸດ)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-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ບໍ່ປາກົດວ່າແມ່ນໃຜເປັນ</a:t>
            </a:r>
            <a:r>
              <a:rPr lang="lo-LA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ສາສະດາ</a:t>
            </a: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-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ນັບຖືລືສີເປັນນັກບວດສູງສຸດຂອງສາສະໜາ.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-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ມີ</a:t>
            </a:r>
            <a:r>
              <a:rPr lang="lo-LA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ສາສະນິກະຊົນ</a:t>
            </a: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ຫຼາຍເປັນອັນດັບທີ 4 ຂອງໂລກມີຈຳນວນປະມານ 900 ລ້ານຄົນ   </a:t>
            </a:r>
            <a:endParaRPr/>
          </a:p>
        </p:txBody>
      </p:sp>
      <p:sp>
        <p:nvSpPr>
          <p:cNvPr id="259" name="Google Shape;259;p17"/>
          <p:cNvSpPr txBox="1"/>
          <p:nvPr/>
        </p:nvSpPr>
        <p:spPr>
          <a:xfrm>
            <a:off x="4721087" y="6147331"/>
            <a:ext cx="51285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ອ້າງຈາກ: ພາກວິຊາຄູພາສາລາວ-ວັນນະຄະດີ (2006)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8"/>
          <p:cNvSpPr/>
          <p:nvPr/>
        </p:nvSpPr>
        <p:spPr>
          <a:xfrm>
            <a:off x="294862" y="3411882"/>
            <a:ext cx="3650973" cy="95914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0320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ນັກບວດ (ຜູ້ເຜີຍແຜ່)</a:t>
            </a:r>
            <a:endParaRPr/>
          </a:p>
        </p:txBody>
      </p:sp>
      <p:sp>
        <p:nvSpPr>
          <p:cNvPr id="265" name="Google Shape;265;p18"/>
          <p:cNvSpPr/>
          <p:nvPr/>
        </p:nvSpPr>
        <p:spPr>
          <a:xfrm>
            <a:off x="4263887" y="1749860"/>
            <a:ext cx="7633251" cy="428319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ພາມເປັນນັກບວດ, ອາຈານ ຫຼື ຄູ ແລະຜູ້ປົກປ້ອງແຫ່ງ  ການສຶກສາທີ່ສັກສິດສືບທອດຜ່ານທາງສາຍເລືອດ. 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-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ພະຫຼັກມີ 3 ອົງຄື: ພະວິສະນຸ, ພະສິວະ ແລະ ພະຮະຫະມະ.	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18"/>
          <p:cNvSpPr txBox="1"/>
          <p:nvPr/>
        </p:nvSpPr>
        <p:spPr>
          <a:xfrm>
            <a:off x="4701209" y="6257341"/>
            <a:ext cx="51285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ອ້າງຈາກ: ພາກວິຊາຄູພາສາລາວ-ວັນນະຄະດີ (2006)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9"/>
          <p:cNvSpPr/>
          <p:nvPr/>
        </p:nvSpPr>
        <p:spPr>
          <a:xfrm>
            <a:off x="250911" y="1719470"/>
            <a:ext cx="11433829" cy="4390507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032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ສັນຍະລັກ: </a:t>
            </a:r>
            <a:r>
              <a:rPr lang="lo-LA" sz="32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“ໂອມ”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                                                 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                            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							</a:t>
            </a:r>
            <a:endParaRPr/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			 			</a:t>
            </a:r>
            <a:endParaRPr/>
          </a:p>
        </p:txBody>
      </p:sp>
      <p:pic>
        <p:nvPicPr>
          <p:cNvPr id="272" name="Google Shape;272;p19"/>
          <p:cNvPicPr preferRelativeResize="0"/>
          <p:nvPr/>
        </p:nvPicPr>
        <p:blipFill rotWithShape="1">
          <a:blip r:embed="rId4">
            <a:alphaModFix/>
          </a:blip>
          <a:srcRect b="66153" l="64511" r="0" t="0"/>
          <a:stretch/>
        </p:blipFill>
        <p:spPr>
          <a:xfrm>
            <a:off x="868018" y="2673690"/>
            <a:ext cx="3218622" cy="248206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19"/>
          <p:cNvPicPr preferRelativeResize="0"/>
          <p:nvPr/>
        </p:nvPicPr>
        <p:blipFill rotWithShape="1">
          <a:blip r:embed="rId5">
            <a:alphaModFix/>
          </a:blip>
          <a:srcRect b="24497" l="29982" r="31413" t="17189"/>
          <a:stretch/>
        </p:blipFill>
        <p:spPr>
          <a:xfrm>
            <a:off x="6297129" y="1719470"/>
            <a:ext cx="5387611" cy="3814227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p19"/>
          <p:cNvSpPr/>
          <p:nvPr/>
        </p:nvSpPr>
        <p:spPr>
          <a:xfrm>
            <a:off x="6519875" y="5621782"/>
            <a:ext cx="5164865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ພະວິສະນຸ              ພະສິວະ                ພະພົມ 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75" name="Google Shape;275;p19"/>
          <p:cNvSpPr txBox="1"/>
          <p:nvPr/>
        </p:nvSpPr>
        <p:spPr>
          <a:xfrm>
            <a:off x="3732833" y="6287862"/>
            <a:ext cx="51285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ອ້າງຈາກ: ພາກວິຊາຄູພາສາລາວ-ວັນນະຄະດີ (2006)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0"/>
          <p:cNvSpPr/>
          <p:nvPr/>
        </p:nvSpPr>
        <p:spPr>
          <a:xfrm>
            <a:off x="793818" y="1560442"/>
            <a:ext cx="3907392" cy="197788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ສິ່ງປຸກສ້າງ (ສະຖານທີ່):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ມີສຳນັກພາມ ເປັນບ່ອນສະ ຖິດ ແລະ ສືບທອດພະເວດ.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81" name="Google Shape;281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969566" y="1560442"/>
            <a:ext cx="6922776" cy="2811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69566" y="4482548"/>
            <a:ext cx="3498574" cy="21866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3" name="Google Shape;283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597348" y="4482547"/>
            <a:ext cx="3289851" cy="2186611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p20"/>
          <p:cNvSpPr txBox="1"/>
          <p:nvPr/>
        </p:nvSpPr>
        <p:spPr>
          <a:xfrm>
            <a:off x="183218" y="6124819"/>
            <a:ext cx="51285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ອ້າງຈາກ: ພາກວິຊາຄູພາສາລາວ-ວັນນະຄະດີ (2006)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1"/>
          <p:cNvSpPr/>
          <p:nvPr/>
        </p:nvSpPr>
        <p:spPr>
          <a:xfrm>
            <a:off x="208723" y="1740359"/>
            <a:ext cx="4909930" cy="337728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7780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ມີຄຳພີ, ຫຼັກທຳຄຳສອນ: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-</a:t>
            </a: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ຍຶດຄຳພີພະເວດເປັນຫຼັກຄວາມເຊື່ອ ແລະແນວທາງປະຕິບັດ.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-ບົດສູດທີ່ກ່ຽວກັບຄວາມເຊື່ອຕ່າງໆປະກອບດ້ວຍຄຳພີ 4 ເຫຼັ້ມ:</a:t>
            </a:r>
            <a:endParaRPr/>
          </a:p>
        </p:txBody>
      </p:sp>
      <p:pic>
        <p:nvPicPr>
          <p:cNvPr id="290" name="Google Shape;290;p21"/>
          <p:cNvPicPr preferRelativeResize="0"/>
          <p:nvPr/>
        </p:nvPicPr>
        <p:blipFill rotWithShape="1">
          <a:blip r:embed="rId3">
            <a:alphaModFix/>
          </a:blip>
          <a:srcRect b="9454" l="8856" r="12779" t="7313"/>
          <a:stretch/>
        </p:blipFill>
        <p:spPr>
          <a:xfrm>
            <a:off x="5453269" y="1482951"/>
            <a:ext cx="6530008" cy="5187969"/>
          </a:xfrm>
          <a:prstGeom prst="rect">
            <a:avLst/>
          </a:prstGeom>
          <a:noFill/>
          <a:ln>
            <a:noFill/>
          </a:ln>
        </p:spPr>
      </p:pic>
      <p:sp>
        <p:nvSpPr>
          <p:cNvPr id="291" name="Google Shape;291;p21"/>
          <p:cNvSpPr txBox="1"/>
          <p:nvPr/>
        </p:nvSpPr>
        <p:spPr>
          <a:xfrm>
            <a:off x="324678" y="6138071"/>
            <a:ext cx="51285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ອ້າງຈາກ: ພາກວິຊາຄູພາສາລາວ-ວັນນະຄະດີ (2006)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2"/>
          <p:cNvSpPr/>
          <p:nvPr/>
        </p:nvSpPr>
        <p:spPr>
          <a:xfrm>
            <a:off x="309722" y="2541964"/>
            <a:ext cx="3534190" cy="133851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1) </a:t>
            </a:r>
            <a:r>
              <a:rPr lang="lo-LA" sz="2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b="1"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ຣຶກຄະເວດ</a:t>
            </a:r>
            <a:r>
              <a:rPr b="1" lang="lo-LA" sz="2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:</a:t>
            </a: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ໃຊ້ສູດສັນລະເສີນເທບພະເຈົ້າ. 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7" name="Google Shape;297;p22"/>
          <p:cNvPicPr preferRelativeResize="0"/>
          <p:nvPr/>
        </p:nvPicPr>
        <p:blipFill rotWithShape="1">
          <a:blip r:embed="rId3">
            <a:alphaModFix/>
          </a:blip>
          <a:srcRect b="9454" l="8856" r="12779" t="7313"/>
          <a:stretch/>
        </p:blipFill>
        <p:spPr>
          <a:xfrm>
            <a:off x="4358357" y="1329079"/>
            <a:ext cx="7523921" cy="4752669"/>
          </a:xfrm>
          <a:prstGeom prst="rect">
            <a:avLst/>
          </a:prstGeom>
          <a:noFill/>
          <a:ln>
            <a:noFill/>
          </a:ln>
        </p:spPr>
      </p:pic>
      <p:sp>
        <p:nvSpPr>
          <p:cNvPr id="298" name="Google Shape;298;p22"/>
          <p:cNvSpPr txBox="1"/>
          <p:nvPr/>
        </p:nvSpPr>
        <p:spPr>
          <a:xfrm>
            <a:off x="2753138" y="6336854"/>
            <a:ext cx="51285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ອ້າງຈາກ: ພາກວິຊາຄູພາສາລາວ-ວັນນະຄະດີ (2006)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3"/>
          <p:cNvSpPr/>
          <p:nvPr/>
        </p:nvSpPr>
        <p:spPr>
          <a:xfrm>
            <a:off x="324677" y="2206487"/>
            <a:ext cx="3054628" cy="353833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2) </a:t>
            </a:r>
            <a:r>
              <a:rPr b="1"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ສໍາມະເວດ: </a:t>
            </a: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ໃຊ້ສຳລັບສູດໃນພິທີກຳຖວາຍນ້ຳໂສມແກ່ພະອິນ ແລະຂັບກ່ອມເທບພະເຈົ້າ.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4" name="Google Shape;304;p23"/>
          <p:cNvPicPr preferRelativeResize="0"/>
          <p:nvPr/>
        </p:nvPicPr>
        <p:blipFill rotWithShape="1">
          <a:blip r:embed="rId3">
            <a:alphaModFix/>
          </a:blip>
          <a:srcRect b="9454" l="8856" r="12779" t="7313"/>
          <a:stretch/>
        </p:blipFill>
        <p:spPr>
          <a:xfrm>
            <a:off x="3747052" y="1838739"/>
            <a:ext cx="8239539" cy="4232017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Google Shape;305;p23"/>
          <p:cNvSpPr txBox="1"/>
          <p:nvPr/>
        </p:nvSpPr>
        <p:spPr>
          <a:xfrm>
            <a:off x="4330148" y="6297097"/>
            <a:ext cx="51285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ອ້າງຈາກ: ພາກວິຊາຄູພາສາລາວ-ວັນນະຄະດີ (2006)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24"/>
          <p:cNvSpPr/>
          <p:nvPr/>
        </p:nvSpPr>
        <p:spPr>
          <a:xfrm>
            <a:off x="304802" y="2284343"/>
            <a:ext cx="4485860" cy="214354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3)</a:t>
            </a:r>
            <a:r>
              <a:rPr b="1"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ຍະຊຸຣະເວດ: </a:t>
            </a: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ວ່າດ້ວຍລະ ບຽບ ວິທີໃນການປະກອບພິທີບູຊາຍັນ ແລະບ້ວງສວາງຕ່າງໆ.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1" name="Google Shape;311;p24"/>
          <p:cNvPicPr preferRelativeResize="0"/>
          <p:nvPr/>
        </p:nvPicPr>
        <p:blipFill rotWithShape="1">
          <a:blip r:embed="rId3">
            <a:alphaModFix/>
          </a:blip>
          <a:srcRect b="9454" l="8856" r="12779" t="7313"/>
          <a:stretch/>
        </p:blipFill>
        <p:spPr>
          <a:xfrm>
            <a:off x="4989443" y="1958010"/>
            <a:ext cx="7003774" cy="4619742"/>
          </a:xfrm>
          <a:prstGeom prst="rect">
            <a:avLst/>
          </a:prstGeom>
          <a:noFill/>
          <a:ln>
            <a:noFill/>
          </a:ln>
        </p:spPr>
      </p:pic>
      <p:sp>
        <p:nvSpPr>
          <p:cNvPr id="312" name="Google Shape;312;p24"/>
          <p:cNvSpPr txBox="1"/>
          <p:nvPr/>
        </p:nvSpPr>
        <p:spPr>
          <a:xfrm>
            <a:off x="198783" y="6177642"/>
            <a:ext cx="51285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ອ້າງຈາກ: ພາກວິຊາຄູພາສາລາວ-ວັນນະຄະດີ (2006)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25"/>
          <p:cNvSpPr/>
          <p:nvPr/>
        </p:nvSpPr>
        <p:spPr>
          <a:xfrm>
            <a:off x="354237" y="3214534"/>
            <a:ext cx="3908442" cy="19812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4) </a:t>
            </a:r>
            <a:r>
              <a:rPr b="1"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ອາຖັນພະເວດ: </a:t>
            </a: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ໃຊ້ເປັນທີ່ຮວບຮວມຄາຖາອາຄົມ ຫຼື ເວດມົນ.</a:t>
            </a:r>
            <a:endParaRPr/>
          </a:p>
        </p:txBody>
      </p:sp>
      <p:pic>
        <p:nvPicPr>
          <p:cNvPr id="318" name="Google Shape;318;p25"/>
          <p:cNvPicPr preferRelativeResize="0"/>
          <p:nvPr/>
        </p:nvPicPr>
        <p:blipFill rotWithShape="1">
          <a:blip r:embed="rId3">
            <a:alphaModFix/>
          </a:blip>
          <a:srcRect b="9454" l="8856" r="12779" t="7313"/>
          <a:stretch/>
        </p:blipFill>
        <p:spPr>
          <a:xfrm>
            <a:off x="4373475" y="1116496"/>
            <a:ext cx="7464288" cy="4931572"/>
          </a:xfrm>
          <a:prstGeom prst="rect">
            <a:avLst/>
          </a:prstGeom>
          <a:noFill/>
          <a:ln>
            <a:noFill/>
          </a:ln>
        </p:spPr>
      </p:pic>
      <p:sp>
        <p:nvSpPr>
          <p:cNvPr id="319" name="Google Shape;319;p25"/>
          <p:cNvSpPr txBox="1"/>
          <p:nvPr/>
        </p:nvSpPr>
        <p:spPr>
          <a:xfrm>
            <a:off x="632789" y="6270810"/>
            <a:ext cx="51285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ອ້າງຈາກ: ພາກວິຊາຄູພາສາລາວ-ວັນນະຄະດີ (2006)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26"/>
          <p:cNvSpPr/>
          <p:nvPr/>
        </p:nvSpPr>
        <p:spPr>
          <a:xfrm>
            <a:off x="6470374" y="1756087"/>
            <a:ext cx="5380422" cy="445183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 -</a:t>
            </a: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ໃນສາສະໜາພະເວດມີ 2 ສາຍຄື: 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arenR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ເປັນສາຍທີ່ເນັ້ນພິທີກຳທີ່ມີຮູບແບບລະອຽດ, ຄ່າໃຊ້ຈ່າຍຫຼາຍ, ຂັ້ນຕອນຊັບຊ້ອນ.</a:t>
            </a:r>
            <a:endParaRPr/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AutoNum type="arabicParenR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ເນັ້ນຄວາມໝາຍຂອງພິທີກຳຕໍ່ຄຸນຄ່າພາຍໃນໃຈ ແລະຄວາມຈິງສາກົນຫຼາຍກວ່າ.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ທັງ 2 ສາຍມີອິດທິພົນຕໍ່ສາສະໜາແບບອິນເດຍ(ເຊນ, ພຸດ ແລະຮິນດູ).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5" name="Google Shape;325;p26"/>
          <p:cNvPicPr preferRelativeResize="0"/>
          <p:nvPr/>
        </p:nvPicPr>
        <p:blipFill rotWithShape="1">
          <a:blip r:embed="rId3">
            <a:alphaModFix/>
          </a:blip>
          <a:srcRect b="9454" l="8856" r="12779" t="7313"/>
          <a:stretch/>
        </p:blipFill>
        <p:spPr>
          <a:xfrm>
            <a:off x="341204" y="1089187"/>
            <a:ext cx="6019840" cy="4910015"/>
          </a:xfrm>
          <a:prstGeom prst="rect">
            <a:avLst/>
          </a:prstGeom>
          <a:noFill/>
          <a:ln>
            <a:noFill/>
          </a:ln>
        </p:spPr>
      </p:pic>
      <p:sp>
        <p:nvSpPr>
          <p:cNvPr id="326" name="Google Shape;326;p26"/>
          <p:cNvSpPr txBox="1"/>
          <p:nvPr/>
        </p:nvSpPr>
        <p:spPr>
          <a:xfrm>
            <a:off x="3906078" y="6457890"/>
            <a:ext cx="51285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ອ້າງຈາກ: ພາກວິຊາຄູພາສາລາວ-ວັນນະຄະດີ (2006)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noFill/>
      </p:bgPr>
    </p:bg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" name="Google Shape;331;p27"/>
          <p:cNvPicPr preferRelativeResize="0"/>
          <p:nvPr/>
        </p:nvPicPr>
        <p:blipFill rotWithShape="1">
          <a:blip r:embed="rId3">
            <a:alphaModFix/>
          </a:blip>
          <a:srcRect b="14960" l="44022" r="1739" t="21627"/>
          <a:stretch/>
        </p:blipFill>
        <p:spPr>
          <a:xfrm>
            <a:off x="3538329" y="1719470"/>
            <a:ext cx="4005471" cy="4452130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27"/>
          <p:cNvSpPr/>
          <p:nvPr/>
        </p:nvSpPr>
        <p:spPr>
          <a:xfrm>
            <a:off x="208722" y="1341783"/>
            <a:ext cx="3051313" cy="488645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Noto Sans Symbols"/>
              <a:buChar char="⮚"/>
            </a:pPr>
            <a:r>
              <a:rPr b="1" lang="lo-LA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ພິທີກຳ: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rgbClr val="3366CC"/>
                </a:solidFill>
                <a:latin typeface="Arial"/>
                <a:ea typeface="Arial"/>
                <a:cs typeface="Arial"/>
                <a:sym typeface="Arial"/>
              </a:rPr>
              <a:t>- ນັບຖືພະເຈົ້າຫຼາຍອົງ: “ພະຫຸເວວະນິ ຍົມ”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rgbClr val="3366CC"/>
                </a:solidFill>
                <a:latin typeface="Arial"/>
                <a:ea typeface="Arial"/>
                <a:cs typeface="Arial"/>
                <a:sym typeface="Arial"/>
              </a:rPr>
              <a:t>- ບູຊາຍັນ: ເສົາຕະ,ສາສະຖານ, ມູຣະຕິ, ກັກຕິ, ຊະປະ...</a:t>
            </a:r>
            <a:endParaRPr sz="2800">
              <a:solidFill>
                <a:srgbClr val="20212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1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2800" u="none" cap="none" strike="noStrike">
                <a:solidFill>
                  <a:srgbClr val="202122"/>
                </a:solidFill>
                <a:latin typeface="Arial"/>
                <a:ea typeface="Arial"/>
                <a:cs typeface="Arial"/>
                <a:sym typeface="Arial"/>
              </a:rPr>
              <a:t>- ການທຳສະມາທິ ແລະບຳເພນ: ຕະບະ, ຍານ, ທານ...</a:t>
            </a:r>
            <a:endParaRPr b="1" i="0" sz="2800" u="sng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3" name="Google Shape;333;p27"/>
          <p:cNvPicPr preferRelativeResize="0"/>
          <p:nvPr/>
        </p:nvPicPr>
        <p:blipFill rotWithShape="1">
          <a:blip r:embed="rId4">
            <a:alphaModFix/>
          </a:blip>
          <a:srcRect b="23924" l="25978" r="27173" t="14294"/>
          <a:stretch/>
        </p:blipFill>
        <p:spPr>
          <a:xfrm>
            <a:off x="7663068" y="1729409"/>
            <a:ext cx="4320210" cy="4886458"/>
          </a:xfrm>
          <a:prstGeom prst="rect">
            <a:avLst/>
          </a:prstGeom>
          <a:noFill/>
          <a:ln>
            <a:noFill/>
          </a:ln>
        </p:spPr>
      </p:pic>
      <p:sp>
        <p:nvSpPr>
          <p:cNvPr id="334" name="Google Shape;334;p27"/>
          <p:cNvSpPr txBox="1"/>
          <p:nvPr/>
        </p:nvSpPr>
        <p:spPr>
          <a:xfrm>
            <a:off x="2236305" y="6231273"/>
            <a:ext cx="5128591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ອ້າງຈາກ: ພາກວິຊາຄູພາສາລາວ-ວັນນະຄະດີ (2006)</a:t>
            </a:r>
            <a:endParaRPr sz="20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push/>
  </p:transition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28"/>
          <p:cNvSpPr/>
          <p:nvPr/>
        </p:nvSpPr>
        <p:spPr>
          <a:xfrm>
            <a:off x="4790662" y="6109023"/>
            <a:ext cx="5734878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0" name="Google Shape;340;p28"/>
          <p:cNvSpPr/>
          <p:nvPr/>
        </p:nvSpPr>
        <p:spPr>
          <a:xfrm>
            <a:off x="392406" y="3208683"/>
            <a:ext cx="4028146" cy="127552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ເນື້ອໃນຂອງສາສະໜາພາມມີແນວໃດແດ່? </a:t>
            </a:r>
            <a:endParaRPr/>
          </a:p>
        </p:txBody>
      </p:sp>
      <p:sp>
        <p:nvSpPr>
          <p:cNvPr id="341" name="Google Shape;341;p28"/>
          <p:cNvSpPr/>
          <p:nvPr/>
        </p:nvSpPr>
        <p:spPr>
          <a:xfrm>
            <a:off x="4790661" y="1719470"/>
            <a:ext cx="7169426" cy="425394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9050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ແບ່ງຊັ້ນຄົນໃນສັງຄົມອອກເປັນ 5 ຊົນຊັ້ນ 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1) ພາມ: ນັກບວດ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2) ກະສັດ: ພວກເຊື້ອເຈົ້າ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3) ແພດ: ພວກຄ້າຂາຍ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4) ສູດ: ປະຊາຊົນສາມັນ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5) ຈັນດານ: ພວກເປັນບ້າເປັນຈິດ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29"/>
          <p:cNvSpPr/>
          <p:nvPr/>
        </p:nvSpPr>
        <p:spPr>
          <a:xfrm>
            <a:off x="4555435" y="5978664"/>
            <a:ext cx="3366052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ຄຳຜຸນ ພິລາວົງ. (1975). 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7" name="Google Shape;347;p29"/>
          <p:cNvSpPr/>
          <p:nvPr/>
        </p:nvSpPr>
        <p:spPr>
          <a:xfrm>
            <a:off x="4555435" y="2276060"/>
            <a:ext cx="7368208" cy="342900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-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ຊັ້ນສູງສຸດຂອງຊັ້ນຟ້າແມ່ນ ພະຍາອິນເປັນຜູ້ສະ ຖິດຢູ່.</a:t>
            </a:r>
            <a:endParaRPr/>
          </a:p>
          <a:p>
            <a:pPr indent="-4572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-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ຊັ້ນຕ່ຳສຸດຂອງຊັ້ນຟ້າແມ່ນ ເທວະດາເປັນຜູ້ສະ ຖິດຢູ່.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29"/>
          <p:cNvSpPr/>
          <p:nvPr/>
        </p:nvSpPr>
        <p:spPr>
          <a:xfrm>
            <a:off x="377687" y="2895599"/>
            <a:ext cx="3677478" cy="218992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0320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Noto Sans Symbols"/>
              <a:buChar char="⮚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ແບ່ງໂລກທຳມະຊາດອອກເປັນ 16 ຊັ້ນຟ້າ 15 ຊັ້ນດິນ</a:t>
            </a:r>
            <a:endParaRPr/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30"/>
          <p:cNvSpPr/>
          <p:nvPr/>
        </p:nvSpPr>
        <p:spPr>
          <a:xfrm>
            <a:off x="4139388" y="2259713"/>
            <a:ext cx="7789481" cy="3366869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-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ຊັ້ນສູງສຸດຂອງຊັ້ນດິນແມ່ນ ນາງທໍລະນີ້ສະຖິດຢູ່.</a:t>
            </a:r>
            <a:endParaRPr/>
          </a:p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-"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ຊັ້ນຕ່ຳສຸດຂອງຊັ້ນດິນແມ່ນ ຈ່າຍົມພິບານເປັນຜູ້ສະຖິດຢູ່.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4" name="Google Shape;354;p30"/>
          <p:cNvSpPr/>
          <p:nvPr/>
        </p:nvSpPr>
        <p:spPr>
          <a:xfrm>
            <a:off x="503581" y="2865008"/>
            <a:ext cx="3218622" cy="215627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ແບ່ງໂລກທຳມະຊາດອອກເປັນ 16 ຊັ້ນຟ້າ 15 ຊັ້ນດິນ</a:t>
            </a:r>
            <a:endParaRPr/>
          </a:p>
        </p:txBody>
      </p:sp>
      <p:sp>
        <p:nvSpPr>
          <p:cNvPr id="355" name="Google Shape;355;p30"/>
          <p:cNvSpPr/>
          <p:nvPr/>
        </p:nvSpPr>
        <p:spPr>
          <a:xfrm>
            <a:off x="4555435" y="5978664"/>
            <a:ext cx="3366052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ຄຳຜຸນ ພິລາວົງ. (1975). 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31"/>
          <p:cNvSpPr/>
          <p:nvPr/>
        </p:nvSpPr>
        <p:spPr>
          <a:xfrm>
            <a:off x="6372450" y="6172592"/>
            <a:ext cx="56042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1" name="Google Shape;361;p31"/>
          <p:cNvSpPr/>
          <p:nvPr/>
        </p:nvSpPr>
        <p:spPr>
          <a:xfrm>
            <a:off x="432163" y="1610139"/>
            <a:ext cx="9665993" cy="442330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-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ຢູ່ຕາມພູຜາປ່າດົງ, ຫ້ວຍນ້ຳລຳເຊ, ດິນຟ້າອາກາດ, ຕົ້ນໄມ້ໃບຫຍ້າກໍມີເທ ວະບຸດເທວະດາເບິ່ງແຍງ ແລະ ປົກຄອງ. 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-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ຈຳພວກນີ້ແມ່ນຈຳພວກທີ່ມີຮູບຮ່າງອະທິທຳ ແມ່ນຈຳພວກບໍ່ອາດເຫັນຮູບຮ່າງຂອງພວກເຂົາ.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-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ເທວະບຸດເທວະດາເປັນຜູ້ປັ້ນແຕ່ງມະນຸດ ແລະ ສັດສາວາສິ່ງ (ຕາມທິດສະດີຂອງສາສະໜາພາມ).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-"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ເຂົາບໍ່ອີງໃສ່ກົດເກນການຂະຫຍາຍຕົວທາງດ້ານຊີວະວິທະຍາ.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32"/>
          <p:cNvSpPr/>
          <p:nvPr/>
        </p:nvSpPr>
        <p:spPr>
          <a:xfrm>
            <a:off x="2580861" y="6069598"/>
            <a:ext cx="660952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7" name="Google Shape;367;p32"/>
          <p:cNvSpPr/>
          <p:nvPr/>
        </p:nvSpPr>
        <p:spPr>
          <a:xfrm>
            <a:off x="344556" y="3358694"/>
            <a:ext cx="1832114" cy="103513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ສະຫຼຸບຫຍໍ້</a:t>
            </a:r>
            <a:endParaRPr/>
          </a:p>
        </p:txBody>
      </p:sp>
      <p:sp>
        <p:nvSpPr>
          <p:cNvPr id="368" name="Google Shape;368;p32"/>
          <p:cNvSpPr/>
          <p:nvPr/>
        </p:nvSpPr>
        <p:spPr>
          <a:xfrm>
            <a:off x="2580861" y="1848677"/>
            <a:ext cx="8925339" cy="4055165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905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ເກີດກ່ອນສາສະໜາພຸດ (ໄລຍະສັງຄົມມະນຸດແບ່ງເປັນຊົນຊັ້ນ).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05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ຖືເອົາປັດໄຈໄສຍະສາດຈິດຕະນິຍົມ (ສັກດິນາ).</a:t>
            </a:r>
            <a:endParaRPr/>
          </a:p>
          <a:p>
            <a:pPr indent="-1905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ເປັນສາສະໜາທີ່ງົມງວາຍ.</a:t>
            </a:r>
            <a:endParaRPr/>
          </a:p>
          <a:p>
            <a:pPr indent="-1905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ມີພາມເປັນນັກບວດ.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9050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ພະລືສີເປັນຜູ້ທີ່ມີກຳສະຕາຂອງມະນຸດ.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3"/>
          <p:cNvSpPr/>
          <p:nvPr/>
        </p:nvSpPr>
        <p:spPr>
          <a:xfrm>
            <a:off x="396775" y="293299"/>
            <a:ext cx="11398449" cy="6245524"/>
          </a:xfrm>
          <a:prstGeom prst="flowChartAlternateProcess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ເອກະສານອ້າງອີງ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40385" lvl="0" marL="540385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ຄຳຜຸນ ພິລາວົງ. (1975). ພະເຈົ້າສິບຊາດຢ່າງຫຍໍ້, ພິມຄັ້ງທີ 2, ວຽງຈັນ. 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57200" lvl="0" marL="457200" marR="0" rtl="0" algn="l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ຄໍາຮຸ່ງ ແສງມະນີ. (2004). ຄະຕິຊົນພື້ນເມືອງລາວ.</a:t>
            </a:r>
            <a:r>
              <a:rPr lang="lo-LA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ພາກວິຊາພາສາລາວ-ວັນນະຄະດີ ຄະນະອັກສອນສາດ ມະຫາວິທະຍາໄລແຫ່ງຊາດ.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57200" lvl="0" marL="457200" marR="0" rtl="0" algn="l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ສົມທະເຜີຍ ສີວົງສັກ ແລະ ອຳໄພ ສອນທະລາ. (</a:t>
            </a:r>
            <a:r>
              <a:rPr lang="lo-LA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2019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). ວັນນະຄະດີລ້ານຊ້າງ. ຄະນະສຶກສາສາດ ມະຫາວິທະຍາໄລ  ສຸພານຸວົງ.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57200" lvl="0" marL="457200" marR="0" rtl="0" algn="l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ພາກວິຊາຄູພາສາລາວ-ວັນນະຄະດີ. (2006). ແບບຮຽນວັນນະຄະດີອິນເດຍ. ຄະນະສຶກສາສາດ ມະຫາວິທະຍາໄລ</a:t>
            </a:r>
            <a:r>
              <a:rPr lang="lo-LA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ສຸພານຸວົງ.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57200" lvl="0" marL="457200" marR="0" rtl="0" algn="l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ກະຊວງການຕ່າງປະເທດສະຫະລັດອາເມລິກາ. (2016). ບົດລາຍງານວ່າດ້ວຍເສລີພາບໃນການເຊື່ອຖືສາສະໜາສາກົນ</a:t>
            </a: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lo-LA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ສະບັບປີ </a:t>
            </a: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2016. </a:t>
            </a:r>
            <a:r>
              <a:rPr lang="lo-LA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ສໍານັກງານປະຊາທິປະໄຕ</a:t>
            </a: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lo-LA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ສິດທິມະນຸດ ແລະ ແຮງງານ. ແຫຼ່ງຂໍ້ມູນມາຈາກ </a:t>
            </a:r>
            <a:r>
              <a:rPr lang="lo-LA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https://la.usembassy.gov/wp-content/uploads/sites/85/2016-IRFR-Laos-FINAL-From-State-Public-Page_translated_Lao_final.pdf</a:t>
            </a:r>
            <a:r>
              <a:rPr lang="lo-LA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/>
          </a:p>
          <a:p>
            <a:pPr indent="-914400" lvl="0" marL="914400" marR="0" rtl="0" algn="l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History Editors. (2017). Hinduism. </a:t>
            </a:r>
            <a:r>
              <a:rPr lang="lo-LA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ແຫຼ່ງຂໍ້ມູນມາຈາ </a:t>
            </a:r>
            <a:r>
              <a:rPr lang="lo-LA" sz="20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https://www.history.com/topics/religion/hinduism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 sz="20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med">
    <p:wedge/>
  </p:transition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34"/>
          <p:cNvSpPr/>
          <p:nvPr/>
        </p:nvSpPr>
        <p:spPr>
          <a:xfrm>
            <a:off x="2172389" y="1988011"/>
            <a:ext cx="6518605" cy="2161902"/>
          </a:xfrm>
          <a:prstGeom prst="flowChartAlternateProcess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800">
                <a:solidFill>
                  <a:schemeClr val="accent4"/>
                </a:solidFill>
                <a:latin typeface="Alice"/>
                <a:ea typeface="Alice"/>
                <a:cs typeface="Alice"/>
                <a:sym typeface="Alice"/>
              </a:rPr>
              <a:t>ຂອບໃຈທີ່ໃຫ້ກຽດຮັບຟັງ</a:t>
            </a:r>
            <a:endParaRPr sz="8800">
              <a:solidFill>
                <a:schemeClr val="accent4"/>
              </a:solidFill>
              <a:latin typeface="Alice"/>
              <a:ea typeface="Alice"/>
              <a:cs typeface="Alice"/>
              <a:sym typeface="Alice"/>
            </a:endParaRPr>
          </a:p>
        </p:txBody>
      </p:sp>
    </p:spTree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2016-09-13T04:40:38Z</dcterms:created>
  <dc:creator>admin</dc:creator>
</cp:coreProperties>
</file>