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6858000" cx="12192000"/>
  <p:notesSz cx="6858000" cy="9144000"/>
  <p:embeddedFontLst>
    <p:embeddedFont>
      <p:font typeface="Alice"/>
      <p:regular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41" roundtripDataSignature="AMtx7mhhfs0XmtYPgQEkYVTGzWkVwtt3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lice-regular.fntdata"/><Relationship Id="rId20" Type="http://schemas.openxmlformats.org/officeDocument/2006/relationships/slide" Target="slides/slide15.xml"/><Relationship Id="rId41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3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0" name="Google Shape;30;p3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" name="Google Shape;31;p3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2" name="Google Shape;32;p37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33" name="Google Shape;33;p37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4" name="Google Shape;34;p3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7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6" name="Google Shape;36;p37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7" name="Google Shape;37;p37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8" name="Google Shape;38;p3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" name="Google Shape;39;p37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" name="Google Shape;40;p37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39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0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0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0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3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4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4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4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5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5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6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6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6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03" name="Google Shape;103;p46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7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7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8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8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8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18" name="Google Shape;118;p4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9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9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49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0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1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1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3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3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35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35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3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5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35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35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3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35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3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3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3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3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3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th.wikipedia.org/w/index.php?title=%E0%B9%80%E0%B8%AA%E0%B9%89%E0%B8%99%E0%B8%97%E0%B8%B2%E0%B8%87%E0%B8%AA%E0%B8%B9%E0%B9%88%E0%B8%81%E0%B8%B2%E0%B8%A3%E0%B8%9B%E0%B8%A5%E0%B8%94%E0%B8%9B%E0%B8%A5%E0%B9%88%E0%B8%AD%E0%B8%A2%E0%B9%83%E0%B8%99%E0%B8%A8%E0%B8%B2%E0%B8%AA%E0%B8%99%E0%B8%B2%E0%B8%9E%E0%B8%B8%E0%B8%97%E0%B8%98&amp;action=edit&amp;redlink=1" TargetMode="External"/><Relationship Id="rId4" Type="http://schemas.openxmlformats.org/officeDocument/2006/relationships/hyperlink" Target="https://th.wikipedia.org/wiki/%E0%B8%AA%E0%B8%95%E0%B8%B4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.png"/><Relationship Id="rId4" Type="http://schemas.openxmlformats.org/officeDocument/2006/relationships/image" Target="../media/image4.png"/><Relationship Id="rId5" Type="http://schemas.openxmlformats.org/officeDocument/2006/relationships/image" Target="../media/image18.png"/><Relationship Id="rId6" Type="http://schemas.openxmlformats.org/officeDocument/2006/relationships/image" Target="../media/image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6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5" Type="http://schemas.openxmlformats.org/officeDocument/2006/relationships/image" Target="../media/image15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title"/>
          </p:nvPr>
        </p:nvSpPr>
        <p:spPr>
          <a:xfrm>
            <a:off x="624325" y="271825"/>
            <a:ext cx="10096684" cy="6314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3: </a:t>
            </a: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Thinking Concept of Lao Feudal System (Con.)</a:t>
            </a: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lo-LA" sz="4400"/>
            </a:br>
            <a:br>
              <a:rPr b="1" i="0" lang="lo-LA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4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idx="1" type="subTitle"/>
          </p:nvPr>
        </p:nvSpPr>
        <p:spPr>
          <a:xfrm>
            <a:off x="3179910" y="5634002"/>
            <a:ext cx="4323179" cy="928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b="1" i="1" lang="lo-LA" sz="2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ໂດຍ: ປທ. ສົມທະເຜີຍ ສີວົງສັກ</a:t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acer\Desktop\WhatsApp Image 2019-01-08 at 10.37.34.jpeg" id="149" name="Google Shape;1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9103" y="0"/>
            <a:ext cx="1600484" cy="21186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"/>
          <p:cNvSpPr/>
          <p:nvPr/>
        </p:nvSpPr>
        <p:spPr>
          <a:xfrm>
            <a:off x="3846773" y="1897067"/>
            <a:ext cx="4058573" cy="23852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ວັນນະຄະດີລ້ານຊ້າງ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rebuchet MS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"/>
          <p:cNvSpPr/>
          <p:nvPr/>
        </p:nvSpPr>
        <p:spPr>
          <a:xfrm>
            <a:off x="2886974" y="4282335"/>
            <a:ext cx="560268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ຫຼັກສູດ ຄູພາສາລາວ-ວັນນະຄະດີ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ພາກວິຊາ ຄູພາສາ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ມະຫາວິທະຍາໄລ ສຸພານຸວົງ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>
            <p:ph idx="1" type="subTitle"/>
          </p:nvPr>
        </p:nvSpPr>
        <p:spPr>
          <a:xfrm>
            <a:off x="5698435" y="2087217"/>
            <a:ext cx="6258339" cy="4621696"/>
          </a:xfrm>
          <a:prstGeom prst="rect">
            <a:avLst/>
          </a:prstGeom>
          <a:solidFill>
            <a:schemeClr val="accent3"/>
          </a:solidFill>
          <a:ln cap="rnd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ບົດທີ </a:t>
            </a: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1" lang="lo-LA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1" lang="lo-LA" sz="3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ລະບົບແນວຄິດຂອງລະບອບສັກດິນາລາວ</a:t>
            </a: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ການເຊື່ອຖືພຸດທະສາສະໜາ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ສະພາບວັດທະນະທຳ ແລະວັນນະຄະດີ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ເອກະສານອ້າງອີງ</a:t>
            </a:r>
            <a:endParaRPr b="1" i="1" sz="32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/>
          <p:nvPr/>
        </p:nvSpPr>
        <p:spPr>
          <a:xfrm>
            <a:off x="1956353" y="280147"/>
            <a:ext cx="4596848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ການເຊື່ອຖືພຸດທະສາສະໜາ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4"/>
          <p:cNvSpPr/>
          <p:nvPr/>
        </p:nvSpPr>
        <p:spPr>
          <a:xfrm>
            <a:off x="819788" y="304241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2.3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669235" y="1895061"/>
            <a:ext cx="9488556" cy="4108174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1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ສາສະໜາພຸດແມ່ນສາສະໜາຂອງໃຜ? ກຳເນີດຂຶ້ນໄດ້ແນວໃດ?</a:t>
            </a:r>
            <a:endParaRPr/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ເນື້ອຂອງສາສະໜາພຸດມີແນວໃດແດ່? </a:t>
            </a:r>
            <a:endParaRPr/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ສາສະໜາພຸດເຂົ້າສູ່ສຸວັນ ນະພູມລາວແຕ່ຕອນໃດ? ແມ່ນໃຜເປັນຜູ້ເອົາມາ?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"/>
          <p:cNvSpPr/>
          <p:nvPr/>
        </p:nvSpPr>
        <p:spPr>
          <a:xfrm>
            <a:off x="314739" y="3478697"/>
            <a:ext cx="2083906" cy="116911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ຄວາມໝາຍ</a:t>
            </a: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5"/>
          <p:cNvSpPr/>
          <p:nvPr/>
        </p:nvSpPr>
        <p:spPr>
          <a:xfrm>
            <a:off x="2564296" y="1653599"/>
            <a:ext cx="9193696" cy="456829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ສາສະໜາພຸດ ຫຼື ພຸດທະສາສະໜາ ເປັນສາສະໜາອະເທວະນິຍົມ ທີ່ມີອາຍຸຫຼາຍກວ່າ 2.500 ປີ, ມີຜູ້ນັບຖືເປັນອັນດັບ 4 ຂອງໂລກ, ແຕ່ສ່ວນໃຫຍ່ແມ່ນຢູ່ທະວິບອາຊີ.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ເປັນສາສະໜາປະຕິເສດການມີພະເປັນເຈົ້າ ຫຼື ພະຜູ້ສ້າງ, ເຊື່ອໃນຄວາມເປັນຢູ່ຂອງມະນຸດ ທຸກຄົນສາມາດພັດທະນາຈິດໃຈໄປສູ່ຄວາມສຸກສົມບູນໄດ້ດ້ວຍຄວາມພຽນຂອງຕົນເອງ.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5"/>
          <p:cNvSpPr txBox="1"/>
          <p:nvPr/>
        </p:nvSpPr>
        <p:spPr>
          <a:xfrm>
            <a:off x="2832652" y="6365124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/>
          <p:nvPr/>
        </p:nvSpPr>
        <p:spPr>
          <a:xfrm>
            <a:off x="3717235" y="1590655"/>
            <a:ext cx="3689906" cy="73973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ຜູ້ກໍ່ຕັ້ງ (ສາສະດາ):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"/>
          <p:cNvSpPr/>
          <p:nvPr/>
        </p:nvSpPr>
        <p:spPr>
          <a:xfrm>
            <a:off x="3717235" y="2529093"/>
            <a:ext cx="8160026" cy="372386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ພະໂຄດົມພຸດທະເຈົ້າ (ພະພຸດທະເຈົ້າ) ຫຼື ສາສະດາ ເປັນຜູ້ກໍ່ຕັ້ງ, ໂດຍຕັດສະຮູ້ດ້ວຍພະອົງເອງ ແລະມີພະທຳມະເປັນຫຼັກທຳຄຳສອນໄວ້ທີ່ສຳຄັນດ້ວຍອະລິຍະສັດ 4 ປະການ.</a:t>
            </a:r>
            <a:endParaRPr/>
          </a:p>
        </p:txBody>
      </p:sp>
      <p:pic>
        <p:nvPicPr>
          <p:cNvPr id="179" name="Google Shape;17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588" y="1590655"/>
            <a:ext cx="3349487" cy="4095719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6"/>
          <p:cNvSpPr/>
          <p:nvPr/>
        </p:nvSpPr>
        <p:spPr>
          <a:xfrm>
            <a:off x="175588" y="5852843"/>
            <a:ext cx="334948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ສີທັດຖະ “ພະໂຄດົມພຸດທະເຈົ້າ”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6"/>
          <p:cNvSpPr txBox="1"/>
          <p:nvPr/>
        </p:nvSpPr>
        <p:spPr>
          <a:xfrm>
            <a:off x="960779" y="6419422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"/>
          <p:cNvSpPr/>
          <p:nvPr/>
        </p:nvSpPr>
        <p:spPr>
          <a:xfrm>
            <a:off x="5406887" y="1635180"/>
            <a:ext cx="3823250" cy="9591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ນັກບວດ (ຜູ້ເຜີຍແຜ່):</a:t>
            </a:r>
            <a:endParaRPr/>
          </a:p>
        </p:txBody>
      </p:sp>
      <p:sp>
        <p:nvSpPr>
          <p:cNvPr id="187" name="Google Shape;187;p7"/>
          <p:cNvSpPr/>
          <p:nvPr/>
        </p:nvSpPr>
        <p:spPr>
          <a:xfrm>
            <a:off x="5406887" y="2753139"/>
            <a:ext cx="6331222" cy="303961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ພະສົງ, ແມ່ຂາວ (ຊີ), ອຸປະສົກ ອຸປະສົກຊີກາ (ສາວົກ)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417" y="1635180"/>
            <a:ext cx="4764156" cy="415757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7"/>
          <p:cNvSpPr txBox="1"/>
          <p:nvPr/>
        </p:nvSpPr>
        <p:spPr>
          <a:xfrm>
            <a:off x="960779" y="6419422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"/>
          <p:cNvSpPr/>
          <p:nvPr/>
        </p:nvSpPr>
        <p:spPr>
          <a:xfrm>
            <a:off x="250911" y="1172724"/>
            <a:ext cx="11433829" cy="493725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ສັນຍະລັກ: </a:t>
            </a:r>
            <a:r>
              <a:rPr lang="lo-LA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“ທຳມະຈັກ”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                                                    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				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 			</a:t>
            </a:r>
            <a:endParaRPr/>
          </a:p>
        </p:txBody>
      </p:sp>
      <p:pic>
        <p:nvPicPr>
          <p:cNvPr id="195" name="Google Shape;19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2792" y="2704168"/>
            <a:ext cx="3750364" cy="3405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9849" y="1619669"/>
            <a:ext cx="6541240" cy="4937252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8"/>
          <p:cNvSpPr txBox="1"/>
          <p:nvPr/>
        </p:nvSpPr>
        <p:spPr>
          <a:xfrm>
            <a:off x="443944" y="6356866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"/>
          <p:cNvSpPr/>
          <p:nvPr/>
        </p:nvSpPr>
        <p:spPr>
          <a:xfrm>
            <a:off x="221647" y="1596888"/>
            <a:ext cx="3966039" cy="345881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ສິ່ງປຸກສ້າງ(ສະຖານທີ່):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ມີວັດເປັນບ່ອນປະຕິ ບັດທຳມະວິໃນຂອງສາສະໜາ</a:t>
            </a:r>
            <a:endParaRPr/>
          </a:p>
        </p:txBody>
      </p:sp>
      <p:pic>
        <p:nvPicPr>
          <p:cNvPr id="203" name="Google Shape;20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39756" y="1504268"/>
            <a:ext cx="3363835" cy="4699934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9"/>
          <p:cNvSpPr/>
          <p:nvPr/>
        </p:nvSpPr>
        <p:spPr>
          <a:xfrm>
            <a:off x="8639756" y="6222117"/>
            <a:ext cx="3451586" cy="400110"/>
          </a:xfrm>
          <a:prstGeom prst="rect">
            <a:avLst/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ປະຕິມະກຳສາສະນິກ ແລະ ທຳມະຈັກ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81715" y="1473490"/>
            <a:ext cx="4146668" cy="469993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9"/>
          <p:cNvSpPr/>
          <p:nvPr/>
        </p:nvSpPr>
        <p:spPr>
          <a:xfrm>
            <a:off x="5358300" y="6222117"/>
            <a:ext cx="2476960" cy="400110"/>
          </a:xfrm>
          <a:prstGeom prst="rect">
            <a:avLst/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ວັດຊຽທອງ (ຫຼວງພະບາງ)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9"/>
          <p:cNvSpPr txBox="1"/>
          <p:nvPr/>
        </p:nvSpPr>
        <p:spPr>
          <a:xfrm>
            <a:off x="100658" y="6420083"/>
            <a:ext cx="509419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"/>
          <p:cNvSpPr/>
          <p:nvPr/>
        </p:nvSpPr>
        <p:spPr>
          <a:xfrm>
            <a:off x="374375" y="3339934"/>
            <a:ext cx="3909391" cy="75090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ມີຄຳພີ, ຫຼັກທຳຄຳສອນ:</a:t>
            </a:r>
            <a:endParaRPr/>
          </a:p>
        </p:txBody>
      </p:sp>
      <p:sp>
        <p:nvSpPr>
          <p:cNvPr id="213" name="Google Shape;213;p10"/>
          <p:cNvSpPr/>
          <p:nvPr/>
        </p:nvSpPr>
        <p:spPr>
          <a:xfrm>
            <a:off x="4731026" y="1948069"/>
            <a:ext cx="6977270" cy="373711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ຄຳພີ, ຫຼັກທຳຄຳສອນຂອງພະອົງມີຫຼາຍຢ່າງ: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ພະລັດຕະນະໄຕ 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ອະລິຍະສັດ ສີ່ປະການ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ປັນຈະສິນ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4) ປັນຈະທຳ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0"/>
          <p:cNvSpPr txBox="1"/>
          <p:nvPr/>
        </p:nvSpPr>
        <p:spPr>
          <a:xfrm>
            <a:off x="596348" y="5933661"/>
            <a:ext cx="37868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ຄະນະສຶກສາສາດ. (2006). 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1"/>
          <p:cNvSpPr/>
          <p:nvPr/>
        </p:nvSpPr>
        <p:spPr>
          <a:xfrm>
            <a:off x="132522" y="4601817"/>
            <a:ext cx="3551583" cy="159168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ພະລັດຕະນະໄຕ:    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(ແກ້ວ 3 ປະການ: </a:t>
            </a:r>
            <a:r>
              <a:rPr b="1"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ເພັດ,ແກ້ວມະນີ,ແກ້ວພິທູນ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1"/>
          <p:cNvSpPr/>
          <p:nvPr/>
        </p:nvSpPr>
        <p:spPr>
          <a:xfrm>
            <a:off x="3777697" y="2375452"/>
            <a:ext cx="8189016" cy="383380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</a:t>
            </a: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ພະພຸດທະເຈົ້າ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ຜູ້ບຳເພັນບາລະມີຈົນຕັດສະຮູ້ສຳເລັດ.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</a:t>
            </a: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ພະທຳ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ຄືຄຳສອນທີ່ພະພຸດທະເຈົ້າຄົ້ນພົບວ່າເຮັດໃຫ້ພົ້ນຈາກທຸກ.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</a:t>
            </a: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ພະສົງ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ຜູ້ຊົງສິນ, ສາວົກ (ນັກບວດ) ທັງຫຼາຍທີ່ທຳຕາມແລ້ວປະສົບຜົນສຳເລັດພົ້ນທຸກ.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1" name="Google Shape;22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2522" y="1490253"/>
            <a:ext cx="3551583" cy="3095815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1"/>
          <p:cNvSpPr txBox="1"/>
          <p:nvPr/>
        </p:nvSpPr>
        <p:spPr>
          <a:xfrm>
            <a:off x="1245704" y="6365124"/>
            <a:ext cx="37868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ຄະນະສຶກສາສາດ. (2006). 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2"/>
          <p:cNvSpPr/>
          <p:nvPr/>
        </p:nvSpPr>
        <p:spPr>
          <a:xfrm>
            <a:off x="342711" y="3813892"/>
            <a:ext cx="3809999" cy="7707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ອະລິຍະສັດສີ່ປະການ:</a:t>
            </a:r>
            <a:endParaRPr/>
          </a:p>
        </p:txBody>
      </p:sp>
      <p:sp>
        <p:nvSpPr>
          <p:cNvPr id="228" name="Google Shape;228;p12"/>
          <p:cNvSpPr/>
          <p:nvPr/>
        </p:nvSpPr>
        <p:spPr>
          <a:xfrm>
            <a:off x="4631635" y="2713383"/>
            <a:ext cx="7096539" cy="29718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ທຸກ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ຄື ບັນຫາ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ສະມຸໄທ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ຄື ເຫດຂອງບັນຫາ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ນິໂຣດ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ຄື ການແກ້ໄຂບັນຫາ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ມັກຄະ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ຄື ວິທີທາງໃນການແກ້ບັນຫາ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2"/>
          <p:cNvSpPr txBox="1"/>
          <p:nvPr/>
        </p:nvSpPr>
        <p:spPr>
          <a:xfrm>
            <a:off x="3438939" y="6007315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3"/>
          <p:cNvSpPr/>
          <p:nvPr/>
        </p:nvSpPr>
        <p:spPr>
          <a:xfrm>
            <a:off x="452041" y="3808923"/>
            <a:ext cx="3375991" cy="74096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ປັນຈະສິນ: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ສິນຫ້າຂໍ້</a:t>
            </a:r>
            <a:endParaRPr/>
          </a:p>
        </p:txBody>
      </p:sp>
      <p:sp>
        <p:nvSpPr>
          <p:cNvPr id="235" name="Google Shape;235;p13"/>
          <p:cNvSpPr/>
          <p:nvPr/>
        </p:nvSpPr>
        <p:spPr>
          <a:xfrm>
            <a:off x="4181065" y="2385391"/>
            <a:ext cx="4366587" cy="358802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ປານາຕິປາດ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ອະທິນນາທານະ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ກາເມສຸມິດສະຈານ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ມຸສາວາທາເວ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arenR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ສຸລາເມໄລຍະ</a:t>
            </a:r>
            <a:endParaRPr/>
          </a:p>
        </p:txBody>
      </p:sp>
      <p:sp>
        <p:nvSpPr>
          <p:cNvPr id="236" name="Google Shape;236;p13"/>
          <p:cNvSpPr txBox="1"/>
          <p:nvPr/>
        </p:nvSpPr>
        <p:spPr>
          <a:xfrm>
            <a:off x="4864379" y="6218618"/>
            <a:ext cx="41106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ຄະນະສຶກສາສາດ. (2006). 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"/>
          <p:cNvSpPr/>
          <p:nvPr/>
        </p:nvSpPr>
        <p:spPr>
          <a:xfrm>
            <a:off x="452041" y="3551774"/>
            <a:ext cx="3747051" cy="162963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ປັນຈະທຳ: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ທຳອັນງາມຫ້າປະການ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4419601" y="2464902"/>
            <a:ext cx="7603434" cy="380337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ເມດຕາກະລຸນາ: ຄວາມຄິດຊ່ວຍເຫຼືອມະນຸດ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ສຳມາອາຊີວະ: ປະກອບອາຊີບໃນທາງຖືກຕ້ອງ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ສັງລວມໃນກາມ: ສົມສູ່ຢູ່ກາມສະເພາະຄູ່ຄອງ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4) ຄວາມມີສັດຈະ: ຄວາມມີນ້ຳໃສໃຈຈິງ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5) ຄວາມມີສະຕິຮອບຄອບ: ຄວາມບໍ່ປະໝາດ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4"/>
          <p:cNvSpPr txBox="1"/>
          <p:nvPr/>
        </p:nvSpPr>
        <p:spPr>
          <a:xfrm>
            <a:off x="4715292" y="6380494"/>
            <a:ext cx="41106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ຄະນະສຶກສາສາດ. (2006). 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5"/>
          <p:cNvSpPr/>
          <p:nvPr/>
        </p:nvSpPr>
        <p:spPr>
          <a:xfrm>
            <a:off x="704021" y="3509720"/>
            <a:ext cx="1822173" cy="84908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ພິທີກຳ:</a:t>
            </a:r>
            <a:endParaRPr/>
          </a:p>
        </p:txBody>
      </p:sp>
      <p:sp>
        <p:nvSpPr>
          <p:cNvPr id="249" name="Google Shape;249;p15"/>
          <p:cNvSpPr/>
          <p:nvPr/>
        </p:nvSpPr>
        <p:spPr>
          <a:xfrm>
            <a:off x="2912165" y="2451608"/>
            <a:ext cx="8575814" cy="318397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ໄຕລັດ, </a:t>
            </a:r>
            <a:r>
              <a:rPr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ເສັ້ນທາງສູ່ການປົດປ່ອຍ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ປັນຈະສິນ, ປັນຈະທຳ, ການທຳສະມາທິ, ເຫດຜົນທາງປັນຍາ, ການບູຊາ, ການທຳບຸນ, </a:t>
            </a:r>
            <a:r>
              <a:rPr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ການມີສະຕິ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ພົມວີຫານສີ່, ບົດສູດມົນ, ການສະແຫວງບຸນ...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5"/>
          <p:cNvSpPr txBox="1"/>
          <p:nvPr/>
        </p:nvSpPr>
        <p:spPr>
          <a:xfrm>
            <a:off x="3531704" y="6132486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ພາກວິຊາຄູພາສາລາວ-ວັນນະຄະດີ. (2006).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6"/>
          <p:cNvSpPr/>
          <p:nvPr/>
        </p:nvSpPr>
        <p:spPr>
          <a:xfrm>
            <a:off x="781878" y="237332"/>
            <a:ext cx="5605670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ສາສະໜາພຸດເຂົ້າສູ່ສຸວັນນະພູມລາວ</a:t>
            </a:r>
            <a:endParaRPr/>
          </a:p>
        </p:txBody>
      </p:sp>
      <p:sp>
        <p:nvSpPr>
          <p:cNvPr id="256" name="Google Shape;256;p16"/>
          <p:cNvSpPr/>
          <p:nvPr/>
        </p:nvSpPr>
        <p:spPr>
          <a:xfrm>
            <a:off x="2705198" y="6061468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16"/>
          <p:cNvSpPr/>
          <p:nvPr/>
        </p:nvSpPr>
        <p:spPr>
          <a:xfrm>
            <a:off x="295248" y="2623930"/>
            <a:ext cx="3849370" cy="225056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ສາສະໜາພຸດເຂົ້າສູ່ສຸວັນ ນະພູມລາວແຕ່ຕອນໃດ? ແມ່ນໃຜເປັນຜູ້ເອົາມາ? </a:t>
            </a:r>
            <a:endParaRPr/>
          </a:p>
        </p:txBody>
      </p:sp>
      <p:sp>
        <p:nvSpPr>
          <p:cNvPr id="258" name="Google Shape;258;p16"/>
          <p:cNvSpPr/>
          <p:nvPr/>
        </p:nvSpPr>
        <p:spPr>
          <a:xfrm>
            <a:off x="4372961" y="2266121"/>
            <a:ext cx="7607263" cy="365631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778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ສາສະໜາພຸດເຂົ້າສູ່ສະວັນນະພູມລາວແຕ່ດົນນານແລ້ວ.</a:t>
            </a:r>
            <a:endParaRPr/>
          </a:p>
          <a:p>
            <a:pPr indent="-1778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ລາວນັບຖືສາສະໜາພຸດ (ພຸດທະສາສະໜາ) ແລ້ວແຕ່ປາງຍັງຢູ່ດິນແດນຈີນ, ສະໄໝພະເຈົ້າລືເມົາ (ສະຕະວັດທີ I ປີ ພ.ສ 612 - ຄ.ສ 69) ຜູ້ຄອງແຄວ້ນໜອງແສ,</a:t>
            </a: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ພຸດທະສາສະໜາກໍໄດ້ຟື້ນຟູປົວແປງເປັນລຳດັບ ແລະ ກາຍເປັນສາສະໜາຫຼວງຂອງຊາດ.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16"/>
          <p:cNvSpPr/>
          <p:nvPr/>
        </p:nvSpPr>
        <p:spPr>
          <a:xfrm>
            <a:off x="7755576" y="5460767"/>
            <a:ext cx="37962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(ຕາມພົງສາວະດານແຫ່ງຊາດລາວ)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"/>
          <p:cNvSpPr/>
          <p:nvPr/>
        </p:nvSpPr>
        <p:spPr>
          <a:xfrm>
            <a:off x="4290651" y="5942311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17"/>
          <p:cNvSpPr/>
          <p:nvPr/>
        </p:nvSpPr>
        <p:spPr>
          <a:xfrm>
            <a:off x="374373" y="3167268"/>
            <a:ext cx="3687418" cy="200107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ສາສະໜາພຸດເຂົ້າສູ່ສຸວັນ ນະພູມລາວແຕ່ຕອນໃດ? ແມ່ນໃຜເປັນຜູ້ເອົາມາ?</a:t>
            </a:r>
            <a:endParaRPr/>
          </a:p>
        </p:txBody>
      </p:sp>
      <p:sp>
        <p:nvSpPr>
          <p:cNvPr id="266" name="Google Shape;266;p17"/>
          <p:cNvSpPr/>
          <p:nvPr/>
        </p:nvSpPr>
        <p:spPr>
          <a:xfrm>
            <a:off x="4290651" y="2385391"/>
            <a:ext cx="7607263" cy="332629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ແຕ່ທີ່ເຂົ້າມາຢ່າງເປັນທາງການສະແດງອອກ 2 ຄັ້ງຄື: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ສະໄໝພະເຈົ້າລີເມົາ (ສວ I ພ.ສ 612-ຄ.ສ 69) ແຄວ້ນໜອງແສ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8"/>
          <p:cNvSpPr/>
          <p:nvPr/>
        </p:nvSpPr>
        <p:spPr>
          <a:xfrm>
            <a:off x="4332946" y="6072810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2" name="Google Shape;272;p18"/>
          <p:cNvSpPr/>
          <p:nvPr/>
        </p:nvSpPr>
        <p:spPr>
          <a:xfrm>
            <a:off x="377429" y="2912166"/>
            <a:ext cx="3707297" cy="24251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ສາສະໜາພຸດເຂົ້າສູ່ສຸວັນ ນະພູມລາວແຕ່ຕອນໃດ? ແມ່ນໃຜເປັນຜູ້ເອົາມາ?</a:t>
            </a:r>
            <a:endParaRPr/>
          </a:p>
        </p:txBody>
      </p:sp>
      <p:sp>
        <p:nvSpPr>
          <p:cNvPr id="273" name="Google Shape;273;p18"/>
          <p:cNvSpPr/>
          <p:nvPr/>
        </p:nvSpPr>
        <p:spPr>
          <a:xfrm>
            <a:off x="4332946" y="2097158"/>
            <a:ext cx="7607263" cy="397565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ສະໄໝເຈົ້າຟ້າງຸ່ມ (ສວ XIV ຄ.ສ 1353-1374) ອານາຈັກລາວລ້ານຊ້າງເອກະລາດ ເອກະພາບ.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ພະອົງໄດ້ອັນເຊີນເອົາພະພຸດທະຮູບ, ພະບາງ, ພະທຳ ແລະ ພະສັງຄະເຈົ້າ ພ້ອມດ້ວຍມະຫາປາສະມັນ ແລະ ນັກປາດສາສະໜາບັນດິດຈາກຂະແມມາເປັນຕົ້ນແບບໃນປີ ພ.ສ 1902-ຄ.ສ 1359 ບັນຫານີ້ເອກະສານຈາກອິນເດຍໄດ້ກ່າວໄວ້.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9"/>
          <p:cNvSpPr/>
          <p:nvPr/>
        </p:nvSpPr>
        <p:spPr>
          <a:xfrm>
            <a:off x="4290651" y="6154347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19"/>
          <p:cNvSpPr/>
          <p:nvPr/>
        </p:nvSpPr>
        <p:spPr>
          <a:xfrm>
            <a:off x="453112" y="3378659"/>
            <a:ext cx="3667540" cy="17426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ສາສະໜາພຸດເຂົ້າສູ່ສຸວັນ ນະພູມລາວແຕ່ຕອນໃດ? ແມ່ນໃຜເປັນຜູ້ເອົາມາ?</a:t>
            </a:r>
            <a:endParaRPr/>
          </a:p>
        </p:txBody>
      </p:sp>
      <p:sp>
        <p:nvSpPr>
          <p:cNvPr id="280" name="Google Shape;280;p19"/>
          <p:cNvSpPr/>
          <p:nvPr/>
        </p:nvSpPr>
        <p:spPr>
          <a:xfrm>
            <a:off x="4290651" y="2345634"/>
            <a:ext cx="7607263" cy="380871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ກ້າວເຂົ້າສູ່ ສວ XVI-XVII ສາສະໜາພຸດເຂົ້າສູ່ຍຸກຮຸ່ງເຮືອງໃນອານາຈັກລາວລ້ານຊ້າງ.</a:t>
            </a:r>
            <a:endParaRPr/>
          </a:p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ໃນໄລຍະນີ້ວັດວາຮາມກໍໄດ້ກໍຕັ້ງຂຶ້ນຢູ່ຫຼາຍແຫ່ງເພື່ອເປັນບ່ອນທຳບຸນໃຫ້ທານ, ວັດວາອາຮາມສ່ວນຫຼາຍລ້ວນແຕ່ເປັນໃຈກາງວັດທະນະທຳ ແລະ ກາຍເປັນບ່ອນເມຕາຈິດຂອງປວງຊົນລາວທັງຊາດ, ເປັນບ່ອນປຸກລະດົມຈິດໃຈຂອງປະຊາຊົນໃນຍາມໂສກເສົ້າໂສກາ.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0"/>
          <p:cNvSpPr/>
          <p:nvPr/>
        </p:nvSpPr>
        <p:spPr>
          <a:xfrm>
            <a:off x="2504661" y="5927659"/>
            <a:ext cx="688781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20"/>
          <p:cNvSpPr/>
          <p:nvPr/>
        </p:nvSpPr>
        <p:spPr>
          <a:xfrm>
            <a:off x="2504661" y="2425148"/>
            <a:ext cx="9157252" cy="326003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ສາສະໜາພຸດແມ່ນລະບົບຄວາມຄິດຕົ້ນຕໍຂອງສັກດີນາລາວ, ພຸດຢືນຍົງມາເຖິງປັດຈຸບັນ, ກາຍເປັນສາສະໜາປະຈຳຊາດຂອງລາວ. ລະບົບແນວຄິດຂອງພຸດໄດ້ສົ່ງຜົນສະທ້ອນຕໍ່ການປະດິດຄິດແຕ່ງວັນນະຄະດີສິລະປະກຳວັນນະຄະດີຂຽນສະໄໝສັກດີນານັ້ນເອງ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0"/>
          <p:cNvSpPr/>
          <p:nvPr/>
        </p:nvSpPr>
        <p:spPr>
          <a:xfrm>
            <a:off x="530087" y="3288762"/>
            <a:ext cx="1798984" cy="9591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ສະຫຼຸບ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1"/>
          <p:cNvSpPr/>
          <p:nvPr/>
        </p:nvSpPr>
        <p:spPr>
          <a:xfrm>
            <a:off x="1904215" y="284418"/>
            <a:ext cx="6412397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ສະພາບວັດທະນະທຳ ແລະ ວັນນະຄະດີ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1"/>
          <p:cNvSpPr/>
          <p:nvPr/>
        </p:nvSpPr>
        <p:spPr>
          <a:xfrm>
            <a:off x="787531" y="339449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2.4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4" name="Google Shape;294;p21"/>
          <p:cNvSpPr/>
          <p:nvPr/>
        </p:nvSpPr>
        <p:spPr>
          <a:xfrm>
            <a:off x="3846442" y="5972246"/>
            <a:ext cx="704684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21"/>
          <p:cNvSpPr/>
          <p:nvPr/>
        </p:nvSpPr>
        <p:spPr>
          <a:xfrm>
            <a:off x="351275" y="1441174"/>
            <a:ext cx="9299621" cy="446267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ມີເຄົ້າມາຈາກ ວດ ຂະເໝນ ໂດຍໃຊ້ໜັງສືມອນ ຊຶ່ງໄດ້ລອກແບບຈາກ ວດ ອິນເດຍ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ສາສະໜາໄດ້</a:t>
            </a: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ສົ່ງຜົນສະທ້ອນເຖິງວັດທະນະທຳ ແລະ ວັນນະຄະດີຂອງພວກເຮົາ, ບົດເທດທຳລຳສູດທີ່ຂຽນດ້ວຍ ໜັງສືບາລີ - ສັນສະກິດ ທີ່ເພິ່ນຈາລຶກເຖິງທຳມະວິໄນ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ເນື້ອໃນສ່ວນໃຫຍ່ເວົ້າເຖິງພະພຸດທະເຈົ້າໃຊ້ຊາດ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2"/>
          <p:cNvSpPr/>
          <p:nvPr/>
        </p:nvSpPr>
        <p:spPr>
          <a:xfrm>
            <a:off x="2922104" y="5850950"/>
            <a:ext cx="704684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22"/>
          <p:cNvSpPr/>
          <p:nvPr/>
        </p:nvSpPr>
        <p:spPr>
          <a:xfrm>
            <a:off x="480485" y="1435952"/>
            <a:ext cx="8434916" cy="438518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ວດ ບູຮານລາວ ເຕັມໄປດ້ວຍພາສາຄຳເວົ້າ, ພື້ນສືບ, ເທບນິຍາຍ, ນິທານຕ່າງໆ ທີ່ໜ້າຈັບໃຈແກ່ຜູ້ອ່ານ: </a:t>
            </a:r>
            <a:r>
              <a:rPr lang="lo-LA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ຄຳໂອວາດຂອງເຈົ້າຟ້າງຸ່ມ, ທ້າວຮຸ່ງ - ທ້າວເຈືອງ, ຈຳປາສີ່ຕົ້ນ, ສຸລິວົງ, ກາລະເກດ, ສຽວສະຫວາດ, ທ້າວລິນທອງ, ນາງຕັນໄຕ, ຂຸນລູ ນາງອົ້ວ, ພະເວດສັນດອນ...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3"/>
          <p:cNvSpPr/>
          <p:nvPr/>
        </p:nvSpPr>
        <p:spPr>
          <a:xfrm>
            <a:off x="3697355" y="6092137"/>
            <a:ext cx="569512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23"/>
          <p:cNvSpPr/>
          <p:nvPr/>
        </p:nvSpPr>
        <p:spPr>
          <a:xfrm>
            <a:off x="420850" y="1231162"/>
            <a:ext cx="9150534" cy="483373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ໄລຍະການຂະຫຍາຍຕົວແຮງແມ່ນຊ່ວງ ສວ XVI-XVII ໃນສະໄໝເຈົ້າສຸລິຍະວົງສາ  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ບັນດາໝໍຂັບ-ໝໍລຳຕາມທ້ອງຖິ່ນຕ່າງໆຖືເປັນເອກະສານທີ່ສຳຄັນ:ແມ່ນນັກວັນນະຄະດີທີ່ຕິດພັນກັບປະຊາຊົນ, ເປັນຜູ້ກຳແໜ້ນການດຳລົງຊີວິດຂອງປະຊາຊົນ.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4"/>
          <p:cNvSpPr/>
          <p:nvPr/>
        </p:nvSpPr>
        <p:spPr>
          <a:xfrm>
            <a:off x="2792894" y="5943601"/>
            <a:ext cx="704684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24"/>
          <p:cNvSpPr/>
          <p:nvPr/>
        </p:nvSpPr>
        <p:spPr>
          <a:xfrm>
            <a:off x="400971" y="1756333"/>
            <a:ext cx="9438767" cy="350059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ຄຽງຄູ່ກັບ ວດ ປຊ - ວດ ສໜ ກໍຂະຫຍາຍຕົວ (ພະໄຕປີດົກ, ຊາດົກ)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ເວທີດົນຕີເຄື່ອງເສບພື້ນເມືອງປະຈຳຊາດກໍຂະຫຍາຍຕົວ (ກະຈັບປີ, ສີຊໍ, ແຊ່ງ, ຊິ່ງ, ລະນາດ, ຄ້ອງ, ກຸ່ຍ, ແຄນ...)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5"/>
          <p:cNvSpPr/>
          <p:nvPr/>
        </p:nvSpPr>
        <p:spPr>
          <a:xfrm>
            <a:off x="2802834" y="5944303"/>
            <a:ext cx="704684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25"/>
          <p:cNvSpPr/>
          <p:nvPr/>
        </p:nvSpPr>
        <p:spPr>
          <a:xfrm>
            <a:off x="420849" y="1411357"/>
            <a:ext cx="9279742" cy="4065104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ບັນດາບົດຟ້ອນ, ບົດລຳ, ກາບກອນ, ບົດປະພັນຕ່າງໆ ລ້ວນແຕ່ພັນລະນາເຖິງສະພາບຊີວິດສັງຄົມ ແລະທຳມະຊາດ.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ນັບຕັ້ງແຕ່ສະໄໝເຈົ້າຟ້າງຸ່ມເຖິງເຈົ້າສຸລິຍະວົງສາ (ສວ XIV-XVII ) ອານາຈັກໄດ້ຮັບການພັດທະນາເຊັ່ນ: </a:t>
            </a:r>
            <a:endParaRPr/>
          </a:p>
          <a:p>
            <a:pPr indent="-2540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6"/>
          <p:cNvSpPr/>
          <p:nvPr/>
        </p:nvSpPr>
        <p:spPr>
          <a:xfrm>
            <a:off x="0" y="6106468"/>
            <a:ext cx="572494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26"/>
          <p:cNvSpPr/>
          <p:nvPr/>
        </p:nvSpPr>
        <p:spPr>
          <a:xfrm>
            <a:off x="507913" y="2464904"/>
            <a:ext cx="4203235" cy="245142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ບົດວັນນະຄະດີ, ຂັບລຳປະ  ຈຳທ້ອງຖິ່ນ (ຂັບທຸ້ມ, ລຳຕັ່ງຫວາຍ, ລຳຜູ້ໄທ, ຂັບຊຳ       ເໜືອ.....)</a:t>
            </a:r>
            <a:endParaRPr/>
          </a:p>
        </p:txBody>
      </p:sp>
      <p:pic>
        <p:nvPicPr>
          <p:cNvPr id="326" name="Google Shape;32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47910" y="1403494"/>
            <a:ext cx="3048000" cy="2122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47910" y="3710611"/>
            <a:ext cx="3048000" cy="265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849963" y="3683980"/>
            <a:ext cx="3048000" cy="2680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849964" y="1430949"/>
            <a:ext cx="3048000" cy="21228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7"/>
          <p:cNvSpPr/>
          <p:nvPr/>
        </p:nvSpPr>
        <p:spPr>
          <a:xfrm>
            <a:off x="69573" y="6170610"/>
            <a:ext cx="568518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27"/>
          <p:cNvSpPr/>
          <p:nvPr/>
        </p:nvSpPr>
        <p:spPr>
          <a:xfrm>
            <a:off x="69573" y="2633870"/>
            <a:ext cx="5208105" cy="33395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ມີບູຮານສະຖານ, ບູຮານວັດຖຸ, ບູຮານຄະດີ, ວັດວາອາຮາມ (ທາດຫຼວງວຽງຈັນ, ວັດສີສະເກດ, ວັດຫໍພະແກ້ວ...) ໄດ້ຮັບການສ້າງຂຶ້ນຢ່າງຫຼວງຫຼາຍ.</a:t>
            </a:r>
            <a:endParaRPr/>
          </a:p>
        </p:txBody>
      </p:sp>
      <p:pic>
        <p:nvPicPr>
          <p:cNvPr id="336" name="Google Shape;33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69653" y="1510747"/>
            <a:ext cx="2937634" cy="2231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69653" y="3836504"/>
            <a:ext cx="2937634" cy="24980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723037" y="1510746"/>
            <a:ext cx="3320290" cy="2231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23037" y="3836504"/>
            <a:ext cx="3320290" cy="24980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8"/>
          <p:cNvSpPr/>
          <p:nvPr/>
        </p:nvSpPr>
        <p:spPr>
          <a:xfrm>
            <a:off x="593128" y="6085822"/>
            <a:ext cx="568518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5" name="Google Shape;345;p28"/>
          <p:cNvSpPr/>
          <p:nvPr/>
        </p:nvSpPr>
        <p:spPr>
          <a:xfrm>
            <a:off x="593128" y="1826474"/>
            <a:ext cx="4707835" cy="352839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ມີບັນດານາຍຊ່າງສີມືຫັດ ຖະກຳຕ່າງໆຢ່າງຫຼວງຫຼາຍ (ຄັວດລວດລາຍ, ປັ້ນຫຼໍ່, ພະເສີມ, ພະອົງຕື້, ພະສຸກ, ພະໄສ...)</a:t>
            </a:r>
            <a:endParaRPr/>
          </a:p>
        </p:txBody>
      </p:sp>
      <p:pic>
        <p:nvPicPr>
          <p:cNvPr id="346" name="Google Shape;34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48866" y="1987826"/>
            <a:ext cx="3597969" cy="3973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85791" y="1371599"/>
            <a:ext cx="2604052" cy="2219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85789" y="3773501"/>
            <a:ext cx="2604052" cy="23123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9"/>
          <p:cNvSpPr/>
          <p:nvPr/>
        </p:nvSpPr>
        <p:spPr>
          <a:xfrm>
            <a:off x="1076739" y="284418"/>
            <a:ext cx="3336046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ສະຫຼຸບ</a:t>
            </a:r>
            <a:endParaRPr/>
          </a:p>
        </p:txBody>
      </p:sp>
      <p:sp>
        <p:nvSpPr>
          <p:cNvPr id="354" name="Google Shape;354;p29"/>
          <p:cNvSpPr/>
          <p:nvPr/>
        </p:nvSpPr>
        <p:spPr>
          <a:xfrm>
            <a:off x="2902225" y="5973418"/>
            <a:ext cx="704684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29"/>
          <p:cNvSpPr/>
          <p:nvPr/>
        </p:nvSpPr>
        <p:spPr>
          <a:xfrm>
            <a:off x="341243" y="1567334"/>
            <a:ext cx="9607826" cy="408231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ວັດທະນະທຳລາວໃນສະໄໝບູຮານນັ້ນເວົ້າລວມເວົ້າສະເພາະແມ່ນສະໄໝສັກດີນາໄດ້ຂະຫຍາຍຕົວຢ່າງຫຼວງຫຼາຍ.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ນັກວິຈິດຕະກຳ ແລະ ນັກປະພັນບູຮານໄດ້ສ້າງ ແລະໄດ້ແຕ່ງຕັ້ງຂຶ້ນມີສິລະປະ ແລະ ເນື້ອໃນດີງາມ, ເຮັດໃຫ້ຜູ້ອ່ານ ແລະ ຜູ້ຟັງຕິດໃຈ ແລະ ພາກພູມໃຈ.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0"/>
          <p:cNvSpPr/>
          <p:nvPr/>
        </p:nvSpPr>
        <p:spPr>
          <a:xfrm>
            <a:off x="3796748" y="5973418"/>
            <a:ext cx="568518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0"/>
          <p:cNvSpPr/>
          <p:nvPr/>
        </p:nvSpPr>
        <p:spPr>
          <a:xfrm>
            <a:off x="460513" y="1393097"/>
            <a:ext cx="9021418" cy="342580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ບັນຫານີ້ພິສູດໃຫ້ເຮົາເຫັນວ່າ: ວັດທະນະທຳລາວ ແລະ ວັນນະຄະດີລາວກໍບໍ່ໄດ້ຕ່ຳແຕ້ມຕໍ່ປະເທດອື່ນ.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ນັ້ນແມ່ນມູນເຊື້ອອັນດີງາມທີ່ປູ່ຍ່າຕານາຍຂອງພວກເຮົາໄດ້ສ້າງໄວ້.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1"/>
          <p:cNvSpPr/>
          <p:nvPr/>
        </p:nvSpPr>
        <p:spPr>
          <a:xfrm>
            <a:off x="3806686" y="6058056"/>
            <a:ext cx="568518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7" name="Google Shape;367;p31"/>
          <p:cNvSpPr/>
          <p:nvPr/>
        </p:nvSpPr>
        <p:spPr>
          <a:xfrm>
            <a:off x="371061" y="1162348"/>
            <a:ext cx="9299713" cy="408231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ພວກເຮົາຄວນປົກປັກຮັກສາໄວ້ໃຫ້ໝັ້ນຄົງຖາວອນ ແລະ ວັດທະນະທຳວັນນະຄະດີດັ່ງກ່າວເປັນບົດຮຽນໃຫ້ພວກເຮົາສືບທອດເອົາມາເພື່ອຂະຫຍາຍວັດທະນະທຳ ແລະ ວັນນະຄະດີຂອງລາວເຮົາໃນສະໄໝຕໍ່ມາ.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2"/>
          <p:cNvSpPr/>
          <p:nvPr/>
        </p:nvSpPr>
        <p:spPr>
          <a:xfrm>
            <a:off x="3836504" y="6001221"/>
            <a:ext cx="563548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3" name="Google Shape;373;p32"/>
          <p:cNvSpPr/>
          <p:nvPr/>
        </p:nvSpPr>
        <p:spPr>
          <a:xfrm>
            <a:off x="172278" y="1215763"/>
            <a:ext cx="9538252" cy="4548129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ເປັນຫຼັກຖານພິຍານວ່າ: ປະເທດລາວກໍເປັນປະເທດໜຶ່ງທີ່ຮຸ່ງເຮືອງສີວິໄລບໍ່ຕ່າງຫຍັງກັບບັນດາປະ ເທດໃນຂົງເຂດແຫ່ງນີ້ໃນລະຫວ່າງກາງ ແລະ ທ້າຍສັດຕະວັດທີ XVII.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ພວກເຮົາທຸກຄົນຄວນປົກປັກຮັກສາ ແລະ ຖະນຸຖະໜອມໄວ້ເພື່ອມາເຜີຍແຜ່ ແລະ ຂະຫຍາຍສິດສອນໃຫ້ລູກຫຼານຮູ້ຮັກຫອມວັດທະນະທຳຂອງຊາດຕົນຢູ່ຕະຫຼອດກາລະນາ.</a:t>
            </a:r>
            <a:endParaRPr b="1" sz="3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3"/>
          <p:cNvSpPr/>
          <p:nvPr/>
        </p:nvSpPr>
        <p:spPr>
          <a:xfrm>
            <a:off x="396775" y="119269"/>
            <a:ext cx="11398449" cy="6639339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7525" lvl="0" marL="517525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ສົມທະເຜີຍ ສີວົງສັກ ແລະ ອຳໄພ ສອນທະລາ. (2019). ວັນນະຄະດີລ້ານຊ້າງ. 	ຄະນະສຶກສາສາດ ມະຫາວິທະຍາໄລ ສຸພານຸວົງ.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7525" lvl="0" marL="517525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ຄະນະສຶກສາສາດ. (2006). ແບບຮຽນວັນນະຄະດີີລ້ານຊ້າງ3. ມະຫາວິທະຍາໄລສຸພານຸວົງ.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7525" lvl="0" marL="517525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ພາກວິຊາຄູພາສາລາວ-ວັນນະຄະດີ. (2006). ແບບຮຽນວັນນະຄະດີອິນເດຍ. ຄະນະສຶກສາສາດ ມະຫາວິທະຍາໄລ ສຸພານຸວົງ.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4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800">
                <a:solidFill>
                  <a:schemeClr val="accent4"/>
                </a:solidFill>
                <a:latin typeface="Alice"/>
                <a:ea typeface="Alice"/>
                <a:cs typeface="Alice"/>
                <a:sym typeface="Alice"/>
              </a:rPr>
              <a:t>ຂອບໃຈທີ່ໃຫ້ກຽດຮັບຟັງ</a:t>
            </a:r>
            <a:endParaRPr sz="8800">
              <a:solidFill>
                <a:schemeClr val="accent4"/>
              </a:solidFill>
              <a:latin typeface="Alice"/>
              <a:ea typeface="Alice"/>
              <a:cs typeface="Alice"/>
              <a:sym typeface="Alice"/>
            </a:endParaRPr>
          </a:p>
        </p:txBody>
      </p:sp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2016-09-13T04:40:38Z</dcterms:created>
  <dc:creator>admin</dc:creator>
</cp:coreProperties>
</file>