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8">
  <p:sldMasterIdLst>
    <p:sldMasterId id="2147483660" r:id="rId1"/>
  </p:sldMasterIdLst>
  <p:sldIdLst>
    <p:sldId id="298" r:id="rId2"/>
    <p:sldId id="256" r:id="rId3"/>
    <p:sldId id="297" r:id="rId4"/>
    <p:sldId id="309" r:id="rId5"/>
    <p:sldId id="311" r:id="rId6"/>
    <p:sldId id="349" r:id="rId7"/>
    <p:sldId id="350" r:id="rId8"/>
    <p:sldId id="351" r:id="rId9"/>
    <p:sldId id="352" r:id="rId10"/>
    <p:sldId id="353" r:id="rId11"/>
    <p:sldId id="354" r:id="rId12"/>
    <p:sldId id="356" r:id="rId13"/>
    <p:sldId id="357" r:id="rId14"/>
    <p:sldId id="358" r:id="rId15"/>
    <p:sldId id="359" r:id="rId16"/>
    <p:sldId id="360" r:id="rId17"/>
    <p:sldId id="355" r:id="rId18"/>
    <p:sldId id="361" r:id="rId19"/>
    <p:sldId id="363" r:id="rId20"/>
    <p:sldId id="364" r:id="rId21"/>
    <p:sldId id="366" r:id="rId22"/>
    <p:sldId id="365" r:id="rId23"/>
    <p:sldId id="362" r:id="rId24"/>
    <p:sldId id="329" r:id="rId25"/>
    <p:sldId id="367" r:id="rId26"/>
    <p:sldId id="368" r:id="rId27"/>
    <p:sldId id="369" r:id="rId28"/>
    <p:sldId id="370" r:id="rId29"/>
    <p:sldId id="371" r:id="rId30"/>
    <p:sldId id="372" r:id="rId31"/>
    <p:sldId id="373" r:id="rId32"/>
    <p:sldId id="374" r:id="rId33"/>
    <p:sldId id="375" r:id="rId34"/>
    <p:sldId id="261" r:id="rId35"/>
    <p:sldId id="296" r:id="rId3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Pheuy" initials="P" lastIdx="1" clrIdx="0">
    <p:extLst>
      <p:ext uri="{19B8F6BF-5375-455C-9EA6-DF929625EA0E}">
        <p15:presenceInfo xmlns:p15="http://schemas.microsoft.com/office/powerpoint/2012/main" userId="Pheuy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15" autoAdjust="0"/>
    <p:restoredTop sz="94660"/>
  </p:normalViewPr>
  <p:slideViewPr>
    <p:cSldViewPr snapToGrid="0">
      <p:cViewPr varScale="1">
        <p:scale>
          <a:sx n="72" d="100"/>
          <a:sy n="72" d="100"/>
        </p:scale>
        <p:origin x="534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commentAuthors" Target="commentAuthors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20/04/2023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99874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20/04/2023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47746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20/04/2023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17969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20/04/2023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55220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20/04/2023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84972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20/04/2023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92211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20/04/2023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59200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20/04/2023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19898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20/04/2023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26704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20/04/2023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28925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20/04/2023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45898187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20/04/2023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876083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20/04/2023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99605831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20/04/2023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222421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20/04/2023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065548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20/04/2023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2674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CFA3D3-2A0B-4ECE-B1D8-515813F87A20}" type="datetimeFigureOut">
              <a:rPr lang="en-US" smtClean="0"/>
              <a:pPr/>
              <a:t>20/04/2023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64452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32E521-B57F-DEA8-67AE-038B7C744C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4325" y="271825"/>
            <a:ext cx="10096684" cy="6314349"/>
          </a:xfrm>
        </p:spPr>
        <p:txBody>
          <a:bodyPr>
            <a:normAutofit fontScale="90000"/>
          </a:bodyPr>
          <a:lstStyle/>
          <a:p>
            <a:pPr algn="ctr"/>
            <a:br>
              <a:rPr lang="en-US" sz="6000" b="1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lang="en-US" sz="6000" b="1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Lan </a:t>
            </a:r>
            <a:r>
              <a:rPr lang="en-US" sz="6000" b="1" dirty="0" err="1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Xang</a:t>
            </a:r>
            <a:r>
              <a:rPr lang="en-US" sz="6000" b="1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Literature </a:t>
            </a:r>
            <a:br>
              <a:rPr lang="en-US" sz="6000" b="1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br>
              <a:rPr lang="th-TH" sz="4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itchFamily="34" charset="0"/>
                <a:cs typeface="Times New Roman" pitchFamily="18" charset="0"/>
              </a:rPr>
            </a:br>
            <a:r>
              <a:rPr lang="en-US" sz="4400" b="1" kern="1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Lecture 4: </a:t>
            </a:r>
            <a:br>
              <a:rPr lang="en-US" sz="4400" b="1" kern="1200" dirty="0">
                <a:solidFill>
                  <a:srgbClr val="000000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4400" b="1" kern="1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Thinking Concept of Lao Feudal System (Con.)</a:t>
            </a:r>
            <a:br>
              <a:rPr lang="en-US" sz="4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br>
              <a:rPr lang="th-TH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th-TH" sz="4400" dirty="0"/>
            </a:br>
            <a:br>
              <a:rPr kumimoji="0" lang="en-US" sz="4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endParaRPr lang="th-TH" sz="44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63274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179910" y="5634002"/>
            <a:ext cx="4323179" cy="928429"/>
          </a:xfrm>
        </p:spPr>
        <p:txBody>
          <a:bodyPr>
            <a:normAutofit/>
          </a:bodyPr>
          <a:lstStyle/>
          <a:p>
            <a:endParaRPr lang="lo-LA" sz="2000" b="1" i="1" dirty="0">
              <a:solidFill>
                <a:srgbClr val="002060"/>
              </a:solidFill>
              <a:latin typeface="Saysettha OT" panose="020B0504020207020204" pitchFamily="34" charset="-34"/>
              <a:cs typeface="Saysettha OT" panose="020B0504020207020204" pitchFamily="34" charset="-34"/>
            </a:endParaRPr>
          </a:p>
          <a:p>
            <a:r>
              <a:rPr lang="lo-LA" sz="2000" b="1" i="1" dirty="0">
                <a:solidFill>
                  <a:srgbClr val="002060"/>
                </a:solidFill>
                <a:latin typeface="Saysettha OT" panose="020B0504020207020204" pitchFamily="34" charset="-34"/>
                <a:cs typeface="Saysettha OT" panose="020B0504020207020204" pitchFamily="34" charset="-34"/>
              </a:rPr>
              <a:t>ໂດຍ: ປທ. ສົມທະເຜີຍ ສີວົງສັກ</a:t>
            </a:r>
            <a:endParaRPr lang="en-US" sz="2000" b="1" i="1" dirty="0">
              <a:solidFill>
                <a:srgbClr val="002060"/>
              </a:solidFill>
              <a:latin typeface="Saysettha OT" panose="020B0504020207020204" pitchFamily="34" charset="-34"/>
              <a:cs typeface="Saysettha OT" panose="020B0504020207020204" pitchFamily="34" charset="-34"/>
            </a:endParaRPr>
          </a:p>
        </p:txBody>
      </p:sp>
      <p:pic>
        <p:nvPicPr>
          <p:cNvPr id="5" name="Picture 4" descr="C:\Users\acer\Desktop\WhatsApp Image 2019-01-08 at 10.37.34.jpe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29103" y="0"/>
            <a:ext cx="1600484" cy="21186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4" name="Rectangle 2"/>
          <p:cNvSpPr>
            <a:spLocks noChangeArrowheads="1"/>
          </p:cNvSpPr>
          <p:nvPr/>
        </p:nvSpPr>
        <p:spPr bwMode="auto">
          <a:xfrm>
            <a:off x="3846773" y="1897067"/>
            <a:ext cx="4058573" cy="23852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8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Phetsarath OT" pitchFamily="2" charset="0"/>
              <a:ea typeface="Calibri" pitchFamily="34" charset="0"/>
              <a:cs typeface="Phetsarath OT" pitchFamily="2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lo-LA" sz="28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Phetsarath OT" pitchFamily="2" charset="0"/>
              <a:ea typeface="Calibri" pitchFamily="34" charset="0"/>
              <a:cs typeface="Phetsarath OT" pitchFamily="2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lo-LA" sz="2800" b="1" dirty="0">
                <a:latin typeface="Phetsarath OT" pitchFamily="2" charset="0"/>
                <a:ea typeface="Calibri" pitchFamily="34" charset="0"/>
                <a:cs typeface="Phetsarath OT" pitchFamily="2" charset="0"/>
              </a:rPr>
              <a:t>   </a:t>
            </a:r>
            <a:r>
              <a:rPr kumimoji="0" lang="lo-LA" sz="3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Phetsarath OT" pitchFamily="2" charset="0"/>
                <a:ea typeface="Calibri" pitchFamily="34" charset="0"/>
                <a:cs typeface="Phetsarath OT" pitchFamily="2" charset="0"/>
              </a:rPr>
              <a:t>ວັນນະຄະດີລ້ານຊ້າງ</a:t>
            </a:r>
            <a:endParaRPr kumimoji="0" lang="en-US" sz="32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sz="32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Lan </a:t>
            </a:r>
            <a:r>
              <a:rPr lang="en-US" sz="3200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Xang</a:t>
            </a:r>
            <a:r>
              <a:rPr lang="en-US" sz="32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Literature </a:t>
            </a:r>
            <a:endParaRPr kumimoji="0" lang="en-US" sz="32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1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3316" name="Rectangle 4"/>
          <p:cNvSpPr>
            <a:spLocks noChangeArrowheads="1"/>
          </p:cNvSpPr>
          <p:nvPr/>
        </p:nvSpPr>
        <p:spPr bwMode="auto">
          <a:xfrm>
            <a:off x="2886974" y="4282335"/>
            <a:ext cx="5602685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lo-LA" sz="2800" dirty="0">
                <a:latin typeface="Phetsarath OT" pitchFamily="2" charset="0"/>
                <a:cs typeface="Phetsarath OT" pitchFamily="2" charset="0"/>
              </a:rPr>
              <a:t>ຫຼັກສູດ ຄູພາສາລາວ-ວັນນະຄະດີ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lo-LA" sz="2800" dirty="0">
                <a:latin typeface="Phetsarath OT" pitchFamily="2" charset="0"/>
                <a:cs typeface="Phetsarath OT" pitchFamily="2" charset="0"/>
              </a:rPr>
              <a:t>ພາກວິຊາ ຄູພາສາ</a:t>
            </a:r>
            <a:endParaRPr lang="en-US" sz="2800" dirty="0">
              <a:latin typeface="Phetsarath OT" pitchFamily="2" charset="0"/>
              <a:cs typeface="Phetsarath OT" pitchFamily="2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lo-LA" sz="2800" dirty="0">
                <a:latin typeface="Phetsarath OT" pitchFamily="2" charset="0"/>
                <a:cs typeface="Phetsarath OT" pitchFamily="2" charset="0"/>
              </a:rPr>
              <a:t>ຄະນະສຶກສາສາດ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lo-LA" sz="2800" dirty="0">
              <a:latin typeface="Phetsarath OT" pitchFamily="2" charset="0"/>
              <a:cs typeface="Phetsarath OT" pitchFamily="2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4297278" y="2118654"/>
            <a:ext cx="253787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lo-LA" sz="2000" b="1" dirty="0">
                <a:latin typeface="Phetsarath OT" pitchFamily="2" charset="0"/>
                <a:cs typeface="Phetsarath OT" pitchFamily="2" charset="0"/>
              </a:rPr>
              <a:t>ມະຫາວິທະຍາໄລ ສຸພານຸວົງ</a:t>
            </a:r>
            <a:endParaRPr lang="en-US" sz="2000" dirty="0">
              <a:latin typeface="Phetsarath OT" pitchFamily="2" charset="0"/>
              <a:cs typeface="Phetsarath O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48524007"/>
      </p:ext>
    </p:extLst>
  </p:cSld>
  <p:clrMapOvr>
    <a:masterClrMapping/>
  </p:clrMapOvr>
  <p:transition spd="med">
    <p:wedg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698435" y="2186608"/>
            <a:ext cx="6258339" cy="4542183"/>
          </a:xfr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thaiDist">
              <a:lnSpc>
                <a:spcPct val="160000"/>
              </a:lnSpc>
            </a:pPr>
            <a:r>
              <a:rPr lang="lo-LA" sz="3200" b="1" dirty="0">
                <a:solidFill>
                  <a:srgbClr val="002060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ບົດທີ 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lo-LA" sz="3200" b="1" dirty="0">
                <a:solidFill>
                  <a:srgbClr val="002060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: </a:t>
            </a:r>
            <a:r>
              <a:rPr lang="lo-LA" sz="3600" b="1" dirty="0">
                <a:solidFill>
                  <a:schemeClr val="tx2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ລະບົບແນວຄິດຂອງລະບອບສັກດິນາລາວ</a:t>
            </a:r>
            <a:endParaRPr lang="en-US" sz="32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thaiDist">
              <a:lnSpc>
                <a:spcPct val="160000"/>
              </a:lnSpc>
            </a:pPr>
            <a:r>
              <a:rPr lang="en-US" sz="32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1. </a:t>
            </a:r>
            <a:r>
              <a:rPr lang="lo-LA" sz="32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ເນື້ອໃນວັນນະຄະດີ</a:t>
            </a:r>
            <a:endParaRPr lang="en-US" sz="3200" b="1" dirty="0">
              <a:solidFill>
                <a:schemeClr val="tx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>
              <a:lnSpc>
                <a:spcPct val="160000"/>
              </a:lnSpc>
            </a:pPr>
            <a:r>
              <a:rPr lang="en-US" sz="32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2</a:t>
            </a:r>
            <a:r>
              <a:rPr lang="lo-LA" sz="32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. ສິລະປະການປະດິດແຕ່ງ </a:t>
            </a:r>
            <a:endParaRPr lang="en-US" sz="3200" b="1" dirty="0">
              <a:solidFill>
                <a:schemeClr val="tx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>
              <a:lnSpc>
                <a:spcPct val="160000"/>
              </a:lnSpc>
            </a:pPr>
            <a:r>
              <a:rPr lang="en-US" sz="32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3</a:t>
            </a:r>
            <a:r>
              <a:rPr lang="lo-LA" sz="32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. ເອກະສານອ້າງອີງ</a:t>
            </a:r>
            <a:endParaRPr lang="lo-LA" sz="3200" b="1" i="1" dirty="0">
              <a:solidFill>
                <a:srgbClr val="002060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9C6CAD08-1C86-4797-A230-AC33BDC6815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4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35226" y="258417"/>
            <a:ext cx="5290931" cy="639086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585521597"/>
      </p:ext>
    </p:extLst>
  </p:cSld>
  <p:clrMapOvr>
    <a:masterClrMapping/>
  </p:clrMapOvr>
  <p:transition spd="med">
    <p:wedg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/>
          <p:cNvSpPr/>
          <p:nvPr/>
        </p:nvSpPr>
        <p:spPr>
          <a:xfrm>
            <a:off x="1906654" y="463396"/>
            <a:ext cx="4027005" cy="959148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indent="457200" fontAlgn="base">
              <a:spcBef>
                <a:spcPct val="0"/>
              </a:spcBef>
              <a:spcAft>
                <a:spcPct val="0"/>
              </a:spcAft>
            </a:pPr>
            <a:r>
              <a:rPr lang="lo-LA" sz="32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ເນື້ອໃນວັນນະຄະດີ </a:t>
            </a:r>
            <a:endParaRPr lang="lo-LA" sz="3200" b="1" dirty="0" bmk="">
              <a:solidFill>
                <a:schemeClr val="tx1"/>
              </a:solidFill>
              <a:latin typeface="Phetsarath OT" panose="02000500000000020004" pitchFamily="2" charset="0"/>
              <a:cs typeface="Phetsarath OT" pitchFamily="2" charset="0"/>
            </a:endParaRPr>
          </a:p>
        </p:txBody>
      </p:sp>
      <p:sp>
        <p:nvSpPr>
          <p:cNvPr id="11" name="Flowchart: Connector 10"/>
          <p:cNvSpPr/>
          <p:nvPr/>
        </p:nvSpPr>
        <p:spPr>
          <a:xfrm>
            <a:off x="768627" y="518427"/>
            <a:ext cx="1047111" cy="849085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2.5</a:t>
            </a:r>
            <a:endParaRPr lang="en-US" sz="3200" dirty="0"/>
          </a:p>
        </p:txBody>
      </p:sp>
      <p:sp>
        <p:nvSpPr>
          <p:cNvPr id="7" name="Rounded Rectangle 11">
            <a:extLst>
              <a:ext uri="{FF2B5EF4-FFF2-40B4-BE49-F238E27FC236}">
                <a16:creationId xmlns:a16="http://schemas.microsoft.com/office/drawing/2014/main" id="{78E78B82-63EA-4C69-9B8F-9CE558AE5ABD}"/>
              </a:ext>
            </a:extLst>
          </p:cNvPr>
          <p:cNvSpPr/>
          <p:nvPr/>
        </p:nvSpPr>
        <p:spPr>
          <a:xfrm>
            <a:off x="450575" y="1367512"/>
            <a:ext cx="10111408" cy="3928342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/>
            <a:r>
              <a:rPr lang="lo-LA" sz="3200" b="1" u="sng" dirty="0">
                <a:latin typeface="Phetsarath OT" pitchFamily="2" charset="0"/>
                <a:cs typeface="Phetsarath OT" pitchFamily="2" charset="0"/>
              </a:rPr>
              <a:t>ກິດຈະກຳ: 1</a:t>
            </a:r>
          </a:p>
          <a:p>
            <a:pPr algn="thaiDist"/>
            <a:endParaRPr lang="lo-LA" sz="3200" b="1" u="sng" dirty="0">
              <a:latin typeface="Phetsarath OT" pitchFamily="2" charset="0"/>
              <a:cs typeface="Phetsarath OT" pitchFamily="2" charset="0"/>
            </a:endParaRPr>
          </a:p>
          <a:p>
            <a:pPr lvl="0" algn="thaiDist">
              <a:lnSpc>
                <a:spcPct val="150000"/>
              </a:lnSpc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1) ວັນນະຄະດີຂຽນສະໄໝອານາຈັກລາວລ້ານຊ້າງມີເນື້ອໃນເວົ້າເຖິງຫຍັງແດ່?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lvl="0" algn="thaiDist">
              <a:lnSpc>
                <a:spcPct val="150000"/>
              </a:lnSpc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2) ເປັນຫຍັງເພດຍິງຈິ່ງເປັນຮູບພາບໃຈກາງຂອງວັນນະກຳໄລຍະນັ້ນໄດ້?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53452638"/>
      </p:ext>
    </p:extLst>
  </p:cSld>
  <p:clrMapOvr>
    <a:masterClrMapping/>
  </p:clrMapOvr>
  <p:transition>
    <p:pull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11">
            <a:extLst>
              <a:ext uri="{FF2B5EF4-FFF2-40B4-BE49-F238E27FC236}">
                <a16:creationId xmlns:a16="http://schemas.microsoft.com/office/drawing/2014/main" id="{78E78B82-63EA-4C69-9B8F-9CE558AE5ABD}"/>
              </a:ext>
            </a:extLst>
          </p:cNvPr>
          <p:cNvSpPr/>
          <p:nvPr/>
        </p:nvSpPr>
        <p:spPr>
          <a:xfrm>
            <a:off x="235226" y="2226365"/>
            <a:ext cx="3369366" cy="3282581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thaiDist">
              <a:lnSpc>
                <a:spcPct val="150000"/>
              </a:lnSpc>
            </a:pPr>
            <a:r>
              <a:rPr lang="lo-LA" sz="2800" b="1" u="sng" dirty="0">
                <a:latin typeface="Phetsarath OT" panose="02000500000000020004" pitchFamily="2" charset="0"/>
                <a:cs typeface="Phetsarath OT" panose="02000500000000020004" pitchFamily="2" charset="0"/>
              </a:rPr>
              <a:t>ກິດຈະກຳ</a:t>
            </a:r>
            <a:r>
              <a:rPr lang="lo-LA" sz="2800" b="1" dirty="0">
                <a:latin typeface="Phetsarath OT" panose="02000500000000020004" pitchFamily="2" charset="0"/>
                <a:cs typeface="Phetsarath OT" panose="02000500000000020004" pitchFamily="2" charset="0"/>
              </a:rPr>
              <a:t>:</a:t>
            </a:r>
          </a:p>
          <a:p>
            <a:pPr lvl="0" algn="thaiDist">
              <a:lnSpc>
                <a:spcPct val="150000"/>
              </a:lnSpc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1) ວັນນະຄະດີຂຽນສະ ໄໝອານາຈັກລາວລ້ານຊ້າງມີເນື້ອໃນເວົ້າເຖິງຫຍັງແດ່?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E0AA603E-D828-4AB5-8554-EF22338A673B}"/>
              </a:ext>
            </a:extLst>
          </p:cNvPr>
          <p:cNvSpPr/>
          <p:nvPr/>
        </p:nvSpPr>
        <p:spPr>
          <a:xfrm>
            <a:off x="4015409" y="1699591"/>
            <a:ext cx="7941365" cy="4336130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457200" indent="-4572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AutoNum type="arabicPeriod"/>
            </a:pPr>
            <a:r>
              <a:rPr lang="lo-LA" sz="3200" dirty="0">
                <a:solidFill>
                  <a:schemeClr val="tx1"/>
                </a:solidFill>
                <a:latin typeface="Phetsarath OT" pitchFamily="2" charset="0"/>
                <a:cs typeface="Phetsarath OT" pitchFamily="2" charset="0"/>
              </a:rPr>
              <a:t>ເນື້ອໃນທີ່ເວົ້າເຖິງບຸກຄົນອຸດົມຄະຕິ ຫຼື ຮູບແບບຄົນຂອງຊົນຊັ້ນສັກດີນາ</a:t>
            </a:r>
          </a:p>
          <a:p>
            <a:pPr marL="457200" indent="-4572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Tx/>
              <a:buAutoNum type="arabicPeriod"/>
            </a:pPr>
            <a:r>
              <a:rPr lang="lo-LA" sz="3200" dirty="0">
                <a:solidFill>
                  <a:schemeClr val="tx1"/>
                </a:solidFill>
                <a:latin typeface="Phetsarath OT" pitchFamily="2" charset="0"/>
                <a:cs typeface="Phetsarath OT" pitchFamily="2" charset="0"/>
              </a:rPr>
              <a:t>ເນື້ອໃນເວົ້າເຖິງແມ່ຍິງເປັນຮູບພາບໃຈກາງຂອງວັນນະກຳໄລຍະນັ້ນ</a:t>
            </a:r>
          </a:p>
          <a:p>
            <a:pPr marL="457200" indent="-4572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Tx/>
              <a:buAutoNum type="arabicPeriod"/>
            </a:pPr>
            <a:r>
              <a:rPr lang="lo-LA" sz="3200" dirty="0">
                <a:solidFill>
                  <a:schemeClr val="tx1"/>
                </a:solidFill>
                <a:latin typeface="Phetsarath OT" pitchFamily="2" charset="0"/>
                <a:cs typeface="Phetsarath OT" pitchFamily="2" charset="0"/>
              </a:rPr>
              <a:t>ເນື້ອໃນທີ່ເວົ້າເຖິງກຳລັງອະທຳໃນສັງຄົມ</a:t>
            </a:r>
          </a:p>
          <a:p>
            <a:pPr marL="457200" indent="-4572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Tx/>
              <a:buAutoNum type="arabicPeriod"/>
            </a:pPr>
            <a:r>
              <a:rPr lang="lo-LA" sz="3200" dirty="0">
                <a:solidFill>
                  <a:schemeClr val="tx1"/>
                </a:solidFill>
                <a:latin typeface="Phetsarath OT" pitchFamily="2" charset="0"/>
                <a:cs typeface="Phetsarath OT" pitchFamily="2" charset="0"/>
              </a:rPr>
              <a:t>ເນື້ອໃນທີ່ເວົ້າເຖິງ ນ້ຳໃຈຮັກຊາດຂອງນັກແຕ່ງ</a:t>
            </a:r>
            <a:endParaRPr lang="en-US" sz="3200" dirty="0">
              <a:solidFill>
                <a:schemeClr val="tx1"/>
              </a:solidFill>
              <a:latin typeface="Phetsarath OT" pitchFamily="2" charset="0"/>
              <a:cs typeface="Phetsarath OT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D43216A-D509-4FDA-821B-B3C4A9CB7B00}"/>
              </a:ext>
            </a:extLst>
          </p:cNvPr>
          <p:cNvSpPr/>
          <p:nvPr/>
        </p:nvSpPr>
        <p:spPr>
          <a:xfrm>
            <a:off x="4015409" y="6187477"/>
            <a:ext cx="6781603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itchFamily="2" charset="0"/>
                <a:cs typeface="Phetsarath OT" pitchFamily="2" charset="0"/>
              </a:rPr>
              <a:t>ອ້າງຈາກ:</a:t>
            </a:r>
            <a:r>
              <a:rPr lang="lo-LA" sz="2000" dirty="0">
                <a:effectLst/>
                <a:latin typeface="Phetsarath" panose="02000500000000000000" pitchFamily="2" charset="0"/>
                <a:ea typeface="Calibri" panose="020F0502020204030204" pitchFamily="34" charset="0"/>
                <a:cs typeface="Phetsarath" panose="02000500000000000000" pitchFamily="2" charset="0"/>
              </a:rPr>
              <a:t> ກຽງແກ້ວ ນວນນະວົງ ພ້ອມຄະນະ (200</a:t>
            </a:r>
            <a:r>
              <a:rPr lang="en-US" sz="2000" dirty="0">
                <a:effectLst/>
                <a:latin typeface="Phetsarath" panose="02000500000000000000" pitchFamily="2" charset="0"/>
                <a:ea typeface="Calibri" panose="020F0502020204030204" pitchFamily="34" charset="0"/>
                <a:cs typeface="Phetsarath" panose="02000500000000000000" pitchFamily="2" charset="0"/>
              </a:rPr>
              <a:t>2</a:t>
            </a:r>
            <a:r>
              <a:rPr lang="lo-LA" sz="2000" dirty="0">
                <a:effectLst/>
                <a:latin typeface="Phetsarath" panose="02000500000000000000" pitchFamily="2" charset="0"/>
                <a:ea typeface="Calibri" panose="020F0502020204030204" pitchFamily="34" charset="0"/>
                <a:cs typeface="Phetsarath" panose="02000500000000000000" pitchFamily="2" charset="0"/>
              </a:rPr>
              <a:t>). 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22119552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11">
            <a:extLst>
              <a:ext uri="{FF2B5EF4-FFF2-40B4-BE49-F238E27FC236}">
                <a16:creationId xmlns:a16="http://schemas.microsoft.com/office/drawing/2014/main" id="{78E78B82-63EA-4C69-9B8F-9CE558AE5ABD}"/>
              </a:ext>
            </a:extLst>
          </p:cNvPr>
          <p:cNvSpPr/>
          <p:nvPr/>
        </p:nvSpPr>
        <p:spPr>
          <a:xfrm>
            <a:off x="248478" y="2472132"/>
            <a:ext cx="3359426" cy="2880497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lo-LA" sz="2800" b="1" dirty="0">
                <a:solidFill>
                  <a:schemeClr val="tx1"/>
                </a:solidFill>
                <a:latin typeface="Phetsarath OT" pitchFamily="2" charset="0"/>
                <a:cs typeface="Phetsarath OT" pitchFamily="2" charset="0"/>
              </a:rPr>
              <a:t>1. ເນື້ອໃນທີ່ເວົ້າເຖິງບຸກ ຄົນອຸດົມຄະຕິ ຫຼື ຮູບແບບຄົນຂອງຊົນຊັ້ນສັກດີນາ ມີ 4 ເງື່ອນໄຂ:</a:t>
            </a:r>
            <a:endParaRPr lang="en-US" sz="2800" b="1" dirty="0">
              <a:solidFill>
                <a:schemeClr val="tx1"/>
              </a:solidFill>
              <a:latin typeface="Phetsarath OT" pitchFamily="2" charset="0"/>
              <a:cs typeface="Phetsarath OT" pitchFamily="2" charset="0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E0AA603E-D828-4AB5-8554-EF22338A673B}"/>
              </a:ext>
            </a:extLst>
          </p:cNvPr>
          <p:cNvSpPr/>
          <p:nvPr/>
        </p:nvSpPr>
        <p:spPr>
          <a:xfrm>
            <a:off x="3796749" y="1789043"/>
            <a:ext cx="8146774" cy="4246677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lvl="1" algn="thaiDist"/>
            <a:r>
              <a:rPr lang="en-US" sz="3000" dirty="0">
                <a:latin typeface="Phetsarath OT" pitchFamily="2" charset="0"/>
                <a:cs typeface="Phetsarath OT" pitchFamily="2" charset="0"/>
              </a:rPr>
              <a:t>1</a:t>
            </a:r>
            <a:r>
              <a:rPr lang="lo-LA" sz="3000" dirty="0">
                <a:latin typeface="Phetsarath OT" pitchFamily="2" charset="0"/>
                <a:cs typeface="Phetsarath OT" pitchFamily="2" charset="0"/>
              </a:rPr>
              <a:t>.1</a:t>
            </a:r>
            <a:r>
              <a:rPr lang="en-US" sz="30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3000" dirty="0">
                <a:latin typeface="Phetsarath OT" pitchFamily="2" charset="0"/>
                <a:cs typeface="Phetsarath OT" pitchFamily="2" charset="0"/>
              </a:rPr>
              <a:t>ມີຄວາມເກັ່ງກ້າສາມາດທາງດ້ານສາດຕະສິນອາຄົມ:</a:t>
            </a:r>
          </a:p>
          <a:p>
            <a:pPr algn="thaiDist"/>
            <a:r>
              <a:rPr lang="lo-LA" sz="3000" u="sng" dirty="0">
                <a:latin typeface="Phetsarath OT" pitchFamily="2" charset="0"/>
                <a:cs typeface="Phetsarath OT" pitchFamily="2" charset="0"/>
              </a:rPr>
              <a:t>ມີ 2 ຮູບການຄື:</a:t>
            </a:r>
          </a:p>
          <a:p>
            <a:pPr marL="342900" indent="-342900" algn="thaiDist">
              <a:lnSpc>
                <a:spcPct val="150000"/>
              </a:lnSpc>
              <a:buFont typeface="Wingdings" pitchFamily="2" charset="2"/>
              <a:buChar char="Ø"/>
            </a:pPr>
            <a:r>
              <a:rPr lang="lo-LA" sz="3000" dirty="0">
                <a:latin typeface="Phetsarath OT" pitchFamily="2" charset="0"/>
                <a:cs typeface="Phetsarath OT" pitchFamily="2" charset="0"/>
              </a:rPr>
              <a:t>ຄວາມເກັ່ງກ້າສາມາດທາງດ້ານສາດຕະສິນອາຄົມທີ່ມີມາແຕ່ທ້ອງແມ່. </a:t>
            </a:r>
          </a:p>
          <a:p>
            <a:pPr marL="342900" indent="-342900" algn="thaiDist">
              <a:lnSpc>
                <a:spcPct val="150000"/>
              </a:lnSpc>
              <a:buFont typeface="Wingdings" pitchFamily="2" charset="2"/>
              <a:buChar char="Ø"/>
            </a:pPr>
            <a:r>
              <a:rPr lang="lo-LA" sz="3000" dirty="0">
                <a:latin typeface="Phetsarath OT" pitchFamily="2" charset="0"/>
                <a:cs typeface="Phetsarath OT" pitchFamily="2" charset="0"/>
              </a:rPr>
              <a:t>ຄວາມເກັ່ງກ້າສາມາດທາງດ້ານສາດຕະສິນອາຄົມຂອງທ້າວນາງມີມາໄດ້ຍ້ອນການຮ່ຳຮຽນນຳພໍ່ກໍ່ນຳຄູ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D43216A-D509-4FDA-821B-B3C4A9CB7B00}"/>
              </a:ext>
            </a:extLst>
          </p:cNvPr>
          <p:cNvSpPr/>
          <p:nvPr/>
        </p:nvSpPr>
        <p:spPr>
          <a:xfrm>
            <a:off x="3796749" y="6135111"/>
            <a:ext cx="5847523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0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0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26295846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11">
            <a:extLst>
              <a:ext uri="{FF2B5EF4-FFF2-40B4-BE49-F238E27FC236}">
                <a16:creationId xmlns:a16="http://schemas.microsoft.com/office/drawing/2014/main" id="{78E78B82-63EA-4C69-9B8F-9CE558AE5ABD}"/>
              </a:ext>
            </a:extLst>
          </p:cNvPr>
          <p:cNvSpPr/>
          <p:nvPr/>
        </p:nvSpPr>
        <p:spPr>
          <a:xfrm>
            <a:off x="387626" y="2854648"/>
            <a:ext cx="3140766" cy="2184758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3200" b="1" dirty="0">
                <a:latin typeface="Phetsarath OT" pitchFamily="2" charset="0"/>
                <a:cs typeface="Phetsarath OT" pitchFamily="2" charset="0"/>
              </a:rPr>
              <a:t>1</a:t>
            </a:r>
            <a:r>
              <a:rPr lang="lo-LA" sz="3200" b="1" dirty="0">
                <a:latin typeface="Phetsarath OT" pitchFamily="2" charset="0"/>
                <a:cs typeface="Phetsarath OT" pitchFamily="2" charset="0"/>
              </a:rPr>
              <a:t>.2</a:t>
            </a:r>
            <a:r>
              <a:rPr lang="en-US" sz="3200" b="1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3200" b="1" dirty="0">
                <a:latin typeface="Phetsarath OT" pitchFamily="2" charset="0"/>
                <a:cs typeface="Phetsarath OT" pitchFamily="2" charset="0"/>
              </a:rPr>
              <a:t>ບຸກຄົນສັດຊື່ສຸດ ຈະລິດຕໍ່ເຊື້ອຕະກຸນ</a:t>
            </a:r>
            <a:endParaRPr lang="en-US" sz="3200" dirty="0">
              <a:latin typeface="Phetsarath OT" pitchFamily="2" charset="0"/>
              <a:cs typeface="Phetsarath OT" pitchFamily="2" charset="0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E0AA603E-D828-4AB5-8554-EF22338A673B}"/>
              </a:ext>
            </a:extLst>
          </p:cNvPr>
          <p:cNvSpPr/>
          <p:nvPr/>
        </p:nvSpPr>
        <p:spPr>
          <a:xfrm>
            <a:off x="3985590" y="2179056"/>
            <a:ext cx="7818784" cy="3535943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lvl="1" algn="ctr">
              <a:lnSpc>
                <a:spcPct val="150000"/>
              </a:lnSpc>
            </a:pPr>
            <a:r>
              <a:rPr lang="lo-LA" sz="3200" dirty="0">
                <a:latin typeface="Phetsarath OT" pitchFamily="2" charset="0"/>
                <a:cs typeface="Phetsarath OT" pitchFamily="2" charset="0"/>
              </a:rPr>
              <a:t>ເຂົາຈຳເປັນຕ້ອງເຮັດວຽກດ້ວຍຄວາມສະໝັກໃຈ</a:t>
            </a:r>
            <a:r>
              <a:rPr lang="en-US" sz="3200" dirty="0">
                <a:latin typeface="Phetsarath OT" pitchFamily="2" charset="0"/>
                <a:cs typeface="Phetsarath OT" pitchFamily="2" charset="0"/>
              </a:rPr>
              <a:t>,</a:t>
            </a:r>
            <a:r>
              <a:rPr lang="lo-LA" sz="3200" dirty="0">
                <a:latin typeface="Phetsarath OT" pitchFamily="2" charset="0"/>
                <a:cs typeface="Phetsarath OT" pitchFamily="2" charset="0"/>
              </a:rPr>
              <a:t> ມີຄວາມຊື່ສັດບໍລິສຸດເພື່ອຕອງສະໜອງກັບເຊື້ອຕະກຸນ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D43216A-D509-4FDA-821B-B3C4A9CB7B00}"/>
              </a:ext>
            </a:extLst>
          </p:cNvPr>
          <p:cNvSpPr/>
          <p:nvPr/>
        </p:nvSpPr>
        <p:spPr>
          <a:xfrm>
            <a:off x="3985590" y="6031763"/>
            <a:ext cx="5708374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0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0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6936720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11">
            <a:extLst>
              <a:ext uri="{FF2B5EF4-FFF2-40B4-BE49-F238E27FC236}">
                <a16:creationId xmlns:a16="http://schemas.microsoft.com/office/drawing/2014/main" id="{78E78B82-63EA-4C69-9B8F-9CE558AE5ABD}"/>
              </a:ext>
            </a:extLst>
          </p:cNvPr>
          <p:cNvSpPr/>
          <p:nvPr/>
        </p:nvSpPr>
        <p:spPr>
          <a:xfrm>
            <a:off x="278295" y="2517181"/>
            <a:ext cx="3707297" cy="2860618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3200" b="1" dirty="0">
                <a:latin typeface="Phetsarath OT" pitchFamily="2" charset="0"/>
                <a:cs typeface="Phetsarath OT" pitchFamily="2" charset="0"/>
              </a:rPr>
              <a:t>1</a:t>
            </a:r>
            <a:r>
              <a:rPr lang="lo-LA" sz="3200" b="1" dirty="0">
                <a:latin typeface="Phetsarath OT" pitchFamily="2" charset="0"/>
                <a:cs typeface="Phetsarath OT" pitchFamily="2" charset="0"/>
              </a:rPr>
              <a:t>.3 ຜ່ານຜ່າຄວາມຫຍຸ້ງ ຍາກ, ມີຄວາມອົດທົນຜ່ານຜ່າອຸປະສັກເພື່ອສ້າງຜົນງານ</a:t>
            </a:r>
            <a:endParaRPr lang="en-US" sz="3200" dirty="0">
              <a:latin typeface="Phetsarath OT" pitchFamily="2" charset="0"/>
              <a:cs typeface="Phetsarath OT" pitchFamily="2" charset="0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E0AA603E-D828-4AB5-8554-EF22338A673B}"/>
              </a:ext>
            </a:extLst>
          </p:cNvPr>
          <p:cNvSpPr/>
          <p:nvPr/>
        </p:nvSpPr>
        <p:spPr>
          <a:xfrm>
            <a:off x="4293704" y="2097156"/>
            <a:ext cx="7533862" cy="3700669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lvl="1" algn="thaiDist">
              <a:lnSpc>
                <a:spcPct val="150000"/>
              </a:lnSpc>
            </a:pPr>
            <a:r>
              <a:rPr lang="lo-LA" sz="3000" dirty="0">
                <a:latin typeface="Phetsarath OT" pitchFamily="2" charset="0"/>
                <a:cs typeface="Phetsarath OT" pitchFamily="2" charset="0"/>
              </a:rPr>
              <a:t>	ບັນດາທ້າວ-ນາງຕ່າງໆທີ່ເປັນຕົວລະຄອນເອກໃນບົດເລື່ອງຕ່າງໆ ເມື່ອກຳເນີດເກີດມາແລ້ວຕ້ອງໄດ້ພົບກັບອຸປະສັກຕ່າງໆໃນຊີວິດ</a:t>
            </a:r>
            <a:r>
              <a:rPr lang="en-US" sz="3000" dirty="0">
                <a:latin typeface="Phetsarath OT" pitchFamily="2" charset="0"/>
                <a:cs typeface="Phetsarath OT" pitchFamily="2" charset="0"/>
              </a:rPr>
              <a:t>,</a:t>
            </a:r>
            <a:r>
              <a:rPr lang="lo-LA" sz="3000" dirty="0">
                <a:latin typeface="Phetsarath OT" pitchFamily="2" charset="0"/>
                <a:cs typeface="Phetsarath OT" pitchFamily="2" charset="0"/>
              </a:rPr>
              <a:t> ຜ່ານຜ່າຄວາມຫຍຸ້ງຍາກຈຶ່ງໄປເຖິງເປົ້າໝາຍ ເພື່ອເຮັດຫຼ້ອນໜ້າທີ່ຂອງຕົນຢ່າງໜ້າເພິ່ງພໍໃຈ.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D43216A-D509-4FDA-821B-B3C4A9CB7B00}"/>
              </a:ext>
            </a:extLst>
          </p:cNvPr>
          <p:cNvSpPr/>
          <p:nvPr/>
        </p:nvSpPr>
        <p:spPr>
          <a:xfrm>
            <a:off x="4293704" y="6151033"/>
            <a:ext cx="6781603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0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0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49128016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11">
            <a:extLst>
              <a:ext uri="{FF2B5EF4-FFF2-40B4-BE49-F238E27FC236}">
                <a16:creationId xmlns:a16="http://schemas.microsoft.com/office/drawing/2014/main" id="{78E78B82-63EA-4C69-9B8F-9CE558AE5ABD}"/>
              </a:ext>
            </a:extLst>
          </p:cNvPr>
          <p:cNvSpPr/>
          <p:nvPr/>
        </p:nvSpPr>
        <p:spPr>
          <a:xfrm>
            <a:off x="298173" y="3250377"/>
            <a:ext cx="3766930" cy="1787192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marL="0" lvl="1">
              <a:lnSpc>
                <a:spcPct val="150000"/>
              </a:lnSpc>
            </a:pPr>
            <a:r>
              <a:rPr lang="en-US" sz="3200" b="1" dirty="0">
                <a:latin typeface="Phetsarath OT" pitchFamily="2" charset="0"/>
                <a:cs typeface="Phetsarath OT" pitchFamily="2" charset="0"/>
              </a:rPr>
              <a:t>1</a:t>
            </a:r>
            <a:r>
              <a:rPr lang="lo-LA" sz="3200" b="1" dirty="0">
                <a:latin typeface="Phetsarath OT" pitchFamily="2" charset="0"/>
                <a:cs typeface="Phetsarath OT" pitchFamily="2" charset="0"/>
              </a:rPr>
              <a:t>.4 ເຮັດວຽກໂດຍບໍ່ຮຽກ ຮ້ອງຄຸນຄ່າຕອບແທນ</a:t>
            </a:r>
            <a:endParaRPr lang="en-US" sz="3200" dirty="0">
              <a:latin typeface="Phetsarath OT" pitchFamily="2" charset="0"/>
              <a:cs typeface="Phetsarath OT" pitchFamily="2" charset="0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E0AA603E-D828-4AB5-8554-EF22338A673B}"/>
              </a:ext>
            </a:extLst>
          </p:cNvPr>
          <p:cNvSpPr/>
          <p:nvPr/>
        </p:nvSpPr>
        <p:spPr>
          <a:xfrm>
            <a:off x="4353337" y="1610139"/>
            <a:ext cx="7709453" cy="4411685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/>
            <a:r>
              <a:rPr lang="lo-LA" sz="3000" dirty="0">
                <a:latin typeface="Phetsarath OT" pitchFamily="2" charset="0"/>
                <a:cs typeface="Phetsarath OT" pitchFamily="2" charset="0"/>
              </a:rPr>
              <a:t>	ການເຮັດວຽກຂອງບັນດາທ້າວ-ນາງທີ່ເປັນຕົວລະຄອນໃນບົດເລື່ອງຕ່າງໆນັ້ນແມ່ນເຂົາເຈົ້າເຮັດວຽກດ້ວຍຄວາມສະໝັກໃຈບໍ່ແມ່ນຖືກບັງຄັບແຕ່ຢ່າງໃດ ເມື່ອເຮັດສຳເລັດເຂົາເຈົ້າກໍບໍ່ຮຽກຮ້ອງເອົາຜົນງານ</a:t>
            </a:r>
            <a:r>
              <a:rPr lang="en-US" sz="3000" dirty="0">
                <a:latin typeface="Phetsarath OT" pitchFamily="2" charset="0"/>
                <a:cs typeface="Phetsarath OT" pitchFamily="2" charset="0"/>
              </a:rPr>
              <a:t>,</a:t>
            </a:r>
            <a:r>
              <a:rPr lang="lo-LA" sz="3000" dirty="0">
                <a:latin typeface="Phetsarath OT" pitchFamily="2" charset="0"/>
                <a:cs typeface="Phetsarath OT" pitchFamily="2" charset="0"/>
              </a:rPr>
              <a:t> ແຕ່ສຸດທ້າຍເຂົາເຈົ້າກໍໄດ້ເປັນພະຍາປົກຄອງເມືອງ.</a:t>
            </a:r>
          </a:p>
          <a:p>
            <a:pPr algn="thaiDist"/>
            <a:r>
              <a:rPr lang="lo-LA" sz="3000" dirty="0">
                <a:latin typeface="Phetsarath OT" pitchFamily="2" charset="0"/>
                <a:cs typeface="Phetsarath OT" pitchFamily="2" charset="0"/>
              </a:rPr>
              <a:t>	ສິນໄຊ ນຳເອົາອາມາໃຫ້ພໍ່ (ກຸດສະລາດ);</a:t>
            </a:r>
            <a:r>
              <a:rPr lang="en-US" sz="30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3000" dirty="0">
                <a:latin typeface="Phetsarath OT" pitchFamily="2" charset="0"/>
                <a:cs typeface="Phetsarath OT" pitchFamily="2" charset="0"/>
              </a:rPr>
              <a:t>ທ້າວ ເກດສຸລິຍົງຍານ ໄປນຳເອົາແມ່ມາໃຫ້ພໍ່ (ມະຫາວົງ)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D43216A-D509-4FDA-821B-B3C4A9CB7B00}"/>
              </a:ext>
            </a:extLst>
          </p:cNvPr>
          <p:cNvSpPr/>
          <p:nvPr/>
        </p:nvSpPr>
        <p:spPr>
          <a:xfrm>
            <a:off x="4353337" y="6151032"/>
            <a:ext cx="6781603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0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0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1338891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11">
            <a:extLst>
              <a:ext uri="{FF2B5EF4-FFF2-40B4-BE49-F238E27FC236}">
                <a16:creationId xmlns:a16="http://schemas.microsoft.com/office/drawing/2014/main" id="{78E78B82-63EA-4C69-9B8F-9CE558AE5ABD}"/>
              </a:ext>
            </a:extLst>
          </p:cNvPr>
          <p:cNvSpPr/>
          <p:nvPr/>
        </p:nvSpPr>
        <p:spPr>
          <a:xfrm>
            <a:off x="268357" y="2420458"/>
            <a:ext cx="3836504" cy="2463052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marL="0" lvl="1" algn="ctr">
              <a:lnSpc>
                <a:spcPct val="150000"/>
              </a:lnSpc>
            </a:pPr>
            <a:r>
              <a:rPr lang="lo-LA" sz="3200" b="1" dirty="0">
                <a:solidFill>
                  <a:schemeClr val="tx1"/>
                </a:solidFill>
                <a:latin typeface="Phetsarath OT" pitchFamily="2" charset="0"/>
                <a:cs typeface="Phetsarath OT" pitchFamily="2" charset="0"/>
              </a:rPr>
              <a:t>2. ເນື້ອໃນເວົ້າເຖິງແມ່ຍິງເປັນຮູບພາບໃຈກາງຂອງວັນນະກຳໄລຍະນັ້ນ</a:t>
            </a:r>
            <a:endParaRPr lang="en-US" sz="3200" b="1" dirty="0">
              <a:solidFill>
                <a:schemeClr val="tx1"/>
              </a:solidFill>
              <a:latin typeface="Phetsarath OT" pitchFamily="2" charset="0"/>
              <a:cs typeface="Phetsarath OT" pitchFamily="2" charset="0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E0AA603E-D828-4AB5-8554-EF22338A673B}"/>
              </a:ext>
            </a:extLst>
          </p:cNvPr>
          <p:cNvSpPr/>
          <p:nvPr/>
        </p:nvSpPr>
        <p:spPr>
          <a:xfrm>
            <a:off x="4303642" y="2047459"/>
            <a:ext cx="7709453" cy="3209051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thaiDist">
              <a:lnSpc>
                <a:spcPct val="150000"/>
              </a:lnSpc>
            </a:pPr>
            <a:r>
              <a:rPr lang="lo-LA" sz="3200" b="1" u="sng" dirty="0">
                <a:latin typeface="Phetsarath OT" pitchFamily="2" charset="0"/>
                <a:cs typeface="Phetsarath OT" pitchFamily="2" charset="0"/>
              </a:rPr>
              <a:t>ກິດຈະກຳ: </a:t>
            </a:r>
          </a:p>
          <a:p>
            <a:pPr lvl="0" algn="thaiDist"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2) ເປັນຫຍັງເພດຍິງຈິ່ງເປັນຮູບພາບໃຈກາງຂອງວັນນະກຳໄລຍະນັ້ນໄດ້?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D43216A-D509-4FDA-821B-B3C4A9CB7B00}"/>
              </a:ext>
            </a:extLst>
          </p:cNvPr>
          <p:cNvSpPr/>
          <p:nvPr/>
        </p:nvSpPr>
        <p:spPr>
          <a:xfrm>
            <a:off x="268357" y="5753468"/>
            <a:ext cx="6781603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0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0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12898129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E0AA603E-D828-4AB5-8554-EF22338A673B}"/>
              </a:ext>
            </a:extLst>
          </p:cNvPr>
          <p:cNvSpPr/>
          <p:nvPr/>
        </p:nvSpPr>
        <p:spPr>
          <a:xfrm>
            <a:off x="490329" y="765314"/>
            <a:ext cx="8912088" cy="3888869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>
              <a:lnSpc>
                <a:spcPct val="150000"/>
              </a:lnSpc>
              <a:buFont typeface="Wingdings" pitchFamily="2" charset="2"/>
              <a:buChar char="Ø"/>
            </a:pPr>
            <a:r>
              <a:rPr lang="lo-LA" sz="3200" dirty="0">
                <a:solidFill>
                  <a:schemeClr val="tx1"/>
                </a:solidFill>
                <a:latin typeface="Phetsarath OT" pitchFamily="2" charset="0"/>
                <a:cs typeface="Phetsarath OT" pitchFamily="2" charset="0"/>
              </a:rPr>
              <a:t>ເປັນຜູ້ໄດ້ຮັບຄວາມທຸກຫຼາຍ (ຮີດຄອງປະເພນີ, ຜົວ), ແຕ່ເຂົາເຈົ້າພັດເປັນຜູ້ບໍລິສຸດຕໍ່ລູກຜົວ, ສະຫຼາດ ມີໄຫວພິບ...</a:t>
            </a:r>
          </a:p>
          <a:p>
            <a:pPr algn="thaiDist">
              <a:lnSpc>
                <a:spcPct val="150000"/>
              </a:lnSpc>
            </a:pPr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 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ຕົວຢ່າງ</a:t>
            </a:r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: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ຕົວລະຄອນນາງ ປະທຸມມາໃນເລື່ອງ: ທ້າວໂສວັດ</a:t>
            </a:r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ນາງເທວະດາທິສົງກາ ໃນເລື່ອງທ້າວ ຈັນທະຄາດ ແລະ ອື່ນໆ</a:t>
            </a:r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  </a:t>
            </a:r>
            <a:endParaRPr lang="lo-LA" sz="3200" dirty="0">
              <a:solidFill>
                <a:schemeClr val="tx1"/>
              </a:solidFill>
              <a:latin typeface="Phetsarath OT" pitchFamily="2" charset="0"/>
              <a:cs typeface="Phetsarath OT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D43216A-D509-4FDA-821B-B3C4A9CB7B00}"/>
              </a:ext>
            </a:extLst>
          </p:cNvPr>
          <p:cNvSpPr/>
          <p:nvPr/>
        </p:nvSpPr>
        <p:spPr>
          <a:xfrm>
            <a:off x="3859694" y="5942311"/>
            <a:ext cx="6781603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0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0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06786944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E0AA603E-D828-4AB5-8554-EF22338A673B}"/>
              </a:ext>
            </a:extLst>
          </p:cNvPr>
          <p:cNvSpPr/>
          <p:nvPr/>
        </p:nvSpPr>
        <p:spPr>
          <a:xfrm>
            <a:off x="430695" y="1103243"/>
            <a:ext cx="9001540" cy="4124740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marL="457200" indent="-457200" algn="thaiDi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lo-LA" sz="3200" dirty="0">
                <a:solidFill>
                  <a:schemeClr val="tx1"/>
                </a:solidFill>
                <a:latin typeface="Phetsarath OT" pitchFamily="2" charset="0"/>
                <a:cs typeface="Phetsarath OT" pitchFamily="2" charset="0"/>
              </a:rPr>
              <a:t>ໄດ້ຮັບຄວາມທຸກຍ້ອນການຂັດແຍ່ງໃນສັງຄົມລະຫວ່າງຍົດຖາບັນດາສັກ (ເມຍນ້ອຍ-ເມຍຫຼວງ)</a:t>
            </a:r>
            <a:r>
              <a:rPr lang="en-US" sz="3200" dirty="0">
                <a:solidFill>
                  <a:schemeClr val="tx1"/>
                </a:solidFill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ແມ່ນຄວາມເປັນ ຕາຍໃນສັງຄົມສັກດີນາ</a:t>
            </a:r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.</a:t>
            </a:r>
            <a:endParaRPr lang="lo-LA" sz="3200" dirty="0">
              <a:solidFill>
                <a:schemeClr val="tx1"/>
              </a:solidFill>
              <a:latin typeface="Phetsarath OT" pitchFamily="2" charset="0"/>
              <a:cs typeface="Phetsarath OT" pitchFamily="2" charset="0"/>
            </a:endParaRPr>
          </a:p>
          <a:p>
            <a:pPr algn="thaiDist">
              <a:lnSpc>
                <a:spcPct val="150000"/>
              </a:lnSpc>
            </a:pPr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   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ຕົວຢ່າງ</a:t>
            </a:r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: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ຕົວລະຄອນນາງແຕງອ່ອນໄດ້ຮັບຄວາມທຸກແມ່ນຍ້ອນແມ່ໄວຍາກາໄດ້ຖອກເທເງິນຄຳຊື້ຈ້າງຜູ້ທີ່ມີອຳນາດ</a:t>
            </a:r>
            <a:endParaRPr lang="lo-LA" sz="3200" dirty="0">
              <a:solidFill>
                <a:schemeClr val="tx1"/>
              </a:solidFill>
              <a:latin typeface="Phetsarath OT" pitchFamily="2" charset="0"/>
              <a:cs typeface="Phetsarath OT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D43216A-D509-4FDA-821B-B3C4A9CB7B00}"/>
              </a:ext>
            </a:extLst>
          </p:cNvPr>
          <p:cNvSpPr/>
          <p:nvPr/>
        </p:nvSpPr>
        <p:spPr>
          <a:xfrm>
            <a:off x="3909391" y="5942312"/>
            <a:ext cx="6781603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0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0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14005991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E0AA603E-D828-4AB5-8554-EF22338A673B}"/>
              </a:ext>
            </a:extLst>
          </p:cNvPr>
          <p:cNvSpPr/>
          <p:nvPr/>
        </p:nvSpPr>
        <p:spPr>
          <a:xfrm>
            <a:off x="599661" y="924339"/>
            <a:ext cx="9220200" cy="3998199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>
              <a:buFont typeface="Wingdings" pitchFamily="2" charset="2"/>
              <a:buChar char="Ø"/>
            </a:pPr>
            <a:r>
              <a:rPr lang="lo-LA" sz="3200" dirty="0">
                <a:solidFill>
                  <a:schemeClr val="tx1"/>
                </a:solidFill>
                <a:latin typeface="Phetsarath OT" pitchFamily="2" charset="0"/>
                <a:cs typeface="Phetsarath OT" pitchFamily="2" charset="0"/>
              </a:rPr>
              <a:t>ມີຄວາມເກັ່ງກ້າສາມາດໃນການຕີຕ້ານສັດຕູຜູ້ຮຸກຮານ</a:t>
            </a:r>
          </a:p>
          <a:p>
            <a:pPr algn="thaiDist">
              <a:lnSpc>
                <a:spcPct val="150000"/>
              </a:lnSpc>
            </a:pP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>
              <a:lnSpc>
                <a:spcPct val="150000"/>
              </a:lnSpc>
            </a:pPr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 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ຕົວຢ່າງ</a:t>
            </a:r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: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ຕົວລະຄອນພົມມະຈາລີໃນເລື່ອງ: ທ້າວ ຈັນທະຄາດ</a:t>
            </a:r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ນາງພົມມະຈາ ລີ ສາມາດກຳດາບ</a:t>
            </a:r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,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 ກຳລາຂຶ້ນຄາບຄໍຊ້າງເພື່ອຕ້ານກັບການຮຸກຮານຂອງພະຍາໄພຍະສານແຕ່ສຸດທ້າຍນາງກໍເອົາຊະນະພະຍາໄຊຍະສານໄດ້.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D43216A-D509-4FDA-821B-B3C4A9CB7B00}"/>
              </a:ext>
            </a:extLst>
          </p:cNvPr>
          <p:cNvSpPr/>
          <p:nvPr/>
        </p:nvSpPr>
        <p:spPr>
          <a:xfrm>
            <a:off x="3929268" y="5933661"/>
            <a:ext cx="6781603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0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0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7564509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E0AA603E-D828-4AB5-8554-EF22338A673B}"/>
              </a:ext>
            </a:extLst>
          </p:cNvPr>
          <p:cNvSpPr/>
          <p:nvPr/>
        </p:nvSpPr>
        <p:spPr>
          <a:xfrm>
            <a:off x="669233" y="1262270"/>
            <a:ext cx="8544341" cy="3302460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>
              <a:lnSpc>
                <a:spcPct val="150000"/>
              </a:lnSpc>
              <a:buFont typeface="Wingdings" pitchFamily="2" charset="2"/>
              <a:buChar char="Ø"/>
            </a:pPr>
            <a:r>
              <a:rPr lang="lo-LA" sz="3200" dirty="0">
                <a:solidFill>
                  <a:schemeClr val="tx1"/>
                </a:solidFill>
                <a:latin typeface="Phetsarath OT" pitchFamily="2" charset="0"/>
                <a:cs typeface="Phetsarath OT" pitchFamily="2" charset="0"/>
              </a:rPr>
              <a:t>ມີຄວາມຮັກ ແລະຕໍ່ສູ້ເພື່ອປົກປ້ອງຄວາມຮັກຂອງຕົນເອງດ້ວຍ 2 ວິທີຄື: </a:t>
            </a:r>
            <a:endParaRPr lang="en-US" sz="3200" dirty="0">
              <a:solidFill>
                <a:schemeClr val="tx1"/>
              </a:solidFill>
              <a:latin typeface="Phetsarath OT" pitchFamily="2" charset="0"/>
              <a:cs typeface="Phetsarath OT" pitchFamily="2" charset="0"/>
            </a:endParaRPr>
          </a:p>
          <a:p>
            <a:pPr algn="thaiDist">
              <a:lnSpc>
                <a:spcPct val="150000"/>
              </a:lnSpc>
            </a:pPr>
            <a:endParaRPr lang="lo-LA" sz="3200" dirty="0">
              <a:solidFill>
                <a:schemeClr val="tx1"/>
              </a:solidFill>
              <a:latin typeface="Phetsarath OT" pitchFamily="2" charset="0"/>
              <a:cs typeface="Phetsarath OT" pitchFamily="2" charset="0"/>
            </a:endParaRPr>
          </a:p>
          <a:p>
            <a:pPr algn="thaiDist">
              <a:lnSpc>
                <a:spcPct val="150000"/>
              </a:lnSpc>
              <a:buFontTx/>
              <a:buChar char="-"/>
            </a:pPr>
            <a:r>
              <a:rPr lang="lo-LA" sz="3200" dirty="0">
                <a:solidFill>
                  <a:schemeClr val="tx1"/>
                </a:solidFill>
                <a:latin typeface="Phetsarath OT" pitchFamily="2" charset="0"/>
                <a:cs typeface="Phetsarath OT" pitchFamily="2" charset="0"/>
              </a:rPr>
              <a:t> ຕໍ່ສູ້ໄປຕາມເສັ້ນທາງທີ່ເປີດປະຕູໃຫ້ກັບຕົນເອງໄດ້ຕາມຄວາມຫວັງ</a:t>
            </a:r>
          </a:p>
          <a:p>
            <a:pPr algn="thaiDist">
              <a:lnSpc>
                <a:spcPct val="150000"/>
              </a:lnSpc>
              <a:buFontTx/>
              <a:buChar char="-"/>
            </a:pPr>
            <a:r>
              <a:rPr lang="lo-LA" sz="3200" dirty="0">
                <a:solidFill>
                  <a:schemeClr val="tx1"/>
                </a:solidFill>
                <a:latin typeface="Phetsarath OT" pitchFamily="2" charset="0"/>
                <a:cs typeface="Phetsarath OT" pitchFamily="2" charset="0"/>
              </a:rPr>
              <a:t> ຕ້ານກັບພໍ່ແມ່ດ້ວຍເສັ້ນທາງສຸດທ້າຍແມ່ນຂ້າຕົນເອງຕາຍ.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D43216A-D509-4FDA-821B-B3C4A9CB7B00}"/>
              </a:ext>
            </a:extLst>
          </p:cNvPr>
          <p:cNvSpPr/>
          <p:nvPr/>
        </p:nvSpPr>
        <p:spPr>
          <a:xfrm>
            <a:off x="3859693" y="6031763"/>
            <a:ext cx="6781603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0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0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78076003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E0AA603E-D828-4AB5-8554-EF22338A673B}"/>
              </a:ext>
            </a:extLst>
          </p:cNvPr>
          <p:cNvSpPr/>
          <p:nvPr/>
        </p:nvSpPr>
        <p:spPr>
          <a:xfrm>
            <a:off x="311425" y="1166513"/>
            <a:ext cx="10870097" cy="4524973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>
              <a:lnSpc>
                <a:spcPct val="150000"/>
              </a:lnSpc>
            </a:pPr>
            <a:r>
              <a:rPr lang="lo-LA" sz="3200" dirty="0">
                <a:solidFill>
                  <a:schemeClr val="tx1"/>
                </a:solidFill>
                <a:latin typeface="Phetsarath OT" pitchFamily="2" charset="0"/>
                <a:cs typeface="Phetsarath OT" pitchFamily="2" charset="0"/>
              </a:rPr>
              <a:t>ຕົວຢ່າງ</a:t>
            </a:r>
            <a:r>
              <a:rPr lang="en-US" sz="3200" dirty="0">
                <a:solidFill>
                  <a:schemeClr val="tx1"/>
                </a:solidFill>
                <a:latin typeface="Phetsarath OT" pitchFamily="2" charset="0"/>
                <a:cs typeface="Phetsarath OT" pitchFamily="2" charset="0"/>
              </a:rPr>
              <a:t> 1: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... </a:t>
            </a:r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ພໍ່ແມ່ບໍ່ພ້ອມ		</a:t>
            </a:r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ເຮົາຈຶ່ງແຕ່ງກອງລັກ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</a:t>
            </a:r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	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ພໍ່ແມ່ບໍ່ມັກ		</a:t>
            </a:r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ເຮົາຈຶ່ງແຕ່ງກອງໂຈນ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	</a:t>
            </a:r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ເຮົາພ້ອມພາກັນເຂົ້າ	</a:t>
            </a:r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ດົງດອນປ່າໃຫຍ່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	</a:t>
            </a:r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ເອົາຫີນກ້ອນໃຫຍ່	</a:t>
            </a:r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ມາເປັນລຸງຕາ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		ເອົາຫີນກ້ອນໜາ		ມາເປັນນ້າບ່າວ				        ເພິ່ນກ່າວໃຫ້ແລ້ວ		ເຮົາຈຶ່ງຕ່າວຄືນເມືອ...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D43216A-D509-4FDA-821B-B3C4A9CB7B00}"/>
              </a:ext>
            </a:extLst>
          </p:cNvPr>
          <p:cNvSpPr/>
          <p:nvPr/>
        </p:nvSpPr>
        <p:spPr>
          <a:xfrm>
            <a:off x="3879573" y="6095354"/>
            <a:ext cx="6781603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0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0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4598065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E0AA603E-D828-4AB5-8554-EF22338A673B}"/>
              </a:ext>
            </a:extLst>
          </p:cNvPr>
          <p:cNvSpPr/>
          <p:nvPr/>
        </p:nvSpPr>
        <p:spPr>
          <a:xfrm>
            <a:off x="351181" y="1033668"/>
            <a:ext cx="9975576" cy="3044043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>
              <a:lnSpc>
                <a:spcPct val="150000"/>
              </a:lnSpc>
            </a:pPr>
            <a:r>
              <a:rPr lang="lo-LA" sz="3200" dirty="0">
                <a:solidFill>
                  <a:schemeClr val="tx1"/>
                </a:solidFill>
                <a:latin typeface="Phetsarath OT" pitchFamily="2" charset="0"/>
                <a:cs typeface="Phetsarath OT" pitchFamily="2" charset="0"/>
              </a:rPr>
              <a:t>ຕົວຢ່າງ</a:t>
            </a:r>
            <a:r>
              <a:rPr lang="en-US" sz="3200" dirty="0">
                <a:solidFill>
                  <a:schemeClr val="tx1"/>
                </a:solidFill>
                <a:latin typeface="Phetsarath OT" pitchFamily="2" charset="0"/>
                <a:cs typeface="Phetsarath OT" pitchFamily="2" charset="0"/>
              </a:rPr>
              <a:t> 2:		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ອົ້ວຕາຍກ່ອນ		ຖືປີ່ກັບແຄນ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	</a:t>
            </a:r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ຂຸນລູຕາຍລຸນ		</a:t>
            </a:r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ຖືຫວີກັບຊ້ອງ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</a:t>
            </a:r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	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ໄປເອ້ເຢາະເອ້ຢ້ອງ	</a:t>
            </a:r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ເມືອງຟ້າມ່າຍກັນ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D43216A-D509-4FDA-821B-B3C4A9CB7B00}"/>
              </a:ext>
            </a:extLst>
          </p:cNvPr>
          <p:cNvSpPr/>
          <p:nvPr/>
        </p:nvSpPr>
        <p:spPr>
          <a:xfrm>
            <a:off x="4038598" y="5942311"/>
            <a:ext cx="6781603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0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0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67223433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E0AA603E-D828-4AB5-8554-EF22338A673B}"/>
              </a:ext>
            </a:extLst>
          </p:cNvPr>
          <p:cNvSpPr/>
          <p:nvPr/>
        </p:nvSpPr>
        <p:spPr>
          <a:xfrm>
            <a:off x="655983" y="1172818"/>
            <a:ext cx="9303026" cy="4224130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>
              <a:lnSpc>
                <a:spcPct val="150000"/>
              </a:lnSpc>
            </a:pPr>
            <a:r>
              <a:rPr lang="lo-LA" sz="3200" u="sng" dirty="0">
                <a:solidFill>
                  <a:schemeClr val="tx1"/>
                </a:solidFill>
                <a:latin typeface="Phetsarath OT" pitchFamily="2" charset="0"/>
                <a:cs typeface="Phetsarath OT" pitchFamily="2" charset="0"/>
              </a:rPr>
              <a:t>ສະຫຼຸບ</a:t>
            </a:r>
            <a:r>
              <a:rPr lang="lo-LA" sz="3200" dirty="0">
                <a:solidFill>
                  <a:schemeClr val="tx1"/>
                </a:solidFill>
                <a:latin typeface="Phetsarath OT" pitchFamily="2" charset="0"/>
                <a:cs typeface="Phetsarath OT" pitchFamily="2" charset="0"/>
              </a:rPr>
              <a:t>: </a:t>
            </a:r>
          </a:p>
          <a:p>
            <a:pPr algn="thaiDist"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ແມ່ຍິງກໍມີຄວາມສາມາດເທົ່າທຽມກັບຜູ້ຊາຍເໝືອນກັນໃນທຸກຂົງເຂດວຽກງານອື່ນໆ. ດັ່ງນັ້ນ</a:t>
            </a:r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,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 ຕົວລະຄອນເພດຍິງໄດ້ສ່ອງແສງຫຼາຍເນື້ອໃນຂອງບົດວັນນະກຳໃນໄລຍະນີ້. ສະນັ້ນ</a:t>
            </a:r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,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 ແມ່ຍິງຈຶ່ງກາຍເປັນຮູບພາບໃຈກາງວັນນະຄະດີໄລຍະນີ້ເໝືອນກັນ. </a:t>
            </a:r>
            <a:r>
              <a:rPr lang="lo-LA" sz="3200" dirty="0">
                <a:solidFill>
                  <a:schemeClr val="tx1"/>
                </a:solidFill>
                <a:latin typeface="Phetsarath OT" pitchFamily="2" charset="0"/>
                <a:cs typeface="Phetsarath OT" pitchFamily="2" charset="0"/>
              </a:rPr>
              <a:t> 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D43216A-D509-4FDA-821B-B3C4A9CB7B00}"/>
              </a:ext>
            </a:extLst>
          </p:cNvPr>
          <p:cNvSpPr/>
          <p:nvPr/>
        </p:nvSpPr>
        <p:spPr>
          <a:xfrm>
            <a:off x="3859698" y="5932372"/>
            <a:ext cx="6781603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0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0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977973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11">
            <a:extLst>
              <a:ext uri="{FF2B5EF4-FFF2-40B4-BE49-F238E27FC236}">
                <a16:creationId xmlns:a16="http://schemas.microsoft.com/office/drawing/2014/main" id="{78E78B82-63EA-4C69-9B8F-9CE558AE5ABD}"/>
              </a:ext>
            </a:extLst>
          </p:cNvPr>
          <p:cNvSpPr/>
          <p:nvPr/>
        </p:nvSpPr>
        <p:spPr>
          <a:xfrm>
            <a:off x="253446" y="2925417"/>
            <a:ext cx="3856384" cy="1702904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marL="0" lvl="1">
              <a:lnSpc>
                <a:spcPct val="150000"/>
              </a:lnSpc>
            </a:pPr>
            <a:r>
              <a:rPr lang="lo-LA" sz="3200" b="1" dirty="0">
                <a:solidFill>
                  <a:schemeClr val="tx1"/>
                </a:solidFill>
                <a:latin typeface="Phetsarath OT" pitchFamily="2" charset="0"/>
                <a:cs typeface="Phetsarath OT" pitchFamily="2" charset="0"/>
              </a:rPr>
              <a:t>3. ເນື້ອໃນທີ່ເວົ້າເຖິງກຳ ລັງອະທຳໃນສັງຄົມ</a:t>
            </a:r>
            <a:endParaRPr lang="en-US" sz="3200" b="1" dirty="0">
              <a:solidFill>
                <a:schemeClr val="tx1"/>
              </a:solidFill>
              <a:latin typeface="Phetsarath OT" pitchFamily="2" charset="0"/>
              <a:cs typeface="Phetsarath OT" pitchFamily="2" charset="0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E0AA603E-D828-4AB5-8554-EF22338A673B}"/>
              </a:ext>
            </a:extLst>
          </p:cNvPr>
          <p:cNvSpPr/>
          <p:nvPr/>
        </p:nvSpPr>
        <p:spPr>
          <a:xfrm>
            <a:off x="4293703" y="2007704"/>
            <a:ext cx="7709453" cy="3538331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/>
            <a:r>
              <a:rPr lang="lo-LA" sz="3000" b="1" u="sng" dirty="0">
                <a:latin typeface="Phetsarath OT" pitchFamily="2" charset="0"/>
                <a:cs typeface="Phetsarath OT" pitchFamily="2" charset="0"/>
              </a:rPr>
              <a:t>ມີ 2 ປະເພດຄື:</a:t>
            </a:r>
          </a:p>
          <a:p>
            <a:pPr algn="thaiDist"/>
            <a:endParaRPr lang="lo-LA" sz="3000" b="1" u="sng" dirty="0">
              <a:latin typeface="Phetsarath OT" pitchFamily="2" charset="0"/>
              <a:cs typeface="Phetsarath OT" pitchFamily="2" charset="0"/>
            </a:endParaRPr>
          </a:p>
          <a:p>
            <a:pPr marL="342900" indent="-342900" algn="just">
              <a:lnSpc>
                <a:spcPct val="150000"/>
              </a:lnSpc>
              <a:buFont typeface="Wingdings" pitchFamily="2" charset="2"/>
              <a:buChar char="Ø"/>
            </a:pPr>
            <a:r>
              <a:rPr lang="lo-LA" sz="3000" dirty="0">
                <a:latin typeface="Phetsarath OT" pitchFamily="2" charset="0"/>
                <a:cs typeface="Phetsarath OT" pitchFamily="2" charset="0"/>
              </a:rPr>
              <a:t>ປະເພດ: </a:t>
            </a:r>
            <a:r>
              <a:rPr lang="lo-LA" sz="3000" b="1" dirty="0">
                <a:latin typeface="Phetsarath OT" pitchFamily="2" charset="0"/>
                <a:cs typeface="Phetsarath OT" pitchFamily="2" charset="0"/>
              </a:rPr>
              <a:t>ຜີສາງນາງໄມ້, ຍັກ, ສັດ</a:t>
            </a:r>
            <a:r>
              <a:rPr lang="lo-LA" sz="3000" dirty="0">
                <a:latin typeface="Phetsarath OT" pitchFamily="2" charset="0"/>
                <a:cs typeface="Phetsarath OT" pitchFamily="2" charset="0"/>
              </a:rPr>
              <a:t>: ຍັກຫັດທະຈັນ</a:t>
            </a:r>
            <a:r>
              <a:rPr lang="en-US" sz="3000" dirty="0">
                <a:latin typeface="Phetsarath OT" panose="02000500000000020004" pitchFamily="2" charset="0"/>
                <a:cs typeface="Phetsarath OT" panose="02000500000000020004" pitchFamily="2" charset="0"/>
              </a:rPr>
              <a:t>,</a:t>
            </a:r>
            <a:r>
              <a:rPr lang="lo-LA" sz="3000" dirty="0">
                <a:latin typeface="Phetsarath OT" panose="02000500000000020004" pitchFamily="2" charset="0"/>
                <a:cs typeface="Phetsarath OT" panose="02000500000000020004" pitchFamily="2" charset="0"/>
              </a:rPr>
              <a:t> ຍັກສາລະວັນໃນໜັງສືເລື່ອງນາງແຕງອ່ອນ</a:t>
            </a:r>
            <a:r>
              <a:rPr lang="en-US" sz="30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3000" dirty="0">
                <a:latin typeface="Phetsarath OT" panose="02000500000000020004" pitchFamily="2" charset="0"/>
                <a:cs typeface="Phetsarath OT" panose="02000500000000020004" pitchFamily="2" charset="0"/>
              </a:rPr>
              <a:t>ຍັກກຸມ ພັນໃນເລື່ອງ: ສັງສິນໄຊ</a:t>
            </a:r>
            <a:r>
              <a:rPr lang="en-US" sz="30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3000" dirty="0">
                <a:latin typeface="Phetsarath OT" panose="02000500000000020004" pitchFamily="2" charset="0"/>
                <a:cs typeface="Phetsarath OT" panose="02000500000000020004" pitchFamily="2" charset="0"/>
              </a:rPr>
              <a:t>ຮຸ້ງໃນເລື່ອງ: ຈຳປາສີ່ຕົ້ນ. 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D43216A-D509-4FDA-821B-B3C4A9CB7B00}"/>
              </a:ext>
            </a:extLst>
          </p:cNvPr>
          <p:cNvSpPr/>
          <p:nvPr/>
        </p:nvSpPr>
        <p:spPr>
          <a:xfrm>
            <a:off x="4293703" y="5922433"/>
            <a:ext cx="6781603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0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0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4120437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11">
            <a:extLst>
              <a:ext uri="{FF2B5EF4-FFF2-40B4-BE49-F238E27FC236}">
                <a16:creationId xmlns:a16="http://schemas.microsoft.com/office/drawing/2014/main" id="{78E78B82-63EA-4C69-9B8F-9CE558AE5ABD}"/>
              </a:ext>
            </a:extLst>
          </p:cNvPr>
          <p:cNvSpPr/>
          <p:nvPr/>
        </p:nvSpPr>
        <p:spPr>
          <a:xfrm>
            <a:off x="268356" y="2739241"/>
            <a:ext cx="3717234" cy="2690191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marL="0" lvl="1">
              <a:lnSpc>
                <a:spcPct val="150000"/>
              </a:lnSpc>
            </a:pPr>
            <a:r>
              <a:rPr lang="lo-LA" sz="3200" b="1" dirty="0">
                <a:solidFill>
                  <a:schemeClr val="tx1"/>
                </a:solidFill>
                <a:latin typeface="Phetsarath OT" pitchFamily="2" charset="0"/>
                <a:cs typeface="Phetsarath OT" pitchFamily="2" charset="0"/>
              </a:rPr>
              <a:t>3. ເນື້ອໃນທີ່ເວົ້າເຖິງກຳ ລັງອະທຳໃນສັງຄົມ</a:t>
            </a:r>
            <a:endParaRPr lang="en-US" sz="3200" b="1" dirty="0">
              <a:solidFill>
                <a:schemeClr val="tx1"/>
              </a:solidFill>
              <a:latin typeface="Phetsarath OT" pitchFamily="2" charset="0"/>
              <a:cs typeface="Phetsarath OT" pitchFamily="2" charset="0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E0AA603E-D828-4AB5-8554-EF22338A673B}"/>
              </a:ext>
            </a:extLst>
          </p:cNvPr>
          <p:cNvSpPr/>
          <p:nvPr/>
        </p:nvSpPr>
        <p:spPr>
          <a:xfrm>
            <a:off x="4293704" y="1500809"/>
            <a:ext cx="7623314" cy="4422914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/>
            <a:r>
              <a:rPr lang="lo-LA" sz="3000" b="1" u="sng" dirty="0">
                <a:latin typeface="Phetsarath OT" pitchFamily="2" charset="0"/>
                <a:cs typeface="Phetsarath OT" pitchFamily="2" charset="0"/>
              </a:rPr>
              <a:t>ມີ 2 ປະເພດຄື:</a:t>
            </a:r>
          </a:p>
          <a:p>
            <a:pPr algn="thaiDist"/>
            <a:endParaRPr lang="lo-LA" sz="3000" b="1" u="sng" dirty="0">
              <a:latin typeface="Phetsarath OT" pitchFamily="2" charset="0"/>
              <a:cs typeface="Phetsarath OT" pitchFamily="2" charset="0"/>
            </a:endParaRPr>
          </a:p>
          <a:p>
            <a:pPr marL="342900" indent="-342900" algn="thaiDist">
              <a:buFont typeface="Wingdings" pitchFamily="2" charset="2"/>
              <a:buChar char="Ø"/>
            </a:pPr>
            <a:r>
              <a:rPr lang="lo-LA" sz="3000" dirty="0">
                <a:latin typeface="Phetsarath OT" pitchFamily="2" charset="0"/>
                <a:cs typeface="Phetsarath OT" pitchFamily="2" charset="0"/>
              </a:rPr>
              <a:t>ປະເພດ: ມະນຸດ: ພວກທ້າວທັງຫົກຂ້າສິນໄຊ ເພື່ອຫວັງຍາດເອົາຜົນງານຂອງສິນໄຊ</a:t>
            </a:r>
            <a:r>
              <a:rPr lang="en-US" sz="3000" dirty="0">
                <a:latin typeface="Phetsarath OT" panose="02000500000000020004" pitchFamily="2" charset="0"/>
                <a:cs typeface="Phetsarath OT" panose="02000500000000020004" pitchFamily="2" charset="0"/>
              </a:rPr>
              <a:t>,</a:t>
            </a:r>
            <a:r>
              <a:rPr lang="lo-LA" sz="3000" dirty="0">
                <a:latin typeface="Phetsarath OT" panose="02000500000000020004" pitchFamily="2" charset="0"/>
                <a:cs typeface="Phetsarath OT" panose="02000500000000020004" pitchFamily="2" charset="0"/>
              </a:rPr>
              <a:t> ນາງອັກຄີໃນເລື່ອງນາງຄຳກອງ</a:t>
            </a:r>
            <a:r>
              <a:rPr lang="en-US" sz="3000" dirty="0">
                <a:latin typeface="Phetsarath OT" panose="02000500000000020004" pitchFamily="2" charset="0"/>
                <a:cs typeface="Phetsarath OT" panose="02000500000000020004" pitchFamily="2" charset="0"/>
              </a:rPr>
              <a:t>,</a:t>
            </a:r>
            <a:r>
              <a:rPr lang="lo-LA" sz="3000" dirty="0">
                <a:latin typeface="Phetsarath OT" panose="02000500000000020004" pitchFamily="2" charset="0"/>
                <a:cs typeface="Phetsarath OT" panose="02000500000000020004" pitchFamily="2" charset="0"/>
              </a:rPr>
              <a:t> ນາງແມ່ໄວຍາກາໃນເລື່ອງນາງແຕງອ່ອນ.</a:t>
            </a:r>
          </a:p>
          <a:p>
            <a:pPr algn="thaiDist"/>
            <a:r>
              <a:rPr lang="lo-LA" sz="3000" dirty="0">
                <a:latin typeface="Phetsarath OT" panose="02000500000000020004" pitchFamily="2" charset="0"/>
                <a:cs typeface="Phetsarath OT" panose="02000500000000020004" pitchFamily="2" charset="0"/>
              </a:rPr>
              <a:t>       ສະນັ້ນ</a:t>
            </a:r>
            <a:r>
              <a:rPr lang="en-US" sz="30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3000" dirty="0">
                <a:latin typeface="Phetsarath OT" panose="02000500000000020004" pitchFamily="2" charset="0"/>
                <a:cs typeface="Phetsarath OT" panose="02000500000000020004" pitchFamily="2" charset="0"/>
              </a:rPr>
              <a:t>ເຮົາຈຶ່ງເວົ້າໄດ້ວ່າ: ກຳລັງອະທຳທີ່ເປັນມະ ນຸດແມ່ນໂຫດຮ້າຍຈະແຈ້ງ ແລະ ເປັນຕາຢ້ານກວ່າໝູ່.</a:t>
            </a:r>
            <a:endParaRPr lang="en-US" sz="30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D43216A-D509-4FDA-821B-B3C4A9CB7B00}"/>
              </a:ext>
            </a:extLst>
          </p:cNvPr>
          <p:cNvSpPr/>
          <p:nvPr/>
        </p:nvSpPr>
        <p:spPr>
          <a:xfrm>
            <a:off x="4293704" y="6092689"/>
            <a:ext cx="6781603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0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0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36389286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11">
            <a:extLst>
              <a:ext uri="{FF2B5EF4-FFF2-40B4-BE49-F238E27FC236}">
                <a16:creationId xmlns:a16="http://schemas.microsoft.com/office/drawing/2014/main" id="{78E78B82-63EA-4C69-9B8F-9CE558AE5ABD}"/>
              </a:ext>
            </a:extLst>
          </p:cNvPr>
          <p:cNvSpPr/>
          <p:nvPr/>
        </p:nvSpPr>
        <p:spPr>
          <a:xfrm>
            <a:off x="274982" y="3063920"/>
            <a:ext cx="3776870" cy="1683026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marL="0" lvl="1">
              <a:lnSpc>
                <a:spcPct val="150000"/>
              </a:lnSpc>
            </a:pPr>
            <a:r>
              <a:rPr lang="lo-LA" sz="3200" b="1" dirty="0">
                <a:solidFill>
                  <a:schemeClr val="tx1"/>
                </a:solidFill>
                <a:latin typeface="Phetsarath OT" pitchFamily="2" charset="0"/>
                <a:cs typeface="Phetsarath OT" pitchFamily="2" charset="0"/>
              </a:rPr>
              <a:t>4. ເນື້ອໃນທີ່ເວົ້າເຖິງນ້ຳ ໃຈຮັກຊາດຂອງນັກແຕ່ງ.</a:t>
            </a:r>
            <a:endParaRPr lang="en-US" sz="3200" b="1" dirty="0">
              <a:solidFill>
                <a:schemeClr val="tx1"/>
              </a:solidFill>
              <a:latin typeface="Phetsarath OT" pitchFamily="2" charset="0"/>
              <a:cs typeface="Phetsarath OT" pitchFamily="2" charset="0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E0AA603E-D828-4AB5-8554-EF22338A673B}"/>
              </a:ext>
            </a:extLst>
          </p:cNvPr>
          <p:cNvSpPr/>
          <p:nvPr/>
        </p:nvSpPr>
        <p:spPr>
          <a:xfrm>
            <a:off x="4293704" y="1868556"/>
            <a:ext cx="7623314" cy="4073755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>
              <a:lnSpc>
                <a:spcPct val="150000"/>
              </a:lnSpc>
              <a:buFont typeface="Wingdings" pitchFamily="2" charset="2"/>
              <a:buChar char="Ø"/>
            </a:pPr>
            <a:r>
              <a:rPr lang="lo-LA" sz="3200" dirty="0">
                <a:latin typeface="Phetsarath OT" pitchFamily="2" charset="0"/>
                <a:cs typeface="Phetsarath OT" pitchFamily="2" charset="0"/>
              </a:rPr>
              <a:t>ປະເທດເຮົາມີຄວາມສວຍສົດງົດງາມ</a:t>
            </a:r>
            <a:r>
              <a:rPr lang="en-US" sz="3200" dirty="0">
                <a:latin typeface="Phetsarath OT" pitchFamily="2" charset="0"/>
                <a:cs typeface="Phetsarath OT" pitchFamily="2" charset="0"/>
              </a:rPr>
              <a:t>,</a:t>
            </a:r>
            <a:r>
              <a:rPr lang="lo-LA" sz="3200" dirty="0">
                <a:latin typeface="Phetsarath OT" pitchFamily="2" charset="0"/>
                <a:cs typeface="Phetsarath OT" pitchFamily="2" charset="0"/>
              </a:rPr>
              <a:t> ມີຊັບໃນດິນສິນໃນນ້ຳມັ່ງມູນທີ່ສຸດບັນຫານີ້ ແມ່ນເດັ່ນທີ່ສຸດ ເຊິ່ງມັນໄດ້ສະແດງອອກໃນໜັງສືເລື່ອງຕ່າງໆເຊັ່ນ: ຕົ້ນໄມ້</a:t>
            </a:r>
            <a:r>
              <a:rPr lang="en-US" sz="3200" dirty="0">
                <a:latin typeface="Phetsarath OT" pitchFamily="2" charset="0"/>
                <a:cs typeface="Phetsarath OT" pitchFamily="2" charset="0"/>
              </a:rPr>
              <a:t>,</a:t>
            </a:r>
            <a:r>
              <a:rPr lang="lo-LA" sz="3200" dirty="0">
                <a:latin typeface="Phetsarath OT" pitchFamily="2" charset="0"/>
                <a:cs typeface="Phetsarath OT" pitchFamily="2" charset="0"/>
              </a:rPr>
              <a:t> ດອກໄມ້ຕະຫຼອດຮອດຫ້ວຍຮ່ອງຄອງບຶງ ທີ່ປາກົດຢູ່ໃນເລື່ອງ. 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D43216A-D509-4FDA-821B-B3C4A9CB7B00}"/>
              </a:ext>
            </a:extLst>
          </p:cNvPr>
          <p:cNvSpPr/>
          <p:nvPr/>
        </p:nvSpPr>
        <p:spPr>
          <a:xfrm>
            <a:off x="4293704" y="6081459"/>
            <a:ext cx="6781603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0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0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21062204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E0AA603E-D828-4AB5-8554-EF22338A673B}"/>
              </a:ext>
            </a:extLst>
          </p:cNvPr>
          <p:cNvSpPr/>
          <p:nvPr/>
        </p:nvSpPr>
        <p:spPr>
          <a:xfrm>
            <a:off x="516834" y="854765"/>
            <a:ext cx="9422295" cy="3745763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>
              <a:lnSpc>
                <a:spcPct val="150000"/>
              </a:lnSpc>
              <a:buFont typeface="Wingdings" pitchFamily="2" charset="2"/>
              <a:buChar char="Ø"/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ນັກແຕ່ງໄດ້ສະແດງໃຫ້ພວກເຮົາເຫັນແຈ້ງໂດຍຜ່ານການອ່ານ</a:t>
            </a:r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ການຟັງບົດນິພົນ</a:t>
            </a:r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,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 ເຮົາຈະມີຄວາມດູດດື່ມຈິດໃຈກ່ຽວກັບ​ທຳຊາດ. ເວົ້າເຖິງສັດສາວາສິ່ງກໍໄດ້ປາກົດອອກເຊັ່ນ: ການ ເຄື່ອນໄຫວໄປມາ</a:t>
            </a:r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ສຽງຮ້ອງໂຫຂອງມັນໄດເປັນພາຍອັນໜຶ່ງ ທີ່ສວຍສົດງົດງາມ ແລະ ຈັບອົກຈັບໃຈພວກເຮົາ.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D43216A-D509-4FDA-821B-B3C4A9CB7B00}"/>
              </a:ext>
            </a:extLst>
          </p:cNvPr>
          <p:cNvSpPr/>
          <p:nvPr/>
        </p:nvSpPr>
        <p:spPr>
          <a:xfrm>
            <a:off x="3733800" y="6003235"/>
            <a:ext cx="6781603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0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0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82180821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E0AA603E-D828-4AB5-8554-EF22338A673B}"/>
              </a:ext>
            </a:extLst>
          </p:cNvPr>
          <p:cNvSpPr/>
          <p:nvPr/>
        </p:nvSpPr>
        <p:spPr>
          <a:xfrm>
            <a:off x="457200" y="1480929"/>
            <a:ext cx="9481930" cy="3755703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lo-LA" sz="3200" dirty="0">
                <a:latin typeface="Phetsarath OT" pitchFamily="2" charset="0"/>
                <a:cs typeface="Phetsarath OT" pitchFamily="2" charset="0"/>
              </a:rPr>
              <a:t>ມາເຖິງປັດຈຸບັນຮູບພາຍທຳມະຊາດຍັງຕິດພັນຢູ່ສະເໝີ. ສະໄໝການປະຕິວັດ ທ່ານ ພູມີ ວົງວິຈິດ ກໍໄດ້ໝູນໃຊ້ຮູບພາບດັ່ງກ່າວເຂົ້າໃນການປະດິດແຕ່ງກອນ.</a:t>
            </a:r>
            <a:endParaRPr lang="en-US" sz="3200" dirty="0">
              <a:latin typeface="Phetsarath OT" pitchFamily="2" charset="0"/>
              <a:cs typeface="Phetsarath OT" pitchFamily="2" charset="0"/>
            </a:endParaRPr>
          </a:p>
          <a:p>
            <a:r>
              <a:rPr lang="lo-LA" sz="3200" dirty="0">
                <a:latin typeface="Phetsarath OT" pitchFamily="2" charset="0"/>
                <a:cs typeface="Phetsarath OT" pitchFamily="2" charset="0"/>
              </a:rPr>
              <a:t>      	ຕົວຢ່າງ</a:t>
            </a:r>
            <a:r>
              <a:rPr lang="th-TH" sz="3200" dirty="0">
                <a:latin typeface="Phetsarath OT" pitchFamily="2" charset="0"/>
                <a:cs typeface="Phetsarath OT" pitchFamily="2" charset="0"/>
              </a:rPr>
              <a:t>:    </a:t>
            </a:r>
            <a:endParaRPr lang="lo-LA" sz="3200" dirty="0">
              <a:latin typeface="Phetsarath OT" pitchFamily="2" charset="0"/>
              <a:cs typeface="Phetsarath OT" pitchFamily="2" charset="0"/>
            </a:endParaRPr>
          </a:p>
          <a:p>
            <a:r>
              <a:rPr lang="lo-LA" sz="3200" dirty="0">
                <a:latin typeface="Phetsarath OT" pitchFamily="2" charset="0"/>
                <a:cs typeface="Phetsarath OT" pitchFamily="2" charset="0"/>
              </a:rPr>
              <a:t>	</a:t>
            </a:r>
            <a:r>
              <a:rPr lang="th-TH" sz="3200" dirty="0">
                <a:latin typeface="Phetsarath OT" pitchFamily="2" charset="0"/>
                <a:cs typeface="Phetsarath OT" pitchFamily="2" charset="0"/>
              </a:rPr>
              <a:t>	...</a:t>
            </a:r>
            <a:r>
              <a:rPr lang="lo-LA" sz="3200" dirty="0">
                <a:latin typeface="Phetsarath OT" pitchFamily="2" charset="0"/>
                <a:cs typeface="Phetsarath OT" pitchFamily="2" charset="0"/>
              </a:rPr>
              <a:t>ນີ້ແຫຼະເພິ່ນວ່ານໍ້າ        ເຕັມແຕ່ປູປາ</a:t>
            </a:r>
            <a:endParaRPr lang="en-US" sz="3200" dirty="0">
              <a:latin typeface="Phetsarath OT" pitchFamily="2" charset="0"/>
              <a:cs typeface="Phetsarath OT" pitchFamily="2" charset="0"/>
            </a:endParaRPr>
          </a:p>
          <a:p>
            <a:r>
              <a:rPr lang="lo-LA" sz="3200" dirty="0">
                <a:latin typeface="Phetsarath OT" pitchFamily="2" charset="0"/>
                <a:cs typeface="Phetsarath OT" pitchFamily="2" charset="0"/>
              </a:rPr>
              <a:t>		ເພິ່ນວ່ານາ                   ເຕັມແຕ່ຮວງເຂົ້າ</a:t>
            </a:r>
            <a:endParaRPr lang="en-US" sz="3200" dirty="0">
              <a:latin typeface="Phetsarath OT" pitchFamily="2" charset="0"/>
              <a:cs typeface="Phetsarath OT" pitchFamily="2" charset="0"/>
            </a:endParaRPr>
          </a:p>
          <a:p>
            <a:r>
              <a:rPr lang="lo-LA" sz="3200" dirty="0">
                <a:latin typeface="Phetsarath OT" pitchFamily="2" charset="0"/>
                <a:cs typeface="Phetsarath OT" pitchFamily="2" charset="0"/>
              </a:rPr>
              <a:t>		ພູເຂົາກວ້າງ                 	ຈວງຈັນເຕັມປ່າ</a:t>
            </a:r>
            <a:endParaRPr lang="en-US" sz="3200" dirty="0">
              <a:latin typeface="Phetsarath OT" pitchFamily="2" charset="0"/>
              <a:cs typeface="Phetsarath OT" pitchFamily="2" charset="0"/>
            </a:endParaRPr>
          </a:p>
          <a:p>
            <a:r>
              <a:rPr lang="lo-LA" sz="3200" dirty="0">
                <a:latin typeface="Phetsarath OT" pitchFamily="2" charset="0"/>
                <a:cs typeface="Phetsarath OT" pitchFamily="2" charset="0"/>
              </a:rPr>
              <a:t>		ຫີນສີລາຢູ່ນໍ້າ                ເປັນແກ້ວຄ່າແພງ</a:t>
            </a:r>
            <a:r>
              <a:rPr lang="th-TH" sz="3200" dirty="0">
                <a:latin typeface="Phetsarath OT" pitchFamily="2" charset="0"/>
                <a:cs typeface="Phetsarath OT" pitchFamily="2" charset="0"/>
              </a:rPr>
              <a:t>...</a:t>
            </a:r>
            <a:endParaRPr lang="en-US" sz="3200" dirty="0">
              <a:latin typeface="Phetsarath OT" pitchFamily="2" charset="0"/>
              <a:cs typeface="Phetsarath OT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D43216A-D509-4FDA-821B-B3C4A9CB7B00}"/>
              </a:ext>
            </a:extLst>
          </p:cNvPr>
          <p:cNvSpPr/>
          <p:nvPr/>
        </p:nvSpPr>
        <p:spPr>
          <a:xfrm>
            <a:off x="3896140" y="6061581"/>
            <a:ext cx="6781603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0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0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30692443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E0AA603E-D828-4AB5-8554-EF22338A673B}"/>
              </a:ext>
            </a:extLst>
          </p:cNvPr>
          <p:cNvSpPr/>
          <p:nvPr/>
        </p:nvSpPr>
        <p:spPr>
          <a:xfrm>
            <a:off x="3470314" y="1743305"/>
            <a:ext cx="8367191" cy="4358033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>
              <a:lnSpc>
                <a:spcPct val="150000"/>
              </a:lnSpc>
              <a:buFont typeface="Wingdings" pitchFamily="2" charset="2"/>
              <a:buChar char="Ø"/>
            </a:pPr>
            <a:r>
              <a:rPr lang="lo-LA" sz="3000" dirty="0">
                <a:latin typeface="Phetsarath OT" pitchFamily="2" charset="0"/>
                <a:cs typeface="Phetsarath OT" pitchFamily="2" charset="0"/>
              </a:rPr>
              <a:t>ສ່ອງແສງໃຫ້ເຫັນເຖິງສະພາບແນວຄິດຈິດໃຈ</a:t>
            </a:r>
            <a:r>
              <a:rPr lang="th-TH" sz="3000" dirty="0">
                <a:latin typeface="Phetsarath OT" pitchFamily="2" charset="0"/>
                <a:cs typeface="Phetsarath OT" pitchFamily="2" charset="0"/>
              </a:rPr>
              <a:t>, </a:t>
            </a:r>
            <a:r>
              <a:rPr lang="lo-LA" sz="3000" dirty="0">
                <a:latin typeface="Phetsarath OT" pitchFamily="2" charset="0"/>
                <a:cs typeface="Phetsarath OT" pitchFamily="2" charset="0"/>
              </a:rPr>
              <a:t>ຄວາມມຸ່ງມາດປາຖະໜາ ແລະ ຄວາມໄຝ່ຝັນຂອງປະຊາຊົນຢາກມີຊີວິດເຕັມໄປດ້ວຍຄວາມສຸກກາຍສະບາຍໃຈ</a:t>
            </a:r>
            <a:r>
              <a:rPr lang="th-TH" sz="3000" dirty="0">
                <a:latin typeface="Phetsarath OT" pitchFamily="2" charset="0"/>
                <a:cs typeface="Phetsarath OT" pitchFamily="2" charset="0"/>
              </a:rPr>
              <a:t>, </a:t>
            </a:r>
            <a:r>
              <a:rPr lang="lo-LA" sz="3000" dirty="0">
                <a:latin typeface="Phetsarath OT" pitchFamily="2" charset="0"/>
                <a:cs typeface="Phetsarath OT" pitchFamily="2" charset="0"/>
              </a:rPr>
              <a:t>ຢູ່ໃນສັງຄົມສັກດີນາທີ່ມີຄວາມເປັນທຳໂດຍມີພະຍາປົກຄອງເມືອງທີ່ດີ</a:t>
            </a:r>
            <a:r>
              <a:rPr lang="th-TH" sz="3000" dirty="0">
                <a:latin typeface="Phetsarath OT" pitchFamily="2" charset="0"/>
                <a:cs typeface="Phetsarath OT" pitchFamily="2" charset="0"/>
              </a:rPr>
              <a:t>, </a:t>
            </a:r>
            <a:r>
              <a:rPr lang="lo-LA" sz="3000" dirty="0">
                <a:latin typeface="Phetsarath OT" pitchFamily="2" charset="0"/>
                <a:cs typeface="Phetsarath OT" pitchFamily="2" charset="0"/>
              </a:rPr>
              <a:t>ມີນໍຳໃຈເອື້ອເຟື້ອເພື່ອແຜ່</a:t>
            </a:r>
            <a:r>
              <a:rPr lang="th-TH" sz="3000" dirty="0">
                <a:latin typeface="Phetsarath OT" pitchFamily="2" charset="0"/>
                <a:cs typeface="Phetsarath OT" pitchFamily="2" charset="0"/>
              </a:rPr>
              <a:t>, </a:t>
            </a:r>
            <a:r>
              <a:rPr lang="lo-LA" sz="3000" dirty="0">
                <a:latin typeface="Phetsarath OT" pitchFamily="2" charset="0"/>
                <a:cs typeface="Phetsarath OT" pitchFamily="2" charset="0"/>
              </a:rPr>
              <a:t>ມີຄວາມປີຊາສາມາດປັກຮັກສາ ແລະ ສ້າງບ້ານແປງເມືອງໃຫ້ຈະເລີນກ້າວໜ້າ</a:t>
            </a:r>
            <a:r>
              <a:rPr lang="th-TH" sz="3000" dirty="0">
                <a:latin typeface="Phetsarath OT" pitchFamily="2" charset="0"/>
                <a:cs typeface="Phetsarath OT" pitchFamily="2" charset="0"/>
              </a:rPr>
              <a:t>.</a:t>
            </a:r>
            <a:endParaRPr lang="lo-LA" sz="3000" dirty="0">
              <a:latin typeface="Phetsarath OT" pitchFamily="2" charset="0"/>
              <a:cs typeface="Phetsarath OT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D43216A-D509-4FDA-821B-B3C4A9CB7B00}"/>
              </a:ext>
            </a:extLst>
          </p:cNvPr>
          <p:cNvSpPr/>
          <p:nvPr/>
        </p:nvSpPr>
        <p:spPr>
          <a:xfrm>
            <a:off x="3470314" y="6101338"/>
            <a:ext cx="6781603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0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0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ounded Rectangle 11">
            <a:extLst>
              <a:ext uri="{FF2B5EF4-FFF2-40B4-BE49-F238E27FC236}">
                <a16:creationId xmlns:a16="http://schemas.microsoft.com/office/drawing/2014/main" id="{5DE75D2A-B6E9-436A-8977-F572BCCF3D89}"/>
              </a:ext>
            </a:extLst>
          </p:cNvPr>
          <p:cNvSpPr/>
          <p:nvPr/>
        </p:nvSpPr>
        <p:spPr>
          <a:xfrm>
            <a:off x="249256" y="3074182"/>
            <a:ext cx="3031436" cy="1696278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marL="0" lvl="1" algn="thaiDist">
              <a:lnSpc>
                <a:spcPct val="150000"/>
              </a:lnSpc>
            </a:pPr>
            <a:r>
              <a:rPr lang="lo-LA" sz="3200" b="1" dirty="0">
                <a:solidFill>
                  <a:schemeClr val="tx1"/>
                </a:solidFill>
                <a:latin typeface="Phetsarath OT" pitchFamily="2" charset="0"/>
                <a:cs typeface="Phetsarath OT" pitchFamily="2" charset="0"/>
              </a:rPr>
              <a:t>ສະຫຼຸບເນື້ອໃນ ວດ:</a:t>
            </a:r>
            <a:endParaRPr lang="en-US" sz="3200" b="1" dirty="0">
              <a:solidFill>
                <a:schemeClr val="tx1"/>
              </a:solidFill>
              <a:latin typeface="Phetsarath OT" pitchFamily="2" charset="0"/>
              <a:cs typeface="Phetsarath O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22298826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/>
          <p:cNvSpPr/>
          <p:nvPr/>
        </p:nvSpPr>
        <p:spPr>
          <a:xfrm>
            <a:off x="1896716" y="334187"/>
            <a:ext cx="4557091" cy="959148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indent="457200" fontAlgn="base">
              <a:spcBef>
                <a:spcPct val="0"/>
              </a:spcBef>
              <a:spcAft>
                <a:spcPct val="0"/>
              </a:spcAft>
            </a:pPr>
            <a:r>
              <a:rPr lang="lo-LA" sz="32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ສິລະປະການປະດິດແຕ່ງ</a:t>
            </a:r>
            <a:r>
              <a:rPr lang="en-US" sz="32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 </a:t>
            </a:r>
            <a:endParaRPr lang="lo-LA" sz="3200" b="1" dirty="0" bmk="">
              <a:solidFill>
                <a:schemeClr val="tx1"/>
              </a:solidFill>
              <a:latin typeface="Phetsarath OT" panose="02000500000000020004" pitchFamily="2" charset="0"/>
              <a:cs typeface="Phetsarath OT" pitchFamily="2" charset="0"/>
            </a:endParaRPr>
          </a:p>
        </p:txBody>
      </p:sp>
      <p:sp>
        <p:nvSpPr>
          <p:cNvPr id="11" name="Flowchart: Connector 10"/>
          <p:cNvSpPr/>
          <p:nvPr/>
        </p:nvSpPr>
        <p:spPr>
          <a:xfrm>
            <a:off x="780032" y="389218"/>
            <a:ext cx="1047111" cy="849085"/>
          </a:xfrm>
          <a:prstGeom prst="flowChartConnector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2.6</a:t>
            </a:r>
            <a:endParaRPr lang="en-US" sz="3200" dirty="0"/>
          </a:p>
        </p:txBody>
      </p:sp>
      <p:sp>
        <p:nvSpPr>
          <p:cNvPr id="7" name="Rounded Rectangle 11">
            <a:extLst>
              <a:ext uri="{FF2B5EF4-FFF2-40B4-BE49-F238E27FC236}">
                <a16:creationId xmlns:a16="http://schemas.microsoft.com/office/drawing/2014/main" id="{78E78B82-63EA-4C69-9B8F-9CE558AE5ABD}"/>
              </a:ext>
            </a:extLst>
          </p:cNvPr>
          <p:cNvSpPr/>
          <p:nvPr/>
        </p:nvSpPr>
        <p:spPr>
          <a:xfrm>
            <a:off x="498422" y="1625758"/>
            <a:ext cx="9202169" cy="2812773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>
              <a:lnSpc>
                <a:spcPct val="150000"/>
              </a:lnSpc>
            </a:pPr>
            <a:r>
              <a:rPr lang="lo-LA" sz="3200" b="1" u="sng" dirty="0">
                <a:latin typeface="Phetsarath OT" pitchFamily="2" charset="0"/>
                <a:cs typeface="Phetsarath OT" pitchFamily="2" charset="0"/>
              </a:rPr>
              <a:t>ກິດຈະກຳ: 2</a:t>
            </a:r>
          </a:p>
          <a:p>
            <a:pPr algn="thaiDist">
              <a:lnSpc>
                <a:spcPct val="150000"/>
              </a:lnSpc>
              <a:buFont typeface="Wingdings" pitchFamily="2" charset="2"/>
              <a:buChar char="Ø"/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ສິລະປະການປະດິດແຕ່ງວັນນະຄະດີຂຽນສະໄໝອານາຈັກລາວລ້ານຊ້າງເປັນແນວໃດ?</a:t>
            </a:r>
            <a:endParaRPr lang="lo-LA" sz="3200" dirty="0">
              <a:solidFill>
                <a:schemeClr val="tx1"/>
              </a:solidFill>
              <a:latin typeface="Phetsarath OT" panose="02000500000000020004" pitchFamily="2" charset="0"/>
              <a:cs typeface="Phetsarath O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15901709"/>
      </p:ext>
    </p:extLst>
  </p:cSld>
  <p:clrMapOvr>
    <a:masterClrMapping/>
  </p:clrMapOvr>
  <p:transition>
    <p:pull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11">
            <a:extLst>
              <a:ext uri="{FF2B5EF4-FFF2-40B4-BE49-F238E27FC236}">
                <a16:creationId xmlns:a16="http://schemas.microsoft.com/office/drawing/2014/main" id="{78E78B82-63EA-4C69-9B8F-9CE558AE5ABD}"/>
              </a:ext>
            </a:extLst>
          </p:cNvPr>
          <p:cNvSpPr/>
          <p:nvPr/>
        </p:nvSpPr>
        <p:spPr>
          <a:xfrm>
            <a:off x="303877" y="2189922"/>
            <a:ext cx="3109481" cy="2478156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lo-LA" sz="3200" b="1" dirty="0">
                <a:solidFill>
                  <a:schemeClr val="tx1"/>
                </a:solidFill>
                <a:latin typeface="Phetsarath OT" pitchFamily="2" charset="0"/>
                <a:cs typeface="Phetsarath OT" pitchFamily="2" charset="0"/>
              </a:rPr>
              <a:t>2.6.1 ການສ້າງໂຄງ ຮ່າງປະກອບເລື່ອງ</a:t>
            </a:r>
            <a:endParaRPr lang="en-US" sz="3200" b="1" dirty="0">
              <a:solidFill>
                <a:schemeClr val="tx1"/>
              </a:solidFill>
              <a:latin typeface="Phetsarath OT" pitchFamily="2" charset="0"/>
              <a:cs typeface="Phetsarath OT" pitchFamily="2" charset="0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E0AA603E-D828-4AB5-8554-EF22338A673B}"/>
              </a:ext>
            </a:extLst>
          </p:cNvPr>
          <p:cNvSpPr/>
          <p:nvPr/>
        </p:nvSpPr>
        <p:spPr>
          <a:xfrm>
            <a:off x="3647661" y="1640945"/>
            <a:ext cx="8199782" cy="4500150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>
              <a:lnSpc>
                <a:spcPct val="150000"/>
              </a:lnSpc>
            </a:pPr>
            <a:r>
              <a:rPr lang="lo-LA" sz="2800" dirty="0">
                <a:latin typeface="Phetsarath OT" pitchFamily="2" charset="0"/>
                <a:cs typeface="Phetsarath OT" pitchFamily="2" charset="0"/>
              </a:rPr>
              <a:t>	ພື້ນຖານເຄົ້າເລື່ອງບົດປະພັນຕ່າງໆແມ່ນເອົາຈາກຕົວຈິງຂອງສັງຄົມສັກດີນາສະໄໝນັ້ນມາປະດິດແຕ່ງເປັນເລື່ອງແບບເພີນຈິດ ອັດສະຈັນສົມທົບກັບການຢືມເຄົ້າເລື່ອງຊາດົກ ຫຼື ວັນນະຄະດີອິນເດຍມາແຕ່ງແຝງເປັນເລື່ອງຂອງລາວ: ເລື່ອງພະລັກພະລາມ</a:t>
            </a:r>
            <a:r>
              <a:rPr lang="th-TH" sz="2800" dirty="0">
                <a:latin typeface="Phetsarath OT" pitchFamily="2" charset="0"/>
                <a:cs typeface="Phetsarath OT" pitchFamily="2" charset="0"/>
              </a:rPr>
              <a:t>,</a:t>
            </a:r>
            <a:r>
              <a:rPr lang="lo-LA" sz="2800" dirty="0">
                <a:latin typeface="Phetsarath OT" pitchFamily="2" charset="0"/>
                <a:cs typeface="Phetsarath OT" pitchFamily="2" charset="0"/>
              </a:rPr>
              <a:t>ສຽວສະຫວາດ</a:t>
            </a:r>
            <a:r>
              <a:rPr lang="th-TH" sz="2800" dirty="0">
                <a:latin typeface="Phetsarath OT" pitchFamily="2" charset="0"/>
                <a:cs typeface="Phetsarath OT" pitchFamily="2" charset="0"/>
              </a:rPr>
              <a:t>,</a:t>
            </a:r>
            <a:r>
              <a:rPr lang="lo-LA" sz="2800" dirty="0">
                <a:latin typeface="Phetsarath OT" pitchFamily="2" charset="0"/>
                <a:cs typeface="Phetsarath OT" pitchFamily="2" charset="0"/>
              </a:rPr>
              <a:t> ສິນໄຊ</a:t>
            </a:r>
            <a:r>
              <a:rPr lang="th-TH" sz="2800" dirty="0">
                <a:latin typeface="Phetsarath OT" pitchFamily="2" charset="0"/>
                <a:cs typeface="Phetsarath OT" pitchFamily="2" charset="0"/>
              </a:rPr>
              <a:t>, </a:t>
            </a:r>
            <a:r>
              <a:rPr lang="lo-LA" sz="2800" dirty="0">
                <a:latin typeface="Phetsarath OT" pitchFamily="2" charset="0"/>
                <a:cs typeface="Phetsarath OT" pitchFamily="2" charset="0"/>
              </a:rPr>
              <a:t>ນາງແຕງອ່ອນ.</a:t>
            </a:r>
          </a:p>
          <a:p>
            <a:pPr algn="thaiDist">
              <a:lnSpc>
                <a:spcPct val="150000"/>
              </a:lnSpc>
            </a:pPr>
            <a:r>
              <a:rPr lang="lo-LA" sz="2800" dirty="0">
                <a:latin typeface="Phetsarath OT" pitchFamily="2" charset="0"/>
                <a:cs typeface="Phetsarath OT" pitchFamily="2" charset="0"/>
              </a:rPr>
              <a:t>ສ່ວນເລື່ອງທີ່ແປເອົາຈາກຊາດົກໂດຍກົງແມ່ນເລື່ອງ</a:t>
            </a:r>
            <a:r>
              <a:rPr lang="th-TH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: 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ພະເວດສັນດອນ</a:t>
            </a:r>
            <a:r>
              <a:rPr lang="th-TH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ມະໂຫສົດເຫຼົ່ານີ້ເປັນຕົ້ນ</a:t>
            </a:r>
            <a:r>
              <a:rPr lang="th-TH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.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8D25926-FFA5-449E-8857-8E87CF3934A8}"/>
              </a:ext>
            </a:extLst>
          </p:cNvPr>
          <p:cNvSpPr/>
          <p:nvPr/>
        </p:nvSpPr>
        <p:spPr>
          <a:xfrm>
            <a:off x="3647661" y="6141095"/>
            <a:ext cx="6781603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0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0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9224300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11">
            <a:extLst>
              <a:ext uri="{FF2B5EF4-FFF2-40B4-BE49-F238E27FC236}">
                <a16:creationId xmlns:a16="http://schemas.microsoft.com/office/drawing/2014/main" id="{78E78B82-63EA-4C69-9B8F-9CE558AE5ABD}"/>
              </a:ext>
            </a:extLst>
          </p:cNvPr>
          <p:cNvSpPr/>
          <p:nvPr/>
        </p:nvSpPr>
        <p:spPr>
          <a:xfrm>
            <a:off x="234936" y="2775686"/>
            <a:ext cx="3245316" cy="2478156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>
              <a:lnSpc>
                <a:spcPct val="150000"/>
              </a:lnSpc>
            </a:pPr>
            <a:r>
              <a:rPr lang="lo-LA" sz="3200" b="1" dirty="0">
                <a:solidFill>
                  <a:schemeClr val="tx1"/>
                </a:solidFill>
                <a:latin typeface="Phetsarath OT" pitchFamily="2" charset="0"/>
                <a:cs typeface="Phetsarath OT" pitchFamily="2" charset="0"/>
              </a:rPr>
              <a:t>2.6.2 ສິລະປະວັກຕອນ</a:t>
            </a:r>
            <a:endParaRPr lang="en-US" sz="3200" b="1" dirty="0">
              <a:solidFill>
                <a:schemeClr val="tx1"/>
              </a:solidFill>
              <a:latin typeface="Phetsarath OT" pitchFamily="2" charset="0"/>
              <a:cs typeface="Phetsarath OT" pitchFamily="2" charset="0"/>
            </a:endParaRPr>
          </a:p>
          <a:p>
            <a:pPr algn="thaiDist">
              <a:lnSpc>
                <a:spcPct val="150000"/>
              </a:lnSpc>
            </a:pPr>
            <a:endParaRPr lang="en-US" sz="3200" b="1" dirty="0">
              <a:solidFill>
                <a:schemeClr val="tx1"/>
              </a:solidFill>
              <a:latin typeface="Phetsarath OT" pitchFamily="2" charset="0"/>
              <a:cs typeface="Phetsarath OT" pitchFamily="2" charset="0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E0AA603E-D828-4AB5-8554-EF22338A673B}"/>
              </a:ext>
            </a:extLst>
          </p:cNvPr>
          <p:cNvSpPr/>
          <p:nvPr/>
        </p:nvSpPr>
        <p:spPr>
          <a:xfrm>
            <a:off x="3740426" y="1888434"/>
            <a:ext cx="8146774" cy="4252660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>
              <a:lnSpc>
                <a:spcPct val="150000"/>
              </a:lnSpc>
            </a:pPr>
            <a:r>
              <a:rPr lang="lo-LA" sz="3000" dirty="0">
                <a:solidFill>
                  <a:schemeClr val="tx1"/>
                </a:solidFill>
                <a:latin typeface="Phetsarath OT" pitchFamily="2" charset="0"/>
                <a:ea typeface="Calibri" pitchFamily="34" charset="0"/>
                <a:cs typeface="Phetsarath OT" pitchFamily="2" charset="0"/>
              </a:rPr>
              <a:t>ແມ່ນສ້າງໃຫ້ພວກເຮົາສົນໃຈໃນເວລາອ່ານເລື່ອງຕ່າງໆຈຸດ ໜັກແມ່ນສ້າງໃຫ້ພວກເຮົາສົນໃຈຊີວິດຂອງຕົວລະຄອນ</a:t>
            </a:r>
            <a:r>
              <a:rPr lang="th-TH" sz="3000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Angsana New" pitchFamily="18" charset="-34"/>
              </a:rPr>
              <a:t>, </a:t>
            </a:r>
            <a:r>
              <a:rPr lang="lo-LA" sz="3000" dirty="0">
                <a:solidFill>
                  <a:schemeClr val="tx1"/>
                </a:solidFill>
                <a:latin typeface="Phetsarath OT" pitchFamily="2" charset="0"/>
                <a:ea typeface="Calibri" pitchFamily="34" charset="0"/>
                <a:cs typeface="Phetsarath OT" pitchFamily="2" charset="0"/>
              </a:rPr>
              <a:t>ການເຄື່ອນໄຫວຂອງຕົວລະຄອນສິລະປະແຕ່ລະຕອນມີເນື້ອໃນຄົບຖ້ວນເຮັດໃຫ້ຜູ້ອ່ານ</a:t>
            </a:r>
            <a:r>
              <a:rPr lang="th-TH" sz="3000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Angsana New" pitchFamily="18" charset="-34"/>
              </a:rPr>
              <a:t>, </a:t>
            </a:r>
            <a:r>
              <a:rPr lang="lo-LA" sz="3000" dirty="0">
                <a:solidFill>
                  <a:schemeClr val="tx1"/>
                </a:solidFill>
                <a:latin typeface="Phetsarath OT" pitchFamily="2" charset="0"/>
                <a:ea typeface="Calibri" pitchFamily="34" charset="0"/>
                <a:cs typeface="Phetsarath OT" pitchFamily="2" charset="0"/>
              </a:rPr>
              <a:t>ຜູ້ຊົມສົນໃຈທຸກໆເລື່ອງ</a:t>
            </a:r>
            <a:r>
              <a:rPr lang="th-TH" sz="3000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Angsana New" pitchFamily="18" charset="-34"/>
              </a:rPr>
              <a:t>. </a:t>
            </a:r>
            <a:r>
              <a:rPr lang="en-US" sz="3000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Angsana New" pitchFamily="18" charset="-34"/>
              </a:rPr>
              <a:t>   </a:t>
            </a:r>
            <a:r>
              <a:rPr lang="lo-LA" sz="3000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3000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&lt;</a:t>
            </a:r>
            <a:r>
              <a:rPr lang="lo-LA" sz="3000" dirty="0">
                <a:solidFill>
                  <a:schemeClr val="tx1"/>
                </a:solidFill>
                <a:latin typeface="Phetsarath OT" pitchFamily="2" charset="0"/>
                <a:ea typeface="Calibri" pitchFamily="34" charset="0"/>
                <a:cs typeface="Phetsarath OT" pitchFamily="2" charset="0"/>
              </a:rPr>
              <a:t>ບັດນີ້</a:t>
            </a:r>
            <a:r>
              <a:rPr lang="lo-LA" sz="3000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3000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&gt;</a:t>
            </a:r>
            <a:r>
              <a:rPr lang="lo-LA" sz="3000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lo-LA" sz="3000" dirty="0">
                <a:solidFill>
                  <a:schemeClr val="tx1"/>
                </a:solidFill>
                <a:latin typeface="Phetsarath OT" pitchFamily="2" charset="0"/>
                <a:ea typeface="Calibri" pitchFamily="34" charset="0"/>
                <a:cs typeface="Phetsarath OT" pitchFamily="2" charset="0"/>
              </a:rPr>
              <a:t>ແລະ ລົງທ້າຍ</a:t>
            </a:r>
            <a:r>
              <a:rPr lang="lo-LA" sz="3000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3000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&lt;</a:t>
            </a:r>
            <a:r>
              <a:rPr lang="lo-LA" sz="3000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lo-LA" sz="3000" dirty="0">
                <a:solidFill>
                  <a:schemeClr val="tx1"/>
                </a:solidFill>
                <a:latin typeface="Phetsarath OT" pitchFamily="2" charset="0"/>
                <a:ea typeface="Calibri" pitchFamily="34" charset="0"/>
                <a:cs typeface="Phetsarath OT" pitchFamily="2" charset="0"/>
              </a:rPr>
              <a:t>ແລ້ວທໍ່ນີ້, ດີແລ, ແທ້ນາ, </a:t>
            </a:r>
          </a:p>
          <a:p>
            <a:pPr algn="thaiDist">
              <a:lnSpc>
                <a:spcPct val="150000"/>
              </a:lnSpc>
            </a:pPr>
            <a:r>
              <a:rPr lang="lo-LA" sz="3000" dirty="0">
                <a:solidFill>
                  <a:schemeClr val="tx1"/>
                </a:solidFill>
                <a:latin typeface="Phetsarath OT" pitchFamily="2" charset="0"/>
                <a:ea typeface="Calibri" pitchFamily="34" charset="0"/>
                <a:cs typeface="Phetsarath OT" pitchFamily="2" charset="0"/>
              </a:rPr>
              <a:t>ດີຫຼີ</a:t>
            </a:r>
            <a:r>
              <a:rPr lang="lo-LA" sz="3000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th-TH" sz="3000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Angsana New" pitchFamily="18" charset="-34"/>
              </a:rPr>
              <a:t>... </a:t>
            </a:r>
            <a:r>
              <a:rPr lang="lo-LA" sz="3000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Angsana New" pitchFamily="18" charset="-34"/>
              </a:rPr>
              <a:t> </a:t>
            </a:r>
            <a:r>
              <a:rPr lang="en-US" sz="3000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&gt;</a:t>
            </a:r>
            <a:endParaRPr lang="th-TH" sz="3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A6072166-07C6-48A1-B358-8EBFBB1D458E}"/>
              </a:ext>
            </a:extLst>
          </p:cNvPr>
          <p:cNvSpPr/>
          <p:nvPr/>
        </p:nvSpPr>
        <p:spPr>
          <a:xfrm>
            <a:off x="3740426" y="6141094"/>
            <a:ext cx="6781603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0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0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15605619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11">
            <a:extLst>
              <a:ext uri="{FF2B5EF4-FFF2-40B4-BE49-F238E27FC236}">
                <a16:creationId xmlns:a16="http://schemas.microsoft.com/office/drawing/2014/main" id="{78E78B82-63EA-4C69-9B8F-9CE558AE5ABD}"/>
              </a:ext>
            </a:extLst>
          </p:cNvPr>
          <p:cNvSpPr/>
          <p:nvPr/>
        </p:nvSpPr>
        <p:spPr>
          <a:xfrm>
            <a:off x="239734" y="2780655"/>
            <a:ext cx="3101932" cy="2478156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>
              <a:lnSpc>
                <a:spcPct val="150000"/>
              </a:lnSpc>
            </a:pPr>
            <a:r>
              <a:rPr lang="lo-LA" sz="3200" b="1" dirty="0">
                <a:solidFill>
                  <a:schemeClr val="tx1"/>
                </a:solidFill>
                <a:latin typeface="Phetsarath OT" pitchFamily="2" charset="0"/>
                <a:cs typeface="Phetsarath OT" pitchFamily="2" charset="0"/>
              </a:rPr>
              <a:t>2.6.3 ຮູບພາບຕົວລະຄອນ</a:t>
            </a:r>
            <a:endParaRPr lang="en-US" sz="3200" b="1" dirty="0">
              <a:solidFill>
                <a:schemeClr val="tx1"/>
              </a:solidFill>
              <a:latin typeface="Phetsarath OT" pitchFamily="2" charset="0"/>
              <a:cs typeface="Phetsarath OT" pitchFamily="2" charset="0"/>
            </a:endParaRPr>
          </a:p>
          <a:p>
            <a:pPr algn="thaiDist">
              <a:lnSpc>
                <a:spcPct val="150000"/>
              </a:lnSpc>
            </a:pPr>
            <a:endParaRPr lang="en-US" sz="3200" b="1" dirty="0">
              <a:solidFill>
                <a:schemeClr val="tx1"/>
              </a:solidFill>
              <a:latin typeface="Phetsarath OT" pitchFamily="2" charset="0"/>
              <a:cs typeface="Phetsarath OT" pitchFamily="2" charset="0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E0AA603E-D828-4AB5-8554-EF22338A673B}"/>
              </a:ext>
            </a:extLst>
          </p:cNvPr>
          <p:cNvSpPr/>
          <p:nvPr/>
        </p:nvSpPr>
        <p:spPr>
          <a:xfrm>
            <a:off x="3511827" y="1898373"/>
            <a:ext cx="8425070" cy="4242721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>
              <a:lnSpc>
                <a:spcPct val="150000"/>
              </a:lnSpc>
            </a:pPr>
            <a:r>
              <a:rPr lang="th-TH" sz="3000" b="1" dirty="0">
                <a:latin typeface="Phetsarath OT" pitchFamily="2" charset="0"/>
                <a:cs typeface="Phetsarath OT" pitchFamily="2" charset="0"/>
              </a:rPr>
              <a:t>- </a:t>
            </a:r>
            <a:r>
              <a:rPr lang="lo-LA" sz="3000" b="1" dirty="0">
                <a:latin typeface="Phetsarath OT" pitchFamily="2" charset="0"/>
                <a:cs typeface="Phetsarath OT" pitchFamily="2" charset="0"/>
              </a:rPr>
              <a:t>ຝ່າຍສິນທໍາ</a:t>
            </a:r>
            <a:r>
              <a:rPr lang="th-TH" sz="3000" b="1" dirty="0">
                <a:latin typeface="Phetsarath OT" pitchFamily="2" charset="0"/>
                <a:cs typeface="Phetsarath OT" pitchFamily="2" charset="0"/>
              </a:rPr>
              <a:t>:</a:t>
            </a:r>
            <a:r>
              <a:rPr lang="th-TH" sz="30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3000" dirty="0">
                <a:latin typeface="Phetsarath OT" pitchFamily="2" charset="0"/>
                <a:cs typeface="Phetsarath OT" pitchFamily="2" charset="0"/>
              </a:rPr>
              <a:t>ສ່ວນຫຼາຍມີການກຳເນີດມາແຕ່ຊັ້ນເທິງເຊິ່ງແມ່ນລູກຫຼານຂອງພະອິນພະພົມ ເພື່ອສົ່ງລົງມາເກີດ ຫຼື ລົງມາຄຸ້ມຄອງເມືອງລຸ່ມ</a:t>
            </a:r>
            <a:r>
              <a:rPr lang="th-TH" sz="3000" dirty="0">
                <a:latin typeface="Phetsarath OT" pitchFamily="2" charset="0"/>
                <a:cs typeface="Phetsarath OT" pitchFamily="2" charset="0"/>
              </a:rPr>
              <a:t>, </a:t>
            </a:r>
            <a:r>
              <a:rPr lang="lo-LA" sz="3000" dirty="0">
                <a:latin typeface="Phetsarath OT" pitchFamily="2" charset="0"/>
                <a:cs typeface="Phetsarath OT" pitchFamily="2" charset="0"/>
              </a:rPr>
              <a:t>ຈະຕ້ອງແມ່ນຜູ້ທີ່ສາມາດແກ້ໄຂບັນຫາຕ່າງໆຢູ່ໃນສັງຄົມໄດ້ ແລະ ຈະຕ້ອງເປັນບຸນຄົນອຸດົມຄະຕິມີຮູບຮ່າງທີ່ສວຍງາມທາງດ້ານນອກ ແລະ ມີຄວາມເກັ່ງກ້າສາມາດເອົາຊະນະກັບສັດຕູໄດ້</a:t>
            </a:r>
            <a:r>
              <a:rPr lang="th-TH" sz="3000" dirty="0">
                <a:latin typeface="Phetsarath OT" pitchFamily="2" charset="0"/>
                <a:cs typeface="Phetsarath OT" pitchFamily="2" charset="0"/>
              </a:rPr>
              <a:t>.</a:t>
            </a:r>
            <a:endParaRPr lang="en-US" sz="3000" dirty="0">
              <a:latin typeface="Phetsarath OT" pitchFamily="2" charset="0"/>
              <a:cs typeface="Phetsarath OT" pitchFamily="2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378DC536-3DA0-4559-8A0E-25BCD7282132}"/>
              </a:ext>
            </a:extLst>
          </p:cNvPr>
          <p:cNvSpPr/>
          <p:nvPr/>
        </p:nvSpPr>
        <p:spPr>
          <a:xfrm>
            <a:off x="3511827" y="6141094"/>
            <a:ext cx="6781603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0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0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399760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11">
            <a:extLst>
              <a:ext uri="{FF2B5EF4-FFF2-40B4-BE49-F238E27FC236}">
                <a16:creationId xmlns:a16="http://schemas.microsoft.com/office/drawing/2014/main" id="{78E78B82-63EA-4C69-9B8F-9CE558AE5ABD}"/>
              </a:ext>
            </a:extLst>
          </p:cNvPr>
          <p:cNvSpPr/>
          <p:nvPr/>
        </p:nvSpPr>
        <p:spPr>
          <a:xfrm>
            <a:off x="284921" y="2963517"/>
            <a:ext cx="3169116" cy="2478156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>
              <a:lnSpc>
                <a:spcPct val="150000"/>
              </a:lnSpc>
            </a:pPr>
            <a:r>
              <a:rPr lang="lo-LA" sz="3200" b="1" dirty="0">
                <a:solidFill>
                  <a:schemeClr val="tx1"/>
                </a:solidFill>
                <a:latin typeface="Phetsarath OT" pitchFamily="2" charset="0"/>
                <a:cs typeface="Phetsarath OT" pitchFamily="2" charset="0"/>
              </a:rPr>
              <a:t>2.6.3 ຮູບພາບຕົວລະຄອນ</a:t>
            </a:r>
            <a:endParaRPr lang="en-US" sz="3200" b="1" dirty="0">
              <a:solidFill>
                <a:schemeClr val="tx1"/>
              </a:solidFill>
              <a:latin typeface="Phetsarath OT" pitchFamily="2" charset="0"/>
              <a:cs typeface="Phetsarath OT" pitchFamily="2" charset="0"/>
            </a:endParaRPr>
          </a:p>
          <a:p>
            <a:pPr algn="thaiDist">
              <a:lnSpc>
                <a:spcPct val="150000"/>
              </a:lnSpc>
            </a:pPr>
            <a:endParaRPr lang="en-US" sz="3200" b="1" dirty="0">
              <a:solidFill>
                <a:schemeClr val="tx1"/>
              </a:solidFill>
              <a:latin typeface="Phetsarath OT" pitchFamily="2" charset="0"/>
              <a:cs typeface="Phetsarath OT" pitchFamily="2" charset="0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E0AA603E-D828-4AB5-8554-EF22338A673B}"/>
              </a:ext>
            </a:extLst>
          </p:cNvPr>
          <p:cNvSpPr/>
          <p:nvPr/>
        </p:nvSpPr>
        <p:spPr>
          <a:xfrm>
            <a:off x="3717235" y="2494721"/>
            <a:ext cx="8189844" cy="3415749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>
              <a:lnSpc>
                <a:spcPct val="150000"/>
              </a:lnSpc>
              <a:buFontTx/>
              <a:buChar char="-"/>
            </a:pPr>
            <a:r>
              <a:rPr lang="lo-LA" sz="3200" b="1" dirty="0">
                <a:latin typeface="Phetsarath OT" pitchFamily="2" charset="0"/>
                <a:cs typeface="Phetsarath OT" pitchFamily="2" charset="0"/>
              </a:rPr>
              <a:t>ຝ່າຍອະທໍາ</a:t>
            </a:r>
            <a:r>
              <a:rPr lang="th-TH" sz="3200" b="1" dirty="0">
                <a:latin typeface="Phetsarath OT" pitchFamily="2" charset="0"/>
                <a:cs typeface="Phetsarath OT" pitchFamily="2" charset="0"/>
              </a:rPr>
              <a:t>:</a:t>
            </a:r>
            <a:r>
              <a:rPr lang="th-TH" sz="32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3200" dirty="0">
                <a:latin typeface="Phetsarath OT" pitchFamily="2" charset="0"/>
                <a:cs typeface="Phetsarath OT" pitchFamily="2" charset="0"/>
              </a:rPr>
              <a:t>ແມ່ນຜູ້ທີ່ລົງມາເກີດເພື່ອໄຊ້ຊາດ</a:t>
            </a:r>
            <a:r>
              <a:rPr lang="th-TH" sz="3200" dirty="0">
                <a:latin typeface="Phetsarath OT" pitchFamily="2" charset="0"/>
                <a:cs typeface="Phetsarath OT" pitchFamily="2" charset="0"/>
              </a:rPr>
              <a:t>, </a:t>
            </a:r>
            <a:r>
              <a:rPr lang="lo-LA" sz="3200" dirty="0">
                <a:latin typeface="Phetsarath OT" pitchFamily="2" charset="0"/>
                <a:cs typeface="Phetsarath OT" pitchFamily="2" charset="0"/>
              </a:rPr>
              <a:t>ເປັນຕົວຮ້າຍ</a:t>
            </a:r>
            <a:r>
              <a:rPr lang="th-TH" sz="3200" dirty="0">
                <a:latin typeface="Phetsarath OT" pitchFamily="2" charset="0"/>
                <a:cs typeface="Phetsarath OT" pitchFamily="2" charset="0"/>
              </a:rPr>
              <a:t>, </a:t>
            </a:r>
            <a:r>
              <a:rPr lang="lo-LA" sz="3200" dirty="0">
                <a:latin typeface="Phetsarath OT" pitchFamily="2" charset="0"/>
                <a:cs typeface="Phetsarath OT" pitchFamily="2" charset="0"/>
              </a:rPr>
              <a:t>ຮູບຮ່າງບາງເທື່ອກໍເປັນຍັກ</a:t>
            </a:r>
            <a:r>
              <a:rPr lang="th-TH" sz="3200" dirty="0">
                <a:latin typeface="Phetsarath OT" pitchFamily="2" charset="0"/>
                <a:cs typeface="Phetsarath OT" pitchFamily="2" charset="0"/>
              </a:rPr>
              <a:t>, </a:t>
            </a:r>
            <a:r>
              <a:rPr lang="lo-LA" sz="3200" dirty="0">
                <a:latin typeface="Phetsarath OT" pitchFamily="2" charset="0"/>
                <a:cs typeface="Phetsarath OT" pitchFamily="2" charset="0"/>
              </a:rPr>
              <a:t>ຜີຕ່າງໆ</a:t>
            </a:r>
            <a:r>
              <a:rPr lang="th-TH" sz="3200" dirty="0">
                <a:latin typeface="Phetsarath OT" pitchFamily="2" charset="0"/>
                <a:cs typeface="Phetsarath OT" pitchFamily="2" charset="0"/>
              </a:rPr>
              <a:t>. </a:t>
            </a:r>
            <a:r>
              <a:rPr lang="lo-LA" sz="3200" dirty="0">
                <a:latin typeface="Phetsarath OT" pitchFamily="2" charset="0"/>
                <a:cs typeface="Phetsarath OT" pitchFamily="2" charset="0"/>
              </a:rPr>
              <a:t>ຕົວລະຄອນນີ້ຈະບໍ່ມີຄວາມສາມາດ ແຕ່ວ່າຍັກມີຄວາມເກັ່ງກ້າສາມາດນາບຂູ່ຝ່າຍສິນທຳ</a:t>
            </a:r>
            <a:r>
              <a:rPr lang="lo-LA" sz="3200" dirty="0">
                <a:solidFill>
                  <a:schemeClr val="tx1"/>
                </a:solidFill>
                <a:latin typeface="Arial" pitchFamily="34" charset="0"/>
                <a:cs typeface="Phetsarath OT" pitchFamily="2" charset="0"/>
              </a:rPr>
              <a:t>.</a:t>
            </a:r>
            <a:endParaRPr lang="lo-LA" sz="3200" dirty="0">
              <a:latin typeface="Phetsarath OT" pitchFamily="2" charset="0"/>
              <a:cs typeface="Phetsarath OT" pitchFamily="2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24B31B0A-F1DB-468A-AC2A-11F8DA56AC83}"/>
              </a:ext>
            </a:extLst>
          </p:cNvPr>
          <p:cNvSpPr/>
          <p:nvPr/>
        </p:nvSpPr>
        <p:spPr>
          <a:xfrm>
            <a:off x="3717235" y="6039678"/>
            <a:ext cx="6781603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0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0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6307034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11">
            <a:extLst>
              <a:ext uri="{FF2B5EF4-FFF2-40B4-BE49-F238E27FC236}">
                <a16:creationId xmlns:a16="http://schemas.microsoft.com/office/drawing/2014/main" id="{78E78B82-63EA-4C69-9B8F-9CE558AE5ABD}"/>
              </a:ext>
            </a:extLst>
          </p:cNvPr>
          <p:cNvSpPr/>
          <p:nvPr/>
        </p:nvSpPr>
        <p:spPr>
          <a:xfrm>
            <a:off x="428850" y="3173400"/>
            <a:ext cx="2672160" cy="1505110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lvl="0">
              <a:lnSpc>
                <a:spcPct val="150000"/>
              </a:lnSpc>
            </a:pPr>
            <a:r>
              <a:rPr lang="lo-LA" sz="3200" b="1" dirty="0">
                <a:solidFill>
                  <a:schemeClr val="tx1"/>
                </a:solidFill>
                <a:latin typeface="Phetsarath OT" pitchFamily="2" charset="0"/>
                <a:cs typeface="Phetsarath OT" pitchFamily="2" charset="0"/>
              </a:rPr>
              <a:t>2.6.4 ການວາດພາບພາຍໃນຈິດ</a:t>
            </a:r>
            <a:endParaRPr lang="en-US" sz="3200" b="1" dirty="0">
              <a:solidFill>
                <a:schemeClr val="tx1"/>
              </a:solidFill>
              <a:latin typeface="Phetsarath OT" pitchFamily="2" charset="0"/>
              <a:cs typeface="Phetsarath OT" pitchFamily="2" charset="0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E0AA603E-D828-4AB5-8554-EF22338A673B}"/>
              </a:ext>
            </a:extLst>
          </p:cNvPr>
          <p:cNvSpPr/>
          <p:nvPr/>
        </p:nvSpPr>
        <p:spPr>
          <a:xfrm>
            <a:off x="3349487" y="1808920"/>
            <a:ext cx="8537714" cy="4234071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>
              <a:lnSpc>
                <a:spcPct val="150000"/>
              </a:lnSpc>
            </a:pPr>
            <a:r>
              <a:rPr lang="lo-LA" sz="3000" dirty="0">
                <a:latin typeface="Phetsarath OT" pitchFamily="2" charset="0"/>
                <a:cs typeface="Phetsarath OT" pitchFamily="2" charset="0"/>
              </a:rPr>
              <a:t>ແມ່ນເວົ້າເຖິງການຕໍ່ສູ້ເພື່ອໃຫ້ເຮັດຜູ້ອ່ານມີຄວາມສະອື້ນໃຈເຊິ່ງສະແດງເຖິງຄວາມເບີກບານມ່ວນຊື່ນ</a:t>
            </a:r>
            <a:r>
              <a:rPr lang="th-TH" sz="3000" dirty="0">
                <a:latin typeface="Phetsarath OT" pitchFamily="2" charset="0"/>
                <a:cs typeface="Phetsarath OT" pitchFamily="2" charset="0"/>
              </a:rPr>
              <a:t>, </a:t>
            </a:r>
            <a:r>
              <a:rPr lang="lo-LA" sz="3000" dirty="0">
                <a:latin typeface="Phetsarath OT" pitchFamily="2" charset="0"/>
                <a:cs typeface="Phetsarath OT" pitchFamily="2" charset="0"/>
              </a:rPr>
              <a:t>ຄວາມທຸກຄວາມໂສກເສົ້າຫງ່ວມເຫງົາຂອງຕົວລະຄອນເຊິ່ງເຮັດໃຫ້ຜູ້ອື່ນມີອາລົມຈິດຄ້ອຍໄປນຳເຊັ່ນ</a:t>
            </a:r>
            <a:r>
              <a:rPr lang="th-TH" sz="3000" dirty="0">
                <a:latin typeface="Phetsarath OT" pitchFamily="2" charset="0"/>
                <a:cs typeface="Phetsarath OT" pitchFamily="2" charset="0"/>
              </a:rPr>
              <a:t>: </a:t>
            </a:r>
            <a:r>
              <a:rPr lang="lo-LA" sz="3000" dirty="0">
                <a:latin typeface="Phetsarath OT" pitchFamily="2" charset="0"/>
                <a:cs typeface="Phetsarath OT" pitchFamily="2" charset="0"/>
              </a:rPr>
              <a:t>ການຢືມເອົາສັດມາເວົ້າເຖິງແນວຄິດຂອງຄົນເຮົາ</a:t>
            </a:r>
            <a:r>
              <a:rPr lang="th-TH" sz="3000" dirty="0">
                <a:latin typeface="Phetsarath OT" pitchFamily="2" charset="0"/>
                <a:cs typeface="Phetsarath OT" pitchFamily="2" charset="0"/>
              </a:rPr>
              <a:t>, </a:t>
            </a:r>
            <a:r>
              <a:rPr lang="lo-LA" sz="3000" dirty="0">
                <a:latin typeface="Phetsarath OT" pitchFamily="2" charset="0"/>
                <a:cs typeface="Phetsarath OT" pitchFamily="2" charset="0"/>
              </a:rPr>
              <a:t>ເອົາຮູບພາບທຳມະຊາດທີ່ສວຍສົດງົດງາມມາເວົ້າເຖິງຄວາມເບີກບານມ່ວນຊື່ນ</a:t>
            </a:r>
            <a:r>
              <a:rPr lang="th-TH" sz="3000" dirty="0">
                <a:latin typeface="Phetsarath OT" pitchFamily="2" charset="0"/>
                <a:cs typeface="Phetsarath OT" pitchFamily="2" charset="0"/>
              </a:rPr>
              <a:t>.</a:t>
            </a:r>
            <a:endParaRPr lang="th-TH" sz="3000" dirty="0">
              <a:solidFill>
                <a:schemeClr val="tx1"/>
              </a:solidFill>
              <a:latin typeface="Phetsarath OT" pitchFamily="2" charset="0"/>
              <a:cs typeface="Phetsarath OT" pitchFamily="2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8FB2EAEF-107E-4819-96E4-553EC2E4E82C}"/>
              </a:ext>
            </a:extLst>
          </p:cNvPr>
          <p:cNvSpPr/>
          <p:nvPr/>
        </p:nvSpPr>
        <p:spPr>
          <a:xfrm>
            <a:off x="3349487" y="6142382"/>
            <a:ext cx="6781603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0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0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51924438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11">
            <a:extLst>
              <a:ext uri="{FF2B5EF4-FFF2-40B4-BE49-F238E27FC236}">
                <a16:creationId xmlns:a16="http://schemas.microsoft.com/office/drawing/2014/main" id="{78E78B82-63EA-4C69-9B8F-9CE558AE5ABD}"/>
              </a:ext>
            </a:extLst>
          </p:cNvPr>
          <p:cNvSpPr/>
          <p:nvPr/>
        </p:nvSpPr>
        <p:spPr>
          <a:xfrm>
            <a:off x="384312" y="3031435"/>
            <a:ext cx="2478158" cy="2153478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lo-LA" sz="3200" b="1" dirty="0">
                <a:solidFill>
                  <a:schemeClr val="tx1"/>
                </a:solidFill>
                <a:latin typeface="Phetsarath OT" pitchFamily="2" charset="0"/>
                <a:cs typeface="Phetsarath OT" pitchFamily="2" charset="0"/>
              </a:rPr>
              <a:t>2.6.5 ການໃຊ້ສັບພາສາ ແລະ ຄຳສຸພາສິດ</a:t>
            </a:r>
            <a:endParaRPr lang="en-US" sz="3200" b="1" dirty="0">
              <a:solidFill>
                <a:schemeClr val="tx1"/>
              </a:solidFill>
              <a:latin typeface="Phetsarath OT" pitchFamily="2" charset="0"/>
              <a:cs typeface="Phetsarath OT" pitchFamily="2" charset="0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E0AA603E-D828-4AB5-8554-EF22338A673B}"/>
              </a:ext>
            </a:extLst>
          </p:cNvPr>
          <p:cNvSpPr/>
          <p:nvPr/>
        </p:nvSpPr>
        <p:spPr>
          <a:xfrm>
            <a:off x="3220279" y="2186609"/>
            <a:ext cx="8716618" cy="3843130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>
              <a:lnSpc>
                <a:spcPct val="150000"/>
              </a:lnSpc>
            </a:pPr>
            <a:r>
              <a:rPr lang="lo-LA" sz="3000" dirty="0">
                <a:latin typeface="Phetsarath OT" pitchFamily="2" charset="0"/>
                <a:cs typeface="Phetsarath OT" pitchFamily="2" charset="0"/>
              </a:rPr>
              <a:t>ເມື່ອເຮົາອ່ານບົດນິພົນເຮົາຈະເຫັນການເຄື່ອນໄຫວຂອງຕົວລະຄອນ ເຊິ່ງມີທັງຄວາມມ່ວນຊື່ນ ແລະ ຄວາມໂສກເສົ້າໃນເວລາເຮົາໄດ້ນັ່ງຟັງ ແລະໄດ້ອ່ານເລື່ອງໃດເລື່ອງໜຶ່ງເຊັ່ນ</a:t>
            </a:r>
            <a:r>
              <a:rPr lang="th-TH" sz="3000" dirty="0">
                <a:latin typeface="Phetsarath OT" pitchFamily="2" charset="0"/>
                <a:cs typeface="Phetsarath OT" pitchFamily="2" charset="0"/>
              </a:rPr>
              <a:t>: </a:t>
            </a:r>
            <a:r>
              <a:rPr lang="lo-LA" sz="3000" dirty="0">
                <a:latin typeface="Phetsarath OT" pitchFamily="2" charset="0"/>
                <a:cs typeface="Phetsarath OT" pitchFamily="2" charset="0"/>
              </a:rPr>
              <a:t>ເລື່ອງທ້າວສິນໄຊ, ເລື່ອງ </a:t>
            </a:r>
            <a:r>
              <a:rPr lang="en-US" sz="3000" dirty="0">
                <a:latin typeface="Phetsarath OT" pitchFamily="2" charset="0"/>
                <a:cs typeface="Phetsarath OT" pitchFamily="2" charset="0"/>
              </a:rPr>
              <a:t>“</a:t>
            </a:r>
            <a:r>
              <a:rPr lang="lo-LA" sz="3000" dirty="0">
                <a:latin typeface="Phetsarath OT" pitchFamily="2" charset="0"/>
                <a:cs typeface="Phetsarath OT" pitchFamily="2" charset="0"/>
              </a:rPr>
              <a:t>ທ້າວຈັນທະຄາດ</a:t>
            </a:r>
            <a:r>
              <a:rPr lang="en-US" sz="3000" dirty="0">
                <a:latin typeface="Phetsarath OT" pitchFamily="2" charset="0"/>
                <a:cs typeface="Phetsarath OT" pitchFamily="2" charset="0"/>
              </a:rPr>
              <a:t>”</a:t>
            </a:r>
            <a:r>
              <a:rPr lang="lo-LA" sz="3000" dirty="0">
                <a:latin typeface="Phetsarath OT" pitchFamily="2" charset="0"/>
                <a:cs typeface="Phetsarath OT" pitchFamily="2" charset="0"/>
              </a:rPr>
              <a:t> ເວລາໃດຈັນທະຄາດກໍສະແດງເຖິງລັກສະນະຂອງຜູ້ທຸກຈົນ.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349D8620-A8FA-4C1B-98EE-9CEB5A30F194}"/>
              </a:ext>
            </a:extLst>
          </p:cNvPr>
          <p:cNvSpPr/>
          <p:nvPr/>
        </p:nvSpPr>
        <p:spPr>
          <a:xfrm>
            <a:off x="3220279" y="6079434"/>
            <a:ext cx="6781603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0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0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04011251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11">
            <a:extLst>
              <a:ext uri="{FF2B5EF4-FFF2-40B4-BE49-F238E27FC236}">
                <a16:creationId xmlns:a16="http://schemas.microsoft.com/office/drawing/2014/main" id="{78E78B82-63EA-4C69-9B8F-9CE558AE5ABD}"/>
              </a:ext>
            </a:extLst>
          </p:cNvPr>
          <p:cNvSpPr/>
          <p:nvPr/>
        </p:nvSpPr>
        <p:spPr>
          <a:xfrm>
            <a:off x="453887" y="2751483"/>
            <a:ext cx="2523072" cy="2292626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lo-LA" sz="3200" b="1" dirty="0">
                <a:solidFill>
                  <a:schemeClr val="tx1"/>
                </a:solidFill>
                <a:latin typeface="Phetsarath OT" pitchFamily="2" charset="0"/>
                <a:cs typeface="Phetsarath OT" pitchFamily="2" charset="0"/>
              </a:rPr>
              <a:t>2.6.5 ການໃຊ້ສັບພາສາ ແລະ ຄຳສຸພາສິດ</a:t>
            </a:r>
            <a:endParaRPr lang="en-US" sz="3200" b="1" dirty="0">
              <a:solidFill>
                <a:schemeClr val="tx1"/>
              </a:solidFill>
              <a:latin typeface="Phetsarath OT" pitchFamily="2" charset="0"/>
              <a:cs typeface="Phetsarath OT" pitchFamily="2" charset="0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E0AA603E-D828-4AB5-8554-EF22338A673B}"/>
              </a:ext>
            </a:extLst>
          </p:cNvPr>
          <p:cNvSpPr/>
          <p:nvPr/>
        </p:nvSpPr>
        <p:spPr>
          <a:xfrm>
            <a:off x="3200400" y="1818861"/>
            <a:ext cx="8756374" cy="4157870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sz="3200" dirty="0">
                <a:latin typeface="Phetsarath OT" pitchFamily="2" charset="0"/>
                <a:cs typeface="Phetsarath OT" pitchFamily="2" charset="0"/>
              </a:rPr>
              <a:t>“</a:t>
            </a:r>
            <a:r>
              <a:rPr lang="lo-LA" sz="3200" dirty="0">
                <a:latin typeface="Phetsarath OT" pitchFamily="2" charset="0"/>
                <a:cs typeface="Phetsarath OT" pitchFamily="2" charset="0"/>
              </a:rPr>
              <a:t>ຂ້ານີ້ແນວຊາດເຊື້ອ         ຄົນນ້ອຍບໍ່ສົນ ພະເອີຍ</a:t>
            </a:r>
            <a:endParaRPr lang="en-US" sz="3200" dirty="0">
              <a:latin typeface="Phetsarath OT" pitchFamily="2" charset="0"/>
              <a:cs typeface="Phetsarath OT" pitchFamily="2" charset="0"/>
            </a:endParaRPr>
          </a:p>
          <a:p>
            <a:pPr>
              <a:lnSpc>
                <a:spcPct val="150000"/>
              </a:lnSpc>
            </a:pPr>
            <a:r>
              <a:rPr lang="lo-LA" sz="3200" dirty="0">
                <a:latin typeface="Phetsarath OT" pitchFamily="2" charset="0"/>
                <a:cs typeface="Phetsarath OT" pitchFamily="2" charset="0"/>
              </a:rPr>
              <a:t>ປຽບດັ່ງກາດຳຮ້າຍ           ເດຍລະສານສັດຖ່ອຍ</a:t>
            </a:r>
            <a:endParaRPr lang="en-US" sz="3200" dirty="0">
              <a:latin typeface="Phetsarath OT" pitchFamily="2" charset="0"/>
              <a:cs typeface="Phetsarath OT" pitchFamily="2" charset="0"/>
            </a:endParaRPr>
          </a:p>
          <a:p>
            <a:pPr>
              <a:lnSpc>
                <a:spcPct val="150000"/>
              </a:lnSpc>
            </a:pPr>
            <a:r>
              <a:rPr lang="lo-LA" sz="3200" dirty="0">
                <a:latin typeface="Phetsarath OT" pitchFamily="2" charset="0"/>
                <a:cs typeface="Phetsarath OT" pitchFamily="2" charset="0"/>
              </a:rPr>
              <a:t>ລືຈັກລົງອາບນໍ້າ              ອະນົນແກ້ວຫ່ອມຄວນ ພະເອີຍ</a:t>
            </a:r>
            <a:endParaRPr lang="en-US" sz="3200" dirty="0">
              <a:latin typeface="Phetsarath OT" pitchFamily="2" charset="0"/>
              <a:cs typeface="Phetsarath OT" pitchFamily="2" charset="0"/>
            </a:endParaRPr>
          </a:p>
          <a:p>
            <a:pPr>
              <a:lnSpc>
                <a:spcPct val="150000"/>
              </a:lnSpc>
            </a:pPr>
            <a:r>
              <a:rPr lang="lo-LA" sz="3200" dirty="0">
                <a:latin typeface="Phetsarath OT" pitchFamily="2" charset="0"/>
                <a:cs typeface="Phetsarath OT" pitchFamily="2" charset="0"/>
              </a:rPr>
              <a:t>ໄວ້ແກ່ລາຊະສີທ້ອນ         ຫົງຄຳລົງອາບ</a:t>
            </a:r>
            <a:endParaRPr lang="en-US" sz="3200" dirty="0">
              <a:latin typeface="Phetsarath OT" pitchFamily="2" charset="0"/>
              <a:cs typeface="Phetsarath OT" pitchFamily="2" charset="0"/>
            </a:endParaRPr>
          </a:p>
          <a:p>
            <a:pPr>
              <a:lnSpc>
                <a:spcPct val="150000"/>
              </a:lnSpc>
            </a:pPr>
            <a:r>
              <a:rPr lang="lo-LA" sz="3200" dirty="0">
                <a:latin typeface="Phetsarath OT" pitchFamily="2" charset="0"/>
                <a:cs typeface="Phetsarath OT" pitchFamily="2" charset="0"/>
              </a:rPr>
              <a:t>ຂ້ານີ້ສົມແຕ່ລົງອາບນໍ້າ      ໃນຫ້ວຍບວກຄວາຍ ນັ້ນແລ້ວ</a:t>
            </a:r>
            <a:r>
              <a:rPr lang="en-US" sz="3200" dirty="0">
                <a:latin typeface="Phetsarath OT" pitchFamily="2" charset="0"/>
                <a:cs typeface="Phetsarath OT" pitchFamily="2" charset="0"/>
              </a:rPr>
              <a:t>”</a:t>
            </a:r>
            <a:endParaRPr lang="lo-LA" sz="3200" dirty="0">
              <a:latin typeface="Phetsarath OT" pitchFamily="2" charset="0"/>
              <a:cs typeface="Phetsarath OT" pitchFamily="2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4A6DCAD7-D9B2-40B5-B1BD-1130752804A5}"/>
              </a:ext>
            </a:extLst>
          </p:cNvPr>
          <p:cNvSpPr/>
          <p:nvPr/>
        </p:nvSpPr>
        <p:spPr>
          <a:xfrm>
            <a:off x="3200400" y="6101337"/>
            <a:ext cx="6781603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0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0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18318886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11">
            <a:extLst>
              <a:ext uri="{FF2B5EF4-FFF2-40B4-BE49-F238E27FC236}">
                <a16:creationId xmlns:a16="http://schemas.microsoft.com/office/drawing/2014/main" id="{78E78B82-63EA-4C69-9B8F-9CE558AE5ABD}"/>
              </a:ext>
            </a:extLst>
          </p:cNvPr>
          <p:cNvSpPr/>
          <p:nvPr/>
        </p:nvSpPr>
        <p:spPr>
          <a:xfrm>
            <a:off x="358542" y="3631096"/>
            <a:ext cx="2195815" cy="801755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>
              <a:lnSpc>
                <a:spcPct val="150000"/>
              </a:lnSpc>
            </a:pPr>
            <a:r>
              <a:rPr lang="lo-LA" sz="3200" b="1" dirty="0">
                <a:solidFill>
                  <a:schemeClr val="tx1"/>
                </a:solidFill>
                <a:latin typeface="Phetsarath OT" pitchFamily="2" charset="0"/>
                <a:cs typeface="Phetsarath OT" pitchFamily="2" charset="0"/>
              </a:rPr>
              <a:t>ສະຫຼຸບລວມ:</a:t>
            </a:r>
            <a:endParaRPr lang="en-US" sz="3200" b="1" dirty="0">
              <a:solidFill>
                <a:schemeClr val="tx1"/>
              </a:solidFill>
              <a:latin typeface="Phetsarath OT" pitchFamily="2" charset="0"/>
              <a:cs typeface="Phetsarath OT" pitchFamily="2" charset="0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E0AA603E-D828-4AB5-8554-EF22338A673B}"/>
              </a:ext>
            </a:extLst>
          </p:cNvPr>
          <p:cNvSpPr/>
          <p:nvPr/>
        </p:nvSpPr>
        <p:spPr>
          <a:xfrm>
            <a:off x="2832653" y="2286000"/>
            <a:ext cx="9000806" cy="3491948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lo-LA" sz="2800" dirty="0">
                <a:latin typeface="Phetsarath OT" pitchFamily="2" charset="0"/>
                <a:cs typeface="Phetsarath OT" pitchFamily="2" charset="0"/>
              </a:rPr>
              <a:t>ວັນນະຄະດີຂຽນສະໄໝສັກດີນາໄດ້ເກີດຂຶ້ນໃນເງື່ອນໄຂພິເສດຂອງປະຊາຊົນ, ໄດ້ສືບທອດ ແລະເສີມຂະຫຍາຍເອົາສິ່ງຍອດສູງຂອງວັນນະຄະດີພື້ນເມືອວລາວຂຶ້ນອີກກ້າວໜຶ່ງ</a:t>
            </a:r>
            <a:r>
              <a:rPr lang="th-TH" sz="2800" dirty="0">
                <a:latin typeface="Phetsarath OT" pitchFamily="2" charset="0"/>
                <a:cs typeface="Phetsarath OT" pitchFamily="2" charset="0"/>
              </a:rPr>
              <a:t>.</a:t>
            </a:r>
            <a:r>
              <a:rPr lang="lo-LA" sz="2800" dirty="0">
                <a:latin typeface="Phetsarath OT" pitchFamily="2" charset="0"/>
                <a:cs typeface="Phetsarath OT" pitchFamily="2" charset="0"/>
              </a:rPr>
              <a:t>ຈາກນັ້ນ, ຍັງແມ່ນສະ   ໄໝຂະຫຍາຍຕົວຮຸ່ງເຮືອງກວ່າໝູ່ໝົດ, ມີຄຸນຄ່າວັນໃຫຍ່ຫຼວງທາງດ້ານເນື້ອໃນ ແລະ ສິລະປະໄດ້ສົງຜົນສະທ້ອນອັນດີຕໍ່ໄລຍະຕໍ່ມາ</a:t>
            </a:r>
            <a:r>
              <a:rPr lang="th-TH" sz="2800" dirty="0">
                <a:latin typeface="Phetsarath OT" pitchFamily="2" charset="0"/>
                <a:cs typeface="Phetsarath OT" pitchFamily="2" charset="0"/>
              </a:rPr>
              <a:t>. </a:t>
            </a:r>
            <a:endParaRPr lang="lo-LA" sz="2800" dirty="0">
              <a:latin typeface="Phetsarath OT" pitchFamily="2" charset="0"/>
              <a:cs typeface="Phetsarath OT" pitchFamily="2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1EB0432-68F4-4BE4-AA7B-9BCE2B24576B}"/>
              </a:ext>
            </a:extLst>
          </p:cNvPr>
          <p:cNvSpPr/>
          <p:nvPr/>
        </p:nvSpPr>
        <p:spPr>
          <a:xfrm>
            <a:off x="2832653" y="6021824"/>
            <a:ext cx="6781603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0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0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30545853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11">
            <a:extLst>
              <a:ext uri="{FF2B5EF4-FFF2-40B4-BE49-F238E27FC236}">
                <a16:creationId xmlns:a16="http://schemas.microsoft.com/office/drawing/2014/main" id="{78E78B82-63EA-4C69-9B8F-9CE558AE5ABD}"/>
              </a:ext>
            </a:extLst>
          </p:cNvPr>
          <p:cNvSpPr/>
          <p:nvPr/>
        </p:nvSpPr>
        <p:spPr>
          <a:xfrm>
            <a:off x="334617" y="3197087"/>
            <a:ext cx="2100470" cy="990600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>
              <a:lnSpc>
                <a:spcPct val="150000"/>
              </a:lnSpc>
            </a:pPr>
            <a:r>
              <a:rPr lang="lo-LA" sz="3200" b="1" dirty="0">
                <a:solidFill>
                  <a:schemeClr val="tx1"/>
                </a:solidFill>
                <a:latin typeface="Phetsarath OT" pitchFamily="2" charset="0"/>
                <a:cs typeface="Phetsarath OT" pitchFamily="2" charset="0"/>
              </a:rPr>
              <a:t>ສະຫຼຸບລວມ:</a:t>
            </a:r>
            <a:endParaRPr lang="en-US" sz="3200" b="1" dirty="0">
              <a:solidFill>
                <a:schemeClr val="tx1"/>
              </a:solidFill>
              <a:latin typeface="Phetsarath OT" pitchFamily="2" charset="0"/>
              <a:cs typeface="Phetsarath OT" pitchFamily="2" charset="0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E0AA603E-D828-4AB5-8554-EF22338A673B}"/>
              </a:ext>
            </a:extLst>
          </p:cNvPr>
          <p:cNvSpPr/>
          <p:nvPr/>
        </p:nvSpPr>
        <p:spPr>
          <a:xfrm>
            <a:off x="2574235" y="1431235"/>
            <a:ext cx="9283148" cy="4522304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457200" indent="-457200" algn="thaiDi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lo-LA" sz="2800" dirty="0">
                <a:latin typeface="Phetsarath OT" pitchFamily="2" charset="0"/>
                <a:cs typeface="Phetsarath OT" pitchFamily="2" charset="0"/>
              </a:rPr>
              <a:t>ເຖິງວ່າວັນນະຄະດີໃນໄລຍະນີ້ຈະມີຈຸດອ່ອນບາງເລັກນ້ອຍກໍຕາມແຕ່ມັນຍັງໄດ້ເປັນທຶນຮອນອັນລໍ້າຂອງຊາດ ແລະ ເປັນແວ່ວແຍ່ງໃຫ້ແກ່ການຂະຫຍາຍຕົວຂອງວັນນະຄະດີໃນໄລຍະຕໍ່ມາ</a:t>
            </a:r>
            <a:r>
              <a:rPr lang="th-TH" sz="2800" dirty="0">
                <a:latin typeface="Phetsarath OT" pitchFamily="2" charset="0"/>
                <a:cs typeface="Phetsarath OT" pitchFamily="2" charset="0"/>
              </a:rPr>
              <a:t>. </a:t>
            </a:r>
            <a:r>
              <a:rPr lang="lo-LA" sz="2800" dirty="0">
                <a:latin typeface="Phetsarath OT" pitchFamily="2" charset="0"/>
                <a:cs typeface="Phetsarath OT" pitchFamily="2" charset="0"/>
              </a:rPr>
              <a:t>ພວກເຮົາຄົ້ນຄວ້າເພື່ອຊອກເອົາເນື້ອໃນອັນດີຂອງມັນເພື່ອປະກອບເຂົ້າໃນການສຶກສາອົບຮົມໃຫ້ນັກຮຽນມີນໍ້າໃຈຮັກຊາດ</a:t>
            </a:r>
            <a:r>
              <a:rPr lang="th-TH" sz="2800" dirty="0">
                <a:latin typeface="Phetsarath OT" pitchFamily="2" charset="0"/>
                <a:cs typeface="Phetsarath OT" pitchFamily="2" charset="0"/>
              </a:rPr>
              <a:t>, </a:t>
            </a:r>
            <a:r>
              <a:rPr lang="lo-LA" sz="2800" dirty="0">
                <a:latin typeface="Phetsarath OT" pitchFamily="2" charset="0"/>
                <a:cs typeface="Phetsarath OT" pitchFamily="2" charset="0"/>
              </a:rPr>
              <a:t>ມີນໍ້າໃຈເອກອ້າງຕໍ່ວັນນະຄະດີຂອງຊາດ</a:t>
            </a:r>
            <a:r>
              <a:rPr lang="th-TH" sz="2800" dirty="0">
                <a:latin typeface="Phetsarath OT" pitchFamily="2" charset="0"/>
                <a:cs typeface="Phetsarath OT" pitchFamily="2" charset="0"/>
              </a:rPr>
              <a:t>, </a:t>
            </a:r>
            <a:r>
              <a:rPr lang="lo-LA" sz="2800" dirty="0">
                <a:latin typeface="Phetsarath OT" pitchFamily="2" charset="0"/>
                <a:cs typeface="Phetsarath OT" pitchFamily="2" charset="0"/>
              </a:rPr>
              <a:t>ຮູ້ປົກປັກຮັກສາມູນມັງມໍລະດົກທີ່ປູ່ຍ່າຕາຍາຍຂອງພວກເຮົາປະໄວ້ໃຫ້</a:t>
            </a:r>
            <a:r>
              <a:rPr lang="th-TH" sz="2800" dirty="0">
                <a:latin typeface="Phetsarath OT" pitchFamily="2" charset="0"/>
                <a:cs typeface="Phetsarath OT" pitchFamily="2" charset="0"/>
              </a:rPr>
              <a:t>.</a:t>
            </a:r>
            <a:endParaRPr lang="th-TH" sz="2800" dirty="0">
              <a:solidFill>
                <a:schemeClr val="tx1"/>
              </a:solidFill>
              <a:latin typeface="Phetsarath OT" pitchFamily="2" charset="0"/>
              <a:cs typeface="Phetsarath OT" pitchFamily="2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C6F535BB-CE5E-416A-A104-F39D08B74AF0}"/>
              </a:ext>
            </a:extLst>
          </p:cNvPr>
          <p:cNvSpPr/>
          <p:nvPr/>
        </p:nvSpPr>
        <p:spPr>
          <a:xfrm>
            <a:off x="2574235" y="5953539"/>
            <a:ext cx="6781603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0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0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95044211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lowchart: Alternate Process 1"/>
          <p:cNvSpPr/>
          <p:nvPr/>
        </p:nvSpPr>
        <p:spPr>
          <a:xfrm>
            <a:off x="768230" y="318052"/>
            <a:ext cx="8862787" cy="4621697"/>
          </a:xfrm>
          <a:prstGeom prst="flowChartAlternateProcess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lo-LA" sz="32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Phetsarath OT" panose="02000500000000020004" pitchFamily="2" charset="0"/>
                <a:cs typeface="Phetsarath OT" panose="02000500000000020004" pitchFamily="2" charset="0"/>
              </a:rPr>
              <a:t>ເອກະສານອ້າງອີງ</a:t>
            </a:r>
          </a:p>
          <a:p>
            <a:endParaRPr lang="lo-LA" sz="3200" b="1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marL="457200" indent="-457200" algn="thaiDist">
              <a:lnSpc>
                <a:spcPct val="150000"/>
              </a:lnSpc>
            </a:pPr>
            <a:r>
              <a:rPr lang="lo-LA" sz="2800" dirty="0">
                <a:effectLst/>
                <a:latin typeface="Phetsarath OT" panose="02000500000000020004" pitchFamily="2" charset="0"/>
                <a:ea typeface="Calibri" panose="020F0502020204030204" pitchFamily="34" charset="0"/>
                <a:cs typeface="Phetsarath OT" panose="02000500000000020004" pitchFamily="2" charset="0"/>
              </a:rPr>
              <a:t>ກຽງແກ້ວ ນວນນະວົງ ພ້ອມຄະນະ. (200</a:t>
            </a:r>
            <a:r>
              <a:rPr lang="en-US" sz="2800" dirty="0">
                <a:effectLst/>
                <a:latin typeface="Phetsarath OT" panose="02000500000000020004" pitchFamily="2" charset="0"/>
                <a:ea typeface="Calibri" panose="020F0502020204030204" pitchFamily="34" charset="0"/>
                <a:cs typeface="Phetsarath OT" panose="02000500000000020004" pitchFamily="2" charset="0"/>
              </a:rPr>
              <a:t>2</a:t>
            </a:r>
            <a:r>
              <a:rPr lang="lo-LA" sz="2800" dirty="0">
                <a:effectLst/>
                <a:latin typeface="Phetsarath OT" panose="02000500000000020004" pitchFamily="2" charset="0"/>
                <a:ea typeface="Calibri" panose="020F0502020204030204" pitchFamily="34" charset="0"/>
                <a:cs typeface="Phetsarath OT" panose="02000500000000020004" pitchFamily="2" charset="0"/>
              </a:rPr>
              <a:t>). ວັນນະຄະດີລາວ </a:t>
            </a:r>
            <a:r>
              <a:rPr lang="en-US" sz="2800" dirty="0">
                <a:effectLst/>
                <a:latin typeface="Phetsarath OT" panose="02000500000000020004" pitchFamily="2" charset="0"/>
                <a:ea typeface="Calibri" panose="020F0502020204030204" pitchFamily="34" charset="0"/>
                <a:cs typeface="Phetsarath OT" panose="02000500000000020004" pitchFamily="2" charset="0"/>
              </a:rPr>
              <a:t>630LI222</a:t>
            </a:r>
            <a:r>
              <a:rPr lang="lo-LA" sz="2800" dirty="0">
                <a:effectLst/>
                <a:latin typeface="Phetsarath OT" panose="02000500000000020004" pitchFamily="2" charset="0"/>
                <a:ea typeface="Calibri" panose="020F0502020204030204" pitchFamily="34" charset="0"/>
                <a:cs typeface="Phetsarath OT" panose="02000500000000020004" pitchFamily="2" charset="0"/>
              </a:rPr>
              <a:t> ວິທະຍາໄລວິທະຍາສາດພື້ນຖານ ມະຫາ ວິທະຍາໄລແຫ່ງຊາດ.</a:t>
            </a:r>
            <a:endParaRPr lang="en-US" sz="2800" dirty="0">
              <a:effectLst/>
              <a:latin typeface="Phetsarath OT" panose="02000500000000020004" pitchFamily="2" charset="0"/>
              <a:ea typeface="Calibri" panose="020F0502020204030204" pitchFamily="34" charset="0"/>
              <a:cs typeface="Phetsarath OT" panose="02000500000000020004" pitchFamily="2" charset="0"/>
            </a:endParaRPr>
          </a:p>
          <a:p>
            <a:pPr marL="457200" indent="-457200" algn="thaiDist">
              <a:lnSpc>
                <a:spcPct val="150000"/>
              </a:lnSpc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ສົມທະເຜີຍ ສີວົງສັກ ແລະ ອຳໄພ ສອນທະລາ. (2019). ວັນນະຄະດີລ້ານຊ້າງ. ຄະນະສຶກສາສາດ ມະຫາວິທະຍາໄລ ສຸພານຸວົງ.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31012693"/>
      </p:ext>
    </p:extLst>
  </p:cSld>
  <p:clrMapOvr>
    <a:masterClrMapping/>
  </p:clrMapOvr>
  <p:transition spd="med">
    <p:wedge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lowchart: Alternate Process 1"/>
          <p:cNvSpPr/>
          <p:nvPr/>
        </p:nvSpPr>
        <p:spPr>
          <a:xfrm>
            <a:off x="2172389" y="1988011"/>
            <a:ext cx="6518605" cy="2161902"/>
          </a:xfrm>
          <a:prstGeom prst="flowChartAlternateProcess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4"/>
          </a:fontRef>
        </p:style>
        <p:txBody>
          <a:bodyPr rtlCol="0" anchor="ctr"/>
          <a:lstStyle/>
          <a:p>
            <a:pPr algn="ctr"/>
            <a:r>
              <a:rPr lang="lo-LA" sz="8800" dirty="0">
                <a:latin typeface="Alice2 95" pitchFamily="34" charset="0"/>
                <a:cs typeface="Phetsarath OT" pitchFamily="2" charset="0"/>
              </a:rPr>
              <a:t>ຂອບໃຈທີ່ໃຫ້ກຽດຮັບຟັງ</a:t>
            </a:r>
            <a:endParaRPr lang="en-US" sz="8800" dirty="0">
              <a:latin typeface="Alice2 95" pitchFamily="34" charset="0"/>
              <a:cs typeface="Phetsarath O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58757817"/>
      </p:ext>
    </p:extLst>
  </p:cSld>
  <p:clrMapOvr>
    <a:masterClrMapping/>
  </p:clrMapOvr>
  <p:transition spd="med">
    <p:wedge/>
  </p:transition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5058</TotalTime>
  <Words>2546</Words>
  <Application>Microsoft Office PowerPoint</Application>
  <PresentationFormat>Widescreen</PresentationFormat>
  <Paragraphs>144</Paragraphs>
  <Slides>35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35</vt:i4>
      </vt:variant>
    </vt:vector>
  </HeadingPairs>
  <TitlesOfParts>
    <vt:vector size="45" baseType="lpstr">
      <vt:lpstr>Alice2 95</vt:lpstr>
      <vt:lpstr>Arial</vt:lpstr>
      <vt:lpstr>Phetsarath</vt:lpstr>
      <vt:lpstr>Phetsarath OT</vt:lpstr>
      <vt:lpstr>Saysettha OT</vt:lpstr>
      <vt:lpstr>Times New Roman</vt:lpstr>
      <vt:lpstr>Trebuchet MS</vt:lpstr>
      <vt:lpstr>Wingdings</vt:lpstr>
      <vt:lpstr>Wingdings 3</vt:lpstr>
      <vt:lpstr>Facet</vt:lpstr>
      <vt:lpstr> Lan Xang Literature   Lecture 4:  Thinking Concept of Lao Feudal System (Con.)  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ການສືບທອດ ແລະປ່ຽນໃໝ່ໃນວັນນະຄະດີ</dc:title>
  <dc:creator>admin</dc:creator>
  <cp:lastModifiedBy>Pheuy</cp:lastModifiedBy>
  <cp:revision>365</cp:revision>
  <dcterms:created xsi:type="dcterms:W3CDTF">2016-09-13T04:40:38Z</dcterms:created>
  <dcterms:modified xsi:type="dcterms:W3CDTF">2023-04-20T02:51:39Z</dcterms:modified>
</cp:coreProperties>
</file>