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</p:sldIdLst>
  <p:sldSz cy="6858000" cx="12192000"/>
  <p:notesSz cx="6858000" cy="9144000"/>
  <p:embeddedFontLst>
    <p:embeddedFont>
      <p:font typeface="Alice"/>
      <p:regular r:id="rId4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41" roundtripDataSignature="AMtx7miTdflu+979bWYWaXi5diwhdmpZc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384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font" Target="fonts/Alice-regular.fntdata"/><Relationship Id="rId20" Type="http://schemas.openxmlformats.org/officeDocument/2006/relationships/slide" Target="slides/slide15.xml"/><Relationship Id="rId41" Type="http://customschemas.google.com/relationships/presentationmetadata" Target="metadata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slide" Target="slides/slide24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11" Type="http://schemas.openxmlformats.org/officeDocument/2006/relationships/slide" Target="slides/slide6.xml"/><Relationship Id="rId33" Type="http://schemas.openxmlformats.org/officeDocument/2006/relationships/slide" Target="slides/slide28.xml"/><Relationship Id="rId10" Type="http://schemas.openxmlformats.org/officeDocument/2006/relationships/slide" Target="slides/slide5.xml"/><Relationship Id="rId32" Type="http://schemas.openxmlformats.org/officeDocument/2006/relationships/slide" Target="slides/slide27.xml"/><Relationship Id="rId13" Type="http://schemas.openxmlformats.org/officeDocument/2006/relationships/slide" Target="slides/slide8.xml"/><Relationship Id="rId35" Type="http://schemas.openxmlformats.org/officeDocument/2006/relationships/slide" Target="slides/slide30.xml"/><Relationship Id="rId12" Type="http://schemas.openxmlformats.org/officeDocument/2006/relationships/slide" Target="slides/slide7.xml"/><Relationship Id="rId34" Type="http://schemas.openxmlformats.org/officeDocument/2006/relationships/slide" Target="slides/slide29.xml"/><Relationship Id="rId15" Type="http://schemas.openxmlformats.org/officeDocument/2006/relationships/slide" Target="slides/slide10.xml"/><Relationship Id="rId37" Type="http://schemas.openxmlformats.org/officeDocument/2006/relationships/slide" Target="slides/slide32.xml"/><Relationship Id="rId14" Type="http://schemas.openxmlformats.org/officeDocument/2006/relationships/slide" Target="slides/slide9.xml"/><Relationship Id="rId36" Type="http://schemas.openxmlformats.org/officeDocument/2006/relationships/slide" Target="slides/slide31.xml"/><Relationship Id="rId17" Type="http://schemas.openxmlformats.org/officeDocument/2006/relationships/slide" Target="slides/slide12.xml"/><Relationship Id="rId39" Type="http://schemas.openxmlformats.org/officeDocument/2006/relationships/slide" Target="slides/slide34.xml"/><Relationship Id="rId16" Type="http://schemas.openxmlformats.org/officeDocument/2006/relationships/slide" Target="slides/slide11.xml"/><Relationship Id="rId38" Type="http://schemas.openxmlformats.org/officeDocument/2006/relationships/slide" Target="slides/slide33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1" name="Google Shape;141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6" name="Google Shape;146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5" name="Google Shape;155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1" name="Google Shape;161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8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76" name="Google Shape;176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0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2" name="Google Shape;182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0" name="Google Shape;200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9" name="Google Shape;209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9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1" name="Google Shape;221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7" name="Google Shape;227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3" name="Google Shape;23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4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6" name="Google Shape;246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2" name="Google Shape;252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8" name="Google Shape;258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4" name="Google Shape;264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8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0" name="Google Shape;270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5" name="Shape 2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Google Shape;27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7" name="Google Shape;277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6" name="Google Shape;286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0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2" name="Google Shape;292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06" name="Google Shape;306;p2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p2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8" name="Google Shape;318;p2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2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4" name="Google Shape;324;p2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0" name="Google Shape;330;p3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6" name="Google Shape;336;p3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0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1" name="Google Shape;341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2" name="Google Shape;342;p3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6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8" name="Google Shape;348;p3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" name="Google Shape;353;p3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2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36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4" name="Google Shape;24;p36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25" name="Google Shape;25;p3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3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3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showMasterSp="0" type="title">
  <p:cSld name="TITLE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oogle Shape;29;p3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0" name="Google Shape;30;p37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31" name="Google Shape;31;p37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32" name="Google Shape;32;p37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33" name="Google Shape;33;p37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34" name="Google Shape;34;p37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5" name="Google Shape;35;p37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36" name="Google Shape;36;p37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37" name="Google Shape;37;p37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38" name="Google Shape;38;p3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" name="Google Shape;39;p37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40" name="Google Shape;40;p37"/>
          <p:cNvSpPr txBox="1"/>
          <p:nvPr>
            <p:ph type="ctrTitle"/>
          </p:nvPr>
        </p:nvSpPr>
        <p:spPr>
          <a:xfrm>
            <a:off x="1507067" y="2404534"/>
            <a:ext cx="7766936" cy="164630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400"/>
              <a:buFont typeface="Trebuchet MS"/>
              <a:buNone/>
              <a:defRPr sz="5400">
                <a:solidFill>
                  <a:schemeClr val="accen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37"/>
          <p:cNvSpPr txBox="1"/>
          <p:nvPr>
            <p:ph idx="1" type="subTitle"/>
          </p:nvPr>
        </p:nvSpPr>
        <p:spPr>
          <a:xfrm>
            <a:off x="1507067" y="4050833"/>
            <a:ext cx="7766936" cy="109689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r">
              <a:spcBef>
                <a:spcPts val="1000"/>
              </a:spcBef>
              <a:spcAft>
                <a:spcPts val="0"/>
              </a:spcAft>
              <a:buSzPts val="1440"/>
              <a:buNone/>
              <a:defRPr>
                <a:solidFill>
                  <a:srgbClr val="7F7F7F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2" name="Google Shape;42;p3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3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3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38"/>
          <p:cNvSpPr txBox="1"/>
          <p:nvPr>
            <p:ph type="title"/>
          </p:nvPr>
        </p:nvSpPr>
        <p:spPr>
          <a:xfrm>
            <a:off x="677335" y="2700867"/>
            <a:ext cx="8596668" cy="1826581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000"/>
              <a:buFont typeface="Trebuchet MS"/>
              <a:buNone/>
              <a:defRPr b="0" sz="40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8"/>
          <p:cNvSpPr txBox="1"/>
          <p:nvPr>
            <p:ph idx="1" type="body"/>
          </p:nvPr>
        </p:nvSpPr>
        <p:spPr>
          <a:xfrm>
            <a:off x="677335" y="4527448"/>
            <a:ext cx="8596668" cy="860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8" name="Google Shape;48;p3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3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3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5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39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9"/>
          <p:cNvSpPr txBox="1"/>
          <p:nvPr>
            <p:ph idx="1" type="body"/>
          </p:nvPr>
        </p:nvSpPr>
        <p:spPr>
          <a:xfrm>
            <a:off x="677334" y="2160589"/>
            <a:ext cx="4184035" cy="38807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4" name="Google Shape;54;p39"/>
          <p:cNvSpPr txBox="1"/>
          <p:nvPr>
            <p:ph idx="2" type="body"/>
          </p:nvPr>
        </p:nvSpPr>
        <p:spPr>
          <a:xfrm>
            <a:off x="5089970" y="2160589"/>
            <a:ext cx="4184034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55" name="Google Shape;55;p3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3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0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40"/>
          <p:cNvSpPr txBox="1"/>
          <p:nvPr>
            <p:ph idx="1" type="body"/>
          </p:nvPr>
        </p:nvSpPr>
        <p:spPr>
          <a:xfrm>
            <a:off x="675745" y="2160983"/>
            <a:ext cx="4185623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1" name="Google Shape;61;p40"/>
          <p:cNvSpPr txBox="1"/>
          <p:nvPr>
            <p:ph idx="2" type="body"/>
          </p:nvPr>
        </p:nvSpPr>
        <p:spPr>
          <a:xfrm>
            <a:off x="675745" y="2737245"/>
            <a:ext cx="4185623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2" name="Google Shape;62;p40"/>
          <p:cNvSpPr txBox="1"/>
          <p:nvPr>
            <p:ph idx="3" type="body"/>
          </p:nvPr>
        </p:nvSpPr>
        <p:spPr>
          <a:xfrm>
            <a:off x="5088383" y="2160983"/>
            <a:ext cx="4185618" cy="5762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None/>
              <a:defRPr b="0" sz="2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600"/>
              <a:buNone/>
              <a:defRPr b="1" sz="20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b="1" sz="18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280"/>
              <a:buNone/>
              <a:defRPr b="1" sz="1600"/>
            </a:lvl9pPr>
          </a:lstStyle>
          <a:p/>
        </p:txBody>
      </p:sp>
      <p:sp>
        <p:nvSpPr>
          <p:cNvPr id="63" name="Google Shape;63;p40"/>
          <p:cNvSpPr txBox="1"/>
          <p:nvPr>
            <p:ph idx="4" type="body"/>
          </p:nvPr>
        </p:nvSpPr>
        <p:spPr>
          <a:xfrm>
            <a:off x="5088384" y="2737245"/>
            <a:ext cx="4185617" cy="330411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64" name="Google Shape;64;p4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4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4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1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9" name="Google Shape;69;p4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4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4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42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42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5" name="Google Shape;75;p42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43"/>
          <p:cNvSpPr txBox="1"/>
          <p:nvPr>
            <p:ph type="title"/>
          </p:nvPr>
        </p:nvSpPr>
        <p:spPr>
          <a:xfrm>
            <a:off x="677334" y="1498604"/>
            <a:ext cx="3854528" cy="127846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Trebuchet MS"/>
              <a:buNone/>
              <a:defRPr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43"/>
          <p:cNvSpPr txBox="1"/>
          <p:nvPr>
            <p:ph idx="1" type="body"/>
          </p:nvPr>
        </p:nvSpPr>
        <p:spPr>
          <a:xfrm>
            <a:off x="4760461" y="514924"/>
            <a:ext cx="4513541" cy="55264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79" name="Google Shape;79;p43"/>
          <p:cNvSpPr txBox="1"/>
          <p:nvPr>
            <p:ph idx="2" type="body"/>
          </p:nvPr>
        </p:nvSpPr>
        <p:spPr>
          <a:xfrm>
            <a:off x="677334" y="2777069"/>
            <a:ext cx="3854528" cy="25844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9pPr>
          </a:lstStyle>
          <a:p/>
        </p:txBody>
      </p:sp>
      <p:sp>
        <p:nvSpPr>
          <p:cNvPr id="80" name="Google Shape;80;p43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43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2" name="Google Shape;82;p43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44"/>
          <p:cNvSpPr txBox="1"/>
          <p:nvPr>
            <p:ph type="title"/>
          </p:nvPr>
        </p:nvSpPr>
        <p:spPr>
          <a:xfrm>
            <a:off x="677334" y="4800600"/>
            <a:ext cx="8596667" cy="56673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Trebuchet MS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44"/>
          <p:cNvSpPr/>
          <p:nvPr>
            <p:ph idx="2" type="pic"/>
          </p:nvPr>
        </p:nvSpPr>
        <p:spPr>
          <a:xfrm>
            <a:off x="677334" y="609600"/>
            <a:ext cx="8596668" cy="3845718"/>
          </a:xfrm>
          <a:prstGeom prst="rect">
            <a:avLst/>
          </a:prstGeom>
          <a:noFill/>
          <a:ln>
            <a:noFill/>
          </a:ln>
        </p:spPr>
      </p:sp>
      <p:sp>
        <p:nvSpPr>
          <p:cNvPr id="86" name="Google Shape;86;p44"/>
          <p:cNvSpPr txBox="1"/>
          <p:nvPr>
            <p:ph idx="1" type="body"/>
          </p:nvPr>
        </p:nvSpPr>
        <p:spPr>
          <a:xfrm>
            <a:off x="677334" y="5367338"/>
            <a:ext cx="8596667" cy="6740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/>
        </p:txBody>
      </p:sp>
      <p:sp>
        <p:nvSpPr>
          <p:cNvPr id="87" name="Google Shape;87;p44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44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44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45"/>
          <p:cNvSpPr txBox="1"/>
          <p:nvPr>
            <p:ph type="title"/>
          </p:nvPr>
        </p:nvSpPr>
        <p:spPr>
          <a:xfrm>
            <a:off x="677335" y="609600"/>
            <a:ext cx="8596668" cy="340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45"/>
          <p:cNvSpPr txBox="1"/>
          <p:nvPr>
            <p:ph idx="1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93" name="Google Shape;93;p4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4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4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46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8" name="Google Shape;98;p46"/>
          <p:cNvSpPr txBox="1"/>
          <p:nvPr>
            <p:ph idx="1" type="body"/>
          </p:nvPr>
        </p:nvSpPr>
        <p:spPr>
          <a:xfrm>
            <a:off x="1366139" y="3632200"/>
            <a:ext cx="7224524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 sz="16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99" name="Google Shape;99;p46"/>
          <p:cNvSpPr txBox="1"/>
          <p:nvPr>
            <p:ph idx="2" type="body"/>
          </p:nvPr>
        </p:nvSpPr>
        <p:spPr>
          <a:xfrm>
            <a:off x="677335" y="4470400"/>
            <a:ext cx="8596668" cy="15709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0" name="Google Shape;100;p46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1" name="Google Shape;101;p46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2" name="Google Shape;102;p46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sp>
        <p:nvSpPr>
          <p:cNvPr id="103" name="Google Shape;103;p46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04" name="Google Shape;104;p46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 sz="1800">
              <a:solidFill>
                <a:srgbClr val="BFE47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47"/>
          <p:cNvSpPr txBox="1"/>
          <p:nvPr>
            <p:ph type="title"/>
          </p:nvPr>
        </p:nvSpPr>
        <p:spPr>
          <a:xfrm>
            <a:off x="677335" y="1931988"/>
            <a:ext cx="8596668" cy="259546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47"/>
          <p:cNvSpPr txBox="1"/>
          <p:nvPr>
            <p:ph idx="1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08" name="Google Shape;108;p47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9" name="Google Shape;109;p47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47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48"/>
          <p:cNvSpPr txBox="1"/>
          <p:nvPr>
            <p:ph type="title"/>
          </p:nvPr>
        </p:nvSpPr>
        <p:spPr>
          <a:xfrm>
            <a:off x="931334" y="609600"/>
            <a:ext cx="8094134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3" name="Google Shape;113;p48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rgbClr val="3F3F3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14" name="Google Shape;114;p48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15" name="Google Shape;115;p48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48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48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  <p:sp>
        <p:nvSpPr>
          <p:cNvPr id="118" name="Google Shape;118;p48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19" name="Google Shape;119;p48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000">
                <a:solidFill>
                  <a:srgbClr val="BFE471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9"/>
          <p:cNvSpPr txBox="1"/>
          <p:nvPr>
            <p:ph type="title"/>
          </p:nvPr>
        </p:nvSpPr>
        <p:spPr>
          <a:xfrm>
            <a:off x="685799" y="609600"/>
            <a:ext cx="8588203" cy="3022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400"/>
              <a:buFont typeface="Trebuchet MS"/>
              <a:buNone/>
              <a:defRPr b="0" sz="44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49"/>
          <p:cNvSpPr txBox="1"/>
          <p:nvPr>
            <p:ph idx="1" type="body"/>
          </p:nvPr>
        </p:nvSpPr>
        <p:spPr>
          <a:xfrm>
            <a:off x="677332" y="4013200"/>
            <a:ext cx="8596669" cy="514248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920"/>
              <a:buFont typeface="Trebuchet MS"/>
              <a:buNone/>
              <a:defRPr sz="2400">
                <a:solidFill>
                  <a:schemeClr val="accent1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280"/>
              <a:buFont typeface="Trebuchet MS"/>
              <a:buNone/>
              <a:defRPr/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120"/>
              <a:buFont typeface="Trebuchet MS"/>
              <a:buNone/>
              <a:defRPr/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960"/>
              <a:buFont typeface="Trebuchet MS"/>
              <a:buNone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23" name="Google Shape;123;p49"/>
          <p:cNvSpPr txBox="1"/>
          <p:nvPr>
            <p:ph idx="2" type="body"/>
          </p:nvPr>
        </p:nvSpPr>
        <p:spPr>
          <a:xfrm>
            <a:off x="677335" y="4527448"/>
            <a:ext cx="8596668" cy="151391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7F7F7F"/>
                </a:solidFill>
              </a:defRPr>
            </a:lvl1pPr>
            <a:lvl2pPr indent="-228600" lvl="1" marL="9144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24" name="Google Shape;124;p49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5" name="Google Shape;125;p49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6" name="Google Shape;126;p49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0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9" name="Google Shape;129;p50"/>
          <p:cNvSpPr txBox="1"/>
          <p:nvPr>
            <p:ph idx="1" type="body"/>
          </p:nvPr>
        </p:nvSpPr>
        <p:spPr>
          <a:xfrm rot="5400000">
            <a:off x="3035281" y="-197358"/>
            <a:ext cx="3880773" cy="859666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0" name="Google Shape;130;p50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1" name="Google Shape;131;p50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2" name="Google Shape;132;p50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51"/>
          <p:cNvSpPr txBox="1"/>
          <p:nvPr>
            <p:ph type="title"/>
          </p:nvPr>
        </p:nvSpPr>
        <p:spPr>
          <a:xfrm rot="5400000">
            <a:off x="5994319" y="2582953"/>
            <a:ext cx="5251451" cy="130474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5" name="Google Shape;135;p51"/>
          <p:cNvSpPr txBox="1"/>
          <p:nvPr>
            <p:ph idx="1" type="body"/>
          </p:nvPr>
        </p:nvSpPr>
        <p:spPr>
          <a:xfrm rot="5400000">
            <a:off x="1581685" y="-294750"/>
            <a:ext cx="5251450" cy="70601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indent="-320040" lvl="1" marL="914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indent="-320039" lvl="2" marL="1371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indent="-320039" lvl="3" marL="1828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indent="-320039" lvl="4" marL="22860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indent="-320039" lvl="5" marL="27432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indent="-320039" lvl="6" marL="32004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indent="-320040" lvl="7" marL="36576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indent="-320040" lvl="8" marL="411480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/>
        </p:txBody>
      </p:sp>
      <p:sp>
        <p:nvSpPr>
          <p:cNvPr id="136" name="Google Shape;136;p51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7" name="Google Shape;137;p51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8" name="Google Shape;138;p51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7" Type="http://schemas.openxmlformats.org/officeDocument/2006/relationships/theme" Target="../theme/theme2.xml"/><Relationship Id="rId16" Type="http://schemas.openxmlformats.org/officeDocument/2006/relationships/slideLayout" Target="../slideLayouts/slideLayout16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3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7" name="Google Shape;7;p35"/>
            <p:cNvCxnSpPr/>
            <p:nvPr/>
          </p:nvCxnSpPr>
          <p:spPr>
            <a:xfrm>
              <a:off x="9371012" y="0"/>
              <a:ext cx="1219200" cy="6858000"/>
            </a:xfrm>
            <a:prstGeom prst="straightConnector1">
              <a:avLst/>
            </a:prstGeom>
            <a:noFill/>
            <a:ln cap="flat" cmpd="sng" w="9525">
              <a:solidFill>
                <a:srgbClr val="BFBFBF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8" name="Google Shape;8;p35"/>
            <p:cNvCxnSpPr/>
            <p:nvPr/>
          </p:nvCxnSpPr>
          <p:spPr>
            <a:xfrm flipH="1">
              <a:off x="7425267" y="3681413"/>
              <a:ext cx="4763558" cy="3176587"/>
            </a:xfrm>
            <a:prstGeom prst="straightConnector1">
              <a:avLst/>
            </a:prstGeom>
            <a:noFill/>
            <a:ln cap="flat" cmpd="sng" w="9525">
              <a:solidFill>
                <a:srgbClr val="D8D8D8"/>
              </a:solidFill>
              <a:prstDash val="solid"/>
              <a:round/>
              <a:headEnd len="sm" w="sm" type="none"/>
              <a:tailEnd len="sm" w="sm" type="none"/>
            </a:ln>
          </p:spPr>
        </p:cxnSp>
        <p:sp>
          <p:nvSpPr>
            <p:cNvPr id="9" name="Google Shape;9;p35"/>
            <p:cNvSpPr/>
            <p:nvPr/>
          </p:nvSpPr>
          <p:spPr>
            <a:xfrm>
              <a:off x="9181476" y="-8467"/>
              <a:ext cx="3007349" cy="6866467"/>
            </a:xfrm>
            <a:custGeom>
              <a:rect b="b" l="l" r="r" t="t"/>
              <a:pathLst>
                <a:path extrusionOk="0" h="6866467" w="3007349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29803"/>
              </a:schemeClr>
            </a:solidFill>
            <a:ln>
              <a:noFill/>
            </a:ln>
          </p:spPr>
        </p:sp>
        <p:sp>
          <p:nvSpPr>
            <p:cNvPr id="10" name="Google Shape;10;p35"/>
            <p:cNvSpPr/>
            <p:nvPr/>
          </p:nvSpPr>
          <p:spPr>
            <a:xfrm>
              <a:off x="9603442" y="-8467"/>
              <a:ext cx="2588558" cy="6866467"/>
            </a:xfrm>
            <a:custGeom>
              <a:rect b="b" l="l" r="r" t="t"/>
              <a:pathLst>
                <a:path extrusionOk="0" h="6866467" w="2573311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</p:spPr>
        </p:sp>
        <p:sp>
          <p:nvSpPr>
            <p:cNvPr id="11" name="Google Shape;11;p35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fmla="val 100000" name="adj"/>
              </a:avLst>
            </a:prstGeom>
            <a:solidFill>
              <a:schemeClr val="accent2">
                <a:alpha val="71764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2" name="Google Shape;12;p35"/>
            <p:cNvSpPr/>
            <p:nvPr/>
          </p:nvSpPr>
          <p:spPr>
            <a:xfrm>
              <a:off x="9334500" y="-8467"/>
              <a:ext cx="2854326" cy="6866467"/>
            </a:xfrm>
            <a:custGeom>
              <a:rect b="b" l="l" r="r" t="t"/>
              <a:pathLst>
                <a:path extrusionOk="0" h="6866467" w="2858013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69803"/>
              </a:srgbClr>
            </a:solidFill>
            <a:ln>
              <a:noFill/>
            </a:ln>
          </p:spPr>
        </p:sp>
        <p:sp>
          <p:nvSpPr>
            <p:cNvPr id="13" name="Google Shape;13;p35"/>
            <p:cNvSpPr/>
            <p:nvPr/>
          </p:nvSpPr>
          <p:spPr>
            <a:xfrm>
              <a:off x="10898730" y="-8467"/>
              <a:ext cx="1290094" cy="6866467"/>
            </a:xfrm>
            <a:custGeom>
              <a:rect b="b" l="l" r="r" t="t"/>
              <a:pathLst>
                <a:path extrusionOk="0" h="6858000" w="1290094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69803"/>
              </a:srgbClr>
            </a:solidFill>
            <a:ln>
              <a:noFill/>
            </a:ln>
          </p:spPr>
        </p:sp>
        <p:sp>
          <p:nvSpPr>
            <p:cNvPr id="14" name="Google Shape;14;p35"/>
            <p:cNvSpPr/>
            <p:nvPr/>
          </p:nvSpPr>
          <p:spPr>
            <a:xfrm>
              <a:off x="10938999" y="-8467"/>
              <a:ext cx="1249825" cy="6866467"/>
            </a:xfrm>
            <a:custGeom>
              <a:rect b="b" l="l" r="r" t="t"/>
              <a:pathLst>
                <a:path extrusionOk="0" h="6858000" w="1249825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4705"/>
              </a:schemeClr>
            </a:solidFill>
            <a:ln>
              <a:noFill/>
            </a:ln>
          </p:spPr>
        </p:sp>
        <p:sp>
          <p:nvSpPr>
            <p:cNvPr id="15" name="Google Shape;15;p35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fmla="val 100000" name="adj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16" name="Google Shape;16;p35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fmla="val 0" name="adj"/>
              </a:avLst>
            </a:prstGeom>
            <a:solidFill>
              <a:schemeClr val="accent1">
                <a:alpha val="84705"/>
              </a:schemeClr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</p:grpSp>
      <p:sp>
        <p:nvSpPr>
          <p:cNvPr id="17" name="Google Shape;17;p35"/>
          <p:cNvSpPr txBox="1"/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Trebuchet MS"/>
              <a:buNone/>
              <a:defRPr b="0" i="0" sz="36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18" name="Google Shape;18;p35"/>
          <p:cNvSpPr txBox="1"/>
          <p:nvPr>
            <p:ph idx="1" type="body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20040" lvl="0" marL="457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b="0" i="0" sz="18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-309880" lvl="1" marL="914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b="0" i="0" sz="16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-299719" lvl="2" marL="1371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b="0" i="0" sz="14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-289560" lvl="3" marL="1828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-289560" lvl="4" marL="22860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-289560" lvl="5" marL="27432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-289560" lvl="6" marL="3200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-289559" lvl="7" marL="36576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-289559" lvl="8" marL="41148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b="0" i="0" sz="1200" u="none" cap="none" strike="noStrik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19" name="Google Shape;19;p35"/>
          <p:cNvSpPr txBox="1"/>
          <p:nvPr>
            <p:ph idx="10" type="dt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0" name="Google Shape;20;p35"/>
          <p:cNvSpPr txBox="1"/>
          <p:nvPr>
            <p:ph idx="11" type="ftr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900" u="none" cap="none" strike="noStrik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/>
        </p:txBody>
      </p:sp>
      <p:sp>
        <p:nvSpPr>
          <p:cNvPr id="21" name="Google Shape;21;p35"/>
          <p:cNvSpPr txBox="1"/>
          <p:nvPr>
            <p:ph idx="12" type="sldNum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900" u="none" cap="none" strike="noStrike">
                <a:solidFill>
                  <a:schemeClr val="accen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o-LA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"/>
          <p:cNvSpPr txBox="1"/>
          <p:nvPr>
            <p:ph type="title"/>
          </p:nvPr>
        </p:nvSpPr>
        <p:spPr>
          <a:xfrm>
            <a:off x="624325" y="271825"/>
            <a:ext cx="10096684" cy="631434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Times New Roman"/>
              <a:buNone/>
            </a:pPr>
            <a:br>
              <a:rPr b="1" lang="lo-LA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Lan Xang Literature </a:t>
            </a:r>
            <a:br>
              <a:rPr b="1" lang="lo-LA" sz="6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b="1" lang="lo-LA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Lecture 5: </a:t>
            </a:r>
            <a:br>
              <a:rPr lang="lo-LA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Epic Story of "Thao Hung - Thao Cheuang"</a:t>
            </a:r>
            <a:br>
              <a:rPr lang="lo-LA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b="1" lang="lo-LA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 </a:t>
            </a:r>
            <a:br>
              <a:rPr b="1" lang="lo-LA" sz="4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br>
              <a:rPr lang="lo-LA" sz="4400"/>
            </a:br>
            <a:br>
              <a:rPr b="1" i="0" lang="lo-LA" sz="44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endParaRPr b="1" sz="4400">
              <a:solidFill>
                <a:schemeClr val="dk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"/>
          <p:cNvSpPr txBox="1"/>
          <p:nvPr>
            <p:ph idx="1" type="subTitle"/>
          </p:nvPr>
        </p:nvSpPr>
        <p:spPr>
          <a:xfrm>
            <a:off x="3179910" y="5634002"/>
            <a:ext cx="4323179" cy="92842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SzPts val="1600"/>
              <a:buNone/>
            </a:pPr>
            <a:r>
              <a:t/>
            </a:r>
            <a:endParaRPr b="1" i="1" sz="20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r">
              <a:spcBef>
                <a:spcPts val="1000"/>
              </a:spcBef>
              <a:spcAft>
                <a:spcPts val="0"/>
              </a:spcAft>
              <a:buSzPts val="1600"/>
              <a:buNone/>
            </a:pPr>
            <a:r>
              <a:rPr b="1" i="1" lang="lo-LA" sz="20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ໂດຍ: ປທ. ສົມທະເຜີຍ ສີວົງສັກ</a:t>
            </a:r>
            <a:endParaRPr b="1" i="1" sz="2000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C:\Users\acer\Desktop\WhatsApp Image 2019-01-08 at 10.37.34.jpeg" id="149" name="Google Shape;149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29103" y="0"/>
            <a:ext cx="1600484" cy="2118654"/>
          </a:xfrm>
          <a:prstGeom prst="rect">
            <a:avLst/>
          </a:prstGeom>
          <a:noFill/>
          <a:ln>
            <a:noFill/>
          </a:ln>
        </p:spPr>
      </p:pic>
      <p:sp>
        <p:nvSpPr>
          <p:cNvPr id="150" name="Google Shape;150;p2"/>
          <p:cNvSpPr/>
          <p:nvPr/>
        </p:nvSpPr>
        <p:spPr>
          <a:xfrm>
            <a:off x="3846773" y="1897067"/>
            <a:ext cx="4058573" cy="238526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t/>
            </a:r>
            <a:endParaRPr b="1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</a:pPr>
            <a:r>
              <a:rPr b="1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r>
              <a:rPr b="1" i="0" lang="lo-LA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ວັນນະຄະດີລ້ານຊ້າງ</a:t>
            </a:r>
            <a:endParaRPr b="1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32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Lan Xang Literature </a:t>
            </a:r>
            <a:endParaRPr b="1" i="0" sz="3200" u="none" cap="none" strike="noStrike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Trebuchet MS"/>
              <a:buNone/>
            </a:pPr>
            <a:r>
              <a:t/>
            </a:r>
            <a:endParaRPr b="0" i="0" sz="11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Trebuchet MS"/>
              <a:buNone/>
            </a:pPr>
            <a:r>
              <a:t/>
            </a:r>
            <a:endParaRPr b="0" i="0" sz="1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1" name="Google Shape;151;p2"/>
          <p:cNvSpPr/>
          <p:nvPr/>
        </p:nvSpPr>
        <p:spPr>
          <a:xfrm>
            <a:off x="2886974" y="4282335"/>
            <a:ext cx="5602685" cy="18158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ຫຼັກສູດ ຄູພາສາລາວ-ວັນນະຄະດີ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ພາກວິຊາ ຄູພາສາ</a:t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lo-LA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ຄະນະສຶກສາສາດ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Trebuchet MS"/>
              <a:buNone/>
            </a:pPr>
            <a:r>
              <a:t/>
            </a:r>
            <a:endParaRPr b="0" i="0" sz="28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2" name="Google Shape;152;p2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lo-LA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ມະຫາວິທະຍາໄລ ສຸພານຸວົງ</a:t>
            </a:r>
            <a:endParaRPr sz="2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3"/>
          <p:cNvSpPr txBox="1"/>
          <p:nvPr>
            <p:ph idx="1" type="subTitle"/>
          </p:nvPr>
        </p:nvSpPr>
        <p:spPr>
          <a:xfrm>
            <a:off x="5698435" y="1779104"/>
            <a:ext cx="6258339" cy="4870175"/>
          </a:xfrm>
          <a:prstGeom prst="rect">
            <a:avLst/>
          </a:prstGeom>
          <a:solidFill>
            <a:schemeClr val="accent3"/>
          </a:solidFill>
          <a:ln cap="rnd" cmpd="sng" w="254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normAutofit lnSpcReduction="10000"/>
          </a:bodyPr>
          <a:lstStyle/>
          <a:p>
            <a:pPr indent="0" lvl="0" marL="0" rtl="0" algn="l">
              <a:lnSpc>
                <a:spcPct val="160000"/>
              </a:lnSpc>
              <a:spcBef>
                <a:spcPts val="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ບົດທີ </a:t>
            </a:r>
            <a:r>
              <a:rPr b="1" lang="lo-LA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</a:t>
            </a:r>
            <a:r>
              <a:rPr b="1" lang="lo-LA" sz="3200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: </a:t>
            </a:r>
            <a:r>
              <a:rPr b="1" lang="lo-LA" sz="320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ມະຫາກາບເລື່ອງ “ທ້າວຮຸ່ງ-ທ້າວເຈືອງ” </a:t>
            </a:r>
            <a:r>
              <a:rPr b="1" lang="lo-LA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endParaRPr b="1" sz="3200">
              <a:solidFill>
                <a:srgbClr val="00206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1. ຄວາມເປັນມາຂອງເລື່ອງ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96875" lvl="0" marL="396875" rtl="0" algn="l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2. ເລື່ອງທ້າວຮຸ່ງ-ທ້າວເຈືອງທັງສາມສະບັບໂດຍສັງເຂບ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3. ບາງຄໍາເຫັນກ່ຽວກັບການກໍາເນີດຄໍຳກອນ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4. ບາງຄໍາເຫັນກ່ຽວກັບຕົວລະຄອນທ້າວຮຸ່ງ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000"/>
              </a:spcBef>
              <a:spcAft>
                <a:spcPts val="0"/>
              </a:spcAft>
              <a:buSzPts val="2560"/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5. ເອກະສານອ້າງອີງ</a:t>
            </a:r>
            <a:endParaRPr b="1" i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8" name="Google Shape;158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35226" y="258417"/>
            <a:ext cx="5290931" cy="6390862"/>
          </a:xfrm>
          <a:prstGeom prst="rect">
            <a:avLst/>
          </a:prstGeom>
          <a:solidFill>
            <a:srgbClr val="ECECEC"/>
          </a:solidFill>
          <a:ln cap="rnd" cmpd="sng" w="190500">
            <a:solidFill>
              <a:srgbClr val="FFFFFF"/>
            </a:solidFill>
            <a:prstDash val="solid"/>
            <a:round/>
            <a:headEnd len="sm" w="sm" type="none"/>
            <a:tailEnd len="sm" w="sm" type="none"/>
          </a:ln>
          <a:effectLst>
            <a:outerShdw blurRad="50000" rotWithShape="0" algn="tl">
              <a:srgbClr val="000000">
                <a:alpha val="40784"/>
              </a:srgbClr>
            </a:outerShdw>
          </a:effectLst>
        </p:spPr>
      </p:pic>
    </p:spTree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4"/>
          <p:cNvSpPr/>
          <p:nvPr/>
        </p:nvSpPr>
        <p:spPr>
          <a:xfrm>
            <a:off x="1880151" y="299878"/>
            <a:ext cx="4027005" cy="959148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ຄວາມເປັນມາຂອງເລື່ອງ</a:t>
            </a:r>
            <a:endParaRPr/>
          </a:p>
        </p:txBody>
      </p:sp>
      <p:sp>
        <p:nvSpPr>
          <p:cNvPr id="164" name="Google Shape;164;p4"/>
          <p:cNvSpPr/>
          <p:nvPr/>
        </p:nvSpPr>
        <p:spPr>
          <a:xfrm>
            <a:off x="770092" y="349798"/>
            <a:ext cx="1047111" cy="849085"/>
          </a:xfrm>
          <a:prstGeom prst="flowChartConnector">
            <a:avLst/>
          </a:prstGeom>
          <a:solidFill>
            <a:schemeClr val="accent1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3.1</a:t>
            </a:r>
            <a:endParaRPr sz="32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5" name="Google Shape;165;p4"/>
          <p:cNvSpPr/>
          <p:nvPr/>
        </p:nvSpPr>
        <p:spPr>
          <a:xfrm>
            <a:off x="432351" y="2654504"/>
            <a:ext cx="3245127" cy="2818454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ກິດຈະກຳ: 1</a:t>
            </a:r>
            <a:endParaRPr/>
          </a:p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ມະຫາກາບທ້າວຮຸ່ງ-ທ້າວເຈືອງເປັນເລື່ອງແນວໃດ?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6" name="Google Shape;166;p4"/>
          <p:cNvSpPr/>
          <p:nvPr/>
        </p:nvSpPr>
        <p:spPr>
          <a:xfrm>
            <a:off x="3893653" y="2236303"/>
            <a:ext cx="7993547" cy="365485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285750" lvl="0" marL="28575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ເລື່ອງ ທ້າວຮຸ່ງ - ທ້າວເຈືອງມີລັກສະນະພິເສດ, ບໍ່       ເໝືອນກັບເລື່ອງໃດຂອງລາວທາງດ້ານຮູບການ, ສີລະປະການປະພັນ ແລະ ເນື້ອໃນ, ຖືວ່າເປັນບົດວັນນະກຳຊັ້ນຍອດຂອງລາວອີກສະບັບໜຶ່ງເປັນຕົ້ນແມ່ນ: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4"/>
          <p:cNvSpPr/>
          <p:nvPr/>
        </p:nvSpPr>
        <p:spPr>
          <a:xfrm>
            <a:off x="3893653" y="6042596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5"/>
          <p:cNvSpPr/>
          <p:nvPr/>
        </p:nvSpPr>
        <p:spPr>
          <a:xfrm>
            <a:off x="1023730" y="1202635"/>
            <a:ext cx="8627165" cy="3883359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</a:t>
            </a: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ປາສະຈາກອິດທິພົນຄອບງໍາສາສະໜາ </a:t>
            </a: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ຫຼື ເວົ້າອິກຢ່າງ ໜຶ່ງວ່າ (ບໍ່ແມ່ນເລື່ອງເທບນິ ຍາຍ) ຄືກັບເລື່ອງປູ່ເຍີ - ຍ່າເຍີ, ປາສະຈາກຮ່ອງຮອຍຂອງເທບພະເຈົ້າ, 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3" name="Google Shape;173;p5"/>
          <p:cNvSpPr/>
          <p:nvPr/>
        </p:nvSpPr>
        <p:spPr>
          <a:xfrm>
            <a:off x="3670853" y="6011885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6"/>
          <p:cNvSpPr/>
          <p:nvPr/>
        </p:nvSpPr>
        <p:spPr>
          <a:xfrm>
            <a:off x="1232452" y="1304623"/>
            <a:ext cx="8716617" cy="3214156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ເປັນເລື່ອງທີ່ແຕ້ມໄປດ້ວຍສີສັນ ແລະ ອຸດົມສົມບູນທາງດ້ານພາສາ ແລະ ສຳນວນລາວເດີມທີ່ແທ້ຈິງ, ພ້ອມທັງເປັນເລື່ອງທີ່ຖືກຕ້ອງຕາມຫຼັກສັນທະກະວີ.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6"/>
          <p:cNvSpPr/>
          <p:nvPr/>
        </p:nvSpPr>
        <p:spPr>
          <a:xfrm>
            <a:off x="4015409" y="5524868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3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7"/>
          <p:cNvSpPr/>
          <p:nvPr/>
        </p:nvSpPr>
        <p:spPr>
          <a:xfrm>
            <a:off x="894523" y="1421296"/>
            <a:ext cx="9949068" cy="4239578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ເປັນເລື່ອງທີ່ບັນຈຸໄປດ້ວຍວັດທະນະທຳ, ຮີດຄອງປະເພນີຂະນົບທຳນຽມ ແລະ ແບບແຜນການດຳ ລົງຊີວິດທີ່ມີຫຼາຍລົດຫຼາຍຊາດຂອງບັນດາຊົນເຜົ່າໃນຊາດຕະຫຼອດເຖິງຮູບແບບການຈັດຕັ້ງປົກຄອງ, ດ້ານສັງຄົມແຫ່ງຍຸກສະໄໝດັ່ງກ່າວຢ່າງໜ້າອັດສະຈັນ.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7"/>
          <p:cNvSpPr/>
          <p:nvPr/>
        </p:nvSpPr>
        <p:spPr>
          <a:xfrm>
            <a:off x="3894482" y="5934314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8"/>
          <p:cNvSpPr/>
          <p:nvPr/>
        </p:nvSpPr>
        <p:spPr>
          <a:xfrm>
            <a:off x="705678" y="1003852"/>
            <a:ext cx="9750287" cy="4532243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ວັນນະກໍາເລື່ອງທ້າວຮຸ່ງ - ທ້າວເຈືອງ, ກ່ອນນີ້ຫຼາຍທົດສະວັດໄດ້ຕົກຢູ່ໃນກໍາມື້ຂອງສະຫຍາມ ແລະ ເກັບມ້ຽນໄວ້ໃນຫໍສະໝຸດບາງກອກປະເທດໄທໃນສະພາບເກືອບໝົດໂອກາດຈົນຮອດປີ 1942, ທ່ານມະຫາສີລາ ວິລາວົງ, ຈິ່ງພົບຕົ້ນສະບັບທີ່ຂຽນໃບລານຈາລຶກດ້ວຍອັກສອນລາວເດີມ. 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8"/>
          <p:cNvSpPr/>
          <p:nvPr/>
        </p:nvSpPr>
        <p:spPr>
          <a:xfrm>
            <a:off x="3796748" y="5993950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9"/>
          <p:cNvSpPr/>
          <p:nvPr/>
        </p:nvSpPr>
        <p:spPr>
          <a:xfrm>
            <a:off x="1012135" y="1660394"/>
            <a:ext cx="9344439" cy="3537212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ເປັນເຊັ່ນນັ້ນທ່ານ ມະຫາສີລາ ວິລະວົງ ຈິ່ງພະຍາຍາມຊໍາລະຕົ້ນສະບັບ ແລະຈັດພິມເຜີຍແຜ່ຄັ້ງທໍາອິດໃນປີ 1943 (ປະເທດໄທ) ຫຼັງຈາກນັ້ນຕໍ່ມາຈິ່ງໄດ້ຮັບການເຜີຍແຜ່ຂຶ້ນມາເລື້ອຍໆຈົນມາເຖິງປັດຈຸບັນນັກສຶກສາ, ນັກຄົ້ນຄວ້າພວມໄດ້ຮັບຮັບຄວາມສົນໃຈຫຼາຍຂຶ້ນ.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9"/>
          <p:cNvSpPr/>
          <p:nvPr/>
        </p:nvSpPr>
        <p:spPr>
          <a:xfrm>
            <a:off x="3866322" y="5942312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p10"/>
          <p:cNvSpPr/>
          <p:nvPr/>
        </p:nvSpPr>
        <p:spPr>
          <a:xfrm>
            <a:off x="2260324" y="432329"/>
            <a:ext cx="6158119" cy="1704584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ເລື່ອງທ້າວຮຸ່ງ-ທ້າວເຈືອງທັງສາມສະບັບ</a:t>
            </a:r>
            <a:endParaRPr/>
          </a:p>
          <a:p>
            <a:pPr indent="4572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ໂດຍສັງເຂບ 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3" name="Google Shape;203;p10"/>
          <p:cNvSpPr/>
          <p:nvPr/>
        </p:nvSpPr>
        <p:spPr>
          <a:xfrm>
            <a:off x="705677" y="860078"/>
            <a:ext cx="1470992" cy="849085"/>
          </a:xfrm>
          <a:prstGeom prst="flowChartConnector">
            <a:avLst/>
          </a:prstGeom>
          <a:solidFill>
            <a:schemeClr val="accent1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3.1.1</a:t>
            </a:r>
            <a:endParaRPr sz="32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4" name="Google Shape;204;p10"/>
          <p:cNvSpPr/>
          <p:nvPr/>
        </p:nvSpPr>
        <p:spPr>
          <a:xfrm>
            <a:off x="284922" y="3625019"/>
            <a:ext cx="3044687" cy="133451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ສະບັບແຕ່ງເປັນຕຳນານ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10"/>
          <p:cNvSpPr/>
          <p:nvPr/>
        </p:nvSpPr>
        <p:spPr>
          <a:xfrm>
            <a:off x="3670853" y="2430989"/>
            <a:ext cx="8236225" cy="372257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445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ສະບັບນີ້ມີຢູ່ພົງສາວະດານໂຍນົກ ແຕ່ງໂດຍພະຍາປະກິດກອນຈັກໂດຍອ້າງວ່າເກັບຕໍານານມາຈາກເມືອງເໜືອ (ຕຳນານເມືອງຊຽງແສນ) ຢູ່ໃນຕໍານານນັ້ນເອີ້ນທ້າວ ຮຸ່ງວ່າ “ຂຸນເຈືອງທໍາມະລາດ” ໂດຍເນື້ອເລື່ອງຫຍໍ້ດັ່ງນີ້: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10"/>
          <p:cNvSpPr/>
          <p:nvPr/>
        </p:nvSpPr>
        <p:spPr>
          <a:xfrm>
            <a:off x="3670853" y="6153561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11"/>
          <p:cNvSpPr/>
          <p:nvPr/>
        </p:nvSpPr>
        <p:spPr>
          <a:xfrm>
            <a:off x="974035" y="1848676"/>
            <a:ext cx="8676861" cy="33482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ຂຸນເຈືອງເປັນລາຊະໂອລົດຄົນທີ່ໜຶ່ງຂອງຂຸນຈອມທໍາເຈົ້າເມືອງພະເຍົາ (ອໍາເພີພະເຍົາຈັງວັດຊຽງລາຍຂອງປະເທດໄທດຽວນີ້ ) ແລະ ມີນ້ອງຊາຍຄົນໜຶ່ງຊື່ວ່າ ຂຸນຊອງ.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2" name="Google Shape;212;p11"/>
          <p:cNvSpPr/>
          <p:nvPr/>
        </p:nvSpPr>
        <p:spPr>
          <a:xfrm>
            <a:off x="3140765" y="6051642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12"/>
          <p:cNvSpPr/>
          <p:nvPr/>
        </p:nvSpPr>
        <p:spPr>
          <a:xfrm>
            <a:off x="990601" y="2368826"/>
            <a:ext cx="8766313" cy="2120348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ຂຸນເຈືອງປະສູດໃນວັນອັງຄານ, ເດືອນ 7 ຂຶ້ນ 1 ຄໍ່າ, ປີລະກາ, ຈຸນລະສັກກຣາດ 461 (ພສ 1641) ເວລາໃກ້ຮຸ່ງ.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12"/>
          <p:cNvSpPr/>
          <p:nvPr/>
        </p:nvSpPr>
        <p:spPr>
          <a:xfrm>
            <a:off x="3117575" y="5902555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p13"/>
          <p:cNvSpPr/>
          <p:nvPr/>
        </p:nvSpPr>
        <p:spPr>
          <a:xfrm>
            <a:off x="725557" y="1540564"/>
            <a:ext cx="9064487" cy="4431564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ເມື່ອປະສູດອອກມາເທວະດາເອົາຂອງທິບສາມຢ່າງມາມອບໃຫ້ຄື: ແສ້, ດາບ, ຄັນໂທ ແລະ ຍັງໄດ້ຊ້າງເຜືອກໂຕໜຶ່ງຊື່ວ່າຊ້າງຜາຍຄໍາ. ເມື່ອອາຍຸໄດ້ 16 ປີກໍໄດ້ໄປຄ້ອງຊ້າງຢູ່ເມືອງນ່ານ; ພະຍາພະລະເທວະ ແລະ ເຈົ້າເມືອງເມືອງນ່ານຍົກລູກສາວຊື່ຈັນທະເທວີໃຫ້. ໄປຄ້ອງຊ້າງຢູ່ເມືອງແພ ພະຍາພົມວົງສາ ເຈົ້າເມືອງເອົານາງແກ້ວກະສັດຕີ (ລູກສາວ) ໃຫ້.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4" name="Google Shape;224;p13"/>
          <p:cNvSpPr/>
          <p:nvPr/>
        </p:nvSpPr>
        <p:spPr>
          <a:xfrm>
            <a:off x="2912165" y="6169623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14"/>
          <p:cNvSpPr/>
          <p:nvPr/>
        </p:nvSpPr>
        <p:spPr>
          <a:xfrm>
            <a:off x="669038" y="1523452"/>
            <a:ext cx="9084365" cy="381109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ເມື່ອພະບິດາສິ້ນພະຊົນທ້າວ ເຈືອງໄດ້ສະເຫວີຍເມືອງແທນພໍ່. ຕໍ່ມາ 6 ປີພະຍາ ແລະ ພະຍາແອງຍົກທັບມາຕີເອົາເມືອງເງິນຍາງ, ເຊິ່ງປັນເມືອງຂອງຂຸນຊຶ່ມ. ຂຸນຊື່ນຈິ່ງໄດ້ແຕ່ງທູດເຊີນເອົາຂຸນເຈືອງກໍຍົກທັບໄປຕີເມືອງແມນຕາທອກຂອກຟ້າຕາຢືນ ຈິ່ງຖືກພະຍາແມນຟັນຕາຍຄາຄໍຊ້າງ...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0" name="Google Shape;230;p14"/>
          <p:cNvSpPr/>
          <p:nvPr/>
        </p:nvSpPr>
        <p:spPr>
          <a:xfrm>
            <a:off x="2812774" y="6071520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5"/>
          <p:cNvSpPr/>
          <p:nvPr/>
        </p:nvSpPr>
        <p:spPr>
          <a:xfrm>
            <a:off x="245165" y="3306554"/>
            <a:ext cx="2421836" cy="139230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2)</a:t>
            </a: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ສະບັບແຕ່ງເປັນຄໍາກອນ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6" name="Google Shape;236;p15"/>
          <p:cNvSpPr/>
          <p:nvPr/>
        </p:nvSpPr>
        <p:spPr>
          <a:xfrm>
            <a:off x="2667001" y="2075062"/>
            <a:ext cx="9054548" cy="3656505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ກ່າວວ່າ ທ້າວຮຸ່ງເປັນໂອລົດຄົນທີ່ສອງຂອງຂຸນຈອມທຳເຈົ້າເມືອງສວນຕານ, ເມືອງນາຄອງ ຫຼື ເມືອງຂາຊາຍກໍວ່າມີອ້າຍຊື່ວ່າຂຸນເຈືອງ. ທ້າວຮຸ່ງປະສູດ ໃນວັນອັງຄານໃກ້ຮຸ່ງ, ເດືອນ 5 ເພງ, ປີຂາມເມື່ອປະສູດອອກມາພວກຂ້າຜາຍດຳເອົາດາບກັບຄ້ອງເງິນຄູ່ໜຶ່ງມາຖວຍ, ຕໍ່ມາກໍໄດ້ຊ້າງພານຄຳ.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7" name="Google Shape;237;p15"/>
          <p:cNvSpPr/>
          <p:nvPr/>
        </p:nvSpPr>
        <p:spPr>
          <a:xfrm>
            <a:off x="2892287" y="6091399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6"/>
          <p:cNvSpPr/>
          <p:nvPr/>
        </p:nvSpPr>
        <p:spPr>
          <a:xfrm>
            <a:off x="828064" y="1759227"/>
            <a:ext cx="8915400" cy="3160644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- ທ້າວຮຸ່ງໃຫຍ່ຂຶ້ນມາຈຶ່ງແຕ່ງເຖົ້າແກ່ໄປຂໍສາວຊື່ນາງ ງ້ອມມ່ວນ ລູກສາວຂອງຂອງພະຍາ ເມັງ ເຈົ້ານະຄອນຊຽງເຄືອທັງເປັນເອື້ອຍຂອງແມ່ທ້າວຮຸ່ງ, ແຕ່ນັ້ນນາງ ເມັງວາງຄ່າດອງແພງ ທ້າວຮຸ່ງຈິ່ງຫາວິທີ່ເຂົາຫານາງ ງ້ອມມ່ວນຈົນໄດ້ເປັນຊູ້ກັນ.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p16"/>
          <p:cNvSpPr/>
          <p:nvPr/>
        </p:nvSpPr>
        <p:spPr>
          <a:xfrm>
            <a:off x="2961861" y="6051641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7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7"/>
          <p:cNvSpPr/>
          <p:nvPr/>
        </p:nvSpPr>
        <p:spPr>
          <a:xfrm>
            <a:off x="854766" y="1644925"/>
            <a:ext cx="8832573" cy="356815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ຕໍ່ມາເກີດເສິກຊິງ ນາງ ອົ້ວຄ່າລູກສາວຂອງທ້າວຊືມເຈົ້ານະຄອນເງິນຍາງທັງເປັນອ້າຍຂອງພໍ່ທ້າວຮຸ່ງ, ທ້າວຮຸ່ງປາບພວກຂ້າເສິກຈົນແຕກ, ທ້າວກວ່າເສຍຊີວິດ, ສ່ວນທ້າວແອງກາຖືກຈັບເປັນສະເລີຍ. 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9" name="Google Shape;249;p17"/>
          <p:cNvSpPr/>
          <p:nvPr/>
        </p:nvSpPr>
        <p:spPr>
          <a:xfrm>
            <a:off x="3110948" y="6001946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18"/>
          <p:cNvSpPr/>
          <p:nvPr/>
        </p:nvSpPr>
        <p:spPr>
          <a:xfrm>
            <a:off x="874643" y="1724439"/>
            <a:ext cx="9041295" cy="3409122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ທ້າວຊືມດີໃຈຫຼາຍ ຈິ່ງເອົານາງອົ້ວ ແລະ ນາງອາຄາໃຫ້ທ້າວຮຸ່ງ. ທ້າວຮຸ່ງນຳຕີຂ້າເສິກເຖິງເມືອງປະກັນໄດ້ຮັບໄຊຊະນະແຕ່ອ້າຍຄຳວາງຄອງເມືອງປະກັນ, ທ້າວຮຸ່ງໄປຄອງເມືອງເງິນຍາງ. ຕໍ່ມາເຖົ້າແກ່ໄປຂໍນາງງ້ອມມາເປັນມະເຫສີໃຫ້ທ້າວຮຸ່ງອີກ. 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5" name="Google Shape;255;p18"/>
          <p:cNvSpPr/>
          <p:nvPr/>
        </p:nvSpPr>
        <p:spPr>
          <a:xfrm>
            <a:off x="2951921" y="5882677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19"/>
          <p:cNvSpPr/>
          <p:nvPr/>
        </p:nvSpPr>
        <p:spPr>
          <a:xfrm>
            <a:off x="675860" y="2146851"/>
            <a:ext cx="9114183" cy="2564297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ຫຼັງຈາກນັ້ນມີຫົວໜ້າແມ່ທັບທັບສອງພວກຂ້າເສິກຊື່ຫຸນບັງ ກັບອ້າຍຫິ່ງທີ່ລົບໜີໃນສົງຄາມເມື່ອກ່ອນໄປອາໄສຢູ່ນໍາພະຍາຟ້າຮ່ວມບໍ່ຍອມ, ທ້າວຮຸ່ງຈິ່ງເອົາກໍາລັງປິດລ້ອມເມືອງຕຸມວາງ. 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19"/>
          <p:cNvSpPr/>
          <p:nvPr/>
        </p:nvSpPr>
        <p:spPr>
          <a:xfrm>
            <a:off x="2892286" y="6011885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5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0"/>
          <p:cNvSpPr/>
          <p:nvPr/>
        </p:nvSpPr>
        <p:spPr>
          <a:xfrm>
            <a:off x="559906" y="1702343"/>
            <a:ext cx="8865705" cy="3110949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ສ່ວນພະຍາຮ່ວນແຕ່ງຄົນໃຊ້ໄປເຊີນແຖນລໍຢູ່ເມືອງກາຫລົງ (ເມືອງຊຽງຮຸ່ງ) ໃຫ້ມາຕີທ້າວຮຸ່ງຊ່ວຍ. ທ້າວຮຸ່ງຈິ່ງຖືກແຖນລໍຂ້າຕາຍໃນສະໜາມຮົບ.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7" name="Google Shape;267;p20"/>
          <p:cNvSpPr/>
          <p:nvPr/>
        </p:nvSpPr>
        <p:spPr>
          <a:xfrm>
            <a:off x="3044688" y="6001946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21"/>
          <p:cNvSpPr/>
          <p:nvPr/>
        </p:nvSpPr>
        <p:spPr>
          <a:xfrm>
            <a:off x="159025" y="1659834"/>
            <a:ext cx="2421836" cy="124680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</a:t>
            </a: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ສະບັບແຕ່ງເປັນພາສາບາລີ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3" name="Google Shape;273;p21"/>
          <p:cNvSpPr/>
          <p:nvPr/>
        </p:nvSpPr>
        <p:spPr>
          <a:xfrm>
            <a:off x="2580861" y="1838738"/>
            <a:ext cx="8865705" cy="3801156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ຢູ່ໃນສະບັບນີ້, ມີຂໍ້ຄວາມຄ້າຍຄືກັນກັບສະບັບແຕ່ງເປັນຄຳກອນແຕ່ຮຽກຊື່ທ້າວຮຸ່ງວ່າ “ເຈືອງລຸນ” ແລະ ຮຽກຊື່ອ້າຍທ້າວຮຸ່ງວ່າ “ທ້າວເຈືອງ”. ດັ່ງນັ້ນ, ສະບັບອາດຈະແຕ່ງສະບັບຄຳກອນຄຳ: ແປຄຳລາວເປັນຄໍາບາລີເພື່ອໃຫ້ເກີດຄໍານິຍົມຊົມຊອບຂອງຄົນສະໄໝນັ້ນ.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4" name="Google Shape;274;p21"/>
          <p:cNvSpPr/>
          <p:nvPr/>
        </p:nvSpPr>
        <p:spPr>
          <a:xfrm>
            <a:off x="3081131" y="6121215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8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22"/>
          <p:cNvSpPr/>
          <p:nvPr/>
        </p:nvSpPr>
        <p:spPr>
          <a:xfrm>
            <a:off x="2334039" y="396764"/>
            <a:ext cx="6346135" cy="959148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ບາງຄໍາເຫັນກ່ຽວກັບການກໍາເນີດຄໍຳກອນ 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0" name="Google Shape;280;p22"/>
          <p:cNvSpPr/>
          <p:nvPr/>
        </p:nvSpPr>
        <p:spPr>
          <a:xfrm>
            <a:off x="775251" y="451796"/>
            <a:ext cx="1429579" cy="849085"/>
          </a:xfrm>
          <a:prstGeom prst="flowChartConnector">
            <a:avLst/>
          </a:prstGeom>
          <a:solidFill>
            <a:schemeClr val="accent1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3.1.2</a:t>
            </a:r>
            <a:endParaRPr sz="32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81" name="Google Shape;281;p22"/>
          <p:cNvSpPr/>
          <p:nvPr/>
        </p:nvSpPr>
        <p:spPr>
          <a:xfrm>
            <a:off x="225287" y="1792773"/>
            <a:ext cx="3362740" cy="3654284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3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 u="sng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ກິດຈະກຳ 2: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8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lo-LA" sz="28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2) ເລື່ອງທ້າວຮຸ່ງ-ທ້າວເຈືອງແຕ່ງເປັນຄໍາກອນແບບໃດ? ແລະກຳເນີດໃນສະໄໝໃດ?</a:t>
            </a:r>
            <a:endParaRPr sz="2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2" name="Google Shape;282;p22"/>
          <p:cNvSpPr/>
          <p:nvPr/>
        </p:nvSpPr>
        <p:spPr>
          <a:xfrm>
            <a:off x="3697357" y="2097157"/>
            <a:ext cx="8269356" cy="3654285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ເລື່ອງທ້າວຮຸ່ງ-ທ້າວເຈືອງແຕ່ງເປັນຄໍາກອນເຊິ່ງເອີ້ນວ່າ ກອນວິຊຸມາລີ.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457200" lvl="0" marL="457200" marR="0" rtl="0" algn="just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ກອນວິຊຸມາລີນີ້ມັນແຕກຕ່າງຈາກຄຳກອນໃນວັນນະຄະດີລາວໃນສະໄໝລ້ານຊ້າງຕາມທີ່ໄດ້ເຫັນມາເພາະວ່າເປັນເລື່ອງທີ່ບໍ່ທັນມີພາສາບາລີປົນເປຢູ່ນຳ, ແຕ່ຄຳກອນບາງບ່ອນກໍມີຄຳໂຄງສຸພາບປົນເປບາງເລັກນ້ອຍ.  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3" name="Google Shape;283;p22"/>
          <p:cNvSpPr/>
          <p:nvPr/>
        </p:nvSpPr>
        <p:spPr>
          <a:xfrm>
            <a:off x="3697357" y="6225732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7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Google Shape;288;p23"/>
          <p:cNvSpPr/>
          <p:nvPr/>
        </p:nvSpPr>
        <p:spPr>
          <a:xfrm>
            <a:off x="685800" y="1162879"/>
            <a:ext cx="9074426" cy="3717235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ຄຳກອນແບບນີ້ເຫັນຢູ່ໃນນິທານນາງຕັນໄຕ ແລະ ຂຸນບູລົມແຕ່ບໍ່ມີຫຼາຍໂດຍອີງໃສ່ເຫດຜົນທີ່ກ່າວມານີ້ຈິ່ງສັນນິຖານວ່າຄຳກອນທ້າວຮຸ່ງ-ທ້າວເຈືອງອາດແຕ່ງຂຶ້ນໃນສະໃນສະໄໝດຽວກັນເລື່ອງຂຸນບູລົມ, ນາງຕັນໄຕ ແລະ ພະເວດສັນດອນ.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89" name="Google Shape;289;p23"/>
          <p:cNvSpPr/>
          <p:nvPr/>
        </p:nvSpPr>
        <p:spPr>
          <a:xfrm>
            <a:off x="3846445" y="6101338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24"/>
          <p:cNvSpPr/>
          <p:nvPr/>
        </p:nvSpPr>
        <p:spPr>
          <a:xfrm>
            <a:off x="546652" y="1391478"/>
            <a:ext cx="9293087" cy="4342111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rnd" cmpd="sng" w="19050">
            <a:solidFill>
              <a:schemeClr val="accent5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ເປັນຄໍຳກອນຊັ້ນຍອດຂອງລາວອີກສະບັບໜຶ່ງຄືກັບເລື່ອງສິນໄຊ ແລະ ພະເວດສັນດອນ,ແຕ່ມີລົດໄປຄົນລະທາງເທົ່ານັ້ນ, ມັນມ່ວນຫຼາຍໃຫ້ທັງຄວາມສຸກ,ຄວາມອັດສະຈັນ ແລະ ບັນເທິງໄປພ້ອມໆກັນ, ຖືວ່າເປັນກົກເຄົ້າເຫງົ້າກໍຂອງການຖືຜີດໍາ, ຜີຟ້າ-ຜີແຖນຂອງບັນດາຊົນເຜົ່າຕ່າງຈົນເຖິງປັດຈຸບັນນີ້.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95" name="Google Shape;295;p24"/>
          <p:cNvSpPr/>
          <p:nvPr/>
        </p:nvSpPr>
        <p:spPr>
          <a:xfrm>
            <a:off x="3790122" y="6240485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25"/>
          <p:cNvSpPr/>
          <p:nvPr/>
        </p:nvSpPr>
        <p:spPr>
          <a:xfrm>
            <a:off x="1966291" y="314382"/>
            <a:ext cx="6346135" cy="959148"/>
          </a:xfrm>
          <a:prstGeom prst="roundRect">
            <a:avLst>
              <a:gd fmla="val 16667" name="adj"/>
            </a:avLst>
          </a:prstGeom>
          <a:solidFill>
            <a:srgbClr val="FFC000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45720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ບາງຄໍາເຫັນກ່ຽວກັບຕົວລະຄອນທ້າວຮຸ່ງ </a:t>
            </a:r>
            <a:endParaRPr b="1"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1" name="Google Shape;301;p25"/>
          <p:cNvSpPr/>
          <p:nvPr/>
        </p:nvSpPr>
        <p:spPr>
          <a:xfrm>
            <a:off x="536712" y="332531"/>
            <a:ext cx="1429579" cy="849085"/>
          </a:xfrm>
          <a:prstGeom prst="flowChartConnector">
            <a:avLst/>
          </a:prstGeom>
          <a:solidFill>
            <a:schemeClr val="accent1"/>
          </a:solidFill>
          <a:ln cap="rnd" cmpd="sng" w="19050">
            <a:solidFill>
              <a:srgbClr val="698D1B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rgbClr val="00206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3.1.3</a:t>
            </a:r>
            <a:endParaRPr sz="32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02" name="Google Shape;302;p25"/>
          <p:cNvSpPr/>
          <p:nvPr/>
        </p:nvSpPr>
        <p:spPr>
          <a:xfrm>
            <a:off x="367747" y="1570383"/>
            <a:ext cx="9501810" cy="4493661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457200" lvl="0" marL="45720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000"/>
              <a:buFont typeface="Noto Sans Symbols"/>
              <a:buChar char="⮚"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ພົງສາວະດານໂຍນົກ  ທີ່ພະຍາປະຊາກັດ ວໍລະຈັນຮິບໂຮມຈາກຕໍຳນານເມືອງເໜືອຂອງໄທ ເອີ້ນວ່າ ຂຸນເຈືອງ ແລະ ເປັນຄົນໄທ (ໄທລ້ານນາ) ທີ່ສືບເຊື້ອມາຈາກພະເຈົ້າ ລະວ້າ ຈັນກະເທວະລາດຜູ້ສ້າງໃນປີ ຄສ 638 (ພສ 1181, ຈສ 1) ຂຸນເຈືອງເປັນວຸດຂອງຂຸນຈອມທໍຳເຈົ້າເມືອງພູກ້າມຍາວ, ອໍາເພີພະເຍົາ, ຈັງວັດຊຽງລາຍ (ໃນປັດຈຸບັນ). ທ້າວຮຸ່ງເກີດເມື່ອເດືອນ 5 ປີເຖາະ ຈສ 461 ຄສ 1099.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3" name="Google Shape;303;p25"/>
          <p:cNvSpPr/>
          <p:nvPr/>
        </p:nvSpPr>
        <p:spPr>
          <a:xfrm>
            <a:off x="3833191" y="6064044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p26"/>
          <p:cNvSpPr/>
          <p:nvPr/>
        </p:nvSpPr>
        <p:spPr>
          <a:xfrm>
            <a:off x="347671" y="979004"/>
            <a:ext cx="10346833" cy="4899991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ອີງໃສ່ຄໍາເຫັນຂອງ ມະຫາສີລາ ວິລາວົງ “ທ້າວຮຸ່ງເປັນຄົນເຊື້ອຊາດຂອມ ຫຼື ມອນ ເມື່ອອີງຕາມເຫດຜົນດັ່ງນີ້”.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1) ໃນລະຫວ່າງ ຄສ 657 ເປັນຕົ້ນພວກຂອມໄດ້ແຜ່ອໍຳນາດໄປທາງພາກ        ເໜອດັ່ງຢູ່ໃນໜັງສືເລື່ອງຈາມເທວີທີ່ພະໂພທິລັງສີຂຽນໃນ ຄສ 661 (ພສ 1204) ພະຍາຂອມເປັນເຈົ້າແຜນດິນເມືອງລະໂວ້ (ລົບບູລີ) ໄດ້ສົ່ງລູກສາວນາງຈາມເທວີໄປຄອງເມືອງນີ້ສືບມາຮອດ ຄສ 740 (ພສ 1283) ແລະອິນເທວະຣະມັນເປັນເຈົ້າເມືອງຊຽງລາຍ (ນະຄອນລຳປາງ) ໃນສະໄໝດຽວກັນ.</a:t>
            </a:r>
            <a:endParaRPr sz="30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09" name="Google Shape;309;p26"/>
          <p:cNvSpPr/>
          <p:nvPr/>
        </p:nvSpPr>
        <p:spPr>
          <a:xfrm>
            <a:off x="3733799" y="5933661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27"/>
          <p:cNvSpPr/>
          <p:nvPr/>
        </p:nvSpPr>
        <p:spPr>
          <a:xfrm>
            <a:off x="407506" y="1108213"/>
            <a:ext cx="9869556" cy="4641574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2) ຄຳກອນໃນເລື່ອງທ້າວຮຸ່ງບາງຕອນກໍໄດ້ບອກໄວ້ຢ່າງຈະແຈ້ງວ່ານາງງ້ອມເມຍຂອງທ້າວຮຸ່ງເປັນເຊື້ອຊາດຂອມດັ່ງຄໍາກອນວ່າ: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      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ຄືດັ່ງຢາດແຕ່ຟ້າສະເດັດທ່ອງ                ທາງດິນ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ໂສມຄານຄວນຄາດເຈືອງ                   ທຽມທ້າວ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ນັກສະໜົມເນື້ອນາລີ                        ຮຽງຮອບ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ກາກ່ອງກ້າວ (ງາມລໍ້າ)                      ລູກຂອມ 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			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					       </a:t>
            </a: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(ທ້າວຮຸ່ງ-ທ້າວເຈືອງ ເຫຼັ້ມ1:108)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15" name="Google Shape;315;p27"/>
          <p:cNvSpPr/>
          <p:nvPr/>
        </p:nvSpPr>
        <p:spPr>
          <a:xfrm>
            <a:off x="516835" y="6023113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9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Google Shape;320;p28"/>
          <p:cNvSpPr/>
          <p:nvPr/>
        </p:nvSpPr>
        <p:spPr>
          <a:xfrm>
            <a:off x="854765" y="1393986"/>
            <a:ext cx="9074425" cy="4070028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ນາງງ້ອມເປັນລູກຂອງນາງເມັງກໍເປັນປ້າ ຫຼື ເອື້ອຍແມ່ທ້າວຮຸ່ງ, ຢູ່ໃນໜັງສຶພື້ນທ້າວຮຸ່ງເອີ້ນແມ່ນາງງ້ອມວ່ານາງເມັງດັ່ງນັ້ນ, ຄໍາວ່າ “ເມັງ” ກໍແມ່ນມອນບາງບ່ອນຄໍາກອນກໍວ່າ “ກາກ່ອງເນື້ອນອນແນບນາງມອນ”. ຄໍາວ່າເມັງ, ມອນກໍແມ່ນຄໍຳດຽວກັນກັບຄໍຳວ່າ “ຂອມ, ເຂມ, ຂະແມ ຫຼື ຂະເໝນ” ຢູ່ໃນຄຳກອນກໍມີຄໍາວ່າ “ໝູ່ຂອມເຂມຫໍ້”.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1" name="Google Shape;321;p28"/>
          <p:cNvSpPr/>
          <p:nvPr/>
        </p:nvSpPr>
        <p:spPr>
          <a:xfrm>
            <a:off x="3935897" y="5882677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5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29"/>
          <p:cNvSpPr/>
          <p:nvPr/>
        </p:nvSpPr>
        <p:spPr>
          <a:xfrm>
            <a:off x="824949" y="1848678"/>
            <a:ext cx="9124119" cy="3310236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3) ຢູ່ເຂດພູດອຍຂອງເມືອງພະເຍົາ ກອງຄົ້ນຄວ້າບູຮານຄະດີຂອງໄທກໍໄດ້ຄົ້ນພົບເຄື່ອງທີ່ເຮັດດ້ວຍຫີນເຊັ່ນ: ຄົກ, ສາກ, ລູກຫີນບົດຢ່າງຫຼວງຫຼາຍເຊິ່ງເປັນສີມືຂອງພວກຂອມທັງໝົດ.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27" name="Google Shape;327;p29"/>
          <p:cNvSpPr/>
          <p:nvPr/>
        </p:nvSpPr>
        <p:spPr>
          <a:xfrm>
            <a:off x="3866322" y="5793225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30"/>
          <p:cNvSpPr/>
          <p:nvPr/>
        </p:nvSpPr>
        <p:spPr>
          <a:xfrm>
            <a:off x="622852" y="1167848"/>
            <a:ext cx="9276522" cy="4522304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4) ໃນຄໍາກອນເລື່ອງທ້າວຮຸ່ງມີບາງບ່ອນກໍໄດ້ກ່າວໄວ້ໂດຍສະເພາະຕອນທ້າວກ່າວຍົກທັບໄປຕີເມືອງເງິນຍາງ, ທ້າວກວ່າໄປຮ້ອງຂໍອ້າຍຫາດ ແລະສາມມະເສັງຂ້າພູທຸນເພື່ອໄປຕີເມືອງເງິນຍາງ. ອ້າຍຫາດ ແລະ ສາມມະເສັງເຫັນວ່າຂຸນຊືນເປັນເຊື້ອຊາດດຽວກັບຕົນ ຈຶ່ງໄປເຂົ້າກັບກອງທັບເມືອງເງິນຍາງເພື່ອຕີຕ້ານກັບກອງທັບຂອງທ້າວກວ່າ ແລະ ແອງກາ.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3" name="Google Shape;333;p30"/>
          <p:cNvSpPr/>
          <p:nvPr/>
        </p:nvSpPr>
        <p:spPr>
          <a:xfrm>
            <a:off x="3882887" y="5913128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7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31"/>
          <p:cNvSpPr/>
          <p:nvPr/>
        </p:nvSpPr>
        <p:spPr>
          <a:xfrm>
            <a:off x="593033" y="695740"/>
            <a:ext cx="9266583" cy="5088833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ພວກຊົນເຜົ່າພູດອຍ (ເຜົ່າລາວກາງ) ມີບາງເຜົ່າກໍຖືວ່າແມ່ນຄົນເຊື້ອຊາດມອນຂະແມ. ດັ່ງນັ້ນ, ຕະກຸນຂອງ ທ້າວຮຸ່ງ ຫຼືຊາວເມືອງເງິນຍາງ, ເມືອງຊຽງເຄືອ (ຊຽງແສນ, ຊຽງລາຍ) ໃນສະ   ໄໝນັ້ນອາດຈະແມ່ນມອນ ຫຼື ຂອມເພາະຊາວພູດອຍ, ພູທຸ່ມຖືວ່າເປັນເຜົ່າດຽວກັນ ແລະ ພວກລາວກາງ (ເຜົ່າຈະຮາຍ) ເຂົາເຈົ້າກໍຍັງຖືຜີເຈືອງ ຫຼື ຂຸນເຈືອງວ່າເປັນກະສັດຂອງພວກເຂົາສືບມາຈົນຮອດປັດຈຸບັນນີ້.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39" name="Google Shape;339;p31"/>
          <p:cNvSpPr/>
          <p:nvPr/>
        </p:nvSpPr>
        <p:spPr>
          <a:xfrm>
            <a:off x="3833191" y="5973922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3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32"/>
          <p:cNvSpPr/>
          <p:nvPr/>
        </p:nvSpPr>
        <p:spPr>
          <a:xfrm>
            <a:off x="755375" y="1480930"/>
            <a:ext cx="8617225" cy="3141271"/>
          </a:xfrm>
          <a:prstGeom prst="roundRect">
            <a:avLst>
              <a:gd fmla="val 16667" name="adj"/>
            </a:avLst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ຢ່າງໄດ້ກໍຕາມຕົວລະຄອນທ້າວຮຸ່ງຈະເປັນເຜົ່າໃດ, ເຊື້ອຊາດໃດ ແລະ ເກີດເມື່ອໃດພຽງແຕ່ເປັນການຕີລາຄາ - ສັນນີຖານຕາມເນື້ອໃນຂອງເລື່ອງ ແລະ ອີງຕາມຕໍານານ, ເອກະສານອ້າງອີງອື່ນໆຕາມເຫດຜົນ.</a:t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45" name="Google Shape;345;p32"/>
          <p:cNvSpPr/>
          <p:nvPr/>
        </p:nvSpPr>
        <p:spPr>
          <a:xfrm>
            <a:off x="3896140" y="5912493"/>
            <a:ext cx="6781603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ອ້າງຈາກ: ສົມທະເຜີຍ ສີວົງສັກ ແລະອຳໄພສອນທະລາ (</a:t>
            </a:r>
            <a:r>
              <a:rPr lang="lo-LA" sz="20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2019)</a:t>
            </a:r>
            <a:endParaRPr sz="200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</p:cSld>
  <p:clrMapOvr>
    <a:masterClrMapping/>
  </p:clrMapOvr>
  <p:transition>
    <p:push/>
  </p:transition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"/>
                                        <p:tgtEl>
                                          <p:spTgt spid="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9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33"/>
          <p:cNvSpPr/>
          <p:nvPr/>
        </p:nvSpPr>
        <p:spPr>
          <a:xfrm>
            <a:off x="615437" y="556592"/>
            <a:ext cx="10814564" cy="3975652"/>
          </a:xfrm>
          <a:prstGeom prst="flowChartAlternateProcess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lang="lo-LA" sz="32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ເອກະສານອ້າງອີງ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32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7525" lvl="0" marL="517525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ສົມທະເຜີຍ ສີວົງສັກ ແລະ ອຳໄພ ສອນທະລາ. (2019). ວັນນະຄະດີລ້ານຊ້າງ. ຄະນະສຶກສາສາດ ມະຫາວິທະຍາໄລ ສຸພານຸວົງ.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517525" lvl="0" marL="517525" marR="0" rtl="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lo-LA" sz="24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ດວງເດືອນ ບຸນຍາວົງ; ໂອທອງ ຄຳອິນຊູ ແລະ ສົມໄພ ວິໄລສັກ. (2000) ມະຫາກາບທ້າວຮຸ່ງ-ທ້າວເຈືອງເຫຼັ້ມ 1. ຫໍສະໝຸດແຫ່ງຊາດ.</a:t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ransition spd="med">
    <p:wedge/>
  </p:transition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34"/>
          <p:cNvSpPr/>
          <p:nvPr/>
        </p:nvSpPr>
        <p:spPr>
          <a:xfrm>
            <a:off x="2172389" y="1988011"/>
            <a:ext cx="6518605" cy="2161902"/>
          </a:xfrm>
          <a:prstGeom prst="flowChartAlternateProcess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lo-LA" sz="8800">
                <a:solidFill>
                  <a:schemeClr val="accent4"/>
                </a:solidFill>
                <a:latin typeface="Alice"/>
                <a:ea typeface="Alice"/>
                <a:cs typeface="Alice"/>
                <a:sym typeface="Alice"/>
              </a:rPr>
              <a:t>ຂອບໃຈທີ່ໃຫ້ກຽດຮັບຟັງ</a:t>
            </a:r>
            <a:endParaRPr sz="8800">
              <a:solidFill>
                <a:schemeClr val="accent4"/>
              </a:solidFill>
              <a:latin typeface="Alice"/>
              <a:ea typeface="Alice"/>
              <a:cs typeface="Alice"/>
              <a:sym typeface="Alice"/>
            </a:endParaRPr>
          </a:p>
        </p:txBody>
      </p:sp>
    </p:spTree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Facet">
  <a:themeElements>
    <a:clrScheme name="Facet">
      <a:dk1>
        <a:srgbClr val="000000"/>
      </a:dk1>
      <a:lt1>
        <a:srgbClr val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2016-09-13T04:40:38Z</dcterms:created>
  <dc:creator>admin</dc:creator>
</cp:coreProperties>
</file>