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sldIdLst>
    <p:sldId id="298" r:id="rId2"/>
    <p:sldId id="256" r:id="rId3"/>
    <p:sldId id="297" r:id="rId4"/>
    <p:sldId id="309" r:id="rId5"/>
    <p:sldId id="403" r:id="rId6"/>
    <p:sldId id="404" r:id="rId7"/>
    <p:sldId id="405" r:id="rId8"/>
    <p:sldId id="406" r:id="rId9"/>
    <p:sldId id="407" r:id="rId10"/>
    <p:sldId id="408" r:id="rId11"/>
    <p:sldId id="409" r:id="rId12"/>
    <p:sldId id="410" r:id="rId13"/>
    <p:sldId id="411" r:id="rId14"/>
    <p:sldId id="413" r:id="rId15"/>
    <p:sldId id="412" r:id="rId16"/>
    <p:sldId id="414" r:id="rId17"/>
    <p:sldId id="415" r:id="rId18"/>
    <p:sldId id="416" r:id="rId19"/>
    <p:sldId id="417" r:id="rId20"/>
    <p:sldId id="418" r:id="rId21"/>
    <p:sldId id="420" r:id="rId22"/>
    <p:sldId id="421" r:id="rId23"/>
    <p:sldId id="422" r:id="rId24"/>
    <p:sldId id="423" r:id="rId25"/>
    <p:sldId id="424" r:id="rId26"/>
    <p:sldId id="425" r:id="rId27"/>
    <p:sldId id="426" r:id="rId28"/>
    <p:sldId id="427" r:id="rId29"/>
    <p:sldId id="428" r:id="rId30"/>
    <p:sldId id="429" r:id="rId31"/>
    <p:sldId id="430" r:id="rId32"/>
    <p:sldId id="431" r:id="rId33"/>
    <p:sldId id="261" r:id="rId34"/>
    <p:sldId id="296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11/04/2023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2490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000" b="1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ordia New" panose="020B0304020202020204" pitchFamily="34" charset="-34"/>
              </a:rPr>
              <a:t>Lecture 6: </a:t>
            </a:r>
            <a:br>
              <a:rPr lang="en-US" sz="4000" b="1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r>
              <a:rPr lang="en-US" sz="4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Cordia New" panose="020B0304020202020204" pitchFamily="34" charset="-34"/>
              </a:rPr>
              <a:t>The Epic Story of "Thao Hung - Thao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Cordia New" panose="020B0304020202020204" pitchFamily="34" charset="-34"/>
              </a:rPr>
              <a:t>Cheuang</a:t>
            </a:r>
            <a:r>
              <a:rPr lang="en-US" sz="4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Cordia New" panose="020B0304020202020204" pitchFamily="34" charset="-34"/>
              </a:rPr>
              <a:t>"</a:t>
            </a:r>
            <a:br>
              <a:rPr lang="en-US" sz="4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8435" y="1441174"/>
            <a:ext cx="6258339" cy="5208105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algn="l">
              <a:lnSpc>
                <a:spcPct val="160000"/>
              </a:lnSpc>
            </a:pP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ມະຫາກາບເລື່ອງ “ທ້າວຮຸ່ງ-ທ້າວເຈືອງ” 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7663" indent="-347663" algn="l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ວ່າດ້ວຍຄວາມສໍາຄັນຂອງມະຫາກາບທ້າວຮຸ່ງ-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347663" indent="-347663" algn="l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ຄວາມຍິ່ງໃຫຍ່ມະຫັດສະຈັນທາງດ້ານສິລະປະການປະພັນ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l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ຄວາມຍິ່ງໃຫຍ່ທາງດ້ານຂໍ້ມູນປະຫວັດສາດ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347663" indent="-347663" algn="l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4. </a:t>
            </a: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ຄວາມຍິ່ງໃຫຍ່ທາງດ້ານວັດທະນະທໍາ-ປະເພ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ນີຮີດຄອງ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l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5.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3200" b="1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258417"/>
            <a:ext cx="5290931" cy="62417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949726" y="439815"/>
            <a:ext cx="6134100" cy="11926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ວ່າດ້ວຍຄວາມສໍາຄັນຂອງມະຫາກາບທ້າວຮຸ່ງ-ທ້າວເຈືອງ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809849" y="611621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3.2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51791" y="2849670"/>
            <a:ext cx="3561523" cy="273308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 algn="thaiDist">
              <a:lnSpc>
                <a:spcPct val="150000"/>
              </a:lnSpc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ມະຫາກາບທ້າວຮຸ່ງ-ທ້າວເຈືອງມີຄວາມສຳຄັນແນວໃດ?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098236" y="2750836"/>
            <a:ext cx="7911547" cy="293075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ຄໍາວ່າ ມະຫາ ແປ່ວ່າ “ຍິ່ງໃຫຍ່” ຫຼື ວ່າຄວາມຍິ່ງໃຫຍ່ນັ້ນເອງ, ຄືດັ່ງພວກເຮົາເຄີຍເວົ້າວ່າມະຫານະທີ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ມະຫາເສດຖີ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ມະຫາອໍານາດ ແລະ ອື່ນໆ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4098236" y="6011885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6654" y="1729409"/>
            <a:ext cx="8915400" cy="365759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ສ່ວນຄໍາວ່າ ມະຫາກາບ ຄຳວ່າ ກາບ ໃນແງ່ວັນນະຄະດີວ່າ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ກາບແມ່ນບົດປະພັນ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ບົດວັນນະຄະດີໜຶ່ງໆ ທີ່ໄດ້ປະເວັ້ນຕາມຫຼັກການຂອງການສໍາພັດໃນຮູບແບບຂອງຄໍາຮ້ອຍກອງ ຫຼື ກາບກອນນັ້ນເອງ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96139" y="6023111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950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6653" y="1222514"/>
            <a:ext cx="9114182" cy="462169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ມະຫາກາບທ້າວຮຸ່ງ-ທ້າວເຈືອງ ເປັນເລື່ອງທີ່ໃຫຍ່ໂຕ ແລະ ມີຄຸນຄ່າອັນມະຫາສານທີ່ຈະຫາເລື່ອງອື່ນໆໃນປະເທດລາວມາປຽບທຽບໄດ້ຍາກ ແລະ ສົມກັບເປັນບົດວັນນະຄະດີມະຫາກາບຊັ້ນຍອດສະບັບໜຶ່ງ, ສະບັບດຽວທີ່ມີຢູ່ໃນປະເທດລາວ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ມີຄວາມຍາວເຖິງ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5.000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ກວ່າບາດກອນ ຫຼື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20.000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ກວ່າວັກ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ແຖວກອນ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4055166" y="5924375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1243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3339" y="1171527"/>
            <a:ext cx="9077740" cy="468133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ເປັນຄວາມຍິ່ງໃຫຍ່ໃນດ້ານຂໍ້ມູນກ່ຽວກັບປະຫວັດສາດ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ສັງຄົມ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ປະເພນີຮີດຄອງ ແລະ ກໍເປັນມູນມັງມໍລະດົກທາງດ້ານວັດທະນະທໍາ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ມະນຸດວິທະຍາ ແລະ ອື່ນໆທີ່ລໍ້າເລີດຂອງຊາດລາວ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ຫ້ຄົນຮຸ່ນໃໝ່ໄດ້ສຶກສາຮຽນຮູ້ທາງດ້ານພາບພົດສີສັນທີ່ອະມະຕະຫຼາຍຮູບແບບເຊິ່ງລວມທັງຮູບການໆປະພັນທີ່ຍິ່ງໃຫຍ່ອີກດ້ວ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654285" y="6021824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8981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343980" y="328272"/>
            <a:ext cx="6465404" cy="11926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algn="thaiDist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ຄວາມຍິ່ງໃຫຍ່ມະຫັດສະຈັນທາງດ້ານສິລະປະການປະພັນ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66971" y="500078"/>
            <a:ext cx="1457739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3.2.1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198783" y="2404452"/>
            <a:ext cx="3561523" cy="296349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3200" b="1" u="sng" dirty="0">
                <a:latin typeface="Phetsarath OT" pitchFamily="2" charset="0"/>
                <a:cs typeface="Phetsarath OT" pitchFamily="2" charset="0"/>
              </a:rPr>
              <a:t>2</a:t>
            </a:r>
            <a:endParaRPr lang="lo-LA" sz="3200" b="1" u="sng" dirty="0"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ມະຫາກາບທ້າວຮຸ່ງ-ທ້າວເຈືອງມີການປະພັນແນວໃດ?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015409" y="3101006"/>
            <a:ext cx="7795591" cy="157038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ມະຫາກາບທ້າວຮຸ່ງ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ທ້າວເຈືອງປະພັນເປັນກອນໃນສີ່ຮູບແບບ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ວິຊຸມາລີ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ຄື: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99453" y="5992007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8644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266560" y="1429946"/>
            <a:ext cx="7921485" cy="420425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ວ່າຈັກ ດັ້ນກີບຟ້າຍັງຝັ່ງ               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ຈັກກະວານ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ຄືຄູ່ ຕົວຄັງຄາວຄັ່ງຕາຍ          ຕົກໄມ້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ໝູຈັກ ສົ່ງສະການໃຫ້ກໍຫວນ    ເຫັນປີກ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ນົກເລົ່າໄດ້ດູໜ້າ                  ກໍໄຊ່ເຮົາ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ຕົກຄີກເບື້ອງຫົນຝ່າຍ            ສະເທີນເຂີນ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ອາການເຂົ້າດັ່ງດຽວ               ຕູນີ້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ຫວັງຈັກ ກົມກຽວຟັ້ນກໍມາເກີນ ໄກຫ່າງ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ຊັກຊ່ອງຊີ້ວາຍໄດ້                  ແວ່ນໃຈ </a:t>
            </a: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	(ທ້າວຮຸ່ງ-ທ້າວເຈືອງ ເຫຼັ້ມ1: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164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36502" y="6170911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11">
            <a:extLst>
              <a:ext uri="{FF2B5EF4-FFF2-40B4-BE49-F238E27FC236}">
                <a16:creationId xmlns:a16="http://schemas.microsoft.com/office/drawing/2014/main" id="{D55479C5-0361-4ECD-8AE7-AF9E98243611}"/>
              </a:ext>
            </a:extLst>
          </p:cNvPr>
          <p:cNvSpPr/>
          <p:nvPr/>
        </p:nvSpPr>
        <p:spPr>
          <a:xfrm>
            <a:off x="414129" y="1208444"/>
            <a:ext cx="2716697" cy="184442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ຮູບແບບຂອງກອນວິຊຸມາລີ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ສາຍຟ້າແມັບ)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84918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035288" y="1689651"/>
            <a:ext cx="7288695" cy="415326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ເປັນດັ່ງ ຫ້າງແຮ້ວຖືກ         ຕີນສານ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ພາຍສານຊັກ             ເຊືອກແຮ້ວ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ເບົ່ານານຂາດ             ເປັນບັ້ນ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ແຄ້ວແຄ້ວກ່າວ           ຄໍຳເມື່ອ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ເມື່ອນັ້ນ ໄມ້ຄ້ອນ        ເພື່ອລໍາອອນ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ລົມອ່ອນ                  ພັດກົ່ງສ້ອຍ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ຄອນໆ                    ໃຈຕໍ່າຄ້ອຍ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ຄໍຳນ້ອຍ                   ໃຜບໍ່ເຫັນ </a:t>
            </a: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	(ທ້າວຮຸ່ງ-ທ້າວເຈືອງ ເຫຼັ້ມ1: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160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4373218" y="6041702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11">
            <a:extLst>
              <a:ext uri="{FF2B5EF4-FFF2-40B4-BE49-F238E27FC236}">
                <a16:creationId xmlns:a16="http://schemas.microsoft.com/office/drawing/2014/main" id="{D55479C5-0361-4ECD-8AE7-AF9E98243611}"/>
              </a:ext>
            </a:extLst>
          </p:cNvPr>
          <p:cNvSpPr/>
          <p:nvPr/>
        </p:nvSpPr>
        <p:spPr>
          <a:xfrm>
            <a:off x="139148" y="1892693"/>
            <a:ext cx="3786810" cy="153630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ຮູບແບບໂຄງ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5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ສຸພາບ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ໂຄງມັນທຸຄະຕິ)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32615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869638" y="1848679"/>
            <a:ext cx="7911547" cy="3846444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ດອກໜຶ່ງ ບານກ່ອນໄມ້            ທັງຫຼາຍ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ປົນດອກເອົາມາທວາຍ       ຮົ່ມກັ້ງ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ດອກໜຶ່ງເມື່ອລົມຜາຍ	ຜັນໝອກ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ບິນສູ່ແດນຟ້າຕັ້ງ		ຕໍ່ພົ້ນພາຍສາຍ</a:t>
            </a:r>
          </a:p>
          <a:p>
            <a:pPr algn="thaiDist"/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(ທ້າວຮຸ່ງ-ທ້າວເຈືອງ ເຫຼັ້ມ1: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143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92219" y="6061581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11">
            <a:extLst>
              <a:ext uri="{FF2B5EF4-FFF2-40B4-BE49-F238E27FC236}">
                <a16:creationId xmlns:a16="http://schemas.microsoft.com/office/drawing/2014/main" id="{D55479C5-0361-4ECD-8AE7-AF9E98243611}"/>
              </a:ext>
            </a:extLst>
          </p:cNvPr>
          <p:cNvSpPr/>
          <p:nvPr/>
        </p:nvSpPr>
        <p:spPr>
          <a:xfrm>
            <a:off x="447260" y="1532757"/>
            <a:ext cx="3319670" cy="137728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ຮູບແບບກອນວິຊຸມາລີ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ໂຄງ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4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ສຸພາບ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90972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713921" y="2071598"/>
            <a:ext cx="7911547" cy="338369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ອາບນ້ຳແຕ່                          ພໍການ ກ່ອນເຖີ້ນ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ພໍຂັດອານ                   ລູບລ້າງ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ຢູ່ນານຢຽວ                  ໜາວໜ່ວງ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ຢຽວກະດ້າງເມື່ອຍພອຍ   ຖືຮູ້ດີ  </a:t>
            </a:r>
          </a:p>
          <a:p>
            <a:pPr algn="thaiDist"/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(ທ້າວຮຸ່ງ-ທ້າວເຈືອງ ເຫຼັ້ມ1: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163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76260" y="6091399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11">
            <a:extLst>
              <a:ext uri="{FF2B5EF4-FFF2-40B4-BE49-F238E27FC236}">
                <a16:creationId xmlns:a16="http://schemas.microsoft.com/office/drawing/2014/main" id="{D55479C5-0361-4ECD-8AE7-AF9E98243611}"/>
              </a:ext>
            </a:extLst>
          </p:cNvPr>
          <p:cNvSpPr/>
          <p:nvPr/>
        </p:nvSpPr>
        <p:spPr>
          <a:xfrm>
            <a:off x="159029" y="2071598"/>
            <a:ext cx="3319668" cy="135740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ໂຄງມັນທຸກະຄະຕິ (ໂຄງກົບເຕັ້ນ)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4729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294284" y="388497"/>
            <a:ext cx="6544916" cy="11926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algn="thaiDist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ຄວາມຍິ່ງໃຫຍ່ທາງດ້ານຂໍ້ມູນປະຫວັດສາດ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60343" y="560303"/>
            <a:ext cx="1457739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3.2.2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506067" y="2617701"/>
            <a:ext cx="2688534" cy="367999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3200" b="1" u="sng" dirty="0">
                <a:latin typeface="Phetsarath OT" pitchFamily="2" charset="0"/>
                <a:cs typeface="Phetsarath OT" pitchFamily="2" charset="0"/>
              </a:rPr>
              <a:t>3</a:t>
            </a:r>
            <a:endParaRPr lang="lo-LA" sz="3200" b="1" u="sng" dirty="0">
              <a:latin typeface="Phetsarath OT" pitchFamily="2" charset="0"/>
              <a:cs typeface="Phetsarath OT" pitchFamily="2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/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ເລື່ອງທ້າວຮຸ່ງ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ທ້າວເຈືອງຕິດພັນກັບປະຫວັດສາດແນວໃດ?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309732" y="2802833"/>
            <a:ext cx="7802218" cy="245496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ມາຫາກາບ ທ້າວຮຸ່ງ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 ເປັນໜັງສືພື້ນກ່ຽວກັບປະຫວັດ ສາດທີ່ໃຫ້ຂໍ້ມູນສໍາຄັນໃນດ້ານສັງຄົມສະ ໄໝບູຮານ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458818" y="6021825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5173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768625" y="944218"/>
            <a:ext cx="8951844" cy="482047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ບັນດາເຫດການທີ່ໄດ້ເກີດຂຶ້ນໃນເລື່ອງທ້າວຮຸ່ງ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ທ້າວເຈືອງນັ້ນມັນໄດ້ສອດຄ່ອງກັບສະພາບປະຫວັດສາດໃນລະຫວ່າງສະຕະວັດທີ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VIII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XII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ຂອງພວກຂອມທີ່ອາໄສຢູ່ແຜ່ນດິນອັນເປັນພື້ນປະເທດລາວໃນພາກໃຕ້ ແລະ ປະເທດອ້ອມຂ້າງໃນປັດຈຸບັນ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790121" y="5842920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54866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718930" y="675861"/>
            <a:ext cx="8474766" cy="497950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ການກ່າວເຖິງເວລາເຄື່ອນທັບສູ່ສະໜາມ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າກເມືອງໜຶ່ງໄປຫາເມືອງໜຶ່ງເບິ່ງແລ້ວກໍຂຶ້ນກັບສະພາບພູມີສາດຂອງຊົນຊາດສ່ວນນ້ອຍທີ່ຍັງດຳລົງຊີວິດຢູ່ເຊັ່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ພວກຂ້າພາຍດໍາ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ຂ້າພູທຸ່ມກໍຍັງຄົງຮັກສາເຊິ່ງຮີດຄອງປະເພນີຂອງຄົນເຫຼົ່ານັ້ນຢູ່ຈົນປັດຈຸບັນ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00060" y="5952250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385561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103242" y="884583"/>
            <a:ext cx="8110331" cy="487017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ອັນໜຶ່ງ ບັນດາຊື່ເມືອງ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ເຂດແດນ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ເຜົ່າຊົນ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ອື່ນໆກໍເຫັນໄດ້ວ່າມັນຢູ່ໃນປະຫວັດຂອງຊົນຊາດຂອມຕະຫຼອດເຖິງຜູ້ນຳທ້ອງຖິ່ນກໍບອກແຈ້ງເຖິງຊົນຊາດຂອມ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ນອກຈາກນັ້ນ, ກໍສະແດງອອກທາງດ້ານຮ່ອງຮອຍປະຫວັດສາດທີ່ສະແດງອອກໃນເລື່ອງເປັນຂໍ້ມູນທີ່ໜ້າເຊື່ອຖື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756992" y="5944254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37009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262807" y="424542"/>
            <a:ext cx="6264967" cy="11926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algn="thaiDist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ຄວາມຍິ່ງໃຫຍ່ທາງດ້ານວັດທະນະທໍາ</a:t>
            </a: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ປະ  ເພນີຮີດຄອງ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35495" y="596346"/>
            <a:ext cx="1457739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3.2.3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69573" y="2604053"/>
            <a:ext cx="3154017" cy="327217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anose="02000500000000020004" pitchFamily="2" charset="0"/>
                <a:cs typeface="Phetsarath OT" pitchFamily="2" charset="0"/>
              </a:rPr>
              <a:t>4</a:t>
            </a:r>
          </a:p>
          <a:p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 lvl="0"/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ເລື່ອງທ້າວຮຸ່ງ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ທ້າວເຈືອງຕິດພັນກັບວັດ ທະນະທຳ-ປະເພນີແນວໃດ?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460374" y="2604052"/>
            <a:ext cx="8476522" cy="337801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ມະຫາກາບທ້າວຮຸ່ງ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ທ້າວເຈືອງເປັນທີ່ຍອມຮັບວ່າເປັນເລື່ອງທີ່     ໜ້າສຶກສາຄົ້ນຄວ້າ, ມີຂໍ້ມູນຈະແຈ້ງ ແລະ ໃຫ້ລາຍລະອຽດດີດ້ານວັດທະນະທໍາ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ຮີດຄອງປະເພນີ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ແນວຄິດຈິດຕະສາດ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ຄ່ານິຍົມ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ການເມືອງການປົກຄອງ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ບົດບາດຂອງທ້ອງຖິ່ນ ແລະ ປະຊາຊົນ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ຕະຫຼອດເຖິງສະພາບເສດຖະກິດໃນສະໄໝນັ້ນ.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460374" y="6175695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8118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735495" y="1182757"/>
            <a:ext cx="8855765" cy="449248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ສິ່ງເຫຼົ່ານັ້ນໄດ້ສະແດງອອກໃນເລື່ອງນີ້ຢ່າງສະລັບຊັບຊ້ອນ, ເປັນຕົ້ນແມ່ນດ້ານຮີດຄອງປະເພນີເຊິ່ງໄດ້ເລົ່າເຖິງການປະຕິບັດໃນການທໍາບຸນຕ່າງໆ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ປະເພນີການເກີດ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ການແຕ່ງດອງ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ການໃຫ້ລາງວັນແກ່ແມ່ທັບ ແລະ ນັກຮົບທີ່ດີເດັ່ນຫຼັງຈາກການສູ້ຮົບກັນມາ ແລະ ອື່ນໆ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790121" y="6092687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9133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95739" y="1351721"/>
            <a:ext cx="7901610" cy="378883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600" dirty="0">
                <a:ln w="0"/>
                <a:solidFill>
                  <a:schemeClr val="tx1"/>
                </a:solidFill>
                <a:latin typeface="Natalya Alternate One" pitchFamily="50" charset="0"/>
                <a:cs typeface="Phetsarath OT" panose="02000500000000020004" pitchFamily="2" charset="0"/>
              </a:rPr>
              <a:t>ນອກຈາກນັ້ນ, ອັນ</a:t>
            </a:r>
            <a:r>
              <a:rPr lang="lo-LA" sz="360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Natalya Alternate One" pitchFamily="50" charset="0"/>
                <a:cs typeface="Phetsarath OT" panose="02000500000000020004" pitchFamily="2" charset="0"/>
              </a:rPr>
              <a:t>ທີ່</a:t>
            </a:r>
            <a:r>
              <a:rPr lang="lo-LA" sz="3600" dirty="0">
                <a:ln w="0"/>
                <a:solidFill>
                  <a:schemeClr val="tx1"/>
                </a:solidFill>
                <a:latin typeface="Natalya Alternate One" pitchFamily="50" charset="0"/>
                <a:cs typeface="Phetsarath OT" panose="02000500000000020004" pitchFamily="2" charset="0"/>
              </a:rPr>
              <a:t>ພິເສດກໍແມ່ນການເຊື່ອຖືຂອງຄົນບັນດາເຜົ່າໂດຍສະເພາະແມ່ນການເຊື່ອຖືຜີດໍ້າ </a:t>
            </a:r>
            <a:r>
              <a:rPr lang="th-TH" sz="3600" dirty="0">
                <a:ln w="0"/>
                <a:solidFill>
                  <a:schemeClr val="tx1"/>
                </a:solidFill>
                <a:latin typeface="Natalya Alternate One" pitchFamily="50" charset="0"/>
                <a:cs typeface="Phetsarath OT" panose="02000500000000020004" pitchFamily="2" charset="0"/>
              </a:rPr>
              <a:t>- </a:t>
            </a:r>
            <a:r>
              <a:rPr lang="lo-LA" sz="3600" dirty="0">
                <a:ln w="0"/>
                <a:solidFill>
                  <a:schemeClr val="tx1"/>
                </a:solidFill>
                <a:latin typeface="Natalya Alternate One" pitchFamily="50" charset="0"/>
                <a:cs typeface="Phetsarath OT" panose="02000500000000020004" pitchFamily="2" charset="0"/>
              </a:rPr>
              <a:t>ຜີເຮືອນ</a:t>
            </a:r>
            <a:r>
              <a:rPr lang="th-TH" sz="3600" dirty="0">
                <a:ln w="0"/>
                <a:solidFill>
                  <a:schemeClr val="tx1"/>
                </a:solidFill>
                <a:latin typeface="Natalya Alternate One" pitchFamily="50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n w="0"/>
                <a:solidFill>
                  <a:schemeClr val="tx1"/>
                </a:solidFill>
                <a:latin typeface="Natalya Alternate One" pitchFamily="50" charset="0"/>
                <a:cs typeface="Phetsarath OT" panose="02000500000000020004" pitchFamily="2" charset="0"/>
              </a:rPr>
              <a:t>ຜີຟ້າ </a:t>
            </a:r>
            <a:r>
              <a:rPr lang="th-TH" sz="3600" dirty="0">
                <a:ln w="0"/>
                <a:solidFill>
                  <a:schemeClr val="tx1"/>
                </a:solidFill>
                <a:latin typeface="Natalya Alternate One" pitchFamily="50" charset="0"/>
                <a:cs typeface="Phetsarath OT" panose="02000500000000020004" pitchFamily="2" charset="0"/>
              </a:rPr>
              <a:t>- </a:t>
            </a:r>
            <a:r>
              <a:rPr lang="lo-LA" sz="3600" dirty="0">
                <a:ln w="0"/>
                <a:solidFill>
                  <a:schemeClr val="tx1"/>
                </a:solidFill>
                <a:latin typeface="Natalya Alternate One" pitchFamily="50" charset="0"/>
                <a:cs typeface="Phetsarath OT" panose="02000500000000020004" pitchFamily="2" charset="0"/>
              </a:rPr>
              <a:t>ຜີແຖນ</a:t>
            </a:r>
            <a:r>
              <a:rPr lang="th-TH" sz="3600" dirty="0">
                <a:ln w="0"/>
                <a:solidFill>
                  <a:schemeClr val="tx1"/>
                </a:solidFill>
                <a:latin typeface="Natalya Alternate One" pitchFamily="50" charset="0"/>
                <a:cs typeface="Phetsarath OT" panose="02000500000000020004" pitchFamily="2" charset="0"/>
              </a:rPr>
              <a:t>.</a:t>
            </a:r>
            <a:endParaRPr lang="en-US" sz="3600" dirty="0">
              <a:ln w="0"/>
              <a:solidFill>
                <a:schemeClr val="tx1"/>
              </a:solidFill>
              <a:latin typeface="Natalya Alternate One" pitchFamily="50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705198" y="5932372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29803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26774" y="1997765"/>
            <a:ext cx="8865704" cy="340912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ກ່ອນຈະໄປທ່ຽວ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ໄປເຮົ້າຖໍ້າ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ໄປຂໍສາວ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ໄປທຳສົງຄາມ ຫຼື ກັບມາແລ້ວກໍຕ້ອງມີການຂ້າສັດ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ມີເຫຼົ້າໄຫໃຫຍ່ແຊບໆ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ດອກໄມ້ ແລະ ອື່ນໆເພື່ອທໍາພິທີບູຊາຜີ</a:t>
            </a:r>
          </a:p>
          <a:p>
            <a:pPr algn="thaiDist">
              <a:lnSpc>
                <a:spcPct val="150000"/>
              </a:lnSpc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12773" y="5952250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00129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7322" y="968194"/>
            <a:ext cx="9859617" cy="500140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ເຈົ້າຈຶ່ງ ໃຫ້ຈ່າຊ້ອນເຮວຮີວ	        ຄົວຄວາຍ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ພະລີກໍາຜີໝູ່ກໍາ			        ເປັນດໍ້າ...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ເຈືອງຈິ່ງ ທວຍສາລີບອກບົນ	        ບານດໍ້າ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ຂຸນຈອມມ້ຽນເມືອພົມ		        ລົດຊົ່ວ ມາກິນ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ຄູນກໍ່າພ້າສອງກໍ້າ			         ກໍ່ກວນ...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</a:t>
            </a:r>
          </a:p>
          <a:p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(ທ້າວຮຸ່ງ-ທ້າວເຈືອງ ເຫຼັ້ມ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179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) 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646044" y="5969601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02186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00270" y="805070"/>
            <a:ext cx="9319592" cy="521739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ດ້ານເສດຖະກິດສະແດງອອກບັນດາຜູ້ນໍາທີ່ໃຫ້ເຄື່ອງຂອງບັນນາ ການ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ຂອງຕ້ອນໃນເວລາໄປຢ້ຽມຢາມ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ໄປຫາກັນ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ການເອົາຄ່າດອງ ແລະ ອື່ນໆ ລ້ວນແຕ່ເປັນເງິນຄໍາຈໍານວນຫຼວງຫຼາຍ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ພິເສດພ້ອມຄຸບເຄື່ອງ                          ບັນນາການ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ມະຫານິນຄວນຄ່າຄໍາ                ພັນກ້ອນ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ຮົງໆເຫຼື້ອມແສງປານ                 ສຸລິເຍດ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ທັງທ່ອນຜ້າລາຍເອື້ອ                 ຄ່າຄໍາ...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</a:t>
            </a: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(ທ້າວຮຸ່ງ-ທ້າວເຈືອງ ເຫຼັ້ມ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294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  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410817" y="601188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60561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89721" y="1875183"/>
            <a:ext cx="8653670" cy="372054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ຄ່ານິຍົມໃນເລື່ອງນີ້ເຫັນວ່າ ເຊື້ອກະສັດບໍ່ນິຍົມໃຫ້ຜູ້ໃດຜູ້ໜຶ່ງໄປແຕ່ງດອງກັບຄົນນອກຕະກຸນ ຫຼື ເຊື້ອສາຍອື່ນ.</a:t>
            </a: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ສ່ວນຫຼາຍແລ້ວຈະໃຫ້ແຕ່ງດອກກັບຄົນໃນຕະກຸນ ຫຼື ພີ່ນ້ອງດຽວກັນ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584173" y="6151033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90654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79174" y="1254072"/>
            <a:ext cx="9180444" cy="434985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ເມື່ອນັ້ນ ພະບາດຮູ້ຮັບພາກ                  ສອງນາຍ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ອັນຈັກ ເປັນກົມກຽວຢ່າລອນ     ມາຕ້ານ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ຄຶດທີ່ ສາຍນາມເນື້ອຈອມໄທ 	   ທ້າວຮຸ່ງ ກູພູ້ນ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ພໍ່ພາກໄວ້ເມືອງບ້ານ         	   ຢູ່ພອຍ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...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(ທ້າວຮຸ່ງ-ທ້າວເຈືອງ ເຫຼັ້ມ1: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209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 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705198" y="6017605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62270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864704" y="631673"/>
            <a:ext cx="8219661" cy="434985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ໃນມະຫາກາບທ້າວຮຸ່ງ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ທ້າວເຈືອງທັງໝົດ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39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ຕອນ (ມະຫາສີລາ ວິລາວົງ ຜູ້ລິດຈະນາ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ມີການເຄົາລົບ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ປະພຶດປະຕິບັດຮີດຄອງປະເພນີອັນໜຶ່ງທີ່ຈໍາເປັນນັ້ນກໍຄືການລ້ຽງຜີ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ຜີດໍ້າ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ຜີເຮືອນ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ເຊິ່ງສັງລວມໄດ້ດັ່ງນີ້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782956" y="5926245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48717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086676" y="770820"/>
            <a:ext cx="8166654" cy="434985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1)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ການລຽງຜີ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ການທໍຳພິທີການ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ການດູໝໍ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ການເບິ່ງຕີນໄກ່ ແລະ ຄາງໄກ່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ໃນການປະຕິບັດແຕ່ລະຄັ້ງກໍລ້ວນແຕ່ມີຈຸດປະສົງເປົ້າໝາຍແຕກຕ່າງກັນເຊັ່ນ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ການໄປຂໍສາວ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ກ່ອນຈະທຳສູຮົບ ແລະ ອື່ນໆ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705198" y="5864703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42129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65923" y="894520"/>
            <a:ext cx="8368748" cy="405387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2)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ການແຕ່ງດອງ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ການສູ່ຂໍຜູ້ສາວ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ການຕິດຕໍ່ຊູ້ສາວ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ການຊັ່ງແນນຄູ່ບ່າວສາວ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ຄວາມນິຍົມຊົມຊອບໃນການແຕ່ງດອງໃນວົງຄະນະຍາດດຽວກັນ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62469" y="5753468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46563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315276" y="1575890"/>
            <a:ext cx="8166654" cy="316507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3)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ປະເພນີການເຕົ້າຂ່ວງ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ໄປທ່ຽວປ່າດົງ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ເຮົ້າຖໍ້າ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ການສ່ຽງຄູ່ບ່າວສາວ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ຖວາຍດອກໄມ້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ແກ່ວງຄ້ອນໃສ່ໜ້າກ້ອງ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...</a:t>
            </a:r>
            <a:endParaRPr lang="en-US" sz="3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82347" y="5727463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53199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563756" y="1436742"/>
            <a:ext cx="7739270" cy="341355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4000" dirty="0">
                <a:latin typeface="Phetsarath OT" panose="02000500000000020004" pitchFamily="2" charset="0"/>
                <a:cs typeface="Phetsarath OT" panose="02000500000000020004" pitchFamily="2" charset="0"/>
              </a:rPr>
              <a:t>4)</a:t>
            </a:r>
            <a:r>
              <a:rPr lang="lo-LA" sz="4000" dirty="0">
                <a:latin typeface="Phetsarath OT" panose="02000500000000020004" pitchFamily="2" charset="0"/>
                <a:cs typeface="Phetsarath OT" panose="02000500000000020004" pitchFamily="2" charset="0"/>
              </a:rPr>
              <a:t> ການດຳເນີນເດັກ</a:t>
            </a:r>
            <a:r>
              <a:rPr lang="th-TH" sz="40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40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ການຕ້ອນ ຮັບແຂກ</a:t>
            </a:r>
            <a:r>
              <a:rPr lang="th-TH" sz="40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40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ການຖວາຍເຄື່ອງບັນນາການ</a:t>
            </a:r>
            <a:r>
              <a:rPr lang="th-TH" sz="40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4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37719" y="5777158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21261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056860" y="681369"/>
            <a:ext cx="8256106" cy="434985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5)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ປະເພນີການໃຫ້ລາງວັນແກ່ແມ່ທັບນາຍກອງ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ນັກຮົບຫຼັງຈາກສູ້ຮົບຊະນະກັບມາແລ້ວ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ປະເພນີການແບ່ງບັນຊັບສິນ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ເຂດດິນບ້ານເມືອງ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ຂ້ອຍຂ້າ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62468" y="5803163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27733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543877" y="1536133"/>
            <a:ext cx="7523725" cy="303586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6)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ປະເພນີການແຕ່ງຕົວເອ້ຍ້ອງເຊັ່ນ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ຜ້າ ແພ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ສິ້ນເສື້ອ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ເຄື່ອງເອ້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ກັານແຕ່ງໜ້າ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ການຊັ່ງແນນ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534477" y="5586407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78663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603512" y="1143000"/>
            <a:ext cx="7033591" cy="368944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7)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ປະເພນີການຕັດຫົວສັດຕູໃນສະນາມຮົບແລ້ວເອົາມາບູຊາ 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ເອົາມາຕ້ອນ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)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ຜູ້ປົກຄອງເຈົ້າເມືອງ</a:t>
            </a:r>
            <a:r>
              <a:rPr lang="th-TH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705198" y="5713712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39832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606286" y="457199"/>
            <a:ext cx="10366513" cy="5933661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>
              <a:lnSpc>
                <a:spcPct val="150000"/>
              </a:lnSpc>
            </a:pPr>
            <a:endParaRPr lang="lo-LA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3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ສອນທະລາ. (2019). ວັນນະຄະດີລ້ານຊ້າງ. ຄະນະສຶກສາສາດ ມະຫາວິທະຍາໄລ ສຸພານຸວົງ.</a:t>
            </a:r>
            <a:endParaRPr lang="en-US" sz="23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>
              <a:lnSpc>
                <a:spcPct val="150000"/>
              </a:lnSpc>
            </a:pPr>
            <a:r>
              <a:rPr lang="lo-LA" sz="2300" dirty="0">
                <a:latin typeface="Phetsarath OT" panose="02000500000000020004" pitchFamily="2" charset="0"/>
                <a:cs typeface="Phetsarath OT" panose="02000500000000020004" pitchFamily="2" charset="0"/>
              </a:rPr>
              <a:t>ດວງເດືອນ ບຸນຍາວົງ; ໂອທອງ ຄຳອິນຊູ ແລະ ສົມໄພ ວິໄລສັກ (2000). ມະຫາກາບທ້າວຮຸ່ງ-ທ້າວເຈືອງເຫຼັ້ມ1 ຫໍສະໝຸດແຫ່ງຊາດ.</a:t>
            </a:r>
            <a:endParaRPr lang="en-US" sz="23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>
              <a:lnSpc>
                <a:spcPct val="150000"/>
              </a:lnSpc>
            </a:pPr>
            <a:r>
              <a:rPr lang="lo-LA" sz="2300" dirty="0">
                <a:latin typeface="Phetsarath OT" panose="02000500000000020004" pitchFamily="2" charset="0"/>
                <a:cs typeface="Phetsarath OT" panose="02000500000000020004" pitchFamily="2" charset="0"/>
              </a:rPr>
              <a:t>ດວງເດືອນ ບຸນຍາວົງ, ໂອທອງ ຄຳອິນຊູ, ສົມໄພ ວິໄລສັກ ແລະ ຄຳສອນ ທອງມີໄຊ (2003). ມະຫາກາບທ້າວຮຸ່ງ-ທ້າວເຈືອງ ເຫຼັ້ມ 2. ຄະນະອັກສອນສາດ ມະຫາວິທະຍາໄລແຫ່ງຊາດ.</a:t>
            </a:r>
          </a:p>
          <a:p>
            <a:endParaRPr lang="lo-LA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endParaRPr lang="lo-LA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endParaRPr lang="lo-LA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5025</TotalTime>
  <Words>2255</Words>
  <Application>Microsoft Office PowerPoint</Application>
  <PresentationFormat>Widescreen</PresentationFormat>
  <Paragraphs>149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5" baseType="lpstr">
      <vt:lpstr>Alice2 95</vt:lpstr>
      <vt:lpstr>Arial</vt:lpstr>
      <vt:lpstr>Calibri</vt:lpstr>
      <vt:lpstr>Natalya Alternate One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 Lan Xang Literature   Lecture 6:  The Epic Story of "Thao Hung - Thao Cheuang"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377</cp:revision>
  <dcterms:created xsi:type="dcterms:W3CDTF">2016-09-13T04:40:38Z</dcterms:created>
  <dcterms:modified xsi:type="dcterms:W3CDTF">2023-04-11T03:14:24Z</dcterms:modified>
</cp:coreProperties>
</file>