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403" r:id="rId6"/>
    <p:sldId id="404" r:id="rId7"/>
    <p:sldId id="405" r:id="rId8"/>
    <p:sldId id="432" r:id="rId9"/>
    <p:sldId id="433" r:id="rId10"/>
    <p:sldId id="434" r:id="rId11"/>
    <p:sldId id="435" r:id="rId12"/>
    <p:sldId id="436" r:id="rId13"/>
    <p:sldId id="437" r:id="rId14"/>
    <p:sldId id="438" r:id="rId15"/>
    <p:sldId id="439" r:id="rId16"/>
    <p:sldId id="440" r:id="rId17"/>
    <p:sldId id="441" r:id="rId18"/>
    <p:sldId id="443" r:id="rId19"/>
    <p:sldId id="442" r:id="rId20"/>
    <p:sldId id="406" r:id="rId21"/>
    <p:sldId id="407" r:id="rId22"/>
    <p:sldId id="444" r:id="rId23"/>
    <p:sldId id="445" r:id="rId24"/>
    <p:sldId id="446" r:id="rId25"/>
    <p:sldId id="447" r:id="rId26"/>
    <p:sldId id="448" r:id="rId27"/>
    <p:sldId id="450" r:id="rId28"/>
    <p:sldId id="451" r:id="rId29"/>
    <p:sldId id="452" r:id="rId30"/>
    <p:sldId id="453" r:id="rId31"/>
    <p:sldId id="454" r:id="rId32"/>
    <p:sldId id="455" r:id="rId33"/>
    <p:sldId id="456" r:id="rId34"/>
    <p:sldId id="457" r:id="rId35"/>
    <p:sldId id="261" r:id="rId36"/>
    <p:sldId id="296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7: </a:t>
            </a:r>
            <a:b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Epic Story of Thao Hung - Thao </a:t>
            </a:r>
            <a:r>
              <a:rPr lang="en-US" sz="53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Cheuang</a:t>
            </a:r>
            <a: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(Con.)</a:t>
            </a: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616226"/>
            <a:ext cx="6258339" cy="603305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ມະຫາກາບເລື່ອງ “ທ້າວຮຸ່ງ-ທ້າວເຈືອງ” </a:t>
            </a:r>
            <a:endParaRPr lang="lo-LA" sz="3200" b="1" dirty="0">
              <a:solidFill>
                <a:schemeClr val="tx1"/>
              </a:solidFill>
              <a:latin typeface="Times New Roman" panose="02020603050405020304" pitchFamily="18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ວັດທະນະທໍາ ແລະ ຮີດຄອງປະເພນີບາງດ້ານໃນມະຫາກາບທ້າວຮຸ່ງ</a:t>
            </a:r>
            <a:r>
              <a:rPr lang="ar-S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ການຂໍລູກຈາກແຖນ ແລະ ການກໍາເນີດເດັກນ້ອຍຂອງຄົນບູຮານ.</a:t>
            </a:r>
            <a:endParaRPr lang="en-US" sz="32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3.</a:t>
            </a:r>
            <a:r>
              <a:rPr lang="th-TH" dirty="0"/>
              <a:t> 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ປະເພນີການສູ່ຂໍສາວ ແລະ ການແຕ່ງດອງໃນວົງຄະນະຍາດດຽວກັນ.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923220" y="261234"/>
            <a:ext cx="7237558" cy="102089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ວັດທະນະທຳ ແລະ ຮີດຄອງປະເພນີບາງດ້ານໃນມະຫາກາບທ້າວຮຸ່ງ</a:t>
            </a:r>
            <a:r>
              <a:rPr lang="th-TH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 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85190" y="347136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34287" y="2571438"/>
            <a:ext cx="3697357" cy="316632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ການຂໍລູກຈາກແຖນ ແລະການກຳເນີດເດັກນ້ອຍຂອງຄົນບູຮານໃນບົດເລື່ອງເພິ່ນເຮັດແນວໃດ?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ກ່ອນຍຸກສາສະໜາພຸດບໍ່ທັນເຂົ້າມາປະຊາຊົນລາວບູຊານັບຖື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ໃນນັ້ນ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ກໍມີຫຼາຍປະເພດຕ່າງກັນເຊັ່ນ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ຜີແຖນ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ຜີອາຮັກຫຼັກເມືອງ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ຜີນໍ້າ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ຜີພູ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ຜີດໍ້າ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ຜີເຮືອນ ແລະ ອື່ນໆ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5320217" y="6081240"/>
            <a:ext cx="563494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705678" y="1406773"/>
            <a:ext cx="1290902" cy="849085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3.3.1</a:t>
            </a:r>
            <a:endParaRPr lang="en-US" sz="2800" dirty="0"/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224707" y="1339995"/>
            <a:ext cx="5568665" cy="102089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ການຂໍລູກຈາກແຖນ ແລະ ການກໍາເນີດເດັກນ້ອຍຂອງຄົນບູຮານ 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20728" y="1255674"/>
            <a:ext cx="9284666" cy="446561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ໃນພາລະຊາໂອວາດຂອງເຈົ້າຟ້າງຸ່ມວ່າ: “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...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ສາມປີຈິ່ງໃຫ້ເຈົ້າທັງຫຼາຍຂຶ້ນເມືອໄຫວ້ເຮົາຮອດເມືອງຊຽງດົງຊຽງທອງພຸ້ນແລ້ວເຮົາຈັກໄດ້ບູຊາແຖນຟ້າຄື່ນ ທັງແຖນຄົນ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ແຖນແຕ່ງ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ແຖນຊັ່ງ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ແຖນເຖືອກ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ທັງເຖົ້າເຍີເຖົ້າໄລ່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ແມ່ຍ່າງ່າມ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ແມ່ມົດເທວະດາອັນຮັກສາຜ່າຕິ່ງ ແລະ ສົບອູ ແລະ ອື່ນໆ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...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ອັນວ່າໃຫ້ລ້ຽງຟ້າລຽງແຖນປູ່ເຈົ້າຟ້າຫຼວງໂງ່ມຫາກໄດ້ສັ່ງເຮົາໄວ້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...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    </a:t>
            </a: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               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ອ້າງຈາກ: ສິລາ ວິລາວົງ</a:t>
            </a:r>
            <a:r>
              <a:rPr lang="th-TH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th-TH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2500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th-TH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69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endParaRPr lang="th-TH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3339" y="1325217"/>
            <a:ext cx="8911054" cy="481587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ໃນພະລາສະໂອວາດນີ້ໄດ້ບົ່ງບອກເຖິງຄວາມແນ່ນອນວ່າປະຊາຊົນລາວໃນເມື່ອກ່ອນຖືຜີຟ້າ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ີແຖນເປັນສິ່ງສໍຳຄັນທີ່ສຸດເພາະວ່າເຊື່ອວ່າຄົນເຮົາກໍາເນີດອອກມາໃນແຜ່ນດິນກໍຍ້ອນແຖນເປັນຜູ້ສົ່ງມາເກີດ ຫຼື ບ່າວສາວຮັກກັນແຕ່ບໍ່ໄດ້ກັນກໍຍ້ອນມີກົກມິ້ງກົກແນນບໍ່ກ່ຽວກັນແຕ່ເມືອງຟ້າ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th-TH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th-TH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th-TH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36230" y="6023648"/>
            <a:ext cx="578594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124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3339" y="1325217"/>
            <a:ext cx="8986555" cy="434671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ຢູ່ໃນກາບທ້າວຮຸ່ງ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ທ້າວເຈືອງຕອນ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ອຸບັດຕິບັ້ນ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ໄດ້ກ່າວເຖິງຂຸນຈອມທໍາເຈົ້າຄອງເມືອງສວນຕານກັບນາງຈອມບໍ່ມີຜູ້ສືບແທນເຊື້ອສາຍຕໍ່ໄປໃນອະນາຄົດ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ນາງຈອມທໍາ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ຮຽກຕາມນາມມະຍົດຂອງສາມີ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ເວົ້າກັບສາມີເລື່ອງຂອງອະນາຄົດຂອງຜູ້ຈະມາສືບແຖນບັນລັງ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th-TH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th-TH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27841" y="6057204"/>
            <a:ext cx="570205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3339" y="954157"/>
            <a:ext cx="10639186" cy="528761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ຂໍລູກຈາກແຖນ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ປະກອບໄຕ້ທຽນທູບ		ມາລາ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ເລີຍລວດ ຍວງຄໍາເຖິງໝູ່ແຖນ     ຖະແຫຼງຖ້ອຍ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ບັດນີ້ ພາຣາພື້ນນາຄອງ             ເຂີນຂາດ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		ເພາະບໍ່ມີລູກນ້ອຍແທນສ້າງ        ສືບເມືອງ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ຂໍອາດເຈົ້າຈອມໂລກ                 ຫຼິງດູແດ່ເນີ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ຄໍາເຄືອງມີທໍ່ດຽວ                     ດູໄຮ້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	ຂໍພະທົງທໍາຊໍ້າກູນາ                   ນໍາສັ່ງ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ຜາຍໂຜດໃຫ້ໂດຍໄດ້                  ດັ່ງລາງແດ່ເນີ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					</a:t>
            </a:r>
          </a:p>
          <a:p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115671" y="6157872"/>
            <a:ext cx="737227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4587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3339" y="967409"/>
            <a:ext cx="9171112" cy="527436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ເມື່ອແຖນໄດ້ສັ່ງຜູ້ໃດຜູ້ໜຶ່ງລົງມາເກີດຢູ່ໃນເມືອງມະນຸດຕາມຄໍາຮ້ອງຂໍແລ້ວ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ເກີດຖືກມື້ບໍ່ດີຄໍາບູຮານວ່າ “ມື້ແຂງ” ເປັນມື້ເຂັດມື້ຂວາງຈະເຮັດໃຫ້ສະຕາວາດສະໜາບໍ່ຈະເລີນກວ້າງຂວາງ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ເປັນທີ່ເຄົາລົບຂອງປະຊາຊົນຊາວເມືອງແລ້ວກໍຈະມີການປ່ຽນຊື່ໃຫ້ມີຄວາມສຸກກຸ້ມຊຸ່ມເຢັນເຊິ່ງບັນຫານີ້ປະຊາຊົນລາວບາງທ້ອງຖິ່ນກໍຍັງມີຄວາມເຊື່ອແບບທີ່ສະແດງອອກໃນບົດເລື່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th-TH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02675" y="6073982"/>
            <a:ext cx="576077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4749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44556" y="612913"/>
            <a:ext cx="10946296" cy="563217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ເມື່ອນັ້ນ ທຸກທີ່ໄຫ້ໂຮມຮອດ         	ໝໍໂຫນ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ເຂົາກໍ ຍໍກະດາຫີນວາດດູ              	ກົງແກ້ວ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ຊາຕາໄດ້ອັກຂະລາສີ                 	ຮຽງຮ່ວມ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ລາຫູຜາດຜ້າຍຜັນໃກ້     			ຮ່ວມຈັນ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…</a:t>
            </a:r>
          </a:p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ປຸນປີເດືອນໃຫຍ່ສູງ                        ສອນໜ້າ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ຫອມພົນໄຮ້ນາຄອງ                       ແຄ້ນຄັ່ງ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ແກ້ວກໍ່າພ້າພາຍໜ້າ                        ຫາກຊິຂວາງ...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ແຕ່ນັ້ນ ເຂົາຫານາມເຈົ້າບາຄານ           	ຕົນປະເສີດ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ຊື່ວ່າ ທ້າວຮຸ່ງຜູ້ແພງລ້ານ                  	ລູກຈອມ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199663" y="5987323"/>
            <a:ext cx="723608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25278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44556" y="612913"/>
            <a:ext cx="8849778" cy="563217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ນີ້ຍັງໄດ້ສ່ອງແສງໃຫ້ເຮົາເຫັນທາງດ້ານປະເພນີຮີດຄອງໃນການໃຫ້ກໍາເນີດເດັກນ້ອຍໃນຍຸກບູຮານວ່າເປັນບັນຫາໜຶ່ງທີ່ໜ້າສຶກສ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ບາງບັນຫາທີ່ພວກເຮົາຄິດວ່າມັນເປັນເລື່ອງທີ່ງົມງວາຍຫຼ້າຫຼັງແຕ່ໃນຄວາມເປັນຈິງແລ້ວມັນເປັນວິທະຍາສາດອີກຢ່າງໜຶ່ງທີ່ຊ່ວຍໃຫ້ເປັນກໍາລັງໃຈຂອງຜູ້ໃຫ້ກໍາເນີດ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785896" y="604881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23561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16834" y="1194217"/>
            <a:ext cx="9457676" cy="494687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buFont typeface="Wingdings" panose="05000000000000000000" pitchFamily="2" charset="2"/>
              <a:buChar char="Ø"/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ການແກ້ວດວງຊະຕາ:</a:t>
            </a:r>
          </a:p>
          <a:p>
            <a:pPr marL="457200" indent="-457200" algn="thaiDist">
              <a:buFont typeface="Wingdings" panose="05000000000000000000" pitchFamily="2" charset="2"/>
              <a:buChar char="Ø"/>
            </a:pPr>
            <a:endParaRPr lang="lo-LA" sz="32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ເມື່ອເດັກເກີດມາຈິ່ງມີພິທີການຕ່າງໆເຊັ່ນການໃຊ້ຍາມ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ການດູດວງສະຕາ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ການຕັ້ງຊື່ ຫຼື ປ່ຽນຊື່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ການແກ້ດວງຊາຕາ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ການອາບນໍ້າໃຫ້ເດັກດັ່ງຄໍາກອນ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		ບາງພ່ອງເຂົ້າແທບໃກ້ຫັດຖະບາດ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  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ບັງຄົມ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ເຂົາກໍຫອມເທພີສວ່າຍສົງ      	    ເລີຍແລ້ວ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ເລີຍເລົ່າ ປຸນຄວາມໃຫ້ຫາລົວ  	    ເຖົ້າແກ່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	ຍໍໃສ່ດົ້ງກະບຽນແກ້ວ                  ຜອກຜີ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</a:t>
            </a:r>
          </a:p>
          <a:p>
            <a:pPr algn="thaiDist"/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349986" y="5883331"/>
            <a:ext cx="749202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 ດວງເດືອນ ບຸນຍາວົງ; ໂອທອງ ຄຳອິນຊູ ແລະ ສົມໄພ ວິໄລສັກ (2000)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94270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6561" y="1267090"/>
            <a:ext cx="9733691" cy="457200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ລົວກໍວາງຄວາມຕ້ານເຖິງຜີ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ສວາງໃຫຍ່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ຮຽກຄູ່ໄທ້ຄວາງຟ້າ                      ຟາກສະຫວັນ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ໄຈໄຄ່ນໍ້າຕົກຕາດ                        ລີນທອງມາເອົາ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ສະກັນຜີໝື່ນແສນ                      ນອນເຝົ້າ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ອາຮັກເຈົ້ານາຄອງ                       ທ້າວໃຫຍ່ ເອົາມາ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ເຈົ້າແອດຜູ້ໃຈກ້າ                        ກວ່າສວາງມາເອົາ</a:t>
            </a:r>
          </a:p>
          <a:p>
            <a:pPr algn="thaiDist"/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187389" y="5981703"/>
            <a:ext cx="75102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39282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7564" y="821635"/>
            <a:ext cx="9232997" cy="531945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ການເອົາເດັກໄປເຜາະຜີ: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ເມື່ອເກີດເດັກມາເຂົາກໍເອົາເດັກໄປໃຫ້ແມ່ໄດ້ຊົມເພື່ອເປັນກໍາລັງໃຈວ່າເດັກນັ້ນສົມບູນແຂງແຮງດີ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ຄົບອະໄວຍະວະທັງ 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32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ຢ່າງ ຫຼື ບໍ່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lo-LA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ຖ້າແຂງແຮງດີທຸກຢ່າງກໍຖືວ່າໄດ້ຕາມຄວາມມຸ້ງຫວັງໃນເບື້ອງຕົ້ນ,ຈາກນັ້ນເຂົາກໍເອົາເດັກໄປໃສ່ກະດົ້ງ ຫຼື ກະບຽນເພື່ອປະຕິບັດຕາມຮີດຄອງ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ເອີ້ນເອົາຜີສາງຕ່າງໆມາເອົາ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ຖ້າຜີບໍ່ມາເອົາຖືວ່າເດັກນັ້ນຈະເປັນຂອງຜູ້ໃຫ້ກໍາເນີດ ແລະ ຜູ້ອື່ນ ຫຼື ຜີສາງທັງຫຼາຍທັງຫຼາຍບໍ່ມີສິດມາລ່ວງເກີນຢ່າງເດັດຂາດ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42158" y="6036365"/>
            <a:ext cx="571866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72810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31304" y="821635"/>
            <a:ext cx="9836153" cy="545989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ຮຽກຂວັນ: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lo-LA" sz="32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ເມື່ອເອົາເດັກອາບນໍ້າໃຫ້ສະອາດແລ້ວຜູ້ເປັນຜີປ້ານ້າອາກໍເອົາເດັກມາຮຽກຂັວນໂຮມເນື້ອໂຮມຕົວໃຫ້ໃຫຍ່ກ້າໜ້າບານດັ່ງຄຳກອນທີ່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ມາເຢີ ໝັກໝິ່ນເນື້ອນ້ອຍອ່ອນ        ຂວັນຫົວ ມາເຢີ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ທັງແຂນກົມໄຫຼ່ຂວາ                    ແຂນເຈົ້າ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ແອວອົງອ້ວນ ເລົາຄີງ                   ຂວັນພະເນດກໍມາ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ຢືນຢູ່ໝັ້ນໃນຢ້າວ                     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ໝື່ນປີ ແນ່ທ້ອນ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ສວ່າໆພ້ອມຄັບຄັ່ງ                    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ໂຮມຂວັນ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ເຂົາກໍໂຈມຈອມສີໃສ່ເພົາ            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ພຽນປ້ອມ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... 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 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150049" y="6023767"/>
            <a:ext cx="737951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60036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7323" y="1616765"/>
            <a:ext cx="8706677" cy="452432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ຖ້າເວົ້າຢູ່ໃນແງ່ວິທະຍາສາດແລ້ວເຫັນວ່າ ການເຮັດໃຫ້ເດັກນ້ອຍເກີດມີສຽງໃຫ້ຂຶ້ນມັນເຮັດໃຫ້ຂັບໄລ່ສິ່ງເຮິະຮ້າຍອອກຈາກປາກ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ດັງ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ຖ້າເດັກກໍາເນີດມາບໍ່ມີສຽງຮ້ອງໃຫ້ຖືວ່າເປັນການຜິດປົກກະຕິ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ຜູ້ເປັນພໍ່ແມ່ກໍຈະນ້ອຍໃຈວ່າເດັກບໍ່ສົມບູນ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ອາດຈະເປັນເດັກນ້ອຍປັນຍາອ່ອນ ຫຼື ອື່ນໆກໍເປັນໄດ້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th-TH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th-TH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26048" y="5948148"/>
            <a:ext cx="576060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2212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015067" y="821636"/>
            <a:ext cx="8305101" cy="36077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ການຮຽກຂວັນເອົາເດັກ:</a:t>
            </a: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ມັນເປັນປະເພນີດີງາມຂອງຄົນລາວຍ້ອນເຊື່ອວ່າຄົນເຮົາມີຂວັນຫຼາຍຂວັນຢູ່ໃນຮ່າງກາຍໃຫ້ມາໂຮມກັນ.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4096288" y="5956537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1023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16836" y="1339114"/>
            <a:ext cx="9071781" cy="417977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ການປ້ອນເຂົ້າ ຫຼື ຈ່ອມເຂົ້າ: </a:t>
            </a: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ໝາຍຄວາມວ່າຫຍໍ້ເຂົ້າໃຫ້ມຸ່ນດີປ້ອນໃສ່ປາກເດັກ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ໃນແງ່ບູຮານແລ້ວກໍອາດຈະມີຫຼາຍເຊັ່ນ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ເດັກຮູ້ກິນເຂົ້າ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ກິນນົມໄດ້ກໍຖືວ່າເດັກແຂງແຮງດີ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ເມື່ອກິນເຂົ້າ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ກິນນົມຈາກແມ່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ຈາກມະນຸດແລ້ວຈະມີໂອກາດເຕີບໂຕຂຶ້ນຕາມໄວ.</a:t>
            </a:r>
          </a:p>
          <a:p>
            <a:pPr algn="thaiDist">
              <a:lnSpc>
                <a:spcPct val="150000"/>
              </a:lnSpc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53675" y="5956537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31128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17444" y="636104"/>
            <a:ext cx="9238284" cy="531945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ການຈ່ອມເຂົ້າ: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ເຖົ້າແກ່ກໍຊອກເອົາສຸພາບສະຕີຜູ້ໝຸ່ມນ້ອຍທີ່ສຸດ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ບໍ່ເປັນພະຍາດ ແລະ ເປັນຜູ້ສະຫງຽ່ມຄ່ຽງຄົມ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ຄົນຊ່າງ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ມາຈ່ອມເຂົ້າໃຫ້ເດັກກິນ.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ປະເພນີນີ້ມີສອງແງ່ຄື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endParaRPr lang="lo-LA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thaiDist">
              <a:lnSpc>
                <a:spcPct val="150000"/>
              </a:lnSpc>
              <a:buFontTx/>
              <a:buChar char="-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ໃນແງ່ບູຮານ: ແມ່ນເພື່ອໃຫ້ເດັກໄດ້ເຊື່ອໄດ້ແນວ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ໄດ້ສືບທອດ.</a:t>
            </a:r>
          </a:p>
          <a:p>
            <a:pPr marL="457200" indent="-457200" algn="thaiDist">
              <a:lnSpc>
                <a:spcPct val="150000"/>
              </a:lnSpc>
              <a:buFontTx/>
              <a:buChar char="-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ໃນແງ່ວິທະຍາສາດ: ແມ່ນບໍ່ໃຫ້ເດັກຕິດແປດພະຍາດຕ່າງໆນໍາ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ຖ້າວ່າຜູ້ປ້ອມເຂົ້າເປັນພະຍາດຊໍ້າເຮື້ອ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ເຈັບແຂ້ວແມງ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ປອດແຫ້ງ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... </a:t>
            </a:r>
          </a:p>
          <a:p>
            <a:pPr marL="457200" indent="-457200" algn="thaiDist">
              <a:lnSpc>
                <a:spcPct val="150000"/>
              </a:lnSpc>
              <a:buFontTx/>
              <a:buChar char="-"/>
            </a:pP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4151910" y="5996887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74281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323462" y="208892"/>
            <a:ext cx="7061751" cy="119269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ປະເພນີການສູ່ຂໍສາວ ແລະ ການແຕ່ງດອງໃນວົງຄະນະຍາດດຽວກັນ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82637" y="380696"/>
            <a:ext cx="1457739" cy="849085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3.3.2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03797" y="1619432"/>
            <a:ext cx="3697084" cy="290295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3200" b="1" u="sng" dirty="0">
              <a:latin typeface="Phetsarath OT" pitchFamily="2" charset="0"/>
              <a:cs typeface="Phetsarath OT" pitchFamily="2" charset="0"/>
            </a:endParaRPr>
          </a:p>
          <a:p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ປະເພນີການສູ່ຂໍສາວ ແລະ ການແຕ່ງ ດອງໃນວົງຄະນະຍາດດຽວກັນເພິ່ນເຮັດແນວໃດ?</a:t>
            </a:r>
            <a:endParaRPr lang="en-US" sz="32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689819" y="1619432"/>
            <a:ext cx="6578305" cy="43498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ການສູ່ຂໍສາວໝາຍຄວາມວ່າຜູ້ຊາຍໄປສູ່ຂໍເອົາຜູ້ຍິງມາເປັນຄູ່ຄອງຊີວິດຢູ່ນໍາກັນຕະຫຼອດໄປ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ແຕ່ວ່າກ່ອນຈະໄປສູ່ຂໍນັ້ນກ່ອນອື່ນໝົດຜູ້ຊາຍຕ້ອງເຫັນຜູ້ສາວນັ້ນກ່ອນ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</a:p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00881" y="593058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8644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897622" y="848139"/>
            <a:ext cx="7734650" cy="231451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ເກີດຄວາມມັກຮັກ ທາງຝ່າຍຜູ້ບ່າວຈິ່ງຫາມື້ເລີກງານຍາມດີ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ມີສັບສິນຕ່າງໆໄປສູ່ຂໍຜູ້ສາວ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4104678" y="5864258"/>
            <a:ext cx="576077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849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841756" y="839750"/>
            <a:ext cx="8193187" cy="369869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ຢູ່ໃນເລື່ອງທ້າວຮຸ່ງ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ທ້າວເຈືອງໂດຍອີງໃສ່ສະໄໝຍຸກປະຫວັດສາດ ແລະ ສັງຄົມໃນຍຸກນັ້ນແລ້ວເຮົາກໍຈະເຫັນໄດ້ຢ່າງຈະແຈ້ງວ່າ ແມ່ນປະເພນີສູ່ຂໍສາວໃນສັງຄົມທີ່ກ້າວໜ້າພໍສົມຄວນ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4054344" y="5948148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47399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0696" y="848139"/>
            <a:ext cx="9115976" cy="425236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ການເອົາຜົວເອົາເມຍໃນເບື້ອງຕົ້ນກໍອາດຈະມີການລັກເອົາ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ຕໍ່ມາເກີດມີຄ່າທໍານຽມຮຽກຮ້ອງເອົາສິນສອດຄ່າດອງ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ສຸດທ້າຍແມ່ນບ່າວ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ສາວຖືກຕ້ອງປອງດອງກັນແລ້ວກໍຕົກລົງເອົາກັນເປັນຄູ່ຄອງຜົວເມຍດ້ວຍຄວາມບໍລິສຸດ ແລະ ຖືກຕ້ອງຕາມປະເພນີຮີດຄອງ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53008" y="6009861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53994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32032" y="1030509"/>
            <a:ext cx="9015308" cy="325626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ປະເພນີການສູ່ຂໍສາວໃນເລື່ອງທ້າວຮຸ່ງ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ທ້າວເຈືອງຕອນທ້າວຮຸ່ງມັກຮັກກັບນາງງ້ອມມ່ວນລູກສາວຂອງເມັງຈິ່ງແຕ່ງທູດໄປທາບທາມນາງເມັງ ຜູ້ເປັນປ້າວາງຄ່າສິນສອດຢ່າງຫຼວງຫຼາຍດັ່ງຄຳກອນທີ່ວ່າ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87232" y="596492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39023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69783" y="1277547"/>
            <a:ext cx="8741328" cy="486354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ເຂົາຂ່າວເບື້ອງປາງກ່ອນ		ບູຮານ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ແຄວນດີຄວນຊ່າງເຮົາ              ຝູງເຖົ້າ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ນັບທັງບໍສະພານພ້ອມໄຖເຝືອ     ພໍໝື່ນ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ຄໍາແຈກເກົ້າກືຮ້ອຍ                 ກ່າວຫຼາຍ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ຮື່ນໆພ້ອມຝຸງໝູ່                    ທາສີ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ສາມພັນປາຍປ່ຽວແລ້ວ            ສາວໃຊ້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ງົວຄວາຍແທ້ທໍລະພີ               ພໍໝື່ນ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ປຸນແຕ່ງໃຫ້ພັນພ້ອມ               ຄູ່ເຝືອ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187389" y="6023648"/>
            <a:ext cx="7384450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59319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015068" y="1277547"/>
            <a:ext cx="8724550" cy="357967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ຈາກຄໍາກອນນີ້ເຮົາເຫັນວ່າການເອົາສິນສອດຄ່າດອງເປັນເງິນຄໍາ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ສິ່ງຂອງ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ຄົນໃຊ້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ງົວຄວາມ ແລະ ອື່ນໆບໍ່ແມ່ນມີຂຶ້ນໃນລະຫວ່າງສະຕະວັດທີ່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VIII-XII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ແຕ່ມັນມີມາກ່ອນຍຸກນັ້ນແລ້ວຈາກຄໍາກອນວັກທີ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09270" y="5956537"/>
            <a:ext cx="568510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06997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87897" y="795130"/>
            <a:ext cx="9009776" cy="480032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ລັກສະນະການແຕ່ງດອງຢູ່ໃນມະຫາກາບທ້າວຮຸ່ງ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ທ້າວເຈືອງແມ່ນໄລຍະທີ່ມີຄຸນຄ່າທໍານຽມສິນສອດທີ່ຝ່າຍຊາຍຈະຕ້ອງເສຍໃຫ້ຝ່າຍຍິງ.</a:t>
            </a:r>
          </a:p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ຈັດຢູ່ໃນຫຼັກການແຕ່ງໃນໂຄດເຊື້ອວົງຕະກຸນດຽວກັນ ແລະ ຜູ້ຊາຍສາມາດເອົາເມຍຫຼາຍຄົນແມ່ຍິງມີຜົວພຽງຄົນດຽວ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00881" y="5964925"/>
            <a:ext cx="5735440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15989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3643" y="527047"/>
            <a:ext cx="9212753" cy="433017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ກ່ອນຈະໄດ້ແຕ່ງງານກັນກໍຕ້ອງໄດ້ຜ່ານຫຼາຍຂັ້ນຕອນຄື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14350" indent="-514350" algn="thaiDist">
              <a:lnSpc>
                <a:spcPct val="150000"/>
              </a:lnSpc>
              <a:buAutoNum type="arabicParenR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ເລີ່ມຈາກບ່າວ-ສາວຮັກມັກກັນ ຫຼື ເຖົ້າແກ່ແນະນໍາໃຫ້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ຄໍາບູຮານເອີ້ນວ່າ “ເຖົ້າແກ່ແໜສາວ”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14350" indent="-514350" algn="thaiDist">
              <a:lnSpc>
                <a:spcPct val="150000"/>
              </a:lnSpc>
              <a:buAutoNum type="arabicParenR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ບ່າວ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ສາວຕິດຕໍ່ກັນ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ໄປມາຫາສູ່ກັນ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ຂຽນສານຫາກັນ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14350" indent="-514350" algn="thaiDist">
              <a:lnSpc>
                <a:spcPct val="150000"/>
              </a:lnSpc>
              <a:buAutoNum type="arabicParenR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ອັນສຸດທ້າຍກໍແມ່ນເຖົ້າແກ່ທາບທາມສູ່ຂໍແລ້ວແຕ່ງດອງກັນ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00881" y="5964926"/>
            <a:ext cx="571456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63472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87228" y="1395295"/>
            <a:ext cx="9219501" cy="282436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ຳລັບການສູ່ຂໍຂອງທ້າວຮຸ່ງຈະບໍ່ແມ່ນການສູ່ຂໍຕາມຮິດຄອງປະເພນີແຕ່ແມ່ນການໄດ້ມະເຫສີມາຍ້ອນເປັນຜູ້ກັບທີ່ມີຜົນງານການຕໍ່ສູ້ກັບຂ້າເສິກລະຫວ່າງເມືອງຕໍ່ເມື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67326" y="6006871"/>
            <a:ext cx="571027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51640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3248" y="643811"/>
            <a:ext cx="9345093" cy="428045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ວົງຕະກຸນເຊື້ອເຈົ້າພະຍາໄປແຕ່ງດອງກັບຄົນນອນເຊື້ອວົງຕະກຸນເຊິ່ງວ່າຈະມີຊົນຊັ້ນດຽວກັນກໍຕາມຈະຖືວ່າຜິດກົດລະບຽບ ແລະ ຈະບໍ່ຍອມໃຫ້ແຕ່ງດອງກັນຢ່າງເດັດຂາດດັ່ງຄໍາກອນທີ່ວ່າ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26048" y="5956426"/>
            <a:ext cx="565993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3398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02004" y="816042"/>
            <a:ext cx="9802291" cy="471777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ແຕ່ນັ້ນ ມ່າຍໆໜ້າທ້າວຊຶ່ມ  	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ຊົມຫົວ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ເໝືອນດັ່ງ ຫຼານຍີນເຫງົາຈຶ່ງຈາ              	ສານຫຼິ້ນ ຊ່າມດາຍ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ລອນວ່າ ມົວແຄນຜ້າຍດົງດອນ             	ດັ້ນຮອດ ສັນນີ້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ໃຜຫ່ອນເວັ້ນພົງເຊື້ອ                        	ກິ່ງນາມ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ເຂົາກໍ ລືວ່າເຈົ້າອູ່ແກ້ວເຍົາວະຍອດ          ກະກູນຕົນ ນັ້ນເດ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ເຊັງງາມຍົດຍິ່ງທາງ                            ໄທອ້າງ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ອັນໜຶ່ງ ຜົນຄວນສ້ອຍສີໄວ                  ຄໍາຢາດກໍຍັງ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ສັງບໍ່ ຫວ້າຍເຖື່ອນກວ້າງຊົມໃຊ້              ສົ່ງຄະດີ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	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259106" y="5973314"/>
            <a:ext cx="742754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69175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68859" y="1070113"/>
            <a:ext cx="10234158" cy="471777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ອີກອັນໜຶ່ງນາງອົ້ວກໍຄົງຮູ້ດີວ່າຕົນເອງຕ້ອງແຕ່ງກັບຕະກຸນດຽວກັນໃນຄໍາກອນທີ່ວ່າ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ເມື່ອນັ້ນ ອົ້ວຄ່າຄຶດຈອດນ້ອງແລ້ວເລົ່າ	ໄຂສານ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ຍິນຄໍາວອນຂອບໃຈ                        ຈົງທ້າວ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ເຫັນວ່າ ໂສມຄານໜ້າປຸນດຽວ             ດູເກິ່ງ ກັນແລ້ວ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ພະພໍ່ເຈົ້າໝື່ນມ້າວແຂງຂັ້ນ                  ຂາດຄະດີ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294965" y="5948148"/>
            <a:ext cx="733296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40751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77077" y="1070113"/>
            <a:ext cx="9505822" cy="507098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ຖ້າເວົ້າໃນປັດຈຸບັນເຫັນວ່າເໜາະສົມ ແຕ່ເປັນຫຍັງຈິ່ງເອົາກັນບໍ່ໄດ້ ທັງນີ້ກໍເພາະວ່າບໍ່ແມ່ນເຊື້ອສາຍວົງຕະກຸນດຽວດັ່ງຄໍາກອນທີ່ວ່າ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ເມື່ອນັ້ນ ພະບາດຮູ້ຮັບພາກ               ສອງນາຍ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ອັນຈັກ ເປັນກົມກຽວຢ່າລອນ            ມາຕ້ານ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ຄຶດທີ່ ສາຍນາມເນື້ອຈອມໄທ 	         ທ້າວຮຸ່ງ ກູພູ້ນ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ພໍ່ພາກໄວ້ເມືອງບ້ານ         		 ຢູ່ພອຍ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ໂອມນາງຮູ້ຈາຜວນ            	         ຕ້ານເຕີບ ສັນນີ້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ບໍ່ໃຊ່ ເຊື້ອລູກຂ້ອຍຈິງແທ້      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ກ່າວຄວນ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209101" y="6057204"/>
            <a:ext cx="737688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48663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66501" y="814599"/>
            <a:ext cx="9155672" cy="358140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ພວກເຮົາຄົງຮູ້ດີວ່າ ເມື່ອນາງອົ້ວເຂົ້າໃຈແອງກາ ແຕ່ບໍ່ມີຜົນສໍາເລັດ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ກໍເປັນຍ້ອນນາງອົ້ວເຂົ້າໃຈດີໃນເລື່ອງຮີດຄອງປະເພນີການສົມລົດເປັນຢ່າງດີ ແລະກໍນັບວ່າເປັນສັງຄົມທີ່ຂ້ອນຂ້າງມີລະບຽບຫຼັກການທີ່ເດັດຂາດຢ່າງແທ້ຈິງ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00881" y="5948147"/>
            <a:ext cx="572129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4545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11730" y="344223"/>
            <a:ext cx="9789952" cy="444589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61963" indent="-461963"/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ສິລາ ວິລາວົງ.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th-TH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2500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. ພົງສາວະດານລາວ. ກະຊວງສຶກສາທິການ. </a:t>
            </a:r>
          </a:p>
          <a:p>
            <a:pPr marL="461963" indent="-461963"/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ວັນນະຄະດີລ້ານຊ້າງ. ຄະນະສຶກສາສາດ. ມະຫາວິທະຍາໄລ ສຸພານຸວົງ.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61963" indent="-461963"/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ດວງເດືອນ ບຸນຍາວົງ; ໂອທອງ ຄຳອິນຊູ ແລະ ສົມໄພ ວິໄລສັກ. (2000). ມະຫາກາບທ້າວຮຸ່ງ-ທ້າວເຈືອງເຫຼັ້ມ1. ຫໍສະໝຸດແຫ່ງຊາດ.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5236</TotalTime>
  <Words>2953</Words>
  <Application>Microsoft Office PowerPoint</Application>
  <PresentationFormat>Widescreen</PresentationFormat>
  <Paragraphs>193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Alice2 95</vt:lpstr>
      <vt:lpstr>Arial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Lan Xang Literature   Lecture 7:  The Epic Story of Thao Hung - Thao Cheuang (Con.)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401</cp:revision>
  <dcterms:created xsi:type="dcterms:W3CDTF">2016-09-13T04:40:38Z</dcterms:created>
  <dcterms:modified xsi:type="dcterms:W3CDTF">2023-05-16T02:13:01Z</dcterms:modified>
</cp:coreProperties>
</file>