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notesMasterIdLst>
    <p:notesMasterId r:id="rId37"/>
  </p:notesMasterIdLst>
  <p:sldIdLst>
    <p:sldId id="298" r:id="rId2"/>
    <p:sldId id="256" r:id="rId3"/>
    <p:sldId id="297" r:id="rId4"/>
    <p:sldId id="309" r:id="rId5"/>
    <p:sldId id="403" r:id="rId6"/>
    <p:sldId id="404" r:id="rId7"/>
    <p:sldId id="405" r:id="rId8"/>
    <p:sldId id="432" r:id="rId9"/>
    <p:sldId id="433" r:id="rId10"/>
    <p:sldId id="434" r:id="rId11"/>
    <p:sldId id="435" r:id="rId12"/>
    <p:sldId id="458" r:id="rId13"/>
    <p:sldId id="436" r:id="rId14"/>
    <p:sldId id="437" r:id="rId15"/>
    <p:sldId id="438" r:id="rId16"/>
    <p:sldId id="459" r:id="rId17"/>
    <p:sldId id="439" r:id="rId18"/>
    <p:sldId id="440" r:id="rId19"/>
    <p:sldId id="441" r:id="rId20"/>
    <p:sldId id="443" r:id="rId21"/>
    <p:sldId id="442" r:id="rId22"/>
    <p:sldId id="460" r:id="rId23"/>
    <p:sldId id="406" r:id="rId24"/>
    <p:sldId id="461" r:id="rId25"/>
    <p:sldId id="407" r:id="rId26"/>
    <p:sldId id="444" r:id="rId27"/>
    <p:sldId id="445" r:id="rId28"/>
    <p:sldId id="462" r:id="rId29"/>
    <p:sldId id="457" r:id="rId30"/>
    <p:sldId id="463" r:id="rId31"/>
    <p:sldId id="464" r:id="rId32"/>
    <p:sldId id="465" r:id="rId33"/>
    <p:sldId id="466" r:id="rId34"/>
    <p:sldId id="261" r:id="rId35"/>
    <p:sldId id="296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3554" autoAdjust="0"/>
  </p:normalViewPr>
  <p:slideViewPr>
    <p:cSldViewPr snapToGrid="0">
      <p:cViewPr varScale="1">
        <p:scale>
          <a:sx n="68" d="100"/>
          <a:sy n="68" d="100"/>
        </p:scale>
        <p:origin x="116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77B409-58D4-4C03-AFF6-A202D9EE99BA}" type="datetimeFigureOut">
              <a:rPr lang="en-US" smtClean="0"/>
              <a:t>16/05/2023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1EBE9-71DA-4061-9937-18F370A1F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614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1EBE9-71DA-4061-9937-18F370A1FB1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054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16/05/2023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8: </a:t>
            </a:r>
            <a:b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Epic Story of Thao Hung - Thao </a:t>
            </a:r>
            <a:r>
              <a:rPr lang="en-US" sz="53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Cheuang</a:t>
            </a:r>
            <a:r>
              <a:rPr lang="en-US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(Con.)</a:t>
            </a: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1551963"/>
            <a:ext cx="6258339" cy="509731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ມະຫາກາບເລື່ອງ “ທ້າວຮຸ່ງ-ທ້າວເຈືອງ”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en-US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ປະເພນີການເຮັດບຸນ</a:t>
            </a:r>
            <a:endParaRPr lang="en-US" sz="35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en-US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</a:t>
            </a:r>
            <a:r>
              <a:rPr lang="lo-LA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ປະເພນີການໃຫ້ຂອງຕ້ອນ</a:t>
            </a:r>
            <a:r>
              <a:rPr lang="th-TH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ເຄື່ອງບັນນາ</a:t>
            </a:r>
            <a:r>
              <a:rPr lang="en-US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 ແລະ ການປະຕິບັດຖານ</a:t>
            </a:r>
            <a:endParaRPr lang="en-US" sz="35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en-US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</a:t>
            </a:r>
            <a:r>
              <a:rPr lang="th-TH" sz="35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ປະເພນີໃນການນຸ່ງຖື ແລະ ແຕ່ງຕົວເອ້ຢ້ອງ</a:t>
            </a:r>
            <a:endParaRPr lang="en-US" sz="35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62758" y="162193"/>
            <a:ext cx="6240118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ວັດທະນະທຳ ແລະ ຮີດຄອງປະເພນີບາງດ້ານໃນມະຫາກາບທ້າວຮຸ່ງ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60982" y="334280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43281" y="2207791"/>
            <a:ext cx="3949148" cy="264943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ປະເພນີການເຮັດບຸນໃນມະຫາກາບທ້າວຮຸ່ງ-ທ້າວເຈືອງເພິ່ນເຮັດແນວໃດ?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97489" y="2176284"/>
            <a:ext cx="6036411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ຄໍາວ່າ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“ບຸນ” ມີຄວາມໝາຍວ່າ ຄວາມດີ ຫຼື ຄຸນງາມຄວາມດີ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ຄວາມສຸກກາຍສະບາຍໃຈ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ຄວາມສັດຈະທໍາທຸກຄົນໄດ້ສຳລະສະລ້າງຄວາມບໍ່ດີຈາກນິໄສໃຈຄໍ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ການປະພຶດ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ການກະທໍາຕ່າງໆ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58936" y="6051462"/>
            <a:ext cx="560121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614858" y="1327199"/>
            <a:ext cx="1429578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3.3.3</a:t>
            </a:r>
            <a:endParaRPr lang="en-US" sz="3200" dirty="0"/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1499152" y="1358705"/>
            <a:ext cx="3483665" cy="8490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ປະເພນີການເຮັດບຸນ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05286" y="547473"/>
            <a:ext cx="9477614" cy="5266451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ຢູ່ໃນເລື່ອງທ້າວຮຸ່ງ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ທ້າວເຈືອງຕອນທີ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38 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ທ້າວຮຸ່ງຕາຍຄາສະໜາມຮົບຢູ່ເມືອງປະກັນ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ທ້າວຮຸ່ງໄດ້ນໍາພາໄພ່ພົນເສນາອາມາດທະຫານຜີທັງຫຼາຍທີ່ເສຍຊີວິດໃນສະໝໍລະພູມຂຶ້ນໄປເມືອງຟ້າດັ່ງຄໍາກອນທີ່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ເມື່ອນັ້ນ ຄອນຂາບແລ້ວສະເດັດດ່ວນ 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ລາລີ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ທົງອາຊະໄນຂີ່ຜາຍ                      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ຜັນຂຶ້ນ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ເຖິງທີ່ນະຄອນຫຼວງຊັ້ນເມືອງອິນ              ເມີນມຸ່ງ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ເຮື່ອງເຮື່ອເຫຼື້ອມດູແຈ້ງ                        ສ່ອງງາມ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60560" y="5983357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3339" y="1325217"/>
            <a:ext cx="9347281" cy="3792067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ເຊັ່ງຊາເທົ້າທຸກແຫ່ງ                  ສາທຸການ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ຮອຍທີ່ ບຸນບາສີແຕ່ຫຼັງ              ເຫຼືອສ້າງ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ຂໍແກ່ຈຸລາແກ້ວອິນຕາ                ມ້າງບາບ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ແມ່ນຊື່ ເວນເກົ່າກ້ຽວກໍາໃຫ້        ຫ່າງເສຍ ແດ່ເນີ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AF3C56D-6DAA-2A69-0422-63D7BF2A064E}"/>
              </a:ext>
            </a:extLst>
          </p:cNvPr>
          <p:cNvSpPr/>
          <p:nvPr/>
        </p:nvSpPr>
        <p:spPr>
          <a:xfrm>
            <a:off x="478005" y="5991747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124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9115" y="788321"/>
            <a:ext cx="9062055" cy="434671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ຢູ່ໃນກອນຕອນນີ້ທ້າວຄອນ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ແອງຄອນ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ຂີ່ມ້າຂຶ້ນໄປເມືອງພະອິນພະພົມໄປເຫັນພະທາດພະພຸດທະເຈົ້າ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ທ້າວແອງຄອນເອົາທຽນໄຕ້ບູຊາພະທາດ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ໂດຍປະສົງຈະໄປທໍາບຸນກູສົນເພື່ອເປັນການຕັດບາບ ຫຼື ລາງບາບ ເພື່ອບໍ່ໃຫ້ມີກໍາເວັນນໍາກ້ຽວສະໜອງດ້ວຍເຫດຜົນທີ່ວ່າຜູ້ຄົນເຫຼົ່ານັ້ນໄປທໍາສົງຄາມຂ້າຄົນຢ່າງຫຼວງຫຼາຍມາແລ້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0880" y="5964925"/>
            <a:ext cx="562901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3340" y="954158"/>
            <a:ext cx="8978166" cy="277894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ທ້າວຮຸ່ງກໍຢ້ານເປັນບາບເປັນກໍານໍາຈ່ອງຢູ່ຕະຫຼອດຊາດ, ການທີ່ທ້າວຮຸ່ງຂຶ້ນໄປເມືອງຟ້າ ແລະ ໄປທໍາບຸນເພື່ອບໍ່ໃຫ້ມີບາບກໍາ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ຈິ່ງຖືວ່າເປັນການສ້າງຄຸນງາມຄວາມດີ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ທຸກຄົນຈິ່ງພໍໃຈ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94953" y="6004510"/>
            <a:ext cx="556783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4587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6561" y="486287"/>
            <a:ext cx="9422782" cy="5274365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ທ້າວຮຸ່ງ ແລະ ນາງງ້ອມຜູ້ເປັນມະເຫສີໄດ້ພາໄພ່ພົນໄປເມືອງຟັງຄໍາເທດສະໜາຈາກພະເມດໄຕ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	ເມື່ອນັ້ນ ເອກະລາດທ້າວຜູ້ຜ່ານ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ເມືອງສະຫວັນ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ປະນົມມືຖວາຍບາດບົງ                    ປະນົມນ້ອມ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	ເມື່ອນັ້ນ ພຸດໂທເຈົ້າເມດໄຕທອງ          ຕົນປະເສີດ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ສະເດັດຂຶ້ນຮ້ານບາລັງແກ້ວ                ເທດທໍາ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ກັບທັງເຖລາເຈົ້າແສນຕົນ                  ນົບນັ່ງ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ຟັງພະຜູ້ເມດໄຕເຈົ້າ                        ເທດທໍາ...</a:t>
            </a:r>
          </a:p>
          <a:p>
            <a:pPr algn="r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6325D44-DD27-A62B-1CDA-2F3AA9435520}"/>
              </a:ext>
            </a:extLst>
          </p:cNvPr>
          <p:cNvSpPr/>
          <p:nvPr/>
        </p:nvSpPr>
        <p:spPr>
          <a:xfrm>
            <a:off x="526561" y="5966579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749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28506" y="528506"/>
            <a:ext cx="9144000" cy="535927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ປະເພນີການທໍາບຸນໃນເລື່ອງທ້າວຮຸ່ງ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ຖ້າທຽບກັບການການທໍາບຸນໃນສະໄໝປັດຈຸບັນກໍມີຄວາມແຕກຕ່າງຢູ່ບາງສ່ວນກໍບ່ອກວ່າ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indent="-457200" algn="just">
              <a:lnSpc>
                <a:spcPct val="150000"/>
              </a:lnSpc>
              <a:buFontTx/>
              <a:buChar char="-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ການທໍາບຸນນອກຈາກຈະມີຄວາມໝາຍໃນການສ້າງຄຸນ ງາມຄວາມດີ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ຄວາມສຸກແລ້ວຍັງມີຄວາມໝາຍວ່າ</a:t>
            </a:r>
          </a:p>
          <a:p>
            <a:pPr marL="457200" indent="-457200" algn="just">
              <a:lnSpc>
                <a:spcPct val="150000"/>
              </a:lnSpc>
              <a:buFontTx/>
              <a:buChar char="-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ເປັນການລ້າງ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ຕັດບາບທີ່ໄດ້ສ້າງມາໃນອະດີດເພື່ອບໍ່ໃຫ້ບາບກໍານໍາຈ່ອງຈຶ່ງທໍາທານໂດຍມີພະເມດໄຕເປັນຜູ້ດູແລ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51215" y="5990092"/>
            <a:ext cx="564316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5278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78779" y="542732"/>
            <a:ext cx="9445397" cy="513190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ສ່ວນການທໍາບຸນໃນປັດຈຸບັນແມ່ນ</a:t>
            </a:r>
          </a:p>
          <a:p>
            <a:pPr marL="457200" indent="-457200" algn="thaiDist">
              <a:lnSpc>
                <a:spcPct val="150000"/>
              </a:lnSpc>
              <a:buFontTx/>
              <a:buChar char="-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ການທໍາບຸນຕາມຄໍາສັ່ງຂອງສາສະໜາພຸດວ່າ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ທໍາດີໄດ້ດີ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ທໍາຊົ່ວໄດ້ຊົວ</a:t>
            </a:r>
          </a:p>
          <a:p>
            <a:pPr marL="457200" indent="-457200" algn="thaiDist">
              <a:lnSpc>
                <a:spcPct val="150000"/>
              </a:lnSpc>
              <a:buFontTx/>
              <a:buChar char="-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ເຮົາທໍາບຸນກຸສົນກິນທານໃນຊາດນີ້ຊາດໜ້າເຮົາກໍຈະໄດ້ບຸນ</a:t>
            </a:r>
          </a:p>
          <a:p>
            <a:pPr marL="457200" indent="-457200" algn="thaiDist">
              <a:lnSpc>
                <a:spcPct val="150000"/>
              </a:lnSpc>
              <a:buFontTx/>
              <a:buChar char="-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ແຕ່ຄວາມຈິງແລ້ວສາສະໜາພຸດສອນຄົນເຮົາພະຍາຍາມສ້າງຈິດສໍານຶກໃໝ່ຂຶ້ນມາເພື່ອໃຫ້ເປັນກໍາລັງໃຈໃນການທໍາບຸນ</a:t>
            </a:r>
          </a:p>
          <a:p>
            <a:pPr marL="457200" indent="-457200" algn="thaiDist">
              <a:lnSpc>
                <a:spcPct val="150000"/>
              </a:lnSpc>
              <a:buFontTx/>
              <a:buChar char="-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ໃນແງ່ໄສຍະສາດການທໍາບຸນເປັນການຕັດບາບ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ລ້າງບາບໄດ້ຄືດັ່ງເລື່ອງ ທ້າວຮຸ່ງ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ທ້າວເຈືອງ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17659" y="6015186"/>
            <a:ext cx="573544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23561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76363" y="2079522"/>
            <a:ext cx="3439486" cy="316632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32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ປະເພນີການໃຫ້ຂອງ ຕ້ອນ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ເຄື່ອງບັນນາການ ແລະ ການປະຕິບັດຖານ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ເພິ່ນເຮັດແນວໃດ?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156213" y="1879135"/>
            <a:ext cx="6455860" cy="300325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ປະເພນີການໃຫ້ຂອງຕ້ອນເຄື່ອງບັນນາ ການໃຫ້ແກ່ບຸກຄົນສໍາຄັນ ເຊິ່ງບໍ່ຈໍາແນກຄົນໃນຕະກຸນ ແລະ ຄົນນອກຕະ ກຸນນີ້ແມ່ນມີມາແຕ່ເຫິງນານ.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21322" y="5961915"/>
            <a:ext cx="571762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791027" y="514369"/>
            <a:ext cx="1429578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3.3.4</a:t>
            </a:r>
            <a:endParaRPr lang="en-US" sz="3200" dirty="0"/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296106" y="334250"/>
            <a:ext cx="6948562" cy="126148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ປະເພນີການໃຫ້ຂອງຕ້ອນ</a:t>
            </a:r>
            <a:r>
              <a:rPr lang="th-TH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ເຄື່ອງບັນນາການ ແລະ ການປະຕິບັດຖານ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7333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7321" y="1459261"/>
            <a:ext cx="8933182" cy="296173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ໃນເລື່ອງທ້າວຮຸ່ງ-ທ້າວເຈືອງນີ້ສະແດງອອກຢ່າງຈະແຈ້ງທີ່ສຸດໃນເວລາທ້າວຮຸ່ງເກີດມາກໍມີຜູ້ມອບດາບຮາຍເຊັງ, ຄ້ອງເງິນ, ຊ້າງ ແລະ ສິ່ງຂອງຕ່າງໆມາມອບໃຫ້ເປັນຂອງຂວັນຈົນທ້າວຮຸ່ງມີຊ້າງຫຼາຍໂຕ.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36231" y="6023649"/>
            <a:ext cx="5634940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94270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738232" y="399893"/>
            <a:ext cx="8816829" cy="511202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ທໍາມະຊາດເຊື້ອຊ້າງເຜືອກ			ແຖນປົງ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ຄຸນບາສີລູກລຸນ                             ແຖນຕື້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ເຂົາກໍປຸນປອງລ້ຽງຖະໜອມແພງ         ຮັກຍິ່ງ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ງາກ່ອງສ້ວຍສະເໝີໄລ້                     ຫຼໍ່ໂສມ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ຂຶ້ນຊື່ໄດ້ຊ້າງເຜືອກ                         ພານຄໍາ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ກົງຊົມພູໄປ່ທັນ                             ທຽມໄດ້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ຝູງໝູ່ພາຍດໍາຂ້າພູສູງ                       ດັ້ນຮອດ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ເຂົາກໍ ນໍາດາບກ້າທັງຄ້ອງ                  ຄູ່ເງິນ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r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B58888-7A21-6045-9BDB-2C71416DBAEC}"/>
              </a:ext>
            </a:extLst>
          </p:cNvPr>
          <p:cNvSpPr txBox="1"/>
          <p:nvPr/>
        </p:nvSpPr>
        <p:spPr>
          <a:xfrm>
            <a:off x="3036815" y="6165800"/>
            <a:ext cx="67573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18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9639282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64677" y="689478"/>
            <a:ext cx="9232996" cy="469660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ນອກຈາກນີ້ທຸກໆຄັ້ງທີ່ມີຜູ້ຄົນໄປມາຫາສູ່ກັນບໍ່ວ່າແຕ່ການຢ້ຽມຖາມຂ່າວ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ການສູ່ຂໍຜູ້ສາວ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ການເດີນທາງການຕ້ອນຮັບແຂກຕ່າງບ້ານທ່ານຕ່າງເມືອງເຈົ້າຂອງເຮືອນ ຫຼື ເຈົ້າຂອງທ້ອງຖິ່ນໃນເຂດນັ້ນໆເຂົາເຈົ້າຈະຕ້ອງຮັບແຂກດ້ວຍຂັນໝາກຂັນພູ 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ຂັນສະລາ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),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ເຂົ້າປາອາຫານ, ສັດສິ່ງຊະນິດແຊບເປັນຫາບຢ່າງຫຼວງຫຼາຍ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3342" y="6073983"/>
            <a:ext cx="565171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72810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9844" y="869781"/>
            <a:ext cx="9191052" cy="334149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ພ້ອມກັນນັ້ນຜູ້ທີ່ມາຢ້ຽມຢາມ ຫຼື ຜ່ານໄປເຂົາກໍມີການກະກຽມບັນນາການຂອງຕ້ອນຂອງຝາກໃຫ້ກັນ ແລະ ກັນເໝືອນກັບວ່າເປັນການແລກປ່ຽນກັນ ແຕ່ຄວາມຈິງແລ້ວມັນເປັນການປະຕິບັດກັນທີ່ເປັນປະເພນີ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58936" y="5988219"/>
            <a:ext cx="570188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63159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32822" y="724613"/>
            <a:ext cx="9424241" cy="379012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ບັນດາສິ່ງຂອງຕ່າງໆນາໆທີ່ນໍາມາເປັນຂອງຕ້ອນມອບໃຫ້ເຊິ່ງກັນ ແລະ ກັນຈະເປັນແຜ່ນແພ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ຜ້າ   ໄໝ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ເງິນຄໍາ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ແກ້ວແຫວນ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ຊ້າງ ມ້າພ້ອມດ້ວຍອານປະດັບເຄື່ອງຄໍາ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ເຄື່ອງຫອມເຊັ່ນ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ຕົ້ນຄູ້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ເສນເຫຼົ່ານີ້ເປັນຕົ້ນ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28510" y="6006870"/>
            <a:ext cx="560977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60036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12824" y="786255"/>
            <a:ext cx="9352629" cy="452432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ເມື່ອໄປສູ້ຮົບກັບມາແລ້ວມີການສະຫຼອງໄຊຊະນະ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ຜູ້ເປັນເຈົ້າປົກຄອງເມືອງກໍໄດ້ປະທານລາງວັນໃຫ້ແກ່ແມ່ທັບນາຍກອງ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ອາມາດມົນຕີພ້ອມທັງເລື່ອນຍົດຊັ້ນໃຫ້ຕາມຄວາມເໝາະສົມໂດຍອີງໃສ່ຜົນງານເຊັ່ນ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ເມື່ອກໍາລັງຂອງທ້າວຮຸ່ງຕີເມືອງປະກັນສໍາເລັດທ້າວຮຸ່ງໃຫ້ອ້າຍຄວ່າງເປັນເຈົ້າປົກຄອງເມືອງປະກັນ,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ຜູ້ທີ່ບໍ່ໄດ້ເລື່ອນຕໍາແໜ່ງກໍໄດ້ຮັບສິດຜົນປະໂຫຍດຢ່າງຊອບທໍາ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26048" y="5973315"/>
            <a:ext cx="571027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2212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79935" y="871360"/>
            <a:ext cx="8798956" cy="333954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ນອກຈາກວັດຖຸສິ່ງຂອງທີ່ກ່າວມາແລ້ວຍັງມີຂ້ອຍຂ້າຍິງຊາຍ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ສາວສະໝົມ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ໄຮ່ນາ, ລາຍໄດ້ຈາກຕະຫຼາດ, ຈາກພາສີຫົວເມືອງຕ່າງໆ ຢ່າງມາກມາຍອີກ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78175" y="5986640"/>
            <a:ext cx="562655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1023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09723" y="558938"/>
            <a:ext cx="9246673" cy="417977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ຖວາຍເຄື່ອງບັນນາການເພື່ອເປັນການສະແດງເຖິງຄວາມຈົງຮັກພັກດີຕໍ່ກະສັດ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ເຄື່ອງທີ່ແຂກຕ່າງເມືອງນໍາມາຖວາຍກໍມີເພັດນິນຈິນດາ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ແຜ່ນແພທີ່ມີຄ່າແພງທີ່ສຸດ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ເຄື່ອງຫອມ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ຊ້າງມ້າ ແລະ ອື່ນໆ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75714" y="5998980"/>
            <a:ext cx="5718662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31128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10390" y="822121"/>
            <a:ext cx="9062116" cy="513344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ສ່ວນຜູ້ເປັນກະສັດກໍຕອບແທນດ້ວຍຂັນໝາກຂັນພູ</a:t>
            </a:r>
            <a:r>
              <a:rPr lang="th-TH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ຊ້າງ, ມ້າເຊັ່ນກັນ: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ຜູ້ຜ່ານພື້ນຫໍ້ໃຫຍ່                     ໜອງແສ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	ມີບັນນາການເຄື່ອງຖວາຍ            ທັງຄູ້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	ແຮລາຍກ້ຽວສົນໂຄມ                ຮ້ອຍແຜ່ນ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	ທັງໝູ່ຜ້າຕາແຕ້ມ                     ເຄື່ອງຄໍາ...</a:t>
            </a: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  <a:p>
            <a:pPr algn="r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47BA7D8-1A42-1B68-70F4-38E934EBD2C3}"/>
              </a:ext>
            </a:extLst>
          </p:cNvPr>
          <p:cNvSpPr/>
          <p:nvPr/>
        </p:nvSpPr>
        <p:spPr>
          <a:xfrm>
            <a:off x="561895" y="6035879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74281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1000" y="751969"/>
            <a:ext cx="9515121" cy="493514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ນອກຈາກການຕ້ອນຮັບດ້ວຍ ຂັນໝາກແລ້ວ, ຍັງຮັບຕ້ອນດ້ວຍພາເຂົ້າເຫຼົ້າໄຫທີ່ແຊບຊ້ອຍໃຫ້ແຂກໄປໄທມາກິນອີ່ມທຸກຄັ້ງ: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ແຕ່ນັ້ນ ມ້ຽນປາກແລ້ວເລີຍລອດ	         ຈັດແລງ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ເຂົາກໍ ດາໄຫພອນຮີບພານ		         ເພັງນໍ້າ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ກ່າວແກ່ ນາຍແສງໃຊ້ຊົມຄະດີ	         ໂດຍດ່ວນ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ຢຽວວ່າ ຫລານຢູ່ນໍ້າເມືອງກວ້າງ	         ຄ່ອຍຄອງ...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  <a:p>
            <a:pPr algn="r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515221-89FE-591F-D661-CBF9963B7821}"/>
              </a:ext>
            </a:extLst>
          </p:cNvPr>
          <p:cNvSpPr txBox="1"/>
          <p:nvPr/>
        </p:nvSpPr>
        <p:spPr>
          <a:xfrm>
            <a:off x="3036815" y="6165800"/>
            <a:ext cx="67573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18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ອ້າງຈາກ: ດວງເດືອນ ບຸນຍາວົງ; ໂອທອງ ຄຳອິນຊູ ແລະ ສົມໄພ ວິໄລສັກ (2000)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1504897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325773" y="168188"/>
            <a:ext cx="6583336" cy="84908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ປະເພນີໃນການນຸ່ງຖື ແລະ ແຕ່ງຕົວເອ້ຢ້ອງ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84935" y="168189"/>
            <a:ext cx="1457739" cy="849085"/>
          </a:xfrm>
          <a:prstGeom prst="flowChartConnector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3.3.5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9574" y="1987825"/>
            <a:ext cx="3203714" cy="306125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32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3200" b="1" u="sng" dirty="0">
                <a:latin typeface="Phetsarath OT" pitchFamily="2" charset="0"/>
                <a:cs typeface="Phetsarath OT" pitchFamily="2" charset="0"/>
              </a:rPr>
              <a:t>3</a:t>
            </a:r>
          </a:p>
          <a:p>
            <a:pPr algn="thaiDist"/>
            <a:endParaRPr lang="lo-LA" sz="3200" b="1" u="sng" dirty="0">
              <a:latin typeface="Phetsarath OT" pitchFamily="2" charset="0"/>
              <a:cs typeface="Phetsarath OT" pitchFamily="2" charset="0"/>
            </a:endParaRPr>
          </a:p>
          <a:p>
            <a:pPr algn="thaiDist"/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ປະເພນີການນຸ່ງຖື ແລະ ການແຕ່ງຕົວເອ້ຢ້ອງມີ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ແນວໃດ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ແດ່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342929" y="2081594"/>
            <a:ext cx="6329578" cy="351349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ຊະນິດຂອງນໍ້າຫອມກໍມີນໍ້າຫອມມາຈາກທໍາຊາດເຊັ່ນ: ນໍ້າເສນ, ຄູ້, ກະລັນຜັກເພື່ອໃຊ້ໂຮຍ ຫຼື ທາຕົນຕົວພາຍຫຼັງອາບນໍ້າແລ້ວ ຫຼື ກ່ອນຈະນຸ່ງເຄື່ອງດັ່ງກອນທີ່ວ່າ:	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00881" y="5964282"/>
            <a:ext cx="577162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id="{F4EF9A11-E893-4804-8B6B-195AD94C9802}"/>
              </a:ext>
            </a:extLst>
          </p:cNvPr>
          <p:cNvSpPr/>
          <p:nvPr/>
        </p:nvSpPr>
        <p:spPr>
          <a:xfrm>
            <a:off x="2050318" y="893718"/>
            <a:ext cx="7202739" cy="91440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1) </a:t>
            </a: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ການແຕ່ງຕົວດ້ວຍເຄື່ອງຫອມ ແລະ ເຄື່ອງເອ້ຢ້ອງ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78644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51059" y="996107"/>
            <a:ext cx="9147282" cy="43498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ຊະບອງເນື້ອຮວາຍຈັນ		          ຫອມຮື່ນ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ກະລັນຜັກມ້າວສົມຄູ້		          ກອມເສນ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ພິມມະລື່ນນໍ້າກອງດອກ		          ມາລາ...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ເມື່ອນັ້ນຝຸງສາວອູ້ມກະອອມເອົາ	          ອົບອາບ.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r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1B92F70-18D5-1127-3A7E-EEB0D01EEE42}"/>
              </a:ext>
            </a:extLst>
          </p:cNvPr>
          <p:cNvSpPr/>
          <p:nvPr/>
        </p:nvSpPr>
        <p:spPr>
          <a:xfrm>
            <a:off x="578673" y="5964857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245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5863" y="621636"/>
            <a:ext cx="8956585" cy="485563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ນອກຈາກນີ້ກໍມີການເອ້ຢ້ອງດ້ວຍເຄື່ອງເອ້ທີ່ມີຄຸນຄ່າສູງທັງສຸພາບບຸລຸດ ແລະ ສຸພາບສະຕີໃນເຄື່ອງສ້ອຍສັງວານ, ສາຍຄໍ, ປອກແຂນ, ຕຸ່ມຫູ, ມ້າວ, ແຫວ, ກະໂຈມຫູ ແລະ ເຄື່ອງເອ້ອື່ນໆອີກຫຼາຍຢ່າງ.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67325" y="5978601"/>
            <a:ext cx="5746459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849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05529" y="495800"/>
            <a:ext cx="9527036" cy="529295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ຖ້າເປັນເຄື່ອງປະດັບຫູກໍຈະມີ: ກະຈອນຫູ, ຕ່າງ, ເລົາໂຂ່ງ ແລະ ກຸ່ຍ. ເຄື່ອງເຫຼົ່ານີ້ມີລັກສະນະພິເສດເຊັ່ນ: ກະຈອນເປັນເຄື່ອງປະດັບຫູຊະນິດໜຶ່ງທີ່ມີຂະໜາດໃຫຍ່ກວມບັງເຖິງແກ້ມດັ່ງຄໍາກອນທີ່ວ່າ: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ກະຈອນກວມແກ້ມໄກວແດ		ດານສະຫວາດ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ເລັ້ງລໍ້າແທ້ຕາພັ້ງ				ພາດໄຫຼ...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r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249D200-B34D-57F9-F194-D6D29C3BA9A4}"/>
              </a:ext>
            </a:extLst>
          </p:cNvPr>
          <p:cNvSpPr/>
          <p:nvPr/>
        </p:nvSpPr>
        <p:spPr>
          <a:xfrm>
            <a:off x="519951" y="5998877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47399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12214" y="615290"/>
            <a:ext cx="9236461" cy="485563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ຫູໃສ່ກູ້ຍທວຍເຂັ້ມ			ລາກດິນ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ປະດັບຫູຕ້າງເລົາໂຂ່ງ		ຂາວສາ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ມືບາຍແຫວນໃສ່ມື			ຄວນນິ້ວ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ແພງນິ້ວສວຍໃສ່			ນິມພອນ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ລອນເລືອແກ້ວຊຸບນິ້ວ		ຄູ່ຄວນ.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r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B6470D6-617B-FE24-5334-9CA7CD7A6DBE}"/>
              </a:ext>
            </a:extLst>
          </p:cNvPr>
          <p:cNvSpPr/>
          <p:nvPr/>
        </p:nvSpPr>
        <p:spPr>
          <a:xfrm>
            <a:off x="612214" y="5879610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53994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892471" y="304547"/>
            <a:ext cx="7260535" cy="84908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thaiDist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2)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ເຄື່ອງນຸ່ງຫົ່ມຂອງຊາຍ-ຍິງ ແລະ ການແຕ່ງຕົວ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31744" y="1744910"/>
            <a:ext cx="8813592" cy="387815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ເສື້ອຜ້າອາພອນ, ແພບ່ຽງ, ສິ້ນ, ໂສ້ງ ແລະ ໝວກ. ຄົນບູຮານເຂົາເຈົ້າຈະຍ້ອມສີໃຫ້ຄືສີທີ່ມີຢູ່ຕາມທໍາຊາດຄື: ຂາວ, ແດງ, ສິ້ວ, ເຫຼືອງ, ຂຽວ, ແສດ, ມຸ່ຍ, ອອນ... ພິເສດແມ່ນຫົວສິ້ນຂອງແມ່ຍິງສ່ວນຫຼາຍຈະເປັນສີແດງ. ສ່ວນສີເຫຼືອງ, ຂຽວ... ບໍ່ປາກົດມີ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67325" y="5956537"/>
            <a:ext cx="660789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20100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3278" y="697624"/>
            <a:ext cx="9407342" cy="52001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ພູທອນທວນໂສມງາມອາບສີ	 ສົງນໍ້າ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ຫົງສົບເສື້ອຜືນແດງ		         ງ້ອມຝາກ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ຮື່ນໆເຊື້ອງສິ້ວແສດ		         ອອນແດງ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ເປັນບໍລິວານຫຼັ່ງນໍາ		         ຕີນຊ້າງ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ຂາວແດງເນື້ອນາງເມືອງ		 ອົ້ວຄ່າ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ຂຶ້ນຂີ່ຊ້າງຄຳເຫຼື້ອມ		         ເຫົ່າຕາມ.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</a:t>
            </a: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18A4C46-4D14-19C2-33FC-C84D81B63D46}"/>
              </a:ext>
            </a:extLst>
          </p:cNvPr>
          <p:cNvSpPr/>
          <p:nvPr/>
        </p:nvSpPr>
        <p:spPr>
          <a:xfrm>
            <a:off x="570283" y="6019101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54545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55133" y="546622"/>
            <a:ext cx="9459985" cy="520019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ຖ້າເປັນຜູ້ຊາຍບຸກຄົນສໍາຄັນເຊັ່ນ: ພະລາຊາ, ເຈົ້າຊາຍ ຫຼື ອາມາດທີ່ສໍາຄັນຂອງພະຍາການນຸ່ງຖື, ຄຸມຜ້າເຊີງທີ່ໃຫຍ່, ມີຍອຍປະເຄືອບຄໍາທີ່ເຫຼື້ອມຍາບໆສ່ວນຫຼາຍກໍຈະເປັນສີລາຍແດງ, ເປັນສີມືການຖັກແສ່ວດ້ວຍຮູບລວດລາຍເຊັ່ນ: ລວງສູງ (ລາຍງູ, ລາຍນາກ), ລາຍດອກໄມ້ເປັນຕົ້ນແມ່ນດອກບົວ, ລາຍມອນ, ລາຍເສືອ, ລາຍມື, ລາຍນົກ, ລາຍຫົງ ແລະ ລາຍອື່ນໆ. ສ່ວນລາຍໃນທໍາມະຊາດນັກຂຽນພັນລະນາລາຍກ້ອນເມກ, ຕົ້ນໄມ້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51215" y="6082371"/>
            <a:ext cx="641494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81130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0939" y="909050"/>
            <a:ext cx="9590683" cy="389613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ພັນລະນາເຖິງການແຕ່ງຊົງຜົມດ້ວຍຫຼາກຫຼາຍງົດງາມປະການຕາ, ສີຂອງຜົມເປັນສີດໍາ, ຂຽວເທົາ, ທັງຍິງຊາຍລ້ວນແຕ່ທານໍ້າມັນທີ່ກັ່ນມາຈາກພືດ, ເກົ້າຜົມ, ຜົມແຊມດ້ວຍດອກໄມ້, ແມ່ຍິງເກົ້າຜົມຄັດເກົ້າຄໍາ, ເງິນແຖມຍັງມີຊ້ອງເງິນໃສ່ນໍາອີກ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917659" y="5948950"/>
            <a:ext cx="659950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84053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96712" y="1149292"/>
            <a:ext cx="9327463" cy="441929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ໜັກໜ່ອນທ້າວຝູງບ່າວ		         ແຄມທາງ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ແອງຄອນທວຍໆມາລີໃສ່ຜົມ	         ຊອນເກົ້າ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ລິກກະຊາດແກ້ວກວມເກດ	         ກອງມວຍ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ກະດັງງາປັກປິ່ນຄໍາ		  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ກວມເກົ້າ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ເກສາຂຽວອອກນິນ		  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ບົນບ້າງ...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</a:p>
          <a:p>
            <a:pPr algn="r"/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					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2A3F91D-7853-35B5-CCB5-A60204E9A1C9}"/>
              </a:ext>
            </a:extLst>
          </p:cNvPr>
          <p:cNvSpPr/>
          <p:nvPr/>
        </p:nvSpPr>
        <p:spPr>
          <a:xfrm>
            <a:off x="528338" y="5972684"/>
            <a:ext cx="911061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ດວງເດືອນ ບຸນຍາວົງ, ໂອທອງ ຄຳອິນຊູ, ສົມໄພ ວິໄລສັກ ແລະ ຄຳສອນ ທອງມີໄຊ (2003)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09613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96713" y="612397"/>
            <a:ext cx="8882847" cy="45283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ເຮົາຈະເຫັນວ່າ: </a:t>
            </a: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ສະໄໝບູຮານທັງຍິງ ແລະ ຊາຍນິຍົມການໃຊ້ຊົງຜົມເປັນເກົ້າໄດ້, ຖ້າຜົມບໍ່ຍາວຈະເອົາດອກໄມ້ມາຊ້ອນໃສ່ບໍ່ໄດ້. ສິ່ງນັ້ນມັນກໍເປັນຄວາມງາມຢ່າງໜຶ່ງ, ພ້ອມນັ້ນການນຸ່ງເຄື່ອງ, ແຕ່ງຕົວ, ທາສີຍັງອີງໃສ່ສີຜິວ  ແລະ ໃບໜ້າໃຫ້ເຂົ້າກັນອີກ.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884103" y="6015260"/>
            <a:ext cx="6599506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99264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89723" y="704677"/>
            <a:ext cx="9233786" cy="3171037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endParaRPr lang="lo-LA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61963" indent="-461963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ຄະນະສຶກສາສາດ. ມະຫາວິທະຍາໄລ ສຸພານຸວົງ.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61963" indent="-461963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ດວງເດືອນ ບຸນຍາວົງ; ໂອທອງ ຄຳອິນຊູ ແລະ ສົມໄພ ວິໄລສັກ. (2000). ມະຫາກາບທ້າວຮຸ່ງ-ທ້າວເຈືອງເຫຼັ້ມ 1. ຫໍສະໝຸດແຫ່ງຊາດ.</a:t>
            </a:r>
            <a:endParaRPr lang="en-US" sz="20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61963" indent="-461963"/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ດວງເດືອນ ບຸນຍາວົງ; ໂອທອງ ຄຳອິນຊູ; ສົມໄພ ວິໄລສັກ ແລະ ຄຳສອນ ທອງມີໄຊ. (2003). ມະຫາກາບທ້າວຮຸ່ງ-ທ້າວເຈືອງເຫຼັ້ມ 2. ຄະນະອັກສອນສາດ. ມະຫາວິທະຍາໄລແຫ່ງຊາດ.</a:t>
            </a: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5330</TotalTime>
  <Words>2852</Words>
  <Application>Microsoft Office PowerPoint</Application>
  <PresentationFormat>Widescreen</PresentationFormat>
  <Paragraphs>174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Alice2 95</vt:lpstr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Lan Xang Literature   Lecture 8:  The Epic Story of Thao Hung - Thao Cheuang (Con.)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413</cp:revision>
  <dcterms:created xsi:type="dcterms:W3CDTF">2016-09-13T04:40:38Z</dcterms:created>
  <dcterms:modified xsi:type="dcterms:W3CDTF">2023-05-16T04:25:02Z</dcterms:modified>
</cp:coreProperties>
</file>