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403" r:id="rId6"/>
    <p:sldId id="501" r:id="rId7"/>
    <p:sldId id="405" r:id="rId8"/>
    <p:sldId id="502" r:id="rId9"/>
    <p:sldId id="432" r:id="rId10"/>
    <p:sldId id="503" r:id="rId11"/>
    <p:sldId id="508" r:id="rId12"/>
    <p:sldId id="433" r:id="rId13"/>
    <p:sldId id="485" r:id="rId14"/>
    <p:sldId id="497" r:id="rId15"/>
    <p:sldId id="509" r:id="rId16"/>
    <p:sldId id="510" r:id="rId17"/>
    <p:sldId id="499" r:id="rId18"/>
    <p:sldId id="469" r:id="rId19"/>
    <p:sldId id="504" r:id="rId20"/>
    <p:sldId id="434" r:id="rId21"/>
    <p:sldId id="511" r:id="rId22"/>
    <p:sldId id="512" r:id="rId23"/>
    <p:sldId id="513" r:id="rId24"/>
    <p:sldId id="481" r:id="rId25"/>
    <p:sldId id="514" r:id="rId26"/>
    <p:sldId id="515" r:id="rId27"/>
    <p:sldId id="516" r:id="rId28"/>
    <p:sldId id="482" r:id="rId29"/>
    <p:sldId id="458" r:id="rId30"/>
    <p:sldId id="517" r:id="rId31"/>
    <p:sldId id="518" r:id="rId32"/>
    <p:sldId id="467" r:id="rId33"/>
    <p:sldId id="506" r:id="rId34"/>
    <p:sldId id="261" r:id="rId35"/>
    <p:sldId id="296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14: </a:t>
            </a:r>
            <a:b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story of Thao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Chanthakhad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(Con.)</a:t>
            </a: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05182" y="1510019"/>
            <a:ext cx="6126425" cy="509211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endParaRPr lang="lo-LA" sz="3200" b="1" dirty="0">
              <a:solidFill>
                <a:srgbClr val="002060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5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“ທ້າວຈັນທະຄາດ”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Phetsarath OT" panose="02000500000000020004" pitchFamily="2" charset="0"/>
            </a:endParaRPr>
          </a:p>
          <a:p>
            <a:pPr algn="thaiDist"/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ວິເຄາະຕົວລະຄອນ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ສິລະປະໃນການແຕ່ງ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b="1" dirty="0">
                <a:solidFill>
                  <a:schemeClr val="tx1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3</a:t>
            </a:r>
            <a:r>
              <a:rPr lang="en-US" sz="3200" b="1" dirty="0">
                <a:solidFill>
                  <a:schemeClr val="tx1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. </a:t>
            </a:r>
            <a:r>
              <a:rPr lang="lo-LA" sz="3200" b="1" dirty="0">
                <a:solidFill>
                  <a:schemeClr val="tx1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310393"/>
            <a:ext cx="5290931" cy="61798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920133" y="293937"/>
            <a:ext cx="4175868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ການວິເຄາະຕົວລະຄອນ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79747" y="439264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5.3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96517" y="2013358"/>
            <a:ext cx="6130787" cy="243280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1</a:t>
            </a:r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ຕົວລະຄອນສິນທໍາ ແລະ ຕົວລະຄອນອະທໍາມີຕົວລະຄອນໃດແດ່?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156943" y="5976226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1CE0E4-42FE-43C0-95B1-B7854C02C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8546" y="1288349"/>
            <a:ext cx="5096511" cy="498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72498" y="1770294"/>
            <a:ext cx="9408398" cy="376644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 ຈັນທະຄາດ ແລະ ສຸລິຍະຄາດ ໄດ້ກໍາເນີດໃນຄອບຄົວທີ່ທຸກຈົນ, ຈົນໄດ້ພັດຖິ່ນພະເນຈອນເພື່ອເອົາຊີວິດລອດ, ສອງໄດ້ເຄື່ອນໄຫວດໍາລົງຊີວິດດ້ວຍເຫື່ອແຮງ, ສະຕິປັນຍາ, ພວກທ້າວເປັນຜູ້ທີ່ມີນໍ້າໃຈມະນຸດສະທຳ, ຊື່ສັດບໍລິສຸດ, ມີຄວາມເອື້ອເຟື້ອ ແລະ ຮັກຫອມຊີວິດຂອງຄົນທົ່ວໄປເໝືອນກັບຊີວິດຂອງຕົນເອງ.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13692" y="601669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988FB713-5447-441C-9630-71EA8B136490}"/>
              </a:ext>
            </a:extLst>
          </p:cNvPr>
          <p:cNvSpPr/>
          <p:nvPr/>
        </p:nvSpPr>
        <p:spPr>
          <a:xfrm>
            <a:off x="1872998" y="834277"/>
            <a:ext cx="7112377" cy="69621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 ທ້າວຈັນທະຄາດ ແລະ ສຸລິຍະຄາດ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624996D0-57F7-4802-A4CE-E124A545A589}"/>
              </a:ext>
            </a:extLst>
          </p:cNvPr>
          <p:cNvSpPr/>
          <p:nvPr/>
        </p:nvSpPr>
        <p:spPr>
          <a:xfrm>
            <a:off x="738231" y="757840"/>
            <a:ext cx="1050877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1)</a:t>
            </a:r>
            <a:endParaRPr lang="en-US" sz="32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3A54E8A-96D2-4A03-B7A3-598D5703E440}"/>
              </a:ext>
            </a:extLst>
          </p:cNvPr>
          <p:cNvSpPr/>
          <p:nvPr/>
        </p:nvSpPr>
        <p:spPr>
          <a:xfrm>
            <a:off x="931884" y="105574"/>
            <a:ext cx="3763617" cy="61927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457200" algn="thaiDist">
              <a:lnSpc>
                <a:spcPct val="107000"/>
              </a:lnSpc>
              <a:spcAft>
                <a:spcPts val="800"/>
              </a:spcAft>
            </a:pPr>
            <a:r>
              <a:rPr lang="lo-LA" sz="3200" b="1" u="sng" dirty="0">
                <a:latin typeface="Calibri" panose="020F0502020204030204" pitchFamily="34" charset="0"/>
                <a:ea typeface="Phetsarath OT" panose="02000500000000020004" pitchFamily="2" charset="0"/>
                <a:cs typeface="Phetsarath OT" panose="02000500000000020004" pitchFamily="2" charset="0"/>
              </a:rPr>
              <a:t>ຕົວລະຄອນສິນທຳມີ: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0634" y="637563"/>
            <a:ext cx="9498086" cy="396799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ພວກທ້າວໄດ້ດຳເນີນຊີວິດໄປຕາມເສັ້ນທາງທີ່ຖືກຕ້ອງ ແລະ ເປັນທຳ, ມີຄວາມເມດຕາກະລຸນາຕໍ່ຊີວິດຂອງຄົນ ແລະ ສັດເຊິ່ງມັນສະແດງອອກໃນເລື່ອງເຊັ່ນ: ຊ່ວຍເຫຼືອຊີວິດຂອງກາດຳ, ເມຍຍັກ, ພະທອນ ແລະ ຊ່ວຍເຫຼືອພະຍາເມືອງຕ່າງໆພ້ອມດ້ວຍລູກໆຂອງພວກເຂົາ.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90220" y="592035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10800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0634" y="479133"/>
            <a:ext cx="9582780" cy="510208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ນັບແຕ່ຊີວິດພະເນຈອນເປັນຕົ້ນມາ ທ້າວໄດ້ໄປຕາມຈິດໃຈມະນຸດສະທຳຂອງຕົນມີຄວາມສົງສານຕໍ່ຊີວິດຂອງສັດສາວາສິ່ງຕະຫຼອດເຖິງມະນຸດດ້ວຍກັນ. ເປັນຕົວລະຄອນທີ່ມີບ່ອນຢືນຢ່າງຈະແຈ້ງ, ບໍ່ລືມຖານະຊາດຕະກຸນຂອງຕົນເອງ, ບໍ່ອິດສາບັງບຽດຜູ້ອື່ນເວລາໃດກໍຖືຕົນເອງຕໍ່າກວ່າຜູ້ອື່ນເຊິ່ງສະແດງອອກໃນຄຳເວົ້າຂອງທ້າວຕໍ່ພະຍາໃນເວລາທີ່ທ້າວໄດ້ໂຜດເອົານາງ ເທວະທິສົງກາ.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DBCCAD5-B6BD-424A-8A3B-FD367902EBA7}"/>
              </a:ext>
            </a:extLst>
          </p:cNvPr>
          <p:cNvSpPr/>
          <p:nvPr/>
        </p:nvSpPr>
        <p:spPr>
          <a:xfrm>
            <a:off x="2890220" y="596711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89813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98783" y="683034"/>
            <a:ext cx="11794434" cy="525319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ພະຍາເມືອງ ແລະ ເສນາອາມາດເຫັນດີມອບນາງໃຫ້ແກ່ທ້າວ ແຕ່ທ້າວໄດ້ເວົ້າວ່າ: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ຂ້ານີ້	ແນວຊາດເຊື້ອ                    	ຄົນນ້ອຍບໍ່ສົມ     ພະເອີຍ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	ປຽບດັ່ງກາດໍາຮ້າຍ                  ເດຍລະສານສັດຖ່ອຍ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ລືຈັກລົງອາບນໍ້າ                   	ອະນົນແກ້ວຫ່ອມຄວນ    ພະເອີຍ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ໄວ້ແກ່ລາສະສີພ້ອມ             	ຫົງຄໍາລົງອາບ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ຂ້ານີ້   ສົມແຕ່ລົງອາບນໍ້າ                	ໃນຫ້ວຍບວກຄວາຍ      ນັ້ນແລ້ວ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6D87DC-5544-42DF-AD37-59EA4B61AF3D}"/>
              </a:ext>
            </a:extLst>
          </p:cNvPr>
          <p:cNvSpPr/>
          <p:nvPr/>
        </p:nvSpPr>
        <p:spPr>
          <a:xfrm>
            <a:off x="5138249" y="6057203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30001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0634" y="712092"/>
            <a:ext cx="9675485" cy="434671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ດ້ານຄວາມເກັ່ງກ້າສາມາດ ທ້າວໄດ້ຊ່ວຍນາງ ພົມມະຈາລີ ຕໍ່ສູ້ກັບພະຍາໄພສານຈົນໄດ້ຮັບໄຊຊະນະ, ອັນທີ່ເດັ່ນແມ່ນໄດ້ຊ່ວຍເທດທານິນ (ພໍ່ເຖົ້າ) ຕີຕ້ານການຮຸກຮານຂອງພະຍາພັນທຸລາຢ່າງມີໄຊ.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ດ້ານຄວາມຊື່ສັດບໍລິສຸດການຮັກລູກຖະໜອມເມຍຂອງທ້າວກໍເດັ່ນ ເຖິງວ່າທ້າວໄດ້ພັດພາກຈາກເມຍແຕ່ທ້າວກໍຍັງມີຄວາມເປັນຫ່ວງເປັນໄຍ, ຄິດເຖິງເມຍ ແລະ ພະຍາຍາມຊອກຫາເມືອງຈົນພົບ.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1BF71D6-AB99-466B-B013-D178A42189CB}"/>
              </a:ext>
            </a:extLst>
          </p:cNvPr>
          <p:cNvSpPr/>
          <p:nvPr/>
        </p:nvSpPr>
        <p:spPr>
          <a:xfrm>
            <a:off x="2881831" y="5975502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45873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0634" y="466257"/>
            <a:ext cx="9742597" cy="428579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ທ້າວມີຄວາມເກັ່ງກ້າສາມາດດ້ານສາດຕະສິນ ແລະ ການຕໍ່ສູ້, ເປັນໝໍຢາພິເສດທີ່ມີຊື່ສຽງໂດ່ງດັງ, ເຮັດໃຫ້ທ້າວໄດ້ຮັບຄວາມສຸກໃນຂັ້ນຕໍ່ມາ ແລະ ທ້າວກໍໄດ້ກາຍເປັນພະຍາປົກຄອງຢ່າງມີຄວາມສຸກ. ສະນັ້ນ, ຕົວລະຄອນທ້າວ ຈັນທະຄາດຈຶ່ງເປັນຕົວລະຄອນອຸດົມຄະຕິຂອງຊົນຊັ້ນສັກດີນາ.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1E5F8A-AE2F-4BC1-8E70-25C821953CCF}"/>
              </a:ext>
            </a:extLst>
          </p:cNvPr>
          <p:cNvSpPr/>
          <p:nvPr/>
        </p:nvSpPr>
        <p:spPr>
          <a:xfrm>
            <a:off x="2906997" y="5941946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6187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0634" y="1141119"/>
            <a:ext cx="9668457" cy="413468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ຕົວລະຄອນນາງພົມມະຈາລີ ເປັນຕົວແທນໃຫ້ແກ່ເພດຍິງໃນສັງຄົມສະໄໝສັກດີນາ ນາງເປັນຜູ້ທີ່ມີຄວາມເກັ່ງກ້າສາມາດໃນການຕໍ່ສູ້ກູ້ຊາດ ສິ່ງທີ່ປຸກລະດົມນໍ້າໃຈພິລະອາດຫານຂອງນາງ ພົມມະຈາລີ ແມ່ນຄວາມຄຽດແຄ້ນທີ່ພະຍາສຸດທະຈັກໄດ້ກະທຳຕໍ່ນາງ. ນາງບໍ່ຍອມເປັນເມຍນ້ອຍຫ້ອຍເມຍປາຍຂອງຜູ້ໃດ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39885" y="5967113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988FB713-5447-441C-9630-71EA8B136490}"/>
              </a:ext>
            </a:extLst>
          </p:cNvPr>
          <p:cNvSpPr/>
          <p:nvPr/>
        </p:nvSpPr>
        <p:spPr>
          <a:xfrm>
            <a:off x="1940111" y="171244"/>
            <a:ext cx="4634306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ຕົວລະຄອນນາງ ພົມມະຈາລີ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624996D0-57F7-4802-A4CE-E124A545A589}"/>
              </a:ext>
            </a:extLst>
          </p:cNvPr>
          <p:cNvSpPr/>
          <p:nvPr/>
        </p:nvSpPr>
        <p:spPr>
          <a:xfrm>
            <a:off x="813733" y="171244"/>
            <a:ext cx="1050877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1284390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05773" y="1128379"/>
            <a:ext cx="11211338" cy="420627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ດັ່ງຄໍາກອນທີ່ວ່າ: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ຫາກບໍ່ສັນທາດັ້ງ                 ໃຈເຈັບສຽບຕາມຊ່າງ      ກໍໃຈທ້ອນ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ຊາດທີ່ເຊື້ອໜໍ່ຟ້າ                 ຊິເປັນນ້ອຍແຫ່ງໃຜ        ນີ້ເດ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ກໍຈັກເອື້ອອາຍໜ້າ               ຝູງໄທຊີ້ງ່ອນ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ເຂົາຊິວ່າໝາແມ່ນ້ອຍ            ນຳແຫ້ນກະດູກຄວາຍ      ນັ້ນແລ້ວ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7B7B24-429E-4E73-A846-D1DF04254FAC}"/>
              </a:ext>
            </a:extLst>
          </p:cNvPr>
          <p:cNvSpPr/>
          <p:nvPr/>
        </p:nvSpPr>
        <p:spPr>
          <a:xfrm>
            <a:off x="5247306" y="5998480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47496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0634" y="472397"/>
            <a:ext cx="9340351" cy="47878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ນາງໄດ້ຕ້ານຄືນຜົວເກົ່າຢ່າງສຸດຂີດ, ຕ້ານຄືນຕໍ່ການຮຸກຮານຂອງພະຍາໄພສານ ຈົນໄດ້ຮັບໄຊຊະນະ, ນີ້ມັນແມ່ນການກະທຳທີ່ມີກຽດອັນສະງ່າງາມຂອງນາງ. ສາມາດເວົ້າໄດ້ວ່າ: ຢູ່ໃນປະຫວັດວັນນະຄະດີສະໄໝສັງຄົມສັກດີນາ ນາງ ພົມມະ ຈາລີ ແມ່ນຮູບພາບແມ່ນຍິງລາວຜູ້ອົງອາດກ້າຫານໃນການຕໍ່ສູ້ຕ້ານກັບສັດຕູຜູ້ຮຸກຮານ, ນາງໄດ້ຮັກສາມູນເຊື້ອອັນອົງອາດກ້າຫານນັ້ນໄວ້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6D1829-0C8A-46C4-BC09-0DF59D27A18A}"/>
              </a:ext>
            </a:extLst>
          </p:cNvPr>
          <p:cNvSpPr/>
          <p:nvPr/>
        </p:nvSpPr>
        <p:spPr>
          <a:xfrm>
            <a:off x="2999382" y="597646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14186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73553" y="886558"/>
            <a:ext cx="9475790" cy="436530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ການເຄື່ອນໄຫວຂອງນາງແມ່ນທຽບເທົ່າກັບເພດຊາຍ ມືຂອງນາງກຳດາບກວດແກວ່ງຢູ່ເທິງຄໍຊ້າງເພື່ອສູ້ຮົບ ນາງສາມາດຂ້າພະຍາສຸດທະຈັກຕາຍຄາສະໜາມຮົບ, ມັນເປັນສິ່ງທັບມ້າງ ແລະຕ້ານຄືນກັບພວກທີ່ໝິ່ນປະໝາດເພດຍິງວ່າ: ເປັນຄົນອ່ອນແອ, ເປັນພຽງແຕ່ເຄື່ອງບຳເລີໃຫ້ແກ່ສັງຄົມ. ລວມຄວາມແລ້ວຮູບພາບຂອງນາງ ພົມມະຈາລີ ແມ່ນຮູບພາບທີ່ສວຍງາມ, ດີເດັ່ນໃນວັນນະຄະດີສະໄໝນີ້.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018F26-9712-449A-9507-7D685EF0B6DB}"/>
              </a:ext>
            </a:extLst>
          </p:cNvPr>
          <p:cNvSpPr/>
          <p:nvPr/>
        </p:nvSpPr>
        <p:spPr>
          <a:xfrm>
            <a:off x="5211448" y="5971442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640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24555" y="469662"/>
            <a:ext cx="9123452" cy="404573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ນັກແຕ່ງໄດ້ຍົກເອົາຮູບພາບອັນສວຍງາມຂອງນາງ ພົມມະຈາລີ ເຂົ້າໃນບົດວັນນະຄະດີເພື່ອກໍສ້າງຄວາມດູດດື່ມຕໍ່ຜູ້ອ່ານ ແລະຜູ້ຟັງນອກຈາກນັ້ນ ນັກແຕ່ງຍັງຍົກຍ້ອງຄວາມສາມາດຂອງເພດຍິງນັກແຕ່ເຊື່ອໝັ້ນວ່າເພດຍິງກໍມີການເຄື່ອນໄຫວເທົ່າທຽມກັນກັບສັງຄົມ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D967A5-FA47-4C54-B26C-55831B0A965B}"/>
              </a:ext>
            </a:extLst>
          </p:cNvPr>
          <p:cNvSpPr/>
          <p:nvPr/>
        </p:nvSpPr>
        <p:spPr>
          <a:xfrm>
            <a:off x="2966404" y="5950336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63318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57724" y="998849"/>
            <a:ext cx="9391620" cy="413468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ເປັນຕົວແທນໃຫ້ແກ່ເພດຍິງທີ່ມີຄວາມຊື່ສັດສຸຈະລິດຕໍ່ລູກຕໍ່ຜົວມັນສະແດງອອກຕອນຜົວຂອງນາງ ເທວະທິສົງການຊິໄປຢາມອ້າຍທີ່ເມືອງກາສີ ນາງ ເທວະທິສົງການກໍຂໍຕິດຕາມໄປນຳ. ແຕ່ຍ້ອນຖືກອຸປະຕິເຫດຂອງລົມພາຍຸພັດຢ່າງແຮງຈຶ່ງເຮັດໃຫ້ສະເພົາແຕກເຄິ່ງກາງດັ່ງນັ້ນ ຜົວ ແລະ ເມຍຈຶ່ງໄດ້ແຍກກັນ.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23775" y="5922302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988FB713-5447-441C-9630-71EA8B136490}"/>
              </a:ext>
            </a:extLst>
          </p:cNvPr>
          <p:cNvSpPr/>
          <p:nvPr/>
        </p:nvSpPr>
        <p:spPr>
          <a:xfrm>
            <a:off x="1973666" y="210076"/>
            <a:ext cx="6807661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ຕົວລະຄອນນາງເທວະທິສົງການ ແລະ ນາງຄໍາຜິວ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624996D0-57F7-4802-A4CE-E124A545A589}"/>
              </a:ext>
            </a:extLst>
          </p:cNvPr>
          <p:cNvSpPr/>
          <p:nvPr/>
        </p:nvSpPr>
        <p:spPr>
          <a:xfrm>
            <a:off x="815499" y="149764"/>
            <a:ext cx="1050877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5765551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792335" y="371061"/>
            <a:ext cx="8553001" cy="451899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ພະຍາສຸດທະຈັກເຫັນກໍຫຼົງໄຫຼນຳຄວາມງາມຂອງນາງ ແລະພະຍາຍາມເຂົ້າຫານາງ ເພື່ອຫວັງເອົງນາງມາເປັນມະເຫສີ ແຕ່ວ່າ ນາງ ເທວະທິສົງການໄດ້ປະຕິເສດສຸດຂີດໃນທີ່ສຸດນາງກໍ່ໄດ້ຕັດສິນໃຈເຂົ້າບວດເປັນຊີຈໍາສິນຢູ່ວັດເພື່ອລໍຖ້າພົບົວຂອງນາ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F093D3-B73B-4A8B-BC09-21AFF8E601E7}"/>
              </a:ext>
            </a:extLst>
          </p:cNvPr>
          <p:cNvSpPr/>
          <p:nvPr/>
        </p:nvSpPr>
        <p:spPr>
          <a:xfrm>
            <a:off x="2932164" y="5992280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39335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84312" y="1364777"/>
            <a:ext cx="11475591" cy="458545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ດັ່ງຄຳກອນທີ່ວ່າ: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ບັດນີ້   ຈັກກ່າວເຖິງເທວະທິສົງການນ້ອຍ       ເຊົາເຮືອນດອມຍ່າ    ກ່ອນແລ້ວ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ກໍທໍ່ຄິດຮອດເຈົ້າ                         ຫົວລະຄີກໄກອົກ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ກໍຈຶ່ງເປັນທົງສິນ                          ລີກໂພຍຝຸງຮ້າຍ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028B55-6636-41DB-A5B0-6242C9A4F40D}"/>
              </a:ext>
            </a:extLst>
          </p:cNvPr>
          <p:cNvSpPr/>
          <p:nvPr/>
        </p:nvSpPr>
        <p:spPr>
          <a:xfrm>
            <a:off x="5213750" y="6074983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94127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94705" y="551473"/>
            <a:ext cx="9288193" cy="418234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ນີ້ມັນສະແດງເຖິງຄວາມຊື່ສັດບໍລິສຸດຂອງນາງທີ່ມີຕໍ່ຜົວ. ສ່ວນນາງຄໍາຜິວກໍແມ່ນຜູ້ໜຶ່ງທີ່ມີຄວາມຊື່ສັດຕໍ່ລູກຕໍ່ຜົວເມື່ອຜົວແຕ່ງຕັ້ງໃຫ້ຢູ່ກັບລູກທີ່ເມືອງສຸດທະຈັກນາງກໍໄດ້ຢູ່ນຳລູກຕະຫຼອດຊີວິດ. ນາງ ເທວະທິສົງການ ແລະ ນາງຄຳຜິວແມ່ນຮັກສາໄດ້ຄວາມຮັກແພງສາມັກຄີເຊິ່ງກັນ ແລະ ກັນ.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D4AAE63-83B3-41F1-8DE2-28DDCE54CD40}"/>
              </a:ext>
            </a:extLst>
          </p:cNvPr>
          <p:cNvSpPr/>
          <p:nvPr/>
        </p:nvSpPr>
        <p:spPr>
          <a:xfrm>
            <a:off x="2898609" y="600644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73916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71061" y="1214650"/>
            <a:ext cx="11476382" cy="4775333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ພວກນາງກໍເປັນຜູ້ທີ່ຮັກສາບ້ານເກີດເມືອງນອນ ແລະ ບໍ່ລືມຊາດຕະກຸນຂອງຕົນສະແດງອອກໃນເວລາມີສັດຕູຈະມາຮານຮາວີບ້ານເມືອງຂອງຕົນ: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ນາງກໍຟັງເຂົາຕ້ານ                           ຄໍາຈິງແຈງແຈບ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ຄິດຮອດພໍ່ແມ່ເຈົ້າ                          ທວງກັ້ນເກືອບກະຫາຍ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ນາງກໍຕີອົກໄຫ້                              ຄົນດຽວຫິດຫອດ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ຊົນລະເຍດຍ້ອຍ                            ຮຳໜ້າຫຸ່ມແຖວ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DE9C1A-64FB-4F61-B1E5-744CC5B931E3}"/>
              </a:ext>
            </a:extLst>
          </p:cNvPr>
          <p:cNvSpPr/>
          <p:nvPr/>
        </p:nvSpPr>
        <p:spPr>
          <a:xfrm>
            <a:off x="5238917" y="5989983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25278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4437" y="1266227"/>
            <a:ext cx="9601345" cy="432554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ຕົວລະຄອນພະຍາອິນເປັນຕົວລະຄອນປະກອບສ້າງໃຫ້ບົດເລື່ອງມີບັນຍາກາດ ແລະ ເປັນຜູ້ເນລະມິດໃຫ້ງູເຫົ່າໄລ່ກັດຕອດກັບຈອນຟອນເພື່ອຢາກບອກຢາວິເສດໃຫ້ກັບທ້າວຈັນທະຄາດ ແລະ ສຸລິຍະຄາດມາປິ່ນປົວຄົນ ແລະ ສັດ ຈາກນັ້ນຍັງໄດ້ເນລະມິດໃຫ້ເປັນໂຕກາດຳບິນມາຕົກຕາຍຢູ່ໃກ້ພວກທ້າວ, ເຮັດຍັກຕີກັບພະຍາທອນ ແລະ ເຮັດໃຫ້ພະຍາທອນຕີກັບຮຸ້ງເພື່ອເຮັດພວກທ້າວປິ່ນປົວເອົາສັດເຫຼົ່ານັ້ນຄືນມາ ແລະ ເປັນຜູ້ຊ່ວຍໃຫ້ພວກທ້າວໄດ້ຫຼຸດພົ້ນອອກຈາກຄວາມທຸກຍາກ.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06998" y="595872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988FB713-5447-441C-9630-71EA8B136490}"/>
              </a:ext>
            </a:extLst>
          </p:cNvPr>
          <p:cNvSpPr/>
          <p:nvPr/>
        </p:nvSpPr>
        <p:spPr>
          <a:xfrm>
            <a:off x="1978108" y="209389"/>
            <a:ext cx="3706653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ຕົວລະຄອນພະຍາອິນ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624996D0-57F7-4802-A4CE-E124A545A589}"/>
              </a:ext>
            </a:extLst>
          </p:cNvPr>
          <p:cNvSpPr/>
          <p:nvPr/>
        </p:nvSpPr>
        <p:spPr>
          <a:xfrm>
            <a:off x="832277" y="213189"/>
            <a:ext cx="1050877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8697533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72497" y="1770294"/>
            <a:ext cx="10029184" cy="413468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ພະຍາສຸດທະຈັກປົກຄອງເມືອງສຸດທະຈັກ ຢູ່ຕໍ່ມາກໍໄດ້ແຕ່ງເສນາອາມາດມາຂໍເອົານາງ ພົມມະຈາລີຢູ່ເມືອງອະນຸລາດ ມາເປັນມະເຫສີ. ຫຼັງຈານນັ້ນນາງ ພົມມະຈາລີ ກໍຕົກລົງມາເປັນມະເຫສີຂອງເມືອງສຸດທະຈັກ ພໍມາຢູ່ຮ່ວມກັນໄດ້ 7 ວັນ ພະຍາສຸດທະຈັກກໍເກີດມີຄວາມຫຼົງໄຫຼພໍອົກພໍໃຈກັບນາງ ເທວະທິສົງການ ທີ່ໄຫຼນໍ້າມາພັກຢູ່ນຳຍ່າຈຳສວນນັ້ນ ແລະ ຫວັງຢາກໄດ້ນາງ ເທວະທິສົງການມາເປັນເມຍໃຫຍ່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74109" y="601637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988FB713-5447-441C-9630-71EA8B136490}"/>
              </a:ext>
            </a:extLst>
          </p:cNvPr>
          <p:cNvSpPr/>
          <p:nvPr/>
        </p:nvSpPr>
        <p:spPr>
          <a:xfrm>
            <a:off x="1805887" y="921724"/>
            <a:ext cx="3763617" cy="69621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ຕົວລະຄອນສຸດທະຈັກ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624996D0-57F7-4802-A4CE-E124A545A589}"/>
              </a:ext>
            </a:extLst>
          </p:cNvPr>
          <p:cNvSpPr/>
          <p:nvPr/>
        </p:nvSpPr>
        <p:spPr>
          <a:xfrm>
            <a:off x="696286" y="801283"/>
            <a:ext cx="1050877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1)</a:t>
            </a:r>
            <a:endParaRPr lang="en-US" sz="32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3A54E8A-96D2-4A03-B7A3-598D5703E440}"/>
              </a:ext>
            </a:extLst>
          </p:cNvPr>
          <p:cNvSpPr/>
          <p:nvPr/>
        </p:nvSpPr>
        <p:spPr>
          <a:xfrm>
            <a:off x="856383" y="135391"/>
            <a:ext cx="3763617" cy="61927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457200" algn="thaiDist">
              <a:lnSpc>
                <a:spcPct val="107000"/>
              </a:lnSpc>
              <a:spcAft>
                <a:spcPts val="800"/>
              </a:spcAft>
            </a:pPr>
            <a:r>
              <a:rPr lang="lo-LA" sz="3200" b="1" u="sng" dirty="0">
                <a:latin typeface="Calibri" panose="020F0502020204030204" pitchFamily="34" charset="0"/>
                <a:ea typeface="Phetsarath OT" panose="02000500000000020004" pitchFamily="2" charset="0"/>
                <a:cs typeface="Phetsarath OT" panose="02000500000000020004" pitchFamily="2" charset="0"/>
              </a:rPr>
              <a:t>ຕົວລະຄອນອະທຳມີ: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6554392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65262" y="1484243"/>
            <a:ext cx="10037087" cy="411424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ດັ່ງພະຍາສຸດທະຈັກເວົ້ານຳນາງ ພົມມະ ຈາລີວ່າ: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ບັດນີ້  ຂ້ອຍຈັກໂສມເອົານາງ                ໃໝ່ມາຮຽກຊ້ອນ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ແລ້ວຈັກ   ເອົາອວນໄວ້              ເປັນປາຍໃນຊ່ວງ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 ອັນວ່າ      ຂອງໃໝ່ໄວ້               ເປັນເຄົ້າແທບທຽນ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180387C-AB8B-4794-8111-691E100BCF48}"/>
              </a:ext>
            </a:extLst>
          </p:cNvPr>
          <p:cNvSpPr/>
          <p:nvPr/>
        </p:nvSpPr>
        <p:spPr>
          <a:xfrm>
            <a:off x="5280862" y="5963099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04904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31790" y="522305"/>
            <a:ext cx="9400776" cy="409492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ຕໍ່ກັບບັນຫານີ້ ໄດ້ເຮັດໃຫ້ນາງ ພົມມະຈາລີບໍ່ພໍໃຈ ແລະ ໄດ້ໂຕ້ຖຽງກັນ ໃນທີ່ສຸດ ພະຍາສຸດທະຈັກກໍໄດ້ເອົານາງ ພົມມະຈາລີໃສ່ແພໄຫຼນໍ້າໄປ. ເຮົາອາດເວົ້າໄດ້ວ່າ ພະຍາສຸດທະຈັກໄດ້ກະທຳຜິດຕໍ່ກັບຮີດຄອງປະເພນີ, ຕໍ່ຮີດຜົວຄອງເມຍ ແລະ ກາຍເປັນກຳລັງອະທຳຢູ່ໃນສັງຄົມ ສະໄໝສັກດີນາ.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38F5134-E0A6-404C-B9C6-5935E4C733BB}"/>
              </a:ext>
            </a:extLst>
          </p:cNvPr>
          <p:cNvSpPr/>
          <p:nvPr/>
        </p:nvSpPr>
        <p:spPr>
          <a:xfrm>
            <a:off x="2898608" y="596711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871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0634" y="1258565"/>
            <a:ext cx="9492288" cy="413468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ໂຕກາດຳ ເປັນຕົວລະຄອນປະກອບ ມັນໄດ້ກິນໝາກໄມ້ແຄ້ນຕາຍໄປເທື່ອໜຶ່ງແລ້ວ, ຍ້ອນທ້າວຈັນທະ ຄາດ ແລະ ສຸລິຍະຄາດຊ່ວຍເຫຼືອເອົາຊີວິດໄວ້ຈຶ່ງຄືນມາ ຫຼັງຈາກນັ້ກາດຳໂຕນີ້ກໍໄດ້ຕອບບຸນແທນຄຸນພວກທ້າວໄລຍະໜຶ່ງ. ຢູ່ຕໍ່ມາບໍ່ພໍເທົ່າໃດ ກາດຳກໍມີແນວຄິດອິດສາບັງບຽດພວກທ້າວ ຈັນທະຄາດ ຫວັງຢາກໃຫ້ພວກທ້າວຕາຍເພາະວ່າຕົນເອງຈະໄດ້ກິນຢູ່ຜູ້ດຽວຕາມລຳພັງ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57331" y="598389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988FB713-5447-441C-9630-71EA8B136490}"/>
              </a:ext>
            </a:extLst>
          </p:cNvPr>
          <p:cNvSpPr/>
          <p:nvPr/>
        </p:nvSpPr>
        <p:spPr>
          <a:xfrm>
            <a:off x="1949626" y="376719"/>
            <a:ext cx="3763617" cy="69621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ຕົວລະຄອນກາດໍາ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624996D0-57F7-4802-A4CE-E124A545A589}"/>
              </a:ext>
            </a:extLst>
          </p:cNvPr>
          <p:cNvSpPr/>
          <p:nvPr/>
        </p:nvSpPr>
        <p:spPr>
          <a:xfrm>
            <a:off x="780176" y="300282"/>
            <a:ext cx="1050877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1215235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0634" y="646170"/>
            <a:ext cx="9341286" cy="413468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ຄິດໄດ້ຄືແນວນີ້ມັນຈຶ່ງບິນເຂົ້າໄປລັກເອົາຊີ້ນແຫ້ງຂອງຍັກເຖົ້າທີ່ຕາກໄວ້ເທິງຫຼັງຄາມາໃຫ້ພວກທ້າວເພື່ອຫວັງຢາກໃຫ້ຍັກເອົາພວກທ້າວໄປກິນ. ມັນໄດໃຊ້ແຜນຄືເຮັດຊີ້ນແຫ້ງຕົກລົງຕໍ່ໜ້າພວກທ້າວແລ້ວກໍທຳທ່າບິນໜີໄປບໍ່ພໍຄາວກາໂຕນັ້ນກໍຖືກຍັກເຖົ້າເອົາກ້ອນຫີນແບ່ນໃສ່ກົກປີກກໍເລີຍຕາຍຊໍ້າ. ນັ້ນແມ່ນການທີ່ຢາກຂ້າເພິ່ນແລ້ວແຕ່ໂຕຕາຍ.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06998" y="600066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438514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110184" y="2331661"/>
            <a:ext cx="6375633" cy="376967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ເລື່ອງນີ້ເພິ່ນໄດ້ອີງໃສ່ທິດສະດີຂອງສາສະໜາເຊິ່ງມີການເຊື່ອຖືຕ່າງໆເຮັດໃຫ້ບັນດາຕົວລະຄອນໄດ້ເຄື່ອນໄຫວໃນທາງທີ່ດີ ແລະ ບໍ່ດີ.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06997" y="604097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988FB713-5447-441C-9630-71EA8B136490}"/>
              </a:ext>
            </a:extLst>
          </p:cNvPr>
          <p:cNvSpPr/>
          <p:nvPr/>
        </p:nvSpPr>
        <p:spPr>
          <a:xfrm>
            <a:off x="1949626" y="216581"/>
            <a:ext cx="3763617" cy="69621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ສິລະປະໃນແຕ່ງ 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624996D0-57F7-4802-A4CE-E124A545A589}"/>
              </a:ext>
            </a:extLst>
          </p:cNvPr>
          <p:cNvSpPr/>
          <p:nvPr/>
        </p:nvSpPr>
        <p:spPr>
          <a:xfrm>
            <a:off x="813732" y="156499"/>
            <a:ext cx="1050877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5.4</a:t>
            </a:r>
            <a:endParaRPr lang="en-US" sz="3200" dirty="0"/>
          </a:p>
        </p:txBody>
      </p:sp>
      <p:sp>
        <p:nvSpPr>
          <p:cNvPr id="8" name="Rounded Rectangle 11">
            <a:extLst>
              <a:ext uri="{FF2B5EF4-FFF2-40B4-BE49-F238E27FC236}">
                <a16:creationId xmlns:a16="http://schemas.microsoft.com/office/drawing/2014/main" id="{40825D15-61F3-4A88-A5AF-6733D964FCB2}"/>
              </a:ext>
            </a:extLst>
          </p:cNvPr>
          <p:cNvSpPr/>
          <p:nvPr/>
        </p:nvSpPr>
        <p:spPr>
          <a:xfrm>
            <a:off x="296517" y="1638175"/>
            <a:ext cx="3654698" cy="437036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anose="02000500000000020004" pitchFamily="2" charset="0"/>
                <a:cs typeface="Phetsarath OT" pitchFamily="2" charset="0"/>
              </a:rPr>
              <a:t>2</a:t>
            </a: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ສິລະປະການປະດິດແຕ່ງໜັງສືເລື່ອງ “ທ້າວຈັນທະຄາດ” ເປັນແນວໃດ?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E34FFFF2-7AF1-4D1C-B051-0B799B3E88FB}"/>
              </a:ext>
            </a:extLst>
          </p:cNvPr>
          <p:cNvSpPr/>
          <p:nvPr/>
        </p:nvSpPr>
        <p:spPr>
          <a:xfrm>
            <a:off x="4110184" y="1699070"/>
            <a:ext cx="5323419" cy="69621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 1) </a:t>
            </a:r>
            <a:r>
              <a:rPr lang="th-TH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ການສ້າງໂຄງຮ່າງປະກອບເລື່ອງ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50942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66318" y="735435"/>
            <a:ext cx="9030688" cy="430437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ນັກແຕ່ງໄດ້ສ້າງຕົວລະຄອນທ້າວ ຈັນທະຄາດ ໂດຍອາໄສເຄົ້າເລື່ອງຈາກຊາດົກມາໝູນໃຊ້ເປັນເລື່ອງຂອງລາວ ແລະ ອີງຕາມແນວຄິດຂອງນັກແຕ່ງເຊິ່ງລ້ວນແຕ່ມີການກໍາເນີດມາຈາກຖັນແຖວຊາວວັດແຫ່ງສາສະໜາພຸດ. ກຳເນີດໃນຄອບຄົວທີ່ທຸກຈົນ ແຕ່ສຸດທ້າຍ ກໍໄດ້ກາຍເປັນພະຍາປົກຄອງເມືອງ, ວາດການປະດິດແຕ່ງເປັນກອນອ່ານທໍາມະດາ.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C05DB4-C508-42E5-9B6E-43D269F89F09}"/>
              </a:ext>
            </a:extLst>
          </p:cNvPr>
          <p:cNvSpPr/>
          <p:nvPr/>
        </p:nvSpPr>
        <p:spPr>
          <a:xfrm>
            <a:off x="2890219" y="600066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06978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4373" y="1084554"/>
            <a:ext cx="9446247" cy="4747923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ການສ້າງຕົວລະຄອນໃນບົດເລື່ອງມີສອງສາຍຕົວລະຄອນຄື: ຕົວລະຄອນຝ່າຍສິນທຳ ແລະຕົວລະຄອນຝ່າຍອະທຳແຕ່ວ່າຕົວລະຄອນສ່ວນຫຼາຍແມ່ນຊົນຊັ້ນເທິງ.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u="sng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ຕົວຢ່າງ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ຕົວລະຄອນທ້າວ ຈັນທະຄາດ ເຖິງວ່າຈະເປັນຜູ້ທີ່ທຸກຍາກ ແຕ່ວ່າຍ້ອນຄວາມອົດທົນຕໍ່ຄວາມລໍ້າບາກຫຼາຍໆຢ່າງສຸດທ້າຍໄດ້ເປັນພະຍາປົກຄອງເມືອງ.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3109017" y="608139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784363" y="235469"/>
            <a:ext cx="1429578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273005" y="235469"/>
            <a:ext cx="4146275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schemeClr val="bg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ການສ້າງຕົວລະຄອນ</a:t>
            </a:r>
            <a:endParaRPr lang="lo-LA" sz="3200" b="1" dirty="0" bmk="">
              <a:solidFill>
                <a:schemeClr val="bg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73337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10817" y="1538945"/>
            <a:ext cx="9781808" cy="383001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ວາດການປະດິດແຕ່ງແມ່ນເປັນກອນອ່ານທຳມະດາ. ການໃຊ້ສັບພາສາຂອງນັກແຕ່ງບາງບ່ອນກໍເປັນສັບພາສາທຳມະດາເຂົ້າໃຈງ່າຍເຊິ່ງມັນເປັນຄໍາສັບທີ່ປະຊາຊົນເຄີຍໃຊ້ມາກ່ອນແລ້ວ ແລະ ເປັນຄໍາສັບທີ່ມີຮູບພາບເຄີຍພົບເຫັນໃນຊີວິດປະຈຳວັນດັ່ງຄຳວ່າ: ເດຍລະສານ, ລາຊະສີ, ຫົງຄຳ... ການໃຊ້ສັບພາສາສ່ວນຫຼາຍແມ່ນມີຮູບພາບ, ມີຄວາມໝາຍ ແລະ ມີເນື້ອໃນເລິກເຊິ່ງແຕ່ບາງບ່ອນກໍມີສັບສູງ (ລາຊາສັບ) ເຮັດໃຫ້ອ່ານແລ້ວເຂົ້າໃຈຍາກ.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81610" y="602236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835037" y="235469"/>
            <a:ext cx="1429578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348505" y="235469"/>
            <a:ext cx="4676362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ການໃຊ້ສັບພາສາທີ່ມີຮູບແບບ</a:t>
            </a:r>
            <a:endParaRPr lang="en-US" sz="32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23728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43947" y="1272209"/>
            <a:ext cx="11304105" cy="413030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ການວາດພາບພາຍໃນຈິດຂອງຕົວລະຄອນແມ່ນດີເດັ່ນເຊັ່ນ: ການເວົ້າເຖິງຄວາມໂສກເສົ້າ, ຄວາມຄຽດແຄ້ນ ແມ່ນສະແດງອອກຈາກດວງໃຈແລ້ວພາໃຫ້ກາຍເປັນບ່ອນກະທຳ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ຕົວຢ່າງ:    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ຂ້ອຍກໍຟັງເຂົາເວົ້າ                      ຄໍາຈິງແຈງແຈບ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ຄິດຮອດພໍ່ແມ່ເຈົ້າ                      ທວງກັ້ນເກື່ອນກະຫາຍ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ນາງກໍຕີອົກໄຫ້                           ຄົນດຽວຫິວຫອດ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    ຊົນລະເນດນ້ອຍ                         ຮຳໜ້າຖຸ່ມແຖວ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C4F0A3D4-E300-4B01-8E22-A841AB418218}"/>
              </a:ext>
            </a:extLst>
          </p:cNvPr>
          <p:cNvSpPr/>
          <p:nvPr/>
        </p:nvSpPr>
        <p:spPr>
          <a:xfrm>
            <a:off x="816194" y="238404"/>
            <a:ext cx="1429578" cy="849085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2E598E37-B4FC-4159-8C8E-D0FF9BE5225F}"/>
              </a:ext>
            </a:extLst>
          </p:cNvPr>
          <p:cNvSpPr/>
          <p:nvPr/>
        </p:nvSpPr>
        <p:spPr>
          <a:xfrm>
            <a:off x="2348506" y="238404"/>
            <a:ext cx="4676362" cy="849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ການວາດພາບພາຍໃນຈິດ</a:t>
            </a:r>
            <a:endParaRPr lang="en-US" sz="32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F56BCC-278D-4963-B341-C470DBC8AB5C}"/>
              </a:ext>
            </a:extLst>
          </p:cNvPr>
          <p:cNvSpPr/>
          <p:nvPr/>
        </p:nvSpPr>
        <p:spPr>
          <a:xfrm>
            <a:off x="5194661" y="6019432"/>
            <a:ext cx="53116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1990)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56963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8049" y="373978"/>
            <a:ext cx="9340291" cy="492980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ສະຫຼຸບ: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ໜັງສືເລື່ອງນີ້ແມ່ນກຳເນີດຢູ່ໃນລະບອບສັກດີນາ ສະນັ້ນຈຶ່ງມີທັດສະນະຈຸດອ່ອນທີ່ຍັງຄົງຄ້າງຢູ່ ນັກແຕ່ງຈະໃຊ້ແນວຄິດແບບຢູ່ຕາມວັດວາເພາະວ່າວັດຈະເປັນບ່ອນທີ່ປິ່ນປົວຄົນ ດັ່ງນັ້ນ ການແຕ່ງມີປະເພດຢາວິເສດມາປິ່ນປົວ. ວັດຍັງເປັນບ່ອນສຶກສາຮໍ່າຮຽນ ແລະ ເປັບ່ອນທີ່ເພິ່ງທາງໃຈຂອງປະຊາຊົນ. ສະນັ້ນ, ເຮົາຈຶ່ງມີການເຊື່ອຖືຕະຫຼອດມາ.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0FCB5A-8AD4-4BB0-847B-556F8B964134}"/>
              </a:ext>
            </a:extLst>
          </p:cNvPr>
          <p:cNvSpPr/>
          <p:nvPr/>
        </p:nvSpPr>
        <p:spPr>
          <a:xfrm>
            <a:off x="3016737" y="594899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57745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17442" y="433310"/>
            <a:ext cx="9214456" cy="45852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ນອກຈາກນີ້ແລ້ວ ໜັງສືເລື່ອງນີ້ ຍັງໄດ້ສືບທອດມາຈາກວັນນະຄະດີພື້ນເມືອງລາວ ເຖິງວ່າຈະມີຈຸດອ່ອນບາງຢ່າງແຕ່ໜັງສືເລື່ອງນີ້ກໍເປັນວັນນະຄະດີຂອງຊາດ ມີຄວາມສຳຄັນໃນດ້ານການສຶກສາອົບຮົມ, ມີທີ່ຕັ້ງຫຼັກໝັ້ນ, ມີນໍ້າໃຈຄຽດແຄ້ນຕໍ່ກຳລັງອະທຳ, ເປັນບົດເລື່ອງທີ່ສືບທອດ ແລະ ເອົາເປັນແບບຢ່າງໄດ້.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0FCB5A-8AD4-4BB0-847B-556F8B964134}"/>
              </a:ext>
            </a:extLst>
          </p:cNvPr>
          <p:cNvSpPr/>
          <p:nvPr/>
        </p:nvSpPr>
        <p:spPr>
          <a:xfrm>
            <a:off x="2940334" y="594899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78437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12946" y="328385"/>
            <a:ext cx="9486731" cy="4227443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endParaRPr lang="lo-LA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ວັນນະຄະດີລ້ານຊ້າງ.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	ຄະນະສຶກສາສາດ. ມະຫາວິທະຍາໄລ ສຸພານຸວົງ.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ຫຸມພັນ ລັດຕະນະວົງ. (1990).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ທ້າວຈັນທະຄາດ.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ກໍາມະການວິທະຍາສາດ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ສັງຄົມ. ສະຖາບັນຄົ້ນຄວ້າສິລະປະວັນນະຄະດີ ແລະອັກສອນສາດ.</a:t>
            </a:r>
            <a:endParaRPr lang="lo-LA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5966</TotalTime>
  <Words>2758</Words>
  <Application>Microsoft Office PowerPoint</Application>
  <PresentationFormat>Widescreen</PresentationFormat>
  <Paragraphs>138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Alice2 95</vt:lpstr>
      <vt:lpstr>Arial</vt:lpstr>
      <vt:lpstr>Calibri</vt:lpstr>
      <vt:lpstr>Phetsarath OT</vt:lpstr>
      <vt:lpstr>Saysettha OT</vt:lpstr>
      <vt:lpstr>Times New Roman</vt:lpstr>
      <vt:lpstr>Trebuchet MS</vt:lpstr>
      <vt:lpstr>Wingdings 3</vt:lpstr>
      <vt:lpstr>Facet</vt:lpstr>
      <vt:lpstr> Lan Xang Literature   Lecture 14:  The story of Thao Chanthakhad (Con.)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482</cp:revision>
  <dcterms:created xsi:type="dcterms:W3CDTF">2016-09-13T04:40:38Z</dcterms:created>
  <dcterms:modified xsi:type="dcterms:W3CDTF">2023-06-05T02:10:05Z</dcterms:modified>
</cp:coreProperties>
</file>