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8">
  <p:sldMasterIdLst>
    <p:sldMasterId id="2147483660" r:id="rId1"/>
  </p:sldMasterIdLst>
  <p:sldIdLst>
    <p:sldId id="298" r:id="rId2"/>
    <p:sldId id="256" r:id="rId3"/>
    <p:sldId id="297" r:id="rId4"/>
    <p:sldId id="309" r:id="rId5"/>
    <p:sldId id="403" r:id="rId6"/>
    <p:sldId id="546" r:id="rId7"/>
    <p:sldId id="548" r:id="rId8"/>
    <p:sldId id="547" r:id="rId9"/>
    <p:sldId id="563" r:id="rId10"/>
    <p:sldId id="549" r:id="rId11"/>
    <p:sldId id="564" r:id="rId12"/>
    <p:sldId id="550" r:id="rId13"/>
    <p:sldId id="551" r:id="rId14"/>
    <p:sldId id="552" r:id="rId15"/>
    <p:sldId id="553" r:id="rId16"/>
    <p:sldId id="554" r:id="rId17"/>
    <p:sldId id="555" r:id="rId18"/>
    <p:sldId id="556" r:id="rId19"/>
    <p:sldId id="557" r:id="rId20"/>
    <p:sldId id="558" r:id="rId21"/>
    <p:sldId id="501" r:id="rId22"/>
    <p:sldId id="566" r:id="rId23"/>
    <p:sldId id="502" r:id="rId24"/>
    <p:sldId id="559" r:id="rId25"/>
    <p:sldId id="519" r:id="rId26"/>
    <p:sldId id="560" r:id="rId27"/>
    <p:sldId id="520" r:id="rId28"/>
    <p:sldId id="521" r:id="rId29"/>
    <p:sldId id="523" r:id="rId30"/>
    <p:sldId id="561" r:id="rId31"/>
    <p:sldId id="565" r:id="rId32"/>
    <p:sldId id="562" r:id="rId33"/>
    <p:sldId id="261" r:id="rId34"/>
    <p:sldId id="296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heuy" initials="P" lastIdx="1" clrIdx="0">
    <p:extLst>
      <p:ext uri="{19B8F6BF-5375-455C-9EA6-DF929625EA0E}">
        <p15:presenceInfo xmlns:p15="http://schemas.microsoft.com/office/powerpoint/2012/main" userId="Pheuy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5" autoAdjust="0"/>
    <p:restoredTop sz="94660"/>
  </p:normalViewPr>
  <p:slideViewPr>
    <p:cSldViewPr snapToGrid="0">
      <p:cViewPr varScale="1">
        <p:scale>
          <a:sx n="72" d="100"/>
          <a:sy n="72" d="100"/>
        </p:scale>
        <p:origin x="53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9987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4774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1796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55220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4972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92211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59200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19898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26704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28925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589818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87608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960583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22242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06554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2674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FA3D3-2A0B-4ECE-B1D8-515813F87A20}" type="datetimeFigureOut">
              <a:rPr lang="en-US" smtClean="0"/>
              <a:pPr/>
              <a:t>05/06/2023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64452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32E521-B57F-DEA8-67AE-038B7C744C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325" y="271825"/>
            <a:ext cx="10096684" cy="6314349"/>
          </a:xfrm>
        </p:spPr>
        <p:txBody>
          <a:bodyPr>
            <a:normAutofit fontScale="90000"/>
          </a:bodyPr>
          <a:lstStyle/>
          <a:p>
            <a:pPr algn="ctr"/>
            <a:br>
              <a:rPr lang="en-US" sz="60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en-US" sz="60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Lan </a:t>
            </a:r>
            <a:r>
              <a:rPr lang="en-US" sz="6000" b="1" dirty="0" err="1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Xang</a:t>
            </a:r>
            <a:r>
              <a:rPr lang="en-US" sz="60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Literature </a:t>
            </a:r>
            <a:br>
              <a:rPr lang="en-US" sz="60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br>
              <a:rPr lang="th-TH" sz="60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16: </a:t>
            </a:r>
            <a:b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Story of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Nangtangon</a:t>
            </a:r>
            <a:r>
              <a:rPr lang="th-TH" sz="4400" b="1" dirty="0">
                <a:solidFill>
                  <a:schemeClr val="tx1"/>
                </a:solidFill>
                <a:latin typeface="Times New Roman" panose="02020603050405020304" pitchFamily="18" charset="0"/>
                <a:cs typeface="Phetsarath OT" panose="02000500000000020004" pitchFamily="2" charset="0"/>
              </a:rPr>
              <a:t> 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(Con.)</a:t>
            </a:r>
            <a:br>
              <a:rPr lang="th-TH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th-TH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th-TH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th-TH" sz="4400" dirty="0"/>
            </a:br>
            <a:br>
              <a:rPr kumimoji="0" lang="en-US" sz="4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endParaRPr lang="th-TH" sz="4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63274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79910" y="5634002"/>
            <a:ext cx="4323179" cy="928429"/>
          </a:xfrm>
        </p:spPr>
        <p:txBody>
          <a:bodyPr>
            <a:normAutofit/>
          </a:bodyPr>
          <a:lstStyle/>
          <a:p>
            <a:endParaRPr lang="lo-LA" sz="2000" b="1" i="1" dirty="0">
              <a:solidFill>
                <a:srgbClr val="002060"/>
              </a:solidFill>
              <a:latin typeface="Saysettha OT" panose="020B0504020207020204" pitchFamily="34" charset="-34"/>
              <a:cs typeface="Saysettha OT" panose="020B0504020207020204" pitchFamily="34" charset="-34"/>
            </a:endParaRPr>
          </a:p>
          <a:p>
            <a:r>
              <a:rPr lang="lo-LA" sz="2000" b="1" i="1" dirty="0">
                <a:solidFill>
                  <a:srgbClr val="002060"/>
                </a:solidFill>
                <a:latin typeface="Saysettha OT" panose="020B0504020207020204" pitchFamily="34" charset="-34"/>
                <a:cs typeface="Saysettha OT" panose="020B0504020207020204" pitchFamily="34" charset="-34"/>
              </a:rPr>
              <a:t>ໂດຍ: ປທ. ສົມທະເຜີຍ ສີວົງສັກ</a:t>
            </a:r>
            <a:endParaRPr lang="en-US" sz="2000" b="1" i="1" dirty="0">
              <a:solidFill>
                <a:srgbClr val="002060"/>
              </a:solidFill>
              <a:latin typeface="Saysettha OT" panose="020B0504020207020204" pitchFamily="34" charset="-34"/>
              <a:cs typeface="Saysettha OT" panose="020B0504020207020204" pitchFamily="34" charset="-34"/>
            </a:endParaRPr>
          </a:p>
        </p:txBody>
      </p:sp>
      <p:pic>
        <p:nvPicPr>
          <p:cNvPr id="5" name="Picture 4" descr="C:\Users\acer\Desktop\WhatsApp Image 2019-01-08 at 10.37.34.jpe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29103" y="0"/>
            <a:ext cx="1600484" cy="2118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3846773" y="1897067"/>
            <a:ext cx="4058573" cy="23852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Phetsarath OT" pitchFamily="2" charset="0"/>
              <a:ea typeface="Calibri" pitchFamily="34" charset="0"/>
              <a:cs typeface="Phetsarath OT" pitchFamily="2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lo-LA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Phetsarath OT" pitchFamily="2" charset="0"/>
              <a:ea typeface="Calibri" pitchFamily="34" charset="0"/>
              <a:cs typeface="Phetsarath OT" pitchFamily="2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lo-LA" sz="2800" b="1" dirty="0">
                <a:latin typeface="Phetsarath OT" pitchFamily="2" charset="0"/>
                <a:ea typeface="Calibri" pitchFamily="34" charset="0"/>
                <a:cs typeface="Phetsarath OT" pitchFamily="2" charset="0"/>
              </a:rPr>
              <a:t>   </a:t>
            </a:r>
            <a:r>
              <a:rPr kumimoji="0" lang="lo-LA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Phetsarath OT" pitchFamily="2" charset="0"/>
                <a:ea typeface="Calibri" pitchFamily="34" charset="0"/>
                <a:cs typeface="Phetsarath OT" pitchFamily="2" charset="0"/>
              </a:rPr>
              <a:t>ວັນນະຄະດີລ້ານຊ້າງ</a:t>
            </a:r>
            <a:endParaRPr kumimoji="0" lang="en-US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32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Lan </a:t>
            </a:r>
            <a:r>
              <a:rPr lang="en-US" sz="32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Xang</a:t>
            </a:r>
            <a:r>
              <a:rPr lang="en-US" sz="32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Literature </a:t>
            </a:r>
            <a:endParaRPr kumimoji="0" lang="en-US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2886974" y="4282335"/>
            <a:ext cx="5602685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lo-LA" sz="2800" dirty="0">
                <a:latin typeface="Phetsarath OT" pitchFamily="2" charset="0"/>
                <a:cs typeface="Phetsarath OT" pitchFamily="2" charset="0"/>
              </a:rPr>
              <a:t>ຫຼັກສູດ ຄູພາສາລາວ-ວັນນະຄະດີ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lo-LA" sz="2800" dirty="0">
                <a:latin typeface="Phetsarath OT" pitchFamily="2" charset="0"/>
                <a:cs typeface="Phetsarath OT" pitchFamily="2" charset="0"/>
              </a:rPr>
              <a:t>ພາກວິຊາ ຄູພາສາ</a:t>
            </a:r>
            <a:endParaRPr lang="en-US" sz="2800" dirty="0">
              <a:latin typeface="Phetsarath OT" pitchFamily="2" charset="0"/>
              <a:cs typeface="Phetsarath OT" pitchFamily="2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lo-LA" sz="2800" dirty="0">
                <a:latin typeface="Phetsarath OT" pitchFamily="2" charset="0"/>
                <a:cs typeface="Phetsarath OT" pitchFamily="2" charset="0"/>
              </a:rPr>
              <a:t>ຄະນະສຶກສາສາດ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lo-LA" sz="2800" dirty="0">
              <a:latin typeface="Phetsarath OT" pitchFamily="2" charset="0"/>
              <a:cs typeface="Phetsarath OT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297278" y="2118654"/>
            <a:ext cx="253787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lo-LA" sz="2000" b="1" dirty="0">
                <a:latin typeface="Phetsarath OT" pitchFamily="2" charset="0"/>
                <a:cs typeface="Phetsarath OT" pitchFamily="2" charset="0"/>
              </a:rPr>
              <a:t>ມະຫາວິທະຍາໄລ ສຸພານຸວົງ</a:t>
            </a:r>
            <a:endParaRPr lang="en-US" sz="2000" dirty="0">
              <a:latin typeface="Phetsarath OT" pitchFamily="2" charset="0"/>
              <a:cs typeface="Phetsarath O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8524007"/>
      </p:ext>
    </p:extLst>
  </p:cSld>
  <p:clrMapOvr>
    <a:masterClrMapping/>
  </p:clrMapOvr>
  <p:transition spd="med">
    <p:wedg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698435" y="565892"/>
            <a:ext cx="6258339" cy="6033053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thaiDist">
              <a:lnSpc>
                <a:spcPct val="160000"/>
              </a:lnSpc>
            </a:pPr>
            <a:endParaRPr lang="lo-LA" sz="3200" b="1" dirty="0">
              <a:solidFill>
                <a:srgbClr val="002060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60000"/>
              </a:lnSpc>
            </a:pPr>
            <a:r>
              <a:rPr lang="lo-LA" sz="3200" b="1" dirty="0">
                <a:solidFill>
                  <a:srgbClr val="002060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ບົດທີ </a:t>
            </a:r>
            <a:r>
              <a:rPr lang="en-US" sz="3200" b="1" dirty="0">
                <a:solidFill>
                  <a:srgbClr val="002060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6</a:t>
            </a:r>
            <a:r>
              <a:rPr lang="lo-LA" sz="3200" b="1" dirty="0">
                <a:solidFill>
                  <a:srgbClr val="002060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:</a:t>
            </a:r>
            <a:r>
              <a:rPr lang="en-US" sz="3200" b="1" dirty="0">
                <a:solidFill>
                  <a:srgbClr val="002060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3200" b="1" dirty="0">
                <a:solidFill>
                  <a:srgbClr val="002060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ໜັງສືເລື່ອງ</a:t>
            </a:r>
            <a:r>
              <a:rPr lang="lo-LA" sz="3200" b="1" dirty="0">
                <a:solidFill>
                  <a:schemeClr val="tx2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3200" b="1" dirty="0">
                <a:solidFill>
                  <a:srgbClr val="002060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“ນາງແຕງອ່ອນ” </a:t>
            </a:r>
            <a:endParaRPr lang="en-US" sz="3200" b="1" dirty="0">
              <a:solidFill>
                <a:srgbClr val="002060"/>
              </a:solidFill>
              <a:latin typeface="Times New Roman" panose="02020603050405020304" pitchFamily="18" charset="0"/>
              <a:cs typeface="Phetsarath OT" panose="02000500000000020004" pitchFamily="2" charset="0"/>
            </a:endParaRPr>
          </a:p>
          <a:p>
            <a:pPr algn="thaiDist"/>
            <a:endParaRPr lang="en-US" sz="3200" b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1. ສະເໜີຕົວລະຄອນສິນທຳ</a:t>
            </a:r>
            <a:endParaRPr lang="en-US" sz="3200" b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en-US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2. 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ສະເໜີຕົວລະຄອນອະທໍາ</a:t>
            </a:r>
            <a:endParaRPr lang="en-US" sz="3200" b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en-US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3. 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ສິລະປະການປະດິແຕ່ງ </a:t>
            </a:r>
            <a:endParaRPr lang="en-US" sz="3200" b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en-US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4. 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ເອກະສານອ້າງອີງ</a:t>
            </a:r>
            <a:endParaRPr lang="lo-LA" sz="3200" b="1" i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C6CAD08-1C86-4797-A230-AC33BDC681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35226" y="276837"/>
            <a:ext cx="5290931" cy="621341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585521597"/>
      </p:ext>
    </p:extLst>
  </p:cSld>
  <p:clrMapOvr>
    <a:masterClrMapping/>
  </p:clrMapOvr>
  <p:transition spd="med">
    <p:wedg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1939392" y="233521"/>
            <a:ext cx="4251683" cy="1192695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457200" fontAlgn="base">
              <a:spcBef>
                <a:spcPct val="0"/>
              </a:spcBef>
              <a:spcAft>
                <a:spcPct val="0"/>
              </a:spcAft>
            </a:pP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ສະເໜີຕົວລະຄອນສິນທຳ</a:t>
            </a:r>
            <a:endParaRPr lang="lo-LA" sz="3200" b="1" dirty="0" bmk="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1" name="Flowchart: Connector 10"/>
          <p:cNvSpPr/>
          <p:nvPr/>
        </p:nvSpPr>
        <p:spPr>
          <a:xfrm>
            <a:off x="788137" y="288307"/>
            <a:ext cx="1047111" cy="84908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6.2</a:t>
            </a:r>
            <a:endParaRPr lang="en-US" sz="3200" dirty="0"/>
          </a:p>
        </p:txBody>
      </p:sp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296518" y="1947024"/>
            <a:ext cx="4251683" cy="2566253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2800" b="1" u="sng" dirty="0">
                <a:latin typeface="Phetsarath OT" panose="02000500000000020004" pitchFamily="2" charset="0"/>
                <a:cs typeface="Phetsarath OT" pitchFamily="2" charset="0"/>
              </a:rPr>
              <a:t>ກິດຈະກຳ: 1</a:t>
            </a:r>
            <a:endParaRPr lang="en-US" sz="2800" b="1" u="sng" dirty="0">
              <a:latin typeface="Phetsarath OT" panose="02000500000000020004" pitchFamily="2" charset="0"/>
              <a:cs typeface="Phetsarath OT" pitchFamily="2" charset="0"/>
            </a:endParaRPr>
          </a:p>
          <a:p>
            <a:pPr algn="thaiDist"/>
            <a:endParaRPr lang="en-US" sz="2800" b="1" u="sng" dirty="0">
              <a:latin typeface="Phetsarath OT" panose="02000500000000020004" pitchFamily="2" charset="0"/>
              <a:cs typeface="Phetsarath OT" pitchFamily="2" charset="0"/>
            </a:endParaRPr>
          </a:p>
          <a:p>
            <a:pPr>
              <a:lnSpc>
                <a:spcPct val="150000"/>
              </a:lnSpc>
            </a:pPr>
            <a:r>
              <a:rPr lang="en-US" sz="2800" dirty="0">
                <a:latin typeface="Phetsarath OT" panose="02000500000000020004" pitchFamily="2" charset="0"/>
                <a:cs typeface="Phetsarath OT" pitchFamily="2" charset="0"/>
              </a:rPr>
              <a:t>1)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ຕົວລະຄອນສິນທໍາມີໃຜແດ່?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lvl="0">
              <a:lnSpc>
                <a:spcPct val="150000"/>
              </a:lnSpc>
            </a:pP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296518" y="5867425"/>
            <a:ext cx="678160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0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0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5465120-42B5-45EA-AF18-F09CE02A81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95219" y="909434"/>
            <a:ext cx="5600263" cy="5675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452638"/>
      </p:ext>
    </p:extLst>
  </p:cSld>
  <p:clrMapOvr>
    <a:masterClrMapping/>
  </p:clrMapOvr>
  <p:transition>
    <p:pull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633225" y="1291442"/>
            <a:ext cx="9458732" cy="4275115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6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ທັງສອງແມ່ນພໍ່ແມ່ຂອງຈັກກີມະຫາວົງ, ເປັນພະຍາປົກຄອງເມືອງໂກສີຜູ້ທີ່ມີຈິດໃຈກວ້າງຂວາງ, ເຮັດໃຫ້ບ້ານເມືອງຢູ່ເຢັນເປັນສຸກ, ປະຊາຊົນລາຊະດອນບໍ່ມີສິ່ງເດືອດຮ້ອນ ແລະ ນຳພາສ້າງບ້ານແປງເມືອງໃຫ້ຢູ່ເຢັນເປັນສຸກ.</a:t>
            </a:r>
            <a:endParaRPr lang="en-US" sz="36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ounded Rectangle 9">
            <a:extLst>
              <a:ext uri="{FF2B5EF4-FFF2-40B4-BE49-F238E27FC236}">
                <a16:creationId xmlns:a16="http://schemas.microsoft.com/office/drawing/2014/main" id="{839BC236-A7E6-44EF-9EDC-996288B51A61}"/>
              </a:ext>
            </a:extLst>
          </p:cNvPr>
          <p:cNvSpPr/>
          <p:nvPr/>
        </p:nvSpPr>
        <p:spPr>
          <a:xfrm>
            <a:off x="1893970" y="292595"/>
            <a:ext cx="5543174" cy="849085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ພະຍາໂກສີ ແລະ ນາງສີສຸພະລັດຕະນະ</a:t>
            </a:r>
            <a:endParaRPr lang="en-US" sz="32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7" name="Flowchart: Connector 6">
            <a:extLst>
              <a:ext uri="{FF2B5EF4-FFF2-40B4-BE49-F238E27FC236}">
                <a16:creationId xmlns:a16="http://schemas.microsoft.com/office/drawing/2014/main" id="{23F46479-FE8C-44E7-9601-D77E66F25E25}"/>
              </a:ext>
            </a:extLst>
          </p:cNvPr>
          <p:cNvSpPr/>
          <p:nvPr/>
        </p:nvSpPr>
        <p:spPr>
          <a:xfrm>
            <a:off x="785191" y="280741"/>
            <a:ext cx="1047111" cy="84908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</a:rPr>
              <a:t>1)</a:t>
            </a:r>
            <a:endParaRPr lang="en-US" sz="320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0510B00-BC13-4D7E-AF12-7618F4B648E8}"/>
              </a:ext>
            </a:extLst>
          </p:cNvPr>
          <p:cNvSpPr/>
          <p:nvPr/>
        </p:nvSpPr>
        <p:spPr>
          <a:xfrm>
            <a:off x="2874049" y="5965241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7950176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82222" y="1009220"/>
            <a:ext cx="9676846" cy="3970315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ເປັນຕົວແທນໃຫ້ແກ່ອຳນາດສັງຄົມສັກດີນາ ແຕ່ວ່າເປັນຕົວແທນທີ່ໂງ່ຈ້າ, ຂາດການຄົ້ນຄິດ, ເປັນຄົນເຊື່ອຄວາມເບົາ ເອົາຄວາມງ່າຍບໍ່ສະຫຼາດ, ບໍ່ຄົ້ນຄິດພິນິດໄຕ່ຕອງຫາເຫດຜົນ, ເອົາການຫຼິ້ນເປັນໃຫຍ່, ບໍ່ສົນໃຈນໍາວຽກບ້ານການເມືອງ, ໃຊ້ອາລົມຕັດສິນບັນຫາ.</a:t>
            </a:r>
            <a:endParaRPr lang="en-US" sz="32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ounded Rectangle 9">
            <a:extLst>
              <a:ext uri="{FF2B5EF4-FFF2-40B4-BE49-F238E27FC236}">
                <a16:creationId xmlns:a16="http://schemas.microsoft.com/office/drawing/2014/main" id="{839BC236-A7E6-44EF-9EDC-996288B51A61}"/>
              </a:ext>
            </a:extLst>
          </p:cNvPr>
          <p:cNvSpPr/>
          <p:nvPr/>
        </p:nvSpPr>
        <p:spPr>
          <a:xfrm>
            <a:off x="1868803" y="292595"/>
            <a:ext cx="4575766" cy="849085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ຕົວລະຄອນຈັກກີມະຫາວົງ</a:t>
            </a:r>
            <a:endParaRPr lang="en-US" sz="32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7" name="Flowchart: Connector 6">
            <a:extLst>
              <a:ext uri="{FF2B5EF4-FFF2-40B4-BE49-F238E27FC236}">
                <a16:creationId xmlns:a16="http://schemas.microsoft.com/office/drawing/2014/main" id="{23F46479-FE8C-44E7-9601-D77E66F25E25}"/>
              </a:ext>
            </a:extLst>
          </p:cNvPr>
          <p:cNvSpPr/>
          <p:nvPr/>
        </p:nvSpPr>
        <p:spPr>
          <a:xfrm>
            <a:off x="785191" y="292595"/>
            <a:ext cx="1047111" cy="84908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</a:rPr>
              <a:t>2)</a:t>
            </a:r>
            <a:endParaRPr lang="en-US" sz="320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0510B00-BC13-4D7E-AF12-7618F4B648E8}"/>
              </a:ext>
            </a:extLst>
          </p:cNvPr>
          <p:cNvSpPr/>
          <p:nvPr/>
        </p:nvSpPr>
        <p:spPr>
          <a:xfrm>
            <a:off x="2865661" y="5965241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6656676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57055" y="776893"/>
            <a:ext cx="9634901" cy="4386469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ອັນດີ:</a:t>
            </a:r>
            <a:r>
              <a:rPr lang="lo-LA" sz="32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ເມື່ອຮູ້ວ່າຖືກໃສ່ຮ້າຍກໍຈັບສັດຕູໄປຂັງ, ມັກຄວາມເປັນທຳແຕ່ເບິ່ງບັນຫາບໍ່ລະອຽດ, ຮັບຜິດ ຊອບຕໍ່ສິ່ງທີ່ຕົນເຮັດ, ມີພອນສະຫວັນໃນການຕໍ່ໄກ່, ຄ້ອງຊ້າງສະນັ້ນຈຶ່ງເຮັດໃຫ້ນາງແຕງອ່ອນຜູ້ສັດຊື່ບໍລິສຸດໄດ້ຮັບຄວາມທຸກທໍລະມານ. ບັນຫານີ້ເປັນສິ່ງຢັ້ງຢືນໃຫ້ເຫັນວ່າ ອຳນາດການປົກຄອງເມືອງໂກສີໃນຄາວນັ້ນແມ່ນບໍ່ມີຄວາມຍຸຕິທຳ.</a:t>
            </a:r>
            <a:endParaRPr lang="en-US" sz="32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0510B00-BC13-4D7E-AF12-7618F4B648E8}"/>
              </a:ext>
            </a:extLst>
          </p:cNvPr>
          <p:cNvSpPr/>
          <p:nvPr/>
        </p:nvSpPr>
        <p:spPr>
          <a:xfrm>
            <a:off x="2915995" y="5968265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6236488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272498" y="1529337"/>
            <a:ext cx="9676846" cy="4547985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ນາງ ແຕງອ່ອນ ເປັນລູກສາວຂອງພະຍາກຸມພົນ ແລະ ນາງ ທອງແດງຢູ່ເມືອງບາດານ. ນາງເປັນຍິງສາວສວຍສົດງົດງາມ ພໍ່ຈຶ່ງເຮັດຜາສາດເສົາດຽວໃຫ້ຢູ່ຈົນພະຍາຈັກກີ ມະຫາວົງຝັນເຫັນ ແລະ ໄປສູ່ຂໍເອົານາງມາເປັນເມຍ, ເມື່ອມາຢູ່ບໍ່ພໍເທົ່າໃດກໍຖືກກົດຂີ່ຂົ່ມເຫັງ ຕົກທຸກໄດ້ຍາກຖືກພະຍາຂັບໄລ່ໄສໜີ ແລະ ເຕະຕີຢ່າງທໍລະມານ. </a:t>
            </a:r>
            <a:endParaRPr lang="en-US" sz="32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ounded Rectangle 9">
            <a:extLst>
              <a:ext uri="{FF2B5EF4-FFF2-40B4-BE49-F238E27FC236}">
                <a16:creationId xmlns:a16="http://schemas.microsoft.com/office/drawing/2014/main" id="{839BC236-A7E6-44EF-9EDC-996288B51A61}"/>
              </a:ext>
            </a:extLst>
          </p:cNvPr>
          <p:cNvSpPr/>
          <p:nvPr/>
        </p:nvSpPr>
        <p:spPr>
          <a:xfrm>
            <a:off x="1888109" y="356135"/>
            <a:ext cx="4575766" cy="849085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ຕົວລະຄອນນາງແຕງອ່ອນ</a:t>
            </a:r>
            <a:endParaRPr lang="en-US" sz="32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7" name="Flowchart: Connector 6">
            <a:extLst>
              <a:ext uri="{FF2B5EF4-FFF2-40B4-BE49-F238E27FC236}">
                <a16:creationId xmlns:a16="http://schemas.microsoft.com/office/drawing/2014/main" id="{23F46479-FE8C-44E7-9601-D77E66F25E25}"/>
              </a:ext>
            </a:extLst>
          </p:cNvPr>
          <p:cNvSpPr/>
          <p:nvPr/>
        </p:nvSpPr>
        <p:spPr>
          <a:xfrm>
            <a:off x="785191" y="356134"/>
            <a:ext cx="1047111" cy="84908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</a:rPr>
              <a:t>3)</a:t>
            </a:r>
            <a:endParaRPr lang="en-US" sz="320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0510B00-BC13-4D7E-AF12-7618F4B648E8}"/>
              </a:ext>
            </a:extLst>
          </p:cNvPr>
          <p:cNvSpPr/>
          <p:nvPr/>
        </p:nvSpPr>
        <p:spPr>
          <a:xfrm>
            <a:off x="2899217" y="5985044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2849535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57055" y="413602"/>
            <a:ext cx="9676846" cy="4547985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ນາງໄດ້ຊັດເຊພະເນຈອນໄປດ້ວຍຄວາມອົດທົນນາງເປັນຕົວແທນໃຫ້ແກ່ເພດຍິງໃນສະໄໝນັ້ນ. ມີຄວາມອົດທົນຜ່ານຜ່າອຸປະສັກທີ່ເກີດຂຶ້ນ, ນາງມີນໍ້າໃຈຊື່ສັດບໍ່ລິສຸດຕໍ່ຜົວ ແລະ ຄອບຄົວຂອງນາງ, ບໍ່ລືມເຊື້ອຕະກູນຂອງຕົນ, ມີສິນທຳປະຈໍາໃຈ, ບໍ່ອວດອົ່ງທະນົງຕົວ, ຮັກລູກຮັກຜົວ, ມີຄວາມບໍລິສຸດໃຈ, ມີຄວາມເອື້ອເຟື້ອເພື່ອແຜ່</a:t>
            </a:r>
            <a:endParaRPr lang="en-US" sz="32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0510B00-BC13-4D7E-AF12-7618F4B648E8}"/>
              </a:ext>
            </a:extLst>
          </p:cNvPr>
          <p:cNvSpPr/>
          <p:nvPr/>
        </p:nvSpPr>
        <p:spPr>
          <a:xfrm>
            <a:off x="2899217" y="5976654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413772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07389" y="461395"/>
            <a:ext cx="9223841" cy="4513277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ສະແດງອອກໃນເວລາແມ່ໄວຍາກາເອົານາງທັງຫ້າມາຖວາຍໃຫ້ພະຍາ ນາງພໍໃຈໃນສິ່ທີ່ຜົວກະທໍາ. ເຖິງວ່ານາງຈະຖືກກ່າວຫາສິ່ງບໍ່ດີ ແລະ ຖືກທຸບຕີ ແຕ່ນາງກໍ່ຮັກຜົວ ແລະ ເສນາອາມາດທັງຫຼາຍທີ່ໃສ່ຮ້າຍປ້າຍສີນາງ ເຊິ່ງສະແດງອອກໃນເລື່ອງກ່ອນຈະໜີນາງກໍໄດ້ເອີ້ນສັ່ງລາບອກສອນສິ່ງທີ່ດີໃຫ້ແກ່ຊາວວັງທັງຫຼາຍ</a:t>
            </a:r>
            <a:endParaRPr lang="en-US" sz="32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0510B00-BC13-4D7E-AF12-7618F4B648E8}"/>
              </a:ext>
            </a:extLst>
          </p:cNvPr>
          <p:cNvSpPr/>
          <p:nvPr/>
        </p:nvSpPr>
        <p:spPr>
          <a:xfrm>
            <a:off x="2857272" y="5943099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2167913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73165" y="369117"/>
            <a:ext cx="9400009" cy="5162922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ນາງສັ່ງລາຜາສາດລາດຊະວັງຕ່າງໆໃນເມືອງ, ຍ້ອນຄວາມດີຂອງນາງສຸດທ້າຍນາງກໍກັບຄືນມາຢູ່ນໍາພະຍາປົກຄອງບ້ານເມືອງຄືເກົ່າ. </a:t>
            </a:r>
          </a:p>
          <a:p>
            <a:pPr algn="thaiDist">
              <a:lnSpc>
                <a:spcPct val="150000"/>
              </a:lnSpc>
            </a:pPr>
            <a:r>
              <a:rPr lang="lo-LA" sz="32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	ຈາກຕົວລະຄອນນາງແຕງອ່ອນ ໄດ້ເຮັດໃຫ້ເຫັນສະພາບສັງຄົມໃນສະໄໝນັ້ນ ມີການຍາດແຍ່ງແຂ່ງດີກັນເພື່ອຍົດຕໍາແໜ່ງ, ເອົາອຳນາດເງິນຄຳຕັດສິນທຸກການເຄື່ອນໄຫວ ແລະ ການພົວພັນຢູ່ໃນສັງຄົມ.</a:t>
            </a:r>
            <a:endParaRPr lang="en-US" sz="32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0510B00-BC13-4D7E-AF12-7618F4B648E8}"/>
              </a:ext>
            </a:extLst>
          </p:cNvPr>
          <p:cNvSpPr/>
          <p:nvPr/>
        </p:nvSpPr>
        <p:spPr>
          <a:xfrm>
            <a:off x="2947456" y="6026988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9897329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15111" y="520119"/>
            <a:ext cx="9576178" cy="5162922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ອຳນາດຂອງເງິນຄຳໄດ້ເຮັດໃຫ້ຈິດໃຈຂອງຄົນປ່ຽນໄປ, ຈິດໃຈຄົນທີ່ເຄີຍຈົ່ງຮັກພັກດີຕໍ່ນາງແຕງອ່ອນໃນເມື່ອກ່ອນ ບັດນີ້ໄດ້ກາຍເປັນສິ່ງທີ່ມົວໝອງ ສະນັ້ນ ນາງແຕງອ່ອນເຖິງຈະຊື່ສັດ ແລະ ມີສິນທໍາປານໃດກໍຕາມກໍບໍ່ອາດລົງຊີວິດຢູ່ໄດ້ ເຊິ່ງມັນເປັນການຂັດກັບຄຳເວົ້າທີ່ວ່າ: “ທໍາດີໄດ້ດີ ທຳຊົ່ວໄດ້ຊົ່ວ” ແຕ່ເຖິງຢ່າງໃດກໍຕາມຄວາມຈິງກໍຕ້ອງເປັນຄວາມມຈິງ, ສິນທຳຍາມໃດກໍຕ້ອງຊະອະທຳຢູ່ສະເໝີ.</a:t>
            </a:r>
            <a:endParaRPr lang="en-US" sz="32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0510B00-BC13-4D7E-AF12-7618F4B648E8}"/>
              </a:ext>
            </a:extLst>
          </p:cNvPr>
          <p:cNvSpPr/>
          <p:nvPr/>
        </p:nvSpPr>
        <p:spPr>
          <a:xfrm>
            <a:off x="2890827" y="6037799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76236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272498" y="1529338"/>
            <a:ext cx="9660068" cy="3881562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ຕົວລະຄອນທັງສອງນີ້ແມ່ນອ້າຍ ແລະ ນ້ອງຂອງນາງແຕງອ່ອນ ເຂົາເຈົ້າມີຄວາມຮັກແພງກັນບໍ່ລືມຊາດຕະກຸນດຽວກັນ ສະແດງອອກເມື່ອເຫັນນາງແຕງອ່ອນຕົກທຸກໄດ້ຍາກ ເຂົາເຈົ້າກໍໄດ້ຊ່ວຍເຫຼືອເຊິ່ກັນ ແລະ ກັນ ແລະ ກໍມີຄວາມຄຽດແຄ້ນຕໍ່ເມືອງຜົວຂອງນາງແຕງອ່ອນ, ເຂົາເຈົ້າໄດ້ຊ່ວຍເຫຼືອກັນຕໍ່ສູ້ໂດຍບໍ່ປະຖິ້ມກັນ.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ounded Rectangle 9">
            <a:extLst>
              <a:ext uri="{FF2B5EF4-FFF2-40B4-BE49-F238E27FC236}">
                <a16:creationId xmlns:a16="http://schemas.microsoft.com/office/drawing/2014/main" id="{839BC236-A7E6-44EF-9EDC-996288B51A61}"/>
              </a:ext>
            </a:extLst>
          </p:cNvPr>
          <p:cNvSpPr/>
          <p:nvPr/>
        </p:nvSpPr>
        <p:spPr>
          <a:xfrm>
            <a:off x="1877192" y="292594"/>
            <a:ext cx="5516670" cy="849085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ຕົວລະຄອນກຸມພາ, ກຸມພີ (ກໍລະກັນ)</a:t>
            </a:r>
            <a:endParaRPr lang="en-US" sz="32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7" name="Flowchart: Connector 6">
            <a:extLst>
              <a:ext uri="{FF2B5EF4-FFF2-40B4-BE49-F238E27FC236}">
                <a16:creationId xmlns:a16="http://schemas.microsoft.com/office/drawing/2014/main" id="{23F46479-FE8C-44E7-9601-D77E66F25E25}"/>
              </a:ext>
            </a:extLst>
          </p:cNvPr>
          <p:cNvSpPr/>
          <p:nvPr/>
        </p:nvSpPr>
        <p:spPr>
          <a:xfrm>
            <a:off x="765039" y="292593"/>
            <a:ext cx="1047111" cy="84908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</a:rPr>
              <a:t>4)</a:t>
            </a:r>
            <a:endParaRPr lang="en-US" sz="320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0510B00-BC13-4D7E-AF12-7618F4B648E8}"/>
              </a:ext>
            </a:extLst>
          </p:cNvPr>
          <p:cNvSpPr/>
          <p:nvPr/>
        </p:nvSpPr>
        <p:spPr>
          <a:xfrm>
            <a:off x="2815327" y="5965242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3679496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272498" y="1335508"/>
            <a:ext cx="10004016" cy="4547985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ແຕ່ງຂຶ້ນເພື່ອຊ່ວຍຕົວລະຄອນສິນທຳ ເຮັດໃຫ້ຕົວລະຄອນສິນທຳຢູ່ໃນເລື່ອງໄດ້ເຄື່ອນໄຫວ ຄື: ເຮັດໃຫ້ຈັກກີມະຫາວົງຫຼົງປ່າ, ເທບພະລີລາ ລ້ຽງທ້າວ ເກດສຸລິຍົງຍານ ພ້ອມທັງສອນວິຊາອາຄົມໃຫ້. ພະອິນໄດ້ບອກໃຫ້ທ້າວໄປນຳເອົາແມ່ທີ່ຖືກຍັກລັກເອົາໄປ ແລະ ໄດ້ເອົານໍ້າເຕົ້າແກ້ວມາຫົດເອົາສອງອ້າຍນ້ອງທີ່ຕາຍໄປນັ້ນໃຫ້ຄືນມາ, ເນລະມິດສວນດອກໄມ້ໃຫ້ນາງແຕງອ່ອນໄດ້ບູຊາອ້າຍ ແລະ ເນລະມິດໃຫ້ທ້າວ ເກດສຸລິຍົງຍານໄດ້ນັ່ງເມືອງ ແລ້ວພະອິນ ແລະ ເທບພະລີລາກໍໄດ້ລາເມືອ.</a:t>
            </a:r>
            <a:endParaRPr lang="en-US" sz="28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ounded Rectangle 9">
            <a:extLst>
              <a:ext uri="{FF2B5EF4-FFF2-40B4-BE49-F238E27FC236}">
                <a16:creationId xmlns:a16="http://schemas.microsoft.com/office/drawing/2014/main" id="{839BC236-A7E6-44EF-9EDC-996288B51A61}"/>
              </a:ext>
            </a:extLst>
          </p:cNvPr>
          <p:cNvSpPr/>
          <p:nvPr/>
        </p:nvSpPr>
        <p:spPr>
          <a:xfrm>
            <a:off x="1877192" y="284770"/>
            <a:ext cx="6007000" cy="849085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ຕົວລະຄອນພະອິນ ແລະ ນາງເທບພະລີລາ</a:t>
            </a:r>
            <a:endParaRPr lang="en-US" sz="32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7" name="Flowchart: Connector 6">
            <a:extLst>
              <a:ext uri="{FF2B5EF4-FFF2-40B4-BE49-F238E27FC236}">
                <a16:creationId xmlns:a16="http://schemas.microsoft.com/office/drawing/2014/main" id="{23F46479-FE8C-44E7-9601-D77E66F25E25}"/>
              </a:ext>
            </a:extLst>
          </p:cNvPr>
          <p:cNvSpPr/>
          <p:nvPr/>
        </p:nvSpPr>
        <p:spPr>
          <a:xfrm>
            <a:off x="785191" y="261716"/>
            <a:ext cx="1047111" cy="84908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</a:rPr>
              <a:t>5)</a:t>
            </a:r>
            <a:endParaRPr lang="en-US" sz="320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0510B00-BC13-4D7E-AF12-7618F4B648E8}"/>
              </a:ext>
            </a:extLst>
          </p:cNvPr>
          <p:cNvSpPr/>
          <p:nvPr/>
        </p:nvSpPr>
        <p:spPr>
          <a:xfrm>
            <a:off x="2932773" y="5942320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0324629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272497" y="1335509"/>
            <a:ext cx="9785903" cy="3882444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ທັງສີ່ນີ້ເປັນຕົວລະຄອນທີ່ໃກ້ສິດຕິດແທດກັບຈັກກີມະຫາວົງ ເປັນຜູ້ນຳພາທ່ຽວ, ໄປຕໍ່ໄກ່, ຄ້ອງຊ້າງ, ເປັນຜູ້ເຫັນນາງແຕງອ່ອນ ແລະ ນຳເອົານາງມາໃຫ້ຈັກກີມະຫາວົງ. ເມື່ອນາງ ແຕງອ່ອນຖືກໄລ່ໜີທັງສີ່ຄົນໄດ້ອ້ອນວອນຂໍນຳຊ່ວຍນາງແຕງອ່ອນ ພ້ອມທັງເລົ່າເລື່ອງປຽບທຽບເພື່ອກະຕຸ້ນຈິດໃຈໃຫ້ຄິດຖີ່ຖ້ວນ ແລະ ເມື່ອຈັກກີມະຫາວົງຮູ້ຄວາມຈິງທຸກຢ່າງແລ້ວກໍໄດ້ແຕ່ງຕັ້ງຕໍາແໜ່ງໃຫຍ່ໃຫ້ທ້າວທັງສີ່ເຊິ່ງ ເປັນຜູ້ເຕືອນສະຕິຫຼັກໝັ້ນຂອງຈັກກີມະຫາວົງ.</a:t>
            </a:r>
            <a:endParaRPr lang="en-US" sz="28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ounded Rectangle 9">
            <a:extLst>
              <a:ext uri="{FF2B5EF4-FFF2-40B4-BE49-F238E27FC236}">
                <a16:creationId xmlns:a16="http://schemas.microsoft.com/office/drawing/2014/main" id="{839BC236-A7E6-44EF-9EDC-996288B51A61}"/>
              </a:ext>
            </a:extLst>
          </p:cNvPr>
          <p:cNvSpPr/>
          <p:nvPr/>
        </p:nvSpPr>
        <p:spPr>
          <a:xfrm>
            <a:off x="1852518" y="195197"/>
            <a:ext cx="8114096" cy="849085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ຕົວລະຄອນຄຳເຝື້ອຝັ້ນ, ຄຸນຄານ, ທ້າວເຄັ່ງ ແລະ ທ້າວທຸມ</a:t>
            </a:r>
            <a:endParaRPr lang="en-US" sz="32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7" name="Flowchart: Connector 6">
            <a:extLst>
              <a:ext uri="{FF2B5EF4-FFF2-40B4-BE49-F238E27FC236}">
                <a16:creationId xmlns:a16="http://schemas.microsoft.com/office/drawing/2014/main" id="{23F46479-FE8C-44E7-9601-D77E66F25E25}"/>
              </a:ext>
            </a:extLst>
          </p:cNvPr>
          <p:cNvSpPr/>
          <p:nvPr/>
        </p:nvSpPr>
        <p:spPr>
          <a:xfrm>
            <a:off x="780240" y="195197"/>
            <a:ext cx="1047111" cy="84908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</a:rPr>
              <a:t>6)</a:t>
            </a:r>
            <a:endParaRPr lang="en-US" sz="320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0510B00-BC13-4D7E-AF12-7618F4B648E8}"/>
              </a:ext>
            </a:extLst>
          </p:cNvPr>
          <p:cNvSpPr/>
          <p:nvPr/>
        </p:nvSpPr>
        <p:spPr>
          <a:xfrm>
            <a:off x="2949551" y="5964677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6123836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73166" y="848946"/>
            <a:ext cx="9794292" cy="4547985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ທ້າວ ເກດສຸລິຍົງຍານ ເປັນຕົວແທນໃຫ້ແກ່ບຸກຄົນອຸດົມຄະຕິຄື: ມີຄວາມເກັ່ງກ້າສາມາດ, ມີຄວາມອົດທົນຜ່ານຜ່າຂໍ້ຫຍຸ້ງຍາກ, ຊື່ສັດຕໍ່ເຊື້ອຕະກຸນ ແລະ ເຮັດວຽກໂດຍບໍ່ຮຽກຮ້ອງຄຸນຄ່າຕອບແທນ. ແຕ່ຍ້ອນຄວາມເຫັນດີເຫັນຊອບຂອງປະຊາຊົນ ພ້ອມນີ້ທ້າວຍັງເປັນຜູ້ແກ້ໄຂຂໍ້ຂັດແຍ້ງຢູ່ໃນສັງຄົມ ແລະ ທ້າວຍັງໄດ້ພົບຄວາມຫຍຸ້ງຍາກຄື: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ounded Rectangle 9">
            <a:extLst>
              <a:ext uri="{FF2B5EF4-FFF2-40B4-BE49-F238E27FC236}">
                <a16:creationId xmlns:a16="http://schemas.microsoft.com/office/drawing/2014/main" id="{839BC236-A7E6-44EF-9EDC-996288B51A61}"/>
              </a:ext>
            </a:extLst>
          </p:cNvPr>
          <p:cNvSpPr/>
          <p:nvPr/>
        </p:nvSpPr>
        <p:spPr>
          <a:xfrm>
            <a:off x="1902359" y="284770"/>
            <a:ext cx="5066096" cy="849085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ຕົວລະຄອນທ້າວເກດສຸລິຍົງຍານ</a:t>
            </a:r>
            <a:endParaRPr lang="en-US" sz="32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7" name="Flowchart: Connector 6">
            <a:extLst>
              <a:ext uri="{FF2B5EF4-FFF2-40B4-BE49-F238E27FC236}">
                <a16:creationId xmlns:a16="http://schemas.microsoft.com/office/drawing/2014/main" id="{23F46479-FE8C-44E7-9601-D77E66F25E25}"/>
              </a:ext>
            </a:extLst>
          </p:cNvPr>
          <p:cNvSpPr/>
          <p:nvPr/>
        </p:nvSpPr>
        <p:spPr>
          <a:xfrm>
            <a:off x="793151" y="244209"/>
            <a:ext cx="1047111" cy="84908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</a:rPr>
              <a:t>7)</a:t>
            </a:r>
            <a:endParaRPr lang="en-US" sz="320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0510B00-BC13-4D7E-AF12-7618F4B648E8}"/>
              </a:ext>
            </a:extLst>
          </p:cNvPr>
          <p:cNvSpPr/>
          <p:nvPr/>
        </p:nvSpPr>
        <p:spPr>
          <a:xfrm>
            <a:off x="2865661" y="5961107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9883587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717114" y="400196"/>
            <a:ext cx="8871503" cy="4547985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ເກີດຈາກທ້ອງແມ່ມາກໍຖືກແມ່ໄວຍາກາທຳເຂັນເອົາທ້າວໃສ່ໄຫຝັງໄວ້ນອກເມືອງ. ນາງເທບລີລາໄດ້ເອົາໄປລ້ຽງພ້ອມທັງສັງສອນສາດຕະສິນອາຄົມໃຫ້ ແລະ ທ້າວກໍໄດ້ຕໍ່ສູ້ກັບຍັກຕ່າງໆເພື່ອນຳເອົາແມ່ມາໃຫ້ພໍ່ຈົນໄດ້ຮັບໄຊຊະນະ ແລະ ຍ້ອນຄວາມດີດັ່ງກ່າວສຸດທ້າຍທ້າວກໍໄດ້ເປັນຜູ້ປົກຄອງເມືອງແທນພໍ່.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0510B00-BC13-4D7E-AF12-7618F4B648E8}"/>
              </a:ext>
            </a:extLst>
          </p:cNvPr>
          <p:cNvSpPr/>
          <p:nvPr/>
        </p:nvSpPr>
        <p:spPr>
          <a:xfrm>
            <a:off x="2915995" y="5989844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4681372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272497" y="1335508"/>
            <a:ext cx="9735569" cy="4547985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ຕົວລະຄອນທັງສີ່ເປັນຕົວລະຄອນປະກອບ. ນາງ ປະທຸມມາ ແມ່ນຍັກຫັດຖະຈັກ ໄດ້ມາຈາກດອກບົວ ແລະ ໄດ້ຕົກລົງກັບນາງ ສູນທອນ ຜູ້ເປັນເມຍວ່າເອົານາງ ປະທຸມມາໃຫ້ເປັນລູກ ແລະ ໄດ້ລ້ຽງດູຢ່າງເອົາໃຈໃສ່.ຈາກນັ້ນ, ກໍໄປລັກເອົານາງ ອິນທອງເປັນລູກສາວຂອງພະຍາຈັກຂິນຢູ່ເມືອງຈັກຂິນ, ໄປລັກເອົານາງ ຢາດຟ້າລູກສາວຂອງພະຍາຊົມພູຢູ່ເມືອງຊົມພູເພື່ອເອົາມາເປັນເພື່ອນລູກສາວ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ounded Rectangle 9">
            <a:extLst>
              <a:ext uri="{FF2B5EF4-FFF2-40B4-BE49-F238E27FC236}">
                <a16:creationId xmlns:a16="http://schemas.microsoft.com/office/drawing/2014/main" id="{839BC236-A7E6-44EF-9EDC-996288B51A61}"/>
              </a:ext>
            </a:extLst>
          </p:cNvPr>
          <p:cNvSpPr/>
          <p:nvPr/>
        </p:nvSpPr>
        <p:spPr>
          <a:xfrm>
            <a:off x="1759841" y="106017"/>
            <a:ext cx="6192531" cy="1139918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ຕົວລະຄອນນາງປະທຸມມາ, ນາງຢາດຟ້າ, ນາງອິນທອງ ແລະ ນາງຈັນຫອມ</a:t>
            </a:r>
            <a:endParaRPr lang="en-US" sz="32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7" name="Flowchart: Connector 6">
            <a:extLst>
              <a:ext uri="{FF2B5EF4-FFF2-40B4-BE49-F238E27FC236}">
                <a16:creationId xmlns:a16="http://schemas.microsoft.com/office/drawing/2014/main" id="{23F46479-FE8C-44E7-9601-D77E66F25E25}"/>
              </a:ext>
            </a:extLst>
          </p:cNvPr>
          <p:cNvSpPr/>
          <p:nvPr/>
        </p:nvSpPr>
        <p:spPr>
          <a:xfrm>
            <a:off x="785191" y="106017"/>
            <a:ext cx="941094" cy="11399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</a:rPr>
              <a:t>8)</a:t>
            </a:r>
            <a:endParaRPr lang="en-US" sz="320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0510B00-BC13-4D7E-AF12-7618F4B648E8}"/>
              </a:ext>
            </a:extLst>
          </p:cNvPr>
          <p:cNvSpPr/>
          <p:nvPr/>
        </p:nvSpPr>
        <p:spPr>
          <a:xfrm>
            <a:off x="2949551" y="5973066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7250283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740450" y="463054"/>
            <a:ext cx="8426886" cy="3437828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ຈາກນັ້ນ ກໍໄປລັກເອົານາງຈັນຫອມເຊິ່ງເປັນລູກສາວຂອງພະຍາເມືອງຍັກສາລະວັນ. ທັງສີ່ຕົວລະຄອນນີ້ແມ່ນລູກຂອງຍັກແຕ່ກໍມີຈິດໃຈຄືກັບມະນຸດ ແລະ ທ້າວເກດສຸລິຍົງຍານ ກໍໄດ້ເອົານາງທັງສີ່ນີ້ຂຶ້ນມາເປັນເມຍ.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0510B00-BC13-4D7E-AF12-7618F4B648E8}"/>
              </a:ext>
            </a:extLst>
          </p:cNvPr>
          <p:cNvSpPr/>
          <p:nvPr/>
        </p:nvSpPr>
        <p:spPr>
          <a:xfrm>
            <a:off x="2865661" y="6006622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8457892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1811890" y="233425"/>
            <a:ext cx="5350327" cy="1192695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457200" fontAlgn="base">
              <a:spcBef>
                <a:spcPct val="0"/>
              </a:spcBef>
              <a:spcAft>
                <a:spcPct val="0"/>
              </a:spcAft>
            </a:pP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ສະເໜີຕົວລະຄອນອະທຳ</a:t>
            </a:r>
            <a:endParaRPr lang="lo-LA" sz="3200" b="1" dirty="0" bmk="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1" name="Flowchart: Connector 10"/>
          <p:cNvSpPr/>
          <p:nvPr/>
        </p:nvSpPr>
        <p:spPr>
          <a:xfrm>
            <a:off x="731223" y="382625"/>
            <a:ext cx="1047111" cy="84908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6.3</a:t>
            </a:r>
            <a:endParaRPr lang="en-US" sz="3200" dirty="0"/>
          </a:p>
        </p:txBody>
      </p:sp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513339" y="3013569"/>
            <a:ext cx="2733202" cy="2106782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2800" b="1" u="sng" dirty="0">
                <a:latin typeface="Phetsarath OT" panose="02000500000000020004" pitchFamily="2" charset="0"/>
                <a:cs typeface="Phetsarath OT" pitchFamily="2" charset="0"/>
              </a:rPr>
              <a:t>ກິດຈະກຳ: </a:t>
            </a:r>
            <a:r>
              <a:rPr lang="en-US" sz="2800" b="1" u="sng" dirty="0">
                <a:latin typeface="Phetsarath OT" panose="02000500000000020004" pitchFamily="2" charset="0"/>
                <a:cs typeface="Phetsarath OT" pitchFamily="2" charset="0"/>
              </a:rPr>
              <a:t>2</a:t>
            </a:r>
          </a:p>
          <a:p>
            <a:pPr>
              <a:lnSpc>
                <a:spcPct val="150000"/>
              </a:lnSpc>
            </a:pPr>
            <a:r>
              <a:rPr lang="en-US" sz="2800" dirty="0">
                <a:latin typeface="Phetsarath OT" panose="02000500000000020004" pitchFamily="2" charset="0"/>
                <a:cs typeface="Phetsarath OT" pitchFamily="2" charset="0"/>
              </a:rPr>
              <a:t>1)</a:t>
            </a:r>
            <a:r>
              <a:rPr lang="lo-LA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ຕົວລະຄອນອະທໍາມີໃຜແດ່?</a:t>
            </a:r>
            <a:endParaRPr lang="en-US" sz="28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2828700" y="6020429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7684E5FD-5190-4FC7-BD62-6A15A3027002}"/>
              </a:ext>
            </a:extLst>
          </p:cNvPr>
          <p:cNvSpPr/>
          <p:nvPr/>
        </p:nvSpPr>
        <p:spPr>
          <a:xfrm>
            <a:off x="3420836" y="2442867"/>
            <a:ext cx="8587408" cy="3577562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ແຕ່ກ່ອນແມ່ໄວຍາກາ ໄດ້ເປັນຜູ້ທີ່ຮັ່ງມີ ເປັນເສດຖີໃນເມືອງ. ເມື່ອຜົວຕາຍເງິນຄໍາກໍຄ່ອຍໝົດໄປ ຈາກນັ້ນ ແມ່ໄວຍາກາກໍໄດ້ວາງແຜນຕ່າງໆໄວ້ຄື: ທໍາອິດໄດ້ວາງແຜນໃຫ້ລູກສາວທັງຫ້າຂອງນາງໄປເປັນເມຍຂອງພະຍາຈັກກີມະຫາວົງ ໂດຍເອົານາງທັງຫ້າໄປຖວາຍໃຫ້ພະຍາ.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C66D9CA-5D0D-4605-9905-1B0710008122}"/>
              </a:ext>
            </a:extLst>
          </p:cNvPr>
          <p:cNvSpPr/>
          <p:nvPr/>
        </p:nvSpPr>
        <p:spPr>
          <a:xfrm>
            <a:off x="3680012" y="1614406"/>
            <a:ext cx="6474849" cy="640175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lvl="0" algn="thaiDi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Phetsarath OT" panose="02000500000000020004" pitchFamily="2" charset="0"/>
              </a:rPr>
              <a:t>1) </a:t>
            </a:r>
            <a:r>
              <a:rPr lang="lo-LA" sz="3200" b="1" dirty="0">
                <a:latin typeface="Times New Roman" panose="02020603050405020304" pitchFamily="18" charset="0"/>
                <a:ea typeface="Calibri" panose="020F0502020204030204" pitchFamily="34" charset="0"/>
                <a:cs typeface="Phetsarath OT" panose="02000500000000020004" pitchFamily="2" charset="0"/>
              </a:rPr>
              <a:t>ຕົວລະຄອນແມ່ໄວຍາກາພ້ອມດ້ວຍບໍລິວານ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8192005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1147543" y="452199"/>
            <a:ext cx="7702842" cy="4731026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ເມື່ອໄດ້ເປັນເມຍພະຍາແລ້ວ ແມ່ໄວຍາກາກໍໄດ້ວາງແຜນທຳລາຍນາງແຕງອ່ອນ ເຊິ່ງເປັນເມຍຫຼວງເພື່ອຫວັງໃຫ້ລູກສາວຂອງຕົນເປັນໃຫຍ່ ຈຶ່ງໄດ້ເອົາແຂ້ມາປ່ຽນແທນເອົາລູກຂອງນາງແຕງອ່ອນ ໂດຍສັບສໍ່ຕ່າງໆນາໆຕໍ່ພະຍາ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06314A2-4E9B-44C0-BD35-5FB030D30147}"/>
              </a:ext>
            </a:extLst>
          </p:cNvPr>
          <p:cNvSpPr/>
          <p:nvPr/>
        </p:nvSpPr>
        <p:spPr>
          <a:xfrm>
            <a:off x="2863836" y="5963402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1108008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60313" y="678702"/>
            <a:ext cx="9649088" cy="3717129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ພ້ອມທັງເອົາເງິນຄໍາອອກມາຊື້ຈ້າງພວກເສນາອາມາດ, ແສນເມືອງ ແລະ ສາວໃຊ້ທຸກຄົນ ໃຫ້ປິດປາກບໍ່ໃຫ້ພະຍາຮູ້ ແລະ ສັບສໍ່ໃຫ້ພະຍາຂັບໄລ່ນາງແຕງອ່ອນໜີ ແລະ ແມ່ໄວຍາກາ ກໍໄດ້ຕາມຄວາມປະສົງຄື: ໄດ້ມີໜ້າມີຕາ, ເປັນຜູ້ວາງແຜນຄຸມຄອງຕ່າງໆ.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06314A2-4E9B-44C0-BD35-5FB030D30147}"/>
              </a:ext>
            </a:extLst>
          </p:cNvPr>
          <p:cNvSpPr/>
          <p:nvPr/>
        </p:nvSpPr>
        <p:spPr>
          <a:xfrm>
            <a:off x="2863836" y="6022124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3377032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225288" y="1245704"/>
            <a:ext cx="11794434" cy="4691271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ຍັກຫັດຖະຈັກ ເປັນຍັກທີ່ປົກຄອງເມືອງນັນທະພານມີມະເຫສີຊື່ວ່ານາງສູນທອນ, ມີນ້ອງຊາຍຊື່ຍັກຄົວສະລຶງ ແລະ ຍັກຫັດສະກຶດ, ນ້ອງຊາຍທັງສອງນີ້ ແມ່ນຜູ້ທ່ຽວຊອກກິນມະນຸດ. ຍັກຫັດຖະຈັກບໍ່ມີລູກຈຶ່ງໄດ້ນາງປະ ທຸມມາຈາກດອກບົວມາເປັນລູກ ຈາກນັ້ນ ກໍໄດ້ໄປຊອກລັກເອົາລູກສາວຂອງພະຍາເມືອງຕ່າງໆມາເປັນໝູ່ລູກສາວຂອງຕົນເອງເຮັດໃຫ້ພະຍາເມືອງເລົ່ານີ້ມີຄວາມເດືອດຮ້ອນພ້ອມນີ້ກໍໄດ້ສົ່ງນ້ອງທັງສອງຈອບກິນມະນຸດ ຫຼື ຜູ້ທີ່ເຂົ້າມາໃນເມືອງ.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Flowchart: Connector 3">
            <a:extLst>
              <a:ext uri="{FF2B5EF4-FFF2-40B4-BE49-F238E27FC236}">
                <a16:creationId xmlns:a16="http://schemas.microsoft.com/office/drawing/2014/main" id="{522550E6-4B07-4602-87CD-1690D32CE653}"/>
              </a:ext>
            </a:extLst>
          </p:cNvPr>
          <p:cNvSpPr/>
          <p:nvPr/>
        </p:nvSpPr>
        <p:spPr>
          <a:xfrm>
            <a:off x="765859" y="156497"/>
            <a:ext cx="1047111" cy="956683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2)</a:t>
            </a:r>
            <a:endParaRPr lang="en-US" sz="3200" dirty="0"/>
          </a:p>
        </p:txBody>
      </p:sp>
      <p:sp>
        <p:nvSpPr>
          <p:cNvPr id="6" name="Rounded Rectangle 9">
            <a:extLst>
              <a:ext uri="{FF2B5EF4-FFF2-40B4-BE49-F238E27FC236}">
                <a16:creationId xmlns:a16="http://schemas.microsoft.com/office/drawing/2014/main" id="{D514C49A-A131-49CA-97F5-C5C89E181564}"/>
              </a:ext>
            </a:extLst>
          </p:cNvPr>
          <p:cNvSpPr/>
          <p:nvPr/>
        </p:nvSpPr>
        <p:spPr>
          <a:xfrm>
            <a:off x="1846526" y="202881"/>
            <a:ext cx="8007889" cy="956683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ຕົວລະຄອນຍັກຫັດຖະຈັກ, ຍັກຄົດສະລຶງ, ຍັກຫັດສະກຶດ</a:t>
            </a:r>
            <a:endParaRPr lang="en-US" sz="32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5EC413D-41A8-4FE4-82EB-288F3DB5CB7A}"/>
              </a:ext>
            </a:extLst>
          </p:cNvPr>
          <p:cNvSpPr/>
          <p:nvPr/>
        </p:nvSpPr>
        <p:spPr>
          <a:xfrm>
            <a:off x="2876209" y="6023115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8300018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1890092" y="276777"/>
            <a:ext cx="3604698" cy="977635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457200" fontAlgn="base">
              <a:spcBef>
                <a:spcPct val="0"/>
              </a:spcBef>
              <a:spcAft>
                <a:spcPct val="0"/>
              </a:spcAft>
            </a:pP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ສິລະປະການແຕ່ງ </a:t>
            </a:r>
            <a:endParaRPr lang="lo-LA" sz="3200" b="1" dirty="0" bmk="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1" name="Flowchart: Connector 10"/>
          <p:cNvSpPr/>
          <p:nvPr/>
        </p:nvSpPr>
        <p:spPr>
          <a:xfrm>
            <a:off x="746191" y="276777"/>
            <a:ext cx="1047111" cy="84908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6.4</a:t>
            </a:r>
            <a:endParaRPr lang="en-US" sz="3200" dirty="0"/>
          </a:p>
        </p:txBody>
      </p:sp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135834" y="2374084"/>
            <a:ext cx="3508514" cy="2157116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2800" b="1" u="sng" dirty="0">
                <a:latin typeface="Phetsarath OT" panose="02000500000000020004" pitchFamily="2" charset="0"/>
                <a:cs typeface="Phetsarath OT" pitchFamily="2" charset="0"/>
              </a:rPr>
              <a:t>ກິດຈະກຳ: </a:t>
            </a:r>
            <a:r>
              <a:rPr lang="en-US" sz="2800" b="1" u="sng" dirty="0">
                <a:latin typeface="Phetsarath OT" panose="02000500000000020004" pitchFamily="2" charset="0"/>
                <a:cs typeface="Phetsarath OT" pitchFamily="2" charset="0"/>
              </a:rPr>
              <a:t>3</a:t>
            </a:r>
          </a:p>
          <a:p>
            <a:pPr>
              <a:lnSpc>
                <a:spcPct val="150000"/>
              </a:lnSpc>
            </a:pPr>
            <a:r>
              <a:rPr lang="en-US" sz="2800" dirty="0">
                <a:latin typeface="Phetsarath OT" panose="02000500000000020004" pitchFamily="2" charset="0"/>
                <a:cs typeface="Phetsarath OT" pitchFamily="2" charset="0"/>
              </a:rPr>
              <a:t>1)</a:t>
            </a:r>
            <a:r>
              <a:rPr lang="lo-LA" dirty="0"/>
              <a:t>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ສິລະປະການແຕ່ງເປັນແນວໃດ?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8F8B78-B350-446B-9EA8-E7A304288F1F}"/>
              </a:ext>
            </a:extLst>
          </p:cNvPr>
          <p:cNvSpPr/>
          <p:nvPr/>
        </p:nvSpPr>
        <p:spPr>
          <a:xfrm>
            <a:off x="2912590" y="5981059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7684E5FD-5190-4FC7-BD62-6A15A3027002}"/>
              </a:ext>
            </a:extLst>
          </p:cNvPr>
          <p:cNvSpPr/>
          <p:nvPr/>
        </p:nvSpPr>
        <p:spPr>
          <a:xfrm>
            <a:off x="3644348" y="2374085"/>
            <a:ext cx="8411818" cy="3405338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ການໃຊ້ສັບພາສາ ສ່ວນຫຼາຍແມ່ນຄຳສັບມີຮູບພາບ ແລະ ສັບທີ່ປະຊາຊົນເຄີຍໃຊ້ ອ່ານແລ້ວສາມາດເຂົ້າໃຈໄດ້ພາໃຫ້ບົດເລື່ອງມີຄວາມດູດດື່ມ ແລະ ຈັບອົກຈັບໃຈຕໍ່ຜູ້ອ່ານຜູ້ຟັງເປັນຢ່າງດີ. ແຕ່ຍັງມີບາງສັບເປັບສັບທີ່ເຂົ້າໃຈງ່າຍ, ຕ້ອງໄດ້ສຶກສາ ແລະ ຕີຄວາມມາຍຢ່າງລະອຽດ.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304ACEF-6A42-4A2B-B72F-28A0F27F5031}"/>
              </a:ext>
            </a:extLst>
          </p:cNvPr>
          <p:cNvSpPr/>
          <p:nvPr/>
        </p:nvSpPr>
        <p:spPr>
          <a:xfrm>
            <a:off x="3884102" y="1580550"/>
            <a:ext cx="5327009" cy="640175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thaiDi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Phetsarath OT" panose="02000500000000020004" pitchFamily="2" charset="0"/>
              </a:rPr>
              <a:t>1)</a:t>
            </a:r>
            <a:r>
              <a:rPr lang="lo-LA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Phetsarath OT" panose="02000500000000020004" pitchFamily="2" charset="0"/>
              </a:rPr>
              <a:t>ການໃຊ້ສັບພາສາ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448440275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39981" y="1394187"/>
            <a:ext cx="9686199" cy="3700726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ການວາດພາບທຳມະຊາດໃນເລື່ອງສ່ວນຫຼາຍ ແມ່ນພາບໃກ້ສິດຕິດພັນກັບການດຳລົງຊີວິດຂອງປະຊາຊົນ, ເວົ້າເຖິງຄວາມອຸດົມຮັ່ງມີ ແລະ ຄວາມສວຍສົດງົດງາມຂອງປະເທດຊາດເປັນຕົ້ນແມ່ນສັດສາວາສິ່ງ, ຕົ້ນໄມ້ໃບຫຍ້າ, ດອກໄມ້ນາໆພັນ ແລະ ອື່ນໆເປັັນສິ່ງກະຕຸ້ນໃຫ້ຄົນເຮົາມີນໍ້າໃຈຮັກຊາດ, ຮັກບ້ານເກີດເມືອງນອນຂອງຕົນ.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Flowchart: Connector 3">
            <a:extLst>
              <a:ext uri="{FF2B5EF4-FFF2-40B4-BE49-F238E27FC236}">
                <a16:creationId xmlns:a16="http://schemas.microsoft.com/office/drawing/2014/main" id="{522550E6-4B07-4602-87CD-1690D32CE653}"/>
              </a:ext>
            </a:extLst>
          </p:cNvPr>
          <p:cNvSpPr/>
          <p:nvPr/>
        </p:nvSpPr>
        <p:spPr>
          <a:xfrm>
            <a:off x="771938" y="312127"/>
            <a:ext cx="1047111" cy="84908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2)</a:t>
            </a:r>
            <a:endParaRPr lang="en-US" sz="3200" dirty="0"/>
          </a:p>
        </p:txBody>
      </p:sp>
      <p:sp>
        <p:nvSpPr>
          <p:cNvPr id="6" name="Rounded Rectangle 9">
            <a:extLst>
              <a:ext uri="{FF2B5EF4-FFF2-40B4-BE49-F238E27FC236}">
                <a16:creationId xmlns:a16="http://schemas.microsoft.com/office/drawing/2014/main" id="{D514C49A-A131-49CA-97F5-C5C89E181564}"/>
              </a:ext>
            </a:extLst>
          </p:cNvPr>
          <p:cNvSpPr/>
          <p:nvPr/>
        </p:nvSpPr>
        <p:spPr>
          <a:xfrm>
            <a:off x="1886256" y="258329"/>
            <a:ext cx="4979266" cy="956683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ການວາດພາບທຳມະຊາດ</a:t>
            </a:r>
            <a:endParaRPr lang="en-US" sz="32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5EC413D-41A8-4FE4-82EB-288F3DB5CB7A}"/>
              </a:ext>
            </a:extLst>
          </p:cNvPr>
          <p:cNvSpPr/>
          <p:nvPr/>
        </p:nvSpPr>
        <p:spPr>
          <a:xfrm>
            <a:off x="2852408" y="5999507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8391799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278805" y="816211"/>
            <a:ext cx="9922207" cy="3700726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ຫຼາຍຫຼາກລົ້ນ                      ພັນເພດມາລາ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ບົວບານງາມ                        ໝື່ນດວງເຫຼືອງເຫຼື້ອມ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ດູຕະການລົ້ນ                       ຫອມໂຮຍຫົດຮ່ວງ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ຝູງໝູ່ແມງຜູ່ເຜິ້ງ                  ສະແຫວງກົ້ວກິ່ນລະອອງ...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5EC413D-41A8-4FE4-82EB-288F3DB5CB7A}"/>
              </a:ext>
            </a:extLst>
          </p:cNvPr>
          <p:cNvSpPr/>
          <p:nvPr/>
        </p:nvSpPr>
        <p:spPr>
          <a:xfrm>
            <a:off x="5712203" y="5961953"/>
            <a:ext cx="4886740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ກົມວັນນະຄະດີ </a:t>
            </a:r>
            <a:r>
              <a:rPr lang="lo-LA" sz="2400" dirty="0">
                <a:latin typeface="Times New Roman" panose="02020603050405020304" pitchFamily="18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1967 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6490243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690982" y="1346154"/>
            <a:ext cx="9300305" cy="3766987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lvl="0" indent="-457200" algn="thaiDi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ພາບພາຍນອກ (ພັນລະນາຮູບຮ່າງທາງນອກ). ຕົວຢ່າງ: ອາຍຸໄດ້ 15 ຊອນບ່າວ...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457200" lvl="0" indent="-457200" algn="thaiDi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ວາດພາບພາຍໃນ (ແນວຄິດຈິດໃຈ) ຂອງຕົວລະຄອນ ແລະ ອາການຂອງສັດທີ່ມີຕໍ່ນາງແຕງອ່ອນ.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Flowchart: Connector 3">
            <a:extLst>
              <a:ext uri="{FF2B5EF4-FFF2-40B4-BE49-F238E27FC236}">
                <a16:creationId xmlns:a16="http://schemas.microsoft.com/office/drawing/2014/main" id="{522550E6-4B07-4602-87CD-1690D32CE653}"/>
              </a:ext>
            </a:extLst>
          </p:cNvPr>
          <p:cNvSpPr/>
          <p:nvPr/>
        </p:nvSpPr>
        <p:spPr>
          <a:xfrm>
            <a:off x="771938" y="389471"/>
            <a:ext cx="1047111" cy="84908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3)</a:t>
            </a:r>
            <a:endParaRPr lang="en-US" sz="3200" dirty="0"/>
          </a:p>
        </p:txBody>
      </p:sp>
      <p:sp>
        <p:nvSpPr>
          <p:cNvPr id="6" name="Rounded Rectangle 9">
            <a:extLst>
              <a:ext uri="{FF2B5EF4-FFF2-40B4-BE49-F238E27FC236}">
                <a16:creationId xmlns:a16="http://schemas.microsoft.com/office/drawing/2014/main" id="{D514C49A-A131-49CA-97F5-C5C89E181564}"/>
              </a:ext>
            </a:extLst>
          </p:cNvPr>
          <p:cNvSpPr/>
          <p:nvPr/>
        </p:nvSpPr>
        <p:spPr>
          <a:xfrm>
            <a:off x="1911302" y="389471"/>
            <a:ext cx="4310533" cy="956683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ການວາດພາບຕົວລະຄອນ</a:t>
            </a:r>
            <a:endParaRPr lang="en-US" sz="32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5EC413D-41A8-4FE4-82EB-288F3DB5CB7A}"/>
              </a:ext>
            </a:extLst>
          </p:cNvPr>
          <p:cNvSpPr/>
          <p:nvPr/>
        </p:nvSpPr>
        <p:spPr>
          <a:xfrm>
            <a:off x="2953076" y="6069824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7913883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92398" y="1037661"/>
            <a:ext cx="9800894" cy="4322261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ການປະດິດແຕ່ງແຕ່ລະວັກແຕ່ລະຕອນ ແມ່ນໄດ້ສ້າງຄວາມສົນໃຈໃຫ້ແກ່ຜູ້ອ່ານ, ຜູ້ຟັງເປັນເນື່ອງນິດລຽນຕິດ ແລະ ຕໍ່ເນື່ອງໄປ.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32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	ຈຸດອ່ອນ :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ບາງເທື່ອກໍມີບາງສັບເຂົ້າໃຈຍາກ, ສິລະປະລີລາການແຕ່ງຍັງບໍ່ເປັນໄປຕາມຫຼັກການແຕ່ງກອນ. ບາງບົດຂາດການສຳຜັດເອກ, ໂທ, ບໍ່ເກາະກ່າຍເນື່ອງກັນດີ.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Flowchart: Connector 3">
            <a:extLst>
              <a:ext uri="{FF2B5EF4-FFF2-40B4-BE49-F238E27FC236}">
                <a16:creationId xmlns:a16="http://schemas.microsoft.com/office/drawing/2014/main" id="{522550E6-4B07-4602-87CD-1690D32CE653}"/>
              </a:ext>
            </a:extLst>
          </p:cNvPr>
          <p:cNvSpPr/>
          <p:nvPr/>
        </p:nvSpPr>
        <p:spPr>
          <a:xfrm>
            <a:off x="745433" y="323450"/>
            <a:ext cx="1047111" cy="84908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4)</a:t>
            </a:r>
            <a:endParaRPr lang="en-US" sz="3200" dirty="0"/>
          </a:p>
        </p:txBody>
      </p:sp>
      <p:sp>
        <p:nvSpPr>
          <p:cNvPr id="6" name="Rounded Rectangle 9">
            <a:extLst>
              <a:ext uri="{FF2B5EF4-FFF2-40B4-BE49-F238E27FC236}">
                <a16:creationId xmlns:a16="http://schemas.microsoft.com/office/drawing/2014/main" id="{D514C49A-A131-49CA-97F5-C5C89E181564}"/>
              </a:ext>
            </a:extLst>
          </p:cNvPr>
          <p:cNvSpPr/>
          <p:nvPr/>
        </p:nvSpPr>
        <p:spPr>
          <a:xfrm>
            <a:off x="1859752" y="265996"/>
            <a:ext cx="4085246" cy="956683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ສິລະປະວັກຕອນ</a:t>
            </a:r>
            <a:endParaRPr lang="en-US" sz="32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5EC413D-41A8-4FE4-82EB-288F3DB5CB7A}"/>
              </a:ext>
            </a:extLst>
          </p:cNvPr>
          <p:cNvSpPr/>
          <p:nvPr/>
        </p:nvSpPr>
        <p:spPr>
          <a:xfrm>
            <a:off x="2960127" y="5991840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708481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657624" y="377261"/>
            <a:ext cx="9031659" cy="4577961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ສະຫຼຸບ :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ໜັງສືເລື່ອງ ນາງ ແຕງອ່ອນ ເປັນກອນອ່ານທຳມະດາ, ມີຫຼາຍບັ້ນແຕ່ລະບັ້ນມີເນື້ອໃນຕ່າງກັນແລະ ເພິ່ນໄດ້ຈັດເຂົ້າເປັນໜັງສືເລື່ອງຊາດົກ (ເພາະວ່າມີສິ່ງອັດສະຈັນເກີດຂຶ້ນ ແລະ ສິ່ງສັກສິດມາຊ່ວຍ). ນັກແຕ່ງໄດ້ປະດິດແຕ່ງຕາມທິດສະດີຂອງສາສະໜາ. ຍ້ອນອີງໃສ່ທິດສະດີຂອງສາສະໜາໜັງສືຈຶ່ງມີຈຸດອ່ອນຄ້າງຄາຢູ່.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5EC413D-41A8-4FE4-82EB-288F3DB5CB7A}"/>
              </a:ext>
            </a:extLst>
          </p:cNvPr>
          <p:cNvSpPr/>
          <p:nvPr/>
        </p:nvSpPr>
        <p:spPr>
          <a:xfrm>
            <a:off x="2907680" y="5947152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2306566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81456" y="391122"/>
            <a:ext cx="9501443" cy="5134552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ດ້ານໜຶ່ງກໍອີງໃສ່ທັດສະນະຂອງນັກແຕ່ງ, ແກ້ໄຂຂໍ້ຂັດແຍ້ງຢູ່ໃນສັງຄົມບໍ່ທັນແຈ້ງ ແລະ ຍ້ອນສະ ພາບປະຫວັດສາດເປື່ອຍເຍື່ອຍຈຶ່ງເຮັດໃຫ້ນັກແຕ່ງຖືກຈໍາກັດ. ນັກແຕ່ງໄດ້ຊີ້ໃຫ້ພວກເຮົາເຫັນເຫດກາານຄວາມຈິງທີ່ເກີດຂຶ້ນຢູ່ໃນສັງ ຄົມ. ຍ້ອນສັງຄົມມີຊົນຊັ້ນ, ມີການກົດຂີ່ຂູດຮີດລະຫວ່າງຄົນກັບຄົນຢ່າງໜັກໜ່ວງ, ເຮັດໃຫ້ສັງຄົມກ້ຽວໄປວຽນມາຕາມໃຈມັກຂອງພວກເຂົາ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5EC413D-41A8-4FE4-82EB-288F3DB5CB7A}"/>
              </a:ext>
            </a:extLst>
          </p:cNvPr>
          <p:cNvSpPr/>
          <p:nvPr/>
        </p:nvSpPr>
        <p:spPr>
          <a:xfrm>
            <a:off x="3077573" y="5972319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3086596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481456" y="201628"/>
            <a:ext cx="9274940" cy="5134552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ເຮັດໃຫ້ຜູ້ຢູ່ຕາມສິນກິນຕາມທຳໄດ້ຮັບຄວາມເດືອດຮ້ອນ. ໃນເບື້ອງຕົ້ນແມ່ນບຸກ ຄົນອະທຳໄດ້ຮັບຄວາມສະໜຸກສະໜານຊົ່ວຄາວ.ຕໍ່ມາພວກເຂົາຈຶ່ງຖືກລົງໂທດຢ່າງສະສົມ. ໜັງສືເລື່ອງ ນາງແຕງອ່ອນ ມີຄຸນຄ່າປະນາມສູງເລື່ອງໜຶ່ງຂອງວັນນະຄະດີສະໄໝນັ້ນ ແລະ ຍັງມີຄຸນຄ່າທາງດ້ານການສຶກສາອົບຮົມເປັນຢ່າງດີ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5EC413D-41A8-4FE4-82EB-288F3DB5CB7A}"/>
              </a:ext>
            </a:extLst>
          </p:cNvPr>
          <p:cNvSpPr/>
          <p:nvPr/>
        </p:nvSpPr>
        <p:spPr>
          <a:xfrm>
            <a:off x="2974793" y="5905207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1657799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1416585" y="328557"/>
            <a:ext cx="8088142" cy="4638260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ເປັນບົດວັນນະຄະດີທີ່ສ້າງໃຫ້ຄົນມີນໍ້າໃຈມະນຸດສະທຳ, ຄຽດຊັງຄວາມອະທໍາຢູ່ໃນສັງຄົມ ແລະ ເຫັນໄດ້ຄວາມປາຖະໜາອັນສູງສົ່ງຂອງມວນຊົນ ເຊິ່ງຍາມໃດກໍຕ້ອງໃຫ້ສິນທຳຊະນະອະທຳຕະຫຼອດໄປ.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5EC413D-41A8-4FE4-82EB-288F3DB5CB7A}"/>
              </a:ext>
            </a:extLst>
          </p:cNvPr>
          <p:cNvSpPr/>
          <p:nvPr/>
        </p:nvSpPr>
        <p:spPr>
          <a:xfrm>
            <a:off x="3018850" y="5929279"/>
            <a:ext cx="678160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400" dirty="0">
                <a:latin typeface="Phetsarath OT" pitchFamily="2" charset="0"/>
                <a:cs typeface="Phetsarath OT" pitchFamily="2" charset="0"/>
              </a:rPr>
              <a:t>ອ້າງຈາກ: ສົມທະເຜີຍ ສີວົງສັກ ແລະອຳໄພສອນທະລາ</a:t>
            </a:r>
            <a:r>
              <a:rPr lang="en-US" sz="2400" dirty="0">
                <a:latin typeface="Phetsarath OT" pitchFamily="2" charset="0"/>
                <a:cs typeface="Phetsarath OT" pitchFamily="2" charset="0"/>
              </a:rPr>
              <a:t> </a:t>
            </a:r>
            <a:r>
              <a:rPr lang="lo-LA" sz="2400" dirty="0">
                <a:latin typeface="Phetsarath OT" pitchFamily="2" charset="0"/>
                <a:cs typeface="Phetsarath OT" pitchFamily="2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lo-L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4111180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Alternate Process 1"/>
          <p:cNvSpPr/>
          <p:nvPr/>
        </p:nvSpPr>
        <p:spPr>
          <a:xfrm>
            <a:off x="515257" y="1007165"/>
            <a:ext cx="9341808" cy="3178942"/>
          </a:xfrm>
          <a:prstGeom prst="flowChartAlternateProcess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lo-LA" sz="2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hetsarath OT" panose="02000500000000020004" pitchFamily="2" charset="0"/>
                <a:cs typeface="Phetsarath OT" panose="02000500000000020004" pitchFamily="2" charset="0"/>
              </a:rPr>
              <a:t>ເອກະສານອ້າງອີງ</a:t>
            </a:r>
          </a:p>
          <a:p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ກົມວັນນະຄະດີ. (19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67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).</a:t>
            </a:r>
            <a:r>
              <a:rPr lang="lo-LA" sz="24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ນິທານນາງແຕງອ່ອນ ເຫຼັ້ມ 2.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ສົມທະເຜີຍ ສີວົງສັກ ແລະ ອຳໄພ ສອນທະລາ. (2019). ວັນນະຄະດີລ້ານຊ້າງ. 	ຄະນະສຶກສາສາດ. ມະຫາວິທະຍາໄລ ສຸພານຸວົງ.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endParaRPr lang="lo-LA" sz="2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1012693"/>
      </p:ext>
    </p:extLst>
  </p:cSld>
  <p:clrMapOvr>
    <a:masterClrMapping/>
  </p:clrMapOvr>
  <p:transition spd="med">
    <p:wedg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Alternate Process 1"/>
          <p:cNvSpPr/>
          <p:nvPr/>
        </p:nvSpPr>
        <p:spPr>
          <a:xfrm>
            <a:off x="2172389" y="1988011"/>
            <a:ext cx="6518605" cy="2161902"/>
          </a:xfrm>
          <a:prstGeom prst="flowChartAlternateProcess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 rtlCol="0" anchor="ctr"/>
          <a:lstStyle/>
          <a:p>
            <a:pPr algn="ctr"/>
            <a:r>
              <a:rPr lang="lo-LA" sz="8800" dirty="0">
                <a:latin typeface="Alice2 95" pitchFamily="34" charset="0"/>
                <a:cs typeface="Phetsarath OT" pitchFamily="2" charset="0"/>
              </a:rPr>
              <a:t>ຂອບໃຈທີ່ໃຫ້ກຽດຮັບຟັງ</a:t>
            </a:r>
            <a:endParaRPr lang="en-US" sz="8800" dirty="0">
              <a:latin typeface="Alice2 95" pitchFamily="34" charset="0"/>
              <a:cs typeface="Phetsarath O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8757817"/>
      </p:ext>
    </p:extLst>
  </p:cSld>
  <p:clrMapOvr>
    <a:masterClrMapping/>
  </p:clrMapOvr>
  <p:transition spd="med">
    <p:wedge/>
  </p:transition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6359</TotalTime>
  <Words>2797</Words>
  <Application>Microsoft Office PowerPoint</Application>
  <PresentationFormat>Widescreen</PresentationFormat>
  <Paragraphs>125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4" baseType="lpstr">
      <vt:lpstr>Alice2 95</vt:lpstr>
      <vt:lpstr>Arial</vt:lpstr>
      <vt:lpstr>Calibri</vt:lpstr>
      <vt:lpstr>Phetsarath OT</vt:lpstr>
      <vt:lpstr>Saysettha OT</vt:lpstr>
      <vt:lpstr>Times New Roman</vt:lpstr>
      <vt:lpstr>Trebuchet MS</vt:lpstr>
      <vt:lpstr>Wingdings</vt:lpstr>
      <vt:lpstr>Wingdings 3</vt:lpstr>
      <vt:lpstr>Facet</vt:lpstr>
      <vt:lpstr> Lan Xang Literature   Lecture 16:  The Story of Nangtangon (Con.)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ການສືບທອດ ແລະປ່ຽນໃໝ່ໃນວັນນະຄະດີ</dc:title>
  <dc:creator>admin</dc:creator>
  <cp:lastModifiedBy>Pheuy</cp:lastModifiedBy>
  <cp:revision>508</cp:revision>
  <dcterms:created xsi:type="dcterms:W3CDTF">2016-09-13T04:40:38Z</dcterms:created>
  <dcterms:modified xsi:type="dcterms:W3CDTF">2023-06-05T02:03:52Z</dcterms:modified>
</cp:coreProperties>
</file>