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8"/>
  </p:notesMasterIdLst>
  <p:sldIdLst>
    <p:sldId id="259" r:id="rId2"/>
    <p:sldId id="261" r:id="rId3"/>
    <p:sldId id="260" r:id="rId4"/>
    <p:sldId id="269" r:id="rId5"/>
    <p:sldId id="262" r:id="rId6"/>
    <p:sldId id="292" r:id="rId7"/>
    <p:sldId id="263" r:id="rId8"/>
    <p:sldId id="264" r:id="rId9"/>
    <p:sldId id="265" r:id="rId10"/>
    <p:sldId id="266" r:id="rId11"/>
    <p:sldId id="267" r:id="rId12"/>
    <p:sldId id="268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8" r:id="rId29"/>
    <p:sldId id="287" r:id="rId30"/>
    <p:sldId id="285" r:id="rId31"/>
    <p:sldId id="286" r:id="rId32"/>
    <p:sldId id="289" r:id="rId33"/>
    <p:sldId id="290" r:id="rId34"/>
    <p:sldId id="291" r:id="rId35"/>
    <p:sldId id="293" r:id="rId36"/>
    <p:sldId id="294" r:id="rId3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006BA"/>
    <a:srgbClr val="441FA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7" autoAdjust="0"/>
    <p:restoredTop sz="94660"/>
  </p:normalViewPr>
  <p:slideViewPr>
    <p:cSldViewPr snapToGrid="0">
      <p:cViewPr varScale="1">
        <p:scale>
          <a:sx n="88" d="100"/>
          <a:sy n="88" d="100"/>
        </p:scale>
        <p:origin x="326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45099EC-9610-4112-B3B2-7367F6167F21}" type="doc">
      <dgm:prSet loTypeId="urn:microsoft.com/office/officeart/2005/8/layout/chevron2" loCatId="process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en-US"/>
        </a:p>
      </dgm:t>
    </dgm:pt>
    <dgm:pt modelId="{81C0B6EE-34B0-4237-A9AE-24187C56D77F}">
      <dgm:prSet phldrT="[Text]" custT="1"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1800" b="1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PLAN</a:t>
          </a:r>
          <a:endParaRPr lang="en-US" sz="1800" b="1" dirty="0">
            <a:solidFill>
              <a:srgbClr val="FFFF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18181E3-6410-4E5D-AB49-1E16D6BF5B4E}" type="parTrans" cxnId="{14B943FF-3E7E-4113-8F84-4F8718857E11}">
      <dgm:prSet/>
      <dgm:spPr/>
      <dgm:t>
        <a:bodyPr/>
        <a:lstStyle/>
        <a:p>
          <a:endParaRPr lang="en-US"/>
        </a:p>
      </dgm:t>
    </dgm:pt>
    <dgm:pt modelId="{7DA6C15B-3C4B-43C5-A7C4-1C3920AE1099}" type="sibTrans" cxnId="{14B943FF-3E7E-4113-8F84-4F8718857E11}">
      <dgm:prSet/>
      <dgm:spPr/>
      <dgm:t>
        <a:bodyPr/>
        <a:lstStyle/>
        <a:p>
          <a:endParaRPr lang="en-US"/>
        </a:p>
      </dgm:t>
    </dgm:pt>
    <dgm:pt modelId="{B79F98F0-3929-46E1-B176-E888ADD810C8}">
      <dgm:prSet phldrT="[Text]" custT="1"/>
      <dgm:spPr/>
      <dgm:t>
        <a:bodyPr/>
        <a:lstStyle/>
        <a:p>
          <a:r>
            <a:rPr lang="en-US" sz="2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Is an image, map or vision</a:t>
          </a:r>
          <a:endParaRPr lang="en-US" sz="20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7619CFC-6DB4-4981-9E92-BF14FF3E4241}" type="parTrans" cxnId="{FBA1E69C-241A-418B-B4C8-3A825B3B29C6}">
      <dgm:prSet/>
      <dgm:spPr/>
      <dgm:t>
        <a:bodyPr/>
        <a:lstStyle/>
        <a:p>
          <a:endParaRPr lang="en-US"/>
        </a:p>
      </dgm:t>
    </dgm:pt>
    <dgm:pt modelId="{002E1DEE-5A8B-446A-A21A-4854A555DC8D}" type="sibTrans" cxnId="{FBA1E69C-241A-418B-B4C8-3A825B3B29C6}">
      <dgm:prSet/>
      <dgm:spPr/>
      <dgm:t>
        <a:bodyPr/>
        <a:lstStyle/>
        <a:p>
          <a:endParaRPr lang="en-US"/>
        </a:p>
      </dgm:t>
    </dgm:pt>
    <dgm:pt modelId="{44069DC8-00A9-482E-BED4-3A27100DCB95}">
      <dgm:prSet phldrT="[Text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1800" b="1" dirty="0" smtClean="0">
              <a:solidFill>
                <a:srgbClr val="C00000"/>
              </a:solidFill>
            </a:rPr>
            <a:t>PROGRAMME</a:t>
          </a:r>
          <a:endParaRPr lang="en-US" sz="1800" b="1" dirty="0">
            <a:solidFill>
              <a:srgbClr val="C00000"/>
            </a:solidFill>
          </a:endParaRPr>
        </a:p>
      </dgm:t>
    </dgm:pt>
    <dgm:pt modelId="{EB88FB9F-451C-4FA3-B847-E619B99F8DF4}" type="parTrans" cxnId="{CBD23A83-98D8-449E-B700-F741E196B9FA}">
      <dgm:prSet/>
      <dgm:spPr/>
      <dgm:t>
        <a:bodyPr/>
        <a:lstStyle/>
        <a:p>
          <a:endParaRPr lang="en-US"/>
        </a:p>
      </dgm:t>
    </dgm:pt>
    <dgm:pt modelId="{3E4722D2-84E6-48D9-8374-8AFE49C75F8A}" type="sibTrans" cxnId="{CBD23A83-98D8-449E-B700-F741E196B9FA}">
      <dgm:prSet/>
      <dgm:spPr/>
      <dgm:t>
        <a:bodyPr/>
        <a:lstStyle/>
        <a:p>
          <a:endParaRPr lang="en-US"/>
        </a:p>
      </dgm:t>
    </dgm:pt>
    <dgm:pt modelId="{D33AED5C-F69B-4F27-9D03-A3EAA916E7D3}">
      <dgm:prSet phldrT="[Text]" custT="1"/>
      <dgm:spPr/>
      <dgm:t>
        <a:bodyPr/>
        <a:lstStyle/>
        <a:p>
          <a:r>
            <a:rPr lang="en-US" sz="2000" b="1" dirty="0" smtClean="0"/>
            <a:t>Energy Development Related Program</a:t>
          </a:r>
          <a:endParaRPr lang="en-US" sz="2000" b="1" dirty="0"/>
        </a:p>
      </dgm:t>
    </dgm:pt>
    <dgm:pt modelId="{E016C54C-F692-40D9-9E15-3C92E37F34BC}" type="parTrans" cxnId="{AE4DAB9B-7448-4159-BB32-EF681B16C6DC}">
      <dgm:prSet/>
      <dgm:spPr/>
      <dgm:t>
        <a:bodyPr/>
        <a:lstStyle/>
        <a:p>
          <a:endParaRPr lang="en-US"/>
        </a:p>
      </dgm:t>
    </dgm:pt>
    <dgm:pt modelId="{917CCAE7-A881-4CD8-BF38-7F694775FADE}" type="sibTrans" cxnId="{AE4DAB9B-7448-4159-BB32-EF681B16C6DC}">
      <dgm:prSet/>
      <dgm:spPr/>
      <dgm:t>
        <a:bodyPr/>
        <a:lstStyle/>
        <a:p>
          <a:endParaRPr lang="en-US"/>
        </a:p>
      </dgm:t>
    </dgm:pt>
    <dgm:pt modelId="{DB610265-912F-4822-94BC-E22F7EC996B1}">
      <dgm:prSet phldrT="[Text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1800" b="1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PROJECTS</a:t>
          </a:r>
          <a:endParaRPr lang="en-US" sz="1800" b="1" dirty="0">
            <a:solidFill>
              <a:srgbClr val="0070C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587F2BF-0B52-45A2-A8DB-AE0164E6D8A4}" type="parTrans" cxnId="{D2A5DE0C-3DC6-4F46-A59A-9092414CAD1B}">
      <dgm:prSet/>
      <dgm:spPr/>
      <dgm:t>
        <a:bodyPr/>
        <a:lstStyle/>
        <a:p>
          <a:endParaRPr lang="en-US"/>
        </a:p>
      </dgm:t>
    </dgm:pt>
    <dgm:pt modelId="{A57DF9CB-C612-40C7-9FAF-1714A21AE988}" type="sibTrans" cxnId="{D2A5DE0C-3DC6-4F46-A59A-9092414CAD1B}">
      <dgm:prSet/>
      <dgm:spPr/>
      <dgm:t>
        <a:bodyPr/>
        <a:lstStyle/>
        <a:p>
          <a:endParaRPr lang="en-US"/>
        </a:p>
      </dgm:t>
    </dgm:pt>
    <dgm:pt modelId="{3B1ABBE2-9373-4F7F-83D7-6061846B99B7}">
      <dgm:prSet phldrT="[Text]" custT="1"/>
      <dgm:spPr/>
      <dgm:t>
        <a:bodyPr/>
        <a:lstStyle/>
        <a:p>
          <a:r>
            <a:rPr lang="en-US" sz="2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ABC Hydropower Project</a:t>
          </a:r>
          <a:endParaRPr lang="en-US" sz="20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174CD72-ED98-4A66-B3B5-1A81136212E2}" type="parTrans" cxnId="{F2B53933-2CB2-4AE0-B282-A6E97087E671}">
      <dgm:prSet/>
      <dgm:spPr/>
      <dgm:t>
        <a:bodyPr/>
        <a:lstStyle/>
        <a:p>
          <a:endParaRPr lang="en-US"/>
        </a:p>
      </dgm:t>
    </dgm:pt>
    <dgm:pt modelId="{FDCE71DD-808C-4D01-B6B8-0F3164545E08}" type="sibTrans" cxnId="{F2B53933-2CB2-4AE0-B282-A6E97087E671}">
      <dgm:prSet/>
      <dgm:spPr/>
      <dgm:t>
        <a:bodyPr/>
        <a:lstStyle/>
        <a:p>
          <a:endParaRPr lang="en-US"/>
        </a:p>
      </dgm:t>
    </dgm:pt>
    <dgm:pt modelId="{DF336795-15A0-416D-AB2D-01A10EAE6C1E}">
      <dgm:prSet phldrT="[Text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WORK PACKAGE</a:t>
          </a:r>
          <a:endParaRPr lang="en-US" sz="18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99860D5-0131-4C30-A86A-D3F6D63D092D}" type="parTrans" cxnId="{CF1296D7-DB51-4EC7-9971-ACCB4D82567D}">
      <dgm:prSet/>
      <dgm:spPr/>
      <dgm:t>
        <a:bodyPr/>
        <a:lstStyle/>
        <a:p>
          <a:endParaRPr lang="en-US"/>
        </a:p>
      </dgm:t>
    </dgm:pt>
    <dgm:pt modelId="{96E4415A-ED34-4949-871D-247C2BA94D4B}" type="sibTrans" cxnId="{CF1296D7-DB51-4EC7-9971-ACCB4D82567D}">
      <dgm:prSet/>
      <dgm:spPr/>
      <dgm:t>
        <a:bodyPr/>
        <a:lstStyle/>
        <a:p>
          <a:endParaRPr lang="en-US"/>
        </a:p>
      </dgm:t>
    </dgm:pt>
    <dgm:pt modelId="{5EC963FE-2310-49F6-AA02-C3955E5C0A3F}">
      <dgm:prSet phldrT="[Text]"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18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ACTIVITIES</a:t>
          </a:r>
          <a:endParaRPr lang="en-US" sz="1800" b="1" dirty="0">
            <a:solidFill>
              <a:srgbClr val="FF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DD4A310-768D-4743-8614-E91FD2FB1712}" type="parTrans" cxnId="{13A8F6EF-F06E-469E-8FA4-7760DC160A9B}">
      <dgm:prSet/>
      <dgm:spPr/>
      <dgm:t>
        <a:bodyPr/>
        <a:lstStyle/>
        <a:p>
          <a:endParaRPr lang="en-US"/>
        </a:p>
      </dgm:t>
    </dgm:pt>
    <dgm:pt modelId="{532828F8-AC37-40E2-B98D-0C4B4EBF19AB}" type="sibTrans" cxnId="{13A8F6EF-F06E-469E-8FA4-7760DC160A9B}">
      <dgm:prSet/>
      <dgm:spPr/>
      <dgm:t>
        <a:bodyPr/>
        <a:lstStyle/>
        <a:p>
          <a:endParaRPr lang="en-US"/>
        </a:p>
      </dgm:t>
    </dgm:pt>
    <dgm:pt modelId="{4F8364DF-EF44-4FD6-BBA2-8A9FE674AE9A}">
      <dgm:prSet phldrT="[Text]" custT="1"/>
      <dgm:spPr/>
      <dgm:t>
        <a:bodyPr/>
        <a:lstStyle/>
        <a:p>
          <a:r>
            <a:rPr lang="en-US" sz="2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Civil works construction, electro mechanical works</a:t>
          </a:r>
          <a:endParaRPr lang="en-US" sz="20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1D90DD9-16D7-40C3-A430-CA9B68459B6D}" type="parTrans" cxnId="{8864970F-CEBE-493A-ABEC-791A6984D117}">
      <dgm:prSet/>
      <dgm:spPr/>
      <dgm:t>
        <a:bodyPr/>
        <a:lstStyle/>
        <a:p>
          <a:endParaRPr lang="en-US"/>
        </a:p>
      </dgm:t>
    </dgm:pt>
    <dgm:pt modelId="{242A19A6-0F0C-4D13-B8DD-440B91A74D5B}" type="sibTrans" cxnId="{8864970F-CEBE-493A-ABEC-791A6984D117}">
      <dgm:prSet/>
      <dgm:spPr/>
      <dgm:t>
        <a:bodyPr/>
        <a:lstStyle/>
        <a:p>
          <a:endParaRPr lang="en-US"/>
        </a:p>
      </dgm:t>
    </dgm:pt>
    <dgm:pt modelId="{BCC7AF3F-094C-44C5-BAE8-AE76C119CFFD}">
      <dgm:prSet phldrT="[Text]" custT="1"/>
      <dgm:spPr/>
      <dgm:t>
        <a:bodyPr/>
        <a:lstStyle/>
        <a:p>
          <a:r>
            <a:rPr lang="en-US" sz="2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Construction of canal, construction of power house etc. </a:t>
          </a:r>
          <a:endParaRPr lang="en-US" sz="20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57AA667-833F-45DA-999F-8CAF3F9EC530}" type="parTrans" cxnId="{BEE6FA16-41DA-4EE7-A178-EE7EC93043F8}">
      <dgm:prSet/>
      <dgm:spPr/>
      <dgm:t>
        <a:bodyPr/>
        <a:lstStyle/>
        <a:p>
          <a:endParaRPr lang="en-US"/>
        </a:p>
      </dgm:t>
    </dgm:pt>
    <dgm:pt modelId="{B89E2C6B-2BAF-451B-9700-0FC28C5AEF65}" type="sibTrans" cxnId="{BEE6FA16-41DA-4EE7-A178-EE7EC93043F8}">
      <dgm:prSet/>
      <dgm:spPr/>
      <dgm:t>
        <a:bodyPr/>
        <a:lstStyle/>
        <a:p>
          <a:endParaRPr lang="en-US"/>
        </a:p>
      </dgm:t>
    </dgm:pt>
    <dgm:pt modelId="{B34E297B-06F6-4FDF-906E-6E98E9C7D4A1}">
      <dgm:prSet phldrT="[Text]" custT="1"/>
      <dgm:spPr/>
      <dgm:t>
        <a:bodyPr/>
        <a:lstStyle/>
        <a:p>
          <a:r>
            <a:rPr lang="en-US" sz="2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Example: Electrification</a:t>
          </a:r>
          <a:endParaRPr lang="en-US" sz="20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F1E85A3-786B-4153-A45E-A8B6891A2E08}" type="parTrans" cxnId="{D42624D2-5C00-4977-8C38-0506D8993F52}">
      <dgm:prSet/>
      <dgm:spPr/>
      <dgm:t>
        <a:bodyPr/>
        <a:lstStyle/>
        <a:p>
          <a:endParaRPr lang="en-US"/>
        </a:p>
      </dgm:t>
    </dgm:pt>
    <dgm:pt modelId="{FBBD7CDF-4BE3-4C2B-A9CC-365DBD37D47C}" type="sibTrans" cxnId="{D42624D2-5C00-4977-8C38-0506D8993F52}">
      <dgm:prSet/>
      <dgm:spPr/>
      <dgm:t>
        <a:bodyPr/>
        <a:lstStyle/>
        <a:p>
          <a:endParaRPr lang="en-US"/>
        </a:p>
      </dgm:t>
    </dgm:pt>
    <dgm:pt modelId="{86AA8BF0-D266-49FB-9952-6E8B3CB793A6}">
      <dgm:prSet phldrT="[Text]" custT="1"/>
      <dgm:spPr/>
      <dgm:t>
        <a:bodyPr/>
        <a:lstStyle/>
        <a:p>
          <a:r>
            <a:rPr lang="en-US" sz="2000" b="1" dirty="0" smtClean="0"/>
            <a:t>Example Renewable energy program, hydropower development program, rural electrification program</a:t>
          </a:r>
          <a:endParaRPr lang="en-US" sz="2000" b="1" dirty="0"/>
        </a:p>
      </dgm:t>
    </dgm:pt>
    <dgm:pt modelId="{52B77964-A1B3-43AD-A876-09FE62C7CE0D}" type="parTrans" cxnId="{A180B9F9-2041-4785-98C9-91B3EC23151C}">
      <dgm:prSet/>
      <dgm:spPr/>
      <dgm:t>
        <a:bodyPr/>
        <a:lstStyle/>
        <a:p>
          <a:endParaRPr lang="en-US"/>
        </a:p>
      </dgm:t>
    </dgm:pt>
    <dgm:pt modelId="{09A2223A-D6BA-4B10-8547-6EBD62E969EC}" type="sibTrans" cxnId="{A180B9F9-2041-4785-98C9-91B3EC23151C}">
      <dgm:prSet/>
      <dgm:spPr/>
      <dgm:t>
        <a:bodyPr/>
        <a:lstStyle/>
        <a:p>
          <a:endParaRPr lang="en-US"/>
        </a:p>
      </dgm:t>
    </dgm:pt>
    <dgm:pt modelId="{6FC2AF80-DC57-4521-ABB7-090BDF3E7D0F}" type="pres">
      <dgm:prSet presAssocID="{C45099EC-9610-4112-B3B2-7367F6167F21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AE5D949-E5BD-4358-905D-C23962F4160A}" type="pres">
      <dgm:prSet presAssocID="{81C0B6EE-34B0-4237-A9AE-24187C56D77F}" presName="composite" presStyleCnt="0"/>
      <dgm:spPr/>
    </dgm:pt>
    <dgm:pt modelId="{F646C873-F2E5-454D-BF48-82512C689018}" type="pres">
      <dgm:prSet presAssocID="{81C0B6EE-34B0-4237-A9AE-24187C56D77F}" presName="parentText" presStyleLbl="align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17FF149-F093-4428-A7D7-1B0D878C6DF8}" type="pres">
      <dgm:prSet presAssocID="{81C0B6EE-34B0-4237-A9AE-24187C56D77F}" presName="descendantText" presStyleLbl="alignAcc1" presStyleIdx="0" presStyleCnt="5" custLinFactNeighborX="-147" custLinFactNeighborY="145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3B8F9E-9C9F-480A-AE51-33E66BB7B45D}" type="pres">
      <dgm:prSet presAssocID="{7DA6C15B-3C4B-43C5-A7C4-1C3920AE1099}" presName="sp" presStyleCnt="0"/>
      <dgm:spPr/>
    </dgm:pt>
    <dgm:pt modelId="{9DDFD74A-B082-4FA4-980B-ACE5DEA55476}" type="pres">
      <dgm:prSet presAssocID="{44069DC8-00A9-482E-BED4-3A27100DCB95}" presName="composite" presStyleCnt="0"/>
      <dgm:spPr/>
    </dgm:pt>
    <dgm:pt modelId="{6DFD0A5A-7B20-48D4-9F5D-D5C90863F10E}" type="pres">
      <dgm:prSet presAssocID="{44069DC8-00A9-482E-BED4-3A27100DCB95}" presName="parentText" presStyleLbl="align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EDB98E7-F851-484B-95C2-6E340055D984}" type="pres">
      <dgm:prSet presAssocID="{44069DC8-00A9-482E-BED4-3A27100DCB95}" presName="descendantText" presStyleLbl="alignAcc1" presStyleIdx="1" presStyleCnt="5" custScaleY="13528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A9690BC-7735-41DC-9112-3D1E4099E53B}" type="pres">
      <dgm:prSet presAssocID="{3E4722D2-84E6-48D9-8374-8AFE49C75F8A}" presName="sp" presStyleCnt="0"/>
      <dgm:spPr/>
    </dgm:pt>
    <dgm:pt modelId="{A60ABEE2-9E05-4ED8-B4EB-0E007D903453}" type="pres">
      <dgm:prSet presAssocID="{DB610265-912F-4822-94BC-E22F7EC996B1}" presName="composite" presStyleCnt="0"/>
      <dgm:spPr/>
    </dgm:pt>
    <dgm:pt modelId="{BDB9F61C-85D3-4CD0-B890-AB84E1DE6BA6}" type="pres">
      <dgm:prSet presAssocID="{DB610265-912F-4822-94BC-E22F7EC996B1}" presName="parentText" presStyleLbl="align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98975D9-C96C-433B-ABDD-DD31F5CBB440}" type="pres">
      <dgm:prSet presAssocID="{DB610265-912F-4822-94BC-E22F7EC996B1}" presName="descendantText" presStyleLbl="alignAcc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DA78BF7-6596-494E-A6F6-7C571B8D2E25}" type="pres">
      <dgm:prSet presAssocID="{A57DF9CB-C612-40C7-9FAF-1714A21AE988}" presName="sp" presStyleCnt="0"/>
      <dgm:spPr/>
    </dgm:pt>
    <dgm:pt modelId="{1E96FD7E-100E-4885-8B61-EB3D0B4ECC23}" type="pres">
      <dgm:prSet presAssocID="{DF336795-15A0-416D-AB2D-01A10EAE6C1E}" presName="composite" presStyleCnt="0"/>
      <dgm:spPr/>
    </dgm:pt>
    <dgm:pt modelId="{0894CABC-45BC-41A5-9742-561E788C6C15}" type="pres">
      <dgm:prSet presAssocID="{DF336795-15A0-416D-AB2D-01A10EAE6C1E}" presName="parentText" presStyleLbl="align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F1A8E6D-C34D-457A-9C59-2E042F7FD55C}" type="pres">
      <dgm:prSet presAssocID="{DF336795-15A0-416D-AB2D-01A10EAE6C1E}" presName="descendantText" presStyleLbl="alignAcc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E13EDEF-00DD-4261-BD4C-CC1EE8370E7F}" type="pres">
      <dgm:prSet presAssocID="{96E4415A-ED34-4949-871D-247C2BA94D4B}" presName="sp" presStyleCnt="0"/>
      <dgm:spPr/>
    </dgm:pt>
    <dgm:pt modelId="{A4689E85-0062-4271-9A6C-AF2C78A38A50}" type="pres">
      <dgm:prSet presAssocID="{5EC963FE-2310-49F6-AA02-C3955E5C0A3F}" presName="composite" presStyleCnt="0"/>
      <dgm:spPr/>
    </dgm:pt>
    <dgm:pt modelId="{DED6A2EC-6438-45EE-A4EA-8D5D580B8A14}" type="pres">
      <dgm:prSet presAssocID="{5EC963FE-2310-49F6-AA02-C3955E5C0A3F}" presName="parentText" presStyleLbl="align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9F043BB-C6A9-4753-A807-1BF2E9100363}" type="pres">
      <dgm:prSet presAssocID="{5EC963FE-2310-49F6-AA02-C3955E5C0A3F}" presName="descendantText" presStyleLbl="alignAcc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2A5DE0C-3DC6-4F46-A59A-9092414CAD1B}" srcId="{C45099EC-9610-4112-B3B2-7367F6167F21}" destId="{DB610265-912F-4822-94BC-E22F7EC996B1}" srcOrd="2" destOrd="0" parTransId="{A587F2BF-0B52-45A2-A8DB-AE0164E6D8A4}" sibTransId="{A57DF9CB-C612-40C7-9FAF-1714A21AE988}"/>
    <dgm:cxn modelId="{AE4DAB9B-7448-4159-BB32-EF681B16C6DC}" srcId="{44069DC8-00A9-482E-BED4-3A27100DCB95}" destId="{D33AED5C-F69B-4F27-9D03-A3EAA916E7D3}" srcOrd="0" destOrd="0" parTransId="{E016C54C-F692-40D9-9E15-3C92E37F34BC}" sibTransId="{917CCAE7-A881-4CD8-BF38-7F694775FADE}"/>
    <dgm:cxn modelId="{D113E9B2-DFEF-4420-A252-5DA4F8FBFA11}" type="presOf" srcId="{81C0B6EE-34B0-4237-A9AE-24187C56D77F}" destId="{F646C873-F2E5-454D-BF48-82512C689018}" srcOrd="0" destOrd="0" presId="urn:microsoft.com/office/officeart/2005/8/layout/chevron2"/>
    <dgm:cxn modelId="{423ECE88-6267-4E65-900E-B606AFFE8DFA}" type="presOf" srcId="{B79F98F0-3929-46E1-B176-E888ADD810C8}" destId="{D17FF149-F093-4428-A7D7-1B0D878C6DF8}" srcOrd="0" destOrd="0" presId="urn:microsoft.com/office/officeart/2005/8/layout/chevron2"/>
    <dgm:cxn modelId="{8ED3CA02-FCB1-4E30-9EF6-11279BCC77F2}" type="presOf" srcId="{86AA8BF0-D266-49FB-9952-6E8B3CB793A6}" destId="{DEDB98E7-F851-484B-95C2-6E340055D984}" srcOrd="0" destOrd="1" presId="urn:microsoft.com/office/officeart/2005/8/layout/chevron2"/>
    <dgm:cxn modelId="{14B943FF-3E7E-4113-8F84-4F8718857E11}" srcId="{C45099EC-9610-4112-B3B2-7367F6167F21}" destId="{81C0B6EE-34B0-4237-A9AE-24187C56D77F}" srcOrd="0" destOrd="0" parTransId="{118181E3-6410-4E5D-AB49-1E16D6BF5B4E}" sibTransId="{7DA6C15B-3C4B-43C5-A7C4-1C3920AE1099}"/>
    <dgm:cxn modelId="{FBA1E69C-241A-418B-B4C8-3A825B3B29C6}" srcId="{81C0B6EE-34B0-4237-A9AE-24187C56D77F}" destId="{B79F98F0-3929-46E1-B176-E888ADD810C8}" srcOrd="0" destOrd="0" parTransId="{37619CFC-6DB4-4981-9E92-BF14FF3E4241}" sibTransId="{002E1DEE-5A8B-446A-A21A-4854A555DC8D}"/>
    <dgm:cxn modelId="{8E8E5277-3C60-496A-91B7-6A0027282D92}" type="presOf" srcId="{44069DC8-00A9-482E-BED4-3A27100DCB95}" destId="{6DFD0A5A-7B20-48D4-9F5D-D5C90863F10E}" srcOrd="0" destOrd="0" presId="urn:microsoft.com/office/officeart/2005/8/layout/chevron2"/>
    <dgm:cxn modelId="{60F2FD22-2ECC-4D9F-B18F-9FA4A045239D}" type="presOf" srcId="{DF336795-15A0-416D-AB2D-01A10EAE6C1E}" destId="{0894CABC-45BC-41A5-9742-561E788C6C15}" srcOrd="0" destOrd="0" presId="urn:microsoft.com/office/officeart/2005/8/layout/chevron2"/>
    <dgm:cxn modelId="{F0B57303-972C-4290-823C-53FCB7C266D6}" type="presOf" srcId="{BCC7AF3F-094C-44C5-BAE8-AE76C119CFFD}" destId="{B9F043BB-C6A9-4753-A807-1BF2E9100363}" srcOrd="0" destOrd="0" presId="urn:microsoft.com/office/officeart/2005/8/layout/chevron2"/>
    <dgm:cxn modelId="{C701708E-7466-48E5-B083-2487E2BCA1EF}" type="presOf" srcId="{4F8364DF-EF44-4FD6-BBA2-8A9FE674AE9A}" destId="{3F1A8E6D-C34D-457A-9C59-2E042F7FD55C}" srcOrd="0" destOrd="0" presId="urn:microsoft.com/office/officeart/2005/8/layout/chevron2"/>
    <dgm:cxn modelId="{742BE860-18A7-4DE2-8C7B-1DDD85E09090}" type="presOf" srcId="{C45099EC-9610-4112-B3B2-7367F6167F21}" destId="{6FC2AF80-DC57-4521-ABB7-090BDF3E7D0F}" srcOrd="0" destOrd="0" presId="urn:microsoft.com/office/officeart/2005/8/layout/chevron2"/>
    <dgm:cxn modelId="{A180B9F9-2041-4785-98C9-91B3EC23151C}" srcId="{44069DC8-00A9-482E-BED4-3A27100DCB95}" destId="{86AA8BF0-D266-49FB-9952-6E8B3CB793A6}" srcOrd="1" destOrd="0" parTransId="{52B77964-A1B3-43AD-A876-09FE62C7CE0D}" sibTransId="{09A2223A-D6BA-4B10-8547-6EBD62E969EC}"/>
    <dgm:cxn modelId="{58996545-3630-40E9-B2D3-2966AD0F6307}" type="presOf" srcId="{3B1ABBE2-9373-4F7F-83D7-6061846B99B7}" destId="{698975D9-C96C-433B-ABDD-DD31F5CBB440}" srcOrd="0" destOrd="0" presId="urn:microsoft.com/office/officeart/2005/8/layout/chevron2"/>
    <dgm:cxn modelId="{D42624D2-5C00-4977-8C38-0506D8993F52}" srcId="{81C0B6EE-34B0-4237-A9AE-24187C56D77F}" destId="{B34E297B-06F6-4FDF-906E-6E98E9C7D4A1}" srcOrd="1" destOrd="0" parTransId="{7F1E85A3-786B-4153-A45E-A8B6891A2E08}" sibTransId="{FBBD7CDF-4BE3-4C2B-A9CC-365DBD37D47C}"/>
    <dgm:cxn modelId="{37E60B59-88A7-42C6-86B7-2EB86EF3EF13}" type="presOf" srcId="{B34E297B-06F6-4FDF-906E-6E98E9C7D4A1}" destId="{D17FF149-F093-4428-A7D7-1B0D878C6DF8}" srcOrd="0" destOrd="1" presId="urn:microsoft.com/office/officeart/2005/8/layout/chevron2"/>
    <dgm:cxn modelId="{F2B53933-2CB2-4AE0-B282-A6E97087E671}" srcId="{DB610265-912F-4822-94BC-E22F7EC996B1}" destId="{3B1ABBE2-9373-4F7F-83D7-6061846B99B7}" srcOrd="0" destOrd="0" parTransId="{D174CD72-ED98-4A66-B3B5-1A81136212E2}" sibTransId="{FDCE71DD-808C-4D01-B6B8-0F3164545E08}"/>
    <dgm:cxn modelId="{BEE6FA16-41DA-4EE7-A178-EE7EC93043F8}" srcId="{5EC963FE-2310-49F6-AA02-C3955E5C0A3F}" destId="{BCC7AF3F-094C-44C5-BAE8-AE76C119CFFD}" srcOrd="0" destOrd="0" parTransId="{357AA667-833F-45DA-999F-8CAF3F9EC530}" sibTransId="{B89E2C6B-2BAF-451B-9700-0FC28C5AEF65}"/>
    <dgm:cxn modelId="{CBD23A83-98D8-449E-B700-F741E196B9FA}" srcId="{C45099EC-9610-4112-B3B2-7367F6167F21}" destId="{44069DC8-00A9-482E-BED4-3A27100DCB95}" srcOrd="1" destOrd="0" parTransId="{EB88FB9F-451C-4FA3-B847-E619B99F8DF4}" sibTransId="{3E4722D2-84E6-48D9-8374-8AFE49C75F8A}"/>
    <dgm:cxn modelId="{592EA435-1D76-4865-A835-E45CA8B9373D}" type="presOf" srcId="{DB610265-912F-4822-94BC-E22F7EC996B1}" destId="{BDB9F61C-85D3-4CD0-B890-AB84E1DE6BA6}" srcOrd="0" destOrd="0" presId="urn:microsoft.com/office/officeart/2005/8/layout/chevron2"/>
    <dgm:cxn modelId="{CF1296D7-DB51-4EC7-9971-ACCB4D82567D}" srcId="{C45099EC-9610-4112-B3B2-7367F6167F21}" destId="{DF336795-15A0-416D-AB2D-01A10EAE6C1E}" srcOrd="3" destOrd="0" parTransId="{199860D5-0131-4C30-A86A-D3F6D63D092D}" sibTransId="{96E4415A-ED34-4949-871D-247C2BA94D4B}"/>
    <dgm:cxn modelId="{F50A30DE-C99B-4EF7-A27C-C8DC812F5E41}" type="presOf" srcId="{5EC963FE-2310-49F6-AA02-C3955E5C0A3F}" destId="{DED6A2EC-6438-45EE-A4EA-8D5D580B8A14}" srcOrd="0" destOrd="0" presId="urn:microsoft.com/office/officeart/2005/8/layout/chevron2"/>
    <dgm:cxn modelId="{2EB83FAB-E059-408E-BF4B-152FD0AFD105}" type="presOf" srcId="{D33AED5C-F69B-4F27-9D03-A3EAA916E7D3}" destId="{DEDB98E7-F851-484B-95C2-6E340055D984}" srcOrd="0" destOrd="0" presId="urn:microsoft.com/office/officeart/2005/8/layout/chevron2"/>
    <dgm:cxn modelId="{13A8F6EF-F06E-469E-8FA4-7760DC160A9B}" srcId="{C45099EC-9610-4112-B3B2-7367F6167F21}" destId="{5EC963FE-2310-49F6-AA02-C3955E5C0A3F}" srcOrd="4" destOrd="0" parTransId="{4DD4A310-768D-4743-8614-E91FD2FB1712}" sibTransId="{532828F8-AC37-40E2-B98D-0C4B4EBF19AB}"/>
    <dgm:cxn modelId="{8864970F-CEBE-493A-ABEC-791A6984D117}" srcId="{DF336795-15A0-416D-AB2D-01A10EAE6C1E}" destId="{4F8364DF-EF44-4FD6-BBA2-8A9FE674AE9A}" srcOrd="0" destOrd="0" parTransId="{D1D90DD9-16D7-40C3-A430-CA9B68459B6D}" sibTransId="{242A19A6-0F0C-4D13-B8DD-440B91A74D5B}"/>
    <dgm:cxn modelId="{F4829580-E000-41DD-B0B9-66E3115D69F4}" type="presParOf" srcId="{6FC2AF80-DC57-4521-ABB7-090BDF3E7D0F}" destId="{8AE5D949-E5BD-4358-905D-C23962F4160A}" srcOrd="0" destOrd="0" presId="urn:microsoft.com/office/officeart/2005/8/layout/chevron2"/>
    <dgm:cxn modelId="{B2EB07E1-1647-420C-A33F-449FEB46C13D}" type="presParOf" srcId="{8AE5D949-E5BD-4358-905D-C23962F4160A}" destId="{F646C873-F2E5-454D-BF48-82512C689018}" srcOrd="0" destOrd="0" presId="urn:microsoft.com/office/officeart/2005/8/layout/chevron2"/>
    <dgm:cxn modelId="{E4CFE067-4AE1-47CD-80B7-EF8376621208}" type="presParOf" srcId="{8AE5D949-E5BD-4358-905D-C23962F4160A}" destId="{D17FF149-F093-4428-A7D7-1B0D878C6DF8}" srcOrd="1" destOrd="0" presId="urn:microsoft.com/office/officeart/2005/8/layout/chevron2"/>
    <dgm:cxn modelId="{8C596557-1F8E-480F-BF7F-0B0B5FD0346C}" type="presParOf" srcId="{6FC2AF80-DC57-4521-ABB7-090BDF3E7D0F}" destId="{3E3B8F9E-9C9F-480A-AE51-33E66BB7B45D}" srcOrd="1" destOrd="0" presId="urn:microsoft.com/office/officeart/2005/8/layout/chevron2"/>
    <dgm:cxn modelId="{1D08ED07-A8C1-4D47-9362-22282B388517}" type="presParOf" srcId="{6FC2AF80-DC57-4521-ABB7-090BDF3E7D0F}" destId="{9DDFD74A-B082-4FA4-980B-ACE5DEA55476}" srcOrd="2" destOrd="0" presId="urn:microsoft.com/office/officeart/2005/8/layout/chevron2"/>
    <dgm:cxn modelId="{462AD070-640F-46B2-9529-FCFF841EA0E2}" type="presParOf" srcId="{9DDFD74A-B082-4FA4-980B-ACE5DEA55476}" destId="{6DFD0A5A-7B20-48D4-9F5D-D5C90863F10E}" srcOrd="0" destOrd="0" presId="urn:microsoft.com/office/officeart/2005/8/layout/chevron2"/>
    <dgm:cxn modelId="{7C73B6E8-D5C6-40F9-A751-697E788B7DE8}" type="presParOf" srcId="{9DDFD74A-B082-4FA4-980B-ACE5DEA55476}" destId="{DEDB98E7-F851-484B-95C2-6E340055D984}" srcOrd="1" destOrd="0" presId="urn:microsoft.com/office/officeart/2005/8/layout/chevron2"/>
    <dgm:cxn modelId="{64CE1825-59A9-4787-B8F5-3FE4ACB3484F}" type="presParOf" srcId="{6FC2AF80-DC57-4521-ABB7-090BDF3E7D0F}" destId="{0A9690BC-7735-41DC-9112-3D1E4099E53B}" srcOrd="3" destOrd="0" presId="urn:microsoft.com/office/officeart/2005/8/layout/chevron2"/>
    <dgm:cxn modelId="{00BB4A0C-2710-4581-A24C-0786F8B0BCE7}" type="presParOf" srcId="{6FC2AF80-DC57-4521-ABB7-090BDF3E7D0F}" destId="{A60ABEE2-9E05-4ED8-B4EB-0E007D903453}" srcOrd="4" destOrd="0" presId="urn:microsoft.com/office/officeart/2005/8/layout/chevron2"/>
    <dgm:cxn modelId="{EBD9D26D-39B8-4A87-8B44-BA454E9F3F06}" type="presParOf" srcId="{A60ABEE2-9E05-4ED8-B4EB-0E007D903453}" destId="{BDB9F61C-85D3-4CD0-B890-AB84E1DE6BA6}" srcOrd="0" destOrd="0" presId="urn:microsoft.com/office/officeart/2005/8/layout/chevron2"/>
    <dgm:cxn modelId="{9F18ABBC-38C4-40A4-8894-6C7D0F109F5C}" type="presParOf" srcId="{A60ABEE2-9E05-4ED8-B4EB-0E007D903453}" destId="{698975D9-C96C-433B-ABDD-DD31F5CBB440}" srcOrd="1" destOrd="0" presId="urn:microsoft.com/office/officeart/2005/8/layout/chevron2"/>
    <dgm:cxn modelId="{11AB31C0-64EE-450C-A36A-A201AAE20933}" type="presParOf" srcId="{6FC2AF80-DC57-4521-ABB7-090BDF3E7D0F}" destId="{3DA78BF7-6596-494E-A6F6-7C571B8D2E25}" srcOrd="5" destOrd="0" presId="urn:microsoft.com/office/officeart/2005/8/layout/chevron2"/>
    <dgm:cxn modelId="{19B5A820-2F56-448D-B9AD-5C327850A8DA}" type="presParOf" srcId="{6FC2AF80-DC57-4521-ABB7-090BDF3E7D0F}" destId="{1E96FD7E-100E-4885-8B61-EB3D0B4ECC23}" srcOrd="6" destOrd="0" presId="urn:microsoft.com/office/officeart/2005/8/layout/chevron2"/>
    <dgm:cxn modelId="{EDD6C251-8887-4A52-8CB7-D3DE946A0BFC}" type="presParOf" srcId="{1E96FD7E-100E-4885-8B61-EB3D0B4ECC23}" destId="{0894CABC-45BC-41A5-9742-561E788C6C15}" srcOrd="0" destOrd="0" presId="urn:microsoft.com/office/officeart/2005/8/layout/chevron2"/>
    <dgm:cxn modelId="{8A795859-FD0F-457C-B71E-6450AF0E6117}" type="presParOf" srcId="{1E96FD7E-100E-4885-8B61-EB3D0B4ECC23}" destId="{3F1A8E6D-C34D-457A-9C59-2E042F7FD55C}" srcOrd="1" destOrd="0" presId="urn:microsoft.com/office/officeart/2005/8/layout/chevron2"/>
    <dgm:cxn modelId="{8496F879-F740-47FF-8CAA-27FBFF19A454}" type="presParOf" srcId="{6FC2AF80-DC57-4521-ABB7-090BDF3E7D0F}" destId="{9E13EDEF-00DD-4261-BD4C-CC1EE8370E7F}" srcOrd="7" destOrd="0" presId="urn:microsoft.com/office/officeart/2005/8/layout/chevron2"/>
    <dgm:cxn modelId="{16F938EF-7835-4E87-8821-25CA4D0609AB}" type="presParOf" srcId="{6FC2AF80-DC57-4521-ABB7-090BDF3E7D0F}" destId="{A4689E85-0062-4271-9A6C-AF2C78A38A50}" srcOrd="8" destOrd="0" presId="urn:microsoft.com/office/officeart/2005/8/layout/chevron2"/>
    <dgm:cxn modelId="{36FDE485-3867-4C34-919C-8CD709B3B717}" type="presParOf" srcId="{A4689E85-0062-4271-9A6C-AF2C78A38A50}" destId="{DED6A2EC-6438-45EE-A4EA-8D5D580B8A14}" srcOrd="0" destOrd="0" presId="urn:microsoft.com/office/officeart/2005/8/layout/chevron2"/>
    <dgm:cxn modelId="{66347551-2BD1-4D84-9889-9D908EF4A123}" type="presParOf" srcId="{A4689E85-0062-4271-9A6C-AF2C78A38A50}" destId="{B9F043BB-C6A9-4753-A807-1BF2E9100363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E73B6C-07A6-467D-87DB-A68E985C6FA3}" type="datetimeFigureOut">
              <a:rPr lang="en-AU" smtClean="0"/>
              <a:t>11/03/2023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E5E626-2281-4150-BF48-C9E9EB351E5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044922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fld id="{88E40115-293C-4A32-A300-F105CFFAFB27}" type="slidenum">
              <a:rPr lang="en-US" altLang="en-US" smtClean="0"/>
              <a:pPr/>
              <a:t>8</a:t>
            </a:fld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24220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13F98-D68A-4043-AD5C-12F59E3D188D}" type="datetimeFigureOut">
              <a:rPr lang="en-AU" smtClean="0"/>
              <a:t>11/03/2023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BD18E-579C-42F0-A94A-49115CB9A83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6650851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13F98-D68A-4043-AD5C-12F59E3D188D}" type="datetimeFigureOut">
              <a:rPr lang="en-AU" smtClean="0"/>
              <a:t>11/03/2023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BD18E-579C-42F0-A94A-49115CB9A83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9726255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13F98-D68A-4043-AD5C-12F59E3D188D}" type="datetimeFigureOut">
              <a:rPr lang="en-AU" smtClean="0"/>
              <a:t>11/03/2023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BD18E-579C-42F0-A94A-49115CB9A83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2069900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13F98-D68A-4043-AD5C-12F59E3D188D}" type="datetimeFigureOut">
              <a:rPr lang="en-AU" smtClean="0"/>
              <a:t>11/03/2023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BD18E-579C-42F0-A94A-49115CB9A83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7314468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13F98-D68A-4043-AD5C-12F59E3D188D}" type="datetimeFigureOut">
              <a:rPr lang="en-AU" smtClean="0"/>
              <a:t>11/03/2023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BD18E-579C-42F0-A94A-49115CB9A83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500713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13F98-D68A-4043-AD5C-12F59E3D188D}" type="datetimeFigureOut">
              <a:rPr lang="en-AU" smtClean="0"/>
              <a:t>11/03/2023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BD18E-579C-42F0-A94A-49115CB9A83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0179030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13F98-D68A-4043-AD5C-12F59E3D188D}" type="datetimeFigureOut">
              <a:rPr lang="en-AU" smtClean="0"/>
              <a:t>11/03/2023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BD18E-579C-42F0-A94A-49115CB9A83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1813248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13F98-D68A-4043-AD5C-12F59E3D188D}" type="datetimeFigureOut">
              <a:rPr lang="en-AU" smtClean="0"/>
              <a:t>11/03/2023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BD18E-579C-42F0-A94A-49115CB9A83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6884338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13F98-D68A-4043-AD5C-12F59E3D188D}" type="datetimeFigureOut">
              <a:rPr lang="en-AU" smtClean="0"/>
              <a:t>11/03/2023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BD18E-579C-42F0-A94A-49115CB9A83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773573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13F98-D68A-4043-AD5C-12F59E3D188D}" type="datetimeFigureOut">
              <a:rPr lang="en-AU" smtClean="0"/>
              <a:t>11/03/2023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BD18E-579C-42F0-A94A-49115CB9A83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5089253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13F98-D68A-4043-AD5C-12F59E3D188D}" type="datetimeFigureOut">
              <a:rPr lang="en-AU" smtClean="0"/>
              <a:t>11/03/2023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BD18E-579C-42F0-A94A-49115CB9A83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0846849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13F98-D68A-4043-AD5C-12F59E3D188D}" type="datetimeFigureOut">
              <a:rPr lang="en-AU" smtClean="0"/>
              <a:t>11/03/2023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7BD18E-579C-42F0-A94A-49115CB9A83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0350855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hyperlink" Target="http://articles-junction.blogspot.com/2017/04/definition-of-management.html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 noGrp="1"/>
          </p:cNvSpPr>
          <p:nvPr>
            <p:ph type="ctrTitle"/>
          </p:nvPr>
        </p:nvSpPr>
        <p:spPr>
          <a:xfrm>
            <a:off x="1579462" y="-752943"/>
            <a:ext cx="8319247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TITLE</a:t>
            </a:r>
            <a:r>
              <a:rPr lang="en-A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A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AU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</a:t>
            </a:r>
            <a:r>
              <a:rPr lang="en-A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ENGINEERING</a:t>
            </a:r>
            <a:endParaRPr lang="en-AU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1270525" y="1946845"/>
            <a:ext cx="9359153" cy="4621380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AU" sz="33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1 - (</a:t>
            </a:r>
            <a:r>
              <a:rPr lang="en-AU" sz="33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 </a:t>
            </a:r>
            <a:r>
              <a:rPr lang="en-AU" sz="33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1) </a:t>
            </a:r>
          </a:p>
          <a:p>
            <a:r>
              <a:rPr lang="en-A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OF PROJECT AND PROJECT MANAGEMENT</a:t>
            </a:r>
          </a:p>
          <a:p>
            <a:r>
              <a:rPr lang="en-A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A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A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AU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A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Concept of project, resources of project, characteristics of project, difference between project and program, project management. </a:t>
            </a:r>
            <a:endParaRPr lang="en-A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A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Er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Ishwar Adhikari </a:t>
            </a:r>
          </a:p>
          <a:p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Associate Professor</a:t>
            </a:r>
          </a:p>
          <a:p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Kathmandu Engineering College, Nepal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0220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9078532" cy="4351338"/>
          </a:xfrm>
        </p:spPr>
        <p:txBody>
          <a:bodyPr/>
          <a:lstStyle/>
          <a:p>
            <a:pPr marL="0" indent="0" algn="just"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main objective of this lecture is to understand about : </a:t>
            </a:r>
          </a:p>
          <a:p>
            <a:pPr marL="0" indent="0" algn="just">
              <a:buNone/>
            </a:pP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A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concept of project.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A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Resources of project.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A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Characteristics of a project.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A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Difference between project and program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A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project management. </a:t>
            </a:r>
            <a:endParaRPr lang="en-A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Objective</a:t>
            </a:r>
            <a:endParaRPr lang="en-AU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0932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9357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CONCEPT OF PROJECT </a:t>
            </a:r>
            <a:endParaRPr lang="en-AU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8289" y="1065968"/>
            <a:ext cx="9745872" cy="6017115"/>
          </a:xfrm>
        </p:spPr>
        <p:txBody>
          <a:bodyPr>
            <a:noAutofit/>
          </a:bodyPr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Every product or services what we are acquiring today is the outcome of our necessity.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 fulfilling the desire or necessity, an idea is generated in a human mind.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translate the idea into reality, a single person is not capable of  doing it alone.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person utilizes the different resources including the human and non human resources for translating the idea into the physical form.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process of converting the idea into reality by utilizing the different resources is said to be a project.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8775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3117" y="1325563"/>
            <a:ext cx="9487487" cy="5413498"/>
          </a:xfrm>
        </p:spPr>
        <p:txBody>
          <a:bodyPr>
            <a:noAutofit/>
          </a:bodyPr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New scientific ideas, concepts and thoughts are being discovered everyday and have caused a very rapid advancement in the development of  new technology.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benefits of these advancements are reaching to people all corners which changed their behaviour and life styles, as a result again creating new demands.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interaction between the increasing demand of the world population and advancement of science and technology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have given birth to different types of project.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[1].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13117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CONCEPT OF PROJECT (Cont’d)  </a:t>
            </a:r>
            <a:endParaRPr lang="en-AU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6690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2430" y="113294"/>
            <a:ext cx="10515600" cy="857378"/>
          </a:xfrm>
        </p:spPr>
        <p:txBody>
          <a:bodyPr>
            <a:normAutofit/>
          </a:bodyPr>
          <a:lstStyle/>
          <a:p>
            <a:pPr algn="ctr"/>
            <a:r>
              <a:rPr lang="en-AU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DEFINITION OF PROJECT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2430" y="970672"/>
            <a:ext cx="10083084" cy="5458263"/>
          </a:xfrm>
        </p:spPr>
        <p:txBody>
          <a:bodyPr>
            <a:normAutofit fontScale="92500" lnSpcReduction="20000"/>
          </a:bodyPr>
          <a:lstStyle/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“A 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can be defined as an </a:t>
            </a:r>
            <a:r>
              <a:rPr lang="en-US" sz="3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unique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task (however large or small) with </a:t>
            </a:r>
            <a:r>
              <a:rPr lang="en-US" sz="3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defined goal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limited in </a:t>
            </a:r>
            <a:r>
              <a:rPr lang="en-US" sz="3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cost and time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giving some </a:t>
            </a:r>
            <a:r>
              <a:rPr lang="en-US" sz="3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benefits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to the </a:t>
            </a:r>
            <a:r>
              <a:rPr 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users after its completion”.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[1]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“A 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is defined as a </a:t>
            </a:r>
            <a:r>
              <a:rPr lang="en-US" sz="3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temporary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endeavor undertaken to create a </a:t>
            </a:r>
            <a:r>
              <a:rPr lang="en-US" sz="3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unique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products or </a:t>
            </a:r>
            <a:r>
              <a:rPr 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services”.  [2]</a:t>
            </a:r>
            <a:endParaRPr lang="en-US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“A project is a collection of limited activities, carried out in an </a:t>
            </a:r>
            <a:r>
              <a:rPr lang="en-US" sz="3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organized manner 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with a clearly </a:t>
            </a:r>
            <a:r>
              <a:rPr lang="en-US" sz="3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defined start and finish points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to achieve some </a:t>
            </a:r>
            <a:r>
              <a:rPr lang="en-US" sz="3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specific results 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that satisfy the needs of an organization as derived from the current business plans</a:t>
            </a:r>
            <a:r>
              <a:rPr 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.” [3]</a:t>
            </a:r>
            <a:endParaRPr lang="en-US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US" sz="3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0465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6669" y="1142682"/>
            <a:ext cx="9845626" cy="4878289"/>
          </a:xfrm>
        </p:spPr>
        <p:txBody>
          <a:bodyPr>
            <a:noAutofit/>
          </a:bodyPr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“A project is a combination of human and non-human resources pulled together in a temporary organizations to achieve a specified purpose”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[4]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 Engineering Purpose, the definition of a project can be: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project is a set of one – time – only activities designed to attain: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Specific objective within the constraints of time, cost and quality in dynamic environment.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Through the planning use and control of a variety or resources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create a unique product or service in temporary life span. </a:t>
            </a:r>
            <a:endParaRPr lang="en-A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34815" y="14068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DEFINITION OF </a:t>
            </a:r>
            <a:r>
              <a:rPr lang="en-AU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(Cont’d..) </a:t>
            </a:r>
            <a:endParaRPr lang="en-AU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9431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2708" y="69704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RESOURCES OF A PROJECT</a:t>
            </a:r>
            <a:endParaRPr lang="en-US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120413" y="1395266"/>
            <a:ext cx="8980190" cy="530095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36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Generally Denoted by </a:t>
            </a:r>
            <a:r>
              <a:rPr lang="en-US" sz="36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 ‘M’ </a:t>
            </a:r>
            <a:endParaRPr lang="en-US" sz="36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Money 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Manpower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Material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Machine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Minute/ Management </a:t>
            </a:r>
            <a:endParaRPr lang="en-US" sz="3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3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Management of the above listed 5  ‘M’s relies on core function of project management 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0380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>
          <a:xfrm>
            <a:off x="1402789" y="314325"/>
            <a:ext cx="8910637" cy="690563"/>
          </a:xfrm>
        </p:spPr>
        <p:txBody>
          <a:bodyPr>
            <a:normAutofit/>
          </a:bodyPr>
          <a:lstStyle/>
          <a:p>
            <a:r>
              <a:rPr lang="en-US" alt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From where project originates?</a:t>
            </a:r>
          </a:p>
        </p:txBody>
      </p:sp>
      <p:sp>
        <p:nvSpPr>
          <p:cNvPr id="23555" name="Content Placeholder 2"/>
          <p:cNvSpPr>
            <a:spLocks noGrp="1"/>
          </p:cNvSpPr>
          <p:nvPr>
            <p:ph idx="1"/>
          </p:nvPr>
        </p:nvSpPr>
        <p:spPr>
          <a:xfrm>
            <a:off x="952950" y="1004888"/>
            <a:ext cx="9196574" cy="428625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Projects generally originates from Policy prior to Plan (Policy: reduction in load shedding)</a:t>
            </a: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682294183"/>
              </p:ext>
            </p:extLst>
          </p:nvPr>
        </p:nvGraphicFramePr>
        <p:xfrm>
          <a:off x="721150" y="1433513"/>
          <a:ext cx="9703010" cy="51079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814623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>
          <a:xfrm>
            <a:off x="1042518" y="1006888"/>
            <a:ext cx="8910638" cy="638175"/>
          </a:xfrm>
        </p:spPr>
        <p:txBody>
          <a:bodyPr>
            <a:noAutofit/>
          </a:bodyPr>
          <a:lstStyle/>
          <a:p>
            <a:pPr algn="ctr"/>
            <a:r>
              <a:rPr lang="en-US" alt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good project is that which is:</a:t>
            </a:r>
            <a:br>
              <a:rPr lang="en-US" alt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altLang="en-US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6160619" y="3129842"/>
            <a:ext cx="5170487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 lvl="1" algn="just">
              <a:spcBef>
                <a:spcPct val="0"/>
              </a:spcBef>
              <a:buClrTx/>
              <a:buFontTx/>
              <a:buNone/>
            </a:pPr>
            <a:r>
              <a:rPr lang="en-US" altLang="en-US" sz="28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Because projects are considered as cutting edge of any development</a:t>
            </a:r>
          </a:p>
        </p:txBody>
      </p:sp>
      <p:sp>
        <p:nvSpPr>
          <p:cNvPr id="6" name="Right Brace 5"/>
          <p:cNvSpPr/>
          <p:nvPr/>
        </p:nvSpPr>
        <p:spPr>
          <a:xfrm>
            <a:off x="5349406" y="2342770"/>
            <a:ext cx="1249362" cy="2703512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640881" y="2223707"/>
            <a:ext cx="418326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 marL="914400" lvl="1" indent="-457200">
              <a:spcBef>
                <a:spcPct val="0"/>
              </a:spcBef>
              <a:buClrTx/>
              <a:buFont typeface="Wingdings" panose="05000000000000000000" pitchFamily="2" charset="2"/>
              <a:buChar char="Ø"/>
            </a:pPr>
            <a:r>
              <a:rPr lang="en-US" alt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Technically feasible </a:t>
            </a: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642468" y="2868232"/>
            <a:ext cx="418736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 marL="914400" lvl="1" indent="-457200">
              <a:spcBef>
                <a:spcPct val="0"/>
              </a:spcBef>
              <a:buClrTx/>
              <a:buFont typeface="Wingdings" panose="05000000000000000000" pitchFamily="2" charset="2"/>
              <a:buChar char="Ø"/>
            </a:pPr>
            <a:r>
              <a:rPr lang="en-US" alt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Economically viable</a:t>
            </a: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656756" y="3387345"/>
            <a:ext cx="400782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 marL="914400" lvl="1" indent="-457200">
              <a:spcBef>
                <a:spcPct val="0"/>
              </a:spcBef>
              <a:buClrTx/>
              <a:buFont typeface="Wingdings" panose="05000000000000000000" pitchFamily="2" charset="2"/>
              <a:buChar char="Ø"/>
            </a:pPr>
            <a:r>
              <a:rPr lang="en-US" alt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Socially acceptable</a:t>
            </a: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617068" y="3989007"/>
            <a:ext cx="440857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 marL="914400" lvl="1" indent="-457200">
              <a:spcBef>
                <a:spcPct val="0"/>
              </a:spcBef>
              <a:buClrTx/>
              <a:buFont typeface="Wingdings" panose="05000000000000000000" pitchFamily="2" charset="2"/>
              <a:buChar char="Ø"/>
            </a:pPr>
            <a:r>
              <a:rPr lang="en-US" alt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Politically suitable &amp; </a:t>
            </a: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617068" y="4660520"/>
            <a:ext cx="500162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 marL="914400" lvl="1" indent="-457200">
              <a:spcBef>
                <a:spcPct val="0"/>
              </a:spcBef>
              <a:buClrTx/>
              <a:buFont typeface="Wingdings" panose="05000000000000000000" pitchFamily="2" charset="2"/>
              <a:buChar char="Ø"/>
            </a:pPr>
            <a:r>
              <a:rPr lang="en-US" alt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Environmentally friendly</a:t>
            </a:r>
          </a:p>
        </p:txBody>
      </p:sp>
    </p:spTree>
    <p:extLst>
      <p:ext uri="{BB962C8B-B14F-4D97-AF65-F5344CB8AC3E}">
        <p14:creationId xmlns:p14="http://schemas.microsoft.com/office/powerpoint/2010/main" val="2262091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9" grpId="0"/>
      <p:bldP spid="10" grpId="0"/>
      <p:bldP spid="11" grpId="0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951" y="252584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EXAMPLES OF PROJECT</a:t>
            </a:r>
            <a:endParaRPr lang="en-US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810065" y="1417662"/>
            <a:ext cx="10677890" cy="4613812"/>
          </a:xfrm>
        </p:spPr>
        <p:txBody>
          <a:bodyPr>
            <a:normAutofit/>
          </a:bodyPr>
          <a:lstStyle/>
          <a:p>
            <a:pPr lvl="0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Construction project (building, road, hydropower,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etc.) 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Research and development project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(Nuclear energy, medicine, etc.)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Introducing new products in market</a:t>
            </a:r>
          </a:p>
          <a:p>
            <a:pPr lvl="0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Developing new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 modified information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system </a:t>
            </a:r>
          </a:p>
          <a:p>
            <a:pPr lvl="0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Running a campaign for political office. </a:t>
            </a:r>
          </a:p>
          <a:p>
            <a:pPr lvl="0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Producing movie or serial.</a:t>
            </a:r>
          </a:p>
          <a:p>
            <a:pPr lvl="0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Implementing new business procedure or process.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Writing a book,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thesis, novel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etc.</a:t>
            </a:r>
          </a:p>
          <a:p>
            <a:pPr>
              <a:lnSpc>
                <a:spcPct val="100000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6428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944" y="196313"/>
            <a:ext cx="10515600" cy="1325563"/>
          </a:xfrm>
        </p:spPr>
        <p:txBody>
          <a:bodyPr>
            <a:normAutofit/>
          </a:bodyPr>
          <a:lstStyle/>
          <a:p>
            <a:r>
              <a:rPr lang="en-AU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CHARACTERISTICS OF A PROJECT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9726" y="1403594"/>
            <a:ext cx="9640645" cy="52785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Any task or job or work can be said as a project if it meets the certain characteristics. </a:t>
            </a:r>
          </a:p>
          <a:p>
            <a:pPr marL="514350" indent="-514350">
              <a:buFont typeface="+mj-lt"/>
              <a:buAutoNum type="arabicPeriod"/>
            </a:pPr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Defined Goal/ Objective  </a:t>
            </a:r>
          </a:p>
          <a:p>
            <a:pPr marL="228600" lvl="1" algn="just">
              <a:lnSpc>
                <a:spcPct val="100000"/>
              </a:lnSpc>
              <a:spcBef>
                <a:spcPts val="1000"/>
              </a:spcBef>
              <a:buFont typeface="Wingdings" panose="05000000000000000000" pitchFamily="2" charset="2"/>
              <a:buChar char="Ø"/>
            </a:pPr>
            <a:r>
              <a:rPr lang="en-US" altLang="zh-CN" sz="2800" b="1" dirty="0" smtClean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Clearly defined goals are essential so that each stakeholder understands the purpose and vision of the project team. </a:t>
            </a:r>
          </a:p>
          <a:p>
            <a:pPr marL="228600" lvl="1" algn="just">
              <a:lnSpc>
                <a:spcPct val="100000"/>
              </a:lnSpc>
              <a:spcBef>
                <a:spcPts val="1000"/>
              </a:spcBef>
              <a:buFont typeface="Wingdings" panose="05000000000000000000" pitchFamily="2" charset="2"/>
              <a:buChar char="Ø"/>
            </a:pPr>
            <a:r>
              <a:rPr lang="en-US" altLang="zh-CN" sz="2800" b="1" dirty="0" smtClean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A project has clearly defined specific objectives or mission. </a:t>
            </a:r>
          </a:p>
          <a:p>
            <a:pPr marL="228600" lvl="1" algn="just">
              <a:lnSpc>
                <a:spcPct val="100000"/>
              </a:lnSpc>
              <a:spcBef>
                <a:spcPts val="1000"/>
              </a:spcBef>
              <a:buFont typeface="Wingdings" panose="05000000000000000000" pitchFamily="2" charset="2"/>
              <a:buChar char="Ø"/>
            </a:pPr>
            <a:r>
              <a:rPr lang="en-US" altLang="zh-CN" sz="2800" b="1" dirty="0" smtClean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It is focused on end results. </a:t>
            </a:r>
          </a:p>
          <a:p>
            <a:pPr marL="228600" lvl="1" algn="just">
              <a:lnSpc>
                <a:spcPct val="100000"/>
              </a:lnSpc>
              <a:spcBef>
                <a:spcPts val="1000"/>
              </a:spcBef>
              <a:buFont typeface="Wingdings" panose="05000000000000000000" pitchFamily="2" charset="2"/>
              <a:buChar char="Ø"/>
            </a:pPr>
            <a:r>
              <a:rPr lang="en-US" altLang="zh-CN" sz="2800" b="1" dirty="0" smtClean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It ceases to exist when the goal have been achieved. </a:t>
            </a:r>
          </a:p>
          <a:p>
            <a:pPr marL="228600" lvl="1" algn="just">
              <a:lnSpc>
                <a:spcPct val="100000"/>
              </a:lnSpc>
              <a:spcBef>
                <a:spcPts val="1000"/>
              </a:spcBef>
              <a:buFont typeface="Wingdings" panose="05000000000000000000" pitchFamily="2" charset="2"/>
              <a:buChar char="Ø"/>
            </a:pPr>
            <a:r>
              <a:rPr lang="en-US" altLang="zh-CN" sz="2800" b="1" dirty="0" smtClean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For Example: The goal of a construction project is to build an infrastructure or facility. </a:t>
            </a:r>
          </a:p>
          <a:p>
            <a:pPr marL="0" lvl="1" indent="0">
              <a:spcBef>
                <a:spcPts val="1000"/>
              </a:spcBef>
              <a:buNone/>
            </a:pPr>
            <a:endParaRPr lang="en-US" altLang="zh-CN" sz="2800" b="1" dirty="0">
              <a:latin typeface="Times New Roman" panose="02020603050405020304" pitchFamily="18" charset="0"/>
              <a:ea typeface="SimSun" panose="02010600030101010101" pitchFamily="2" charset="-122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A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0008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5320" y="1465605"/>
            <a:ext cx="10515600" cy="5258752"/>
          </a:xfrm>
        </p:spPr>
        <p:txBody>
          <a:bodyPr>
            <a:normAutofit fontScale="92500" lnSpcReduction="20000"/>
          </a:bodyPr>
          <a:lstStyle/>
          <a:p>
            <a:pPr marL="514350" indent="-514350" algn="just">
              <a:buAutoNum type="arabicPeriod" startAt="2"/>
            </a:pPr>
            <a:r>
              <a:rPr lang="en-AU" sz="3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Unique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dirty="0" smtClean="0"/>
              <a:t> </a:t>
            </a:r>
            <a:r>
              <a:rPr lang="en-AU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 two projects are absolutely similar to each other. </a:t>
            </a:r>
            <a:endParaRPr lang="en-AU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Project involves doing something which has not been done before and therefore it is unique. [2]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One project is different from another due to its cost, time, design, geographical location, set of people etc. </a:t>
            </a:r>
          </a:p>
          <a:p>
            <a:pPr marL="514350" indent="-514350" algn="just">
              <a:lnSpc>
                <a:spcPct val="160000"/>
              </a:lnSpc>
              <a:buAutoNum type="arabicPeriod" startAt="3"/>
            </a:pPr>
            <a:r>
              <a:rPr lang="en-AU" sz="3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Specific </a:t>
            </a:r>
            <a:r>
              <a:rPr lang="en-AU" sz="3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task not routinely performed </a:t>
            </a:r>
            <a:endParaRPr lang="en-AU" sz="30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 works are repeated again and again in the project. </a:t>
            </a:r>
          </a:p>
          <a:p>
            <a:pPr algn="just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en-AU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example: foundation work is performed only once in a building project. </a:t>
            </a:r>
          </a:p>
          <a:p>
            <a:pPr marL="0" indent="0" algn="just">
              <a:lnSpc>
                <a:spcPct val="100000"/>
              </a:lnSpc>
              <a:buNone/>
            </a:pP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992945" y="140042"/>
            <a:ext cx="8924778" cy="1325563"/>
          </a:xfrm>
        </p:spPr>
        <p:txBody>
          <a:bodyPr>
            <a:normAutofit/>
          </a:bodyPr>
          <a:lstStyle/>
          <a:p>
            <a:r>
              <a:rPr lang="en-AU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CHARACTERISTICS OF A PROJECT (Cont’d…)</a:t>
            </a:r>
          </a:p>
        </p:txBody>
      </p:sp>
    </p:spTree>
    <p:extLst>
      <p:ext uri="{BB962C8B-B14F-4D97-AF65-F5344CB8AC3E}">
        <p14:creationId xmlns:p14="http://schemas.microsoft.com/office/powerpoint/2010/main" val="3222721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9585960" cy="4645513"/>
          </a:xfrm>
        </p:spPr>
        <p:txBody>
          <a:bodyPr>
            <a:normAutofit/>
          </a:bodyPr>
          <a:lstStyle/>
          <a:p>
            <a:pPr marL="514350" lvl="1" indent="-514350">
              <a:spcBef>
                <a:spcPts val="1000"/>
              </a:spcBef>
              <a:buAutoNum type="arabicPeriod" startAt="4"/>
            </a:pPr>
            <a:r>
              <a:rPr lang="en-US" altLang="zh-CN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Temporary</a:t>
            </a:r>
            <a:r>
              <a:rPr lang="en-US" altLang="zh-CN" sz="2800" b="1" dirty="0" smtClean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(Life Span) </a:t>
            </a:r>
            <a:endParaRPr lang="en-US" altLang="zh-CN" sz="28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1" indent="-457200" algn="just">
              <a:lnSpc>
                <a:spcPct val="100000"/>
              </a:lnSpc>
              <a:spcBef>
                <a:spcPts val="1000"/>
              </a:spcBef>
              <a:buFont typeface="Wingdings" panose="05000000000000000000" pitchFamily="2" charset="2"/>
              <a:buChar char="Ø"/>
            </a:pPr>
            <a:r>
              <a:rPr lang="en-US" altLang="zh-CN" sz="2800" b="1" dirty="0" smtClean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A project can not go forever. Once its declared objectives are met, project ceases. </a:t>
            </a:r>
          </a:p>
          <a:p>
            <a:pPr marL="457200" lvl="1" indent="-457200" algn="just">
              <a:lnSpc>
                <a:spcPct val="100000"/>
              </a:lnSpc>
              <a:spcBef>
                <a:spcPts val="1000"/>
              </a:spcBef>
              <a:buFont typeface="Wingdings" panose="05000000000000000000" pitchFamily="2" charset="2"/>
              <a:buChar char="Ø"/>
            </a:pPr>
            <a:r>
              <a:rPr lang="en-US" altLang="zh-CN" sz="2800" b="1" dirty="0" smtClean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Project </a:t>
            </a:r>
            <a:r>
              <a:rPr lang="en-US" altLang="zh-CN" sz="2800" b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starts with the definite certain date and ends in the definite certain date. </a:t>
            </a:r>
            <a:endParaRPr lang="en-US" altLang="zh-CN" sz="2800" b="1" dirty="0" smtClean="0">
              <a:latin typeface="Times New Roman" panose="02020603050405020304" pitchFamily="18" charset="0"/>
              <a:ea typeface="SimSun" panose="02010600030101010101" pitchFamily="2" charset="-122"/>
              <a:cs typeface="Times New Roman" panose="02020603050405020304" pitchFamily="18" charset="0"/>
            </a:endParaRPr>
          </a:p>
          <a:p>
            <a:pPr marL="457200" lvl="1" indent="-457200" algn="just">
              <a:lnSpc>
                <a:spcPct val="100000"/>
              </a:lnSpc>
              <a:spcBef>
                <a:spcPts val="1000"/>
              </a:spcBef>
              <a:buFont typeface="Wingdings" panose="05000000000000000000" pitchFamily="2" charset="2"/>
              <a:buChar char="Ø"/>
            </a:pPr>
            <a:r>
              <a:rPr lang="en-US" altLang="zh-CN" sz="2800" b="1" dirty="0" smtClean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The duration or life of the project depends upon its nature or scope. [5] </a:t>
            </a:r>
            <a:endParaRPr lang="en-US" altLang="zh-CN" sz="2800" b="1" dirty="0">
              <a:latin typeface="Times New Roman" panose="02020603050405020304" pitchFamily="18" charset="0"/>
              <a:ea typeface="SimSun" panose="02010600030101010101" pitchFamily="2" charset="-122"/>
              <a:cs typeface="Times New Roman" panose="02020603050405020304" pitchFamily="18" charset="0"/>
            </a:endParaRPr>
          </a:p>
          <a:p>
            <a:pPr marL="457200" lvl="1" indent="-457200" algn="just">
              <a:lnSpc>
                <a:spcPct val="100000"/>
              </a:lnSpc>
              <a:spcBef>
                <a:spcPts val="1000"/>
              </a:spcBef>
              <a:buFont typeface="Wingdings" panose="05000000000000000000" pitchFamily="2" charset="2"/>
              <a:buChar char="Ø"/>
            </a:pPr>
            <a:r>
              <a:rPr lang="en-US" altLang="zh-CN" sz="2800" b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Therefore project has a fixed time span and its temporary. </a:t>
            </a:r>
          </a:p>
          <a:p>
            <a:pPr>
              <a:lnSpc>
                <a:spcPct val="100000"/>
              </a:lnSpc>
            </a:pPr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CHARACTERISTICS OF A PROJECT (Cont’d…)</a:t>
            </a:r>
          </a:p>
        </p:txBody>
      </p:sp>
    </p:spTree>
    <p:extLst>
      <p:ext uri="{BB962C8B-B14F-4D97-AF65-F5344CB8AC3E}">
        <p14:creationId xmlns:p14="http://schemas.microsoft.com/office/powerpoint/2010/main" val="1215649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CHARACTERISTICS OF A PROJECT (Cont’d…)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9965788" cy="4504837"/>
          </a:xfrm>
        </p:spPr>
        <p:txBody>
          <a:bodyPr/>
          <a:lstStyle/>
          <a:p>
            <a:pPr marL="514350" lvl="0" indent="-514350">
              <a:buAutoNum type="arabicPeriod" startAt="5"/>
            </a:pP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Team 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Work </a:t>
            </a:r>
            <a:endParaRPr lang="en-US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In a project, there are number of people involved and participating, generally called as stakeholders.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Projects work through team work. A project consists of multi-functional team.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Team members are temporarily assigned from other functional departments.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They come from various disciplines with varied experiences. The key stakeholders in a project are: </a:t>
            </a:r>
            <a:endParaRPr lang="en-AU" b="1" dirty="0">
              <a:latin typeface="Times New Roman" panose="02020603050405020304" pitchFamily="18" charset="0"/>
              <a:ea typeface="SimSun" panose="02010600030101010101" pitchFamily="2" charset="-122"/>
              <a:cs typeface="Times New Roman" panose="02020603050405020304" pitchFamily="18" charset="0"/>
            </a:endParaRPr>
          </a:p>
          <a:p>
            <a:pPr lvl="0"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AU" dirty="0"/>
          </a:p>
          <a:p>
            <a:pPr marL="0" indent="0">
              <a:buNone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01160598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814326"/>
          </a:xfrm>
        </p:spPr>
        <p:txBody>
          <a:bodyPr>
            <a:normAutofit/>
          </a:bodyPr>
          <a:lstStyle/>
          <a:p>
            <a:pPr marL="514350" lvl="0" indent="-514350" algn="just">
              <a:buAutoNum type="alphaLcParenBoth"/>
            </a:pP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manager: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individual responsible for managing the overall project. </a:t>
            </a: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just">
              <a:buFont typeface="Arial" panose="020B0604020202020204" pitchFamily="34" charset="0"/>
              <a:buAutoNum type="alphaLcParenBoth"/>
            </a:pP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Customer: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individual or organization that will use the project’s product or services.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just">
              <a:buFont typeface="Arial" panose="020B0604020202020204" pitchFamily="34" charset="0"/>
              <a:buAutoNum type="alphaLcParenBoth"/>
            </a:pP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Performing organization: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the enterprise whose employees are most directly involved in doing the work of the project.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just">
              <a:buFont typeface="Arial" panose="020B0604020202020204" pitchFamily="34" charset="0"/>
              <a:buAutoNum type="alphaLcParenBoth"/>
            </a:pP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Sponsor: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the individual or group that provides the financial resources in cash or in kind, for the project.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lvl="0" indent="-514350" algn="just">
              <a:buAutoNum type="alphaLcParenBoth"/>
            </a:pP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Client: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the individual or group which specifies the requirements. </a:t>
            </a:r>
          </a:p>
          <a:p>
            <a:pPr marL="514350" lvl="0" indent="-514350" algn="just">
              <a:buAutoNum type="alphaLcParenBoth"/>
            </a:pP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CHARACTERISTICS OF A PROJECT (Cont’d…)</a:t>
            </a:r>
          </a:p>
        </p:txBody>
      </p:sp>
    </p:spTree>
    <p:extLst>
      <p:ext uri="{BB962C8B-B14F-4D97-AF65-F5344CB8AC3E}">
        <p14:creationId xmlns:p14="http://schemas.microsoft.com/office/powerpoint/2010/main" val="867775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56811"/>
            <a:ext cx="9557825" cy="4842461"/>
          </a:xfrm>
        </p:spPr>
        <p:txBody>
          <a:bodyPr>
            <a:normAutofit/>
          </a:bodyPr>
          <a:lstStyle/>
          <a:p>
            <a:pPr marL="514350" lvl="0" indent="-514350">
              <a:buAutoNum type="arabicPeriod" startAt="6"/>
            </a:pP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Resource being consumed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Project consumes tremendous quantities of resources, all of which are paid for by the owner.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5M-Money, Material, Manpower, Machine and Minute are examples of the kinds of resources that are managed and controlled by the project team. </a:t>
            </a:r>
            <a:endParaRPr lang="en-US" b="1" dirty="0" smtClean="0">
              <a:latin typeface="Times New Roman" panose="02020603050405020304" pitchFamily="18" charset="0"/>
              <a:ea typeface="SimSun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The project team has to perform the task on limited resources. </a:t>
            </a:r>
            <a:endParaRPr lang="en-US" b="1" dirty="0">
              <a:latin typeface="Times New Roman" panose="02020603050405020304" pitchFamily="18" charset="0"/>
              <a:ea typeface="SimSun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Efficiently managed projects minimize, balance and forecast resource consumption for the owner.</a:t>
            </a:r>
            <a:endParaRPr lang="en-AU" b="1" dirty="0">
              <a:latin typeface="Times New Roman" panose="02020603050405020304" pitchFamily="18" charset="0"/>
              <a:ea typeface="SimSun" panose="02010600030101010101" pitchFamily="2" charset="-122"/>
              <a:cs typeface="Times New Roman" panose="02020603050405020304" pitchFamily="18" charset="0"/>
            </a:endParaRPr>
          </a:p>
          <a:p>
            <a:pPr lvl="0"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AU" dirty="0"/>
          </a:p>
          <a:p>
            <a:pPr marL="0" indent="0">
              <a:buNone/>
            </a:pPr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38200" y="210380"/>
            <a:ext cx="10515600" cy="1325563"/>
          </a:xfrm>
        </p:spPr>
        <p:txBody>
          <a:bodyPr>
            <a:normAutofit/>
          </a:bodyPr>
          <a:lstStyle/>
          <a:p>
            <a:r>
              <a:rPr lang="en-AU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CHARACTERISTICS OF A PROJECT (Cont’d…)</a:t>
            </a:r>
          </a:p>
        </p:txBody>
      </p:sp>
    </p:spTree>
    <p:extLst>
      <p:ext uri="{BB962C8B-B14F-4D97-AF65-F5344CB8AC3E}">
        <p14:creationId xmlns:p14="http://schemas.microsoft.com/office/powerpoint/2010/main" val="1275771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701784"/>
          </a:xfrm>
        </p:spPr>
        <p:txBody>
          <a:bodyPr>
            <a:normAutofit/>
          </a:bodyPr>
          <a:lstStyle/>
          <a:p>
            <a:pPr marL="514350" lvl="0" indent="-514350">
              <a:buAutoNum type="arabicPeriod" startAt="7"/>
            </a:pP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 and Uncertainties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Risk and uncertainty go hand in hand with project.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Even if a project appears to be risk free, it only means that the risk element is not apparently visible on the surface and it will be hidden underneath.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The risk factor will come to surface when conditions become conducive to it. </a:t>
            </a:r>
            <a:endParaRPr lang="en-US" b="1" dirty="0" smtClean="0">
              <a:latin typeface="Times New Roman" panose="02020603050405020304" pitchFamily="18" charset="0"/>
              <a:ea typeface="SimSun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On </a:t>
            </a:r>
            <a:r>
              <a:rPr lang="en-US" b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the other hand, risk gets managed as the project phase’s proceeds.</a:t>
            </a:r>
            <a:endParaRPr lang="en-AU" b="1" dirty="0">
              <a:latin typeface="Times New Roman" panose="02020603050405020304" pitchFamily="18" charset="0"/>
              <a:ea typeface="SimSun" panose="02010600030101010101" pitchFamily="2" charset="-122"/>
              <a:cs typeface="Times New Roman" panose="02020603050405020304" pitchFamily="18" charset="0"/>
            </a:endParaRPr>
          </a:p>
          <a:p>
            <a:pPr lvl="0">
              <a:buFont typeface="Wingdings" panose="05000000000000000000" pitchFamily="2" charset="2"/>
              <a:buChar char="Ø"/>
            </a:pPr>
            <a:endParaRPr lang="en-AU" dirty="0"/>
          </a:p>
          <a:p>
            <a:pPr marL="0" indent="0">
              <a:buNone/>
            </a:pPr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CHARACTERISTICS OF A PROJECT (Cont’d…)</a:t>
            </a:r>
          </a:p>
        </p:txBody>
      </p:sp>
    </p:spTree>
    <p:extLst>
      <p:ext uri="{BB962C8B-B14F-4D97-AF65-F5344CB8AC3E}">
        <p14:creationId xmlns:p14="http://schemas.microsoft.com/office/powerpoint/2010/main" val="1797452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9543757" cy="4926868"/>
          </a:xfrm>
        </p:spPr>
        <p:txBody>
          <a:bodyPr>
            <a:normAutofit lnSpcReduction="10000"/>
          </a:bodyPr>
          <a:lstStyle/>
          <a:p>
            <a:pPr marL="514350" lvl="0" indent="-514350">
              <a:buAutoNum type="arabicPeriod" startAt="8"/>
            </a:pP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Planning and Control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Projects work to a plan.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A project requires effective and efficient planning and control systems.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Standards are set for project activities through planning. </a:t>
            </a:r>
            <a:r>
              <a:rPr lang="en-US" b="1" dirty="0" smtClean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They </a:t>
            </a:r>
            <a:r>
              <a:rPr lang="en-US" b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serve as yardsticks for measuring project performance. </a:t>
            </a:r>
            <a:r>
              <a:rPr lang="en-US" b="1" dirty="0" smtClean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[6]</a:t>
            </a:r>
            <a:endParaRPr lang="en-US" b="1" dirty="0">
              <a:latin typeface="Times New Roman" panose="02020603050405020304" pitchFamily="18" charset="0"/>
              <a:ea typeface="SimSun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Actual performance is compared with standards to find out deviations. Corrective actions are taken to control deviations. </a:t>
            </a:r>
            <a:endParaRPr lang="en-AU" b="1" dirty="0">
              <a:latin typeface="Times New Roman" panose="02020603050405020304" pitchFamily="18" charset="0"/>
              <a:ea typeface="SimSun" panose="02010600030101010101" pitchFamily="2" charset="-122"/>
              <a:cs typeface="Times New Roman" panose="02020603050405020304" pitchFamily="18" charset="0"/>
            </a:endParaRPr>
          </a:p>
          <a:p>
            <a:pPr lvl="0">
              <a:lnSpc>
                <a:spcPct val="110000"/>
              </a:lnSpc>
              <a:buFont typeface="Wingdings" panose="05000000000000000000" pitchFamily="2" charset="2"/>
              <a:buChar char="Ø"/>
            </a:pPr>
            <a:endParaRPr lang="en-AU" dirty="0"/>
          </a:p>
          <a:p>
            <a:pPr marL="0" indent="0">
              <a:buNone/>
            </a:pPr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CHARACTERISTICS OF A PROJECT (Cont’d…)</a:t>
            </a:r>
          </a:p>
        </p:txBody>
      </p:sp>
    </p:spTree>
    <p:extLst>
      <p:ext uri="{BB962C8B-B14F-4D97-AF65-F5344CB8AC3E}">
        <p14:creationId xmlns:p14="http://schemas.microsoft.com/office/powerpoint/2010/main" val="3809818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9571892" cy="4729921"/>
          </a:xfrm>
        </p:spPr>
        <p:txBody>
          <a:bodyPr>
            <a:normAutofit/>
          </a:bodyPr>
          <a:lstStyle/>
          <a:p>
            <a:pPr marL="514350" lvl="0" indent="-514350">
              <a:buAutoNum type="arabicPeriod" startAt="9"/>
            </a:pP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Constraints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All </a:t>
            </a:r>
            <a:r>
              <a:rPr lang="en-US" b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projects have constraints.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A project operates within the constraints of time, cost and quality performance.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It has a time schedule for various activities and a completion date as deadline.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It has its own budget to control costs. It has clearly laid down quality specifications.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The scope and boundaries of a project are clearly </a:t>
            </a:r>
            <a:r>
              <a:rPr lang="en-US" b="1" dirty="0" smtClean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described. </a:t>
            </a:r>
            <a:r>
              <a:rPr lang="en-US" b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Project schedule sets deadlines. </a:t>
            </a:r>
            <a:endParaRPr lang="en-AU" b="1" dirty="0">
              <a:latin typeface="Times New Roman" panose="02020603050405020304" pitchFamily="18" charset="0"/>
              <a:ea typeface="SimSun" panose="02010600030101010101" pitchFamily="2" charset="-122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CHARACTERISTICS OF A PROJECT (Cont’d…)</a:t>
            </a:r>
          </a:p>
        </p:txBody>
      </p:sp>
    </p:spTree>
    <p:extLst>
      <p:ext uri="{BB962C8B-B14F-4D97-AF65-F5344CB8AC3E}">
        <p14:creationId xmlns:p14="http://schemas.microsoft.com/office/powerpoint/2010/main" val="229136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716843"/>
          </a:xfrm>
        </p:spPr>
        <p:txBody>
          <a:bodyPr>
            <a:normAutofit/>
          </a:bodyPr>
          <a:lstStyle/>
          <a:p>
            <a:pPr marL="514350" indent="-514350">
              <a:buAutoNum type="arabicPeriod" startAt="10"/>
            </a:pP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Contracting and subcontracting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Most projects are contract-based.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 The project work is characterized by high level of contracting and subcontracting. </a:t>
            </a:r>
            <a:r>
              <a:rPr lang="en-US" b="1" dirty="0" smtClean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[7]</a:t>
            </a:r>
            <a:endParaRPr lang="en-US" b="1" dirty="0">
              <a:latin typeface="Times New Roman" panose="02020603050405020304" pitchFamily="18" charset="0"/>
              <a:ea typeface="SimSun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Complexity increases the need for subcontracting.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Contracts can be of various types, such as lump- sum contract, unit price contract, negotiated cost plus fixed fee contract and turnkey contract.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Proper contract planning and management is the key to effective project management. </a:t>
            </a:r>
            <a:r>
              <a:rPr lang="en-US" b="1" dirty="0" smtClean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[6]</a:t>
            </a:r>
            <a:endParaRPr lang="en-AU" b="1" dirty="0">
              <a:latin typeface="Times New Roman" panose="02020603050405020304" pitchFamily="18" charset="0"/>
              <a:ea typeface="SimSun" panose="02010600030101010101" pitchFamily="2" charset="-122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CHARACTERISTICS OF A PROJECT (Cont’d…)</a:t>
            </a:r>
          </a:p>
        </p:txBody>
      </p:sp>
    </p:spTree>
    <p:extLst>
      <p:ext uri="{BB962C8B-B14F-4D97-AF65-F5344CB8AC3E}">
        <p14:creationId xmlns:p14="http://schemas.microsoft.com/office/powerpoint/2010/main" val="853398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9403080" cy="4665327"/>
          </a:xfrm>
        </p:spPr>
        <p:txBody>
          <a:bodyPr/>
          <a:lstStyle/>
          <a:p>
            <a:pPr marL="514350" indent="-514350">
              <a:buAutoNum type="arabicPeriod" startAt="11"/>
            </a:pPr>
            <a:r>
              <a:rPr lang="en-A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Progressive Elaboration 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dirty="0" smtClean="0"/>
              <a:t> </a:t>
            </a:r>
            <a:r>
              <a:rPr lang="en-AU" b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This characteristics integrates the concepts of temporary and unique. </a:t>
            </a:r>
            <a:endParaRPr lang="en-AU" b="1" dirty="0" smtClean="0">
              <a:latin typeface="Times New Roman" panose="02020603050405020304" pitchFamily="18" charset="0"/>
              <a:ea typeface="SimSun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The product of each project is unique, the characteristics that distinguish the product or service must progressively elaborated. </a:t>
            </a:r>
            <a:endParaRPr lang="en-AU" b="1" dirty="0">
              <a:latin typeface="Times New Roman" panose="02020603050405020304" pitchFamily="18" charset="0"/>
              <a:ea typeface="SimSun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b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Progressive means “proceeding in steps; continuing steadily by increments” and elaboration means “worked out with care and detail: thoroughly developed”. </a:t>
            </a:r>
            <a:r>
              <a:rPr lang="en-AU" b="1" dirty="0" smtClean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[2]</a:t>
            </a:r>
            <a:endParaRPr lang="en-AU" b="1" dirty="0">
              <a:latin typeface="Times New Roman" panose="02020603050405020304" pitchFamily="18" charset="0"/>
              <a:ea typeface="SimSun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A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dirty="0" smtClean="0"/>
          </a:p>
          <a:p>
            <a:pPr marL="0" indent="0">
              <a:buNone/>
            </a:pPr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CHARACTERISTICS OF A PROJECT (Cont’d…)</a:t>
            </a:r>
          </a:p>
        </p:txBody>
      </p:sp>
    </p:spTree>
    <p:extLst>
      <p:ext uri="{BB962C8B-B14F-4D97-AF65-F5344CB8AC3E}">
        <p14:creationId xmlns:p14="http://schemas.microsoft.com/office/powerpoint/2010/main" val="1850725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9567930" cy="4665327"/>
          </a:xfrm>
        </p:spPr>
        <p:txBody>
          <a:bodyPr/>
          <a:lstStyle/>
          <a:p>
            <a:pPr marL="514350" indent="-514350">
              <a:lnSpc>
                <a:spcPct val="100000"/>
              </a:lnSpc>
              <a:buAutoNum type="arabicPeriod" startAt="12"/>
            </a:pPr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Life </a:t>
            </a:r>
            <a:r>
              <a:rPr lang="en-A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cycle 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To translate an idea into reality, project has to undergo through the different well defined phases which is the life cycle of a project. </a:t>
            </a:r>
          </a:p>
          <a:p>
            <a:pPr marL="514350" indent="-514350">
              <a:lnSpc>
                <a:spcPct val="100000"/>
              </a:lnSpc>
              <a:buAutoNum type="arabicPeriod" startAt="13"/>
            </a:pPr>
            <a:r>
              <a:rPr lang="en-A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Defined Deliverables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dirty="0"/>
              <a:t> </a:t>
            </a:r>
            <a:r>
              <a:rPr lang="en-AU" b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The owners specifies the requirement of the task before its initiation. Therefore it is clearly known before hand what the outcome of the project will be. </a:t>
            </a:r>
            <a:endParaRPr lang="en-AU" b="1" dirty="0" smtClean="0">
              <a:latin typeface="Times New Roman" panose="02020603050405020304" pitchFamily="18" charset="0"/>
              <a:ea typeface="SimSun" panose="02010600030101010101" pitchFamily="2" charset="-122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endParaRPr lang="en-AU" b="1" dirty="0">
              <a:latin typeface="Times New Roman" panose="02020603050405020304" pitchFamily="18" charset="0"/>
              <a:ea typeface="SimSun" panose="02010600030101010101" pitchFamily="2" charset="-122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en-AU" dirty="0" smtClean="0"/>
          </a:p>
          <a:p>
            <a:pPr marL="0" indent="0">
              <a:buNone/>
            </a:pPr>
            <a:endParaRPr lang="en-AU" dirty="0" smtClean="0"/>
          </a:p>
          <a:p>
            <a:pPr marL="0" indent="0">
              <a:buNone/>
            </a:pPr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CHARACTERISTICS OF A PROJECT (Cont’d…)</a:t>
            </a:r>
          </a:p>
        </p:txBody>
      </p:sp>
    </p:spTree>
    <p:extLst>
      <p:ext uri="{BB962C8B-B14F-4D97-AF65-F5344CB8AC3E}">
        <p14:creationId xmlns:p14="http://schemas.microsoft.com/office/powerpoint/2010/main" val="2054892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8539" y="140042"/>
            <a:ext cx="9606566" cy="1325563"/>
          </a:xfrm>
        </p:spPr>
        <p:txBody>
          <a:bodyPr>
            <a:normAutofit/>
          </a:bodyPr>
          <a:lstStyle/>
          <a:p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DIFFERENCE BETWEEN PROJECT AND PROGRAM </a:t>
            </a:r>
          </a:p>
        </p:txBody>
      </p:sp>
      <p:graphicFrame>
        <p:nvGraphicFramePr>
          <p:cNvPr id="5" name="Content Placeholder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28584045"/>
              </p:ext>
            </p:extLst>
          </p:nvPr>
        </p:nvGraphicFramePr>
        <p:xfrm>
          <a:off x="908539" y="1339631"/>
          <a:ext cx="9913168" cy="47235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9322"/>
                <a:gridCol w="1929144"/>
                <a:gridCol w="3250689"/>
                <a:gridCol w="3884013"/>
              </a:tblGrid>
              <a:tr h="989391">
                <a:tc>
                  <a:txBody>
                    <a:bodyPr/>
                    <a:lstStyle/>
                    <a:p>
                      <a:pPr algn="ctr"/>
                      <a:r>
                        <a:rPr lang="en-AU" sz="2800" dirty="0" smtClean="0">
                          <a:solidFill>
                            <a:srgbClr val="FFFF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S.N.</a:t>
                      </a:r>
                      <a:endParaRPr lang="en-AU" sz="2800" dirty="0">
                        <a:solidFill>
                          <a:srgbClr val="FFFF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sz="2800" dirty="0" smtClean="0">
                          <a:solidFill>
                            <a:srgbClr val="FFFF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Point of Difference</a:t>
                      </a:r>
                      <a:endParaRPr lang="en-AU" sz="2800" dirty="0">
                        <a:solidFill>
                          <a:srgbClr val="FFFF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sz="2800" dirty="0" smtClean="0">
                          <a:solidFill>
                            <a:srgbClr val="FFFF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Project </a:t>
                      </a:r>
                      <a:endParaRPr lang="en-AU" sz="2800" dirty="0">
                        <a:solidFill>
                          <a:srgbClr val="FFFF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sz="2800" dirty="0" smtClean="0">
                          <a:solidFill>
                            <a:srgbClr val="FFFF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Program </a:t>
                      </a:r>
                      <a:endParaRPr lang="en-AU" sz="2800" dirty="0">
                        <a:solidFill>
                          <a:srgbClr val="FFFF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861728">
                <a:tc>
                  <a:txBody>
                    <a:bodyPr/>
                    <a:lstStyle/>
                    <a:p>
                      <a:pPr algn="ctr"/>
                      <a:r>
                        <a:rPr lang="en-AU" sz="2400" b="1" dirty="0" smtClean="0">
                          <a:solidFill>
                            <a:srgbClr val="0000CC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</a:t>
                      </a:r>
                      <a:endParaRPr lang="en-AU" sz="2400" b="1" dirty="0">
                        <a:solidFill>
                          <a:srgbClr val="0000CC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AU" sz="2400" b="1" dirty="0" smtClean="0">
                          <a:solidFill>
                            <a:srgbClr val="0000CC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Nature  </a:t>
                      </a:r>
                      <a:endParaRPr lang="en-AU" sz="2400" b="1" dirty="0">
                        <a:solidFill>
                          <a:srgbClr val="0000CC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AU" sz="2400" b="1" dirty="0" smtClean="0">
                          <a:solidFill>
                            <a:srgbClr val="0000CC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It involves one time set of activities. </a:t>
                      </a:r>
                      <a:endParaRPr lang="en-AU" sz="2400" b="1" dirty="0">
                        <a:solidFill>
                          <a:srgbClr val="0000CC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AU" sz="2400" b="1" dirty="0" smtClean="0">
                          <a:solidFill>
                            <a:srgbClr val="0000CC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It involves group of small and large projects. </a:t>
                      </a:r>
                      <a:endParaRPr lang="en-AU" sz="2400" b="1" dirty="0">
                        <a:solidFill>
                          <a:srgbClr val="0000CC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627708">
                <a:tc>
                  <a:txBody>
                    <a:bodyPr/>
                    <a:lstStyle/>
                    <a:p>
                      <a:pPr algn="ctr"/>
                      <a:r>
                        <a:rPr lang="en-AU" sz="2400" b="1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</a:t>
                      </a:r>
                      <a:endParaRPr lang="en-AU" sz="24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AU" sz="2400" b="1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Scope</a:t>
                      </a:r>
                      <a:endParaRPr lang="en-AU" sz="24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AU" sz="2400" b="1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Involves single undertakings, well defined objective, scope and timeframe. </a:t>
                      </a:r>
                      <a:endParaRPr lang="en-AU" sz="24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AU" sz="2400" b="1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Involves</a:t>
                      </a:r>
                      <a:r>
                        <a:rPr lang="en-AU" sz="2400" b="1" baseline="0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multiple undertaking, boundaries, scope and objective may differ for various project. </a:t>
                      </a:r>
                      <a:endParaRPr lang="en-AU" sz="24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244718">
                <a:tc>
                  <a:txBody>
                    <a:bodyPr/>
                    <a:lstStyle/>
                    <a:p>
                      <a:pPr algn="ctr"/>
                      <a:r>
                        <a:rPr lang="en-AU" sz="2400" b="1" dirty="0" smtClean="0">
                          <a:solidFill>
                            <a:srgbClr val="0066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</a:t>
                      </a:r>
                      <a:endParaRPr lang="en-AU" sz="2400" b="1" dirty="0">
                        <a:solidFill>
                          <a:srgbClr val="0066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AU" sz="2400" b="1" dirty="0" smtClean="0">
                          <a:solidFill>
                            <a:srgbClr val="0066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Objective</a:t>
                      </a:r>
                      <a:endParaRPr lang="en-AU" sz="2400" b="1" dirty="0">
                        <a:solidFill>
                          <a:srgbClr val="0066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AU" sz="2400" b="1" dirty="0" smtClean="0">
                          <a:solidFill>
                            <a:srgbClr val="0066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Specific objective for each project depending upon nature and size. </a:t>
                      </a:r>
                      <a:endParaRPr lang="en-AU" sz="2400" b="1" dirty="0">
                        <a:solidFill>
                          <a:srgbClr val="0066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AU" sz="2400" b="1" dirty="0" smtClean="0">
                          <a:solidFill>
                            <a:srgbClr val="0066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Overall sectoral objectives for the</a:t>
                      </a:r>
                      <a:r>
                        <a:rPr lang="en-AU" sz="2400" b="1" baseline="0" dirty="0" smtClean="0">
                          <a:solidFill>
                            <a:srgbClr val="0066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program as a whole. </a:t>
                      </a:r>
                      <a:endParaRPr lang="en-AU" sz="2400" b="1" dirty="0">
                        <a:solidFill>
                          <a:srgbClr val="0066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itle 1"/>
          <p:cNvSpPr txBox="1">
            <a:spLocks/>
          </p:cNvSpPr>
          <p:nvPr/>
        </p:nvSpPr>
        <p:spPr>
          <a:xfrm>
            <a:off x="1286023" y="5722571"/>
            <a:ext cx="9606566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A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Source: [5]</a:t>
            </a:r>
            <a:endParaRPr lang="en-AU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0650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27878112"/>
              </p:ext>
            </p:extLst>
          </p:nvPr>
        </p:nvGraphicFramePr>
        <p:xfrm>
          <a:off x="950742" y="1452173"/>
          <a:ext cx="9913168" cy="4785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9322"/>
                <a:gridCol w="1929144"/>
                <a:gridCol w="3250689"/>
                <a:gridCol w="3884013"/>
              </a:tblGrid>
              <a:tr h="349225">
                <a:tc>
                  <a:txBody>
                    <a:bodyPr/>
                    <a:lstStyle/>
                    <a:p>
                      <a:pPr algn="ctr"/>
                      <a:r>
                        <a:rPr lang="en-AU" sz="2800" dirty="0" smtClean="0">
                          <a:solidFill>
                            <a:srgbClr val="FFFF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S.N.</a:t>
                      </a:r>
                      <a:endParaRPr lang="en-AU" sz="2800" dirty="0">
                        <a:solidFill>
                          <a:srgbClr val="FFFF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sz="2800" dirty="0" smtClean="0">
                          <a:solidFill>
                            <a:srgbClr val="FFFF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Point of Difference</a:t>
                      </a:r>
                      <a:endParaRPr lang="en-AU" sz="2800" dirty="0">
                        <a:solidFill>
                          <a:srgbClr val="FFFF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sz="2800" dirty="0" smtClean="0">
                          <a:solidFill>
                            <a:srgbClr val="FFFF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Project </a:t>
                      </a:r>
                      <a:endParaRPr lang="en-AU" sz="2800" dirty="0">
                        <a:solidFill>
                          <a:srgbClr val="FFFF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sz="2800" dirty="0" smtClean="0">
                          <a:solidFill>
                            <a:srgbClr val="FFFF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Program </a:t>
                      </a:r>
                      <a:endParaRPr lang="en-AU" sz="2800" dirty="0">
                        <a:solidFill>
                          <a:srgbClr val="FFFF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595738">
                <a:tc>
                  <a:txBody>
                    <a:bodyPr/>
                    <a:lstStyle/>
                    <a:p>
                      <a:pPr algn="ctr"/>
                      <a:r>
                        <a:rPr lang="en-AU" sz="2400" b="1" dirty="0" smtClean="0">
                          <a:solidFill>
                            <a:srgbClr val="0000CC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</a:t>
                      </a:r>
                      <a:endParaRPr lang="en-AU" sz="2400" b="1" dirty="0">
                        <a:solidFill>
                          <a:srgbClr val="0000CC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AU" sz="2400" b="1" dirty="0" smtClean="0">
                          <a:solidFill>
                            <a:srgbClr val="0000CC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Life Span  </a:t>
                      </a:r>
                      <a:endParaRPr lang="en-AU" sz="2400" b="1" dirty="0">
                        <a:solidFill>
                          <a:srgbClr val="0000CC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AU" sz="2400" b="1" dirty="0" smtClean="0">
                          <a:solidFill>
                            <a:srgbClr val="0000CC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It has fixed life span. Specific  beginning and end points. It ends with the accomplishment of objectives. </a:t>
                      </a:r>
                      <a:endParaRPr lang="en-AU" sz="2400" b="1" dirty="0">
                        <a:solidFill>
                          <a:srgbClr val="0000CC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AU" sz="2400" b="1" dirty="0" smtClean="0">
                          <a:solidFill>
                            <a:srgbClr val="0000CC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It has flexible life span. Program spread</a:t>
                      </a:r>
                      <a:r>
                        <a:rPr lang="en-AU" sz="2400" b="1" baseline="0" dirty="0" smtClean="0">
                          <a:solidFill>
                            <a:srgbClr val="0000CC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over various plans. Objectives can be achieved over a long period of time. </a:t>
                      </a:r>
                      <a:endParaRPr lang="en-AU" sz="2400" b="1" dirty="0">
                        <a:solidFill>
                          <a:srgbClr val="0000CC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129847">
                <a:tc>
                  <a:txBody>
                    <a:bodyPr/>
                    <a:lstStyle/>
                    <a:p>
                      <a:pPr algn="ctr"/>
                      <a:r>
                        <a:rPr lang="en-AU" sz="2400" b="1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 </a:t>
                      </a:r>
                      <a:endParaRPr lang="en-AU" sz="24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AU" sz="2400" b="1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Tailor-made</a:t>
                      </a:r>
                      <a:endParaRPr lang="en-AU" sz="24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AU" sz="2400" b="1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It is customized</a:t>
                      </a:r>
                      <a:r>
                        <a:rPr lang="en-AU" sz="2400" b="1" baseline="0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or tailor-made to customer specifications or benefits a particular group</a:t>
                      </a:r>
                      <a:r>
                        <a:rPr lang="en-AU" sz="2400" b="1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endParaRPr lang="en-AU" sz="24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AU" sz="2400" b="1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It is for the benefit</a:t>
                      </a:r>
                      <a:r>
                        <a:rPr lang="en-AU" sz="2400" b="1" baseline="0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of different target groups at different time periods. It benefits the overall society. </a:t>
                      </a:r>
                      <a:endParaRPr lang="en-AU" sz="24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950742" y="0"/>
            <a:ext cx="9782908" cy="1325563"/>
          </a:xfrm>
        </p:spPr>
        <p:txBody>
          <a:bodyPr>
            <a:normAutofit/>
          </a:bodyPr>
          <a:lstStyle/>
          <a:p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DIFFERENCE BETWEEN PROJECT AND PROGRAM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(Cont’d…)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286023" y="5722571"/>
            <a:ext cx="9606566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A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Source: [5]</a:t>
            </a:r>
            <a:endParaRPr lang="en-AU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9890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65483283"/>
              </p:ext>
            </p:extLst>
          </p:nvPr>
        </p:nvGraphicFramePr>
        <p:xfrm>
          <a:off x="908539" y="1339631"/>
          <a:ext cx="9913168" cy="49275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9322"/>
                <a:gridCol w="2040416"/>
                <a:gridCol w="3139417"/>
                <a:gridCol w="3884013"/>
              </a:tblGrid>
              <a:tr h="989391">
                <a:tc>
                  <a:txBody>
                    <a:bodyPr/>
                    <a:lstStyle/>
                    <a:p>
                      <a:pPr algn="ctr"/>
                      <a:r>
                        <a:rPr lang="en-AU" sz="2800" dirty="0" smtClean="0">
                          <a:solidFill>
                            <a:srgbClr val="FFFF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S.N.</a:t>
                      </a:r>
                      <a:endParaRPr lang="en-AU" sz="2800" dirty="0">
                        <a:solidFill>
                          <a:srgbClr val="FFFF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sz="2800" dirty="0" smtClean="0">
                          <a:solidFill>
                            <a:srgbClr val="FFFF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Point of Difference</a:t>
                      </a:r>
                      <a:endParaRPr lang="en-AU" sz="2800" dirty="0">
                        <a:solidFill>
                          <a:srgbClr val="FFFF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sz="2800" dirty="0" smtClean="0">
                          <a:solidFill>
                            <a:srgbClr val="FFFF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Project </a:t>
                      </a:r>
                      <a:endParaRPr lang="en-AU" sz="2800" dirty="0">
                        <a:solidFill>
                          <a:srgbClr val="FFFF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sz="2800" dirty="0" smtClean="0">
                          <a:solidFill>
                            <a:srgbClr val="FFFF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Program </a:t>
                      </a:r>
                      <a:endParaRPr lang="en-AU" sz="2800" dirty="0">
                        <a:solidFill>
                          <a:srgbClr val="FFFF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861728">
                <a:tc>
                  <a:txBody>
                    <a:bodyPr/>
                    <a:lstStyle/>
                    <a:p>
                      <a:pPr algn="ctr"/>
                      <a:r>
                        <a:rPr lang="en-AU" sz="2400" b="1" kern="1200" dirty="0" smtClean="0">
                          <a:solidFill>
                            <a:srgbClr val="006600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6. </a:t>
                      </a:r>
                      <a:endParaRPr lang="en-AU" sz="2400" b="1" kern="1200" dirty="0">
                        <a:solidFill>
                          <a:srgbClr val="006600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AU" sz="2400" b="1" kern="1200" dirty="0" smtClean="0">
                          <a:solidFill>
                            <a:srgbClr val="006600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Responsibility</a:t>
                      </a:r>
                      <a:endParaRPr lang="en-AU" sz="2400" b="1" kern="1200" dirty="0">
                        <a:solidFill>
                          <a:srgbClr val="006600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AU" sz="2400" b="1" kern="1200" dirty="0" smtClean="0">
                          <a:solidFill>
                            <a:srgbClr val="006600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It is entrusted to one project manager and has its own budget. </a:t>
                      </a:r>
                      <a:endParaRPr lang="en-AU" sz="2400" b="1" kern="1200" dirty="0">
                        <a:solidFill>
                          <a:srgbClr val="006600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AU" sz="2400" b="1" kern="1200" dirty="0" smtClean="0">
                          <a:solidFill>
                            <a:srgbClr val="006600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It is entrusted to program managers with</a:t>
                      </a:r>
                      <a:r>
                        <a:rPr lang="en-AU" sz="2400" b="1" kern="1200" baseline="0" dirty="0" smtClean="0">
                          <a:solidFill>
                            <a:srgbClr val="006600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program budgets.</a:t>
                      </a:r>
                      <a:r>
                        <a:rPr lang="en-AU" sz="2400" b="1" kern="1200" dirty="0" smtClean="0">
                          <a:solidFill>
                            <a:srgbClr val="006600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endParaRPr lang="en-AU" sz="2400" b="1" kern="1200" dirty="0">
                        <a:solidFill>
                          <a:srgbClr val="006600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194935">
                <a:tc>
                  <a:txBody>
                    <a:bodyPr/>
                    <a:lstStyle/>
                    <a:p>
                      <a:pPr algn="ctr"/>
                      <a:r>
                        <a:rPr lang="en-AU" sz="2400" b="1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 </a:t>
                      </a:r>
                      <a:endParaRPr lang="en-AU" sz="24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AU" sz="2400" b="1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Coverage</a:t>
                      </a:r>
                      <a:endParaRPr lang="en-AU" sz="24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AU" sz="2400" b="1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It is the part of the overall program. </a:t>
                      </a:r>
                      <a:endParaRPr lang="en-AU" sz="24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AU" sz="2400" b="1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It is an</a:t>
                      </a:r>
                      <a:r>
                        <a:rPr lang="en-AU" sz="2400" b="1" baseline="0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integral part of a national development or corporate plan. </a:t>
                      </a:r>
                      <a:endParaRPr lang="en-AU" sz="24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244718">
                <a:tc>
                  <a:txBody>
                    <a:bodyPr/>
                    <a:lstStyle/>
                    <a:p>
                      <a:pPr algn="ctr"/>
                      <a:r>
                        <a:rPr lang="en-AU" sz="2400" b="1" kern="1200" dirty="0" smtClean="0">
                          <a:solidFill>
                            <a:srgbClr val="0000CC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8. </a:t>
                      </a:r>
                      <a:endParaRPr lang="en-AU" sz="2400" b="1" kern="1200" dirty="0">
                        <a:solidFill>
                          <a:srgbClr val="0000CC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AU" sz="2400" b="1" kern="1200" dirty="0" smtClean="0">
                          <a:solidFill>
                            <a:srgbClr val="0000CC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Rules and Regulations</a:t>
                      </a:r>
                      <a:endParaRPr lang="en-AU" sz="2400" b="1" kern="1200" dirty="0">
                        <a:solidFill>
                          <a:srgbClr val="0000CC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AU" sz="2400" b="1" kern="1200" dirty="0" smtClean="0">
                          <a:solidFill>
                            <a:srgbClr val="0000CC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It is governed by the set of flexible rules and regulations. </a:t>
                      </a:r>
                      <a:endParaRPr lang="en-AU" sz="2400" b="1" kern="1200" dirty="0">
                        <a:solidFill>
                          <a:srgbClr val="0000CC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AU" sz="2400" b="1" kern="1200" dirty="0" smtClean="0">
                          <a:solidFill>
                            <a:srgbClr val="0000CC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It is governed by the rigid rules and regulations guided by overall governmental directives.  </a:t>
                      </a:r>
                      <a:endParaRPr lang="en-AU" sz="2400" b="1" kern="1200" dirty="0">
                        <a:solidFill>
                          <a:srgbClr val="0000CC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10065" y="0"/>
            <a:ext cx="10233073" cy="1325563"/>
          </a:xfrm>
        </p:spPr>
        <p:txBody>
          <a:bodyPr>
            <a:normAutofit/>
          </a:bodyPr>
          <a:lstStyle/>
          <a:p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DIFFERENCE BETWEEN PROJECT AND PROGRAM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(Cont’d…)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810065" y="5806978"/>
            <a:ext cx="9606566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A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Source: [5]</a:t>
            </a:r>
            <a:endParaRPr lang="en-AU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8452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82683" y="365759"/>
            <a:ext cx="2883877" cy="6752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5" name="TextBox 4"/>
          <p:cNvSpPr txBox="1"/>
          <p:nvPr/>
        </p:nvSpPr>
        <p:spPr>
          <a:xfrm>
            <a:off x="3882683" y="287885"/>
            <a:ext cx="28838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National Development Plan </a:t>
            </a:r>
            <a:endParaRPr lang="en-AU" sz="2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" name="Straight Arrow Connector 6"/>
          <p:cNvCxnSpPr>
            <a:stCxn id="5" idx="2"/>
          </p:cNvCxnSpPr>
          <p:nvPr/>
        </p:nvCxnSpPr>
        <p:spPr>
          <a:xfrm flipH="1">
            <a:off x="5317587" y="1118882"/>
            <a:ext cx="7035" cy="20348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1756116" y="1322362"/>
            <a:ext cx="7137010" cy="232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>
            <a:off x="1756116" y="1322362"/>
            <a:ext cx="7035" cy="20348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1179341" y="1572314"/>
            <a:ext cx="1631852" cy="5378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4" name="TextBox 13"/>
          <p:cNvSpPr txBox="1"/>
          <p:nvPr/>
        </p:nvSpPr>
        <p:spPr>
          <a:xfrm>
            <a:off x="1179341" y="1532376"/>
            <a:ext cx="1631852" cy="707886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AU" sz="2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Agricultural Program</a:t>
            </a:r>
            <a:endParaRPr lang="en-AU" sz="20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3329353" y="1617782"/>
            <a:ext cx="1631852" cy="5378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8" name="TextBox 17"/>
          <p:cNvSpPr txBox="1"/>
          <p:nvPr/>
        </p:nvSpPr>
        <p:spPr>
          <a:xfrm>
            <a:off x="3329353" y="1577844"/>
            <a:ext cx="1631852" cy="707886"/>
          </a:xfrm>
          <a:prstGeom prst="rect">
            <a:avLst/>
          </a:prstGeom>
          <a:solidFill>
            <a:srgbClr val="2006BA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AU" sz="2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Road Program</a:t>
            </a:r>
            <a:endParaRPr lang="en-AU" sz="20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5608319" y="1663250"/>
            <a:ext cx="1631852" cy="537839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0" name="TextBox 19"/>
          <p:cNvSpPr txBox="1"/>
          <p:nvPr/>
        </p:nvSpPr>
        <p:spPr>
          <a:xfrm>
            <a:off x="5608319" y="1623312"/>
            <a:ext cx="1631852" cy="707886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AU" sz="2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Health Program</a:t>
            </a:r>
            <a:endParaRPr lang="en-AU" sz="20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8077200" y="1703188"/>
            <a:ext cx="1631852" cy="537839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2" name="TextBox 21"/>
          <p:cNvSpPr txBox="1"/>
          <p:nvPr/>
        </p:nvSpPr>
        <p:spPr>
          <a:xfrm>
            <a:off x="8077200" y="1663250"/>
            <a:ext cx="1631852" cy="707886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AU" sz="2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Hydropower Program</a:t>
            </a:r>
            <a:endParaRPr lang="en-AU" sz="20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3" name="Straight Arrow Connector 22"/>
          <p:cNvCxnSpPr/>
          <p:nvPr/>
        </p:nvCxnSpPr>
        <p:spPr>
          <a:xfrm flipH="1">
            <a:off x="4145279" y="1345598"/>
            <a:ext cx="7035" cy="20348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flipH="1">
            <a:off x="6295291" y="1358850"/>
            <a:ext cx="7035" cy="20348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flipH="1">
            <a:off x="8886091" y="1382086"/>
            <a:ext cx="7035" cy="20348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996461" y="1886319"/>
            <a:ext cx="0" cy="385299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>
            <a:stCxn id="14" idx="1"/>
          </p:cNvCxnSpPr>
          <p:nvPr/>
        </p:nvCxnSpPr>
        <p:spPr>
          <a:xfrm flipH="1">
            <a:off x="996461" y="1886319"/>
            <a:ext cx="1828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>
            <a:stCxn id="17" idx="1"/>
          </p:cNvCxnSpPr>
          <p:nvPr/>
        </p:nvCxnSpPr>
        <p:spPr>
          <a:xfrm flipH="1" flipV="1">
            <a:off x="3176953" y="1886319"/>
            <a:ext cx="152400" cy="38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>
            <a:off x="3174608" y="1886319"/>
            <a:ext cx="0" cy="385299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 flipH="1" flipV="1">
            <a:off x="5451228" y="1886319"/>
            <a:ext cx="152400" cy="38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>
            <a:off x="5448883" y="1886319"/>
            <a:ext cx="0" cy="385299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 flipH="1" flipV="1">
            <a:off x="7889630" y="1886319"/>
            <a:ext cx="152400" cy="38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887285" y="1886319"/>
            <a:ext cx="0" cy="385299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Rectangle 44"/>
          <p:cNvSpPr/>
          <p:nvPr/>
        </p:nvSpPr>
        <p:spPr>
          <a:xfrm>
            <a:off x="1179341" y="2554267"/>
            <a:ext cx="1631852" cy="5378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46" name="TextBox 45"/>
          <p:cNvSpPr txBox="1"/>
          <p:nvPr/>
        </p:nvSpPr>
        <p:spPr>
          <a:xfrm>
            <a:off x="1179341" y="2514329"/>
            <a:ext cx="1631852" cy="707886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AU" sz="2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Fertilizer project</a:t>
            </a:r>
            <a:endParaRPr lang="en-AU" sz="20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1184029" y="3576158"/>
            <a:ext cx="1631852" cy="5378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49" name="TextBox 48"/>
          <p:cNvSpPr txBox="1"/>
          <p:nvPr/>
        </p:nvSpPr>
        <p:spPr>
          <a:xfrm>
            <a:off x="1184029" y="3536220"/>
            <a:ext cx="1631852" cy="707886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AU" sz="2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Livestock project</a:t>
            </a:r>
            <a:endParaRPr lang="en-AU" sz="20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1200444" y="4518173"/>
            <a:ext cx="1631852" cy="5378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52" name="TextBox 51"/>
          <p:cNvSpPr txBox="1"/>
          <p:nvPr/>
        </p:nvSpPr>
        <p:spPr>
          <a:xfrm>
            <a:off x="1200444" y="4478235"/>
            <a:ext cx="1631852" cy="707886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AU" sz="2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Mechanization project</a:t>
            </a:r>
            <a:endParaRPr lang="en-AU" sz="20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1179341" y="5403533"/>
            <a:ext cx="1631852" cy="5378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55" name="TextBox 54"/>
          <p:cNvSpPr txBox="1"/>
          <p:nvPr/>
        </p:nvSpPr>
        <p:spPr>
          <a:xfrm>
            <a:off x="1179341" y="5363595"/>
            <a:ext cx="1631852" cy="707886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AU" sz="2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Pasture Project</a:t>
            </a:r>
            <a:endParaRPr lang="en-AU" sz="20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3336388" y="2595203"/>
            <a:ext cx="1631852" cy="5378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58" name="TextBox 57"/>
          <p:cNvSpPr txBox="1"/>
          <p:nvPr/>
        </p:nvSpPr>
        <p:spPr>
          <a:xfrm>
            <a:off x="3336388" y="2555265"/>
            <a:ext cx="1631852" cy="707886"/>
          </a:xfrm>
          <a:prstGeom prst="rect">
            <a:avLst/>
          </a:prstGeom>
          <a:solidFill>
            <a:srgbClr val="2006BA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AU" sz="2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Highway project</a:t>
            </a:r>
            <a:endParaRPr lang="en-AU" sz="20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" name="Rectangle 58"/>
          <p:cNvSpPr/>
          <p:nvPr/>
        </p:nvSpPr>
        <p:spPr>
          <a:xfrm>
            <a:off x="3336388" y="3610823"/>
            <a:ext cx="1631852" cy="5378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60" name="TextBox 59"/>
          <p:cNvSpPr txBox="1"/>
          <p:nvPr/>
        </p:nvSpPr>
        <p:spPr>
          <a:xfrm>
            <a:off x="3336388" y="3570885"/>
            <a:ext cx="1631852" cy="707886"/>
          </a:xfrm>
          <a:prstGeom prst="rect">
            <a:avLst/>
          </a:prstGeom>
          <a:solidFill>
            <a:srgbClr val="2006BA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AU" sz="2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Maintenance project</a:t>
            </a:r>
            <a:endParaRPr lang="en-AU" sz="20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3312939" y="4519021"/>
            <a:ext cx="1631852" cy="5378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62" name="TextBox 61"/>
          <p:cNvSpPr txBox="1"/>
          <p:nvPr/>
        </p:nvSpPr>
        <p:spPr>
          <a:xfrm>
            <a:off x="3312939" y="4479083"/>
            <a:ext cx="1631852" cy="707886"/>
          </a:xfrm>
          <a:prstGeom prst="rect">
            <a:avLst/>
          </a:prstGeom>
          <a:solidFill>
            <a:srgbClr val="2006BA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AU" sz="2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Construction project</a:t>
            </a:r>
            <a:endParaRPr lang="en-AU" sz="20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3343422" y="5443471"/>
            <a:ext cx="1631852" cy="5378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64" name="TextBox 63"/>
          <p:cNvSpPr txBox="1"/>
          <p:nvPr/>
        </p:nvSpPr>
        <p:spPr>
          <a:xfrm>
            <a:off x="3343421" y="5403533"/>
            <a:ext cx="1699841" cy="707886"/>
          </a:xfrm>
          <a:prstGeom prst="rect">
            <a:avLst/>
          </a:prstGeom>
          <a:solidFill>
            <a:srgbClr val="2006BA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AU" sz="2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Safety Project</a:t>
            </a:r>
            <a:endParaRPr lang="en-AU" sz="20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5" name="Rectangle 64"/>
          <p:cNvSpPr/>
          <p:nvPr/>
        </p:nvSpPr>
        <p:spPr>
          <a:xfrm>
            <a:off x="5638798" y="2554267"/>
            <a:ext cx="1631852" cy="537839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66" name="TextBox 65"/>
          <p:cNvSpPr txBox="1"/>
          <p:nvPr/>
        </p:nvSpPr>
        <p:spPr>
          <a:xfrm>
            <a:off x="5638798" y="2514329"/>
            <a:ext cx="1631852" cy="707886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AU" sz="2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AIDS prevention</a:t>
            </a:r>
            <a:endParaRPr lang="en-AU" sz="20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9" name="Rectangle 68"/>
          <p:cNvSpPr/>
          <p:nvPr/>
        </p:nvSpPr>
        <p:spPr>
          <a:xfrm>
            <a:off x="5638798" y="3610823"/>
            <a:ext cx="1631852" cy="537839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70" name="TextBox 69"/>
          <p:cNvSpPr txBox="1"/>
          <p:nvPr/>
        </p:nvSpPr>
        <p:spPr>
          <a:xfrm>
            <a:off x="5638798" y="3570885"/>
            <a:ext cx="1631852" cy="707886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AU" sz="2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Drugs control</a:t>
            </a:r>
            <a:endParaRPr lang="en-AU" sz="20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3" name="Rectangle 72"/>
          <p:cNvSpPr/>
          <p:nvPr/>
        </p:nvSpPr>
        <p:spPr>
          <a:xfrm>
            <a:off x="5663419" y="4558111"/>
            <a:ext cx="1631852" cy="537839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74" name="TextBox 73"/>
          <p:cNvSpPr txBox="1"/>
          <p:nvPr/>
        </p:nvSpPr>
        <p:spPr>
          <a:xfrm>
            <a:off x="5663419" y="4518173"/>
            <a:ext cx="1631852" cy="707886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AU" sz="2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Family Planning</a:t>
            </a:r>
            <a:endParaRPr lang="en-AU" sz="20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7" name="Rectangle 76"/>
          <p:cNvSpPr/>
          <p:nvPr/>
        </p:nvSpPr>
        <p:spPr>
          <a:xfrm>
            <a:off x="5673964" y="5444539"/>
            <a:ext cx="1631852" cy="537839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78" name="TextBox 77"/>
          <p:cNvSpPr txBox="1"/>
          <p:nvPr/>
        </p:nvSpPr>
        <p:spPr>
          <a:xfrm>
            <a:off x="5673964" y="5404601"/>
            <a:ext cx="1631852" cy="707886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AU" sz="2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Mother </a:t>
            </a:r>
            <a:r>
              <a:rPr lang="en-AU" sz="2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AU" sz="2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hild health</a:t>
            </a:r>
            <a:endParaRPr lang="en-AU" sz="20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1" name="Rectangle 80"/>
          <p:cNvSpPr/>
          <p:nvPr/>
        </p:nvSpPr>
        <p:spPr>
          <a:xfrm>
            <a:off x="8077200" y="2610519"/>
            <a:ext cx="1631852" cy="537839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82" name="TextBox 81"/>
          <p:cNvSpPr txBox="1"/>
          <p:nvPr/>
        </p:nvSpPr>
        <p:spPr>
          <a:xfrm>
            <a:off x="8077200" y="2570581"/>
            <a:ext cx="1631852" cy="707886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AU" sz="2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Hydropower Construction</a:t>
            </a:r>
            <a:endParaRPr lang="en-AU" sz="20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3" name="Rectangle 82"/>
          <p:cNvSpPr/>
          <p:nvPr/>
        </p:nvSpPr>
        <p:spPr>
          <a:xfrm>
            <a:off x="8088925" y="3613275"/>
            <a:ext cx="1631852" cy="537839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84" name="TextBox 83"/>
          <p:cNvSpPr txBox="1"/>
          <p:nvPr/>
        </p:nvSpPr>
        <p:spPr>
          <a:xfrm>
            <a:off x="8088925" y="3573337"/>
            <a:ext cx="1631852" cy="707886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AU" sz="2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Hydropower Transmission</a:t>
            </a:r>
            <a:endParaRPr lang="en-AU" sz="20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5" name="Rectangle 84"/>
          <p:cNvSpPr/>
          <p:nvPr/>
        </p:nvSpPr>
        <p:spPr>
          <a:xfrm>
            <a:off x="8088925" y="4563258"/>
            <a:ext cx="1631852" cy="537839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86" name="TextBox 85"/>
          <p:cNvSpPr txBox="1"/>
          <p:nvPr/>
        </p:nvSpPr>
        <p:spPr>
          <a:xfrm>
            <a:off x="8088925" y="4523320"/>
            <a:ext cx="1631852" cy="707886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AU" sz="2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Hydropower Distribution</a:t>
            </a:r>
            <a:endParaRPr lang="en-AU" sz="20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7" name="Rectangle 86"/>
          <p:cNvSpPr/>
          <p:nvPr/>
        </p:nvSpPr>
        <p:spPr>
          <a:xfrm>
            <a:off x="8107674" y="5443471"/>
            <a:ext cx="1631852" cy="537839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88" name="TextBox 87"/>
          <p:cNvSpPr txBox="1"/>
          <p:nvPr/>
        </p:nvSpPr>
        <p:spPr>
          <a:xfrm>
            <a:off x="8107674" y="5403533"/>
            <a:ext cx="1631852" cy="707886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AU" sz="2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Hydropower Maintenance</a:t>
            </a:r>
            <a:endParaRPr lang="en-AU" sz="20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00" name="Straight Arrow Connector 99"/>
          <p:cNvCxnSpPr>
            <a:endCxn id="55" idx="1"/>
          </p:cNvCxnSpPr>
          <p:nvPr/>
        </p:nvCxnSpPr>
        <p:spPr>
          <a:xfrm flipV="1">
            <a:off x="996461" y="5717538"/>
            <a:ext cx="182880" cy="2177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Straight Arrow Connector 101"/>
          <p:cNvCxnSpPr>
            <a:endCxn id="52" idx="1"/>
          </p:cNvCxnSpPr>
          <p:nvPr/>
        </p:nvCxnSpPr>
        <p:spPr>
          <a:xfrm flipV="1">
            <a:off x="980052" y="4832178"/>
            <a:ext cx="220392" cy="4440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Straight Arrow Connector 102"/>
          <p:cNvCxnSpPr>
            <a:endCxn id="49" idx="1"/>
          </p:cNvCxnSpPr>
          <p:nvPr/>
        </p:nvCxnSpPr>
        <p:spPr>
          <a:xfrm>
            <a:off x="994115" y="3875383"/>
            <a:ext cx="189914" cy="1478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Arrow Connector 103"/>
          <p:cNvCxnSpPr/>
          <p:nvPr/>
        </p:nvCxnSpPr>
        <p:spPr>
          <a:xfrm flipV="1">
            <a:off x="980052" y="2794383"/>
            <a:ext cx="182880" cy="2177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Straight Arrow Connector 109"/>
          <p:cNvCxnSpPr>
            <a:endCxn id="57" idx="1"/>
          </p:cNvCxnSpPr>
          <p:nvPr/>
        </p:nvCxnSpPr>
        <p:spPr>
          <a:xfrm flipV="1">
            <a:off x="3174608" y="2864123"/>
            <a:ext cx="161780" cy="4508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Straight Arrow Connector 110"/>
          <p:cNvCxnSpPr/>
          <p:nvPr/>
        </p:nvCxnSpPr>
        <p:spPr>
          <a:xfrm flipV="1">
            <a:off x="3158193" y="3845077"/>
            <a:ext cx="161780" cy="4508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Straight Arrow Connector 111"/>
          <p:cNvCxnSpPr/>
          <p:nvPr/>
        </p:nvCxnSpPr>
        <p:spPr>
          <a:xfrm flipV="1">
            <a:off x="3158193" y="4803488"/>
            <a:ext cx="161780" cy="4508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Straight Arrow Connector 112"/>
          <p:cNvCxnSpPr>
            <a:endCxn id="63" idx="1"/>
          </p:cNvCxnSpPr>
          <p:nvPr/>
        </p:nvCxnSpPr>
        <p:spPr>
          <a:xfrm flipV="1">
            <a:off x="3142953" y="5712391"/>
            <a:ext cx="200469" cy="2691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Straight Arrow Connector 120"/>
          <p:cNvCxnSpPr>
            <a:endCxn id="66" idx="1"/>
          </p:cNvCxnSpPr>
          <p:nvPr/>
        </p:nvCxnSpPr>
        <p:spPr>
          <a:xfrm>
            <a:off x="5448883" y="2864124"/>
            <a:ext cx="189915" cy="414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Straight Arrow Connector 124"/>
          <p:cNvCxnSpPr/>
          <p:nvPr/>
        </p:nvCxnSpPr>
        <p:spPr>
          <a:xfrm>
            <a:off x="5472332" y="3939907"/>
            <a:ext cx="189915" cy="414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Straight Arrow Connector 125"/>
          <p:cNvCxnSpPr/>
          <p:nvPr/>
        </p:nvCxnSpPr>
        <p:spPr>
          <a:xfrm>
            <a:off x="5471160" y="4797108"/>
            <a:ext cx="189915" cy="414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Arrow Connector 126"/>
          <p:cNvCxnSpPr/>
          <p:nvPr/>
        </p:nvCxnSpPr>
        <p:spPr>
          <a:xfrm>
            <a:off x="5448882" y="5757476"/>
            <a:ext cx="189915" cy="414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9" name="Straight Arrow Connector 128"/>
          <p:cNvCxnSpPr>
            <a:endCxn id="81" idx="1"/>
          </p:cNvCxnSpPr>
          <p:nvPr/>
        </p:nvCxnSpPr>
        <p:spPr>
          <a:xfrm flipV="1">
            <a:off x="7884941" y="2879439"/>
            <a:ext cx="192259" cy="722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2" name="Straight Arrow Connector 131"/>
          <p:cNvCxnSpPr/>
          <p:nvPr/>
        </p:nvCxnSpPr>
        <p:spPr>
          <a:xfrm flipV="1">
            <a:off x="7896666" y="3939907"/>
            <a:ext cx="192259" cy="722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Straight Arrow Connector 132"/>
          <p:cNvCxnSpPr/>
          <p:nvPr/>
        </p:nvCxnSpPr>
        <p:spPr>
          <a:xfrm flipV="1">
            <a:off x="7869700" y="4876289"/>
            <a:ext cx="192259" cy="722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Straight Arrow Connector 133"/>
          <p:cNvCxnSpPr/>
          <p:nvPr/>
        </p:nvCxnSpPr>
        <p:spPr>
          <a:xfrm flipV="1">
            <a:off x="7869699" y="5718792"/>
            <a:ext cx="192259" cy="722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5" name="Title 1"/>
          <p:cNvSpPr txBox="1">
            <a:spLocks/>
          </p:cNvSpPr>
          <p:nvPr/>
        </p:nvSpPr>
        <p:spPr>
          <a:xfrm>
            <a:off x="645599" y="5680112"/>
            <a:ext cx="9606566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A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Fig: Hierarchy of Plan, Program and Project</a:t>
            </a:r>
            <a:endParaRPr lang="en-AU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0696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14975" y="140042"/>
            <a:ext cx="8882575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PROJECT MANAGEMENT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0827" y="1586473"/>
            <a:ext cx="9677402" cy="4997207"/>
          </a:xfrm>
        </p:spPr>
        <p:txBody>
          <a:bodyPr>
            <a:normAutofit/>
          </a:bodyPr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Management is the art of getting things done through and with people in formally organized groups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[8]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Management increases the productivity through technological innovation taking into account human factors involved in these advances. [9]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Project management is the creation of something that did not previously exist on ad-hoc basis, so that the project meets cost, schedule and scope objectives. [7]</a:t>
            </a:r>
          </a:p>
        </p:txBody>
      </p:sp>
    </p:spTree>
    <p:extLst>
      <p:ext uri="{BB962C8B-B14F-4D97-AF65-F5344CB8AC3E}">
        <p14:creationId xmlns:p14="http://schemas.microsoft.com/office/powerpoint/2010/main" val="222068493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65604"/>
            <a:ext cx="10233074" cy="5132144"/>
          </a:xfrm>
        </p:spPr>
        <p:txBody>
          <a:bodyPr>
            <a:normAutofit/>
          </a:bodyPr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Principles of general management apply to project management.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new approach of thinking about achieving objectives within stipulated time, allocated budget and performance standards.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management is highly specialised job, to achieve the objective of a project.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management involves planning,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scheduling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controlling of activities.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Planning and Scheduling are accomplished before the actual project, and controlling phase is to recognize the difficulties during the execution.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[9]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38200" y="140042"/>
            <a:ext cx="9923585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PROJECT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 (Cont’d…..)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598309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7861" y="1699015"/>
            <a:ext cx="10190871" cy="4969071"/>
          </a:xfrm>
        </p:spPr>
        <p:txBody>
          <a:bodyPr>
            <a:normAutofit/>
          </a:bodyPr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a new way of thinking about management. It manages complexity and change in a dynamic environment.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makes efficient use of resources for better client </a:t>
            </a: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satisfaction.</a:t>
            </a:r>
            <a:endParaRPr lang="en-US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management is a system approach for efficient and effective achievement of project objectives through:</a:t>
            </a:r>
          </a:p>
          <a:p>
            <a:pPr lvl="1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Assignment of total project responsibility and accountability to a single person i.e. </a:t>
            </a:r>
            <a:r>
              <a:rPr lang="en-US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manager</a:t>
            </a:r>
          </a:p>
          <a:p>
            <a:pPr lvl="1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Coordination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across and with the stakeholders </a:t>
            </a:r>
          </a:p>
          <a:p>
            <a:pPr lvl="1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Proper </a:t>
            </a:r>
            <a:r>
              <a:rPr lang="en-US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utilization of planning and control tools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better resource use within constraints of time, cost and quality</a:t>
            </a:r>
          </a:p>
          <a:p>
            <a:pPr>
              <a:lnSpc>
                <a:spcPct val="100000"/>
              </a:lnSpc>
            </a:pPr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316502" y="266651"/>
            <a:ext cx="8896643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PROJECT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 (Cont’d…..)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4250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Isosceles Triangle 3"/>
          <p:cNvSpPr/>
          <p:nvPr/>
        </p:nvSpPr>
        <p:spPr>
          <a:xfrm>
            <a:off x="2664043" y="2092223"/>
            <a:ext cx="5661025" cy="3257550"/>
          </a:xfrm>
          <a:prstGeom prst="triangle">
            <a:avLst>
              <a:gd name="adj" fmla="val 48719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Oval 4"/>
          <p:cNvSpPr/>
          <p:nvPr/>
        </p:nvSpPr>
        <p:spPr>
          <a:xfrm>
            <a:off x="4534338" y="3371510"/>
            <a:ext cx="1841500" cy="1763713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b="1" dirty="0">
                <a:solidFill>
                  <a:srgbClr val="0070C0"/>
                </a:solidFill>
              </a:rPr>
              <a:t>Objective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4149150" y="1451134"/>
            <a:ext cx="2690813" cy="515938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b="1" dirty="0"/>
              <a:t>Customer focus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149150" y="6108363"/>
            <a:ext cx="2692400" cy="515937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b="1" dirty="0"/>
              <a:t>Better Resource Use</a:t>
            </a:r>
          </a:p>
        </p:txBody>
      </p:sp>
      <p:sp>
        <p:nvSpPr>
          <p:cNvPr id="8" name="Rounded Rectangle 7"/>
          <p:cNvSpPr/>
          <p:nvPr/>
        </p:nvSpPr>
        <p:spPr>
          <a:xfrm rot="18738881">
            <a:off x="2901594" y="3051629"/>
            <a:ext cx="1835150" cy="515938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b="1" dirty="0"/>
              <a:t>Time</a:t>
            </a:r>
          </a:p>
        </p:txBody>
      </p:sp>
      <p:sp>
        <p:nvSpPr>
          <p:cNvPr id="9" name="Rounded Rectangle 8"/>
          <p:cNvSpPr/>
          <p:nvPr/>
        </p:nvSpPr>
        <p:spPr>
          <a:xfrm rot="2843411">
            <a:off x="6105963" y="3022260"/>
            <a:ext cx="1917700" cy="51435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b="1" dirty="0"/>
              <a:t>Cost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4486222" y="5454447"/>
            <a:ext cx="2157412" cy="51435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b="1" dirty="0"/>
              <a:t>Quality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413624" y="5980273"/>
            <a:ext cx="3840530" cy="4191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600" b="1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Figure: </a:t>
            </a:r>
            <a:r>
              <a:rPr lang="en-US" sz="26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Model of project Management[7]</a:t>
            </a:r>
            <a:endParaRPr lang="en-US" sz="2600" b="1" dirty="0">
              <a:solidFill>
                <a:schemeClr val="tx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1204021" y="125571"/>
            <a:ext cx="8938846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PROJECT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 (Cont’d….)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7697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7351" y="56271"/>
            <a:ext cx="9177997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DEFINITION OF PROJECT MANAGEMENT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6335" y="1381834"/>
            <a:ext cx="9600028" cy="5476166"/>
          </a:xfrm>
        </p:spPr>
        <p:txBody>
          <a:bodyPr>
            <a:normAutofit fontScale="92500" lnSpcReduction="10000"/>
          </a:bodyPr>
          <a:lstStyle/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“Project Management is the application of knowledge, skills, tools, and techniques to project activities to meet the project requirements.” </a:t>
            </a:r>
            <a:r>
              <a:rPr lang="en-AU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[2]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Project management is accomplished through the use of processes such as initiating, planning, executing, controlling and closing. [2]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Project management is a “series of activities embodied in a process of getting things done by working with the members of the project team and with other people in order to reach the project schedule, cost and technical performance activities”. [10]</a:t>
            </a:r>
          </a:p>
          <a:p>
            <a:pPr marL="0" indent="0" algn="just">
              <a:lnSpc>
                <a:spcPct val="110000"/>
              </a:lnSpc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4803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0908" y="266651"/>
            <a:ext cx="10515600" cy="1325563"/>
          </a:xfrm>
        </p:spPr>
        <p:txBody>
          <a:bodyPr/>
          <a:lstStyle/>
          <a:p>
            <a:r>
              <a:rPr lang="en-US" b="1" dirty="0"/>
              <a:t> 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MANAGEMENT CONCEPT</a:t>
            </a:r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1591" y="1580711"/>
            <a:ext cx="9445283" cy="4351338"/>
          </a:xfrm>
        </p:spPr>
        <p:txBody>
          <a:bodyPr/>
          <a:lstStyle/>
          <a:p>
            <a:pPr lvl="0" algn="just"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All work is a process and processes combine to create a phase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Various phases with well defined milestone make up a project.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Uncertainty and risk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inevitable in each phase.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Inability to measure and manage uncertainty is worst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enemy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of a project.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 using specific tools and systematic application, project can be effectively managed.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3775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199" y="1206646"/>
            <a:ext cx="10515600" cy="474398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Basically nine managerial functions are involved in managing the project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[2]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Integration Management (plan development)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Scope Management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Time Management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Cost Management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Risk Management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Human Resource Management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Quality Management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Communication Management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Procurement Management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191063" y="218707"/>
            <a:ext cx="10555461" cy="1325563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 </a:t>
            </a: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MANAGEMENT </a:t>
            </a:r>
            <a:r>
              <a:rPr lang="en-US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CONCEPT (Cont’d…)</a:t>
            </a:r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8174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4809" y="0"/>
            <a:ext cx="10515600" cy="1325563"/>
          </a:xfrm>
        </p:spPr>
        <p:txBody>
          <a:bodyPr>
            <a:normAutofit/>
          </a:bodyPr>
          <a:lstStyle/>
          <a:p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REFERENCES: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164442"/>
            <a:ext cx="9543757" cy="5348900"/>
          </a:xfrm>
        </p:spPr>
        <p:txBody>
          <a:bodyPr>
            <a:normAutofit lnSpcReduction="10000"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[1] </a:t>
            </a:r>
            <a:r>
              <a:rPr lang="en-A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Fundamentals of PERT/CPM and Project Management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A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S.K.Bhattacharjee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Second Edition, Khanna Publishers, New Delhi, India, 2002.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[2] </a:t>
            </a:r>
            <a:r>
              <a:rPr lang="en-A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Guide to the Project Management Body of Knowledge (PMBOK)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A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2000 Edition, Project Management institute, Newton Square, Pennsylvania, USA.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[3] Planning Projects: Trevor L. Young, Sterling Publishers (P) Limited, New Delhi, India, 1996.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9870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7185" y="1445797"/>
            <a:ext cx="10134600" cy="5278560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[4] </a:t>
            </a:r>
            <a:r>
              <a:rPr lang="en-A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System Analysis and Project management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Cleland David and D.W. King. McGraw Hill, New York, USA, 1967.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[5] </a:t>
            </a:r>
            <a:r>
              <a:rPr lang="en-A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Project Management, Planning, Analysis and Control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Bhakti P. Sharma, First Edition, </a:t>
            </a:r>
            <a:r>
              <a:rPr lang="en-A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Ekta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Books Distributors </a:t>
            </a:r>
            <a:r>
              <a:rPr lang="en-A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Pvt.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Ltd, Kathmandu, Nepal, 2006.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[6] </a:t>
            </a:r>
            <a:r>
              <a:rPr lang="en-A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Project Management in Nepal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A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Dr.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Govind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Ram Agarwal, M.K. Publishers and Distributors, Kathmandu, Nepal, 2006. 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REFERENCES (Cont’d….)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1005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2779" y="967494"/>
            <a:ext cx="10162735" cy="5890505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[7] </a:t>
            </a:r>
            <a:r>
              <a:rPr lang="en-A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Management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Dhurba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P. Rizal, First Edition, 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Ratna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Pustak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Bhandar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Kathmandu, Nepal, 2001.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[8]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://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articles-junction.blogspot.com/2017/04/definition-of-management.html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[9] </a:t>
            </a:r>
            <a:r>
              <a:rPr lang="en-A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Project Planning and Control with PERT and CPM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A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Dr.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B.C. </a:t>
            </a:r>
            <a:r>
              <a:rPr lang="en-A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Punmia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A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K.K.Khandelwal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Third Edition, </a:t>
            </a:r>
            <a:r>
              <a:rPr lang="en-A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Laxmi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Publications (P) Ltd, New Delhi, </a:t>
            </a:r>
            <a:r>
              <a:rPr lang="en-A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Inida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1987.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[10] </a:t>
            </a:r>
            <a:r>
              <a:rPr lang="en-A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Project management: Strategic Design and Implementation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Cleland David, New York: McGraw Hill, 1995. </a:t>
            </a:r>
          </a:p>
          <a:p>
            <a:pPr marL="0" indent="0">
              <a:lnSpc>
                <a:spcPct val="150000"/>
              </a:lnSpc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978877" y="0"/>
            <a:ext cx="10515600" cy="1325563"/>
          </a:xfrm>
        </p:spPr>
        <p:txBody>
          <a:bodyPr>
            <a:normAutofit/>
          </a:bodyPr>
          <a:lstStyle/>
          <a:p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REFERENCES (Cont’d….)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2411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3507</TotalTime>
  <Words>2714</Words>
  <Application>Microsoft Office PowerPoint</Application>
  <PresentationFormat>Widescreen</PresentationFormat>
  <Paragraphs>287</Paragraphs>
  <Slides>36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5" baseType="lpstr">
      <vt:lpstr>SimSun</vt:lpstr>
      <vt:lpstr>SimSun</vt:lpstr>
      <vt:lpstr>Arial</vt:lpstr>
      <vt:lpstr>Calibri</vt:lpstr>
      <vt:lpstr>Calibri Light</vt:lpstr>
      <vt:lpstr>Century Gothic</vt:lpstr>
      <vt:lpstr>Times New Roman</vt:lpstr>
      <vt:lpstr>Wingdings</vt:lpstr>
      <vt:lpstr>Office Theme</vt:lpstr>
      <vt:lpstr>COURSE TITLE PROJECT ENGINEERING</vt:lpstr>
      <vt:lpstr>Learning Objective</vt:lpstr>
      <vt:lpstr>CONCEPT OF PROJECT </vt:lpstr>
      <vt:lpstr>CONCEPT OF PROJECT (Cont’d)  </vt:lpstr>
      <vt:lpstr>DEFINITION OF PROJECT </vt:lpstr>
      <vt:lpstr>DEFINITION OF PROJECT (Cont’d..) </vt:lpstr>
      <vt:lpstr>RESOURCES OF A PROJECT</vt:lpstr>
      <vt:lpstr>From where project originates?</vt:lpstr>
      <vt:lpstr>A good project is that which is: </vt:lpstr>
      <vt:lpstr>EXAMPLES OF PROJECT</vt:lpstr>
      <vt:lpstr>CHARACTERISTICS OF A PROJECT</vt:lpstr>
      <vt:lpstr>CHARACTERISTICS OF A PROJECT (Cont’d…)</vt:lpstr>
      <vt:lpstr>CHARACTERISTICS OF A PROJECT (Cont’d…)</vt:lpstr>
      <vt:lpstr>CHARACTERISTICS OF A PROJECT (Cont’d…)</vt:lpstr>
      <vt:lpstr>CHARACTERISTICS OF A PROJECT (Cont’d…)</vt:lpstr>
      <vt:lpstr>CHARACTERISTICS OF A PROJECT (Cont’d…)</vt:lpstr>
      <vt:lpstr>CHARACTERISTICS OF A PROJECT (Cont’d…)</vt:lpstr>
      <vt:lpstr>CHARACTERISTICS OF A PROJECT (Cont’d…)</vt:lpstr>
      <vt:lpstr>CHARACTERISTICS OF A PROJECT (Cont’d…)</vt:lpstr>
      <vt:lpstr>CHARACTERISTICS OF A PROJECT (Cont’d…)</vt:lpstr>
      <vt:lpstr>CHARACTERISTICS OF A PROJECT (Cont’d…)</vt:lpstr>
      <vt:lpstr>CHARACTERISTICS OF A PROJECT (Cont’d…)</vt:lpstr>
      <vt:lpstr>DIFFERENCE BETWEEN PROJECT AND PROGRAM </vt:lpstr>
      <vt:lpstr>DIFFERENCE BETWEEN PROJECT AND PROGRAM (Cont’d…)</vt:lpstr>
      <vt:lpstr>DIFFERENCE BETWEEN PROJECT AND PROGRAM (Cont’d…)</vt:lpstr>
      <vt:lpstr>PowerPoint Presentation</vt:lpstr>
      <vt:lpstr>INTRODUCTION TO PROJECT MANAGEMENT</vt:lpstr>
      <vt:lpstr>INTRODUCTION TO PROJECT MANAGEMENT (Cont’d…..)</vt:lpstr>
      <vt:lpstr>INTRODUCTION TO PROJECT MANAGEMENT (Cont’d…..)</vt:lpstr>
      <vt:lpstr>INTRODUCTION TO PROJECT MANAGEMENT (Cont’d….)</vt:lpstr>
      <vt:lpstr>DEFINITION OF PROJECT MANAGEMENT</vt:lpstr>
      <vt:lpstr> PROJECT MANAGEMENT CONCEPT </vt:lpstr>
      <vt:lpstr> PROJECT MANAGEMENT CONCEPT (Cont’d…) </vt:lpstr>
      <vt:lpstr>REFERENCES: </vt:lpstr>
      <vt:lpstr>REFERENCES (Cont’d….)  </vt:lpstr>
      <vt:lpstr>REFERENCES (Cont’d….) 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COURSE TITLE PROJECT ENGINEERING</dc:title>
  <dc:creator>Microsoft account</dc:creator>
  <cp:lastModifiedBy>Bikash Raj Joshi</cp:lastModifiedBy>
  <cp:revision>78</cp:revision>
  <dcterms:created xsi:type="dcterms:W3CDTF">2023-02-20T06:54:59Z</dcterms:created>
  <dcterms:modified xsi:type="dcterms:W3CDTF">2023-03-11T08:03:16Z</dcterms:modified>
</cp:coreProperties>
</file>