
<file path=[Content_Types].xml><?xml version="1.0" encoding="utf-8"?>
<Types xmlns="http://schemas.openxmlformats.org/package/2006/content-types">
  <Default ContentType="image/gif" Extension="gif"/>
  <Default ContentType="application/xml" Extension="xml"/>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h+xWKv6Zp8rpOHpJOC6p5Dn2W8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6" name="Shape 446"/>
        <p:cNvGrpSpPr/>
        <p:nvPr/>
      </p:nvGrpSpPr>
      <p:grpSpPr>
        <a:xfrm>
          <a:off x="0" y="0"/>
          <a:ext cx="0" cy="0"/>
          <a:chOff x="0" y="0"/>
          <a:chExt cx="0" cy="0"/>
        </a:xfrm>
      </p:grpSpPr>
      <p:sp>
        <p:nvSpPr>
          <p:cNvPr id="447" name="Google Shape;447;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4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4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4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4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4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4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4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4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0"/>
          <p:cNvSpPr/>
          <p:nvPr>
            <p:ph idx="2" type="pic"/>
          </p:nvPr>
        </p:nvSpPr>
        <p:spPr>
          <a:xfrm>
            <a:off x="5183188" y="987425"/>
            <a:ext cx="6172200" cy="4873625"/>
          </a:xfrm>
          <a:prstGeom prst="rect">
            <a:avLst/>
          </a:prstGeom>
          <a:noFill/>
          <a:ln>
            <a:noFill/>
          </a:ln>
        </p:spPr>
      </p:sp>
      <p:sp>
        <p:nvSpPr>
          <p:cNvPr id="64" name="Google Shape;64;p5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A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AU"/>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gi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hyperlink" Target="https://www.sinnaps.com/en/project-management-blog/types-of-project" TargetMode="External"/><Relationship Id="rId4" Type="http://schemas.openxmlformats.org/officeDocument/2006/relationships/hyperlink" Target="https://managementknowledges.blogspot.com/2016/12/bilateral-project-vs-multilateral.html" TargetMode="External"/><Relationship Id="rId5" Type="http://schemas.openxmlformats.org/officeDocument/2006/relationships/hyperlink" Target="https://www.researchgate.net/post/Major-and-Minor-infrastructure-projects"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hyperlink" Target="https://www.yourarticlelibrary.com/india-2/rural-development/project" TargetMode="External"/><Relationship Id="rId4" Type="http://schemas.openxmlformats.org/officeDocument/2006/relationships/hyperlink" Target="http://www.maxwideman.com/papers/managing/lifecycle.htm"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579462" y="-752943"/>
            <a:ext cx="8319247" cy="2387600"/>
          </a:xfrm>
          <a:prstGeom prst="rect">
            <a:avLst/>
          </a:prstGeom>
          <a:noFill/>
          <a:ln>
            <a:noFill/>
          </a:ln>
        </p:spPr>
        <p:txBody>
          <a:bodyPr anchorCtr="0" anchor="b" bIns="45700" lIns="91425" spcFirstLastPara="1" rIns="91425" wrap="square" tIns="45700">
            <a:normAutofit fontScale="97500"/>
          </a:bodyPr>
          <a:lstStyle/>
          <a:p>
            <a:pPr indent="0" lvl="0" marL="0" rtl="0" algn="ctr">
              <a:lnSpc>
                <a:spcPct val="90000"/>
              </a:lnSpc>
              <a:spcBef>
                <a:spcPts val="0"/>
              </a:spcBef>
              <a:spcAft>
                <a:spcPts val="0"/>
              </a:spcAft>
              <a:buClr>
                <a:srgbClr val="FF0000"/>
              </a:buClr>
              <a:buSzPct val="100000"/>
              <a:buFont typeface="Times New Roman"/>
              <a:buNone/>
            </a:pPr>
            <a:r>
              <a:rPr b="1" i="0" lang="en-AU" sz="4000" u="none" cap="none" strike="noStrike">
                <a:solidFill>
                  <a:srgbClr val="FF0000"/>
                </a:solidFill>
                <a:latin typeface="Times New Roman"/>
                <a:ea typeface="Times New Roman"/>
                <a:cs typeface="Times New Roman"/>
                <a:sym typeface="Times New Roman"/>
              </a:rPr>
              <a:t>COURSE TITLE</a:t>
            </a:r>
            <a:br>
              <a:rPr b="1" i="0" lang="en-AU" sz="4000" u="none" cap="none" strike="noStrike">
                <a:solidFill>
                  <a:schemeClr val="dk1"/>
                </a:solidFill>
                <a:latin typeface="Times New Roman"/>
                <a:ea typeface="Times New Roman"/>
                <a:cs typeface="Times New Roman"/>
                <a:sym typeface="Times New Roman"/>
              </a:rPr>
            </a:br>
            <a:r>
              <a:rPr b="1" i="0" lang="en-AU" sz="4000" u="none" cap="none" strike="noStrike">
                <a:solidFill>
                  <a:srgbClr val="002060"/>
                </a:solidFill>
                <a:latin typeface="Times New Roman"/>
                <a:ea typeface="Times New Roman"/>
                <a:cs typeface="Times New Roman"/>
                <a:sym typeface="Times New Roman"/>
              </a:rPr>
              <a:t>PROJECT</a:t>
            </a:r>
            <a:r>
              <a:rPr b="1" i="0" lang="en-AU" sz="4000" u="none" cap="none" strike="noStrike">
                <a:solidFill>
                  <a:schemeClr val="dk1"/>
                </a:solidFill>
                <a:latin typeface="Times New Roman"/>
                <a:ea typeface="Times New Roman"/>
                <a:cs typeface="Times New Roman"/>
                <a:sym typeface="Times New Roman"/>
              </a:rPr>
              <a:t> </a:t>
            </a:r>
            <a:r>
              <a:rPr b="1" i="0" lang="en-AU" sz="4000" u="none" cap="none" strike="noStrike">
                <a:solidFill>
                  <a:srgbClr val="002060"/>
                </a:solidFill>
                <a:latin typeface="Times New Roman"/>
                <a:ea typeface="Times New Roman"/>
                <a:cs typeface="Times New Roman"/>
                <a:sym typeface="Times New Roman"/>
              </a:rPr>
              <a:t>ENGINEERING</a:t>
            </a:r>
            <a:endParaRPr b="1" i="0" sz="4000" u="none" cap="none" strike="noStrike">
              <a:solidFill>
                <a:srgbClr val="002060"/>
              </a:solidFill>
              <a:latin typeface="Times New Roman"/>
              <a:ea typeface="Times New Roman"/>
              <a:cs typeface="Times New Roman"/>
              <a:sym typeface="Times New Roman"/>
            </a:endParaRPr>
          </a:p>
        </p:txBody>
      </p:sp>
      <p:sp>
        <p:nvSpPr>
          <p:cNvPr id="85" name="Google Shape;85;p1"/>
          <p:cNvSpPr txBox="1"/>
          <p:nvPr/>
        </p:nvSpPr>
        <p:spPr>
          <a:xfrm>
            <a:off x="1270525" y="1946845"/>
            <a:ext cx="9359153" cy="4621380"/>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FF0000"/>
              </a:buClr>
              <a:buSzPts val="3300"/>
              <a:buFont typeface="Arial"/>
              <a:buNone/>
            </a:pPr>
            <a:r>
              <a:rPr b="1" i="0" lang="en-AU" sz="3300" u="none" cap="none" strike="noStrike">
                <a:solidFill>
                  <a:srgbClr val="FF0000"/>
                </a:solidFill>
                <a:latin typeface="Times New Roman"/>
                <a:ea typeface="Times New Roman"/>
                <a:cs typeface="Times New Roman"/>
                <a:sym typeface="Times New Roman"/>
              </a:rPr>
              <a:t>Chapter 1 - (Week 2) </a:t>
            </a:r>
            <a:endParaRPr/>
          </a:p>
          <a:p>
            <a:pPr indent="0" lvl="0" marL="0" marR="0" rtl="0" algn="ctr">
              <a:lnSpc>
                <a:spcPct val="90000"/>
              </a:lnSpc>
              <a:spcBef>
                <a:spcPts val="1000"/>
              </a:spcBef>
              <a:spcAft>
                <a:spcPts val="0"/>
              </a:spcAft>
              <a:buClr>
                <a:srgbClr val="002060"/>
              </a:buClr>
              <a:buSzPts val="3200"/>
              <a:buFont typeface="Arial"/>
              <a:buNone/>
            </a:pPr>
            <a:r>
              <a:rPr b="1" i="0" lang="en-AU" sz="3200" u="none" cap="none" strike="noStrike">
                <a:solidFill>
                  <a:srgbClr val="002060"/>
                </a:solidFill>
                <a:latin typeface="Times New Roman"/>
                <a:ea typeface="Times New Roman"/>
                <a:cs typeface="Times New Roman"/>
                <a:sym typeface="Times New Roman"/>
              </a:rPr>
              <a:t>INTRODUCTION OF PROJECT AND PROJECT MANAGEMENT</a:t>
            </a:r>
            <a:endParaRPr/>
          </a:p>
          <a:p>
            <a:pPr indent="0" lvl="0" marL="0" marR="0" rtl="0" algn="ctr">
              <a:lnSpc>
                <a:spcPct val="90000"/>
              </a:lnSpc>
              <a:spcBef>
                <a:spcPts val="1000"/>
              </a:spcBef>
              <a:spcAft>
                <a:spcPts val="0"/>
              </a:spcAft>
              <a:buClr>
                <a:srgbClr val="FF0000"/>
              </a:buClr>
              <a:buSzPts val="3200"/>
              <a:buFont typeface="Arial"/>
              <a:buNone/>
            </a:pPr>
            <a:r>
              <a:rPr b="1" i="0" lang="en-AU" sz="3200" u="none" cap="none" strike="noStrike">
                <a:solidFill>
                  <a:srgbClr val="FF0000"/>
                </a:solidFill>
                <a:latin typeface="Times New Roman"/>
                <a:ea typeface="Times New Roman"/>
                <a:cs typeface="Times New Roman"/>
                <a:sym typeface="Times New Roman"/>
              </a:rPr>
              <a:t>LECTURE – 2</a:t>
            </a:r>
            <a:endParaRPr b="1" i="0" sz="32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rgbClr val="FF0000"/>
              </a:buClr>
              <a:buSzPts val="2800"/>
              <a:buFont typeface="Arial"/>
              <a:buNone/>
            </a:pPr>
            <a:r>
              <a:rPr b="1" i="0" lang="en-AU" sz="2800" u="none" cap="none" strike="noStrike">
                <a:solidFill>
                  <a:srgbClr val="FF0000"/>
                </a:solidFill>
                <a:latin typeface="Times New Roman"/>
                <a:ea typeface="Times New Roman"/>
                <a:cs typeface="Times New Roman"/>
                <a:sym typeface="Times New Roman"/>
              </a:rPr>
              <a:t>Classification of project, Setting project goal and objective, Project life cycle phases and project cash flow.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chemeClr val="dk1"/>
              </a:buClr>
              <a:buSzPts val="2400"/>
              <a:buFont typeface="Arial"/>
              <a:buNone/>
            </a:pPr>
            <a:r>
              <a:rPr b="1" i="0" lang="en-AU" sz="2400" u="none" cap="none" strike="noStrike">
                <a:solidFill>
                  <a:schemeClr val="dk1"/>
                </a:solidFill>
                <a:latin typeface="Times New Roman"/>
                <a:ea typeface="Times New Roman"/>
                <a:cs typeface="Times New Roman"/>
                <a:sym typeface="Times New Roman"/>
              </a:rPr>
              <a:t>Er. Ishwar Adhikari </a:t>
            </a:r>
            <a:endParaRPr/>
          </a:p>
          <a:p>
            <a:pPr indent="0" lvl="0" marL="0" marR="0" rtl="0" algn="ctr">
              <a:lnSpc>
                <a:spcPct val="90000"/>
              </a:lnSpc>
              <a:spcBef>
                <a:spcPts val="1000"/>
              </a:spcBef>
              <a:spcAft>
                <a:spcPts val="0"/>
              </a:spcAft>
              <a:buClr>
                <a:schemeClr val="dk1"/>
              </a:buClr>
              <a:buSzPts val="2400"/>
              <a:buFont typeface="Arial"/>
              <a:buNone/>
            </a:pPr>
            <a:r>
              <a:rPr b="1" i="0" lang="en-AU" sz="2400" u="none" cap="none" strike="noStrike">
                <a:solidFill>
                  <a:schemeClr val="dk1"/>
                </a:solidFill>
                <a:latin typeface="Times New Roman"/>
                <a:ea typeface="Times New Roman"/>
                <a:cs typeface="Times New Roman"/>
                <a:sym typeface="Times New Roman"/>
              </a:rPr>
              <a:t>Associate Professor</a:t>
            </a:r>
            <a:endParaRPr/>
          </a:p>
          <a:p>
            <a:pPr indent="0" lvl="0" marL="0" marR="0" rtl="0" algn="ctr">
              <a:lnSpc>
                <a:spcPct val="90000"/>
              </a:lnSpc>
              <a:spcBef>
                <a:spcPts val="1000"/>
              </a:spcBef>
              <a:spcAft>
                <a:spcPts val="0"/>
              </a:spcAft>
              <a:buClr>
                <a:schemeClr val="dk1"/>
              </a:buClr>
              <a:buSzPts val="2400"/>
              <a:buFont typeface="Arial"/>
              <a:buNone/>
            </a:pPr>
            <a:r>
              <a:rPr b="1" i="0" lang="en-AU" sz="2400" u="none" cap="none" strike="noStrike">
                <a:solidFill>
                  <a:schemeClr val="dk1"/>
                </a:solidFill>
                <a:latin typeface="Times New Roman"/>
                <a:ea typeface="Times New Roman"/>
                <a:cs typeface="Times New Roman"/>
                <a:sym typeface="Times New Roman"/>
              </a:rPr>
              <a:t>Kathmandu Engineering College, Nepal</a:t>
            </a:r>
            <a:endParaRPr b="1"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838200" y="1825625"/>
            <a:ext cx="9078532"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AU">
                <a:latin typeface="Times New Roman"/>
                <a:ea typeface="Times New Roman"/>
                <a:cs typeface="Times New Roman"/>
                <a:sym typeface="Times New Roman"/>
              </a:rPr>
              <a:t>The main objective of this lecture is to understand about : </a:t>
            </a:r>
            <a:endParaRPr/>
          </a:p>
          <a:p>
            <a:pPr indent="0" lvl="0" marL="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3600"/>
              <a:buFont typeface="Noto Sans Symbols"/>
              <a:buChar char="⮚"/>
            </a:pPr>
            <a:r>
              <a:rPr b="1" lang="en-AU" sz="3600">
                <a:latin typeface="Times New Roman"/>
                <a:ea typeface="Times New Roman"/>
                <a:cs typeface="Times New Roman"/>
                <a:sym typeface="Times New Roman"/>
              </a:rPr>
              <a:t>The classification of project. </a:t>
            </a:r>
            <a:endParaRPr/>
          </a:p>
          <a:p>
            <a:pPr indent="-228600" lvl="0" marL="228600" rtl="0" algn="l">
              <a:lnSpc>
                <a:spcPct val="90000"/>
              </a:lnSpc>
              <a:spcBef>
                <a:spcPts val="1000"/>
              </a:spcBef>
              <a:spcAft>
                <a:spcPts val="0"/>
              </a:spcAft>
              <a:buClr>
                <a:schemeClr val="dk1"/>
              </a:buClr>
              <a:buSzPts val="3600"/>
              <a:buFont typeface="Noto Sans Symbols"/>
              <a:buChar char="⮚"/>
            </a:pPr>
            <a:r>
              <a:rPr b="1" lang="en-AU" sz="3600">
                <a:latin typeface="Times New Roman"/>
                <a:ea typeface="Times New Roman"/>
                <a:cs typeface="Times New Roman"/>
                <a:sym typeface="Times New Roman"/>
              </a:rPr>
              <a:t>Setting project goal and objective. </a:t>
            </a:r>
            <a:endParaRPr/>
          </a:p>
          <a:p>
            <a:pPr indent="-228600" lvl="0" marL="228600" rtl="0" algn="l">
              <a:lnSpc>
                <a:spcPct val="90000"/>
              </a:lnSpc>
              <a:spcBef>
                <a:spcPts val="1000"/>
              </a:spcBef>
              <a:spcAft>
                <a:spcPts val="0"/>
              </a:spcAft>
              <a:buClr>
                <a:schemeClr val="dk1"/>
              </a:buClr>
              <a:buSzPts val="3600"/>
              <a:buFont typeface="Noto Sans Symbols"/>
              <a:buChar char="⮚"/>
            </a:pPr>
            <a:r>
              <a:rPr b="1" lang="en-AU" sz="3600">
                <a:latin typeface="Times New Roman"/>
                <a:ea typeface="Times New Roman"/>
                <a:cs typeface="Times New Roman"/>
                <a:sym typeface="Times New Roman"/>
              </a:rPr>
              <a:t>Project life cycle phases.</a:t>
            </a:r>
            <a:endParaRPr/>
          </a:p>
          <a:p>
            <a:pPr indent="-228600" lvl="0" marL="228600" rtl="0" algn="l">
              <a:lnSpc>
                <a:spcPct val="90000"/>
              </a:lnSpc>
              <a:spcBef>
                <a:spcPts val="1000"/>
              </a:spcBef>
              <a:spcAft>
                <a:spcPts val="0"/>
              </a:spcAft>
              <a:buClr>
                <a:schemeClr val="dk1"/>
              </a:buClr>
              <a:buSzPts val="3600"/>
              <a:buFont typeface="Noto Sans Symbols"/>
              <a:buChar char="⮚"/>
            </a:pPr>
            <a:r>
              <a:rPr b="1" lang="en-AU" sz="3600">
                <a:latin typeface="Times New Roman"/>
                <a:ea typeface="Times New Roman"/>
                <a:cs typeface="Times New Roman"/>
                <a:sym typeface="Times New Roman"/>
              </a:rPr>
              <a:t>Project Cash flow. </a:t>
            </a:r>
            <a:endParaRPr/>
          </a:p>
          <a:p>
            <a:pPr indent="0" lvl="0" marL="0" rtl="0" algn="l">
              <a:lnSpc>
                <a:spcPct val="90000"/>
              </a:lnSpc>
              <a:spcBef>
                <a:spcPts val="1000"/>
              </a:spcBef>
              <a:spcAft>
                <a:spcPts val="0"/>
              </a:spcAft>
              <a:buClr>
                <a:schemeClr val="dk1"/>
              </a:buClr>
              <a:buSzPts val="3600"/>
              <a:buNone/>
            </a:pPr>
            <a:r>
              <a:rPr b="1" lang="en-AU" sz="3600">
                <a:latin typeface="Times New Roman"/>
                <a:ea typeface="Times New Roman"/>
                <a:cs typeface="Times New Roman"/>
                <a:sym typeface="Times New Roman"/>
              </a:rPr>
              <a:t> </a:t>
            </a:r>
            <a:endParaRPr b="1" sz="3600">
              <a:latin typeface="Times New Roman"/>
              <a:ea typeface="Times New Roman"/>
              <a:cs typeface="Times New Roman"/>
              <a:sym typeface="Times New Roman"/>
            </a:endParaRPr>
          </a:p>
        </p:txBody>
      </p:sp>
      <p:sp>
        <p:nvSpPr>
          <p:cNvPr id="91" name="Google Shape;91;p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000"/>
              <a:buFont typeface="Times New Roman"/>
              <a:buNone/>
            </a:pPr>
            <a:r>
              <a:rPr b="1" i="0" lang="en-AU" sz="4000" u="none" cap="none" strike="noStrike">
                <a:solidFill>
                  <a:srgbClr val="002060"/>
                </a:solidFill>
                <a:latin typeface="Times New Roman"/>
                <a:ea typeface="Times New Roman"/>
                <a:cs typeface="Times New Roman"/>
                <a:sym typeface="Times New Roman"/>
              </a:rPr>
              <a:t>Learning Objective</a:t>
            </a:r>
            <a:endParaRPr b="1" i="0" sz="40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1687773" y="521802"/>
            <a:ext cx="7882719" cy="9587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000"/>
              <a:buFont typeface="Times New Roman"/>
              <a:buNone/>
            </a:pPr>
            <a:r>
              <a:rPr b="1" lang="en-AU" sz="4000">
                <a:solidFill>
                  <a:srgbClr val="002060"/>
                </a:solidFill>
                <a:latin typeface="Times New Roman"/>
                <a:ea typeface="Times New Roman"/>
                <a:cs typeface="Times New Roman"/>
                <a:sym typeface="Times New Roman"/>
              </a:rPr>
              <a:t>CLASSIFICATION OF PROJECT</a:t>
            </a:r>
            <a:endParaRPr/>
          </a:p>
        </p:txBody>
      </p:sp>
      <p:sp>
        <p:nvSpPr>
          <p:cNvPr id="97" name="Google Shape;97;p3"/>
          <p:cNvSpPr txBox="1"/>
          <p:nvPr>
            <p:ph idx="1" type="body"/>
          </p:nvPr>
        </p:nvSpPr>
        <p:spPr>
          <a:xfrm>
            <a:off x="623794" y="1635957"/>
            <a:ext cx="10010678" cy="5779827"/>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lang="en-AU"/>
              <a:t> </a:t>
            </a:r>
            <a:r>
              <a:rPr b="1" lang="en-AU">
                <a:latin typeface="Times New Roman"/>
                <a:ea typeface="Times New Roman"/>
                <a:cs typeface="Times New Roman"/>
                <a:sym typeface="Times New Roman"/>
              </a:rPr>
              <a:t>Project is an unique, one – shot, goal directed, single entities designed towards the attainment of particular objectives.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 As every project is different from one another, projects can be classified based on several different criteria. </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classification of projects in project management varies according to a number of different factors such as complexity, source of capital, its content, those involved and its purpose. [1]</a:t>
            </a:r>
            <a:endParaRPr b="1">
              <a:solidFill>
                <a:srgbClr val="FF0000"/>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type="title"/>
          </p:nvPr>
        </p:nvSpPr>
        <p:spPr>
          <a:xfrm>
            <a:off x="1131058" y="84137"/>
            <a:ext cx="881816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
        <p:nvSpPr>
          <p:cNvPr id="103" name="Google Shape;103;p4"/>
          <p:cNvSpPr/>
          <p:nvPr/>
        </p:nvSpPr>
        <p:spPr>
          <a:xfrm>
            <a:off x="543967" y="3444875"/>
            <a:ext cx="2846388" cy="646331"/>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1800" u="none" cap="none" strike="noStrike">
                <a:solidFill>
                  <a:schemeClr val="dk1"/>
                </a:solidFill>
                <a:latin typeface="Times New Roman"/>
                <a:ea typeface="Times New Roman"/>
                <a:cs typeface="Times New Roman"/>
                <a:sym typeface="Times New Roman"/>
              </a:rPr>
              <a:t>According to Sponsorship </a:t>
            </a:r>
            <a:endParaRPr/>
          </a:p>
          <a:p>
            <a:pPr indent="0" lvl="0" marL="0" marR="0" rtl="0" algn="ctr">
              <a:spcBef>
                <a:spcPts val="0"/>
              </a:spcBef>
              <a:spcAft>
                <a:spcPts val="0"/>
              </a:spcAft>
              <a:buNone/>
            </a:pPr>
            <a:r>
              <a:rPr b="1" i="0" lang="en-AU" sz="1800" u="none" cap="none" strike="noStrike">
                <a:solidFill>
                  <a:srgbClr val="0070C0"/>
                </a:solidFill>
                <a:latin typeface="Times New Roman"/>
                <a:ea typeface="Times New Roman"/>
                <a:cs typeface="Times New Roman"/>
                <a:sym typeface="Times New Roman"/>
              </a:rPr>
              <a:t>(Who Sponsors??)</a:t>
            </a:r>
            <a:endParaRPr/>
          </a:p>
        </p:txBody>
      </p:sp>
      <p:sp>
        <p:nvSpPr>
          <p:cNvPr id="104" name="Google Shape;104;p4"/>
          <p:cNvSpPr/>
          <p:nvPr/>
        </p:nvSpPr>
        <p:spPr>
          <a:xfrm>
            <a:off x="4819104" y="1409700"/>
            <a:ext cx="6099103"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Customer sponsorship</a:t>
            </a:r>
            <a:endParaRPr/>
          </a:p>
          <a:p>
            <a:pPr indent="-342900" lvl="2" marL="1257300" marR="0" rtl="0" algn="l">
              <a:spcBef>
                <a:spcPts val="0"/>
              </a:spcBef>
              <a:spcAft>
                <a:spcPts val="0"/>
              </a:spcAft>
              <a:buClr>
                <a:schemeClr val="dk1"/>
              </a:buClr>
              <a:buSzPts val="2000"/>
              <a:buFont typeface="Arial"/>
              <a:buChar char="•"/>
            </a:pPr>
            <a:r>
              <a:rPr b="1" i="0" lang="en-AU" sz="2000" u="none" cap="none" strike="noStrike">
                <a:solidFill>
                  <a:schemeClr val="dk1"/>
                </a:solidFill>
                <a:latin typeface="Times New Roman"/>
                <a:ea typeface="Times New Roman"/>
                <a:cs typeface="Times New Roman"/>
                <a:sym typeface="Times New Roman"/>
              </a:rPr>
              <a:t>Sponsorship by an individual or a party</a:t>
            </a:r>
            <a:endParaRPr b="1" i="0" sz="1800" u="none" cap="none" strike="noStrike">
              <a:solidFill>
                <a:schemeClr val="dk1"/>
              </a:solidFill>
              <a:latin typeface="Times New Roman"/>
              <a:ea typeface="Times New Roman"/>
              <a:cs typeface="Times New Roman"/>
              <a:sym typeface="Times New Roman"/>
            </a:endParaRPr>
          </a:p>
        </p:txBody>
      </p:sp>
      <p:sp>
        <p:nvSpPr>
          <p:cNvPr id="105" name="Google Shape;105;p4"/>
          <p:cNvSpPr/>
          <p:nvPr/>
        </p:nvSpPr>
        <p:spPr>
          <a:xfrm>
            <a:off x="4819105" y="2671763"/>
            <a:ext cx="6096000" cy="70802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Organization</a:t>
            </a:r>
            <a:endParaRPr/>
          </a:p>
          <a:p>
            <a:pPr indent="-342900" lvl="2" marL="1257300" marR="0" rtl="0" algn="l">
              <a:spcBef>
                <a:spcPts val="0"/>
              </a:spcBef>
              <a:spcAft>
                <a:spcPts val="0"/>
              </a:spcAft>
              <a:buClr>
                <a:schemeClr val="dk1"/>
              </a:buClr>
              <a:buSzPts val="2000"/>
              <a:buFont typeface="Arial"/>
              <a:buChar char="•"/>
            </a:pPr>
            <a:r>
              <a:rPr b="1" i="0" lang="en-AU" sz="2000" u="none" cap="none" strike="noStrike">
                <a:solidFill>
                  <a:schemeClr val="dk1"/>
                </a:solidFill>
                <a:latin typeface="Times New Roman"/>
                <a:ea typeface="Times New Roman"/>
                <a:cs typeface="Times New Roman"/>
                <a:sym typeface="Times New Roman"/>
              </a:rPr>
              <a:t>By firm, company</a:t>
            </a:r>
            <a:endParaRPr/>
          </a:p>
        </p:txBody>
      </p:sp>
      <p:sp>
        <p:nvSpPr>
          <p:cNvPr id="106" name="Google Shape;106;p4"/>
          <p:cNvSpPr/>
          <p:nvPr/>
        </p:nvSpPr>
        <p:spPr>
          <a:xfrm>
            <a:off x="4819105" y="3627438"/>
            <a:ext cx="6096000" cy="70802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Contractor</a:t>
            </a:r>
            <a:endParaRPr/>
          </a:p>
          <a:p>
            <a:pPr indent="-342900" lvl="2" marL="1257300" marR="0" rtl="0" algn="l">
              <a:spcBef>
                <a:spcPts val="0"/>
              </a:spcBef>
              <a:spcAft>
                <a:spcPts val="0"/>
              </a:spcAft>
              <a:buClr>
                <a:schemeClr val="dk1"/>
              </a:buClr>
              <a:buSzPts val="2000"/>
              <a:buFont typeface="Arial"/>
              <a:buChar char="•"/>
            </a:pPr>
            <a:r>
              <a:rPr b="1" i="0" lang="en-AU" sz="2000" u="none" cap="none" strike="noStrike">
                <a:solidFill>
                  <a:schemeClr val="dk1"/>
                </a:solidFill>
                <a:latin typeface="Times New Roman"/>
                <a:ea typeface="Times New Roman"/>
                <a:cs typeface="Times New Roman"/>
                <a:sym typeface="Times New Roman"/>
              </a:rPr>
              <a:t>To sub contractor</a:t>
            </a:r>
            <a:endParaRPr/>
          </a:p>
        </p:txBody>
      </p:sp>
      <p:sp>
        <p:nvSpPr>
          <p:cNvPr id="107" name="Google Shape;107;p4"/>
          <p:cNvSpPr/>
          <p:nvPr/>
        </p:nvSpPr>
        <p:spPr>
          <a:xfrm>
            <a:off x="4819105" y="4625975"/>
            <a:ext cx="6096000" cy="708025"/>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Government Organizations</a:t>
            </a:r>
            <a:endParaRPr/>
          </a:p>
          <a:p>
            <a:pPr indent="-342900" lvl="2" marL="1257300" marR="0" rtl="0" algn="l">
              <a:spcBef>
                <a:spcPts val="0"/>
              </a:spcBef>
              <a:spcAft>
                <a:spcPts val="0"/>
              </a:spcAft>
              <a:buClr>
                <a:schemeClr val="dk1"/>
              </a:buClr>
              <a:buSzPts val="2000"/>
              <a:buFont typeface="Arial"/>
              <a:buChar char="•"/>
            </a:pPr>
            <a:r>
              <a:rPr b="1" i="0" lang="en-AU" sz="2000" u="none" cap="none" strike="noStrike">
                <a:solidFill>
                  <a:schemeClr val="dk1"/>
                </a:solidFill>
                <a:latin typeface="Times New Roman"/>
                <a:ea typeface="Times New Roman"/>
                <a:cs typeface="Times New Roman"/>
                <a:sym typeface="Times New Roman"/>
              </a:rPr>
              <a:t>Department, office</a:t>
            </a:r>
            <a:endParaRPr/>
          </a:p>
        </p:txBody>
      </p:sp>
      <p:sp>
        <p:nvSpPr>
          <p:cNvPr id="108" name="Google Shape;108;p4"/>
          <p:cNvSpPr/>
          <p:nvPr/>
        </p:nvSpPr>
        <p:spPr>
          <a:xfrm>
            <a:off x="4819105" y="5641975"/>
            <a:ext cx="6096000"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1" marL="45720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International Non-Government organizations</a:t>
            </a:r>
            <a:endParaRPr/>
          </a:p>
          <a:p>
            <a:pPr indent="-342900" lvl="1" marL="800100" marR="0" rtl="0" algn="l">
              <a:spcBef>
                <a:spcPts val="0"/>
              </a:spcBef>
              <a:spcAft>
                <a:spcPts val="0"/>
              </a:spcAft>
              <a:buClr>
                <a:schemeClr val="dk1"/>
              </a:buClr>
              <a:buSzPts val="2000"/>
              <a:buFont typeface="Arial"/>
              <a:buChar char="•"/>
            </a:pPr>
            <a:r>
              <a:rPr b="1" i="0" lang="en-AU" sz="2000" u="none" cap="none" strike="noStrike">
                <a:solidFill>
                  <a:schemeClr val="dk1"/>
                </a:solidFill>
                <a:latin typeface="Times New Roman"/>
                <a:ea typeface="Times New Roman"/>
                <a:cs typeface="Times New Roman"/>
                <a:sym typeface="Times New Roman"/>
              </a:rPr>
              <a:t>	Non-governmental Organizations</a:t>
            </a:r>
            <a:endParaRPr/>
          </a:p>
        </p:txBody>
      </p:sp>
      <p:sp>
        <p:nvSpPr>
          <p:cNvPr id="109" name="Google Shape;109;p4"/>
          <p:cNvSpPr/>
          <p:nvPr/>
        </p:nvSpPr>
        <p:spPr>
          <a:xfrm>
            <a:off x="3477667" y="1601788"/>
            <a:ext cx="1166813" cy="4664075"/>
          </a:xfrm>
          <a:prstGeom prst="leftBrace">
            <a:avLst>
              <a:gd fmla="val 8333" name="adj1"/>
              <a:gd fmla="val 50000" name="adj2"/>
            </a:avLst>
          </a:prstGeom>
          <a:no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5"/>
          <p:cNvSpPr txBox="1"/>
          <p:nvPr>
            <p:ph idx="1" type="body"/>
          </p:nvPr>
        </p:nvSpPr>
        <p:spPr>
          <a:xfrm>
            <a:off x="831944" y="3256908"/>
            <a:ext cx="10345571" cy="3601091"/>
          </a:xfrm>
          <a:prstGeom prst="rect">
            <a:avLst/>
          </a:prstGeom>
          <a:noFill/>
          <a:ln>
            <a:noFill/>
          </a:ln>
        </p:spPr>
        <p:txBody>
          <a:bodyPr anchorCtr="0" anchor="t" bIns="45700" lIns="91425" spcFirstLastPara="1" rIns="91425" wrap="square" tIns="45700">
            <a:normAutofit fontScale="92500" lnSpcReduction="20000"/>
          </a:bodyPr>
          <a:lstStyle/>
          <a:p>
            <a:pPr indent="-514350" lvl="0" marL="514350" rtl="0" algn="l">
              <a:lnSpc>
                <a:spcPct val="90000"/>
              </a:lnSpc>
              <a:spcBef>
                <a:spcPts val="0"/>
              </a:spcBef>
              <a:spcAft>
                <a:spcPts val="0"/>
              </a:spcAft>
              <a:buClr>
                <a:srgbClr val="FF0000"/>
              </a:buClr>
              <a:buSzPct val="100000"/>
              <a:buFont typeface="Calibri"/>
              <a:buAutoNum type="arabicPeriod"/>
            </a:pPr>
            <a:r>
              <a:rPr b="1" lang="en-AU" sz="3000">
                <a:solidFill>
                  <a:srgbClr val="FF0000"/>
                </a:solidFill>
                <a:latin typeface="Times New Roman"/>
                <a:ea typeface="Times New Roman"/>
                <a:cs typeface="Times New Roman"/>
                <a:sym typeface="Times New Roman"/>
              </a:rPr>
              <a:t>Individual</a:t>
            </a:r>
            <a:r>
              <a:rPr b="1" lang="en-AU">
                <a:solidFill>
                  <a:srgbClr val="FF0000"/>
                </a:solidFill>
                <a:latin typeface="Times New Roman"/>
                <a:ea typeface="Times New Roman"/>
                <a:cs typeface="Times New Roman"/>
                <a:sym typeface="Times New Roman"/>
              </a:rPr>
              <a:t> </a:t>
            </a:r>
            <a:endParaRPr/>
          </a:p>
          <a:p>
            <a:pPr indent="-228600" lvl="0" marL="228600" rtl="0" algn="just">
              <a:lnSpc>
                <a:spcPct val="150000"/>
              </a:lnSpc>
              <a:spcBef>
                <a:spcPts val="1000"/>
              </a:spcBef>
              <a:spcAft>
                <a:spcPts val="0"/>
              </a:spcAft>
              <a:buClr>
                <a:schemeClr val="dk1"/>
              </a:buClr>
              <a:buSzPct val="100000"/>
              <a:buFont typeface="Noto Sans Symbols"/>
              <a:buChar char="⮚"/>
            </a:pPr>
            <a:r>
              <a:rPr b="1" lang="en-AU" sz="3000">
                <a:latin typeface="Times New Roman"/>
                <a:ea typeface="Times New Roman"/>
                <a:cs typeface="Times New Roman"/>
                <a:sym typeface="Times New Roman"/>
              </a:rPr>
              <a:t>This sub class of project is one in which </a:t>
            </a:r>
            <a:r>
              <a:rPr b="1" lang="en-AU" sz="3000">
                <a:solidFill>
                  <a:srgbClr val="FF0000"/>
                </a:solidFill>
                <a:latin typeface="Times New Roman"/>
                <a:ea typeface="Times New Roman"/>
                <a:cs typeface="Times New Roman"/>
                <a:sym typeface="Times New Roman"/>
              </a:rPr>
              <a:t>one individual </a:t>
            </a:r>
            <a:r>
              <a:rPr b="1" lang="en-AU" sz="3000">
                <a:latin typeface="Times New Roman"/>
                <a:ea typeface="Times New Roman"/>
                <a:cs typeface="Times New Roman"/>
                <a:sym typeface="Times New Roman"/>
              </a:rPr>
              <a:t>(may be from within the organization or an independent person) is assigned with the responsibilities to complete it. [2]</a:t>
            </a:r>
            <a:endParaRPr/>
          </a:p>
          <a:p>
            <a:pPr indent="-228600" lvl="0" marL="228600" rtl="0" algn="just">
              <a:lnSpc>
                <a:spcPct val="150000"/>
              </a:lnSpc>
              <a:spcBef>
                <a:spcPts val="1000"/>
              </a:spcBef>
              <a:spcAft>
                <a:spcPts val="0"/>
              </a:spcAft>
              <a:buClr>
                <a:schemeClr val="dk1"/>
              </a:buClr>
              <a:buSzPct val="100000"/>
              <a:buFont typeface="Noto Sans Symbols"/>
              <a:buChar char="⮚"/>
            </a:pPr>
            <a:r>
              <a:rPr b="1" lang="en-AU" sz="3000">
                <a:latin typeface="Times New Roman"/>
                <a:ea typeface="Times New Roman"/>
                <a:cs typeface="Times New Roman"/>
                <a:sym typeface="Times New Roman"/>
              </a:rPr>
              <a:t>An INGO may identify individual from its organizational setup or independent person. </a:t>
            </a:r>
            <a:endParaRPr b="1" sz="3000">
              <a:latin typeface="Times New Roman"/>
              <a:ea typeface="Times New Roman"/>
              <a:cs typeface="Times New Roman"/>
              <a:sym typeface="Times New Roman"/>
            </a:endParaRPr>
          </a:p>
        </p:txBody>
      </p:sp>
      <p:sp>
        <p:nvSpPr>
          <p:cNvPr id="115" name="Google Shape;115;p5"/>
          <p:cNvSpPr txBox="1"/>
          <p:nvPr>
            <p:ph type="title"/>
          </p:nvPr>
        </p:nvSpPr>
        <p:spPr>
          <a:xfrm>
            <a:off x="1547883" y="0"/>
            <a:ext cx="88926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
        <p:nvSpPr>
          <p:cNvPr id="116" name="Google Shape;116;p5"/>
          <p:cNvSpPr/>
          <p:nvPr/>
        </p:nvSpPr>
        <p:spPr>
          <a:xfrm>
            <a:off x="4165884" y="1330776"/>
            <a:ext cx="3170238" cy="706438"/>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According to Nature </a:t>
            </a:r>
            <a:r>
              <a:rPr b="1" i="0" lang="en-AU" sz="2000" u="none" cap="none" strike="noStrike">
                <a:solidFill>
                  <a:srgbClr val="FF0000"/>
                </a:solidFill>
                <a:latin typeface="Times New Roman"/>
                <a:ea typeface="Times New Roman"/>
                <a:cs typeface="Times New Roman"/>
                <a:sym typeface="Times New Roman"/>
              </a:rPr>
              <a:t>(assigned to whom???)</a:t>
            </a:r>
            <a:endParaRPr/>
          </a:p>
        </p:txBody>
      </p:sp>
      <p:sp>
        <p:nvSpPr>
          <p:cNvPr id="117" name="Google Shape;117;p5"/>
          <p:cNvSpPr/>
          <p:nvPr/>
        </p:nvSpPr>
        <p:spPr>
          <a:xfrm>
            <a:off x="1064526" y="2684546"/>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Individual</a:t>
            </a:r>
            <a:endParaRPr b="1" i="0" sz="2000" u="none" cap="none" strike="noStrike">
              <a:solidFill>
                <a:srgbClr val="FF0000"/>
              </a:solidFill>
              <a:latin typeface="Times New Roman"/>
              <a:ea typeface="Times New Roman"/>
              <a:cs typeface="Times New Roman"/>
              <a:sym typeface="Times New Roman"/>
            </a:endParaRPr>
          </a:p>
        </p:txBody>
      </p:sp>
      <p:sp>
        <p:nvSpPr>
          <p:cNvPr id="118" name="Google Shape;118;p5"/>
          <p:cNvSpPr/>
          <p:nvPr/>
        </p:nvSpPr>
        <p:spPr>
          <a:xfrm>
            <a:off x="3723043" y="2684546"/>
            <a:ext cx="1220242"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Staff</a:t>
            </a:r>
            <a:endParaRPr b="1" i="0" sz="2000" u="none" cap="none" strike="noStrike">
              <a:solidFill>
                <a:srgbClr val="FF0000"/>
              </a:solidFill>
              <a:latin typeface="Times New Roman"/>
              <a:ea typeface="Times New Roman"/>
              <a:cs typeface="Times New Roman"/>
              <a:sym typeface="Times New Roman"/>
            </a:endParaRPr>
          </a:p>
        </p:txBody>
      </p:sp>
      <p:sp>
        <p:nvSpPr>
          <p:cNvPr id="119" name="Google Shape;119;p5"/>
          <p:cNvSpPr/>
          <p:nvPr/>
        </p:nvSpPr>
        <p:spPr>
          <a:xfrm>
            <a:off x="5751003" y="2684546"/>
            <a:ext cx="1460309"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Special</a:t>
            </a:r>
            <a:endParaRPr b="1" i="0" sz="2000" u="none" cap="none" strike="noStrike">
              <a:solidFill>
                <a:srgbClr val="FF0000"/>
              </a:solidFill>
              <a:latin typeface="Times New Roman"/>
              <a:ea typeface="Times New Roman"/>
              <a:cs typeface="Times New Roman"/>
              <a:sym typeface="Times New Roman"/>
            </a:endParaRPr>
          </a:p>
        </p:txBody>
      </p:sp>
      <p:sp>
        <p:nvSpPr>
          <p:cNvPr id="120" name="Google Shape;120;p5"/>
          <p:cNvSpPr/>
          <p:nvPr/>
        </p:nvSpPr>
        <p:spPr>
          <a:xfrm>
            <a:off x="8019030" y="2684546"/>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Complex</a:t>
            </a:r>
            <a:endParaRPr b="1" i="0" sz="2000" u="none" cap="none" strike="noStrike">
              <a:solidFill>
                <a:srgbClr val="FF0000"/>
              </a:solidFill>
              <a:latin typeface="Times New Roman"/>
              <a:ea typeface="Times New Roman"/>
              <a:cs typeface="Times New Roman"/>
              <a:sym typeface="Times New Roman"/>
            </a:endParaRPr>
          </a:p>
        </p:txBody>
      </p:sp>
      <p:cxnSp>
        <p:nvCxnSpPr>
          <p:cNvPr id="121" name="Google Shape;121;p5"/>
          <p:cNvCxnSpPr>
            <a:stCxn id="116" idx="2"/>
          </p:cNvCxnSpPr>
          <p:nvPr/>
        </p:nvCxnSpPr>
        <p:spPr>
          <a:xfrm>
            <a:off x="5751003" y="2037214"/>
            <a:ext cx="0" cy="335700"/>
          </a:xfrm>
          <a:prstGeom prst="straightConnector1">
            <a:avLst/>
          </a:prstGeom>
          <a:noFill/>
          <a:ln cap="flat" cmpd="sng" w="9525">
            <a:solidFill>
              <a:schemeClr val="accent1"/>
            </a:solidFill>
            <a:prstDash val="solid"/>
            <a:miter lim="800000"/>
            <a:headEnd len="sm" w="sm" type="none"/>
            <a:tailEnd len="sm" w="sm" type="none"/>
          </a:ln>
        </p:spPr>
      </p:cxnSp>
      <p:cxnSp>
        <p:nvCxnSpPr>
          <p:cNvPr id="122" name="Google Shape;122;p5"/>
          <p:cNvCxnSpPr/>
          <p:nvPr/>
        </p:nvCxnSpPr>
        <p:spPr>
          <a:xfrm>
            <a:off x="2538484" y="2361063"/>
            <a:ext cx="6464843" cy="27295"/>
          </a:xfrm>
          <a:prstGeom prst="straightConnector1">
            <a:avLst/>
          </a:prstGeom>
          <a:noFill/>
          <a:ln cap="flat" cmpd="sng" w="9525">
            <a:solidFill>
              <a:schemeClr val="accent1"/>
            </a:solidFill>
            <a:prstDash val="solid"/>
            <a:miter lim="800000"/>
            <a:headEnd len="sm" w="sm" type="none"/>
            <a:tailEnd len="sm" w="sm" type="none"/>
          </a:ln>
        </p:spPr>
      </p:cxnSp>
      <p:cxnSp>
        <p:nvCxnSpPr>
          <p:cNvPr id="123" name="Google Shape;123;p5"/>
          <p:cNvCxnSpPr/>
          <p:nvPr/>
        </p:nvCxnSpPr>
        <p:spPr>
          <a:xfrm>
            <a:off x="2498680" y="2361063"/>
            <a:ext cx="0" cy="323483"/>
          </a:xfrm>
          <a:prstGeom prst="straightConnector1">
            <a:avLst/>
          </a:prstGeom>
          <a:noFill/>
          <a:ln cap="flat" cmpd="sng" w="9525">
            <a:solidFill>
              <a:schemeClr val="accent1"/>
            </a:solidFill>
            <a:prstDash val="solid"/>
            <a:miter lim="800000"/>
            <a:headEnd len="sm" w="sm" type="none"/>
            <a:tailEnd len="med" w="med" type="triangle"/>
          </a:ln>
        </p:spPr>
      </p:cxnSp>
      <p:cxnSp>
        <p:nvCxnSpPr>
          <p:cNvPr id="124" name="Google Shape;124;p5"/>
          <p:cNvCxnSpPr/>
          <p:nvPr/>
        </p:nvCxnSpPr>
        <p:spPr>
          <a:xfrm flipH="1">
            <a:off x="4462818" y="2388358"/>
            <a:ext cx="4456" cy="296188"/>
          </a:xfrm>
          <a:prstGeom prst="straightConnector1">
            <a:avLst/>
          </a:prstGeom>
          <a:noFill/>
          <a:ln cap="flat" cmpd="sng" w="9525">
            <a:solidFill>
              <a:schemeClr val="accent1"/>
            </a:solidFill>
            <a:prstDash val="solid"/>
            <a:miter lim="800000"/>
            <a:headEnd len="sm" w="sm" type="none"/>
            <a:tailEnd len="med" w="med" type="triangle"/>
          </a:ln>
        </p:spPr>
      </p:cxnSp>
      <p:cxnSp>
        <p:nvCxnSpPr>
          <p:cNvPr id="125" name="Google Shape;125;p5"/>
          <p:cNvCxnSpPr>
            <a:endCxn id="119" idx="0"/>
          </p:cNvCxnSpPr>
          <p:nvPr/>
        </p:nvCxnSpPr>
        <p:spPr>
          <a:xfrm>
            <a:off x="6481158" y="2388446"/>
            <a:ext cx="0" cy="296100"/>
          </a:xfrm>
          <a:prstGeom prst="straightConnector1">
            <a:avLst/>
          </a:prstGeom>
          <a:noFill/>
          <a:ln cap="flat" cmpd="sng" w="9525">
            <a:solidFill>
              <a:schemeClr val="accent1"/>
            </a:solidFill>
            <a:prstDash val="solid"/>
            <a:miter lim="800000"/>
            <a:headEnd len="sm" w="sm" type="none"/>
            <a:tailEnd len="med" w="med" type="triangle"/>
          </a:ln>
        </p:spPr>
      </p:cxnSp>
      <p:cxnSp>
        <p:nvCxnSpPr>
          <p:cNvPr id="126" name="Google Shape;126;p5"/>
          <p:cNvCxnSpPr>
            <a:endCxn id="120" idx="0"/>
          </p:cNvCxnSpPr>
          <p:nvPr/>
        </p:nvCxnSpPr>
        <p:spPr>
          <a:xfrm>
            <a:off x="9003327" y="2388446"/>
            <a:ext cx="0" cy="296100"/>
          </a:xfrm>
          <a:prstGeom prst="straightConnector1">
            <a:avLst/>
          </a:prstGeom>
          <a:noFill/>
          <a:ln cap="flat" cmpd="sng" w="9525">
            <a:solidFill>
              <a:schemeClr val="accent1"/>
            </a:solidFill>
            <a:prstDash val="solid"/>
            <a:miter lim="800000"/>
            <a:headEnd len="sm" w="sm" type="none"/>
            <a:tailEnd len="med" w="med" type="triangle"/>
          </a:ln>
        </p:spPr>
      </p:cxn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6"/>
          <p:cNvSpPr txBox="1"/>
          <p:nvPr>
            <p:ph idx="1" type="body"/>
          </p:nvPr>
        </p:nvSpPr>
        <p:spPr>
          <a:xfrm>
            <a:off x="838201" y="1351127"/>
            <a:ext cx="10284725" cy="5718413"/>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rgbClr val="FF0000"/>
              </a:buClr>
              <a:buSzPts val="2800"/>
              <a:buAutoNum type="arabicPeriod" startAt="2"/>
            </a:pPr>
            <a:r>
              <a:rPr b="1" lang="en-AU">
                <a:solidFill>
                  <a:srgbClr val="FF0000"/>
                </a:solidFill>
                <a:latin typeface="Times New Roman"/>
                <a:ea typeface="Times New Roman"/>
                <a:cs typeface="Times New Roman"/>
                <a:sym typeface="Times New Roman"/>
              </a:rPr>
              <a:t>Staff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sub class of project refers to assigning the project activities to a </a:t>
            </a:r>
            <a:r>
              <a:rPr b="1" lang="en-AU">
                <a:solidFill>
                  <a:srgbClr val="FF0000"/>
                </a:solidFill>
                <a:latin typeface="Times New Roman"/>
                <a:ea typeface="Times New Roman"/>
                <a:cs typeface="Times New Roman"/>
                <a:sym typeface="Times New Roman"/>
              </a:rPr>
              <a:t>particular department</a:t>
            </a:r>
            <a:r>
              <a:rPr b="1" lang="en-AU">
                <a:latin typeface="Times New Roman"/>
                <a:ea typeface="Times New Roman"/>
                <a:cs typeface="Times New Roman"/>
                <a:sym typeface="Times New Roman"/>
              </a:rPr>
              <a: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research and development or engineering department within a company may be assigned to develop a project on new product development. </a:t>
            </a:r>
            <a:endParaRPr b="1">
              <a:latin typeface="Times New Roman"/>
              <a:ea typeface="Times New Roman"/>
              <a:cs typeface="Times New Roman"/>
              <a:sym typeface="Times New Roman"/>
            </a:endParaRPr>
          </a:p>
          <a:p>
            <a:pPr indent="-514350" lvl="0" marL="514350" rtl="0" algn="just">
              <a:lnSpc>
                <a:spcPct val="100000"/>
              </a:lnSpc>
              <a:spcBef>
                <a:spcPts val="1000"/>
              </a:spcBef>
              <a:spcAft>
                <a:spcPts val="0"/>
              </a:spcAft>
              <a:buClr>
                <a:srgbClr val="FF0000"/>
              </a:buClr>
              <a:buSzPts val="2800"/>
              <a:buAutoNum type="arabicPeriod" startAt="3"/>
            </a:pPr>
            <a:r>
              <a:rPr b="1" lang="en-AU">
                <a:solidFill>
                  <a:srgbClr val="FF0000"/>
                </a:solidFill>
                <a:latin typeface="Times New Roman"/>
                <a:ea typeface="Times New Roman"/>
                <a:cs typeface="Times New Roman"/>
                <a:sym typeface="Times New Roman"/>
              </a:rPr>
              <a:t>Special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sub class is one in which an </a:t>
            </a:r>
            <a:r>
              <a:rPr b="1" lang="en-AU">
                <a:solidFill>
                  <a:srgbClr val="FF0000"/>
                </a:solidFill>
                <a:latin typeface="Times New Roman"/>
                <a:ea typeface="Times New Roman"/>
                <a:cs typeface="Times New Roman"/>
                <a:sym typeface="Times New Roman"/>
              </a:rPr>
              <a:t>independent researcher is identified and entrusted </a:t>
            </a:r>
            <a:r>
              <a:rPr b="1" lang="en-AU">
                <a:latin typeface="Times New Roman"/>
                <a:ea typeface="Times New Roman"/>
                <a:cs typeface="Times New Roman"/>
                <a:sym typeface="Times New Roman"/>
              </a:rPr>
              <a:t>with the responsibilities to conduct a research.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is similar to the individual project but will address a special issue. Example: national expert on security issue.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132" name="Google Shape;132;p6"/>
          <p:cNvSpPr txBox="1"/>
          <p:nvPr>
            <p:ph type="title"/>
          </p:nvPr>
        </p:nvSpPr>
        <p:spPr>
          <a:xfrm>
            <a:off x="1856096" y="324182"/>
            <a:ext cx="8502555" cy="82223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p7"/>
          <p:cNvSpPr txBox="1"/>
          <p:nvPr>
            <p:ph idx="1" type="body"/>
          </p:nvPr>
        </p:nvSpPr>
        <p:spPr>
          <a:xfrm>
            <a:off x="838200" y="1825625"/>
            <a:ext cx="10080009" cy="4629766"/>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rgbClr val="FF0000"/>
              </a:buClr>
              <a:buSzPts val="2600"/>
              <a:buAutoNum type="arabicPeriod" startAt="4"/>
            </a:pPr>
            <a:r>
              <a:rPr b="1" lang="en-AU" sz="2600">
                <a:solidFill>
                  <a:srgbClr val="FF0000"/>
                </a:solidFill>
                <a:latin typeface="Times New Roman"/>
                <a:ea typeface="Times New Roman"/>
                <a:cs typeface="Times New Roman"/>
                <a:sym typeface="Times New Roman"/>
              </a:rPr>
              <a:t>Complex  </a:t>
            </a:r>
            <a:endParaRPr/>
          </a:p>
          <a:p>
            <a:pPr indent="-228600" lvl="0" marL="228600" rtl="0" algn="just">
              <a:lnSpc>
                <a:spcPct val="150000"/>
              </a:lnSpc>
              <a:spcBef>
                <a:spcPts val="1000"/>
              </a:spcBef>
              <a:spcAft>
                <a:spcPts val="0"/>
              </a:spcAft>
              <a:buClr>
                <a:schemeClr val="dk1"/>
              </a:buClr>
              <a:buSzPts val="2800"/>
              <a:buFont typeface="Noto Sans Symbols"/>
              <a:buChar char="⮚"/>
            </a:pPr>
            <a:r>
              <a:rPr lang="en-AU"/>
              <a:t> </a:t>
            </a:r>
            <a:r>
              <a:rPr b="1" lang="en-AU">
                <a:latin typeface="Times New Roman"/>
                <a:ea typeface="Times New Roman"/>
                <a:cs typeface="Times New Roman"/>
                <a:sym typeface="Times New Roman"/>
              </a:rPr>
              <a:t>This sub class of project refers to one which is much </a:t>
            </a:r>
            <a:r>
              <a:rPr b="1" lang="en-AU">
                <a:solidFill>
                  <a:srgbClr val="FF0000"/>
                </a:solidFill>
                <a:latin typeface="Times New Roman"/>
                <a:ea typeface="Times New Roman"/>
                <a:cs typeface="Times New Roman"/>
                <a:sym typeface="Times New Roman"/>
              </a:rPr>
              <a:t>larger in magnitude</a:t>
            </a:r>
            <a:r>
              <a:rPr b="1" lang="en-AU">
                <a:latin typeface="Times New Roman"/>
                <a:ea typeface="Times New Roman"/>
                <a:cs typeface="Times New Roman"/>
                <a:sym typeface="Times New Roman"/>
              </a:rPr>
              <a:t>.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requires a bigger team to work out and resources are pooled from various resources. [2]</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Generally, functional or line and staff organization may not be effective and may require a matrix organizational structure. </a:t>
            </a:r>
            <a:endParaRPr/>
          </a:p>
        </p:txBody>
      </p:sp>
      <p:sp>
        <p:nvSpPr>
          <p:cNvPr id="138" name="Google Shape;138;p7"/>
          <p:cNvSpPr txBox="1"/>
          <p:nvPr>
            <p:ph type="title"/>
          </p:nvPr>
        </p:nvSpPr>
        <p:spPr>
          <a:xfrm>
            <a:off x="1506940" y="174056"/>
            <a:ext cx="8701585"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idx="1" type="body"/>
          </p:nvPr>
        </p:nvSpPr>
        <p:spPr>
          <a:xfrm>
            <a:off x="661348" y="3408139"/>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600"/>
              <a:buAutoNum type="arabicPeriod"/>
            </a:pPr>
            <a:r>
              <a:rPr b="1" lang="en-AU" sz="2600">
                <a:solidFill>
                  <a:srgbClr val="FF0000"/>
                </a:solidFill>
                <a:latin typeface="Times New Roman"/>
                <a:ea typeface="Times New Roman"/>
                <a:cs typeface="Times New Roman"/>
                <a:sym typeface="Times New Roman"/>
              </a:rPr>
              <a:t>Indigenous Project </a:t>
            </a:r>
            <a:endParaRPr/>
          </a:p>
          <a:p>
            <a:pPr indent="-228600" lvl="0" marL="228600" rtl="0" algn="just">
              <a:lnSpc>
                <a:spcPct val="90000"/>
              </a:lnSpc>
              <a:spcBef>
                <a:spcPts val="1000"/>
              </a:spcBef>
              <a:spcAft>
                <a:spcPts val="0"/>
              </a:spcAft>
              <a:buClr>
                <a:schemeClr val="dk1"/>
              </a:buClr>
              <a:buSzPts val="2800"/>
              <a:buFont typeface="Noto Sans Symbols"/>
              <a:buChar char="⮚"/>
            </a:pPr>
            <a:r>
              <a:rPr lang="en-AU"/>
              <a:t> </a:t>
            </a:r>
            <a:r>
              <a:rPr b="1" lang="en-AU">
                <a:latin typeface="Times New Roman"/>
                <a:ea typeface="Times New Roman"/>
                <a:cs typeface="Times New Roman"/>
                <a:sym typeface="Times New Roman"/>
              </a:rPr>
              <a:t>It is based on </a:t>
            </a:r>
            <a:r>
              <a:rPr b="1" lang="en-AU">
                <a:solidFill>
                  <a:srgbClr val="FF0000"/>
                </a:solidFill>
                <a:latin typeface="Times New Roman"/>
                <a:ea typeface="Times New Roman"/>
                <a:cs typeface="Times New Roman"/>
                <a:sym typeface="Times New Roman"/>
              </a:rPr>
              <a:t>local</a:t>
            </a:r>
            <a:r>
              <a:rPr b="1" lang="en-AU">
                <a:latin typeface="Times New Roman"/>
                <a:ea typeface="Times New Roman"/>
                <a:cs typeface="Times New Roman"/>
                <a:sym typeface="Times New Roman"/>
              </a:rPr>
              <a:t> thinking, technology, and environment and carried mostly by </a:t>
            </a:r>
            <a:r>
              <a:rPr b="1" lang="en-AU">
                <a:solidFill>
                  <a:srgbClr val="FF0000"/>
                </a:solidFill>
                <a:latin typeface="Times New Roman"/>
                <a:ea typeface="Times New Roman"/>
                <a:cs typeface="Times New Roman"/>
                <a:sym typeface="Times New Roman"/>
              </a:rPr>
              <a:t>local people</a:t>
            </a:r>
            <a:r>
              <a:rPr b="1" lang="en-AU">
                <a:latin typeface="Times New Roman"/>
                <a:ea typeface="Times New Roman"/>
                <a:cs typeface="Times New Roman"/>
                <a:sym typeface="Times New Roman"/>
              </a:rPr>
              <a:t>.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mostly the blend of indigenous materials, technology and resources.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helps to preserve and protect tradition and culture and help to expand people friendly market for local products. [3]</a:t>
            </a:r>
            <a:endParaRPr b="1">
              <a:latin typeface="Times New Roman"/>
              <a:ea typeface="Times New Roman"/>
              <a:cs typeface="Times New Roman"/>
              <a:sym typeface="Times New Roman"/>
            </a:endParaRPr>
          </a:p>
        </p:txBody>
      </p:sp>
      <p:sp>
        <p:nvSpPr>
          <p:cNvPr id="144" name="Google Shape;144;p8"/>
          <p:cNvSpPr txBox="1"/>
          <p:nvPr>
            <p:ph type="title"/>
          </p:nvPr>
        </p:nvSpPr>
        <p:spPr>
          <a:xfrm>
            <a:off x="1493293" y="133113"/>
            <a:ext cx="885171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
        <p:nvSpPr>
          <p:cNvPr id="145" name="Google Shape;145;p8"/>
          <p:cNvSpPr/>
          <p:nvPr/>
        </p:nvSpPr>
        <p:spPr>
          <a:xfrm>
            <a:off x="3747091" y="1402403"/>
            <a:ext cx="3504158"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According to Source of Funding</a:t>
            </a:r>
            <a:endParaRPr b="1" i="0" sz="2000" u="none" cap="none" strike="noStrike">
              <a:solidFill>
                <a:srgbClr val="FF0000"/>
              </a:solidFill>
              <a:latin typeface="Times New Roman"/>
              <a:ea typeface="Times New Roman"/>
              <a:cs typeface="Times New Roman"/>
              <a:sym typeface="Times New Roman"/>
            </a:endParaRPr>
          </a:p>
        </p:txBody>
      </p:sp>
      <p:sp>
        <p:nvSpPr>
          <p:cNvPr id="146" name="Google Shape;146;p8"/>
          <p:cNvSpPr/>
          <p:nvPr/>
        </p:nvSpPr>
        <p:spPr>
          <a:xfrm>
            <a:off x="1064526" y="2684546"/>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Indigenous </a:t>
            </a:r>
            <a:endParaRPr b="1" i="0" sz="2000" u="none" cap="none" strike="noStrike">
              <a:solidFill>
                <a:srgbClr val="FF0000"/>
              </a:solidFill>
              <a:latin typeface="Times New Roman"/>
              <a:ea typeface="Times New Roman"/>
              <a:cs typeface="Times New Roman"/>
              <a:sym typeface="Times New Roman"/>
            </a:endParaRPr>
          </a:p>
        </p:txBody>
      </p:sp>
      <p:sp>
        <p:nvSpPr>
          <p:cNvPr id="147" name="Google Shape;147;p8"/>
          <p:cNvSpPr/>
          <p:nvPr/>
        </p:nvSpPr>
        <p:spPr>
          <a:xfrm>
            <a:off x="3723043" y="2684546"/>
            <a:ext cx="1220242"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Bilateral</a:t>
            </a:r>
            <a:endParaRPr b="1" i="0" sz="2000" u="none" cap="none" strike="noStrike">
              <a:solidFill>
                <a:srgbClr val="FF0000"/>
              </a:solidFill>
              <a:latin typeface="Times New Roman"/>
              <a:ea typeface="Times New Roman"/>
              <a:cs typeface="Times New Roman"/>
              <a:sym typeface="Times New Roman"/>
            </a:endParaRPr>
          </a:p>
        </p:txBody>
      </p:sp>
      <p:sp>
        <p:nvSpPr>
          <p:cNvPr id="148" name="Google Shape;148;p8"/>
          <p:cNvSpPr/>
          <p:nvPr/>
        </p:nvSpPr>
        <p:spPr>
          <a:xfrm>
            <a:off x="5683061" y="2684546"/>
            <a:ext cx="1528252"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Multilateral</a:t>
            </a:r>
            <a:endParaRPr b="1" i="0" sz="2000" u="none" cap="none" strike="noStrike">
              <a:solidFill>
                <a:schemeClr val="dk1"/>
              </a:solidFill>
              <a:latin typeface="Times New Roman"/>
              <a:ea typeface="Times New Roman"/>
              <a:cs typeface="Times New Roman"/>
              <a:sym typeface="Times New Roman"/>
            </a:endParaRPr>
          </a:p>
        </p:txBody>
      </p:sp>
      <p:sp>
        <p:nvSpPr>
          <p:cNvPr id="149" name="Google Shape;149;p8"/>
          <p:cNvSpPr/>
          <p:nvPr/>
        </p:nvSpPr>
        <p:spPr>
          <a:xfrm>
            <a:off x="8019030" y="2684546"/>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Joint Venture</a:t>
            </a:r>
            <a:endParaRPr b="1" i="0" sz="2000" u="none" cap="none" strike="noStrike">
              <a:solidFill>
                <a:srgbClr val="FF0000"/>
              </a:solidFill>
              <a:latin typeface="Times New Roman"/>
              <a:ea typeface="Times New Roman"/>
              <a:cs typeface="Times New Roman"/>
              <a:sym typeface="Times New Roman"/>
            </a:endParaRPr>
          </a:p>
        </p:txBody>
      </p:sp>
      <p:cxnSp>
        <p:nvCxnSpPr>
          <p:cNvPr id="150" name="Google Shape;150;p8"/>
          <p:cNvCxnSpPr>
            <a:stCxn id="145" idx="2"/>
          </p:cNvCxnSpPr>
          <p:nvPr/>
        </p:nvCxnSpPr>
        <p:spPr>
          <a:xfrm flipH="1">
            <a:off x="5496770" y="2110289"/>
            <a:ext cx="2400" cy="278100"/>
          </a:xfrm>
          <a:prstGeom prst="straightConnector1">
            <a:avLst/>
          </a:prstGeom>
          <a:noFill/>
          <a:ln cap="flat" cmpd="sng" w="9525">
            <a:solidFill>
              <a:schemeClr val="accent1"/>
            </a:solidFill>
            <a:prstDash val="solid"/>
            <a:miter lim="800000"/>
            <a:headEnd len="sm" w="sm" type="none"/>
            <a:tailEnd len="sm" w="sm" type="none"/>
          </a:ln>
        </p:spPr>
      </p:cxnSp>
      <p:cxnSp>
        <p:nvCxnSpPr>
          <p:cNvPr id="151" name="Google Shape;151;p8"/>
          <p:cNvCxnSpPr/>
          <p:nvPr/>
        </p:nvCxnSpPr>
        <p:spPr>
          <a:xfrm>
            <a:off x="2538484" y="2361063"/>
            <a:ext cx="6464843" cy="27295"/>
          </a:xfrm>
          <a:prstGeom prst="straightConnector1">
            <a:avLst/>
          </a:prstGeom>
          <a:noFill/>
          <a:ln cap="flat" cmpd="sng" w="9525">
            <a:solidFill>
              <a:schemeClr val="accent1"/>
            </a:solidFill>
            <a:prstDash val="solid"/>
            <a:miter lim="800000"/>
            <a:headEnd len="sm" w="sm" type="none"/>
            <a:tailEnd len="sm" w="sm" type="none"/>
          </a:ln>
        </p:spPr>
      </p:cxnSp>
      <p:cxnSp>
        <p:nvCxnSpPr>
          <p:cNvPr id="152" name="Google Shape;152;p8"/>
          <p:cNvCxnSpPr/>
          <p:nvPr/>
        </p:nvCxnSpPr>
        <p:spPr>
          <a:xfrm>
            <a:off x="2498680" y="2361063"/>
            <a:ext cx="0" cy="323483"/>
          </a:xfrm>
          <a:prstGeom prst="straightConnector1">
            <a:avLst/>
          </a:prstGeom>
          <a:noFill/>
          <a:ln cap="flat" cmpd="sng" w="9525">
            <a:solidFill>
              <a:schemeClr val="accent1"/>
            </a:solidFill>
            <a:prstDash val="solid"/>
            <a:miter lim="800000"/>
            <a:headEnd len="sm" w="sm" type="none"/>
            <a:tailEnd len="med" w="med" type="triangle"/>
          </a:ln>
        </p:spPr>
      </p:cxnSp>
      <p:cxnSp>
        <p:nvCxnSpPr>
          <p:cNvPr id="153" name="Google Shape;153;p8"/>
          <p:cNvCxnSpPr/>
          <p:nvPr/>
        </p:nvCxnSpPr>
        <p:spPr>
          <a:xfrm flipH="1">
            <a:off x="4462818" y="2388358"/>
            <a:ext cx="4456" cy="296188"/>
          </a:xfrm>
          <a:prstGeom prst="straightConnector1">
            <a:avLst/>
          </a:prstGeom>
          <a:noFill/>
          <a:ln cap="flat" cmpd="sng" w="9525">
            <a:solidFill>
              <a:schemeClr val="accent1"/>
            </a:solidFill>
            <a:prstDash val="solid"/>
            <a:miter lim="800000"/>
            <a:headEnd len="sm" w="sm" type="none"/>
            <a:tailEnd len="med" w="med" type="triangle"/>
          </a:ln>
        </p:spPr>
      </p:cxnSp>
      <p:cxnSp>
        <p:nvCxnSpPr>
          <p:cNvPr id="154" name="Google Shape;154;p8"/>
          <p:cNvCxnSpPr/>
          <p:nvPr/>
        </p:nvCxnSpPr>
        <p:spPr>
          <a:xfrm flipH="1">
            <a:off x="6564573" y="2388358"/>
            <a:ext cx="13648" cy="296188"/>
          </a:xfrm>
          <a:prstGeom prst="straightConnector1">
            <a:avLst/>
          </a:prstGeom>
          <a:noFill/>
          <a:ln cap="flat" cmpd="sng" w="9525">
            <a:solidFill>
              <a:schemeClr val="accent1"/>
            </a:solidFill>
            <a:prstDash val="solid"/>
            <a:miter lim="800000"/>
            <a:headEnd len="sm" w="sm" type="none"/>
            <a:tailEnd len="med" w="med" type="triangle"/>
          </a:ln>
        </p:spPr>
      </p:cxnSp>
      <p:cxnSp>
        <p:nvCxnSpPr>
          <p:cNvPr id="155" name="Google Shape;155;p8"/>
          <p:cNvCxnSpPr>
            <a:endCxn id="149" idx="0"/>
          </p:cNvCxnSpPr>
          <p:nvPr/>
        </p:nvCxnSpPr>
        <p:spPr>
          <a:xfrm>
            <a:off x="9003327" y="2388446"/>
            <a:ext cx="0" cy="296100"/>
          </a:xfrm>
          <a:prstGeom prst="straightConnector1">
            <a:avLst/>
          </a:prstGeom>
          <a:noFill/>
          <a:ln cap="flat" cmpd="sng" w="9525">
            <a:solidFill>
              <a:schemeClr val="accent1"/>
            </a:solidFill>
            <a:prstDash val="solid"/>
            <a:miter lim="800000"/>
            <a:headEnd len="sm" w="sm" type="none"/>
            <a:tailEnd len="med" w="med" type="triangle"/>
          </a:ln>
        </p:spPr>
      </p:cxn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9"/>
          <p:cNvSpPr txBox="1"/>
          <p:nvPr>
            <p:ph idx="1" type="body"/>
          </p:nvPr>
        </p:nvSpPr>
        <p:spPr>
          <a:xfrm>
            <a:off x="906439" y="1639461"/>
            <a:ext cx="9629633" cy="5348193"/>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600"/>
              <a:buAutoNum type="arabicPeriod" startAt="2"/>
            </a:pPr>
            <a:r>
              <a:rPr b="1" lang="en-AU" sz="2600">
                <a:solidFill>
                  <a:srgbClr val="FF0000"/>
                </a:solidFill>
                <a:latin typeface="Times New Roman"/>
                <a:ea typeface="Times New Roman"/>
                <a:cs typeface="Times New Roman"/>
                <a:sym typeface="Times New Roman"/>
              </a:rPr>
              <a:t>Bilateral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All the projects which are carried on under the </a:t>
            </a:r>
            <a:r>
              <a:rPr b="1" lang="en-AU">
                <a:solidFill>
                  <a:srgbClr val="FF0000"/>
                </a:solidFill>
                <a:latin typeface="Times New Roman"/>
                <a:ea typeface="Times New Roman"/>
                <a:cs typeface="Times New Roman"/>
                <a:sym typeface="Times New Roman"/>
              </a:rPr>
              <a:t>agreement of two countries</a:t>
            </a:r>
            <a:r>
              <a:rPr b="1" lang="en-AU">
                <a:latin typeface="Times New Roman"/>
                <a:ea typeface="Times New Roman"/>
                <a:cs typeface="Times New Roman"/>
                <a:sym typeface="Times New Roman"/>
              </a:rPr>
              <a:t> are called bilateral projects.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involves both technology as well as capital. These projects are mostly funded through the financial resources of the donor. They could be in the form of grants. [4]</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These projects are governed by an agreement and memorandum of understanding between two governments.</a:t>
            </a:r>
            <a:r>
              <a:rPr lang="en-AU">
                <a:solidFill>
                  <a:srgbClr val="00B0F0"/>
                </a:solidFill>
                <a:latin typeface="Times New Roman"/>
                <a:ea typeface="Times New Roman"/>
                <a:cs typeface="Times New Roman"/>
                <a:sym typeface="Times New Roman"/>
              </a:rPr>
              <a:t> </a:t>
            </a:r>
            <a:r>
              <a:rPr b="1" lang="en-AU">
                <a:latin typeface="Times New Roman"/>
                <a:ea typeface="Times New Roman"/>
                <a:cs typeface="Times New Roman"/>
                <a:sym typeface="Times New Roman"/>
              </a:rPr>
              <a:t>[2]</a:t>
            </a:r>
            <a:endParaRPr/>
          </a:p>
          <a:p>
            <a:pPr indent="-228600" lvl="0" marL="228600" rtl="0" algn="just">
              <a:lnSpc>
                <a:spcPct val="100000"/>
              </a:lnSpc>
              <a:spcBef>
                <a:spcPts val="1000"/>
              </a:spcBef>
              <a:spcAft>
                <a:spcPts val="0"/>
              </a:spcAft>
              <a:buClr>
                <a:schemeClr val="dk1"/>
              </a:buClr>
              <a:buSzPts val="2800"/>
              <a:buFont typeface="Noto Sans Symbols"/>
              <a:buChar char="⮚"/>
            </a:pPr>
            <a:r>
              <a:rPr lang="en-AU">
                <a:latin typeface="Times New Roman"/>
                <a:ea typeface="Times New Roman"/>
                <a:cs typeface="Times New Roman"/>
                <a:sym typeface="Times New Roman"/>
              </a:rPr>
              <a:t> </a:t>
            </a:r>
            <a:r>
              <a:rPr b="1" lang="en-AU">
                <a:latin typeface="Times New Roman"/>
                <a:ea typeface="Times New Roman"/>
                <a:cs typeface="Times New Roman"/>
                <a:sym typeface="Times New Roman"/>
              </a:rPr>
              <a:t>Example: JICA, USAID, GTZ, KOICA etc. </a:t>
            </a:r>
            <a:endParaRPr/>
          </a:p>
          <a:p>
            <a:pPr indent="0" lvl="0" marL="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61" name="Google Shape;161;p9"/>
          <p:cNvSpPr txBox="1"/>
          <p:nvPr>
            <p:ph type="title"/>
          </p:nvPr>
        </p:nvSpPr>
        <p:spPr>
          <a:xfrm>
            <a:off x="1288576" y="0"/>
            <a:ext cx="912466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idx="1" type="body"/>
          </p:nvPr>
        </p:nvSpPr>
        <p:spPr>
          <a:xfrm>
            <a:off x="865495" y="1566316"/>
            <a:ext cx="10011771" cy="5291683"/>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AutoNum type="arabicPeriod" startAt="3"/>
            </a:pPr>
            <a:r>
              <a:rPr b="1" lang="en-AU">
                <a:solidFill>
                  <a:srgbClr val="FF0000"/>
                </a:solidFill>
                <a:latin typeface="Times New Roman"/>
                <a:ea typeface="Times New Roman"/>
                <a:cs typeface="Times New Roman"/>
                <a:sym typeface="Times New Roman"/>
              </a:rPr>
              <a:t>Multilateral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All the projects which involves the funding of projects through the resources </a:t>
            </a:r>
            <a:r>
              <a:rPr b="1" lang="en-AU">
                <a:solidFill>
                  <a:srgbClr val="FF0000"/>
                </a:solidFill>
                <a:latin typeface="Times New Roman"/>
                <a:ea typeface="Times New Roman"/>
                <a:cs typeface="Times New Roman"/>
                <a:sym typeface="Times New Roman"/>
              </a:rPr>
              <a:t>directed by the donors </a:t>
            </a:r>
            <a:r>
              <a:rPr b="1" lang="en-AU">
                <a:latin typeface="Times New Roman"/>
                <a:ea typeface="Times New Roman"/>
                <a:cs typeface="Times New Roman"/>
                <a:sym typeface="Times New Roman"/>
              </a:rPr>
              <a:t>through multilateral agencies are called multilateral projects.[4]</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 The financial resources are mobilized from the </a:t>
            </a:r>
            <a:r>
              <a:rPr b="1" lang="en-AU">
                <a:solidFill>
                  <a:srgbClr val="FF0000"/>
                </a:solidFill>
                <a:latin typeface="Times New Roman"/>
                <a:ea typeface="Times New Roman"/>
                <a:cs typeface="Times New Roman"/>
                <a:sym typeface="Times New Roman"/>
              </a:rPr>
              <a:t>international financial institutions</a:t>
            </a:r>
            <a:r>
              <a:rPr b="1" lang="en-AU">
                <a:latin typeface="Times New Roman"/>
                <a:ea typeface="Times New Roman"/>
                <a:cs typeface="Times New Roman"/>
                <a:sym typeface="Times New Roman"/>
              </a:rPr>
              <a:t> by way of credit or loans.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Multilateral agencies might be European union (EU), World bank, Asian Development Bank (ADB), International Finance Corporation (IFC), World Bank etc. </a:t>
            </a:r>
            <a:endParaRPr/>
          </a:p>
          <a:p>
            <a:pPr indent="0" lvl="0" marL="0" rtl="0" algn="l">
              <a:lnSpc>
                <a:spcPct val="90000"/>
              </a:lnSpc>
              <a:spcBef>
                <a:spcPts val="1000"/>
              </a:spcBef>
              <a:spcAft>
                <a:spcPts val="0"/>
              </a:spcAft>
              <a:buClr>
                <a:schemeClr val="dk1"/>
              </a:buClr>
              <a:buSzPts val="2800"/>
              <a:buNone/>
            </a:pPr>
            <a:r>
              <a:t/>
            </a:r>
            <a:endParaRPr/>
          </a:p>
        </p:txBody>
      </p:sp>
      <p:sp>
        <p:nvSpPr>
          <p:cNvPr id="167" name="Google Shape;167;p10"/>
          <p:cNvSpPr txBox="1"/>
          <p:nvPr>
            <p:ph type="title"/>
          </p:nvPr>
        </p:nvSpPr>
        <p:spPr>
          <a:xfrm>
            <a:off x="1957316" y="119465"/>
            <a:ext cx="796460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1"/>
          <p:cNvSpPr txBox="1"/>
          <p:nvPr>
            <p:ph idx="1" type="body"/>
          </p:nvPr>
        </p:nvSpPr>
        <p:spPr>
          <a:xfrm>
            <a:off x="838200" y="1825623"/>
            <a:ext cx="10093657" cy="5312155"/>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rgbClr val="FF0000"/>
              </a:buClr>
              <a:buSzPts val="2800"/>
              <a:buAutoNum type="arabicPeriod" startAt="4"/>
            </a:pPr>
            <a:r>
              <a:rPr b="1" lang="en-AU">
                <a:solidFill>
                  <a:srgbClr val="FF0000"/>
                </a:solidFill>
                <a:latin typeface="Times New Roman"/>
                <a:ea typeface="Times New Roman"/>
                <a:cs typeface="Times New Roman"/>
                <a:sym typeface="Times New Roman"/>
              </a:rPr>
              <a:t>Joint Venture Project  </a:t>
            </a:r>
            <a:endParaRPr b="1">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lang="en-AU"/>
              <a:t> </a:t>
            </a:r>
            <a:r>
              <a:rPr b="1" lang="en-AU">
                <a:latin typeface="Times New Roman"/>
                <a:ea typeface="Times New Roman"/>
                <a:cs typeface="Times New Roman"/>
                <a:sym typeface="Times New Roman"/>
              </a:rPr>
              <a:t>Any project undertaken to  produce goods and services through </a:t>
            </a:r>
            <a:r>
              <a:rPr b="1" lang="en-AU">
                <a:solidFill>
                  <a:srgbClr val="FF0000"/>
                </a:solidFill>
                <a:latin typeface="Times New Roman"/>
                <a:ea typeface="Times New Roman"/>
                <a:cs typeface="Times New Roman"/>
                <a:sym typeface="Times New Roman"/>
              </a:rPr>
              <a:t>collaboration of foreign and local investors </a:t>
            </a:r>
            <a:r>
              <a:rPr b="1" lang="en-AU">
                <a:latin typeface="Times New Roman"/>
                <a:ea typeface="Times New Roman"/>
                <a:cs typeface="Times New Roman"/>
                <a:sym typeface="Times New Roman"/>
              </a:rPr>
              <a:t>is joint venture project.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ownership is proportionally shared in an agreed ratio.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associated with transfers of technology, capital, or managerial skills.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Due to globalization and advancement in information technology, joint venture business is becoming very popular.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Examples: Maruti-Suzuki in India,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rPr b="1" lang="en-AU">
                <a:latin typeface="Times New Roman"/>
                <a:ea typeface="Times New Roman"/>
                <a:cs typeface="Times New Roman"/>
                <a:sym typeface="Times New Roman"/>
              </a:rPr>
              <a:t> </a:t>
            </a:r>
            <a:endParaRPr/>
          </a:p>
          <a:p>
            <a:pPr indent="0" lvl="0" marL="0" rtl="0" algn="l">
              <a:lnSpc>
                <a:spcPct val="90000"/>
              </a:lnSpc>
              <a:spcBef>
                <a:spcPts val="1000"/>
              </a:spcBef>
              <a:spcAft>
                <a:spcPts val="0"/>
              </a:spcAft>
              <a:buClr>
                <a:schemeClr val="dk1"/>
              </a:buClr>
              <a:buSzPts val="2800"/>
              <a:buNone/>
            </a:pPr>
            <a:r>
              <a:t/>
            </a:r>
            <a:endParaRPr/>
          </a:p>
        </p:txBody>
      </p:sp>
      <p:sp>
        <p:nvSpPr>
          <p:cNvPr id="173" name="Google Shape;173;p11"/>
          <p:cNvSpPr txBox="1"/>
          <p:nvPr>
            <p:ph type="title"/>
          </p:nvPr>
        </p:nvSpPr>
        <p:spPr>
          <a:xfrm>
            <a:off x="1452350" y="310534"/>
            <a:ext cx="887900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2"/>
          <p:cNvSpPr txBox="1"/>
          <p:nvPr>
            <p:ph idx="1" type="body"/>
          </p:nvPr>
        </p:nvSpPr>
        <p:spPr>
          <a:xfrm>
            <a:off x="838199" y="3211644"/>
            <a:ext cx="10515600"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Font typeface="Calibri"/>
              <a:buAutoNum type="arabicPeriod"/>
            </a:pPr>
            <a:r>
              <a:rPr b="1" lang="en-AU">
                <a:solidFill>
                  <a:srgbClr val="FF0000"/>
                </a:solidFill>
                <a:latin typeface="Times New Roman"/>
                <a:ea typeface="Times New Roman"/>
                <a:cs typeface="Times New Roman"/>
                <a:sym typeface="Times New Roman"/>
              </a:rPr>
              <a:t>Product oriented</a:t>
            </a:r>
            <a:endParaRPr b="1">
              <a:solidFill>
                <a:srgbClr val="FF0000"/>
              </a:solidFill>
              <a:latin typeface="Times New Roman"/>
              <a:ea typeface="Times New Roman"/>
              <a:cs typeface="Times New Roman"/>
              <a:sym typeface="Times New Roman"/>
            </a:endParaRPr>
          </a:p>
          <a:p>
            <a:pPr indent="-228600" lvl="0" marL="228600" rtl="0" algn="l">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focus is on the technical content of the project. The outcome of the project is a product which fulfills consumer needs. Examples – building, road, bridge etc.</a:t>
            </a:r>
            <a:endParaRPr b="1">
              <a:latin typeface="Times New Roman"/>
              <a:ea typeface="Times New Roman"/>
              <a:cs typeface="Times New Roman"/>
              <a:sym typeface="Times New Roman"/>
            </a:endParaRPr>
          </a:p>
          <a:p>
            <a:pPr indent="-514350" lvl="0" marL="514350" rtl="0" algn="l">
              <a:lnSpc>
                <a:spcPct val="100000"/>
              </a:lnSpc>
              <a:spcBef>
                <a:spcPts val="1000"/>
              </a:spcBef>
              <a:spcAft>
                <a:spcPts val="0"/>
              </a:spcAft>
              <a:buClr>
                <a:srgbClr val="FF0000"/>
              </a:buClr>
              <a:buSzPts val="2800"/>
              <a:buAutoNum type="arabicPeriod" startAt="2"/>
            </a:pPr>
            <a:r>
              <a:rPr b="1" lang="en-AU">
                <a:solidFill>
                  <a:srgbClr val="FF0000"/>
                </a:solidFill>
                <a:latin typeface="Times New Roman"/>
                <a:ea typeface="Times New Roman"/>
                <a:cs typeface="Times New Roman"/>
                <a:sym typeface="Times New Roman"/>
              </a:rPr>
              <a:t>Process oriented</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No consideration is given to technical context. Examples- person focused training, repair of cement plant etc.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179" name="Google Shape;179;p12"/>
          <p:cNvSpPr/>
          <p:nvPr/>
        </p:nvSpPr>
        <p:spPr>
          <a:xfrm>
            <a:off x="3938160" y="1485971"/>
            <a:ext cx="3504158"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According to the Orientation</a:t>
            </a:r>
            <a:endParaRPr b="1" i="0" sz="2000" u="none" cap="none" strike="noStrike">
              <a:solidFill>
                <a:srgbClr val="FF0000"/>
              </a:solidFill>
              <a:latin typeface="Times New Roman"/>
              <a:ea typeface="Times New Roman"/>
              <a:cs typeface="Times New Roman"/>
              <a:sym typeface="Times New Roman"/>
            </a:endParaRPr>
          </a:p>
        </p:txBody>
      </p:sp>
      <p:sp>
        <p:nvSpPr>
          <p:cNvPr id="180" name="Google Shape;180;p12"/>
          <p:cNvSpPr txBox="1"/>
          <p:nvPr>
            <p:ph type="title"/>
          </p:nvPr>
        </p:nvSpPr>
        <p:spPr>
          <a:xfrm>
            <a:off x="1506371" y="160408"/>
            <a:ext cx="9179257"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
        <p:nvSpPr>
          <p:cNvPr id="181" name="Google Shape;181;p12"/>
          <p:cNvSpPr/>
          <p:nvPr/>
        </p:nvSpPr>
        <p:spPr>
          <a:xfrm>
            <a:off x="1815153" y="2163264"/>
            <a:ext cx="1968594"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Product Oriented </a:t>
            </a:r>
            <a:endParaRPr b="1" i="0" sz="2000" u="none" cap="none" strike="noStrike">
              <a:solidFill>
                <a:srgbClr val="FF0000"/>
              </a:solidFill>
              <a:latin typeface="Times New Roman"/>
              <a:ea typeface="Times New Roman"/>
              <a:cs typeface="Times New Roman"/>
              <a:sym typeface="Times New Roman"/>
            </a:endParaRPr>
          </a:p>
        </p:txBody>
      </p:sp>
      <p:sp>
        <p:nvSpPr>
          <p:cNvPr id="182" name="Google Shape;182;p12"/>
          <p:cNvSpPr/>
          <p:nvPr/>
        </p:nvSpPr>
        <p:spPr>
          <a:xfrm>
            <a:off x="7560860" y="2163264"/>
            <a:ext cx="1968594"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Process Oriented</a:t>
            </a:r>
            <a:endParaRPr b="1" i="0" sz="2000" u="none" cap="none" strike="noStrike">
              <a:solidFill>
                <a:srgbClr val="FF0000"/>
              </a:solidFill>
              <a:latin typeface="Times New Roman"/>
              <a:ea typeface="Times New Roman"/>
              <a:cs typeface="Times New Roman"/>
              <a:sym typeface="Times New Roman"/>
            </a:endParaRPr>
          </a:p>
        </p:txBody>
      </p:sp>
      <p:cxnSp>
        <p:nvCxnSpPr>
          <p:cNvPr id="183" name="Google Shape;183;p12"/>
          <p:cNvCxnSpPr>
            <a:stCxn id="179" idx="1"/>
          </p:cNvCxnSpPr>
          <p:nvPr/>
        </p:nvCxnSpPr>
        <p:spPr>
          <a:xfrm rot="10800000">
            <a:off x="2497560" y="1686026"/>
            <a:ext cx="1440600" cy="0"/>
          </a:xfrm>
          <a:prstGeom prst="straightConnector1">
            <a:avLst/>
          </a:prstGeom>
          <a:noFill/>
          <a:ln cap="flat" cmpd="sng" w="9525">
            <a:solidFill>
              <a:schemeClr val="accent1"/>
            </a:solidFill>
            <a:prstDash val="solid"/>
            <a:miter lim="800000"/>
            <a:headEnd len="sm" w="sm" type="none"/>
            <a:tailEnd len="sm" w="sm" type="none"/>
          </a:ln>
        </p:spPr>
      </p:cxnSp>
      <p:cxnSp>
        <p:nvCxnSpPr>
          <p:cNvPr id="184" name="Google Shape;184;p12"/>
          <p:cNvCxnSpPr/>
          <p:nvPr/>
        </p:nvCxnSpPr>
        <p:spPr>
          <a:xfrm flipH="1">
            <a:off x="2497541" y="1677398"/>
            <a:ext cx="1" cy="494495"/>
          </a:xfrm>
          <a:prstGeom prst="straightConnector1">
            <a:avLst/>
          </a:prstGeom>
          <a:noFill/>
          <a:ln cap="flat" cmpd="sng" w="9525">
            <a:solidFill>
              <a:schemeClr val="accent1"/>
            </a:solidFill>
            <a:prstDash val="solid"/>
            <a:miter lim="800000"/>
            <a:headEnd len="sm" w="sm" type="none"/>
            <a:tailEnd len="med" w="med" type="triangle"/>
          </a:ln>
        </p:spPr>
      </p:cxnSp>
      <p:cxnSp>
        <p:nvCxnSpPr>
          <p:cNvPr id="185" name="Google Shape;185;p12"/>
          <p:cNvCxnSpPr/>
          <p:nvPr/>
        </p:nvCxnSpPr>
        <p:spPr>
          <a:xfrm rot="10800000">
            <a:off x="7442318" y="1686026"/>
            <a:ext cx="1440620" cy="0"/>
          </a:xfrm>
          <a:prstGeom prst="straightConnector1">
            <a:avLst/>
          </a:prstGeom>
          <a:noFill/>
          <a:ln cap="flat" cmpd="sng" w="9525">
            <a:solidFill>
              <a:schemeClr val="accent1"/>
            </a:solidFill>
            <a:prstDash val="solid"/>
            <a:miter lim="800000"/>
            <a:headEnd len="sm" w="sm" type="none"/>
            <a:tailEnd len="sm" w="sm" type="none"/>
          </a:ln>
        </p:spPr>
      </p:cxnSp>
      <p:cxnSp>
        <p:nvCxnSpPr>
          <p:cNvPr id="186" name="Google Shape;186;p12"/>
          <p:cNvCxnSpPr/>
          <p:nvPr/>
        </p:nvCxnSpPr>
        <p:spPr>
          <a:xfrm flipH="1">
            <a:off x="8882935" y="1686026"/>
            <a:ext cx="1" cy="494495"/>
          </a:xfrm>
          <a:prstGeom prst="straightConnector1">
            <a:avLst/>
          </a:prstGeom>
          <a:noFill/>
          <a:ln cap="flat" cmpd="sng" w="9525">
            <a:solidFill>
              <a:schemeClr val="accent1"/>
            </a:solidFill>
            <a:prstDash val="solid"/>
            <a:miter lim="800000"/>
            <a:headEnd len="sm" w="sm" type="none"/>
            <a:tailEnd len="med" w="med" type="triangle"/>
          </a:ln>
        </p:spPr>
      </p:cxn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3"/>
          <p:cNvSpPr txBox="1"/>
          <p:nvPr>
            <p:ph idx="1" type="body"/>
          </p:nvPr>
        </p:nvSpPr>
        <p:spPr>
          <a:xfrm>
            <a:off x="703281" y="3411829"/>
            <a:ext cx="10378732" cy="3401467"/>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Font typeface="Calibri"/>
              <a:buAutoNum type="arabicPeriod"/>
            </a:pPr>
            <a:r>
              <a:rPr b="1" lang="en-AU">
                <a:solidFill>
                  <a:srgbClr val="FF0000"/>
                </a:solidFill>
                <a:latin typeface="Times New Roman"/>
                <a:ea typeface="Times New Roman"/>
                <a:cs typeface="Times New Roman"/>
                <a:sym typeface="Times New Roman"/>
              </a:rPr>
              <a:t>Mega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a big size complex project for 10 to 20 years involving huge investment and high technology, includes multiple public and private stakeholders and impact millions of people.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These projects required environmental screening like EIA (Environmental Impact Assessment). </a:t>
            </a:r>
            <a:endParaRPr/>
          </a:p>
          <a:p>
            <a:pPr indent="0" lvl="0" marL="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50800" lvl="0" marL="228600" rtl="0" algn="just">
              <a:lnSpc>
                <a:spcPct val="90000"/>
              </a:lnSpc>
              <a:spcBef>
                <a:spcPts val="1000"/>
              </a:spcBef>
              <a:spcAft>
                <a:spcPts val="0"/>
              </a:spcAft>
              <a:buClr>
                <a:schemeClr val="dk1"/>
              </a:buClr>
              <a:buSzPts val="2800"/>
              <a:buFont typeface="Noto Sans Symbols"/>
              <a:buNone/>
            </a:pPr>
            <a:r>
              <a:t/>
            </a:r>
            <a:endParaRPr/>
          </a:p>
        </p:txBody>
      </p:sp>
      <p:sp>
        <p:nvSpPr>
          <p:cNvPr id="192" name="Google Shape;192;p13"/>
          <p:cNvSpPr txBox="1"/>
          <p:nvPr>
            <p:ph type="title"/>
          </p:nvPr>
        </p:nvSpPr>
        <p:spPr>
          <a:xfrm>
            <a:off x="1138451" y="174056"/>
            <a:ext cx="8865358"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
        <p:nvSpPr>
          <p:cNvPr id="193" name="Google Shape;193;p13"/>
          <p:cNvSpPr/>
          <p:nvPr/>
        </p:nvSpPr>
        <p:spPr>
          <a:xfrm>
            <a:off x="3938160" y="1485971"/>
            <a:ext cx="39638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According to the Scale and Size</a:t>
            </a:r>
            <a:endParaRPr b="1" i="0" sz="2000" u="none" cap="none" strike="noStrike">
              <a:solidFill>
                <a:srgbClr val="FF0000"/>
              </a:solidFill>
              <a:latin typeface="Times New Roman"/>
              <a:ea typeface="Times New Roman"/>
              <a:cs typeface="Times New Roman"/>
              <a:sym typeface="Times New Roman"/>
            </a:endParaRPr>
          </a:p>
        </p:txBody>
      </p:sp>
      <p:sp>
        <p:nvSpPr>
          <p:cNvPr id="194" name="Google Shape;194;p13"/>
          <p:cNvSpPr/>
          <p:nvPr/>
        </p:nvSpPr>
        <p:spPr>
          <a:xfrm>
            <a:off x="1460311" y="2460338"/>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Mega </a:t>
            </a:r>
            <a:endParaRPr b="1" i="0" sz="2000" u="none" cap="none" strike="noStrike">
              <a:solidFill>
                <a:srgbClr val="FF0000"/>
              </a:solidFill>
              <a:latin typeface="Times New Roman"/>
              <a:ea typeface="Times New Roman"/>
              <a:cs typeface="Times New Roman"/>
              <a:sym typeface="Times New Roman"/>
            </a:endParaRPr>
          </a:p>
        </p:txBody>
      </p:sp>
      <p:sp>
        <p:nvSpPr>
          <p:cNvPr id="195" name="Google Shape;195;p13"/>
          <p:cNvSpPr/>
          <p:nvPr/>
        </p:nvSpPr>
        <p:spPr>
          <a:xfrm>
            <a:off x="4118828" y="2460338"/>
            <a:ext cx="1220242"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Major</a:t>
            </a:r>
            <a:endParaRPr b="1" i="0" sz="2000" u="none" cap="none" strike="noStrike">
              <a:solidFill>
                <a:srgbClr val="FF0000"/>
              </a:solidFill>
              <a:latin typeface="Times New Roman"/>
              <a:ea typeface="Times New Roman"/>
              <a:cs typeface="Times New Roman"/>
              <a:sym typeface="Times New Roman"/>
            </a:endParaRPr>
          </a:p>
        </p:txBody>
      </p:sp>
      <p:sp>
        <p:nvSpPr>
          <p:cNvPr id="196" name="Google Shape;196;p13"/>
          <p:cNvSpPr/>
          <p:nvPr/>
        </p:nvSpPr>
        <p:spPr>
          <a:xfrm>
            <a:off x="6078846" y="2460338"/>
            <a:ext cx="1528252"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Medium</a:t>
            </a:r>
            <a:endParaRPr b="1" i="0" sz="2000" u="none" cap="none" strike="noStrike">
              <a:solidFill>
                <a:schemeClr val="dk1"/>
              </a:solidFill>
              <a:latin typeface="Times New Roman"/>
              <a:ea typeface="Times New Roman"/>
              <a:cs typeface="Times New Roman"/>
              <a:sym typeface="Times New Roman"/>
            </a:endParaRPr>
          </a:p>
        </p:txBody>
      </p:sp>
      <p:sp>
        <p:nvSpPr>
          <p:cNvPr id="197" name="Google Shape;197;p13"/>
          <p:cNvSpPr/>
          <p:nvPr/>
        </p:nvSpPr>
        <p:spPr>
          <a:xfrm>
            <a:off x="8414815" y="2460338"/>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Micro</a:t>
            </a:r>
            <a:endParaRPr b="1" i="0" sz="2000" u="none" cap="none" strike="noStrike">
              <a:solidFill>
                <a:srgbClr val="FF0000"/>
              </a:solidFill>
              <a:latin typeface="Times New Roman"/>
              <a:ea typeface="Times New Roman"/>
              <a:cs typeface="Times New Roman"/>
              <a:sym typeface="Times New Roman"/>
            </a:endParaRPr>
          </a:p>
        </p:txBody>
      </p:sp>
      <p:cxnSp>
        <p:nvCxnSpPr>
          <p:cNvPr id="198" name="Google Shape;198;p13"/>
          <p:cNvCxnSpPr/>
          <p:nvPr/>
        </p:nvCxnSpPr>
        <p:spPr>
          <a:xfrm flipH="1">
            <a:off x="5892647" y="1886081"/>
            <a:ext cx="2308" cy="278069"/>
          </a:xfrm>
          <a:prstGeom prst="straightConnector1">
            <a:avLst/>
          </a:prstGeom>
          <a:noFill/>
          <a:ln cap="flat" cmpd="sng" w="9525">
            <a:solidFill>
              <a:schemeClr val="accent1"/>
            </a:solidFill>
            <a:prstDash val="solid"/>
            <a:miter lim="800000"/>
            <a:headEnd len="sm" w="sm" type="none"/>
            <a:tailEnd len="sm" w="sm" type="none"/>
          </a:ln>
        </p:spPr>
      </p:cxnSp>
      <p:cxnSp>
        <p:nvCxnSpPr>
          <p:cNvPr id="199" name="Google Shape;199;p13"/>
          <p:cNvCxnSpPr/>
          <p:nvPr/>
        </p:nvCxnSpPr>
        <p:spPr>
          <a:xfrm>
            <a:off x="2934269" y="2136855"/>
            <a:ext cx="6464843" cy="27295"/>
          </a:xfrm>
          <a:prstGeom prst="straightConnector1">
            <a:avLst/>
          </a:prstGeom>
          <a:noFill/>
          <a:ln cap="flat" cmpd="sng" w="9525">
            <a:solidFill>
              <a:schemeClr val="accent1"/>
            </a:solidFill>
            <a:prstDash val="solid"/>
            <a:miter lim="800000"/>
            <a:headEnd len="sm" w="sm" type="none"/>
            <a:tailEnd len="sm" w="sm" type="none"/>
          </a:ln>
        </p:spPr>
      </p:cxnSp>
      <p:cxnSp>
        <p:nvCxnSpPr>
          <p:cNvPr id="200" name="Google Shape;200;p13"/>
          <p:cNvCxnSpPr/>
          <p:nvPr/>
        </p:nvCxnSpPr>
        <p:spPr>
          <a:xfrm>
            <a:off x="2894465" y="2136855"/>
            <a:ext cx="0" cy="323483"/>
          </a:xfrm>
          <a:prstGeom prst="straightConnector1">
            <a:avLst/>
          </a:prstGeom>
          <a:noFill/>
          <a:ln cap="flat" cmpd="sng" w="9525">
            <a:solidFill>
              <a:schemeClr val="accent1"/>
            </a:solidFill>
            <a:prstDash val="solid"/>
            <a:miter lim="800000"/>
            <a:headEnd len="sm" w="sm" type="none"/>
            <a:tailEnd len="med" w="med" type="triangle"/>
          </a:ln>
        </p:spPr>
      </p:cxnSp>
      <p:cxnSp>
        <p:nvCxnSpPr>
          <p:cNvPr id="201" name="Google Shape;201;p13"/>
          <p:cNvCxnSpPr/>
          <p:nvPr/>
        </p:nvCxnSpPr>
        <p:spPr>
          <a:xfrm flipH="1">
            <a:off x="4858603" y="2164150"/>
            <a:ext cx="4456" cy="296188"/>
          </a:xfrm>
          <a:prstGeom prst="straightConnector1">
            <a:avLst/>
          </a:prstGeom>
          <a:noFill/>
          <a:ln cap="flat" cmpd="sng" w="9525">
            <a:solidFill>
              <a:schemeClr val="accent1"/>
            </a:solidFill>
            <a:prstDash val="solid"/>
            <a:miter lim="800000"/>
            <a:headEnd len="sm" w="sm" type="none"/>
            <a:tailEnd len="med" w="med" type="triangle"/>
          </a:ln>
        </p:spPr>
      </p:cxnSp>
      <p:cxnSp>
        <p:nvCxnSpPr>
          <p:cNvPr id="202" name="Google Shape;202;p13"/>
          <p:cNvCxnSpPr/>
          <p:nvPr/>
        </p:nvCxnSpPr>
        <p:spPr>
          <a:xfrm flipH="1">
            <a:off x="6960358" y="2164150"/>
            <a:ext cx="13648" cy="296188"/>
          </a:xfrm>
          <a:prstGeom prst="straightConnector1">
            <a:avLst/>
          </a:prstGeom>
          <a:noFill/>
          <a:ln cap="flat" cmpd="sng" w="9525">
            <a:solidFill>
              <a:schemeClr val="accent1"/>
            </a:solidFill>
            <a:prstDash val="solid"/>
            <a:miter lim="800000"/>
            <a:headEnd len="sm" w="sm" type="none"/>
            <a:tailEnd len="med" w="med" type="triangle"/>
          </a:ln>
        </p:spPr>
      </p:cxnSp>
      <p:cxnSp>
        <p:nvCxnSpPr>
          <p:cNvPr id="203" name="Google Shape;203;p13"/>
          <p:cNvCxnSpPr>
            <a:endCxn id="197" idx="0"/>
          </p:cNvCxnSpPr>
          <p:nvPr/>
        </p:nvCxnSpPr>
        <p:spPr>
          <a:xfrm>
            <a:off x="9399112" y="2164238"/>
            <a:ext cx="0" cy="296100"/>
          </a:xfrm>
          <a:prstGeom prst="straightConnector1">
            <a:avLst/>
          </a:prstGeom>
          <a:noFill/>
          <a:ln cap="flat" cmpd="sng" w="9525">
            <a:solidFill>
              <a:schemeClr val="accent1"/>
            </a:solidFill>
            <a:prstDash val="solid"/>
            <a:miter lim="800000"/>
            <a:headEnd len="sm" w="sm" type="none"/>
            <a:tailEnd len="med" w="med" type="triangle"/>
          </a:ln>
        </p:spPr>
      </p:cxn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4"/>
          <p:cNvSpPr txBox="1"/>
          <p:nvPr>
            <p:ph idx="1" type="body"/>
          </p:nvPr>
        </p:nvSpPr>
        <p:spPr>
          <a:xfrm>
            <a:off x="810905" y="1347952"/>
            <a:ext cx="10515600" cy="5271212"/>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AutoNum type="arabicPeriod" startAt="2"/>
            </a:pPr>
            <a:r>
              <a:rPr b="1" lang="en-AU">
                <a:solidFill>
                  <a:srgbClr val="FF0000"/>
                </a:solidFill>
                <a:latin typeface="Times New Roman"/>
                <a:ea typeface="Times New Roman"/>
                <a:cs typeface="Times New Roman"/>
                <a:sym typeface="Times New Roman"/>
              </a:rPr>
              <a:t>Major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smaller in size than mega project. The project requires relatively large amount of fund, large number of people and more activities to be performed is known as major project. [5]</a:t>
            </a:r>
            <a:endParaRPr/>
          </a:p>
          <a:p>
            <a:pPr indent="0" lvl="0" marL="0" rtl="0" algn="just">
              <a:lnSpc>
                <a:spcPct val="100000"/>
              </a:lnSpc>
              <a:spcBef>
                <a:spcPts val="1000"/>
              </a:spcBef>
              <a:spcAft>
                <a:spcPts val="0"/>
              </a:spcAft>
              <a:buClr>
                <a:srgbClr val="FF0000"/>
              </a:buClr>
              <a:buSzPts val="2800"/>
              <a:buNone/>
            </a:pPr>
            <a:r>
              <a:rPr b="1" lang="en-AU">
                <a:solidFill>
                  <a:srgbClr val="FF0000"/>
                </a:solidFill>
                <a:latin typeface="Times New Roman"/>
                <a:ea typeface="Times New Roman"/>
                <a:cs typeface="Times New Roman"/>
                <a:sym typeface="Times New Roman"/>
              </a:rPr>
              <a:t>3. Medium Project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small in size than major project. These project requires IEE (Initial Environment Examination).</a:t>
            </a:r>
            <a:endParaRPr/>
          </a:p>
          <a:p>
            <a:pPr indent="-514350" lvl="0" marL="514350" rtl="0" algn="l">
              <a:lnSpc>
                <a:spcPct val="90000"/>
              </a:lnSpc>
              <a:spcBef>
                <a:spcPts val="1000"/>
              </a:spcBef>
              <a:spcAft>
                <a:spcPts val="0"/>
              </a:spcAft>
              <a:buClr>
                <a:srgbClr val="FF0000"/>
              </a:buClr>
              <a:buSzPts val="2800"/>
              <a:buAutoNum type="arabicPeriod" startAt="4"/>
            </a:pPr>
            <a:r>
              <a:rPr b="1" lang="en-AU">
                <a:solidFill>
                  <a:srgbClr val="FF0000"/>
                </a:solidFill>
                <a:latin typeface="Times New Roman"/>
                <a:ea typeface="Times New Roman"/>
                <a:cs typeface="Times New Roman"/>
                <a:sym typeface="Times New Roman"/>
              </a:rPr>
              <a:t>Micro Project</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refers to a very small project for short duration. The financial resources involved is also very small.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209" name="Google Shape;209;p14"/>
          <p:cNvSpPr txBox="1"/>
          <p:nvPr>
            <p:ph type="title"/>
          </p:nvPr>
        </p:nvSpPr>
        <p:spPr>
          <a:xfrm>
            <a:off x="1479645" y="119465"/>
            <a:ext cx="8906301"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5"/>
          <p:cNvSpPr txBox="1"/>
          <p:nvPr>
            <p:ph idx="1" type="body"/>
          </p:nvPr>
        </p:nvSpPr>
        <p:spPr>
          <a:xfrm>
            <a:off x="742666" y="3314781"/>
            <a:ext cx="10515600" cy="3934700"/>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AutoNum type="arabicPeriod"/>
            </a:pPr>
            <a:r>
              <a:rPr b="1" lang="en-AU">
                <a:solidFill>
                  <a:srgbClr val="FF0000"/>
                </a:solidFill>
                <a:latin typeface="Times New Roman"/>
                <a:ea typeface="Times New Roman"/>
                <a:cs typeface="Times New Roman"/>
                <a:sym typeface="Times New Roman"/>
              </a:rPr>
              <a:t>Normal Project </a:t>
            </a:r>
            <a:endParaRPr b="1">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In this category of projects, </a:t>
            </a:r>
            <a:r>
              <a:rPr b="1" lang="en-AU">
                <a:solidFill>
                  <a:srgbClr val="FF0000"/>
                </a:solidFill>
                <a:latin typeface="Times New Roman"/>
                <a:ea typeface="Times New Roman"/>
                <a:cs typeface="Times New Roman"/>
                <a:sym typeface="Times New Roman"/>
              </a:rPr>
              <a:t>adequate time is allowed for Implementation</a:t>
            </a:r>
            <a:r>
              <a:rPr b="1" lang="en-AU">
                <a:latin typeface="Times New Roman"/>
                <a:ea typeface="Times New Roman"/>
                <a:cs typeface="Times New Roman"/>
                <a:sym typeface="Times New Roman"/>
              </a:rPr>
              <a:t> of the project.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All the phases in a project are allowed to take the time they should normally take. This type of project will require minimum capital cost and no sacrifice in terms of quality. [6]</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215" name="Google Shape;215;p15"/>
          <p:cNvSpPr/>
          <p:nvPr/>
        </p:nvSpPr>
        <p:spPr>
          <a:xfrm>
            <a:off x="3938160" y="1485971"/>
            <a:ext cx="3504158" cy="707886"/>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According to the Time and Speed</a:t>
            </a:r>
            <a:endParaRPr b="1" i="0" sz="2000" u="none" cap="none" strike="noStrike">
              <a:solidFill>
                <a:srgbClr val="FF0000"/>
              </a:solidFill>
              <a:latin typeface="Times New Roman"/>
              <a:ea typeface="Times New Roman"/>
              <a:cs typeface="Times New Roman"/>
              <a:sym typeface="Times New Roman"/>
            </a:endParaRPr>
          </a:p>
        </p:txBody>
      </p:sp>
      <p:sp>
        <p:nvSpPr>
          <p:cNvPr id="216" name="Google Shape;216;p15"/>
          <p:cNvSpPr/>
          <p:nvPr/>
        </p:nvSpPr>
        <p:spPr>
          <a:xfrm>
            <a:off x="1815153" y="2163264"/>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Normal</a:t>
            </a:r>
            <a:endParaRPr b="1" i="0" sz="2000" u="none" cap="none" strike="noStrike">
              <a:solidFill>
                <a:srgbClr val="FF0000"/>
              </a:solidFill>
              <a:latin typeface="Times New Roman"/>
              <a:ea typeface="Times New Roman"/>
              <a:cs typeface="Times New Roman"/>
              <a:sym typeface="Times New Roman"/>
            </a:endParaRPr>
          </a:p>
        </p:txBody>
      </p:sp>
      <p:sp>
        <p:nvSpPr>
          <p:cNvPr id="217" name="Google Shape;217;p15"/>
          <p:cNvSpPr/>
          <p:nvPr/>
        </p:nvSpPr>
        <p:spPr>
          <a:xfrm>
            <a:off x="8007920" y="2177875"/>
            <a:ext cx="1968594" cy="400110"/>
          </a:xfrm>
          <a:prstGeom prst="rect">
            <a:avLst/>
          </a:prstGeom>
          <a:solidFill>
            <a:schemeClr val="lt1"/>
          </a:solidFill>
          <a:ln cap="flat" cmpd="sng" w="12700">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Crash </a:t>
            </a:r>
            <a:endParaRPr b="1" i="0" sz="2000" u="none" cap="none" strike="noStrike">
              <a:solidFill>
                <a:srgbClr val="FF0000"/>
              </a:solidFill>
              <a:latin typeface="Times New Roman"/>
              <a:ea typeface="Times New Roman"/>
              <a:cs typeface="Times New Roman"/>
              <a:sym typeface="Times New Roman"/>
            </a:endParaRPr>
          </a:p>
        </p:txBody>
      </p:sp>
      <p:cxnSp>
        <p:nvCxnSpPr>
          <p:cNvPr id="218" name="Google Shape;218;p15"/>
          <p:cNvCxnSpPr/>
          <p:nvPr/>
        </p:nvCxnSpPr>
        <p:spPr>
          <a:xfrm flipH="1">
            <a:off x="2497540" y="1684541"/>
            <a:ext cx="1440619" cy="1485"/>
          </a:xfrm>
          <a:prstGeom prst="straightConnector1">
            <a:avLst/>
          </a:prstGeom>
          <a:noFill/>
          <a:ln cap="flat" cmpd="sng" w="9525">
            <a:solidFill>
              <a:schemeClr val="accent1"/>
            </a:solidFill>
            <a:prstDash val="solid"/>
            <a:miter lim="800000"/>
            <a:headEnd len="sm" w="sm" type="none"/>
            <a:tailEnd len="sm" w="sm" type="none"/>
          </a:ln>
        </p:spPr>
      </p:cxnSp>
      <p:cxnSp>
        <p:nvCxnSpPr>
          <p:cNvPr id="219" name="Google Shape;219;p15"/>
          <p:cNvCxnSpPr/>
          <p:nvPr/>
        </p:nvCxnSpPr>
        <p:spPr>
          <a:xfrm flipH="1">
            <a:off x="2497541" y="1677398"/>
            <a:ext cx="1" cy="494495"/>
          </a:xfrm>
          <a:prstGeom prst="straightConnector1">
            <a:avLst/>
          </a:prstGeom>
          <a:noFill/>
          <a:ln cap="flat" cmpd="sng" w="9525">
            <a:solidFill>
              <a:schemeClr val="accent1"/>
            </a:solidFill>
            <a:prstDash val="solid"/>
            <a:miter lim="800000"/>
            <a:headEnd len="sm" w="sm" type="none"/>
            <a:tailEnd len="med" w="med" type="triangle"/>
          </a:ln>
        </p:spPr>
      </p:cxnSp>
      <p:cxnSp>
        <p:nvCxnSpPr>
          <p:cNvPr id="220" name="Google Shape;220;p15"/>
          <p:cNvCxnSpPr/>
          <p:nvPr/>
        </p:nvCxnSpPr>
        <p:spPr>
          <a:xfrm rot="10800000">
            <a:off x="7442318" y="1686026"/>
            <a:ext cx="1440620" cy="0"/>
          </a:xfrm>
          <a:prstGeom prst="straightConnector1">
            <a:avLst/>
          </a:prstGeom>
          <a:noFill/>
          <a:ln cap="flat" cmpd="sng" w="9525">
            <a:solidFill>
              <a:schemeClr val="accent1"/>
            </a:solidFill>
            <a:prstDash val="solid"/>
            <a:miter lim="800000"/>
            <a:headEnd len="sm" w="sm" type="none"/>
            <a:tailEnd len="sm" w="sm" type="none"/>
          </a:ln>
        </p:spPr>
      </p:cxnSp>
      <p:cxnSp>
        <p:nvCxnSpPr>
          <p:cNvPr id="221" name="Google Shape;221;p15"/>
          <p:cNvCxnSpPr/>
          <p:nvPr/>
        </p:nvCxnSpPr>
        <p:spPr>
          <a:xfrm flipH="1">
            <a:off x="8882935" y="1686026"/>
            <a:ext cx="1" cy="494495"/>
          </a:xfrm>
          <a:prstGeom prst="straightConnector1">
            <a:avLst/>
          </a:prstGeom>
          <a:noFill/>
          <a:ln cap="flat" cmpd="sng" w="9525">
            <a:solidFill>
              <a:schemeClr val="accent1"/>
            </a:solidFill>
            <a:prstDash val="solid"/>
            <a:miter lim="800000"/>
            <a:headEnd len="sm" w="sm" type="none"/>
            <a:tailEnd len="med" w="med" type="triangle"/>
          </a:ln>
        </p:spPr>
      </p:cxnSp>
      <p:sp>
        <p:nvSpPr>
          <p:cNvPr id="222" name="Google Shape;222;p15"/>
          <p:cNvSpPr txBox="1"/>
          <p:nvPr>
            <p:ph type="title"/>
          </p:nvPr>
        </p:nvSpPr>
        <p:spPr>
          <a:xfrm>
            <a:off x="1616123" y="86294"/>
            <a:ext cx="8360391"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16"/>
          <p:cNvSpPr txBox="1"/>
          <p:nvPr>
            <p:ph idx="1" type="body"/>
          </p:nvPr>
        </p:nvSpPr>
        <p:spPr>
          <a:xfrm>
            <a:off x="838200" y="1825625"/>
            <a:ext cx="9547746"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FF0000"/>
              </a:buClr>
              <a:buSzPts val="2800"/>
              <a:buAutoNum type="arabicPeriod" startAt="2"/>
            </a:pPr>
            <a:r>
              <a:rPr b="1" lang="en-AU">
                <a:solidFill>
                  <a:srgbClr val="FF0000"/>
                </a:solidFill>
                <a:latin typeface="Times New Roman"/>
                <a:ea typeface="Times New Roman"/>
                <a:cs typeface="Times New Roman"/>
                <a:sym typeface="Times New Roman"/>
              </a:rPr>
              <a:t>Crash Project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Crashing is the process of </a:t>
            </a:r>
            <a:r>
              <a:rPr b="1" lang="en-AU">
                <a:solidFill>
                  <a:srgbClr val="FF0000"/>
                </a:solidFill>
                <a:latin typeface="Times New Roman"/>
                <a:ea typeface="Times New Roman"/>
                <a:cs typeface="Times New Roman"/>
                <a:sym typeface="Times New Roman"/>
              </a:rPr>
              <a:t>shortening the project duration</a:t>
            </a:r>
            <a:r>
              <a:rPr b="1" lang="en-AU">
                <a:latin typeface="Times New Roman"/>
                <a:ea typeface="Times New Roman"/>
                <a:cs typeface="Times New Roman"/>
                <a:sym typeface="Times New Roman"/>
              </a:rPr>
              <a:t>. When the project duration exceeds the normal completion time, crashing is encouraged.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Saving in time is achieved by </a:t>
            </a:r>
            <a:r>
              <a:rPr b="1" lang="en-AU">
                <a:solidFill>
                  <a:srgbClr val="FF0000"/>
                </a:solidFill>
                <a:latin typeface="Times New Roman"/>
                <a:ea typeface="Times New Roman"/>
                <a:cs typeface="Times New Roman"/>
                <a:sym typeface="Times New Roman"/>
              </a:rPr>
              <a:t>spending extra resources </a:t>
            </a:r>
            <a:r>
              <a:rPr b="1" lang="en-AU">
                <a:latin typeface="Times New Roman"/>
                <a:ea typeface="Times New Roman"/>
                <a:cs typeface="Times New Roman"/>
                <a:sym typeface="Times New Roman"/>
              </a:rPr>
              <a:t>in terms of money, materials and manpower with compromising quality. Overlapping or shortening of project phases is encouraged.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228" name="Google Shape;228;p16"/>
          <p:cNvSpPr txBox="1"/>
          <p:nvPr>
            <p:ph type="title"/>
          </p:nvPr>
        </p:nvSpPr>
        <p:spPr>
          <a:xfrm>
            <a:off x="1411406" y="310534"/>
            <a:ext cx="887900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CLASSIFICATION OF PROJECT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7"/>
          <p:cNvSpPr txBox="1"/>
          <p:nvPr>
            <p:ph type="title"/>
          </p:nvPr>
        </p:nvSpPr>
        <p:spPr>
          <a:xfrm>
            <a:off x="1111155" y="416541"/>
            <a:ext cx="9984475" cy="109518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AU" sz="3200">
                <a:solidFill>
                  <a:srgbClr val="002060"/>
                </a:solidFill>
                <a:latin typeface="Times New Roman"/>
                <a:ea typeface="Times New Roman"/>
                <a:cs typeface="Times New Roman"/>
                <a:sym typeface="Times New Roman"/>
              </a:rPr>
              <a:t>SETTING PROJECT GOAL AND OBJECTIVE</a:t>
            </a:r>
            <a:endParaRPr/>
          </a:p>
        </p:txBody>
      </p:sp>
      <p:sp>
        <p:nvSpPr>
          <p:cNvPr id="234" name="Google Shape;234;p17"/>
          <p:cNvSpPr txBox="1"/>
          <p:nvPr>
            <p:ph idx="1" type="body"/>
          </p:nvPr>
        </p:nvSpPr>
        <p:spPr>
          <a:xfrm>
            <a:off x="838200" y="1511726"/>
            <a:ext cx="9575042" cy="5216619"/>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Goals are </a:t>
            </a:r>
            <a:r>
              <a:rPr b="1" lang="en-AU">
                <a:solidFill>
                  <a:srgbClr val="FF0000"/>
                </a:solidFill>
                <a:latin typeface="Times New Roman"/>
                <a:ea typeface="Times New Roman"/>
                <a:cs typeface="Times New Roman"/>
                <a:sym typeface="Times New Roman"/>
              </a:rPr>
              <a:t>purpose and mission for initiating a project </a:t>
            </a:r>
            <a:r>
              <a:rPr b="1" lang="en-AU">
                <a:latin typeface="Times New Roman"/>
                <a:ea typeface="Times New Roman"/>
                <a:cs typeface="Times New Roman"/>
                <a:sym typeface="Times New Roman"/>
              </a:rPr>
              <a:t>which is set at the start of project.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the specification of </a:t>
            </a:r>
            <a:r>
              <a:rPr b="1" lang="en-AU">
                <a:solidFill>
                  <a:srgbClr val="FF0000"/>
                </a:solidFill>
                <a:latin typeface="Times New Roman"/>
                <a:ea typeface="Times New Roman"/>
                <a:cs typeface="Times New Roman"/>
                <a:sym typeface="Times New Roman"/>
              </a:rPr>
              <a:t>what is hoped to be achieved </a:t>
            </a:r>
            <a:r>
              <a:rPr b="1" lang="en-AU">
                <a:latin typeface="Times New Roman"/>
                <a:ea typeface="Times New Roman"/>
                <a:cs typeface="Times New Roman"/>
                <a:sym typeface="Times New Roman"/>
              </a:rPr>
              <a:t>at the end of the project.</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allows stakeholders to specify the target then work towards their own objectives.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Goal should clearly state </a:t>
            </a:r>
            <a:r>
              <a:rPr b="1" lang="en-AU">
                <a:solidFill>
                  <a:srgbClr val="FF0000"/>
                </a:solidFill>
                <a:latin typeface="Times New Roman"/>
                <a:ea typeface="Times New Roman"/>
                <a:cs typeface="Times New Roman"/>
                <a:sym typeface="Times New Roman"/>
              </a:rPr>
              <a:t>what the project will deliver</a:t>
            </a:r>
            <a:r>
              <a:rPr b="1" lang="en-AU">
                <a:latin typeface="Times New Roman"/>
                <a:ea typeface="Times New Roman"/>
                <a:cs typeface="Times New Roman"/>
                <a:sym typeface="Times New Roman"/>
              </a:rPr>
              <a:t>. Goal setting takes time, energy and dialogue.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Goals are outcomes whilst objectives are activities that will result in the desired outcome.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8"/>
          <p:cNvSpPr txBox="1"/>
          <p:nvPr>
            <p:ph idx="1" type="body"/>
          </p:nvPr>
        </p:nvSpPr>
        <p:spPr>
          <a:xfrm>
            <a:off x="838200" y="1825625"/>
            <a:ext cx="10284725" cy="4848130"/>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00000"/>
              </a:lnSpc>
              <a:spcBef>
                <a:spcPts val="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Objectives are the ends towards which the </a:t>
            </a:r>
            <a:r>
              <a:rPr b="1" lang="en-AU">
                <a:solidFill>
                  <a:srgbClr val="FF0000"/>
                </a:solidFill>
                <a:latin typeface="Times New Roman"/>
                <a:ea typeface="Times New Roman"/>
                <a:cs typeface="Times New Roman"/>
                <a:sym typeface="Times New Roman"/>
              </a:rPr>
              <a:t>activities of a project are directed. </a:t>
            </a:r>
            <a:endParaRPr b="1">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 project has clearly defined (specific objectives). It is </a:t>
            </a:r>
            <a:r>
              <a:rPr b="1" lang="en-AU">
                <a:solidFill>
                  <a:srgbClr val="FF0000"/>
                </a:solidFill>
                <a:latin typeface="Times New Roman"/>
                <a:ea typeface="Times New Roman"/>
                <a:cs typeface="Times New Roman"/>
                <a:sym typeface="Times New Roman"/>
              </a:rPr>
              <a:t>focused on end result. </a:t>
            </a:r>
            <a:endParaRPr b="1">
              <a:solidFill>
                <a:srgbClr val="FF000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Project exists when the objectives have been achieved. Hence the first step in any project is to define the objective.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We define the project objective in order to: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Make sure that we have identified the right target.</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Create team commitment and involve all interested parties in achieving the successful project outcome.</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240" name="Google Shape;24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AU" sz="3200">
                <a:solidFill>
                  <a:srgbClr val="002060"/>
                </a:solidFill>
                <a:latin typeface="Times New Roman"/>
                <a:ea typeface="Times New Roman"/>
                <a:cs typeface="Times New Roman"/>
                <a:sym typeface="Times New Roman"/>
              </a:rPr>
              <a:t>SETTING PROJECT GOAL AND OBJECTIVE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9"/>
          <p:cNvSpPr txBox="1"/>
          <p:nvPr>
            <p:ph type="title"/>
          </p:nvPr>
        </p:nvSpPr>
        <p:spPr>
          <a:xfrm>
            <a:off x="2612408" y="-18078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GOAL SETTING CRITERIA </a:t>
            </a:r>
            <a:endParaRPr/>
          </a:p>
        </p:txBody>
      </p:sp>
      <p:sp>
        <p:nvSpPr>
          <p:cNvPr id="246" name="Google Shape;246;p19"/>
          <p:cNvSpPr txBox="1"/>
          <p:nvPr>
            <p:ph idx="1" type="body"/>
          </p:nvPr>
        </p:nvSpPr>
        <p:spPr>
          <a:xfrm>
            <a:off x="1015621" y="924870"/>
            <a:ext cx="10515600" cy="593312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AU">
                <a:solidFill>
                  <a:schemeClr val="dk1"/>
                </a:solidFill>
                <a:latin typeface="Times New Roman"/>
                <a:ea typeface="Times New Roman"/>
                <a:cs typeface="Times New Roman"/>
                <a:sym typeface="Times New Roman"/>
              </a:rPr>
              <a:t>Goals are to be </a:t>
            </a:r>
            <a:r>
              <a:rPr b="1" lang="en-AU" u="sng">
                <a:solidFill>
                  <a:srgbClr val="FF0000"/>
                </a:solidFill>
                <a:latin typeface="Times New Roman"/>
                <a:ea typeface="Times New Roman"/>
                <a:cs typeface="Times New Roman"/>
                <a:sym typeface="Times New Roman"/>
              </a:rPr>
              <a:t>SMART</a:t>
            </a:r>
            <a:r>
              <a:rPr b="1" lang="en-AU">
                <a:latin typeface="Times New Roman"/>
                <a:ea typeface="Times New Roman"/>
                <a:cs typeface="Times New Roman"/>
                <a:sym typeface="Times New Roman"/>
              </a:rPr>
              <a:t>  </a:t>
            </a:r>
            <a:endParaRPr/>
          </a:p>
          <a:p>
            <a:pPr indent="0" lvl="0" marL="0" rtl="0" algn="l">
              <a:lnSpc>
                <a:spcPct val="90000"/>
              </a:lnSpc>
              <a:spcBef>
                <a:spcPts val="1000"/>
              </a:spcBef>
              <a:spcAft>
                <a:spcPts val="0"/>
              </a:spcAft>
              <a:buClr>
                <a:srgbClr val="FF0000"/>
              </a:buClr>
              <a:buSzPts val="2800"/>
              <a:buNone/>
            </a:pPr>
            <a:r>
              <a:rPr b="1" lang="en-AU">
                <a:solidFill>
                  <a:srgbClr val="FF0000"/>
                </a:solidFill>
                <a:latin typeface="Times New Roman"/>
                <a:ea typeface="Times New Roman"/>
                <a:cs typeface="Times New Roman"/>
                <a:sym typeface="Times New Roman"/>
              </a:rPr>
              <a:t>S = Specific (Clear and Well defined)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What needs to be accomplished?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Who is responsible for it ?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What steps need to be taken to achieve it?  </a:t>
            </a:r>
            <a:endParaRPr/>
          </a:p>
          <a:p>
            <a:pPr indent="0" lvl="0" marL="0" rtl="0" algn="l">
              <a:lnSpc>
                <a:spcPct val="90000"/>
              </a:lnSpc>
              <a:spcBef>
                <a:spcPts val="1000"/>
              </a:spcBef>
              <a:spcAft>
                <a:spcPts val="0"/>
              </a:spcAft>
              <a:buClr>
                <a:schemeClr val="dk1"/>
              </a:buClr>
              <a:buSzPts val="2800"/>
              <a:buNone/>
            </a:pPr>
            <a:r>
              <a:rPr b="1" lang="en-AU">
                <a:latin typeface="Times New Roman"/>
                <a:ea typeface="Times New Roman"/>
                <a:cs typeface="Times New Roman"/>
                <a:sym typeface="Times New Roman"/>
              </a:rPr>
              <a:t>The thought process of above question helps to achieve what is aimed for.  </a:t>
            </a:r>
            <a:endParaRPr/>
          </a:p>
          <a:p>
            <a:pPr indent="0" lvl="0" marL="0" rtl="0" algn="l">
              <a:lnSpc>
                <a:spcPct val="90000"/>
              </a:lnSpc>
              <a:spcBef>
                <a:spcPts val="1000"/>
              </a:spcBef>
              <a:spcAft>
                <a:spcPts val="0"/>
              </a:spcAft>
              <a:buClr>
                <a:srgbClr val="FF0000"/>
              </a:buClr>
              <a:buSzPts val="2800"/>
              <a:buNone/>
            </a:pPr>
            <a:r>
              <a:rPr b="1" lang="en-AU">
                <a:solidFill>
                  <a:srgbClr val="FF0000"/>
                </a:solidFill>
                <a:latin typeface="Times New Roman"/>
                <a:ea typeface="Times New Roman"/>
                <a:cs typeface="Times New Roman"/>
                <a:sym typeface="Times New Roman"/>
              </a:rPr>
              <a:t>M = Measurable (outcome can be measured and compared)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When setting goals, make sure you set goals whose progress you can measure.</a:t>
            </a:r>
            <a:endParaRPr/>
          </a:p>
          <a:p>
            <a:pPr indent="-228600" lvl="0" marL="228600" rtl="0" algn="l">
              <a:lnSpc>
                <a:spcPct val="9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Quantifying the goal makes it easier to track progress and know when you have reached the finish line. </a:t>
            </a:r>
            <a:endParaRPr b="1">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0"/>
          <p:cNvSpPr txBox="1"/>
          <p:nvPr>
            <p:ph idx="1" type="body"/>
          </p:nvPr>
        </p:nvSpPr>
        <p:spPr>
          <a:xfrm>
            <a:off x="674429" y="829336"/>
            <a:ext cx="9738814" cy="581712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10000"/>
              </a:lnSpc>
              <a:spcBef>
                <a:spcPts val="0"/>
              </a:spcBef>
              <a:spcAft>
                <a:spcPts val="0"/>
              </a:spcAft>
              <a:buClr>
                <a:srgbClr val="FF0000"/>
              </a:buClr>
              <a:buSzPct val="100000"/>
              <a:buNone/>
            </a:pPr>
            <a:r>
              <a:rPr b="1" lang="en-AU">
                <a:solidFill>
                  <a:srgbClr val="FF0000"/>
                </a:solidFill>
                <a:latin typeface="Times New Roman"/>
                <a:ea typeface="Times New Roman"/>
                <a:cs typeface="Times New Roman"/>
                <a:sym typeface="Times New Roman"/>
              </a:rPr>
              <a:t>A	= Achievable / Attainable and Agreed by all the members of the team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AU">
                <a:latin typeface="Times New Roman"/>
                <a:ea typeface="Times New Roman"/>
                <a:cs typeface="Times New Roman"/>
                <a:sym typeface="Times New Roman"/>
              </a:rPr>
              <a:t>Based on current restrictions, such as schedule, workload, and knowledge, do you believe you can attain the objective you set?</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AU">
                <a:latin typeface="Times New Roman"/>
                <a:ea typeface="Times New Roman"/>
                <a:cs typeface="Times New Roman"/>
                <a:sym typeface="Times New Roman"/>
              </a:rPr>
              <a:t> If not, then set a different goal, one that is attainable for you in the present moment.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AU">
                <a:latin typeface="Times New Roman"/>
                <a:ea typeface="Times New Roman"/>
                <a:cs typeface="Times New Roman"/>
                <a:sym typeface="Times New Roman"/>
              </a:rPr>
              <a:t>By setting unattainable goals, it will only make you feel like a failure for not accomplishing the target you set for yourself. </a:t>
            </a:r>
            <a:endParaRPr/>
          </a:p>
          <a:p>
            <a:pPr indent="0" lvl="0" marL="0" rtl="0" algn="just">
              <a:lnSpc>
                <a:spcPct val="110000"/>
              </a:lnSpc>
              <a:spcBef>
                <a:spcPts val="1000"/>
              </a:spcBef>
              <a:spcAft>
                <a:spcPts val="0"/>
              </a:spcAft>
              <a:buClr>
                <a:srgbClr val="FF0000"/>
              </a:buClr>
              <a:buSzPct val="100000"/>
              <a:buNone/>
            </a:pPr>
            <a:r>
              <a:rPr b="1" lang="en-AU">
                <a:solidFill>
                  <a:srgbClr val="FF0000"/>
                </a:solidFill>
                <a:latin typeface="Times New Roman"/>
                <a:ea typeface="Times New Roman"/>
                <a:cs typeface="Times New Roman"/>
                <a:sym typeface="Times New Roman"/>
              </a:rPr>
              <a:t>R = Realistic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AU">
                <a:latin typeface="Times New Roman"/>
                <a:ea typeface="Times New Roman"/>
                <a:cs typeface="Times New Roman"/>
                <a:sym typeface="Times New Roman"/>
              </a:rPr>
              <a:t> It should be possible under the limited set of resources. </a:t>
            </a:r>
            <a:endParaRPr/>
          </a:p>
          <a:p>
            <a:pPr indent="0" lvl="0" marL="0" rtl="0" algn="just">
              <a:lnSpc>
                <a:spcPct val="110000"/>
              </a:lnSpc>
              <a:spcBef>
                <a:spcPts val="1000"/>
              </a:spcBef>
              <a:spcAft>
                <a:spcPts val="0"/>
              </a:spcAft>
              <a:buClr>
                <a:srgbClr val="FF0000"/>
              </a:buClr>
              <a:buSzPct val="100000"/>
              <a:buNone/>
            </a:pPr>
            <a:r>
              <a:rPr b="1" lang="en-AU">
                <a:solidFill>
                  <a:srgbClr val="FF0000"/>
                </a:solidFill>
                <a:latin typeface="Times New Roman"/>
                <a:ea typeface="Times New Roman"/>
                <a:cs typeface="Times New Roman"/>
                <a:sym typeface="Times New Roman"/>
              </a:rPr>
              <a:t>T = Time frame </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AU">
                <a:latin typeface="Times New Roman"/>
                <a:ea typeface="Times New Roman"/>
                <a:cs typeface="Times New Roman"/>
                <a:sym typeface="Times New Roman"/>
              </a:rPr>
              <a:t>If there is not pressure to complete the project it will never get completed.</a:t>
            </a:r>
            <a:endParaRPr b="1">
              <a:latin typeface="Times New Roman"/>
              <a:ea typeface="Times New Roman"/>
              <a:cs typeface="Times New Roman"/>
              <a:sym typeface="Times New Roman"/>
            </a:endParaRPr>
          </a:p>
          <a:p>
            <a:pPr indent="-64135" lvl="0" marL="228600" rtl="0" algn="l">
              <a:lnSpc>
                <a:spcPct val="90000"/>
              </a:lnSpc>
              <a:spcBef>
                <a:spcPts val="1000"/>
              </a:spcBef>
              <a:spcAft>
                <a:spcPts val="0"/>
              </a:spcAft>
              <a:buClr>
                <a:schemeClr val="dk1"/>
              </a:buClr>
              <a:buSzPct val="100000"/>
              <a:buFont typeface="Noto Sans Symbols"/>
              <a:buNone/>
            </a:pPr>
            <a:r>
              <a:t/>
            </a:r>
            <a:endParaRPr b="1">
              <a:solidFill>
                <a:srgbClr val="FF0000"/>
              </a:solidFill>
              <a:latin typeface="Times New Roman"/>
              <a:ea typeface="Times New Roman"/>
              <a:cs typeface="Times New Roman"/>
              <a:sym typeface="Times New Roman"/>
            </a:endParaRPr>
          </a:p>
        </p:txBody>
      </p:sp>
      <p:sp>
        <p:nvSpPr>
          <p:cNvPr id="252" name="Google Shape;252;p20"/>
          <p:cNvSpPr txBox="1"/>
          <p:nvPr>
            <p:ph type="title"/>
          </p:nvPr>
        </p:nvSpPr>
        <p:spPr>
          <a:xfrm>
            <a:off x="1539923" y="-27295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GOAL SETTING CRITERIA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1"/>
          <p:cNvSpPr txBox="1"/>
          <p:nvPr>
            <p:ph idx="1" type="body"/>
          </p:nvPr>
        </p:nvSpPr>
        <p:spPr>
          <a:xfrm>
            <a:off x="851848" y="928047"/>
            <a:ext cx="10515600" cy="5929953"/>
          </a:xfrm>
          <a:prstGeom prst="rect">
            <a:avLst/>
          </a:prstGeom>
          <a:noFill/>
          <a:ln>
            <a:noFill/>
          </a:ln>
        </p:spPr>
        <p:txBody>
          <a:bodyPr anchorCtr="0" anchor="t" bIns="45700" lIns="91425" spcFirstLastPara="1" rIns="91425" wrap="square" tIns="45700">
            <a:normAutofit/>
          </a:bodyPr>
          <a:lstStyle/>
          <a:p>
            <a:pPr indent="0" lvl="0" marL="0" rtl="0" algn="just">
              <a:lnSpc>
                <a:spcPct val="150000"/>
              </a:lnSpc>
              <a:spcBef>
                <a:spcPts val="0"/>
              </a:spcBef>
              <a:spcAft>
                <a:spcPts val="0"/>
              </a:spcAft>
              <a:buClr>
                <a:srgbClr val="FF0000"/>
              </a:buClr>
              <a:buSzPts val="2800"/>
              <a:buNone/>
            </a:pPr>
            <a:r>
              <a:rPr b="1" lang="en-AU" u="sng">
                <a:solidFill>
                  <a:srgbClr val="FF0000"/>
                </a:solidFill>
                <a:latin typeface="Times New Roman"/>
                <a:ea typeface="Times New Roman"/>
                <a:cs typeface="Times New Roman"/>
                <a:sym typeface="Times New Roman"/>
              </a:rPr>
              <a:t>Examples of SMART goal</a:t>
            </a:r>
            <a:endParaRPr b="1">
              <a:solidFill>
                <a:srgbClr val="FF0000"/>
              </a:solidFill>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2800"/>
              <a:buNone/>
            </a:pPr>
            <a:r>
              <a:rPr b="1" lang="en-AU">
                <a:latin typeface="Times New Roman"/>
                <a:ea typeface="Times New Roman"/>
                <a:cs typeface="Times New Roman"/>
                <a:sym typeface="Times New Roman"/>
              </a:rPr>
              <a:t>Bad example of a SMART goal:</a:t>
            </a:r>
            <a:endParaRPr/>
          </a:p>
          <a:p>
            <a:pPr indent="0" lvl="0" marL="0" rtl="0" algn="just">
              <a:lnSpc>
                <a:spcPct val="150000"/>
              </a:lnSpc>
              <a:spcBef>
                <a:spcPts val="1000"/>
              </a:spcBef>
              <a:spcAft>
                <a:spcPts val="0"/>
              </a:spcAft>
              <a:buClr>
                <a:schemeClr val="dk1"/>
              </a:buClr>
              <a:buSzPts val="2800"/>
              <a:buNone/>
            </a:pPr>
            <a:r>
              <a:rPr b="1" lang="en-AU">
                <a:latin typeface="Times New Roman"/>
                <a:ea typeface="Times New Roman"/>
                <a:cs typeface="Times New Roman"/>
                <a:sym typeface="Times New Roman"/>
              </a:rPr>
              <a:t> </a:t>
            </a:r>
            <a:r>
              <a:rPr b="1" lang="en-AU">
                <a:solidFill>
                  <a:srgbClr val="FF0000"/>
                </a:solidFill>
                <a:latin typeface="Times New Roman"/>
                <a:ea typeface="Times New Roman"/>
                <a:cs typeface="Times New Roman"/>
                <a:sym typeface="Times New Roman"/>
              </a:rPr>
              <a:t>“I want to write a book”.</a:t>
            </a:r>
            <a:endParaRPr b="1">
              <a:solidFill>
                <a:srgbClr val="FF0000"/>
              </a:solidFill>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2800"/>
              <a:buNone/>
            </a:pPr>
            <a:r>
              <a:rPr b="1" lang="en-AU">
                <a:latin typeface="Times New Roman"/>
                <a:ea typeface="Times New Roman"/>
                <a:cs typeface="Times New Roman"/>
                <a:sym typeface="Times New Roman"/>
              </a:rPr>
              <a:t>Good example of a SMART goal:</a:t>
            </a:r>
            <a:endParaRPr b="1">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2800"/>
              <a:buNone/>
            </a:pPr>
            <a:r>
              <a:rPr b="1" lang="en-AU">
                <a:latin typeface="Times New Roman"/>
                <a:ea typeface="Times New Roman"/>
                <a:cs typeface="Times New Roman"/>
                <a:sym typeface="Times New Roman"/>
              </a:rPr>
              <a:t>“I want to write a work book on </a:t>
            </a:r>
            <a:r>
              <a:rPr b="1" lang="en-AU">
                <a:solidFill>
                  <a:srgbClr val="002060"/>
                </a:solidFill>
                <a:latin typeface="Times New Roman"/>
                <a:ea typeface="Times New Roman"/>
                <a:cs typeface="Times New Roman"/>
                <a:sym typeface="Times New Roman"/>
              </a:rPr>
              <a:t>“How to add 10 years to your life” </a:t>
            </a:r>
            <a:r>
              <a:rPr b="1" lang="en-AU">
                <a:latin typeface="Times New Roman"/>
                <a:ea typeface="Times New Roman"/>
                <a:cs typeface="Times New Roman"/>
                <a:sym typeface="Times New Roman"/>
              </a:rPr>
              <a:t>that is at least </a:t>
            </a:r>
            <a:r>
              <a:rPr b="1" lang="en-AU">
                <a:solidFill>
                  <a:srgbClr val="002060"/>
                </a:solidFill>
                <a:latin typeface="Times New Roman"/>
                <a:ea typeface="Times New Roman"/>
                <a:cs typeface="Times New Roman"/>
                <a:sym typeface="Times New Roman"/>
              </a:rPr>
              <a:t>150 pages </a:t>
            </a:r>
            <a:r>
              <a:rPr b="1" lang="en-AU">
                <a:latin typeface="Times New Roman"/>
                <a:ea typeface="Times New Roman"/>
                <a:cs typeface="Times New Roman"/>
                <a:sym typeface="Times New Roman"/>
              </a:rPr>
              <a:t>in length and get it completed by June 30th 2024. I will write at least </a:t>
            </a:r>
            <a:r>
              <a:rPr b="1" lang="en-AU">
                <a:solidFill>
                  <a:srgbClr val="002060"/>
                </a:solidFill>
                <a:latin typeface="Times New Roman"/>
                <a:ea typeface="Times New Roman"/>
                <a:cs typeface="Times New Roman"/>
                <a:sym typeface="Times New Roman"/>
              </a:rPr>
              <a:t>4 pages every weekday </a:t>
            </a:r>
            <a:r>
              <a:rPr b="1" lang="en-AU">
                <a:latin typeface="Times New Roman"/>
                <a:ea typeface="Times New Roman"/>
                <a:cs typeface="Times New Roman"/>
                <a:sym typeface="Times New Roman"/>
              </a:rPr>
              <a:t>until I complete the book.”</a:t>
            </a:r>
            <a:endParaRPr b="1">
              <a:latin typeface="Times New Roman"/>
              <a:ea typeface="Times New Roman"/>
              <a:cs typeface="Times New Roman"/>
              <a:sym typeface="Times New Roman"/>
            </a:endParaRPr>
          </a:p>
          <a:p>
            <a:pPr indent="0" lvl="0" marL="0" rtl="0" algn="just">
              <a:lnSpc>
                <a:spcPct val="15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258" name="Google Shape;258;p21"/>
          <p:cNvSpPr txBox="1"/>
          <p:nvPr>
            <p:ph type="title"/>
          </p:nvPr>
        </p:nvSpPr>
        <p:spPr>
          <a:xfrm>
            <a:off x="1274928" y="-19443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GOAL SETTING CRITERIA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2"/>
          <p:cNvSpPr txBox="1"/>
          <p:nvPr>
            <p:ph type="title"/>
          </p:nvPr>
        </p:nvSpPr>
        <p:spPr>
          <a:xfrm>
            <a:off x="1417093" y="0"/>
            <a:ext cx="846388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a:t>
            </a:r>
            <a:endParaRPr/>
          </a:p>
        </p:txBody>
      </p:sp>
      <p:sp>
        <p:nvSpPr>
          <p:cNvPr id="264" name="Google Shape;264;p22"/>
          <p:cNvSpPr txBox="1"/>
          <p:nvPr>
            <p:ph idx="1" type="body"/>
          </p:nvPr>
        </p:nvSpPr>
        <p:spPr>
          <a:xfrm>
            <a:off x="715370" y="1035595"/>
            <a:ext cx="9998123" cy="5638159"/>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Project is a temporary job. It cannot continue endlessly. The life span of the project is divided into phases.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 project depending upon its nature, size and type, undergoes through </a:t>
            </a:r>
            <a:r>
              <a:rPr b="1" lang="en-AU">
                <a:solidFill>
                  <a:srgbClr val="FF0000"/>
                </a:solidFill>
                <a:latin typeface="Times New Roman"/>
                <a:ea typeface="Times New Roman"/>
                <a:cs typeface="Times New Roman"/>
                <a:sym typeface="Times New Roman"/>
              </a:rPr>
              <a:t>different well defined phases </a:t>
            </a:r>
            <a:r>
              <a:rPr b="1" lang="en-AU">
                <a:latin typeface="Times New Roman"/>
                <a:ea typeface="Times New Roman"/>
                <a:cs typeface="Times New Roman"/>
                <a:sym typeface="Times New Roman"/>
              </a:rPr>
              <a:t>right from its inception to successful completion. </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Collectively, the project phases are known as project life cycle phases. The breakdown and terminology of these phases differs depending upon the nature of the project or organization. </a:t>
            </a:r>
            <a:endParaRPr b="1">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3"/>
          <p:cNvSpPr txBox="1"/>
          <p:nvPr>
            <p:ph idx="1" type="body"/>
          </p:nvPr>
        </p:nvSpPr>
        <p:spPr>
          <a:xfrm>
            <a:off x="845024" y="1443486"/>
            <a:ext cx="10134600" cy="5189326"/>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 Project life cycle defines </a:t>
            </a:r>
            <a:r>
              <a:rPr b="1" lang="en-AU">
                <a:solidFill>
                  <a:srgbClr val="FF0000"/>
                </a:solidFill>
                <a:latin typeface="Times New Roman"/>
                <a:ea typeface="Times New Roman"/>
                <a:cs typeface="Times New Roman"/>
                <a:sym typeface="Times New Roman"/>
              </a:rPr>
              <a:t>what technical work should be done </a:t>
            </a:r>
            <a:r>
              <a:rPr b="1" lang="en-AU">
                <a:latin typeface="Times New Roman"/>
                <a:ea typeface="Times New Roman"/>
                <a:cs typeface="Times New Roman"/>
                <a:sym typeface="Times New Roman"/>
              </a:rPr>
              <a:t>in each phase and </a:t>
            </a:r>
            <a:r>
              <a:rPr b="1" lang="en-AU">
                <a:solidFill>
                  <a:srgbClr val="FF0000"/>
                </a:solidFill>
                <a:latin typeface="Times New Roman"/>
                <a:ea typeface="Times New Roman"/>
                <a:cs typeface="Times New Roman"/>
                <a:sym typeface="Times New Roman"/>
              </a:rPr>
              <a:t>who should be involved </a:t>
            </a:r>
            <a:r>
              <a:rPr b="1" lang="en-AU">
                <a:latin typeface="Times New Roman"/>
                <a:ea typeface="Times New Roman"/>
                <a:cs typeface="Times New Roman"/>
                <a:sym typeface="Times New Roman"/>
              </a:rPr>
              <a:t>in each phase. [7]</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project life cycle refers to a </a:t>
            </a:r>
            <a:r>
              <a:rPr b="1" lang="en-AU">
                <a:solidFill>
                  <a:srgbClr val="FF0000"/>
                </a:solidFill>
                <a:latin typeface="Times New Roman"/>
                <a:ea typeface="Times New Roman"/>
                <a:cs typeface="Times New Roman"/>
                <a:sym typeface="Times New Roman"/>
              </a:rPr>
              <a:t>logical sequence of activities </a:t>
            </a:r>
            <a:r>
              <a:rPr b="1" lang="en-AU">
                <a:latin typeface="Times New Roman"/>
                <a:ea typeface="Times New Roman"/>
                <a:cs typeface="Times New Roman"/>
                <a:sym typeface="Times New Roman"/>
              </a:rPr>
              <a:t>to accomplish the project goal or objective. </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A lucid understanding of these phases </a:t>
            </a:r>
            <a:r>
              <a:rPr b="1" lang="en-AU">
                <a:solidFill>
                  <a:srgbClr val="FF0000"/>
                </a:solidFill>
                <a:latin typeface="Times New Roman"/>
                <a:ea typeface="Times New Roman"/>
                <a:cs typeface="Times New Roman"/>
                <a:sym typeface="Times New Roman"/>
              </a:rPr>
              <a:t>permits project manager to better control the resources</a:t>
            </a:r>
            <a:r>
              <a:rPr b="1" lang="en-AU">
                <a:latin typeface="Times New Roman"/>
                <a:ea typeface="Times New Roman"/>
                <a:cs typeface="Times New Roman"/>
                <a:sym typeface="Times New Roman"/>
              </a:rPr>
              <a:t> in the achievement of desired goals. [3]</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270" name="Google Shape;270;p23"/>
          <p:cNvSpPr txBox="1"/>
          <p:nvPr>
            <p:ph type="title"/>
          </p:nvPr>
        </p:nvSpPr>
        <p:spPr>
          <a:xfrm>
            <a:off x="1542198" y="0"/>
            <a:ext cx="829101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4"/>
          <p:cNvSpPr txBox="1"/>
          <p:nvPr>
            <p:ph idx="1" type="body"/>
          </p:nvPr>
        </p:nvSpPr>
        <p:spPr>
          <a:xfrm>
            <a:off x="838198" y="1371426"/>
            <a:ext cx="10038497"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800"/>
              <a:buNone/>
            </a:pPr>
            <a:r>
              <a:rPr b="1" lang="en-AU">
                <a:latin typeface="Times New Roman"/>
                <a:ea typeface="Times New Roman"/>
                <a:cs typeface="Times New Roman"/>
                <a:sym typeface="Times New Roman"/>
              </a:rPr>
              <a:t>Generally for engineering project (infrastructure related project) , five basic phases contribute to develop an idea into reality. </a:t>
            </a:r>
            <a:endParaRPr b="1">
              <a:latin typeface="Times New Roman"/>
              <a:ea typeface="Times New Roman"/>
              <a:cs typeface="Times New Roman"/>
              <a:sym typeface="Times New Roman"/>
            </a:endParaRPr>
          </a:p>
        </p:txBody>
      </p:sp>
      <p:sp>
        <p:nvSpPr>
          <p:cNvPr id="276" name="Google Shape;276;p24"/>
          <p:cNvSpPr txBox="1"/>
          <p:nvPr>
            <p:ph type="title"/>
          </p:nvPr>
        </p:nvSpPr>
        <p:spPr>
          <a:xfrm>
            <a:off x="1705970" y="160761"/>
            <a:ext cx="834699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
        <p:nvSpPr>
          <p:cNvPr id="277" name="Google Shape;277;p24"/>
          <p:cNvSpPr/>
          <p:nvPr/>
        </p:nvSpPr>
        <p:spPr>
          <a:xfrm>
            <a:off x="5031915" y="4039296"/>
            <a:ext cx="1651379" cy="1514901"/>
          </a:xfrm>
          <a:prstGeom prst="ellipse">
            <a:avLst/>
          </a:prstGeom>
          <a:solidFill>
            <a:srgbClr val="C000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cxnSp>
        <p:nvCxnSpPr>
          <p:cNvPr id="278" name="Google Shape;278;p24"/>
          <p:cNvCxnSpPr>
            <a:stCxn id="277" idx="0"/>
          </p:cNvCxnSpPr>
          <p:nvPr/>
        </p:nvCxnSpPr>
        <p:spPr>
          <a:xfrm rot="10800000">
            <a:off x="5857605" y="3315996"/>
            <a:ext cx="0" cy="723300"/>
          </a:xfrm>
          <a:prstGeom prst="straightConnector1">
            <a:avLst/>
          </a:prstGeom>
          <a:noFill/>
          <a:ln cap="flat" cmpd="sng" w="38100">
            <a:solidFill>
              <a:srgbClr val="C00000"/>
            </a:solidFill>
            <a:prstDash val="solid"/>
            <a:miter lim="800000"/>
            <a:headEnd len="sm" w="sm" type="none"/>
            <a:tailEnd len="med" w="med" type="triangle"/>
          </a:ln>
        </p:spPr>
      </p:cxnSp>
      <p:cxnSp>
        <p:nvCxnSpPr>
          <p:cNvPr id="279" name="Google Shape;279;p24"/>
          <p:cNvCxnSpPr/>
          <p:nvPr/>
        </p:nvCxnSpPr>
        <p:spPr>
          <a:xfrm flipH="1" rot="10800000">
            <a:off x="6571186" y="3749055"/>
            <a:ext cx="834503" cy="606782"/>
          </a:xfrm>
          <a:prstGeom prst="straightConnector1">
            <a:avLst/>
          </a:prstGeom>
          <a:noFill/>
          <a:ln cap="flat" cmpd="sng" w="38100">
            <a:solidFill>
              <a:srgbClr val="4638F8"/>
            </a:solidFill>
            <a:prstDash val="solid"/>
            <a:miter lim="800000"/>
            <a:headEnd len="sm" w="sm" type="none"/>
            <a:tailEnd len="med" w="med" type="triangle"/>
          </a:ln>
        </p:spPr>
      </p:cxnSp>
      <p:cxnSp>
        <p:nvCxnSpPr>
          <p:cNvPr id="280" name="Google Shape;280;p24"/>
          <p:cNvCxnSpPr/>
          <p:nvPr/>
        </p:nvCxnSpPr>
        <p:spPr>
          <a:xfrm>
            <a:off x="6579857" y="5113182"/>
            <a:ext cx="906439" cy="568218"/>
          </a:xfrm>
          <a:prstGeom prst="straightConnector1">
            <a:avLst/>
          </a:prstGeom>
          <a:noFill/>
          <a:ln cap="flat" cmpd="sng" w="38100">
            <a:solidFill>
              <a:srgbClr val="F86EDA"/>
            </a:solidFill>
            <a:prstDash val="solid"/>
            <a:miter lim="800000"/>
            <a:headEnd len="sm" w="sm" type="none"/>
            <a:tailEnd len="med" w="med" type="triangle"/>
          </a:ln>
        </p:spPr>
      </p:cxnSp>
      <p:cxnSp>
        <p:nvCxnSpPr>
          <p:cNvPr id="281" name="Google Shape;281;p24"/>
          <p:cNvCxnSpPr/>
          <p:nvPr/>
        </p:nvCxnSpPr>
        <p:spPr>
          <a:xfrm flipH="1">
            <a:off x="4248737" y="5291324"/>
            <a:ext cx="1037284" cy="532263"/>
          </a:xfrm>
          <a:prstGeom prst="straightConnector1">
            <a:avLst/>
          </a:prstGeom>
          <a:noFill/>
          <a:ln cap="flat" cmpd="sng" w="38100">
            <a:solidFill>
              <a:srgbClr val="00B050"/>
            </a:solidFill>
            <a:prstDash val="solid"/>
            <a:miter lim="800000"/>
            <a:headEnd len="sm" w="sm" type="none"/>
            <a:tailEnd len="med" w="med" type="triangle"/>
          </a:ln>
        </p:spPr>
      </p:cxnSp>
      <p:cxnSp>
        <p:nvCxnSpPr>
          <p:cNvPr id="282" name="Google Shape;282;p24"/>
          <p:cNvCxnSpPr/>
          <p:nvPr/>
        </p:nvCxnSpPr>
        <p:spPr>
          <a:xfrm rot="10800000">
            <a:off x="4253057" y="3957777"/>
            <a:ext cx="885399" cy="398060"/>
          </a:xfrm>
          <a:prstGeom prst="straightConnector1">
            <a:avLst/>
          </a:prstGeom>
          <a:noFill/>
          <a:ln cap="flat" cmpd="sng" w="38100">
            <a:solidFill>
              <a:schemeClr val="dk1"/>
            </a:solidFill>
            <a:prstDash val="solid"/>
            <a:miter lim="800000"/>
            <a:headEnd len="sm" w="sm" type="none"/>
            <a:tailEnd len="med" w="med" type="triangle"/>
          </a:ln>
        </p:spPr>
      </p:cxnSp>
      <p:sp>
        <p:nvSpPr>
          <p:cNvPr id="283" name="Google Shape;283;p24"/>
          <p:cNvSpPr/>
          <p:nvPr/>
        </p:nvSpPr>
        <p:spPr>
          <a:xfrm>
            <a:off x="5099643" y="2595784"/>
            <a:ext cx="1519167" cy="638661"/>
          </a:xfrm>
          <a:prstGeom prst="rect">
            <a:avLst/>
          </a:prstGeom>
          <a:solidFill>
            <a:srgbClr val="92D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4" name="Google Shape;284;p24"/>
          <p:cNvSpPr/>
          <p:nvPr/>
        </p:nvSpPr>
        <p:spPr>
          <a:xfrm>
            <a:off x="7444501" y="3319116"/>
            <a:ext cx="1519167" cy="638661"/>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5" name="Google Shape;285;p24"/>
          <p:cNvSpPr/>
          <p:nvPr/>
        </p:nvSpPr>
        <p:spPr>
          <a:xfrm>
            <a:off x="7513448" y="5362069"/>
            <a:ext cx="1519167" cy="638661"/>
          </a:xfrm>
          <a:prstGeom prst="rect">
            <a:avLst/>
          </a:prstGeom>
          <a:solidFill>
            <a:srgbClr val="FFFF0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6" name="Google Shape;286;p24"/>
          <p:cNvSpPr/>
          <p:nvPr/>
        </p:nvSpPr>
        <p:spPr>
          <a:xfrm>
            <a:off x="2346656" y="5472955"/>
            <a:ext cx="1874930" cy="638661"/>
          </a:xfrm>
          <a:prstGeom prst="rect">
            <a:avLst/>
          </a:prstGeom>
          <a:solidFill>
            <a:srgbClr val="0070C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7" name="Google Shape;287;p24"/>
          <p:cNvSpPr/>
          <p:nvPr/>
        </p:nvSpPr>
        <p:spPr>
          <a:xfrm>
            <a:off x="2700837" y="3518146"/>
            <a:ext cx="1519167" cy="638661"/>
          </a:xfrm>
          <a:prstGeom prst="rect">
            <a:avLst/>
          </a:prstGeom>
          <a:solidFill>
            <a:srgbClr val="FFD966"/>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8" name="Google Shape;288;p24"/>
          <p:cNvSpPr/>
          <p:nvPr/>
        </p:nvSpPr>
        <p:spPr>
          <a:xfrm rot="1614643">
            <a:off x="6638543" y="2835750"/>
            <a:ext cx="1018359" cy="289057"/>
          </a:xfrm>
          <a:prstGeom prst="rightArrow">
            <a:avLst>
              <a:gd fmla="val 50000" name="adj1"/>
              <a:gd fmla="val 50000" name="adj2"/>
            </a:avLst>
          </a:prstGeom>
          <a:solidFill>
            <a:srgbClr val="7030A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9" name="Google Shape;289;p24"/>
          <p:cNvSpPr/>
          <p:nvPr/>
        </p:nvSpPr>
        <p:spPr>
          <a:xfrm rot="5400000">
            <a:off x="7632727" y="4522075"/>
            <a:ext cx="1265024" cy="273474"/>
          </a:xfrm>
          <a:prstGeom prst="rightArrow">
            <a:avLst>
              <a:gd fmla="val 50000" name="adj1"/>
              <a:gd fmla="val 50000" name="adj2"/>
            </a:avLst>
          </a:prstGeom>
          <a:solidFill>
            <a:srgbClr val="00B050"/>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0" name="Google Shape;290;p24"/>
          <p:cNvSpPr/>
          <p:nvPr/>
        </p:nvSpPr>
        <p:spPr>
          <a:xfrm rot="10800000">
            <a:off x="4526789" y="5691399"/>
            <a:ext cx="2661314" cy="420217"/>
          </a:xfrm>
          <a:prstGeom prst="rightArrow">
            <a:avLst>
              <a:gd fmla="val 50000" name="adj1"/>
              <a:gd fmla="val 50000" name="adj2"/>
            </a:avLst>
          </a:prstGeom>
          <a:solidFill>
            <a:srgbClr val="C55A1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1" name="Google Shape;291;p24"/>
          <p:cNvSpPr/>
          <p:nvPr/>
        </p:nvSpPr>
        <p:spPr>
          <a:xfrm rot="-5400000">
            <a:off x="2875612" y="4640459"/>
            <a:ext cx="1085137" cy="337054"/>
          </a:xfrm>
          <a:prstGeom prst="rightArrow">
            <a:avLst>
              <a:gd fmla="val 50000" name="adj1"/>
              <a:gd fmla="val 50000" name="adj2"/>
            </a:avLst>
          </a:prstGeom>
          <a:solidFill>
            <a:srgbClr val="F86EDA"/>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2" name="Google Shape;292;p24"/>
          <p:cNvSpPr/>
          <p:nvPr/>
        </p:nvSpPr>
        <p:spPr>
          <a:xfrm rot="-1315219">
            <a:off x="3518653" y="3015519"/>
            <a:ext cx="1525728" cy="302496"/>
          </a:xfrm>
          <a:prstGeom prst="rightArrow">
            <a:avLst>
              <a:gd fmla="val 50000" name="adj1"/>
              <a:gd fmla="val 50000" name="adj2"/>
            </a:avLst>
          </a:prstGeom>
          <a:solidFill>
            <a:srgbClr val="4638F8"/>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3" name="Google Shape;293;p24"/>
          <p:cNvSpPr txBox="1"/>
          <p:nvPr/>
        </p:nvSpPr>
        <p:spPr>
          <a:xfrm>
            <a:off x="5154420" y="4250866"/>
            <a:ext cx="1425437" cy="101566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FFFF00"/>
                </a:solidFill>
                <a:latin typeface="Times New Roman"/>
                <a:ea typeface="Times New Roman"/>
                <a:cs typeface="Times New Roman"/>
                <a:sym typeface="Times New Roman"/>
              </a:rPr>
              <a:t>PROJECT LIFE CYCLE</a:t>
            </a:r>
            <a:endParaRPr b="1" i="0" sz="2000" u="none" cap="none" strike="noStrike">
              <a:solidFill>
                <a:srgbClr val="FFFF00"/>
              </a:solidFill>
              <a:latin typeface="Times New Roman"/>
              <a:ea typeface="Times New Roman"/>
              <a:cs typeface="Times New Roman"/>
              <a:sym typeface="Times New Roman"/>
            </a:endParaRPr>
          </a:p>
        </p:txBody>
      </p:sp>
      <p:sp>
        <p:nvSpPr>
          <p:cNvPr id="294" name="Google Shape;294;p24"/>
          <p:cNvSpPr txBox="1"/>
          <p:nvPr/>
        </p:nvSpPr>
        <p:spPr>
          <a:xfrm>
            <a:off x="5144729" y="2539478"/>
            <a:ext cx="142543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Initiation Phase</a:t>
            </a:r>
            <a:endParaRPr b="1" i="0" sz="2000" u="none" cap="none" strike="noStrike">
              <a:solidFill>
                <a:srgbClr val="C00000"/>
              </a:solidFill>
              <a:latin typeface="Times New Roman"/>
              <a:ea typeface="Times New Roman"/>
              <a:cs typeface="Times New Roman"/>
              <a:sym typeface="Times New Roman"/>
            </a:endParaRPr>
          </a:p>
        </p:txBody>
      </p:sp>
      <p:sp>
        <p:nvSpPr>
          <p:cNvPr id="295" name="Google Shape;295;p24"/>
          <p:cNvSpPr txBox="1"/>
          <p:nvPr/>
        </p:nvSpPr>
        <p:spPr>
          <a:xfrm>
            <a:off x="7509171" y="3247669"/>
            <a:ext cx="142543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Planning Phase</a:t>
            </a:r>
            <a:endParaRPr b="1" i="0" sz="2000" u="none" cap="none" strike="noStrike">
              <a:solidFill>
                <a:srgbClr val="C00000"/>
              </a:solidFill>
              <a:latin typeface="Times New Roman"/>
              <a:ea typeface="Times New Roman"/>
              <a:cs typeface="Times New Roman"/>
              <a:sym typeface="Times New Roman"/>
            </a:endParaRPr>
          </a:p>
        </p:txBody>
      </p:sp>
      <p:sp>
        <p:nvSpPr>
          <p:cNvPr id="296" name="Google Shape;296;p24"/>
          <p:cNvSpPr txBox="1"/>
          <p:nvPr/>
        </p:nvSpPr>
        <p:spPr>
          <a:xfrm>
            <a:off x="7594056" y="5301787"/>
            <a:ext cx="142543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Design Phase</a:t>
            </a:r>
            <a:endParaRPr b="1" i="0" sz="2000" u="none" cap="none" strike="noStrike">
              <a:solidFill>
                <a:srgbClr val="C00000"/>
              </a:solidFill>
              <a:latin typeface="Times New Roman"/>
              <a:ea typeface="Times New Roman"/>
              <a:cs typeface="Times New Roman"/>
              <a:sym typeface="Times New Roman"/>
            </a:endParaRPr>
          </a:p>
        </p:txBody>
      </p:sp>
      <p:sp>
        <p:nvSpPr>
          <p:cNvPr id="297" name="Google Shape;297;p24"/>
          <p:cNvSpPr txBox="1"/>
          <p:nvPr/>
        </p:nvSpPr>
        <p:spPr>
          <a:xfrm>
            <a:off x="1912887" y="5457166"/>
            <a:ext cx="274246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Implementation </a:t>
            </a:r>
            <a:endParaRPr/>
          </a:p>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Phase</a:t>
            </a:r>
            <a:endParaRPr b="1" i="0" sz="2000" u="none" cap="none" strike="noStrike">
              <a:solidFill>
                <a:srgbClr val="C00000"/>
              </a:solidFill>
              <a:latin typeface="Times New Roman"/>
              <a:ea typeface="Times New Roman"/>
              <a:cs typeface="Times New Roman"/>
              <a:sym typeface="Times New Roman"/>
            </a:endParaRPr>
          </a:p>
        </p:txBody>
      </p:sp>
      <p:sp>
        <p:nvSpPr>
          <p:cNvPr id="298" name="Google Shape;298;p24"/>
          <p:cNvSpPr txBox="1"/>
          <p:nvPr/>
        </p:nvSpPr>
        <p:spPr>
          <a:xfrm>
            <a:off x="2646888" y="3471745"/>
            <a:ext cx="1552220"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rgbClr val="C00000"/>
                </a:solidFill>
                <a:latin typeface="Times New Roman"/>
                <a:ea typeface="Times New Roman"/>
                <a:cs typeface="Times New Roman"/>
                <a:sym typeface="Times New Roman"/>
              </a:rPr>
              <a:t>Termination Phase</a:t>
            </a:r>
            <a:endParaRPr b="1" i="0" sz="2000" u="none" cap="none" strike="noStrike">
              <a:solidFill>
                <a:srgbClr val="C00000"/>
              </a:solidFill>
              <a:latin typeface="Times New Roman"/>
              <a:ea typeface="Times New Roman"/>
              <a:cs typeface="Times New Roman"/>
              <a:sym typeface="Times New Roman"/>
            </a:endParaRPr>
          </a:p>
        </p:txBody>
      </p:sp>
      <p:sp>
        <p:nvSpPr>
          <p:cNvPr id="299" name="Google Shape;299;p24"/>
          <p:cNvSpPr txBox="1"/>
          <p:nvPr/>
        </p:nvSpPr>
        <p:spPr>
          <a:xfrm>
            <a:off x="3468639" y="6177160"/>
            <a:ext cx="5563976"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AU" sz="2000" u="none" cap="none" strike="noStrike">
                <a:solidFill>
                  <a:schemeClr val="dk1"/>
                </a:solidFill>
                <a:latin typeface="Times New Roman"/>
                <a:ea typeface="Times New Roman"/>
                <a:cs typeface="Times New Roman"/>
                <a:sym typeface="Times New Roman"/>
              </a:rPr>
              <a:t>Fig: Project life cycle phases [11]</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5"/>
          <p:cNvSpPr txBox="1"/>
          <p:nvPr>
            <p:ph idx="1" type="body"/>
          </p:nvPr>
        </p:nvSpPr>
        <p:spPr>
          <a:xfrm>
            <a:off x="715371" y="1639460"/>
            <a:ext cx="10515600" cy="5416432"/>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4638F8"/>
              </a:buClr>
              <a:buSzPts val="2800"/>
              <a:buAutoNum type="arabicPeriod"/>
            </a:pPr>
            <a:r>
              <a:rPr b="1" lang="en-AU">
                <a:solidFill>
                  <a:srgbClr val="4638F8"/>
                </a:solidFill>
                <a:latin typeface="Times New Roman"/>
                <a:ea typeface="Times New Roman"/>
                <a:cs typeface="Times New Roman"/>
                <a:sym typeface="Times New Roman"/>
              </a:rPr>
              <a:t>Initiation Phase </a:t>
            </a:r>
            <a:endParaRPr/>
          </a:p>
          <a:p>
            <a:pPr indent="-228600" lvl="0" marL="228600" rtl="0" algn="just">
              <a:lnSpc>
                <a:spcPct val="110000"/>
              </a:lnSpc>
              <a:spcBef>
                <a:spcPts val="1000"/>
              </a:spcBef>
              <a:spcAft>
                <a:spcPts val="0"/>
              </a:spcAft>
              <a:buClr>
                <a:schemeClr val="dk1"/>
              </a:buClr>
              <a:buSzPts val="2800"/>
              <a:buFont typeface="Noto Sans Symbols"/>
              <a:buChar char="⮚"/>
            </a:pPr>
            <a:r>
              <a:rPr lang="en-AU">
                <a:latin typeface="Times New Roman"/>
                <a:ea typeface="Times New Roman"/>
                <a:cs typeface="Times New Roman"/>
                <a:sym typeface="Times New Roman"/>
              </a:rPr>
              <a:t> </a:t>
            </a:r>
            <a:r>
              <a:rPr b="1" lang="en-AU">
                <a:latin typeface="Times New Roman"/>
                <a:ea typeface="Times New Roman"/>
                <a:cs typeface="Times New Roman"/>
                <a:sym typeface="Times New Roman"/>
              </a:rPr>
              <a:t>The project </a:t>
            </a:r>
            <a:r>
              <a:rPr b="1" lang="en-AU">
                <a:solidFill>
                  <a:srgbClr val="FF0000"/>
                </a:solidFill>
                <a:latin typeface="Times New Roman"/>
                <a:ea typeface="Times New Roman"/>
                <a:cs typeface="Times New Roman"/>
                <a:sym typeface="Times New Roman"/>
              </a:rPr>
              <a:t>need is identified </a:t>
            </a:r>
            <a:r>
              <a:rPr b="1" lang="en-AU">
                <a:latin typeface="Times New Roman"/>
                <a:ea typeface="Times New Roman"/>
                <a:cs typeface="Times New Roman"/>
                <a:sym typeface="Times New Roman"/>
              </a:rPr>
              <a:t>in this phase and it </a:t>
            </a:r>
            <a:r>
              <a:rPr b="1" lang="en-AU">
                <a:solidFill>
                  <a:srgbClr val="FF0000"/>
                </a:solidFill>
                <a:latin typeface="Times New Roman"/>
                <a:ea typeface="Times New Roman"/>
                <a:cs typeface="Times New Roman"/>
                <a:sym typeface="Times New Roman"/>
              </a:rPr>
              <a:t>signals the commencement</a:t>
            </a:r>
            <a:r>
              <a:rPr b="1" lang="en-AU">
                <a:latin typeface="Times New Roman"/>
                <a:ea typeface="Times New Roman"/>
                <a:cs typeface="Times New Roman"/>
                <a:sym typeface="Times New Roman"/>
              </a:rPr>
              <a:t> of the project. </a:t>
            </a:r>
            <a:endParaRPr/>
          </a:p>
          <a:p>
            <a:pPr indent="-228600" lvl="0" marL="228600" rtl="0" algn="just">
              <a:lnSpc>
                <a:spcPct val="11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phase includes:  </a:t>
            </a:r>
            <a:endParaRPr b="1">
              <a:latin typeface="Times New Roman"/>
              <a:ea typeface="Times New Roman"/>
              <a:cs typeface="Times New Roman"/>
              <a:sym typeface="Times New Roman"/>
            </a:endParaRPr>
          </a:p>
          <a:p>
            <a:pPr indent="-514350" lvl="0" marL="514350" rtl="0" algn="just">
              <a:lnSpc>
                <a:spcPct val="110000"/>
              </a:lnSpc>
              <a:spcBef>
                <a:spcPts val="1000"/>
              </a:spcBef>
              <a:spcAft>
                <a:spcPts val="0"/>
              </a:spcAft>
              <a:buClr>
                <a:srgbClr val="7030A0"/>
              </a:buClr>
              <a:buSzPts val="2800"/>
              <a:buAutoNum type="alphaLcParenBoth"/>
            </a:pPr>
            <a:r>
              <a:rPr b="1" lang="en-AU" u="sng">
                <a:solidFill>
                  <a:srgbClr val="7030A0"/>
                </a:solidFill>
                <a:latin typeface="Times New Roman"/>
                <a:ea typeface="Times New Roman"/>
                <a:cs typeface="Times New Roman"/>
                <a:sym typeface="Times New Roman"/>
              </a:rPr>
              <a:t>Conceptual study</a:t>
            </a:r>
            <a:r>
              <a:rPr b="1" lang="en-AU">
                <a:solidFill>
                  <a:srgbClr val="7030A0"/>
                </a:solidFill>
                <a:latin typeface="Times New Roman"/>
                <a:ea typeface="Times New Roman"/>
                <a:cs typeface="Times New Roman"/>
                <a:sym typeface="Times New Roman"/>
              </a:rPr>
              <a:t>:  </a:t>
            </a:r>
            <a:endParaRPr b="1">
              <a:solidFill>
                <a:srgbClr val="7030A0"/>
              </a:solidFill>
              <a:latin typeface="Times New Roman"/>
              <a:ea typeface="Times New Roman"/>
              <a:cs typeface="Times New Roman"/>
              <a:sym typeface="Times New Roman"/>
            </a:endParaRPr>
          </a:p>
          <a:p>
            <a:pPr indent="-228600" lvl="0" marL="228600" rtl="0" algn="just">
              <a:lnSpc>
                <a:spcPct val="11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Projects are born with creative ideas. It includes preliminary evaluation of ideas, such as </a:t>
            </a:r>
            <a:r>
              <a:rPr b="1" lang="en-AU">
                <a:solidFill>
                  <a:srgbClr val="FF0000"/>
                </a:solidFill>
                <a:latin typeface="Times New Roman"/>
                <a:ea typeface="Times New Roman"/>
                <a:cs typeface="Times New Roman"/>
                <a:sym typeface="Times New Roman"/>
              </a:rPr>
              <a:t>project identification</a:t>
            </a:r>
            <a:r>
              <a:rPr b="1" lang="en-AU">
                <a:latin typeface="Times New Roman"/>
                <a:ea typeface="Times New Roman"/>
                <a:cs typeface="Times New Roman"/>
                <a:sym typeface="Times New Roman"/>
              </a:rPr>
              <a:t> and </a:t>
            </a:r>
            <a:r>
              <a:rPr b="1" lang="en-AU">
                <a:solidFill>
                  <a:srgbClr val="FF0000"/>
                </a:solidFill>
                <a:latin typeface="Times New Roman"/>
                <a:ea typeface="Times New Roman"/>
                <a:cs typeface="Times New Roman"/>
                <a:sym typeface="Times New Roman"/>
              </a:rPr>
              <a:t>project formulation</a:t>
            </a:r>
            <a:r>
              <a:rPr b="1" lang="en-AU">
                <a:latin typeface="Times New Roman"/>
                <a:ea typeface="Times New Roman"/>
                <a:cs typeface="Times New Roman"/>
                <a:sym typeface="Times New Roman"/>
              </a:rPr>
              <a:t>. </a:t>
            </a:r>
            <a:endParaRPr b="1">
              <a:latin typeface="Times New Roman"/>
              <a:ea typeface="Times New Roman"/>
              <a:cs typeface="Times New Roman"/>
              <a:sym typeface="Times New Roman"/>
            </a:endParaRPr>
          </a:p>
          <a:p>
            <a:pPr indent="-228600" lvl="0" marL="228600" rtl="0" algn="just">
              <a:lnSpc>
                <a:spcPct val="11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Creation of the project charter. </a:t>
            </a:r>
            <a:endParaRPr/>
          </a:p>
          <a:p>
            <a:pPr indent="-50800" lvl="0" marL="228600" rtl="0" algn="just">
              <a:lnSpc>
                <a:spcPct val="11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305" name="Google Shape;305;p25"/>
          <p:cNvSpPr txBox="1"/>
          <p:nvPr>
            <p:ph type="title"/>
          </p:nvPr>
        </p:nvSpPr>
        <p:spPr>
          <a:xfrm>
            <a:off x="1261281" y="245661"/>
            <a:ext cx="8578755" cy="128288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6"/>
          <p:cNvSpPr txBox="1"/>
          <p:nvPr>
            <p:ph idx="1" type="body"/>
          </p:nvPr>
        </p:nvSpPr>
        <p:spPr>
          <a:xfrm>
            <a:off x="498007" y="863268"/>
            <a:ext cx="10831409" cy="5994732"/>
          </a:xfrm>
          <a:prstGeom prst="rect">
            <a:avLst/>
          </a:prstGeom>
          <a:noFill/>
          <a:ln>
            <a:noFill/>
          </a:ln>
        </p:spPr>
        <p:txBody>
          <a:bodyPr anchorCtr="0" anchor="t" bIns="45700" lIns="91425" spcFirstLastPara="1" rIns="91425" wrap="square" tIns="45700">
            <a:normAutofit/>
          </a:bodyPr>
          <a:lstStyle/>
          <a:p>
            <a:pPr indent="-514350" lvl="0" marL="514350" rtl="0" algn="just">
              <a:lnSpc>
                <a:spcPct val="150000"/>
              </a:lnSpc>
              <a:spcBef>
                <a:spcPts val="0"/>
              </a:spcBef>
              <a:spcAft>
                <a:spcPts val="0"/>
              </a:spcAft>
              <a:buClr>
                <a:srgbClr val="7030A0"/>
              </a:buClr>
              <a:buSzPts val="2800"/>
              <a:buAutoNum type="alphaLcParenBoth" startAt="2"/>
            </a:pPr>
            <a:r>
              <a:rPr b="1" lang="en-AU" u="sng">
                <a:solidFill>
                  <a:srgbClr val="7030A0"/>
                </a:solidFill>
                <a:latin typeface="Times New Roman"/>
                <a:ea typeface="Times New Roman"/>
                <a:cs typeface="Times New Roman"/>
                <a:sym typeface="Times New Roman"/>
              </a:rPr>
              <a:t>Feasibility study</a:t>
            </a:r>
            <a:r>
              <a:rPr b="1" lang="en-AU">
                <a:latin typeface="Times New Roman"/>
                <a:ea typeface="Times New Roman"/>
                <a:cs typeface="Times New Roman"/>
                <a:sym typeface="Times New Roman"/>
              </a:rPr>
              <a:t>: </a:t>
            </a:r>
            <a:endParaRPr/>
          </a:p>
          <a:p>
            <a:pPr indent="-228600" lvl="0" marL="228600" rtl="0" algn="just">
              <a:lnSpc>
                <a:spcPct val="11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 The objective of the feasibility study is to have </a:t>
            </a:r>
            <a:r>
              <a:rPr b="1" lang="en-AU">
                <a:solidFill>
                  <a:srgbClr val="FF0000"/>
                </a:solidFill>
                <a:latin typeface="Times New Roman"/>
                <a:ea typeface="Times New Roman"/>
                <a:cs typeface="Times New Roman"/>
                <a:sym typeface="Times New Roman"/>
              </a:rPr>
              <a:t>more detailed information</a:t>
            </a:r>
            <a:r>
              <a:rPr b="1" lang="en-AU">
                <a:latin typeface="Times New Roman"/>
                <a:ea typeface="Times New Roman"/>
                <a:cs typeface="Times New Roman"/>
                <a:sym typeface="Times New Roman"/>
              </a:rPr>
              <a:t> about the location, nature, dimensions, raw material needed, equipment, cost-benefit analysis, and the detail about the users who will be benefitted from the project. </a:t>
            </a:r>
            <a:endParaRPr b="1">
              <a:latin typeface="Times New Roman"/>
              <a:ea typeface="Times New Roman"/>
              <a:cs typeface="Times New Roman"/>
              <a:sym typeface="Times New Roman"/>
            </a:endParaRPr>
          </a:p>
          <a:p>
            <a:pPr indent="-514350" lvl="0" marL="514350" rtl="0" algn="just">
              <a:lnSpc>
                <a:spcPct val="100000"/>
              </a:lnSpc>
              <a:spcBef>
                <a:spcPts val="1000"/>
              </a:spcBef>
              <a:spcAft>
                <a:spcPts val="0"/>
              </a:spcAft>
              <a:buClr>
                <a:srgbClr val="7030A0"/>
              </a:buClr>
              <a:buSzPts val="2800"/>
              <a:buAutoNum type="alphaLcParenBoth" startAt="3"/>
            </a:pPr>
            <a:r>
              <a:rPr b="1" lang="en-AU" u="sng">
                <a:solidFill>
                  <a:srgbClr val="7030A0"/>
                </a:solidFill>
                <a:latin typeface="Times New Roman"/>
                <a:ea typeface="Times New Roman"/>
                <a:cs typeface="Times New Roman"/>
                <a:sym typeface="Times New Roman"/>
              </a:rPr>
              <a:t>Market study</a:t>
            </a:r>
            <a:r>
              <a:rPr b="1" lang="en-AU">
                <a:latin typeface="Times New Roman"/>
                <a:ea typeface="Times New Roman"/>
                <a:cs typeface="Times New Roman"/>
                <a:sym typeface="Times New Roman"/>
              </a:rPr>
              <a:t>:</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It includes the study of the marketing prospects and </a:t>
            </a:r>
            <a:r>
              <a:rPr b="1" lang="en-AU">
                <a:solidFill>
                  <a:srgbClr val="FF0000"/>
                </a:solidFill>
                <a:latin typeface="Times New Roman"/>
                <a:ea typeface="Times New Roman"/>
                <a:cs typeface="Times New Roman"/>
                <a:sym typeface="Times New Roman"/>
              </a:rPr>
              <a:t>demand of the product</a:t>
            </a:r>
            <a:r>
              <a:rPr b="1" lang="en-AU">
                <a:latin typeface="Times New Roman"/>
                <a:ea typeface="Times New Roman"/>
                <a:cs typeface="Times New Roman"/>
                <a:sym typeface="Times New Roman"/>
              </a:rPr>
              <a:t>, considering (a) potential size and composition of the market (b) present and projected demand of the product/services.</a:t>
            </a:r>
            <a:endParaRPr b="1">
              <a:latin typeface="Times New Roman"/>
              <a:ea typeface="Times New Roman"/>
              <a:cs typeface="Times New Roman"/>
              <a:sym typeface="Times New Roman"/>
            </a:endParaRPr>
          </a:p>
          <a:p>
            <a:pPr indent="0" lvl="0" marL="0" rtl="0" algn="ctr">
              <a:lnSpc>
                <a:spcPct val="90000"/>
              </a:lnSpc>
              <a:spcBef>
                <a:spcPts val="1000"/>
              </a:spcBef>
              <a:spcAft>
                <a:spcPts val="0"/>
              </a:spcAft>
              <a:buClr>
                <a:srgbClr val="00B050"/>
              </a:buClr>
              <a:buSzPts val="2800"/>
              <a:buNone/>
            </a:pPr>
            <a:r>
              <a:rPr b="1" lang="en-AU">
                <a:solidFill>
                  <a:srgbClr val="00B050"/>
                </a:solidFill>
                <a:latin typeface="Times New Roman"/>
                <a:ea typeface="Times New Roman"/>
                <a:cs typeface="Times New Roman"/>
                <a:sym typeface="Times New Roman"/>
              </a:rPr>
              <a:t>After the completion of this phase, a go/no-go decision is made. </a:t>
            </a:r>
            <a:endParaRPr b="1">
              <a:solidFill>
                <a:srgbClr val="00B050"/>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11" name="Google Shape;311;p26"/>
          <p:cNvSpPr txBox="1"/>
          <p:nvPr>
            <p:ph type="title"/>
          </p:nvPr>
        </p:nvSpPr>
        <p:spPr>
          <a:xfrm>
            <a:off x="498007" y="0"/>
            <a:ext cx="10145609"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7"/>
          <p:cNvSpPr txBox="1"/>
          <p:nvPr>
            <p:ph idx="1" type="body"/>
          </p:nvPr>
        </p:nvSpPr>
        <p:spPr>
          <a:xfrm>
            <a:off x="873457" y="1267607"/>
            <a:ext cx="9512490" cy="5351557"/>
          </a:xfrm>
          <a:prstGeom prst="rect">
            <a:avLst/>
          </a:prstGeom>
          <a:noFill/>
          <a:ln>
            <a:noFill/>
          </a:ln>
        </p:spPr>
        <p:txBody>
          <a:bodyPr anchorCtr="0" anchor="t" bIns="45700" lIns="91425" spcFirstLastPara="1" rIns="91425" wrap="square" tIns="45700">
            <a:normAutofit fontScale="25000" lnSpcReduction="20000"/>
          </a:bodyPr>
          <a:lstStyle/>
          <a:p>
            <a:pPr indent="0" lvl="0" marL="0" rtl="0" algn="l">
              <a:lnSpc>
                <a:spcPct val="120000"/>
              </a:lnSpc>
              <a:spcBef>
                <a:spcPts val="0"/>
              </a:spcBef>
              <a:spcAft>
                <a:spcPts val="0"/>
              </a:spcAft>
              <a:buClr>
                <a:srgbClr val="FF0000"/>
              </a:buClr>
              <a:buSzPct val="100000"/>
              <a:buNone/>
            </a:pPr>
            <a:r>
              <a:rPr b="1" lang="en-AU">
                <a:solidFill>
                  <a:srgbClr val="FF0000"/>
                </a:solidFill>
                <a:latin typeface="Times New Roman"/>
                <a:ea typeface="Times New Roman"/>
                <a:cs typeface="Times New Roman"/>
                <a:sym typeface="Times New Roman"/>
              </a:rPr>
              <a:t>     </a:t>
            </a:r>
            <a:endParaRPr/>
          </a:p>
          <a:p>
            <a:pPr indent="0" lvl="0" marL="0" rtl="0" algn="l">
              <a:lnSpc>
                <a:spcPct val="120000"/>
              </a:lnSpc>
              <a:spcBef>
                <a:spcPts val="1000"/>
              </a:spcBef>
              <a:spcAft>
                <a:spcPts val="0"/>
              </a:spcAft>
              <a:buClr>
                <a:srgbClr val="4638F8"/>
              </a:buClr>
              <a:buSzPct val="100000"/>
              <a:buNone/>
            </a:pPr>
            <a:r>
              <a:rPr b="1" lang="en-AU" sz="11200">
                <a:solidFill>
                  <a:srgbClr val="4638F8"/>
                </a:solidFill>
                <a:latin typeface="Times New Roman"/>
                <a:ea typeface="Times New Roman"/>
                <a:cs typeface="Times New Roman"/>
                <a:sym typeface="Times New Roman"/>
              </a:rPr>
              <a:t>2.  Planning</a:t>
            </a:r>
            <a:r>
              <a:rPr b="1" lang="en-AU" sz="11200">
                <a:solidFill>
                  <a:srgbClr val="FF0000"/>
                </a:solidFill>
                <a:latin typeface="Times New Roman"/>
                <a:ea typeface="Times New Roman"/>
                <a:cs typeface="Times New Roman"/>
                <a:sym typeface="Times New Roman"/>
              </a:rPr>
              <a:t> </a:t>
            </a:r>
            <a:r>
              <a:rPr b="1" lang="en-AU" sz="11200">
                <a:solidFill>
                  <a:srgbClr val="4638F8"/>
                </a:solidFill>
                <a:latin typeface="Times New Roman"/>
                <a:ea typeface="Times New Roman"/>
                <a:cs typeface="Times New Roman"/>
                <a:sym typeface="Times New Roman"/>
              </a:rPr>
              <a:t>Phase</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AU" sz="11200">
                <a:latin typeface="Times New Roman"/>
                <a:ea typeface="Times New Roman"/>
                <a:cs typeface="Times New Roman"/>
                <a:sym typeface="Times New Roman"/>
              </a:rPr>
              <a:t>Planning is deciding in advance the </a:t>
            </a:r>
            <a:r>
              <a:rPr b="1" lang="en-AU" sz="11200">
                <a:solidFill>
                  <a:srgbClr val="FF0000"/>
                </a:solidFill>
                <a:latin typeface="Times New Roman"/>
                <a:ea typeface="Times New Roman"/>
                <a:cs typeface="Times New Roman"/>
                <a:sym typeface="Times New Roman"/>
              </a:rPr>
              <a:t>future course of actions </a:t>
            </a:r>
            <a:r>
              <a:rPr b="1" lang="en-AU" sz="11200">
                <a:latin typeface="Times New Roman"/>
                <a:ea typeface="Times New Roman"/>
                <a:cs typeface="Times New Roman"/>
                <a:sym typeface="Times New Roman"/>
              </a:rPr>
              <a:t>which is the primary function of management. [8]</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AU" sz="11200">
                <a:latin typeface="Times New Roman"/>
                <a:ea typeface="Times New Roman"/>
                <a:cs typeface="Times New Roman"/>
                <a:sym typeface="Times New Roman"/>
              </a:rPr>
              <a:t> Major activities carried out in this phase are: </a:t>
            </a:r>
            <a:endParaRPr/>
          </a:p>
          <a:p>
            <a:pPr indent="0" lvl="0" marL="0" rtl="0" algn="just">
              <a:lnSpc>
                <a:spcPct val="120000"/>
              </a:lnSpc>
              <a:spcBef>
                <a:spcPts val="1000"/>
              </a:spcBef>
              <a:spcAft>
                <a:spcPts val="0"/>
              </a:spcAft>
              <a:buClr>
                <a:schemeClr val="dk1"/>
              </a:buClr>
              <a:buSzPct val="100000"/>
              <a:buNone/>
            </a:pPr>
            <a:r>
              <a:rPr b="1" lang="en-AU" sz="11200">
                <a:latin typeface="Times New Roman"/>
                <a:ea typeface="Times New Roman"/>
                <a:cs typeface="Times New Roman"/>
                <a:sym typeface="Times New Roman"/>
              </a:rPr>
              <a:t> </a:t>
            </a:r>
            <a:r>
              <a:rPr b="1" lang="en-AU" sz="11200">
                <a:solidFill>
                  <a:srgbClr val="7030A0"/>
                </a:solidFill>
                <a:latin typeface="Times New Roman"/>
                <a:ea typeface="Times New Roman"/>
                <a:cs typeface="Times New Roman"/>
                <a:sym typeface="Times New Roman"/>
              </a:rPr>
              <a:t>(a)    </a:t>
            </a:r>
            <a:r>
              <a:rPr b="1" lang="en-AU" sz="11200" u="sng">
                <a:solidFill>
                  <a:srgbClr val="7030A0"/>
                </a:solidFill>
                <a:latin typeface="Times New Roman"/>
                <a:ea typeface="Times New Roman"/>
                <a:cs typeface="Times New Roman"/>
                <a:sym typeface="Times New Roman"/>
              </a:rPr>
              <a:t>Work breakdown structure</a:t>
            </a:r>
            <a:r>
              <a:rPr b="1" lang="en-AU" sz="11200" u="sng">
                <a:latin typeface="Times New Roman"/>
                <a:ea typeface="Times New Roman"/>
                <a:cs typeface="Times New Roman"/>
                <a:sym typeface="Times New Roman"/>
              </a:rPr>
              <a:t>: </a:t>
            </a:r>
            <a:endParaRPr/>
          </a:p>
          <a:p>
            <a:pPr indent="-228600" lvl="0" marL="228600" rtl="0" algn="just">
              <a:lnSpc>
                <a:spcPct val="120000"/>
              </a:lnSpc>
              <a:spcBef>
                <a:spcPts val="1000"/>
              </a:spcBef>
              <a:spcAft>
                <a:spcPts val="0"/>
              </a:spcAft>
              <a:buClr>
                <a:schemeClr val="dk1"/>
              </a:buClr>
              <a:buSzPct val="100000"/>
              <a:buChar char="•"/>
            </a:pPr>
            <a:r>
              <a:rPr b="1" lang="en-AU" sz="11200">
                <a:latin typeface="Times New Roman"/>
                <a:ea typeface="Times New Roman"/>
                <a:cs typeface="Times New Roman"/>
                <a:sym typeface="Times New Roman"/>
              </a:rPr>
              <a:t>The project is broken down into small elements so that all the activities to be performed in the project are included. </a:t>
            </a:r>
            <a:endParaRPr b="1" sz="11200">
              <a:latin typeface="Times New Roman"/>
              <a:ea typeface="Times New Roman"/>
              <a:cs typeface="Times New Roman"/>
              <a:sym typeface="Times New Roman"/>
            </a:endParaRPr>
          </a:p>
          <a:p>
            <a:pPr indent="-228600" lvl="0" marL="228600" rtl="0" algn="just">
              <a:lnSpc>
                <a:spcPct val="120000"/>
              </a:lnSpc>
              <a:spcBef>
                <a:spcPts val="1000"/>
              </a:spcBef>
              <a:spcAft>
                <a:spcPts val="0"/>
              </a:spcAft>
              <a:buClr>
                <a:schemeClr val="dk1"/>
              </a:buClr>
              <a:buSzPct val="100000"/>
              <a:buChar char="•"/>
            </a:pPr>
            <a:r>
              <a:rPr b="1" lang="en-AU" sz="11200">
                <a:latin typeface="Times New Roman"/>
                <a:ea typeface="Times New Roman"/>
                <a:cs typeface="Times New Roman"/>
                <a:sym typeface="Times New Roman"/>
              </a:rPr>
              <a:t>Allocation of roles and responsibilities to the different stakeholders. </a:t>
            </a:r>
            <a:endParaRPr/>
          </a:p>
          <a:p>
            <a:pPr indent="0" lvl="0" marL="0" rtl="0" algn="l">
              <a:lnSpc>
                <a:spcPct val="120000"/>
              </a:lnSpc>
              <a:spcBef>
                <a:spcPts val="1000"/>
              </a:spcBef>
              <a:spcAft>
                <a:spcPts val="0"/>
              </a:spcAft>
              <a:buClr>
                <a:schemeClr val="dk1"/>
              </a:buClr>
              <a:buSzPct val="100000"/>
              <a:buNone/>
            </a:pPr>
            <a:r>
              <a:rPr b="1" lang="en-AU" sz="11200">
                <a:latin typeface="Times New Roman"/>
                <a:ea typeface="Times New Roman"/>
                <a:cs typeface="Times New Roman"/>
                <a:sym typeface="Times New Roman"/>
              </a:rPr>
              <a:t> </a:t>
            </a:r>
            <a:endParaRPr b="1" sz="11200">
              <a:latin typeface="Times New Roman"/>
              <a:ea typeface="Times New Roman"/>
              <a:cs typeface="Times New Roman"/>
              <a:sym typeface="Times New Roman"/>
            </a:endParaRPr>
          </a:p>
          <a:p>
            <a:pPr indent="0" lvl="0" marL="0" rtl="0" algn="l">
              <a:lnSpc>
                <a:spcPct val="120000"/>
              </a:lnSpc>
              <a:spcBef>
                <a:spcPts val="1000"/>
              </a:spcBef>
              <a:spcAft>
                <a:spcPts val="0"/>
              </a:spcAft>
              <a:buClr>
                <a:schemeClr val="dk1"/>
              </a:buClr>
              <a:buSzPct val="100000"/>
              <a:buNone/>
            </a:pPr>
            <a:r>
              <a:t/>
            </a:r>
            <a:endParaRPr b="1" sz="8600">
              <a:latin typeface="Times New Roman"/>
              <a:ea typeface="Times New Roman"/>
              <a:cs typeface="Times New Roman"/>
              <a:sym typeface="Times New Roman"/>
            </a:endParaRPr>
          </a:p>
          <a:p>
            <a:pPr indent="0" lvl="0" marL="0" rtl="0" algn="l">
              <a:lnSpc>
                <a:spcPct val="120000"/>
              </a:lnSpc>
              <a:spcBef>
                <a:spcPts val="1000"/>
              </a:spcBef>
              <a:spcAft>
                <a:spcPts val="0"/>
              </a:spcAft>
              <a:buClr>
                <a:schemeClr val="dk1"/>
              </a:buClr>
              <a:buSzPct val="100000"/>
              <a:buNone/>
            </a:pPr>
            <a:r>
              <a:t/>
            </a:r>
            <a:endParaRPr b="1" sz="8600">
              <a:latin typeface="Times New Roman"/>
              <a:ea typeface="Times New Roman"/>
              <a:cs typeface="Times New Roman"/>
              <a:sym typeface="Times New Roman"/>
            </a:endParaRPr>
          </a:p>
        </p:txBody>
      </p:sp>
      <p:sp>
        <p:nvSpPr>
          <p:cNvPr id="317" name="Google Shape;317;p27"/>
          <p:cNvSpPr txBox="1"/>
          <p:nvPr>
            <p:ph type="title"/>
          </p:nvPr>
        </p:nvSpPr>
        <p:spPr>
          <a:xfrm>
            <a:off x="1848134" y="187704"/>
            <a:ext cx="838768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8"/>
          <p:cNvSpPr txBox="1"/>
          <p:nvPr>
            <p:ph idx="1" type="body"/>
          </p:nvPr>
        </p:nvSpPr>
        <p:spPr>
          <a:xfrm>
            <a:off x="722194" y="1279712"/>
            <a:ext cx="9984474" cy="5455457"/>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7030A0"/>
              </a:buClr>
              <a:buSzPts val="2800"/>
              <a:buAutoNum type="alphaLcParenBoth" startAt="2"/>
            </a:pPr>
            <a:r>
              <a:rPr b="1" lang="en-AU" u="sng">
                <a:solidFill>
                  <a:srgbClr val="7030A0"/>
                </a:solidFill>
                <a:latin typeface="Times New Roman"/>
                <a:ea typeface="Times New Roman"/>
                <a:cs typeface="Times New Roman"/>
                <a:sym typeface="Times New Roman"/>
              </a:rPr>
              <a:t>Cost and Schedule Planning</a:t>
            </a:r>
            <a:r>
              <a:rPr b="1" lang="en-AU">
                <a:latin typeface="Times New Roman"/>
                <a:ea typeface="Times New Roman"/>
                <a:cs typeface="Times New Roman"/>
                <a:sym typeface="Times New Roman"/>
              </a:rPr>
              <a:t>:</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After breaking down the project, the </a:t>
            </a:r>
            <a:r>
              <a:rPr b="1" lang="en-AU">
                <a:solidFill>
                  <a:srgbClr val="FF0000"/>
                </a:solidFill>
                <a:latin typeface="Times New Roman"/>
                <a:ea typeface="Times New Roman"/>
                <a:cs typeface="Times New Roman"/>
                <a:sym typeface="Times New Roman"/>
              </a:rPr>
              <a:t>time and cost of each   activity is determined</a:t>
            </a:r>
            <a:r>
              <a:rPr b="1" lang="en-AU">
                <a:latin typeface="Times New Roman"/>
                <a:ea typeface="Times New Roman"/>
                <a:cs typeface="Times New Roman"/>
                <a:sym typeface="Times New Roman"/>
              </a:rPr>
              <a:t> and overall time and cost of the project is determined. </a:t>
            </a:r>
            <a:endParaRPr b="1">
              <a:latin typeface="Times New Roman"/>
              <a:ea typeface="Times New Roman"/>
              <a:cs typeface="Times New Roman"/>
              <a:sym typeface="Times New Roman"/>
            </a:endParaRPr>
          </a:p>
          <a:p>
            <a:pPr indent="0" lvl="0" marL="0" rtl="0" algn="l">
              <a:lnSpc>
                <a:spcPct val="100000"/>
              </a:lnSpc>
              <a:spcBef>
                <a:spcPts val="1000"/>
              </a:spcBef>
              <a:spcAft>
                <a:spcPts val="0"/>
              </a:spcAft>
              <a:buClr>
                <a:srgbClr val="7030A0"/>
              </a:buClr>
              <a:buSzPts val="2800"/>
              <a:buNone/>
            </a:pPr>
            <a:r>
              <a:rPr b="1" lang="en-AU">
                <a:solidFill>
                  <a:srgbClr val="7030A0"/>
                </a:solidFill>
                <a:latin typeface="Times New Roman"/>
                <a:ea typeface="Times New Roman"/>
                <a:cs typeface="Times New Roman"/>
                <a:sym typeface="Times New Roman"/>
              </a:rPr>
              <a:t>(c)   </a:t>
            </a:r>
            <a:r>
              <a:rPr b="1" lang="en-AU" u="sng">
                <a:solidFill>
                  <a:srgbClr val="7030A0"/>
                </a:solidFill>
                <a:latin typeface="Times New Roman"/>
                <a:ea typeface="Times New Roman"/>
                <a:cs typeface="Times New Roman"/>
                <a:sym typeface="Times New Roman"/>
              </a:rPr>
              <a:t>Contract terms and condition</a:t>
            </a:r>
            <a:r>
              <a:rPr b="1" lang="en-AU">
                <a:latin typeface="Times New Roman"/>
                <a:ea typeface="Times New Roman"/>
                <a:cs typeface="Times New Roman"/>
                <a:sym typeface="Times New Roman"/>
              </a:rPr>
              <a:t>:</a:t>
            </a:r>
            <a:r>
              <a:rPr b="1" lang="en-AU" u="sng">
                <a:latin typeface="Times New Roman"/>
                <a:ea typeface="Times New Roman"/>
                <a:cs typeface="Times New Roman"/>
                <a:sym typeface="Times New Roman"/>
              </a:rPr>
              <a: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Procurement related works are also  carried out in this phase which involves two major type of activities: [9]</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ts val="2800"/>
              <a:buNone/>
            </a:pPr>
            <a:r>
              <a:rPr b="1" lang="en-AU">
                <a:latin typeface="Times New Roman"/>
                <a:ea typeface="Times New Roman"/>
                <a:cs typeface="Times New Roman"/>
                <a:sym typeface="Times New Roman"/>
              </a:rPr>
              <a:t>  (i) Contracting and sub contracting for services of general and speciality construction contractors. </a:t>
            </a:r>
            <a:endParaRPr/>
          </a:p>
          <a:p>
            <a:pPr indent="0" lvl="0" marL="0" rtl="0" algn="just">
              <a:lnSpc>
                <a:spcPct val="100000"/>
              </a:lnSpc>
              <a:spcBef>
                <a:spcPts val="1000"/>
              </a:spcBef>
              <a:spcAft>
                <a:spcPts val="0"/>
              </a:spcAft>
              <a:buClr>
                <a:schemeClr val="dk1"/>
              </a:buClr>
              <a:buSzPts val="2800"/>
              <a:buNone/>
            </a:pPr>
            <a:r>
              <a:rPr b="1" lang="en-AU">
                <a:latin typeface="Times New Roman"/>
                <a:ea typeface="Times New Roman"/>
                <a:cs typeface="Times New Roman"/>
                <a:sym typeface="Times New Roman"/>
              </a:rPr>
              <a:t>  (ii) Obtaining materials and equipment required to construct the project.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
        <p:nvSpPr>
          <p:cNvPr id="323" name="Google Shape;323;p28"/>
          <p:cNvSpPr txBox="1"/>
          <p:nvPr>
            <p:ph type="title"/>
          </p:nvPr>
        </p:nvSpPr>
        <p:spPr>
          <a:xfrm>
            <a:off x="1356815" y="76980"/>
            <a:ext cx="8715233"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9"/>
          <p:cNvSpPr txBox="1"/>
          <p:nvPr>
            <p:ph idx="1" type="body"/>
          </p:nvPr>
        </p:nvSpPr>
        <p:spPr>
          <a:xfrm>
            <a:off x="810904" y="1445027"/>
            <a:ext cx="9861645" cy="5037659"/>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4638F8"/>
              </a:buClr>
              <a:buSzPts val="2800"/>
              <a:buAutoNum type="arabicPeriod" startAt="3"/>
            </a:pPr>
            <a:r>
              <a:rPr b="1" lang="en-AU">
                <a:solidFill>
                  <a:srgbClr val="4638F8"/>
                </a:solidFill>
                <a:latin typeface="Times New Roman"/>
                <a:ea typeface="Times New Roman"/>
                <a:cs typeface="Times New Roman"/>
                <a:sym typeface="Times New Roman"/>
              </a:rPr>
              <a:t>Engineering and Design Phase  </a:t>
            </a:r>
            <a:endParaRPr/>
          </a:p>
          <a:p>
            <a:pPr indent="-228600" lvl="0" marL="228600" rtl="0" algn="l">
              <a:lnSpc>
                <a:spcPct val="90000"/>
              </a:lnSpc>
              <a:spcBef>
                <a:spcPts val="1000"/>
              </a:spcBef>
              <a:spcAft>
                <a:spcPts val="0"/>
              </a:spcAft>
              <a:buClr>
                <a:schemeClr val="dk1"/>
              </a:buClr>
              <a:buSzPts val="2800"/>
              <a:buFont typeface="Noto Sans Symbols"/>
              <a:buChar char="⮚"/>
            </a:pPr>
            <a:r>
              <a:rPr lang="en-AU"/>
              <a:t> </a:t>
            </a:r>
            <a:r>
              <a:rPr b="1" lang="en-AU">
                <a:latin typeface="Times New Roman"/>
                <a:ea typeface="Times New Roman"/>
                <a:cs typeface="Times New Roman"/>
                <a:sym typeface="Times New Roman"/>
              </a:rPr>
              <a:t>This Phase includes:</a:t>
            </a:r>
            <a:r>
              <a:rPr lang="en-AU"/>
              <a:t> </a:t>
            </a:r>
            <a:endParaRPr/>
          </a:p>
          <a:p>
            <a:pPr indent="-514350" lvl="0" marL="514350" rtl="0" algn="l">
              <a:lnSpc>
                <a:spcPct val="90000"/>
              </a:lnSpc>
              <a:spcBef>
                <a:spcPts val="1000"/>
              </a:spcBef>
              <a:spcAft>
                <a:spcPts val="0"/>
              </a:spcAft>
              <a:buClr>
                <a:srgbClr val="7030A0"/>
              </a:buClr>
              <a:buSzPts val="2800"/>
              <a:buAutoNum type="alphaLcParenBoth"/>
            </a:pPr>
            <a:r>
              <a:rPr b="1" lang="en-AU" u="sng">
                <a:solidFill>
                  <a:srgbClr val="7030A0"/>
                </a:solidFill>
                <a:latin typeface="Times New Roman"/>
                <a:ea typeface="Times New Roman"/>
                <a:cs typeface="Times New Roman"/>
                <a:sym typeface="Times New Roman"/>
              </a:rPr>
              <a:t>Preliminary Engineering and Design: </a:t>
            </a:r>
            <a:endParaRPr b="1" u="sng">
              <a:solidFill>
                <a:srgbClr val="7030A0"/>
              </a:solidFill>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It stresses architectural concepts, evaluation of technological process alternatives, size and capacity decisions, and comparative economic studies. [9]</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For example: In designing dam, hydropower, irrigation channel preliminary design requires analysis of hydrological characteristics, geological condition, precise location of dam etc.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29" name="Google Shape;329;p29"/>
          <p:cNvSpPr txBox="1"/>
          <p:nvPr>
            <p:ph type="title"/>
          </p:nvPr>
        </p:nvSpPr>
        <p:spPr>
          <a:xfrm>
            <a:off x="1193042" y="0"/>
            <a:ext cx="851051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0"/>
          <p:cNvSpPr txBox="1"/>
          <p:nvPr>
            <p:ph idx="1" type="body"/>
          </p:nvPr>
        </p:nvSpPr>
        <p:spPr>
          <a:xfrm>
            <a:off x="838200" y="1825625"/>
            <a:ext cx="9875293" cy="473894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7030A0"/>
              </a:buClr>
              <a:buSzPts val="2800"/>
              <a:buAutoNum type="alphaLcParenBoth" startAt="2"/>
            </a:pPr>
            <a:r>
              <a:rPr b="1" lang="en-AU" u="sng">
                <a:solidFill>
                  <a:srgbClr val="7030A0"/>
                </a:solidFill>
                <a:latin typeface="Times New Roman"/>
                <a:ea typeface="Times New Roman"/>
                <a:cs typeface="Times New Roman"/>
                <a:sym typeface="Times New Roman"/>
              </a:rPr>
              <a:t>Detailed Engineering and Design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It involves the process of successively breaking down, analyzing and designing the structure and its elements.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It gives the information to the constructors exactly how to build the structure in the field considering the standard of safety. [9]</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This detailed phase include architects, interior designers, landscape architects, and several engineering disciplines including chemical, civil, electrical, mechanical etc. </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b="1" u="sng">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35" name="Google Shape;335;p30"/>
          <p:cNvSpPr txBox="1"/>
          <p:nvPr>
            <p:ph type="title"/>
          </p:nvPr>
        </p:nvSpPr>
        <p:spPr>
          <a:xfrm>
            <a:off x="1493292" y="160408"/>
            <a:ext cx="8428631"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1"/>
          <p:cNvSpPr txBox="1"/>
          <p:nvPr>
            <p:ph idx="1" type="body"/>
          </p:nvPr>
        </p:nvSpPr>
        <p:spPr>
          <a:xfrm>
            <a:off x="838200" y="1825625"/>
            <a:ext cx="10052713" cy="476624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4638F8"/>
              </a:buClr>
              <a:buSzPts val="2800"/>
              <a:buNone/>
            </a:pPr>
            <a:r>
              <a:rPr b="1" lang="en-AU">
                <a:solidFill>
                  <a:srgbClr val="4638F8"/>
                </a:solidFill>
                <a:latin typeface="Times New Roman"/>
                <a:ea typeface="Times New Roman"/>
                <a:cs typeface="Times New Roman"/>
                <a:sym typeface="Times New Roman"/>
              </a:rPr>
              <a:t>4.  Implementation and Controlling Phase  </a:t>
            </a:r>
            <a:endParaRPr b="1">
              <a:solidFill>
                <a:srgbClr val="4638F8"/>
              </a:solidFill>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phase is also known as the execution or construction phase. Relatively this is the </a:t>
            </a:r>
            <a:r>
              <a:rPr b="1" lang="en-AU">
                <a:solidFill>
                  <a:srgbClr val="FF0000"/>
                </a:solidFill>
                <a:latin typeface="Times New Roman"/>
                <a:ea typeface="Times New Roman"/>
                <a:cs typeface="Times New Roman"/>
                <a:sym typeface="Times New Roman"/>
              </a:rPr>
              <a:t>longest phase</a:t>
            </a:r>
            <a:r>
              <a:rPr b="1" lang="en-AU">
                <a:latin typeface="Times New Roman"/>
                <a:ea typeface="Times New Roman"/>
                <a:cs typeface="Times New Roman"/>
                <a:sym typeface="Times New Roman"/>
              </a:rPr>
              <a:t> in a project life cycle.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This phase involves about </a:t>
            </a:r>
            <a:r>
              <a:rPr b="1" lang="en-AU">
                <a:solidFill>
                  <a:srgbClr val="FF0000"/>
                </a:solidFill>
                <a:latin typeface="Times New Roman"/>
                <a:ea typeface="Times New Roman"/>
                <a:cs typeface="Times New Roman"/>
                <a:sym typeface="Times New Roman"/>
              </a:rPr>
              <a:t>80% of the total project work and the resources </a:t>
            </a:r>
            <a:r>
              <a:rPr b="1" lang="en-AU">
                <a:latin typeface="Times New Roman"/>
                <a:ea typeface="Times New Roman"/>
                <a:cs typeface="Times New Roman"/>
                <a:sym typeface="Times New Roman"/>
              </a:rPr>
              <a:t>are also extensively used.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the mark or signal that something starts growing in the project site and </a:t>
            </a:r>
            <a:r>
              <a:rPr b="1" lang="en-AU">
                <a:solidFill>
                  <a:srgbClr val="FF0000"/>
                </a:solidFill>
                <a:latin typeface="Times New Roman"/>
                <a:ea typeface="Times New Roman"/>
                <a:cs typeface="Times New Roman"/>
                <a:sym typeface="Times New Roman"/>
              </a:rPr>
              <a:t>stakeholders can see the project visibly</a:t>
            </a:r>
            <a:r>
              <a:rPr b="1" lang="en-AU">
                <a:latin typeface="Times New Roman"/>
                <a:ea typeface="Times New Roman"/>
                <a:cs typeface="Times New Roman"/>
                <a:sym typeface="Times New Roman"/>
              </a:rPr>
              <a:t>.  [3]</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41" name="Google Shape;341;p31"/>
          <p:cNvSpPr txBox="1"/>
          <p:nvPr>
            <p:ph type="title"/>
          </p:nvPr>
        </p:nvSpPr>
        <p:spPr>
          <a:xfrm>
            <a:off x="838200" y="228647"/>
            <a:ext cx="9493155"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2"/>
          <p:cNvSpPr txBox="1"/>
          <p:nvPr>
            <p:ph idx="1" type="body"/>
          </p:nvPr>
        </p:nvSpPr>
        <p:spPr>
          <a:xfrm>
            <a:off x="742666" y="1202732"/>
            <a:ext cx="10120952" cy="5471023"/>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100000"/>
              </a:lnSpc>
              <a:spcBef>
                <a:spcPts val="0"/>
              </a:spcBef>
              <a:spcAft>
                <a:spcPts val="0"/>
              </a:spcAft>
              <a:buClr>
                <a:schemeClr val="dk1"/>
              </a:buClr>
              <a:buSzPts val="2800"/>
              <a:buNone/>
            </a:pPr>
            <a:r>
              <a:rPr b="1" lang="en-AU">
                <a:latin typeface="Times New Roman"/>
                <a:ea typeface="Times New Roman"/>
                <a:cs typeface="Times New Roman"/>
                <a:sym typeface="Times New Roman"/>
              </a:rPr>
              <a:t>This Phase includes :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Application of the paper work physically in the real field.</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Mobilization of human and non human resources in accomplishing the activities defined in earlier phases.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Manufacturing, installation of machines and testing and civil works.</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Controlling is performed to check project performance at any point of time during implementation.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Risk management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Resolves issues if any</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The facility is substantially completed at this phase.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47" name="Google Shape;347;p32"/>
          <p:cNvSpPr txBox="1"/>
          <p:nvPr>
            <p:ph type="title"/>
          </p:nvPr>
        </p:nvSpPr>
        <p:spPr>
          <a:xfrm>
            <a:off x="974678" y="0"/>
            <a:ext cx="88790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3"/>
          <p:cNvSpPr txBox="1"/>
          <p:nvPr>
            <p:ph idx="1" type="body"/>
          </p:nvPr>
        </p:nvSpPr>
        <p:spPr>
          <a:xfrm>
            <a:off x="838200" y="1825625"/>
            <a:ext cx="9656928" cy="4351338"/>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4638F8"/>
              </a:buClr>
              <a:buSzPts val="2800"/>
              <a:buAutoNum type="arabicPeriod" startAt="5"/>
            </a:pPr>
            <a:r>
              <a:rPr b="1" lang="en-AU">
                <a:solidFill>
                  <a:srgbClr val="4638F8"/>
                </a:solidFill>
                <a:latin typeface="Times New Roman"/>
                <a:ea typeface="Times New Roman"/>
                <a:cs typeface="Times New Roman"/>
                <a:sym typeface="Times New Roman"/>
              </a:rPr>
              <a:t>Divestment/ Phase out/ Termination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This phase is the end of project and </a:t>
            </a:r>
            <a:r>
              <a:rPr b="1" lang="en-AU">
                <a:solidFill>
                  <a:srgbClr val="FF0000"/>
                </a:solidFill>
                <a:latin typeface="Times New Roman"/>
                <a:ea typeface="Times New Roman"/>
                <a:cs typeface="Times New Roman"/>
                <a:sym typeface="Times New Roman"/>
              </a:rPr>
              <a:t>project is brought to its completion.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The final testing and maintenance of the project is done and </a:t>
            </a:r>
            <a:r>
              <a:rPr b="1" lang="en-AU">
                <a:solidFill>
                  <a:srgbClr val="FF0000"/>
                </a:solidFill>
                <a:latin typeface="Times New Roman"/>
                <a:ea typeface="Times New Roman"/>
                <a:cs typeface="Times New Roman"/>
                <a:sym typeface="Times New Roman"/>
              </a:rPr>
              <a:t>handed over to the customer </a:t>
            </a:r>
            <a:r>
              <a:rPr b="1" lang="en-AU">
                <a:latin typeface="Times New Roman"/>
                <a:ea typeface="Times New Roman"/>
                <a:cs typeface="Times New Roman"/>
                <a:sym typeface="Times New Roman"/>
              </a:rPr>
              <a:t>and resources are released to other projects. </a:t>
            </a:r>
            <a:endParaRPr/>
          </a:p>
          <a:p>
            <a:pPr indent="-228600" lvl="0" marL="228600" rtl="0" algn="just">
              <a:lnSpc>
                <a:spcPct val="100000"/>
              </a:lnSpc>
              <a:spcBef>
                <a:spcPts val="1000"/>
              </a:spcBef>
              <a:spcAft>
                <a:spcPts val="0"/>
              </a:spcAft>
              <a:buClr>
                <a:schemeClr val="dk1"/>
              </a:buClr>
              <a:buSzPts val="2800"/>
              <a:buChar char="•"/>
            </a:pPr>
            <a:r>
              <a:rPr b="1" lang="en-AU">
                <a:latin typeface="Times New Roman"/>
                <a:ea typeface="Times New Roman"/>
                <a:cs typeface="Times New Roman"/>
                <a:sym typeface="Times New Roman"/>
              </a:rPr>
              <a:t>The basic tasks in this phase are evaluation and handover of the project output to the beneficiaries.</a:t>
            </a:r>
            <a:endParaRPr/>
          </a:p>
          <a:p>
            <a:pPr indent="-228600" lvl="0" marL="228600" rtl="0" algn="l">
              <a:lnSpc>
                <a:spcPct val="10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solidFill>
                <a:srgbClr val="4638F8"/>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solidFill>
                <a:srgbClr val="4638F8"/>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53" name="Google Shape;353;p33"/>
          <p:cNvSpPr txBox="1"/>
          <p:nvPr>
            <p:ph type="title"/>
          </p:nvPr>
        </p:nvSpPr>
        <p:spPr>
          <a:xfrm>
            <a:off x="1165746" y="269590"/>
            <a:ext cx="900183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4"/>
          <p:cNvSpPr txBox="1"/>
          <p:nvPr/>
        </p:nvSpPr>
        <p:spPr>
          <a:xfrm rot="-5400000">
            <a:off x="1326764" y="3642143"/>
            <a:ext cx="2239861" cy="44459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0000"/>
              </a:buClr>
              <a:buSzPts val="2000"/>
              <a:buFont typeface="Times New Roman"/>
              <a:buNone/>
            </a:pPr>
            <a:r>
              <a:rPr b="1" i="0" lang="en-AU" sz="2000" u="none" cap="none" strike="noStrike">
                <a:solidFill>
                  <a:srgbClr val="FF0000"/>
                </a:solidFill>
                <a:latin typeface="Times New Roman"/>
                <a:ea typeface="Times New Roman"/>
                <a:cs typeface="Times New Roman"/>
                <a:sym typeface="Times New Roman"/>
              </a:rPr>
              <a:t>Percent Complete</a:t>
            </a:r>
            <a:endParaRPr b="0" i="0" sz="2000" u="none" cap="none" strike="noStrike">
              <a:solidFill>
                <a:srgbClr val="FF0000"/>
              </a:solidFill>
              <a:latin typeface="Arial"/>
              <a:ea typeface="Arial"/>
              <a:cs typeface="Arial"/>
              <a:sym typeface="Arial"/>
            </a:endParaRPr>
          </a:p>
        </p:txBody>
      </p:sp>
      <p:cxnSp>
        <p:nvCxnSpPr>
          <p:cNvPr id="359" name="Google Shape;359;p34"/>
          <p:cNvCxnSpPr/>
          <p:nvPr/>
        </p:nvCxnSpPr>
        <p:spPr>
          <a:xfrm>
            <a:off x="8400296" y="2002846"/>
            <a:ext cx="0" cy="3870827"/>
          </a:xfrm>
          <a:prstGeom prst="straightConnector1">
            <a:avLst/>
          </a:prstGeom>
          <a:noFill/>
          <a:ln cap="flat" cmpd="sng" w="9525">
            <a:solidFill>
              <a:srgbClr val="000000"/>
            </a:solidFill>
            <a:prstDash val="dash"/>
            <a:round/>
            <a:headEnd len="med" w="med" type="none"/>
            <a:tailEnd len="med" w="med" type="none"/>
          </a:ln>
        </p:spPr>
      </p:cxnSp>
      <p:cxnSp>
        <p:nvCxnSpPr>
          <p:cNvPr id="360" name="Google Shape;360;p34"/>
          <p:cNvCxnSpPr/>
          <p:nvPr/>
        </p:nvCxnSpPr>
        <p:spPr>
          <a:xfrm>
            <a:off x="6996238" y="2669868"/>
            <a:ext cx="0" cy="3154479"/>
          </a:xfrm>
          <a:prstGeom prst="straightConnector1">
            <a:avLst/>
          </a:prstGeom>
          <a:noFill/>
          <a:ln cap="flat" cmpd="sng" w="9525">
            <a:solidFill>
              <a:srgbClr val="000000"/>
            </a:solidFill>
            <a:prstDash val="dash"/>
            <a:round/>
            <a:headEnd len="med" w="med" type="none"/>
            <a:tailEnd len="med" w="med" type="none"/>
          </a:ln>
        </p:spPr>
      </p:cxnSp>
      <p:cxnSp>
        <p:nvCxnSpPr>
          <p:cNvPr id="361" name="Google Shape;361;p34"/>
          <p:cNvCxnSpPr/>
          <p:nvPr/>
        </p:nvCxnSpPr>
        <p:spPr>
          <a:xfrm>
            <a:off x="5312497" y="4153833"/>
            <a:ext cx="1" cy="1706679"/>
          </a:xfrm>
          <a:prstGeom prst="straightConnector1">
            <a:avLst/>
          </a:prstGeom>
          <a:noFill/>
          <a:ln cap="flat" cmpd="sng" w="9525">
            <a:solidFill>
              <a:srgbClr val="000000"/>
            </a:solidFill>
            <a:prstDash val="dash"/>
            <a:round/>
            <a:headEnd len="med" w="med" type="none"/>
            <a:tailEnd len="med" w="med" type="none"/>
          </a:ln>
        </p:spPr>
      </p:cxnSp>
      <p:cxnSp>
        <p:nvCxnSpPr>
          <p:cNvPr id="362" name="Google Shape;362;p34"/>
          <p:cNvCxnSpPr/>
          <p:nvPr/>
        </p:nvCxnSpPr>
        <p:spPr>
          <a:xfrm flipH="1">
            <a:off x="3957626" y="5307054"/>
            <a:ext cx="19144" cy="560038"/>
          </a:xfrm>
          <a:prstGeom prst="straightConnector1">
            <a:avLst/>
          </a:prstGeom>
          <a:noFill/>
          <a:ln cap="flat" cmpd="sng" w="9525">
            <a:solidFill>
              <a:srgbClr val="000000"/>
            </a:solidFill>
            <a:prstDash val="dash"/>
            <a:round/>
            <a:headEnd len="med" w="med" type="none"/>
            <a:tailEnd len="med" w="med" type="none"/>
          </a:ln>
        </p:spPr>
      </p:cxnSp>
      <p:cxnSp>
        <p:nvCxnSpPr>
          <p:cNvPr id="363" name="Google Shape;363;p34"/>
          <p:cNvCxnSpPr/>
          <p:nvPr/>
        </p:nvCxnSpPr>
        <p:spPr>
          <a:xfrm>
            <a:off x="2898516" y="2299241"/>
            <a:ext cx="0" cy="3884098"/>
          </a:xfrm>
          <a:prstGeom prst="straightConnector1">
            <a:avLst/>
          </a:prstGeom>
          <a:noFill/>
          <a:ln cap="flat" cmpd="sng" w="28575">
            <a:solidFill>
              <a:srgbClr val="000000"/>
            </a:solidFill>
            <a:prstDash val="solid"/>
            <a:round/>
            <a:headEnd len="med" w="med" type="triangle"/>
            <a:tailEnd len="med" w="med" type="none"/>
          </a:ln>
        </p:spPr>
      </p:cxnSp>
      <p:sp>
        <p:nvSpPr>
          <p:cNvPr id="364" name="Google Shape;364;p34"/>
          <p:cNvSpPr txBox="1"/>
          <p:nvPr/>
        </p:nvSpPr>
        <p:spPr>
          <a:xfrm>
            <a:off x="8400296" y="5505834"/>
            <a:ext cx="746620"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Times New Roman"/>
              <a:buNone/>
            </a:pPr>
            <a:r>
              <a:rPr b="1" i="0" lang="en-AU" sz="2000" u="none" cap="none" strike="noStrike">
                <a:solidFill>
                  <a:srgbClr val="002060"/>
                </a:solidFill>
                <a:latin typeface="Times New Roman"/>
                <a:ea typeface="Times New Roman"/>
                <a:cs typeface="Times New Roman"/>
                <a:sym typeface="Times New Roman"/>
              </a:rPr>
              <a:t>End </a:t>
            </a:r>
            <a:endParaRPr b="0" i="0" sz="2000" u="none" cap="none" strike="noStrike">
              <a:solidFill>
                <a:srgbClr val="002060"/>
              </a:solidFill>
              <a:latin typeface="Arial"/>
              <a:ea typeface="Arial"/>
              <a:cs typeface="Arial"/>
              <a:sym typeface="Arial"/>
            </a:endParaRPr>
          </a:p>
        </p:txBody>
      </p:sp>
      <p:sp>
        <p:nvSpPr>
          <p:cNvPr id="365" name="Google Shape;365;p34"/>
          <p:cNvSpPr txBox="1"/>
          <p:nvPr/>
        </p:nvSpPr>
        <p:spPr>
          <a:xfrm>
            <a:off x="2151896" y="5429635"/>
            <a:ext cx="834763"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Times New Roman"/>
              <a:buNone/>
            </a:pPr>
            <a:r>
              <a:rPr b="1" i="0" lang="en-AU" sz="2000" u="none" cap="none" strike="noStrike">
                <a:solidFill>
                  <a:srgbClr val="002060"/>
                </a:solidFill>
                <a:latin typeface="Times New Roman"/>
                <a:ea typeface="Times New Roman"/>
                <a:cs typeface="Times New Roman"/>
                <a:sym typeface="Times New Roman"/>
              </a:rPr>
              <a:t>Start</a:t>
            </a:r>
            <a:r>
              <a:rPr b="1" i="0" lang="en-AU" sz="2000" u="none" cap="none" strike="noStrike">
                <a:solidFill>
                  <a:schemeClr val="dk1"/>
                </a:solidFill>
                <a:latin typeface="Times New Roman"/>
                <a:ea typeface="Times New Roman"/>
                <a:cs typeface="Times New Roman"/>
                <a:sym typeface="Times New Roman"/>
              </a:rPr>
              <a:t> </a:t>
            </a:r>
            <a:endParaRPr b="0" i="0" sz="2000" u="none" cap="none" strike="noStrike">
              <a:solidFill>
                <a:schemeClr val="dk1"/>
              </a:solidFill>
              <a:latin typeface="Arial"/>
              <a:ea typeface="Arial"/>
              <a:cs typeface="Arial"/>
              <a:sym typeface="Arial"/>
            </a:endParaRPr>
          </a:p>
        </p:txBody>
      </p:sp>
      <p:cxnSp>
        <p:nvCxnSpPr>
          <p:cNvPr id="366" name="Google Shape;366;p34"/>
          <p:cNvCxnSpPr/>
          <p:nvPr/>
        </p:nvCxnSpPr>
        <p:spPr>
          <a:xfrm>
            <a:off x="2898516" y="5873673"/>
            <a:ext cx="5910744" cy="0"/>
          </a:xfrm>
          <a:prstGeom prst="straightConnector1">
            <a:avLst/>
          </a:prstGeom>
          <a:noFill/>
          <a:ln cap="flat" cmpd="sng" w="28575">
            <a:solidFill>
              <a:srgbClr val="000000"/>
            </a:solidFill>
            <a:prstDash val="solid"/>
            <a:round/>
            <a:headEnd len="med" w="med" type="none"/>
            <a:tailEnd len="med" w="med" type="triangle"/>
          </a:ln>
        </p:spPr>
      </p:cxnSp>
      <p:sp>
        <p:nvSpPr>
          <p:cNvPr id="367" name="Google Shape;367;p34"/>
          <p:cNvSpPr/>
          <p:nvPr/>
        </p:nvSpPr>
        <p:spPr>
          <a:xfrm>
            <a:off x="2874139" y="2002845"/>
            <a:ext cx="5543566" cy="3821042"/>
          </a:xfrm>
          <a:custGeom>
            <a:rect b="b" l="l" r="r" t="t"/>
            <a:pathLst>
              <a:path extrusionOk="0" h="3868409" w="5670276">
                <a:moveTo>
                  <a:pt x="0" y="3868409"/>
                </a:moveTo>
                <a:cubicBezTo>
                  <a:pt x="419652" y="3706070"/>
                  <a:pt x="839305" y="3543731"/>
                  <a:pt x="1245705" y="3272061"/>
                </a:cubicBezTo>
                <a:cubicBezTo>
                  <a:pt x="1652105" y="3000391"/>
                  <a:pt x="2438400" y="2238391"/>
                  <a:pt x="2438400" y="2238391"/>
                </a:cubicBezTo>
                <a:cubicBezTo>
                  <a:pt x="2917687" y="1816530"/>
                  <a:pt x="3606801" y="1103122"/>
                  <a:pt x="4121427" y="740896"/>
                </a:cubicBezTo>
                <a:cubicBezTo>
                  <a:pt x="4636053" y="378670"/>
                  <a:pt x="5287618" y="177678"/>
                  <a:pt x="5526157" y="65035"/>
                </a:cubicBezTo>
                <a:cubicBezTo>
                  <a:pt x="5764696" y="-47609"/>
                  <a:pt x="5658678" y="8713"/>
                  <a:pt x="5552661" y="65035"/>
                </a:cubicBezTo>
              </a:path>
            </a:pathLst>
          </a:custGeom>
          <a:no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8" name="Google Shape;368;p34"/>
          <p:cNvSpPr txBox="1"/>
          <p:nvPr/>
        </p:nvSpPr>
        <p:spPr>
          <a:xfrm>
            <a:off x="2967503" y="5860298"/>
            <a:ext cx="1073093"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Stage I</a:t>
            </a:r>
            <a:r>
              <a:rPr b="1" i="0" lang="en-AU" sz="2000" u="none" cap="none" strike="noStrike">
                <a:solidFill>
                  <a:srgbClr val="002060"/>
                </a:solidFill>
                <a:latin typeface="Times New Roman"/>
                <a:ea typeface="Times New Roman"/>
                <a:cs typeface="Times New Roman"/>
                <a:sym typeface="Times New Roman"/>
              </a:rPr>
              <a:t> </a:t>
            </a:r>
            <a:endParaRPr b="0" i="0" sz="2000" u="none" cap="none" strike="noStrike">
              <a:solidFill>
                <a:srgbClr val="002060"/>
              </a:solidFill>
              <a:latin typeface="Arial"/>
              <a:ea typeface="Arial"/>
              <a:cs typeface="Arial"/>
              <a:sym typeface="Arial"/>
            </a:endParaRPr>
          </a:p>
        </p:txBody>
      </p:sp>
      <p:sp>
        <p:nvSpPr>
          <p:cNvPr id="369" name="Google Shape;369;p34"/>
          <p:cNvSpPr txBox="1"/>
          <p:nvPr/>
        </p:nvSpPr>
        <p:spPr>
          <a:xfrm>
            <a:off x="4142252" y="5823887"/>
            <a:ext cx="1073093"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Stage II </a:t>
            </a:r>
            <a:endParaRPr b="0" i="0" sz="2000" u="none" cap="none" strike="noStrike">
              <a:solidFill>
                <a:srgbClr val="C00000"/>
              </a:solidFill>
              <a:latin typeface="Arial"/>
              <a:ea typeface="Arial"/>
              <a:cs typeface="Arial"/>
              <a:sym typeface="Arial"/>
            </a:endParaRPr>
          </a:p>
        </p:txBody>
      </p:sp>
      <p:sp>
        <p:nvSpPr>
          <p:cNvPr id="370" name="Google Shape;370;p34"/>
          <p:cNvSpPr txBox="1"/>
          <p:nvPr/>
        </p:nvSpPr>
        <p:spPr>
          <a:xfrm>
            <a:off x="5686150" y="5844356"/>
            <a:ext cx="1428504"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Stage III </a:t>
            </a:r>
            <a:endParaRPr b="0" i="0" sz="2000" u="none" cap="none" strike="noStrike">
              <a:solidFill>
                <a:srgbClr val="C00000"/>
              </a:solidFill>
              <a:latin typeface="Arial"/>
              <a:ea typeface="Arial"/>
              <a:cs typeface="Arial"/>
              <a:sym typeface="Arial"/>
            </a:endParaRPr>
          </a:p>
        </p:txBody>
      </p:sp>
      <p:sp>
        <p:nvSpPr>
          <p:cNvPr id="371" name="Google Shape;371;p34"/>
          <p:cNvSpPr txBox="1"/>
          <p:nvPr/>
        </p:nvSpPr>
        <p:spPr>
          <a:xfrm>
            <a:off x="7327203" y="5852619"/>
            <a:ext cx="1298378"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Stage IV </a:t>
            </a:r>
            <a:endParaRPr b="0" i="0" sz="2000" u="none" cap="none" strike="noStrike">
              <a:solidFill>
                <a:srgbClr val="C00000"/>
              </a:solidFill>
              <a:latin typeface="Arial"/>
              <a:ea typeface="Arial"/>
              <a:cs typeface="Arial"/>
              <a:sym typeface="Arial"/>
            </a:endParaRPr>
          </a:p>
        </p:txBody>
      </p:sp>
      <p:cxnSp>
        <p:nvCxnSpPr>
          <p:cNvPr id="372" name="Google Shape;372;p34"/>
          <p:cNvCxnSpPr/>
          <p:nvPr/>
        </p:nvCxnSpPr>
        <p:spPr>
          <a:xfrm>
            <a:off x="3954632" y="4684200"/>
            <a:ext cx="0" cy="622854"/>
          </a:xfrm>
          <a:prstGeom prst="straightConnector1">
            <a:avLst/>
          </a:prstGeom>
          <a:noFill/>
          <a:ln cap="flat" cmpd="sng" w="28575">
            <a:solidFill>
              <a:schemeClr val="accent1"/>
            </a:solidFill>
            <a:prstDash val="solid"/>
            <a:miter lim="800000"/>
            <a:headEnd len="sm" w="sm" type="none"/>
            <a:tailEnd len="med" w="med" type="triangle"/>
          </a:ln>
        </p:spPr>
      </p:cxnSp>
      <p:sp>
        <p:nvSpPr>
          <p:cNvPr id="373" name="Google Shape;373;p34"/>
          <p:cNvSpPr txBox="1"/>
          <p:nvPr/>
        </p:nvSpPr>
        <p:spPr>
          <a:xfrm>
            <a:off x="3241729" y="3705181"/>
            <a:ext cx="1350254"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Project “GO” Decision</a:t>
            </a:r>
            <a:r>
              <a:rPr b="1" i="0" lang="en-AU" sz="2000" u="none" cap="none" strike="noStrike">
                <a:solidFill>
                  <a:srgbClr val="002060"/>
                </a:solidFill>
                <a:latin typeface="Times New Roman"/>
                <a:ea typeface="Times New Roman"/>
                <a:cs typeface="Times New Roman"/>
                <a:sym typeface="Times New Roman"/>
              </a:rPr>
              <a:t> </a:t>
            </a:r>
            <a:endParaRPr b="0" i="0" sz="2000" u="none" cap="none" strike="noStrike">
              <a:solidFill>
                <a:srgbClr val="002060"/>
              </a:solidFill>
              <a:latin typeface="Arial"/>
              <a:ea typeface="Arial"/>
              <a:cs typeface="Arial"/>
              <a:sym typeface="Arial"/>
            </a:endParaRPr>
          </a:p>
        </p:txBody>
      </p:sp>
      <p:cxnSp>
        <p:nvCxnSpPr>
          <p:cNvPr id="374" name="Google Shape;374;p34"/>
          <p:cNvCxnSpPr/>
          <p:nvPr/>
        </p:nvCxnSpPr>
        <p:spPr>
          <a:xfrm>
            <a:off x="5286433" y="3486520"/>
            <a:ext cx="0" cy="622854"/>
          </a:xfrm>
          <a:prstGeom prst="straightConnector1">
            <a:avLst/>
          </a:prstGeom>
          <a:noFill/>
          <a:ln cap="flat" cmpd="sng" w="28575">
            <a:solidFill>
              <a:schemeClr val="accent1"/>
            </a:solidFill>
            <a:prstDash val="solid"/>
            <a:miter lim="800000"/>
            <a:headEnd len="sm" w="sm" type="none"/>
            <a:tailEnd len="med" w="med" type="triangle"/>
          </a:ln>
        </p:spPr>
      </p:cxnSp>
      <p:sp>
        <p:nvSpPr>
          <p:cNvPr id="375" name="Google Shape;375;p34"/>
          <p:cNvSpPr txBox="1"/>
          <p:nvPr/>
        </p:nvSpPr>
        <p:spPr>
          <a:xfrm>
            <a:off x="4744752" y="2585250"/>
            <a:ext cx="1350254"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Major Contracts Let </a:t>
            </a:r>
            <a:endParaRPr b="0" i="0" sz="2000" u="none" cap="none" strike="noStrike">
              <a:solidFill>
                <a:srgbClr val="002060"/>
              </a:solidFill>
              <a:latin typeface="Arial"/>
              <a:ea typeface="Arial"/>
              <a:cs typeface="Arial"/>
              <a:sym typeface="Arial"/>
            </a:endParaRPr>
          </a:p>
        </p:txBody>
      </p:sp>
      <p:sp>
        <p:nvSpPr>
          <p:cNvPr id="376" name="Google Shape;376;p34"/>
          <p:cNvSpPr txBox="1"/>
          <p:nvPr/>
        </p:nvSpPr>
        <p:spPr>
          <a:xfrm>
            <a:off x="6095006" y="1335181"/>
            <a:ext cx="2014268"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Installation Substantially Completed</a:t>
            </a:r>
            <a:endParaRPr b="0" i="0" sz="2000" u="none" cap="none" strike="noStrike">
              <a:solidFill>
                <a:srgbClr val="002060"/>
              </a:solidFill>
              <a:latin typeface="Arial"/>
              <a:ea typeface="Arial"/>
              <a:cs typeface="Arial"/>
              <a:sym typeface="Arial"/>
            </a:endParaRPr>
          </a:p>
        </p:txBody>
      </p:sp>
      <p:cxnSp>
        <p:nvCxnSpPr>
          <p:cNvPr id="377" name="Google Shape;377;p34"/>
          <p:cNvCxnSpPr/>
          <p:nvPr/>
        </p:nvCxnSpPr>
        <p:spPr>
          <a:xfrm>
            <a:off x="6996238" y="2299241"/>
            <a:ext cx="0" cy="311427"/>
          </a:xfrm>
          <a:prstGeom prst="straightConnector1">
            <a:avLst/>
          </a:prstGeom>
          <a:noFill/>
          <a:ln cap="flat" cmpd="sng" w="28575">
            <a:solidFill>
              <a:schemeClr val="accent1"/>
            </a:solidFill>
            <a:prstDash val="solid"/>
            <a:miter lim="800000"/>
            <a:headEnd len="sm" w="sm" type="none"/>
            <a:tailEnd len="med" w="med" type="triangle"/>
          </a:ln>
        </p:spPr>
      </p:cxnSp>
      <p:cxnSp>
        <p:nvCxnSpPr>
          <p:cNvPr id="378" name="Google Shape;378;p34"/>
          <p:cNvCxnSpPr/>
          <p:nvPr/>
        </p:nvCxnSpPr>
        <p:spPr>
          <a:xfrm>
            <a:off x="8417705" y="1691418"/>
            <a:ext cx="0" cy="311427"/>
          </a:xfrm>
          <a:prstGeom prst="straightConnector1">
            <a:avLst/>
          </a:prstGeom>
          <a:noFill/>
          <a:ln cap="flat" cmpd="sng" w="28575">
            <a:solidFill>
              <a:schemeClr val="accent1"/>
            </a:solidFill>
            <a:prstDash val="solid"/>
            <a:miter lim="800000"/>
            <a:headEnd len="sm" w="sm" type="none"/>
            <a:tailEnd len="med" w="med" type="triangle"/>
          </a:ln>
        </p:spPr>
      </p:cxnSp>
      <p:sp>
        <p:nvSpPr>
          <p:cNvPr id="379" name="Google Shape;379;p34"/>
          <p:cNvSpPr txBox="1"/>
          <p:nvPr/>
        </p:nvSpPr>
        <p:spPr>
          <a:xfrm>
            <a:off x="7976392" y="1083708"/>
            <a:ext cx="1350254"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C00000"/>
              </a:buClr>
              <a:buSzPts val="2000"/>
              <a:buFont typeface="Times New Roman"/>
              <a:buNone/>
            </a:pPr>
            <a:r>
              <a:rPr b="1" i="0" lang="en-AU" sz="2000" u="none" cap="none" strike="noStrike">
                <a:solidFill>
                  <a:srgbClr val="C00000"/>
                </a:solidFill>
                <a:latin typeface="Times New Roman"/>
                <a:ea typeface="Times New Roman"/>
                <a:cs typeface="Times New Roman"/>
                <a:sym typeface="Times New Roman"/>
              </a:rPr>
              <a:t>Full Operation</a:t>
            </a:r>
            <a:endParaRPr b="0" i="0" sz="2000" u="none" cap="none" strike="noStrike">
              <a:solidFill>
                <a:srgbClr val="002060"/>
              </a:solidFill>
              <a:latin typeface="Arial"/>
              <a:ea typeface="Arial"/>
              <a:cs typeface="Arial"/>
              <a:sym typeface="Arial"/>
            </a:endParaRPr>
          </a:p>
        </p:txBody>
      </p:sp>
      <p:sp>
        <p:nvSpPr>
          <p:cNvPr id="380" name="Google Shape;380;p34"/>
          <p:cNvSpPr txBox="1"/>
          <p:nvPr/>
        </p:nvSpPr>
        <p:spPr>
          <a:xfrm>
            <a:off x="2481134" y="1899148"/>
            <a:ext cx="834763" cy="31851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Times New Roman"/>
              <a:buNone/>
            </a:pPr>
            <a:r>
              <a:rPr b="1" i="0" lang="en-AU" sz="2000" u="none" cap="none" strike="noStrike">
                <a:solidFill>
                  <a:srgbClr val="002060"/>
                </a:solidFill>
                <a:latin typeface="Times New Roman"/>
                <a:ea typeface="Times New Roman"/>
                <a:cs typeface="Times New Roman"/>
                <a:sym typeface="Times New Roman"/>
              </a:rPr>
              <a:t>100%</a:t>
            </a:r>
            <a:endParaRPr b="0" i="0" sz="2000" u="none" cap="none" strike="noStrike">
              <a:solidFill>
                <a:schemeClr val="dk1"/>
              </a:solidFill>
              <a:latin typeface="Arial"/>
              <a:ea typeface="Arial"/>
              <a:cs typeface="Arial"/>
              <a:sym typeface="Arial"/>
            </a:endParaRPr>
          </a:p>
        </p:txBody>
      </p:sp>
      <p:sp>
        <p:nvSpPr>
          <p:cNvPr id="381" name="Google Shape;381;p34"/>
          <p:cNvSpPr txBox="1"/>
          <p:nvPr/>
        </p:nvSpPr>
        <p:spPr>
          <a:xfrm>
            <a:off x="3887424" y="6228559"/>
            <a:ext cx="4738157" cy="38576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Times New Roman"/>
              <a:buNone/>
            </a:pPr>
            <a:r>
              <a:rPr b="1" i="0" lang="en-AU" sz="2000" u="none" cap="none" strike="noStrike">
                <a:solidFill>
                  <a:srgbClr val="002060"/>
                </a:solidFill>
                <a:latin typeface="Times New Roman"/>
                <a:ea typeface="Times New Roman"/>
                <a:cs typeface="Times New Roman"/>
                <a:sym typeface="Times New Roman"/>
              </a:rPr>
              <a:t>Fig: LIFE CYCLE STAGES [7]</a:t>
            </a:r>
            <a:endParaRPr b="0" i="0" sz="2000" u="none" cap="none" strike="noStrike">
              <a:solidFill>
                <a:schemeClr val="dk1"/>
              </a:solidFill>
              <a:latin typeface="Arial"/>
              <a:ea typeface="Arial"/>
              <a:cs typeface="Arial"/>
              <a:sym typeface="Arial"/>
            </a:endParaRPr>
          </a:p>
        </p:txBody>
      </p:sp>
      <p:sp>
        <p:nvSpPr>
          <p:cNvPr id="382" name="Google Shape;382;p34"/>
          <p:cNvSpPr txBox="1"/>
          <p:nvPr>
            <p:ph type="title"/>
          </p:nvPr>
        </p:nvSpPr>
        <p:spPr>
          <a:xfrm>
            <a:off x="1482623" y="122276"/>
            <a:ext cx="8742529"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id="387" name="Google Shape;387;p35"/>
          <p:cNvPicPr preferRelativeResize="0"/>
          <p:nvPr>
            <p:ph idx="1" type="body"/>
          </p:nvPr>
        </p:nvPicPr>
        <p:blipFill rotWithShape="1">
          <a:blip r:embed="rId3">
            <a:alphaModFix/>
          </a:blip>
          <a:srcRect b="0" l="0" r="0" t="0"/>
          <a:stretch/>
        </p:blipFill>
        <p:spPr>
          <a:xfrm>
            <a:off x="600501" y="1325564"/>
            <a:ext cx="10263117" cy="4884168"/>
          </a:xfrm>
          <a:prstGeom prst="rect">
            <a:avLst/>
          </a:prstGeom>
          <a:noFill/>
          <a:ln>
            <a:noFill/>
          </a:ln>
        </p:spPr>
      </p:pic>
      <p:sp>
        <p:nvSpPr>
          <p:cNvPr id="388" name="Google Shape;388;p35"/>
          <p:cNvSpPr txBox="1"/>
          <p:nvPr>
            <p:ph type="title"/>
          </p:nvPr>
        </p:nvSpPr>
        <p:spPr>
          <a:xfrm>
            <a:off x="1056564" y="0"/>
            <a:ext cx="934303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AND PHASES (Cont’d…) </a:t>
            </a:r>
            <a:endParaRPr b="1" sz="3600">
              <a:solidFill>
                <a:srgbClr val="002060"/>
              </a:solidFill>
              <a:latin typeface="Times New Roman"/>
              <a:ea typeface="Times New Roman"/>
              <a:cs typeface="Times New Roman"/>
              <a:sym typeface="Times New Roman"/>
            </a:endParaRPr>
          </a:p>
        </p:txBody>
      </p:sp>
      <p:sp>
        <p:nvSpPr>
          <p:cNvPr id="389" name="Google Shape;389;p35"/>
          <p:cNvSpPr txBox="1"/>
          <p:nvPr/>
        </p:nvSpPr>
        <p:spPr>
          <a:xfrm>
            <a:off x="2208749" y="6209732"/>
            <a:ext cx="7399275" cy="385761"/>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AU" sz="2000" u="none" cap="none" strike="noStrike">
                <a:solidFill>
                  <a:srgbClr val="002060"/>
                </a:solidFill>
                <a:latin typeface="Times New Roman"/>
                <a:ea typeface="Times New Roman"/>
                <a:cs typeface="Times New Roman"/>
                <a:sym typeface="Times New Roman"/>
              </a:rPr>
              <a:t>Fig Source: [10]</a:t>
            </a:r>
            <a:endParaRPr b="0" i="0" sz="2000" u="none" cap="none" strike="noStrike">
              <a:solidFill>
                <a:schemeClr val="dk1"/>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36"/>
          <p:cNvSpPr txBox="1"/>
          <p:nvPr>
            <p:ph type="title"/>
          </p:nvPr>
        </p:nvSpPr>
        <p:spPr>
          <a:xfrm>
            <a:off x="1821444" y="337566"/>
            <a:ext cx="833309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life cycle in terms of resources/risk and time </a:t>
            </a:r>
            <a:endParaRPr/>
          </a:p>
        </p:txBody>
      </p:sp>
      <p:grpSp>
        <p:nvGrpSpPr>
          <p:cNvPr id="395" name="Google Shape;395;p36"/>
          <p:cNvGrpSpPr/>
          <p:nvPr/>
        </p:nvGrpSpPr>
        <p:grpSpPr>
          <a:xfrm>
            <a:off x="2286000" y="1676400"/>
            <a:ext cx="6995020" cy="4599428"/>
            <a:chOff x="1333500" y="2144713"/>
            <a:chExt cx="4283467" cy="3301048"/>
          </a:xfrm>
        </p:grpSpPr>
        <p:sp>
          <p:nvSpPr>
            <p:cNvPr id="396" name="Google Shape;396;p36"/>
            <p:cNvSpPr txBox="1"/>
            <p:nvPr/>
          </p:nvSpPr>
          <p:spPr>
            <a:xfrm>
              <a:off x="1436688" y="2144713"/>
              <a:ext cx="1371600" cy="319087"/>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AU" sz="2000" u="none" cap="none" strike="noStrike">
                  <a:solidFill>
                    <a:srgbClr val="FF0000"/>
                  </a:solidFill>
                  <a:latin typeface="Times New Roman"/>
                  <a:ea typeface="Times New Roman"/>
                  <a:cs typeface="Times New Roman"/>
                  <a:sym typeface="Times New Roman"/>
                </a:rPr>
                <a:t>Resources /Risk </a:t>
              </a:r>
              <a:endParaRPr b="0" i="0" sz="2000" u="none" cap="none" strike="noStrike">
                <a:solidFill>
                  <a:srgbClr val="FF0000"/>
                </a:solidFill>
                <a:latin typeface="Arial"/>
                <a:ea typeface="Arial"/>
                <a:cs typeface="Arial"/>
                <a:sym typeface="Arial"/>
              </a:endParaRPr>
            </a:p>
          </p:txBody>
        </p:sp>
        <p:cxnSp>
          <p:nvCxnSpPr>
            <p:cNvPr id="397" name="Google Shape;397;p36"/>
            <p:cNvCxnSpPr/>
            <p:nvPr/>
          </p:nvCxnSpPr>
          <p:spPr>
            <a:xfrm>
              <a:off x="5129213" y="2374900"/>
              <a:ext cx="0" cy="2778125"/>
            </a:xfrm>
            <a:prstGeom prst="straightConnector1">
              <a:avLst/>
            </a:prstGeom>
            <a:noFill/>
            <a:ln cap="flat" cmpd="sng" w="9525">
              <a:solidFill>
                <a:srgbClr val="000000"/>
              </a:solidFill>
              <a:prstDash val="dash"/>
              <a:round/>
              <a:headEnd len="med" w="med" type="none"/>
              <a:tailEnd len="med" w="med" type="none"/>
            </a:ln>
          </p:spPr>
        </p:cxnSp>
        <p:cxnSp>
          <p:nvCxnSpPr>
            <p:cNvPr id="398" name="Google Shape;398;p36"/>
            <p:cNvCxnSpPr/>
            <p:nvPr/>
          </p:nvCxnSpPr>
          <p:spPr>
            <a:xfrm>
              <a:off x="4429125" y="2463800"/>
              <a:ext cx="0" cy="2787650"/>
            </a:xfrm>
            <a:prstGeom prst="straightConnector1">
              <a:avLst/>
            </a:prstGeom>
            <a:noFill/>
            <a:ln cap="flat" cmpd="sng" w="9525">
              <a:solidFill>
                <a:srgbClr val="000000"/>
              </a:solidFill>
              <a:prstDash val="dash"/>
              <a:round/>
              <a:headEnd len="med" w="med" type="none"/>
              <a:tailEnd len="med" w="med" type="none"/>
            </a:ln>
          </p:spPr>
        </p:cxnSp>
        <p:cxnSp>
          <p:nvCxnSpPr>
            <p:cNvPr id="399" name="Google Shape;399;p36"/>
            <p:cNvCxnSpPr/>
            <p:nvPr/>
          </p:nvCxnSpPr>
          <p:spPr>
            <a:xfrm>
              <a:off x="3756025" y="2359025"/>
              <a:ext cx="0" cy="2787650"/>
            </a:xfrm>
            <a:prstGeom prst="straightConnector1">
              <a:avLst/>
            </a:prstGeom>
            <a:noFill/>
            <a:ln cap="flat" cmpd="sng" w="9525">
              <a:solidFill>
                <a:srgbClr val="000000"/>
              </a:solidFill>
              <a:prstDash val="dash"/>
              <a:round/>
              <a:headEnd len="med" w="med" type="none"/>
              <a:tailEnd len="med" w="med" type="none"/>
            </a:ln>
          </p:spPr>
        </p:cxnSp>
        <p:cxnSp>
          <p:nvCxnSpPr>
            <p:cNvPr id="400" name="Google Shape;400;p36"/>
            <p:cNvCxnSpPr/>
            <p:nvPr/>
          </p:nvCxnSpPr>
          <p:spPr>
            <a:xfrm>
              <a:off x="2808288" y="2366963"/>
              <a:ext cx="0" cy="2786062"/>
            </a:xfrm>
            <a:prstGeom prst="straightConnector1">
              <a:avLst/>
            </a:prstGeom>
            <a:noFill/>
            <a:ln cap="flat" cmpd="sng" w="9525">
              <a:solidFill>
                <a:srgbClr val="000000"/>
              </a:solidFill>
              <a:prstDash val="dash"/>
              <a:round/>
              <a:headEnd len="med" w="med" type="none"/>
              <a:tailEnd len="med" w="med" type="none"/>
            </a:ln>
          </p:spPr>
        </p:cxnSp>
        <p:cxnSp>
          <p:nvCxnSpPr>
            <p:cNvPr id="401" name="Google Shape;401;p36"/>
            <p:cNvCxnSpPr/>
            <p:nvPr/>
          </p:nvCxnSpPr>
          <p:spPr>
            <a:xfrm>
              <a:off x="2317750" y="2359025"/>
              <a:ext cx="0" cy="2787650"/>
            </a:xfrm>
            <a:prstGeom prst="straightConnector1">
              <a:avLst/>
            </a:prstGeom>
            <a:noFill/>
            <a:ln cap="flat" cmpd="sng" w="9525">
              <a:solidFill>
                <a:srgbClr val="000000"/>
              </a:solidFill>
              <a:prstDash val="dash"/>
              <a:round/>
              <a:headEnd len="med" w="med" type="none"/>
              <a:tailEnd len="med" w="med" type="none"/>
            </a:ln>
          </p:spPr>
        </p:cxnSp>
        <p:cxnSp>
          <p:nvCxnSpPr>
            <p:cNvPr id="402" name="Google Shape;402;p36"/>
            <p:cNvCxnSpPr/>
            <p:nvPr/>
          </p:nvCxnSpPr>
          <p:spPr>
            <a:xfrm>
              <a:off x="1790700" y="2359025"/>
              <a:ext cx="0" cy="2787650"/>
            </a:xfrm>
            <a:prstGeom prst="straightConnector1">
              <a:avLst/>
            </a:prstGeom>
            <a:noFill/>
            <a:ln cap="flat" cmpd="sng" w="28575">
              <a:solidFill>
                <a:srgbClr val="000000"/>
              </a:solidFill>
              <a:prstDash val="solid"/>
              <a:round/>
              <a:headEnd len="med" w="med" type="triangle"/>
              <a:tailEnd len="med" w="med" type="none"/>
            </a:ln>
          </p:spPr>
        </p:cxnSp>
        <p:sp>
          <p:nvSpPr>
            <p:cNvPr id="403" name="Google Shape;403;p36"/>
            <p:cNvSpPr txBox="1"/>
            <p:nvPr/>
          </p:nvSpPr>
          <p:spPr>
            <a:xfrm>
              <a:off x="4305300" y="2463800"/>
              <a:ext cx="1104900" cy="5016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AU" sz="2000" u="none" cap="none" strike="noStrike">
                  <a:solidFill>
                    <a:srgbClr val="0000FF"/>
                  </a:solidFill>
                  <a:latin typeface="Times New Roman"/>
                  <a:ea typeface="Times New Roman"/>
                  <a:cs typeface="Times New Roman"/>
                  <a:sym typeface="Times New Roman"/>
                </a:rPr>
                <a:t>Resources </a:t>
              </a:r>
              <a:endParaRPr b="0" i="0" sz="2000" u="none" cap="none" strike="noStrike">
                <a:solidFill>
                  <a:srgbClr val="0000FF"/>
                </a:solidFill>
                <a:latin typeface="Arial"/>
                <a:ea typeface="Arial"/>
                <a:cs typeface="Arial"/>
                <a:sym typeface="Arial"/>
              </a:endParaRPr>
            </a:p>
          </p:txBody>
        </p:sp>
        <p:sp>
          <p:nvSpPr>
            <p:cNvPr id="404" name="Google Shape;404;p36"/>
            <p:cNvSpPr/>
            <p:nvPr/>
          </p:nvSpPr>
          <p:spPr>
            <a:xfrm>
              <a:off x="1809750" y="2890838"/>
              <a:ext cx="3319463" cy="2024062"/>
            </a:xfrm>
            <a:custGeom>
              <a:rect b="b" l="l" r="r" t="t"/>
              <a:pathLst>
                <a:path extrusionOk="0" h="3188" w="7020">
                  <a:moveTo>
                    <a:pt x="0" y="3188"/>
                  </a:moveTo>
                  <a:cubicBezTo>
                    <a:pt x="2010" y="1594"/>
                    <a:pt x="4020" y="0"/>
                    <a:pt x="5190" y="0"/>
                  </a:cubicBezTo>
                  <a:cubicBezTo>
                    <a:pt x="6360" y="0"/>
                    <a:pt x="6715" y="2657"/>
                    <a:pt x="7020" y="3188"/>
                  </a:cubicBezTo>
                </a:path>
              </a:pathLst>
            </a:custGeom>
            <a:noFill/>
            <a:ln cap="flat" cmpd="sng" w="2857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5" name="Google Shape;405;p36"/>
            <p:cNvSpPr txBox="1"/>
            <p:nvPr/>
          </p:nvSpPr>
          <p:spPr>
            <a:xfrm>
              <a:off x="1844675" y="3009900"/>
              <a:ext cx="536575"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2000">
                  <a:solidFill>
                    <a:srgbClr val="0000FF"/>
                  </a:solidFill>
                  <a:latin typeface="Times New Roman"/>
                  <a:ea typeface="Times New Roman"/>
                  <a:cs typeface="Times New Roman"/>
                  <a:sym typeface="Times New Roman"/>
                </a:rPr>
                <a:t>Risk </a:t>
              </a:r>
              <a:endParaRPr sz="2000">
                <a:solidFill>
                  <a:srgbClr val="0000FF"/>
                </a:solidFill>
                <a:latin typeface="Arial"/>
                <a:ea typeface="Arial"/>
                <a:cs typeface="Arial"/>
                <a:sym typeface="Arial"/>
              </a:endParaRPr>
            </a:p>
          </p:txBody>
        </p:sp>
        <p:sp>
          <p:nvSpPr>
            <p:cNvPr id="406" name="Google Shape;406;p36"/>
            <p:cNvSpPr/>
            <p:nvPr/>
          </p:nvSpPr>
          <p:spPr>
            <a:xfrm>
              <a:off x="1790700" y="3327400"/>
              <a:ext cx="3024188" cy="1412875"/>
            </a:xfrm>
            <a:custGeom>
              <a:rect b="b" l="l" r="r" t="t"/>
              <a:pathLst>
                <a:path extrusionOk="0" fill="none" h="21600" w="21460">
                  <a:moveTo>
                    <a:pt x="-1" y="0"/>
                  </a:moveTo>
                  <a:cubicBezTo>
                    <a:pt x="10977" y="0"/>
                    <a:pt x="20209" y="8234"/>
                    <a:pt x="21459" y="19141"/>
                  </a:cubicBezTo>
                </a:path>
                <a:path extrusionOk="0" h="21600" w="21460">
                  <a:moveTo>
                    <a:pt x="-1" y="0"/>
                  </a:moveTo>
                  <a:cubicBezTo>
                    <a:pt x="10977" y="0"/>
                    <a:pt x="20209" y="8234"/>
                    <a:pt x="21459" y="19141"/>
                  </a:cubicBezTo>
                  <a:lnTo>
                    <a:pt x="0" y="21600"/>
                  </a:lnTo>
                  <a:close/>
                </a:path>
              </a:pathLst>
            </a:custGeom>
            <a:noFill/>
            <a:ln cap="flat" cmpd="sng" w="2857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07" name="Google Shape;407;p36"/>
            <p:cNvSpPr txBox="1"/>
            <p:nvPr/>
          </p:nvSpPr>
          <p:spPr>
            <a:xfrm>
              <a:off x="5159767" y="4660424"/>
              <a:ext cx="457200"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2000">
                  <a:solidFill>
                    <a:srgbClr val="002060"/>
                  </a:solidFill>
                  <a:latin typeface="Times New Roman"/>
                  <a:ea typeface="Times New Roman"/>
                  <a:cs typeface="Times New Roman"/>
                  <a:sym typeface="Times New Roman"/>
                </a:rPr>
                <a:t>End </a:t>
              </a:r>
              <a:endParaRPr sz="2000">
                <a:solidFill>
                  <a:srgbClr val="002060"/>
                </a:solidFill>
                <a:latin typeface="Arial"/>
                <a:ea typeface="Arial"/>
                <a:cs typeface="Arial"/>
                <a:sym typeface="Arial"/>
              </a:endParaRPr>
            </a:p>
          </p:txBody>
        </p:sp>
        <p:sp>
          <p:nvSpPr>
            <p:cNvPr id="408" name="Google Shape;408;p36"/>
            <p:cNvSpPr txBox="1"/>
            <p:nvPr/>
          </p:nvSpPr>
          <p:spPr>
            <a:xfrm>
              <a:off x="1333500" y="4605735"/>
              <a:ext cx="511175"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2000">
                  <a:solidFill>
                    <a:srgbClr val="002060"/>
                  </a:solidFill>
                  <a:latin typeface="Times New Roman"/>
                  <a:ea typeface="Times New Roman"/>
                  <a:cs typeface="Times New Roman"/>
                  <a:sym typeface="Times New Roman"/>
                </a:rPr>
                <a:t>Start</a:t>
              </a:r>
              <a:r>
                <a:rPr b="1" lang="en-AU" sz="2000">
                  <a:solidFill>
                    <a:schemeClr val="dk1"/>
                  </a:solidFill>
                  <a:latin typeface="Times New Roman"/>
                  <a:ea typeface="Times New Roman"/>
                  <a:cs typeface="Times New Roman"/>
                  <a:sym typeface="Times New Roman"/>
                </a:rPr>
                <a:t> </a:t>
              </a:r>
              <a:endParaRPr sz="2000">
                <a:solidFill>
                  <a:schemeClr val="dk1"/>
                </a:solidFill>
                <a:latin typeface="Arial"/>
                <a:ea typeface="Arial"/>
                <a:cs typeface="Arial"/>
                <a:sym typeface="Arial"/>
              </a:endParaRPr>
            </a:p>
          </p:txBody>
        </p:sp>
        <p:cxnSp>
          <p:nvCxnSpPr>
            <p:cNvPr id="409" name="Google Shape;409;p36"/>
            <p:cNvCxnSpPr/>
            <p:nvPr/>
          </p:nvCxnSpPr>
          <p:spPr>
            <a:xfrm>
              <a:off x="1790700" y="4924425"/>
              <a:ext cx="3619500" cy="0"/>
            </a:xfrm>
            <a:prstGeom prst="straightConnector1">
              <a:avLst/>
            </a:prstGeom>
            <a:noFill/>
            <a:ln cap="flat" cmpd="sng" w="28575">
              <a:solidFill>
                <a:srgbClr val="000000"/>
              </a:solidFill>
              <a:prstDash val="solid"/>
              <a:round/>
              <a:headEnd len="med" w="med" type="none"/>
              <a:tailEnd len="med" w="med" type="triangle"/>
            </a:ln>
          </p:spPr>
        </p:cxnSp>
        <p:sp>
          <p:nvSpPr>
            <p:cNvPr id="410" name="Google Shape;410;p36"/>
            <p:cNvSpPr txBox="1"/>
            <p:nvPr/>
          </p:nvSpPr>
          <p:spPr>
            <a:xfrm>
              <a:off x="4459840" y="4988561"/>
              <a:ext cx="903288"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400">
                  <a:solidFill>
                    <a:schemeClr val="dk1"/>
                  </a:solidFill>
                  <a:latin typeface="Times New Roman"/>
                  <a:ea typeface="Times New Roman"/>
                  <a:cs typeface="Times New Roman"/>
                  <a:sym typeface="Times New Roman"/>
                </a:rPr>
                <a:t>Termination</a:t>
              </a:r>
              <a:endParaRPr b="1" sz="1400">
                <a:solidFill>
                  <a:schemeClr val="dk1"/>
                </a:solidFill>
                <a:latin typeface="Arial"/>
                <a:ea typeface="Arial"/>
                <a:cs typeface="Arial"/>
                <a:sym typeface="Arial"/>
              </a:endParaRPr>
            </a:p>
          </p:txBody>
        </p:sp>
        <p:sp>
          <p:nvSpPr>
            <p:cNvPr id="411" name="Google Shape;411;p36"/>
            <p:cNvSpPr txBox="1"/>
            <p:nvPr/>
          </p:nvSpPr>
          <p:spPr>
            <a:xfrm>
              <a:off x="3759913" y="4933871"/>
              <a:ext cx="762000" cy="45085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400">
                  <a:solidFill>
                    <a:schemeClr val="dk1"/>
                  </a:solidFill>
                  <a:latin typeface="Times New Roman"/>
                  <a:ea typeface="Times New Roman"/>
                  <a:cs typeface="Times New Roman"/>
                  <a:sym typeface="Times New Roman"/>
                </a:rPr>
                <a:t>Implementation</a:t>
              </a:r>
              <a:r>
                <a:rPr lang="en-AU" sz="1000">
                  <a:solidFill>
                    <a:schemeClr val="dk1"/>
                  </a:solidFill>
                  <a:latin typeface="Times New Roman"/>
                  <a:ea typeface="Times New Roman"/>
                  <a:cs typeface="Times New Roman"/>
                  <a:sym typeface="Times New Roman"/>
                </a:rPr>
                <a:t> </a:t>
              </a:r>
              <a:endParaRPr sz="1800">
                <a:solidFill>
                  <a:schemeClr val="dk1"/>
                </a:solidFill>
                <a:latin typeface="Arial"/>
                <a:ea typeface="Arial"/>
                <a:cs typeface="Arial"/>
                <a:sym typeface="Arial"/>
              </a:endParaRPr>
            </a:p>
          </p:txBody>
        </p:sp>
        <p:sp>
          <p:nvSpPr>
            <p:cNvPr id="412" name="Google Shape;412;p36"/>
            <p:cNvSpPr txBox="1"/>
            <p:nvPr/>
          </p:nvSpPr>
          <p:spPr>
            <a:xfrm>
              <a:off x="2686692" y="4988561"/>
              <a:ext cx="1152275" cy="4572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AU" sz="1400">
                  <a:solidFill>
                    <a:schemeClr val="dk1"/>
                  </a:solidFill>
                  <a:latin typeface="Times New Roman"/>
                  <a:ea typeface="Times New Roman"/>
                  <a:cs typeface="Times New Roman"/>
                  <a:sym typeface="Times New Roman"/>
                </a:rPr>
                <a:t>Engineering and design</a:t>
              </a:r>
              <a:endParaRPr b="1" sz="1400">
                <a:solidFill>
                  <a:schemeClr val="dk1"/>
                </a:solidFill>
                <a:latin typeface="Arial"/>
                <a:ea typeface="Arial"/>
                <a:cs typeface="Arial"/>
                <a:sym typeface="Arial"/>
              </a:endParaRPr>
            </a:p>
          </p:txBody>
        </p:sp>
        <p:sp>
          <p:nvSpPr>
            <p:cNvPr id="413" name="Google Shape;413;p36"/>
            <p:cNvSpPr txBox="1"/>
            <p:nvPr/>
          </p:nvSpPr>
          <p:spPr>
            <a:xfrm>
              <a:off x="2313398" y="4933871"/>
              <a:ext cx="800100"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AU" sz="1000">
                  <a:solidFill>
                    <a:schemeClr val="dk1"/>
                  </a:solidFill>
                  <a:latin typeface="Calibri"/>
                  <a:ea typeface="Calibri"/>
                  <a:cs typeface="Calibri"/>
                  <a:sym typeface="Calibri"/>
                </a:rPr>
                <a:t> </a:t>
              </a:r>
              <a:r>
                <a:rPr b="1" lang="en-AU" sz="1400">
                  <a:solidFill>
                    <a:schemeClr val="dk1"/>
                  </a:solidFill>
                  <a:latin typeface="Times New Roman"/>
                  <a:ea typeface="Times New Roman"/>
                  <a:cs typeface="Times New Roman"/>
                  <a:sym typeface="Times New Roman"/>
                </a:rPr>
                <a:t>Planning </a:t>
              </a:r>
              <a:endParaRPr b="1" sz="1400">
                <a:solidFill>
                  <a:schemeClr val="dk1"/>
                </a:solidFill>
                <a:latin typeface="Arial"/>
                <a:ea typeface="Arial"/>
                <a:cs typeface="Arial"/>
                <a:sym typeface="Arial"/>
              </a:endParaRPr>
            </a:p>
          </p:txBody>
        </p:sp>
        <p:sp>
          <p:nvSpPr>
            <p:cNvPr id="414" name="Google Shape;414;p36"/>
            <p:cNvSpPr txBox="1"/>
            <p:nvPr/>
          </p:nvSpPr>
          <p:spPr>
            <a:xfrm>
              <a:off x="1753456" y="4933871"/>
              <a:ext cx="685800" cy="22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400">
                  <a:solidFill>
                    <a:schemeClr val="dk1"/>
                  </a:solidFill>
                  <a:latin typeface="Times New Roman"/>
                  <a:ea typeface="Times New Roman"/>
                  <a:cs typeface="Times New Roman"/>
                  <a:sym typeface="Times New Roman"/>
                </a:rPr>
                <a:t>Initiation  </a:t>
              </a:r>
              <a:endParaRPr b="1" sz="1400">
                <a:solidFill>
                  <a:schemeClr val="dk1"/>
                </a:solidFill>
                <a:latin typeface="Arial"/>
                <a:ea typeface="Arial"/>
                <a:cs typeface="Arial"/>
                <a:sym typeface="Arial"/>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37"/>
          <p:cNvSpPr txBox="1"/>
          <p:nvPr>
            <p:ph type="title"/>
          </p:nvPr>
        </p:nvSpPr>
        <p:spPr>
          <a:xfrm>
            <a:off x="3117375" y="0"/>
            <a:ext cx="5917442"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CASH FLOW </a:t>
            </a:r>
            <a:endParaRPr/>
          </a:p>
        </p:txBody>
      </p:sp>
      <p:sp>
        <p:nvSpPr>
          <p:cNvPr id="420" name="Google Shape;420;p37"/>
          <p:cNvSpPr txBox="1"/>
          <p:nvPr>
            <p:ph idx="1" type="body"/>
          </p:nvPr>
        </p:nvSpPr>
        <p:spPr>
          <a:xfrm>
            <a:off x="783609" y="1325562"/>
            <a:ext cx="9834349" cy="5184419"/>
          </a:xfrm>
          <a:prstGeom prst="rect">
            <a:avLst/>
          </a:prstGeom>
          <a:noFill/>
          <a:ln>
            <a:noFill/>
          </a:ln>
        </p:spPr>
        <p:txBody>
          <a:bodyPr anchorCtr="0" anchor="t" bIns="45700" lIns="91425" spcFirstLastPara="1" rIns="91425" wrap="square" tIns="45700">
            <a:normAutofit/>
          </a:bodyPr>
          <a:lstStyle/>
          <a:p>
            <a:pPr indent="-228600" lvl="0" marL="228600" rtl="0" algn="just">
              <a:lnSpc>
                <a:spcPct val="120000"/>
              </a:lnSpc>
              <a:spcBef>
                <a:spcPts val="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The movement of finances in and out of any project is called project’s cash flow. </a:t>
            </a:r>
            <a:endParaRPr/>
          </a:p>
          <a:p>
            <a:pPr indent="-228600" lvl="0" marL="228600" rtl="0" algn="just">
              <a:lnSpc>
                <a:spcPct val="12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 Efficient money management is the key to succeed in every project delivery to meet the customer need and generate profit to the organization. </a:t>
            </a:r>
            <a:endParaRPr b="1">
              <a:latin typeface="Times New Roman"/>
              <a:ea typeface="Times New Roman"/>
              <a:cs typeface="Times New Roman"/>
              <a:sym typeface="Times New Roman"/>
            </a:endParaRPr>
          </a:p>
          <a:p>
            <a:pPr indent="-228600" lvl="0" marL="228600" rtl="0" algn="just">
              <a:lnSpc>
                <a:spcPct val="120000"/>
              </a:lnSpc>
              <a:spcBef>
                <a:spcPts val="1000"/>
              </a:spcBef>
              <a:spcAft>
                <a:spcPts val="0"/>
              </a:spcAft>
              <a:buClr>
                <a:schemeClr val="dk1"/>
              </a:buClr>
              <a:buSzPts val="2800"/>
              <a:buFont typeface="Noto Sans Symbols"/>
              <a:buChar char="⮚"/>
            </a:pPr>
            <a:r>
              <a:rPr b="1" lang="en-AU">
                <a:latin typeface="Times New Roman"/>
                <a:ea typeface="Times New Roman"/>
                <a:cs typeface="Times New Roman"/>
                <a:sym typeface="Times New Roman"/>
              </a:rPr>
              <a:t>It is used to determine the project's rate of return or value, the flow of money into and out of the project is used in financial models to determine the net present value and the rate of return respectively.</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 name="Shape 424"/>
        <p:cNvGrpSpPr/>
        <p:nvPr/>
      </p:nvGrpSpPr>
      <p:grpSpPr>
        <a:xfrm>
          <a:off x="0" y="0"/>
          <a:ext cx="0" cy="0"/>
          <a:chOff x="0" y="0"/>
          <a:chExt cx="0" cy="0"/>
        </a:xfrm>
      </p:grpSpPr>
      <p:cxnSp>
        <p:nvCxnSpPr>
          <p:cNvPr id="425" name="Google Shape;425;p38"/>
          <p:cNvCxnSpPr/>
          <p:nvPr/>
        </p:nvCxnSpPr>
        <p:spPr>
          <a:xfrm>
            <a:off x="3675229" y="3422983"/>
            <a:ext cx="4381500" cy="41275"/>
          </a:xfrm>
          <a:prstGeom prst="straightConnector1">
            <a:avLst/>
          </a:prstGeom>
          <a:noFill/>
          <a:ln cap="flat" cmpd="sng" w="57150">
            <a:solidFill>
              <a:srgbClr val="000000"/>
            </a:solidFill>
            <a:prstDash val="solid"/>
            <a:round/>
            <a:headEnd len="med" w="med" type="none"/>
            <a:tailEnd len="med" w="med" type="triangle"/>
          </a:ln>
        </p:spPr>
      </p:cxnSp>
      <p:cxnSp>
        <p:nvCxnSpPr>
          <p:cNvPr id="426" name="Google Shape;426;p38"/>
          <p:cNvCxnSpPr/>
          <p:nvPr/>
        </p:nvCxnSpPr>
        <p:spPr>
          <a:xfrm>
            <a:off x="3675229" y="2262520"/>
            <a:ext cx="0" cy="2628900"/>
          </a:xfrm>
          <a:prstGeom prst="straightConnector1">
            <a:avLst/>
          </a:prstGeom>
          <a:noFill/>
          <a:ln cap="flat" cmpd="sng" w="57150">
            <a:solidFill>
              <a:srgbClr val="000000"/>
            </a:solidFill>
            <a:prstDash val="solid"/>
            <a:round/>
            <a:headEnd len="med" w="med" type="triangle"/>
            <a:tailEnd len="med" w="med" type="triangle"/>
          </a:ln>
        </p:spPr>
      </p:cxnSp>
      <p:cxnSp>
        <p:nvCxnSpPr>
          <p:cNvPr id="427" name="Google Shape;427;p38"/>
          <p:cNvCxnSpPr/>
          <p:nvPr/>
        </p:nvCxnSpPr>
        <p:spPr>
          <a:xfrm>
            <a:off x="4818229" y="2262520"/>
            <a:ext cx="0" cy="2628900"/>
          </a:xfrm>
          <a:prstGeom prst="straightConnector1">
            <a:avLst/>
          </a:prstGeom>
          <a:noFill/>
          <a:ln cap="flat" cmpd="sng" w="38100">
            <a:solidFill>
              <a:srgbClr val="000000"/>
            </a:solidFill>
            <a:prstDash val="dash"/>
            <a:round/>
            <a:headEnd len="med" w="med" type="none"/>
            <a:tailEnd len="med" w="med" type="none"/>
          </a:ln>
        </p:spPr>
      </p:cxnSp>
      <p:cxnSp>
        <p:nvCxnSpPr>
          <p:cNvPr id="428" name="Google Shape;428;p38"/>
          <p:cNvCxnSpPr/>
          <p:nvPr/>
        </p:nvCxnSpPr>
        <p:spPr>
          <a:xfrm>
            <a:off x="6532729" y="2245057"/>
            <a:ext cx="0" cy="3200400"/>
          </a:xfrm>
          <a:prstGeom prst="straightConnector1">
            <a:avLst/>
          </a:prstGeom>
          <a:noFill/>
          <a:ln cap="flat" cmpd="sng" w="38100">
            <a:solidFill>
              <a:srgbClr val="000000"/>
            </a:solidFill>
            <a:prstDash val="dash"/>
            <a:round/>
            <a:headEnd len="med" w="med" type="none"/>
            <a:tailEnd len="med" w="med" type="none"/>
          </a:ln>
        </p:spPr>
      </p:cxnSp>
      <p:cxnSp>
        <p:nvCxnSpPr>
          <p:cNvPr id="429" name="Google Shape;429;p38"/>
          <p:cNvCxnSpPr/>
          <p:nvPr/>
        </p:nvCxnSpPr>
        <p:spPr>
          <a:xfrm>
            <a:off x="3675229" y="3422982"/>
            <a:ext cx="1143000" cy="228600"/>
          </a:xfrm>
          <a:prstGeom prst="straightConnector1">
            <a:avLst/>
          </a:prstGeom>
          <a:noFill/>
          <a:ln cap="flat" cmpd="sng" w="38100">
            <a:solidFill>
              <a:srgbClr val="000000"/>
            </a:solidFill>
            <a:prstDash val="solid"/>
            <a:round/>
            <a:headEnd len="med" w="med" type="none"/>
            <a:tailEnd len="med" w="med" type="none"/>
          </a:ln>
        </p:spPr>
      </p:cxnSp>
      <p:sp>
        <p:nvSpPr>
          <p:cNvPr id="430" name="Google Shape;430;p38"/>
          <p:cNvSpPr/>
          <p:nvPr/>
        </p:nvSpPr>
        <p:spPr>
          <a:xfrm>
            <a:off x="4856329" y="2626058"/>
            <a:ext cx="3162300" cy="1960563"/>
          </a:xfrm>
          <a:custGeom>
            <a:rect b="b" l="l" r="r" t="t"/>
            <a:pathLst>
              <a:path extrusionOk="0" h="3360" w="4320">
                <a:moveTo>
                  <a:pt x="0" y="1800"/>
                </a:moveTo>
                <a:cubicBezTo>
                  <a:pt x="900" y="2580"/>
                  <a:pt x="1800" y="3360"/>
                  <a:pt x="2520" y="3060"/>
                </a:cubicBezTo>
                <a:cubicBezTo>
                  <a:pt x="3240" y="2760"/>
                  <a:pt x="4020" y="510"/>
                  <a:pt x="4320" y="0"/>
                </a:cubicBezTo>
              </a:path>
            </a:pathLst>
          </a:custGeom>
          <a:noFill/>
          <a:ln cap="flat" cmpd="sng" w="38100">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31" name="Google Shape;431;p38"/>
          <p:cNvSpPr txBox="1"/>
          <p:nvPr/>
        </p:nvSpPr>
        <p:spPr>
          <a:xfrm>
            <a:off x="3264067" y="1951371"/>
            <a:ext cx="1431925" cy="3429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FF0000"/>
                </a:solidFill>
                <a:latin typeface="Times New Roman"/>
                <a:ea typeface="Times New Roman"/>
                <a:cs typeface="Times New Roman"/>
                <a:sym typeface="Times New Roman"/>
              </a:rPr>
              <a:t>Revenue</a:t>
            </a:r>
            <a:r>
              <a:rPr lang="en-AU" sz="1200">
                <a:solidFill>
                  <a:srgbClr val="FF0000"/>
                </a:solidFill>
                <a:latin typeface="Times New Roman"/>
                <a:ea typeface="Times New Roman"/>
                <a:cs typeface="Times New Roman"/>
                <a:sym typeface="Times New Roman"/>
              </a:rPr>
              <a:t> </a:t>
            </a:r>
            <a:endParaRPr sz="1800">
              <a:solidFill>
                <a:srgbClr val="FF0000"/>
              </a:solidFill>
              <a:latin typeface="Times New Roman"/>
              <a:ea typeface="Times New Roman"/>
              <a:cs typeface="Times New Roman"/>
              <a:sym typeface="Times New Roman"/>
            </a:endParaRPr>
          </a:p>
        </p:txBody>
      </p:sp>
      <p:sp>
        <p:nvSpPr>
          <p:cNvPr id="432" name="Google Shape;432;p38"/>
          <p:cNvSpPr txBox="1"/>
          <p:nvPr/>
        </p:nvSpPr>
        <p:spPr>
          <a:xfrm>
            <a:off x="3446629" y="4908882"/>
            <a:ext cx="685800" cy="2286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FF0000"/>
                </a:solidFill>
                <a:latin typeface="Times New Roman"/>
                <a:ea typeface="Times New Roman"/>
                <a:cs typeface="Times New Roman"/>
                <a:sym typeface="Times New Roman"/>
              </a:rPr>
              <a:t>Cost</a:t>
            </a:r>
            <a:r>
              <a:rPr lang="en-AU" sz="12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p:txBody>
      </p:sp>
      <p:sp>
        <p:nvSpPr>
          <p:cNvPr id="433" name="Google Shape;433;p38"/>
          <p:cNvSpPr txBox="1"/>
          <p:nvPr/>
        </p:nvSpPr>
        <p:spPr>
          <a:xfrm>
            <a:off x="4475329" y="4908882"/>
            <a:ext cx="1219200" cy="3429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008000"/>
                </a:solidFill>
                <a:latin typeface="Times New Roman"/>
                <a:ea typeface="Times New Roman"/>
                <a:cs typeface="Times New Roman"/>
                <a:sym typeface="Times New Roman"/>
              </a:rPr>
              <a:t>Sanction</a:t>
            </a:r>
            <a:endParaRPr/>
          </a:p>
        </p:txBody>
      </p:sp>
      <p:cxnSp>
        <p:nvCxnSpPr>
          <p:cNvPr id="434" name="Google Shape;434;p38"/>
          <p:cNvCxnSpPr/>
          <p:nvPr/>
        </p:nvCxnSpPr>
        <p:spPr>
          <a:xfrm>
            <a:off x="5542129" y="5216857"/>
            <a:ext cx="990600" cy="0"/>
          </a:xfrm>
          <a:prstGeom prst="straightConnector1">
            <a:avLst/>
          </a:prstGeom>
          <a:noFill/>
          <a:ln cap="flat" cmpd="sng" w="38100">
            <a:solidFill>
              <a:srgbClr val="000000"/>
            </a:solidFill>
            <a:prstDash val="solid"/>
            <a:round/>
            <a:headEnd len="med" w="med" type="none"/>
            <a:tailEnd len="med" w="med" type="triangle"/>
          </a:ln>
        </p:spPr>
      </p:cxnSp>
      <p:cxnSp>
        <p:nvCxnSpPr>
          <p:cNvPr id="435" name="Google Shape;435;p38"/>
          <p:cNvCxnSpPr/>
          <p:nvPr/>
        </p:nvCxnSpPr>
        <p:spPr>
          <a:xfrm>
            <a:off x="6608929" y="5216857"/>
            <a:ext cx="800100" cy="0"/>
          </a:xfrm>
          <a:prstGeom prst="straightConnector1">
            <a:avLst/>
          </a:prstGeom>
          <a:noFill/>
          <a:ln cap="flat" cmpd="sng" w="38100">
            <a:solidFill>
              <a:srgbClr val="000000"/>
            </a:solidFill>
            <a:prstDash val="solid"/>
            <a:round/>
            <a:headEnd len="med" w="med" type="none"/>
            <a:tailEnd len="med" w="med" type="triangle"/>
          </a:ln>
        </p:spPr>
      </p:cxnSp>
      <p:sp>
        <p:nvSpPr>
          <p:cNvPr id="436" name="Google Shape;436;p38"/>
          <p:cNvSpPr txBox="1"/>
          <p:nvPr/>
        </p:nvSpPr>
        <p:spPr>
          <a:xfrm>
            <a:off x="5161129" y="5293057"/>
            <a:ext cx="1638300" cy="2286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AU" sz="1800">
                <a:solidFill>
                  <a:srgbClr val="008000"/>
                </a:solidFill>
                <a:latin typeface="Times New Roman"/>
                <a:ea typeface="Times New Roman"/>
                <a:cs typeface="Times New Roman"/>
                <a:sym typeface="Times New Roman"/>
              </a:rPr>
              <a:t>I</a:t>
            </a:r>
            <a:r>
              <a:rPr b="1" lang="en-AU" sz="1800">
                <a:solidFill>
                  <a:srgbClr val="008000"/>
                </a:solidFill>
                <a:latin typeface="Times New Roman"/>
                <a:ea typeface="Times New Roman"/>
                <a:cs typeface="Times New Roman"/>
                <a:sym typeface="Times New Roman"/>
              </a:rPr>
              <a:t>nvestment</a:t>
            </a:r>
            <a:r>
              <a:rPr lang="en-AU" sz="1800">
                <a:solidFill>
                  <a:srgbClr val="008000"/>
                </a:solidFill>
                <a:latin typeface="Times New Roman"/>
                <a:ea typeface="Times New Roman"/>
                <a:cs typeface="Times New Roman"/>
                <a:sym typeface="Times New Roman"/>
              </a:rPr>
              <a:t> </a:t>
            </a:r>
            <a:endParaRPr/>
          </a:p>
        </p:txBody>
      </p:sp>
      <p:sp>
        <p:nvSpPr>
          <p:cNvPr id="437" name="Google Shape;437;p38"/>
          <p:cNvSpPr txBox="1"/>
          <p:nvPr/>
        </p:nvSpPr>
        <p:spPr>
          <a:xfrm>
            <a:off x="6685129" y="5293057"/>
            <a:ext cx="990600" cy="2286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AU" sz="1800">
                <a:solidFill>
                  <a:srgbClr val="008000"/>
                </a:solidFill>
                <a:latin typeface="Times New Roman"/>
                <a:ea typeface="Times New Roman"/>
                <a:cs typeface="Times New Roman"/>
                <a:sym typeface="Times New Roman"/>
              </a:rPr>
              <a:t>Return</a:t>
            </a:r>
            <a:r>
              <a:rPr b="1" lang="en-AU" sz="1800">
                <a:solidFill>
                  <a:schemeClr val="dk1"/>
                </a:solidFill>
                <a:latin typeface="Times New Roman"/>
                <a:ea typeface="Times New Roman"/>
                <a:cs typeface="Times New Roman"/>
                <a:sym typeface="Times New Roman"/>
              </a:rPr>
              <a:t> </a:t>
            </a:r>
            <a:endParaRPr/>
          </a:p>
        </p:txBody>
      </p:sp>
      <p:sp>
        <p:nvSpPr>
          <p:cNvPr id="438" name="Google Shape;438;p38"/>
          <p:cNvSpPr txBox="1"/>
          <p:nvPr/>
        </p:nvSpPr>
        <p:spPr>
          <a:xfrm>
            <a:off x="3740471" y="2778457"/>
            <a:ext cx="1077757" cy="3429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0033CC"/>
                </a:solidFill>
                <a:latin typeface="Times New Roman"/>
                <a:ea typeface="Times New Roman"/>
                <a:cs typeface="Times New Roman"/>
                <a:sym typeface="Times New Roman"/>
              </a:rPr>
              <a:t>Appraisal</a:t>
            </a:r>
            <a:r>
              <a:rPr lang="en-AU" sz="1600">
                <a:solidFill>
                  <a:schemeClr val="dk1"/>
                </a:solidFill>
                <a:latin typeface="Times New Roman"/>
                <a:ea typeface="Times New Roman"/>
                <a:cs typeface="Times New Roman"/>
                <a:sym typeface="Times New Roman"/>
              </a:rPr>
              <a:t> </a:t>
            </a:r>
            <a:endParaRPr/>
          </a:p>
        </p:txBody>
      </p:sp>
      <p:sp>
        <p:nvSpPr>
          <p:cNvPr id="439" name="Google Shape;439;p38"/>
          <p:cNvSpPr txBox="1"/>
          <p:nvPr/>
        </p:nvSpPr>
        <p:spPr>
          <a:xfrm>
            <a:off x="4938123" y="2778457"/>
            <a:ext cx="1600201" cy="3429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0033CC"/>
                </a:solidFill>
                <a:latin typeface="Times New Roman"/>
                <a:ea typeface="Times New Roman"/>
                <a:cs typeface="Times New Roman"/>
                <a:sym typeface="Times New Roman"/>
              </a:rPr>
              <a:t>Implementation</a:t>
            </a:r>
            <a:endParaRPr/>
          </a:p>
        </p:txBody>
      </p:sp>
      <p:sp>
        <p:nvSpPr>
          <p:cNvPr id="440" name="Google Shape;440;p38"/>
          <p:cNvSpPr txBox="1"/>
          <p:nvPr/>
        </p:nvSpPr>
        <p:spPr>
          <a:xfrm>
            <a:off x="6590070" y="2820685"/>
            <a:ext cx="1085659" cy="3429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0033CC"/>
                </a:solidFill>
                <a:latin typeface="Times New Roman"/>
                <a:ea typeface="Times New Roman"/>
                <a:cs typeface="Times New Roman"/>
                <a:sym typeface="Times New Roman"/>
              </a:rPr>
              <a:t>Operation</a:t>
            </a:r>
            <a:r>
              <a:rPr lang="en-AU" sz="1200">
                <a:solidFill>
                  <a:schemeClr val="dk1"/>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p:txBody>
      </p:sp>
      <p:sp>
        <p:nvSpPr>
          <p:cNvPr id="441" name="Google Shape;441;p38"/>
          <p:cNvSpPr txBox="1"/>
          <p:nvPr/>
        </p:nvSpPr>
        <p:spPr>
          <a:xfrm>
            <a:off x="8026873" y="3308682"/>
            <a:ext cx="685800" cy="22860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AU" sz="1600">
                <a:solidFill>
                  <a:srgbClr val="FF0000"/>
                </a:solidFill>
                <a:latin typeface="Times New Roman"/>
                <a:ea typeface="Times New Roman"/>
                <a:cs typeface="Times New Roman"/>
                <a:sym typeface="Times New Roman"/>
              </a:rPr>
              <a:t>Time </a:t>
            </a:r>
            <a:endParaRPr/>
          </a:p>
        </p:txBody>
      </p:sp>
      <p:sp>
        <p:nvSpPr>
          <p:cNvPr id="442" name="Google Shape;442;p38"/>
          <p:cNvSpPr/>
          <p:nvPr/>
        </p:nvSpPr>
        <p:spPr>
          <a:xfrm>
            <a:off x="6608929" y="3769058"/>
            <a:ext cx="1447800" cy="1236663"/>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br>
              <a:rPr lang="en-AU" sz="1100">
                <a:solidFill>
                  <a:schemeClr val="dk1"/>
                </a:solidFill>
                <a:latin typeface="Times New Roman"/>
                <a:ea typeface="Times New Roman"/>
                <a:cs typeface="Times New Roman"/>
                <a:sym typeface="Times New Roman"/>
              </a:rPr>
            </a:b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AU" sz="1200">
                <a:solidFill>
                  <a:schemeClr val="dk1"/>
                </a:solidFill>
                <a:latin typeface="Times New Roman"/>
                <a:ea typeface="Times New Roman"/>
                <a:cs typeface="Times New Roman"/>
                <a:sym typeface="Times New Roman"/>
              </a:rPr>
              <a:t>	</a:t>
            </a:r>
            <a:r>
              <a:rPr b="1" lang="en-AU" sz="1600">
                <a:solidFill>
                  <a:srgbClr val="008000"/>
                </a:solidFill>
                <a:latin typeface="Times New Roman"/>
                <a:ea typeface="Times New Roman"/>
                <a:cs typeface="Times New Roman"/>
                <a:sym typeface="Times New Roman"/>
              </a:rPr>
              <a:t>Commission </a:t>
            </a:r>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443" name="Google Shape;443;p38"/>
          <p:cNvSpPr/>
          <p:nvPr/>
        </p:nvSpPr>
        <p:spPr>
          <a:xfrm>
            <a:off x="2875129" y="2854657"/>
            <a:ext cx="1098550" cy="534988"/>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100">
              <a:solidFill>
                <a:schemeClr val="dk1"/>
              </a:solidFill>
              <a:latin typeface="Calibri"/>
              <a:ea typeface="Calibri"/>
              <a:cs typeface="Calibri"/>
              <a:sym typeface="Calibri"/>
            </a:endParaRPr>
          </a:p>
          <a:p>
            <a:pPr indent="0" lvl="0" marL="0" marR="0" rtl="0" algn="l">
              <a:spcBef>
                <a:spcPts val="0"/>
              </a:spcBef>
              <a:spcAft>
                <a:spcPts val="0"/>
              </a:spcAft>
              <a:buNone/>
            </a:pPr>
            <a:r>
              <a:rPr lang="en-AU" sz="1800">
                <a:solidFill>
                  <a:schemeClr val="dk1"/>
                </a:solidFill>
                <a:latin typeface="Calibri"/>
                <a:ea typeface="Calibri"/>
                <a:cs typeface="Calibri"/>
                <a:sym typeface="Calibri"/>
              </a:rPr>
              <a:t>	</a:t>
            </a:r>
            <a:endParaRPr/>
          </a:p>
        </p:txBody>
      </p:sp>
      <p:sp>
        <p:nvSpPr>
          <p:cNvPr id="444" name="Google Shape;444;p38"/>
          <p:cNvSpPr txBox="1"/>
          <p:nvPr/>
        </p:nvSpPr>
        <p:spPr>
          <a:xfrm>
            <a:off x="2121658" y="247651"/>
            <a:ext cx="7796284"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PROJECT CASH FLOW (Cont’d…)  </a:t>
            </a:r>
            <a:endParaRPr b="1" sz="3600">
              <a:solidFill>
                <a:srgbClr val="002060"/>
              </a:solidFill>
              <a:latin typeface="Times New Roman"/>
              <a:ea typeface="Times New Roman"/>
              <a:cs typeface="Times New Roman"/>
              <a:sym typeface="Times New Roman"/>
            </a:endParaRPr>
          </a:p>
        </p:txBody>
      </p:sp>
      <p:sp>
        <p:nvSpPr>
          <p:cNvPr id="445" name="Google Shape;445;p38"/>
          <p:cNvSpPr txBox="1"/>
          <p:nvPr/>
        </p:nvSpPr>
        <p:spPr>
          <a:xfrm>
            <a:off x="4418736" y="5882812"/>
            <a:ext cx="3123086" cy="38576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2060"/>
              </a:buClr>
              <a:buSzPts val="2000"/>
              <a:buFont typeface="Times New Roman"/>
              <a:buNone/>
            </a:pPr>
            <a:r>
              <a:rPr b="1" i="0" lang="en-AU" sz="2000" u="none" cap="none" strike="noStrike">
                <a:solidFill>
                  <a:srgbClr val="002060"/>
                </a:solidFill>
                <a:latin typeface="Times New Roman"/>
                <a:ea typeface="Times New Roman"/>
                <a:cs typeface="Times New Roman"/>
                <a:sym typeface="Times New Roman"/>
              </a:rPr>
              <a:t>Fig:</a:t>
            </a:r>
            <a:r>
              <a:rPr b="1" i="0" lang="en-AU" sz="2000" u="none" cap="none" strike="noStrike">
                <a:solidFill>
                  <a:srgbClr val="002060"/>
                </a:solidFill>
                <a:latin typeface="Times New Roman"/>
                <a:ea typeface="Times New Roman"/>
                <a:cs typeface="Times New Roman"/>
                <a:sym typeface="Times New Roman"/>
              </a:rPr>
              <a:t> </a:t>
            </a:r>
            <a:r>
              <a:rPr b="1" i="0" lang="en-AU" sz="2000" u="none" cap="none" strike="noStrike">
                <a:solidFill>
                  <a:srgbClr val="002060"/>
                </a:solidFill>
                <a:latin typeface="Times New Roman"/>
                <a:ea typeface="Times New Roman"/>
                <a:cs typeface="Times New Roman"/>
                <a:sym typeface="Times New Roman"/>
              </a:rPr>
              <a:t>Project Cash Flow  </a:t>
            </a:r>
            <a:r>
              <a:rPr b="1" i="0" lang="en-AU" sz="2000" u="none" cap="none" strike="noStrike">
                <a:solidFill>
                  <a:schemeClr val="dk1"/>
                </a:solidFill>
                <a:latin typeface="Times New Roman"/>
                <a:ea typeface="Times New Roman"/>
                <a:cs typeface="Times New Roman"/>
                <a:sym typeface="Times New Roman"/>
              </a:rPr>
              <a:t>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39"/>
          <p:cNvSpPr txBox="1"/>
          <p:nvPr>
            <p:ph type="title"/>
          </p:nvPr>
        </p:nvSpPr>
        <p:spPr>
          <a:xfrm>
            <a:off x="974678" y="351478"/>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REFERENCES </a:t>
            </a:r>
            <a:endParaRPr/>
          </a:p>
        </p:txBody>
      </p:sp>
      <p:sp>
        <p:nvSpPr>
          <p:cNvPr id="451" name="Google Shape;451;p39"/>
          <p:cNvSpPr txBox="1"/>
          <p:nvPr>
            <p:ph idx="1" type="body"/>
          </p:nvPr>
        </p:nvSpPr>
        <p:spPr>
          <a:xfrm>
            <a:off x="818631" y="1470894"/>
            <a:ext cx="9888900" cy="538710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100000"/>
              </a:lnSpc>
              <a:spcBef>
                <a:spcPts val="0"/>
              </a:spcBef>
              <a:spcAft>
                <a:spcPts val="0"/>
              </a:spcAft>
              <a:buClr>
                <a:schemeClr val="dk1"/>
              </a:buClr>
              <a:buSzPct val="100000"/>
              <a:buNone/>
            </a:pPr>
            <a:r>
              <a:rPr b="1" lang="en-AU">
                <a:latin typeface="Times New Roman"/>
                <a:ea typeface="Times New Roman"/>
                <a:cs typeface="Times New Roman"/>
                <a:sym typeface="Times New Roman"/>
              </a:rPr>
              <a:t>[1] </a:t>
            </a:r>
            <a:r>
              <a:rPr b="1" lang="en-AU" u="sng">
                <a:solidFill>
                  <a:srgbClr val="FF0000"/>
                </a:solidFill>
                <a:latin typeface="Times New Roman"/>
                <a:ea typeface="Times New Roman"/>
                <a:cs typeface="Times New Roman"/>
                <a:sym typeface="Times New Roman"/>
                <a:hlinkClick r:id="rId3">
                  <a:extLst>
                    <a:ext uri="{A12FA001-AC4F-418D-AE19-62706E023703}">
                      <ahyp:hlinkClr val="tx"/>
                    </a:ext>
                  </a:extLst>
                </a:hlinkClick>
              </a:rPr>
              <a:t>https://www.sinnaps.com/en/project-management-blog/types-of-project</a:t>
            </a:r>
            <a:r>
              <a:rPr b="1" lang="en-AU">
                <a:solidFill>
                  <a:srgbClr val="FF0000"/>
                </a:solidFill>
                <a:latin typeface="Times New Roman"/>
                <a:ea typeface="Times New Roman"/>
                <a:cs typeface="Times New Roman"/>
                <a:sym typeface="Times New Roman"/>
              </a:rPr>
              <a:t> </a:t>
            </a:r>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[2] </a:t>
            </a:r>
            <a:r>
              <a:rPr b="1" i="1" lang="en-AU">
                <a:latin typeface="Times New Roman"/>
                <a:ea typeface="Times New Roman"/>
                <a:cs typeface="Times New Roman"/>
                <a:sym typeface="Times New Roman"/>
              </a:rPr>
              <a:t>Project Management, Planning, Analysis and Control</a:t>
            </a:r>
            <a:r>
              <a:rPr b="1" lang="en-AU">
                <a:latin typeface="Times New Roman"/>
                <a:ea typeface="Times New Roman"/>
                <a:cs typeface="Times New Roman"/>
                <a:sym typeface="Times New Roman"/>
              </a:rPr>
              <a:t>: Bhakti P. Sharma, First Edition, Ekta Books Distributors Pvt. Ltd, Kathmandu, Nepal, 2006.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[3] </a:t>
            </a:r>
            <a:r>
              <a:rPr b="1" i="1" lang="en-AU">
                <a:latin typeface="Times New Roman"/>
                <a:ea typeface="Times New Roman"/>
                <a:cs typeface="Times New Roman"/>
                <a:sym typeface="Times New Roman"/>
              </a:rPr>
              <a:t>Project Management </a:t>
            </a:r>
            <a:r>
              <a:rPr b="1" lang="en-AU">
                <a:latin typeface="Times New Roman"/>
                <a:ea typeface="Times New Roman"/>
                <a:cs typeface="Times New Roman"/>
                <a:sym typeface="Times New Roman"/>
              </a:rPr>
              <a:t>: Dhurba P. Rizal, First Edition, Ratna Pustak Bhandar, Kathmandu, Nepal, 2001.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[4] </a:t>
            </a:r>
            <a:r>
              <a:rPr b="1" lang="en-AU" u="sng">
                <a:solidFill>
                  <a:schemeClr val="hlink"/>
                </a:solidFill>
                <a:latin typeface="Times New Roman"/>
                <a:ea typeface="Times New Roman"/>
                <a:cs typeface="Times New Roman"/>
                <a:sym typeface="Times New Roman"/>
                <a:hlinkClick r:id="rId4"/>
              </a:rPr>
              <a:t>https://managementknowledges.blogspot.com/2016/ bilateral-project-vs-multilateral.html</a:t>
            </a:r>
            <a:r>
              <a:rPr b="1" lang="en-AU">
                <a:latin typeface="Times New Roman"/>
                <a:ea typeface="Times New Roman"/>
                <a:cs typeface="Times New Roman"/>
                <a:sym typeface="Times New Roman"/>
              </a:rPr>
              <a:t> </a:t>
            </a:r>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[5] </a:t>
            </a:r>
            <a:r>
              <a:rPr b="1" lang="en-AU" u="sng">
                <a:solidFill>
                  <a:schemeClr val="hlink"/>
                </a:solidFill>
                <a:latin typeface="Times New Roman"/>
                <a:ea typeface="Times New Roman"/>
                <a:cs typeface="Times New Roman"/>
                <a:sym typeface="Times New Roman"/>
                <a:hlinkClick r:id="rId5"/>
              </a:rPr>
              <a:t>https://www.researchgate.net/post/Major-and-Minor-infrastructure-projects</a:t>
            </a:r>
            <a:r>
              <a:rPr b="1" lang="en-AU">
                <a:latin typeface="Times New Roman"/>
                <a:ea typeface="Times New Roman"/>
                <a:cs typeface="Times New Roman"/>
                <a:sym typeface="Times New Roman"/>
              </a:rPr>
              <a:t> </a:t>
            </a:r>
            <a:endParaRPr/>
          </a:p>
          <a:p>
            <a:pPr indent="0" lvl="0" marL="0" rtl="0" algn="just">
              <a:lnSpc>
                <a:spcPct val="100000"/>
              </a:lnSpc>
              <a:spcBef>
                <a:spcPts val="1000"/>
              </a:spcBef>
              <a:spcAft>
                <a:spcPts val="0"/>
              </a:spcAft>
              <a:buClr>
                <a:schemeClr val="dk1"/>
              </a:buClr>
              <a:buSzPct val="100000"/>
              <a:buNone/>
            </a:pPr>
            <a:r>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t/>
            </a:r>
            <a:endParaRPr b="1">
              <a:solidFill>
                <a:srgbClr val="FF0000"/>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40"/>
          <p:cNvSpPr txBox="1"/>
          <p:nvPr>
            <p:ph idx="1" type="body"/>
          </p:nvPr>
        </p:nvSpPr>
        <p:spPr>
          <a:xfrm>
            <a:off x="619836" y="1115940"/>
            <a:ext cx="10352964" cy="6226556"/>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lnSpc>
                <a:spcPct val="100000"/>
              </a:lnSpc>
              <a:spcBef>
                <a:spcPts val="0"/>
              </a:spcBef>
              <a:spcAft>
                <a:spcPts val="0"/>
              </a:spcAft>
              <a:buClr>
                <a:schemeClr val="dk1"/>
              </a:buClr>
              <a:buSzPct val="100000"/>
              <a:buNone/>
            </a:pPr>
            <a:r>
              <a:rPr b="1" lang="en-AU">
                <a:latin typeface="Times New Roman"/>
                <a:ea typeface="Times New Roman"/>
                <a:cs typeface="Times New Roman"/>
                <a:sym typeface="Times New Roman"/>
              </a:rPr>
              <a:t>[6] </a:t>
            </a:r>
            <a:r>
              <a:rPr b="1" lang="en-AU" u="sng">
                <a:solidFill>
                  <a:schemeClr val="hlink"/>
                </a:solidFill>
                <a:latin typeface="Times New Roman"/>
                <a:ea typeface="Times New Roman"/>
                <a:cs typeface="Times New Roman"/>
                <a:sym typeface="Times New Roman"/>
                <a:hlinkClick r:id="rId3"/>
              </a:rPr>
              <a:t>https:/www.yourarticlelibrary.com/india-2/rural-development/project</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[7] </a:t>
            </a:r>
            <a:r>
              <a:rPr b="1" i="1" lang="en-AU">
                <a:latin typeface="Times New Roman"/>
                <a:ea typeface="Times New Roman"/>
                <a:cs typeface="Times New Roman"/>
                <a:sym typeface="Times New Roman"/>
              </a:rPr>
              <a:t>A Guide to the Project Management Body of Knowledge (PMBOK)</a:t>
            </a:r>
            <a:r>
              <a:rPr b="1" lang="en-AU">
                <a:latin typeface="Times New Roman"/>
                <a:ea typeface="Times New Roman"/>
                <a:cs typeface="Times New Roman"/>
                <a:sym typeface="Times New Roman"/>
              </a:rPr>
              <a:t>:</a:t>
            </a:r>
            <a:r>
              <a:rPr b="1" i="1" lang="en-AU">
                <a:latin typeface="Times New Roman"/>
                <a:ea typeface="Times New Roman"/>
                <a:cs typeface="Times New Roman"/>
                <a:sym typeface="Times New Roman"/>
              </a:rPr>
              <a:t> </a:t>
            </a:r>
            <a:r>
              <a:rPr b="1" lang="en-AU">
                <a:latin typeface="Times New Roman"/>
                <a:ea typeface="Times New Roman"/>
                <a:cs typeface="Times New Roman"/>
                <a:sym typeface="Times New Roman"/>
              </a:rPr>
              <a:t>2000 Edition, Project Management institute, Newton Square, Pennsylvania, USA.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[8] </a:t>
            </a:r>
            <a:r>
              <a:rPr b="1" i="1" lang="en-AU">
                <a:latin typeface="Times New Roman"/>
                <a:ea typeface="Times New Roman"/>
                <a:cs typeface="Times New Roman"/>
                <a:sym typeface="Times New Roman"/>
              </a:rPr>
              <a:t>Project Management</a:t>
            </a:r>
            <a:r>
              <a:rPr b="1" lang="en-AU">
                <a:latin typeface="Times New Roman"/>
                <a:ea typeface="Times New Roman"/>
                <a:cs typeface="Times New Roman"/>
                <a:sym typeface="Times New Roman"/>
              </a:rPr>
              <a:t>: K. Nagarajan, New Age International (P) Ltd. Publishers, New Delhi, India, 2001.</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[9] </a:t>
            </a:r>
            <a:r>
              <a:rPr b="1" i="1" lang="en-AU">
                <a:latin typeface="Times New Roman"/>
                <a:ea typeface="Times New Roman"/>
                <a:cs typeface="Times New Roman"/>
                <a:sym typeface="Times New Roman"/>
              </a:rPr>
              <a:t>Professional Construction management</a:t>
            </a:r>
            <a:r>
              <a:rPr b="1" lang="en-AU">
                <a:latin typeface="Times New Roman"/>
                <a:ea typeface="Times New Roman"/>
                <a:cs typeface="Times New Roman"/>
                <a:sym typeface="Times New Roman"/>
              </a:rPr>
              <a:t>: Donald S. Barrie and Boyd C. Paulson Jr., Third Edition, McGraw Hill, Inc., 1992. </a:t>
            </a:r>
            <a:endParaRPr/>
          </a:p>
          <a:p>
            <a:pPr indent="0" lvl="0" marL="0" rtl="0" algn="just">
              <a:lnSpc>
                <a:spcPct val="100000"/>
              </a:lnSpc>
              <a:spcBef>
                <a:spcPts val="1000"/>
              </a:spcBef>
              <a:spcAft>
                <a:spcPts val="0"/>
              </a:spcAft>
              <a:buClr>
                <a:schemeClr val="dk1"/>
              </a:buClr>
              <a:buSzPct val="100000"/>
              <a:buNone/>
            </a:pPr>
            <a:r>
              <a:rPr b="1" lang="en-AU">
                <a:latin typeface="Times New Roman"/>
                <a:ea typeface="Times New Roman"/>
                <a:cs typeface="Times New Roman"/>
                <a:sym typeface="Times New Roman"/>
              </a:rPr>
              <a:t>[10] </a:t>
            </a:r>
            <a:r>
              <a:rPr b="1" lang="en-AU" u="sng">
                <a:solidFill>
                  <a:srgbClr val="002060"/>
                </a:solidFill>
                <a:latin typeface="Times New Roman"/>
                <a:ea typeface="Times New Roman"/>
                <a:cs typeface="Times New Roman"/>
                <a:sym typeface="Times New Roman"/>
                <a:hlinkClick r:id="rId4">
                  <a:extLst>
                    <a:ext uri="{A12FA001-AC4F-418D-AE19-62706E023703}">
                      <ahyp:hlinkClr val="tx"/>
                    </a:ext>
                  </a:extLst>
                </a:hlinkClick>
              </a:rPr>
              <a:t>http://www.maxwideman.com/papers/managing/lifecycle.htm</a:t>
            </a:r>
            <a:r>
              <a:rPr b="1" lang="en-AU">
                <a:solidFill>
                  <a:srgbClr val="002060"/>
                </a:solidFill>
                <a:latin typeface="Times New Roman"/>
                <a:ea typeface="Times New Roman"/>
                <a:cs typeface="Times New Roman"/>
                <a:sym typeface="Times New Roman"/>
              </a:rPr>
              <a:t> </a:t>
            </a:r>
            <a:endParaRPr/>
          </a:p>
          <a:p>
            <a:pPr indent="0" lvl="0" marL="0" rtl="0" algn="just">
              <a:lnSpc>
                <a:spcPct val="100000"/>
              </a:lnSpc>
              <a:spcBef>
                <a:spcPts val="1000"/>
              </a:spcBef>
              <a:spcAft>
                <a:spcPts val="0"/>
              </a:spcAft>
              <a:buClr>
                <a:srgbClr val="002060"/>
              </a:buClr>
              <a:buSzPct val="100000"/>
              <a:buNone/>
            </a:pPr>
            <a:r>
              <a:rPr b="1" lang="en-AU">
                <a:solidFill>
                  <a:srgbClr val="002060"/>
                </a:solidFill>
                <a:latin typeface="Times New Roman"/>
                <a:ea typeface="Times New Roman"/>
                <a:cs typeface="Times New Roman"/>
                <a:sym typeface="Times New Roman"/>
              </a:rPr>
              <a:t>[11]</a:t>
            </a:r>
            <a:r>
              <a:rPr b="1" lang="en-AU">
                <a:latin typeface="Times New Roman"/>
                <a:ea typeface="Times New Roman"/>
                <a:cs typeface="Times New Roman"/>
                <a:sym typeface="Times New Roman"/>
              </a:rPr>
              <a:t> </a:t>
            </a:r>
            <a:r>
              <a:rPr b="1" i="1" lang="en-AU">
                <a:latin typeface="Times New Roman"/>
                <a:ea typeface="Times New Roman"/>
                <a:cs typeface="Times New Roman"/>
                <a:sym typeface="Times New Roman"/>
              </a:rPr>
              <a:t>Project Management in Nepal</a:t>
            </a:r>
            <a:r>
              <a:rPr b="1" lang="en-AU">
                <a:latin typeface="Times New Roman"/>
                <a:ea typeface="Times New Roman"/>
                <a:cs typeface="Times New Roman"/>
                <a:sym typeface="Times New Roman"/>
              </a:rPr>
              <a:t>: Dr. Govind Ram Agarwal, M.K. Publishers and Distributors, Kathmandu, Nepal, 2006. </a:t>
            </a:r>
            <a:endParaRPr/>
          </a:p>
          <a:p>
            <a:pPr indent="0" lvl="0" marL="0" rtl="0" algn="just">
              <a:lnSpc>
                <a:spcPct val="100000"/>
              </a:lnSpc>
              <a:spcBef>
                <a:spcPts val="1000"/>
              </a:spcBef>
              <a:spcAft>
                <a:spcPts val="0"/>
              </a:spcAft>
              <a:buClr>
                <a:srgbClr val="002060"/>
              </a:buClr>
              <a:buSzPct val="100000"/>
              <a:buNone/>
            </a:pPr>
            <a:r>
              <a:rPr b="1" lang="en-AU">
                <a:solidFill>
                  <a:srgbClr val="002060"/>
                </a:solidFill>
                <a:latin typeface="Times New Roman"/>
                <a:ea typeface="Times New Roman"/>
                <a:cs typeface="Times New Roman"/>
                <a:sym typeface="Times New Roman"/>
              </a:rPr>
              <a:t> </a:t>
            </a:r>
            <a:endParaRPr b="1">
              <a:latin typeface="Times New Roman"/>
              <a:ea typeface="Times New Roman"/>
              <a:cs typeface="Times New Roman"/>
              <a:sym typeface="Times New Roman"/>
            </a:endParaRPr>
          </a:p>
          <a:p>
            <a:pPr indent="0" lvl="0" marL="0" rtl="0" algn="just">
              <a:lnSpc>
                <a:spcPct val="100000"/>
              </a:lnSpc>
              <a:spcBef>
                <a:spcPts val="1000"/>
              </a:spcBef>
              <a:spcAft>
                <a:spcPts val="0"/>
              </a:spcAft>
              <a:buClr>
                <a:schemeClr val="dk1"/>
              </a:buClr>
              <a:buSzPct val="100000"/>
              <a:buNone/>
            </a:pPr>
            <a:r>
              <a:t/>
            </a:r>
            <a:endParaRPr b="1">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a:p>
            <a:pPr indent="0" lvl="0" marL="0" rtl="0" algn="l">
              <a:lnSpc>
                <a:spcPct val="90000"/>
              </a:lnSpc>
              <a:spcBef>
                <a:spcPts val="1000"/>
              </a:spcBef>
              <a:spcAft>
                <a:spcPts val="0"/>
              </a:spcAft>
              <a:buClr>
                <a:schemeClr val="dk1"/>
              </a:buClr>
              <a:buSzPct val="100000"/>
              <a:buNone/>
            </a:pPr>
            <a:r>
              <a:t/>
            </a:r>
            <a:endParaRPr/>
          </a:p>
        </p:txBody>
      </p:sp>
      <p:sp>
        <p:nvSpPr>
          <p:cNvPr id="457" name="Google Shape;457;p40"/>
          <p:cNvSpPr txBox="1"/>
          <p:nvPr>
            <p:ph type="title"/>
          </p:nvPr>
        </p:nvSpPr>
        <p:spPr>
          <a:xfrm>
            <a:off x="851848"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600"/>
              <a:buFont typeface="Times New Roman"/>
              <a:buNone/>
            </a:pPr>
            <a:r>
              <a:rPr b="1" lang="en-AU" sz="3600">
                <a:solidFill>
                  <a:srgbClr val="002060"/>
                </a:solidFill>
                <a:latin typeface="Times New Roman"/>
                <a:ea typeface="Times New Roman"/>
                <a:cs typeface="Times New Roman"/>
                <a:sym typeface="Times New Roman"/>
              </a:rPr>
              <a:t>REFERENCES (Cont’d…)  </a:t>
            </a:r>
            <a:endParaRPr b="1" sz="3600">
              <a:solidFill>
                <a:srgbClr val="002060"/>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2023-03-10T05:51:45Z</dcterms:created>
  <dc:creator>Microsoft account</dc:creator>
</cp:coreProperties>
</file>