
<file path=[Content_Types].xml><?xml version="1.0" encoding="utf-8"?>
<Types xmlns="http://schemas.openxmlformats.org/package/2006/content-types">
  <Default ContentType="image/jpeg" Extension="jpg"/>
  <Default ContentType="application/vnd.openxmlformats-officedocument.spreadsheetml.sheet" Extension="xlsx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drawingml.chartshapes+xml" PartName="/ppt/drawings/drawing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drawingml.chart+xml" PartName="/ppt/charts/chart1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54" roundtripDataSignature="AMtx7mi/tvjFvCsLNQotjM7w8cFl9UuZm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54" Type="http://customschemas.google.com/relationships/presentationmetadata" Target="meta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charts/_rels/chart1.xml.rels><?xml version="1.0" encoding="UTF-8" standalone="yes"?><Relationships xmlns="http://schemas.openxmlformats.org/package/2006/relationships"><Relationship Id="rId1" Type="http://schemas.openxmlformats.org/officeDocument/2006/relationships/package" Target="../embeddings/Microsoft_Excel_Sheet1.xlsx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1"/>
          <c:cat>
            <c:strRef>
              <c:f>Sheet1!$A$2:$A$8</c:f>
              <c:strCache>
                <c:ptCount val="7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  <c:pt idx="5">
                  <c:v>2nd Qtr</c:v>
                </c:pt>
                <c:pt idx="6">
                  <c:v>3rd Qtr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14.285714285714286</c:v>
                </c:pt>
                <c:pt idx="1">
                  <c:v>14.285714285714286</c:v>
                </c:pt>
                <c:pt idx="2">
                  <c:v>14.285714285714286</c:v>
                </c:pt>
                <c:pt idx="3">
                  <c:v>14.285714285714286</c:v>
                </c:pt>
                <c:pt idx="4">
                  <c:v>14.285714285714286</c:v>
                </c:pt>
                <c:pt idx="5">
                  <c:v>14.285714285714286</c:v>
                </c:pt>
                <c:pt idx="6">
                  <c:v>14.285714285714286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48E-450F-8906-6162976D90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0.37868</cdr:x>
      <cdr:y>0.23021</cdr:y>
    </cdr:from>
    <cdr:to>
      <cdr:x>0.49816</cdr:x>
      <cdr:y>0.35521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943220" y="1052506"/>
          <a:ext cx="928694" cy="57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en-AU" sz="1100" dirty="0"/>
        </a:p>
      </cdr:txBody>
    </cdr:sp>
  </cdr:relSizeAnchor>
  <cdr:relSizeAnchor xmlns:cdr="http://schemas.openxmlformats.org/drawingml/2006/chartDrawing">
    <cdr:from>
      <cdr:x>0.43674</cdr:x>
      <cdr:y>0.06039</cdr:y>
    </cdr:from>
    <cdr:to>
      <cdr:x>0.47395</cdr:x>
      <cdr:y>0.52509</cdr:y>
    </cdr:to>
    <cdr:sp macro="" textlink="">
      <cdr:nvSpPr>
        <cdr:cNvPr id="3" name="TextBox 2"/>
        <cdr:cNvSpPr txBox="1"/>
      </cdr:nvSpPr>
      <cdr:spPr>
        <a:xfrm xmlns:a="http://schemas.openxmlformats.org/drawingml/2006/main" rot="3440499">
          <a:off x="5599480" y="1470927"/>
          <a:ext cx="2788561" cy="57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AU" sz="2800" b="1" dirty="0">
              <a:solidFill>
                <a:srgbClr val="0000CC"/>
              </a:solidFill>
            </a:rPr>
            <a:t>INTERACTION</a:t>
          </a:r>
          <a:r>
            <a:rPr lang="en-AU" b="1" dirty="0">
              <a:solidFill>
                <a:srgbClr val="0000CC"/>
              </a:solidFill>
            </a:rPr>
            <a:t> </a:t>
          </a:r>
          <a:endParaRPr lang="en-AU" sz="1100" b="1" dirty="0">
            <a:solidFill>
              <a:srgbClr val="0000CC"/>
            </a:solidFill>
          </a:endParaRPr>
        </a:p>
      </cdr:txBody>
    </cdr:sp>
  </cdr:relSizeAnchor>
  <cdr:relSizeAnchor xmlns:cdr="http://schemas.openxmlformats.org/drawingml/2006/chartDrawing">
    <cdr:from>
      <cdr:x>0.52489</cdr:x>
      <cdr:y>0.02943</cdr:y>
    </cdr:from>
    <cdr:to>
      <cdr:x>0.59116</cdr:x>
      <cdr:y>0.40014</cdr:y>
    </cdr:to>
    <cdr:sp macro="" textlink="">
      <cdr:nvSpPr>
        <cdr:cNvPr id="4" name="TextBox 1"/>
        <cdr:cNvSpPr txBox="1"/>
      </cdr:nvSpPr>
      <cdr:spPr>
        <a:xfrm xmlns:a="http://schemas.openxmlformats.org/drawingml/2006/main" rot="18007491">
          <a:off x="7458560" y="779980"/>
          <a:ext cx="2224524" cy="10178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AU" sz="2800" b="1" dirty="0">
              <a:solidFill>
                <a:srgbClr val="FFFF00"/>
              </a:solidFill>
            </a:rPr>
            <a:t>COMMON OBJECTIVE</a:t>
          </a:r>
          <a:endParaRPr lang="en-AU" sz="11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0.51803</cdr:x>
      <cdr:y>0.31841</cdr:y>
    </cdr:from>
    <cdr:to>
      <cdr:x>0.72369</cdr:x>
      <cdr:y>0.41365</cdr:y>
    </cdr:to>
    <cdr:sp macro="" textlink="">
      <cdr:nvSpPr>
        <cdr:cNvPr id="5" name="TextBox 1"/>
        <cdr:cNvSpPr txBox="1"/>
      </cdr:nvSpPr>
      <cdr:spPr>
        <a:xfrm xmlns:a="http://schemas.openxmlformats.org/drawingml/2006/main" rot="19661597">
          <a:off x="8326547" y="1910689"/>
          <a:ext cx="3305645" cy="57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AU" sz="2400" b="1" dirty="0">
              <a:solidFill>
                <a:srgbClr val="7030A0"/>
              </a:solidFill>
            </a:rPr>
            <a:t>COORDINATION</a:t>
          </a:r>
        </a:p>
      </cdr:txBody>
    </cdr:sp>
  </cdr:relSizeAnchor>
  <cdr:relSizeAnchor xmlns:cdr="http://schemas.openxmlformats.org/drawingml/2006/chartDrawing">
    <cdr:from>
      <cdr:x>0.51913</cdr:x>
      <cdr:y>0.64765</cdr:y>
    </cdr:from>
    <cdr:to>
      <cdr:x>0.69262</cdr:x>
      <cdr:y>0.74289</cdr:y>
    </cdr:to>
    <cdr:sp macro="" textlink="">
      <cdr:nvSpPr>
        <cdr:cNvPr id="6" name="TextBox 1"/>
        <cdr:cNvSpPr txBox="1"/>
      </cdr:nvSpPr>
      <cdr:spPr>
        <a:xfrm xmlns:a="http://schemas.openxmlformats.org/drawingml/2006/main" rot="2082725">
          <a:off x="8344257" y="3886393"/>
          <a:ext cx="2788561" cy="57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AU" sz="2400" b="1" dirty="0">
              <a:solidFill>
                <a:srgbClr val="C00000"/>
              </a:solidFill>
            </a:rPr>
            <a:t>KNOWLEDGE &amp;TECHNIQUE</a:t>
          </a:r>
        </a:p>
      </cdr:txBody>
    </cdr:sp>
  </cdr:relSizeAnchor>
  <cdr:relSizeAnchor xmlns:cdr="http://schemas.openxmlformats.org/drawingml/2006/chartDrawing">
    <cdr:from>
      <cdr:x>0.49272</cdr:x>
      <cdr:y>0.63661</cdr:y>
    </cdr:from>
    <cdr:to>
      <cdr:x>0.52828</cdr:x>
      <cdr:y>0.92777</cdr:y>
    </cdr:to>
    <cdr:sp macro="" textlink="">
      <cdr:nvSpPr>
        <cdr:cNvPr id="7" name="TextBox 1"/>
        <cdr:cNvSpPr txBox="1"/>
      </cdr:nvSpPr>
      <cdr:spPr>
        <a:xfrm xmlns:a="http://schemas.openxmlformats.org/drawingml/2006/main" rot="4860217">
          <a:off x="7331999" y="4407982"/>
          <a:ext cx="1747166" cy="57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AU" sz="2400" b="1" dirty="0">
              <a:solidFill>
                <a:srgbClr val="0000CC"/>
              </a:solidFill>
            </a:rPr>
            <a:t>GOAL ORIENTED</a:t>
          </a:r>
        </a:p>
      </cdr:txBody>
    </cdr:sp>
  </cdr:relSizeAnchor>
  <cdr:relSizeAnchor xmlns:cdr="http://schemas.openxmlformats.org/drawingml/2006/chartDrawing">
    <cdr:from>
      <cdr:x>0.34067</cdr:x>
      <cdr:y>0.57932</cdr:y>
    </cdr:from>
    <cdr:to>
      <cdr:x>0.51416</cdr:x>
      <cdr:y>0.67456</cdr:y>
    </cdr:to>
    <cdr:sp macro="" textlink="">
      <cdr:nvSpPr>
        <cdr:cNvPr id="8" name="TextBox 1"/>
        <cdr:cNvSpPr txBox="1"/>
      </cdr:nvSpPr>
      <cdr:spPr>
        <a:xfrm xmlns:a="http://schemas.openxmlformats.org/drawingml/2006/main" rot="20033715">
          <a:off x="5475821" y="3476359"/>
          <a:ext cx="2788561" cy="57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AU" sz="2800" b="1" dirty="0">
              <a:solidFill>
                <a:schemeClr val="accent4"/>
              </a:solidFill>
            </a:rPr>
            <a:t>STRUCTURED ACTIVITIES</a:t>
          </a:r>
          <a:r>
            <a:rPr lang="en-AU" b="1" dirty="0">
              <a:solidFill>
                <a:schemeClr val="accent4"/>
              </a:solidFill>
            </a:rPr>
            <a:t> </a:t>
          </a:r>
          <a:endParaRPr lang="en-AU" sz="1100" b="1" dirty="0">
            <a:solidFill>
              <a:schemeClr val="accent4"/>
            </a:solidFill>
          </a:endParaRPr>
        </a:p>
      </cdr:txBody>
    </cdr:sp>
  </cdr:relSizeAnchor>
  <cdr:relSizeAnchor xmlns:cdr="http://schemas.openxmlformats.org/drawingml/2006/chartDrawing">
    <cdr:from>
      <cdr:x>0.32805</cdr:x>
      <cdr:y>0.3606</cdr:y>
    </cdr:from>
    <cdr:to>
      <cdr:x>0.50153</cdr:x>
      <cdr:y>0.46027</cdr:y>
    </cdr:to>
    <cdr:sp macro="" textlink="">
      <cdr:nvSpPr>
        <cdr:cNvPr id="10" name="TextBox 1"/>
        <cdr:cNvSpPr txBox="1"/>
      </cdr:nvSpPr>
      <cdr:spPr>
        <a:xfrm xmlns:a="http://schemas.openxmlformats.org/drawingml/2006/main" rot="1594707">
          <a:off x="5272867" y="2163866"/>
          <a:ext cx="2788561" cy="5980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Perpetua"/>
            </a:defRPr>
          </a:lvl1pPr>
          <a:lvl2pPr marL="457200" indent="0">
            <a:defRPr sz="1100">
              <a:latin typeface="Perpetua"/>
            </a:defRPr>
          </a:lvl2pPr>
          <a:lvl3pPr marL="914400" indent="0">
            <a:defRPr sz="1100">
              <a:latin typeface="Perpetua"/>
            </a:defRPr>
          </a:lvl3pPr>
          <a:lvl4pPr marL="1371600" indent="0">
            <a:defRPr sz="1100">
              <a:latin typeface="Perpetua"/>
            </a:defRPr>
          </a:lvl4pPr>
          <a:lvl5pPr marL="1828800" indent="0">
            <a:defRPr sz="1100">
              <a:latin typeface="Perpetua"/>
            </a:defRPr>
          </a:lvl5pPr>
          <a:lvl6pPr marL="2286000" indent="0">
            <a:defRPr sz="1100">
              <a:latin typeface="Perpetua"/>
            </a:defRPr>
          </a:lvl6pPr>
          <a:lvl7pPr marL="2743200" indent="0">
            <a:defRPr sz="1100">
              <a:latin typeface="Perpetua"/>
            </a:defRPr>
          </a:lvl7pPr>
          <a:lvl8pPr marL="3200400" indent="0">
            <a:defRPr sz="1100">
              <a:latin typeface="Perpetua"/>
            </a:defRPr>
          </a:lvl8pPr>
          <a:lvl9pPr marL="3657600" indent="0">
            <a:defRPr sz="1100">
              <a:latin typeface="Perpetua"/>
            </a:defRPr>
          </a:lvl9pPr>
        </a:lstStyle>
        <a:p xmlns:a="http://schemas.openxmlformats.org/drawingml/2006/main">
          <a:r>
            <a:rPr lang="en-AU" sz="2800" b="1" dirty="0">
              <a:solidFill>
                <a:schemeClr val="tx1"/>
              </a:solidFill>
            </a:rPr>
            <a:t>PSYCHOSOCIAL SYSTEM</a:t>
          </a:r>
          <a:endParaRPr lang="en-AU" sz="1100" b="1" dirty="0">
            <a:solidFill>
              <a:schemeClr val="tx1"/>
            </a:solidFill>
          </a:endParaRPr>
        </a:p>
      </cdr:txBody>
    </cdr:sp>
  </cdr:relSizeAnchor>
</c:userShape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9" name="Google Shape;369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5" name="Google Shape;375;p4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p4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9" name="Google Shape;399;p4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5" name="Google Shape;405;p4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" name="Google Shape;411;p4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5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5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5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5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4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4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5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5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55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55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55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5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5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5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5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5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5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5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5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58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58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5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5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5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9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59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5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5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5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6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60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6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6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6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61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61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6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6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6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5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A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chart" Target="../charts/chart1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hyperlink" Target="https://analysisproject.blogspot.com/2011/08/political-environment-of-project.html" TargetMode="External"/><Relationship Id="rId4" Type="http://schemas.openxmlformats.org/officeDocument/2006/relationships/hyperlink" Target="https://www.indeed.com/career-advice/career-development/project-organization" TargetMode="Externa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Relationship Id="rId3" Type="http://schemas.openxmlformats.org/officeDocument/2006/relationships/hyperlink" Target="https://www.pm4dev.com/resources/free-e-books/3-the-project-management-organizational-structures" TargetMode="External"/><Relationship Id="rId4" Type="http://schemas.openxmlformats.org/officeDocument/2006/relationships/hyperlink" Target="https://www.knowledgehut.com/blog/project-management/project-management-organizational-structure" TargetMode="External"/><Relationship Id="rId5" Type="http://schemas.openxmlformats.org/officeDocument/2006/relationships/hyperlink" Target="https://www.smartsheet.com/content/project-management-organization" TargetMode="External"/><Relationship Id="rId6" Type="http://schemas.openxmlformats.org/officeDocument/2006/relationships/hyperlink" Target="https://analysisproject.blogspot.com/2015/07/matrix-organization-structure.html" TargetMode="Externa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hyperlink" Target="http://atimysore.gov.in/wp-content/uploads/chapter-3-project-appraisal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79462" y="-752943"/>
            <a:ext cx="8319247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75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Times New Roman"/>
              <a:buNone/>
            </a:pPr>
            <a:r>
              <a:rPr b="1" i="0" lang="en-AU" sz="40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TITLE</a:t>
            </a:r>
            <a:br>
              <a:rPr b="1" i="0" lang="en-AU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AU" sz="4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i="0" lang="en-AU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AU" sz="4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ENGINEERING</a:t>
            </a:r>
            <a:endParaRPr b="1" i="0" sz="40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270525" y="1946845"/>
            <a:ext cx="9359153" cy="46213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300"/>
              <a:buFont typeface="Arial"/>
              <a:buNone/>
            </a:pPr>
            <a:r>
              <a:rPr b="1" i="0" lang="en-AU" sz="33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1 &amp; 2 - (Week 3) 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b="1" i="0" lang="en-AU" sz="32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 OF PROJECT AND PROJECT MANAGEMENT &amp; PROJECT APPRAISAL AND FORMULATION</a:t>
            </a:r>
            <a:endParaRPr b="1" i="0" sz="32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b="1" i="0" lang="en-AU" sz="32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– 3</a:t>
            </a:r>
            <a:endParaRPr b="1" i="0" sz="32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b="1" i="0" lang="en-AU" sz="2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Environment, Project Organization, Concept of Project Appraisal.  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A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Er. Ishwar Adhikari 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A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Associate Professor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AU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Kathmandu Engineering College, Nepal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idx="1" type="body"/>
          </p:nvPr>
        </p:nvSpPr>
        <p:spPr>
          <a:xfrm>
            <a:off x="838200" y="1825625"/>
            <a:ext cx="9078532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main objective of this lecture is to understand about :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Project environment.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Project organization.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⮚"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Concept of project appraisal.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i="0" lang="en-AU" sz="4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</a:t>
            </a:r>
            <a:endParaRPr b="1" i="0" sz="40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657895" y="-901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</a:t>
            </a:r>
            <a:r>
              <a:rPr b="1" lang="en-AU" sz="3600"/>
              <a:t> </a:t>
            </a:r>
            <a:endParaRPr b="1" sz="3600"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12441" y="1016469"/>
            <a:ext cx="9864524" cy="57070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environment refers to the surroundings or elements where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execution takes place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which affects the project performance.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environment where the project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emerges, grows, and terminates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is called project environment.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project management performance largely depends on the environment which differs from country to country.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Environment consist of forces inside and outside of the project that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influences the ability of project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to meet or achieve its objectives or mission.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In order to achieve the goal, it must continually adapt to its environment, which is constantly changing. </a:t>
            </a:r>
            <a:endParaRPr/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idx="1" type="body"/>
          </p:nvPr>
        </p:nvSpPr>
        <p:spPr>
          <a:xfrm>
            <a:off x="670239" y="1105307"/>
            <a:ext cx="9709597" cy="53877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changing environment increases the project complexities, uncertainties, competition to obtain all kinds of resources and rapid technological changes. [1]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Understanding the environment involves, identifying the stakeholders and their ability to affect its successful outcome.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Manager must work with a people to achieve the best results, especially in the highly technical and complex environments such as those involving modern day construction projects. [2]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Basically there are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three types of environment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in which the project is operated.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/>
          </a:p>
        </p:txBody>
      </p:sp>
      <p:sp>
        <p:nvSpPr>
          <p:cNvPr id="103" name="Google Shape;103;p4"/>
          <p:cNvSpPr txBox="1"/>
          <p:nvPr>
            <p:ph type="title"/>
          </p:nvPr>
        </p:nvSpPr>
        <p:spPr>
          <a:xfrm>
            <a:off x="1419074" y="-125365"/>
            <a:ext cx="8547847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/>
          <p:nvPr/>
        </p:nvSpPr>
        <p:spPr>
          <a:xfrm>
            <a:off x="1560491" y="159067"/>
            <a:ext cx="8819882" cy="6477000"/>
          </a:xfrm>
          <a:prstGeom prst="ellipse">
            <a:avLst/>
          </a:prstGeom>
          <a:solidFill>
            <a:srgbClr val="FFF2CC"/>
          </a:solidFill>
          <a:ln cap="flat" cmpd="sng" w="12700">
            <a:solidFill>
              <a:srgbClr val="BA8C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5"/>
          <p:cNvSpPr/>
          <p:nvPr/>
        </p:nvSpPr>
        <p:spPr>
          <a:xfrm>
            <a:off x="3490513" y="1420667"/>
            <a:ext cx="5105400" cy="4106873"/>
          </a:xfrm>
          <a:prstGeom prst="ellipse">
            <a:avLst/>
          </a:prstGeom>
          <a:solidFill>
            <a:srgbClr val="EDEDED"/>
          </a:solidFill>
          <a:ln cap="flat" cmpd="sng" w="12700">
            <a:solidFill>
              <a:srgbClr val="787878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5"/>
          <p:cNvSpPr txBox="1"/>
          <p:nvPr/>
        </p:nvSpPr>
        <p:spPr>
          <a:xfrm>
            <a:off x="4713132" y="978567"/>
            <a:ext cx="25146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AU" sz="18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Economic Environment</a:t>
            </a:r>
            <a:endParaRPr/>
          </a:p>
        </p:txBody>
      </p:sp>
      <p:sp>
        <p:nvSpPr>
          <p:cNvPr id="111" name="Google Shape;111;p5"/>
          <p:cNvSpPr txBox="1"/>
          <p:nvPr/>
        </p:nvSpPr>
        <p:spPr>
          <a:xfrm>
            <a:off x="4237959" y="469954"/>
            <a:ext cx="44196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AU" sz="24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EXTERNAL ENVIRONMENT</a:t>
            </a:r>
            <a:endParaRPr/>
          </a:p>
        </p:txBody>
      </p:sp>
      <p:sp>
        <p:nvSpPr>
          <p:cNvPr id="112" name="Google Shape;112;p5"/>
          <p:cNvSpPr txBox="1"/>
          <p:nvPr/>
        </p:nvSpPr>
        <p:spPr>
          <a:xfrm>
            <a:off x="1725939" y="2827772"/>
            <a:ext cx="17526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Technological Environment</a:t>
            </a:r>
            <a:endParaRPr/>
          </a:p>
        </p:txBody>
      </p:sp>
      <p:sp>
        <p:nvSpPr>
          <p:cNvPr id="113" name="Google Shape;113;p5"/>
          <p:cNvSpPr txBox="1"/>
          <p:nvPr/>
        </p:nvSpPr>
        <p:spPr>
          <a:xfrm>
            <a:off x="4761964" y="5662412"/>
            <a:ext cx="25146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Socio Cultural Environment</a:t>
            </a:r>
            <a:endParaRPr/>
          </a:p>
        </p:txBody>
      </p:sp>
      <p:sp>
        <p:nvSpPr>
          <p:cNvPr id="114" name="Google Shape;114;p5"/>
          <p:cNvSpPr txBox="1"/>
          <p:nvPr/>
        </p:nvSpPr>
        <p:spPr>
          <a:xfrm>
            <a:off x="8672112" y="2751236"/>
            <a:ext cx="157625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Political Legal Environment</a:t>
            </a:r>
            <a:endParaRPr/>
          </a:p>
        </p:txBody>
      </p:sp>
      <p:sp>
        <p:nvSpPr>
          <p:cNvPr id="115" name="Google Shape;115;p5"/>
          <p:cNvSpPr txBox="1"/>
          <p:nvPr/>
        </p:nvSpPr>
        <p:spPr>
          <a:xfrm>
            <a:off x="4375119" y="2003638"/>
            <a:ext cx="41452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4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OPERATING ENVIRONMENT</a:t>
            </a:r>
            <a:endParaRPr/>
          </a:p>
        </p:txBody>
      </p:sp>
      <p:sp>
        <p:nvSpPr>
          <p:cNvPr id="116" name="Google Shape;116;p5"/>
          <p:cNvSpPr txBox="1"/>
          <p:nvPr/>
        </p:nvSpPr>
        <p:spPr>
          <a:xfrm>
            <a:off x="5295364" y="1555149"/>
            <a:ext cx="16002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Consultants</a:t>
            </a:r>
            <a:endParaRPr/>
          </a:p>
        </p:txBody>
      </p:sp>
      <p:sp>
        <p:nvSpPr>
          <p:cNvPr id="117" name="Google Shape;117;p5"/>
          <p:cNvSpPr txBox="1"/>
          <p:nvPr/>
        </p:nvSpPr>
        <p:spPr>
          <a:xfrm>
            <a:off x="3836678" y="2377437"/>
            <a:ext cx="12192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Suppliers</a:t>
            </a:r>
            <a:endParaRPr/>
          </a:p>
        </p:txBody>
      </p:sp>
      <p:sp>
        <p:nvSpPr>
          <p:cNvPr id="118" name="Google Shape;118;p5"/>
          <p:cNvSpPr/>
          <p:nvPr/>
        </p:nvSpPr>
        <p:spPr>
          <a:xfrm>
            <a:off x="5146523" y="2448845"/>
            <a:ext cx="2218217" cy="2012629"/>
          </a:xfrm>
          <a:prstGeom prst="rect">
            <a:avLst/>
          </a:prstGeom>
          <a:solidFill>
            <a:srgbClr val="DDEAF6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5"/>
          <p:cNvSpPr txBox="1"/>
          <p:nvPr/>
        </p:nvSpPr>
        <p:spPr>
          <a:xfrm>
            <a:off x="3760478" y="2889735"/>
            <a:ext cx="12954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Media</a:t>
            </a:r>
            <a:endParaRPr/>
          </a:p>
        </p:txBody>
      </p:sp>
      <p:sp>
        <p:nvSpPr>
          <p:cNvPr id="120" name="Google Shape;120;p5"/>
          <p:cNvSpPr txBox="1"/>
          <p:nvPr/>
        </p:nvSpPr>
        <p:spPr>
          <a:xfrm>
            <a:off x="5101483" y="4620887"/>
            <a:ext cx="252136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Financial Institutions </a:t>
            </a:r>
            <a:endParaRPr/>
          </a:p>
        </p:txBody>
      </p:sp>
      <p:sp>
        <p:nvSpPr>
          <p:cNvPr id="121" name="Google Shape;121;p5"/>
          <p:cNvSpPr txBox="1"/>
          <p:nvPr/>
        </p:nvSpPr>
        <p:spPr>
          <a:xfrm>
            <a:off x="3685369" y="3413394"/>
            <a:ext cx="139010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Contractors</a:t>
            </a:r>
            <a:endParaRPr/>
          </a:p>
        </p:txBody>
      </p:sp>
      <p:sp>
        <p:nvSpPr>
          <p:cNvPr id="122" name="Google Shape;122;p5"/>
          <p:cNvSpPr txBox="1"/>
          <p:nvPr/>
        </p:nvSpPr>
        <p:spPr>
          <a:xfrm>
            <a:off x="3836678" y="3949280"/>
            <a:ext cx="12192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Customers</a:t>
            </a:r>
            <a:endParaRPr/>
          </a:p>
        </p:txBody>
      </p:sp>
      <p:sp>
        <p:nvSpPr>
          <p:cNvPr id="123" name="Google Shape;123;p5"/>
          <p:cNvSpPr txBox="1"/>
          <p:nvPr/>
        </p:nvSpPr>
        <p:spPr>
          <a:xfrm>
            <a:off x="7266599" y="2906183"/>
            <a:ext cx="138935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Government</a:t>
            </a:r>
            <a:endParaRPr/>
          </a:p>
        </p:txBody>
      </p:sp>
      <p:sp>
        <p:nvSpPr>
          <p:cNvPr id="124" name="Google Shape;124;p5"/>
          <p:cNvSpPr txBox="1"/>
          <p:nvPr/>
        </p:nvSpPr>
        <p:spPr>
          <a:xfrm>
            <a:off x="7262061" y="3619594"/>
            <a:ext cx="13984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Competitors</a:t>
            </a:r>
            <a:endParaRPr/>
          </a:p>
        </p:txBody>
      </p:sp>
      <p:sp>
        <p:nvSpPr>
          <p:cNvPr id="125" name="Google Shape;125;p5"/>
          <p:cNvSpPr txBox="1"/>
          <p:nvPr/>
        </p:nvSpPr>
        <p:spPr>
          <a:xfrm>
            <a:off x="5146523" y="2567008"/>
            <a:ext cx="2256317" cy="16927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000">
                <a:solidFill>
                  <a:srgbClr val="FF33CC"/>
                </a:solidFill>
                <a:latin typeface="Calibri"/>
                <a:ea typeface="Calibri"/>
                <a:cs typeface="Calibri"/>
                <a:sym typeface="Calibri"/>
              </a:rPr>
              <a:t>INTERNAL ENVIRONMENT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AU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Objective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AU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Resources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AU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Structure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n-AU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Constraint</a:t>
            </a:r>
            <a:r>
              <a:rPr b="1" lang="en-AU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 </a:t>
            </a:r>
            <a:endParaRPr/>
          </a:p>
        </p:txBody>
      </p:sp>
      <p:sp>
        <p:nvSpPr>
          <p:cNvPr id="126" name="Google Shape;126;p5"/>
          <p:cNvSpPr txBox="1"/>
          <p:nvPr/>
        </p:nvSpPr>
        <p:spPr>
          <a:xfrm>
            <a:off x="623711" y="5847078"/>
            <a:ext cx="268215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 Source: [3]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"/>
          <p:cNvSpPr txBox="1"/>
          <p:nvPr>
            <p:ph idx="1" type="body"/>
          </p:nvPr>
        </p:nvSpPr>
        <p:spPr>
          <a:xfrm>
            <a:off x="634315" y="966021"/>
            <a:ext cx="9967175" cy="54123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AutoNum type="arabicPeriod"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External Environment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external project environment is made up of all the factors that are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under the direct control of project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or project organization.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implies all the conditions, circumstances and influences surrounding and affecting the total project or any part of it.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This external environment represents a complex set of inter-dependent relationships, which constantly react with the project as it is brought into reality.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provides the framework within which a project has to operate.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2" name="Google Shape;132;p6"/>
          <p:cNvSpPr txBox="1"/>
          <p:nvPr>
            <p:ph type="title"/>
          </p:nvPr>
        </p:nvSpPr>
        <p:spPr>
          <a:xfrm>
            <a:off x="696533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"/>
          <p:cNvSpPr txBox="1"/>
          <p:nvPr>
            <p:ph idx="1" type="body"/>
          </p:nvPr>
        </p:nvSpPr>
        <p:spPr>
          <a:xfrm>
            <a:off x="648418" y="1008909"/>
            <a:ext cx="10121721" cy="55282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AutoNum type="alphaLcParenBoth"/>
            </a:pPr>
            <a:r>
              <a:rPr b="1" lang="en-AU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Economic Environment 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economic system determines the economic environment. The major elements of economic environment are: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Economic policies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Economic system,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National income and distribution of income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Market factors and product market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Inflation, fiscal policies, monetary policies and 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Economic conditions in the national context and regional economic groups and cooperation in the international context.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sp>
        <p:nvSpPr>
          <p:cNvPr id="138" name="Google Shape;138;p7"/>
          <p:cNvSpPr txBox="1"/>
          <p:nvPr>
            <p:ph type="title"/>
          </p:nvPr>
        </p:nvSpPr>
        <p:spPr>
          <a:xfrm>
            <a:off x="838200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"/>
          <p:cNvSpPr txBox="1"/>
          <p:nvPr>
            <p:ph idx="1" type="body"/>
          </p:nvPr>
        </p:nvSpPr>
        <p:spPr>
          <a:xfrm>
            <a:off x="838200" y="1325563"/>
            <a:ext cx="9632324" cy="49615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economic environment is a major factor that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influences the investment climate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in the country.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affects the cost of inputs and demand of project products.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Economic system refers to the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method of resource allocation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In general, the economic system comprises of capitalistic, socialistic or mixed economies. 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44" name="Google Shape;144;p8"/>
          <p:cNvSpPr txBox="1"/>
          <p:nvPr>
            <p:ph type="title"/>
          </p:nvPr>
        </p:nvSpPr>
        <p:spPr>
          <a:xfrm>
            <a:off x="838200" y="0"/>
            <a:ext cx="963232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9"/>
          <p:cNvSpPr txBox="1"/>
          <p:nvPr>
            <p:ph idx="1" type="body"/>
          </p:nvPr>
        </p:nvSpPr>
        <p:spPr>
          <a:xfrm>
            <a:off x="730623" y="1367959"/>
            <a:ext cx="9811871" cy="53017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800"/>
              <a:buAutoNum type="alphaLcParenBoth" startAt="2"/>
            </a:pPr>
            <a:r>
              <a:rPr b="1" lang="en-AU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Political Legal Environment </a:t>
            </a:r>
            <a:endParaRPr b="1">
              <a:solidFill>
                <a:srgbClr val="7030A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Political environment refers to various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political and legal factors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that affect public life.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Legal environment refers to the legal framework and other provisions that affect the project management and project implementation.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Political environment consists of ideological forces, political parties, election procedures and power centres.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legal environment protects the rights of various interest groups like society, project, employees and consumers.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solidFill>
                <a:srgbClr val="7030A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50" name="Google Shape;150;p9"/>
          <p:cNvSpPr txBox="1"/>
          <p:nvPr>
            <p:ph type="title"/>
          </p:nvPr>
        </p:nvSpPr>
        <p:spPr>
          <a:xfrm>
            <a:off x="972671" y="-132416"/>
            <a:ext cx="9126071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0"/>
          <p:cNvSpPr txBox="1"/>
          <p:nvPr>
            <p:ph idx="1" type="body"/>
          </p:nvPr>
        </p:nvSpPr>
        <p:spPr>
          <a:xfrm>
            <a:off x="554863" y="1467231"/>
            <a:ext cx="10520967" cy="59767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It Consists of  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ct val="100000"/>
              <a:buNone/>
            </a:pPr>
            <a:r>
              <a:rPr b="1" lang="en-AU" sz="36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b="1" lang="en-AU" sz="36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(i) Political System 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A stable, efficient and honest political system is essential for projects. Political instability resulting from civil war, emergencies and terrorist activities adversely effect the projects. [4]</a:t>
            </a:r>
            <a:endParaRPr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AU" sz="36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(ii) Political beliefs 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 It can be democratic, totalitarian or a mix of both. Democracy vests power in the hands of people. Totalitarian vests power in the hands of the state. A mix of both is based on power sharing. 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sp>
        <p:nvSpPr>
          <p:cNvPr id="156" name="Google Shape;156;p10"/>
          <p:cNvSpPr txBox="1"/>
          <p:nvPr>
            <p:ph type="title"/>
          </p:nvPr>
        </p:nvSpPr>
        <p:spPr>
          <a:xfrm>
            <a:off x="838200" y="0"/>
            <a:ext cx="961944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1"/>
          <p:cNvSpPr txBox="1"/>
          <p:nvPr>
            <p:ph idx="1" type="body"/>
          </p:nvPr>
        </p:nvSpPr>
        <p:spPr>
          <a:xfrm>
            <a:off x="632138" y="824472"/>
            <a:ext cx="10095963" cy="58437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000"/>
              <a:buNone/>
            </a:pPr>
            <a:r>
              <a:rPr b="1" lang="en-AU" sz="30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(iii) Political Institutions 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 These are the three wings of the government. 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First, the </a:t>
            </a:r>
            <a:r>
              <a:rPr b="1" lang="en-AU" sz="3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parliament (legislature), </a:t>
            </a: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enacts laws that protect the citizens and guides project activities. 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Second, </a:t>
            </a:r>
            <a:r>
              <a:rPr b="1" lang="en-AU" sz="3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government (executives), </a:t>
            </a: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frames policies, regulations and procedures that influence all the project activities. </a:t>
            </a:r>
            <a:endParaRPr/>
          </a:p>
          <a:p>
            <a:pPr indent="-228600" lvl="0" marL="22860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Third, </a:t>
            </a:r>
            <a:r>
              <a:rPr b="1" lang="en-AU" sz="3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Judiciary (court of law), </a:t>
            </a: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settle disputes of all kinds and reviews legal provisions raised inside the project.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62" name="Google Shape;162;p11"/>
          <p:cNvSpPr txBox="1"/>
          <p:nvPr>
            <p:ph type="title"/>
          </p:nvPr>
        </p:nvSpPr>
        <p:spPr>
          <a:xfrm>
            <a:off x="632138" y="-111393"/>
            <a:ext cx="9799749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2"/>
          <p:cNvSpPr txBox="1"/>
          <p:nvPr>
            <p:ph idx="1" type="body"/>
          </p:nvPr>
        </p:nvSpPr>
        <p:spPr>
          <a:xfrm>
            <a:off x="567744" y="848670"/>
            <a:ext cx="10108842" cy="57677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AutoNum type="alphaLcParenBoth" startAt="3"/>
            </a:pPr>
            <a:r>
              <a:rPr b="1" lang="en-AU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Socio Cultural Environment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Projects are operated in a society for the benefit of the society and includes all the social forces within which a project operates.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consists of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factors related to human beings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and influences the practices and activities as well as functioning of a project.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consists of demographic structure, caste structure, education system, social values, life style, beliefs and expectation in a particular society.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Culture is closely associated with society and includes values, norms beliefs and behavior of the people.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Both these together constitute socio-cultural environment as they either promote or strain human relationships [1]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sp>
        <p:nvSpPr>
          <p:cNvPr id="168" name="Google Shape;168;p12"/>
          <p:cNvSpPr txBox="1"/>
          <p:nvPr>
            <p:ph type="title"/>
          </p:nvPr>
        </p:nvSpPr>
        <p:spPr>
          <a:xfrm>
            <a:off x="838200" y="0"/>
            <a:ext cx="9567930" cy="97427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3"/>
          <p:cNvSpPr txBox="1"/>
          <p:nvPr>
            <p:ph idx="1" type="body"/>
          </p:nvPr>
        </p:nvSpPr>
        <p:spPr>
          <a:xfrm>
            <a:off x="610510" y="737603"/>
            <a:ext cx="10802237" cy="57149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AutoNum type="alphaLcParenBoth" startAt="4"/>
            </a:pPr>
            <a:r>
              <a:rPr b="1" lang="en-AU" sz="30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Technological Environment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It consists of stare of technology, machinery, equipment, methods, systems, skills and rate of technological change etc.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Drastic changes have taken place in the field of technology during last two or three decades.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The information and communications technology has advanced to new heights and not only created tremendous opportunities but also enhanced project management techniques.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b="1" lang="en-AU" sz="3000">
                <a:latin typeface="Times New Roman"/>
                <a:ea typeface="Times New Roman"/>
                <a:cs typeface="Times New Roman"/>
                <a:sym typeface="Times New Roman"/>
              </a:rPr>
              <a:t>The component of technological environment may be: </a:t>
            </a:r>
            <a:endParaRPr/>
          </a:p>
          <a:p>
            <a:pPr indent="-571500" lvl="0" marL="5715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ct val="100000"/>
              <a:buAutoNum type="romanLcParenBoth"/>
            </a:pPr>
            <a:r>
              <a:rPr b="1" lang="en-AU" sz="30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of innovation – Research and Development </a:t>
            </a:r>
            <a:endParaRPr/>
          </a:p>
          <a:p>
            <a:pPr indent="-571500" lvl="0" marL="5715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ct val="100000"/>
              <a:buAutoNum type="romanLcParenBoth"/>
            </a:pPr>
            <a:r>
              <a:rPr b="1" lang="en-AU" sz="30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of technology transfer – Taking Technology from laboratory to the project. </a:t>
            </a:r>
            <a:endParaRPr b="1" sz="3000">
              <a:solidFill>
                <a:srgbClr val="00B05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sp>
        <p:nvSpPr>
          <p:cNvPr id="174" name="Google Shape;174;p13"/>
          <p:cNvSpPr txBox="1"/>
          <p:nvPr>
            <p:ph type="title"/>
          </p:nvPr>
        </p:nvSpPr>
        <p:spPr>
          <a:xfrm>
            <a:off x="924465" y="-224287"/>
            <a:ext cx="9606566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4"/>
          <p:cNvSpPr txBox="1"/>
          <p:nvPr>
            <p:ph idx="1" type="body"/>
          </p:nvPr>
        </p:nvSpPr>
        <p:spPr>
          <a:xfrm>
            <a:off x="422234" y="794586"/>
            <a:ext cx="10257268" cy="59426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AutoNum type="arabicPeriod" startAt="2"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Operating Environment </a:t>
            </a:r>
            <a:endParaRPr b="1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refers to a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group of stakeholders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, participants or interest groups who benefit from the project or get affected by it.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participants are directly or indirectly affected by the project activities.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project team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does not have a direct control over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elements of the task environment but can influence them.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consists of media, customers, consultants, competitors, financial institutions, suppliers, contractors and government.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Different elements of project task environment are interrelated to each other and are mutually complementary to each other. [3]</a:t>
            </a:r>
            <a:endParaRPr/>
          </a:p>
          <a:p>
            <a:pPr indent="-508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80" name="Google Shape;180;p14"/>
          <p:cNvSpPr txBox="1"/>
          <p:nvPr>
            <p:ph type="title"/>
          </p:nvPr>
        </p:nvSpPr>
        <p:spPr>
          <a:xfrm>
            <a:off x="541986" y="-16290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5"/>
          <p:cNvSpPr txBox="1"/>
          <p:nvPr>
            <p:ph idx="1" type="body"/>
          </p:nvPr>
        </p:nvSpPr>
        <p:spPr>
          <a:xfrm>
            <a:off x="838200" y="1825625"/>
            <a:ext cx="9593687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AutoNum type="arabicPeriod" startAt="3"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Internal Environment 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If external environment determines what a project might do, internal environment dictates what it can do.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is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located within the project and can be controlled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by it.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not only shapes but also affects the effectiveness of a project.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consists of the following: Objective, Resources, Structure, constraints,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86" name="Google Shape;186;p15"/>
          <p:cNvSpPr txBox="1"/>
          <p:nvPr>
            <p:ph type="title"/>
          </p:nvPr>
        </p:nvSpPr>
        <p:spPr>
          <a:xfrm>
            <a:off x="377243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6"/>
          <p:cNvSpPr txBox="1"/>
          <p:nvPr>
            <p:ph idx="1" type="body"/>
          </p:nvPr>
        </p:nvSpPr>
        <p:spPr>
          <a:xfrm>
            <a:off x="762000" y="1049516"/>
            <a:ext cx="10198994" cy="54100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571500" lvl="0" marL="5715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00"/>
              <a:buAutoNum type="romanLcParenBoth"/>
            </a:pPr>
            <a:r>
              <a:rPr b="1" lang="en-AU" sz="26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Objectives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is the desired end results, which the project wants to achieve which provides orientation to project manager.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Every efforts of project manager should contribute to attaining objective of the organization as whole.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600"/>
              <a:buNone/>
            </a:pPr>
            <a:r>
              <a:rPr b="1" lang="en-AU" sz="26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(ii)  Resources</a:t>
            </a:r>
            <a:endParaRPr b="1" sz="2600">
              <a:solidFill>
                <a:srgbClr val="7030A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Projects have human and non human resources. The human resources include specialized experts and managerial personnel.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It is the key resources because objective of project can be achieved only through people. Non human resources consist of financial resources and physical resources.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92" name="Google Shape;192;p16"/>
          <p:cNvSpPr txBox="1"/>
          <p:nvPr>
            <p:ph type="title"/>
          </p:nvPr>
        </p:nvSpPr>
        <p:spPr>
          <a:xfrm>
            <a:off x="762000" y="-129396"/>
            <a:ext cx="9413383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 sz="3600"/>
              <a:t> </a:t>
            </a:r>
            <a:endParaRPr b="1" sz="36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7"/>
          <p:cNvSpPr txBox="1"/>
          <p:nvPr>
            <p:ph idx="1" type="body"/>
          </p:nvPr>
        </p:nvSpPr>
        <p:spPr>
          <a:xfrm>
            <a:off x="838200" y="1325562"/>
            <a:ext cx="9812628" cy="50108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71500" lvl="0" marL="5715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600"/>
              <a:buAutoNum type="romanLcParenBoth" startAt="3"/>
            </a:pPr>
            <a:r>
              <a:rPr b="1" lang="en-AU" sz="26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Structure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Structure provides the framework within which project functions. The structure of project is ad-hoc and cuts across organizational and departmental lines.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71500" lvl="0" marL="5715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600"/>
              <a:buAutoNum type="romanLcParenBoth" startAt="4"/>
            </a:pPr>
            <a:r>
              <a:rPr b="1" lang="en-AU" sz="2600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Constraints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 project functions in a dynamic environment characterized by constraints of time, cost and quality.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time cost and quality are the guiding parameters of project. A project manager should effectively balance these complex parameters of a project.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8" name="Google Shape;198;p17"/>
          <p:cNvSpPr txBox="1"/>
          <p:nvPr>
            <p:ph type="title"/>
          </p:nvPr>
        </p:nvSpPr>
        <p:spPr>
          <a:xfrm>
            <a:off x="486714" y="0"/>
            <a:ext cx="1004820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/>
              <a:t> </a:t>
            </a: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 (Cont’d…) </a:t>
            </a:r>
            <a:r>
              <a:rPr b="1" lang="en-AU"/>
              <a:t> </a:t>
            </a:r>
            <a:endParaRPr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8"/>
          <p:cNvSpPr txBox="1"/>
          <p:nvPr>
            <p:ph idx="1" type="body"/>
          </p:nvPr>
        </p:nvSpPr>
        <p:spPr>
          <a:xfrm>
            <a:off x="646222" y="1108173"/>
            <a:ext cx="9902780" cy="51160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operates in a dynamic environment through the involvement of different types of stakeholders.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 set-up where individuals from diverse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backgrounds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, different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educational qualifications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and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varied interests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come together to work towards a common goal is called an organization.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An organization can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described as a system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where arrangement and relationships among component parts operates together as a whole.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Team involvement is laid out in an organizational structure chart that graphically shows where each person is placed in the project structure. [5]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18"/>
          <p:cNvSpPr txBox="1"/>
          <p:nvPr>
            <p:ph type="title"/>
          </p:nvPr>
        </p:nvSpPr>
        <p:spPr>
          <a:xfrm>
            <a:off x="426076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/>
              <a:t> </a:t>
            </a: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ORGANIZATION</a:t>
            </a:r>
            <a:endParaRPr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9"/>
          <p:cNvSpPr txBox="1"/>
          <p:nvPr>
            <p:ph type="title"/>
          </p:nvPr>
        </p:nvSpPr>
        <p:spPr>
          <a:xfrm>
            <a:off x="304800" y="245971"/>
            <a:ext cx="10177669" cy="7143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CHARACTERISTICS OF ORGANIZATION</a:t>
            </a:r>
            <a:endParaRPr/>
          </a:p>
        </p:txBody>
      </p:sp>
      <p:graphicFrame>
        <p:nvGraphicFramePr>
          <p:cNvPr id="210" name="Google Shape;210;p19"/>
          <p:cNvGraphicFramePr/>
          <p:nvPr/>
        </p:nvGraphicFramePr>
        <p:xfrm>
          <a:off x="-2047932" y="857232"/>
          <a:ext cx="16073550" cy="6000768"/>
        </p:xfrm>
        <a:graphic>
          <a:graphicData uri="http://schemas.openxmlformats.org/drawingml/2006/chart">
            <c:chart r:id="rId3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0"/>
          <p:cNvSpPr/>
          <p:nvPr/>
        </p:nvSpPr>
        <p:spPr>
          <a:xfrm>
            <a:off x="620251" y="1169067"/>
            <a:ext cx="9504610" cy="4797861"/>
          </a:xfrm>
          <a:prstGeom prst="frame">
            <a:avLst>
              <a:gd fmla="val 12500" name="adj1"/>
            </a:avLst>
          </a:prstGeom>
          <a:solidFill>
            <a:srgbClr val="FFF2CC"/>
          </a:solidFill>
          <a:ln cap="flat" cmpd="sng" w="12700">
            <a:solidFill>
              <a:srgbClr val="787878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0"/>
          <p:cNvSpPr/>
          <p:nvPr/>
        </p:nvSpPr>
        <p:spPr>
          <a:xfrm>
            <a:off x="1460865" y="2028666"/>
            <a:ext cx="7823381" cy="3309482"/>
          </a:xfrm>
          <a:prstGeom prst="frame">
            <a:avLst>
              <a:gd fmla="val 12500" name="adj1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20"/>
          <p:cNvSpPr txBox="1"/>
          <p:nvPr/>
        </p:nvSpPr>
        <p:spPr>
          <a:xfrm>
            <a:off x="3396184" y="1280891"/>
            <a:ext cx="387654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0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EXTERNAL ENVIRONMENT </a:t>
            </a:r>
            <a:endParaRPr b="1" sz="200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8" name="Google Shape;218;p20"/>
          <p:cNvSpPr txBox="1"/>
          <p:nvPr/>
        </p:nvSpPr>
        <p:spPr>
          <a:xfrm>
            <a:off x="3265998" y="1706886"/>
            <a:ext cx="387654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0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TASK  ENVIRONMENT </a:t>
            </a:r>
            <a:endParaRPr b="1" sz="2000">
              <a:solidFill>
                <a:srgbClr val="00B05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9" name="Google Shape;219;p20"/>
          <p:cNvSpPr txBox="1"/>
          <p:nvPr/>
        </p:nvSpPr>
        <p:spPr>
          <a:xfrm>
            <a:off x="3396183" y="2605120"/>
            <a:ext cx="387654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000">
                <a:solidFill>
                  <a:schemeClr val="accent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INTERNAL  ENVIRONMENT </a:t>
            </a:r>
            <a:endParaRPr b="1" sz="2000">
              <a:solidFill>
                <a:schemeClr val="accent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20"/>
          <p:cNvSpPr/>
          <p:nvPr/>
        </p:nvSpPr>
        <p:spPr>
          <a:xfrm>
            <a:off x="2059198" y="3194334"/>
            <a:ext cx="1440288" cy="384275"/>
          </a:xfrm>
          <a:prstGeom prst="rect">
            <a:avLst/>
          </a:prstGeom>
          <a:solidFill>
            <a:schemeClr val="accent2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INPUT</a:t>
            </a:r>
            <a:endParaRPr/>
          </a:p>
        </p:txBody>
      </p:sp>
      <p:sp>
        <p:nvSpPr>
          <p:cNvPr id="221" name="Google Shape;221;p20"/>
          <p:cNvSpPr/>
          <p:nvPr/>
        </p:nvSpPr>
        <p:spPr>
          <a:xfrm>
            <a:off x="2059198" y="3578610"/>
            <a:ext cx="1440288" cy="1066800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Materials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People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Capital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information </a:t>
            </a:r>
            <a:endParaRPr/>
          </a:p>
        </p:txBody>
      </p:sp>
      <p:sp>
        <p:nvSpPr>
          <p:cNvPr id="222" name="Google Shape;222;p20"/>
          <p:cNvSpPr/>
          <p:nvPr/>
        </p:nvSpPr>
        <p:spPr>
          <a:xfrm>
            <a:off x="3878339" y="3124562"/>
            <a:ext cx="2438400" cy="558845"/>
          </a:xfrm>
          <a:prstGeom prst="rect">
            <a:avLst/>
          </a:prstGeom>
          <a:solidFill>
            <a:schemeClr val="accent2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TRANSFORMATION PROCESS</a:t>
            </a:r>
            <a:endParaRPr/>
          </a:p>
        </p:txBody>
      </p:sp>
      <p:sp>
        <p:nvSpPr>
          <p:cNvPr id="223" name="Google Shape;223;p20"/>
          <p:cNvSpPr/>
          <p:nvPr/>
        </p:nvSpPr>
        <p:spPr>
          <a:xfrm>
            <a:off x="3878339" y="3683408"/>
            <a:ext cx="2438400" cy="962002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Technology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Operations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Management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0"/>
          <p:cNvSpPr/>
          <p:nvPr/>
        </p:nvSpPr>
        <p:spPr>
          <a:xfrm>
            <a:off x="6832698" y="3124562"/>
            <a:ext cx="1981200" cy="574996"/>
          </a:xfrm>
          <a:prstGeom prst="rect">
            <a:avLst/>
          </a:prstGeom>
          <a:solidFill>
            <a:schemeClr val="accent2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OUTPUTS</a:t>
            </a:r>
            <a:endParaRPr/>
          </a:p>
        </p:txBody>
      </p:sp>
      <p:sp>
        <p:nvSpPr>
          <p:cNvPr id="225" name="Google Shape;225;p20"/>
          <p:cNvSpPr/>
          <p:nvPr/>
        </p:nvSpPr>
        <p:spPr>
          <a:xfrm>
            <a:off x="6832698" y="3699559"/>
            <a:ext cx="1981200" cy="945852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Products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Services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profit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6" name="Google Shape;226;p20"/>
          <p:cNvCxnSpPr/>
          <p:nvPr/>
        </p:nvCxnSpPr>
        <p:spPr>
          <a:xfrm>
            <a:off x="7981177" y="4572286"/>
            <a:ext cx="6484" cy="415976"/>
          </a:xfrm>
          <a:prstGeom prst="straightConnector1">
            <a:avLst/>
          </a:prstGeom>
          <a:noFill/>
          <a:ln cap="flat" cmpd="sng" w="57150">
            <a:solidFill>
              <a:srgbClr val="C55A1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27" name="Google Shape;227;p20"/>
          <p:cNvCxnSpPr/>
          <p:nvPr/>
        </p:nvCxnSpPr>
        <p:spPr>
          <a:xfrm rot="10800000">
            <a:off x="5187903" y="4964797"/>
            <a:ext cx="2819400" cy="1588"/>
          </a:xfrm>
          <a:prstGeom prst="straightConnector1">
            <a:avLst/>
          </a:prstGeom>
          <a:noFill/>
          <a:ln cap="flat" cmpd="sng" w="57150">
            <a:solidFill>
              <a:srgbClr val="C55A1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28" name="Google Shape;228;p20"/>
          <p:cNvCxnSpPr/>
          <p:nvPr/>
        </p:nvCxnSpPr>
        <p:spPr>
          <a:xfrm>
            <a:off x="4323576" y="4572286"/>
            <a:ext cx="3600" cy="376336"/>
          </a:xfrm>
          <a:prstGeom prst="straightConnector1">
            <a:avLst/>
          </a:prstGeom>
          <a:noFill/>
          <a:ln cap="flat" cmpd="sng" w="57150">
            <a:solidFill>
              <a:srgbClr val="C55A1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29" name="Google Shape;229;p20"/>
          <p:cNvCxnSpPr/>
          <p:nvPr/>
        </p:nvCxnSpPr>
        <p:spPr>
          <a:xfrm rot="10800000">
            <a:off x="2720201" y="4948622"/>
            <a:ext cx="1600200" cy="1588"/>
          </a:xfrm>
          <a:prstGeom prst="straightConnector1">
            <a:avLst/>
          </a:prstGeom>
          <a:noFill/>
          <a:ln cap="flat" cmpd="sng" w="57150">
            <a:solidFill>
              <a:srgbClr val="C55A1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30" name="Google Shape;230;p20"/>
          <p:cNvCxnSpPr/>
          <p:nvPr/>
        </p:nvCxnSpPr>
        <p:spPr>
          <a:xfrm flipH="1" rot="10800000">
            <a:off x="5160750" y="4648486"/>
            <a:ext cx="1026" cy="339774"/>
          </a:xfrm>
          <a:prstGeom prst="straightConnector1">
            <a:avLst/>
          </a:prstGeom>
          <a:noFill/>
          <a:ln cap="flat" cmpd="sng" w="57150">
            <a:solidFill>
              <a:srgbClr val="C55A11"/>
            </a:solidFill>
            <a:prstDash val="solid"/>
            <a:miter lim="800000"/>
            <a:headEnd len="sm" w="sm" type="none"/>
            <a:tailEnd len="med" w="med" type="stealth"/>
          </a:ln>
        </p:spPr>
      </p:cxnSp>
      <p:cxnSp>
        <p:nvCxnSpPr>
          <p:cNvPr id="231" name="Google Shape;231;p20"/>
          <p:cNvCxnSpPr/>
          <p:nvPr/>
        </p:nvCxnSpPr>
        <p:spPr>
          <a:xfrm flipH="1" rot="10800000">
            <a:off x="2717821" y="4648486"/>
            <a:ext cx="5555" cy="300136"/>
          </a:xfrm>
          <a:prstGeom prst="straightConnector1">
            <a:avLst/>
          </a:prstGeom>
          <a:noFill/>
          <a:ln cap="flat" cmpd="sng" w="57150">
            <a:solidFill>
              <a:srgbClr val="C55A11"/>
            </a:solidFill>
            <a:prstDash val="solid"/>
            <a:miter lim="800000"/>
            <a:headEnd len="sm" w="sm" type="none"/>
            <a:tailEnd len="med" w="med" type="stealth"/>
          </a:ln>
        </p:spPr>
      </p:cxnSp>
      <p:cxnSp>
        <p:nvCxnSpPr>
          <p:cNvPr id="232" name="Google Shape;232;p20"/>
          <p:cNvCxnSpPr/>
          <p:nvPr/>
        </p:nvCxnSpPr>
        <p:spPr>
          <a:xfrm>
            <a:off x="8552381" y="4635792"/>
            <a:ext cx="9886" cy="422289"/>
          </a:xfrm>
          <a:prstGeom prst="straightConnector1">
            <a:avLst/>
          </a:prstGeom>
          <a:noFill/>
          <a:ln cap="flat" cmpd="sng" w="57150">
            <a:solidFill>
              <a:srgbClr val="C55A1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33" name="Google Shape;233;p20"/>
          <p:cNvCxnSpPr/>
          <p:nvPr/>
        </p:nvCxnSpPr>
        <p:spPr>
          <a:xfrm rot="10800000">
            <a:off x="2175108" y="5061157"/>
            <a:ext cx="6412493" cy="18843"/>
          </a:xfrm>
          <a:prstGeom prst="straightConnector1">
            <a:avLst/>
          </a:prstGeom>
          <a:noFill/>
          <a:ln cap="flat" cmpd="sng" w="57150">
            <a:solidFill>
              <a:srgbClr val="C55A1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34" name="Google Shape;234;p20"/>
          <p:cNvCxnSpPr/>
          <p:nvPr/>
        </p:nvCxnSpPr>
        <p:spPr>
          <a:xfrm flipH="1" rot="10800000">
            <a:off x="2155468" y="4621897"/>
            <a:ext cx="3173" cy="448681"/>
          </a:xfrm>
          <a:prstGeom prst="straightConnector1">
            <a:avLst/>
          </a:prstGeom>
          <a:noFill/>
          <a:ln cap="flat" cmpd="sng" w="57150">
            <a:solidFill>
              <a:srgbClr val="C55A11"/>
            </a:solidFill>
            <a:prstDash val="solid"/>
            <a:miter lim="800000"/>
            <a:headEnd len="sm" w="sm" type="none"/>
            <a:tailEnd len="med" w="med" type="stealth"/>
          </a:ln>
        </p:spPr>
      </p:cxnSp>
      <p:sp>
        <p:nvSpPr>
          <p:cNvPr id="235" name="Google Shape;235;p20"/>
          <p:cNvSpPr/>
          <p:nvPr/>
        </p:nvSpPr>
        <p:spPr>
          <a:xfrm>
            <a:off x="3986735" y="5134458"/>
            <a:ext cx="2057400" cy="228600"/>
          </a:xfrm>
          <a:prstGeom prst="rect">
            <a:avLst/>
          </a:prstGeom>
          <a:solidFill>
            <a:srgbClr val="92D05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feedbacks</a:t>
            </a:r>
            <a:endParaRPr/>
          </a:p>
        </p:txBody>
      </p:sp>
      <p:sp>
        <p:nvSpPr>
          <p:cNvPr id="236" name="Google Shape;236;p20"/>
          <p:cNvSpPr txBox="1"/>
          <p:nvPr/>
        </p:nvSpPr>
        <p:spPr>
          <a:xfrm>
            <a:off x="3114134" y="5956095"/>
            <a:ext cx="418026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 Source: [1]</a:t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20"/>
          <p:cNvSpPr txBox="1"/>
          <p:nvPr>
            <p:ph type="title"/>
          </p:nvPr>
        </p:nvSpPr>
        <p:spPr>
          <a:xfrm>
            <a:off x="915474" y="6915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Times New Roman"/>
              <a:buNone/>
            </a:pPr>
            <a:r>
              <a:rPr b="1" lang="en-AU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as a system </a:t>
            </a:r>
            <a:endParaRPr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1"/>
          <p:cNvSpPr txBox="1"/>
          <p:nvPr>
            <p:ph idx="1" type="body"/>
          </p:nvPr>
        </p:nvSpPr>
        <p:spPr>
          <a:xfrm>
            <a:off x="838200" y="1323347"/>
            <a:ext cx="9864144" cy="53350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 project organization is a structure that facilitates the coordination and implementation of project activities.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Its main reason is to create an environment that fosters interactions among the team members with a minimum amount of disruptions, overlaps and conflict. [6]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organization as an inter organizational team pulled together for a specific purpose. [7]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is a dynamic process and project organization is generally considered as engine of project management that ceases to exist once the project is terminated.  [3]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21"/>
          <p:cNvSpPr txBox="1"/>
          <p:nvPr>
            <p:ph type="title"/>
          </p:nvPr>
        </p:nvSpPr>
        <p:spPr>
          <a:xfrm>
            <a:off x="1134414" y="197700"/>
            <a:ext cx="9567930" cy="102579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</a:t>
            </a:r>
            <a:r>
              <a:rPr b="1" lang="en-AU" sz="3600"/>
              <a:t> </a:t>
            </a: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ORGANIZATION (Cont’d…)</a:t>
            </a:r>
            <a:endParaRPr b="1" sz="36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2"/>
          <p:cNvSpPr txBox="1"/>
          <p:nvPr>
            <p:ph type="title"/>
          </p:nvPr>
        </p:nvSpPr>
        <p:spPr>
          <a:xfrm>
            <a:off x="1533659" y="-77860"/>
            <a:ext cx="9297473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ORGANIZATION STRUCTURE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22"/>
          <p:cNvSpPr txBox="1"/>
          <p:nvPr>
            <p:ph idx="1" type="body"/>
          </p:nvPr>
        </p:nvSpPr>
        <p:spPr>
          <a:xfrm>
            <a:off x="851079" y="922280"/>
            <a:ext cx="9980053" cy="53350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Each project is unique and it is essential to develop project organization structure as works are performed by people and managed through people.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identifies the relationships between project participants and defines their duties, responsibilities and authority.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outlines the </a:t>
            </a: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relationship between various participants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, line of authority and communication channels by means of graphical illustrations called organizational chart.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One of the main objectives of the structure is to </a:t>
            </a: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reduce uncertainty and confusion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that typically occurs at the project initiation phase. [6]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3"/>
          <p:cNvSpPr txBox="1"/>
          <p:nvPr>
            <p:ph type="title"/>
          </p:nvPr>
        </p:nvSpPr>
        <p:spPr>
          <a:xfrm>
            <a:off x="1285558" y="103517"/>
            <a:ext cx="9555051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PROJECT ORGANIZATION</a:t>
            </a:r>
            <a:endParaRPr/>
          </a:p>
        </p:txBody>
      </p:sp>
      <p:sp>
        <p:nvSpPr>
          <p:cNvPr id="255" name="Google Shape;255;p23"/>
          <p:cNvSpPr txBox="1"/>
          <p:nvPr>
            <p:ph idx="1" type="body"/>
          </p:nvPr>
        </p:nvSpPr>
        <p:spPr>
          <a:xfrm>
            <a:off x="808068" y="1344002"/>
            <a:ext cx="9825507" cy="49615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514350" lvl="0" marL="51435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AutoNum type="arabicPeriod"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Pure Functional Organizational Structure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Functional project organization is structured around traditionally functioning departments with managers who report to an executive.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is the most commonly used project organization.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In this form, a person is appointed with main responsibility of coordinating the work of the people in the functional department.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This structure is usually used in organizations with a flat hierarchy, where the project team is formed of different units or departments. [8]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ypes of Project Management Structure" id="260" name="Google Shape;26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8039" y="1458868"/>
            <a:ext cx="8487178" cy="4927713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24"/>
          <p:cNvSpPr txBox="1"/>
          <p:nvPr>
            <p:ph type="title"/>
          </p:nvPr>
        </p:nvSpPr>
        <p:spPr>
          <a:xfrm>
            <a:off x="1378039" y="133305"/>
            <a:ext cx="8859592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PROJECT ORGANIZATION (Cont’d…) </a:t>
            </a:r>
            <a:endParaRPr b="1" sz="40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24"/>
          <p:cNvSpPr/>
          <p:nvPr/>
        </p:nvSpPr>
        <p:spPr>
          <a:xfrm>
            <a:off x="2573628" y="6017249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 Source: [9]</a:t>
            </a:r>
            <a:endParaRPr b="1"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5"/>
          <p:cNvSpPr txBox="1"/>
          <p:nvPr>
            <p:ph idx="1" type="body"/>
          </p:nvPr>
        </p:nvSpPr>
        <p:spPr>
          <a:xfrm>
            <a:off x="634821" y="159380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 u="sng">
                <a:latin typeface="Times New Roman"/>
                <a:ea typeface="Times New Roman"/>
                <a:cs typeface="Times New Roman"/>
                <a:sym typeface="Times New Roman"/>
              </a:rPr>
              <a:t>Advantages </a:t>
            </a:r>
            <a:endParaRPr/>
          </a:p>
          <a:p>
            <a:pPr indent="-514350" lvl="0" marL="51435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Maximum flexibility in use of staff. </a:t>
            </a:r>
            <a:endParaRPr/>
          </a:p>
          <a:p>
            <a:pPr indent="-514350" lvl="0" marL="51435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Individual experts can be utilized by many different projects and promotes professional mobility. </a:t>
            </a:r>
            <a:endParaRPr/>
          </a:p>
          <a:p>
            <a:pPr indent="-514350" lvl="0" marL="51435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Specialist in the division can be grouped to share knowledge and experience. </a:t>
            </a:r>
            <a:endParaRPr/>
          </a:p>
          <a:p>
            <a:pPr indent="-514350" lvl="0" marL="51435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Foster better supervision of project. </a:t>
            </a:r>
            <a:endParaRPr/>
          </a:p>
          <a:p>
            <a:pPr indent="-514350" lvl="0" marL="51435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Promotes creative and reflective thinking.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8" name="Google Shape;268;p25"/>
          <p:cNvSpPr txBox="1"/>
          <p:nvPr>
            <p:ph type="title"/>
          </p:nvPr>
        </p:nvSpPr>
        <p:spPr>
          <a:xfrm>
            <a:off x="1881390" y="146184"/>
            <a:ext cx="7314126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Pure Functional Organizational Structure (Cont’d..) </a:t>
            </a:r>
            <a:endParaRPr b="1" sz="400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 u="sng">
                <a:latin typeface="Times New Roman"/>
                <a:ea typeface="Times New Roman"/>
                <a:cs typeface="Times New Roman"/>
                <a:sym typeface="Times New Roman"/>
              </a:rPr>
              <a:t>Disadvantages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Client is not the focus of the project.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Lack of responsibility and accountability as it fails to give full responsibility for the project.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Poor communication and lack of coordination.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Delay in decision making.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is not problem oriented and directed towards the activities particular to its operations.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26"/>
          <p:cNvSpPr txBox="1"/>
          <p:nvPr>
            <p:ph type="title"/>
          </p:nvPr>
        </p:nvSpPr>
        <p:spPr>
          <a:xfrm>
            <a:off x="1726843" y="274973"/>
            <a:ext cx="7468673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Pure Functional Organizational Structure (Cont’d..) </a:t>
            </a:r>
            <a:endParaRPr b="1" sz="400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7"/>
          <p:cNvSpPr txBox="1"/>
          <p:nvPr>
            <p:ph idx="1" type="body"/>
          </p:nvPr>
        </p:nvSpPr>
        <p:spPr>
          <a:xfrm>
            <a:off x="683289" y="1325563"/>
            <a:ext cx="10515600" cy="48971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Pure Project Organizational Structure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en-AU"/>
              <a:t>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This is the form of project organization in which project is separated from the parent organization or functional units.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becomes a self contained unit with its own technical staff, administration tied to parent organization only through periodic progress report. [3]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project manager has its own line organization with project authority and responsibility. 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project operates under almost total freedom with the limit of functional authority.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" name="Google Shape;280;p27"/>
          <p:cNvSpPr txBox="1"/>
          <p:nvPr>
            <p:ph type="title"/>
          </p:nvPr>
        </p:nvSpPr>
        <p:spPr>
          <a:xfrm>
            <a:off x="581716" y="0"/>
            <a:ext cx="11141583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PROJECT ORGANIZATION (Cont’d…) 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oject-Based Organizational Structure" id="285" name="Google Shape;285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9829" y="1361985"/>
            <a:ext cx="7620000" cy="4510781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28"/>
          <p:cNvSpPr txBox="1"/>
          <p:nvPr>
            <p:ph type="title"/>
          </p:nvPr>
        </p:nvSpPr>
        <p:spPr>
          <a:xfrm>
            <a:off x="1829830" y="340619"/>
            <a:ext cx="842175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Times New Roman"/>
              <a:buNone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Pure Project Organizational Structure (Cont’d…)  </a:t>
            </a:r>
            <a:b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287" name="Google Shape;287;p28"/>
          <p:cNvSpPr/>
          <p:nvPr/>
        </p:nvSpPr>
        <p:spPr>
          <a:xfrm>
            <a:off x="2591829" y="5688100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 Source: [9]</a:t>
            </a:r>
            <a:endParaRPr b="1"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9"/>
          <p:cNvSpPr txBox="1"/>
          <p:nvPr>
            <p:ph type="title"/>
          </p:nvPr>
        </p:nvSpPr>
        <p:spPr>
          <a:xfrm>
            <a:off x="1726843" y="500062"/>
            <a:ext cx="780352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Times New Roman"/>
              <a:buNone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Pure Project Organizational Structure (Cont’d…)  </a:t>
            </a:r>
            <a:b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293" name="Google Shape;293;p29"/>
          <p:cNvSpPr txBox="1"/>
          <p:nvPr>
            <p:ph idx="1" type="body"/>
          </p:nvPr>
        </p:nvSpPr>
        <p:spPr>
          <a:xfrm>
            <a:off x="838200" y="1825625"/>
            <a:ext cx="9555051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 u="sng">
                <a:latin typeface="Times New Roman"/>
                <a:ea typeface="Times New Roman"/>
                <a:cs typeface="Times New Roman"/>
                <a:sym typeface="Times New Roman"/>
              </a:rPr>
              <a:t>Advantages </a:t>
            </a:r>
            <a:endParaRPr/>
          </a:p>
          <a:p>
            <a:pPr indent="-514350" lvl="0" marL="51435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project manager has full authority over the project. </a:t>
            </a:r>
            <a:endParaRPr/>
          </a:p>
          <a:p>
            <a:pPr indent="-514350" lvl="0" marL="51435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All members of project work force are directly responsible to the project manager. </a:t>
            </a:r>
            <a:endParaRPr/>
          </a:p>
          <a:p>
            <a:pPr indent="-514350" lvl="0" marL="51435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Better and effective communication system as it by passes the entire functional structure. </a:t>
            </a:r>
            <a:endParaRPr/>
          </a:p>
          <a:p>
            <a:pPr indent="-514350" lvl="0" marL="51435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Facilitates unity of command. </a:t>
            </a:r>
            <a:endParaRPr/>
          </a:p>
          <a:p>
            <a:pPr indent="-514350" lvl="0" marL="51435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Fast, better and effective decision due to centralization of authority.  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0"/>
          <p:cNvSpPr txBox="1"/>
          <p:nvPr>
            <p:ph idx="1" type="body"/>
          </p:nvPr>
        </p:nvSpPr>
        <p:spPr>
          <a:xfrm>
            <a:off x="838200" y="1825625"/>
            <a:ext cx="9954296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 u="sng">
                <a:latin typeface="Times New Roman"/>
                <a:ea typeface="Times New Roman"/>
                <a:cs typeface="Times New Roman"/>
                <a:sym typeface="Times New Roman"/>
              </a:rPr>
              <a:t>Disadvantages </a:t>
            </a:r>
            <a:endParaRPr/>
          </a:p>
          <a:p>
            <a:pPr indent="-514350" lvl="0" marL="51435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Duplication of efforts due to several projects. </a:t>
            </a:r>
            <a:endParaRPr/>
          </a:p>
          <a:p>
            <a:pPr indent="-514350" lvl="0" marL="51435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Develops false sense of ego and pride among project team, distorting the relationship with counterpart in the parent organization. </a:t>
            </a:r>
            <a:endParaRPr/>
          </a:p>
          <a:p>
            <a:pPr indent="-514350" lvl="0" marL="51435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Promote wastage of resources. </a:t>
            </a:r>
            <a:endParaRPr/>
          </a:p>
          <a:p>
            <a:pPr indent="-514350" lvl="0" marL="51435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Uncertainty and lack of job security of employees after the termination of project. </a:t>
            </a:r>
            <a:endParaRPr/>
          </a:p>
        </p:txBody>
      </p:sp>
      <p:sp>
        <p:nvSpPr>
          <p:cNvPr id="299" name="Google Shape;299;p30"/>
          <p:cNvSpPr txBox="1"/>
          <p:nvPr>
            <p:ph type="title"/>
          </p:nvPr>
        </p:nvSpPr>
        <p:spPr>
          <a:xfrm>
            <a:off x="1353356" y="500062"/>
            <a:ext cx="848610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Times New Roman"/>
              <a:buNone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Pure Project Organizational Structure (Cont’d…)  </a:t>
            </a:r>
            <a:b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1"/>
          <p:cNvSpPr txBox="1"/>
          <p:nvPr>
            <p:ph idx="1" type="body"/>
          </p:nvPr>
        </p:nvSpPr>
        <p:spPr>
          <a:xfrm>
            <a:off x="734683" y="1497503"/>
            <a:ext cx="10515600" cy="50585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AutoNum type="arabicPeriod" startAt="3"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Matrix Organization </a:t>
            </a:r>
            <a:endParaRPr b="1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functional and pure organization is conducive to an effective and efficient utilization of resources but not effective realization of project objectives.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is a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 of functional and pure project organizational structures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, and project managers share authority with other program managers in this structure. </a:t>
            </a:r>
            <a:endParaRPr/>
          </a:p>
          <a:p>
            <a:pPr indent="-228600" lvl="0" marL="22860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seeks to achieve the twin objective of efficient use of resources and effective realization of project activities at the cost of greater organizational complexity. </a:t>
            </a:r>
            <a:endParaRPr/>
          </a:p>
        </p:txBody>
      </p:sp>
      <p:sp>
        <p:nvSpPr>
          <p:cNvPr id="305" name="Google Shape;305;p31"/>
          <p:cNvSpPr txBox="1"/>
          <p:nvPr>
            <p:ph type="title"/>
          </p:nvPr>
        </p:nvSpPr>
        <p:spPr>
          <a:xfrm>
            <a:off x="1685522" y="171941"/>
            <a:ext cx="882095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PROJECT ORGANIZATION (Cont’d…) 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400"/>
              <a:buFont typeface="Times New Roman"/>
              <a:buNone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Matrix Organization (Cont’d…)  </a:t>
            </a:r>
            <a:b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pic>
        <p:nvPicPr>
          <p:cNvPr descr="http://1.bp.blogspot.com/-e2LkDnsVBv4/VazurxCENOI/AAAAAAAABAQ/TyFp-2G31zQ/s1600/matrix%2Borganization%2Bstructure.jpg" id="311" name="Google Shape;311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74253" y="1445989"/>
            <a:ext cx="7808891" cy="4612079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32"/>
          <p:cNvSpPr/>
          <p:nvPr/>
        </p:nvSpPr>
        <p:spPr>
          <a:xfrm>
            <a:off x="2530698" y="6058068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A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 Source: [10]</a:t>
            </a:r>
            <a:endParaRPr b="1"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3"/>
          <p:cNvSpPr txBox="1"/>
          <p:nvPr>
            <p:ph idx="1" type="body"/>
          </p:nvPr>
        </p:nvSpPr>
        <p:spPr>
          <a:xfrm>
            <a:off x="748048" y="1323349"/>
            <a:ext cx="10515600" cy="49100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 u="sng">
                <a:latin typeface="Times New Roman"/>
                <a:ea typeface="Times New Roman"/>
                <a:cs typeface="Times New Roman"/>
                <a:sym typeface="Times New Roman"/>
              </a:rPr>
              <a:t>Advantages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en-AU"/>
              <a:t>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Control of all resources, including cost and personnel by project manager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Separate procedures and policies for each project.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Functional organization exist to support.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No duplication of facilities and resources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Authority and responsibilities are shared.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Rapid response is possible to changes, conflict resolution and project needs. </a:t>
            </a:r>
            <a:endParaRPr/>
          </a:p>
        </p:txBody>
      </p:sp>
      <p:sp>
        <p:nvSpPr>
          <p:cNvPr id="318" name="Google Shape;318;p33"/>
          <p:cNvSpPr txBox="1"/>
          <p:nvPr>
            <p:ph type="title"/>
          </p:nvPr>
        </p:nvSpPr>
        <p:spPr>
          <a:xfrm>
            <a:off x="838200" y="365126"/>
            <a:ext cx="8099738" cy="1090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Times New Roman"/>
              <a:buNone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Matrix Organization (Cont’d…)  </a:t>
            </a:r>
            <a:b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4"/>
          <p:cNvSpPr txBox="1"/>
          <p:nvPr>
            <p:ph idx="1" type="body"/>
          </p:nvPr>
        </p:nvSpPr>
        <p:spPr>
          <a:xfrm>
            <a:off x="838200" y="1361986"/>
            <a:ext cx="10327783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 u="sng">
                <a:latin typeface="Times New Roman"/>
                <a:ea typeface="Times New Roman"/>
                <a:cs typeface="Times New Roman"/>
                <a:sym typeface="Times New Roman"/>
              </a:rPr>
              <a:t>Disadvantages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en-AU"/>
              <a:t>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Multidimensional information and workflows.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Conflict between management goal and project goals.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Problems and difficulty in monitoring and control.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Conflict and power struggle between functional and project manager.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Continuous  changing priorities due to dynamic project environment. </a:t>
            </a:r>
            <a:endParaRPr/>
          </a:p>
        </p:txBody>
      </p:sp>
      <p:sp>
        <p:nvSpPr>
          <p:cNvPr id="324" name="Google Shape;324;p34"/>
          <p:cNvSpPr txBox="1"/>
          <p:nvPr>
            <p:ph type="title"/>
          </p:nvPr>
        </p:nvSpPr>
        <p:spPr>
          <a:xfrm>
            <a:off x="1031383" y="326488"/>
            <a:ext cx="8640651" cy="10129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Times New Roman"/>
              <a:buNone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Matrix Organization (Cont’d…)  </a:t>
            </a:r>
            <a:b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5"/>
          <p:cNvSpPr txBox="1"/>
          <p:nvPr>
            <p:ph type="title"/>
          </p:nvPr>
        </p:nvSpPr>
        <p:spPr>
          <a:xfrm>
            <a:off x="1241612" y="0"/>
            <a:ext cx="8911107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CONCEPT OF PROJECT APPRAISAL  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5"/>
          <p:cNvSpPr txBox="1"/>
          <p:nvPr>
            <p:ph idx="1" type="body"/>
          </p:nvPr>
        </p:nvSpPr>
        <p:spPr>
          <a:xfrm>
            <a:off x="816695" y="1118064"/>
            <a:ext cx="9967175" cy="49419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appraisal is a generic term used to refer the </a:t>
            </a: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of assessing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the investment proposals.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Appraisal is the evaluation of the ability of the project to succeed.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appraisal is a process of detailed examination of several aspect a given project before recommending the same. [12]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is an evaluation report of proposed project that is prepared before signing the agreement or memorandum of understanding between the client and the sponsor.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6"/>
          <p:cNvSpPr txBox="1"/>
          <p:nvPr>
            <p:ph idx="1" type="body"/>
          </p:nvPr>
        </p:nvSpPr>
        <p:spPr>
          <a:xfrm>
            <a:off x="709411" y="1030656"/>
            <a:ext cx="10546723" cy="52706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appraisal is an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overall assessment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of the relevancy, feasibility and sustainability of a project prior to making decision whether to undertake it or not ??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is a technique of evaluating, analyzing the investments and effort of calculating the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project’s viability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appraisal is the process of analysing the technical feasibility and economic viability of a project proposal with a view to financing their costs.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Project appraisal is carried out in scientific and systematic manner because it determines the success or failure of a project. [1]</a:t>
            </a:r>
            <a:endParaRPr/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36" name="Google Shape;336;p36"/>
          <p:cNvSpPr txBox="1"/>
          <p:nvPr>
            <p:ph type="title"/>
          </p:nvPr>
        </p:nvSpPr>
        <p:spPr>
          <a:xfrm>
            <a:off x="832704" y="81101"/>
            <a:ext cx="1030013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CONCEPT OF PROJECT APPRAISAL (Cont’d..) 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7"/>
          <p:cNvSpPr txBox="1"/>
          <p:nvPr>
            <p:ph idx="1" type="body"/>
          </p:nvPr>
        </p:nvSpPr>
        <p:spPr>
          <a:xfrm>
            <a:off x="690280" y="1529790"/>
            <a:ext cx="10040471" cy="52206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Appraisal Answers two important Questions </a:t>
            </a:r>
            <a:endParaRPr/>
          </a:p>
          <a:p>
            <a:pPr indent="-514350" lvl="0" marL="51435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Will the project meet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its objectives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as well as the larger need of the societies or country?  </a:t>
            </a:r>
            <a:endParaRPr/>
          </a:p>
          <a:p>
            <a:pPr indent="-514350" lvl="0" marL="51435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How does project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compare with other projects (alternatives)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in term of funds and other resources?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primary function of appraisal is to </a:t>
            </a:r>
            <a:r>
              <a:rPr b="1" lang="en-AU">
                <a:solidFill>
                  <a:srgbClr val="0000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a project's ability to achieve its objective.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For private project, </a:t>
            </a:r>
            <a:r>
              <a:rPr b="1" lang="en-AU">
                <a:solidFill>
                  <a:srgbClr val="0000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profitability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is the objective.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For public project, </a:t>
            </a:r>
            <a:r>
              <a:rPr b="1" lang="en-AU">
                <a:solidFill>
                  <a:srgbClr val="0000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socio economic development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is objective.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7"/>
          <p:cNvSpPr txBox="1"/>
          <p:nvPr>
            <p:ph type="title"/>
          </p:nvPr>
        </p:nvSpPr>
        <p:spPr>
          <a:xfrm>
            <a:off x="1349187" y="94129"/>
            <a:ext cx="8722659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CONCEPT OF PROJECT APPRAISAL (Cont’d..) 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8"/>
          <p:cNvSpPr txBox="1"/>
          <p:nvPr>
            <p:ph idx="1" type="body"/>
          </p:nvPr>
        </p:nvSpPr>
        <p:spPr>
          <a:xfrm>
            <a:off x="829574" y="808722"/>
            <a:ext cx="9327776" cy="59198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Appraisal Document should include the following:  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Introduction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Objective and Scope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Description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Implementation Plan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Executing Agency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Organization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Parties Involved in project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Budget and Schedule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Benefits and Output of Project 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Project Monitoring and Evaluation. </a:t>
            </a:r>
            <a:endParaRPr/>
          </a:p>
          <a:p>
            <a:pPr indent="-508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/>
          </a:p>
          <a:p>
            <a:pPr indent="-508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/>
          </a:p>
          <a:p>
            <a:pPr indent="-508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48" name="Google Shape;348;p38"/>
          <p:cNvSpPr txBox="1"/>
          <p:nvPr>
            <p:ph type="title"/>
          </p:nvPr>
        </p:nvSpPr>
        <p:spPr>
          <a:xfrm>
            <a:off x="537797" y="-22438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APPRAISAL (Cont’d..) 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39"/>
          <p:cNvSpPr txBox="1"/>
          <p:nvPr>
            <p:ph type="title"/>
          </p:nvPr>
        </p:nvSpPr>
        <p:spPr>
          <a:xfrm>
            <a:off x="1434944" y="-37820"/>
            <a:ext cx="8937812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ASPECTS OF PROJECT APPRAISAL </a:t>
            </a:r>
            <a:endParaRPr/>
          </a:p>
        </p:txBody>
      </p:sp>
      <p:sp>
        <p:nvSpPr>
          <p:cNvPr id="354" name="Google Shape;354;p39"/>
          <p:cNvSpPr txBox="1"/>
          <p:nvPr>
            <p:ph idx="1" type="body"/>
          </p:nvPr>
        </p:nvSpPr>
        <p:spPr>
          <a:xfrm>
            <a:off x="663388" y="1287743"/>
            <a:ext cx="10201836" cy="5274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feasibility study serves as the groundwork for project appraisal. The aspects covered in feasibility study are re-examined during the appraisal.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2800"/>
              <a:buFont typeface="Noto Sans Symbols"/>
              <a:buChar char="⮚"/>
            </a:pPr>
            <a:r>
              <a:rPr b="1" lang="en-AU">
                <a:solidFill>
                  <a:srgbClr val="0000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Market Analysis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Noto Sans Symbols"/>
              <a:buChar char="⮚"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Commercial Analysis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Noto Sans Symbols"/>
              <a:buChar char="⮚"/>
            </a:pPr>
            <a:r>
              <a:rPr b="1" lang="en-AU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Economic Analysis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Noto Sans Symbols"/>
              <a:buChar char="⮚"/>
            </a:pPr>
            <a:r>
              <a:rPr b="1" lang="en-AU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Technical Analysis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Managerial Analysis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Noto Sans Symbols"/>
              <a:buChar char="⮚"/>
            </a:pPr>
            <a:r>
              <a:rPr b="1" lang="en-AU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Environmental Analysis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6600"/>
              </a:buClr>
              <a:buSzPts val="2800"/>
              <a:buFont typeface="Noto Sans Symbols"/>
              <a:buChar char="⮚"/>
            </a:pPr>
            <a:r>
              <a:rPr b="1" lang="en-AU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Financial Analysis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800"/>
              <a:buFont typeface="Noto Sans Symbols"/>
              <a:buChar char="⮚"/>
            </a:pPr>
            <a:r>
              <a:rPr b="1" lang="en-AU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Social Analysis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0"/>
          <p:cNvSpPr txBox="1"/>
          <p:nvPr>
            <p:ph idx="1" type="body"/>
          </p:nvPr>
        </p:nvSpPr>
        <p:spPr>
          <a:xfrm>
            <a:off x="838200" y="1825625"/>
            <a:ext cx="9556376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2800"/>
              <a:buNone/>
            </a:pPr>
            <a:r>
              <a:rPr b="1" lang="en-AU">
                <a:solidFill>
                  <a:srgbClr val="0000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Market Analysis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lang="en-AU"/>
              <a:t>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Market potential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Raw material requirement and source of supply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Sales forecast and market share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Market demand levels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Levels of competition and ability of the project to satisfy the customers. </a:t>
            </a:r>
            <a:endParaRPr/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40"/>
          <p:cNvSpPr txBox="1"/>
          <p:nvPr>
            <p:ph type="title"/>
          </p:nvPr>
        </p:nvSpPr>
        <p:spPr>
          <a:xfrm>
            <a:off x="838200" y="365125"/>
            <a:ext cx="888402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ASPECTS OF PROJECT APPRAISAL (Cont’d…)  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41"/>
          <p:cNvSpPr txBox="1"/>
          <p:nvPr>
            <p:ph idx="1" type="body"/>
          </p:nvPr>
        </p:nvSpPr>
        <p:spPr>
          <a:xfrm>
            <a:off x="759759" y="1637365"/>
            <a:ext cx="9623612" cy="4857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b="1" lang="en-AU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Commercial Analysis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appraisal involves the assessment of the current demand/market scenario, which enables the project to get adequate demand. [11]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Estimation, distribution and advertisement scenario also to be here considered into.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needs to be ensured that adequate input supplies are available for the profitable operations of the project. </a:t>
            </a:r>
            <a:endParaRPr/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41"/>
          <p:cNvSpPr txBox="1"/>
          <p:nvPr>
            <p:ph type="title"/>
          </p:nvPr>
        </p:nvSpPr>
        <p:spPr>
          <a:xfrm>
            <a:off x="693327" y="246892"/>
            <a:ext cx="9494469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ASPECTS OF PROJECT APPRAISAL (Cont’d…)  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42"/>
          <p:cNvSpPr txBox="1"/>
          <p:nvPr>
            <p:ph idx="1" type="body"/>
          </p:nvPr>
        </p:nvSpPr>
        <p:spPr>
          <a:xfrm>
            <a:off x="838200" y="1825625"/>
            <a:ext cx="9529482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800"/>
              <a:buNone/>
            </a:pPr>
            <a:r>
              <a:rPr b="1" lang="en-AU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Economic Analysis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impact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of the proposed project on </a:t>
            </a:r>
            <a:r>
              <a:rPr b="1" lang="en-A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national economy and society is evaluated.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looks on social cost and benefits, project savings and investment as well as distribution of income and employment potential.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Main steps in economic analysis are the pricing of project inputs and outputs and the identification of project costs and benefits. [1]</a:t>
            </a:r>
            <a:endParaRPr b="1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2" name="Google Shape;372;p42"/>
          <p:cNvSpPr txBox="1"/>
          <p:nvPr>
            <p:ph type="title"/>
          </p:nvPr>
        </p:nvSpPr>
        <p:spPr>
          <a:xfrm>
            <a:off x="1184525" y="279621"/>
            <a:ext cx="9279317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ASPECTS OF PROJECT APPRAISAL (Cont’d…)  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43"/>
          <p:cNvSpPr txBox="1"/>
          <p:nvPr>
            <p:ph idx="1" type="body"/>
          </p:nvPr>
        </p:nvSpPr>
        <p:spPr>
          <a:xfrm>
            <a:off x="644190" y="1134539"/>
            <a:ext cx="10515600" cy="48445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None/>
            </a:pPr>
            <a:r>
              <a:rPr b="1" lang="en-AU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Technical Analysis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Focuses on choice of technology, human resources requirement, design requirements, size, location and site, technical risks, procurement of plant and machinery, project scheduling and implementation etc.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800"/>
              <a:buNone/>
            </a:pPr>
            <a:r>
              <a:rPr b="1" lang="en-AU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Managerial /Institutional Analysis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To determine strength and weakness whether the implementing agencies as identified in the report are capable for effective implementation, monitoring, and evaluation of the scheme. (stakeholder analysis) </a:t>
            </a:r>
            <a:endParaRPr b="1">
              <a:solidFill>
                <a:srgbClr val="FF33C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78" name="Google Shape;378;p43"/>
          <p:cNvSpPr txBox="1"/>
          <p:nvPr>
            <p:ph type="title"/>
          </p:nvPr>
        </p:nvSpPr>
        <p:spPr>
          <a:xfrm>
            <a:off x="735106" y="0"/>
            <a:ext cx="10333769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ASPECTS OF PROJECT APPRAISAL (Cont’d…)  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44"/>
          <p:cNvSpPr txBox="1"/>
          <p:nvPr>
            <p:ph idx="1" type="body"/>
          </p:nvPr>
        </p:nvSpPr>
        <p:spPr>
          <a:xfrm>
            <a:off x="838200" y="1825624"/>
            <a:ext cx="9690847" cy="4521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</a:pPr>
            <a:r>
              <a:rPr b="1" lang="en-AU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Environmental Analysis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includes the study of impact of project on ecology, society and environmental suitability. An in-depth analysis of project’s effect on environment is very essential .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C000"/>
              </a:buClr>
              <a:buSzPts val="2800"/>
              <a:buNone/>
            </a:pPr>
            <a:r>
              <a:rPr b="1" lang="en-AU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Social Analysis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Evaluate the aspect like employment opportunities and income distribution.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The project analyst examines the effect of a project on particular group or region. </a:t>
            </a:r>
            <a:endParaRPr/>
          </a:p>
          <a:p>
            <a:pPr indent="-508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84" name="Google Shape;384;p44"/>
          <p:cNvSpPr txBox="1"/>
          <p:nvPr>
            <p:ph type="title"/>
          </p:nvPr>
        </p:nvSpPr>
        <p:spPr>
          <a:xfrm>
            <a:off x="407894" y="27099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ASPECTS OF PROJECT APPRAISAL (Cont’d…)  </a:t>
            </a:r>
            <a:endParaRPr b="1" sz="40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45"/>
          <p:cNvSpPr txBox="1"/>
          <p:nvPr>
            <p:ph idx="1" type="body"/>
          </p:nvPr>
        </p:nvSpPr>
        <p:spPr>
          <a:xfrm>
            <a:off x="838200" y="1825625"/>
            <a:ext cx="9744635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buSzPts val="2800"/>
              <a:buNone/>
            </a:pPr>
            <a:r>
              <a:rPr b="1" lang="en-AU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Financial Analysis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It consists of two major areas: [12]</a:t>
            </a:r>
            <a:endParaRPr/>
          </a:p>
          <a:p>
            <a:pPr indent="-514350" lvl="0" marL="51435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lphaLcParenBoth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Arriving at the cost of the project and </a:t>
            </a:r>
            <a:endParaRPr/>
          </a:p>
          <a:p>
            <a:pPr indent="-514350" lvl="0" marL="51435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lphaLcParenBoth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Arriving at the appropriate means of financing the project. </a:t>
            </a:r>
            <a:endParaRPr/>
          </a:p>
          <a:p>
            <a:pPr indent="-228600" lvl="0" marL="22860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Methods like Net present value (NPV), Internal rate of return (IRR) , Sensitivity analysis, pay back period are used for the financial analysis. </a:t>
            </a:r>
            <a:endParaRPr/>
          </a:p>
        </p:txBody>
      </p:sp>
      <p:sp>
        <p:nvSpPr>
          <p:cNvPr id="390" name="Google Shape;390;p45"/>
          <p:cNvSpPr txBox="1"/>
          <p:nvPr>
            <p:ph type="title"/>
          </p:nvPr>
        </p:nvSpPr>
        <p:spPr>
          <a:xfrm>
            <a:off x="488576" y="31133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ASPECTS OF PROJECT APPRAISAL (Cont’d…)  </a:t>
            </a:r>
            <a:endParaRPr b="1" sz="40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6"/>
          <p:cNvSpPr txBox="1"/>
          <p:nvPr>
            <p:ph type="title"/>
          </p:nvPr>
        </p:nvSpPr>
        <p:spPr>
          <a:xfrm>
            <a:off x="1676400" y="15906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b="1" lang="en-A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AFTER PROJECT APPRAISAL 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6" name="Google Shape;396;p4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b="1" lang="en-AU" sz="4000">
                <a:latin typeface="Times New Roman"/>
                <a:ea typeface="Times New Roman"/>
                <a:cs typeface="Times New Roman"/>
                <a:sym typeface="Times New Roman"/>
              </a:rPr>
              <a:t>Once the appraisal is completed and the results come positive, the funding agency approves the project and the project is ready to move for planning followed by implementation.</a:t>
            </a:r>
            <a:endParaRPr b="1" sz="4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b="1" sz="4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7"/>
          <p:cNvSpPr txBox="1"/>
          <p:nvPr>
            <p:ph type="title"/>
          </p:nvPr>
        </p:nvSpPr>
        <p:spPr>
          <a:xfrm>
            <a:off x="945777" y="17686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 </a:t>
            </a:r>
            <a:endParaRPr/>
          </a:p>
        </p:txBody>
      </p:sp>
      <p:sp>
        <p:nvSpPr>
          <p:cNvPr id="402" name="Google Shape;402;p47"/>
          <p:cNvSpPr txBox="1"/>
          <p:nvPr>
            <p:ph idx="1" type="body"/>
          </p:nvPr>
        </p:nvSpPr>
        <p:spPr>
          <a:xfrm>
            <a:off x="553345" y="1174625"/>
            <a:ext cx="10515600" cy="5274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[1] </a:t>
            </a:r>
            <a:r>
              <a:rPr b="1" i="1" lang="en-AU">
                <a:latin typeface="Times New Roman"/>
                <a:ea typeface="Times New Roman"/>
                <a:cs typeface="Times New Roman"/>
                <a:sym typeface="Times New Roman"/>
              </a:rPr>
              <a:t>Project Management, Planning, Analysis and Control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: Bhakti P. Sharma, First Edition, Ekta Books Distributors Pvt. Ltd, Kathmandu, Nepal, 2006.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[2] Managing the project environment, Wideman R.M., A E W services, Vancouver, B.C., Canada, 1990.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[3] </a:t>
            </a:r>
            <a:r>
              <a:rPr b="1" i="1" lang="en-AU">
                <a:latin typeface="Times New Roman"/>
                <a:ea typeface="Times New Roman"/>
                <a:cs typeface="Times New Roman"/>
                <a:sym typeface="Times New Roman"/>
              </a:rPr>
              <a:t>Project Management 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: Dhurba P. Rizal, First Edition, Ratna Pustak Bhandar, Kathmandu, Nepal, 2001.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[4] </a:t>
            </a:r>
            <a:r>
              <a:rPr b="1" lang="en-A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https://analysisproject.blogspot.com/2011/08/political-environment - of-project.html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[5] </a:t>
            </a:r>
            <a:r>
              <a:rPr b="1" lang="en-A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https://www.indeed.com/career-advice/career-development/project-organization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48"/>
          <p:cNvSpPr txBox="1"/>
          <p:nvPr>
            <p:ph idx="1" type="body"/>
          </p:nvPr>
        </p:nvSpPr>
        <p:spPr>
          <a:xfrm>
            <a:off x="649180" y="1301696"/>
            <a:ext cx="10515600" cy="4965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[6] </a:t>
            </a:r>
            <a:r>
              <a:rPr b="1" lang="en-A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https:www.pm4dev.com/resources/free-e-books/3-the-project-management-organizational-structures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[7] </a:t>
            </a:r>
            <a:r>
              <a:rPr b="1" i="1" lang="en-AU">
                <a:latin typeface="Times New Roman"/>
                <a:ea typeface="Times New Roman"/>
                <a:cs typeface="Times New Roman"/>
                <a:sym typeface="Times New Roman"/>
              </a:rPr>
              <a:t>Project management: Strategic Design and Implementation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: Cleland David, New York: McGraw Hill, 1995.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[8] </a:t>
            </a:r>
            <a:r>
              <a:rPr b="1" lang="en-A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https://www.knowledgehut.com/blog/project-management/project-management-organizational-structure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[9] </a:t>
            </a:r>
            <a:r>
              <a:rPr b="1" lang="en-A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/>
              </a:rPr>
              <a:t>https://www.smartsheet.com/content/project-management-organization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[10] </a:t>
            </a:r>
            <a:r>
              <a:rPr b="1" lang="en-A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/>
              </a:rPr>
              <a:t>https://analysisproject.blogspot.com/2015/07/matrix-organization-structure.html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48"/>
          <p:cNvSpPr txBox="1"/>
          <p:nvPr>
            <p:ph type="title"/>
          </p:nvPr>
        </p:nvSpPr>
        <p:spPr>
          <a:xfrm>
            <a:off x="889959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 (Cont’d…) </a:t>
            </a:r>
            <a:endParaRPr b="1" sz="40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[11] </a:t>
            </a:r>
            <a:r>
              <a:rPr b="1" lang="en-A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http://atimysore.gov.in/wp-content/uploads/chapter-3-project-appraisal.pdf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[12] </a:t>
            </a:r>
            <a:r>
              <a:rPr b="1" i="1" lang="en-AU">
                <a:latin typeface="Times New Roman"/>
                <a:ea typeface="Times New Roman"/>
                <a:cs typeface="Times New Roman"/>
                <a:sym typeface="Times New Roman"/>
              </a:rPr>
              <a:t>Project Management</a:t>
            </a:r>
            <a:r>
              <a:rPr b="1" lang="en-AU">
                <a:latin typeface="Times New Roman"/>
                <a:ea typeface="Times New Roman"/>
                <a:cs typeface="Times New Roman"/>
                <a:sym typeface="Times New Roman"/>
              </a:rPr>
              <a:t>: K. Nagarajan, 2001, New Age International (P) Ltd. Publishers, New Delhi, India.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414" name="Google Shape;414;p4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Times New Roman"/>
              <a:buNone/>
            </a:pPr>
            <a:r>
              <a:rPr b="1" lang="en-AU" sz="4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 (Cont’d…) </a:t>
            </a:r>
            <a:endParaRPr b="1" sz="40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2023-03-13T07:49:15Z</dcterms:created>
  <dc:creator>Microsoft account</dc:creator>
</cp:coreProperties>
</file>