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1" r:id="rId34"/>
    <p:sldId id="290" r:id="rId35"/>
    <p:sldId id="29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5946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8564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8766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105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4035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3943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5223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3322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989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4884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9045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19F58-FBA1-480D-926D-5481BCB3953D}" type="datetimeFigureOut">
              <a:rPr lang="en-AU" smtClean="0"/>
              <a:t>4/04/2023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9FD6D-E05F-4405-92B6-59F5AC55725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4345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visme.co/blog/project-proposal" TargetMode="External"/><Relationship Id="rId2" Type="http://schemas.openxmlformats.org/officeDocument/2006/relationships/hyperlink" Target="https://www.kantata.com/blog/article/what-is-a-project-proposal-and-why-is-it-important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ctrTitle"/>
          </p:nvPr>
        </p:nvSpPr>
        <p:spPr>
          <a:xfrm>
            <a:off x="1579462" y="-752943"/>
            <a:ext cx="831924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70525" y="1946845"/>
            <a:ext cx="9359153" cy="4621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 &amp; 3 - (</a:t>
            </a:r>
            <a:r>
              <a:rPr lang="en-A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 </a:t>
            </a:r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</a:p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APPRAISAL AND FORMULATION &amp; PROJECT PLANNING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A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A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proposal, Project development and formulation, Project planning. 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6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078532" cy="457517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proposal.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development and formulation.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project planning 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62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53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725" y="1056900"/>
            <a:ext cx="10403076" cy="530178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documents submitted for evaluation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project is called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proposal.</a:t>
            </a:r>
            <a:endPara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proposal is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document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containing the explanation of all activities to be performed while undertaking an investment venture.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proposal is a document that describes a proposed project and its purpose, outcomes, and the steps that will be taken to complete the project.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simply a document used to bring revenue to the concerned organization extensively used in industrial, governmental and academic circle.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16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077" y="968581"/>
            <a:ext cx="10623768" cy="5518991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proposal could be a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request for a grant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conduct academic research or to sell an item or to build infrastructure or to conduct income generation training and capacity development.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other words, it is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written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to do something in a pre-planned way with the view to successfully carry out the proposed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assignment.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should establish what the project is, what you’re aiming to achieve with it, how you plan on getting there and why it’s worthwhile. It may also include a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timeline,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and other closely related aspects.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11523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13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6494" y="2506662"/>
            <a:ext cx="10515600" cy="4351338"/>
          </a:xfrm>
        </p:spPr>
        <p:txBody>
          <a:bodyPr>
            <a:normAutofit/>
          </a:bodyPr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you preparing to do?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you are proposing to do?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specific results you are expecting from it?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proposed schedule?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cost of resources?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significant and limitations?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the outputs are measured?</a:t>
            </a:r>
          </a:p>
          <a:p>
            <a:pPr algn="just"/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749524" y="1325563"/>
            <a:ext cx="96664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 project proposal should satisfactorily answer the following questions: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496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27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5312" y="193359"/>
            <a:ext cx="8467165" cy="94951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 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Art?</a:t>
            </a:r>
            <a:b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164" y="668114"/>
            <a:ext cx="10720693" cy="618988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Proposal writing may be considered as management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well as an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management 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sense that writing proposal essentially requires a careful consideration of the following points:</a:t>
            </a:r>
          </a:p>
          <a:p>
            <a:pPr lvl="1" algn="just">
              <a:lnSpc>
                <a:spcPct val="11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and selection of right project/s from different point of view</a:t>
            </a:r>
          </a:p>
          <a:p>
            <a:pPr lvl="1" algn="just">
              <a:lnSpc>
                <a:spcPct val="11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Formulation of reasonable and achievable objective or objectives</a:t>
            </a:r>
          </a:p>
          <a:p>
            <a:pPr lvl="1" algn="just">
              <a:lnSpc>
                <a:spcPct val="11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appropriate design/method for executing project activities</a:t>
            </a:r>
          </a:p>
          <a:p>
            <a:pPr lvl="1" algn="just">
              <a:lnSpc>
                <a:spcPct val="11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and efficient use of scarce resources (doing right things at right time)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885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647" y="1556684"/>
            <a:ext cx="9919447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other hand it is an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sense that the proposal we prepare should have a sales value.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sales value depends upon how much convincing strength lies in our proposal and how tactfully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organized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use,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sentences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construct and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give in your project proposal make significance for its approval and disapproval.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64023" y="459001"/>
            <a:ext cx="909469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 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Art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(Cont’d..)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284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376" y="1166718"/>
            <a:ext cx="9973236" cy="5408893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 project is unique and different to each other. For instance,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development of project proposals relating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establish drinking water supply, 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construct a school building,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conducting detailed feasibility study of hydropower (DPR), 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provide some health facilities,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conduct socioeconomic survey,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conduct training packages etc. </a:t>
            </a: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proposal for each of the above mentioned project may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 to great extent.</a:t>
            </a: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338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836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793" y="1167465"/>
            <a:ext cx="9811871" cy="540586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each project proposal entails its own uniqueness, it is not possible to get a standard format for developing a project proposal equally applicable for all types and natures of projects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8600" lvl="1" algn="just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However, the contents of all types of project proposal are broadly classified into two parts: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technical</a:t>
            </a:r>
            <a:r>
              <a:rPr lang="en-US" sz="28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and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financial</a:t>
            </a:r>
            <a:r>
              <a:rPr lang="en-US" sz="28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 </a:t>
            </a:r>
            <a:endParaRPr lang="en-US" sz="2800" b="1" dirty="0" smtClean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marL="228600" lvl="1" algn="just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Some time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management part </a:t>
            </a:r>
            <a:r>
              <a:rPr lang="en-US" sz="28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is highlighted separately from technical part.</a:t>
            </a:r>
          </a:p>
          <a:p>
            <a:pPr marL="228600" lvl="1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265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551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186" y="920653"/>
            <a:ext cx="10757732" cy="542280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Part of proposal 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part of the proposal gives the technical details and descriptions of the project. The contents of technical part are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57200" lvl="1" indent="0" algn="just">
              <a:lnSpc>
                <a:spcPct val="100000"/>
              </a:lnSpc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1.    Problem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statement : 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problem.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428750" lvl="2" indent="-514350" algn="just">
              <a:lnSpc>
                <a:spcPct val="100000"/>
              </a:lnSpc>
              <a:buAutoNum type="arabicPeriod" startAt="2"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2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requirements as specified in TOR/RFP/Bid/Tender Notice  etc. by client is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described.</a:t>
            </a:r>
          </a:p>
          <a:p>
            <a:pPr marL="1428750" lvl="2" indent="-514350" algn="just">
              <a:lnSpc>
                <a:spcPct val="100000"/>
              </a:lnSpc>
              <a:buAutoNum type="arabicPeriod" startAt="3"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inspections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2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 to testing, quality assurance, reliability and compliance along with specifications are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prepared.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 algn="just">
              <a:lnSpc>
                <a:spcPct val="100000"/>
              </a:lnSpc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47186" y="-12939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068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352" y="801723"/>
            <a:ext cx="10515600" cy="5624105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Part of Proposal (Cont’d..)</a:t>
            </a:r>
          </a:p>
          <a:p>
            <a:pPr marL="457200" lvl="1" indent="0" algn="just"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Logistics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2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Details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equipment, facilities, skills and administrative aspects are listed</a:t>
            </a:r>
          </a:p>
          <a:p>
            <a:pPr marL="457200" lvl="1" indent="0" algn="just"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 Reporting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2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Formats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timing and nature of reporting should be highlighted</a:t>
            </a:r>
          </a:p>
          <a:p>
            <a:pPr marL="457200" lvl="1" indent="0" algn="just">
              <a:buNone/>
            </a:pP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 CV/Bio-Data &amp;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Capability statement: 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 of key persons for the execution of the proposed project is listed along with details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rganizational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 and past similar work experience is focused in this part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02024" y="-1882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311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453" y="917100"/>
            <a:ext cx="10515600" cy="54900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Part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Proposal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deals with the financial details of the project. The financial part of proposal covers the aspects like: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of basic materials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 of work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summary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schedules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statement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cost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break down and work break down structures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estimating techniques</a:t>
            </a: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3729" y="-13241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254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729" y="1193146"/>
            <a:ext cx="10515600" cy="54900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Part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Proposal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incorporates the administrative and management capability of the proposing organization in terms of: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structure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financial stability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litigation history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Accounting system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safety, health &amp; Labor related aspects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and schedules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work experiences</a:t>
            </a: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3729" y="-13241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PROPOSAL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38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2366320" y="3377994"/>
            <a:ext cx="1840722" cy="940215"/>
          </a:xfrm>
          <a:custGeom>
            <a:avLst/>
            <a:gdLst>
              <a:gd name="connsiteX0" fmla="*/ 0 w 1840722"/>
              <a:gd name="connsiteY0" fmla="*/ 94022 h 940215"/>
              <a:gd name="connsiteX1" fmla="*/ 94022 w 1840722"/>
              <a:gd name="connsiteY1" fmla="*/ 0 h 940215"/>
              <a:gd name="connsiteX2" fmla="*/ 1746701 w 1840722"/>
              <a:gd name="connsiteY2" fmla="*/ 0 h 940215"/>
              <a:gd name="connsiteX3" fmla="*/ 1840723 w 1840722"/>
              <a:gd name="connsiteY3" fmla="*/ 94022 h 940215"/>
              <a:gd name="connsiteX4" fmla="*/ 1840722 w 1840722"/>
              <a:gd name="connsiteY4" fmla="*/ 846194 h 940215"/>
              <a:gd name="connsiteX5" fmla="*/ 1746700 w 1840722"/>
              <a:gd name="connsiteY5" fmla="*/ 940216 h 940215"/>
              <a:gd name="connsiteX6" fmla="*/ 94022 w 1840722"/>
              <a:gd name="connsiteY6" fmla="*/ 940215 h 940215"/>
              <a:gd name="connsiteX7" fmla="*/ 0 w 1840722"/>
              <a:gd name="connsiteY7" fmla="*/ 846193 h 940215"/>
              <a:gd name="connsiteX8" fmla="*/ 0 w 1840722"/>
              <a:gd name="connsiteY8" fmla="*/ 94022 h 940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40722" h="940215">
                <a:moveTo>
                  <a:pt x="0" y="94022"/>
                </a:moveTo>
                <a:cubicBezTo>
                  <a:pt x="0" y="42095"/>
                  <a:pt x="42095" y="0"/>
                  <a:pt x="94022" y="0"/>
                </a:cubicBezTo>
                <a:lnTo>
                  <a:pt x="1746701" y="0"/>
                </a:lnTo>
                <a:cubicBezTo>
                  <a:pt x="1798628" y="0"/>
                  <a:pt x="1840723" y="42095"/>
                  <a:pt x="1840723" y="94022"/>
                </a:cubicBezTo>
                <a:cubicBezTo>
                  <a:pt x="1840723" y="344746"/>
                  <a:pt x="1840722" y="595470"/>
                  <a:pt x="1840722" y="846194"/>
                </a:cubicBezTo>
                <a:cubicBezTo>
                  <a:pt x="1840722" y="898121"/>
                  <a:pt x="1798627" y="940216"/>
                  <a:pt x="1746700" y="940216"/>
                </a:cubicBezTo>
                <a:lnTo>
                  <a:pt x="94022" y="940215"/>
                </a:lnTo>
                <a:cubicBezTo>
                  <a:pt x="42095" y="940215"/>
                  <a:pt x="0" y="898120"/>
                  <a:pt x="0" y="846193"/>
                </a:cubicBezTo>
                <a:lnTo>
                  <a:pt x="0" y="94022"/>
                </a:lnTo>
                <a:close/>
              </a:path>
            </a:pathLst>
          </a:cu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45462" tIns="145462" rIns="145462" bIns="346937" numCol="1" spcCol="1270" anchor="t" anchorCtr="0">
            <a:noAutofit/>
          </a:bodyPr>
          <a:lstStyle/>
          <a:p>
            <a:pPr marL="0" lvl="1" algn="ctr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b="1" dirty="0">
                <a:solidFill>
                  <a:schemeClr val="tx1"/>
                </a:solidFill>
                <a:cs typeface="Times New Roman" pitchFamily="18" charset="0"/>
              </a:rPr>
              <a:t>Project Brief (SOW)</a:t>
            </a:r>
          </a:p>
        </p:txBody>
      </p:sp>
      <p:sp>
        <p:nvSpPr>
          <p:cNvPr id="6" name="Shape 5"/>
          <p:cNvSpPr/>
          <p:nvPr/>
        </p:nvSpPr>
        <p:spPr>
          <a:xfrm>
            <a:off x="3191690" y="2888291"/>
            <a:ext cx="1971343" cy="1971343"/>
          </a:xfrm>
          <a:prstGeom prst="leftCircularArrow">
            <a:avLst>
              <a:gd name="adj1" fmla="val 930"/>
              <a:gd name="adj2" fmla="val 108739"/>
              <a:gd name="adj3" fmla="val 1480979"/>
              <a:gd name="adj4" fmla="val 8621218"/>
              <a:gd name="adj5" fmla="val 1085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sp>
      <p:sp>
        <p:nvSpPr>
          <p:cNvPr id="7" name="Freeform 6"/>
          <p:cNvSpPr/>
          <p:nvPr/>
        </p:nvSpPr>
        <p:spPr>
          <a:xfrm>
            <a:off x="2855743" y="4298946"/>
            <a:ext cx="885712" cy="263391"/>
          </a:xfrm>
          <a:custGeom>
            <a:avLst/>
            <a:gdLst>
              <a:gd name="connsiteX0" fmla="*/ 0 w 599636"/>
              <a:gd name="connsiteY0" fmla="*/ 23846 h 238455"/>
              <a:gd name="connsiteX1" fmla="*/ 23846 w 599636"/>
              <a:gd name="connsiteY1" fmla="*/ 0 h 238455"/>
              <a:gd name="connsiteX2" fmla="*/ 575791 w 599636"/>
              <a:gd name="connsiteY2" fmla="*/ 0 h 238455"/>
              <a:gd name="connsiteX3" fmla="*/ 599637 w 599636"/>
              <a:gd name="connsiteY3" fmla="*/ 23846 h 238455"/>
              <a:gd name="connsiteX4" fmla="*/ 599636 w 599636"/>
              <a:gd name="connsiteY4" fmla="*/ 214610 h 238455"/>
              <a:gd name="connsiteX5" fmla="*/ 575790 w 599636"/>
              <a:gd name="connsiteY5" fmla="*/ 238456 h 238455"/>
              <a:gd name="connsiteX6" fmla="*/ 23846 w 599636"/>
              <a:gd name="connsiteY6" fmla="*/ 238455 h 238455"/>
              <a:gd name="connsiteX7" fmla="*/ 0 w 599636"/>
              <a:gd name="connsiteY7" fmla="*/ 214609 h 238455"/>
              <a:gd name="connsiteX8" fmla="*/ 0 w 599636"/>
              <a:gd name="connsiteY8" fmla="*/ 23846 h 23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9636" h="238455">
                <a:moveTo>
                  <a:pt x="0" y="23846"/>
                </a:moveTo>
                <a:cubicBezTo>
                  <a:pt x="0" y="10676"/>
                  <a:pt x="10676" y="0"/>
                  <a:pt x="23846" y="0"/>
                </a:cubicBezTo>
                <a:lnTo>
                  <a:pt x="575791" y="0"/>
                </a:lnTo>
                <a:cubicBezTo>
                  <a:pt x="588961" y="0"/>
                  <a:pt x="599637" y="10676"/>
                  <a:pt x="599637" y="23846"/>
                </a:cubicBezTo>
                <a:cubicBezTo>
                  <a:pt x="599637" y="87434"/>
                  <a:pt x="599636" y="151022"/>
                  <a:pt x="599636" y="214610"/>
                </a:cubicBezTo>
                <a:cubicBezTo>
                  <a:pt x="599636" y="227780"/>
                  <a:pt x="588960" y="238456"/>
                  <a:pt x="575790" y="238456"/>
                </a:cubicBezTo>
                <a:lnTo>
                  <a:pt x="23846" y="238455"/>
                </a:lnTo>
                <a:cubicBezTo>
                  <a:pt x="10676" y="238455"/>
                  <a:pt x="0" y="227779"/>
                  <a:pt x="0" y="214609"/>
                </a:cubicBezTo>
                <a:lnTo>
                  <a:pt x="0" y="2384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7464" tIns="27304" rIns="37464" bIns="27304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>
                <a:solidFill>
                  <a:schemeClr val="tx1"/>
                </a:solidFill>
                <a:cs typeface="Times New Roman" pitchFamily="18" charset="0"/>
              </a:rPr>
              <a:t>Step 1</a:t>
            </a:r>
          </a:p>
        </p:txBody>
      </p:sp>
      <p:sp>
        <p:nvSpPr>
          <p:cNvPr id="8" name="Freeform 7"/>
          <p:cNvSpPr/>
          <p:nvPr/>
        </p:nvSpPr>
        <p:spPr>
          <a:xfrm>
            <a:off x="4294323" y="3303750"/>
            <a:ext cx="2049960" cy="967290"/>
          </a:xfrm>
          <a:custGeom>
            <a:avLst/>
            <a:gdLst>
              <a:gd name="connsiteX0" fmla="*/ 0 w 1838172"/>
              <a:gd name="connsiteY0" fmla="*/ 108870 h 1088700"/>
              <a:gd name="connsiteX1" fmla="*/ 108870 w 1838172"/>
              <a:gd name="connsiteY1" fmla="*/ 0 h 1088700"/>
              <a:gd name="connsiteX2" fmla="*/ 1729302 w 1838172"/>
              <a:gd name="connsiteY2" fmla="*/ 0 h 1088700"/>
              <a:gd name="connsiteX3" fmla="*/ 1838172 w 1838172"/>
              <a:gd name="connsiteY3" fmla="*/ 108870 h 1088700"/>
              <a:gd name="connsiteX4" fmla="*/ 1838172 w 1838172"/>
              <a:gd name="connsiteY4" fmla="*/ 979830 h 1088700"/>
              <a:gd name="connsiteX5" fmla="*/ 1729302 w 1838172"/>
              <a:gd name="connsiteY5" fmla="*/ 1088700 h 1088700"/>
              <a:gd name="connsiteX6" fmla="*/ 108870 w 1838172"/>
              <a:gd name="connsiteY6" fmla="*/ 1088700 h 1088700"/>
              <a:gd name="connsiteX7" fmla="*/ 0 w 1838172"/>
              <a:gd name="connsiteY7" fmla="*/ 979830 h 1088700"/>
              <a:gd name="connsiteX8" fmla="*/ 0 w 1838172"/>
              <a:gd name="connsiteY8" fmla="*/ 108870 h 1088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38172" h="1088700">
                <a:moveTo>
                  <a:pt x="0" y="108870"/>
                </a:moveTo>
                <a:cubicBezTo>
                  <a:pt x="0" y="48743"/>
                  <a:pt x="48743" y="0"/>
                  <a:pt x="108870" y="0"/>
                </a:cubicBezTo>
                <a:lnTo>
                  <a:pt x="1729302" y="0"/>
                </a:lnTo>
                <a:cubicBezTo>
                  <a:pt x="1789429" y="0"/>
                  <a:pt x="1838172" y="48743"/>
                  <a:pt x="1838172" y="108870"/>
                </a:cubicBezTo>
                <a:lnTo>
                  <a:pt x="1838172" y="979830"/>
                </a:lnTo>
                <a:cubicBezTo>
                  <a:pt x="1838172" y="1039957"/>
                  <a:pt x="1789429" y="1088700"/>
                  <a:pt x="1729302" y="1088700"/>
                </a:cubicBezTo>
                <a:lnTo>
                  <a:pt x="108870" y="1088700"/>
                </a:lnTo>
                <a:cubicBezTo>
                  <a:pt x="48743" y="1088700"/>
                  <a:pt x="0" y="1039957"/>
                  <a:pt x="0" y="979830"/>
                </a:cubicBezTo>
                <a:lnTo>
                  <a:pt x="0" y="108870"/>
                </a:lnTo>
                <a:close/>
              </a:path>
            </a:pathLst>
          </a:cu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48879" tIns="382172" rIns="148879" bIns="148879" numCol="1" spcCol="1270" anchor="t" anchorCtr="0">
            <a:noAutofit/>
          </a:bodyPr>
          <a:lstStyle/>
          <a:p>
            <a:pPr marL="0" lvl="1" algn="ctr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b="1" dirty="0">
                <a:cs typeface="Times New Roman" pitchFamily="18" charset="0"/>
              </a:rPr>
              <a:t>Pre -Feasibility Study</a:t>
            </a:r>
          </a:p>
        </p:txBody>
      </p:sp>
      <p:sp>
        <p:nvSpPr>
          <p:cNvPr id="9" name="Circular Arrow 8"/>
          <p:cNvSpPr/>
          <p:nvPr/>
        </p:nvSpPr>
        <p:spPr>
          <a:xfrm>
            <a:off x="4935193" y="2735649"/>
            <a:ext cx="2507376" cy="2245787"/>
          </a:xfrm>
          <a:prstGeom prst="circularArrow">
            <a:avLst>
              <a:gd name="adj1" fmla="val 816"/>
              <a:gd name="adj2" fmla="val 95211"/>
              <a:gd name="adj3" fmla="val 20201371"/>
              <a:gd name="adj4" fmla="val 13047604"/>
              <a:gd name="adj5" fmla="val 95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10" name="Freeform 9"/>
          <p:cNvSpPr/>
          <p:nvPr/>
        </p:nvSpPr>
        <p:spPr>
          <a:xfrm>
            <a:off x="4803029" y="2990148"/>
            <a:ext cx="810699" cy="313602"/>
          </a:xfrm>
          <a:custGeom>
            <a:avLst/>
            <a:gdLst>
              <a:gd name="connsiteX0" fmla="*/ 0 w 599636"/>
              <a:gd name="connsiteY0" fmla="*/ 23846 h 238455"/>
              <a:gd name="connsiteX1" fmla="*/ 23846 w 599636"/>
              <a:gd name="connsiteY1" fmla="*/ 0 h 238455"/>
              <a:gd name="connsiteX2" fmla="*/ 575791 w 599636"/>
              <a:gd name="connsiteY2" fmla="*/ 0 h 238455"/>
              <a:gd name="connsiteX3" fmla="*/ 599637 w 599636"/>
              <a:gd name="connsiteY3" fmla="*/ 23846 h 238455"/>
              <a:gd name="connsiteX4" fmla="*/ 599636 w 599636"/>
              <a:gd name="connsiteY4" fmla="*/ 214610 h 238455"/>
              <a:gd name="connsiteX5" fmla="*/ 575790 w 599636"/>
              <a:gd name="connsiteY5" fmla="*/ 238456 h 238455"/>
              <a:gd name="connsiteX6" fmla="*/ 23846 w 599636"/>
              <a:gd name="connsiteY6" fmla="*/ 238455 h 238455"/>
              <a:gd name="connsiteX7" fmla="*/ 0 w 599636"/>
              <a:gd name="connsiteY7" fmla="*/ 214609 h 238455"/>
              <a:gd name="connsiteX8" fmla="*/ 0 w 599636"/>
              <a:gd name="connsiteY8" fmla="*/ 23846 h 23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9636" h="238455">
                <a:moveTo>
                  <a:pt x="0" y="23846"/>
                </a:moveTo>
                <a:cubicBezTo>
                  <a:pt x="0" y="10676"/>
                  <a:pt x="10676" y="0"/>
                  <a:pt x="23846" y="0"/>
                </a:cubicBezTo>
                <a:lnTo>
                  <a:pt x="575791" y="0"/>
                </a:lnTo>
                <a:cubicBezTo>
                  <a:pt x="588961" y="0"/>
                  <a:pt x="599637" y="10676"/>
                  <a:pt x="599637" y="23846"/>
                </a:cubicBezTo>
                <a:cubicBezTo>
                  <a:pt x="599637" y="87434"/>
                  <a:pt x="599636" y="151022"/>
                  <a:pt x="599636" y="214610"/>
                </a:cubicBezTo>
                <a:cubicBezTo>
                  <a:pt x="599636" y="227780"/>
                  <a:pt x="588960" y="238456"/>
                  <a:pt x="575790" y="238456"/>
                </a:cubicBezTo>
                <a:lnTo>
                  <a:pt x="23846" y="238455"/>
                </a:lnTo>
                <a:cubicBezTo>
                  <a:pt x="10676" y="238455"/>
                  <a:pt x="0" y="227779"/>
                  <a:pt x="0" y="214609"/>
                </a:cubicBezTo>
                <a:lnTo>
                  <a:pt x="0" y="2384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7464" tIns="27304" rIns="37464" bIns="27304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>
                <a:solidFill>
                  <a:schemeClr val="tx1"/>
                </a:solidFill>
                <a:cs typeface="Times New Roman" pitchFamily="18" charset="0"/>
              </a:rPr>
              <a:t>Step 2</a:t>
            </a:r>
          </a:p>
        </p:txBody>
      </p:sp>
      <p:sp>
        <p:nvSpPr>
          <p:cNvPr id="11" name="Freeform 10"/>
          <p:cNvSpPr/>
          <p:nvPr/>
        </p:nvSpPr>
        <p:spPr>
          <a:xfrm>
            <a:off x="6437795" y="3303751"/>
            <a:ext cx="1947533" cy="668443"/>
          </a:xfrm>
          <a:custGeom>
            <a:avLst/>
            <a:gdLst>
              <a:gd name="connsiteX0" fmla="*/ 0 w 2130020"/>
              <a:gd name="connsiteY0" fmla="*/ 66844 h 668443"/>
              <a:gd name="connsiteX1" fmla="*/ 66844 w 2130020"/>
              <a:gd name="connsiteY1" fmla="*/ 0 h 668443"/>
              <a:gd name="connsiteX2" fmla="*/ 2063176 w 2130020"/>
              <a:gd name="connsiteY2" fmla="*/ 0 h 668443"/>
              <a:gd name="connsiteX3" fmla="*/ 2130020 w 2130020"/>
              <a:gd name="connsiteY3" fmla="*/ 66844 h 668443"/>
              <a:gd name="connsiteX4" fmla="*/ 2130020 w 2130020"/>
              <a:gd name="connsiteY4" fmla="*/ 601599 h 668443"/>
              <a:gd name="connsiteX5" fmla="*/ 2063176 w 2130020"/>
              <a:gd name="connsiteY5" fmla="*/ 668443 h 668443"/>
              <a:gd name="connsiteX6" fmla="*/ 66844 w 2130020"/>
              <a:gd name="connsiteY6" fmla="*/ 668443 h 668443"/>
              <a:gd name="connsiteX7" fmla="*/ 0 w 2130020"/>
              <a:gd name="connsiteY7" fmla="*/ 601599 h 668443"/>
              <a:gd name="connsiteX8" fmla="*/ 0 w 2130020"/>
              <a:gd name="connsiteY8" fmla="*/ 66844 h 668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0020" h="668443">
                <a:moveTo>
                  <a:pt x="0" y="66844"/>
                </a:moveTo>
                <a:cubicBezTo>
                  <a:pt x="0" y="29927"/>
                  <a:pt x="29927" y="0"/>
                  <a:pt x="66844" y="0"/>
                </a:cubicBezTo>
                <a:lnTo>
                  <a:pt x="2063176" y="0"/>
                </a:lnTo>
                <a:cubicBezTo>
                  <a:pt x="2100093" y="0"/>
                  <a:pt x="2130020" y="29927"/>
                  <a:pt x="2130020" y="66844"/>
                </a:cubicBezTo>
                <a:lnTo>
                  <a:pt x="2130020" y="601599"/>
                </a:lnTo>
                <a:cubicBezTo>
                  <a:pt x="2130020" y="638516"/>
                  <a:pt x="2100093" y="668443"/>
                  <a:pt x="2063176" y="668443"/>
                </a:cubicBezTo>
                <a:lnTo>
                  <a:pt x="66844" y="668443"/>
                </a:lnTo>
                <a:cubicBezTo>
                  <a:pt x="29927" y="668443"/>
                  <a:pt x="0" y="638516"/>
                  <a:pt x="0" y="601599"/>
                </a:cubicBezTo>
                <a:lnTo>
                  <a:pt x="0" y="66844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39208" tIns="139208" rIns="139208" bIns="282446" numCol="1" spcCol="1270" anchor="t" anchorCtr="0">
            <a:noAutofit/>
          </a:bodyPr>
          <a:lstStyle/>
          <a:p>
            <a:pPr marL="0" lvl="1" algn="ctr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b="1" dirty="0">
                <a:cs typeface="Times New Roman" pitchFamily="18" charset="0"/>
              </a:rPr>
              <a:t>Preliminary Design</a:t>
            </a:r>
          </a:p>
        </p:txBody>
      </p:sp>
      <p:sp>
        <p:nvSpPr>
          <p:cNvPr id="12" name="Shape 11"/>
          <p:cNvSpPr/>
          <p:nvPr/>
        </p:nvSpPr>
        <p:spPr>
          <a:xfrm>
            <a:off x="7191590" y="2557965"/>
            <a:ext cx="2104350" cy="2104350"/>
          </a:xfrm>
          <a:prstGeom prst="leftCircularArrow">
            <a:avLst>
              <a:gd name="adj1" fmla="val 871"/>
              <a:gd name="adj2" fmla="val 101734"/>
              <a:gd name="adj3" fmla="val 1423378"/>
              <a:gd name="adj4" fmla="val 8570623"/>
              <a:gd name="adj5" fmla="val 1016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sp>
      <p:sp>
        <p:nvSpPr>
          <p:cNvPr id="13" name="Freeform 12"/>
          <p:cNvSpPr/>
          <p:nvPr/>
        </p:nvSpPr>
        <p:spPr>
          <a:xfrm>
            <a:off x="6934544" y="3977708"/>
            <a:ext cx="790501" cy="293332"/>
          </a:xfrm>
          <a:custGeom>
            <a:avLst/>
            <a:gdLst>
              <a:gd name="connsiteX0" fmla="*/ 0 w 599636"/>
              <a:gd name="connsiteY0" fmla="*/ 23846 h 238455"/>
              <a:gd name="connsiteX1" fmla="*/ 23846 w 599636"/>
              <a:gd name="connsiteY1" fmla="*/ 0 h 238455"/>
              <a:gd name="connsiteX2" fmla="*/ 575791 w 599636"/>
              <a:gd name="connsiteY2" fmla="*/ 0 h 238455"/>
              <a:gd name="connsiteX3" fmla="*/ 599637 w 599636"/>
              <a:gd name="connsiteY3" fmla="*/ 23846 h 238455"/>
              <a:gd name="connsiteX4" fmla="*/ 599636 w 599636"/>
              <a:gd name="connsiteY4" fmla="*/ 214610 h 238455"/>
              <a:gd name="connsiteX5" fmla="*/ 575790 w 599636"/>
              <a:gd name="connsiteY5" fmla="*/ 238456 h 238455"/>
              <a:gd name="connsiteX6" fmla="*/ 23846 w 599636"/>
              <a:gd name="connsiteY6" fmla="*/ 238455 h 238455"/>
              <a:gd name="connsiteX7" fmla="*/ 0 w 599636"/>
              <a:gd name="connsiteY7" fmla="*/ 214609 h 238455"/>
              <a:gd name="connsiteX8" fmla="*/ 0 w 599636"/>
              <a:gd name="connsiteY8" fmla="*/ 23846 h 23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9636" h="238455">
                <a:moveTo>
                  <a:pt x="0" y="23846"/>
                </a:moveTo>
                <a:cubicBezTo>
                  <a:pt x="0" y="10676"/>
                  <a:pt x="10676" y="0"/>
                  <a:pt x="23846" y="0"/>
                </a:cubicBezTo>
                <a:lnTo>
                  <a:pt x="575791" y="0"/>
                </a:lnTo>
                <a:cubicBezTo>
                  <a:pt x="588961" y="0"/>
                  <a:pt x="599637" y="10676"/>
                  <a:pt x="599637" y="23846"/>
                </a:cubicBezTo>
                <a:cubicBezTo>
                  <a:pt x="599637" y="87434"/>
                  <a:pt x="599636" y="151022"/>
                  <a:pt x="599636" y="214610"/>
                </a:cubicBezTo>
                <a:cubicBezTo>
                  <a:pt x="599636" y="227780"/>
                  <a:pt x="588960" y="238456"/>
                  <a:pt x="575790" y="238456"/>
                </a:cubicBezTo>
                <a:lnTo>
                  <a:pt x="23846" y="238455"/>
                </a:lnTo>
                <a:cubicBezTo>
                  <a:pt x="10676" y="238455"/>
                  <a:pt x="0" y="227779"/>
                  <a:pt x="0" y="214609"/>
                </a:cubicBezTo>
                <a:lnTo>
                  <a:pt x="0" y="2384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7464" tIns="27304" rIns="37464" bIns="27304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>
                <a:solidFill>
                  <a:schemeClr val="tx1"/>
                </a:solidFill>
                <a:cs typeface="Times New Roman" pitchFamily="18" charset="0"/>
              </a:rPr>
              <a:t>Step 3</a:t>
            </a:r>
          </a:p>
        </p:txBody>
      </p:sp>
      <p:sp>
        <p:nvSpPr>
          <p:cNvPr id="14" name="Freeform 13"/>
          <p:cNvSpPr/>
          <p:nvPr/>
        </p:nvSpPr>
        <p:spPr>
          <a:xfrm>
            <a:off x="8501895" y="3226437"/>
            <a:ext cx="1729053" cy="839123"/>
          </a:xfrm>
          <a:custGeom>
            <a:avLst/>
            <a:gdLst>
              <a:gd name="connsiteX0" fmla="*/ 0 w 1769600"/>
              <a:gd name="connsiteY0" fmla="*/ 83912 h 839123"/>
              <a:gd name="connsiteX1" fmla="*/ 83912 w 1769600"/>
              <a:gd name="connsiteY1" fmla="*/ 0 h 839123"/>
              <a:gd name="connsiteX2" fmla="*/ 1685688 w 1769600"/>
              <a:gd name="connsiteY2" fmla="*/ 0 h 839123"/>
              <a:gd name="connsiteX3" fmla="*/ 1769600 w 1769600"/>
              <a:gd name="connsiteY3" fmla="*/ 83912 h 839123"/>
              <a:gd name="connsiteX4" fmla="*/ 1769600 w 1769600"/>
              <a:gd name="connsiteY4" fmla="*/ 755211 h 839123"/>
              <a:gd name="connsiteX5" fmla="*/ 1685688 w 1769600"/>
              <a:gd name="connsiteY5" fmla="*/ 839123 h 839123"/>
              <a:gd name="connsiteX6" fmla="*/ 83912 w 1769600"/>
              <a:gd name="connsiteY6" fmla="*/ 839123 h 839123"/>
              <a:gd name="connsiteX7" fmla="*/ 0 w 1769600"/>
              <a:gd name="connsiteY7" fmla="*/ 755211 h 839123"/>
              <a:gd name="connsiteX8" fmla="*/ 0 w 1769600"/>
              <a:gd name="connsiteY8" fmla="*/ 83912 h 839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69600" h="839123">
                <a:moveTo>
                  <a:pt x="0" y="83912"/>
                </a:moveTo>
                <a:cubicBezTo>
                  <a:pt x="0" y="37569"/>
                  <a:pt x="37569" y="0"/>
                  <a:pt x="83912" y="0"/>
                </a:cubicBezTo>
                <a:lnTo>
                  <a:pt x="1685688" y="0"/>
                </a:lnTo>
                <a:cubicBezTo>
                  <a:pt x="1732031" y="0"/>
                  <a:pt x="1769600" y="37569"/>
                  <a:pt x="1769600" y="83912"/>
                </a:cubicBezTo>
                <a:lnTo>
                  <a:pt x="1769600" y="755211"/>
                </a:lnTo>
                <a:cubicBezTo>
                  <a:pt x="1769600" y="801554"/>
                  <a:pt x="1732031" y="839123"/>
                  <a:pt x="1685688" y="839123"/>
                </a:cubicBezTo>
                <a:lnTo>
                  <a:pt x="83912" y="839123"/>
                </a:lnTo>
                <a:cubicBezTo>
                  <a:pt x="37569" y="839123"/>
                  <a:pt x="0" y="801554"/>
                  <a:pt x="0" y="755211"/>
                </a:cubicBezTo>
                <a:lnTo>
                  <a:pt x="0" y="83912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143136" tIns="322948" rIns="143136" bIns="143136" numCol="1" spcCol="1270" anchor="t" anchorCtr="0">
            <a:noAutofit/>
          </a:bodyPr>
          <a:lstStyle/>
          <a:p>
            <a:pPr marL="0" lvl="1" algn="ctr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b="1" dirty="0">
                <a:cs typeface="Times New Roman" pitchFamily="18" charset="0"/>
              </a:rPr>
              <a:t>Proposal Development</a:t>
            </a:r>
          </a:p>
        </p:txBody>
      </p:sp>
      <p:sp>
        <p:nvSpPr>
          <p:cNvPr id="15" name="Freeform 14"/>
          <p:cNvSpPr/>
          <p:nvPr/>
        </p:nvSpPr>
        <p:spPr>
          <a:xfrm>
            <a:off x="8957014" y="2952125"/>
            <a:ext cx="792628" cy="238454"/>
          </a:xfrm>
          <a:custGeom>
            <a:avLst/>
            <a:gdLst>
              <a:gd name="connsiteX0" fmla="*/ 0 w 599636"/>
              <a:gd name="connsiteY0" fmla="*/ 23846 h 238455"/>
              <a:gd name="connsiteX1" fmla="*/ 23846 w 599636"/>
              <a:gd name="connsiteY1" fmla="*/ 0 h 238455"/>
              <a:gd name="connsiteX2" fmla="*/ 575791 w 599636"/>
              <a:gd name="connsiteY2" fmla="*/ 0 h 238455"/>
              <a:gd name="connsiteX3" fmla="*/ 599637 w 599636"/>
              <a:gd name="connsiteY3" fmla="*/ 23846 h 238455"/>
              <a:gd name="connsiteX4" fmla="*/ 599636 w 599636"/>
              <a:gd name="connsiteY4" fmla="*/ 214610 h 238455"/>
              <a:gd name="connsiteX5" fmla="*/ 575790 w 599636"/>
              <a:gd name="connsiteY5" fmla="*/ 238456 h 238455"/>
              <a:gd name="connsiteX6" fmla="*/ 23846 w 599636"/>
              <a:gd name="connsiteY6" fmla="*/ 238455 h 238455"/>
              <a:gd name="connsiteX7" fmla="*/ 0 w 599636"/>
              <a:gd name="connsiteY7" fmla="*/ 214609 h 238455"/>
              <a:gd name="connsiteX8" fmla="*/ 0 w 599636"/>
              <a:gd name="connsiteY8" fmla="*/ 23846 h 23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9636" h="238455">
                <a:moveTo>
                  <a:pt x="0" y="23846"/>
                </a:moveTo>
                <a:cubicBezTo>
                  <a:pt x="0" y="10676"/>
                  <a:pt x="10676" y="0"/>
                  <a:pt x="23846" y="0"/>
                </a:cubicBezTo>
                <a:lnTo>
                  <a:pt x="575791" y="0"/>
                </a:lnTo>
                <a:cubicBezTo>
                  <a:pt x="588961" y="0"/>
                  <a:pt x="599637" y="10676"/>
                  <a:pt x="599637" y="23846"/>
                </a:cubicBezTo>
                <a:cubicBezTo>
                  <a:pt x="599637" y="87434"/>
                  <a:pt x="599636" y="151022"/>
                  <a:pt x="599636" y="214610"/>
                </a:cubicBezTo>
                <a:cubicBezTo>
                  <a:pt x="599636" y="227780"/>
                  <a:pt x="588960" y="238456"/>
                  <a:pt x="575790" y="238456"/>
                </a:cubicBezTo>
                <a:lnTo>
                  <a:pt x="23846" y="238455"/>
                </a:lnTo>
                <a:cubicBezTo>
                  <a:pt x="10676" y="238455"/>
                  <a:pt x="0" y="227779"/>
                  <a:pt x="0" y="214609"/>
                </a:cubicBezTo>
                <a:lnTo>
                  <a:pt x="0" y="2384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7464" tIns="27304" rIns="37464" bIns="27304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>
                <a:solidFill>
                  <a:schemeClr val="tx1"/>
                </a:solidFill>
                <a:cs typeface="Times New Roman" pitchFamily="18" charset="0"/>
              </a:rPr>
              <a:t>Step 4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862434" y="741760"/>
            <a:ext cx="9502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PROPOSAL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01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4101"/>
            <a:ext cx="950258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9664"/>
            <a:ext cx="10515600" cy="4351338"/>
          </a:xfrm>
        </p:spPr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1: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Brief (Statement of Work)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work is prepared by the client at the project formulation phase.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also known as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wish list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client which describes the needs and requirements.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provided by the client in the form of TOR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(Terms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Reference or SOW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(scope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includes need, scope, objective, funding constraints, specifications, reporting system etc. of a project.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3981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973235" cy="4351338"/>
          </a:xfrm>
        </p:spPr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2: Pre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Feasibility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whether the project offers a promising investment opportunity. 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whether there are any aspects of the project that are critical requiring in depth investigation by way of market surveys, laboratory test, pilot plant test etc. [3]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the prefeasibility study indicates that the project is worthwhile proposition, a feasibility study is taken up.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39906" y="244101"/>
            <a:ext cx="891091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287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879106" cy="4351338"/>
          </a:xfrm>
        </p:spPr>
        <p:txBody>
          <a:bodyPr>
            <a:normAutofit/>
          </a:bodyPr>
          <a:lstStyle/>
          <a:p>
            <a:pPr marL="0" lvl="1" indent="0" algn="just"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3: Preliminary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stress architectural concepts, evaluation of technological process alternatives, size and capacity decisions, and comparative economic studies. </a:t>
            </a: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of this phase is to create a design that will correctly and completely implements the requirements shown by study.</a:t>
            </a:r>
          </a:p>
          <a:p>
            <a:pPr marL="457200" lvl="1" indent="-457200" algn="just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endParaRPr lang="en-A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14717" y="365125"/>
            <a:ext cx="8588188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(Cont’d….)  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292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2712"/>
            <a:ext cx="10515600" cy="4817222"/>
          </a:xfrm>
        </p:spPr>
        <p:txBody>
          <a:bodyPr>
            <a:normAutofit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4: Proposal Development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begins with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title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proposal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begins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the title.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brief ES should be prepared which describes the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brief information and objectives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description: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the general description of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project. </a:t>
            </a:r>
          </a:p>
          <a:p>
            <a:pPr lvl="0" algn="just">
              <a:lnSpc>
                <a:spcPct val="110000"/>
              </a:lnSpc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objective:  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should be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General objective is set up followed by specific </a:t>
            </a:r>
            <a:r>
              <a:rPr lang="en-US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</a:t>
            </a:r>
            <a:endParaRPr lang="en-US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54671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514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046" y="1583111"/>
            <a:ext cx="9946341" cy="495216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A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 of project: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show the project schedule by preparing bar charts, CPM/PERT, resource aggregation showing the milestones. [5]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budget: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component and sub components are detailed. Itemized in expenses head should be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mentioned. </a:t>
            </a:r>
          </a:p>
          <a:p>
            <a:pPr marL="228600" lvl="1" algn="just">
              <a:lnSpc>
                <a:spcPct val="150000"/>
              </a:lnSpc>
              <a:spcBef>
                <a:spcPts val="1000"/>
              </a:spcBef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Monitoring and controlling: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mechanism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controlling and logical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framework can be provided.</a:t>
            </a:r>
          </a:p>
          <a:p>
            <a:pPr algn="just"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75229" y="257548"/>
            <a:ext cx="883023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 OF DEVELOPING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PROPOSAL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143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705" y="270995"/>
            <a:ext cx="10830041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DEVELOPMENT AND FORMULATION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706" y="1596557"/>
            <a:ext cx="9879106" cy="526144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needs to be fully defined in order to provide terms of reference for the management of project.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usually involves: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Needs, Project Ideas, Project Proposal and Project Formulation.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commonly used techniques for project development and formulation are: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(a) Feasibility Analysis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(b) Cost-Benefit Analysis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(c) Input Analysis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(d) Environmental Analysis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172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4069" y="1542770"/>
            <a:ext cx="9829485" cy="531523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Feasibility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</a:t>
            </a:r>
            <a:endParaRPr lang="en-US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process of determining, if project can be implemented.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Before making a final decision to take up a project, the technical, economic, commercial and financial justification of the chosen project shall be done in concrete terms. [4]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usually done to justify the concept of project at disposal and its further action. It is a backbone of project planning.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is to evaluate the options to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 the objective or benefits outlined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while developing project idea.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80999" y="217207"/>
            <a:ext cx="10954109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DEVELOPMENT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FORMULATION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02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65" y="282389"/>
            <a:ext cx="6817659" cy="6333564"/>
          </a:xfrm>
          <a:ln>
            <a:solidFill>
              <a:schemeClr val="bg1"/>
            </a:solidFill>
          </a:ln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7879631" y="4328372"/>
            <a:ext cx="3964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 : Feasibility Analysis (5)  </a:t>
            </a:r>
            <a:endParaRPr lang="en-US" alt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85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438" y="1039606"/>
            <a:ext cx="10800694" cy="5314764"/>
          </a:xfrm>
        </p:spPr>
        <p:txBody>
          <a:bodyPr>
            <a:normAutofit/>
          </a:bodyPr>
          <a:lstStyle/>
          <a:p>
            <a:pPr marL="514350" indent="-514350">
              <a:buAutoNum type="alphaLcParenBoth" startAt="2"/>
            </a:pP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Cost-Benefit Analysis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simple term it is known as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 analysis of the investment proposal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larger social point of view. Therefore it is regarded as social cost benefit analysis (SCBA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focus is on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costs and benefits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project, which may often be different from monetary costs and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benefits.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public project, it focuses on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profitability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expressed in terms of economic growth, social development, employment generation etc.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private project, it examines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profitability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project ability to earn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 profit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investors.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06189" y="15967"/>
            <a:ext cx="1108578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DEVELOPMENT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FORMULATION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8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561" y="1315144"/>
            <a:ext cx="10515600" cy="4951692"/>
          </a:xfrm>
        </p:spPr>
        <p:txBody>
          <a:bodyPr>
            <a:normAutofit/>
          </a:bodyPr>
          <a:lstStyle/>
          <a:p>
            <a:pPr marL="514350" indent="-514350">
              <a:buAutoNum type="alphaLcParenBoth" startAt="3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</a:t>
            </a:r>
            <a:r>
              <a:rPr lang="en-A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</a:t>
            </a:r>
            <a:endParaRPr lang="en-A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makes the analysis of human and non human resources of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human resource analysis focuses on acquisition, utilization, development and maintenance of workforce in a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also includes allocation of responsibilities, job description and job specification.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 human resources include material, their supplies, quantity and quality, machinery, information, production technology, plant capacity etc. </a:t>
            </a:r>
            <a:endParaRPr lang="en-AU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81000" y="96184"/>
            <a:ext cx="10971362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DEVELOPMENT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FORMULATION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8913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593" y="1031781"/>
            <a:ext cx="11017792" cy="5826219"/>
          </a:xfrm>
        </p:spPr>
        <p:txBody>
          <a:bodyPr>
            <a:normAutofit/>
          </a:bodyPr>
          <a:lstStyle/>
          <a:p>
            <a:pPr marL="514350" indent="-514350">
              <a:buAutoNum type="alphaLcParenBoth" startAt="4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</a:t>
            </a:r>
            <a:r>
              <a:rPr lang="en-A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</a:t>
            </a:r>
            <a:endParaRPr lang="en-AU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environment in which project is expected to operate requires serious consideration.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positive and negative impact of the project on environment should be examined including pollution, soil erosion, damage to ecology, resource depletion etc.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Impact Assessment (EIA) should be carried out for large scale project before the implementation of project to examine the impact on ecology and social impacts. [6]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Initial environment Examination (IEE) is done to small scale projects.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59977" y="109630"/>
            <a:ext cx="1123040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DEVELOPMENT AND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FORMULATION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1623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085" y="-221978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PROJECT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684" y="716003"/>
            <a:ext cx="11014943" cy="5274889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General Planning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 smtClean="0"/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simple sense, planning means thinking ahead of an operation to be performed.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function of selecting the enterprise objectives and establishing the policies, procedures, and programs necessary for achieving them. [7]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includes both assessment of future opportunities and challenges for an organization and developing strategies to achieve the organizational goals.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the intellectual capability of manager who decides whether or not the act or take up to a particular event or not. [6]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564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347" y="743279"/>
            <a:ext cx="10515600" cy="57610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endParaRPr lang="en-A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concerned with development a project for investment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identifies and addresses the tasks required for accomplishment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acts as a roadmap for managing the project. It determines how the project objectives will be accomplished.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detailed design, budgeting, scheduling and allocation of resources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process of thinking through and making explicit the project’s objectives, goals and strategies necessary to bring the project through its lifecycle to successful termination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[8]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603922" y="-228601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PROJECT PLANNING </a:t>
            </a:r>
          </a:p>
        </p:txBody>
      </p:sp>
    </p:spTree>
    <p:extLst>
      <p:ext uri="{BB962C8B-B14F-4D97-AF65-F5344CB8AC3E}">
        <p14:creationId xmlns:p14="http://schemas.microsoft.com/office/powerpoint/2010/main" val="2719402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5618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Project Planning </a:t>
            </a:r>
            <a:r>
              <a:rPr lang="en-A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r>
              <a:rPr lang="en-A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243" y="771932"/>
            <a:ext cx="10515600" cy="5637494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Steps of project planning: [9]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: The objective of the project in definite words.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Goals and stages intermediate to attain the final target.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Forecast and means of achieving goal, i.e., activities.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Organization’s resources – financial, managerial, and operational to carry out activities and to determine what is feasible and what is not.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Alternatives – individual courses of action that will allow to accomplish goal.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3015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8424"/>
            <a:ext cx="10515600" cy="4803775"/>
          </a:xfrm>
        </p:spPr>
        <p:txBody>
          <a:bodyPr/>
          <a:lstStyle/>
          <a:p>
            <a:pPr marL="514350" lvl="0" indent="-514350" algn="just">
              <a:lnSpc>
                <a:spcPct val="100000"/>
              </a:lnSpc>
              <a:buAutoNum type="arabicPeriod" startAt="6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  For consistency with company’s policy. </a:t>
            </a:r>
          </a:p>
          <a:p>
            <a:pPr marL="514350" lvl="0" indent="-514350" algn="just">
              <a:lnSpc>
                <a:spcPct val="100000"/>
              </a:lnSpc>
              <a:buAutoNum type="arabicPeriod" startAt="6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An alternative which is not only consistent with its goals and concept but also one that can be accomplished with the evaluated resources. </a:t>
            </a:r>
          </a:p>
          <a:p>
            <a:pPr marL="514350" lvl="0" indent="-514350" algn="just">
              <a:lnSpc>
                <a:spcPct val="100000"/>
              </a:lnSpc>
              <a:buAutoNum type="arabicPeriod" startAt="6"/>
            </a:pPr>
            <a:r>
              <a:rPr lang="en-A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DECIDE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on a plan </a:t>
            </a:r>
          </a:p>
          <a:p>
            <a:pPr marL="0" lv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Planning is important because it provides direction, unifying framework and performance standards. </a:t>
            </a:r>
          </a:p>
          <a:p>
            <a:pPr marL="514350" lvl="0" indent="-514350" algn="just">
              <a:lnSpc>
                <a:spcPct val="100000"/>
              </a:lnSpc>
              <a:buAutoNum type="arabicPeriod" startAt="6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Project Planning </a:t>
            </a:r>
            <a:r>
              <a:rPr lang="en-A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</a:t>
            </a:r>
            <a:r>
              <a:rPr lang="en-A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2225479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267" y="100817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PROJECT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236" y="1056416"/>
            <a:ext cx="10161431" cy="5431620"/>
          </a:xfrm>
        </p:spPr>
        <p:txBody>
          <a:bodyPr>
            <a:normAutofit fontScale="92500" lnSpcReduction="20000"/>
          </a:bodyPr>
          <a:lstStyle/>
          <a:p>
            <a:pPr marL="514350" lvl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a systematic mental process of doing things and involves creative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thinking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imagination.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Future/goal oriented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essentially thinking ahead and preparing for future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direction to the organization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Intellectual Process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a mental exercise involving creative thinking and imagination. A manager can prepare sound plans only when he has sound judgment, foresight and vision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</a:pP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921891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3694" y="1228750"/>
            <a:ext cx="9967175" cy="4967689"/>
          </a:xfrm>
        </p:spPr>
        <p:txBody>
          <a:bodyPr>
            <a:normAutofit/>
          </a:bodyPr>
          <a:lstStyle/>
          <a:p>
            <a:pPr marL="514350" lvl="0" indent="-514350" algn="just">
              <a:lnSpc>
                <a:spcPct val="100000"/>
              </a:lnSpc>
              <a:buAutoNum type="arabicPeriod" startAt="4"/>
            </a:pP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serves as basis for other functions of management. It precedes all other functions of management such as organizing, staffing, leading/directing and controlling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 algn="just">
              <a:lnSpc>
                <a:spcPct val="100000"/>
              </a:lnSpc>
              <a:buFont typeface="Arial" panose="020B0604020202020204" pitchFamily="34" charset="0"/>
              <a:buAutoNum type="arabicPeriod" startAt="4"/>
            </a:pP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at efficiency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Sound planning leads to accomplishment of desired objectives at minimum possible cost. It helps in optimization of resources.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Arial" panose="020B0604020202020204" pitchFamily="34" charset="0"/>
              <a:buAutoNum type="arabicPeriod" startAt="4"/>
            </a:pP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is an ongoing process. Plans are prepared for specific time period.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conditions changes new plans are prepared.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0000"/>
              </a:lnSpc>
              <a:buFont typeface="Arial" panose="020B0604020202020204" pitchFamily="34" charset="0"/>
              <a:buAutoNum type="arabicPeriod" startAt="4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lnSpc>
                <a:spcPct val="100000"/>
              </a:lnSpc>
              <a:buAutoNum type="arabicPeriod" startAt="4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9289" y="0"/>
            <a:ext cx="11294559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PROJECT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6956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9063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PROJECT 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321" y="1484626"/>
            <a:ext cx="9606566" cy="4613812"/>
          </a:xfrm>
        </p:spPr>
        <p:txBody>
          <a:bodyPr>
            <a:normAutofit/>
          </a:bodyPr>
          <a:lstStyle/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Stating the objectives of the project to be undertaken.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work requirement.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resource needed such as funds, materials, machines, human resources, facilities etc.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Determining the time frame of the overall project and also scheduling its various stages.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eliminate or minimize the risk and uncertainty.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a basis for organizing the work on the project and allocating responsibilities to individuals.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47026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325" y="159063"/>
            <a:ext cx="902171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PROJECT PLANNING </a:t>
            </a: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1500325" y="1539697"/>
            <a:ext cx="9606566" cy="4613812"/>
          </a:xfrm>
        </p:spPr>
        <p:txBody>
          <a:bodyPr>
            <a:normAutofit/>
          </a:bodyPr>
          <a:lstStyle/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Making Objective clear.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coordination.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Economy and efficiency in operation of resources.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Reduce risk and uncertainty.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 the basis of control.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Facilitates decision making. </a:t>
            </a:r>
          </a:p>
          <a:p>
            <a:pPr marL="514350" lvl="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the organization at right path.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668870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4091"/>
            <a:ext cx="9980054" cy="496413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www.kantata.com/blog/article/what-is-a-project-proposal-and-why-is-it-important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visme.co/blog/project-proposal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Nagarajan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2001, New Age International (P) Ltd. Publishers, New Delhi, India.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Construction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Donald S. Barrie and Boyd C. Paulson Jr., Third Edition, McGraw Hill, Inc., 1992.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Dhurba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P. Rizal, First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Ratna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Pustak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Bhandar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Kathmandu, Nepal, 2001.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850380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309" y="1051798"/>
            <a:ext cx="10515600" cy="557328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Management, Planning, Analysis and Control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Bhakti P. Sharma, First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Ekta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Books Distributors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Pvt.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Ltd, Kathmandu, Nepal, 2006.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A System Approach to Planning, Scheduling and Controlling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Harold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Krezner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Second Edition, CBS publishers and distributors, New Delhi, India, 1987.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Strategic Design and Implementation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Cleland David, New York: McGraw Hill, 1995.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Project Planning and Control with PERT and CPM: B.C.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Punmia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K.K.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Khandelwal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Third edition,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Laxmi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Publications (P) Ltd, New Delhi, India.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18504" y="94668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829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2622</Words>
  <Application>Microsoft Office PowerPoint</Application>
  <PresentationFormat>Widescreen</PresentationFormat>
  <Paragraphs>236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Wingdings</vt:lpstr>
      <vt:lpstr>Office Theme</vt:lpstr>
      <vt:lpstr>COURSE TITLE PROJECT ENGINEERING</vt:lpstr>
      <vt:lpstr>Learning Objective</vt:lpstr>
      <vt:lpstr>PROJECT PROPOSAL </vt:lpstr>
      <vt:lpstr>PROJECT PROPOSAL (Cont’d…)</vt:lpstr>
      <vt:lpstr>PROJECT PROPOSAL (Cont’d…)</vt:lpstr>
      <vt:lpstr>Proposal Writing: Science or Art? </vt:lpstr>
      <vt:lpstr>Proposal Writing: Science or Art? (Cont’d..) </vt:lpstr>
      <vt:lpstr>PROJECT PROPOSAL (Cont’d…)</vt:lpstr>
      <vt:lpstr>PROJECT PROPOSAL (Cont’d…)</vt:lpstr>
      <vt:lpstr>PROJECT PROPOSAL (Cont’d…)</vt:lpstr>
      <vt:lpstr>PROJECT PROPOSAL (Cont’d…)</vt:lpstr>
      <vt:lpstr>PROJECT PROPOSAL (Cont’d…)</vt:lpstr>
      <vt:lpstr>PROJECT PROPOSAL (Cont’d…)</vt:lpstr>
      <vt:lpstr>PowerPoint Presentation</vt:lpstr>
      <vt:lpstr>PROCEDURE OF DEVELOPING PROJECT PROPOSAL (Cont’d….)  </vt:lpstr>
      <vt:lpstr>PROCEDURE OF DEVELOPING PROJECT PROPOSAL (Cont’d….)  </vt:lpstr>
      <vt:lpstr>PROCEDURE OF DEVELOPING PROJECT PROPOSAL (Cont’d….)  </vt:lpstr>
      <vt:lpstr>PROCEDURE OF DEVELOPING PROJECT PROPOSAL (Cont’d….)  </vt:lpstr>
      <vt:lpstr>PROCEDURE OF DEVELOPING PROJECT PROPOSAL (Cont’d….)  </vt:lpstr>
      <vt:lpstr>PROJECT DEVELOPMENT AND FORMULATION</vt:lpstr>
      <vt:lpstr>PROJECT DEVELOPMENT AND FORMULATION (Cont’d….) </vt:lpstr>
      <vt:lpstr>PowerPoint Presentation</vt:lpstr>
      <vt:lpstr>PROJECT DEVELOPMENT AND FORMULATION (Cont’d….) </vt:lpstr>
      <vt:lpstr>PROJECT DEVELOPMENT AND FORMULATION (Cont’d….) </vt:lpstr>
      <vt:lpstr>PROJECT DEVELOPMENT AND FORMULATION (Cont’d….) </vt:lpstr>
      <vt:lpstr>CONCEPT OF PROJECT PLANNING </vt:lpstr>
      <vt:lpstr>CONCEPT OF PROJECT PLANNING </vt:lpstr>
      <vt:lpstr>Meaning of Project Planning (Cont’d…) </vt:lpstr>
      <vt:lpstr>Meaning of Project Planning (Cont’d…) </vt:lpstr>
      <vt:lpstr>FEATURES OF PROJECT PLANNING </vt:lpstr>
      <vt:lpstr>FEATURES OF PROJECT PLANNING (Cont’d…) </vt:lpstr>
      <vt:lpstr>FUNCTIONS OF PROJECT PLANNING </vt:lpstr>
      <vt:lpstr>IMPORTANCE OF PROJECT PLANNING </vt:lpstr>
      <vt:lpstr>REFERENCES </vt:lpstr>
      <vt:lpstr>REFERENCES (Cont’d…)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PROJECT ENGINEERING</dc:title>
  <dc:creator>Microsoft account</dc:creator>
  <cp:lastModifiedBy>Bikash Raj Joshi</cp:lastModifiedBy>
  <cp:revision>58</cp:revision>
  <dcterms:created xsi:type="dcterms:W3CDTF">2023-03-18T05:54:56Z</dcterms:created>
  <dcterms:modified xsi:type="dcterms:W3CDTF">2023-04-04T07:49:49Z</dcterms:modified>
</cp:coreProperties>
</file>