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0" r:id="rId5"/>
    <p:sldId id="261" r:id="rId6"/>
    <p:sldId id="262" r:id="rId7"/>
    <p:sldId id="265" r:id="rId8"/>
    <p:sldId id="266" r:id="rId9"/>
    <p:sldId id="264" r:id="rId10"/>
    <p:sldId id="267" r:id="rId11"/>
    <p:sldId id="263" r:id="rId12"/>
    <p:sldId id="268" r:id="rId13"/>
    <p:sldId id="269" r:id="rId14"/>
    <p:sldId id="270" r:id="rId15"/>
    <p:sldId id="271" r:id="rId16"/>
    <p:sldId id="291" r:id="rId17"/>
    <p:sldId id="272" r:id="rId18"/>
    <p:sldId id="273" r:id="rId19"/>
    <p:sldId id="277" r:id="rId20"/>
    <p:sldId id="275" r:id="rId21"/>
    <p:sldId id="274" r:id="rId22"/>
    <p:sldId id="276" r:id="rId23"/>
    <p:sldId id="278" r:id="rId24"/>
    <p:sldId id="279" r:id="rId25"/>
    <p:sldId id="281" r:id="rId26"/>
    <p:sldId id="280" r:id="rId27"/>
    <p:sldId id="282" r:id="rId28"/>
    <p:sldId id="283" r:id="rId29"/>
    <p:sldId id="284" r:id="rId30"/>
    <p:sldId id="285" r:id="rId31"/>
    <p:sldId id="286" r:id="rId32"/>
    <p:sldId id="288" r:id="rId33"/>
    <p:sldId id="287" r:id="rId34"/>
    <p:sldId id="289" r:id="rId35"/>
    <p:sldId id="290" r:id="rId36"/>
    <p:sldId id="292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0A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6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34C74-A441-4B94-8825-A684A2C9C038}" type="datetimeFigureOut">
              <a:rPr lang="en-AU" smtClean="0"/>
              <a:t>5/04/2023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E18F6-F385-42E3-A88A-FF03DDBFB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53413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34C74-A441-4B94-8825-A684A2C9C038}" type="datetimeFigureOut">
              <a:rPr lang="en-AU" smtClean="0"/>
              <a:t>5/04/2023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E18F6-F385-42E3-A88A-FF03DDBFB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19540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34C74-A441-4B94-8825-A684A2C9C038}" type="datetimeFigureOut">
              <a:rPr lang="en-AU" smtClean="0"/>
              <a:t>5/04/2023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E18F6-F385-42E3-A88A-FF03DDBFB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83858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34C74-A441-4B94-8825-A684A2C9C038}" type="datetimeFigureOut">
              <a:rPr lang="en-AU" smtClean="0"/>
              <a:t>5/04/2023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E18F6-F385-42E3-A88A-FF03DDBFB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2266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34C74-A441-4B94-8825-A684A2C9C038}" type="datetimeFigureOut">
              <a:rPr lang="en-AU" smtClean="0"/>
              <a:t>5/04/2023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E18F6-F385-42E3-A88A-FF03DDBFB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89152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34C74-A441-4B94-8825-A684A2C9C038}" type="datetimeFigureOut">
              <a:rPr lang="en-AU" smtClean="0"/>
              <a:t>5/04/2023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E18F6-F385-42E3-A88A-FF03DDBFB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90373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34C74-A441-4B94-8825-A684A2C9C038}" type="datetimeFigureOut">
              <a:rPr lang="en-AU" smtClean="0"/>
              <a:t>5/04/2023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E18F6-F385-42E3-A88A-FF03DDBFB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3347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34C74-A441-4B94-8825-A684A2C9C038}" type="datetimeFigureOut">
              <a:rPr lang="en-AU" smtClean="0"/>
              <a:t>5/04/2023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E18F6-F385-42E3-A88A-FF03DDBFB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81925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34C74-A441-4B94-8825-A684A2C9C038}" type="datetimeFigureOut">
              <a:rPr lang="en-AU" smtClean="0"/>
              <a:t>5/04/2023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E18F6-F385-42E3-A88A-FF03DDBFB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62657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34C74-A441-4B94-8825-A684A2C9C038}" type="datetimeFigureOut">
              <a:rPr lang="en-AU" smtClean="0"/>
              <a:t>5/04/2023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E18F6-F385-42E3-A88A-FF03DDBFB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21743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34C74-A441-4B94-8825-A684A2C9C038}" type="datetimeFigureOut">
              <a:rPr lang="en-AU" smtClean="0"/>
              <a:t>5/04/2023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E18F6-F385-42E3-A88A-FF03DDBFB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47083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34C74-A441-4B94-8825-A684A2C9C038}" type="datetimeFigureOut">
              <a:rPr lang="en-AU" smtClean="0"/>
              <a:t>5/04/2023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E18F6-F385-42E3-A88A-FF03DDBFB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915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orkbreakdownstructure.com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ifferencebetween.info/difference-between-gantt-chart-and-milestone-char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Grp="1"/>
          </p:cNvSpPr>
          <p:nvPr>
            <p:ph type="ctrTitle"/>
          </p:nvPr>
        </p:nvSpPr>
        <p:spPr>
          <a:xfrm>
            <a:off x="1579462" y="-752943"/>
            <a:ext cx="8319247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261899" y="1817448"/>
            <a:ext cx="9359153" cy="4621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3 - (</a:t>
            </a:r>
            <a:r>
              <a:rPr lang="en-AU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 5</a:t>
            </a:r>
            <a:r>
              <a:rPr lang="en-AU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 AND SCHEDULING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A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A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breakdown structure (WBS), Introduction to scheduling &amp; Bar chart.  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7444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078532" cy="45751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objective of this lecture is to understand about : </a:t>
            </a:r>
          </a:p>
          <a:p>
            <a:pPr marL="0" indent="0" algn="just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 Breakdown Structure (WBS).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Project Scheduling .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 chart/Gantt chart</a:t>
            </a:r>
          </a:p>
          <a:p>
            <a:pPr marL="0" indent="0">
              <a:buNone/>
            </a:pPr>
            <a:r>
              <a:rPr lang="en-A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713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0775" y="18482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BREAKDOWN STRUCTURE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many tasks does the project have?</a:t>
            </a:r>
            <a:endParaRPr lang="en-A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much detail should the project plan have?</a:t>
            </a:r>
            <a:endParaRPr lang="en-A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query is overcome by Work breakdown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structure (WBS)</a:t>
            </a:r>
            <a:endParaRPr lang="en-A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A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A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is the first major step in the planning phase of the project life cycle after the formulation of the project. </a:t>
            </a:r>
            <a:endParaRPr lang="en-A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84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7281" y="1242844"/>
            <a:ext cx="10176994" cy="5019205"/>
          </a:xfrm>
        </p:spPr>
        <p:txBody>
          <a:bodyPr/>
          <a:lstStyle/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modern day projects are designed, organized and built by teams of specialized professionals.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organize this process efficiently it is necessary to breakdown the project into specific parts that can be coordinated and controlled.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manner in which this project is structured is termed as the project’s work break down structure (WBS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first major step in the planning process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 project requirements definition is the development of work breakdown structure (WBS). [1]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26414" y="-82719"/>
            <a:ext cx="10224024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BREAKDOWN STRUCTURE 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950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782" y="1054957"/>
            <a:ext cx="10224752" cy="5328589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Successful completion of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(or program) requires a plan that defines all its components, assigns responsibility to a specially identified organizational element, and establishes schedules and budgets for its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accomplishment.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WBS is a process by which the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whole project is divided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into various sub-projects, the sub-projects into various tasks, the tasks into various sub-tasks, and finally sub-tasks into work packages. [2]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purpose of WBS is to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terminal elements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(the actual items to be done in a project); therefore WBS serves as the basis for much of project planning.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56047" y="-91954"/>
            <a:ext cx="10365327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BREAKDOWN STRUCTURE 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444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3309" y="1449270"/>
            <a:ext cx="10515600" cy="483275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Usually, the project manager is responsible for structuring a project into several components. The level of the smaller components should be such that each of which should be: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Manageable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 that specific authority, and responsibility can be assigned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Independent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 that there happens to be minimum interfacing with and dependence on other ongoing elements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</a:pP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Integratable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 that the total package can be seen, and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Measurable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terms of progress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35240" y="123707"/>
            <a:ext cx="1031856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BREAKDOWN STRUCTURE 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5056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5625" y="2636994"/>
            <a:ext cx="10515600" cy="4351338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rgbClr val="0000CC"/>
                </a:solidFill>
                <a:latin typeface="Constantia" panose="02030602050306030303" pitchFamily="18" charset="0"/>
              </a:rPr>
              <a:t>Level                                                           Description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                                                               Total Program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                                                               Project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                                                               Task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                                                               Subtask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                                                               Work package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>
                <a:solidFill>
                  <a:schemeClr val="tx1"/>
                </a:solidFill>
                <a:latin typeface="Constantia" panose="02030602050306030303" pitchFamily="18" charset="0"/>
              </a:rPr>
              <a:t>                                                               Level of effort</a:t>
            </a:r>
          </a:p>
          <a:p>
            <a:pPr marL="514350" indent="-514350">
              <a:buFont typeface="+mj-lt"/>
              <a:buAutoNum type="arabicPeriod"/>
            </a:pPr>
            <a:endParaRPr lang="en-US" b="1" dirty="0" smtClean="0">
              <a:solidFill>
                <a:srgbClr val="0000CC"/>
              </a:solidFill>
              <a:latin typeface="Constantia" panose="02030602050306030303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b="1" dirty="0" smtClean="0">
              <a:solidFill>
                <a:srgbClr val="0000CC"/>
              </a:solidFill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BREAKDOWN STRUCTURE 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247104" y="1690688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3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 of WBS (Family Tree) 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622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8533" y="1244254"/>
            <a:ext cx="10515600" cy="4703964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upper three levels of the WBS are normally specified by the project management office (customer), while the lower levels are generated by the contractor for in-house control.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Each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serves a vital purpose: level 1 is generally used for the authorization and release of all work, budgets are prepared at level 2, and schedules are prepared at level 3.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reason for this subdivision of effort is simply ease of control.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18736" y="0"/>
            <a:ext cx="10215397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BREAKDOWN STRUCTURE 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819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ounded Rectangle 46"/>
          <p:cNvSpPr/>
          <p:nvPr/>
        </p:nvSpPr>
        <p:spPr>
          <a:xfrm>
            <a:off x="4766095" y="287547"/>
            <a:ext cx="1828800" cy="609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4766095" y="287547"/>
            <a:ext cx="182880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Project </a:t>
            </a:r>
          </a:p>
        </p:txBody>
      </p:sp>
      <p:cxnSp>
        <p:nvCxnSpPr>
          <p:cNvPr id="52" name="Straight Connector 51"/>
          <p:cNvCxnSpPr>
            <a:stCxn id="47" idx="2"/>
          </p:cNvCxnSpPr>
          <p:nvPr/>
        </p:nvCxnSpPr>
        <p:spPr>
          <a:xfrm rot="5400000">
            <a:off x="5337595" y="1240047"/>
            <a:ext cx="685800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2632495" y="1582947"/>
            <a:ext cx="5867400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rot="5400000">
            <a:off x="2403895" y="1811547"/>
            <a:ext cx="457200" cy="1588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rot="5400000">
            <a:off x="8233989" y="1849647"/>
            <a:ext cx="532606" cy="794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ounded Rectangle 62"/>
          <p:cNvSpPr/>
          <p:nvPr/>
        </p:nvSpPr>
        <p:spPr>
          <a:xfrm>
            <a:off x="2099095" y="2040147"/>
            <a:ext cx="1143000" cy="5334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TextBox 63"/>
          <p:cNvSpPr txBox="1"/>
          <p:nvPr/>
        </p:nvSpPr>
        <p:spPr>
          <a:xfrm>
            <a:off x="2175295" y="2116347"/>
            <a:ext cx="990600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Task 1</a:t>
            </a:r>
            <a:r>
              <a:rPr lang="en-US" sz="2000" b="1" dirty="0"/>
              <a:t> 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8042695" y="2116347"/>
            <a:ext cx="1143000" cy="5334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TextBox 65"/>
          <p:cNvSpPr txBox="1"/>
          <p:nvPr/>
        </p:nvSpPr>
        <p:spPr>
          <a:xfrm>
            <a:off x="8118895" y="2192547"/>
            <a:ext cx="990600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Task 2 </a:t>
            </a:r>
          </a:p>
        </p:txBody>
      </p:sp>
      <p:cxnSp>
        <p:nvCxnSpPr>
          <p:cNvPr id="68" name="Straight Connector 67"/>
          <p:cNvCxnSpPr>
            <a:stCxn id="63" idx="2"/>
          </p:cNvCxnSpPr>
          <p:nvPr/>
        </p:nvCxnSpPr>
        <p:spPr>
          <a:xfrm rot="5400000">
            <a:off x="2441995" y="2802147"/>
            <a:ext cx="457200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1870495" y="3030747"/>
            <a:ext cx="2209800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ounded Rectangle 71"/>
          <p:cNvSpPr/>
          <p:nvPr/>
        </p:nvSpPr>
        <p:spPr>
          <a:xfrm>
            <a:off x="1413295" y="3411747"/>
            <a:ext cx="1524000" cy="5334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TextBox 72"/>
          <p:cNvSpPr txBox="1"/>
          <p:nvPr/>
        </p:nvSpPr>
        <p:spPr>
          <a:xfrm>
            <a:off x="1413295" y="3487947"/>
            <a:ext cx="1674018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Sub Task 1.1 </a:t>
            </a:r>
          </a:p>
        </p:txBody>
      </p:sp>
      <p:cxnSp>
        <p:nvCxnSpPr>
          <p:cNvPr id="75" name="Straight Arrow Connector 74"/>
          <p:cNvCxnSpPr/>
          <p:nvPr/>
        </p:nvCxnSpPr>
        <p:spPr>
          <a:xfrm rot="5400000">
            <a:off x="1680789" y="3221247"/>
            <a:ext cx="380206" cy="794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ounded Rectangle 76"/>
          <p:cNvSpPr/>
          <p:nvPr/>
        </p:nvSpPr>
        <p:spPr>
          <a:xfrm>
            <a:off x="3318295" y="3411747"/>
            <a:ext cx="1524000" cy="5334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TextBox 77"/>
          <p:cNvSpPr txBox="1"/>
          <p:nvPr/>
        </p:nvSpPr>
        <p:spPr>
          <a:xfrm>
            <a:off x="3318295" y="3487947"/>
            <a:ext cx="1670840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Sub Task 1.2 </a:t>
            </a:r>
          </a:p>
        </p:txBody>
      </p:sp>
      <p:cxnSp>
        <p:nvCxnSpPr>
          <p:cNvPr id="80" name="Straight Arrow Connector 79"/>
          <p:cNvCxnSpPr/>
          <p:nvPr/>
        </p:nvCxnSpPr>
        <p:spPr>
          <a:xfrm rot="5400000">
            <a:off x="3890589" y="3220453"/>
            <a:ext cx="380206" cy="794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7128295" y="3106947"/>
            <a:ext cx="2209800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Rounded Rectangle 81"/>
          <p:cNvSpPr/>
          <p:nvPr/>
        </p:nvSpPr>
        <p:spPr>
          <a:xfrm>
            <a:off x="6671095" y="3487947"/>
            <a:ext cx="1524000" cy="5334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TextBox 82"/>
          <p:cNvSpPr txBox="1"/>
          <p:nvPr/>
        </p:nvSpPr>
        <p:spPr>
          <a:xfrm>
            <a:off x="6594895" y="3564147"/>
            <a:ext cx="1828800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Sub Task  2.1 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 rot="5400000">
            <a:off x="6938589" y="3297447"/>
            <a:ext cx="380206" cy="794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Rounded Rectangle 84"/>
          <p:cNvSpPr/>
          <p:nvPr/>
        </p:nvSpPr>
        <p:spPr>
          <a:xfrm>
            <a:off x="8576095" y="3487947"/>
            <a:ext cx="1670046" cy="50782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TextBox 85"/>
          <p:cNvSpPr txBox="1"/>
          <p:nvPr/>
        </p:nvSpPr>
        <p:spPr>
          <a:xfrm>
            <a:off x="8576095" y="3564147"/>
            <a:ext cx="1752600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C00000"/>
                </a:solidFill>
              </a:rPr>
              <a:t>Sub Task  2.2 </a:t>
            </a:r>
          </a:p>
        </p:txBody>
      </p:sp>
      <p:cxnSp>
        <p:nvCxnSpPr>
          <p:cNvPr id="87" name="Straight Arrow Connector 86"/>
          <p:cNvCxnSpPr/>
          <p:nvPr/>
        </p:nvCxnSpPr>
        <p:spPr>
          <a:xfrm rot="5400000">
            <a:off x="9148389" y="3296653"/>
            <a:ext cx="380206" cy="794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rot="5400000">
            <a:off x="8347495" y="2878347"/>
            <a:ext cx="457200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rot="5400000">
            <a:off x="1756195" y="4211847"/>
            <a:ext cx="533400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1565695" y="4478547"/>
            <a:ext cx="2590800" cy="0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 rot="5400000">
            <a:off x="1413295" y="4630947"/>
            <a:ext cx="304800" cy="1588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Rounded Rectangle 95"/>
          <p:cNvSpPr/>
          <p:nvPr/>
        </p:nvSpPr>
        <p:spPr>
          <a:xfrm>
            <a:off x="1413295" y="4783346"/>
            <a:ext cx="1728780" cy="109186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TextBox 96"/>
          <p:cNvSpPr txBox="1"/>
          <p:nvPr/>
        </p:nvSpPr>
        <p:spPr>
          <a:xfrm>
            <a:off x="1413295" y="4859548"/>
            <a:ext cx="1752600" cy="1015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</a:rPr>
              <a:t>Work package  1.1.1</a:t>
            </a:r>
          </a:p>
        </p:txBody>
      </p:sp>
      <p:sp>
        <p:nvSpPr>
          <p:cNvPr id="98" name="Rounded Rectangle 97"/>
          <p:cNvSpPr/>
          <p:nvPr/>
        </p:nvSpPr>
        <p:spPr>
          <a:xfrm>
            <a:off x="3394495" y="4783347"/>
            <a:ext cx="1730368" cy="10918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TextBox 98"/>
          <p:cNvSpPr txBox="1"/>
          <p:nvPr/>
        </p:nvSpPr>
        <p:spPr>
          <a:xfrm>
            <a:off x="3394495" y="4859548"/>
            <a:ext cx="1752600" cy="1015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</a:rPr>
              <a:t>Work package  1.2.1</a:t>
            </a:r>
          </a:p>
        </p:txBody>
      </p:sp>
      <p:cxnSp>
        <p:nvCxnSpPr>
          <p:cNvPr id="100" name="Straight Arrow Connector 99"/>
          <p:cNvCxnSpPr/>
          <p:nvPr/>
        </p:nvCxnSpPr>
        <p:spPr>
          <a:xfrm rot="5400000">
            <a:off x="4004889" y="4630153"/>
            <a:ext cx="304800" cy="1588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Rounded Rectangle 114"/>
          <p:cNvSpPr/>
          <p:nvPr/>
        </p:nvSpPr>
        <p:spPr>
          <a:xfrm>
            <a:off x="6290095" y="4707146"/>
            <a:ext cx="1720840" cy="109186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TextBox 115"/>
          <p:cNvSpPr txBox="1"/>
          <p:nvPr/>
        </p:nvSpPr>
        <p:spPr>
          <a:xfrm>
            <a:off x="6290095" y="4757779"/>
            <a:ext cx="1828800" cy="1015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</a:rPr>
              <a:t>Work package  2.1.1</a:t>
            </a:r>
          </a:p>
        </p:txBody>
      </p:sp>
      <p:cxnSp>
        <p:nvCxnSpPr>
          <p:cNvPr id="124" name="Straight Arrow Connector 123"/>
          <p:cNvCxnSpPr/>
          <p:nvPr/>
        </p:nvCxnSpPr>
        <p:spPr>
          <a:xfrm rot="5400000">
            <a:off x="7090592" y="4363850"/>
            <a:ext cx="685800" cy="794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Rounded Rectangle 126"/>
          <p:cNvSpPr/>
          <p:nvPr/>
        </p:nvSpPr>
        <p:spPr>
          <a:xfrm>
            <a:off x="8347495" y="4707146"/>
            <a:ext cx="1751012" cy="106629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TextBox 127"/>
          <p:cNvSpPr txBox="1"/>
          <p:nvPr/>
        </p:nvSpPr>
        <p:spPr>
          <a:xfrm>
            <a:off x="8347495" y="4783348"/>
            <a:ext cx="1828800" cy="1015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</a:rPr>
              <a:t>Work package  2.2.1</a:t>
            </a:r>
          </a:p>
        </p:txBody>
      </p:sp>
      <p:cxnSp>
        <p:nvCxnSpPr>
          <p:cNvPr id="130" name="Straight Arrow Connector 129"/>
          <p:cNvCxnSpPr/>
          <p:nvPr/>
        </p:nvCxnSpPr>
        <p:spPr>
          <a:xfrm rot="5400000">
            <a:off x="9148389" y="4363453"/>
            <a:ext cx="685800" cy="1588"/>
          </a:xfrm>
          <a:prstGeom prst="straightConnector1">
            <a:avLst/>
          </a:prstGeom>
          <a:ln w="5715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TextBox 132"/>
          <p:cNvSpPr txBox="1"/>
          <p:nvPr/>
        </p:nvSpPr>
        <p:spPr>
          <a:xfrm>
            <a:off x="1489495" y="352079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Level 1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1337095" y="1278147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Level 2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1032295" y="2573547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Level 3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1032295" y="4097547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Level 4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3903333" y="6058586"/>
            <a:ext cx="449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Fig: A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typical WBS structure </a:t>
            </a:r>
          </a:p>
        </p:txBody>
      </p:sp>
    </p:spTree>
    <p:extLst>
      <p:ext uri="{BB962C8B-B14F-4D97-AF65-F5344CB8AC3E}">
        <p14:creationId xmlns:p14="http://schemas.microsoft.com/office/powerpoint/2010/main" val="127706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5914" y="932535"/>
            <a:ext cx="10039466" cy="5251025"/>
          </a:xfrm>
        </p:spPr>
        <p:txBody>
          <a:bodyPr>
            <a:normAutofit lnSpcReduction="10000"/>
          </a:bodyPr>
          <a:lstStyle/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no hard and fast rule as to number of levels into which the project is to be breakdown.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stages/ levels should be neither too few nor too large. If the project is broken down into only one or two levels, integration of activities may become difficult.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other hand if number of level are very high it will make analysis complex and unproductive.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 WBS should be carried on till such time that the work package (small element) available is capable of giving a good definition of work content, the resource required and the cost and time requirement.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01015" y="-134236"/>
            <a:ext cx="10304698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BREAKDOWN STRUCTURE (Cont’d…)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1427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4430" y="184821"/>
            <a:ext cx="4364865" cy="684144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WBS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919" y="86896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Deliverable-Based Work Breakdown Structure</a:t>
            </a:r>
          </a:p>
          <a:p>
            <a:endParaRPr lang="en-A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wbs chart, work break down structure, deliverable bas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057" y="1447440"/>
            <a:ext cx="9929610" cy="445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23657" y="5673614"/>
            <a:ext cx="7837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 Source : [3]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849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65327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Deliverable-Based Work Breakdown Structure clearly demonstrates the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between the project deliverables (i.e., products, services or results) and the scope (i.e., work to be executed).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Figure, the Level 1 elements are summary deliverable descriptions.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Level 2 Elements in each Leg of the WBS are all the unique deliverables required to create the respective Level 1 deliverable.</a:t>
            </a:r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WBS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003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166" y="114108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Phase-Based Work Breakdown Structure</a:t>
            </a:r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4" name="Picture 2" descr="wbs chart, work breakdown structure, phase bas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76840"/>
            <a:ext cx="9594203" cy="397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10882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WBS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11139" y="5744600"/>
            <a:ext cx="7837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 Source : [3]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1254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42289"/>
            <a:ext cx="10515600" cy="5013057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Figure, a Phase-Based WBS, the Level 1 has five Elements.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of these Elements are typical phases of a project.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Level 2 Elements are the unique deliverables in each phase.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Regardless of the type of WBS, the lower Level Elements are all deliverables.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Phase-Based WBS requires work associated with multiple elements be divided into the work unique to each Level 1 Element.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 WBS dictionary is created to describe the work in each Element</a:t>
            </a:r>
            <a:r>
              <a:rPr lang="en-A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WBS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4447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318" y="0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 OF WBS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4642" y="977246"/>
            <a:ext cx="10881575" cy="5534360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WBS is the single most important element because it provides a common framework from which: [1]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total program can be described as a summation of subdivided elements.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Costs and budgets can be established.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Time, cost and performance can be tracked.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 can be linked to a company resources in a logical manner.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responsibility assignment for each element can be established.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Network construction and control planning can be initiated. 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1956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0622" y="-124273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2"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CRITERIA FOR DEVELOPING WBS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927" y="758064"/>
            <a:ext cx="10515600" cy="5875650"/>
          </a:xfrm>
        </p:spPr>
        <p:txBody>
          <a:bodyPr>
            <a:normAutofit fontScale="92500" lnSpcReduction="10000"/>
          </a:bodyPr>
          <a:lstStyle/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WBS and work description should be easy to understand.</a:t>
            </a:r>
            <a:endParaRPr lang="en-A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schedules should follow the WBS.</a:t>
            </a:r>
            <a:endParaRPr lang="en-A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attempt should be made to subdivide work arbitrarily to the lower possible level. </a:t>
            </a:r>
            <a:endParaRPr lang="en-A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 scope of effort can change during a program, every effort should be made to maintain flexibility in the WBS.</a:t>
            </a:r>
            <a:endParaRPr lang="en-A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WBS can act as tangible 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milestones.</a:t>
            </a:r>
            <a:endParaRPr lang="en-A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WBS can be used to segregate recurring from nonrecurring costs.</a:t>
            </a:r>
            <a:endParaRPr lang="en-A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WBS elements (at the lowest control level) range from 0.5 to 2.0 percent of the total project budget.</a:t>
            </a:r>
            <a:endParaRPr lang="en-A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9091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953" y="200542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SCHEDULING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368716"/>
            <a:ext cx="10018690" cy="5006326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Projects are growing increasingly complex and costly; therefore attention must be paid to the control of both time and cost.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Improved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and scheduling of projects are imperative to the success of any project, particularly large scales ones.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necessary to schedule a project by using proper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techniques.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schedule is defined as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“time phased” plan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performing the work necessary to complete the project.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28427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22738"/>
            <a:ext cx="10211873" cy="5422005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schedule is </a:t>
            </a:r>
            <a:r>
              <a:rPr lang="en-US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graphical representation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which shows the </a:t>
            </a:r>
            <a:r>
              <a:rPr lang="en-US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starting and completion dates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each activity and the </a:t>
            </a:r>
            <a:r>
              <a:rPr lang="en-US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sequential relationship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among the various activities.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scheduling refers to the process of </a:t>
            </a: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laying out all the actual activities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the project in the time order in which they are to be performed. [2]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schedule development process must often be inter-related along with cost estimating prior to determination of the project schedule. [4]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236338"/>
            <a:ext cx="10515600" cy="98715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SCHEDULING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8468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895" y="1497505"/>
            <a:ext cx="10515600" cy="4890416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Scheduling is the process </a:t>
            </a:r>
            <a:r>
              <a:rPr lang="en-A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listing a number of duties or events in the sequence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that they will occur.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time table and it formulates the activities that must be accomplished to reach a certain goal or objective.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Schedule let people and organizations to know in advance when to expect a certain action to take place.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Now a days large project consist of innumerable activities interdependent to one another, it is necessary to make the schedule in a systematic way for easy understanding and reference. [6]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57895" y="171942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SCHEDULING (Cont’d..)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5549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397" y="-9207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SCHEDULING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045" y="921187"/>
            <a:ext cx="10515600" cy="5438059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Scheduling is done in the following steps [7]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Detailed control information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ASSIGN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Timings to events and activities.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Consideration to the resources. The manager is generally concerned with those resources whose availability is limited and may impose a constraint on the project. </a:t>
            </a:r>
          </a:p>
          <a:p>
            <a:pPr marL="514350" indent="-514350" algn="just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ALLOCATE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The resources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 scheduling also can be said as allocation of resources needed at each stages of production, along with the expected completion time of each activity.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0831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017" y="197700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PROJECT SCHEDULE?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 predict project completion time and activity completion time.  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 control financing and payment.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 serve as a record. 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 support delay claim. 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 manage changes and uncertainties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461304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138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METHODS OF PROJECT SCHEDULING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25563"/>
            <a:ext cx="10515600" cy="4716843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  / Gantt chart </a:t>
            </a:r>
          </a:p>
          <a:p>
            <a:pPr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Linked Bar Chart </a:t>
            </a:r>
          </a:p>
          <a:p>
            <a:pPr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Milestone Chart</a:t>
            </a:r>
          </a:p>
          <a:p>
            <a:pPr marL="514350" indent="-514350">
              <a:lnSpc>
                <a:spcPct val="100000"/>
              </a:lnSpc>
              <a:buAutoNum type="arabicPeriod" startAt="2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Analysis </a:t>
            </a:r>
          </a:p>
          <a:p>
            <a:pPr>
              <a:lnSpc>
                <a:spcPct val="100000"/>
              </a:lnSpc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Path Method (CPM) </a:t>
            </a:r>
          </a:p>
          <a:p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Program Evaluation Review Technique (PERT) 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Precedence Diagramming Method (PDM) </a:t>
            </a:r>
          </a:p>
          <a:p>
            <a:pPr marL="514350" indent="-514350">
              <a:buAutoNum type="arabicPeriod" startAt="3"/>
            </a:pPr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of Balance Technique. </a:t>
            </a: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8116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79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CHART/GANTT CHART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4064" y="990002"/>
            <a:ext cx="10277361" cy="5669590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oldest formal planning tool is the bar chart.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developed as a production control tool in 1917 by Henry L. Gantt, an American mechanical engineer, hence also called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Gantt chart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his respect.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a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graphical or pictorial representation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showing the various activities involved in a project.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job/ activities are </a:t>
            </a:r>
            <a:r>
              <a:rPr lang="en-US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listed vertically as per their sequence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each of them is </a:t>
            </a:r>
            <a:r>
              <a:rPr lang="en-US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allotted a horizontal strip,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denoting the </a:t>
            </a:r>
            <a:r>
              <a:rPr lang="en-US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estimated time to complete that particular </a:t>
            </a:r>
            <a:r>
              <a:rPr lang="en-US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</a:t>
            </a:r>
            <a:r>
              <a:rPr lang="en-US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per calendar days/months. [6]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as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scheduling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tool for </a:t>
            </a:r>
            <a:r>
              <a:rPr lang="en-US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 and medium size project.</a:t>
            </a:r>
            <a:r>
              <a:rPr lang="en-US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b="1" dirty="0">
              <a:solidFill>
                <a:srgbClr val="FF0066"/>
              </a:solidFill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7249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7077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CHART/GANTT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CHART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004552" y="1042227"/>
            <a:ext cx="9247031" cy="53456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 in Preparing Bar Chart</a:t>
            </a:r>
            <a:endParaRPr lang="en-US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Breakdown the whole project into various activities or into sub activities.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 a logical sequence of the activities and also find out the activities that can be executed concurrently.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Decide the time duration for each activity for its completion. 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Finally by using a number of bars, as required, the different activity to be performed are indicated on a chart.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67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42"/>
          <p:cNvSpPr>
            <a:spLocks noChangeArrowheads="1"/>
          </p:cNvSpPr>
          <p:nvPr/>
        </p:nvSpPr>
        <p:spPr bwMode="auto">
          <a:xfrm>
            <a:off x="2777500" y="11639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graphicFrame>
        <p:nvGraphicFramePr>
          <p:cNvPr id="5" name="Group 10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5317810"/>
              </p:ext>
            </p:extLst>
          </p:nvPr>
        </p:nvGraphicFramePr>
        <p:xfrm>
          <a:off x="1326524" y="1065804"/>
          <a:ext cx="8534400" cy="4790441"/>
        </p:xfrm>
        <a:graphic>
          <a:graphicData uri="http://schemas.openxmlformats.org/drawingml/2006/table">
            <a:tbl>
              <a:tblPr/>
              <a:tblGrid>
                <a:gridCol w="6064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859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159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3981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3822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3663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3822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27317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354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S.N.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Job/ Activity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Calendar month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6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Jan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Feb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Mar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Apr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May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June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46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Foundation work 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46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R.C.C. work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46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Door and windows work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47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Interior Finish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46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Sanitary works 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46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Electrical works 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46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Exterior finish 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6" name="Rectangle 999"/>
          <p:cNvSpPr>
            <a:spLocks noChangeArrowheads="1"/>
          </p:cNvSpPr>
          <p:nvPr/>
        </p:nvSpPr>
        <p:spPr bwMode="auto">
          <a:xfrm>
            <a:off x="3612524" y="2089425"/>
            <a:ext cx="838200" cy="304800"/>
          </a:xfrm>
          <a:prstGeom prst="rect">
            <a:avLst/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solidFill>
                <a:schemeClr val="accent2"/>
              </a:solidFill>
            </a:endParaRPr>
          </a:p>
        </p:txBody>
      </p:sp>
      <p:sp>
        <p:nvSpPr>
          <p:cNvPr id="7" name="Rectangle 1000"/>
          <p:cNvSpPr>
            <a:spLocks noChangeArrowheads="1"/>
          </p:cNvSpPr>
          <p:nvPr/>
        </p:nvSpPr>
        <p:spPr bwMode="auto">
          <a:xfrm>
            <a:off x="4450724" y="2685529"/>
            <a:ext cx="2057400" cy="266700"/>
          </a:xfrm>
          <a:prstGeom prst="rect">
            <a:avLst/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1001"/>
          <p:cNvSpPr>
            <a:spLocks noChangeArrowheads="1"/>
          </p:cNvSpPr>
          <p:nvPr/>
        </p:nvSpPr>
        <p:spPr bwMode="auto">
          <a:xfrm>
            <a:off x="5479424" y="3185041"/>
            <a:ext cx="1028700" cy="304800"/>
          </a:xfrm>
          <a:prstGeom prst="rect">
            <a:avLst/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Rectangle 1002"/>
          <p:cNvSpPr>
            <a:spLocks noChangeArrowheads="1"/>
          </p:cNvSpPr>
          <p:nvPr/>
        </p:nvSpPr>
        <p:spPr bwMode="auto">
          <a:xfrm>
            <a:off x="6518856" y="3852221"/>
            <a:ext cx="2057400" cy="228600"/>
          </a:xfrm>
          <a:prstGeom prst="rect">
            <a:avLst/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" name="Rectangle 1003"/>
          <p:cNvSpPr>
            <a:spLocks noChangeArrowheads="1"/>
          </p:cNvSpPr>
          <p:nvPr/>
        </p:nvSpPr>
        <p:spPr bwMode="auto">
          <a:xfrm>
            <a:off x="4450724" y="4877929"/>
            <a:ext cx="1028700" cy="211656"/>
          </a:xfrm>
          <a:prstGeom prst="rect">
            <a:avLst/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1004"/>
          <p:cNvSpPr>
            <a:spLocks noChangeArrowheads="1"/>
          </p:cNvSpPr>
          <p:nvPr/>
        </p:nvSpPr>
        <p:spPr bwMode="auto">
          <a:xfrm>
            <a:off x="8576256" y="5472084"/>
            <a:ext cx="1295400" cy="228600"/>
          </a:xfrm>
          <a:prstGeom prst="rect">
            <a:avLst/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Rectangle 1005"/>
          <p:cNvSpPr>
            <a:spLocks noChangeArrowheads="1"/>
          </p:cNvSpPr>
          <p:nvPr/>
        </p:nvSpPr>
        <p:spPr bwMode="auto">
          <a:xfrm>
            <a:off x="5484446" y="4278803"/>
            <a:ext cx="1023678" cy="304800"/>
          </a:xfrm>
          <a:prstGeom prst="rect">
            <a:avLst/>
          </a:prstGeom>
          <a:solidFill>
            <a:srgbClr val="808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Line 1006"/>
          <p:cNvSpPr>
            <a:spLocks noChangeShapeType="1"/>
          </p:cNvSpPr>
          <p:nvPr/>
        </p:nvSpPr>
        <p:spPr bwMode="auto">
          <a:xfrm>
            <a:off x="6519949" y="3489841"/>
            <a:ext cx="0" cy="3810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Box 1007"/>
          <p:cNvSpPr txBox="1">
            <a:spLocks noChangeArrowheads="1"/>
          </p:cNvSpPr>
          <p:nvPr/>
        </p:nvSpPr>
        <p:spPr bwMode="auto">
          <a:xfrm>
            <a:off x="7041524" y="3272684"/>
            <a:ext cx="2819400" cy="3444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600" b="1" dirty="0"/>
              <a:t>No defined relationship</a:t>
            </a:r>
          </a:p>
        </p:txBody>
      </p:sp>
      <p:sp>
        <p:nvSpPr>
          <p:cNvPr id="15" name="Line 1008"/>
          <p:cNvSpPr>
            <a:spLocks noChangeShapeType="1"/>
          </p:cNvSpPr>
          <p:nvPr/>
        </p:nvSpPr>
        <p:spPr bwMode="auto">
          <a:xfrm flipV="1">
            <a:off x="6531775" y="3490421"/>
            <a:ext cx="53340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554864" y="48557"/>
            <a:ext cx="10515600" cy="85911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CHART/GANTT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CHART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454007" y="5903637"/>
            <a:ext cx="8108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Fig: Bar Chart for a typical building project [6]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18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19501"/>
            <a:ext cx="10515600" cy="55646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simple graphical form of bar chart results in relatively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easy general comprehension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[8]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gives the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pictorial representation of the status of a project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any point of time, which is easily understood by the laymen.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overall performance of the activity can be judged from chart without going through the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status or detailed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report.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It is useful for reporting who are not involved in day to day management.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 chart is used as the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preliminary planning tool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CHART/GANTT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CHART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23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270" y="842483"/>
            <a:ext cx="10515600" cy="534569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Limitation /</a:t>
            </a:r>
            <a:r>
              <a:rPr lang="en-US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too many activities are shown separately in a bar chart, then it becomes messed up. Hence it is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 suitable for large and complicated project.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Lack of interrelationship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interdependencies among the activities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cannot be used as control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tool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large projects. 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activity receives the consideration with no indication where management attraction should be focused.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activities are difficult to be identified and floats are unknown.</a:t>
            </a:r>
          </a:p>
          <a:p>
            <a:pPr marL="0" indent="0">
              <a:buNone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00786" y="-25879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CHART/GANTT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CHART (Cont’d….)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52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653" y="0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 EXAMPLE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563" y="921916"/>
            <a:ext cx="10515600" cy="4351338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 consist of 8 activities A,B,C,D,E,F,G,H with their time of completion as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follows: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3877095"/>
              </p:ext>
            </p:extLst>
          </p:nvPr>
        </p:nvGraphicFramePr>
        <p:xfrm>
          <a:off x="626829" y="1895743"/>
          <a:ext cx="5235530" cy="344664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68455"/>
                <a:gridCol w="2867075"/>
              </a:tblGrid>
              <a:tr h="3829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Activity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Duration (weeks)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29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29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29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29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29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en-AU" sz="20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29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AU" sz="20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29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AU" sz="20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29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endParaRPr lang="en-AU" sz="20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A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096000" y="1497729"/>
            <a:ext cx="5180163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 A and B can be performed in parallel</a:t>
            </a:r>
            <a:endParaRPr lang="en-A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 C and D cannot start until Activity A is complete. </a:t>
            </a:r>
            <a:endParaRPr lang="en-A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 E cannot start until the half the work of Activity C is complete. </a:t>
            </a:r>
            <a:endParaRPr lang="en-A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 F can start only after Activity D is complete. </a:t>
            </a:r>
            <a:endParaRPr lang="en-A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Activity G succeeds Activity C </a:t>
            </a:r>
            <a:endParaRPr lang="en-AU" sz="20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 is the last activity which should succeed activity E. </a:t>
            </a:r>
            <a:endParaRPr lang="en-AU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5255" y="5273254"/>
            <a:ext cx="10623998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Draw the bar chart and find out the completion time of the project. </a:t>
            </a:r>
            <a:endParaRPr lang="en-AU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28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5613867"/>
              </p:ext>
            </p:extLst>
          </p:nvPr>
        </p:nvGraphicFramePr>
        <p:xfrm>
          <a:off x="825321" y="1120465"/>
          <a:ext cx="10134598" cy="42500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2118"/>
                <a:gridCol w="562492"/>
                <a:gridCol w="564115"/>
                <a:gridCol w="565735"/>
                <a:gridCol w="565735"/>
                <a:gridCol w="565735"/>
                <a:gridCol w="565735"/>
                <a:gridCol w="565735"/>
                <a:gridCol w="565735"/>
                <a:gridCol w="565735"/>
                <a:gridCol w="688932"/>
                <a:gridCol w="688932"/>
                <a:gridCol w="688932"/>
                <a:gridCol w="688932"/>
              </a:tblGrid>
              <a:tr h="7307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Activity/week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8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252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8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252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8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252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8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8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A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3142445" y="1918952"/>
            <a:ext cx="1081825" cy="30909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4" name="Rectangle 13"/>
          <p:cNvSpPr/>
          <p:nvPr/>
        </p:nvSpPr>
        <p:spPr>
          <a:xfrm>
            <a:off x="3142445" y="2367566"/>
            <a:ext cx="2228045" cy="272603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5" name="Rectangle 14"/>
          <p:cNvSpPr/>
          <p:nvPr/>
        </p:nvSpPr>
        <p:spPr>
          <a:xfrm>
            <a:off x="4224270" y="2779690"/>
            <a:ext cx="1146220" cy="298361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4224270" y="3217572"/>
            <a:ext cx="2292440" cy="29836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7" name="Rectangle 16"/>
          <p:cNvSpPr/>
          <p:nvPr/>
        </p:nvSpPr>
        <p:spPr>
          <a:xfrm>
            <a:off x="4829577" y="3655454"/>
            <a:ext cx="3400023" cy="34772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8" name="Rectangle 17"/>
          <p:cNvSpPr/>
          <p:nvPr/>
        </p:nvSpPr>
        <p:spPr>
          <a:xfrm>
            <a:off x="6516710" y="4142705"/>
            <a:ext cx="2369713" cy="274749"/>
          </a:xfrm>
          <a:prstGeom prst="rect">
            <a:avLst/>
          </a:prstGeom>
          <a:solidFill>
            <a:srgbClr val="D40AA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9" name="Rectangle 18"/>
          <p:cNvSpPr/>
          <p:nvPr/>
        </p:nvSpPr>
        <p:spPr>
          <a:xfrm>
            <a:off x="5370490" y="4556975"/>
            <a:ext cx="2279561" cy="27260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0" name="Rectangle 19"/>
          <p:cNvSpPr/>
          <p:nvPr/>
        </p:nvSpPr>
        <p:spPr>
          <a:xfrm>
            <a:off x="8229600" y="4958367"/>
            <a:ext cx="2704563" cy="2704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Rectangle 20"/>
          <p:cNvSpPr/>
          <p:nvPr/>
        </p:nvSpPr>
        <p:spPr>
          <a:xfrm>
            <a:off x="979867" y="5645076"/>
            <a:ext cx="10623998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completion time of the </a:t>
            </a: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project is 13 weeks. </a:t>
            </a:r>
            <a:endParaRPr lang="en-AU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580622" y="-67164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7838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8334" y="0"/>
            <a:ext cx="6721698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LINKED BAR CHART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763" y="893121"/>
            <a:ext cx="10417936" cy="5766471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One of the major limitation of bar chart is it does not show the inter relationship and inter dependencies among the activities.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 a linked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bar chart is 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introduced which is a modified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 to overcome some of the limitation of bar chart.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shows the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 between an activity and the preceding activities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have to be completed before this activity can start and the succeeding activities which are dependent on this activity. </a:t>
            </a:r>
            <a:endParaRPr lang="en-US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Linked bar chart uses the links (arrow) to show the relationship between 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activities. 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4896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411" y="1153843"/>
            <a:ext cx="10515600" cy="4351338"/>
          </a:xfrm>
        </p:spPr>
        <p:txBody>
          <a:bodyPr/>
          <a:lstStyle/>
          <a:p>
            <a:pPr marL="609600" indent="-609600">
              <a:buNone/>
            </a:pPr>
            <a:r>
              <a:rPr lang="en-US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Types of Link: </a:t>
            </a:r>
            <a:endParaRPr lang="en-US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en-US" b="1" u="sng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1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Finish to Start (FS)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609600" indent="-60960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(Activity B cannot start until Activity A is  finished)  </a:t>
            </a:r>
          </a:p>
          <a:p>
            <a:pPr marL="609600" indent="-609600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b="1" u="sng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2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Start to Start (SS)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(Activity B should start when Activity A starts ) </a:t>
            </a:r>
          </a:p>
          <a:p>
            <a:pPr marL="609600" indent="-60960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5688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LINKED BAR CHART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002906" y="2700862"/>
            <a:ext cx="990600" cy="5334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63500"/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 flipV="1">
            <a:off x="7136506" y="3310462"/>
            <a:ext cx="2057400" cy="609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63500"/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5231506" y="2777062"/>
            <a:ext cx="4953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US" sz="2000" b="1" dirty="0"/>
              <a:t>A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822306" y="3462862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US" sz="2000" b="1" dirty="0"/>
              <a:t>  B</a:t>
            </a: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993506" y="3005662"/>
            <a:ext cx="1143000" cy="685800"/>
          </a:xfrm>
          <a:custGeom>
            <a:avLst/>
            <a:gdLst>
              <a:gd name="T0" fmla="*/ 0 w 540"/>
              <a:gd name="T1" fmla="*/ 0 h 540"/>
              <a:gd name="T2" fmla="*/ 2147483647 w 540"/>
              <a:gd name="T3" fmla="*/ 2147483647 h 540"/>
              <a:gd name="T4" fmla="*/ 2147483647 w 540"/>
              <a:gd name="T5" fmla="*/ 2147483647 h 540"/>
              <a:gd name="T6" fmla="*/ 0 60000 65536"/>
              <a:gd name="T7" fmla="*/ 0 60000 65536"/>
              <a:gd name="T8" fmla="*/ 0 60000 65536"/>
              <a:gd name="T9" fmla="*/ 0 w 540"/>
              <a:gd name="T10" fmla="*/ 0 h 540"/>
              <a:gd name="T11" fmla="*/ 540 w 540"/>
              <a:gd name="T12" fmla="*/ 540 h 54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40" h="540">
                <a:moveTo>
                  <a:pt x="0" y="0"/>
                </a:moveTo>
                <a:cubicBezTo>
                  <a:pt x="135" y="45"/>
                  <a:pt x="270" y="90"/>
                  <a:pt x="360" y="180"/>
                </a:cubicBezTo>
                <a:cubicBezTo>
                  <a:pt x="450" y="270"/>
                  <a:pt x="510" y="480"/>
                  <a:pt x="540" y="540"/>
                </a:cubicBezTo>
              </a:path>
            </a:pathLst>
          </a:custGeom>
          <a:noFill/>
          <a:ln w="57150" cmpd="sng">
            <a:solidFill>
              <a:srgbClr val="000000"/>
            </a:solidFill>
            <a:round/>
            <a:headEnd type="none" w="med" len="med"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4236613" y="4870627"/>
            <a:ext cx="990600" cy="5334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63500"/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 flipV="1">
            <a:off x="4236613" y="5708827"/>
            <a:ext cx="1752600" cy="6477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63500"/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4465213" y="4946827"/>
            <a:ext cx="4953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US" sz="2000" b="1"/>
              <a:t>A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4617613" y="5785027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US" sz="2000" b="1"/>
              <a:t>  B</a:t>
            </a:r>
          </a:p>
        </p:txBody>
      </p:sp>
      <p:sp>
        <p:nvSpPr>
          <p:cNvPr id="14" name="Freeform 9"/>
          <p:cNvSpPr>
            <a:spLocks/>
          </p:cNvSpPr>
          <p:nvPr/>
        </p:nvSpPr>
        <p:spPr bwMode="auto">
          <a:xfrm>
            <a:off x="3538113" y="5099227"/>
            <a:ext cx="774700" cy="990600"/>
          </a:xfrm>
          <a:custGeom>
            <a:avLst/>
            <a:gdLst>
              <a:gd name="T0" fmla="*/ 2147483647 w 488"/>
              <a:gd name="T1" fmla="*/ 0 h 576"/>
              <a:gd name="T2" fmla="*/ 2147483647 w 488"/>
              <a:gd name="T3" fmla="*/ 2147483647 h 576"/>
              <a:gd name="T4" fmla="*/ 2147483647 w 488"/>
              <a:gd name="T5" fmla="*/ 2147483647 h 576"/>
              <a:gd name="T6" fmla="*/ 0 60000 65536"/>
              <a:gd name="T7" fmla="*/ 0 60000 65536"/>
              <a:gd name="T8" fmla="*/ 0 60000 65536"/>
              <a:gd name="T9" fmla="*/ 0 w 488"/>
              <a:gd name="T10" fmla="*/ 0 h 576"/>
              <a:gd name="T11" fmla="*/ 488 w 488"/>
              <a:gd name="T12" fmla="*/ 576 h 57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88" h="576">
                <a:moveTo>
                  <a:pt x="440" y="0"/>
                </a:moveTo>
                <a:cubicBezTo>
                  <a:pt x="220" y="48"/>
                  <a:pt x="0" y="96"/>
                  <a:pt x="8" y="192"/>
                </a:cubicBezTo>
                <a:cubicBezTo>
                  <a:pt x="16" y="288"/>
                  <a:pt x="408" y="512"/>
                  <a:pt x="488" y="576"/>
                </a:cubicBezTo>
              </a:path>
            </a:pathLst>
          </a:custGeom>
          <a:noFill/>
          <a:ln w="57150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0665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35835" y="897385"/>
            <a:ext cx="8932572" cy="5766515"/>
          </a:xfrm>
          <a:effectLst/>
        </p:spPr>
        <p:txBody>
          <a:bodyPr/>
          <a:lstStyle/>
          <a:p>
            <a:pPr>
              <a:buNone/>
            </a:pPr>
            <a:r>
              <a:rPr lang="en-US" b="1" u="sng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3 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Finish to Finish (FF)</a:t>
            </a:r>
            <a:endParaRPr lang="en-US" b="1" u="sng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(Activity B should be finished when  Activity A finishes)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b="1" u="sng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 4 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 to Finish (SF)</a:t>
            </a:r>
            <a:endParaRPr lang="en-US" b="1" u="sng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(Activity B should be finished when Activity A starts)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4368800" y="2080459"/>
            <a:ext cx="2057400" cy="609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63500"/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 flipV="1">
            <a:off x="5054600" y="2842460"/>
            <a:ext cx="1371600" cy="739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endParaRPr lang="en-US"/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auto">
          <a:xfrm>
            <a:off x="5283200" y="2156660"/>
            <a:ext cx="877888" cy="4349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2000" b="1"/>
              <a:t>A</a:t>
            </a: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5283200" y="2994860"/>
            <a:ext cx="609600" cy="4349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2000" b="1"/>
              <a:t>  B</a:t>
            </a:r>
          </a:p>
        </p:txBody>
      </p:sp>
      <p:sp>
        <p:nvSpPr>
          <p:cNvPr id="8" name="Freeform 16"/>
          <p:cNvSpPr>
            <a:spLocks/>
          </p:cNvSpPr>
          <p:nvPr/>
        </p:nvSpPr>
        <p:spPr bwMode="auto">
          <a:xfrm>
            <a:off x="6426200" y="2309059"/>
            <a:ext cx="609600" cy="1066800"/>
          </a:xfrm>
          <a:custGeom>
            <a:avLst/>
            <a:gdLst>
              <a:gd name="T0" fmla="*/ 0 w 384"/>
              <a:gd name="T1" fmla="*/ 0 h 672"/>
              <a:gd name="T2" fmla="*/ 2147483647 w 384"/>
              <a:gd name="T3" fmla="*/ 2147483647 h 672"/>
              <a:gd name="T4" fmla="*/ 0 w 384"/>
              <a:gd name="T5" fmla="*/ 2147483647 h 672"/>
              <a:gd name="T6" fmla="*/ 0 60000 65536"/>
              <a:gd name="T7" fmla="*/ 0 60000 65536"/>
              <a:gd name="T8" fmla="*/ 0 60000 65536"/>
              <a:gd name="T9" fmla="*/ 0 w 384"/>
              <a:gd name="T10" fmla="*/ 0 h 672"/>
              <a:gd name="T11" fmla="*/ 384 w 384"/>
              <a:gd name="T12" fmla="*/ 672 h 67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84" h="672">
                <a:moveTo>
                  <a:pt x="0" y="0"/>
                </a:moveTo>
                <a:cubicBezTo>
                  <a:pt x="192" y="16"/>
                  <a:pt x="384" y="32"/>
                  <a:pt x="384" y="144"/>
                </a:cubicBezTo>
                <a:cubicBezTo>
                  <a:pt x="384" y="256"/>
                  <a:pt x="192" y="464"/>
                  <a:pt x="0" y="672"/>
                </a:cubicBezTo>
              </a:path>
            </a:pathLst>
          </a:custGeom>
          <a:noFill/>
          <a:ln w="57150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" name="Rectangle 17"/>
          <p:cNvSpPr>
            <a:spLocks noChangeArrowheads="1"/>
          </p:cNvSpPr>
          <p:nvPr/>
        </p:nvSpPr>
        <p:spPr bwMode="auto">
          <a:xfrm flipV="1">
            <a:off x="4559121" y="5814952"/>
            <a:ext cx="1219200" cy="6477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softEdge rad="63500"/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4863921" y="5891152"/>
            <a:ext cx="685800" cy="381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2000" b="1"/>
              <a:t>  B</a:t>
            </a:r>
          </a:p>
        </p:txBody>
      </p:sp>
      <p:sp>
        <p:nvSpPr>
          <p:cNvPr id="12" name="Rectangle 21"/>
          <p:cNvSpPr>
            <a:spLocks noChangeArrowheads="1"/>
          </p:cNvSpPr>
          <p:nvPr/>
        </p:nvSpPr>
        <p:spPr bwMode="auto">
          <a:xfrm>
            <a:off x="5702121" y="4976752"/>
            <a:ext cx="1066800" cy="457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softEdge rad="63500"/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Text Box 19"/>
          <p:cNvSpPr txBox="1">
            <a:spLocks noChangeArrowheads="1"/>
          </p:cNvSpPr>
          <p:nvPr/>
        </p:nvSpPr>
        <p:spPr bwMode="auto">
          <a:xfrm>
            <a:off x="6083121" y="4976752"/>
            <a:ext cx="609600" cy="381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lang="en-US" sz="2000" b="1"/>
              <a:t>A</a:t>
            </a:r>
          </a:p>
        </p:txBody>
      </p:sp>
      <p:sp>
        <p:nvSpPr>
          <p:cNvPr id="14" name="Freeform 22"/>
          <p:cNvSpPr>
            <a:spLocks/>
          </p:cNvSpPr>
          <p:nvPr/>
        </p:nvSpPr>
        <p:spPr bwMode="auto">
          <a:xfrm>
            <a:off x="5384621" y="5167252"/>
            <a:ext cx="393700" cy="723900"/>
          </a:xfrm>
          <a:custGeom>
            <a:avLst/>
            <a:gdLst>
              <a:gd name="T0" fmla="*/ 2147483647 w 248"/>
              <a:gd name="T1" fmla="*/ 2147483647 h 456"/>
              <a:gd name="T2" fmla="*/ 2147483647 w 248"/>
              <a:gd name="T3" fmla="*/ 2147483647 h 456"/>
              <a:gd name="T4" fmla="*/ 2147483647 w 248"/>
              <a:gd name="T5" fmla="*/ 2147483647 h 456"/>
              <a:gd name="T6" fmla="*/ 0 60000 65536"/>
              <a:gd name="T7" fmla="*/ 0 60000 65536"/>
              <a:gd name="T8" fmla="*/ 0 60000 65536"/>
              <a:gd name="T9" fmla="*/ 0 w 248"/>
              <a:gd name="T10" fmla="*/ 0 h 456"/>
              <a:gd name="T11" fmla="*/ 248 w 248"/>
              <a:gd name="T12" fmla="*/ 456 h 4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48" h="456">
                <a:moveTo>
                  <a:pt x="200" y="24"/>
                </a:moveTo>
                <a:cubicBezTo>
                  <a:pt x="100" y="12"/>
                  <a:pt x="0" y="0"/>
                  <a:pt x="8" y="72"/>
                </a:cubicBezTo>
                <a:cubicBezTo>
                  <a:pt x="16" y="144"/>
                  <a:pt x="132" y="300"/>
                  <a:pt x="248" y="456"/>
                </a:cubicBezTo>
              </a:path>
            </a:pathLst>
          </a:custGeom>
          <a:noFill/>
          <a:ln w="57150" cmpd="sng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25321" y="-3332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LINKED BAR CHART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3455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771" y="1060791"/>
            <a:ext cx="10979746" cy="5476696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modification over the original bar chart.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a particular activity represented by a bar on a bar chart is very long, the details lack.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Chart that graphically depicts key events along a timescale, usually with triangles representing each event, is called milestone chart.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Milestones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a sense of accomplishment and show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how the work they’re doing contributes to the overarching project objective. 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only identify the scheduled start or completion of major deliverables and key external interfaces. [4]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48195" y="-138022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MILESTONE CHART </a:t>
            </a:r>
          </a:p>
        </p:txBody>
      </p:sp>
    </p:spTree>
    <p:extLst>
      <p:ext uri="{BB962C8B-B14F-4D97-AF65-F5344CB8AC3E}">
        <p14:creationId xmlns:p14="http://schemas.microsoft.com/office/powerpoint/2010/main" val="8721078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www.differencebetween.info/sites/default/files/images/2/milestone_ch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544" y="1535413"/>
            <a:ext cx="7270975" cy="3322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MILESTONE CHART </a:t>
            </a:r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28480" y="4858050"/>
            <a:ext cx="2798757" cy="490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Fig Source: 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[9]</a:t>
            </a:r>
            <a:endParaRPr lang="en-AU" sz="2400" b="1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9590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8205" y="-172529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127" y="708733"/>
            <a:ext cx="10166748" cy="5933607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 A System Approach to Planning, Scheduling and Controlling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Harold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Krezner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Second Edition, CBS publishers and distributors, New Delhi, India, 1987.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K.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Nagarajan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Age International (P) Ltd. Publishers, New Delhi,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India, 2001.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www.workbreakdownstructure.com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Guide to the Project Management Body of Knowledge (PMBOK)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2000 Edition, Project Management institute, Newton Square, Pennsylvania, USA.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the Construction Process, Estimating, Scheduling and Project Control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Second Edition, Frederick E. Gould, PE,CPC, Pearson Education, Inc., New Jersey, USA, 2002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216298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815" y="1050705"/>
            <a:ext cx="9780917" cy="518619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PERT/CPM and Project Management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S.K.Bhattacharjee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Second Edition, Khanna Publishers, New Delhi, India, 2002.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[7]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 and Control with PERT and CPM: B.C.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Punmia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K.K.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Khandelwal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Third edition, </a:t>
            </a:r>
            <a:r>
              <a:rPr lang="en-A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Laxmi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Publications (P) Ltd, New Delhi, India.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[8] </a:t>
            </a:r>
            <a:r>
              <a:rPr lang="en-A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Construction management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Donald S. Barrie and Boyd C. Paulson Jr., Third Edition, McGraw Hill, Inc., 1992. </a:t>
            </a: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[9] 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https://www.differencebetween.info/difference-between-gantt-chart-and-milestone-chart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777815" y="-100701"/>
            <a:ext cx="10515600" cy="1325563"/>
          </a:xfrm>
        </p:spPr>
        <p:txBody>
          <a:bodyPr>
            <a:normAutofit/>
          </a:bodyPr>
          <a:lstStyle/>
          <a:p>
            <a:r>
              <a:rPr lang="en-A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(Cont’d…) </a:t>
            </a:r>
            <a:endParaRPr lang="en-A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279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868</TotalTime>
  <Words>2575</Words>
  <Application>Microsoft Office PowerPoint</Application>
  <PresentationFormat>Widescreen</PresentationFormat>
  <Paragraphs>400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4" baseType="lpstr">
      <vt:lpstr>Arial</vt:lpstr>
      <vt:lpstr>Calibri</vt:lpstr>
      <vt:lpstr>Calibri Light</vt:lpstr>
      <vt:lpstr>Constantia</vt:lpstr>
      <vt:lpstr>Symbol</vt:lpstr>
      <vt:lpstr>Times New Roman</vt:lpstr>
      <vt:lpstr>Wingdings</vt:lpstr>
      <vt:lpstr>Office Theme</vt:lpstr>
      <vt:lpstr>COURSE TITLE PROJECT ENGINEERING</vt:lpstr>
      <vt:lpstr>Learning Objective</vt:lpstr>
      <vt:lpstr>WORK BREAKDOWN STRUCTURE </vt:lpstr>
      <vt:lpstr>WORK BREAKDOWN STRUCTURE (Cont’d…)</vt:lpstr>
      <vt:lpstr>WORK BREAKDOWN STRUCTURE (Cont’d…)</vt:lpstr>
      <vt:lpstr>WORK BREAKDOWN STRUCTURE (Cont’d…)</vt:lpstr>
      <vt:lpstr>WORK BREAKDOWN STRUCTURE (Cont’d…)</vt:lpstr>
      <vt:lpstr>WORK BREAKDOWN STRUCTURE (Cont’d…)</vt:lpstr>
      <vt:lpstr>PowerPoint Presentation</vt:lpstr>
      <vt:lpstr>WORK BREAKDOWN STRUCTURE (Cont’d…)</vt:lpstr>
      <vt:lpstr>TYPES OF WBS</vt:lpstr>
      <vt:lpstr>TYPES OF WBS (Cont’d…) </vt:lpstr>
      <vt:lpstr>TYPES OF WBS (Cont’d…) </vt:lpstr>
      <vt:lpstr>TYPES OF WBS (Cont’d…) </vt:lpstr>
      <vt:lpstr>ROLE OF WBS</vt:lpstr>
      <vt:lpstr>CRITERIA FOR DEVELOPING WBS </vt:lpstr>
      <vt:lpstr>PROJECT SCHEDULING</vt:lpstr>
      <vt:lpstr>PROJECT SCHEDULING (Cont’d..) </vt:lpstr>
      <vt:lpstr>PROJECT SCHEDULING (Cont’d..) </vt:lpstr>
      <vt:lpstr>PROJECT SCHEDULING (Cont’d…) </vt:lpstr>
      <vt:lpstr>WHY PROJECT SCHEDULE?</vt:lpstr>
      <vt:lpstr>METHODS OF PROJECT SCHEDULING </vt:lpstr>
      <vt:lpstr>BAR CHART/GANTT CHART</vt:lpstr>
      <vt:lpstr>BAR CHART/GANTT CHART (Cont’d….) </vt:lpstr>
      <vt:lpstr>BAR CHART/GANTT CHART (Cont’d….) </vt:lpstr>
      <vt:lpstr>BAR CHART/GANTT CHART (Cont’d….) </vt:lpstr>
      <vt:lpstr>BAR CHART/GANTT CHART (Cont’d….) </vt:lpstr>
      <vt:lpstr>BAR CHART EXAMPLE </vt:lpstr>
      <vt:lpstr>BAR CHART EXAMPLE (Cont’d…) </vt:lpstr>
      <vt:lpstr>LINKED BAR CHART </vt:lpstr>
      <vt:lpstr>LINKED BAR CHART (Cont’d…) </vt:lpstr>
      <vt:lpstr>LINKED BAR CHART (Cont’d…) </vt:lpstr>
      <vt:lpstr>MILESTONE CHART </vt:lpstr>
      <vt:lpstr>MILESTONE CHART (Cont’d…) </vt:lpstr>
      <vt:lpstr>REFERENCES</vt:lpstr>
      <vt:lpstr>REFERENCES (Cont’d…)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TITLE PROJECT ENGINEERING</dc:title>
  <dc:creator>Microsoft account</dc:creator>
  <cp:lastModifiedBy>Bikash Raj Joshi</cp:lastModifiedBy>
  <cp:revision>57</cp:revision>
  <dcterms:created xsi:type="dcterms:W3CDTF">2023-03-21T02:13:23Z</dcterms:created>
  <dcterms:modified xsi:type="dcterms:W3CDTF">2023-04-05T15:06:34Z</dcterms:modified>
</cp:coreProperties>
</file>