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7" r:id="rId10"/>
    <p:sldId id="268" r:id="rId11"/>
    <p:sldId id="269" r:id="rId12"/>
    <p:sldId id="270" r:id="rId13"/>
    <p:sldId id="265" r:id="rId14"/>
    <p:sldId id="271" r:id="rId15"/>
    <p:sldId id="266" r:id="rId16"/>
    <p:sldId id="272" r:id="rId17"/>
    <p:sldId id="273" r:id="rId18"/>
    <p:sldId id="274" r:id="rId19"/>
    <p:sldId id="275" r:id="rId20"/>
    <p:sldId id="276" r:id="rId21"/>
    <p:sldId id="290" r:id="rId22"/>
    <p:sldId id="277" r:id="rId23"/>
    <p:sldId id="279" r:id="rId24"/>
    <p:sldId id="286" r:id="rId25"/>
    <p:sldId id="280" r:id="rId26"/>
    <p:sldId id="281" r:id="rId27"/>
    <p:sldId id="282" r:id="rId28"/>
    <p:sldId id="283" r:id="rId29"/>
    <p:sldId id="284" r:id="rId30"/>
    <p:sldId id="285" r:id="rId31"/>
    <p:sldId id="287" r:id="rId32"/>
    <p:sldId id="288" r:id="rId33"/>
    <p:sldId id="289" r:id="rId3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616DA210-FB5B-4158-B5E0-FEB733F419BA}" styleName="Light Style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88" d="100"/>
          <a:sy n="88" d="100"/>
        </p:scale>
        <p:origin x="466" y="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B1F336-A5DE-4AFC-9467-907DC6231CC4}" type="datetimeFigureOut">
              <a:rPr lang="en-AU" smtClean="0"/>
              <a:t>7/04/2023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12DDED-6661-4608-98D1-B8072FED4702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77371366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B1F336-A5DE-4AFC-9467-907DC6231CC4}" type="datetimeFigureOut">
              <a:rPr lang="en-AU" smtClean="0"/>
              <a:t>7/04/2023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12DDED-6661-4608-98D1-B8072FED4702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49529519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B1F336-A5DE-4AFC-9467-907DC6231CC4}" type="datetimeFigureOut">
              <a:rPr lang="en-AU" smtClean="0"/>
              <a:t>7/04/2023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12DDED-6661-4608-98D1-B8072FED4702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6769610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B1F336-A5DE-4AFC-9467-907DC6231CC4}" type="datetimeFigureOut">
              <a:rPr lang="en-AU" smtClean="0"/>
              <a:t>7/04/2023</a:t>
            </a:fld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12DDED-6661-4608-98D1-B8072FED4702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95682135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B1F336-A5DE-4AFC-9467-907DC6231CC4}" type="datetimeFigureOut">
              <a:rPr lang="en-AU" smtClean="0"/>
              <a:t>7/04/2023</a:t>
            </a:fld>
            <a:endParaRPr lang="en-A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12DDED-6661-4608-98D1-B8072FED4702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18846153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B1F336-A5DE-4AFC-9467-907DC6231CC4}" type="datetimeFigureOut">
              <a:rPr lang="en-AU" smtClean="0"/>
              <a:t>7/04/2023</a:t>
            </a:fld>
            <a:endParaRPr lang="en-A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12DDED-6661-4608-98D1-B8072FED4702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79144462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B1F336-A5DE-4AFC-9467-907DC6231CC4}" type="datetimeFigureOut">
              <a:rPr lang="en-AU" smtClean="0"/>
              <a:t>7/04/2023</a:t>
            </a:fld>
            <a:endParaRPr lang="en-A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12DDED-6661-4608-98D1-B8072FED4702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400067144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B1F336-A5DE-4AFC-9467-907DC6231CC4}" type="datetimeFigureOut">
              <a:rPr lang="en-AU" smtClean="0"/>
              <a:t>7/04/2023</a:t>
            </a:fld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12DDED-6661-4608-98D1-B8072FED4702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8251878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A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B1F336-A5DE-4AFC-9467-907DC6231CC4}" type="datetimeFigureOut">
              <a:rPr lang="en-AU" smtClean="0"/>
              <a:t>7/04/2023</a:t>
            </a:fld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12DDED-6661-4608-98D1-B8072FED4702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17181941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B1F336-A5DE-4AFC-9467-907DC6231CC4}" type="datetimeFigureOut">
              <a:rPr lang="en-AU" smtClean="0"/>
              <a:t>7/04/2023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12DDED-6661-4608-98D1-B8072FED4702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93576775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B1F336-A5DE-4AFC-9467-907DC6231CC4}" type="datetimeFigureOut">
              <a:rPr lang="en-AU" smtClean="0"/>
              <a:t>7/04/2023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12DDED-6661-4608-98D1-B8072FED4702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96917642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B1F336-A5DE-4AFC-9467-907DC6231CC4}" type="datetimeFigureOut">
              <a:rPr lang="en-AU" smtClean="0"/>
              <a:t>7/04/2023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D12DDED-6661-4608-98D1-B8072FED4702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3703165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hyperlink" Target="https://byjusexamprep.com/network-analysis-in-project-management" TargetMode="Externa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smartsheet.com/content/critical-path-advantages-disavantages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 noGrp="1"/>
          </p:cNvSpPr>
          <p:nvPr>
            <p:ph type="ctrTitle"/>
          </p:nvPr>
        </p:nvSpPr>
        <p:spPr>
          <a:xfrm>
            <a:off x="1579462" y="-752943"/>
            <a:ext cx="8319247" cy="2387600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75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AU" sz="4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COURSE TITLE</a:t>
            </a:r>
            <a:r>
              <a:rPr lang="en-AU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AU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AU" sz="4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PROJECT</a:t>
            </a:r>
            <a:r>
              <a:rPr lang="en-AU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AU" sz="4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ENGINEERING</a:t>
            </a:r>
            <a:endParaRPr lang="en-AU" sz="40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Subtitle 2"/>
          <p:cNvSpPr txBox="1">
            <a:spLocks/>
          </p:cNvSpPr>
          <p:nvPr/>
        </p:nvSpPr>
        <p:spPr>
          <a:xfrm>
            <a:off x="1270525" y="1946845"/>
            <a:ext cx="9359153" cy="462138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AU" sz="33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 3 - (</a:t>
            </a:r>
            <a:r>
              <a:rPr lang="en-AU" sz="33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Week </a:t>
            </a:r>
            <a:r>
              <a:rPr lang="en-AU" sz="33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6) </a:t>
            </a:r>
          </a:p>
          <a:p>
            <a:r>
              <a:rPr lang="en-AU" sz="32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PROJECT PLANNING AND SCHEDULING</a:t>
            </a:r>
            <a:endParaRPr lang="en-AU" sz="32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AU" sz="32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AU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</a:t>
            </a:r>
            <a:r>
              <a:rPr lang="en-AU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 6</a:t>
            </a:r>
          </a:p>
          <a:p>
            <a:r>
              <a:rPr lang="en-AU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Network Analysis: Introduction to Critical Path Method (CPM) .  </a:t>
            </a:r>
            <a:endParaRPr lang="en-A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A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Er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Ishwar Adhikari </a:t>
            </a:r>
          </a:p>
          <a:p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Associate Professor</a:t>
            </a:r>
          </a:p>
          <a:p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Kathmandu Engineering College, Nepal</a:t>
            </a: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269294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690688"/>
            <a:ext cx="9078532" cy="4787385"/>
          </a:xfrm>
        </p:spPr>
        <p:txBody>
          <a:bodyPr>
            <a:normAutofit fontScale="92500" lnSpcReduction="20000"/>
          </a:bodyPr>
          <a:lstStyle/>
          <a:p>
            <a:pPr marL="0" indent="0" algn="just">
              <a:buNone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main objective of this lecture is to understand about : </a:t>
            </a:r>
          </a:p>
          <a:p>
            <a:pPr marL="0" indent="0" algn="just">
              <a:buNone/>
            </a:pPr>
            <a:endParaRPr lang="en-AU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10000"/>
              </a:lnSpc>
              <a:buFont typeface="Wingdings" panose="05000000000000000000" pitchFamily="2" charset="2"/>
              <a:buChar char="Ø"/>
            </a:pPr>
            <a:r>
              <a:rPr lang="en-A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Network analysis process of scheduling. </a:t>
            </a:r>
          </a:p>
          <a:p>
            <a:pPr>
              <a:lnSpc>
                <a:spcPct val="110000"/>
              </a:lnSpc>
              <a:buFont typeface="Wingdings" panose="05000000000000000000" pitchFamily="2" charset="2"/>
              <a:buChar char="Ø"/>
            </a:pPr>
            <a:r>
              <a:rPr lang="en-A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Introduction to Critical Path Method. </a:t>
            </a:r>
          </a:p>
          <a:p>
            <a:pPr>
              <a:lnSpc>
                <a:spcPct val="110000"/>
              </a:lnSpc>
              <a:buFont typeface="Wingdings" panose="05000000000000000000" pitchFamily="2" charset="2"/>
              <a:buChar char="Ø"/>
            </a:pPr>
            <a:r>
              <a:rPr lang="en-A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Critical Path </a:t>
            </a:r>
          </a:p>
          <a:p>
            <a:pPr>
              <a:lnSpc>
                <a:spcPct val="110000"/>
              </a:lnSpc>
              <a:buFont typeface="Wingdings" panose="05000000000000000000" pitchFamily="2" charset="2"/>
              <a:buChar char="Ø"/>
            </a:pPr>
            <a:r>
              <a:rPr lang="en-A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Terminologies of CPM</a:t>
            </a:r>
          </a:p>
          <a:p>
            <a:pPr>
              <a:lnSpc>
                <a:spcPct val="110000"/>
              </a:lnSpc>
              <a:buFont typeface="Wingdings" panose="05000000000000000000" pitchFamily="2" charset="2"/>
              <a:buChar char="Ø"/>
            </a:pPr>
            <a:r>
              <a:rPr lang="en-A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Calculation Procedure of CPM </a:t>
            </a:r>
          </a:p>
          <a:p>
            <a:pPr>
              <a:lnSpc>
                <a:spcPct val="110000"/>
              </a:lnSpc>
              <a:buFont typeface="Wingdings" panose="05000000000000000000" pitchFamily="2" charset="2"/>
              <a:buChar char="Ø"/>
            </a:pPr>
            <a:r>
              <a:rPr lang="en-A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Advantages and disadvantages of CPM.</a:t>
            </a:r>
          </a:p>
          <a:p>
            <a:pPr marL="0" indent="0">
              <a:buNone/>
            </a:pPr>
            <a:r>
              <a:rPr lang="en-A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AU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itle 1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AU" sz="4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Learning Objective</a:t>
            </a:r>
            <a:endParaRPr lang="en-AU" sz="40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373335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2806" y="-100215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AU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NETWORK ANALYSIS</a:t>
            </a:r>
            <a:endParaRPr lang="en-AU" sz="36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63987" y="1003160"/>
            <a:ext cx="10173237" cy="5457086"/>
          </a:xfrm>
        </p:spPr>
        <p:txBody>
          <a:bodyPr>
            <a:normAutofit/>
          </a:bodyPr>
          <a:lstStyle/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For a project involving large number of activities, the project scheduling becomes very </a:t>
            </a: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complex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and the use of conventional method of scheduling like </a:t>
            </a: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bar charts will not be </a:t>
            </a:r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effective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main aim of a project planning is to complete the project within stipulated time and doing the work in planned way [1]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One of the most popular technique of planning and scheduling the complex project is network analysis.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Complex 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projects, if not correctly scheduled, will most probably result in either under estimation or over estimation of the project implementation period, both of which will have serious 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consequences. [2]</a:t>
            </a:r>
            <a:endParaRPr 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00000"/>
              </a:lnSpc>
              <a:buNone/>
            </a:pP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773914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32485" y="1214168"/>
            <a:ext cx="9853949" cy="5160874"/>
          </a:xfrm>
        </p:spPr>
        <p:txBody>
          <a:bodyPr>
            <a:normAutofit/>
          </a:bodyPr>
          <a:lstStyle/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For proper planning, scheduling and control of the activities of a project, given their inter-relationships and constraints on the availability of resources, network analysis have been found quiet useful. [3]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network is the combination of different activities of the project. These activities are so connected that it defines the whole project. 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[4]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Most commonly used network analysis techniques are: </a:t>
            </a:r>
            <a:r>
              <a:rPr lang="en-AU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Critical Path Method (CPM) and Program Evaluation and Review Technique (PERT).  </a:t>
            </a:r>
            <a:endParaRPr lang="en-US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503349" y="120426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AU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NETWORK ANALYSIS (Cont’d..) </a:t>
            </a:r>
            <a:endParaRPr lang="en-AU" sz="36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055360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29573" y="1072210"/>
            <a:ext cx="9593687" cy="5141845"/>
          </a:xfrm>
        </p:spPr>
        <p:txBody>
          <a:bodyPr>
            <a:normAutofit/>
          </a:bodyPr>
          <a:lstStyle/>
          <a:p>
            <a:pPr marL="0" indent="0" algn="just">
              <a:lnSpc>
                <a:spcPct val="100000"/>
              </a:lnSpc>
              <a:buNone/>
            </a:pPr>
            <a:r>
              <a:rPr lang="en-US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Steps for Network analysis;</a:t>
            </a: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Whole Project 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is 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divided or broken 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down into a series of 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activities or work packages.  </a:t>
            </a: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Activities are linked together according to their 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technological sequence of operation or logical 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relationship (preceding, succeeding and concurrent) </a:t>
            </a: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time of completion or duration of each activity is estimated</a:t>
            </a: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network diagram is drawn and from diagram the completion time of whole project 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is 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determined. </a:t>
            </a: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Wingdings" panose="05000000000000000000" pitchFamily="2" charset="2"/>
              <a:buChar char="Ø"/>
            </a:pPr>
            <a:endParaRPr lang="en-AU" dirty="0"/>
          </a:p>
          <a:p>
            <a:pPr marL="0" indent="0">
              <a:buNone/>
            </a:pPr>
            <a:endParaRPr lang="en-AU" dirty="0"/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674298" y="0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AU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NETWORK ANALYSIS (Cont’d..) </a:t>
            </a:r>
            <a:endParaRPr lang="en-AU" sz="36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25620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8499" y="255363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AU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CRITICAL PATH METHOD (CPM) </a:t>
            </a:r>
            <a:endParaRPr lang="en-AU" sz="36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580926"/>
            <a:ext cx="9606566" cy="4910025"/>
          </a:xfrm>
        </p:spPr>
        <p:txBody>
          <a:bodyPr/>
          <a:lstStyle/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technique of network based scheduling by critical path method(CPM) is used for </a:t>
            </a:r>
            <a:r>
              <a:rPr lang="en-AU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planning and scheduling projects involving sequential operation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[5]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It is 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 deterministic approach and an </a:t>
            </a: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activity oriented network diagram 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showing the interdependencies and relationship between the various activities. </a:t>
            </a: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CPM 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developed in the year 1957 by Morgan R. Walker of DU Pont and James E. Kelly of Remington Rand for preparing shutdown schedule of a chemical plant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Wingdings" panose="05000000000000000000" pitchFamily="2" charset="2"/>
              <a:buChar char="Ø"/>
            </a:pP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19749990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062" y="1101099"/>
            <a:ext cx="10515600" cy="4351338"/>
          </a:xfrm>
        </p:spPr>
        <p:txBody>
          <a:bodyPr/>
          <a:lstStyle/>
          <a:p>
            <a:pPr marL="514350" indent="-514350">
              <a:buAutoNum type="arabicPeriod"/>
            </a:pPr>
            <a:r>
              <a:rPr lang="en-US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Activity(s): 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An activity is a task or closely related group of tasks whose performance contributes to the completion of the overall project. [6]</a:t>
            </a:r>
            <a:endParaRPr 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buFont typeface="Wingdings" panose="05000000000000000000" pitchFamily="2" charset="2"/>
              <a:buChar char="Ø"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Arrow in a network diagram represents 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activity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and consume resources like manpower, material, money, time etc. 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en-US" b="1" dirty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Examples: Excavation of foundation, construction of wall, electrical wiring etc. </a:t>
            </a:r>
          </a:p>
          <a:p>
            <a:pPr marL="0" indent="0" algn="just">
              <a:buNone/>
            </a:pPr>
            <a:endParaRPr lang="en-A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115985" y="131368"/>
            <a:ext cx="11124662" cy="1325563"/>
          </a:xfrm>
        </p:spPr>
        <p:txBody>
          <a:bodyPr>
            <a:normAutofit/>
          </a:bodyPr>
          <a:lstStyle/>
          <a:p>
            <a:pPr algn="ctr">
              <a:lnSpc>
                <a:spcPct val="100000"/>
              </a:lnSpc>
            </a:pPr>
            <a:r>
              <a:rPr lang="en-AU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CRITICAL PATH METHOD (CPM) TERMINOLOGIES</a:t>
            </a:r>
            <a:endParaRPr lang="en-AU" sz="36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5" name="Group 30"/>
          <p:cNvGrpSpPr>
            <a:grpSpLocks/>
          </p:cNvGrpSpPr>
          <p:nvPr/>
        </p:nvGrpSpPr>
        <p:grpSpPr bwMode="auto">
          <a:xfrm>
            <a:off x="1563516" y="5131851"/>
            <a:ext cx="4495800" cy="685800"/>
            <a:chOff x="336" y="1872"/>
            <a:chExt cx="2832" cy="432"/>
          </a:xfrm>
        </p:grpSpPr>
        <p:sp>
          <p:nvSpPr>
            <p:cNvPr id="6" name="Line 18"/>
            <p:cNvSpPr>
              <a:spLocks noChangeShapeType="1"/>
            </p:cNvSpPr>
            <p:nvPr/>
          </p:nvSpPr>
          <p:spPr bwMode="auto">
            <a:xfrm>
              <a:off x="624" y="2160"/>
              <a:ext cx="576" cy="0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en-US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7" name="Oval 19"/>
            <p:cNvSpPr>
              <a:spLocks noChangeArrowheads="1"/>
            </p:cNvSpPr>
            <p:nvPr/>
          </p:nvSpPr>
          <p:spPr bwMode="auto">
            <a:xfrm>
              <a:off x="1200" y="1968"/>
              <a:ext cx="288" cy="336"/>
            </a:xfrm>
            <a:prstGeom prst="ellipse">
              <a:avLst/>
            </a:prstGeom>
            <a:noFill/>
            <a:ln w="3810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8" name="Oval 20"/>
            <p:cNvSpPr>
              <a:spLocks noChangeArrowheads="1"/>
            </p:cNvSpPr>
            <p:nvPr/>
          </p:nvSpPr>
          <p:spPr bwMode="auto">
            <a:xfrm>
              <a:off x="1920" y="1968"/>
              <a:ext cx="288" cy="336"/>
            </a:xfrm>
            <a:prstGeom prst="ellipse">
              <a:avLst/>
            </a:prstGeom>
            <a:noFill/>
            <a:ln w="3810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9" name="Line 22"/>
            <p:cNvSpPr>
              <a:spLocks noChangeShapeType="1"/>
            </p:cNvSpPr>
            <p:nvPr/>
          </p:nvSpPr>
          <p:spPr bwMode="auto">
            <a:xfrm>
              <a:off x="1488" y="2160"/>
              <a:ext cx="432" cy="0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en-US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10" name="Oval 23"/>
            <p:cNvSpPr>
              <a:spLocks noChangeArrowheads="1"/>
            </p:cNvSpPr>
            <p:nvPr/>
          </p:nvSpPr>
          <p:spPr bwMode="auto">
            <a:xfrm>
              <a:off x="336" y="1968"/>
              <a:ext cx="288" cy="336"/>
            </a:xfrm>
            <a:prstGeom prst="ellipse">
              <a:avLst/>
            </a:prstGeom>
            <a:noFill/>
            <a:ln w="3810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11" name="Text Box 24"/>
            <p:cNvSpPr txBox="1">
              <a:spLocks noChangeArrowheads="1"/>
            </p:cNvSpPr>
            <p:nvPr/>
          </p:nvSpPr>
          <p:spPr bwMode="auto">
            <a:xfrm>
              <a:off x="720" y="1872"/>
              <a:ext cx="336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b="1" dirty="0">
                  <a:solidFill>
                    <a:srgbClr val="0000FF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A</a:t>
              </a:r>
            </a:p>
          </p:txBody>
        </p:sp>
        <p:sp>
          <p:nvSpPr>
            <p:cNvPr id="12" name="Text Box 25"/>
            <p:cNvSpPr txBox="1">
              <a:spLocks noChangeArrowheads="1"/>
            </p:cNvSpPr>
            <p:nvPr/>
          </p:nvSpPr>
          <p:spPr bwMode="auto">
            <a:xfrm>
              <a:off x="1536" y="1872"/>
              <a:ext cx="336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b="1" dirty="0">
                  <a:solidFill>
                    <a:srgbClr val="0000FF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B</a:t>
              </a:r>
            </a:p>
          </p:txBody>
        </p:sp>
        <p:sp>
          <p:nvSpPr>
            <p:cNvPr id="13" name="Text Box 27"/>
            <p:cNvSpPr txBox="1">
              <a:spLocks noChangeArrowheads="1"/>
            </p:cNvSpPr>
            <p:nvPr/>
          </p:nvSpPr>
          <p:spPr bwMode="auto">
            <a:xfrm>
              <a:off x="2400" y="1872"/>
              <a:ext cx="336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b="1">
                  <a:solidFill>
                    <a:srgbClr val="0000FF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C</a:t>
              </a:r>
            </a:p>
          </p:txBody>
        </p:sp>
        <p:sp>
          <p:nvSpPr>
            <p:cNvPr id="14" name="Line 28"/>
            <p:cNvSpPr>
              <a:spLocks noChangeShapeType="1"/>
            </p:cNvSpPr>
            <p:nvPr/>
          </p:nvSpPr>
          <p:spPr bwMode="auto">
            <a:xfrm>
              <a:off x="2208" y="2160"/>
              <a:ext cx="672" cy="0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en-US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15" name="Oval 29"/>
            <p:cNvSpPr>
              <a:spLocks noChangeArrowheads="1"/>
            </p:cNvSpPr>
            <p:nvPr/>
          </p:nvSpPr>
          <p:spPr bwMode="auto">
            <a:xfrm>
              <a:off x="2880" y="1968"/>
              <a:ext cx="288" cy="336"/>
            </a:xfrm>
            <a:prstGeom prst="ellipse">
              <a:avLst/>
            </a:prstGeom>
            <a:noFill/>
            <a:ln w="3810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sp>
        <p:nvSpPr>
          <p:cNvPr id="16" name="Oval 4"/>
          <p:cNvSpPr>
            <a:spLocks noChangeArrowheads="1"/>
          </p:cNvSpPr>
          <p:nvPr/>
        </p:nvSpPr>
        <p:spPr bwMode="auto">
          <a:xfrm>
            <a:off x="4124518" y="4598451"/>
            <a:ext cx="457200" cy="609600"/>
          </a:xfrm>
          <a:prstGeom prst="ellipse">
            <a:avLst/>
          </a:prstGeom>
          <a:noFill/>
          <a:ln w="3810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Line 5"/>
          <p:cNvSpPr>
            <a:spLocks noChangeShapeType="1"/>
          </p:cNvSpPr>
          <p:nvPr/>
        </p:nvSpPr>
        <p:spPr bwMode="auto">
          <a:xfrm>
            <a:off x="4581718" y="4903251"/>
            <a:ext cx="1828800" cy="0"/>
          </a:xfrm>
          <a:prstGeom prst="line">
            <a:avLst/>
          </a:prstGeom>
          <a:noFill/>
          <a:ln w="38100">
            <a:solidFill>
              <a:srgbClr val="0000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" name="Oval 6"/>
          <p:cNvSpPr>
            <a:spLocks noChangeArrowheads="1"/>
          </p:cNvSpPr>
          <p:nvPr/>
        </p:nvSpPr>
        <p:spPr bwMode="auto">
          <a:xfrm>
            <a:off x="6410518" y="4598451"/>
            <a:ext cx="457200" cy="533400"/>
          </a:xfrm>
          <a:prstGeom prst="ellipse">
            <a:avLst/>
          </a:prstGeom>
          <a:noFill/>
          <a:ln w="3810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" name="Rectangle 9"/>
          <p:cNvSpPr>
            <a:spLocks noChangeArrowheads="1"/>
          </p:cNvSpPr>
          <p:nvPr/>
        </p:nvSpPr>
        <p:spPr bwMode="auto">
          <a:xfrm>
            <a:off x="4818258" y="4517787"/>
            <a:ext cx="1396536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marL="342900" indent="-342900">
              <a:spcBef>
                <a:spcPct val="20000"/>
              </a:spcBef>
            </a:pPr>
            <a:r>
              <a:rPr lang="en-US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Activity (</a:t>
            </a:r>
            <a:r>
              <a:rPr lang="en-US" b="1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en-US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-j)</a:t>
            </a:r>
          </a:p>
        </p:txBody>
      </p:sp>
      <p:sp>
        <p:nvSpPr>
          <p:cNvPr id="20" name="Text Box 21"/>
          <p:cNvSpPr txBox="1">
            <a:spLocks noChangeArrowheads="1"/>
          </p:cNvSpPr>
          <p:nvPr/>
        </p:nvSpPr>
        <p:spPr bwMode="auto">
          <a:xfrm>
            <a:off x="4220035" y="4772590"/>
            <a:ext cx="228600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r>
              <a:rPr lang="en-US" sz="1400" b="1"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</a:p>
        </p:txBody>
      </p:sp>
      <p:sp>
        <p:nvSpPr>
          <p:cNvPr id="21" name="Text Box 8"/>
          <p:cNvSpPr txBox="1">
            <a:spLocks noChangeArrowheads="1"/>
          </p:cNvSpPr>
          <p:nvPr/>
        </p:nvSpPr>
        <p:spPr bwMode="auto">
          <a:xfrm>
            <a:off x="6486718" y="4750851"/>
            <a:ext cx="228600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r>
              <a:rPr lang="en-US" sz="1400" b="1">
                <a:latin typeface="Times New Roman" panose="02020603050405020304" pitchFamily="18" charset="0"/>
                <a:cs typeface="Times New Roman" panose="02020603050405020304" pitchFamily="18" charset="0"/>
              </a:rPr>
              <a:t>j</a:t>
            </a:r>
          </a:p>
        </p:txBody>
      </p:sp>
      <p:sp>
        <p:nvSpPr>
          <p:cNvPr id="22" name="Oval 42"/>
          <p:cNvSpPr>
            <a:spLocks noChangeArrowheads="1"/>
          </p:cNvSpPr>
          <p:nvPr/>
        </p:nvSpPr>
        <p:spPr bwMode="auto">
          <a:xfrm>
            <a:off x="8588374" y="4528631"/>
            <a:ext cx="457200" cy="533400"/>
          </a:xfrm>
          <a:prstGeom prst="ellipse">
            <a:avLst/>
          </a:prstGeom>
          <a:noFill/>
          <a:ln w="3810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" name="Line 43"/>
          <p:cNvSpPr>
            <a:spLocks noChangeShapeType="1"/>
          </p:cNvSpPr>
          <p:nvPr/>
        </p:nvSpPr>
        <p:spPr bwMode="auto">
          <a:xfrm flipV="1">
            <a:off x="9045574" y="4223831"/>
            <a:ext cx="1066800" cy="533400"/>
          </a:xfrm>
          <a:prstGeom prst="line">
            <a:avLst/>
          </a:prstGeom>
          <a:noFill/>
          <a:ln w="38100">
            <a:solidFill>
              <a:srgbClr val="0000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4" name="Line 44"/>
          <p:cNvSpPr>
            <a:spLocks noChangeShapeType="1"/>
          </p:cNvSpPr>
          <p:nvPr/>
        </p:nvSpPr>
        <p:spPr bwMode="auto">
          <a:xfrm>
            <a:off x="9045574" y="4757231"/>
            <a:ext cx="1219200" cy="533400"/>
          </a:xfrm>
          <a:prstGeom prst="line">
            <a:avLst/>
          </a:prstGeom>
          <a:noFill/>
          <a:ln w="38100">
            <a:solidFill>
              <a:srgbClr val="0000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5" name="Text Box 26"/>
          <p:cNvSpPr txBox="1">
            <a:spLocks noChangeArrowheads="1"/>
          </p:cNvSpPr>
          <p:nvPr/>
        </p:nvSpPr>
        <p:spPr bwMode="auto">
          <a:xfrm>
            <a:off x="1068216" y="5784156"/>
            <a:ext cx="34290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 is the predecessor of B</a:t>
            </a:r>
          </a:p>
        </p:txBody>
      </p:sp>
      <p:sp>
        <p:nvSpPr>
          <p:cNvPr id="26" name="Text Box 31"/>
          <p:cNvSpPr txBox="1">
            <a:spLocks noChangeArrowheads="1"/>
          </p:cNvSpPr>
          <p:nvPr/>
        </p:nvSpPr>
        <p:spPr bwMode="auto">
          <a:xfrm>
            <a:off x="4152362" y="5801775"/>
            <a:ext cx="34290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 is the Successor of B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1639716" y="5360451"/>
            <a:ext cx="228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3011316" y="5360451"/>
            <a:ext cx="228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4154316" y="5360451"/>
            <a:ext cx="228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5678316" y="5360451"/>
            <a:ext cx="228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</a:p>
        </p:txBody>
      </p:sp>
      <p:sp>
        <p:nvSpPr>
          <p:cNvPr id="31" name="Text Box 24"/>
          <p:cNvSpPr txBox="1">
            <a:spLocks noChangeArrowheads="1"/>
          </p:cNvSpPr>
          <p:nvPr/>
        </p:nvSpPr>
        <p:spPr bwMode="auto">
          <a:xfrm>
            <a:off x="9274174" y="4223832"/>
            <a:ext cx="533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</a:p>
        </p:txBody>
      </p:sp>
      <p:sp>
        <p:nvSpPr>
          <p:cNvPr id="32" name="Text Box 25"/>
          <p:cNvSpPr txBox="1">
            <a:spLocks noChangeArrowheads="1"/>
          </p:cNvSpPr>
          <p:nvPr/>
        </p:nvSpPr>
        <p:spPr bwMode="auto">
          <a:xfrm>
            <a:off x="9350374" y="4909632"/>
            <a:ext cx="533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8679061" y="4604831"/>
            <a:ext cx="228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</a:p>
        </p:txBody>
      </p:sp>
      <p:sp>
        <p:nvSpPr>
          <p:cNvPr id="34" name="Text Box 47"/>
          <p:cNvSpPr txBox="1">
            <a:spLocks noChangeArrowheads="1"/>
          </p:cNvSpPr>
          <p:nvPr/>
        </p:nvSpPr>
        <p:spPr bwMode="auto">
          <a:xfrm>
            <a:off x="7395894" y="5309336"/>
            <a:ext cx="4038600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 and B are Concurrent Activity</a:t>
            </a:r>
          </a:p>
        </p:txBody>
      </p:sp>
    </p:spTree>
    <p:extLst>
      <p:ext uri="{BB962C8B-B14F-4D97-AF65-F5344CB8AC3E}">
        <p14:creationId xmlns:p14="http://schemas.microsoft.com/office/powerpoint/2010/main" val="10570702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51079" y="1748351"/>
            <a:ext cx="10515600" cy="4351338"/>
          </a:xfrm>
        </p:spPr>
        <p:txBody>
          <a:bodyPr/>
          <a:lstStyle/>
          <a:p>
            <a:pPr marL="514350" indent="-514350" algn="just">
              <a:lnSpc>
                <a:spcPct val="100000"/>
              </a:lnSpc>
              <a:buAutoNum type="arabicPeriod" startAt="2"/>
            </a:pPr>
            <a:r>
              <a:rPr lang="en-US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Event/Node</a:t>
            </a:r>
            <a:r>
              <a:rPr lang="en-US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en-US" b="1" u="sng" dirty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b="1" u="sng" dirty="0" smtClean="0">
              <a:solidFill>
                <a:srgbClr val="0000CC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It 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is the point in time denoting completion of an activity and start of an activity. 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It does not consume resources. </a:t>
            </a:r>
            <a:endParaRPr 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00000"/>
              </a:lnSpc>
              <a:buNone/>
            </a:pPr>
            <a:endParaRPr lang="en-A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1234761" y="249215"/>
            <a:ext cx="882095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lnSpc>
                <a:spcPct val="100000"/>
              </a:lnSpc>
            </a:pPr>
            <a:r>
              <a:rPr lang="en-AU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CRITICAL PATH METHOD (CPM) TERMINOLOGIES (Cont’d…) </a:t>
            </a:r>
            <a:endParaRPr lang="en-AU" sz="36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Oval 4"/>
          <p:cNvSpPr>
            <a:spLocks noChangeArrowheads="1"/>
          </p:cNvSpPr>
          <p:nvPr/>
        </p:nvSpPr>
        <p:spPr bwMode="auto">
          <a:xfrm>
            <a:off x="4108477" y="3462450"/>
            <a:ext cx="457200" cy="457200"/>
          </a:xfrm>
          <a:prstGeom prst="ellipse">
            <a:avLst/>
          </a:prstGeom>
          <a:noFill/>
          <a:ln w="5715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Line 5"/>
          <p:cNvSpPr>
            <a:spLocks noChangeShapeType="1"/>
          </p:cNvSpPr>
          <p:nvPr/>
        </p:nvSpPr>
        <p:spPr bwMode="auto">
          <a:xfrm>
            <a:off x="4565677" y="3691050"/>
            <a:ext cx="914400" cy="0"/>
          </a:xfrm>
          <a:prstGeom prst="line">
            <a:avLst/>
          </a:prstGeom>
          <a:noFill/>
          <a:ln w="57150">
            <a:solidFill>
              <a:srgbClr val="0000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Oval 6"/>
          <p:cNvSpPr>
            <a:spLocks noChangeArrowheads="1"/>
          </p:cNvSpPr>
          <p:nvPr/>
        </p:nvSpPr>
        <p:spPr bwMode="auto">
          <a:xfrm>
            <a:off x="5480077" y="3462450"/>
            <a:ext cx="457200" cy="457200"/>
          </a:xfrm>
          <a:prstGeom prst="ellipse">
            <a:avLst/>
          </a:prstGeom>
          <a:noFill/>
          <a:ln w="5715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Oval 7"/>
          <p:cNvSpPr>
            <a:spLocks noChangeArrowheads="1"/>
          </p:cNvSpPr>
          <p:nvPr/>
        </p:nvSpPr>
        <p:spPr bwMode="auto">
          <a:xfrm>
            <a:off x="6927877" y="3462450"/>
            <a:ext cx="457200" cy="488950"/>
          </a:xfrm>
          <a:prstGeom prst="ellipse">
            <a:avLst/>
          </a:prstGeom>
          <a:noFill/>
          <a:ln w="5715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 Box 8"/>
          <p:cNvSpPr txBox="1">
            <a:spLocks noChangeArrowheads="1"/>
          </p:cNvSpPr>
          <p:nvPr/>
        </p:nvSpPr>
        <p:spPr bwMode="auto">
          <a:xfrm>
            <a:off x="4184677" y="3538650"/>
            <a:ext cx="228600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r>
              <a:rPr lang="en-US" sz="1600" b="1"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</a:p>
        </p:txBody>
      </p:sp>
      <p:sp>
        <p:nvSpPr>
          <p:cNvPr id="12" name="Text Box 9"/>
          <p:cNvSpPr txBox="1">
            <a:spLocks noChangeArrowheads="1"/>
          </p:cNvSpPr>
          <p:nvPr/>
        </p:nvSpPr>
        <p:spPr bwMode="auto">
          <a:xfrm>
            <a:off x="5556277" y="3538650"/>
            <a:ext cx="228600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r>
              <a:rPr lang="en-US" sz="1600" b="1">
                <a:latin typeface="Times New Roman" panose="02020603050405020304" pitchFamily="18" charset="0"/>
                <a:cs typeface="Times New Roman" panose="02020603050405020304" pitchFamily="18" charset="0"/>
              </a:rPr>
              <a:t>j</a:t>
            </a:r>
          </a:p>
        </p:txBody>
      </p:sp>
      <p:sp>
        <p:nvSpPr>
          <p:cNvPr id="13" name="Text Box 10"/>
          <p:cNvSpPr txBox="1">
            <a:spLocks noChangeArrowheads="1"/>
          </p:cNvSpPr>
          <p:nvPr/>
        </p:nvSpPr>
        <p:spPr bwMode="auto">
          <a:xfrm>
            <a:off x="7004077" y="3538650"/>
            <a:ext cx="304800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r>
              <a:rPr lang="en-US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</a:p>
        </p:txBody>
      </p:sp>
      <p:sp>
        <p:nvSpPr>
          <p:cNvPr id="14" name="Line 11"/>
          <p:cNvSpPr>
            <a:spLocks noChangeShapeType="1"/>
          </p:cNvSpPr>
          <p:nvPr/>
        </p:nvSpPr>
        <p:spPr bwMode="auto">
          <a:xfrm>
            <a:off x="5937277" y="3691050"/>
            <a:ext cx="990600" cy="0"/>
          </a:xfrm>
          <a:prstGeom prst="line">
            <a:avLst/>
          </a:prstGeom>
          <a:noFill/>
          <a:ln w="57150">
            <a:solidFill>
              <a:srgbClr val="0000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Rectangle 12"/>
          <p:cNvSpPr>
            <a:spLocks noChangeArrowheads="1"/>
          </p:cNvSpPr>
          <p:nvPr/>
        </p:nvSpPr>
        <p:spPr bwMode="auto">
          <a:xfrm>
            <a:off x="3838602" y="3919649"/>
            <a:ext cx="38925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>
              <a:tabLst>
                <a:tab pos="590550" algn="l"/>
              </a:tabLst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Event            </a:t>
            </a:r>
            <a:r>
              <a:rPr lang="en-US" b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r>
              <a:rPr lang="en-US" b="1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Event</a:t>
            </a:r>
            <a:r>
              <a:rPr lang="en-US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</a:t>
            </a:r>
            <a:r>
              <a:rPr lang="en-US" b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en-US" b="1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Event</a:t>
            </a:r>
            <a:endParaRPr lang="en-US" b="1" dirty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0" hangingPunct="0">
              <a:tabLst>
                <a:tab pos="590550" algn="l"/>
              </a:tabLst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16" name="Group 13"/>
          <p:cNvGrpSpPr>
            <a:grpSpLocks noGrp="1"/>
          </p:cNvGrpSpPr>
          <p:nvPr/>
        </p:nvGrpSpPr>
        <p:grpSpPr bwMode="auto">
          <a:xfrm>
            <a:off x="1136677" y="4615915"/>
            <a:ext cx="4800600" cy="838200"/>
            <a:chOff x="2880" y="6864"/>
            <a:chExt cx="5220" cy="1080"/>
          </a:xfrm>
        </p:grpSpPr>
        <p:sp>
          <p:nvSpPr>
            <p:cNvPr id="17" name="Oval 14"/>
            <p:cNvSpPr>
              <a:spLocks noChangeArrowheads="1"/>
            </p:cNvSpPr>
            <p:nvPr/>
          </p:nvSpPr>
          <p:spPr bwMode="auto">
            <a:xfrm>
              <a:off x="2880" y="6864"/>
              <a:ext cx="720" cy="720"/>
            </a:xfrm>
            <a:prstGeom prst="ellipse">
              <a:avLst/>
            </a:prstGeom>
            <a:solidFill>
              <a:srgbClr val="FFFFFF"/>
            </a:solidFill>
            <a:ln w="571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18" name="Line 15"/>
            <p:cNvSpPr>
              <a:spLocks noChangeShapeType="1"/>
            </p:cNvSpPr>
            <p:nvPr/>
          </p:nvSpPr>
          <p:spPr bwMode="auto">
            <a:xfrm>
              <a:off x="3600" y="7224"/>
              <a:ext cx="720" cy="0"/>
            </a:xfrm>
            <a:prstGeom prst="line">
              <a:avLst/>
            </a:prstGeom>
            <a:noFill/>
            <a:ln w="57150">
              <a:solidFill>
                <a:srgbClr val="000000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en-US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19" name="Line 16"/>
            <p:cNvSpPr>
              <a:spLocks noChangeShapeType="1"/>
            </p:cNvSpPr>
            <p:nvPr/>
          </p:nvSpPr>
          <p:spPr bwMode="auto">
            <a:xfrm flipV="1">
              <a:off x="3600" y="6864"/>
              <a:ext cx="720" cy="360"/>
            </a:xfrm>
            <a:prstGeom prst="line">
              <a:avLst/>
            </a:prstGeom>
            <a:noFill/>
            <a:ln w="57150">
              <a:solidFill>
                <a:srgbClr val="000000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en-US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20" name="Line 17"/>
            <p:cNvSpPr>
              <a:spLocks noChangeShapeType="1"/>
            </p:cNvSpPr>
            <p:nvPr/>
          </p:nvSpPr>
          <p:spPr bwMode="auto">
            <a:xfrm>
              <a:off x="3600" y="7224"/>
              <a:ext cx="720" cy="360"/>
            </a:xfrm>
            <a:prstGeom prst="line">
              <a:avLst/>
            </a:prstGeom>
            <a:noFill/>
            <a:ln w="57150">
              <a:solidFill>
                <a:srgbClr val="000000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en-US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21" name="Oval 18"/>
            <p:cNvSpPr>
              <a:spLocks noChangeArrowheads="1"/>
            </p:cNvSpPr>
            <p:nvPr/>
          </p:nvSpPr>
          <p:spPr bwMode="auto">
            <a:xfrm>
              <a:off x="7380" y="6864"/>
              <a:ext cx="720" cy="720"/>
            </a:xfrm>
            <a:prstGeom prst="ellipse">
              <a:avLst/>
            </a:prstGeom>
            <a:solidFill>
              <a:srgbClr val="FFFFFF"/>
            </a:solidFill>
            <a:ln w="571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22" name="Line 19"/>
            <p:cNvSpPr>
              <a:spLocks noChangeShapeType="1"/>
            </p:cNvSpPr>
            <p:nvPr/>
          </p:nvSpPr>
          <p:spPr bwMode="auto">
            <a:xfrm>
              <a:off x="6120" y="6864"/>
              <a:ext cx="1260" cy="360"/>
            </a:xfrm>
            <a:prstGeom prst="line">
              <a:avLst/>
            </a:prstGeom>
            <a:noFill/>
            <a:ln w="57150">
              <a:solidFill>
                <a:srgbClr val="000000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en-US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23" name="Line 20"/>
            <p:cNvSpPr>
              <a:spLocks noChangeShapeType="1"/>
            </p:cNvSpPr>
            <p:nvPr/>
          </p:nvSpPr>
          <p:spPr bwMode="auto">
            <a:xfrm flipV="1">
              <a:off x="6300" y="7224"/>
              <a:ext cx="1080" cy="360"/>
            </a:xfrm>
            <a:prstGeom prst="line">
              <a:avLst/>
            </a:prstGeom>
            <a:noFill/>
            <a:ln w="57150">
              <a:solidFill>
                <a:srgbClr val="000000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en-US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24" name="Line 21"/>
            <p:cNvSpPr>
              <a:spLocks noChangeShapeType="1"/>
            </p:cNvSpPr>
            <p:nvPr/>
          </p:nvSpPr>
          <p:spPr bwMode="auto">
            <a:xfrm flipV="1">
              <a:off x="6660" y="7224"/>
              <a:ext cx="720" cy="720"/>
            </a:xfrm>
            <a:prstGeom prst="line">
              <a:avLst/>
            </a:prstGeom>
            <a:noFill/>
            <a:ln w="57150">
              <a:solidFill>
                <a:srgbClr val="000000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en-US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sp>
        <p:nvSpPr>
          <p:cNvPr id="25" name="Rectangle 23"/>
          <p:cNvSpPr>
            <a:spLocks noChangeArrowheads="1"/>
          </p:cNvSpPr>
          <p:nvPr/>
        </p:nvSpPr>
        <p:spPr bwMode="auto">
          <a:xfrm>
            <a:off x="4112555" y="5396855"/>
            <a:ext cx="2735044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r>
              <a:rPr lang="en-US" sz="24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Head/ Merge event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sp>
        <p:nvSpPr>
          <p:cNvPr id="26" name="Rectangle 25"/>
          <p:cNvSpPr>
            <a:spLocks noChangeArrowheads="1"/>
          </p:cNvSpPr>
          <p:nvPr/>
        </p:nvSpPr>
        <p:spPr bwMode="auto">
          <a:xfrm>
            <a:off x="955244" y="5348288"/>
            <a:ext cx="2349321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r>
              <a:rPr lang="en-US" sz="24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Tail/ Burst event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</a:p>
        </p:txBody>
      </p:sp>
      <p:sp>
        <p:nvSpPr>
          <p:cNvPr id="27" name="Text Box 24"/>
          <p:cNvSpPr txBox="1">
            <a:spLocks noChangeArrowheads="1"/>
          </p:cNvSpPr>
          <p:nvPr/>
        </p:nvSpPr>
        <p:spPr bwMode="auto">
          <a:xfrm>
            <a:off x="4794277" y="3290998"/>
            <a:ext cx="533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</a:p>
        </p:txBody>
      </p:sp>
      <p:sp>
        <p:nvSpPr>
          <p:cNvPr id="28" name="Text Box 25"/>
          <p:cNvSpPr txBox="1">
            <a:spLocks noChangeArrowheads="1"/>
          </p:cNvSpPr>
          <p:nvPr/>
        </p:nvSpPr>
        <p:spPr bwMode="auto">
          <a:xfrm>
            <a:off x="6242077" y="3294220"/>
            <a:ext cx="533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</a:p>
        </p:txBody>
      </p:sp>
      <p:sp>
        <p:nvSpPr>
          <p:cNvPr id="29" name="Oval 14"/>
          <p:cNvSpPr>
            <a:spLocks noChangeArrowheads="1"/>
          </p:cNvSpPr>
          <p:nvPr/>
        </p:nvSpPr>
        <p:spPr bwMode="auto">
          <a:xfrm>
            <a:off x="8630034" y="4615915"/>
            <a:ext cx="662152" cy="558800"/>
          </a:xfrm>
          <a:prstGeom prst="ellipse">
            <a:avLst/>
          </a:prstGeom>
          <a:solidFill>
            <a:srgbClr val="FFFFFF"/>
          </a:solidFill>
          <a:ln w="5715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0" name="Line 19"/>
          <p:cNvSpPr>
            <a:spLocks noChangeShapeType="1"/>
          </p:cNvSpPr>
          <p:nvPr/>
        </p:nvSpPr>
        <p:spPr bwMode="auto">
          <a:xfrm>
            <a:off x="7471268" y="4615915"/>
            <a:ext cx="1158766" cy="279400"/>
          </a:xfrm>
          <a:prstGeom prst="line">
            <a:avLst/>
          </a:prstGeom>
          <a:noFill/>
          <a:ln w="57150">
            <a:solidFill>
              <a:srgbClr val="0000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1" name="Line 20"/>
          <p:cNvSpPr>
            <a:spLocks noChangeShapeType="1"/>
          </p:cNvSpPr>
          <p:nvPr/>
        </p:nvSpPr>
        <p:spPr bwMode="auto">
          <a:xfrm flipV="1">
            <a:off x="7636806" y="4895315"/>
            <a:ext cx="993228" cy="279400"/>
          </a:xfrm>
          <a:prstGeom prst="line">
            <a:avLst/>
          </a:prstGeom>
          <a:noFill/>
          <a:ln w="57150">
            <a:solidFill>
              <a:srgbClr val="0000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2" name="Line 21"/>
          <p:cNvSpPr>
            <a:spLocks noChangeShapeType="1"/>
          </p:cNvSpPr>
          <p:nvPr/>
        </p:nvSpPr>
        <p:spPr bwMode="auto">
          <a:xfrm flipV="1">
            <a:off x="7967882" y="4895315"/>
            <a:ext cx="662152" cy="558800"/>
          </a:xfrm>
          <a:prstGeom prst="line">
            <a:avLst/>
          </a:prstGeom>
          <a:noFill/>
          <a:ln w="57150">
            <a:solidFill>
              <a:srgbClr val="0000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3" name="Line 15"/>
          <p:cNvSpPr>
            <a:spLocks noChangeShapeType="1"/>
          </p:cNvSpPr>
          <p:nvPr/>
        </p:nvSpPr>
        <p:spPr bwMode="auto">
          <a:xfrm>
            <a:off x="9315927" y="4895315"/>
            <a:ext cx="662152" cy="0"/>
          </a:xfrm>
          <a:prstGeom prst="line">
            <a:avLst/>
          </a:prstGeom>
          <a:noFill/>
          <a:ln w="57150">
            <a:solidFill>
              <a:srgbClr val="0000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Line 16"/>
          <p:cNvSpPr>
            <a:spLocks noChangeShapeType="1"/>
          </p:cNvSpPr>
          <p:nvPr/>
        </p:nvSpPr>
        <p:spPr bwMode="auto">
          <a:xfrm flipV="1">
            <a:off x="9315927" y="4615915"/>
            <a:ext cx="662152" cy="279400"/>
          </a:xfrm>
          <a:prstGeom prst="line">
            <a:avLst/>
          </a:prstGeom>
          <a:noFill/>
          <a:ln w="57150">
            <a:solidFill>
              <a:srgbClr val="0000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5" name="Line 17"/>
          <p:cNvSpPr>
            <a:spLocks noChangeShapeType="1"/>
          </p:cNvSpPr>
          <p:nvPr/>
        </p:nvSpPr>
        <p:spPr bwMode="auto">
          <a:xfrm>
            <a:off x="9315927" y="4895315"/>
            <a:ext cx="662152" cy="279400"/>
          </a:xfrm>
          <a:prstGeom prst="line">
            <a:avLst/>
          </a:prstGeom>
          <a:noFill/>
          <a:ln w="57150">
            <a:solidFill>
              <a:srgbClr val="0000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6" name="Rectangle 23"/>
          <p:cNvSpPr>
            <a:spLocks noChangeArrowheads="1"/>
          </p:cNvSpPr>
          <p:nvPr/>
        </p:nvSpPr>
        <p:spPr bwMode="auto">
          <a:xfrm>
            <a:off x="7593588" y="5432923"/>
            <a:ext cx="223574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r>
              <a:rPr lang="en-US" sz="2400" b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Dual role event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905269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AutoNum type="arabicPeriod" startAt="3"/>
            </a:pPr>
            <a:r>
              <a:rPr lang="en-US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Duration </a:t>
            </a:r>
            <a:r>
              <a:rPr lang="en-US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(t</a:t>
            </a:r>
            <a:r>
              <a:rPr lang="en-US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Estimated 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time to perform a definite activity/task.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It is 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mentioned 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alongside with activity 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name. 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time unit for the project can be minutes, hours, work days, calendar days, weeks or months.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US" b="1" dirty="0" smtClean="0">
                <a:solidFill>
                  <a:srgbClr val="002060"/>
                </a:solidFill>
              </a:rPr>
              <a:t>             </a:t>
            </a:r>
            <a:r>
              <a:rPr lang="en-US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Activity </a:t>
            </a:r>
            <a:r>
              <a:rPr lang="en-US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Duration </a:t>
            </a:r>
            <a:r>
              <a:rPr lang="en-US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= Work </a:t>
            </a:r>
            <a:r>
              <a:rPr lang="en-US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Quantity/ Production rate</a:t>
            </a:r>
          </a:p>
          <a:p>
            <a:pPr marL="0" indent="0">
              <a:lnSpc>
                <a:spcPct val="100000"/>
              </a:lnSpc>
              <a:buNone/>
            </a:pPr>
            <a:endParaRPr lang="en-A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>
              <a:lnSpc>
                <a:spcPct val="100000"/>
              </a:lnSpc>
            </a:pPr>
            <a:r>
              <a:rPr lang="en-AU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CRITICAL PATH METHOD (CPM) TERMINOLOGIES (Cont’d…) </a:t>
            </a:r>
            <a:endParaRPr lang="en-AU" sz="36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Oval 4"/>
          <p:cNvSpPr>
            <a:spLocks noChangeArrowheads="1"/>
          </p:cNvSpPr>
          <p:nvPr/>
        </p:nvSpPr>
        <p:spPr bwMode="auto">
          <a:xfrm>
            <a:off x="4187777" y="5140885"/>
            <a:ext cx="457200" cy="609600"/>
          </a:xfrm>
          <a:prstGeom prst="ellipse">
            <a:avLst/>
          </a:prstGeom>
          <a:noFill/>
          <a:ln w="3810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Line 5"/>
          <p:cNvSpPr>
            <a:spLocks noChangeShapeType="1"/>
          </p:cNvSpPr>
          <p:nvPr/>
        </p:nvSpPr>
        <p:spPr bwMode="auto">
          <a:xfrm>
            <a:off x="4644977" y="5445685"/>
            <a:ext cx="1828800" cy="0"/>
          </a:xfrm>
          <a:prstGeom prst="line">
            <a:avLst/>
          </a:prstGeom>
          <a:noFill/>
          <a:ln w="38100">
            <a:solidFill>
              <a:srgbClr val="0000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Oval 6"/>
          <p:cNvSpPr>
            <a:spLocks noChangeArrowheads="1"/>
          </p:cNvSpPr>
          <p:nvPr/>
        </p:nvSpPr>
        <p:spPr bwMode="auto">
          <a:xfrm>
            <a:off x="6473777" y="5140885"/>
            <a:ext cx="457200" cy="533400"/>
          </a:xfrm>
          <a:prstGeom prst="ellipse">
            <a:avLst/>
          </a:prstGeom>
          <a:noFill/>
          <a:ln w="3810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Rectangle 9"/>
          <p:cNvSpPr>
            <a:spLocks noChangeArrowheads="1"/>
          </p:cNvSpPr>
          <p:nvPr/>
        </p:nvSpPr>
        <p:spPr bwMode="auto">
          <a:xfrm>
            <a:off x="4881517" y="5060221"/>
            <a:ext cx="1614545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marL="342900" indent="-342900">
              <a:spcBef>
                <a:spcPct val="20000"/>
              </a:spcBef>
            </a:pPr>
            <a:r>
              <a:rPr lang="en-US" b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Excavation (5)</a:t>
            </a:r>
            <a:endParaRPr lang="en-US" b="1" dirty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 Box 21"/>
          <p:cNvSpPr txBox="1">
            <a:spLocks noChangeArrowheads="1"/>
          </p:cNvSpPr>
          <p:nvPr/>
        </p:nvSpPr>
        <p:spPr bwMode="auto">
          <a:xfrm>
            <a:off x="4283294" y="5315024"/>
            <a:ext cx="228600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r>
              <a:rPr lang="en-US" sz="1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en-US" sz="1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 Box 8"/>
          <p:cNvSpPr txBox="1">
            <a:spLocks noChangeArrowheads="1"/>
          </p:cNvSpPr>
          <p:nvPr/>
        </p:nvSpPr>
        <p:spPr bwMode="auto">
          <a:xfrm>
            <a:off x="6549977" y="5293285"/>
            <a:ext cx="228600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r>
              <a:rPr lang="en-US" sz="1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lang="en-US" sz="1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909413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15552" y="1090840"/>
            <a:ext cx="10515600" cy="3607045"/>
          </a:xfrm>
        </p:spPr>
        <p:txBody>
          <a:bodyPr/>
          <a:lstStyle/>
          <a:p>
            <a:pPr marL="514350" indent="-514350">
              <a:buAutoNum type="arabicPeriod" startAt="4"/>
            </a:pPr>
            <a:r>
              <a:rPr lang="en-US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Dummy </a:t>
            </a:r>
            <a:r>
              <a:rPr lang="en-US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Activity  </a:t>
            </a:r>
            <a:endParaRPr lang="en-US" b="1" dirty="0" smtClean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 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dummy activity is an </a:t>
            </a: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imaginary (hypothetical) activity 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included in a network. </a:t>
            </a:r>
            <a:endParaRPr lang="en-US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Since 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it is not a real activity, it does not consume time, manpower, material and other resources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It is included in a network to </a:t>
            </a: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maintain the relationship 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between activities appropriately. It is represented by dotted arrow.</a:t>
            </a: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735169" y="0"/>
            <a:ext cx="10515600" cy="1325563"/>
          </a:xfrm>
        </p:spPr>
        <p:txBody>
          <a:bodyPr>
            <a:normAutofit/>
          </a:bodyPr>
          <a:lstStyle/>
          <a:p>
            <a:pPr algn="ctr">
              <a:lnSpc>
                <a:spcPct val="100000"/>
              </a:lnSpc>
            </a:pPr>
            <a:r>
              <a:rPr lang="en-AU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CRITICAL PATH METHOD (CPM) TERMINOLOGIES (Cont’d…) </a:t>
            </a:r>
            <a:endParaRPr lang="en-AU" sz="36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5" name="Group 26"/>
          <p:cNvGrpSpPr>
            <a:grpSpLocks/>
          </p:cNvGrpSpPr>
          <p:nvPr/>
        </p:nvGrpSpPr>
        <p:grpSpPr bwMode="auto">
          <a:xfrm>
            <a:off x="2203018" y="4703926"/>
            <a:ext cx="6684686" cy="1685228"/>
            <a:chOff x="1238" y="1827"/>
            <a:chExt cx="3587" cy="837"/>
          </a:xfrm>
        </p:grpSpPr>
        <p:sp>
          <p:nvSpPr>
            <p:cNvPr id="6" name="Line 8"/>
            <p:cNvSpPr>
              <a:spLocks noChangeShapeType="1"/>
            </p:cNvSpPr>
            <p:nvPr/>
          </p:nvSpPr>
          <p:spPr bwMode="auto">
            <a:xfrm>
              <a:off x="2832" y="2016"/>
              <a:ext cx="751" cy="12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en-US"/>
            </a:p>
          </p:txBody>
        </p:sp>
        <p:grpSp>
          <p:nvGrpSpPr>
            <p:cNvPr id="7" name="Group 25"/>
            <p:cNvGrpSpPr>
              <a:grpSpLocks/>
            </p:cNvGrpSpPr>
            <p:nvPr/>
          </p:nvGrpSpPr>
          <p:grpSpPr bwMode="auto">
            <a:xfrm>
              <a:off x="1238" y="1827"/>
              <a:ext cx="3587" cy="837"/>
              <a:chOff x="1118" y="2067"/>
              <a:chExt cx="3587" cy="837"/>
            </a:xfrm>
          </p:grpSpPr>
          <p:sp>
            <p:nvSpPr>
              <p:cNvPr id="10" name="Oval 4"/>
              <p:cNvSpPr>
                <a:spLocks noChangeArrowheads="1"/>
              </p:cNvSpPr>
              <p:nvPr/>
            </p:nvSpPr>
            <p:spPr bwMode="auto">
              <a:xfrm>
                <a:off x="1118" y="2136"/>
                <a:ext cx="288" cy="288"/>
              </a:xfrm>
              <a:prstGeom prst="ellipse">
                <a:avLst/>
              </a:prstGeom>
              <a:noFill/>
              <a:ln w="3810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1" name="Line 5"/>
              <p:cNvSpPr>
                <a:spLocks noChangeShapeType="1"/>
              </p:cNvSpPr>
              <p:nvPr/>
            </p:nvSpPr>
            <p:spPr bwMode="auto">
              <a:xfrm flipV="1">
                <a:off x="1373" y="2256"/>
                <a:ext cx="1027" cy="12"/>
              </a:xfrm>
              <a:prstGeom prst="line">
                <a:avLst/>
              </a:prstGeom>
              <a:noFill/>
              <a:ln w="38100">
                <a:solidFill>
                  <a:srgbClr val="000000"/>
                </a:solidFill>
                <a:round/>
                <a:headEnd/>
                <a:tailEnd type="triangle" w="med" len="med"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2" name="Oval 6"/>
              <p:cNvSpPr>
                <a:spLocks noChangeArrowheads="1"/>
              </p:cNvSpPr>
              <p:nvPr/>
            </p:nvSpPr>
            <p:spPr bwMode="auto">
              <a:xfrm>
                <a:off x="2400" y="2112"/>
                <a:ext cx="288" cy="288"/>
              </a:xfrm>
              <a:prstGeom prst="ellipse">
                <a:avLst/>
              </a:prstGeom>
              <a:noFill/>
              <a:ln w="3810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3" name="Oval 7"/>
              <p:cNvSpPr>
                <a:spLocks noChangeArrowheads="1"/>
              </p:cNvSpPr>
              <p:nvPr/>
            </p:nvSpPr>
            <p:spPr bwMode="auto">
              <a:xfrm>
                <a:off x="3465" y="2102"/>
                <a:ext cx="288" cy="288"/>
              </a:xfrm>
              <a:prstGeom prst="ellipse">
                <a:avLst/>
              </a:prstGeom>
              <a:noFill/>
              <a:ln w="3810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" name="Oval 9"/>
              <p:cNvSpPr>
                <a:spLocks noChangeArrowheads="1"/>
              </p:cNvSpPr>
              <p:nvPr/>
            </p:nvSpPr>
            <p:spPr bwMode="auto">
              <a:xfrm>
                <a:off x="4435" y="2106"/>
                <a:ext cx="270" cy="288"/>
              </a:xfrm>
              <a:prstGeom prst="ellipse">
                <a:avLst/>
              </a:prstGeom>
              <a:noFill/>
              <a:ln w="3810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" name="Oval 10"/>
              <p:cNvSpPr>
                <a:spLocks noChangeArrowheads="1"/>
              </p:cNvSpPr>
              <p:nvPr/>
            </p:nvSpPr>
            <p:spPr bwMode="auto">
              <a:xfrm>
                <a:off x="2400" y="2616"/>
                <a:ext cx="288" cy="288"/>
              </a:xfrm>
              <a:prstGeom prst="ellipse">
                <a:avLst/>
              </a:prstGeom>
              <a:noFill/>
              <a:ln w="3810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" name="Line 11"/>
              <p:cNvSpPr>
                <a:spLocks noChangeShapeType="1"/>
              </p:cNvSpPr>
              <p:nvPr/>
            </p:nvSpPr>
            <p:spPr bwMode="auto">
              <a:xfrm>
                <a:off x="1397" y="2268"/>
                <a:ext cx="1003" cy="420"/>
              </a:xfrm>
              <a:prstGeom prst="line">
                <a:avLst/>
              </a:prstGeom>
              <a:noFill/>
              <a:ln w="38100">
                <a:solidFill>
                  <a:srgbClr val="000000"/>
                </a:solidFill>
                <a:round/>
                <a:headEnd/>
                <a:tailEnd type="triangle" w="med" len="med"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" name="Line 12"/>
              <p:cNvSpPr>
                <a:spLocks noChangeShapeType="1"/>
              </p:cNvSpPr>
              <p:nvPr/>
            </p:nvSpPr>
            <p:spPr bwMode="auto">
              <a:xfrm flipV="1">
                <a:off x="2688" y="2334"/>
                <a:ext cx="848" cy="426"/>
              </a:xfrm>
              <a:prstGeom prst="line">
                <a:avLst/>
              </a:prstGeom>
              <a:noFill/>
              <a:ln w="38100">
                <a:solidFill>
                  <a:srgbClr val="000000"/>
                </a:solidFill>
                <a:prstDash val="dash"/>
                <a:round/>
                <a:headEnd/>
                <a:tailEnd type="triangle" w="med" len="med"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8" name="Line 13"/>
              <p:cNvSpPr>
                <a:spLocks noChangeShapeType="1"/>
              </p:cNvSpPr>
              <p:nvPr/>
            </p:nvSpPr>
            <p:spPr bwMode="auto">
              <a:xfrm flipV="1">
                <a:off x="3787" y="2250"/>
                <a:ext cx="648" cy="6"/>
              </a:xfrm>
              <a:prstGeom prst="line">
                <a:avLst/>
              </a:prstGeom>
              <a:noFill/>
              <a:ln w="38100">
                <a:solidFill>
                  <a:srgbClr val="000000"/>
                </a:solidFill>
                <a:round/>
                <a:headEnd/>
                <a:tailEnd type="triangle" w="med" len="med"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0" name="Text Box 15"/>
              <p:cNvSpPr txBox="1">
                <a:spLocks noChangeArrowheads="1"/>
              </p:cNvSpPr>
              <p:nvPr/>
            </p:nvSpPr>
            <p:spPr bwMode="auto">
              <a:xfrm>
                <a:off x="1618" y="2067"/>
                <a:ext cx="748" cy="183"/>
              </a:xfrm>
              <a:prstGeom prst="rect">
                <a:avLst/>
              </a:prstGeom>
              <a:noFill/>
              <a:ln w="38100">
                <a:noFill/>
                <a:miter lim="800000"/>
                <a:headEnd/>
                <a:tailEnd/>
              </a:ln>
            </p:spPr>
            <p:txBody>
              <a:bodyPr wrap="square"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b="1" dirty="0" smtClean="0"/>
                  <a:t>Excavation</a:t>
                </a:r>
                <a:endParaRPr lang="en-US" b="1" dirty="0"/>
              </a:p>
            </p:txBody>
          </p:sp>
          <p:sp>
            <p:nvSpPr>
              <p:cNvPr id="23" name="Line 18"/>
              <p:cNvSpPr>
                <a:spLocks noChangeShapeType="1"/>
              </p:cNvSpPr>
              <p:nvPr/>
            </p:nvSpPr>
            <p:spPr bwMode="auto">
              <a:xfrm flipH="1" flipV="1">
                <a:off x="3200" y="2562"/>
                <a:ext cx="432" cy="168"/>
              </a:xfrm>
              <a:prstGeom prst="line">
                <a:avLst/>
              </a:prstGeom>
              <a:noFill/>
              <a:ln w="38100">
                <a:solidFill>
                  <a:srgbClr val="000000"/>
                </a:solidFill>
                <a:round/>
                <a:headEnd/>
                <a:tailEnd type="triangle" w="med" len="med"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4" name="Text Box 20"/>
              <p:cNvSpPr txBox="1">
                <a:spLocks noChangeArrowheads="1"/>
              </p:cNvSpPr>
              <p:nvPr/>
            </p:nvSpPr>
            <p:spPr bwMode="auto">
              <a:xfrm>
                <a:off x="2448" y="2208"/>
                <a:ext cx="144" cy="144"/>
              </a:xfrm>
              <a:prstGeom prst="rect">
                <a:avLst/>
              </a:prstGeom>
              <a:noFill/>
              <a:ln w="38100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r>
                  <a:rPr lang="en-US" sz="1200" b="1"/>
                  <a:t>2</a:t>
                </a:r>
                <a:endParaRPr lang="en-US" b="1"/>
              </a:p>
            </p:txBody>
          </p:sp>
          <p:sp>
            <p:nvSpPr>
              <p:cNvPr id="25" name="Text Box 21"/>
              <p:cNvSpPr txBox="1">
                <a:spLocks noChangeArrowheads="1"/>
              </p:cNvSpPr>
              <p:nvPr/>
            </p:nvSpPr>
            <p:spPr bwMode="auto">
              <a:xfrm>
                <a:off x="3536" y="2184"/>
                <a:ext cx="144" cy="144"/>
              </a:xfrm>
              <a:prstGeom prst="rect">
                <a:avLst/>
              </a:prstGeom>
              <a:noFill/>
              <a:ln w="38100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r>
                  <a:rPr lang="en-US" sz="1200" b="1" dirty="0"/>
                  <a:t>3</a:t>
                </a:r>
                <a:endParaRPr lang="en-US" b="1" dirty="0"/>
              </a:p>
            </p:txBody>
          </p:sp>
          <p:sp>
            <p:nvSpPr>
              <p:cNvPr id="26" name="Text Box 23"/>
              <p:cNvSpPr txBox="1">
                <a:spLocks noChangeArrowheads="1"/>
              </p:cNvSpPr>
              <p:nvPr/>
            </p:nvSpPr>
            <p:spPr bwMode="auto">
              <a:xfrm>
                <a:off x="4498" y="2190"/>
                <a:ext cx="144" cy="144"/>
              </a:xfrm>
              <a:prstGeom prst="rect">
                <a:avLst/>
              </a:prstGeom>
              <a:noFill/>
              <a:ln w="38100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r>
                  <a:rPr lang="en-US" sz="1200" b="1" dirty="0"/>
                  <a:t>5</a:t>
                </a:r>
                <a:endParaRPr lang="en-US" b="1" dirty="0"/>
              </a:p>
            </p:txBody>
          </p:sp>
          <p:sp>
            <p:nvSpPr>
              <p:cNvPr id="27" name="Text Box 24"/>
              <p:cNvSpPr txBox="1">
                <a:spLocks noChangeArrowheads="1"/>
              </p:cNvSpPr>
              <p:nvPr/>
            </p:nvSpPr>
            <p:spPr bwMode="auto">
              <a:xfrm>
                <a:off x="3360" y="2688"/>
                <a:ext cx="1152" cy="182"/>
              </a:xfrm>
              <a:prstGeom prst="rect">
                <a:avLst/>
              </a:prstGeom>
              <a:noFill/>
              <a:ln w="38100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b="1">
                    <a:solidFill>
                      <a:srgbClr val="0000FF"/>
                    </a:solidFill>
                  </a:rPr>
                  <a:t>Dummy activity</a:t>
                </a:r>
              </a:p>
            </p:txBody>
          </p:sp>
        </p:grpSp>
        <p:sp>
          <p:nvSpPr>
            <p:cNvPr id="8" name="Text Box 19"/>
            <p:cNvSpPr txBox="1">
              <a:spLocks noChangeArrowheads="1"/>
            </p:cNvSpPr>
            <p:nvPr/>
          </p:nvSpPr>
          <p:spPr bwMode="auto">
            <a:xfrm>
              <a:off x="1325" y="1968"/>
              <a:ext cx="144" cy="144"/>
            </a:xfrm>
            <a:prstGeom prst="rect">
              <a:avLst/>
            </a:prstGeom>
            <a:noFill/>
            <a:ln w="38100">
              <a:noFill/>
              <a:miter lim="800000"/>
              <a:headEnd/>
              <a:tailEnd/>
            </a:ln>
          </p:spPr>
          <p:txBody>
            <a:bodyPr/>
            <a:lstStyle/>
            <a:p>
              <a:r>
                <a:rPr lang="en-US" sz="1200" b="1" dirty="0"/>
                <a:t>1</a:t>
              </a:r>
              <a:endParaRPr lang="en-US" b="1" dirty="0"/>
            </a:p>
          </p:txBody>
        </p:sp>
        <p:sp>
          <p:nvSpPr>
            <p:cNvPr id="9" name="Text Box 22"/>
            <p:cNvSpPr txBox="1">
              <a:spLocks noChangeArrowheads="1"/>
            </p:cNvSpPr>
            <p:nvPr/>
          </p:nvSpPr>
          <p:spPr bwMode="auto">
            <a:xfrm>
              <a:off x="2592" y="2448"/>
              <a:ext cx="144" cy="144"/>
            </a:xfrm>
            <a:prstGeom prst="rect">
              <a:avLst/>
            </a:prstGeom>
            <a:noFill/>
            <a:ln w="38100">
              <a:noFill/>
              <a:miter lim="800000"/>
              <a:headEnd/>
              <a:tailEnd/>
            </a:ln>
          </p:spPr>
          <p:txBody>
            <a:bodyPr/>
            <a:lstStyle/>
            <a:p>
              <a:r>
                <a:rPr lang="en-US" sz="1200" b="1"/>
                <a:t>4</a:t>
              </a:r>
              <a:endParaRPr lang="en-US" b="1"/>
            </a:p>
          </p:txBody>
        </p:sp>
      </p:grpSp>
      <p:sp>
        <p:nvSpPr>
          <p:cNvPr id="28" name="Text Box 15"/>
          <p:cNvSpPr txBox="1">
            <a:spLocks noChangeArrowheads="1"/>
          </p:cNvSpPr>
          <p:nvPr/>
        </p:nvSpPr>
        <p:spPr bwMode="auto">
          <a:xfrm rot="1525809">
            <a:off x="2783946" y="5526951"/>
            <a:ext cx="1847387" cy="369332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b="1" dirty="0" smtClean="0"/>
              <a:t>Supply of bricks</a:t>
            </a:r>
            <a:endParaRPr lang="en-US" b="1" dirty="0"/>
          </a:p>
        </p:txBody>
      </p:sp>
      <p:sp>
        <p:nvSpPr>
          <p:cNvPr id="29" name="Text Box 15"/>
          <p:cNvSpPr txBox="1">
            <a:spLocks noChangeArrowheads="1"/>
          </p:cNvSpPr>
          <p:nvPr/>
        </p:nvSpPr>
        <p:spPr bwMode="auto">
          <a:xfrm>
            <a:off x="5545361" y="4706635"/>
            <a:ext cx="1393963" cy="368455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b="1" dirty="0" smtClean="0"/>
              <a:t>Soling </a:t>
            </a:r>
            <a:endParaRPr lang="en-US" b="1" dirty="0"/>
          </a:p>
        </p:txBody>
      </p:sp>
      <p:sp>
        <p:nvSpPr>
          <p:cNvPr id="30" name="Text Box 15"/>
          <p:cNvSpPr txBox="1">
            <a:spLocks noChangeArrowheads="1"/>
          </p:cNvSpPr>
          <p:nvPr/>
        </p:nvSpPr>
        <p:spPr bwMode="auto">
          <a:xfrm>
            <a:off x="7229897" y="4703926"/>
            <a:ext cx="1393963" cy="368455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b="1" dirty="0" smtClean="0"/>
              <a:t>Brick Work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39763262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2215" y="1229067"/>
            <a:ext cx="10515600" cy="4351338"/>
          </a:xfrm>
        </p:spPr>
        <p:txBody>
          <a:bodyPr/>
          <a:lstStyle/>
          <a:p>
            <a:pPr marL="0" lvl="0" indent="0">
              <a:buNone/>
            </a:pPr>
            <a:r>
              <a:rPr lang="en-US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Grammatical purpose: </a:t>
            </a:r>
            <a:endParaRPr lang="en-US" b="1" dirty="0" smtClean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>
              <a:buFont typeface="Wingdings" panose="05000000000000000000" pitchFamily="2" charset="2"/>
              <a:buChar char="Ø"/>
            </a:pP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It 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is used to prevent two arrows having common beginning and end nodes for two or more activities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lvl="0" algn="just">
              <a:buFont typeface="Wingdings" panose="05000000000000000000" pitchFamily="2" charset="2"/>
              <a:buChar char="Ø"/>
            </a:pP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For example, consider the arrows of activities A and B; both starts from node 1 and end at node 2. </a:t>
            </a:r>
            <a:endParaRPr lang="en-US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>
              <a:buFont typeface="Wingdings" panose="05000000000000000000" pitchFamily="2" charset="2"/>
              <a:buChar char="Ø"/>
            </a:pP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Due 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 this an inconvenience results when the network is used for computation, i.e., uniqueness in the identification is lost. This inconvenience frequently leads to mistake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[7]</a:t>
            </a: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AU" dirty="0"/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803369" y="63151"/>
            <a:ext cx="10515600" cy="1325563"/>
          </a:xfrm>
        </p:spPr>
        <p:txBody>
          <a:bodyPr>
            <a:normAutofit/>
          </a:bodyPr>
          <a:lstStyle/>
          <a:p>
            <a:pPr algn="ctr">
              <a:lnSpc>
                <a:spcPct val="100000"/>
              </a:lnSpc>
            </a:pPr>
            <a:r>
              <a:rPr lang="en-AU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CRITICAL PATH METHOD (CPM) TERMINOLOGIES (Cont’d…) </a:t>
            </a:r>
            <a:endParaRPr lang="en-AU" sz="36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0" name="Picture 2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24457" y="4788354"/>
            <a:ext cx="4218590" cy="15841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89937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1166" y="1359799"/>
            <a:ext cx="10515600" cy="4351338"/>
          </a:xfrm>
        </p:spPr>
        <p:txBody>
          <a:bodyPr/>
          <a:lstStyle/>
          <a:p>
            <a:pPr marL="0" lvl="0" indent="0">
              <a:buNone/>
            </a:pPr>
            <a:r>
              <a:rPr lang="en-US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Logical </a:t>
            </a:r>
            <a:r>
              <a:rPr lang="en-US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purpose</a:t>
            </a:r>
            <a:endParaRPr lang="en-US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u="sng" dirty="0" smtClean="0"/>
              <a:t> 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Dummies are also used to give logical clear representation in a network having an activity common to two sets of operations running parallel to each other. </a:t>
            </a: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AU" dirty="0"/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761771" y="34236"/>
            <a:ext cx="10515600" cy="1325563"/>
          </a:xfrm>
        </p:spPr>
        <p:txBody>
          <a:bodyPr>
            <a:normAutofit/>
          </a:bodyPr>
          <a:lstStyle/>
          <a:p>
            <a:pPr algn="ctr">
              <a:lnSpc>
                <a:spcPct val="100000"/>
              </a:lnSpc>
            </a:pPr>
            <a:r>
              <a:rPr lang="en-AU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CRITICAL PATH METHOD (CPM) TERMINOLOGIES (Cont’d…) </a:t>
            </a:r>
            <a:endParaRPr lang="en-AU" sz="36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3418660"/>
            <a:ext cx="5181371" cy="2551269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6356001" y="3140022"/>
            <a:ext cx="4997799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AU" sz="28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Here, Activity D cannot be started until Activity A is completed. The inter dependency or logical relation between two activities are clearly known.</a:t>
            </a:r>
            <a:endParaRPr lang="en-AU" sz="28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569760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AU" b="1" u="sng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Graphical Representation of activities and events   </a:t>
            </a:r>
          </a:p>
          <a:p>
            <a:pPr marL="514350" indent="-514350">
              <a:buFont typeface="+mj-lt"/>
              <a:buAutoNum type="arabicPeriod"/>
            </a:pPr>
            <a:r>
              <a:rPr lang="en-AU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Activity on Arrow (AOA) system </a:t>
            </a:r>
          </a:p>
          <a:p>
            <a:pPr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 this system, an </a:t>
            </a:r>
            <a:r>
              <a:rPr lang="en-AU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activity is represented by an arrow 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with circles at both ends drawn from left hand side to the right hand side. </a:t>
            </a:r>
          </a:p>
          <a:p>
            <a:pPr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tail end of the arrow represents the start of an activity and head of arrow represents completion of activity. </a:t>
            </a:r>
          </a:p>
          <a:p>
            <a:pPr marL="0" indent="0">
              <a:buNone/>
            </a:pPr>
            <a:endParaRPr lang="en-AU" b="1" u="sng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>
              <a:lnSpc>
                <a:spcPct val="100000"/>
              </a:lnSpc>
            </a:pPr>
            <a:r>
              <a:rPr lang="en-AU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CRITICAL PATH METHOD (CPM) TERMINOLOGIES (Cont’d…) </a:t>
            </a:r>
            <a:endParaRPr lang="en-AU" sz="36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Oval 4"/>
          <p:cNvSpPr>
            <a:spLocks noChangeArrowheads="1"/>
          </p:cNvSpPr>
          <p:nvPr/>
        </p:nvSpPr>
        <p:spPr bwMode="auto">
          <a:xfrm>
            <a:off x="3917321" y="5308311"/>
            <a:ext cx="457200" cy="609600"/>
          </a:xfrm>
          <a:prstGeom prst="ellipse">
            <a:avLst/>
          </a:prstGeom>
          <a:noFill/>
          <a:ln w="3810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Line 5"/>
          <p:cNvSpPr>
            <a:spLocks noChangeShapeType="1"/>
          </p:cNvSpPr>
          <p:nvPr/>
        </p:nvSpPr>
        <p:spPr bwMode="auto">
          <a:xfrm>
            <a:off x="4374521" y="5613111"/>
            <a:ext cx="1828800" cy="0"/>
          </a:xfrm>
          <a:prstGeom prst="line">
            <a:avLst/>
          </a:prstGeom>
          <a:noFill/>
          <a:ln w="38100">
            <a:solidFill>
              <a:srgbClr val="0000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Oval 6"/>
          <p:cNvSpPr>
            <a:spLocks noChangeArrowheads="1"/>
          </p:cNvSpPr>
          <p:nvPr/>
        </p:nvSpPr>
        <p:spPr bwMode="auto">
          <a:xfrm>
            <a:off x="6203321" y="5308311"/>
            <a:ext cx="457200" cy="533400"/>
          </a:xfrm>
          <a:prstGeom prst="ellipse">
            <a:avLst/>
          </a:prstGeom>
          <a:noFill/>
          <a:ln w="3810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Rectangle 9"/>
          <p:cNvSpPr>
            <a:spLocks noChangeArrowheads="1"/>
          </p:cNvSpPr>
          <p:nvPr/>
        </p:nvSpPr>
        <p:spPr bwMode="auto">
          <a:xfrm>
            <a:off x="4611061" y="5227647"/>
            <a:ext cx="1287532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marL="342900" indent="-342900">
              <a:spcBef>
                <a:spcPct val="20000"/>
              </a:spcBef>
            </a:pPr>
            <a:r>
              <a:rPr lang="en-US" b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Excavation</a:t>
            </a:r>
            <a:endParaRPr lang="en-US" b="1" dirty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 Box 21"/>
          <p:cNvSpPr txBox="1">
            <a:spLocks noChangeArrowheads="1"/>
          </p:cNvSpPr>
          <p:nvPr/>
        </p:nvSpPr>
        <p:spPr bwMode="auto">
          <a:xfrm>
            <a:off x="4012838" y="5482450"/>
            <a:ext cx="228600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r>
              <a:rPr lang="en-US" sz="1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en-US" sz="1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 Box 8"/>
          <p:cNvSpPr txBox="1">
            <a:spLocks noChangeArrowheads="1"/>
          </p:cNvSpPr>
          <p:nvPr/>
        </p:nvSpPr>
        <p:spPr bwMode="auto">
          <a:xfrm>
            <a:off x="6279521" y="5460711"/>
            <a:ext cx="228600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r>
              <a:rPr lang="en-US" sz="1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lang="en-US" sz="1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692131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0563" y="1434516"/>
            <a:ext cx="10515600" cy="3635017"/>
          </a:xfrm>
        </p:spPr>
        <p:txBody>
          <a:bodyPr>
            <a:normAutofit/>
          </a:bodyPr>
          <a:lstStyle/>
          <a:p>
            <a:pPr marL="514350" indent="-514350">
              <a:buAutoNum type="arabicPeriod" startAt="2"/>
            </a:pPr>
            <a:r>
              <a:rPr lang="en-AU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Activity </a:t>
            </a:r>
            <a:r>
              <a:rPr lang="en-AU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on </a:t>
            </a:r>
            <a:r>
              <a:rPr lang="en-AU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Node </a:t>
            </a:r>
            <a:r>
              <a:rPr lang="en-AU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AU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AON) </a:t>
            </a:r>
            <a:r>
              <a:rPr lang="en-AU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system </a:t>
            </a:r>
            <a:endParaRPr lang="en-AU" b="1" dirty="0" smtClean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 this system, activities are represented by nodes or circles. 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Arrow only shows the dependence of activities on each other. 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No dummy activity is required to represent the inter dependency between succeeding and preceding activity. 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It is also called </a:t>
            </a:r>
            <a:r>
              <a:rPr lang="en-AU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precedence diagramming method (PDM) </a:t>
            </a:r>
            <a:endParaRPr lang="en-AU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AU" dirty="0" smtClean="0"/>
              <a:t> </a:t>
            </a:r>
            <a:endParaRPr lang="en-AU" dirty="0"/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657045" y="108953"/>
            <a:ext cx="10515600" cy="1325563"/>
          </a:xfrm>
        </p:spPr>
        <p:txBody>
          <a:bodyPr>
            <a:normAutofit/>
          </a:bodyPr>
          <a:lstStyle/>
          <a:p>
            <a:pPr algn="ctr">
              <a:lnSpc>
                <a:spcPct val="100000"/>
              </a:lnSpc>
            </a:pPr>
            <a:r>
              <a:rPr lang="en-AU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CRITICAL PATH METHOD (CPM) TERMINOLOGIES (Cont’d…) </a:t>
            </a:r>
            <a:endParaRPr lang="en-AU" sz="36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838334" y="4544419"/>
            <a:ext cx="2176529" cy="1506828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7" name="TextBox 6"/>
          <p:cNvSpPr txBox="1"/>
          <p:nvPr/>
        </p:nvSpPr>
        <p:spPr>
          <a:xfrm>
            <a:off x="2838334" y="4544419"/>
            <a:ext cx="4121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b="1" dirty="0" smtClean="0"/>
              <a:t>ES</a:t>
            </a:r>
            <a:endParaRPr lang="en-AU" b="1" dirty="0"/>
          </a:p>
        </p:txBody>
      </p:sp>
      <p:sp>
        <p:nvSpPr>
          <p:cNvPr id="8" name="TextBox 7"/>
          <p:cNvSpPr txBox="1"/>
          <p:nvPr/>
        </p:nvSpPr>
        <p:spPr>
          <a:xfrm>
            <a:off x="4602739" y="4544419"/>
            <a:ext cx="4121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b="1" dirty="0" smtClean="0"/>
              <a:t>EF</a:t>
            </a:r>
            <a:endParaRPr lang="en-AU" b="1" dirty="0"/>
          </a:p>
        </p:txBody>
      </p:sp>
      <p:sp>
        <p:nvSpPr>
          <p:cNvPr id="9" name="TextBox 8"/>
          <p:cNvSpPr txBox="1"/>
          <p:nvPr/>
        </p:nvSpPr>
        <p:spPr>
          <a:xfrm>
            <a:off x="2838334" y="5669035"/>
            <a:ext cx="4121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b="1" dirty="0" smtClean="0"/>
              <a:t>LS</a:t>
            </a:r>
            <a:endParaRPr lang="en-AU" b="1" dirty="0"/>
          </a:p>
        </p:txBody>
      </p:sp>
      <p:sp>
        <p:nvSpPr>
          <p:cNvPr id="10" name="TextBox 9"/>
          <p:cNvSpPr txBox="1"/>
          <p:nvPr/>
        </p:nvSpPr>
        <p:spPr>
          <a:xfrm>
            <a:off x="4602739" y="5669035"/>
            <a:ext cx="4121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b="1" dirty="0" smtClean="0"/>
              <a:t>LF</a:t>
            </a:r>
            <a:endParaRPr lang="en-AU" b="1" dirty="0"/>
          </a:p>
        </p:txBody>
      </p:sp>
      <p:sp>
        <p:nvSpPr>
          <p:cNvPr id="11" name="TextBox 10"/>
          <p:cNvSpPr txBox="1"/>
          <p:nvPr/>
        </p:nvSpPr>
        <p:spPr>
          <a:xfrm>
            <a:off x="3184453" y="5022704"/>
            <a:ext cx="167103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ACTIVITY A</a:t>
            </a:r>
          </a:p>
          <a:p>
            <a:r>
              <a:rPr lang="en-AU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AU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</a:t>
            </a:r>
            <a:endParaRPr lang="en-AU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6367144" y="4531539"/>
            <a:ext cx="2176529" cy="1506828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13" name="TextBox 12"/>
          <p:cNvSpPr txBox="1"/>
          <p:nvPr/>
        </p:nvSpPr>
        <p:spPr>
          <a:xfrm>
            <a:off x="6367144" y="4531539"/>
            <a:ext cx="4121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b="1" dirty="0" smtClean="0"/>
              <a:t>ES</a:t>
            </a:r>
            <a:endParaRPr lang="en-AU" b="1" dirty="0"/>
          </a:p>
        </p:txBody>
      </p:sp>
      <p:sp>
        <p:nvSpPr>
          <p:cNvPr id="14" name="TextBox 13"/>
          <p:cNvSpPr txBox="1"/>
          <p:nvPr/>
        </p:nvSpPr>
        <p:spPr>
          <a:xfrm>
            <a:off x="8131549" y="4531539"/>
            <a:ext cx="4121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b="1" dirty="0" smtClean="0"/>
              <a:t>EF</a:t>
            </a:r>
            <a:endParaRPr lang="en-AU" b="1" dirty="0"/>
          </a:p>
        </p:txBody>
      </p:sp>
      <p:sp>
        <p:nvSpPr>
          <p:cNvPr id="15" name="TextBox 14"/>
          <p:cNvSpPr txBox="1"/>
          <p:nvPr/>
        </p:nvSpPr>
        <p:spPr>
          <a:xfrm>
            <a:off x="6367144" y="5656155"/>
            <a:ext cx="4121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b="1" dirty="0" smtClean="0"/>
              <a:t>LS</a:t>
            </a:r>
            <a:endParaRPr lang="en-AU" b="1" dirty="0"/>
          </a:p>
        </p:txBody>
      </p:sp>
      <p:sp>
        <p:nvSpPr>
          <p:cNvPr id="16" name="TextBox 15"/>
          <p:cNvSpPr txBox="1"/>
          <p:nvPr/>
        </p:nvSpPr>
        <p:spPr>
          <a:xfrm>
            <a:off x="8131549" y="5656155"/>
            <a:ext cx="4121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b="1" dirty="0" smtClean="0"/>
              <a:t>LF</a:t>
            </a:r>
            <a:endParaRPr lang="en-AU" b="1" dirty="0"/>
          </a:p>
        </p:txBody>
      </p:sp>
      <p:sp>
        <p:nvSpPr>
          <p:cNvPr id="17" name="TextBox 16"/>
          <p:cNvSpPr txBox="1"/>
          <p:nvPr/>
        </p:nvSpPr>
        <p:spPr>
          <a:xfrm>
            <a:off x="6750287" y="5022704"/>
            <a:ext cx="15293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ACTIVITY B</a:t>
            </a:r>
          </a:p>
        </p:txBody>
      </p:sp>
      <p:cxnSp>
        <p:nvCxnSpPr>
          <p:cNvPr id="19" name="Straight Arrow Connector 18"/>
          <p:cNvCxnSpPr>
            <a:stCxn id="6" idx="3"/>
            <a:endCxn id="12" idx="1"/>
          </p:cNvCxnSpPr>
          <p:nvPr/>
        </p:nvCxnSpPr>
        <p:spPr>
          <a:xfrm flipV="1">
            <a:off x="5014863" y="5284953"/>
            <a:ext cx="1352281" cy="12880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180277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696835"/>
            <a:ext cx="10515600" cy="4351338"/>
          </a:xfrm>
        </p:spPr>
        <p:txBody>
          <a:bodyPr/>
          <a:lstStyle/>
          <a:p>
            <a:pPr marL="514350" indent="-514350">
              <a:buAutoNum type="arabicPeriod" startAt="5"/>
            </a:pPr>
            <a:r>
              <a:rPr lang="en-AU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Earliest start time (EST) 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AU" dirty="0"/>
              <a:t> 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It 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is the earliest possible time that the activity can start. </a:t>
            </a:r>
          </a:p>
          <a:p>
            <a:pPr marL="514350" indent="-514350">
              <a:buAutoNum type="arabicPeriod" startAt="6"/>
            </a:pPr>
            <a:r>
              <a:rPr lang="en-AU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Earliest finish time (EFT) </a:t>
            </a:r>
          </a:p>
          <a:p>
            <a:pPr lvl="0"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It is the earliest possible time for completion of an activity or operation without delaying the project completion time. </a:t>
            </a:r>
            <a:endParaRPr lang="en-US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It 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can be computed by adding activity duration by EST.</a:t>
            </a: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>
              <a:lnSpc>
                <a:spcPct val="100000"/>
              </a:lnSpc>
            </a:pPr>
            <a:r>
              <a:rPr lang="en-AU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CRITICAL PATH METHOD (CPM) TERMINOLOGIES (Cont’d…) </a:t>
            </a:r>
            <a:endParaRPr lang="en-AU" sz="36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68276" y="5053578"/>
            <a:ext cx="3459792" cy="994595"/>
          </a:xfrm>
          <a:prstGeom prst="rect">
            <a:avLst/>
          </a:prstGeom>
        </p:spPr>
      </p:pic>
      <p:sp>
        <p:nvSpPr>
          <p:cNvPr id="6" name="Text Box 2"/>
          <p:cNvSpPr txBox="1">
            <a:spLocks noChangeArrowheads="1"/>
          </p:cNvSpPr>
          <p:nvPr/>
        </p:nvSpPr>
        <p:spPr bwMode="auto">
          <a:xfrm>
            <a:off x="5905141" y="5231792"/>
            <a:ext cx="3721573" cy="6381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800"/>
              </a:spcAft>
              <a:buClrTx/>
              <a:buSzTx/>
              <a:buFontTx/>
              <a:buNone/>
              <a:tabLst/>
            </a:pPr>
            <a:r>
              <a:rPr kumimoji="0" lang="en-AU" sz="2400" b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anose="02020603050405020304" pitchFamily="18" charset="0"/>
              </a:rPr>
              <a:t>EFT (</a:t>
            </a:r>
            <a:r>
              <a:rPr kumimoji="0" lang="en-AU" sz="2400" b="1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anose="02020603050405020304" pitchFamily="18" charset="0"/>
              </a:rPr>
              <a:t>i</a:t>
            </a:r>
            <a:r>
              <a:rPr kumimoji="0" lang="en-AU" sz="2400" b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anose="02020603050405020304" pitchFamily="18" charset="0"/>
              </a:rPr>
              <a:t>-j) =</a:t>
            </a:r>
            <a:r>
              <a:rPr kumimoji="0" lang="en-AU" sz="2400" b="1" u="none" strike="noStrike" cap="none" normalizeH="0" baseline="3000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anose="02020603050405020304" pitchFamily="18" charset="0"/>
              </a:rPr>
              <a:t> </a:t>
            </a:r>
            <a:r>
              <a:rPr kumimoji="0" lang="en-AU" sz="2400" b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anose="02020603050405020304" pitchFamily="18" charset="0"/>
              </a:rPr>
              <a:t>EST (</a:t>
            </a:r>
            <a:r>
              <a:rPr kumimoji="0" lang="en-AU" sz="2400" b="1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anose="02020603050405020304" pitchFamily="18" charset="0"/>
              </a:rPr>
              <a:t>i</a:t>
            </a:r>
            <a:r>
              <a:rPr kumimoji="0" lang="en-AU" sz="2400" b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anose="02020603050405020304" pitchFamily="18" charset="0"/>
              </a:rPr>
              <a:t>-j) + </a:t>
            </a:r>
            <a:r>
              <a:rPr kumimoji="0" lang="en-AU" sz="2400" b="1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anose="02020603050405020304" pitchFamily="18" charset="0"/>
              </a:rPr>
              <a:t>t</a:t>
            </a:r>
            <a:r>
              <a:rPr kumimoji="0" lang="en-AU" sz="2400" b="1" u="none" strike="noStrike" cap="none" normalizeH="0" baseline="3000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anose="02020603050405020304" pitchFamily="18" charset="0"/>
              </a:rPr>
              <a:t>i</a:t>
            </a:r>
            <a:r>
              <a:rPr kumimoji="0" lang="en-AU" sz="2400" b="1" u="none" strike="noStrike" cap="none" normalizeH="0" baseline="3000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anose="02020603050405020304" pitchFamily="18" charset="0"/>
              </a:rPr>
              <a:t>-j</a:t>
            </a:r>
            <a:endParaRPr kumimoji="0" lang="en-AU" sz="2400" b="1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084615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AutoNum type="arabicPeriod" startAt="7"/>
            </a:pPr>
            <a:r>
              <a:rPr lang="en-AU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Latest </a:t>
            </a:r>
            <a:r>
              <a:rPr lang="en-AU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finish </a:t>
            </a:r>
            <a:r>
              <a:rPr lang="en-AU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time (LFT)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It is the latest possible time that an activity can be finished based on the logic and duration identified on the network without extending the project duration. 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[8]</a:t>
            </a:r>
          </a:p>
          <a:p>
            <a:pPr marL="514350" indent="-514350" algn="just">
              <a:lnSpc>
                <a:spcPct val="100000"/>
              </a:lnSpc>
              <a:buAutoNum type="arabicPeriod" startAt="8"/>
            </a:pPr>
            <a:r>
              <a:rPr lang="en-AU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Latest start time (LST)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It is the latest possible time; an activity can be started without delaying the 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project.</a:t>
            </a: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>
              <a:lnSpc>
                <a:spcPct val="100000"/>
              </a:lnSpc>
            </a:pPr>
            <a:r>
              <a:rPr lang="en-AU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CRITICAL PATH METHOD (CPM) TERMINOLOGIES (Cont’d…) </a:t>
            </a:r>
            <a:endParaRPr lang="en-AU" sz="36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7443" y="5317305"/>
            <a:ext cx="3459792" cy="994595"/>
          </a:xfrm>
          <a:prstGeom prst="rect">
            <a:avLst/>
          </a:prstGeom>
        </p:spPr>
      </p:pic>
      <p:sp>
        <p:nvSpPr>
          <p:cNvPr id="12" name="Rectangle 11"/>
          <p:cNvSpPr/>
          <p:nvPr/>
        </p:nvSpPr>
        <p:spPr>
          <a:xfrm>
            <a:off x="6789172" y="5424886"/>
            <a:ext cx="3586303" cy="4901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28600" algn="ctr">
              <a:lnSpc>
                <a:spcPct val="115000"/>
              </a:lnSpc>
              <a:tabLst>
                <a:tab pos="962025" algn="l"/>
              </a:tabLst>
            </a:pPr>
            <a:r>
              <a:rPr lang="en-US" sz="2400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LST (</a:t>
            </a:r>
            <a:r>
              <a:rPr lang="en-US" sz="2400" b="1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</a:t>
            </a:r>
            <a:r>
              <a:rPr lang="en-US" sz="2400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-j) =</a:t>
            </a:r>
            <a:r>
              <a:rPr lang="en-US" sz="2400" b="1" baseline="30000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LFT (</a:t>
            </a:r>
            <a:r>
              <a:rPr lang="en-US" sz="2400" b="1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</a:t>
            </a:r>
            <a:r>
              <a:rPr lang="en-US" sz="2400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-j) - </a:t>
            </a:r>
            <a:r>
              <a:rPr lang="en-US" sz="2400" b="1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</a:t>
            </a:r>
            <a:r>
              <a:rPr lang="en-US" sz="2400" b="1" baseline="30000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</a:t>
            </a:r>
            <a:r>
              <a:rPr lang="en-US" sz="2400" b="1" baseline="30000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-j</a:t>
            </a:r>
            <a:endParaRPr lang="en-AU" sz="2400" dirty="0">
              <a:solidFill>
                <a:srgbClr val="FF0000"/>
              </a:solidFill>
              <a:effectLst/>
              <a:latin typeface="Calibri" panose="020F0502020204030204" pitchFamily="34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460783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62155" y="1558102"/>
            <a:ext cx="10515600" cy="4351338"/>
          </a:xfrm>
        </p:spPr>
        <p:txBody>
          <a:bodyPr/>
          <a:lstStyle/>
          <a:p>
            <a:pPr marL="514350" indent="-514350">
              <a:buAutoNum type="arabicPeriod" startAt="9"/>
            </a:pPr>
            <a:r>
              <a:rPr lang="en-AU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Float / Slack 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en-AU" dirty="0"/>
              <a:t> 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free time available to the activity is called float or slack. </a:t>
            </a:r>
          </a:p>
          <a:p>
            <a:pPr marL="514350" indent="-514350" algn="just">
              <a:buAutoNum type="alphaLcParenBoth"/>
            </a:pPr>
            <a:r>
              <a:rPr lang="en-AU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Total float (TF) </a:t>
            </a:r>
          </a:p>
          <a:p>
            <a:pPr algn="just"/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It is the extra time available when the start or finish of an activity can be delayed, without delaying the completion of the project. [5]</a:t>
            </a: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>
              <a:lnSpc>
                <a:spcPct val="100000"/>
              </a:lnSpc>
            </a:pPr>
            <a:r>
              <a:rPr lang="en-AU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CRITICAL PATH METHOD (CPM) TERMINOLOGIES (Cont’d…) </a:t>
            </a:r>
            <a:endParaRPr lang="en-AU" sz="36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Oval 4"/>
          <p:cNvSpPr/>
          <p:nvPr/>
        </p:nvSpPr>
        <p:spPr>
          <a:xfrm>
            <a:off x="776378" y="4464200"/>
            <a:ext cx="838200" cy="838200"/>
          </a:xfrm>
          <a:prstGeom prst="ellipse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928778" y="4692800"/>
            <a:ext cx="5334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endParaRPr lang="en-US" sz="20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7" name="Straight Arrow Connector 6"/>
          <p:cNvCxnSpPr/>
          <p:nvPr/>
        </p:nvCxnSpPr>
        <p:spPr>
          <a:xfrm>
            <a:off x="1614578" y="4921400"/>
            <a:ext cx="2971800" cy="1588"/>
          </a:xfrm>
          <a:prstGeom prst="straightConnector1">
            <a:avLst/>
          </a:prstGeom>
          <a:ln w="38100">
            <a:solidFill>
              <a:schemeClr val="accent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Oval 7"/>
          <p:cNvSpPr/>
          <p:nvPr/>
        </p:nvSpPr>
        <p:spPr>
          <a:xfrm>
            <a:off x="4586378" y="4464200"/>
            <a:ext cx="838200" cy="838200"/>
          </a:xfrm>
          <a:prstGeom prst="ellipse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738778" y="4692800"/>
            <a:ext cx="5334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</a:t>
            </a:r>
          </a:p>
        </p:txBody>
      </p:sp>
      <p:cxnSp>
        <p:nvCxnSpPr>
          <p:cNvPr id="10" name="Straight Connector 9"/>
          <p:cNvCxnSpPr/>
          <p:nvPr/>
        </p:nvCxnSpPr>
        <p:spPr>
          <a:xfrm rot="5400000">
            <a:off x="2262278" y="4883300"/>
            <a:ext cx="3810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 rot="5400000">
            <a:off x="3481478" y="4883300"/>
            <a:ext cx="3810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Box 11"/>
          <p:cNvSpPr txBox="1"/>
          <p:nvPr/>
        </p:nvSpPr>
        <p:spPr>
          <a:xfrm>
            <a:off x="776378" y="5302400"/>
            <a:ext cx="1143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EST(</a:t>
            </a:r>
            <a:r>
              <a:rPr lang="en-US" sz="2000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en-US" sz="20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-j)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919378" y="5302400"/>
            <a:ext cx="1143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LST(</a:t>
            </a:r>
            <a:r>
              <a:rPr lang="en-US" sz="2000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en-US" sz="20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-j)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3062378" y="5302400"/>
            <a:ext cx="1143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EFT(</a:t>
            </a:r>
            <a:r>
              <a:rPr lang="en-US" sz="2000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en-US" sz="20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-j)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4205378" y="5302400"/>
            <a:ext cx="1219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LFT(</a:t>
            </a:r>
            <a:r>
              <a:rPr lang="en-US" sz="2000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en-US" sz="20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-j)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1538378" y="4311800"/>
            <a:ext cx="9906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TF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3595778" y="4311800"/>
            <a:ext cx="9906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TF</a:t>
            </a:r>
          </a:p>
        </p:txBody>
      </p:sp>
      <p:cxnSp>
        <p:nvCxnSpPr>
          <p:cNvPr id="18" name="Straight Arrow Connector 17"/>
          <p:cNvCxnSpPr/>
          <p:nvPr/>
        </p:nvCxnSpPr>
        <p:spPr>
          <a:xfrm>
            <a:off x="1614578" y="4692800"/>
            <a:ext cx="838200" cy="1588"/>
          </a:xfrm>
          <a:prstGeom prst="straightConnector1">
            <a:avLst/>
          </a:prstGeom>
          <a:ln w="28575">
            <a:solidFill>
              <a:srgbClr val="FFFF00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Arrow Connector 18"/>
          <p:cNvCxnSpPr/>
          <p:nvPr/>
        </p:nvCxnSpPr>
        <p:spPr>
          <a:xfrm>
            <a:off x="3671978" y="4769000"/>
            <a:ext cx="914400" cy="1588"/>
          </a:xfrm>
          <a:prstGeom prst="straightConnector1">
            <a:avLst/>
          </a:prstGeom>
          <a:ln w="28575">
            <a:solidFill>
              <a:srgbClr val="FFFF00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Arrow Connector 19"/>
          <p:cNvCxnSpPr/>
          <p:nvPr/>
        </p:nvCxnSpPr>
        <p:spPr>
          <a:xfrm>
            <a:off x="1462178" y="4349106"/>
            <a:ext cx="3124200" cy="1588"/>
          </a:xfrm>
          <a:prstGeom prst="straightConnector1">
            <a:avLst/>
          </a:prstGeom>
          <a:ln w="28575">
            <a:solidFill>
              <a:srgbClr val="0000CC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TextBox 20"/>
          <p:cNvSpPr txBox="1"/>
          <p:nvPr/>
        </p:nvSpPr>
        <p:spPr>
          <a:xfrm>
            <a:off x="2605178" y="4007000"/>
            <a:ext cx="9906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t(</a:t>
            </a:r>
            <a:r>
              <a:rPr lang="en-US" sz="2000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en-US" sz="20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-j)</a:t>
            </a:r>
          </a:p>
        </p:txBody>
      </p:sp>
      <p:sp>
        <p:nvSpPr>
          <p:cNvPr id="2" name="Rectangle 1"/>
          <p:cNvSpPr/>
          <p:nvPr/>
        </p:nvSpPr>
        <p:spPr>
          <a:xfrm>
            <a:off x="5591355" y="4179016"/>
            <a:ext cx="594360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14350" indent="-514350">
              <a:buNone/>
            </a:pP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EFT (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-j) = EST (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-j) + t (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-j) </a:t>
            </a:r>
          </a:p>
          <a:p>
            <a:pPr marL="514350" indent="-514350">
              <a:buNone/>
            </a:pP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LFT (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-j) = LST (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-j) + t(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-j) </a:t>
            </a:r>
          </a:p>
          <a:p>
            <a:pPr marL="514350" indent="-514350">
              <a:buNone/>
            </a:pP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LFT (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-j) – EFT (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-j) = LST (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-j) – EST (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-j) </a:t>
            </a:r>
          </a:p>
          <a:p>
            <a:pPr marL="514350" indent="-514350">
              <a:buNone/>
            </a:pPr>
            <a:r>
              <a:rPr lang="en-US" sz="20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TF = LFT (</a:t>
            </a:r>
            <a:r>
              <a:rPr lang="en-US" sz="2000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en-US" sz="20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-j) – EFT (</a:t>
            </a:r>
            <a:r>
              <a:rPr lang="en-US" sz="2000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en-US" sz="20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-j)  OR     LST (</a:t>
            </a:r>
            <a:r>
              <a:rPr lang="en-US" sz="2000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en-US" sz="20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-j) – EST (</a:t>
            </a:r>
            <a:r>
              <a:rPr lang="en-US" sz="2000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en-US" sz="20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-j)</a:t>
            </a:r>
          </a:p>
        </p:txBody>
      </p:sp>
    </p:spTree>
    <p:extLst>
      <p:ext uri="{BB962C8B-B14F-4D97-AF65-F5344CB8AC3E}">
        <p14:creationId xmlns:p14="http://schemas.microsoft.com/office/powerpoint/2010/main" val="10403997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4"/>
            <a:ext cx="10515600" cy="4781237"/>
          </a:xfrm>
        </p:spPr>
        <p:txBody>
          <a:bodyPr/>
          <a:lstStyle/>
          <a:p>
            <a:pPr marL="514350" indent="-514350">
              <a:buAutoNum type="alphaLcParenBoth" startAt="2"/>
            </a:pPr>
            <a:r>
              <a:rPr lang="en-AU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Free </a:t>
            </a:r>
            <a:r>
              <a:rPr lang="en-AU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float </a:t>
            </a:r>
            <a:r>
              <a:rPr lang="en-AU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(FF</a:t>
            </a:r>
            <a:r>
              <a:rPr lang="en-AU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endParaRPr lang="en-AU" b="1" dirty="0" smtClean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It is the delay that can be permitted in an activity so that succeeding activities in the path are not affected. [2]</a:t>
            </a:r>
          </a:p>
          <a:p>
            <a:pPr algn="just"/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 other words, It is the extra time available when the activity is delayed without delaying the early start time of succeeding activity. </a:t>
            </a: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AU" dirty="0"/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>
              <a:lnSpc>
                <a:spcPct val="100000"/>
              </a:lnSpc>
            </a:pPr>
            <a:r>
              <a:rPr lang="en-AU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CRITICAL PATH METHOD (CPM) TERMINOLOGIES (Cont’d…) </a:t>
            </a:r>
            <a:endParaRPr lang="en-AU" sz="36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Oval 4"/>
          <p:cNvSpPr/>
          <p:nvPr/>
        </p:nvSpPr>
        <p:spPr>
          <a:xfrm>
            <a:off x="3036194" y="4395989"/>
            <a:ext cx="838200" cy="838200"/>
          </a:xfrm>
          <a:prstGeom prst="ellipse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188594" y="4624589"/>
            <a:ext cx="5334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endParaRPr lang="en-US" sz="20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Oval 6"/>
          <p:cNvSpPr/>
          <p:nvPr/>
        </p:nvSpPr>
        <p:spPr>
          <a:xfrm>
            <a:off x="5626994" y="4395989"/>
            <a:ext cx="838200" cy="838200"/>
          </a:xfrm>
          <a:prstGeom prst="ellipse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779394" y="4624589"/>
            <a:ext cx="5334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</a:t>
            </a:r>
          </a:p>
        </p:txBody>
      </p:sp>
      <p:sp>
        <p:nvSpPr>
          <p:cNvPr id="9" name="Oval 8"/>
          <p:cNvSpPr/>
          <p:nvPr/>
        </p:nvSpPr>
        <p:spPr>
          <a:xfrm>
            <a:off x="7989194" y="4395989"/>
            <a:ext cx="838200" cy="838200"/>
          </a:xfrm>
          <a:prstGeom prst="ellipse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8141594" y="4624589"/>
            <a:ext cx="5334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</a:p>
        </p:txBody>
      </p:sp>
      <p:cxnSp>
        <p:nvCxnSpPr>
          <p:cNvPr id="11" name="Straight Arrow Connector 10"/>
          <p:cNvCxnSpPr/>
          <p:nvPr/>
        </p:nvCxnSpPr>
        <p:spPr>
          <a:xfrm>
            <a:off x="3874394" y="4929389"/>
            <a:ext cx="1752600" cy="1588"/>
          </a:xfrm>
          <a:prstGeom prst="straightConnector1">
            <a:avLst/>
          </a:prstGeom>
          <a:ln w="38100">
            <a:solidFill>
              <a:schemeClr val="accent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Arrow Connector 11"/>
          <p:cNvCxnSpPr/>
          <p:nvPr/>
        </p:nvCxnSpPr>
        <p:spPr>
          <a:xfrm>
            <a:off x="6465194" y="4929389"/>
            <a:ext cx="1600200" cy="1588"/>
          </a:xfrm>
          <a:prstGeom prst="straightConnector1">
            <a:avLst/>
          </a:prstGeom>
          <a:ln w="38100">
            <a:solidFill>
              <a:schemeClr val="accent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Box 12"/>
          <p:cNvSpPr txBox="1"/>
          <p:nvPr/>
        </p:nvSpPr>
        <p:spPr>
          <a:xfrm>
            <a:off x="3036194" y="5234189"/>
            <a:ext cx="1143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EST(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-j)</a:t>
            </a:r>
          </a:p>
        </p:txBody>
      </p:sp>
      <p:cxnSp>
        <p:nvCxnSpPr>
          <p:cNvPr id="14" name="Straight Connector 13"/>
          <p:cNvCxnSpPr/>
          <p:nvPr/>
        </p:nvCxnSpPr>
        <p:spPr>
          <a:xfrm rot="5400000">
            <a:off x="4674494" y="4967489"/>
            <a:ext cx="3810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extBox 14"/>
          <p:cNvSpPr txBox="1"/>
          <p:nvPr/>
        </p:nvSpPr>
        <p:spPr>
          <a:xfrm>
            <a:off x="4331594" y="5234189"/>
            <a:ext cx="1143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EFT(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-j)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5474594" y="5234189"/>
            <a:ext cx="1219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EST(j-k)</a:t>
            </a:r>
          </a:p>
        </p:txBody>
      </p:sp>
      <p:cxnSp>
        <p:nvCxnSpPr>
          <p:cNvPr id="17" name="Straight Arrow Connector 16"/>
          <p:cNvCxnSpPr/>
          <p:nvPr/>
        </p:nvCxnSpPr>
        <p:spPr>
          <a:xfrm>
            <a:off x="4864994" y="4624589"/>
            <a:ext cx="838200" cy="1588"/>
          </a:xfrm>
          <a:prstGeom prst="straightConnector1">
            <a:avLst/>
          </a:prstGeom>
          <a:ln w="28575">
            <a:solidFill>
              <a:srgbClr val="FFFF00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TextBox 17"/>
          <p:cNvSpPr txBox="1"/>
          <p:nvPr/>
        </p:nvSpPr>
        <p:spPr>
          <a:xfrm>
            <a:off x="4788794" y="4167389"/>
            <a:ext cx="9906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FF</a:t>
            </a:r>
          </a:p>
        </p:txBody>
      </p:sp>
      <p:sp>
        <p:nvSpPr>
          <p:cNvPr id="19" name="Rectangle 18"/>
          <p:cNvSpPr/>
          <p:nvPr/>
        </p:nvSpPr>
        <p:spPr>
          <a:xfrm>
            <a:off x="3874394" y="5710499"/>
            <a:ext cx="42672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FF = EST (j-k) – EFT (</a:t>
            </a:r>
            <a:r>
              <a:rPr lang="en-US" sz="24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en-US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-j) </a:t>
            </a:r>
          </a:p>
        </p:txBody>
      </p:sp>
    </p:spTree>
    <p:extLst>
      <p:ext uri="{BB962C8B-B14F-4D97-AF65-F5344CB8AC3E}">
        <p14:creationId xmlns:p14="http://schemas.microsoft.com/office/powerpoint/2010/main" val="35071075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39446" y="1361774"/>
            <a:ext cx="10515600" cy="5070720"/>
          </a:xfrm>
        </p:spPr>
        <p:txBody>
          <a:bodyPr/>
          <a:lstStyle/>
          <a:p>
            <a:pPr marL="514350" indent="-514350">
              <a:buAutoNum type="alphaLcParenBoth" startAt="3"/>
            </a:pPr>
            <a:r>
              <a:rPr lang="en-AU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Independent float (IF</a:t>
            </a:r>
            <a:r>
              <a:rPr lang="en-AU" b="1" baseline="-25000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AU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  <a:p>
            <a:pPr algn="just">
              <a:lnSpc>
                <a:spcPct val="100000"/>
              </a:lnSpc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It is the spare time available for the activity, if preceding activity is started as late as possible and succeeding activities are finished as early as 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possible. </a:t>
            </a:r>
          </a:p>
          <a:p>
            <a:pPr marL="0" indent="0" algn="just">
              <a:lnSpc>
                <a:spcPct val="100000"/>
              </a:lnSpc>
              <a:buNone/>
            </a:pPr>
            <a:endParaRPr lang="en-AU" b="1" dirty="0" smtClean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00000"/>
              </a:lnSpc>
              <a:buNone/>
            </a:pPr>
            <a:endParaRPr lang="en-AU" b="1" dirty="0" smtClean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14350" lvl="0" indent="-514350">
              <a:buAutoNum type="alphaLcParenBoth" startAt="4"/>
            </a:pPr>
            <a:r>
              <a:rPr lang="en-US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Interfering </a:t>
            </a:r>
            <a:r>
              <a:rPr lang="en-US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Float (</a:t>
            </a:r>
            <a:r>
              <a:rPr lang="en-US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IF</a:t>
            </a:r>
            <a:r>
              <a:rPr lang="en-US" b="1" baseline="-25000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</a:p>
          <a:p>
            <a:pPr algn="just"/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It is the name given to head event slack. It is the difference between total float and free float. </a:t>
            </a: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762000" y="101655"/>
            <a:ext cx="10515600" cy="1325563"/>
          </a:xfrm>
        </p:spPr>
        <p:txBody>
          <a:bodyPr>
            <a:normAutofit/>
          </a:bodyPr>
          <a:lstStyle/>
          <a:p>
            <a:pPr algn="ctr">
              <a:lnSpc>
                <a:spcPct val="100000"/>
              </a:lnSpc>
            </a:pPr>
            <a:r>
              <a:rPr lang="en-AU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CRITICAL PATH METHOD (CPM) TERMINOLOGIES (Cont’d…) </a:t>
            </a:r>
            <a:endParaRPr lang="en-AU" sz="36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duotone>
              <a:prstClr val="black"/>
              <a:srgbClr val="D9C3A5">
                <a:tint val="50000"/>
                <a:satMod val="18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79106" y="3274012"/>
            <a:ext cx="4142857" cy="566023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3472098" y="3797961"/>
            <a:ext cx="233717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/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EFT (h-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      EST (j-k)</a:t>
            </a:r>
            <a:endParaRPr lang="en-AU" b="1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6621963" y="3132149"/>
            <a:ext cx="6096000" cy="707886"/>
          </a:xfrm>
          <a:prstGeom prst="rect">
            <a:avLst/>
          </a:prstGeom>
        </p:spPr>
        <p:txBody>
          <a:bodyPr>
            <a:spAutoFit/>
          </a:bodyPr>
          <a:lstStyle/>
          <a:p>
            <a:pPr marL="457200" algn="just">
              <a:spcAft>
                <a:spcPts val="0"/>
              </a:spcAft>
            </a:pPr>
            <a:r>
              <a:rPr lang="en-US" sz="20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       </a:t>
            </a:r>
            <a:r>
              <a:rPr lang="en-US" sz="20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IF</a:t>
            </a:r>
            <a:r>
              <a:rPr lang="en-US" sz="2000" b="1" baseline="-25000" dirty="0" smtClean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1</a:t>
            </a:r>
            <a:r>
              <a:rPr lang="en-US" sz="20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= </a:t>
            </a:r>
            <a:r>
              <a:rPr lang="en-US" sz="2000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EST (j-k) – EFT (h-</a:t>
            </a:r>
            <a:r>
              <a:rPr lang="en-US" sz="2000" b="1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</a:t>
            </a:r>
            <a:r>
              <a:rPr lang="en-US" sz="2000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)-</a:t>
            </a:r>
            <a:r>
              <a:rPr lang="en-US" sz="2000" b="1" dirty="0" err="1" smtClean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</a:t>
            </a:r>
            <a:r>
              <a:rPr lang="en-US" sz="2000" b="1" baseline="-25000" dirty="0" err="1" smtClean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</a:t>
            </a:r>
            <a:r>
              <a:rPr lang="en-US" sz="2000" b="1" baseline="-25000" dirty="0" smtClean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-j</a:t>
            </a:r>
            <a:endParaRPr lang="en-AU" sz="2000" b="1" baseline="-25000" dirty="0" smtClean="0">
              <a:solidFill>
                <a:srgbClr val="FF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457200" algn="just">
              <a:spcAft>
                <a:spcPts val="0"/>
              </a:spcAft>
            </a:pPr>
            <a:r>
              <a:rPr lang="en-US" sz="20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Also </a:t>
            </a:r>
            <a:r>
              <a:rPr lang="en-US" sz="20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IF</a:t>
            </a:r>
            <a:r>
              <a:rPr lang="en-US" sz="2000" b="1" baseline="-25000" dirty="0" smtClean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1</a:t>
            </a:r>
            <a:r>
              <a:rPr lang="en-US" sz="20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= </a:t>
            </a:r>
            <a:r>
              <a:rPr lang="en-US" sz="2000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FF (</a:t>
            </a:r>
            <a:r>
              <a:rPr lang="en-US" sz="2000" b="1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</a:t>
            </a:r>
            <a:r>
              <a:rPr lang="en-US" sz="2000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-j)-Tail event slack </a:t>
            </a:r>
            <a:endParaRPr lang="en-AU" sz="2000" b="1" dirty="0">
              <a:solidFill>
                <a:srgbClr val="FF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4404273" y="5810282"/>
            <a:ext cx="2462854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Aft>
                <a:spcPts val="0"/>
              </a:spcAft>
              <a:tabLst>
                <a:tab pos="1990725" algn="l"/>
              </a:tabLst>
            </a:pPr>
            <a:r>
              <a:rPr lang="en-US" sz="20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IF</a:t>
            </a:r>
            <a:r>
              <a:rPr lang="en-US" sz="2000" b="1" baseline="-25000" dirty="0" smtClean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2</a:t>
            </a:r>
            <a:r>
              <a:rPr lang="en-US" sz="20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= TF (</a:t>
            </a:r>
            <a:r>
              <a:rPr lang="en-US" sz="2000" b="1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</a:t>
            </a:r>
            <a:r>
              <a:rPr lang="en-US" sz="2000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-j)- FF(</a:t>
            </a:r>
            <a:r>
              <a:rPr lang="en-US" sz="2000" b="1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</a:t>
            </a:r>
            <a:r>
              <a:rPr lang="en-US" sz="2000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-j)</a:t>
            </a:r>
            <a:endParaRPr lang="en-AU" sz="2000" b="1" dirty="0">
              <a:solidFill>
                <a:srgbClr val="FF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087982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91551" y="1690688"/>
            <a:ext cx="10515600" cy="4832462"/>
          </a:xfrm>
        </p:spPr>
        <p:txBody>
          <a:bodyPr>
            <a:normAutofit/>
          </a:bodyPr>
          <a:lstStyle/>
          <a:p>
            <a:pPr marL="514350" indent="-514350">
              <a:buAutoNum type="arabicPeriod" startAt="10"/>
            </a:pPr>
            <a:r>
              <a:rPr lang="en-AU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Critical </a:t>
            </a:r>
            <a:r>
              <a:rPr lang="en-AU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Path </a:t>
            </a:r>
            <a:endParaRPr lang="en-AU" b="1" dirty="0" smtClean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 a network diagram, the 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activities are represented by arrows and arrows flow from left to right. </a:t>
            </a:r>
            <a:endParaRPr lang="en-US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 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network, there may be many paths starting from the initial event and leading to the last event. </a:t>
            </a:r>
            <a:endParaRPr lang="en-US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If 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duration of all the activities that lie on particular paths is added, it gives the duration of the path. </a:t>
            </a:r>
            <a:endParaRPr lang="en-US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Each 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path in a network will have a different duration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 marL="0" indent="0" algn="just">
              <a:lnSpc>
                <a:spcPct val="100000"/>
              </a:lnSpc>
              <a:buNone/>
            </a:pP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>
              <a:lnSpc>
                <a:spcPct val="100000"/>
              </a:lnSpc>
            </a:pPr>
            <a:r>
              <a:rPr lang="en-AU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CRITICAL PATH METHOD (CPM) TERMINOLOGIES (Cont’d…) </a:t>
            </a:r>
            <a:endParaRPr lang="en-AU" sz="36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145804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9563" y="679084"/>
            <a:ext cx="9156879" cy="3107912"/>
          </a:xfrm>
        </p:spPr>
      </p:pic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480386" y="128446"/>
            <a:ext cx="10515600" cy="1325563"/>
          </a:xfrm>
        </p:spPr>
        <p:txBody>
          <a:bodyPr/>
          <a:lstStyle/>
          <a:p>
            <a:pPr algn="ctr"/>
            <a:r>
              <a:rPr lang="en-AU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Critical Path </a:t>
            </a:r>
            <a:r>
              <a:rPr lang="en-AU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(Cont’d….) </a:t>
            </a:r>
            <a:r>
              <a:rPr lang="en-AU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AU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en-AU" dirty="0"/>
          </a:p>
        </p:txBody>
      </p:sp>
      <p:graphicFrame>
        <p:nvGraphicFramePr>
          <p:cNvPr id="9" name="Table 8"/>
          <p:cNvGraphicFramePr>
            <a:graphicFrameLocks noGrp="1"/>
          </p:cNvGraphicFramePr>
          <p:nvPr>
            <p:extLst/>
          </p:nvPr>
        </p:nvGraphicFramePr>
        <p:xfrm>
          <a:off x="1042770" y="3879473"/>
          <a:ext cx="8913672" cy="2103120"/>
        </p:xfrm>
        <a:graphic>
          <a:graphicData uri="http://schemas.openxmlformats.org/drawingml/2006/table">
            <a:tbl>
              <a:tblPr firstRow="1" firstCol="1" bandRow="1" bandCol="1">
                <a:tableStyleId>{616DA210-FB5B-4158-B5E0-FEB733F419BA}</a:tableStyleId>
              </a:tblPr>
              <a:tblGrid>
                <a:gridCol w="882944"/>
                <a:gridCol w="2493447"/>
                <a:gridCol w="2923302"/>
                <a:gridCol w="2613979"/>
              </a:tblGrid>
              <a:tr h="41485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en-US" sz="2400" b="1" dirty="0">
                          <a:effectLst/>
                        </a:rPr>
                        <a:t>Path</a:t>
                      </a:r>
                      <a:endParaRPr lang="en-AU" sz="24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en-US" sz="2400" b="1" dirty="0">
                          <a:effectLst/>
                        </a:rPr>
                        <a:t>Description</a:t>
                      </a:r>
                      <a:endParaRPr lang="en-AU" sz="24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en-US" sz="2400" b="1" dirty="0">
                          <a:effectLst/>
                        </a:rPr>
                        <a:t>Duration</a:t>
                      </a:r>
                      <a:endParaRPr lang="en-AU" sz="24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en-US" sz="2400" b="1">
                          <a:effectLst/>
                        </a:rPr>
                        <a:t>Remarks</a:t>
                      </a:r>
                      <a:endParaRPr lang="en-AU" sz="24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40666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en-US" sz="2400" b="1">
                          <a:effectLst/>
                        </a:rPr>
                        <a:t>1</a:t>
                      </a:r>
                      <a:endParaRPr lang="en-AU" sz="24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en-US" sz="2400" b="1" dirty="0">
                          <a:effectLst/>
                        </a:rPr>
                        <a:t>1 – 2 – 3 – 5 – 6</a:t>
                      </a:r>
                      <a:endParaRPr lang="en-AU" sz="24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en-US" sz="2400" b="1" dirty="0">
                          <a:effectLst/>
                        </a:rPr>
                        <a:t>4+2+3+4 =13 days</a:t>
                      </a:r>
                      <a:endParaRPr lang="en-AU" sz="24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lang="en-US" sz="2400" b="1" dirty="0">
                          <a:effectLst/>
                        </a:rPr>
                        <a:t> </a:t>
                      </a:r>
                      <a:endParaRPr lang="en-AU" sz="24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40666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en-US" sz="2400" b="1">
                          <a:effectLst/>
                        </a:rPr>
                        <a:t>2</a:t>
                      </a:r>
                      <a:endParaRPr lang="en-AU" sz="24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en-US" sz="2400" b="1" dirty="0">
                          <a:effectLst/>
                        </a:rPr>
                        <a:t>1 – 2 – 4 – 5 – 6</a:t>
                      </a:r>
                      <a:endParaRPr lang="en-AU" sz="24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en-US" sz="2400" b="1" dirty="0">
                          <a:effectLst/>
                        </a:rPr>
                        <a:t>4+5+6+4 =19 days</a:t>
                      </a:r>
                      <a:endParaRPr lang="en-AU" sz="24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en-US" sz="2400" b="1" dirty="0">
                          <a:solidFill>
                            <a:srgbClr val="FF0000"/>
                          </a:solidFill>
                          <a:effectLst/>
                        </a:rPr>
                        <a:t>Longest/Critical path</a:t>
                      </a:r>
                      <a:endParaRPr lang="en-AU" sz="2400" b="1" dirty="0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41485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en-US" sz="2400" b="1">
                          <a:effectLst/>
                        </a:rPr>
                        <a:t>3</a:t>
                      </a:r>
                      <a:endParaRPr lang="en-AU" sz="24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en-US" sz="2400" b="1" dirty="0">
                          <a:effectLst/>
                        </a:rPr>
                        <a:t>1 – 2 – 4 – 6</a:t>
                      </a:r>
                      <a:endParaRPr lang="en-AU" sz="24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en-US" sz="2400" b="1" dirty="0">
                          <a:effectLst/>
                        </a:rPr>
                        <a:t>4+5+1 =10 days</a:t>
                      </a:r>
                      <a:endParaRPr lang="en-AU" sz="24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lang="en-US" sz="2400" b="1" dirty="0">
                          <a:effectLst/>
                        </a:rPr>
                        <a:t> </a:t>
                      </a:r>
                      <a:endParaRPr lang="en-AU" sz="24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9368647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699976"/>
            <a:ext cx="10515600" cy="1325563"/>
          </a:xfrm>
        </p:spPr>
        <p:txBody>
          <a:bodyPr/>
          <a:lstStyle/>
          <a:p>
            <a:pPr algn="ctr"/>
            <a:r>
              <a:rPr lang="en-AU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Critical Path </a:t>
            </a:r>
            <a:r>
              <a:rPr lang="en-AU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(Cont’d….) </a:t>
            </a:r>
            <a:r>
              <a:rPr lang="en-AU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AU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en-A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08804" y="1575459"/>
            <a:ext cx="10327783" cy="4742600"/>
          </a:xfrm>
        </p:spPr>
        <p:txBody>
          <a:bodyPr>
            <a:normAutofit lnSpcReduction="10000"/>
          </a:bodyPr>
          <a:lstStyle/>
          <a:p>
            <a:pPr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path that has the </a:t>
            </a: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longest duration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is called the critical path and the activities </a:t>
            </a: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lying on the critical path are critical activities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dirty="0" smtClean="0"/>
          </a:p>
          <a:p>
            <a:pPr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 a network diagram, the path along which the project takes the </a:t>
            </a: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maximum time from start to finish 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is called critical path.  </a:t>
            </a: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It is the longest path of the network and gives the total time taken to complete the project. </a:t>
            </a: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Any delay along this path delays the project. </a:t>
            </a:r>
            <a:endParaRPr lang="en-AU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42539350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10166" y="345516"/>
            <a:ext cx="10515600" cy="1325563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>
              <a:lnSpc>
                <a:spcPct val="100000"/>
              </a:lnSpc>
            </a:pPr>
            <a:r>
              <a:rPr lang="en-US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CHARACTERISTICS OF CRITICAL PATH</a:t>
            </a:r>
            <a:br>
              <a:rPr lang="en-US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[2]</a:t>
            </a:r>
            <a:endParaRPr lang="en-AU" sz="36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57046" y="1834981"/>
            <a:ext cx="10515600" cy="4652448"/>
          </a:xfrm>
        </p:spPr>
        <p:txBody>
          <a:bodyPr/>
          <a:lstStyle/>
          <a:p>
            <a:pPr lvl="0"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Critical path is the </a:t>
            </a: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longest path (time wise) 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connecting the initial and final events.</a:t>
            </a: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Critical activity may </a:t>
            </a: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run through dummy activity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/activities also.</a:t>
            </a: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number of activities lying on critical path may be less than the number of activities in other non critical activities.</a:t>
            </a: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It is possible that a network may have </a:t>
            </a: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more than one critical path 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i.e. if two or more paths have the same time duration which is maximum, then all such paths will be critical paths.</a:t>
            </a: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30198565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23879" y="959994"/>
            <a:ext cx="10050514" cy="5708226"/>
          </a:xfrm>
        </p:spPr>
        <p:txBody>
          <a:bodyPr>
            <a:normAutofit lnSpcReduction="10000"/>
          </a:bodyPr>
          <a:lstStyle/>
          <a:p>
            <a:pPr marL="0" indent="0" algn="just">
              <a:lnSpc>
                <a:spcPct val="100000"/>
              </a:lnSpc>
              <a:buNone/>
            </a:pPr>
            <a:r>
              <a:rPr lang="en-AU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Super critical activity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When the total float of the activity is negative, then this activity is called the super critical activity and demand very special attention and action. [1]</a:t>
            </a:r>
          </a:p>
          <a:p>
            <a:pPr marL="0" indent="0" algn="just">
              <a:lnSpc>
                <a:spcPct val="100000"/>
              </a:lnSpc>
              <a:buNone/>
            </a:pPr>
            <a:r>
              <a:rPr lang="en-AU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Critical activity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When the total float of the activity is zero, then this activity is called critical activity. Such activity permit no freedom of action and demand normal action. </a:t>
            </a:r>
          </a:p>
          <a:p>
            <a:pPr marL="0" indent="0" algn="just">
              <a:lnSpc>
                <a:spcPct val="100000"/>
              </a:lnSpc>
              <a:buNone/>
            </a:pPr>
            <a:r>
              <a:rPr lang="en-AU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Sub critical activity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When the total float is positive, then the activity is known as sub critical activity and permit freedom and demand normal attention. </a:t>
            </a:r>
          </a:p>
          <a:p>
            <a:pPr marL="0" indent="0">
              <a:buNone/>
            </a:pPr>
            <a:endParaRPr lang="en-AU" dirty="0"/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812443" y="0"/>
            <a:ext cx="9711783" cy="1325563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>
              <a:lnSpc>
                <a:spcPct val="100000"/>
              </a:lnSpc>
            </a:pPr>
            <a:r>
              <a:rPr lang="en-US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CHARACTERISTICS OF CRITICAL PATH (Cont’d…..) </a:t>
            </a:r>
            <a:endParaRPr lang="en-AU" sz="36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77309907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0774" y="184820"/>
            <a:ext cx="10515600" cy="1325563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>
              <a:lnSpc>
                <a:spcPct val="100000"/>
              </a:lnSpc>
            </a:pPr>
            <a:r>
              <a:rPr lang="en-AU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CALCULATION PROCEDURE OF CPM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0774" y="1510383"/>
            <a:ext cx="9580808" cy="5083600"/>
          </a:xfrm>
        </p:spPr>
        <p:txBody>
          <a:bodyPr/>
          <a:lstStyle/>
          <a:p>
            <a:pPr marL="0" lvl="0" indent="0">
              <a:lnSpc>
                <a:spcPct val="100000"/>
              </a:lnSpc>
              <a:buNone/>
            </a:pPr>
            <a:r>
              <a:rPr lang="en-US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Forward pass </a:t>
            </a:r>
            <a:r>
              <a:rPr lang="en-US" b="1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calculation</a:t>
            </a:r>
          </a:p>
          <a:p>
            <a:pPr lvl="1"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forward pass calculation, all activities in the network are assumed to start as early as possible. </a:t>
            </a:r>
            <a:endParaRPr lang="en-AU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calculation begins from the left to the right side of the network. </a:t>
            </a:r>
            <a:endParaRPr lang="en-AU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When two or more activities merge into a event, the largest value is taken as an earliest occurrence time of that event. </a:t>
            </a:r>
            <a:endParaRPr lang="en-AU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Forward pass calculation gives the EST and EFT of each activity. </a:t>
            </a:r>
            <a:endParaRPr lang="en-AU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Wingdings" panose="05000000000000000000" pitchFamily="2" charset="2"/>
              <a:buChar char="Ø"/>
            </a:pP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859715728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34683" y="1325563"/>
            <a:ext cx="9902780" cy="4832752"/>
          </a:xfrm>
        </p:spPr>
        <p:txBody>
          <a:bodyPr>
            <a:normAutofit/>
          </a:bodyPr>
          <a:lstStyle/>
          <a:p>
            <a:pPr marL="0" lvl="0" indent="0" algn="just">
              <a:lnSpc>
                <a:spcPct val="110000"/>
              </a:lnSpc>
              <a:buNone/>
            </a:pPr>
            <a:r>
              <a:rPr lang="en-US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Backward pass calculation </a:t>
            </a: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>
              <a:lnSpc>
                <a:spcPct val="110000"/>
              </a:lnSpc>
              <a:buFont typeface="Wingdings" panose="05000000000000000000" pitchFamily="2" charset="2"/>
              <a:buChar char="Ø"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 the backward pass calculation, all activities in the network are assumed to start as late as possible. </a:t>
            </a: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>
              <a:lnSpc>
                <a:spcPct val="110000"/>
              </a:lnSpc>
              <a:buFont typeface="Wingdings" panose="05000000000000000000" pitchFamily="2" charset="2"/>
              <a:buChar char="Ø"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calculation begins from the right to the left side of the network.</a:t>
            </a: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>
              <a:lnSpc>
                <a:spcPct val="110000"/>
              </a:lnSpc>
              <a:buFont typeface="Wingdings" panose="05000000000000000000" pitchFamily="2" charset="2"/>
              <a:buChar char="Ø"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When two or more activity merges at a node, the smallest value is taken as a latest occurrence time of that event. </a:t>
            </a: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>
              <a:lnSpc>
                <a:spcPct val="110000"/>
              </a:lnSpc>
              <a:buFont typeface="Wingdings" panose="05000000000000000000" pitchFamily="2" charset="2"/>
              <a:buChar char="Ø"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Backward pass calculation gives the LST and LFT of each activity.</a:t>
            </a: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10000"/>
              </a:lnSpc>
              <a:buNone/>
            </a:pP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AU" dirty="0"/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734683" y="155276"/>
            <a:ext cx="9902780" cy="1325563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>
              <a:lnSpc>
                <a:spcPct val="100000"/>
              </a:lnSpc>
            </a:pPr>
            <a:r>
              <a:rPr lang="en-AU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CALCULATION PROCEDURE OF </a:t>
            </a:r>
            <a:r>
              <a:rPr lang="en-AU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CPM (Cont’d….)  </a:t>
            </a:r>
            <a:endParaRPr lang="en-AU" sz="36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95850458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57735" y="1380438"/>
            <a:ext cx="10515600" cy="5226424"/>
          </a:xfrm>
        </p:spPr>
        <p:txBody>
          <a:bodyPr/>
          <a:lstStyle/>
          <a:p>
            <a:pPr marL="514350" indent="-514350" algn="just">
              <a:lnSpc>
                <a:spcPct val="100000"/>
              </a:lnSpc>
              <a:buAutoNum type="arabicPeriod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Activities 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should start from a single initial node and end on single final node. </a:t>
            </a:r>
            <a:endParaRPr lang="en-AU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AU" b="1" dirty="0" smtClean="0"/>
          </a:p>
          <a:p>
            <a:pPr marL="0" indent="0">
              <a:buNone/>
            </a:pPr>
            <a:endParaRPr lang="en-AU" b="1" dirty="0"/>
          </a:p>
          <a:p>
            <a:pPr marL="0" indent="0">
              <a:buNone/>
            </a:pPr>
            <a:endParaRPr lang="en-AU" b="1" dirty="0" smtClean="0"/>
          </a:p>
          <a:p>
            <a:pPr marL="0" indent="0">
              <a:buNone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 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There should not be a loop formation in the network. </a:t>
            </a:r>
          </a:p>
          <a:p>
            <a:pPr marL="0" indent="0">
              <a:buNone/>
            </a:pP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AU" dirty="0"/>
          </a:p>
        </p:txBody>
      </p:sp>
      <p:sp>
        <p:nvSpPr>
          <p:cNvPr id="4" name="Title 2"/>
          <p:cNvSpPr>
            <a:spLocks noGrp="1"/>
          </p:cNvSpPr>
          <p:nvPr>
            <p:ph type="title"/>
          </p:nvPr>
        </p:nvSpPr>
        <p:spPr>
          <a:xfrm>
            <a:off x="722290" y="249215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AU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ERRORS IN NETWORK DIAGRAM </a:t>
            </a:r>
            <a:endParaRPr lang="en-AU" sz="36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Oval 4">
            <a:extLst>
              <a:ext uri="{FF2B5EF4-FFF2-40B4-BE49-F238E27FC236}">
                <a16:creationId xmlns="" xmlns:a16="http://schemas.microsoft.com/office/drawing/2014/main" id="{169EF31D-FAE5-4080-9F37-2E0B0B3A3309}"/>
              </a:ext>
            </a:extLst>
          </p:cNvPr>
          <p:cNvSpPr/>
          <p:nvPr/>
        </p:nvSpPr>
        <p:spPr>
          <a:xfrm>
            <a:off x="4456964" y="1972014"/>
            <a:ext cx="609600" cy="609600"/>
          </a:xfrm>
          <a:prstGeom prst="ellipse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cxnSp>
        <p:nvCxnSpPr>
          <p:cNvPr id="6" name="Straight Arrow Connector 5">
            <a:extLst>
              <a:ext uri="{FF2B5EF4-FFF2-40B4-BE49-F238E27FC236}">
                <a16:creationId xmlns="" xmlns:a16="http://schemas.microsoft.com/office/drawing/2014/main" id="{A5E9F3CB-3F3B-41F3-A2A1-915C7A011758}"/>
              </a:ext>
            </a:extLst>
          </p:cNvPr>
          <p:cNvCxnSpPr>
            <a:cxnSpLocks/>
          </p:cNvCxnSpPr>
          <p:nvPr/>
        </p:nvCxnSpPr>
        <p:spPr>
          <a:xfrm>
            <a:off x="5066564" y="2220225"/>
            <a:ext cx="1384674" cy="63126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Oval 6">
            <a:extLst>
              <a:ext uri="{FF2B5EF4-FFF2-40B4-BE49-F238E27FC236}">
                <a16:creationId xmlns="" xmlns:a16="http://schemas.microsoft.com/office/drawing/2014/main" id="{02A6FE88-60DA-4644-87F8-96462B27D2F3}"/>
              </a:ext>
            </a:extLst>
          </p:cNvPr>
          <p:cNvSpPr/>
          <p:nvPr/>
        </p:nvSpPr>
        <p:spPr>
          <a:xfrm>
            <a:off x="6451238" y="1978551"/>
            <a:ext cx="609600" cy="609600"/>
          </a:xfrm>
          <a:prstGeom prst="ellipse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8" name="Oval 7">
            <a:extLst>
              <a:ext uri="{FF2B5EF4-FFF2-40B4-BE49-F238E27FC236}">
                <a16:creationId xmlns="" xmlns:a16="http://schemas.microsoft.com/office/drawing/2014/main" id="{BE15D633-36EA-4C38-9883-B135522A96C6}"/>
              </a:ext>
            </a:extLst>
          </p:cNvPr>
          <p:cNvSpPr/>
          <p:nvPr/>
        </p:nvSpPr>
        <p:spPr>
          <a:xfrm>
            <a:off x="5167790" y="3217362"/>
            <a:ext cx="609600" cy="609600"/>
          </a:xfrm>
          <a:prstGeom prst="ellipse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cxnSp>
        <p:nvCxnSpPr>
          <p:cNvPr id="9" name="Straight Arrow Connector 8">
            <a:extLst>
              <a:ext uri="{FF2B5EF4-FFF2-40B4-BE49-F238E27FC236}">
                <a16:creationId xmlns="" xmlns:a16="http://schemas.microsoft.com/office/drawing/2014/main" id="{8420FA63-8DC0-4C88-9D78-E14BAE61630A}"/>
              </a:ext>
            </a:extLst>
          </p:cNvPr>
          <p:cNvCxnSpPr>
            <a:cxnSpLocks/>
            <a:endCxn id="8" idx="1"/>
          </p:cNvCxnSpPr>
          <p:nvPr/>
        </p:nvCxnSpPr>
        <p:spPr>
          <a:xfrm>
            <a:off x="4301078" y="3268466"/>
            <a:ext cx="955986" cy="38170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Arrow Connector 9">
            <a:extLst>
              <a:ext uri="{FF2B5EF4-FFF2-40B4-BE49-F238E27FC236}">
                <a16:creationId xmlns="" xmlns:a16="http://schemas.microsoft.com/office/drawing/2014/main" id="{98545399-2D7F-4E30-92E1-D525FE2AF675}"/>
              </a:ext>
            </a:extLst>
          </p:cNvPr>
          <p:cNvCxnSpPr>
            <a:cxnSpLocks/>
          </p:cNvCxnSpPr>
          <p:nvPr/>
        </p:nvCxnSpPr>
        <p:spPr>
          <a:xfrm>
            <a:off x="5755092" y="3528961"/>
            <a:ext cx="1452683" cy="46001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Arrow Connector 10">
            <a:extLst>
              <a:ext uri="{FF2B5EF4-FFF2-40B4-BE49-F238E27FC236}">
                <a16:creationId xmlns="" xmlns:a16="http://schemas.microsoft.com/office/drawing/2014/main" id="{9F521CF0-B819-40D2-976C-FAEB09B6ACD3}"/>
              </a:ext>
            </a:extLst>
          </p:cNvPr>
          <p:cNvCxnSpPr>
            <a:cxnSpLocks/>
          </p:cNvCxnSpPr>
          <p:nvPr/>
        </p:nvCxnSpPr>
        <p:spPr>
          <a:xfrm flipV="1">
            <a:off x="5725679" y="2965930"/>
            <a:ext cx="3159043" cy="433642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Oval 11">
            <a:extLst>
              <a:ext uri="{FF2B5EF4-FFF2-40B4-BE49-F238E27FC236}">
                <a16:creationId xmlns="" xmlns:a16="http://schemas.microsoft.com/office/drawing/2014/main" id="{B382B8EE-B840-4C9B-A937-CC85380DF0D4}"/>
              </a:ext>
            </a:extLst>
          </p:cNvPr>
          <p:cNvSpPr/>
          <p:nvPr/>
        </p:nvSpPr>
        <p:spPr>
          <a:xfrm>
            <a:off x="8000259" y="2147274"/>
            <a:ext cx="609600" cy="609600"/>
          </a:xfrm>
          <a:prstGeom prst="ellipse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cxnSp>
        <p:nvCxnSpPr>
          <p:cNvPr id="13" name="Straight Arrow Connector 12">
            <a:extLst>
              <a:ext uri="{FF2B5EF4-FFF2-40B4-BE49-F238E27FC236}">
                <a16:creationId xmlns="" xmlns:a16="http://schemas.microsoft.com/office/drawing/2014/main" id="{0EC35C23-B3A7-4DEA-9FC3-24E2EFCCBCDA}"/>
              </a:ext>
            </a:extLst>
          </p:cNvPr>
          <p:cNvCxnSpPr>
            <a:cxnSpLocks/>
            <a:stCxn id="7" idx="6"/>
          </p:cNvCxnSpPr>
          <p:nvPr/>
        </p:nvCxnSpPr>
        <p:spPr>
          <a:xfrm>
            <a:off x="7060838" y="2283351"/>
            <a:ext cx="939422" cy="202006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Arrow Connector 13">
            <a:extLst>
              <a:ext uri="{FF2B5EF4-FFF2-40B4-BE49-F238E27FC236}">
                <a16:creationId xmlns="" xmlns:a16="http://schemas.microsoft.com/office/drawing/2014/main" id="{C5878A8A-BC25-46A0-9F8E-FB348CDDCC2F}"/>
              </a:ext>
            </a:extLst>
          </p:cNvPr>
          <p:cNvCxnSpPr>
            <a:cxnSpLocks/>
          </p:cNvCxnSpPr>
          <p:nvPr/>
        </p:nvCxnSpPr>
        <p:spPr>
          <a:xfrm flipV="1">
            <a:off x="7802599" y="3551961"/>
            <a:ext cx="1082123" cy="36089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Oval 14">
            <a:extLst>
              <a:ext uri="{FF2B5EF4-FFF2-40B4-BE49-F238E27FC236}">
                <a16:creationId xmlns="" xmlns:a16="http://schemas.microsoft.com/office/drawing/2014/main" id="{0932B71A-0C40-4B1B-8700-55A04CB9418D}"/>
              </a:ext>
            </a:extLst>
          </p:cNvPr>
          <p:cNvSpPr/>
          <p:nvPr/>
        </p:nvSpPr>
        <p:spPr>
          <a:xfrm>
            <a:off x="7190865" y="3309219"/>
            <a:ext cx="609600" cy="609600"/>
          </a:xfrm>
          <a:prstGeom prst="ellipse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16" name="TextBox 15">
            <a:extLst>
              <a:ext uri="{FF2B5EF4-FFF2-40B4-BE49-F238E27FC236}">
                <a16:creationId xmlns="" xmlns:a16="http://schemas.microsoft.com/office/drawing/2014/main" id="{9426E28A-5580-48CF-AB9B-726F48043D3D}"/>
              </a:ext>
            </a:extLst>
          </p:cNvPr>
          <p:cNvSpPr txBox="1"/>
          <p:nvPr/>
        </p:nvSpPr>
        <p:spPr>
          <a:xfrm>
            <a:off x="5471800" y="1899780"/>
            <a:ext cx="3630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b="1" dirty="0">
                <a:solidFill>
                  <a:srgbClr val="0000CC"/>
                </a:solidFill>
                <a:latin typeface="Calibri" pitchFamily="34" charset="0"/>
                <a:cs typeface="Arial" pitchFamily="34" charset="0"/>
              </a:rPr>
              <a:t>A</a:t>
            </a:r>
            <a:endParaRPr lang="en-AU" b="1" dirty="0">
              <a:solidFill>
                <a:schemeClr val="bg1"/>
              </a:solidFill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="" xmlns:a16="http://schemas.microsoft.com/office/drawing/2014/main" id="{83F3EA32-AC0A-4E50-A6C3-2716AE8E4A16}"/>
              </a:ext>
            </a:extLst>
          </p:cNvPr>
          <p:cNvSpPr txBox="1"/>
          <p:nvPr/>
        </p:nvSpPr>
        <p:spPr>
          <a:xfrm>
            <a:off x="4632208" y="3239329"/>
            <a:ext cx="3630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b="1" dirty="0">
                <a:solidFill>
                  <a:srgbClr val="0000CC"/>
                </a:solidFill>
                <a:latin typeface="Calibri" pitchFamily="34" charset="0"/>
                <a:cs typeface="Arial" pitchFamily="34" charset="0"/>
              </a:rPr>
              <a:t>B</a:t>
            </a:r>
            <a:endParaRPr lang="en-AU" b="1" dirty="0">
              <a:solidFill>
                <a:schemeClr val="bg1"/>
              </a:solidFill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="" xmlns:a16="http://schemas.microsoft.com/office/drawing/2014/main" id="{E4839D79-8FB4-4E6C-A13C-45F5EE006CE7}"/>
              </a:ext>
            </a:extLst>
          </p:cNvPr>
          <p:cNvSpPr txBox="1"/>
          <p:nvPr/>
        </p:nvSpPr>
        <p:spPr>
          <a:xfrm>
            <a:off x="6933992" y="2857786"/>
            <a:ext cx="3630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b="1" dirty="0">
                <a:solidFill>
                  <a:srgbClr val="0000CC"/>
                </a:solidFill>
                <a:latin typeface="Calibri" pitchFamily="34" charset="0"/>
                <a:cs typeface="Arial" pitchFamily="34" charset="0"/>
              </a:rPr>
              <a:t>F</a:t>
            </a:r>
            <a:endParaRPr lang="en-AU" b="1" dirty="0">
              <a:solidFill>
                <a:schemeClr val="bg1"/>
              </a:solidFill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="" xmlns:a16="http://schemas.microsoft.com/office/drawing/2014/main" id="{3C0C0804-E7DA-48FA-83CE-B0AE891FCF53}"/>
              </a:ext>
            </a:extLst>
          </p:cNvPr>
          <p:cNvSpPr txBox="1"/>
          <p:nvPr/>
        </p:nvSpPr>
        <p:spPr>
          <a:xfrm>
            <a:off x="6521429" y="3499576"/>
            <a:ext cx="3630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b="1" dirty="0">
                <a:solidFill>
                  <a:srgbClr val="0000CC"/>
                </a:solidFill>
                <a:latin typeface="Calibri" pitchFamily="34" charset="0"/>
                <a:cs typeface="Arial" pitchFamily="34" charset="0"/>
              </a:rPr>
              <a:t>C</a:t>
            </a:r>
            <a:endParaRPr lang="en-AU" b="1" dirty="0">
              <a:solidFill>
                <a:schemeClr val="bg1"/>
              </a:solidFill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="" xmlns:a16="http://schemas.microsoft.com/office/drawing/2014/main" id="{5DA0539D-63AD-4C17-9A9E-FC05C6C15D2A}"/>
              </a:ext>
            </a:extLst>
          </p:cNvPr>
          <p:cNvSpPr txBox="1"/>
          <p:nvPr/>
        </p:nvSpPr>
        <p:spPr>
          <a:xfrm>
            <a:off x="8521674" y="3552479"/>
            <a:ext cx="3630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b="1" dirty="0">
                <a:solidFill>
                  <a:srgbClr val="0000CC"/>
                </a:solidFill>
                <a:latin typeface="Calibri" pitchFamily="34" charset="0"/>
                <a:cs typeface="Arial" pitchFamily="34" charset="0"/>
              </a:rPr>
              <a:t>E</a:t>
            </a:r>
            <a:endParaRPr lang="en-AU" b="1" dirty="0">
              <a:solidFill>
                <a:schemeClr val="bg1"/>
              </a:solidFill>
            </a:endParaRPr>
          </a:p>
        </p:txBody>
      </p:sp>
      <p:sp>
        <p:nvSpPr>
          <p:cNvPr id="21" name="TextBox 20">
            <a:extLst>
              <a:ext uri="{FF2B5EF4-FFF2-40B4-BE49-F238E27FC236}">
                <a16:creationId xmlns="" xmlns:a16="http://schemas.microsoft.com/office/drawing/2014/main" id="{281EC97E-44D0-4C78-B9E4-A671A7B66E62}"/>
              </a:ext>
            </a:extLst>
          </p:cNvPr>
          <p:cNvSpPr txBox="1"/>
          <p:nvPr/>
        </p:nvSpPr>
        <p:spPr>
          <a:xfrm>
            <a:off x="7255903" y="2045652"/>
            <a:ext cx="3630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b="1" dirty="0">
                <a:solidFill>
                  <a:srgbClr val="0000CC"/>
                </a:solidFill>
                <a:latin typeface="Calibri" pitchFamily="34" charset="0"/>
                <a:cs typeface="Arial" pitchFamily="34" charset="0"/>
              </a:rPr>
              <a:t>D</a:t>
            </a:r>
            <a:endParaRPr lang="en-AU" b="1" dirty="0">
              <a:solidFill>
                <a:schemeClr val="bg1"/>
              </a:solidFill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="" xmlns:a16="http://schemas.microsoft.com/office/drawing/2014/main" id="{9426E28A-5580-48CF-AB9B-726F48043D3D}"/>
              </a:ext>
            </a:extLst>
          </p:cNvPr>
          <p:cNvSpPr txBox="1"/>
          <p:nvPr/>
        </p:nvSpPr>
        <p:spPr>
          <a:xfrm>
            <a:off x="4594524" y="2079074"/>
            <a:ext cx="3630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b="1" dirty="0" smtClean="0">
                <a:latin typeface="Calibri" pitchFamily="34" charset="0"/>
                <a:cs typeface="Arial" pitchFamily="34" charset="0"/>
              </a:rPr>
              <a:t>1</a:t>
            </a:r>
            <a:endParaRPr lang="en-AU" b="1" dirty="0"/>
          </a:p>
        </p:txBody>
      </p:sp>
      <p:sp>
        <p:nvSpPr>
          <p:cNvPr id="23" name="TextBox 22">
            <a:extLst>
              <a:ext uri="{FF2B5EF4-FFF2-40B4-BE49-F238E27FC236}">
                <a16:creationId xmlns="" xmlns:a16="http://schemas.microsoft.com/office/drawing/2014/main" id="{9426E28A-5580-48CF-AB9B-726F48043D3D}"/>
              </a:ext>
            </a:extLst>
          </p:cNvPr>
          <p:cNvSpPr txBox="1"/>
          <p:nvPr/>
        </p:nvSpPr>
        <p:spPr>
          <a:xfrm>
            <a:off x="6613799" y="2088360"/>
            <a:ext cx="3630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b="1" dirty="0" smtClean="0">
                <a:latin typeface="Calibri" pitchFamily="34" charset="0"/>
                <a:cs typeface="Arial" pitchFamily="34" charset="0"/>
              </a:rPr>
              <a:t>2</a:t>
            </a:r>
            <a:endParaRPr lang="en-AU" b="1" dirty="0"/>
          </a:p>
        </p:txBody>
      </p:sp>
      <p:sp>
        <p:nvSpPr>
          <p:cNvPr id="24" name="TextBox 23">
            <a:extLst>
              <a:ext uri="{FF2B5EF4-FFF2-40B4-BE49-F238E27FC236}">
                <a16:creationId xmlns="" xmlns:a16="http://schemas.microsoft.com/office/drawing/2014/main" id="{9426E28A-5580-48CF-AB9B-726F48043D3D}"/>
              </a:ext>
            </a:extLst>
          </p:cNvPr>
          <p:cNvSpPr txBox="1"/>
          <p:nvPr/>
        </p:nvSpPr>
        <p:spPr>
          <a:xfrm>
            <a:off x="5310071" y="3314910"/>
            <a:ext cx="3630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b="1" dirty="0" smtClean="0">
                <a:latin typeface="Calibri" pitchFamily="34" charset="0"/>
                <a:cs typeface="Arial" pitchFamily="34" charset="0"/>
              </a:rPr>
              <a:t>3</a:t>
            </a:r>
            <a:endParaRPr lang="en-AU" b="1" dirty="0"/>
          </a:p>
        </p:txBody>
      </p:sp>
      <p:sp>
        <p:nvSpPr>
          <p:cNvPr id="25" name="TextBox 24">
            <a:extLst>
              <a:ext uri="{FF2B5EF4-FFF2-40B4-BE49-F238E27FC236}">
                <a16:creationId xmlns="" xmlns:a16="http://schemas.microsoft.com/office/drawing/2014/main" id="{9426E28A-5580-48CF-AB9B-726F48043D3D}"/>
              </a:ext>
            </a:extLst>
          </p:cNvPr>
          <p:cNvSpPr txBox="1"/>
          <p:nvPr/>
        </p:nvSpPr>
        <p:spPr>
          <a:xfrm>
            <a:off x="7347935" y="3423995"/>
            <a:ext cx="3630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b="1" dirty="0" smtClean="0">
                <a:latin typeface="Calibri" pitchFamily="34" charset="0"/>
                <a:cs typeface="Arial" pitchFamily="34" charset="0"/>
              </a:rPr>
              <a:t>4</a:t>
            </a:r>
            <a:endParaRPr lang="en-AU" b="1" dirty="0"/>
          </a:p>
        </p:txBody>
      </p:sp>
      <p:sp>
        <p:nvSpPr>
          <p:cNvPr id="26" name="TextBox 25">
            <a:extLst>
              <a:ext uri="{FF2B5EF4-FFF2-40B4-BE49-F238E27FC236}">
                <a16:creationId xmlns="" xmlns:a16="http://schemas.microsoft.com/office/drawing/2014/main" id="{9426E28A-5580-48CF-AB9B-726F48043D3D}"/>
              </a:ext>
            </a:extLst>
          </p:cNvPr>
          <p:cNvSpPr txBox="1"/>
          <p:nvPr/>
        </p:nvSpPr>
        <p:spPr>
          <a:xfrm>
            <a:off x="8158626" y="2257526"/>
            <a:ext cx="3630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b="1" dirty="0" smtClean="0">
                <a:latin typeface="Calibri" pitchFamily="34" charset="0"/>
                <a:cs typeface="Arial" pitchFamily="34" charset="0"/>
              </a:rPr>
              <a:t>5</a:t>
            </a:r>
            <a:endParaRPr lang="en-AU" b="1" dirty="0"/>
          </a:p>
        </p:txBody>
      </p:sp>
      <p:sp>
        <p:nvSpPr>
          <p:cNvPr id="27" name="Oval 26">
            <a:extLst>
              <a:ext uri="{FF2B5EF4-FFF2-40B4-BE49-F238E27FC236}">
                <a16:creationId xmlns="" xmlns:a16="http://schemas.microsoft.com/office/drawing/2014/main" id="{B2F95B87-5E79-4F8D-9455-DE22A71CDABC}"/>
              </a:ext>
            </a:extLst>
          </p:cNvPr>
          <p:cNvSpPr/>
          <p:nvPr/>
        </p:nvSpPr>
        <p:spPr>
          <a:xfrm>
            <a:off x="4169863" y="4437859"/>
            <a:ext cx="609600" cy="609600"/>
          </a:xfrm>
          <a:prstGeom prst="ellipse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cxnSp>
        <p:nvCxnSpPr>
          <p:cNvPr id="28" name="Straight Arrow Connector 27">
            <a:extLst>
              <a:ext uri="{FF2B5EF4-FFF2-40B4-BE49-F238E27FC236}">
                <a16:creationId xmlns="" xmlns:a16="http://schemas.microsoft.com/office/drawing/2014/main" id="{DCEB56C0-3CCC-4A07-A9A8-CA2A42A5754A}"/>
              </a:ext>
            </a:extLst>
          </p:cNvPr>
          <p:cNvCxnSpPr>
            <a:cxnSpLocks/>
          </p:cNvCxnSpPr>
          <p:nvPr/>
        </p:nvCxnSpPr>
        <p:spPr>
          <a:xfrm>
            <a:off x="4779463" y="4686070"/>
            <a:ext cx="1384674" cy="63126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Oval 28">
            <a:extLst>
              <a:ext uri="{FF2B5EF4-FFF2-40B4-BE49-F238E27FC236}">
                <a16:creationId xmlns="" xmlns:a16="http://schemas.microsoft.com/office/drawing/2014/main" id="{C8AF484C-C176-4A01-80A3-B97D6D02AD9B}"/>
              </a:ext>
            </a:extLst>
          </p:cNvPr>
          <p:cNvSpPr/>
          <p:nvPr/>
        </p:nvSpPr>
        <p:spPr>
          <a:xfrm>
            <a:off x="6164137" y="4444396"/>
            <a:ext cx="609600" cy="609600"/>
          </a:xfrm>
          <a:prstGeom prst="ellipse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cxnSp>
        <p:nvCxnSpPr>
          <p:cNvPr id="30" name="Straight Arrow Connector 29">
            <a:extLst>
              <a:ext uri="{FF2B5EF4-FFF2-40B4-BE49-F238E27FC236}">
                <a16:creationId xmlns="" xmlns:a16="http://schemas.microsoft.com/office/drawing/2014/main" id="{4A020E01-9029-4036-9006-AD23770B75A5}"/>
              </a:ext>
            </a:extLst>
          </p:cNvPr>
          <p:cNvCxnSpPr/>
          <p:nvPr/>
        </p:nvCxnSpPr>
        <p:spPr>
          <a:xfrm flipH="1">
            <a:off x="5471800" y="5047459"/>
            <a:ext cx="1015626" cy="907864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Oval 30">
            <a:extLst>
              <a:ext uri="{FF2B5EF4-FFF2-40B4-BE49-F238E27FC236}">
                <a16:creationId xmlns="" xmlns:a16="http://schemas.microsoft.com/office/drawing/2014/main" id="{168EB732-C78E-4A99-B546-3BFD73D08CB7}"/>
              </a:ext>
            </a:extLst>
          </p:cNvPr>
          <p:cNvSpPr/>
          <p:nvPr/>
        </p:nvSpPr>
        <p:spPr>
          <a:xfrm>
            <a:off x="4880689" y="5683207"/>
            <a:ext cx="609600" cy="609600"/>
          </a:xfrm>
          <a:prstGeom prst="ellipse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cxnSp>
        <p:nvCxnSpPr>
          <p:cNvPr id="32" name="Straight Arrow Connector 31">
            <a:extLst>
              <a:ext uri="{FF2B5EF4-FFF2-40B4-BE49-F238E27FC236}">
                <a16:creationId xmlns="" xmlns:a16="http://schemas.microsoft.com/office/drawing/2014/main" id="{F7F5A0AF-66C9-4F4A-A741-F7D3A202DB0E}"/>
              </a:ext>
            </a:extLst>
          </p:cNvPr>
          <p:cNvCxnSpPr>
            <a:stCxn id="31" idx="1"/>
            <a:endCxn id="27" idx="4"/>
          </p:cNvCxnSpPr>
          <p:nvPr/>
        </p:nvCxnSpPr>
        <p:spPr>
          <a:xfrm flipH="1" flipV="1">
            <a:off x="4474663" y="5047459"/>
            <a:ext cx="495300" cy="725022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TextBox 32">
            <a:extLst>
              <a:ext uri="{FF2B5EF4-FFF2-40B4-BE49-F238E27FC236}">
                <a16:creationId xmlns="" xmlns:a16="http://schemas.microsoft.com/office/drawing/2014/main" id="{9426E28A-5580-48CF-AB9B-726F48043D3D}"/>
              </a:ext>
            </a:extLst>
          </p:cNvPr>
          <p:cNvSpPr txBox="1"/>
          <p:nvPr/>
        </p:nvSpPr>
        <p:spPr>
          <a:xfrm>
            <a:off x="4324648" y="4557993"/>
            <a:ext cx="3630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b="1" dirty="0" smtClean="0">
                <a:latin typeface="Calibri" pitchFamily="34" charset="0"/>
                <a:cs typeface="Arial" pitchFamily="34" charset="0"/>
              </a:rPr>
              <a:t>1</a:t>
            </a:r>
            <a:endParaRPr lang="en-AU" b="1" dirty="0"/>
          </a:p>
        </p:txBody>
      </p:sp>
      <p:sp>
        <p:nvSpPr>
          <p:cNvPr id="34" name="TextBox 33">
            <a:extLst>
              <a:ext uri="{FF2B5EF4-FFF2-40B4-BE49-F238E27FC236}">
                <a16:creationId xmlns="" xmlns:a16="http://schemas.microsoft.com/office/drawing/2014/main" id="{9426E28A-5580-48CF-AB9B-726F48043D3D}"/>
              </a:ext>
            </a:extLst>
          </p:cNvPr>
          <p:cNvSpPr txBox="1"/>
          <p:nvPr/>
        </p:nvSpPr>
        <p:spPr>
          <a:xfrm>
            <a:off x="6323944" y="4547312"/>
            <a:ext cx="3630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b="1" dirty="0" smtClean="0">
                <a:latin typeface="Calibri" pitchFamily="34" charset="0"/>
                <a:cs typeface="Arial" pitchFamily="34" charset="0"/>
              </a:rPr>
              <a:t>2</a:t>
            </a:r>
            <a:endParaRPr lang="en-AU" b="1" dirty="0"/>
          </a:p>
        </p:txBody>
      </p:sp>
      <p:sp>
        <p:nvSpPr>
          <p:cNvPr id="35" name="TextBox 34">
            <a:extLst>
              <a:ext uri="{FF2B5EF4-FFF2-40B4-BE49-F238E27FC236}">
                <a16:creationId xmlns="" xmlns:a16="http://schemas.microsoft.com/office/drawing/2014/main" id="{9426E28A-5580-48CF-AB9B-726F48043D3D}"/>
              </a:ext>
            </a:extLst>
          </p:cNvPr>
          <p:cNvSpPr txBox="1"/>
          <p:nvPr/>
        </p:nvSpPr>
        <p:spPr>
          <a:xfrm>
            <a:off x="5039358" y="5803341"/>
            <a:ext cx="3630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b="1" dirty="0" smtClean="0">
                <a:latin typeface="Calibri" pitchFamily="34" charset="0"/>
                <a:cs typeface="Arial" pitchFamily="34" charset="0"/>
              </a:rPr>
              <a:t>3</a:t>
            </a:r>
            <a:endParaRPr lang="en-AU" b="1" dirty="0"/>
          </a:p>
        </p:txBody>
      </p:sp>
      <p:sp>
        <p:nvSpPr>
          <p:cNvPr id="40" name="Oval 39">
            <a:extLst>
              <a:ext uri="{FF2B5EF4-FFF2-40B4-BE49-F238E27FC236}">
                <a16:creationId xmlns="" xmlns:a16="http://schemas.microsoft.com/office/drawing/2014/main" id="{169EF31D-FAE5-4080-9F37-2E0B0B3A3309}"/>
              </a:ext>
            </a:extLst>
          </p:cNvPr>
          <p:cNvSpPr/>
          <p:nvPr/>
        </p:nvSpPr>
        <p:spPr>
          <a:xfrm>
            <a:off x="3694100" y="2909602"/>
            <a:ext cx="609600" cy="609600"/>
          </a:xfrm>
          <a:prstGeom prst="ellipse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41" name="Oval 40">
            <a:extLst>
              <a:ext uri="{FF2B5EF4-FFF2-40B4-BE49-F238E27FC236}">
                <a16:creationId xmlns="" xmlns:a16="http://schemas.microsoft.com/office/drawing/2014/main" id="{169EF31D-FAE5-4080-9F37-2E0B0B3A3309}"/>
              </a:ext>
            </a:extLst>
          </p:cNvPr>
          <p:cNvSpPr/>
          <p:nvPr/>
        </p:nvSpPr>
        <p:spPr>
          <a:xfrm>
            <a:off x="8862286" y="2588151"/>
            <a:ext cx="609600" cy="609600"/>
          </a:xfrm>
          <a:prstGeom prst="ellipse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42" name="Oval 41">
            <a:extLst>
              <a:ext uri="{FF2B5EF4-FFF2-40B4-BE49-F238E27FC236}">
                <a16:creationId xmlns="" xmlns:a16="http://schemas.microsoft.com/office/drawing/2014/main" id="{169EF31D-FAE5-4080-9F37-2E0B0B3A3309}"/>
              </a:ext>
            </a:extLst>
          </p:cNvPr>
          <p:cNvSpPr/>
          <p:nvPr/>
        </p:nvSpPr>
        <p:spPr>
          <a:xfrm>
            <a:off x="8862286" y="3301819"/>
            <a:ext cx="609600" cy="609600"/>
          </a:xfrm>
          <a:prstGeom prst="ellipse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811314599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377685"/>
            <a:ext cx="10515600" cy="4351338"/>
          </a:xfrm>
        </p:spPr>
        <p:txBody>
          <a:bodyPr>
            <a:normAutofit/>
          </a:bodyPr>
          <a:lstStyle/>
          <a:p>
            <a:pPr marL="514350" indent="-514350">
              <a:lnSpc>
                <a:spcPct val="100000"/>
              </a:lnSpc>
              <a:buAutoNum type="arabicPeriod" startAt="3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Two 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or more activities can start from a same common node but cannot end on a same common node. </a:t>
            </a:r>
            <a:endParaRPr lang="en-AU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0000"/>
              </a:lnSpc>
              <a:buNone/>
            </a:pPr>
            <a:endParaRPr lang="en-AU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0000"/>
              </a:lnSpc>
              <a:buNone/>
            </a:pPr>
            <a:endParaRPr lang="en-AU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14350" indent="-514350">
              <a:buAutoNum type="arabicPeriod" startAt="4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There 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should not be an intersection between the activities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 marL="0" indent="0">
              <a:buNone/>
            </a:pPr>
            <a:endParaRPr lang="en-AU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0000"/>
              </a:lnSpc>
              <a:buNone/>
            </a:pP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itle 2"/>
          <p:cNvSpPr>
            <a:spLocks noGrp="1"/>
          </p:cNvSpPr>
          <p:nvPr>
            <p:ph type="title"/>
          </p:nvPr>
        </p:nvSpPr>
        <p:spPr>
          <a:xfrm>
            <a:off x="1185929" y="192525"/>
            <a:ext cx="9490656" cy="1325563"/>
          </a:xfrm>
        </p:spPr>
        <p:txBody>
          <a:bodyPr>
            <a:normAutofit/>
          </a:bodyPr>
          <a:lstStyle/>
          <a:p>
            <a:pPr algn="ctr"/>
            <a:r>
              <a:rPr lang="en-AU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ERRORS IN NETWORK DIAGRAM (Cont’d..) </a:t>
            </a:r>
            <a:endParaRPr lang="en-AU" sz="36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Oval 4">
            <a:extLst>
              <a:ext uri="{FF2B5EF4-FFF2-40B4-BE49-F238E27FC236}">
                <a16:creationId xmlns="" xmlns:a16="http://schemas.microsoft.com/office/drawing/2014/main" id="{461C091A-C855-492B-ABE3-614C0AF1E080}"/>
              </a:ext>
            </a:extLst>
          </p:cNvPr>
          <p:cNvSpPr/>
          <p:nvPr/>
        </p:nvSpPr>
        <p:spPr>
          <a:xfrm>
            <a:off x="4309055" y="2344248"/>
            <a:ext cx="609600" cy="609600"/>
          </a:xfrm>
          <a:prstGeom prst="ellipse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cxnSp>
        <p:nvCxnSpPr>
          <p:cNvPr id="6" name="Straight Arrow Connector 5">
            <a:extLst>
              <a:ext uri="{FF2B5EF4-FFF2-40B4-BE49-F238E27FC236}">
                <a16:creationId xmlns="" xmlns:a16="http://schemas.microsoft.com/office/drawing/2014/main" id="{01354B8E-65A9-490F-85A0-F7AFF91D390D}"/>
              </a:ext>
            </a:extLst>
          </p:cNvPr>
          <p:cNvCxnSpPr>
            <a:cxnSpLocks/>
          </p:cNvCxnSpPr>
          <p:nvPr/>
        </p:nvCxnSpPr>
        <p:spPr>
          <a:xfrm flipV="1">
            <a:off x="4918655" y="2537138"/>
            <a:ext cx="1295401" cy="2830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Arrow Connector 6">
            <a:extLst>
              <a:ext uri="{FF2B5EF4-FFF2-40B4-BE49-F238E27FC236}">
                <a16:creationId xmlns="" xmlns:a16="http://schemas.microsoft.com/office/drawing/2014/main" id="{00F77F22-638C-4563-922C-4F576C7AC801}"/>
              </a:ext>
            </a:extLst>
          </p:cNvPr>
          <p:cNvCxnSpPr>
            <a:cxnSpLocks/>
          </p:cNvCxnSpPr>
          <p:nvPr/>
        </p:nvCxnSpPr>
        <p:spPr>
          <a:xfrm>
            <a:off x="4874019" y="2801448"/>
            <a:ext cx="1340037" cy="0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Oval 7">
            <a:extLst>
              <a:ext uri="{FF2B5EF4-FFF2-40B4-BE49-F238E27FC236}">
                <a16:creationId xmlns="" xmlns:a16="http://schemas.microsoft.com/office/drawing/2014/main" id="{E5597127-D8B3-462D-A5E4-AEF539869784}"/>
              </a:ext>
            </a:extLst>
          </p:cNvPr>
          <p:cNvSpPr/>
          <p:nvPr/>
        </p:nvSpPr>
        <p:spPr>
          <a:xfrm>
            <a:off x="6184136" y="2351326"/>
            <a:ext cx="609600" cy="609600"/>
          </a:xfrm>
          <a:prstGeom prst="ellipse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9426E28A-5580-48CF-AB9B-726F48043D3D}"/>
              </a:ext>
            </a:extLst>
          </p:cNvPr>
          <p:cNvSpPr txBox="1"/>
          <p:nvPr/>
        </p:nvSpPr>
        <p:spPr>
          <a:xfrm>
            <a:off x="4432331" y="2464382"/>
            <a:ext cx="3630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b="1" dirty="0" smtClean="0">
                <a:latin typeface="Calibri" pitchFamily="34" charset="0"/>
                <a:cs typeface="Arial" pitchFamily="34" charset="0"/>
              </a:rPr>
              <a:t>1</a:t>
            </a:r>
            <a:endParaRPr lang="en-AU" b="1" dirty="0"/>
          </a:p>
        </p:txBody>
      </p:sp>
      <p:sp>
        <p:nvSpPr>
          <p:cNvPr id="11" name="TextBox 10">
            <a:extLst>
              <a:ext uri="{FF2B5EF4-FFF2-40B4-BE49-F238E27FC236}">
                <a16:creationId xmlns="" xmlns:a16="http://schemas.microsoft.com/office/drawing/2014/main" id="{9426E28A-5580-48CF-AB9B-726F48043D3D}"/>
              </a:ext>
            </a:extLst>
          </p:cNvPr>
          <p:cNvSpPr txBox="1"/>
          <p:nvPr/>
        </p:nvSpPr>
        <p:spPr>
          <a:xfrm>
            <a:off x="6337332" y="2464382"/>
            <a:ext cx="3630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b="1" dirty="0" smtClean="0">
                <a:latin typeface="Calibri" pitchFamily="34" charset="0"/>
                <a:cs typeface="Arial" pitchFamily="34" charset="0"/>
              </a:rPr>
              <a:t>2</a:t>
            </a:r>
            <a:endParaRPr lang="en-AU" b="1" dirty="0"/>
          </a:p>
        </p:txBody>
      </p:sp>
      <p:sp>
        <p:nvSpPr>
          <p:cNvPr id="31" name="Oval 30">
            <a:extLst>
              <a:ext uri="{FF2B5EF4-FFF2-40B4-BE49-F238E27FC236}">
                <a16:creationId xmlns="" xmlns:a16="http://schemas.microsoft.com/office/drawing/2014/main" id="{5D623764-7854-424B-9DAD-89224A8BA612}"/>
              </a:ext>
            </a:extLst>
          </p:cNvPr>
          <p:cNvSpPr/>
          <p:nvPr/>
        </p:nvSpPr>
        <p:spPr>
          <a:xfrm>
            <a:off x="3695667" y="4251451"/>
            <a:ext cx="609600" cy="609600"/>
          </a:xfrm>
          <a:prstGeom prst="ellipse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cxnSp>
        <p:nvCxnSpPr>
          <p:cNvPr id="32" name="Straight Arrow Connector 31">
            <a:extLst>
              <a:ext uri="{FF2B5EF4-FFF2-40B4-BE49-F238E27FC236}">
                <a16:creationId xmlns="" xmlns:a16="http://schemas.microsoft.com/office/drawing/2014/main" id="{CDAAA1A5-4D26-49F6-A1DF-942BAA4F355F}"/>
              </a:ext>
            </a:extLst>
          </p:cNvPr>
          <p:cNvCxnSpPr>
            <a:cxnSpLocks/>
          </p:cNvCxnSpPr>
          <p:nvPr/>
        </p:nvCxnSpPr>
        <p:spPr>
          <a:xfrm>
            <a:off x="4305267" y="4499662"/>
            <a:ext cx="1384674" cy="63126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Oval 32">
            <a:extLst>
              <a:ext uri="{FF2B5EF4-FFF2-40B4-BE49-F238E27FC236}">
                <a16:creationId xmlns="" xmlns:a16="http://schemas.microsoft.com/office/drawing/2014/main" id="{EE677032-7BD1-464E-8827-056BBF95945F}"/>
              </a:ext>
            </a:extLst>
          </p:cNvPr>
          <p:cNvSpPr/>
          <p:nvPr/>
        </p:nvSpPr>
        <p:spPr>
          <a:xfrm>
            <a:off x="5689941" y="4257988"/>
            <a:ext cx="609600" cy="609600"/>
          </a:xfrm>
          <a:prstGeom prst="ellipse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cxnSp>
        <p:nvCxnSpPr>
          <p:cNvPr id="34" name="Straight Arrow Connector 33">
            <a:extLst>
              <a:ext uri="{FF2B5EF4-FFF2-40B4-BE49-F238E27FC236}">
                <a16:creationId xmlns="" xmlns:a16="http://schemas.microsoft.com/office/drawing/2014/main" id="{B3C3D60F-2788-498A-A1B8-3B70209B56EB}"/>
              </a:ext>
            </a:extLst>
          </p:cNvPr>
          <p:cNvCxnSpPr>
            <a:cxnSpLocks/>
          </p:cNvCxnSpPr>
          <p:nvPr/>
        </p:nvCxnSpPr>
        <p:spPr>
          <a:xfrm>
            <a:off x="6013230" y="4861051"/>
            <a:ext cx="587842" cy="814818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Oval 34">
            <a:extLst>
              <a:ext uri="{FF2B5EF4-FFF2-40B4-BE49-F238E27FC236}">
                <a16:creationId xmlns="" xmlns:a16="http://schemas.microsoft.com/office/drawing/2014/main" id="{34EF38D2-E09B-4068-B63A-0ECF97A5EEC1}"/>
              </a:ext>
            </a:extLst>
          </p:cNvPr>
          <p:cNvSpPr/>
          <p:nvPr/>
        </p:nvSpPr>
        <p:spPr>
          <a:xfrm>
            <a:off x="4406493" y="5496799"/>
            <a:ext cx="609600" cy="609600"/>
          </a:xfrm>
          <a:prstGeom prst="ellipse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cxnSp>
        <p:nvCxnSpPr>
          <p:cNvPr id="36" name="Straight Arrow Connector 35">
            <a:extLst>
              <a:ext uri="{FF2B5EF4-FFF2-40B4-BE49-F238E27FC236}">
                <a16:creationId xmlns="" xmlns:a16="http://schemas.microsoft.com/office/drawing/2014/main" id="{AD175D28-DF26-43BE-AA1F-97F5C4486238}"/>
              </a:ext>
            </a:extLst>
          </p:cNvPr>
          <p:cNvCxnSpPr/>
          <p:nvPr/>
        </p:nvCxnSpPr>
        <p:spPr>
          <a:xfrm>
            <a:off x="4122717" y="4867588"/>
            <a:ext cx="712437" cy="671661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Oval 36">
            <a:extLst>
              <a:ext uri="{FF2B5EF4-FFF2-40B4-BE49-F238E27FC236}">
                <a16:creationId xmlns="" xmlns:a16="http://schemas.microsoft.com/office/drawing/2014/main" id="{D1AA1E7D-E13F-4887-A997-94B997183ED8}"/>
              </a:ext>
            </a:extLst>
          </p:cNvPr>
          <p:cNvSpPr/>
          <p:nvPr/>
        </p:nvSpPr>
        <p:spPr>
          <a:xfrm>
            <a:off x="6446477" y="5549598"/>
            <a:ext cx="609600" cy="609600"/>
          </a:xfrm>
          <a:prstGeom prst="ellipse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cxnSp>
        <p:nvCxnSpPr>
          <p:cNvPr id="38" name="Straight Arrow Connector 37">
            <a:extLst>
              <a:ext uri="{FF2B5EF4-FFF2-40B4-BE49-F238E27FC236}">
                <a16:creationId xmlns="" xmlns:a16="http://schemas.microsoft.com/office/drawing/2014/main" id="{D6CF9B47-5743-4E97-9A9F-128FDF37FBC7}"/>
              </a:ext>
            </a:extLst>
          </p:cNvPr>
          <p:cNvCxnSpPr>
            <a:cxnSpLocks/>
            <a:endCxn id="37" idx="2"/>
          </p:cNvCxnSpPr>
          <p:nvPr/>
        </p:nvCxnSpPr>
        <p:spPr>
          <a:xfrm>
            <a:off x="4993795" y="5808398"/>
            <a:ext cx="1452683" cy="46001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Straight Arrow Connector 38">
            <a:extLst>
              <a:ext uri="{FF2B5EF4-FFF2-40B4-BE49-F238E27FC236}">
                <a16:creationId xmlns="" xmlns:a16="http://schemas.microsoft.com/office/drawing/2014/main" id="{D5E575A7-27D3-472A-9215-DA70C58D6ADB}"/>
              </a:ext>
            </a:extLst>
          </p:cNvPr>
          <p:cNvCxnSpPr>
            <a:cxnSpLocks/>
          </p:cNvCxnSpPr>
          <p:nvPr/>
        </p:nvCxnSpPr>
        <p:spPr>
          <a:xfrm flipV="1">
            <a:off x="4964382" y="4804463"/>
            <a:ext cx="2319222" cy="874545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" name="Oval 39">
            <a:extLst>
              <a:ext uri="{FF2B5EF4-FFF2-40B4-BE49-F238E27FC236}">
                <a16:creationId xmlns="" xmlns:a16="http://schemas.microsoft.com/office/drawing/2014/main" id="{3F605C23-CB76-49F1-A7F0-45F920D25007}"/>
              </a:ext>
            </a:extLst>
          </p:cNvPr>
          <p:cNvSpPr/>
          <p:nvPr/>
        </p:nvSpPr>
        <p:spPr>
          <a:xfrm>
            <a:off x="7238962" y="4426711"/>
            <a:ext cx="609600" cy="609600"/>
          </a:xfrm>
          <a:prstGeom prst="ellipse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cxnSp>
        <p:nvCxnSpPr>
          <p:cNvPr id="41" name="Straight Arrow Connector 40">
            <a:extLst>
              <a:ext uri="{FF2B5EF4-FFF2-40B4-BE49-F238E27FC236}">
                <a16:creationId xmlns="" xmlns:a16="http://schemas.microsoft.com/office/drawing/2014/main" id="{DE5FDC4A-BF0C-4C0F-98A8-714BF22802DB}"/>
              </a:ext>
            </a:extLst>
          </p:cNvPr>
          <p:cNvCxnSpPr>
            <a:cxnSpLocks/>
          </p:cNvCxnSpPr>
          <p:nvPr/>
        </p:nvCxnSpPr>
        <p:spPr>
          <a:xfrm>
            <a:off x="6293813" y="4616498"/>
            <a:ext cx="945150" cy="148296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Straight Arrow Connector 41">
            <a:extLst>
              <a:ext uri="{FF2B5EF4-FFF2-40B4-BE49-F238E27FC236}">
                <a16:creationId xmlns="" xmlns:a16="http://schemas.microsoft.com/office/drawing/2014/main" id="{75E68C99-6C0E-4724-B957-BD3746A02B3E}"/>
              </a:ext>
            </a:extLst>
          </p:cNvPr>
          <p:cNvCxnSpPr>
            <a:cxnSpLocks/>
            <a:endCxn id="40" idx="3"/>
          </p:cNvCxnSpPr>
          <p:nvPr/>
        </p:nvCxnSpPr>
        <p:spPr>
          <a:xfrm flipV="1">
            <a:off x="7004366" y="4947037"/>
            <a:ext cx="323870" cy="768060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3" name="Oval 42">
            <a:extLst>
              <a:ext uri="{FF2B5EF4-FFF2-40B4-BE49-F238E27FC236}">
                <a16:creationId xmlns="" xmlns:a16="http://schemas.microsoft.com/office/drawing/2014/main" id="{66AE7FA9-46D4-45C5-9552-4188B5F1171B}"/>
              </a:ext>
            </a:extLst>
          </p:cNvPr>
          <p:cNvSpPr/>
          <p:nvPr/>
        </p:nvSpPr>
        <p:spPr>
          <a:xfrm>
            <a:off x="5895616" y="4957643"/>
            <a:ext cx="718436" cy="533400"/>
          </a:xfrm>
          <a:prstGeom prst="ellipse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 dirty="0">
              <a:noFill/>
            </a:endParaRPr>
          </a:p>
        </p:txBody>
      </p:sp>
      <p:sp>
        <p:nvSpPr>
          <p:cNvPr id="45" name="TextBox 44">
            <a:extLst>
              <a:ext uri="{FF2B5EF4-FFF2-40B4-BE49-F238E27FC236}">
                <a16:creationId xmlns="" xmlns:a16="http://schemas.microsoft.com/office/drawing/2014/main" id="{9426E28A-5580-48CF-AB9B-726F48043D3D}"/>
              </a:ext>
            </a:extLst>
          </p:cNvPr>
          <p:cNvSpPr txBox="1"/>
          <p:nvPr/>
        </p:nvSpPr>
        <p:spPr>
          <a:xfrm>
            <a:off x="3855945" y="4342588"/>
            <a:ext cx="3630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b="1" dirty="0" smtClean="0">
                <a:latin typeface="Calibri" pitchFamily="34" charset="0"/>
                <a:cs typeface="Arial" pitchFamily="34" charset="0"/>
              </a:rPr>
              <a:t>1</a:t>
            </a:r>
            <a:endParaRPr lang="en-AU" b="1" dirty="0"/>
          </a:p>
        </p:txBody>
      </p:sp>
      <p:sp>
        <p:nvSpPr>
          <p:cNvPr id="46" name="TextBox 45">
            <a:extLst>
              <a:ext uri="{FF2B5EF4-FFF2-40B4-BE49-F238E27FC236}">
                <a16:creationId xmlns="" xmlns:a16="http://schemas.microsoft.com/office/drawing/2014/main" id="{9426E28A-5580-48CF-AB9B-726F48043D3D}"/>
              </a:ext>
            </a:extLst>
          </p:cNvPr>
          <p:cNvSpPr txBox="1"/>
          <p:nvPr/>
        </p:nvSpPr>
        <p:spPr>
          <a:xfrm>
            <a:off x="5821088" y="4395444"/>
            <a:ext cx="3630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b="1" dirty="0" smtClean="0">
                <a:latin typeface="Calibri" pitchFamily="34" charset="0"/>
                <a:cs typeface="Arial" pitchFamily="34" charset="0"/>
              </a:rPr>
              <a:t>2</a:t>
            </a:r>
            <a:endParaRPr lang="en-AU" b="1" dirty="0"/>
          </a:p>
        </p:txBody>
      </p:sp>
      <p:sp>
        <p:nvSpPr>
          <p:cNvPr id="48" name="TextBox 47">
            <a:extLst>
              <a:ext uri="{FF2B5EF4-FFF2-40B4-BE49-F238E27FC236}">
                <a16:creationId xmlns="" xmlns:a16="http://schemas.microsoft.com/office/drawing/2014/main" id="{9426E28A-5580-48CF-AB9B-726F48043D3D}"/>
              </a:ext>
            </a:extLst>
          </p:cNvPr>
          <p:cNvSpPr txBox="1"/>
          <p:nvPr/>
        </p:nvSpPr>
        <p:spPr>
          <a:xfrm>
            <a:off x="4558354" y="5604424"/>
            <a:ext cx="3630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b="1" dirty="0" smtClean="0">
                <a:latin typeface="Calibri" pitchFamily="34" charset="0"/>
                <a:cs typeface="Arial" pitchFamily="34" charset="0"/>
              </a:rPr>
              <a:t>3</a:t>
            </a:r>
            <a:endParaRPr lang="en-AU" b="1" dirty="0"/>
          </a:p>
        </p:txBody>
      </p:sp>
      <p:sp>
        <p:nvSpPr>
          <p:cNvPr id="49" name="TextBox 48">
            <a:extLst>
              <a:ext uri="{FF2B5EF4-FFF2-40B4-BE49-F238E27FC236}">
                <a16:creationId xmlns="" xmlns:a16="http://schemas.microsoft.com/office/drawing/2014/main" id="{9426E28A-5580-48CF-AB9B-726F48043D3D}"/>
              </a:ext>
            </a:extLst>
          </p:cNvPr>
          <p:cNvSpPr txBox="1"/>
          <p:nvPr/>
        </p:nvSpPr>
        <p:spPr>
          <a:xfrm>
            <a:off x="6606153" y="5657413"/>
            <a:ext cx="3630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b="1" dirty="0" smtClean="0">
                <a:latin typeface="Calibri" pitchFamily="34" charset="0"/>
                <a:cs typeface="Arial" pitchFamily="34" charset="0"/>
              </a:rPr>
              <a:t>4</a:t>
            </a:r>
            <a:endParaRPr lang="en-AU" b="1" dirty="0"/>
          </a:p>
        </p:txBody>
      </p:sp>
      <p:sp>
        <p:nvSpPr>
          <p:cNvPr id="50" name="TextBox 49">
            <a:extLst>
              <a:ext uri="{FF2B5EF4-FFF2-40B4-BE49-F238E27FC236}">
                <a16:creationId xmlns="" xmlns:a16="http://schemas.microsoft.com/office/drawing/2014/main" id="{9426E28A-5580-48CF-AB9B-726F48043D3D}"/>
              </a:ext>
            </a:extLst>
          </p:cNvPr>
          <p:cNvSpPr txBox="1"/>
          <p:nvPr/>
        </p:nvSpPr>
        <p:spPr>
          <a:xfrm>
            <a:off x="7392183" y="4546845"/>
            <a:ext cx="3630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b="1" dirty="0" smtClean="0">
                <a:latin typeface="Calibri" pitchFamily="34" charset="0"/>
                <a:cs typeface="Arial" pitchFamily="34" charset="0"/>
              </a:rPr>
              <a:t>5</a:t>
            </a:r>
            <a:endParaRPr lang="en-AU" b="1" dirty="0"/>
          </a:p>
        </p:txBody>
      </p:sp>
    </p:spTree>
    <p:extLst>
      <p:ext uri="{BB962C8B-B14F-4D97-AF65-F5344CB8AC3E}">
        <p14:creationId xmlns:p14="http://schemas.microsoft.com/office/powerpoint/2010/main" val="2781495365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54140" y="1293538"/>
            <a:ext cx="10714149" cy="4351338"/>
          </a:xfrm>
        </p:spPr>
        <p:txBody>
          <a:bodyPr/>
          <a:lstStyle/>
          <a:p>
            <a:pPr marL="514350" indent="-514350">
              <a:buAutoNum type="arabicPeriod" startAt="5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number of arrows should not be more than the number of activities. 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0" indent="0">
              <a:buNone/>
            </a:pP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AU" dirty="0" smtClean="0"/>
          </a:p>
          <a:p>
            <a:endParaRPr lang="en-AU" dirty="0"/>
          </a:p>
          <a:p>
            <a:pPr marL="514350" indent="-514350">
              <a:buAutoNum type="arabicPeriod" startAt="6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There 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should not be unnecessary dummy in the network 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diagram. </a:t>
            </a:r>
          </a:p>
          <a:p>
            <a:pPr marL="514350" indent="-514350">
              <a:buAutoNum type="arabicPeriod" startAt="6"/>
            </a:pP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itle 2"/>
          <p:cNvSpPr>
            <a:spLocks noGrp="1"/>
          </p:cNvSpPr>
          <p:nvPr>
            <p:ph type="title"/>
          </p:nvPr>
        </p:nvSpPr>
        <p:spPr>
          <a:xfrm>
            <a:off x="1112312" y="-38931"/>
            <a:ext cx="9797806" cy="1325563"/>
          </a:xfrm>
        </p:spPr>
        <p:txBody>
          <a:bodyPr>
            <a:normAutofit/>
          </a:bodyPr>
          <a:lstStyle/>
          <a:p>
            <a:pPr algn="ctr"/>
            <a:r>
              <a:rPr lang="en-AU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ERRORS IN NETWORK DIAGRAM (Cont’d..) </a:t>
            </a:r>
            <a:endParaRPr lang="en-AU" sz="36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Oval 4">
            <a:extLst>
              <a:ext uri="{FF2B5EF4-FFF2-40B4-BE49-F238E27FC236}">
                <a16:creationId xmlns="" xmlns:a16="http://schemas.microsoft.com/office/drawing/2014/main" id="{728AE182-FE1A-459B-AF17-B5FBE4BCA222}"/>
              </a:ext>
            </a:extLst>
          </p:cNvPr>
          <p:cNvSpPr/>
          <p:nvPr/>
        </p:nvSpPr>
        <p:spPr>
          <a:xfrm>
            <a:off x="3883307" y="1840749"/>
            <a:ext cx="609600" cy="609600"/>
          </a:xfrm>
          <a:prstGeom prst="ellipse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cxnSp>
        <p:nvCxnSpPr>
          <p:cNvPr id="6" name="Straight Arrow Connector 5">
            <a:extLst>
              <a:ext uri="{FF2B5EF4-FFF2-40B4-BE49-F238E27FC236}">
                <a16:creationId xmlns="" xmlns:a16="http://schemas.microsoft.com/office/drawing/2014/main" id="{427EAEAE-AC92-424F-BAEF-9A01AAE6ED0D}"/>
              </a:ext>
            </a:extLst>
          </p:cNvPr>
          <p:cNvCxnSpPr>
            <a:cxnSpLocks/>
          </p:cNvCxnSpPr>
          <p:nvPr/>
        </p:nvCxnSpPr>
        <p:spPr>
          <a:xfrm>
            <a:off x="4492907" y="2088960"/>
            <a:ext cx="1384674" cy="63126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Oval 6">
            <a:extLst>
              <a:ext uri="{FF2B5EF4-FFF2-40B4-BE49-F238E27FC236}">
                <a16:creationId xmlns="" xmlns:a16="http://schemas.microsoft.com/office/drawing/2014/main" id="{26E0DAAD-DE5D-483E-ADDA-BDD45BEBB305}"/>
              </a:ext>
            </a:extLst>
          </p:cNvPr>
          <p:cNvSpPr/>
          <p:nvPr/>
        </p:nvSpPr>
        <p:spPr>
          <a:xfrm>
            <a:off x="5877581" y="1847286"/>
            <a:ext cx="609600" cy="609600"/>
          </a:xfrm>
          <a:prstGeom prst="ellipse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8" name="Oval 7">
            <a:extLst>
              <a:ext uri="{FF2B5EF4-FFF2-40B4-BE49-F238E27FC236}">
                <a16:creationId xmlns="" xmlns:a16="http://schemas.microsoft.com/office/drawing/2014/main" id="{71741623-7072-48F2-BD03-4245CCD75C91}"/>
              </a:ext>
            </a:extLst>
          </p:cNvPr>
          <p:cNvSpPr/>
          <p:nvPr/>
        </p:nvSpPr>
        <p:spPr>
          <a:xfrm>
            <a:off x="4594133" y="3086097"/>
            <a:ext cx="609600" cy="609600"/>
          </a:xfrm>
          <a:prstGeom prst="ellipse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cxnSp>
        <p:nvCxnSpPr>
          <p:cNvPr id="9" name="Straight Arrow Connector 8">
            <a:extLst>
              <a:ext uri="{FF2B5EF4-FFF2-40B4-BE49-F238E27FC236}">
                <a16:creationId xmlns="" xmlns:a16="http://schemas.microsoft.com/office/drawing/2014/main" id="{CAB0A267-52FE-4956-AEDB-D25B6214AF97}"/>
              </a:ext>
            </a:extLst>
          </p:cNvPr>
          <p:cNvCxnSpPr>
            <a:cxnSpLocks/>
            <a:stCxn id="5" idx="4"/>
            <a:endCxn id="8" idx="1"/>
          </p:cNvCxnSpPr>
          <p:nvPr/>
        </p:nvCxnSpPr>
        <p:spPr>
          <a:xfrm>
            <a:off x="4188107" y="2450349"/>
            <a:ext cx="495300" cy="725022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Arrow Connector 9">
            <a:extLst>
              <a:ext uri="{FF2B5EF4-FFF2-40B4-BE49-F238E27FC236}">
                <a16:creationId xmlns="" xmlns:a16="http://schemas.microsoft.com/office/drawing/2014/main" id="{9BE3AF27-C13C-4646-9C33-A63E6F5BB3C0}"/>
              </a:ext>
            </a:extLst>
          </p:cNvPr>
          <p:cNvCxnSpPr>
            <a:cxnSpLocks/>
          </p:cNvCxnSpPr>
          <p:nvPr/>
        </p:nvCxnSpPr>
        <p:spPr>
          <a:xfrm>
            <a:off x="5181435" y="3397696"/>
            <a:ext cx="1452683" cy="46001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Arrow Connector 10">
            <a:extLst>
              <a:ext uri="{FF2B5EF4-FFF2-40B4-BE49-F238E27FC236}">
                <a16:creationId xmlns="" xmlns:a16="http://schemas.microsoft.com/office/drawing/2014/main" id="{A4ED779F-C2BA-492D-9DAC-C7E2B30C93C8}"/>
              </a:ext>
            </a:extLst>
          </p:cNvPr>
          <p:cNvCxnSpPr>
            <a:cxnSpLocks/>
          </p:cNvCxnSpPr>
          <p:nvPr/>
        </p:nvCxnSpPr>
        <p:spPr>
          <a:xfrm flipV="1">
            <a:off x="5152022" y="2393761"/>
            <a:ext cx="2319222" cy="874545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Oval 11">
            <a:extLst>
              <a:ext uri="{FF2B5EF4-FFF2-40B4-BE49-F238E27FC236}">
                <a16:creationId xmlns="" xmlns:a16="http://schemas.microsoft.com/office/drawing/2014/main" id="{64AA1E74-0972-44D6-82D5-13064762160F}"/>
              </a:ext>
            </a:extLst>
          </p:cNvPr>
          <p:cNvSpPr/>
          <p:nvPr/>
        </p:nvSpPr>
        <p:spPr>
          <a:xfrm>
            <a:off x="7426602" y="2016009"/>
            <a:ext cx="609600" cy="609600"/>
          </a:xfrm>
          <a:prstGeom prst="ellipse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cxnSp>
        <p:nvCxnSpPr>
          <p:cNvPr id="13" name="Straight Arrow Connector 12">
            <a:extLst>
              <a:ext uri="{FF2B5EF4-FFF2-40B4-BE49-F238E27FC236}">
                <a16:creationId xmlns="" xmlns:a16="http://schemas.microsoft.com/office/drawing/2014/main" id="{5B62FACB-AC41-46BB-97A4-0AADE0E1B672}"/>
              </a:ext>
            </a:extLst>
          </p:cNvPr>
          <p:cNvCxnSpPr>
            <a:cxnSpLocks/>
            <a:stCxn id="7" idx="6"/>
          </p:cNvCxnSpPr>
          <p:nvPr/>
        </p:nvCxnSpPr>
        <p:spPr>
          <a:xfrm>
            <a:off x="6487181" y="2152086"/>
            <a:ext cx="939422" cy="202006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Arrow Connector 13">
            <a:extLst>
              <a:ext uri="{FF2B5EF4-FFF2-40B4-BE49-F238E27FC236}">
                <a16:creationId xmlns="" xmlns:a16="http://schemas.microsoft.com/office/drawing/2014/main" id="{7A793733-E740-428A-B1FF-EE5504472154}"/>
              </a:ext>
            </a:extLst>
          </p:cNvPr>
          <p:cNvCxnSpPr>
            <a:cxnSpLocks/>
            <a:endCxn id="12" idx="3"/>
          </p:cNvCxnSpPr>
          <p:nvPr/>
        </p:nvCxnSpPr>
        <p:spPr>
          <a:xfrm flipV="1">
            <a:off x="7192006" y="2536335"/>
            <a:ext cx="323870" cy="768060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Oval 14">
            <a:extLst>
              <a:ext uri="{FF2B5EF4-FFF2-40B4-BE49-F238E27FC236}">
                <a16:creationId xmlns="" xmlns:a16="http://schemas.microsoft.com/office/drawing/2014/main" id="{466CF6F5-6E67-437E-9CFB-BA0120376B04}"/>
              </a:ext>
            </a:extLst>
          </p:cNvPr>
          <p:cNvSpPr/>
          <p:nvPr/>
        </p:nvSpPr>
        <p:spPr>
          <a:xfrm>
            <a:off x="6617208" y="3177954"/>
            <a:ext cx="609600" cy="609600"/>
          </a:xfrm>
          <a:prstGeom prst="ellipse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16" name="TextBox 15">
            <a:extLst>
              <a:ext uri="{FF2B5EF4-FFF2-40B4-BE49-F238E27FC236}">
                <a16:creationId xmlns="" xmlns:a16="http://schemas.microsoft.com/office/drawing/2014/main" id="{54BEF361-21AC-4842-BC46-B99FBFB0622A}"/>
              </a:ext>
            </a:extLst>
          </p:cNvPr>
          <p:cNvSpPr txBox="1"/>
          <p:nvPr/>
        </p:nvSpPr>
        <p:spPr>
          <a:xfrm>
            <a:off x="4898143" y="1768515"/>
            <a:ext cx="3630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b="1" dirty="0">
                <a:solidFill>
                  <a:srgbClr val="0000CC"/>
                </a:solidFill>
                <a:latin typeface="Calibri" pitchFamily="34" charset="0"/>
                <a:cs typeface="Arial" pitchFamily="34" charset="0"/>
              </a:rPr>
              <a:t>A</a:t>
            </a:r>
            <a:endParaRPr lang="en-AU" b="1" dirty="0">
              <a:solidFill>
                <a:schemeClr val="bg1"/>
              </a:solidFill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="" xmlns:a16="http://schemas.microsoft.com/office/drawing/2014/main" id="{2BCA605B-2D99-4C7B-A4BF-8A3D32CA6BD9}"/>
              </a:ext>
            </a:extLst>
          </p:cNvPr>
          <p:cNvSpPr txBox="1"/>
          <p:nvPr/>
        </p:nvSpPr>
        <p:spPr>
          <a:xfrm>
            <a:off x="4029175" y="2716765"/>
            <a:ext cx="3630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b="1" dirty="0">
                <a:solidFill>
                  <a:srgbClr val="0000CC"/>
                </a:solidFill>
                <a:latin typeface="Calibri" pitchFamily="34" charset="0"/>
                <a:cs typeface="Arial" pitchFamily="34" charset="0"/>
              </a:rPr>
              <a:t>B</a:t>
            </a:r>
            <a:endParaRPr lang="en-AU" b="1" dirty="0">
              <a:solidFill>
                <a:schemeClr val="bg1"/>
              </a:solidFill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="" xmlns:a16="http://schemas.microsoft.com/office/drawing/2014/main" id="{06CFEB65-C2CC-468F-A155-A8CC883E0E06}"/>
              </a:ext>
            </a:extLst>
          </p:cNvPr>
          <p:cNvSpPr txBox="1"/>
          <p:nvPr/>
        </p:nvSpPr>
        <p:spPr>
          <a:xfrm>
            <a:off x="5873192" y="2545587"/>
            <a:ext cx="3630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b="1" dirty="0">
                <a:solidFill>
                  <a:srgbClr val="0000CC"/>
                </a:solidFill>
                <a:latin typeface="Calibri" pitchFamily="34" charset="0"/>
                <a:cs typeface="Arial" pitchFamily="34" charset="0"/>
              </a:rPr>
              <a:t>A</a:t>
            </a:r>
            <a:endParaRPr lang="en-AU" b="1" dirty="0">
              <a:solidFill>
                <a:schemeClr val="bg1"/>
              </a:solidFill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="" xmlns:a16="http://schemas.microsoft.com/office/drawing/2014/main" id="{B22DF54A-B452-49E6-9BE4-3BD748DC6E75}"/>
              </a:ext>
            </a:extLst>
          </p:cNvPr>
          <p:cNvSpPr txBox="1"/>
          <p:nvPr/>
        </p:nvSpPr>
        <p:spPr>
          <a:xfrm>
            <a:off x="6011172" y="3061627"/>
            <a:ext cx="3630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b="1" dirty="0">
                <a:solidFill>
                  <a:srgbClr val="0000CC"/>
                </a:solidFill>
                <a:latin typeface="Calibri" pitchFamily="34" charset="0"/>
                <a:cs typeface="Arial" pitchFamily="34" charset="0"/>
              </a:rPr>
              <a:t>C</a:t>
            </a:r>
            <a:endParaRPr lang="en-AU" b="1" dirty="0">
              <a:solidFill>
                <a:schemeClr val="bg1"/>
              </a:solidFill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="" xmlns:a16="http://schemas.microsoft.com/office/drawing/2014/main" id="{BEED721D-2BD2-4B8D-8046-730EB3443267}"/>
              </a:ext>
            </a:extLst>
          </p:cNvPr>
          <p:cNvSpPr txBox="1"/>
          <p:nvPr/>
        </p:nvSpPr>
        <p:spPr>
          <a:xfrm>
            <a:off x="7051846" y="2767869"/>
            <a:ext cx="3630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b="1" dirty="0">
                <a:solidFill>
                  <a:srgbClr val="0000CC"/>
                </a:solidFill>
                <a:latin typeface="Calibri" pitchFamily="34" charset="0"/>
                <a:cs typeface="Arial" pitchFamily="34" charset="0"/>
              </a:rPr>
              <a:t>E</a:t>
            </a:r>
            <a:endParaRPr lang="en-AU" b="1" dirty="0">
              <a:solidFill>
                <a:schemeClr val="bg1"/>
              </a:solidFill>
            </a:endParaRPr>
          </a:p>
        </p:txBody>
      </p:sp>
      <p:sp>
        <p:nvSpPr>
          <p:cNvPr id="21" name="TextBox 20">
            <a:extLst>
              <a:ext uri="{FF2B5EF4-FFF2-40B4-BE49-F238E27FC236}">
                <a16:creationId xmlns="" xmlns:a16="http://schemas.microsoft.com/office/drawing/2014/main" id="{ECD62F8D-5947-4D03-A0A6-A793A9E8419F}"/>
              </a:ext>
            </a:extLst>
          </p:cNvPr>
          <p:cNvSpPr txBox="1"/>
          <p:nvPr/>
        </p:nvSpPr>
        <p:spPr>
          <a:xfrm>
            <a:off x="6682246" y="1914387"/>
            <a:ext cx="3630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b="1" dirty="0">
                <a:solidFill>
                  <a:srgbClr val="0000CC"/>
                </a:solidFill>
                <a:latin typeface="Calibri" pitchFamily="34" charset="0"/>
                <a:cs typeface="Arial" pitchFamily="34" charset="0"/>
              </a:rPr>
              <a:t>D</a:t>
            </a:r>
            <a:endParaRPr lang="en-AU" b="1" dirty="0">
              <a:solidFill>
                <a:schemeClr val="bg1"/>
              </a:solidFill>
            </a:endParaRPr>
          </a:p>
        </p:txBody>
      </p:sp>
      <p:sp>
        <p:nvSpPr>
          <p:cNvPr id="22" name="Oval 21">
            <a:extLst>
              <a:ext uri="{FF2B5EF4-FFF2-40B4-BE49-F238E27FC236}">
                <a16:creationId xmlns="" xmlns:a16="http://schemas.microsoft.com/office/drawing/2014/main" id="{9B8C9AA3-0638-4A3F-AB4F-09DAA8BF8948}"/>
              </a:ext>
            </a:extLst>
          </p:cNvPr>
          <p:cNvSpPr/>
          <p:nvPr/>
        </p:nvSpPr>
        <p:spPr>
          <a:xfrm>
            <a:off x="4777837" y="1787766"/>
            <a:ext cx="718436" cy="533400"/>
          </a:xfrm>
          <a:prstGeom prst="ellipse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 dirty="0">
              <a:noFill/>
            </a:endParaRPr>
          </a:p>
        </p:txBody>
      </p:sp>
      <p:sp>
        <p:nvSpPr>
          <p:cNvPr id="23" name="Oval 22">
            <a:extLst>
              <a:ext uri="{FF2B5EF4-FFF2-40B4-BE49-F238E27FC236}">
                <a16:creationId xmlns="" xmlns:a16="http://schemas.microsoft.com/office/drawing/2014/main" id="{8D05FD3E-9D87-4DD5-92D3-3E17BCFBFA8D}"/>
              </a:ext>
            </a:extLst>
          </p:cNvPr>
          <p:cNvSpPr/>
          <p:nvPr/>
        </p:nvSpPr>
        <p:spPr>
          <a:xfrm>
            <a:off x="5737912" y="2555732"/>
            <a:ext cx="718436" cy="533400"/>
          </a:xfrm>
          <a:prstGeom prst="ellipse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 dirty="0">
              <a:noFill/>
            </a:endParaRPr>
          </a:p>
        </p:txBody>
      </p:sp>
      <p:sp>
        <p:nvSpPr>
          <p:cNvPr id="25" name="Oval 24">
            <a:extLst>
              <a:ext uri="{FF2B5EF4-FFF2-40B4-BE49-F238E27FC236}">
                <a16:creationId xmlns="" xmlns:a16="http://schemas.microsoft.com/office/drawing/2014/main" id="{7B220148-313A-47DA-85E6-C934E4F82D43}"/>
              </a:ext>
            </a:extLst>
          </p:cNvPr>
          <p:cNvSpPr/>
          <p:nvPr/>
        </p:nvSpPr>
        <p:spPr>
          <a:xfrm>
            <a:off x="3596206" y="4124259"/>
            <a:ext cx="609600" cy="609600"/>
          </a:xfrm>
          <a:prstGeom prst="ellipse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cxnSp>
        <p:nvCxnSpPr>
          <p:cNvPr id="26" name="Straight Arrow Connector 25">
            <a:extLst>
              <a:ext uri="{FF2B5EF4-FFF2-40B4-BE49-F238E27FC236}">
                <a16:creationId xmlns="" xmlns:a16="http://schemas.microsoft.com/office/drawing/2014/main" id="{E9208E97-1C8D-4F41-A0E4-B6838104B916}"/>
              </a:ext>
            </a:extLst>
          </p:cNvPr>
          <p:cNvCxnSpPr>
            <a:cxnSpLocks/>
          </p:cNvCxnSpPr>
          <p:nvPr/>
        </p:nvCxnSpPr>
        <p:spPr>
          <a:xfrm>
            <a:off x="4205806" y="4372470"/>
            <a:ext cx="1384674" cy="63126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Oval 26">
            <a:extLst>
              <a:ext uri="{FF2B5EF4-FFF2-40B4-BE49-F238E27FC236}">
                <a16:creationId xmlns="" xmlns:a16="http://schemas.microsoft.com/office/drawing/2014/main" id="{317AEACE-C5E1-4A2C-9B0A-D211FA5EB8B7}"/>
              </a:ext>
            </a:extLst>
          </p:cNvPr>
          <p:cNvSpPr/>
          <p:nvPr/>
        </p:nvSpPr>
        <p:spPr>
          <a:xfrm>
            <a:off x="5590480" y="4130796"/>
            <a:ext cx="609600" cy="609600"/>
          </a:xfrm>
          <a:prstGeom prst="ellipse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28" name="Oval 27">
            <a:extLst>
              <a:ext uri="{FF2B5EF4-FFF2-40B4-BE49-F238E27FC236}">
                <a16:creationId xmlns="" xmlns:a16="http://schemas.microsoft.com/office/drawing/2014/main" id="{8FC370AC-863C-437D-B03F-17F151A753E9}"/>
              </a:ext>
            </a:extLst>
          </p:cNvPr>
          <p:cNvSpPr/>
          <p:nvPr/>
        </p:nvSpPr>
        <p:spPr>
          <a:xfrm>
            <a:off x="4307032" y="5369607"/>
            <a:ext cx="609600" cy="609600"/>
          </a:xfrm>
          <a:prstGeom prst="ellipse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cxnSp>
        <p:nvCxnSpPr>
          <p:cNvPr id="29" name="Straight Arrow Connector 28">
            <a:extLst>
              <a:ext uri="{FF2B5EF4-FFF2-40B4-BE49-F238E27FC236}">
                <a16:creationId xmlns="" xmlns:a16="http://schemas.microsoft.com/office/drawing/2014/main" id="{3F800F5D-BA70-4B9D-8F80-AB54416E84AC}"/>
              </a:ext>
            </a:extLst>
          </p:cNvPr>
          <p:cNvCxnSpPr>
            <a:cxnSpLocks/>
            <a:stCxn id="25" idx="4"/>
            <a:endCxn id="28" idx="1"/>
          </p:cNvCxnSpPr>
          <p:nvPr/>
        </p:nvCxnSpPr>
        <p:spPr>
          <a:xfrm>
            <a:off x="3901006" y="4733859"/>
            <a:ext cx="495300" cy="725022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Arrow Connector 29">
            <a:extLst>
              <a:ext uri="{FF2B5EF4-FFF2-40B4-BE49-F238E27FC236}">
                <a16:creationId xmlns="" xmlns:a16="http://schemas.microsoft.com/office/drawing/2014/main" id="{FF868BFA-2D27-40C6-AC58-943F47826093}"/>
              </a:ext>
            </a:extLst>
          </p:cNvPr>
          <p:cNvCxnSpPr>
            <a:cxnSpLocks/>
          </p:cNvCxnSpPr>
          <p:nvPr/>
        </p:nvCxnSpPr>
        <p:spPr>
          <a:xfrm flipV="1">
            <a:off x="4864921" y="4677271"/>
            <a:ext cx="2319222" cy="874545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Oval 30">
            <a:extLst>
              <a:ext uri="{FF2B5EF4-FFF2-40B4-BE49-F238E27FC236}">
                <a16:creationId xmlns="" xmlns:a16="http://schemas.microsoft.com/office/drawing/2014/main" id="{6BE7E620-C0C1-4BE1-8428-62D184663785}"/>
              </a:ext>
            </a:extLst>
          </p:cNvPr>
          <p:cNvSpPr/>
          <p:nvPr/>
        </p:nvSpPr>
        <p:spPr>
          <a:xfrm>
            <a:off x="7139501" y="4299519"/>
            <a:ext cx="609600" cy="609600"/>
          </a:xfrm>
          <a:prstGeom prst="ellipse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cxnSp>
        <p:nvCxnSpPr>
          <p:cNvPr id="32" name="Straight Arrow Connector 31">
            <a:extLst>
              <a:ext uri="{FF2B5EF4-FFF2-40B4-BE49-F238E27FC236}">
                <a16:creationId xmlns="" xmlns:a16="http://schemas.microsoft.com/office/drawing/2014/main" id="{14C5ADBD-14DA-4C3A-90CA-FEDFF18D6031}"/>
              </a:ext>
            </a:extLst>
          </p:cNvPr>
          <p:cNvCxnSpPr>
            <a:cxnSpLocks/>
          </p:cNvCxnSpPr>
          <p:nvPr/>
        </p:nvCxnSpPr>
        <p:spPr>
          <a:xfrm>
            <a:off x="6223588" y="4448257"/>
            <a:ext cx="915914" cy="189345"/>
          </a:xfrm>
          <a:prstGeom prst="straightConnector1">
            <a:avLst/>
          </a:prstGeom>
          <a:ln w="57150">
            <a:prstDash val="sys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Oval 32">
            <a:extLst>
              <a:ext uri="{FF2B5EF4-FFF2-40B4-BE49-F238E27FC236}">
                <a16:creationId xmlns="" xmlns:a16="http://schemas.microsoft.com/office/drawing/2014/main" id="{6A38CFE3-D981-4D13-97E5-2E4D460F0C75}"/>
              </a:ext>
            </a:extLst>
          </p:cNvPr>
          <p:cNvSpPr/>
          <p:nvPr/>
        </p:nvSpPr>
        <p:spPr>
          <a:xfrm>
            <a:off x="6330107" y="5461464"/>
            <a:ext cx="609600" cy="609600"/>
          </a:xfrm>
          <a:prstGeom prst="ellipse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cxnSp>
        <p:nvCxnSpPr>
          <p:cNvPr id="34" name="Straight Arrow Connector 33">
            <a:extLst>
              <a:ext uri="{FF2B5EF4-FFF2-40B4-BE49-F238E27FC236}">
                <a16:creationId xmlns="" xmlns:a16="http://schemas.microsoft.com/office/drawing/2014/main" id="{84A3736A-E8B3-4B89-9020-E09519A9F1A0}"/>
              </a:ext>
            </a:extLst>
          </p:cNvPr>
          <p:cNvCxnSpPr>
            <a:cxnSpLocks/>
            <a:stCxn id="28" idx="6"/>
            <a:endCxn id="33" idx="2"/>
          </p:cNvCxnSpPr>
          <p:nvPr/>
        </p:nvCxnSpPr>
        <p:spPr>
          <a:xfrm>
            <a:off x="4916632" y="5674407"/>
            <a:ext cx="1413475" cy="91857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Arrow Connector 34">
            <a:extLst>
              <a:ext uri="{FF2B5EF4-FFF2-40B4-BE49-F238E27FC236}">
                <a16:creationId xmlns="" xmlns:a16="http://schemas.microsoft.com/office/drawing/2014/main" id="{3F91CDE0-FD51-40A9-AF9C-3D432DD888C9}"/>
              </a:ext>
            </a:extLst>
          </p:cNvPr>
          <p:cNvCxnSpPr>
            <a:cxnSpLocks/>
            <a:endCxn id="31" idx="3"/>
          </p:cNvCxnSpPr>
          <p:nvPr/>
        </p:nvCxnSpPr>
        <p:spPr>
          <a:xfrm flipV="1">
            <a:off x="6939611" y="4819845"/>
            <a:ext cx="289165" cy="970360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Oval 35">
            <a:extLst>
              <a:ext uri="{FF2B5EF4-FFF2-40B4-BE49-F238E27FC236}">
                <a16:creationId xmlns="" xmlns:a16="http://schemas.microsoft.com/office/drawing/2014/main" id="{DFE62F59-D969-4646-85C6-AAEE871A7B83}"/>
              </a:ext>
            </a:extLst>
          </p:cNvPr>
          <p:cNvSpPr/>
          <p:nvPr/>
        </p:nvSpPr>
        <p:spPr>
          <a:xfrm>
            <a:off x="6223588" y="4314755"/>
            <a:ext cx="718436" cy="533400"/>
          </a:xfrm>
          <a:prstGeom prst="ellipse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 dirty="0">
              <a:noFill/>
            </a:endParaRPr>
          </a:p>
        </p:txBody>
      </p:sp>
      <p:sp>
        <p:nvSpPr>
          <p:cNvPr id="37" name="TextBox 36">
            <a:extLst>
              <a:ext uri="{FF2B5EF4-FFF2-40B4-BE49-F238E27FC236}">
                <a16:creationId xmlns="" xmlns:a16="http://schemas.microsoft.com/office/drawing/2014/main" id="{9426E28A-5580-48CF-AB9B-726F48043D3D}"/>
              </a:ext>
            </a:extLst>
          </p:cNvPr>
          <p:cNvSpPr txBox="1"/>
          <p:nvPr/>
        </p:nvSpPr>
        <p:spPr>
          <a:xfrm>
            <a:off x="4024282" y="1938958"/>
            <a:ext cx="3630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b="1" dirty="0" smtClean="0">
                <a:latin typeface="Calibri" pitchFamily="34" charset="0"/>
                <a:cs typeface="Arial" pitchFamily="34" charset="0"/>
              </a:rPr>
              <a:t>1</a:t>
            </a:r>
            <a:endParaRPr lang="en-AU" b="1" dirty="0"/>
          </a:p>
        </p:txBody>
      </p:sp>
      <p:sp>
        <p:nvSpPr>
          <p:cNvPr id="38" name="TextBox 37">
            <a:extLst>
              <a:ext uri="{FF2B5EF4-FFF2-40B4-BE49-F238E27FC236}">
                <a16:creationId xmlns="" xmlns:a16="http://schemas.microsoft.com/office/drawing/2014/main" id="{9426E28A-5580-48CF-AB9B-726F48043D3D}"/>
              </a:ext>
            </a:extLst>
          </p:cNvPr>
          <p:cNvSpPr txBox="1"/>
          <p:nvPr/>
        </p:nvSpPr>
        <p:spPr>
          <a:xfrm>
            <a:off x="6046370" y="1953102"/>
            <a:ext cx="3630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b="1" dirty="0" smtClean="0">
                <a:latin typeface="Calibri" pitchFamily="34" charset="0"/>
                <a:cs typeface="Arial" pitchFamily="34" charset="0"/>
              </a:rPr>
              <a:t>2</a:t>
            </a:r>
            <a:endParaRPr lang="en-AU" b="1" dirty="0"/>
          </a:p>
        </p:txBody>
      </p:sp>
      <p:sp>
        <p:nvSpPr>
          <p:cNvPr id="39" name="TextBox 38">
            <a:extLst>
              <a:ext uri="{FF2B5EF4-FFF2-40B4-BE49-F238E27FC236}">
                <a16:creationId xmlns="" xmlns:a16="http://schemas.microsoft.com/office/drawing/2014/main" id="{9426E28A-5580-48CF-AB9B-726F48043D3D}"/>
              </a:ext>
            </a:extLst>
          </p:cNvPr>
          <p:cNvSpPr txBox="1"/>
          <p:nvPr/>
        </p:nvSpPr>
        <p:spPr>
          <a:xfrm>
            <a:off x="4744342" y="3236030"/>
            <a:ext cx="3630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b="1" dirty="0" smtClean="0">
                <a:latin typeface="Calibri" pitchFamily="34" charset="0"/>
                <a:cs typeface="Arial" pitchFamily="34" charset="0"/>
              </a:rPr>
              <a:t>3</a:t>
            </a:r>
            <a:endParaRPr lang="en-AU" b="1" dirty="0"/>
          </a:p>
        </p:txBody>
      </p:sp>
      <p:sp>
        <p:nvSpPr>
          <p:cNvPr id="40" name="TextBox 39">
            <a:extLst>
              <a:ext uri="{FF2B5EF4-FFF2-40B4-BE49-F238E27FC236}">
                <a16:creationId xmlns="" xmlns:a16="http://schemas.microsoft.com/office/drawing/2014/main" id="{9426E28A-5580-48CF-AB9B-726F48043D3D}"/>
              </a:ext>
            </a:extLst>
          </p:cNvPr>
          <p:cNvSpPr txBox="1"/>
          <p:nvPr/>
        </p:nvSpPr>
        <p:spPr>
          <a:xfrm>
            <a:off x="6776453" y="3277898"/>
            <a:ext cx="3630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b="1" dirty="0" smtClean="0">
                <a:latin typeface="Calibri" pitchFamily="34" charset="0"/>
                <a:cs typeface="Arial" pitchFamily="34" charset="0"/>
              </a:rPr>
              <a:t>4</a:t>
            </a:r>
            <a:endParaRPr lang="en-AU" b="1" dirty="0"/>
          </a:p>
        </p:txBody>
      </p:sp>
      <p:sp>
        <p:nvSpPr>
          <p:cNvPr id="41" name="TextBox 40">
            <a:extLst>
              <a:ext uri="{FF2B5EF4-FFF2-40B4-BE49-F238E27FC236}">
                <a16:creationId xmlns="" xmlns:a16="http://schemas.microsoft.com/office/drawing/2014/main" id="{9426E28A-5580-48CF-AB9B-726F48043D3D}"/>
              </a:ext>
            </a:extLst>
          </p:cNvPr>
          <p:cNvSpPr txBox="1"/>
          <p:nvPr/>
        </p:nvSpPr>
        <p:spPr>
          <a:xfrm>
            <a:off x="7589329" y="2137768"/>
            <a:ext cx="3630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b="1" dirty="0" smtClean="0">
                <a:latin typeface="Calibri" pitchFamily="34" charset="0"/>
                <a:cs typeface="Arial" pitchFamily="34" charset="0"/>
              </a:rPr>
              <a:t>5</a:t>
            </a:r>
            <a:endParaRPr lang="en-AU" b="1" dirty="0"/>
          </a:p>
        </p:txBody>
      </p:sp>
      <p:sp>
        <p:nvSpPr>
          <p:cNvPr id="42" name="TextBox 41">
            <a:extLst>
              <a:ext uri="{FF2B5EF4-FFF2-40B4-BE49-F238E27FC236}">
                <a16:creationId xmlns="" xmlns:a16="http://schemas.microsoft.com/office/drawing/2014/main" id="{9426E28A-5580-48CF-AB9B-726F48043D3D}"/>
              </a:ext>
            </a:extLst>
          </p:cNvPr>
          <p:cNvSpPr txBox="1"/>
          <p:nvPr/>
        </p:nvSpPr>
        <p:spPr>
          <a:xfrm>
            <a:off x="3751509" y="4226776"/>
            <a:ext cx="3630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b="1" dirty="0" smtClean="0">
                <a:latin typeface="Calibri" pitchFamily="34" charset="0"/>
                <a:cs typeface="Arial" pitchFamily="34" charset="0"/>
              </a:rPr>
              <a:t>1</a:t>
            </a:r>
            <a:endParaRPr lang="en-AU" b="1" dirty="0"/>
          </a:p>
        </p:txBody>
      </p:sp>
      <p:sp>
        <p:nvSpPr>
          <p:cNvPr id="43" name="TextBox 42">
            <a:extLst>
              <a:ext uri="{FF2B5EF4-FFF2-40B4-BE49-F238E27FC236}">
                <a16:creationId xmlns="" xmlns:a16="http://schemas.microsoft.com/office/drawing/2014/main" id="{9426E28A-5580-48CF-AB9B-726F48043D3D}"/>
              </a:ext>
            </a:extLst>
          </p:cNvPr>
          <p:cNvSpPr txBox="1"/>
          <p:nvPr/>
        </p:nvSpPr>
        <p:spPr>
          <a:xfrm>
            <a:off x="5746976" y="4250930"/>
            <a:ext cx="3630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b="1" dirty="0" smtClean="0">
                <a:latin typeface="Calibri" pitchFamily="34" charset="0"/>
                <a:cs typeface="Arial" pitchFamily="34" charset="0"/>
              </a:rPr>
              <a:t>2</a:t>
            </a:r>
            <a:endParaRPr lang="en-AU" b="1" dirty="0"/>
          </a:p>
        </p:txBody>
      </p:sp>
      <p:sp>
        <p:nvSpPr>
          <p:cNvPr id="44" name="TextBox 43">
            <a:extLst>
              <a:ext uri="{FF2B5EF4-FFF2-40B4-BE49-F238E27FC236}">
                <a16:creationId xmlns="" xmlns:a16="http://schemas.microsoft.com/office/drawing/2014/main" id="{9426E28A-5580-48CF-AB9B-726F48043D3D}"/>
              </a:ext>
            </a:extLst>
          </p:cNvPr>
          <p:cNvSpPr txBox="1"/>
          <p:nvPr/>
        </p:nvSpPr>
        <p:spPr>
          <a:xfrm>
            <a:off x="4447657" y="5436086"/>
            <a:ext cx="3630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b="1" dirty="0" smtClean="0">
                <a:latin typeface="Calibri" pitchFamily="34" charset="0"/>
                <a:cs typeface="Arial" pitchFamily="34" charset="0"/>
              </a:rPr>
              <a:t>3</a:t>
            </a:r>
            <a:endParaRPr lang="en-AU" b="1" dirty="0"/>
          </a:p>
        </p:txBody>
      </p:sp>
      <p:sp>
        <p:nvSpPr>
          <p:cNvPr id="45" name="TextBox 44">
            <a:extLst>
              <a:ext uri="{FF2B5EF4-FFF2-40B4-BE49-F238E27FC236}">
                <a16:creationId xmlns="" xmlns:a16="http://schemas.microsoft.com/office/drawing/2014/main" id="{9426E28A-5580-48CF-AB9B-726F48043D3D}"/>
              </a:ext>
            </a:extLst>
          </p:cNvPr>
          <p:cNvSpPr txBox="1"/>
          <p:nvPr/>
        </p:nvSpPr>
        <p:spPr>
          <a:xfrm>
            <a:off x="6490471" y="5542460"/>
            <a:ext cx="3630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b="1" dirty="0" smtClean="0">
                <a:latin typeface="Calibri" pitchFamily="34" charset="0"/>
                <a:cs typeface="Arial" pitchFamily="34" charset="0"/>
              </a:rPr>
              <a:t>4</a:t>
            </a:r>
            <a:endParaRPr lang="en-AU" b="1" dirty="0"/>
          </a:p>
        </p:txBody>
      </p:sp>
      <p:sp>
        <p:nvSpPr>
          <p:cNvPr id="46" name="TextBox 45">
            <a:extLst>
              <a:ext uri="{FF2B5EF4-FFF2-40B4-BE49-F238E27FC236}">
                <a16:creationId xmlns="" xmlns:a16="http://schemas.microsoft.com/office/drawing/2014/main" id="{9426E28A-5580-48CF-AB9B-726F48043D3D}"/>
              </a:ext>
            </a:extLst>
          </p:cNvPr>
          <p:cNvSpPr txBox="1"/>
          <p:nvPr/>
        </p:nvSpPr>
        <p:spPr>
          <a:xfrm>
            <a:off x="7307186" y="4388515"/>
            <a:ext cx="3630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b="1" dirty="0" smtClean="0">
                <a:latin typeface="Calibri" pitchFamily="34" charset="0"/>
                <a:cs typeface="Arial" pitchFamily="34" charset="0"/>
              </a:rPr>
              <a:t>5</a:t>
            </a:r>
            <a:endParaRPr lang="en-AU" b="1" dirty="0"/>
          </a:p>
        </p:txBody>
      </p:sp>
    </p:spTree>
    <p:extLst>
      <p:ext uri="{BB962C8B-B14F-4D97-AF65-F5344CB8AC3E}">
        <p14:creationId xmlns:p14="http://schemas.microsoft.com/office/powerpoint/2010/main" val="1160840700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40476" y="287852"/>
            <a:ext cx="8936865" cy="1325563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AU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ADVANTAGES AND DISADVANTAGES OF CPM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51108" y="1389127"/>
            <a:ext cx="10154273" cy="4993447"/>
          </a:xfrm>
        </p:spPr>
        <p:txBody>
          <a:bodyPr/>
          <a:lstStyle/>
          <a:p>
            <a:pPr marL="0" indent="0">
              <a:buNone/>
            </a:pPr>
            <a:r>
              <a:rPr lang="en-AU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Advantages </a:t>
            </a:r>
          </a:p>
          <a:p>
            <a:pPr marL="514350" indent="-514350" algn="just">
              <a:buFont typeface="+mj-lt"/>
              <a:buAutoNum type="arabicPeriod"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Makes dependencies visible between the project 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activities. </a:t>
            </a:r>
          </a:p>
          <a:p>
            <a:pPr marL="514350" indent="-514350" algn="just">
              <a:buFont typeface="+mj-lt"/>
              <a:buAutoNum type="arabicPeriod"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Organizes large and complex projects, hence allowing a more systematic approach to project planning and 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scheduling. </a:t>
            </a:r>
          </a:p>
          <a:p>
            <a:pPr marL="514350" indent="-514350" algn="just">
              <a:buFont typeface="+mj-lt"/>
              <a:buAutoNum type="arabicPeriod"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Enables the calculation of float or slack of each activity. </a:t>
            </a:r>
          </a:p>
          <a:p>
            <a:pPr marL="514350" indent="-514350" algn="just">
              <a:buFont typeface="+mj-lt"/>
              <a:buAutoNum type="arabicPeriod"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Enables the Project Manager to optimize efficiency </a:t>
            </a:r>
          </a:p>
          <a:p>
            <a:pPr marL="514350" indent="-514350" algn="just">
              <a:buFont typeface="+mj-lt"/>
              <a:buAutoNum type="arabicPeriod"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Provides opportunities to respond to the negative risk going over schedule.</a:t>
            </a:r>
            <a:r>
              <a:rPr lang="en-US" dirty="0"/>
              <a:t> </a:t>
            </a:r>
            <a:endParaRPr lang="en-US" dirty="0" smtClean="0"/>
          </a:p>
          <a:p>
            <a:pPr marL="514350" indent="-514350" algn="just">
              <a:buFont typeface="+mj-lt"/>
              <a:buAutoNum type="arabicPeriod"/>
            </a:pP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Encourages 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Project Manager to reduce the project duration by optimizing the critical path</a:t>
            </a: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11504806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0483" y="1092063"/>
            <a:ext cx="9774348" cy="5251025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AU" sz="3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Disadvantages </a:t>
            </a:r>
          </a:p>
          <a:p>
            <a:pPr algn="just">
              <a:lnSpc>
                <a:spcPct val="110000"/>
              </a:lnSpc>
              <a:buFont typeface="Wingdings" panose="05000000000000000000" pitchFamily="2" charset="2"/>
              <a:buChar char="Ø"/>
            </a:pPr>
            <a:r>
              <a:rPr lang="en-AU" sz="3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CPM is not suitable for the project involving some uncertainties like research and development project. </a:t>
            </a:r>
          </a:p>
          <a:p>
            <a:pPr algn="just">
              <a:lnSpc>
                <a:spcPct val="110000"/>
              </a:lnSpc>
              <a:buFont typeface="Wingdings" panose="05000000000000000000" pitchFamily="2" charset="2"/>
              <a:buChar char="Ø"/>
            </a:pPr>
            <a:r>
              <a:rPr lang="en-AU" sz="3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Reduced Attention to High-Float Tasks: When using the critical path method, project managers focus on critical path tasks. </a:t>
            </a:r>
            <a:r>
              <a:rPr lang="en-US" sz="3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For </a:t>
            </a:r>
            <a:r>
              <a:rPr lang="en-US" sz="3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large and complex projects, there’ll be thousands of activities and dependency </a:t>
            </a:r>
            <a:r>
              <a:rPr lang="en-US" sz="3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relationships. [9]</a:t>
            </a:r>
          </a:p>
          <a:p>
            <a:pPr algn="just">
              <a:lnSpc>
                <a:spcPct val="110000"/>
              </a:lnSpc>
              <a:buFont typeface="Wingdings" panose="05000000000000000000" pitchFamily="2" charset="2"/>
              <a:buChar char="Ø"/>
            </a:pPr>
            <a:r>
              <a:rPr lang="en-US" sz="3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For </a:t>
            </a:r>
            <a:r>
              <a:rPr lang="en-US" sz="3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large projects with thousands of activities, it may be difficult to print the project network diagram</a:t>
            </a:r>
            <a:r>
              <a:rPr lang="en-US" sz="3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 algn="just">
              <a:lnSpc>
                <a:spcPct val="110000"/>
              </a:lnSpc>
              <a:buFont typeface="Wingdings" panose="05000000000000000000" pitchFamily="2" charset="2"/>
              <a:buChar char="Ø"/>
            </a:pPr>
            <a:r>
              <a:rPr lang="en-US" sz="3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Critical Path Method does not account for resource and resource allocation. </a:t>
            </a:r>
            <a:endParaRPr lang="en-AU" sz="3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1284100" y="76565"/>
            <a:ext cx="9395401" cy="1325563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AU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ADVANTAGES AND DISADVANTAGES OF CPM </a:t>
            </a:r>
            <a:r>
              <a:rPr lang="en-AU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(Cont’d..) </a:t>
            </a:r>
            <a:endParaRPr lang="en-AU" sz="36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58028835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1075" y="-207034"/>
            <a:ext cx="4978758" cy="1325563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AU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REFERENCES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0928" y="820465"/>
            <a:ext cx="9659782" cy="5908138"/>
          </a:xfrm>
        </p:spPr>
        <p:txBody>
          <a:bodyPr>
            <a:normAutofit lnSpcReduction="10000"/>
          </a:bodyPr>
          <a:lstStyle/>
          <a:p>
            <a:pPr marL="0" indent="0" algn="just">
              <a:lnSpc>
                <a:spcPct val="100000"/>
              </a:lnSpc>
              <a:buNone/>
            </a:pP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[1] </a:t>
            </a:r>
            <a:r>
              <a:rPr lang="en-A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Construction Management And Accounts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A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B.L.Gupta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and Amit Gupta, Third Edition, Standard Publishers Distributors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New 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Delhi, India, 2000. </a:t>
            </a:r>
            <a:endParaRPr lang="en-AU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00000"/>
              </a:lnSpc>
              <a:buNone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[2] </a:t>
            </a:r>
            <a:r>
              <a:rPr lang="en-A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Project Management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K. </a:t>
            </a:r>
            <a:r>
              <a:rPr lang="en-A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Nagarajan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New Age International (P) Ltd. Publishers, New Delhi, India, 2001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0" algn="just">
              <a:lnSpc>
                <a:spcPct val="100000"/>
              </a:lnSpc>
              <a:buNone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[3] </a:t>
            </a:r>
            <a:r>
              <a:rPr lang="en-AU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Projects; Planning, Analysis, Financing, Implementation and Review 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A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Prasanna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Chandra, Fifth Edition, Tata McGraw – Hill Publishing Company Limited, New Delhi, India, 2002. </a:t>
            </a:r>
          </a:p>
          <a:p>
            <a:pPr marL="0" indent="0" algn="just">
              <a:lnSpc>
                <a:spcPct val="100000"/>
              </a:lnSpc>
              <a:buNone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[4] 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https://byjusexamprep.com/network-analysis-in-project-management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AU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00000"/>
              </a:lnSpc>
              <a:buNone/>
            </a:pP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[5] </a:t>
            </a:r>
            <a:r>
              <a:rPr lang="en-A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Fundamentals of PERT/CPM and Project Management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S. K. </a:t>
            </a:r>
            <a:r>
              <a:rPr lang="en-A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Bhattacharjee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Second Edition, Khanna Publishers, New Delhi, India, 2002. </a:t>
            </a:r>
          </a:p>
          <a:p>
            <a:pPr marL="0" indent="0" algn="just">
              <a:lnSpc>
                <a:spcPct val="100000"/>
              </a:lnSpc>
              <a:buNone/>
            </a:pP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00000"/>
              </a:lnSpc>
              <a:buNone/>
            </a:pPr>
            <a:endParaRPr lang="en-AU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00000"/>
              </a:lnSpc>
              <a:buNone/>
            </a:pP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50000"/>
              </a:lnSpc>
              <a:buNone/>
            </a:pP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84815208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210475"/>
            <a:ext cx="9504872" cy="5270635"/>
          </a:xfrm>
        </p:spPr>
        <p:txBody>
          <a:bodyPr>
            <a:normAutofit lnSpcReduction="10000"/>
          </a:bodyPr>
          <a:lstStyle/>
          <a:p>
            <a:pPr marL="0" indent="0" algn="just">
              <a:lnSpc>
                <a:spcPct val="100000"/>
              </a:lnSpc>
              <a:buNone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[6] </a:t>
            </a:r>
            <a:r>
              <a:rPr lang="en-A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Professional Construction management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Donald S. Barrie and Boyd C. Paulson Jr., Third Edition, McGraw Hill, Inc., 1992. </a:t>
            </a:r>
            <a:endParaRPr lang="en-AU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00000"/>
              </a:lnSpc>
              <a:buNone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[7] </a:t>
            </a:r>
            <a:r>
              <a:rPr lang="en-A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Project Planning and Control with PERT and CPM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A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Dr.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B.C. </a:t>
            </a:r>
            <a:r>
              <a:rPr lang="en-A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Punmia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and </a:t>
            </a:r>
            <a:r>
              <a:rPr lang="en-A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K.K.Khandelwal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Third Edition, </a:t>
            </a:r>
            <a:r>
              <a:rPr lang="en-A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Laxmi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Publications (P) Ltd, New Delhi, </a:t>
            </a:r>
            <a:r>
              <a:rPr lang="en-A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Inida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1987. </a:t>
            </a:r>
            <a:endParaRPr lang="en-AU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00000"/>
              </a:lnSpc>
              <a:buNone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[8] </a:t>
            </a:r>
            <a:r>
              <a:rPr lang="en-A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Managing the Construction Process, Estimating, Scheduling and Project Control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: Second Edition, Frederick E. Gould, PE,CPC, Pearson Education, Inc., New Jersey, USA, 2002</a:t>
            </a:r>
          </a:p>
          <a:p>
            <a:pPr marL="0" indent="0" algn="just">
              <a:lnSpc>
                <a:spcPct val="100000"/>
              </a:lnSpc>
              <a:buNone/>
            </a:pP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[9]</a:t>
            </a:r>
            <a:r>
              <a:rPr lang="en-AU" dirty="0"/>
              <a:t> 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https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://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www.smartsheet.com/content/critical-path-advantages-disavantages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00000"/>
              </a:lnSpc>
              <a:buNone/>
            </a:pP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00000"/>
              </a:lnSpc>
              <a:buNone/>
            </a:pP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00000"/>
              </a:lnSpc>
              <a:buNone/>
            </a:pP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AU" dirty="0"/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838200" y="63201"/>
            <a:ext cx="10515600" cy="1325563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AU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REFERENCES (Cont’d…) </a:t>
            </a:r>
            <a:endParaRPr lang="en-AU" sz="36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8207584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2344</TotalTime>
  <Words>2598</Words>
  <Application>Microsoft Office PowerPoint</Application>
  <PresentationFormat>Widescreen</PresentationFormat>
  <Paragraphs>320</Paragraphs>
  <Slides>33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33</vt:i4>
      </vt:variant>
    </vt:vector>
  </HeadingPairs>
  <TitlesOfParts>
    <vt:vector size="39" baseType="lpstr">
      <vt:lpstr>Arial</vt:lpstr>
      <vt:lpstr>Calibri</vt:lpstr>
      <vt:lpstr>Calibri Light</vt:lpstr>
      <vt:lpstr>Times New Roman</vt:lpstr>
      <vt:lpstr>Wingdings</vt:lpstr>
      <vt:lpstr>Office Theme</vt:lpstr>
      <vt:lpstr>COURSE TITLE PROJECT ENGINEERING</vt:lpstr>
      <vt:lpstr>Learning Objective</vt:lpstr>
      <vt:lpstr>NETWORK ANALYSIS</vt:lpstr>
      <vt:lpstr>NETWORK ANALYSIS (Cont’d..) </vt:lpstr>
      <vt:lpstr>NETWORK ANALYSIS (Cont’d..) </vt:lpstr>
      <vt:lpstr>CRITICAL PATH METHOD (CPM) </vt:lpstr>
      <vt:lpstr>CRITICAL PATH METHOD (CPM) TERMINOLOGIES</vt:lpstr>
      <vt:lpstr>PowerPoint Presentation</vt:lpstr>
      <vt:lpstr>CRITICAL PATH METHOD (CPM) TERMINOLOGIES (Cont’d…) </vt:lpstr>
      <vt:lpstr>CRITICAL PATH METHOD (CPM) TERMINOLOGIES (Cont’d…) </vt:lpstr>
      <vt:lpstr>CRITICAL PATH METHOD (CPM) TERMINOLOGIES (Cont’d…) </vt:lpstr>
      <vt:lpstr>CRITICAL PATH METHOD (CPM) TERMINOLOGIES (Cont’d…) </vt:lpstr>
      <vt:lpstr>CRITICAL PATH METHOD (CPM) TERMINOLOGIES (Cont’d…) </vt:lpstr>
      <vt:lpstr>CRITICAL PATH METHOD (CPM) TERMINOLOGIES (Cont’d…) </vt:lpstr>
      <vt:lpstr>CRITICAL PATH METHOD (CPM) TERMINOLOGIES (Cont’d…) </vt:lpstr>
      <vt:lpstr>CRITICAL PATH METHOD (CPM) TERMINOLOGIES (Cont’d…) </vt:lpstr>
      <vt:lpstr>CRITICAL PATH METHOD (CPM) TERMINOLOGIES (Cont’d…) </vt:lpstr>
      <vt:lpstr>CRITICAL PATH METHOD (CPM) TERMINOLOGIES (Cont’d…) </vt:lpstr>
      <vt:lpstr>CRITICAL PATH METHOD (CPM) TERMINOLOGIES (Cont’d…) </vt:lpstr>
      <vt:lpstr>CRITICAL PATH METHOD (CPM) TERMINOLOGIES (Cont’d…) </vt:lpstr>
      <vt:lpstr>Critical Path (Cont’d….)  </vt:lpstr>
      <vt:lpstr>Critical Path (Cont’d….)  </vt:lpstr>
      <vt:lpstr>CHARACTERISTICS OF CRITICAL PATH  [2]</vt:lpstr>
      <vt:lpstr>CHARACTERISTICS OF CRITICAL PATH (Cont’d…..) </vt:lpstr>
      <vt:lpstr>CALCULATION PROCEDURE OF CPM </vt:lpstr>
      <vt:lpstr>CALCULATION PROCEDURE OF CPM (Cont’d….)  </vt:lpstr>
      <vt:lpstr>ERRORS IN NETWORK DIAGRAM </vt:lpstr>
      <vt:lpstr>ERRORS IN NETWORK DIAGRAM (Cont’d..) </vt:lpstr>
      <vt:lpstr>ERRORS IN NETWORK DIAGRAM (Cont’d..) </vt:lpstr>
      <vt:lpstr>ADVANTAGES AND DISADVANTAGES OF CPM </vt:lpstr>
      <vt:lpstr>ADVANTAGES AND DISADVANTAGES OF CPM (Cont’d..) </vt:lpstr>
      <vt:lpstr>REFERENCES</vt:lpstr>
      <vt:lpstr>REFERENCES (Cont’d…) 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COURSE TITLE PROJECT ENGINEERING</dc:title>
  <dc:creator>Microsoft account</dc:creator>
  <cp:lastModifiedBy>Bikash Raj Joshi</cp:lastModifiedBy>
  <cp:revision>70</cp:revision>
  <dcterms:created xsi:type="dcterms:W3CDTF">2023-03-22T13:40:44Z</dcterms:created>
  <dcterms:modified xsi:type="dcterms:W3CDTF">2023-04-07T04:11:16Z</dcterms:modified>
</cp:coreProperties>
</file>