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8" r:id="rId4"/>
    <p:sldId id="260" r:id="rId5"/>
    <p:sldId id="261" r:id="rId6"/>
    <p:sldId id="262" r:id="rId7"/>
    <p:sldId id="263" r:id="rId8"/>
    <p:sldId id="264" r:id="rId9"/>
    <p:sldId id="267" r:id="rId10"/>
    <p:sldId id="265" r:id="rId11"/>
    <p:sldId id="266" r:id="rId12"/>
    <p:sldId id="269" r:id="rId13"/>
    <p:sldId id="270" r:id="rId14"/>
    <p:sldId id="271" r:id="rId15"/>
    <p:sldId id="268"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46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B873BB8F-AA3F-43CE-AAF4-FF26B0F8417C}" type="datetimeFigureOut">
              <a:rPr lang="en-AU" smtClean="0"/>
              <a:t>2/05/2023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2321420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B873BB8F-AA3F-43CE-AAF4-FF26B0F8417C}" type="datetimeFigureOut">
              <a:rPr lang="en-AU" smtClean="0"/>
              <a:t>2/05/2023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1214848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873BB8F-AA3F-43CE-AAF4-FF26B0F8417C}" type="datetimeFigureOut">
              <a:rPr lang="en-AU" smtClean="0"/>
              <a:t>2/05/2023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1435058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B873BB8F-AA3F-43CE-AAF4-FF26B0F8417C}" type="datetimeFigureOut">
              <a:rPr lang="en-AU" smtClean="0"/>
              <a:t>2/05/2023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2094723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B873BB8F-AA3F-43CE-AAF4-FF26B0F8417C}" type="datetimeFigureOut">
              <a:rPr lang="en-AU" smtClean="0"/>
              <a:t>2/05/2023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391055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B873BB8F-AA3F-43CE-AAF4-FF26B0F8417C}" type="datetimeFigureOut">
              <a:rPr lang="en-AU" smtClean="0"/>
              <a:t>2/05/2023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3457907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73BB8F-AA3F-43CE-AAF4-FF26B0F8417C}" type="datetimeFigureOut">
              <a:rPr lang="en-AU" smtClean="0"/>
              <a:t>2/05/2023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3360946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73BB8F-AA3F-43CE-AAF4-FF26B0F8417C}" type="datetimeFigureOut">
              <a:rPr lang="en-AU" smtClean="0"/>
              <a:t>2/05/2023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1019767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73BB8F-AA3F-43CE-AAF4-FF26B0F8417C}" type="datetimeFigureOut">
              <a:rPr lang="en-AU" smtClean="0"/>
              <a:t>2/05/2023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190282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B873BB8F-AA3F-43CE-AAF4-FF26B0F8417C}" type="datetimeFigureOut">
              <a:rPr lang="en-AU" smtClean="0"/>
              <a:t>2/05/2023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2655878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B873BB8F-AA3F-43CE-AAF4-FF26B0F8417C}" type="datetimeFigureOut">
              <a:rPr lang="en-AU" smtClean="0"/>
              <a:t>2/05/2023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8BB4D562-91A1-4A69-B590-E699AF644340}" type="slidenum">
              <a:rPr lang="en-AU" smtClean="0"/>
              <a:t>‹#›</a:t>
            </a:fld>
            <a:endParaRPr lang="en-AU"/>
          </a:p>
        </p:txBody>
      </p:sp>
    </p:spTree>
    <p:extLst>
      <p:ext uri="{BB962C8B-B14F-4D97-AF65-F5344CB8AC3E}">
        <p14:creationId xmlns:p14="http://schemas.microsoft.com/office/powerpoint/2010/main" val="3102638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73BB8F-AA3F-43CE-AAF4-FF26B0F8417C}" type="datetimeFigureOut">
              <a:rPr lang="en-AU" smtClean="0"/>
              <a:t>2/05/2023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4D562-91A1-4A69-B590-E699AF644340}" type="slidenum">
              <a:rPr lang="en-AU" smtClean="0"/>
              <a:t>‹#›</a:t>
            </a:fld>
            <a:endParaRPr lang="en-AU"/>
          </a:p>
        </p:txBody>
      </p:sp>
    </p:spTree>
    <p:extLst>
      <p:ext uri="{BB962C8B-B14F-4D97-AF65-F5344CB8AC3E}">
        <p14:creationId xmlns:p14="http://schemas.microsoft.com/office/powerpoint/2010/main" val="3182349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tandfonline.com/doi/abs/" TargetMode="External"/><Relationship Id="rId2" Type="http://schemas.openxmlformats.org/officeDocument/2006/relationships/hyperlink" Target="https://www.saviom.com/blog/resource-allocation-a-guide-on-how-to-apply-it-on-project-managemen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579462" y="-752943"/>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4000" b="1" dirty="0" smtClean="0">
                <a:solidFill>
                  <a:srgbClr val="FF0000"/>
                </a:solidFill>
                <a:latin typeface="Times New Roman" panose="02020603050405020304" pitchFamily="18" charset="0"/>
                <a:cs typeface="Times New Roman" panose="02020603050405020304" pitchFamily="18" charset="0"/>
              </a:rPr>
              <a:t>COURSE TITLE</a:t>
            </a:r>
            <a:r>
              <a:rPr lang="en-AU" sz="4000" b="1" dirty="0" smtClean="0">
                <a:latin typeface="Times New Roman" panose="02020603050405020304" pitchFamily="18" charset="0"/>
                <a:cs typeface="Times New Roman" panose="02020603050405020304" pitchFamily="18" charset="0"/>
              </a:rPr>
              <a:t/>
            </a:r>
            <a:br>
              <a:rPr lang="en-AU" sz="4000" b="1" dirty="0" smtClean="0">
                <a:latin typeface="Times New Roman" panose="02020603050405020304" pitchFamily="18" charset="0"/>
                <a:cs typeface="Times New Roman" panose="02020603050405020304" pitchFamily="18" charset="0"/>
              </a:rPr>
            </a:br>
            <a:r>
              <a:rPr lang="en-AU" sz="4000" b="1" dirty="0">
                <a:solidFill>
                  <a:srgbClr val="002060"/>
                </a:solidFill>
                <a:latin typeface="Times New Roman" panose="02020603050405020304" pitchFamily="18" charset="0"/>
                <a:cs typeface="Times New Roman" panose="02020603050405020304" pitchFamily="18" charset="0"/>
              </a:rPr>
              <a:t>PROJECT</a:t>
            </a:r>
            <a:r>
              <a:rPr lang="en-AU" sz="4000" b="1" dirty="0" smtClean="0">
                <a:latin typeface="Times New Roman" panose="02020603050405020304" pitchFamily="18" charset="0"/>
                <a:cs typeface="Times New Roman" panose="02020603050405020304" pitchFamily="18" charset="0"/>
              </a:rPr>
              <a:t> </a:t>
            </a:r>
            <a:r>
              <a:rPr lang="en-AU" sz="4000" b="1" dirty="0" smtClean="0">
                <a:solidFill>
                  <a:srgbClr val="002060"/>
                </a:solidFill>
                <a:latin typeface="Times New Roman" panose="02020603050405020304" pitchFamily="18" charset="0"/>
                <a:cs typeface="Times New Roman" panose="02020603050405020304" pitchFamily="18" charset="0"/>
              </a:rPr>
              <a:t>ENGINEERING</a:t>
            </a:r>
            <a:endParaRPr lang="en-AU" sz="40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909916" y="1843814"/>
            <a:ext cx="9792428" cy="4621380"/>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3 -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7) </a:t>
            </a:r>
          </a:p>
          <a:p>
            <a:r>
              <a:rPr lang="en-AU" sz="3200" b="1" dirty="0" smtClean="0">
                <a:solidFill>
                  <a:srgbClr val="002060"/>
                </a:solidFill>
                <a:latin typeface="Times New Roman" panose="02020603050405020304" pitchFamily="18" charset="0"/>
                <a:cs typeface="Times New Roman" panose="02020603050405020304" pitchFamily="18" charset="0"/>
              </a:rPr>
              <a:t>PROJECT PLANNING AND SCHEDULING</a:t>
            </a:r>
            <a:endParaRPr lang="en-AU" sz="3200" b="1" dirty="0">
              <a:solidFill>
                <a:srgbClr val="002060"/>
              </a:solidFill>
              <a:latin typeface="Times New Roman" panose="02020603050405020304" pitchFamily="18" charset="0"/>
              <a:cs typeface="Times New Roman" panose="02020603050405020304" pitchFamily="18" charset="0"/>
            </a:endParaRPr>
          </a:p>
          <a:p>
            <a:endParaRPr lang="en-AU" sz="3200" b="1" dirty="0">
              <a:solidFill>
                <a:srgbClr val="00206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7</a:t>
            </a:r>
            <a:endParaRPr lang="en-AU" sz="3200" b="1"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AU" sz="2800" b="1" dirty="0" smtClean="0">
                <a:solidFill>
                  <a:srgbClr val="FF0000"/>
                </a:solidFill>
                <a:latin typeface="Times New Roman" panose="02020603050405020304" pitchFamily="18" charset="0"/>
                <a:cs typeface="Times New Roman" panose="02020603050405020304" pitchFamily="18" charset="0"/>
              </a:rPr>
              <a:t>Program evaluation and review technique(PERT), Difference between CPM and PERT, Project scheduling with limited resources and Multi project scheduling.  </a:t>
            </a:r>
            <a:endParaRPr lang="en-AU" dirty="0" smtClean="0">
              <a:latin typeface="Times New Roman" panose="02020603050405020304" pitchFamily="18" charset="0"/>
              <a:cs typeface="Times New Roman" panose="02020603050405020304" pitchFamily="18" charset="0"/>
            </a:endParaRPr>
          </a:p>
          <a:p>
            <a:endParaRPr lang="en-AU" b="1"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62793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8"/>
            <a:ext cx="9078532" cy="4787385"/>
          </a:xfrm>
        </p:spPr>
        <p:txBody>
          <a:bodyPr>
            <a:normAutofit lnSpcReduction="10000"/>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Concept of Program evaluation and review technique (PERT).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Difference between CPM and PERT.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Project scheduling with limited resources.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Multiple project scheduling.</a:t>
            </a:r>
          </a:p>
          <a:p>
            <a:pPr marL="0" indent="0">
              <a:buNone/>
            </a:pPr>
            <a:r>
              <a:rPr lang="en-AU" sz="3600" b="1" dirty="0" smtClean="0">
                <a:latin typeface="Times New Roman" panose="02020603050405020304" pitchFamily="18" charset="0"/>
                <a:cs typeface="Times New Roman" panose="02020603050405020304" pitchFamily="18" charset="0"/>
              </a:rPr>
              <a:t> </a:t>
            </a:r>
            <a:endParaRPr lang="en-AU" sz="3600"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371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166" y="274974"/>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PROGRAM EVALUATION AND REVIEW TECHNIQUE (PERT)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1770" y="1506448"/>
            <a:ext cx="10515600" cy="4652448"/>
          </a:xfrm>
        </p:spPr>
        <p:txBody>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Critical path method (CPM) is a </a:t>
            </a:r>
            <a:r>
              <a:rPr lang="en-AU" b="1" dirty="0" smtClean="0">
                <a:solidFill>
                  <a:srgbClr val="C00000"/>
                </a:solidFill>
                <a:latin typeface="Times New Roman" panose="02020603050405020304" pitchFamily="18" charset="0"/>
                <a:cs typeface="Times New Roman" panose="02020603050405020304" pitchFamily="18" charset="0"/>
              </a:rPr>
              <a:t>deterministic approach </a:t>
            </a:r>
            <a:r>
              <a:rPr lang="en-AU" b="1" dirty="0" smtClean="0">
                <a:latin typeface="Times New Roman" panose="02020603050405020304" pitchFamily="18" charset="0"/>
                <a:cs typeface="Times New Roman" panose="02020603050405020304" pitchFamily="18" charset="0"/>
              </a:rPr>
              <a:t>for determining the duration of an activity in a project.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CPM is readily applicable to the projects comprising of known straight forward activities, stable technology using standard materials and known equipment. [1]</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Although project manager tries to complete the project in minimum possible time, there </a:t>
            </a:r>
            <a:r>
              <a:rPr lang="en-US" b="1" dirty="0">
                <a:latin typeface="Times New Roman" panose="02020603050405020304" pitchFamily="18" charset="0"/>
                <a:cs typeface="Times New Roman" panose="02020603050405020304" pitchFamily="18" charset="0"/>
              </a:rPr>
              <a:t>are many factors, both internal and external to the organizations which have </a:t>
            </a:r>
            <a:r>
              <a:rPr lang="en-US" b="1" dirty="0">
                <a:solidFill>
                  <a:srgbClr val="C00000"/>
                </a:solidFill>
                <a:latin typeface="Times New Roman" panose="02020603050405020304" pitchFamily="18" charset="0"/>
                <a:cs typeface="Times New Roman" panose="02020603050405020304" pitchFamily="18" charset="0"/>
              </a:rPr>
              <a:t>influence on the completion time</a:t>
            </a:r>
            <a:r>
              <a:rPr lang="en-US" b="1" dirty="0">
                <a:latin typeface="Times New Roman" panose="02020603050405020304" pitchFamily="18" charset="0"/>
                <a:cs typeface="Times New Roman" panose="02020603050405020304" pitchFamily="18" charset="0"/>
              </a:rPr>
              <a:t> of each activity in the project. </a:t>
            </a:r>
            <a:r>
              <a:rPr lang="en-US"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627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itle 1"/>
          <p:cNvSpPr>
            <a:spLocks noGrp="1"/>
          </p:cNvSpPr>
          <p:nvPr>
            <p:ph type="title"/>
          </p:nvPr>
        </p:nvSpPr>
        <p:spPr>
          <a:xfrm>
            <a:off x="1292717" y="106332"/>
            <a:ext cx="9606566"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PROGRAM EVALUATION AND REVIEW TECHNIQUE (PERT)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10397" y="1342546"/>
            <a:ext cx="10255369" cy="4858510"/>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Therefore, </a:t>
            </a:r>
            <a:r>
              <a:rPr lang="en-US" b="1" dirty="0">
                <a:latin typeface="Times New Roman" panose="02020603050405020304" pitchFamily="18" charset="0"/>
                <a:cs typeface="Times New Roman" panose="02020603050405020304" pitchFamily="18" charset="0"/>
              </a:rPr>
              <a:t>there is an </a:t>
            </a:r>
            <a:r>
              <a:rPr lang="en-US" b="1" dirty="0">
                <a:solidFill>
                  <a:srgbClr val="C00000"/>
                </a:solidFill>
                <a:latin typeface="Times New Roman" panose="02020603050405020304" pitchFamily="18" charset="0"/>
                <a:cs typeface="Times New Roman" panose="02020603050405020304" pitchFamily="18" charset="0"/>
              </a:rPr>
              <a:t>element of uncertainty </a:t>
            </a:r>
            <a:r>
              <a:rPr lang="en-US" b="1" dirty="0">
                <a:latin typeface="Times New Roman" panose="02020603050405020304" pitchFamily="18" charset="0"/>
                <a:cs typeface="Times New Roman" panose="02020603050405020304" pitchFamily="18" charset="0"/>
              </a:rPr>
              <a:t>in deciding upon the completion time of each activity and consequently the estimated project completion time. Example: Research and Development project.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evaluate such type of project where there is some level of uncertainty PERT method is used for determining the duration of an activity as well as the project.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special project office in the U.S. Navy, concerned with performance trends on large military development programs </a:t>
            </a:r>
            <a:r>
              <a:rPr lang="en-US" b="1" dirty="0" smtClean="0">
                <a:solidFill>
                  <a:srgbClr val="C00000"/>
                </a:solidFill>
                <a:latin typeface="Times New Roman" panose="02020603050405020304" pitchFamily="18" charset="0"/>
                <a:cs typeface="Times New Roman" panose="02020603050405020304" pitchFamily="18" charset="0"/>
              </a:rPr>
              <a:t>introduced PERT on its Polaris weapon system in 1958</a:t>
            </a:r>
            <a:r>
              <a:rPr lang="en-US" b="1" dirty="0" smtClean="0">
                <a:latin typeface="Times New Roman" panose="02020603050405020304" pitchFamily="18" charset="0"/>
                <a:cs typeface="Times New Roman" panose="02020603050405020304" pitchFamily="18" charset="0"/>
              </a:rPr>
              <a:t>. [3]</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036099"/>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70" y="1575459"/>
            <a:ext cx="10255370" cy="4742600"/>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 </a:t>
            </a:r>
            <a:r>
              <a:rPr lang="en-US" b="1" dirty="0">
                <a:solidFill>
                  <a:srgbClr val="C00000"/>
                </a:solidFill>
                <a:latin typeface="Times New Roman" panose="02020603050405020304" pitchFamily="18" charset="0"/>
                <a:cs typeface="Times New Roman" panose="02020603050405020304" pitchFamily="18" charset="0"/>
              </a:rPr>
              <a:t>probabilistic approach </a:t>
            </a:r>
            <a:r>
              <a:rPr lang="en-US" b="1" dirty="0">
                <a:latin typeface="Times New Roman" panose="02020603050405020304" pitchFamily="18" charset="0"/>
                <a:cs typeface="Times New Roman" panose="02020603050405020304" pitchFamily="18" charset="0"/>
              </a:rPr>
              <a:t>for estimating the duration of an activity and </a:t>
            </a:r>
            <a:r>
              <a:rPr lang="en-US" b="1" dirty="0">
                <a:solidFill>
                  <a:srgbClr val="C00000"/>
                </a:solidFill>
                <a:latin typeface="Times New Roman" panose="02020603050405020304" pitchFamily="18" charset="0"/>
                <a:cs typeface="Times New Roman" panose="02020603050405020304" pitchFamily="18" charset="0"/>
              </a:rPr>
              <a:t>event oriented network diagram</a:t>
            </a:r>
            <a:r>
              <a:rPr lang="en-US" b="1" dirty="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PERT is used in the </a:t>
            </a:r>
            <a:r>
              <a:rPr lang="en-US" b="1" dirty="0">
                <a:solidFill>
                  <a:srgbClr val="C00000"/>
                </a:solidFill>
                <a:latin typeface="Times New Roman" panose="02020603050405020304" pitchFamily="18" charset="0"/>
                <a:cs typeface="Times New Roman" panose="02020603050405020304" pitchFamily="18" charset="0"/>
              </a:rPr>
              <a:t>completely newly developed </a:t>
            </a:r>
            <a:r>
              <a:rPr lang="en-US" b="1" dirty="0">
                <a:latin typeface="Times New Roman" panose="02020603050405020304" pitchFamily="18" charset="0"/>
                <a:cs typeface="Times New Roman" panose="02020603050405020304" pitchFamily="18" charset="0"/>
              </a:rPr>
              <a:t>project such as Research and design, </a:t>
            </a:r>
            <a:r>
              <a:rPr lang="en-US" b="1" dirty="0" smtClean="0">
                <a:latin typeface="Times New Roman" panose="02020603050405020304" pitchFamily="18" charset="0"/>
                <a:cs typeface="Times New Roman" panose="02020603050405020304" pitchFamily="18" charset="0"/>
              </a:rPr>
              <a:t>space and aerospace industry where </a:t>
            </a:r>
            <a:r>
              <a:rPr lang="en-US" b="1" dirty="0">
                <a:latin typeface="Times New Roman" panose="02020603050405020304" pitchFamily="18" charset="0"/>
                <a:cs typeface="Times New Roman" panose="02020603050405020304" pitchFamily="18" charset="0"/>
              </a:rPr>
              <a:t>there may not be record of past experiences in the particular field.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PERT system is preferred for those projects in which correct time determination for various activities cannot be made.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PERT is a technique that statistically presents knowledge about the activities and the uncertainty related with activities. [4]</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9632324"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PROGRAM EVALUATION AND REVIEW TECHNIQUE (PERT)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0241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678206"/>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research and development project, where there is some extent of uncertainty, the exact estimation of time of completion of various activity is difficult.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Therefore, PERT uses </a:t>
            </a:r>
            <a:r>
              <a:rPr lang="en-US" b="1" dirty="0">
                <a:solidFill>
                  <a:srgbClr val="C00000"/>
                </a:solidFill>
                <a:latin typeface="Times New Roman" panose="02020603050405020304" pitchFamily="18" charset="0"/>
                <a:cs typeface="Times New Roman" panose="02020603050405020304" pitchFamily="18" charset="0"/>
              </a:rPr>
              <a:t>three time estimates </a:t>
            </a:r>
            <a:r>
              <a:rPr lang="en-US" b="1" dirty="0">
                <a:latin typeface="Times New Roman" panose="02020603050405020304" pitchFamily="18" charset="0"/>
                <a:cs typeface="Times New Roman" panose="02020603050405020304" pitchFamily="18" charset="0"/>
              </a:rPr>
              <a:t>for each activity with a view to overcome uncertainty in time estimates. </a:t>
            </a: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(a) The most optimistic time (t</a:t>
            </a:r>
            <a:r>
              <a:rPr lang="en-US" b="1" baseline="-25000" dirty="0" smtClean="0">
                <a:solidFill>
                  <a:srgbClr val="C00000"/>
                </a:solidFill>
                <a:latin typeface="Times New Roman" panose="02020603050405020304" pitchFamily="18" charset="0"/>
                <a:cs typeface="Times New Roman" panose="02020603050405020304" pitchFamily="18" charset="0"/>
              </a:rPr>
              <a:t>o</a:t>
            </a:r>
            <a:r>
              <a:rPr lang="en-US" b="1" dirty="0" smtClean="0">
                <a:solidFill>
                  <a:srgbClr val="C00000"/>
                </a:solidFill>
                <a:latin typeface="Times New Roman" panose="02020603050405020304" pitchFamily="18" charset="0"/>
                <a:cs typeface="Times New Roman" panose="02020603050405020304" pitchFamily="18" charset="0"/>
              </a:rPr>
              <a:t>)</a:t>
            </a:r>
          </a:p>
          <a:p>
            <a:pPr marL="0" indent="0" algn="just">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                      (b) The most pessimistic time (</a:t>
            </a:r>
            <a:r>
              <a:rPr lang="en-US" b="1" dirty="0" err="1" smtClean="0">
                <a:solidFill>
                  <a:srgbClr val="C00000"/>
                </a:solidFill>
                <a:latin typeface="Times New Roman" panose="02020603050405020304" pitchFamily="18" charset="0"/>
                <a:cs typeface="Times New Roman" panose="02020603050405020304" pitchFamily="18" charset="0"/>
              </a:rPr>
              <a:t>t</a:t>
            </a:r>
            <a:r>
              <a:rPr lang="en-US" b="1" baseline="-25000" dirty="0" err="1" smtClean="0">
                <a:solidFill>
                  <a:srgbClr val="C00000"/>
                </a:solidFill>
                <a:latin typeface="Times New Roman" panose="02020603050405020304" pitchFamily="18" charset="0"/>
                <a:cs typeface="Times New Roman" panose="02020603050405020304" pitchFamily="18" charset="0"/>
              </a:rPr>
              <a:t>p</a:t>
            </a:r>
            <a:r>
              <a:rPr lang="en-US" b="1" dirty="0" smtClean="0">
                <a:solidFill>
                  <a:srgbClr val="C00000"/>
                </a:solidFill>
                <a:latin typeface="Times New Roman" panose="02020603050405020304" pitchFamily="18" charset="0"/>
                <a:cs typeface="Times New Roman" panose="02020603050405020304" pitchFamily="18" charset="0"/>
              </a:rPr>
              <a:t>)</a:t>
            </a:r>
          </a:p>
          <a:p>
            <a:pPr marL="0" indent="0" algn="just">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                      (c) The most likely time (t</a:t>
            </a:r>
            <a:r>
              <a:rPr lang="en-US" b="1" baseline="-25000" dirty="0" smtClean="0">
                <a:solidFill>
                  <a:srgbClr val="C00000"/>
                </a:solidFill>
                <a:latin typeface="Times New Roman" panose="02020603050405020304" pitchFamily="18" charset="0"/>
                <a:cs typeface="Times New Roman" panose="02020603050405020304" pitchFamily="18" charset="0"/>
              </a:rPr>
              <a:t>m</a:t>
            </a:r>
            <a:r>
              <a:rPr lang="en-US" b="1" dirty="0" smtClean="0">
                <a:solidFill>
                  <a:srgbClr val="C00000"/>
                </a:solidFill>
                <a:latin typeface="Times New Roman" panose="02020603050405020304" pitchFamily="18" charset="0"/>
                <a:cs typeface="Times New Roman" panose="02020603050405020304" pitchFamily="18" charset="0"/>
              </a:rPr>
              <a:t>)</a:t>
            </a:r>
            <a:endParaRPr lang="en-AU" b="1" dirty="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945202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PROGRAM EVALUATION AND REVIEW TECHNIQUE (PERT)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1376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499" y="1135781"/>
            <a:ext cx="9529505" cy="5410088"/>
          </a:xfrm>
        </p:spPr>
        <p:txBody>
          <a:bodyPr>
            <a:normAutofit lnSpcReduction="10000"/>
          </a:bodyPr>
          <a:lstStyle/>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(a) The most optimistic time (t</a:t>
            </a:r>
            <a:r>
              <a:rPr lang="en-US" b="1" baseline="-25000" dirty="0" smtClean="0">
                <a:solidFill>
                  <a:srgbClr val="C00000"/>
                </a:solidFill>
                <a:latin typeface="Times New Roman" panose="02020603050405020304" pitchFamily="18" charset="0"/>
                <a:cs typeface="Times New Roman" panose="02020603050405020304" pitchFamily="18" charset="0"/>
              </a:rPr>
              <a:t>o</a:t>
            </a:r>
            <a:r>
              <a:rPr lang="en-US" b="1" dirty="0" smtClean="0">
                <a:solidFill>
                  <a:srgbClr val="C00000"/>
                </a:solidFill>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AU" dirty="0" smtClean="0"/>
              <a:t> </a:t>
            </a:r>
            <a:r>
              <a:rPr lang="en-US" b="1" dirty="0">
                <a:latin typeface="Times New Roman" panose="02020603050405020304" pitchFamily="18" charset="0"/>
                <a:cs typeface="Times New Roman" panose="02020603050405020304" pitchFamily="18" charset="0"/>
              </a:rPr>
              <a:t>It is the </a:t>
            </a:r>
            <a:r>
              <a:rPr lang="en-US" b="1" dirty="0">
                <a:solidFill>
                  <a:srgbClr val="0070C0"/>
                </a:solidFill>
                <a:latin typeface="Times New Roman" panose="02020603050405020304" pitchFamily="18" charset="0"/>
                <a:cs typeface="Times New Roman" panose="02020603050405020304" pitchFamily="18" charset="0"/>
              </a:rPr>
              <a:t>shortest possible time </a:t>
            </a:r>
            <a:r>
              <a:rPr lang="en-US" b="1" dirty="0">
                <a:latin typeface="Times New Roman" panose="02020603050405020304" pitchFamily="18" charset="0"/>
                <a:cs typeface="Times New Roman" panose="02020603050405020304" pitchFamily="18" charset="0"/>
              </a:rPr>
              <a:t>in which an activity can be completed under ideal conditions. </a:t>
            </a:r>
            <a:r>
              <a:rPr lang="en-US" b="1" dirty="0" smtClean="0">
                <a:latin typeface="Times New Roman" panose="02020603050405020304" pitchFamily="18" charset="0"/>
                <a:cs typeface="Times New Roman" panose="02020603050405020304" pitchFamily="18" charset="0"/>
              </a:rPr>
              <a:t>[5]</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time assumes that everything </a:t>
            </a:r>
            <a:r>
              <a:rPr lang="en-US" b="1" dirty="0">
                <a:solidFill>
                  <a:srgbClr val="0070C0"/>
                </a:solidFill>
                <a:latin typeface="Times New Roman" panose="02020603050405020304" pitchFamily="18" charset="0"/>
                <a:cs typeface="Times New Roman" panose="02020603050405020304" pitchFamily="18" charset="0"/>
              </a:rPr>
              <a:t>will go according to plan </a:t>
            </a:r>
            <a:r>
              <a:rPr lang="en-US" b="1" dirty="0">
                <a:latin typeface="Times New Roman" panose="02020603050405020304" pitchFamily="18" charset="0"/>
                <a:cs typeface="Times New Roman" panose="02020603050405020304" pitchFamily="18" charset="0"/>
              </a:rPr>
              <a:t>and with a minimal amount of difficulties. </a:t>
            </a:r>
            <a:r>
              <a:rPr lang="en-US" b="1" dirty="0" smtClean="0">
                <a:latin typeface="Times New Roman" panose="02020603050405020304" pitchFamily="18" charset="0"/>
                <a:cs typeface="Times New Roman" panose="02020603050405020304" pitchFamily="18" charset="0"/>
              </a:rPr>
              <a:t>[3]</a:t>
            </a:r>
            <a:endParaRPr lang="en-US" b="1" dirty="0">
              <a:latin typeface="Times New Roman" panose="02020603050405020304" pitchFamily="18" charset="0"/>
              <a:cs typeface="Times New Roman" panose="02020603050405020304" pitchFamily="18" charset="0"/>
            </a:endParaRPr>
          </a:p>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(b) The most pessimistic time (</a:t>
            </a:r>
            <a:r>
              <a:rPr lang="en-US" b="1" dirty="0" err="1" smtClean="0">
                <a:solidFill>
                  <a:srgbClr val="C00000"/>
                </a:solidFill>
                <a:latin typeface="Times New Roman" panose="02020603050405020304" pitchFamily="18" charset="0"/>
                <a:cs typeface="Times New Roman" panose="02020603050405020304" pitchFamily="18" charset="0"/>
              </a:rPr>
              <a:t>t</a:t>
            </a:r>
            <a:r>
              <a:rPr lang="en-US" b="1" baseline="-25000" dirty="0" err="1" smtClean="0">
                <a:solidFill>
                  <a:srgbClr val="C00000"/>
                </a:solidFill>
                <a:latin typeface="Times New Roman" panose="02020603050405020304" pitchFamily="18" charset="0"/>
                <a:cs typeface="Times New Roman" panose="02020603050405020304" pitchFamily="18" charset="0"/>
              </a:rPr>
              <a:t>p</a:t>
            </a:r>
            <a:r>
              <a:rPr lang="en-US" b="1" dirty="0" smtClean="0">
                <a:solidFill>
                  <a:srgbClr val="C00000"/>
                </a:solidFill>
                <a:latin typeface="Times New Roman" panose="02020603050405020304" pitchFamily="18" charset="0"/>
                <a:cs typeface="Times New Roman" panose="02020603050405020304" pitchFamily="18" charset="0"/>
              </a:rPr>
              <a:t>)</a:t>
            </a:r>
          </a:p>
          <a:p>
            <a:pPr lvl="0" algn="just">
              <a:lnSpc>
                <a:spcPct val="100000"/>
              </a:lnSpc>
              <a:buFont typeface="Wingdings" panose="05000000000000000000" pitchFamily="2" charset="2"/>
              <a:buChar char="Ø"/>
            </a:pPr>
            <a:r>
              <a:rPr lang="en-AU" dirty="0" smtClean="0"/>
              <a:t> </a:t>
            </a:r>
            <a:r>
              <a:rPr lang="en-US" b="1" dirty="0">
                <a:latin typeface="Times New Roman" panose="02020603050405020304" pitchFamily="18" charset="0"/>
                <a:cs typeface="Times New Roman" panose="02020603050405020304" pitchFamily="18" charset="0"/>
              </a:rPr>
              <a:t>It is the </a:t>
            </a:r>
            <a:r>
              <a:rPr lang="en-US" b="1" dirty="0">
                <a:solidFill>
                  <a:srgbClr val="0070C0"/>
                </a:solidFill>
                <a:latin typeface="Times New Roman" panose="02020603050405020304" pitchFamily="18" charset="0"/>
                <a:cs typeface="Times New Roman" panose="02020603050405020304" pitchFamily="18" charset="0"/>
              </a:rPr>
              <a:t>maximum possible time </a:t>
            </a:r>
            <a:r>
              <a:rPr lang="en-US" b="1" dirty="0">
                <a:latin typeface="Times New Roman" panose="02020603050405020304" pitchFamily="18" charset="0"/>
                <a:cs typeface="Times New Roman" panose="02020603050405020304" pitchFamily="18" charset="0"/>
              </a:rPr>
              <a:t>it would take to complete an activity under worst conditions.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arriving at the pessimistic time, it is assumed that </a:t>
            </a:r>
            <a:r>
              <a:rPr lang="en-US" b="1" dirty="0">
                <a:solidFill>
                  <a:srgbClr val="0070C0"/>
                </a:solidFill>
                <a:latin typeface="Times New Roman" panose="02020603050405020304" pitchFamily="18" charset="0"/>
                <a:cs typeface="Times New Roman" panose="02020603050405020304" pitchFamily="18" charset="0"/>
              </a:rPr>
              <a:t>everything is unfavorable</a:t>
            </a:r>
            <a:r>
              <a:rPr lang="en-US" b="1" dirty="0">
                <a:latin typeface="Times New Roman" panose="02020603050405020304" pitchFamily="18" charset="0"/>
                <a:cs typeface="Times New Roman" panose="02020603050405020304" pitchFamily="18" charset="0"/>
              </a:rPr>
              <a:t> for completing the activity in time and every possible delay and difficult situation is encountered</a:t>
            </a:r>
            <a:r>
              <a:rPr lang="en-US" b="1" dirty="0" smtClean="0">
                <a:latin typeface="Times New Roman" panose="02020603050405020304" pitchFamily="18" charset="0"/>
                <a:cs typeface="Times New Roman" panose="02020603050405020304" pitchFamily="18" charset="0"/>
              </a:rPr>
              <a:t>. E.g. Force Majeure</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dirty="0"/>
          </a:p>
        </p:txBody>
      </p:sp>
      <p:sp>
        <p:nvSpPr>
          <p:cNvPr id="4" name="Title 1"/>
          <p:cNvSpPr>
            <a:spLocks noGrp="1"/>
          </p:cNvSpPr>
          <p:nvPr>
            <p:ph type="title"/>
          </p:nvPr>
        </p:nvSpPr>
        <p:spPr>
          <a:xfrm>
            <a:off x="851079" y="0"/>
            <a:ext cx="9477777"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PROGRAM EVALUATION AND REVIEW TECHNIQUE (PERT)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5738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152" y="1532327"/>
            <a:ext cx="9406094" cy="4832752"/>
          </a:xfrm>
        </p:spPr>
        <p:txBody>
          <a:bodyPr>
            <a:normAutofit lnSpcReduction="10000"/>
          </a:bodyPr>
          <a:lstStyle/>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(c) The most likely time (t</a:t>
            </a:r>
            <a:r>
              <a:rPr lang="en-US" b="1" baseline="-25000" dirty="0" smtClean="0">
                <a:solidFill>
                  <a:srgbClr val="C00000"/>
                </a:solidFill>
                <a:latin typeface="Times New Roman" panose="02020603050405020304" pitchFamily="18" charset="0"/>
                <a:cs typeface="Times New Roman" panose="02020603050405020304" pitchFamily="18" charset="0"/>
              </a:rPr>
              <a:t>m</a:t>
            </a:r>
            <a:r>
              <a:rPr lang="en-US" b="1" dirty="0" smtClean="0">
                <a:solidFill>
                  <a:srgbClr val="C00000"/>
                </a:solidFill>
                <a:latin typeface="Times New Roman" panose="02020603050405020304" pitchFamily="18" charset="0"/>
                <a:cs typeface="Times New Roman" panose="02020603050405020304" pitchFamily="18" charset="0"/>
              </a:rPr>
              <a:t>)</a:t>
            </a:r>
            <a:endParaRPr lang="en-AU" b="1" dirty="0" smtClean="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dirty="0" smtClean="0"/>
              <a:t> </a:t>
            </a:r>
            <a:r>
              <a:rPr lang="en-AU" b="1" dirty="0">
                <a:latin typeface="Times New Roman" panose="02020603050405020304" pitchFamily="18" charset="0"/>
                <a:cs typeface="Times New Roman" panose="02020603050405020304" pitchFamily="18" charset="0"/>
              </a:rPr>
              <a:t>It is also called the most </a:t>
            </a:r>
            <a:r>
              <a:rPr lang="en-AU" b="1" dirty="0">
                <a:solidFill>
                  <a:srgbClr val="0070C0"/>
                </a:solidFill>
                <a:latin typeface="Times New Roman" panose="02020603050405020304" pitchFamily="18" charset="0"/>
                <a:cs typeface="Times New Roman" panose="02020603050405020304" pitchFamily="18" charset="0"/>
              </a:rPr>
              <a:t>reliable time or the most probable time</a:t>
            </a:r>
            <a:r>
              <a:rPr lang="en-AU"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most optimistic and pessimistic times are two ends of a spectrum denoting the range of variation in the activity duration. </a:t>
            </a:r>
            <a:r>
              <a:rPr lang="en-AU" b="1" dirty="0" smtClean="0">
                <a:latin typeface="Times New Roman" panose="02020603050405020304" pitchFamily="18" charset="0"/>
                <a:cs typeface="Times New Roman" panose="02020603050405020304" pitchFamily="18" charset="0"/>
              </a:rPr>
              <a:t>[1]</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Somewhere in between the optimistic and pessimistic time, there lies the most probable time.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the time in which an activity can be </a:t>
            </a:r>
            <a:r>
              <a:rPr lang="en-US" b="1" dirty="0">
                <a:solidFill>
                  <a:srgbClr val="0070C0"/>
                </a:solidFill>
                <a:latin typeface="Times New Roman" panose="02020603050405020304" pitchFamily="18" charset="0"/>
                <a:cs typeface="Times New Roman" panose="02020603050405020304" pitchFamily="18" charset="0"/>
              </a:rPr>
              <a:t>completed under normal conditions </a:t>
            </a:r>
            <a:r>
              <a:rPr lang="en-US" b="1" dirty="0">
                <a:latin typeface="Times New Roman" panose="02020603050405020304" pitchFamily="18" charset="0"/>
                <a:cs typeface="Times New Roman" panose="02020603050405020304" pitchFamily="18" charset="0"/>
              </a:rPr>
              <a:t>which is neither favorable nor non favorable.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9593687"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PROGRAM EVALUATION AND REVIEW TECHNIQUE (PERT)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32142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5321" y="1536140"/>
            <a:ext cx="10515600" cy="5186631"/>
          </a:xfrm>
        </p:spPr>
        <p:txBody>
          <a:bodyPr/>
          <a:lstStyle/>
          <a:p>
            <a:pPr algn="just">
              <a:lnSpc>
                <a:spcPct val="100000"/>
              </a:lnSpc>
              <a:buFont typeface="Wingdings" panose="05000000000000000000" pitchFamily="2" charset="2"/>
              <a:buChar char="Ø"/>
            </a:pPr>
            <a:r>
              <a:rPr lang="en-AU" dirty="0" smtClean="0"/>
              <a:t> </a:t>
            </a:r>
            <a:r>
              <a:rPr lang="en-AU" b="1" dirty="0">
                <a:latin typeface="Times New Roman" panose="02020603050405020304" pitchFamily="18" charset="0"/>
                <a:cs typeface="Times New Roman" panose="02020603050405020304" pitchFamily="18" charset="0"/>
              </a:rPr>
              <a:t>Once these three time estimates are made for all the activities, the </a:t>
            </a:r>
            <a:r>
              <a:rPr lang="en-AU" b="1" dirty="0" smtClean="0">
                <a:latin typeface="Times New Roman" panose="02020603050405020304" pitchFamily="18" charset="0"/>
                <a:cs typeface="Times New Roman" panose="02020603050405020304" pitchFamily="18" charset="0"/>
              </a:rPr>
              <a:t>most expected time </a:t>
            </a:r>
            <a:r>
              <a:rPr lang="en-AU" b="1" dirty="0">
                <a:latin typeface="Times New Roman" panose="02020603050405020304" pitchFamily="18" charset="0"/>
                <a:cs typeface="Times New Roman" panose="02020603050405020304" pitchFamily="18" charset="0"/>
              </a:rPr>
              <a:t>(</a:t>
            </a:r>
            <a:r>
              <a:rPr lang="en-AU" b="1" dirty="0" err="1">
                <a:latin typeface="Times New Roman" panose="02020603050405020304" pitchFamily="18" charset="0"/>
                <a:cs typeface="Times New Roman" panose="02020603050405020304" pitchFamily="18" charset="0"/>
              </a:rPr>
              <a:t>t</a:t>
            </a:r>
            <a:r>
              <a:rPr lang="en-AU" b="1" baseline="-25000" dirty="0" err="1">
                <a:latin typeface="Times New Roman" panose="02020603050405020304" pitchFamily="18" charset="0"/>
                <a:cs typeface="Times New Roman" panose="02020603050405020304" pitchFamily="18" charset="0"/>
              </a:rPr>
              <a:t>e</a:t>
            </a:r>
            <a:r>
              <a:rPr lang="en-AU" b="1" dirty="0">
                <a:latin typeface="Times New Roman" panose="02020603050405020304" pitchFamily="18" charset="0"/>
                <a:cs typeface="Times New Roman" panose="02020603050405020304" pitchFamily="18" charset="0"/>
              </a:rPr>
              <a:t>) is then calculated.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The most expected time (</a:t>
            </a:r>
            <a:r>
              <a:rPr lang="en-AU" b="1" dirty="0" err="1" smtClean="0">
                <a:solidFill>
                  <a:srgbClr val="C00000"/>
                </a:solidFill>
                <a:latin typeface="Times New Roman" panose="02020603050405020304" pitchFamily="18" charset="0"/>
                <a:cs typeface="Times New Roman" panose="02020603050405020304" pitchFamily="18" charset="0"/>
              </a:rPr>
              <a:t>t</a:t>
            </a:r>
            <a:r>
              <a:rPr lang="en-AU" b="1" baseline="-25000" dirty="0" err="1" smtClean="0">
                <a:solidFill>
                  <a:srgbClr val="C00000"/>
                </a:solidFill>
                <a:latin typeface="Times New Roman" panose="02020603050405020304" pitchFamily="18" charset="0"/>
                <a:cs typeface="Times New Roman" panose="02020603050405020304" pitchFamily="18" charset="0"/>
              </a:rPr>
              <a:t>e</a:t>
            </a:r>
            <a:r>
              <a:rPr lang="en-AU" b="1" dirty="0" smtClean="0">
                <a:solidFill>
                  <a:srgbClr val="C0000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the average time required to complete an activity also known as the PERT weighted average time.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PERT assumes that the optimistic time (t</a:t>
            </a:r>
            <a:r>
              <a:rPr lang="en-US" b="1" baseline="-25000" dirty="0">
                <a:latin typeface="Times New Roman" panose="02020603050405020304" pitchFamily="18" charset="0"/>
                <a:cs typeface="Times New Roman" panose="02020603050405020304" pitchFamily="18" charset="0"/>
              </a:rPr>
              <a:t>o</a:t>
            </a:r>
            <a:r>
              <a:rPr lang="en-US" b="1" dirty="0">
                <a:latin typeface="Times New Roman" panose="02020603050405020304" pitchFamily="18" charset="0"/>
                <a:cs typeface="Times New Roman" panose="02020603050405020304" pitchFamily="18" charset="0"/>
              </a:rPr>
              <a:t>) and the pessimistic time (</a:t>
            </a:r>
            <a:r>
              <a:rPr lang="en-US" b="1" dirty="0" err="1">
                <a:latin typeface="Times New Roman" panose="02020603050405020304" pitchFamily="18" charset="0"/>
                <a:cs typeface="Times New Roman" panose="02020603050405020304" pitchFamily="18" charset="0"/>
              </a:rPr>
              <a:t>t</a:t>
            </a:r>
            <a:r>
              <a:rPr lang="en-US" b="1" baseline="-25000" dirty="0" err="1">
                <a:latin typeface="Times New Roman" panose="02020603050405020304" pitchFamily="18" charset="0"/>
                <a:cs typeface="Times New Roman" panose="02020603050405020304" pitchFamily="18" charset="0"/>
              </a:rPr>
              <a:t>p</a:t>
            </a:r>
            <a:r>
              <a:rPr lang="en-US" b="1" dirty="0">
                <a:latin typeface="Times New Roman" panose="02020603050405020304" pitchFamily="18" charset="0"/>
                <a:cs typeface="Times New Roman" panose="02020603050405020304" pitchFamily="18" charset="0"/>
              </a:rPr>
              <a:t>) are equally likely to occur while the most likely time (t</a:t>
            </a:r>
            <a:r>
              <a:rPr lang="en-US" b="1" baseline="-25000" dirty="0">
                <a:latin typeface="Times New Roman" panose="02020603050405020304" pitchFamily="18" charset="0"/>
                <a:cs typeface="Times New Roman" panose="02020603050405020304" pitchFamily="18" charset="0"/>
              </a:rPr>
              <a:t>m</a:t>
            </a:r>
            <a:r>
              <a:rPr lang="en-US" b="1" dirty="0">
                <a:latin typeface="Times New Roman" panose="02020603050405020304" pitchFamily="18" charset="0"/>
                <a:cs typeface="Times New Roman" panose="02020603050405020304" pitchFamily="18" charset="0"/>
              </a:rPr>
              <a:t>) is four times more likely to occur than the others.</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941231" y="210578"/>
            <a:ext cx="9658082"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PROGRAM EVALUATION AND REVIEW TECHNIQUE (PERT) (Cont’d..) </a:t>
            </a:r>
            <a:endParaRPr lang="en-AU" sz="3600" b="1" dirty="0">
              <a:solidFill>
                <a:srgbClr val="00206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Rectangle 4"/>
              <p:cNvSpPr/>
              <p:nvPr/>
            </p:nvSpPr>
            <p:spPr>
              <a:xfrm>
                <a:off x="4375379" y="5527971"/>
                <a:ext cx="3454976" cy="916661"/>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AU" sz="2800" b="1" i="1" smtClean="0">
                              <a:latin typeface="Cambria Math" panose="02040503050406030204" pitchFamily="18" charset="0"/>
                            </a:rPr>
                          </m:ctrlPr>
                        </m:sSubPr>
                        <m:e>
                          <m:r>
                            <a:rPr lang="en-AU" sz="2800" b="1" i="1">
                              <a:latin typeface="Cambria Math" panose="02040503050406030204" pitchFamily="18" charset="0"/>
                            </a:rPr>
                            <m:t>𝒕</m:t>
                          </m:r>
                        </m:e>
                        <m:sub>
                          <m:r>
                            <a:rPr lang="en-AU" sz="2800" b="1" i="1">
                              <a:latin typeface="Cambria Math" panose="02040503050406030204" pitchFamily="18" charset="0"/>
                            </a:rPr>
                            <m:t>𝒆</m:t>
                          </m:r>
                        </m:sub>
                      </m:sSub>
                      <m:r>
                        <a:rPr lang="en-AU" sz="2800" b="1" i="0">
                          <a:latin typeface="Cambria Math" panose="02040503050406030204" pitchFamily="18" charset="0"/>
                        </a:rPr>
                        <m:t>=</m:t>
                      </m:r>
                      <m:f>
                        <m:fPr>
                          <m:ctrlPr>
                            <a:rPr lang="en-AU" sz="2800" b="1" i="1">
                              <a:latin typeface="Cambria Math" panose="02040503050406030204" pitchFamily="18" charset="0"/>
                            </a:rPr>
                          </m:ctrlPr>
                        </m:fPr>
                        <m:num>
                          <m:sSub>
                            <m:sSubPr>
                              <m:ctrlPr>
                                <a:rPr lang="en-AU" sz="2800" b="1" i="1">
                                  <a:latin typeface="Cambria Math" panose="02040503050406030204" pitchFamily="18" charset="0"/>
                                </a:rPr>
                              </m:ctrlPr>
                            </m:sSubPr>
                            <m:e>
                              <m:r>
                                <a:rPr lang="en-AU" sz="2800" b="1" i="1">
                                  <a:latin typeface="Cambria Math" panose="02040503050406030204" pitchFamily="18" charset="0"/>
                                </a:rPr>
                                <m:t>𝒕</m:t>
                              </m:r>
                            </m:e>
                            <m:sub>
                              <m:r>
                                <a:rPr lang="en-AU" sz="2800" b="1" i="1">
                                  <a:latin typeface="Cambria Math" panose="02040503050406030204" pitchFamily="18" charset="0"/>
                                </a:rPr>
                                <m:t>𝒐</m:t>
                              </m:r>
                            </m:sub>
                          </m:sSub>
                          <m:r>
                            <a:rPr lang="en-AU" sz="2800" b="1" i="0">
                              <a:latin typeface="Cambria Math" panose="02040503050406030204" pitchFamily="18" charset="0"/>
                            </a:rPr>
                            <m:t>+</m:t>
                          </m:r>
                          <m:sSub>
                            <m:sSubPr>
                              <m:ctrlPr>
                                <a:rPr lang="en-AU" sz="2800" b="1" i="1">
                                  <a:latin typeface="Cambria Math" panose="02040503050406030204" pitchFamily="18" charset="0"/>
                                </a:rPr>
                              </m:ctrlPr>
                            </m:sSubPr>
                            <m:e>
                              <m:r>
                                <a:rPr lang="en-AU" sz="2800" b="1" i="0">
                                  <a:latin typeface="Cambria Math" panose="02040503050406030204" pitchFamily="18" charset="0"/>
                                </a:rPr>
                                <m:t>𝟒</m:t>
                              </m:r>
                              <m:r>
                                <a:rPr lang="en-AU" sz="2800" b="1" i="1">
                                  <a:latin typeface="Cambria Math" panose="02040503050406030204" pitchFamily="18" charset="0"/>
                                </a:rPr>
                                <m:t>𝒕</m:t>
                              </m:r>
                            </m:e>
                            <m:sub>
                              <m:r>
                                <a:rPr lang="en-AU" sz="2800" b="1" i="1">
                                  <a:latin typeface="Cambria Math" panose="02040503050406030204" pitchFamily="18" charset="0"/>
                                </a:rPr>
                                <m:t>𝒎</m:t>
                              </m:r>
                            </m:sub>
                          </m:sSub>
                          <m:r>
                            <a:rPr lang="en-AU" sz="2800" b="1" i="0">
                              <a:latin typeface="Cambria Math" panose="02040503050406030204" pitchFamily="18" charset="0"/>
                            </a:rPr>
                            <m:t>+</m:t>
                          </m:r>
                          <m:sSub>
                            <m:sSubPr>
                              <m:ctrlPr>
                                <a:rPr lang="en-AU" sz="2800" b="1" i="1">
                                  <a:latin typeface="Cambria Math" panose="02040503050406030204" pitchFamily="18" charset="0"/>
                                </a:rPr>
                              </m:ctrlPr>
                            </m:sSubPr>
                            <m:e>
                              <m:r>
                                <a:rPr lang="en-AU" sz="2800" b="1" i="1">
                                  <a:latin typeface="Cambria Math" panose="02040503050406030204" pitchFamily="18" charset="0"/>
                                </a:rPr>
                                <m:t>𝒕</m:t>
                              </m:r>
                            </m:e>
                            <m:sub>
                              <m:r>
                                <a:rPr lang="en-AU" sz="2800" b="1" i="1">
                                  <a:latin typeface="Cambria Math" panose="02040503050406030204" pitchFamily="18" charset="0"/>
                                </a:rPr>
                                <m:t>𝒑</m:t>
                              </m:r>
                            </m:sub>
                          </m:sSub>
                        </m:num>
                        <m:den>
                          <m:r>
                            <a:rPr lang="en-AU" sz="2800" b="1" i="0">
                              <a:latin typeface="Cambria Math" panose="02040503050406030204" pitchFamily="18" charset="0"/>
                            </a:rPr>
                            <m:t>𝟔</m:t>
                          </m:r>
                        </m:den>
                      </m:f>
                    </m:oMath>
                  </m:oMathPara>
                </a14:m>
                <a:endParaRPr lang="en-AU" sz="2800" b="1" dirty="0"/>
              </a:p>
            </p:txBody>
          </p:sp>
        </mc:Choice>
        <mc:Fallback xmlns="">
          <p:sp>
            <p:nvSpPr>
              <p:cNvPr id="5" name="Rectangle 4"/>
              <p:cNvSpPr>
                <a:spLocks noRot="1" noChangeAspect="1" noMove="1" noResize="1" noEditPoints="1" noAdjustHandles="1" noChangeArrowheads="1" noChangeShapeType="1" noTextEdit="1"/>
              </p:cNvSpPr>
              <p:nvPr/>
            </p:nvSpPr>
            <p:spPr>
              <a:xfrm>
                <a:off x="4375379" y="5527971"/>
                <a:ext cx="3454976" cy="916661"/>
              </a:xfrm>
              <a:prstGeom prst="rect">
                <a:avLst/>
              </a:prstGeom>
              <a:blipFill rotWithShape="0">
                <a:blip r:embed="rId2"/>
                <a:stretch>
                  <a:fillRect/>
                </a:stretch>
              </a:blipFill>
            </p:spPr>
            <p:txBody>
              <a:bodyPr/>
              <a:lstStyle/>
              <a:p>
                <a:r>
                  <a:rPr lang="en-AU">
                    <a:noFill/>
                  </a:rPr>
                  <a:t> </a:t>
                </a:r>
              </a:p>
            </p:txBody>
          </p:sp>
        </mc:Fallback>
      </mc:AlternateContent>
    </p:spTree>
    <p:extLst>
      <p:ext uri="{BB962C8B-B14F-4D97-AF65-F5344CB8AC3E}">
        <p14:creationId xmlns:p14="http://schemas.microsoft.com/office/powerpoint/2010/main" val="37070443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0315" y="2031687"/>
            <a:ext cx="7225048" cy="4137294"/>
          </a:xfrm>
          <a:prstGeom prst="rect">
            <a:avLst/>
          </a:prstGeom>
        </p:spPr>
      </p:pic>
      <p:sp>
        <p:nvSpPr>
          <p:cNvPr id="13" name="TextBox 12">
            <a:extLst>
              <a:ext uri="{FF2B5EF4-FFF2-40B4-BE49-F238E27FC236}">
                <a16:creationId xmlns="" xmlns:a16="http://schemas.microsoft.com/office/drawing/2014/main" id="{83F3EA32-AC0A-4E50-A6C3-2716AE8E4A16}"/>
              </a:ext>
            </a:extLst>
          </p:cNvPr>
          <p:cNvSpPr txBox="1"/>
          <p:nvPr/>
        </p:nvSpPr>
        <p:spPr>
          <a:xfrm>
            <a:off x="4460089" y="5984315"/>
            <a:ext cx="2816474" cy="400110"/>
          </a:xfrm>
          <a:prstGeom prst="rect">
            <a:avLst/>
          </a:prstGeom>
          <a:noFill/>
        </p:spPr>
        <p:txBody>
          <a:bodyPr wrap="square" rtlCol="0">
            <a:spAutoFit/>
          </a:bodyPr>
          <a:lstStyle/>
          <a:p>
            <a:r>
              <a:rPr lang="en-AU" sz="2000" b="1" dirty="0" smtClean="0">
                <a:latin typeface="Times New Roman" panose="02020603050405020304" pitchFamily="18" charset="0"/>
                <a:cs typeface="Times New Roman" panose="02020603050405020304" pitchFamily="18" charset="0"/>
              </a:rPr>
              <a:t>Fig Source: [2]</a:t>
            </a:r>
            <a:endParaRPr lang="en-AU" sz="2000" b="1" dirty="0">
              <a:latin typeface="Times New Roman" panose="02020603050405020304" pitchFamily="18" charset="0"/>
              <a:cs typeface="Times New Roman" panose="02020603050405020304" pitchFamily="18" charset="0"/>
            </a:endParaRPr>
          </a:p>
        </p:txBody>
      </p:sp>
      <p:sp>
        <p:nvSpPr>
          <p:cNvPr id="14" name="Title 1"/>
          <p:cNvSpPr>
            <a:spLocks noGrp="1"/>
          </p:cNvSpPr>
          <p:nvPr>
            <p:ph type="title"/>
          </p:nvPr>
        </p:nvSpPr>
        <p:spPr>
          <a:xfrm>
            <a:off x="838200" y="365125"/>
            <a:ext cx="9606566"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PROGRAM EVALUATION AND REVIEW TECHNIQUE (PERT)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202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83653" y="1497504"/>
                <a:ext cx="10515600" cy="5360495"/>
              </a:xfrm>
            </p:spPr>
            <p:txBody>
              <a:bodyPr>
                <a:normAutofit fontScale="92500"/>
              </a:bodyPr>
              <a:lstStyle/>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formula,                          is a linear approximation of Beta distribution whose accuracy is considered reasonably sufficient. [2]</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After </a:t>
                </a:r>
                <a:r>
                  <a:rPr lang="en-US" b="1" dirty="0">
                    <a:latin typeface="Times New Roman" panose="02020603050405020304" pitchFamily="18" charset="0"/>
                    <a:cs typeface="Times New Roman" panose="02020603050405020304" pitchFamily="18" charset="0"/>
                  </a:rPr>
                  <a:t>having arrived at the expected time (</a:t>
                </a:r>
                <a:r>
                  <a:rPr lang="en-US" b="1" dirty="0" err="1">
                    <a:latin typeface="Times New Roman" panose="02020603050405020304" pitchFamily="18" charset="0"/>
                    <a:cs typeface="Times New Roman" panose="02020603050405020304" pitchFamily="18" charset="0"/>
                  </a:rPr>
                  <a:t>t</a:t>
                </a:r>
                <a:r>
                  <a:rPr lang="en-US" b="1" baseline="-25000" dirty="0" err="1">
                    <a:latin typeface="Times New Roman" panose="02020603050405020304" pitchFamily="18" charset="0"/>
                    <a:cs typeface="Times New Roman" panose="02020603050405020304" pitchFamily="18" charset="0"/>
                  </a:rPr>
                  <a:t>e</a:t>
                </a:r>
                <a:r>
                  <a:rPr lang="en-US" b="1" dirty="0">
                    <a:latin typeface="Times New Roman" panose="02020603050405020304" pitchFamily="18" charset="0"/>
                    <a:cs typeface="Times New Roman" panose="02020603050405020304" pitchFamily="18" charset="0"/>
                  </a:rPr>
                  <a:t>) for each activity, the critical path is found out by making forward pass computation and backward pass computation as in </a:t>
                </a:r>
                <a:r>
                  <a:rPr lang="en-US" b="1" dirty="0" smtClean="0">
                    <a:latin typeface="Times New Roman" panose="02020603050405020304" pitchFamily="18" charset="0"/>
                    <a:cs typeface="Times New Roman" panose="02020603050405020304" pitchFamily="18" charset="0"/>
                  </a:rPr>
                  <a:t>CPM.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The variability of each activity’s time duration is then measured by calculating the standard deviation (</a:t>
                </a:r>
                <a:r>
                  <a:rPr lang="en-US" b="1" dirty="0" smtClean="0">
                    <a:latin typeface="Times New Roman" panose="02020603050405020304" pitchFamily="18" charset="0"/>
                    <a:cs typeface="Times New Roman" panose="02020603050405020304" pitchFamily="18" charset="0"/>
                  </a:rPr>
                  <a:t>σ) and variance (σ</a:t>
                </a:r>
                <a:r>
                  <a:rPr lang="en-US" b="1" baseline="30000" dirty="0" smtClean="0">
                    <a:latin typeface="Times New Roman" panose="02020603050405020304" pitchFamily="18" charset="0"/>
                    <a:cs typeface="Times New Roman" panose="02020603050405020304" pitchFamily="18" charset="0"/>
                  </a:rPr>
                  <a:t>2</a:t>
                </a:r>
                <a:r>
                  <a:rPr lang="en-US" b="1" dirty="0" smtClean="0">
                    <a:latin typeface="Times New Roman" panose="02020603050405020304" pitchFamily="18" charset="0"/>
                    <a:cs typeface="Times New Roman" panose="02020603050405020304" pitchFamily="18" charset="0"/>
                  </a:rPr>
                  <a:t>) of each activity: </a:t>
                </a:r>
              </a:p>
              <a:p>
                <a:pPr marL="0" indent="0" algn="ctr">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Variance (σ</a:t>
                </a:r>
                <a:r>
                  <a:rPr lang="en-US" b="1" baseline="30000" dirty="0">
                    <a:solidFill>
                      <a:srgbClr val="C00000"/>
                    </a:solidFill>
                    <a:latin typeface="Times New Roman" panose="02020603050405020304" pitchFamily="18" charset="0"/>
                    <a:cs typeface="Times New Roman" panose="02020603050405020304" pitchFamily="18" charset="0"/>
                  </a:rPr>
                  <a:t>2</a:t>
                </a:r>
                <a:r>
                  <a:rPr lang="en-US" b="1" dirty="0">
                    <a:solidFill>
                      <a:srgbClr val="C00000"/>
                    </a:solidFill>
                    <a:latin typeface="Times New Roman" panose="02020603050405020304" pitchFamily="18" charset="0"/>
                    <a:cs typeface="Times New Roman" panose="02020603050405020304" pitchFamily="18" charset="0"/>
                  </a:rPr>
                  <a:t>) =</a:t>
                </a:r>
                <a14:m>
                  <m:oMath xmlns:m="http://schemas.openxmlformats.org/officeDocument/2006/math">
                    <m:sSup>
                      <m:sSupPr>
                        <m:ctrlPr>
                          <a:rPr lang="en-AU" b="1" i="1">
                            <a:solidFill>
                              <a:srgbClr val="C00000"/>
                            </a:solidFill>
                            <a:latin typeface="Cambria Math" panose="02040503050406030204" pitchFamily="18" charset="0"/>
                          </a:rPr>
                        </m:ctrlPr>
                      </m:sSupPr>
                      <m:e>
                        <m:d>
                          <m:dPr>
                            <m:begChr m:val="["/>
                            <m:endChr m:val="]"/>
                            <m:ctrlPr>
                              <a:rPr lang="en-AU" b="1" i="1">
                                <a:solidFill>
                                  <a:srgbClr val="C00000"/>
                                </a:solidFill>
                                <a:latin typeface="Cambria Math" panose="02040503050406030204" pitchFamily="18" charset="0"/>
                              </a:rPr>
                            </m:ctrlPr>
                          </m:dPr>
                          <m:e>
                            <m:f>
                              <m:fPr>
                                <m:ctrlPr>
                                  <a:rPr lang="en-AU" b="1" i="1">
                                    <a:solidFill>
                                      <a:srgbClr val="C00000"/>
                                    </a:solidFill>
                                    <a:latin typeface="Cambria Math" panose="02040503050406030204" pitchFamily="18" charset="0"/>
                                  </a:rPr>
                                </m:ctrlPr>
                              </m:fPr>
                              <m:num>
                                <m:sSub>
                                  <m:sSubPr>
                                    <m:ctrlPr>
                                      <a:rPr lang="en-AU" b="1" i="1">
                                        <a:solidFill>
                                          <a:srgbClr val="C00000"/>
                                        </a:solidFill>
                                        <a:latin typeface="Cambria Math" panose="02040503050406030204" pitchFamily="18" charset="0"/>
                                      </a:rPr>
                                    </m:ctrlPr>
                                  </m:sSubPr>
                                  <m:e>
                                    <m:r>
                                      <a:rPr lang="en-US" b="1" i="1">
                                        <a:solidFill>
                                          <a:srgbClr val="C00000"/>
                                        </a:solidFill>
                                        <a:latin typeface="Cambria Math" panose="02040503050406030204" pitchFamily="18" charset="0"/>
                                      </a:rPr>
                                      <m:t>𝒕</m:t>
                                    </m:r>
                                  </m:e>
                                  <m:sub>
                                    <m:r>
                                      <a:rPr lang="en-US" b="1" i="1">
                                        <a:solidFill>
                                          <a:srgbClr val="C00000"/>
                                        </a:solidFill>
                                        <a:latin typeface="Cambria Math" panose="02040503050406030204" pitchFamily="18" charset="0"/>
                                      </a:rPr>
                                      <m:t>𝒑</m:t>
                                    </m:r>
                                  </m:sub>
                                </m:sSub>
                                <m:r>
                                  <a:rPr lang="en-US" b="1" i="1">
                                    <a:solidFill>
                                      <a:srgbClr val="C00000"/>
                                    </a:solidFill>
                                    <a:latin typeface="Cambria Math" panose="02040503050406030204" pitchFamily="18" charset="0"/>
                                  </a:rPr>
                                  <m:t>−</m:t>
                                </m:r>
                                <m:sSub>
                                  <m:sSubPr>
                                    <m:ctrlPr>
                                      <a:rPr lang="en-AU" b="1" i="1">
                                        <a:solidFill>
                                          <a:srgbClr val="C00000"/>
                                        </a:solidFill>
                                        <a:latin typeface="Cambria Math" panose="02040503050406030204" pitchFamily="18" charset="0"/>
                                      </a:rPr>
                                    </m:ctrlPr>
                                  </m:sSubPr>
                                  <m:e>
                                    <m:r>
                                      <a:rPr lang="en-US" b="1" i="1">
                                        <a:solidFill>
                                          <a:srgbClr val="C00000"/>
                                        </a:solidFill>
                                        <a:latin typeface="Cambria Math" panose="02040503050406030204" pitchFamily="18" charset="0"/>
                                      </a:rPr>
                                      <m:t>𝒕</m:t>
                                    </m:r>
                                  </m:e>
                                  <m:sub>
                                    <m:r>
                                      <a:rPr lang="en-US" b="1" i="1">
                                        <a:solidFill>
                                          <a:srgbClr val="C00000"/>
                                        </a:solidFill>
                                        <a:latin typeface="Cambria Math" panose="02040503050406030204" pitchFamily="18" charset="0"/>
                                      </a:rPr>
                                      <m:t>𝟎</m:t>
                                    </m:r>
                                  </m:sub>
                                </m:sSub>
                              </m:num>
                              <m:den>
                                <m:r>
                                  <a:rPr lang="en-US" b="1" i="1">
                                    <a:solidFill>
                                      <a:srgbClr val="C00000"/>
                                    </a:solidFill>
                                    <a:latin typeface="Cambria Math" panose="02040503050406030204" pitchFamily="18" charset="0"/>
                                  </a:rPr>
                                  <m:t>𝟔</m:t>
                                </m:r>
                              </m:den>
                            </m:f>
                          </m:e>
                        </m:d>
                      </m:e>
                      <m:sup>
                        <m:r>
                          <a:rPr lang="en-US" b="1" i="1">
                            <a:solidFill>
                              <a:srgbClr val="C00000"/>
                            </a:solidFill>
                            <a:latin typeface="Cambria Math" panose="02040503050406030204" pitchFamily="18" charset="0"/>
                          </a:rPr>
                          <m:t>𝟐</m:t>
                        </m:r>
                      </m:sup>
                    </m:sSup>
                  </m:oMath>
                </a14:m>
                <a:endParaRPr lang="en-AU" b="1" dirty="0" smtClean="0">
                  <a:latin typeface="Times New Roman" panose="02020603050405020304" pitchFamily="18" charset="0"/>
                  <a:cs typeface="Times New Roman" panose="02020603050405020304" pitchFamily="18" charset="0"/>
                </a:endParaRPr>
              </a:p>
              <a:p>
                <a:pPr marL="0" indent="0" algn="ctr">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Standard deviation (σ) = </a:t>
                </a:r>
                <a14:m>
                  <m:oMath xmlns:m="http://schemas.openxmlformats.org/officeDocument/2006/math">
                    <m:d>
                      <m:dPr>
                        <m:begChr m:val="["/>
                        <m:endChr m:val="]"/>
                        <m:ctrlPr>
                          <a:rPr lang="en-AU" b="1" i="1">
                            <a:solidFill>
                              <a:srgbClr val="C00000"/>
                            </a:solidFill>
                            <a:latin typeface="Cambria Math" panose="02040503050406030204" pitchFamily="18" charset="0"/>
                          </a:rPr>
                        </m:ctrlPr>
                      </m:dPr>
                      <m:e>
                        <m:f>
                          <m:fPr>
                            <m:ctrlPr>
                              <a:rPr lang="en-AU" b="1" i="1">
                                <a:solidFill>
                                  <a:srgbClr val="C00000"/>
                                </a:solidFill>
                                <a:latin typeface="Cambria Math" panose="02040503050406030204" pitchFamily="18" charset="0"/>
                              </a:rPr>
                            </m:ctrlPr>
                          </m:fPr>
                          <m:num>
                            <m:sSub>
                              <m:sSubPr>
                                <m:ctrlPr>
                                  <a:rPr lang="en-AU" b="1" i="1">
                                    <a:solidFill>
                                      <a:srgbClr val="C00000"/>
                                    </a:solidFill>
                                    <a:latin typeface="Cambria Math" panose="02040503050406030204" pitchFamily="18" charset="0"/>
                                  </a:rPr>
                                </m:ctrlPr>
                              </m:sSubPr>
                              <m:e>
                                <m:r>
                                  <a:rPr lang="en-US" b="1" i="1">
                                    <a:solidFill>
                                      <a:srgbClr val="C00000"/>
                                    </a:solidFill>
                                    <a:latin typeface="Cambria Math" panose="02040503050406030204" pitchFamily="18" charset="0"/>
                                  </a:rPr>
                                  <m:t>𝒕</m:t>
                                </m:r>
                              </m:e>
                              <m:sub>
                                <m:r>
                                  <a:rPr lang="en-US" b="1" i="1">
                                    <a:solidFill>
                                      <a:srgbClr val="C00000"/>
                                    </a:solidFill>
                                    <a:latin typeface="Cambria Math" panose="02040503050406030204" pitchFamily="18" charset="0"/>
                                  </a:rPr>
                                  <m:t>𝒑</m:t>
                                </m:r>
                              </m:sub>
                            </m:sSub>
                            <m:r>
                              <a:rPr lang="en-US" b="1" i="1">
                                <a:solidFill>
                                  <a:srgbClr val="C00000"/>
                                </a:solidFill>
                                <a:latin typeface="Cambria Math" panose="02040503050406030204" pitchFamily="18" charset="0"/>
                              </a:rPr>
                              <m:t>−</m:t>
                            </m:r>
                            <m:sSub>
                              <m:sSubPr>
                                <m:ctrlPr>
                                  <a:rPr lang="en-AU" b="1" i="1">
                                    <a:solidFill>
                                      <a:srgbClr val="C00000"/>
                                    </a:solidFill>
                                    <a:latin typeface="Cambria Math" panose="02040503050406030204" pitchFamily="18" charset="0"/>
                                  </a:rPr>
                                </m:ctrlPr>
                              </m:sSubPr>
                              <m:e>
                                <m:r>
                                  <a:rPr lang="en-US" b="1" i="1">
                                    <a:solidFill>
                                      <a:srgbClr val="C00000"/>
                                    </a:solidFill>
                                    <a:latin typeface="Cambria Math" panose="02040503050406030204" pitchFamily="18" charset="0"/>
                                  </a:rPr>
                                  <m:t>𝒕</m:t>
                                </m:r>
                              </m:e>
                              <m:sub>
                                <m:r>
                                  <a:rPr lang="en-US" b="1" i="1">
                                    <a:solidFill>
                                      <a:srgbClr val="C00000"/>
                                    </a:solidFill>
                                    <a:latin typeface="Cambria Math" panose="02040503050406030204" pitchFamily="18" charset="0"/>
                                  </a:rPr>
                                  <m:t>𝟎</m:t>
                                </m:r>
                              </m:sub>
                            </m:sSub>
                          </m:num>
                          <m:den>
                            <m:r>
                              <a:rPr lang="en-US" b="1" i="1">
                                <a:solidFill>
                                  <a:srgbClr val="C00000"/>
                                </a:solidFill>
                                <a:latin typeface="Cambria Math" panose="02040503050406030204" pitchFamily="18" charset="0"/>
                              </a:rPr>
                              <m:t>𝟔</m:t>
                            </m:r>
                          </m:den>
                        </m:f>
                      </m:e>
                    </m:d>
                  </m:oMath>
                </a14:m>
                <a:endParaRPr lang="en-AU" b="1" dirty="0">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83653" y="1497504"/>
                <a:ext cx="10515600" cy="5360495"/>
              </a:xfrm>
              <a:blipFill rotWithShape="0">
                <a:blip r:embed="rId2"/>
                <a:stretch>
                  <a:fillRect l="-870" t="-910" r="-1043"/>
                </a:stretch>
              </a:blipFill>
            </p:spPr>
            <p:txBody>
              <a:bodyPr/>
              <a:lstStyle/>
              <a:p>
                <a:r>
                  <a:rPr lang="en-AU">
                    <a:noFill/>
                  </a:rPr>
                  <a:t> </a:t>
                </a:r>
              </a:p>
            </p:txBody>
          </p:sp>
        </mc:Fallback>
      </mc:AlternateContent>
      <p:sp>
        <p:nvSpPr>
          <p:cNvPr id="4" name="Title 1"/>
          <p:cNvSpPr>
            <a:spLocks noGrp="1"/>
          </p:cNvSpPr>
          <p:nvPr>
            <p:ph type="title"/>
          </p:nvPr>
        </p:nvSpPr>
        <p:spPr>
          <a:xfrm>
            <a:off x="683653" y="171942"/>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PROGRAM EVALUATION AND REVIEW TECHNIQUE (PERT) (Cont’d..) </a:t>
            </a:r>
            <a:endParaRPr lang="en-AU" sz="3600" b="1" dirty="0">
              <a:solidFill>
                <a:srgbClr val="00206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Rectangle 4"/>
              <p:cNvSpPr/>
              <p:nvPr/>
            </p:nvSpPr>
            <p:spPr>
              <a:xfrm>
                <a:off x="2486477" y="1497503"/>
                <a:ext cx="3454976" cy="504433"/>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AU" sz="1400" b="1" i="1" smtClean="0">
                              <a:latin typeface="Cambria Math" panose="02040503050406030204" pitchFamily="18" charset="0"/>
                            </a:rPr>
                          </m:ctrlPr>
                        </m:sSubPr>
                        <m:e>
                          <m:r>
                            <a:rPr lang="en-AU" sz="1400" b="1" i="1">
                              <a:latin typeface="Cambria Math" panose="02040503050406030204" pitchFamily="18" charset="0"/>
                            </a:rPr>
                            <m:t>𝒕</m:t>
                          </m:r>
                        </m:e>
                        <m:sub>
                          <m:r>
                            <a:rPr lang="en-AU" sz="1400" b="1" i="1">
                              <a:latin typeface="Cambria Math" panose="02040503050406030204" pitchFamily="18" charset="0"/>
                            </a:rPr>
                            <m:t>𝒆</m:t>
                          </m:r>
                        </m:sub>
                      </m:sSub>
                      <m:r>
                        <a:rPr lang="en-AU" sz="1400" b="1" i="0">
                          <a:latin typeface="Cambria Math" panose="02040503050406030204" pitchFamily="18" charset="0"/>
                        </a:rPr>
                        <m:t>=</m:t>
                      </m:r>
                      <m:f>
                        <m:fPr>
                          <m:ctrlPr>
                            <a:rPr lang="en-AU" sz="1400" b="1" i="1">
                              <a:latin typeface="Cambria Math" panose="02040503050406030204" pitchFamily="18" charset="0"/>
                            </a:rPr>
                          </m:ctrlPr>
                        </m:fPr>
                        <m:num>
                          <m:sSub>
                            <m:sSubPr>
                              <m:ctrlPr>
                                <a:rPr lang="en-AU" sz="1400" b="1" i="1">
                                  <a:latin typeface="Cambria Math" panose="02040503050406030204" pitchFamily="18" charset="0"/>
                                </a:rPr>
                              </m:ctrlPr>
                            </m:sSubPr>
                            <m:e>
                              <m:r>
                                <a:rPr lang="en-AU" sz="1400" b="1" i="1">
                                  <a:latin typeface="Cambria Math" panose="02040503050406030204" pitchFamily="18" charset="0"/>
                                </a:rPr>
                                <m:t>𝒕</m:t>
                              </m:r>
                            </m:e>
                            <m:sub>
                              <m:r>
                                <a:rPr lang="en-AU" sz="1400" b="1" i="1">
                                  <a:latin typeface="Cambria Math" panose="02040503050406030204" pitchFamily="18" charset="0"/>
                                </a:rPr>
                                <m:t>𝒐</m:t>
                              </m:r>
                            </m:sub>
                          </m:sSub>
                          <m:r>
                            <a:rPr lang="en-AU" sz="1400" b="1" i="0">
                              <a:latin typeface="Cambria Math" panose="02040503050406030204" pitchFamily="18" charset="0"/>
                            </a:rPr>
                            <m:t>+</m:t>
                          </m:r>
                          <m:sSub>
                            <m:sSubPr>
                              <m:ctrlPr>
                                <a:rPr lang="en-AU" sz="1400" b="1" i="1">
                                  <a:latin typeface="Cambria Math" panose="02040503050406030204" pitchFamily="18" charset="0"/>
                                </a:rPr>
                              </m:ctrlPr>
                            </m:sSubPr>
                            <m:e>
                              <m:r>
                                <a:rPr lang="en-AU" sz="1400" b="1" i="0">
                                  <a:latin typeface="Cambria Math" panose="02040503050406030204" pitchFamily="18" charset="0"/>
                                </a:rPr>
                                <m:t>𝟒</m:t>
                              </m:r>
                              <m:r>
                                <a:rPr lang="en-AU" sz="1400" b="1" i="1">
                                  <a:latin typeface="Cambria Math" panose="02040503050406030204" pitchFamily="18" charset="0"/>
                                </a:rPr>
                                <m:t>𝒕</m:t>
                              </m:r>
                            </m:e>
                            <m:sub>
                              <m:r>
                                <a:rPr lang="en-AU" sz="1400" b="1" i="1">
                                  <a:latin typeface="Cambria Math" panose="02040503050406030204" pitchFamily="18" charset="0"/>
                                </a:rPr>
                                <m:t>𝒎</m:t>
                              </m:r>
                            </m:sub>
                          </m:sSub>
                          <m:r>
                            <a:rPr lang="en-AU" sz="1400" b="1" i="0">
                              <a:latin typeface="Cambria Math" panose="02040503050406030204" pitchFamily="18" charset="0"/>
                            </a:rPr>
                            <m:t>+</m:t>
                          </m:r>
                          <m:sSub>
                            <m:sSubPr>
                              <m:ctrlPr>
                                <a:rPr lang="en-AU" sz="1400" b="1" i="1">
                                  <a:latin typeface="Cambria Math" panose="02040503050406030204" pitchFamily="18" charset="0"/>
                                </a:rPr>
                              </m:ctrlPr>
                            </m:sSubPr>
                            <m:e>
                              <m:r>
                                <a:rPr lang="en-AU" sz="1400" b="1" i="1">
                                  <a:latin typeface="Cambria Math" panose="02040503050406030204" pitchFamily="18" charset="0"/>
                                </a:rPr>
                                <m:t>𝒕</m:t>
                              </m:r>
                            </m:e>
                            <m:sub>
                              <m:r>
                                <a:rPr lang="en-AU" sz="1400" b="1" i="1">
                                  <a:latin typeface="Cambria Math" panose="02040503050406030204" pitchFamily="18" charset="0"/>
                                </a:rPr>
                                <m:t>𝒑</m:t>
                              </m:r>
                            </m:sub>
                          </m:sSub>
                        </m:num>
                        <m:den>
                          <m:r>
                            <a:rPr lang="en-AU" sz="1400" b="1" i="0">
                              <a:latin typeface="Cambria Math" panose="02040503050406030204" pitchFamily="18" charset="0"/>
                            </a:rPr>
                            <m:t>𝟔</m:t>
                          </m:r>
                        </m:den>
                      </m:f>
                    </m:oMath>
                  </m:oMathPara>
                </a14:m>
                <a:endParaRPr lang="en-AU" sz="1400" b="1" dirty="0"/>
              </a:p>
            </p:txBody>
          </p:sp>
        </mc:Choice>
        <mc:Fallback xmlns="">
          <p:sp>
            <p:nvSpPr>
              <p:cNvPr id="5" name="Rectangle 4"/>
              <p:cNvSpPr>
                <a:spLocks noRot="1" noChangeAspect="1" noMove="1" noResize="1" noEditPoints="1" noAdjustHandles="1" noChangeArrowheads="1" noChangeShapeType="1" noTextEdit="1"/>
              </p:cNvSpPr>
              <p:nvPr/>
            </p:nvSpPr>
            <p:spPr>
              <a:xfrm>
                <a:off x="2486477" y="1497503"/>
                <a:ext cx="3454976" cy="504433"/>
              </a:xfrm>
              <a:prstGeom prst="rect">
                <a:avLst/>
              </a:prstGeom>
              <a:blipFill rotWithShape="0">
                <a:blip r:embed="rId3"/>
                <a:stretch>
                  <a:fillRect b="-1220"/>
                </a:stretch>
              </a:blipFill>
            </p:spPr>
            <p:txBody>
              <a:bodyPr/>
              <a:lstStyle/>
              <a:p>
                <a:r>
                  <a:rPr lang="en-AU">
                    <a:noFill/>
                  </a:rPr>
                  <a:t> </a:t>
                </a:r>
              </a:p>
            </p:txBody>
          </p:sp>
        </mc:Fallback>
      </mc:AlternateContent>
    </p:spTree>
    <p:extLst>
      <p:ext uri="{BB962C8B-B14F-4D97-AF65-F5344CB8AC3E}">
        <p14:creationId xmlns:p14="http://schemas.microsoft.com/office/powerpoint/2010/main" val="24439836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D94EA1-9829-405E-ADDC-234597818487}"/>
              </a:ext>
            </a:extLst>
          </p:cNvPr>
          <p:cNvSpPr>
            <a:spLocks noGrp="1"/>
          </p:cNvSpPr>
          <p:nvPr>
            <p:ph type="title"/>
          </p:nvPr>
        </p:nvSpPr>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PERT NUMERICAL EXAMPLE</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C5BDD93C-6DAF-40BA-8EFA-9B00C574C0C1}"/>
              </a:ext>
            </a:extLst>
          </p:cNvPr>
          <p:cNvSpPr>
            <a:spLocks noGrp="1"/>
          </p:cNvSpPr>
          <p:nvPr>
            <p:ph idx="1"/>
          </p:nvPr>
        </p:nvSpPr>
        <p:spPr>
          <a:xfrm>
            <a:off x="1347673" y="1514790"/>
            <a:ext cx="9414456" cy="1311965"/>
          </a:xfrm>
        </p:spPr>
        <p:txBody>
          <a:bodyPr>
            <a:noAutofit/>
          </a:bodyPr>
          <a:lstStyle/>
          <a:p>
            <a:pPr marL="0" indent="0" algn="just">
              <a:buNone/>
            </a:pPr>
            <a:r>
              <a:rPr lang="en-AU" b="1" dirty="0">
                <a:latin typeface="Times New Roman" panose="02020603050405020304" pitchFamily="18" charset="0"/>
                <a:cs typeface="Times New Roman" panose="02020603050405020304" pitchFamily="18" charset="0"/>
              </a:rPr>
              <a:t>Consider the following activities in a network.  </a:t>
            </a:r>
          </a:p>
          <a:p>
            <a:pPr algn="just"/>
            <a:r>
              <a:rPr lang="en-AU" b="1" dirty="0">
                <a:latin typeface="Times New Roman" panose="02020603050405020304" pitchFamily="18" charset="0"/>
                <a:cs typeface="Times New Roman" panose="02020603050405020304" pitchFamily="18" charset="0"/>
              </a:rPr>
              <a:t>Determine expected completion time and critical path. </a:t>
            </a:r>
          </a:p>
          <a:p>
            <a:pPr algn="just"/>
            <a:r>
              <a:rPr lang="en-AU" b="1" dirty="0">
                <a:latin typeface="Times New Roman" panose="02020603050405020304" pitchFamily="18" charset="0"/>
                <a:cs typeface="Times New Roman" panose="02020603050405020304" pitchFamily="18" charset="0"/>
              </a:rPr>
              <a:t>Variance and standard deviation of the critical path </a:t>
            </a:r>
          </a:p>
        </p:txBody>
      </p:sp>
      <p:sp>
        <p:nvSpPr>
          <p:cNvPr id="4" name="Oval 3">
            <a:extLst>
              <a:ext uri="{FF2B5EF4-FFF2-40B4-BE49-F238E27FC236}">
                <a16:creationId xmlns:a16="http://schemas.microsoft.com/office/drawing/2014/main" xmlns="" id="{C8CBBF09-2EEA-497D-B0FB-DD7085639985}"/>
              </a:ext>
            </a:extLst>
          </p:cNvPr>
          <p:cNvSpPr/>
          <p:nvPr/>
        </p:nvSpPr>
        <p:spPr>
          <a:xfrm>
            <a:off x="2498246" y="4113174"/>
            <a:ext cx="628650" cy="628650"/>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TextBox 4">
            <a:extLst>
              <a:ext uri="{FF2B5EF4-FFF2-40B4-BE49-F238E27FC236}">
                <a16:creationId xmlns:a16="http://schemas.microsoft.com/office/drawing/2014/main" xmlns="" id="{45D39420-4F88-4BF2-A28C-A9890F44C547}"/>
              </a:ext>
            </a:extLst>
          </p:cNvPr>
          <p:cNvSpPr txBox="1"/>
          <p:nvPr/>
        </p:nvSpPr>
        <p:spPr>
          <a:xfrm>
            <a:off x="2605650" y="4301966"/>
            <a:ext cx="400050" cy="323165"/>
          </a:xfrm>
          <a:prstGeom prst="rect">
            <a:avLst/>
          </a:prstGeom>
          <a:noFill/>
        </p:spPr>
        <p:txBody>
          <a:bodyPr wrap="square" rtlCol="0">
            <a:spAutoFit/>
          </a:bodyPr>
          <a:lstStyle/>
          <a:p>
            <a:pPr algn="ctr"/>
            <a:r>
              <a:rPr lang="en-US" sz="1500" b="1" dirty="0">
                <a:solidFill>
                  <a:srgbClr val="C00000"/>
                </a:solidFill>
              </a:rPr>
              <a:t>1</a:t>
            </a:r>
          </a:p>
        </p:txBody>
      </p:sp>
      <p:sp>
        <p:nvSpPr>
          <p:cNvPr id="6" name="Oval 5">
            <a:extLst>
              <a:ext uri="{FF2B5EF4-FFF2-40B4-BE49-F238E27FC236}">
                <a16:creationId xmlns:a16="http://schemas.microsoft.com/office/drawing/2014/main" xmlns="" id="{0E96CFB9-CAB2-422B-B417-C408CA1A0A36}"/>
              </a:ext>
            </a:extLst>
          </p:cNvPr>
          <p:cNvSpPr/>
          <p:nvPr/>
        </p:nvSpPr>
        <p:spPr>
          <a:xfrm>
            <a:off x="4051793" y="4216239"/>
            <a:ext cx="628650" cy="628650"/>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TextBox 6">
            <a:extLst>
              <a:ext uri="{FF2B5EF4-FFF2-40B4-BE49-F238E27FC236}">
                <a16:creationId xmlns:a16="http://schemas.microsoft.com/office/drawing/2014/main" xmlns="" id="{52D97B3D-9291-4145-AEF6-852050E618F0}"/>
              </a:ext>
            </a:extLst>
          </p:cNvPr>
          <p:cNvSpPr txBox="1"/>
          <p:nvPr/>
        </p:nvSpPr>
        <p:spPr>
          <a:xfrm>
            <a:off x="4166093" y="4380524"/>
            <a:ext cx="400050" cy="323165"/>
          </a:xfrm>
          <a:prstGeom prst="rect">
            <a:avLst/>
          </a:prstGeom>
          <a:noFill/>
        </p:spPr>
        <p:txBody>
          <a:bodyPr wrap="square" rtlCol="0">
            <a:spAutoFit/>
          </a:bodyPr>
          <a:lstStyle/>
          <a:p>
            <a:pPr algn="ctr"/>
            <a:r>
              <a:rPr lang="en-US" sz="1500" b="1" dirty="0">
                <a:solidFill>
                  <a:srgbClr val="C00000"/>
                </a:solidFill>
              </a:rPr>
              <a:t>2</a:t>
            </a:r>
          </a:p>
        </p:txBody>
      </p:sp>
      <p:sp>
        <p:nvSpPr>
          <p:cNvPr id="8" name="Oval 7">
            <a:extLst>
              <a:ext uri="{FF2B5EF4-FFF2-40B4-BE49-F238E27FC236}">
                <a16:creationId xmlns:a16="http://schemas.microsoft.com/office/drawing/2014/main" xmlns="" id="{769DCA59-C6FF-426B-B90A-C4DCE2CBA3C7}"/>
              </a:ext>
            </a:extLst>
          </p:cNvPr>
          <p:cNvSpPr/>
          <p:nvPr/>
        </p:nvSpPr>
        <p:spPr>
          <a:xfrm>
            <a:off x="5240762" y="3501865"/>
            <a:ext cx="628650" cy="628650"/>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9" name="TextBox 8">
            <a:extLst>
              <a:ext uri="{FF2B5EF4-FFF2-40B4-BE49-F238E27FC236}">
                <a16:creationId xmlns:a16="http://schemas.microsoft.com/office/drawing/2014/main" xmlns="" id="{527C4A39-ED6C-4064-AEE2-A16120CF2B41}"/>
              </a:ext>
            </a:extLst>
          </p:cNvPr>
          <p:cNvSpPr txBox="1"/>
          <p:nvPr/>
        </p:nvSpPr>
        <p:spPr>
          <a:xfrm>
            <a:off x="5355062" y="3661068"/>
            <a:ext cx="400050" cy="323165"/>
          </a:xfrm>
          <a:prstGeom prst="rect">
            <a:avLst/>
          </a:prstGeom>
          <a:noFill/>
        </p:spPr>
        <p:txBody>
          <a:bodyPr wrap="square" rtlCol="0">
            <a:spAutoFit/>
          </a:bodyPr>
          <a:lstStyle/>
          <a:p>
            <a:pPr algn="ctr"/>
            <a:r>
              <a:rPr lang="en-US" sz="1500" b="1" dirty="0">
                <a:solidFill>
                  <a:srgbClr val="C00000"/>
                </a:solidFill>
              </a:rPr>
              <a:t>3</a:t>
            </a:r>
          </a:p>
        </p:txBody>
      </p:sp>
      <p:cxnSp>
        <p:nvCxnSpPr>
          <p:cNvPr id="10" name="Straight Arrow Connector 9">
            <a:extLst>
              <a:ext uri="{FF2B5EF4-FFF2-40B4-BE49-F238E27FC236}">
                <a16:creationId xmlns:a16="http://schemas.microsoft.com/office/drawing/2014/main" xmlns="" id="{1209E3F1-26BF-4B8E-83A0-B2D5B34437C7}"/>
              </a:ext>
            </a:extLst>
          </p:cNvPr>
          <p:cNvCxnSpPr>
            <a:cxnSpLocks/>
          </p:cNvCxnSpPr>
          <p:nvPr/>
        </p:nvCxnSpPr>
        <p:spPr>
          <a:xfrm>
            <a:off x="3120001" y="4530564"/>
            <a:ext cx="954157" cy="0"/>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xmlns="" id="{FD7BFC32-3DC7-4748-B415-5114974F629B}"/>
              </a:ext>
            </a:extLst>
          </p:cNvPr>
          <p:cNvCxnSpPr>
            <a:cxnSpLocks/>
            <a:endCxn id="8" idx="3"/>
          </p:cNvCxnSpPr>
          <p:nvPr/>
        </p:nvCxnSpPr>
        <p:spPr>
          <a:xfrm flipV="1">
            <a:off x="4680444" y="4038451"/>
            <a:ext cx="652383" cy="389048"/>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xmlns="" id="{9C223326-16A5-4C19-9E86-3684718BBFD3}"/>
              </a:ext>
            </a:extLst>
          </p:cNvPr>
          <p:cNvCxnSpPr>
            <a:cxnSpLocks/>
          </p:cNvCxnSpPr>
          <p:nvPr/>
        </p:nvCxnSpPr>
        <p:spPr>
          <a:xfrm>
            <a:off x="4676588" y="4427500"/>
            <a:ext cx="738108" cy="595179"/>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xmlns="" id="{4B5FBAEB-537A-4F42-BB5E-39BB47B9DB31}"/>
              </a:ext>
            </a:extLst>
          </p:cNvPr>
          <p:cNvSpPr/>
          <p:nvPr/>
        </p:nvSpPr>
        <p:spPr>
          <a:xfrm>
            <a:off x="5417233" y="4670667"/>
            <a:ext cx="628650" cy="628650"/>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22" name="Straight Arrow Connector 21">
            <a:extLst>
              <a:ext uri="{FF2B5EF4-FFF2-40B4-BE49-F238E27FC236}">
                <a16:creationId xmlns:a16="http://schemas.microsoft.com/office/drawing/2014/main" xmlns="" id="{08190C40-3BE3-4848-938C-B68BFB45E786}"/>
              </a:ext>
            </a:extLst>
          </p:cNvPr>
          <p:cNvCxnSpPr>
            <a:cxnSpLocks/>
          </p:cNvCxnSpPr>
          <p:nvPr/>
        </p:nvCxnSpPr>
        <p:spPr>
          <a:xfrm>
            <a:off x="5869412" y="3884298"/>
            <a:ext cx="828854" cy="567708"/>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xmlns="" id="{26D1400B-F14E-4A67-AA88-1FAFD0701F49}"/>
              </a:ext>
            </a:extLst>
          </p:cNvPr>
          <p:cNvCxnSpPr>
            <a:cxnSpLocks/>
          </p:cNvCxnSpPr>
          <p:nvPr/>
        </p:nvCxnSpPr>
        <p:spPr>
          <a:xfrm flipV="1">
            <a:off x="6045884" y="4456256"/>
            <a:ext cx="652383" cy="389048"/>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xmlns="" id="{1D614284-62E1-448B-A64C-DA7EA4317BC1}"/>
              </a:ext>
            </a:extLst>
          </p:cNvPr>
          <p:cNvSpPr/>
          <p:nvPr/>
        </p:nvSpPr>
        <p:spPr>
          <a:xfrm>
            <a:off x="6698266" y="4113174"/>
            <a:ext cx="628650" cy="628650"/>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cxnSp>
        <p:nvCxnSpPr>
          <p:cNvPr id="27" name="Straight Arrow Connector 26">
            <a:extLst>
              <a:ext uri="{FF2B5EF4-FFF2-40B4-BE49-F238E27FC236}">
                <a16:creationId xmlns:a16="http://schemas.microsoft.com/office/drawing/2014/main" xmlns="" id="{E55355F4-AF69-454B-8BC0-DCB1CC4AE5E1}"/>
              </a:ext>
            </a:extLst>
          </p:cNvPr>
          <p:cNvCxnSpPr>
            <a:cxnSpLocks/>
          </p:cNvCxnSpPr>
          <p:nvPr/>
        </p:nvCxnSpPr>
        <p:spPr>
          <a:xfrm>
            <a:off x="7326917" y="4452006"/>
            <a:ext cx="954157" cy="0"/>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xmlns="" id="{F6B3D85D-F55F-492F-A822-7BAF53BC447E}"/>
              </a:ext>
            </a:extLst>
          </p:cNvPr>
          <p:cNvSpPr/>
          <p:nvPr/>
        </p:nvSpPr>
        <p:spPr>
          <a:xfrm>
            <a:off x="8267176" y="4096438"/>
            <a:ext cx="628650" cy="628650"/>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9" name="TextBox 28">
            <a:extLst>
              <a:ext uri="{FF2B5EF4-FFF2-40B4-BE49-F238E27FC236}">
                <a16:creationId xmlns:a16="http://schemas.microsoft.com/office/drawing/2014/main" xmlns="" id="{A3E4B312-5377-4F86-826C-A9E97E962F28}"/>
              </a:ext>
            </a:extLst>
          </p:cNvPr>
          <p:cNvSpPr txBox="1"/>
          <p:nvPr/>
        </p:nvSpPr>
        <p:spPr>
          <a:xfrm>
            <a:off x="5513988" y="4831226"/>
            <a:ext cx="400050" cy="323165"/>
          </a:xfrm>
          <a:prstGeom prst="rect">
            <a:avLst/>
          </a:prstGeom>
          <a:noFill/>
        </p:spPr>
        <p:txBody>
          <a:bodyPr wrap="square" rtlCol="0">
            <a:spAutoFit/>
          </a:bodyPr>
          <a:lstStyle/>
          <a:p>
            <a:pPr algn="ctr"/>
            <a:r>
              <a:rPr lang="en-US" sz="1500" b="1" dirty="0">
                <a:solidFill>
                  <a:srgbClr val="C00000"/>
                </a:solidFill>
              </a:rPr>
              <a:t>4</a:t>
            </a:r>
          </a:p>
        </p:txBody>
      </p:sp>
      <p:sp>
        <p:nvSpPr>
          <p:cNvPr id="30" name="TextBox 29">
            <a:extLst>
              <a:ext uri="{FF2B5EF4-FFF2-40B4-BE49-F238E27FC236}">
                <a16:creationId xmlns:a16="http://schemas.microsoft.com/office/drawing/2014/main" xmlns="" id="{22582101-858E-4870-9B24-6411476CB779}"/>
              </a:ext>
            </a:extLst>
          </p:cNvPr>
          <p:cNvSpPr txBox="1"/>
          <p:nvPr/>
        </p:nvSpPr>
        <p:spPr>
          <a:xfrm>
            <a:off x="6823850" y="4301966"/>
            <a:ext cx="400050" cy="323165"/>
          </a:xfrm>
          <a:prstGeom prst="rect">
            <a:avLst/>
          </a:prstGeom>
          <a:noFill/>
        </p:spPr>
        <p:txBody>
          <a:bodyPr wrap="square" rtlCol="0">
            <a:spAutoFit/>
          </a:bodyPr>
          <a:lstStyle/>
          <a:p>
            <a:pPr algn="ctr"/>
            <a:r>
              <a:rPr lang="en-US" sz="1500" b="1" dirty="0">
                <a:solidFill>
                  <a:srgbClr val="C00000"/>
                </a:solidFill>
              </a:rPr>
              <a:t>5</a:t>
            </a:r>
          </a:p>
        </p:txBody>
      </p:sp>
      <p:sp>
        <p:nvSpPr>
          <p:cNvPr id="31" name="TextBox 30">
            <a:extLst>
              <a:ext uri="{FF2B5EF4-FFF2-40B4-BE49-F238E27FC236}">
                <a16:creationId xmlns:a16="http://schemas.microsoft.com/office/drawing/2014/main" xmlns="" id="{9490BC2A-7A3D-442E-9B11-B5B205786089}"/>
              </a:ext>
            </a:extLst>
          </p:cNvPr>
          <p:cNvSpPr txBox="1"/>
          <p:nvPr/>
        </p:nvSpPr>
        <p:spPr>
          <a:xfrm>
            <a:off x="8357949" y="4256954"/>
            <a:ext cx="400050" cy="323165"/>
          </a:xfrm>
          <a:prstGeom prst="rect">
            <a:avLst/>
          </a:prstGeom>
          <a:noFill/>
        </p:spPr>
        <p:txBody>
          <a:bodyPr wrap="square" rtlCol="0">
            <a:spAutoFit/>
          </a:bodyPr>
          <a:lstStyle/>
          <a:p>
            <a:pPr algn="ctr"/>
            <a:r>
              <a:rPr lang="en-US" sz="1500" b="1" dirty="0">
                <a:solidFill>
                  <a:srgbClr val="C00000"/>
                </a:solidFill>
              </a:rPr>
              <a:t>6</a:t>
            </a:r>
          </a:p>
        </p:txBody>
      </p:sp>
      <p:sp>
        <p:nvSpPr>
          <p:cNvPr id="32" name="Text Box 16">
            <a:extLst>
              <a:ext uri="{FF2B5EF4-FFF2-40B4-BE49-F238E27FC236}">
                <a16:creationId xmlns:a16="http://schemas.microsoft.com/office/drawing/2014/main" xmlns="" id="{25D8C729-792B-4B63-9157-EC949A845B0B}"/>
              </a:ext>
            </a:extLst>
          </p:cNvPr>
          <p:cNvSpPr txBox="1">
            <a:spLocks noChangeArrowheads="1"/>
          </p:cNvSpPr>
          <p:nvPr/>
        </p:nvSpPr>
        <p:spPr bwMode="auto">
          <a:xfrm>
            <a:off x="3091527" y="4202736"/>
            <a:ext cx="1143000" cy="323165"/>
          </a:xfrm>
          <a:prstGeom prst="rect">
            <a:avLst/>
          </a:prstGeom>
          <a:noFill/>
          <a:ln w="9525">
            <a:noFill/>
            <a:miter lim="800000"/>
            <a:headEnd/>
            <a:tailEnd/>
          </a:ln>
        </p:spPr>
        <p:txBody>
          <a:bodyPr wrap="square">
            <a:spAutoFit/>
          </a:bodyPr>
          <a:lstStyle/>
          <a:p>
            <a:pPr>
              <a:spcBef>
                <a:spcPct val="50000"/>
              </a:spcBef>
            </a:pPr>
            <a:r>
              <a:rPr lang="en-US" sz="1500" b="1" dirty="0">
                <a:solidFill>
                  <a:srgbClr val="C00000"/>
                </a:solidFill>
              </a:rPr>
              <a:t>t= 1,2,3</a:t>
            </a:r>
          </a:p>
        </p:txBody>
      </p:sp>
      <p:sp>
        <p:nvSpPr>
          <p:cNvPr id="33" name="Text Box 16">
            <a:extLst>
              <a:ext uri="{FF2B5EF4-FFF2-40B4-BE49-F238E27FC236}">
                <a16:creationId xmlns:a16="http://schemas.microsoft.com/office/drawing/2014/main" xmlns="" id="{C6427234-84D5-40AB-A2F6-6F928E318EC5}"/>
              </a:ext>
            </a:extLst>
          </p:cNvPr>
          <p:cNvSpPr txBox="1">
            <a:spLocks noChangeArrowheads="1"/>
          </p:cNvSpPr>
          <p:nvPr/>
        </p:nvSpPr>
        <p:spPr bwMode="auto">
          <a:xfrm rot="19404785">
            <a:off x="4424124" y="3777506"/>
            <a:ext cx="1143000" cy="323165"/>
          </a:xfrm>
          <a:prstGeom prst="rect">
            <a:avLst/>
          </a:prstGeom>
          <a:noFill/>
          <a:ln w="9525">
            <a:noFill/>
            <a:miter lim="800000"/>
            <a:headEnd/>
            <a:tailEnd/>
          </a:ln>
        </p:spPr>
        <p:txBody>
          <a:bodyPr wrap="square">
            <a:spAutoFit/>
          </a:bodyPr>
          <a:lstStyle/>
          <a:p>
            <a:pPr>
              <a:spcBef>
                <a:spcPct val="50000"/>
              </a:spcBef>
            </a:pPr>
            <a:r>
              <a:rPr lang="en-US" sz="1500" b="1" dirty="0">
                <a:solidFill>
                  <a:srgbClr val="C00000"/>
                </a:solidFill>
              </a:rPr>
              <a:t>t= 1,4,7</a:t>
            </a:r>
          </a:p>
        </p:txBody>
      </p:sp>
      <p:sp>
        <p:nvSpPr>
          <p:cNvPr id="34" name="Text Box 16">
            <a:extLst>
              <a:ext uri="{FF2B5EF4-FFF2-40B4-BE49-F238E27FC236}">
                <a16:creationId xmlns:a16="http://schemas.microsoft.com/office/drawing/2014/main" xmlns="" id="{2D760DC3-EBE0-42DF-9C10-86AFB36CEFE3}"/>
              </a:ext>
            </a:extLst>
          </p:cNvPr>
          <p:cNvSpPr txBox="1">
            <a:spLocks noChangeArrowheads="1"/>
          </p:cNvSpPr>
          <p:nvPr/>
        </p:nvSpPr>
        <p:spPr bwMode="auto">
          <a:xfrm rot="2839763">
            <a:off x="4528061" y="4940426"/>
            <a:ext cx="1143000" cy="323165"/>
          </a:xfrm>
          <a:prstGeom prst="rect">
            <a:avLst/>
          </a:prstGeom>
          <a:noFill/>
          <a:ln w="9525">
            <a:noFill/>
            <a:miter lim="800000"/>
            <a:headEnd/>
            <a:tailEnd/>
          </a:ln>
        </p:spPr>
        <p:txBody>
          <a:bodyPr wrap="square">
            <a:spAutoFit/>
          </a:bodyPr>
          <a:lstStyle/>
          <a:p>
            <a:pPr>
              <a:spcBef>
                <a:spcPct val="50000"/>
              </a:spcBef>
            </a:pPr>
            <a:r>
              <a:rPr lang="en-US" sz="1500" b="1" dirty="0">
                <a:solidFill>
                  <a:srgbClr val="C00000"/>
                </a:solidFill>
              </a:rPr>
              <a:t>t= 3,4,11</a:t>
            </a:r>
          </a:p>
        </p:txBody>
      </p:sp>
      <p:sp>
        <p:nvSpPr>
          <p:cNvPr id="35" name="Text Box 16">
            <a:extLst>
              <a:ext uri="{FF2B5EF4-FFF2-40B4-BE49-F238E27FC236}">
                <a16:creationId xmlns:a16="http://schemas.microsoft.com/office/drawing/2014/main" xmlns="" id="{7B7E461D-01FE-4CD5-898A-CEEAA87B97ED}"/>
              </a:ext>
            </a:extLst>
          </p:cNvPr>
          <p:cNvSpPr txBox="1">
            <a:spLocks noChangeArrowheads="1"/>
          </p:cNvSpPr>
          <p:nvPr/>
        </p:nvSpPr>
        <p:spPr bwMode="auto">
          <a:xfrm rot="2219499">
            <a:off x="5795656" y="3786207"/>
            <a:ext cx="1143000" cy="323165"/>
          </a:xfrm>
          <a:prstGeom prst="rect">
            <a:avLst/>
          </a:prstGeom>
          <a:noFill/>
          <a:ln w="9525">
            <a:noFill/>
            <a:miter lim="800000"/>
            <a:headEnd/>
            <a:tailEnd/>
          </a:ln>
        </p:spPr>
        <p:txBody>
          <a:bodyPr wrap="square">
            <a:spAutoFit/>
          </a:bodyPr>
          <a:lstStyle/>
          <a:p>
            <a:pPr>
              <a:spcBef>
                <a:spcPct val="50000"/>
              </a:spcBef>
            </a:pPr>
            <a:r>
              <a:rPr lang="en-US" sz="1500" b="1" dirty="0">
                <a:solidFill>
                  <a:srgbClr val="C00000"/>
                </a:solidFill>
              </a:rPr>
              <a:t>t= 3.5,4,4.5</a:t>
            </a:r>
          </a:p>
        </p:txBody>
      </p:sp>
      <p:sp>
        <p:nvSpPr>
          <p:cNvPr id="36" name="Text Box 16">
            <a:extLst>
              <a:ext uri="{FF2B5EF4-FFF2-40B4-BE49-F238E27FC236}">
                <a16:creationId xmlns:a16="http://schemas.microsoft.com/office/drawing/2014/main" xmlns="" id="{0A6E4392-C54F-49B1-8944-4E7C59249C50}"/>
              </a:ext>
            </a:extLst>
          </p:cNvPr>
          <p:cNvSpPr txBox="1">
            <a:spLocks noChangeArrowheads="1"/>
          </p:cNvSpPr>
          <p:nvPr/>
        </p:nvSpPr>
        <p:spPr bwMode="auto">
          <a:xfrm rot="19591529">
            <a:off x="5988939" y="4675619"/>
            <a:ext cx="1143000" cy="323165"/>
          </a:xfrm>
          <a:prstGeom prst="rect">
            <a:avLst/>
          </a:prstGeom>
          <a:noFill/>
          <a:ln w="9525">
            <a:noFill/>
            <a:miter lim="800000"/>
            <a:headEnd/>
            <a:tailEnd/>
          </a:ln>
        </p:spPr>
        <p:txBody>
          <a:bodyPr wrap="square">
            <a:spAutoFit/>
          </a:bodyPr>
          <a:lstStyle/>
          <a:p>
            <a:pPr>
              <a:spcBef>
                <a:spcPct val="50000"/>
              </a:spcBef>
            </a:pPr>
            <a:r>
              <a:rPr lang="en-US" sz="1500" b="1" dirty="0">
                <a:solidFill>
                  <a:srgbClr val="C00000"/>
                </a:solidFill>
              </a:rPr>
              <a:t>t= 5,6,13</a:t>
            </a:r>
          </a:p>
        </p:txBody>
      </p:sp>
      <p:sp>
        <p:nvSpPr>
          <p:cNvPr id="37" name="Text Box 16">
            <a:extLst>
              <a:ext uri="{FF2B5EF4-FFF2-40B4-BE49-F238E27FC236}">
                <a16:creationId xmlns:a16="http://schemas.microsoft.com/office/drawing/2014/main" xmlns="" id="{E37295F2-017D-4AD1-90F3-CBB87800B1C2}"/>
              </a:ext>
            </a:extLst>
          </p:cNvPr>
          <p:cNvSpPr txBox="1">
            <a:spLocks noChangeArrowheads="1"/>
          </p:cNvSpPr>
          <p:nvPr/>
        </p:nvSpPr>
        <p:spPr bwMode="auto">
          <a:xfrm>
            <a:off x="7326916" y="4004309"/>
            <a:ext cx="1143000" cy="323165"/>
          </a:xfrm>
          <a:prstGeom prst="rect">
            <a:avLst/>
          </a:prstGeom>
          <a:noFill/>
          <a:ln w="9525">
            <a:noFill/>
            <a:miter lim="800000"/>
            <a:headEnd/>
            <a:tailEnd/>
          </a:ln>
        </p:spPr>
        <p:txBody>
          <a:bodyPr wrap="square">
            <a:spAutoFit/>
          </a:bodyPr>
          <a:lstStyle/>
          <a:p>
            <a:pPr>
              <a:spcBef>
                <a:spcPct val="50000"/>
              </a:spcBef>
            </a:pPr>
            <a:r>
              <a:rPr lang="en-US" sz="1500" b="1" dirty="0">
                <a:solidFill>
                  <a:srgbClr val="C00000"/>
                </a:solidFill>
              </a:rPr>
              <a:t>t= 2,6.5,8</a:t>
            </a:r>
          </a:p>
        </p:txBody>
      </p:sp>
    </p:spTree>
    <p:extLst>
      <p:ext uri="{BB962C8B-B14F-4D97-AF65-F5344CB8AC3E}">
        <p14:creationId xmlns:p14="http://schemas.microsoft.com/office/powerpoint/2010/main" val="20051607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AFA9700-20D5-4D1F-87F0-178833CD8C70}"/>
              </a:ext>
            </a:extLst>
          </p:cNvPr>
          <p:cNvSpPr>
            <a:spLocks noGrp="1"/>
          </p:cNvSpPr>
          <p:nvPr>
            <p:ph idx="1"/>
          </p:nvPr>
        </p:nvSpPr>
        <p:spPr>
          <a:xfrm>
            <a:off x="2210873" y="1229933"/>
            <a:ext cx="8066468" cy="3342067"/>
          </a:xfrm>
        </p:spPr>
        <p:txBody>
          <a:bodyPr>
            <a:normAutofit fontScale="62500" lnSpcReduction="20000"/>
          </a:bodyPr>
          <a:lstStyle/>
          <a:p>
            <a:pPr marL="0" indent="0">
              <a:buNone/>
            </a:pPr>
            <a:r>
              <a:rPr lang="en-AU" sz="4000" b="1" dirty="0">
                <a:latin typeface="Times New Roman" panose="02020603050405020304" pitchFamily="18" charset="0"/>
                <a:cs typeface="Times New Roman" panose="02020603050405020304" pitchFamily="18" charset="0"/>
              </a:rPr>
              <a:t>PERT Average time / The most expected time </a:t>
            </a:r>
          </a:p>
          <a:p>
            <a:pPr marL="0" indent="0">
              <a:buNone/>
            </a:pPr>
            <a:r>
              <a:rPr lang="en-AU" sz="4000" dirty="0">
                <a:solidFill>
                  <a:srgbClr val="0000CC"/>
                </a:solidFill>
                <a:latin typeface="Times New Roman" panose="02020603050405020304" pitchFamily="18" charset="0"/>
                <a:cs typeface="Times New Roman" panose="02020603050405020304" pitchFamily="18" charset="0"/>
              </a:rPr>
              <a:t>                                         </a:t>
            </a:r>
            <a:r>
              <a:rPr lang="en-US" sz="4000" b="1" dirty="0">
                <a:solidFill>
                  <a:srgbClr val="0000CC"/>
                </a:solidFill>
                <a:latin typeface="Times New Roman" panose="02020603050405020304" pitchFamily="18" charset="0"/>
                <a:cs typeface="Times New Roman" panose="02020603050405020304" pitchFamily="18" charset="0"/>
              </a:rPr>
              <a:t>µ/</a:t>
            </a:r>
            <a:r>
              <a:rPr lang="en-US" sz="4000" b="1" dirty="0" err="1">
                <a:solidFill>
                  <a:srgbClr val="0000CC"/>
                </a:solidFill>
                <a:latin typeface="Times New Roman" panose="02020603050405020304" pitchFamily="18" charset="0"/>
                <a:cs typeface="Times New Roman" panose="02020603050405020304" pitchFamily="18" charset="0"/>
              </a:rPr>
              <a:t>t</a:t>
            </a:r>
            <a:r>
              <a:rPr lang="en-US" sz="4000" b="1" baseline="-25000" dirty="0" err="1">
                <a:solidFill>
                  <a:srgbClr val="0000CC"/>
                </a:solidFill>
                <a:latin typeface="Times New Roman" panose="02020603050405020304" pitchFamily="18" charset="0"/>
                <a:cs typeface="Times New Roman" panose="02020603050405020304" pitchFamily="18" charset="0"/>
              </a:rPr>
              <a:t>e</a:t>
            </a:r>
            <a:r>
              <a:rPr lang="en-US" sz="4000" b="1" dirty="0">
                <a:solidFill>
                  <a:srgbClr val="0000CC"/>
                </a:solidFill>
                <a:latin typeface="Times New Roman" panose="02020603050405020304" pitchFamily="18" charset="0"/>
                <a:cs typeface="Times New Roman" panose="02020603050405020304" pitchFamily="18" charset="0"/>
              </a:rPr>
              <a:t> = (t</a:t>
            </a:r>
            <a:r>
              <a:rPr lang="en-US" sz="4000" b="1" baseline="-25000" dirty="0">
                <a:solidFill>
                  <a:srgbClr val="0000CC"/>
                </a:solidFill>
                <a:latin typeface="Times New Roman" panose="02020603050405020304" pitchFamily="18" charset="0"/>
                <a:cs typeface="Times New Roman" panose="02020603050405020304" pitchFamily="18" charset="0"/>
              </a:rPr>
              <a:t>o</a:t>
            </a:r>
            <a:r>
              <a:rPr lang="en-US" sz="4000" b="1" dirty="0">
                <a:solidFill>
                  <a:srgbClr val="0000CC"/>
                </a:solidFill>
                <a:latin typeface="Times New Roman" panose="02020603050405020304" pitchFamily="18" charset="0"/>
                <a:cs typeface="Times New Roman" panose="02020603050405020304" pitchFamily="18" charset="0"/>
              </a:rPr>
              <a:t> + 4t</a:t>
            </a:r>
            <a:r>
              <a:rPr lang="en-US" sz="4000" b="1" baseline="-25000" dirty="0">
                <a:solidFill>
                  <a:srgbClr val="0000CC"/>
                </a:solidFill>
                <a:latin typeface="Times New Roman" panose="02020603050405020304" pitchFamily="18" charset="0"/>
                <a:cs typeface="Times New Roman" panose="02020603050405020304" pitchFamily="18" charset="0"/>
              </a:rPr>
              <a:t>m</a:t>
            </a:r>
            <a:r>
              <a:rPr lang="en-US" sz="4000" b="1" dirty="0">
                <a:solidFill>
                  <a:srgbClr val="0000CC"/>
                </a:solidFill>
                <a:latin typeface="Times New Roman" panose="02020603050405020304" pitchFamily="18" charset="0"/>
                <a:cs typeface="Times New Roman" panose="02020603050405020304" pitchFamily="18" charset="0"/>
              </a:rPr>
              <a:t> + </a:t>
            </a:r>
            <a:r>
              <a:rPr lang="en-US" sz="4000" b="1" dirty="0" err="1">
                <a:solidFill>
                  <a:srgbClr val="0000CC"/>
                </a:solidFill>
                <a:latin typeface="Times New Roman" panose="02020603050405020304" pitchFamily="18" charset="0"/>
                <a:cs typeface="Times New Roman" panose="02020603050405020304" pitchFamily="18" charset="0"/>
              </a:rPr>
              <a:t>t</a:t>
            </a:r>
            <a:r>
              <a:rPr lang="en-US" sz="4000" b="1" baseline="-25000" dirty="0" err="1">
                <a:solidFill>
                  <a:srgbClr val="0000CC"/>
                </a:solidFill>
                <a:latin typeface="Times New Roman" panose="02020603050405020304" pitchFamily="18" charset="0"/>
                <a:cs typeface="Times New Roman" panose="02020603050405020304" pitchFamily="18" charset="0"/>
              </a:rPr>
              <a:t>p</a:t>
            </a:r>
            <a:r>
              <a:rPr lang="en-US" sz="4000" b="1" dirty="0">
                <a:solidFill>
                  <a:srgbClr val="0000CC"/>
                </a:solidFill>
                <a:latin typeface="Times New Roman" panose="02020603050405020304" pitchFamily="18" charset="0"/>
                <a:cs typeface="Times New Roman" panose="02020603050405020304" pitchFamily="18" charset="0"/>
              </a:rPr>
              <a:t> )/6 </a:t>
            </a:r>
          </a:p>
          <a:p>
            <a:pPr marL="0" indent="0">
              <a:buNone/>
            </a:pPr>
            <a:r>
              <a:rPr lang="en-US" sz="4000" b="1" dirty="0">
                <a:latin typeface="Times New Roman" panose="02020603050405020304" pitchFamily="18" charset="0"/>
                <a:cs typeface="Times New Roman" panose="02020603050405020304" pitchFamily="18" charset="0"/>
              </a:rPr>
              <a:t>For Activity 1-2 ,    </a:t>
            </a:r>
            <a:r>
              <a:rPr lang="en-US" sz="4000" b="1" dirty="0" err="1">
                <a:latin typeface="Times New Roman" panose="02020603050405020304" pitchFamily="18" charset="0"/>
                <a:cs typeface="Times New Roman" panose="02020603050405020304" pitchFamily="18" charset="0"/>
              </a:rPr>
              <a:t>t</a:t>
            </a:r>
            <a:r>
              <a:rPr lang="en-US" sz="4000" b="1" baseline="-25000" dirty="0" err="1">
                <a:latin typeface="Times New Roman" panose="02020603050405020304" pitchFamily="18" charset="0"/>
                <a:cs typeface="Times New Roman" panose="02020603050405020304" pitchFamily="18" charset="0"/>
              </a:rPr>
              <a:t>e</a:t>
            </a:r>
            <a:r>
              <a:rPr lang="en-US" sz="4000" b="1" dirty="0">
                <a:latin typeface="Times New Roman" panose="02020603050405020304" pitchFamily="18" charset="0"/>
                <a:cs typeface="Times New Roman" panose="02020603050405020304" pitchFamily="18" charset="0"/>
              </a:rPr>
              <a:t> =  (1+ 4*2+ 3) / 6 = 2 </a:t>
            </a:r>
          </a:p>
          <a:p>
            <a:pPr marL="0" indent="0">
              <a:buNone/>
            </a:pPr>
            <a:r>
              <a:rPr lang="en-US" sz="4000" b="1" dirty="0">
                <a:latin typeface="Times New Roman" panose="02020603050405020304" pitchFamily="18" charset="0"/>
                <a:cs typeface="Times New Roman" panose="02020603050405020304" pitchFamily="18" charset="0"/>
              </a:rPr>
              <a:t>Standard deviation (σ) = </a:t>
            </a:r>
            <a:r>
              <a:rPr lang="en-US" sz="4000" b="1" dirty="0" err="1">
                <a:latin typeface="Times New Roman" panose="02020603050405020304" pitchFamily="18" charset="0"/>
                <a:cs typeface="Times New Roman" panose="02020603050405020304" pitchFamily="18" charset="0"/>
              </a:rPr>
              <a:t>t</a:t>
            </a:r>
            <a:r>
              <a:rPr lang="en-US" sz="4000" b="1" baseline="-25000" dirty="0" err="1">
                <a:latin typeface="Times New Roman" panose="02020603050405020304" pitchFamily="18" charset="0"/>
                <a:cs typeface="Times New Roman" panose="02020603050405020304" pitchFamily="18" charset="0"/>
              </a:rPr>
              <a:t>p</a:t>
            </a:r>
            <a:r>
              <a:rPr lang="en-US" sz="4000" b="1" dirty="0">
                <a:latin typeface="Times New Roman" panose="02020603050405020304" pitchFamily="18" charset="0"/>
                <a:cs typeface="Times New Roman" panose="02020603050405020304" pitchFamily="18" charset="0"/>
              </a:rPr>
              <a:t>-t</a:t>
            </a:r>
            <a:r>
              <a:rPr lang="en-US" sz="4000" b="1" baseline="-25000" dirty="0">
                <a:latin typeface="Times New Roman" panose="02020603050405020304" pitchFamily="18" charset="0"/>
                <a:cs typeface="Times New Roman" panose="02020603050405020304" pitchFamily="18" charset="0"/>
              </a:rPr>
              <a:t>o</a:t>
            </a:r>
            <a:r>
              <a:rPr lang="en-US" sz="4000" b="1" dirty="0">
                <a:latin typeface="Times New Roman" panose="02020603050405020304" pitchFamily="18" charset="0"/>
                <a:cs typeface="Times New Roman" panose="02020603050405020304" pitchFamily="18" charset="0"/>
              </a:rPr>
              <a:t>/6  = 2/6 =1/3 </a:t>
            </a:r>
          </a:p>
          <a:p>
            <a:pPr marL="0" indent="0">
              <a:buNone/>
            </a:pPr>
            <a:r>
              <a:rPr lang="en-US" sz="4000" b="1" dirty="0">
                <a:latin typeface="Times New Roman" panose="02020603050405020304" pitchFamily="18" charset="0"/>
                <a:cs typeface="Times New Roman" panose="02020603050405020304" pitchFamily="18" charset="0"/>
              </a:rPr>
              <a:t>Variance = σ</a:t>
            </a:r>
            <a:r>
              <a:rPr lang="en-US" sz="4000" b="1" baseline="30000" dirty="0">
                <a:latin typeface="Times New Roman" panose="02020603050405020304" pitchFamily="18" charset="0"/>
                <a:cs typeface="Times New Roman" panose="02020603050405020304" pitchFamily="18" charset="0"/>
              </a:rPr>
              <a:t>2</a:t>
            </a:r>
            <a:r>
              <a:rPr lang="en-US" sz="4000" dirty="0">
                <a:latin typeface="Times New Roman" panose="02020603050405020304" pitchFamily="18" charset="0"/>
                <a:cs typeface="Times New Roman" panose="02020603050405020304" pitchFamily="18" charset="0"/>
              </a:rPr>
              <a:t> = </a:t>
            </a:r>
            <a:r>
              <a:rPr lang="en-US" sz="4000" b="1" dirty="0" smtClean="0">
                <a:latin typeface="Times New Roman" panose="02020603050405020304" pitchFamily="18" charset="0"/>
                <a:cs typeface="Times New Roman" panose="02020603050405020304" pitchFamily="18" charset="0"/>
              </a:rPr>
              <a:t>1/9 </a:t>
            </a:r>
          </a:p>
          <a:p>
            <a:pPr marL="0" indent="0">
              <a:buNone/>
            </a:pPr>
            <a:r>
              <a:rPr lang="en-US" sz="4000" b="1" dirty="0" smtClean="0">
                <a:latin typeface="Times New Roman" panose="02020603050405020304" pitchFamily="18" charset="0"/>
                <a:cs typeface="Times New Roman" panose="02020603050405020304" pitchFamily="18" charset="0"/>
              </a:rPr>
              <a:t>Repeating the same process for all the activities.  </a:t>
            </a:r>
            <a:endParaRPr lang="en-US" sz="4000" b="1" dirty="0">
              <a:latin typeface="Times New Roman" panose="02020603050405020304" pitchFamily="18" charset="0"/>
              <a:cs typeface="Times New Roman" panose="02020603050405020304" pitchFamily="18" charset="0"/>
            </a:endParaRPr>
          </a:p>
          <a:p>
            <a:pPr marL="0" indent="0">
              <a:buNone/>
            </a:pPr>
            <a:endParaRPr lang="en-US" sz="1800" b="1" dirty="0">
              <a:latin typeface="Constantia" panose="02030602050306030303" pitchFamily="18" charset="0"/>
            </a:endParaRPr>
          </a:p>
          <a:p>
            <a:pPr marL="0" indent="0">
              <a:buNone/>
            </a:pPr>
            <a:endParaRPr lang="en-US" sz="1800" b="1" dirty="0">
              <a:latin typeface="Constantia" panose="02030602050306030303" pitchFamily="18" charset="0"/>
            </a:endParaRPr>
          </a:p>
          <a:p>
            <a:pPr marL="0" indent="0">
              <a:buNone/>
            </a:pPr>
            <a:endParaRPr lang="en-US" sz="1800" b="1" dirty="0">
              <a:solidFill>
                <a:srgbClr val="FF0066"/>
              </a:solidFill>
              <a:latin typeface="Constantia" panose="02030602050306030303" pitchFamily="18" charset="0"/>
            </a:endParaRPr>
          </a:p>
          <a:p>
            <a:pPr marL="0" indent="0">
              <a:buNone/>
            </a:pPr>
            <a:r>
              <a:rPr lang="en-US" sz="1800" b="1" dirty="0">
                <a:solidFill>
                  <a:srgbClr val="FF0066"/>
                </a:solidFill>
                <a:latin typeface="Constantia" panose="02030602050306030303" pitchFamily="18" charset="0"/>
              </a:rPr>
              <a:t>                                   </a:t>
            </a:r>
          </a:p>
          <a:p>
            <a:pPr marL="0" indent="0">
              <a:buNone/>
            </a:pPr>
            <a:endParaRPr lang="en-AU" dirty="0"/>
          </a:p>
        </p:txBody>
      </p:sp>
      <p:graphicFrame>
        <p:nvGraphicFramePr>
          <p:cNvPr id="4" name="Table 4">
            <a:extLst>
              <a:ext uri="{FF2B5EF4-FFF2-40B4-BE49-F238E27FC236}">
                <a16:creationId xmlns:a16="http://schemas.microsoft.com/office/drawing/2014/main" xmlns="" id="{807FCE1B-1B3F-45F2-849E-A13BA50D6772}"/>
              </a:ext>
            </a:extLst>
          </p:cNvPr>
          <p:cNvGraphicFramePr>
            <a:graphicFrameLocks noGrp="1"/>
          </p:cNvGraphicFramePr>
          <p:nvPr>
            <p:extLst>
              <p:ext uri="{D42A27DB-BD31-4B8C-83A1-F6EECF244321}">
                <p14:modId xmlns:p14="http://schemas.microsoft.com/office/powerpoint/2010/main" val="303860135"/>
              </p:ext>
            </p:extLst>
          </p:nvPr>
        </p:nvGraphicFramePr>
        <p:xfrm>
          <a:off x="2010202" y="3456359"/>
          <a:ext cx="7527652" cy="2679889"/>
        </p:xfrm>
        <a:graphic>
          <a:graphicData uri="http://schemas.openxmlformats.org/drawingml/2006/table">
            <a:tbl>
              <a:tblPr firstRow="1" bandRow="1">
                <a:tableStyleId>{21E4AEA4-8DFA-4A89-87EB-49C32662AFE0}</a:tableStyleId>
              </a:tblPr>
              <a:tblGrid>
                <a:gridCol w="683217">
                  <a:extLst>
                    <a:ext uri="{9D8B030D-6E8A-4147-A177-3AD203B41FA5}">
                      <a16:colId xmlns:a16="http://schemas.microsoft.com/office/drawing/2014/main" xmlns="" val="2873104975"/>
                    </a:ext>
                  </a:extLst>
                </a:gridCol>
                <a:gridCol w="1300974">
                  <a:extLst>
                    <a:ext uri="{9D8B030D-6E8A-4147-A177-3AD203B41FA5}">
                      <a16:colId xmlns:a16="http://schemas.microsoft.com/office/drawing/2014/main" xmlns="" val="2015992064"/>
                    </a:ext>
                  </a:extLst>
                </a:gridCol>
                <a:gridCol w="711854">
                  <a:extLst>
                    <a:ext uri="{9D8B030D-6E8A-4147-A177-3AD203B41FA5}">
                      <a16:colId xmlns:a16="http://schemas.microsoft.com/office/drawing/2014/main" xmlns="" val="886846414"/>
                    </a:ext>
                  </a:extLst>
                </a:gridCol>
                <a:gridCol w="662761">
                  <a:extLst>
                    <a:ext uri="{9D8B030D-6E8A-4147-A177-3AD203B41FA5}">
                      <a16:colId xmlns:a16="http://schemas.microsoft.com/office/drawing/2014/main" xmlns="" val="1392578603"/>
                    </a:ext>
                  </a:extLst>
                </a:gridCol>
                <a:gridCol w="760947">
                  <a:extLst>
                    <a:ext uri="{9D8B030D-6E8A-4147-A177-3AD203B41FA5}">
                      <a16:colId xmlns:a16="http://schemas.microsoft.com/office/drawing/2014/main" xmlns="" val="244130150"/>
                    </a:ext>
                  </a:extLst>
                </a:gridCol>
                <a:gridCol w="748675">
                  <a:extLst>
                    <a:ext uri="{9D8B030D-6E8A-4147-A177-3AD203B41FA5}">
                      <a16:colId xmlns:a16="http://schemas.microsoft.com/office/drawing/2014/main" xmlns="" val="2056650287"/>
                    </a:ext>
                  </a:extLst>
                </a:gridCol>
                <a:gridCol w="687308">
                  <a:extLst>
                    <a:ext uri="{9D8B030D-6E8A-4147-A177-3AD203B41FA5}">
                      <a16:colId xmlns:a16="http://schemas.microsoft.com/office/drawing/2014/main" xmlns="" val="554287172"/>
                    </a:ext>
                  </a:extLst>
                </a:gridCol>
                <a:gridCol w="834587">
                  <a:extLst>
                    <a:ext uri="{9D8B030D-6E8A-4147-A177-3AD203B41FA5}">
                      <a16:colId xmlns:a16="http://schemas.microsoft.com/office/drawing/2014/main" xmlns="" val="1344351113"/>
                    </a:ext>
                  </a:extLst>
                </a:gridCol>
                <a:gridCol w="1137329">
                  <a:extLst>
                    <a:ext uri="{9D8B030D-6E8A-4147-A177-3AD203B41FA5}">
                      <a16:colId xmlns:a16="http://schemas.microsoft.com/office/drawing/2014/main" xmlns="" val="4097342588"/>
                    </a:ext>
                  </a:extLst>
                </a:gridCol>
              </a:tblGrid>
              <a:tr h="439609">
                <a:tc>
                  <a:txBody>
                    <a:bodyPr/>
                    <a:lstStyle/>
                    <a:p>
                      <a:pPr algn="ctr"/>
                      <a:r>
                        <a:rPr lang="en-AU" sz="2000" b="1" dirty="0">
                          <a:latin typeface="Times New Roman" panose="02020603050405020304" pitchFamily="18" charset="0"/>
                          <a:cs typeface="Times New Roman" panose="02020603050405020304" pitchFamily="18" charset="0"/>
                        </a:rPr>
                        <a:t>S.N. </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Activity </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t</a:t>
                      </a:r>
                      <a:r>
                        <a:rPr lang="en-AU" sz="2000" b="1" baseline="-25000" dirty="0">
                          <a:latin typeface="Times New Roman" panose="02020603050405020304" pitchFamily="18" charset="0"/>
                          <a:cs typeface="Times New Roman" panose="02020603050405020304" pitchFamily="18" charset="0"/>
                        </a:rPr>
                        <a:t>0</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t</a:t>
                      </a:r>
                      <a:r>
                        <a:rPr lang="en-AU" sz="2000" b="1" baseline="-25000" dirty="0">
                          <a:latin typeface="Times New Roman" panose="02020603050405020304" pitchFamily="18" charset="0"/>
                          <a:cs typeface="Times New Roman" panose="02020603050405020304" pitchFamily="18" charset="0"/>
                        </a:rPr>
                        <a:t>m</a:t>
                      </a:r>
                    </a:p>
                  </a:txBody>
                  <a:tcPr marL="68580" marR="68580" marT="34290" marB="34290"/>
                </a:tc>
                <a:tc>
                  <a:txBody>
                    <a:bodyPr/>
                    <a:lstStyle/>
                    <a:p>
                      <a:pPr algn="ctr"/>
                      <a:r>
                        <a:rPr lang="en-AU" sz="2000" b="1" dirty="0" err="1">
                          <a:latin typeface="Times New Roman" panose="02020603050405020304" pitchFamily="18" charset="0"/>
                          <a:cs typeface="Times New Roman" panose="02020603050405020304" pitchFamily="18" charset="0"/>
                        </a:rPr>
                        <a:t>t</a:t>
                      </a:r>
                      <a:r>
                        <a:rPr lang="en-AU" sz="2000" b="1" baseline="-25000" dirty="0" err="1">
                          <a:latin typeface="Times New Roman" panose="02020603050405020304" pitchFamily="18" charset="0"/>
                          <a:cs typeface="Times New Roman" panose="02020603050405020304" pitchFamily="18" charset="0"/>
                        </a:rPr>
                        <a:t>p</a:t>
                      </a:r>
                      <a:endParaRPr lang="en-AU" sz="2000" b="1" baseline="-25000" dirty="0">
                        <a:latin typeface="Times New Roman" panose="02020603050405020304" pitchFamily="18" charset="0"/>
                        <a:cs typeface="Times New Roman" panose="02020603050405020304" pitchFamily="18" charset="0"/>
                      </a:endParaRPr>
                    </a:p>
                  </a:txBody>
                  <a:tcPr marL="68580" marR="68580" marT="34290" marB="34290"/>
                </a:tc>
                <a:tc>
                  <a:txBody>
                    <a:bodyPr/>
                    <a:lstStyle/>
                    <a:p>
                      <a:pPr algn="ctr"/>
                      <a:r>
                        <a:rPr lang="en-AU" sz="2000" b="1" dirty="0" err="1">
                          <a:latin typeface="Times New Roman" panose="02020603050405020304" pitchFamily="18" charset="0"/>
                          <a:cs typeface="Times New Roman" panose="02020603050405020304" pitchFamily="18" charset="0"/>
                        </a:rPr>
                        <a:t>t</a:t>
                      </a:r>
                      <a:r>
                        <a:rPr lang="en-AU" sz="2000" b="1" baseline="-25000" dirty="0" err="1">
                          <a:latin typeface="Times New Roman" panose="02020603050405020304" pitchFamily="18" charset="0"/>
                          <a:cs typeface="Times New Roman" panose="02020603050405020304" pitchFamily="18" charset="0"/>
                        </a:rPr>
                        <a:t>e</a:t>
                      </a:r>
                      <a:endParaRPr lang="en-AU" sz="2000" b="1" baseline="-25000" dirty="0">
                        <a:latin typeface="Times New Roman" panose="02020603050405020304" pitchFamily="18" charset="0"/>
                        <a:cs typeface="Times New Roman" panose="02020603050405020304" pitchFamily="18" charset="0"/>
                      </a:endParaRPr>
                    </a:p>
                  </a:txBody>
                  <a:tcPr marL="68580" marR="68580" marT="34290" marB="34290"/>
                </a:tc>
                <a:tc>
                  <a:txBody>
                    <a:bodyPr/>
                    <a:lstStyle/>
                    <a:p>
                      <a:pPr algn="ctr"/>
                      <a:r>
                        <a:rPr lang="en-US" sz="2000" b="1" kern="1200" dirty="0">
                          <a:solidFill>
                            <a:schemeClr val="lt1"/>
                          </a:solidFill>
                          <a:latin typeface="Times New Roman" panose="02020603050405020304" pitchFamily="18" charset="0"/>
                          <a:ea typeface="+mn-ea"/>
                          <a:cs typeface="Times New Roman" panose="02020603050405020304" pitchFamily="18" charset="0"/>
                        </a:rPr>
                        <a:t>σ</a:t>
                      </a:r>
                      <a:endParaRPr lang="en-AU" sz="2000" b="1" kern="1200" dirty="0">
                        <a:solidFill>
                          <a:schemeClr val="lt1"/>
                        </a:solidFill>
                        <a:latin typeface="Times New Roman" panose="02020603050405020304" pitchFamily="18" charset="0"/>
                        <a:ea typeface="+mn-ea"/>
                        <a:cs typeface="Times New Roman" panose="02020603050405020304" pitchFamily="18" charset="0"/>
                      </a:endParaRPr>
                    </a:p>
                  </a:txBody>
                  <a:tcPr marL="68580" marR="68580" marT="34290" marB="34290"/>
                </a:tc>
                <a:tc>
                  <a:txBody>
                    <a:bodyPr/>
                    <a:lstStyle/>
                    <a:p>
                      <a:pPr algn="ctr"/>
                      <a:r>
                        <a:rPr lang="en-US" sz="2000" b="1" kern="1200" dirty="0">
                          <a:solidFill>
                            <a:schemeClr val="lt1"/>
                          </a:solidFill>
                          <a:latin typeface="Times New Roman" panose="02020603050405020304" pitchFamily="18" charset="0"/>
                          <a:ea typeface="+mn-ea"/>
                          <a:cs typeface="Times New Roman" panose="02020603050405020304" pitchFamily="18" charset="0"/>
                        </a:rPr>
                        <a:t>σ</a:t>
                      </a:r>
                      <a:r>
                        <a:rPr lang="en-US" sz="2000" b="1" kern="1200" baseline="30000" dirty="0">
                          <a:solidFill>
                            <a:schemeClr val="lt1"/>
                          </a:solidFill>
                          <a:latin typeface="Times New Roman" panose="02020603050405020304" pitchFamily="18" charset="0"/>
                          <a:ea typeface="+mn-ea"/>
                          <a:cs typeface="Times New Roman" panose="02020603050405020304" pitchFamily="18" charset="0"/>
                        </a:rPr>
                        <a:t>2</a:t>
                      </a:r>
                      <a:endParaRPr lang="en-AU" sz="2000" b="1" kern="1200" baseline="30000" dirty="0">
                        <a:solidFill>
                          <a:schemeClr val="lt1"/>
                        </a:solidFill>
                        <a:latin typeface="Times New Roman" panose="02020603050405020304" pitchFamily="18" charset="0"/>
                        <a:ea typeface="+mn-ea"/>
                        <a:cs typeface="Times New Roman" panose="02020603050405020304" pitchFamily="18" charset="0"/>
                      </a:endParaRPr>
                    </a:p>
                  </a:txBody>
                  <a:tcPr marL="68580" marR="68580" marT="34290" marB="34290"/>
                </a:tc>
                <a:tc>
                  <a:txBody>
                    <a:bodyPr/>
                    <a:lstStyle/>
                    <a:p>
                      <a:pPr algn="ctr"/>
                      <a:r>
                        <a:rPr lang="en-AU" sz="2000" b="1" kern="1200" dirty="0">
                          <a:solidFill>
                            <a:schemeClr val="lt1"/>
                          </a:solidFill>
                          <a:latin typeface="Times New Roman" panose="02020603050405020304" pitchFamily="18" charset="0"/>
                          <a:ea typeface="+mn-ea"/>
                          <a:cs typeface="Times New Roman" panose="02020603050405020304" pitchFamily="18" charset="0"/>
                        </a:rPr>
                        <a:t>Remarks </a:t>
                      </a:r>
                    </a:p>
                  </a:txBody>
                  <a:tcPr marL="68580" marR="68580" marT="34290" marB="34290"/>
                </a:tc>
                <a:extLst>
                  <a:ext uri="{0D108BD9-81ED-4DB2-BD59-A6C34878D82A}">
                    <a16:rowId xmlns:a16="http://schemas.microsoft.com/office/drawing/2014/main" xmlns="" val="432859432"/>
                  </a:ext>
                </a:extLst>
              </a:tr>
              <a:tr h="356572">
                <a:tc>
                  <a:txBody>
                    <a:bodyPr/>
                    <a:lstStyle/>
                    <a:p>
                      <a:pPr algn="ctr"/>
                      <a:r>
                        <a:rPr lang="en-AU" sz="2000" b="1" dirty="0">
                          <a:latin typeface="Times New Roman" panose="02020603050405020304" pitchFamily="18" charset="0"/>
                          <a:cs typeface="Times New Roman" panose="02020603050405020304" pitchFamily="18" charset="0"/>
                        </a:rPr>
                        <a:t>1</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1-2</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3</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1/3</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1/9</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Critical</a:t>
                      </a:r>
                    </a:p>
                  </a:txBody>
                  <a:tcPr marL="68580" marR="68580" marT="34290" marB="34290"/>
                </a:tc>
                <a:extLst>
                  <a:ext uri="{0D108BD9-81ED-4DB2-BD59-A6C34878D82A}">
                    <a16:rowId xmlns:a16="http://schemas.microsoft.com/office/drawing/2014/main" xmlns="" val="1127982533"/>
                  </a:ext>
                </a:extLst>
              </a:tr>
              <a:tr h="356572">
                <a:tc>
                  <a:txBody>
                    <a:bodyPr/>
                    <a:lstStyle/>
                    <a:p>
                      <a:pPr algn="ctr"/>
                      <a:r>
                        <a:rPr lang="en-AU" sz="20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2-3</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7</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a:t>
                      </a:r>
                    </a:p>
                  </a:txBody>
                  <a:tcPr marL="68580" marR="68580" marT="34290" marB="34290"/>
                </a:tc>
                <a:tc>
                  <a:txBody>
                    <a:bodyPr/>
                    <a:lstStyle/>
                    <a:p>
                      <a:pPr algn="ctr"/>
                      <a:endParaRPr lang="en-AU" sz="2000" b="1" dirty="0">
                        <a:latin typeface="Times New Roman" panose="02020603050405020304" pitchFamily="18" charset="0"/>
                        <a:cs typeface="Times New Roman" panose="02020603050405020304" pitchFamily="18" charset="0"/>
                      </a:endParaRPr>
                    </a:p>
                  </a:txBody>
                  <a:tcPr marL="68580" marR="68580" marT="34290" marB="34290"/>
                </a:tc>
                <a:extLst>
                  <a:ext uri="{0D108BD9-81ED-4DB2-BD59-A6C34878D82A}">
                    <a16:rowId xmlns:a16="http://schemas.microsoft.com/office/drawing/2014/main" xmlns="" val="3159630417"/>
                  </a:ext>
                </a:extLst>
              </a:tr>
              <a:tr h="356572">
                <a:tc>
                  <a:txBody>
                    <a:bodyPr/>
                    <a:lstStyle/>
                    <a:p>
                      <a:pPr algn="ctr"/>
                      <a:r>
                        <a:rPr lang="en-AU" sz="2000" b="1" dirty="0">
                          <a:latin typeface="Times New Roman" panose="02020603050405020304" pitchFamily="18" charset="0"/>
                          <a:cs typeface="Times New Roman" panose="02020603050405020304" pitchFamily="18" charset="0"/>
                        </a:rPr>
                        <a:t>3</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2-4</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3</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11</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5</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4/3</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16/9</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Critical</a:t>
                      </a:r>
                    </a:p>
                  </a:txBody>
                  <a:tcPr marL="68580" marR="68580" marT="34290" marB="34290"/>
                </a:tc>
                <a:extLst>
                  <a:ext uri="{0D108BD9-81ED-4DB2-BD59-A6C34878D82A}">
                    <a16:rowId xmlns:a16="http://schemas.microsoft.com/office/drawing/2014/main" xmlns="" val="3648419092"/>
                  </a:ext>
                </a:extLst>
              </a:tr>
              <a:tr h="356572">
                <a:tc>
                  <a:txBody>
                    <a:bodyPr/>
                    <a:lstStyle/>
                    <a:p>
                      <a:pPr algn="ctr"/>
                      <a:r>
                        <a:rPr lang="en-AU" sz="20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3-5</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3.5</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4.5</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1/6</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1/36</a:t>
                      </a:r>
                    </a:p>
                  </a:txBody>
                  <a:tcPr marL="68580" marR="68580" marT="34290" marB="34290"/>
                </a:tc>
                <a:tc>
                  <a:txBody>
                    <a:bodyPr/>
                    <a:lstStyle/>
                    <a:p>
                      <a:pPr algn="ctr"/>
                      <a:endParaRPr lang="en-AU" sz="2000" b="1" dirty="0">
                        <a:latin typeface="Times New Roman" panose="02020603050405020304" pitchFamily="18" charset="0"/>
                        <a:cs typeface="Times New Roman" panose="02020603050405020304" pitchFamily="18" charset="0"/>
                      </a:endParaRPr>
                    </a:p>
                  </a:txBody>
                  <a:tcPr marL="68580" marR="68580" marT="34290" marB="34290"/>
                </a:tc>
                <a:extLst>
                  <a:ext uri="{0D108BD9-81ED-4DB2-BD59-A6C34878D82A}">
                    <a16:rowId xmlns:a16="http://schemas.microsoft.com/office/drawing/2014/main" xmlns="" val="3441923613"/>
                  </a:ext>
                </a:extLst>
              </a:tr>
              <a:tr h="356572">
                <a:tc>
                  <a:txBody>
                    <a:bodyPr/>
                    <a:lstStyle/>
                    <a:p>
                      <a:pPr algn="ctr"/>
                      <a:r>
                        <a:rPr lang="en-AU" sz="2000" b="1" dirty="0">
                          <a:latin typeface="Times New Roman" panose="02020603050405020304" pitchFamily="18" charset="0"/>
                          <a:cs typeface="Times New Roman" panose="02020603050405020304" pitchFamily="18" charset="0"/>
                        </a:rPr>
                        <a:t>5</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4-5</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5</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6</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13</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7</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4/3</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16/9</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Critical</a:t>
                      </a:r>
                    </a:p>
                  </a:txBody>
                  <a:tcPr marL="68580" marR="68580" marT="34290" marB="34290"/>
                </a:tc>
                <a:extLst>
                  <a:ext uri="{0D108BD9-81ED-4DB2-BD59-A6C34878D82A}">
                    <a16:rowId xmlns:a16="http://schemas.microsoft.com/office/drawing/2014/main" xmlns="" val="94700266"/>
                  </a:ext>
                </a:extLst>
              </a:tr>
              <a:tr h="356572">
                <a:tc>
                  <a:txBody>
                    <a:bodyPr/>
                    <a:lstStyle/>
                    <a:p>
                      <a:pPr algn="ctr"/>
                      <a:r>
                        <a:rPr lang="en-AU" sz="2000" b="1" dirty="0">
                          <a:latin typeface="Times New Roman" panose="02020603050405020304" pitchFamily="18" charset="0"/>
                          <a:cs typeface="Times New Roman" panose="02020603050405020304" pitchFamily="18" charset="0"/>
                        </a:rPr>
                        <a:t>6</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5-6</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6.5</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8</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6</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1</a:t>
                      </a:r>
                    </a:p>
                  </a:txBody>
                  <a:tcPr marL="68580" marR="68580" marT="34290" marB="34290"/>
                </a:tc>
                <a:tc>
                  <a:txBody>
                    <a:bodyPr/>
                    <a:lstStyle/>
                    <a:p>
                      <a:pPr algn="ctr"/>
                      <a:r>
                        <a:rPr lang="en-AU" sz="2000" b="1" dirty="0">
                          <a:latin typeface="Times New Roman" panose="02020603050405020304" pitchFamily="18" charset="0"/>
                          <a:cs typeface="Times New Roman" panose="02020603050405020304" pitchFamily="18" charset="0"/>
                        </a:rPr>
                        <a:t>Critical </a:t>
                      </a:r>
                    </a:p>
                  </a:txBody>
                  <a:tcPr marL="68580" marR="68580" marT="34290" marB="34290"/>
                </a:tc>
                <a:extLst>
                  <a:ext uri="{0D108BD9-81ED-4DB2-BD59-A6C34878D82A}">
                    <a16:rowId xmlns:a16="http://schemas.microsoft.com/office/drawing/2014/main" xmlns="" val="1406825591"/>
                  </a:ext>
                </a:extLst>
              </a:tr>
            </a:tbl>
          </a:graphicData>
        </a:graphic>
      </p:graphicFrame>
      <p:sp>
        <p:nvSpPr>
          <p:cNvPr id="5" name="Title 1">
            <a:extLst>
              <a:ext uri="{FF2B5EF4-FFF2-40B4-BE49-F238E27FC236}">
                <a16:creationId xmlns:a16="http://schemas.microsoft.com/office/drawing/2014/main" xmlns="" id="{18D94EA1-9829-405E-ADDC-234597818487}"/>
              </a:ext>
            </a:extLst>
          </p:cNvPr>
          <p:cNvSpPr>
            <a:spLocks noGrp="1"/>
          </p:cNvSpPr>
          <p:nvPr>
            <p:ph type="title"/>
          </p:nvPr>
        </p:nvSpPr>
        <p:spPr>
          <a:xfrm>
            <a:off x="516228" y="0"/>
            <a:ext cx="9941417"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PERT NUMERICAL EXAMPLE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6323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A9FDDDB-AA96-40FA-B33F-6F009E610B67}"/>
              </a:ext>
            </a:extLst>
          </p:cNvPr>
          <p:cNvSpPr>
            <a:spLocks noGrp="1"/>
          </p:cNvSpPr>
          <p:nvPr>
            <p:ph idx="1"/>
          </p:nvPr>
        </p:nvSpPr>
        <p:spPr>
          <a:xfrm>
            <a:off x="1049442" y="1843745"/>
            <a:ext cx="9292293" cy="2833217"/>
          </a:xfrm>
        </p:spPr>
        <p:txBody>
          <a:bodyPr>
            <a:noAutofit/>
          </a:bodyPr>
          <a:lstStyle/>
          <a:p>
            <a:pPr marL="0" indent="0">
              <a:buNone/>
            </a:pPr>
            <a:r>
              <a:rPr lang="en-AU" b="1" dirty="0">
                <a:latin typeface="Times New Roman" panose="02020603050405020304" pitchFamily="18" charset="0"/>
                <a:cs typeface="Times New Roman" panose="02020603050405020304" pitchFamily="18" charset="0"/>
              </a:rPr>
              <a:t>Project Duration  =  Summation of expected time along critical path </a:t>
            </a:r>
          </a:p>
          <a:p>
            <a:pPr marL="0" indent="0">
              <a:buNone/>
            </a:pPr>
            <a:r>
              <a:rPr lang="en-AU" b="1" dirty="0">
                <a:latin typeface="Times New Roman" panose="02020603050405020304" pitchFamily="18" charset="0"/>
                <a:cs typeface="Times New Roman" panose="02020603050405020304" pitchFamily="18" charset="0"/>
              </a:rPr>
              <a:t>                             =   2+5+7+6 = 20 days. </a:t>
            </a:r>
          </a:p>
          <a:p>
            <a:pPr marL="0" indent="0">
              <a:buNone/>
            </a:pPr>
            <a:r>
              <a:rPr lang="en-AU" b="1" dirty="0">
                <a:latin typeface="Times New Roman" panose="02020603050405020304" pitchFamily="18" charset="0"/>
                <a:cs typeface="Times New Roman" panose="02020603050405020304" pitchFamily="18" charset="0"/>
              </a:rPr>
              <a:t>Variance of Project (</a:t>
            </a:r>
            <a:r>
              <a:rPr lang="en-US" b="1" dirty="0">
                <a:latin typeface="Times New Roman" panose="02020603050405020304" pitchFamily="18" charset="0"/>
                <a:cs typeface="Times New Roman" panose="02020603050405020304" pitchFamily="18" charset="0"/>
              </a:rPr>
              <a:t>σ</a:t>
            </a:r>
            <a:r>
              <a:rPr lang="en-US" b="1" baseline="30000"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a:t>
            </a:r>
            <a:r>
              <a:rPr lang="en-US" b="1" baseline="30000"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 Summation of variance along CP </a:t>
            </a:r>
          </a:p>
          <a:p>
            <a:pPr marL="0" indent="0">
              <a:buNone/>
            </a:pPr>
            <a:r>
              <a:rPr lang="en-AU" b="1" dirty="0">
                <a:latin typeface="Times New Roman" panose="02020603050405020304" pitchFamily="18" charset="0"/>
                <a:cs typeface="Times New Roman" panose="02020603050405020304" pitchFamily="18" charset="0"/>
              </a:rPr>
              <a:t>                                  =  1/9 + 16/9 + 16/9 + 1 = 42/9 </a:t>
            </a:r>
          </a:p>
          <a:p>
            <a:pPr marL="0" indent="0">
              <a:buNone/>
            </a:pPr>
            <a:endParaRPr lang="en-AU" b="1" dirty="0">
              <a:latin typeface="Times New Roman" panose="02020603050405020304" pitchFamily="18" charset="0"/>
              <a:cs typeface="Times New Roman" panose="02020603050405020304" pitchFamily="18" charset="0"/>
            </a:endParaRPr>
          </a:p>
          <a:p>
            <a:pPr marL="0" indent="0">
              <a:buNone/>
            </a:pPr>
            <a:r>
              <a:rPr lang="en-AU" b="1" dirty="0">
                <a:latin typeface="Times New Roman" panose="02020603050405020304" pitchFamily="18" charset="0"/>
                <a:cs typeface="Times New Roman" panose="02020603050405020304" pitchFamily="18" charset="0"/>
              </a:rPr>
              <a:t>Standard Deviation </a:t>
            </a:r>
            <a:r>
              <a:rPr lang="en-US" b="1" dirty="0">
                <a:latin typeface="Times New Roman" panose="02020603050405020304" pitchFamily="18" charset="0"/>
                <a:cs typeface="Times New Roman" panose="02020603050405020304" pitchFamily="18" charset="0"/>
              </a:rPr>
              <a:t>(σ)</a:t>
            </a:r>
            <a:r>
              <a:rPr lang="en-AU" b="1" dirty="0">
                <a:latin typeface="Times New Roman" panose="02020603050405020304" pitchFamily="18" charset="0"/>
                <a:cs typeface="Times New Roman" panose="02020603050405020304" pitchFamily="18" charset="0"/>
              </a:rPr>
              <a:t>  = (42/9)</a:t>
            </a:r>
            <a:r>
              <a:rPr lang="en-AU" b="1" baseline="30000" dirty="0">
                <a:latin typeface="Times New Roman" panose="02020603050405020304" pitchFamily="18" charset="0"/>
                <a:cs typeface="Times New Roman" panose="02020603050405020304" pitchFamily="18" charset="0"/>
              </a:rPr>
              <a:t>1/2</a:t>
            </a:r>
            <a:r>
              <a:rPr lang="en-AU" b="1" dirty="0">
                <a:latin typeface="Times New Roman" panose="02020603050405020304" pitchFamily="18" charset="0"/>
                <a:cs typeface="Times New Roman" panose="02020603050405020304" pitchFamily="18" charset="0"/>
              </a:rPr>
              <a:t>     = </a:t>
            </a:r>
            <a:r>
              <a:rPr lang="en-AU" b="1" dirty="0" smtClean="0">
                <a:latin typeface="Times New Roman" panose="02020603050405020304" pitchFamily="18" charset="0"/>
                <a:cs typeface="Times New Roman" panose="02020603050405020304" pitchFamily="18" charset="0"/>
              </a:rPr>
              <a:t>2.16.                                           </a:t>
            </a:r>
            <a:endParaRPr lang="en-AU" b="1"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xmlns="" id="{18D94EA1-9829-405E-ADDC-234597818487}"/>
              </a:ext>
            </a:extLst>
          </p:cNvPr>
          <p:cNvSpPr>
            <a:spLocks noGrp="1"/>
          </p:cNvSpPr>
          <p:nvPr>
            <p:ph type="title"/>
          </p:nvPr>
        </p:nvSpPr>
        <p:spPr>
          <a:xfrm>
            <a:off x="516228" y="0"/>
            <a:ext cx="9941417"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PERT NUMERICAL EXAMPLE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98373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0318" y="210579"/>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DIFFERENCE BETWEEN CPM AND PERT</a:t>
            </a:r>
          </a:p>
        </p:txBody>
      </p:sp>
      <p:graphicFrame>
        <p:nvGraphicFramePr>
          <p:cNvPr id="4" name="Group 59"/>
          <p:cNvGraphicFramePr>
            <a:graphicFrameLocks/>
          </p:cNvGraphicFramePr>
          <p:nvPr>
            <p:extLst>
              <p:ext uri="{D42A27DB-BD31-4B8C-83A1-F6EECF244321}">
                <p14:modId xmlns:p14="http://schemas.microsoft.com/office/powerpoint/2010/main" val="4124473248"/>
              </p:ext>
            </p:extLst>
          </p:nvPr>
        </p:nvGraphicFramePr>
        <p:xfrm>
          <a:off x="577117" y="1204398"/>
          <a:ext cx="9334633" cy="4937760"/>
        </p:xfrm>
        <a:graphic>
          <a:graphicData uri="http://schemas.openxmlformats.org/drawingml/2006/table">
            <a:tbl>
              <a:tblPr/>
              <a:tblGrid>
                <a:gridCol w="478077">
                  <a:extLst>
                    <a:ext uri="{9D8B030D-6E8A-4147-A177-3AD203B41FA5}">
                      <a16:colId xmlns:a16="http://schemas.microsoft.com/office/drawing/2014/main" xmlns="" val="20000"/>
                    </a:ext>
                  </a:extLst>
                </a:gridCol>
                <a:gridCol w="3831287">
                  <a:extLst>
                    <a:ext uri="{9D8B030D-6E8A-4147-A177-3AD203B41FA5}">
                      <a16:colId xmlns:a16="http://schemas.microsoft.com/office/drawing/2014/main" xmlns="" val="20001"/>
                    </a:ext>
                  </a:extLst>
                </a:gridCol>
                <a:gridCol w="502526">
                  <a:extLst>
                    <a:ext uri="{9D8B030D-6E8A-4147-A177-3AD203B41FA5}">
                      <a16:colId xmlns:a16="http://schemas.microsoft.com/office/drawing/2014/main" xmlns="" val="20002"/>
                    </a:ext>
                  </a:extLst>
                </a:gridCol>
                <a:gridCol w="4522743">
                  <a:extLst>
                    <a:ext uri="{9D8B030D-6E8A-4147-A177-3AD203B41FA5}">
                      <a16:colId xmlns:a16="http://schemas.microsoft.com/office/drawing/2014/main" xmlns="" val="20003"/>
                    </a:ext>
                  </a:extLst>
                </a:gridCol>
              </a:tblGrid>
              <a:tr h="400050">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dirty="0">
                          <a:ln>
                            <a:noFill/>
                          </a:ln>
                          <a:solidFill>
                            <a:srgbClr val="0000FF"/>
                          </a:solidFill>
                          <a:effectLst/>
                          <a:latin typeface="Times New Roman" pitchFamily="18" charset="0"/>
                          <a:cs typeface="Times New Roman" pitchFamily="18" charset="0"/>
                        </a:rPr>
                        <a:t>CPM </a:t>
                      </a:r>
                      <a:endParaRPr kumimoji="0" lang="en-US" sz="2400" b="0" i="0" u="none" strike="noStrike" cap="none" normalizeH="0" baseline="0" dirty="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a:ln>
                            <a:noFill/>
                          </a:ln>
                          <a:solidFill>
                            <a:srgbClr val="0000FF"/>
                          </a:solidFill>
                          <a:effectLst/>
                          <a:latin typeface="Times New Roman" pitchFamily="18" charset="0"/>
                          <a:cs typeface="Times New Roman" pitchFamily="18" charset="0"/>
                        </a:rPr>
                        <a:t>PERT </a:t>
                      </a:r>
                      <a:endParaRPr kumimoji="0" lang="en-US" sz="2400" b="0" i="0" u="none" strike="noStrike" cap="none" normalizeH="0" baseline="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xmlns="" val="10000"/>
                  </a:ext>
                </a:extLst>
              </a:tr>
              <a:tr h="4125913">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1. </a:t>
                      </a:r>
                    </a:p>
                    <a:p>
                      <a:pPr marL="342900" marR="0" lvl="0" indent="-342900" algn="just"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2.</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3. </a:t>
                      </a:r>
                    </a:p>
                    <a:p>
                      <a:pPr marL="342900" marR="0" lvl="0" indent="-342900" algn="just"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4.</a:t>
                      </a:r>
                    </a:p>
                    <a:p>
                      <a:pPr marL="342900" marR="0" lvl="0" indent="-342900" algn="just"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cs typeface="Times New Roman" pitchFamily="18" charset="0"/>
                        </a:rPr>
                        <a:t>5</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6</a:t>
                      </a:r>
                      <a:r>
                        <a:rPr kumimoji="0" lang="en-US" sz="2400" b="0" i="0" u="none" strike="noStrike" cap="none" normalizeH="0" baseline="0" dirty="0">
                          <a:ln>
                            <a:noFill/>
                          </a:ln>
                          <a:solidFill>
                            <a:schemeClr val="tx1"/>
                          </a:solidFill>
                          <a:effectLst/>
                          <a:latin typeface="Times New Roman" pitchFamily="18" charset="0"/>
                          <a:cs typeface="Times New Roman" pitchFamily="18" charset="0"/>
                        </a:rPr>
                        <a:t>. </a:t>
                      </a:r>
                      <a:endParaRPr kumimoji="0" lang="en-US" sz="2400" b="0" i="0" u="none" strike="noStrike" cap="none" normalizeH="0" baseline="0" dirty="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Activity oriented</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network</a:t>
                      </a:r>
                    </a:p>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diagram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Useful of </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cost evaluation</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Uses Only a </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single time</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estimates for activities.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Includes relationship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between </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activities time and </a:t>
                      </a:r>
                      <a:r>
                        <a:rPr kumimoji="0" lang="en-US" sz="2400" b="1" i="0" u="none" strike="noStrike" cap="none" normalizeH="0" baseline="0" dirty="0" smtClean="0">
                          <a:ln>
                            <a:noFill/>
                          </a:ln>
                          <a:solidFill>
                            <a:srgbClr val="FF0066"/>
                          </a:solidFill>
                          <a:effectLst/>
                          <a:latin typeface="Times New Roman" pitchFamily="18" charset="0"/>
                          <a:cs typeface="Times New Roman" pitchFamily="18" charset="0"/>
                        </a:rPr>
                        <a:t>cost</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Doesn’t uses </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statistical tools</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Used for </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repetitive work</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such as construction, repair, </a:t>
                      </a:r>
                      <a:r>
                        <a:rPr kumimoji="0" lang="en-US" sz="2400" b="1" i="0" u="none" strike="noStrike" cap="none" normalizeH="0" baseline="0" dirty="0" smtClean="0">
                          <a:ln>
                            <a:noFill/>
                          </a:ln>
                          <a:solidFill>
                            <a:schemeClr val="tx1"/>
                          </a:solidFill>
                          <a:effectLst/>
                          <a:latin typeface="Times New Roman" pitchFamily="18" charset="0"/>
                          <a:cs typeface="Times New Roman" pitchFamily="18" charset="0"/>
                        </a:rPr>
                        <a:t>maintenance  </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etc. </a:t>
                      </a:r>
                      <a:endParaRPr kumimoji="0" lang="en-US" sz="2400" b="1" i="0" u="none" strike="noStrike" cap="none" normalizeH="0" baseline="0" dirty="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1.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cs typeface="Times New Roman" pitchFamily="18" charset="0"/>
                        </a:rPr>
                        <a:t>2</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cs typeface="Times New Roman" pitchFamily="18" charset="0"/>
                        </a:rPr>
                        <a:t>3</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a:t>
                      </a:r>
                    </a:p>
                    <a:p>
                      <a:pPr marL="342900" marR="0" lvl="0" indent="-342900" algn="just"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4.</a:t>
                      </a:r>
                    </a:p>
                    <a:p>
                      <a:pPr marL="342900" marR="0" lvl="0" indent="-342900" algn="just"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Times New Roman" pitchFamily="18" charset="0"/>
                        <a:cs typeface="Times New Roman" pitchFamily="18" charset="0"/>
                      </a:endParaRP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imes New Roman" pitchFamily="18" charset="0"/>
                          <a:cs typeface="Times New Roman" pitchFamily="18" charset="0"/>
                        </a:rPr>
                        <a:t>5</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6.</a:t>
                      </a:r>
                      <a:endParaRPr kumimoji="0" lang="en-US" sz="2400" b="1" i="0" u="none" strike="noStrike" cap="none" normalizeH="0" baseline="0" dirty="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Event oriented</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a:t>
                      </a:r>
                      <a:r>
                        <a:rPr kumimoji="0" lang="en-US" sz="2400" b="1" i="0" u="none" strike="noStrike" cap="none" normalizeH="0" baseline="0" dirty="0" smtClean="0">
                          <a:ln>
                            <a:noFill/>
                          </a:ln>
                          <a:solidFill>
                            <a:schemeClr val="tx1"/>
                          </a:solidFill>
                          <a:effectLst/>
                          <a:latin typeface="Times New Roman" pitchFamily="18" charset="0"/>
                          <a:cs typeface="Times New Roman" pitchFamily="18" charset="0"/>
                        </a:rPr>
                        <a:t>network  </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diagram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Useful for </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time evaluation</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Uses</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 3-time</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estimates for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activities.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PERT analysis doesn’t include</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costs. </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It uses </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statistical tools</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Used </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for </a:t>
                      </a: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completely new</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rgbClr val="FF0066"/>
                          </a:solidFill>
                          <a:effectLst/>
                          <a:latin typeface="Times New Roman" pitchFamily="18" charset="0"/>
                          <a:cs typeface="Times New Roman" pitchFamily="18" charset="0"/>
                        </a:rPr>
                        <a:t> project</a:t>
                      </a: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involved with factor</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of uncertainty such as R&amp;D</a:t>
                      </a:r>
                    </a:p>
                    <a:p>
                      <a:pPr marL="342900" marR="0" lvl="0" indent="-34290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Times New Roman" pitchFamily="18" charset="0"/>
                          <a:cs typeface="Times New Roman" pitchFamily="18" charset="0"/>
                        </a:rPr>
                        <a:t> project.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8763270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761113"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SCHEDULING WITH LIMITED RESOURCES</a:t>
            </a:r>
          </a:p>
        </p:txBody>
      </p:sp>
      <p:sp>
        <p:nvSpPr>
          <p:cNvPr id="3" name="Content Placeholder 2"/>
          <p:cNvSpPr>
            <a:spLocks noGrp="1"/>
          </p:cNvSpPr>
          <p:nvPr>
            <p:ph idx="1"/>
          </p:nvPr>
        </p:nvSpPr>
        <p:spPr>
          <a:xfrm>
            <a:off x="838200" y="1825625"/>
            <a:ext cx="9851265" cy="4351338"/>
          </a:xfrm>
        </p:spPr>
        <p:txBody>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 resource is a physical variable, such as men, materials, machines, space and money that is required for completing various activities of a project.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network analysis (CPM and PERT) is valid only if the availability of resources is liberal or unlimited.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a real life project, it is a very common experience that the resources are frequently in a limited supply causing delay in completion of project. [1]</a:t>
            </a:r>
          </a:p>
          <a:p>
            <a:endParaRPr lang="en-AU" dirty="0"/>
          </a:p>
        </p:txBody>
      </p:sp>
    </p:spTree>
    <p:extLst>
      <p:ext uri="{BB962C8B-B14F-4D97-AF65-F5344CB8AC3E}">
        <p14:creationId xmlns:p14="http://schemas.microsoft.com/office/powerpoint/2010/main" val="190137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8374" y="1247338"/>
            <a:ext cx="9478871" cy="5610662"/>
          </a:xfrm>
        </p:spPr>
        <p:txBody>
          <a:bodyPr>
            <a:normAutofit/>
          </a:bodyPr>
          <a:lstStyle/>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some cases, particular material or some machinery may not be available in the middle of the project due to some reasons beyond the control of project manager.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Availability of skilled and unskilled labor and the equipment may be restricted as well as availability of fund may be restricted.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Usually activities of project are scheduled in such a way that the demand of various resources is more or less uniform all along the project duration. </a:t>
            </a:r>
            <a:r>
              <a:rPr lang="en-US" b="1" dirty="0" smtClean="0">
                <a:latin typeface="Times New Roman" panose="02020603050405020304" pitchFamily="18" charset="0"/>
                <a:cs typeface="Times New Roman" panose="02020603050405020304" pitchFamily="18" charset="0"/>
              </a:rPr>
              <a:t>[4]</a:t>
            </a:r>
            <a:endParaRPr lang="en-US"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is not always the case and the project has to be rescheduled </a:t>
            </a:r>
            <a:r>
              <a:rPr lang="en-US" b="1" dirty="0" smtClean="0">
                <a:latin typeface="Times New Roman" panose="02020603050405020304" pitchFamily="18" charset="0"/>
                <a:cs typeface="Times New Roman" panose="02020603050405020304" pitchFamily="18" charset="0"/>
              </a:rPr>
              <a:t>considering </a:t>
            </a:r>
            <a:r>
              <a:rPr lang="en-US" b="1" dirty="0">
                <a:latin typeface="Times New Roman" panose="02020603050405020304" pitchFamily="18" charset="0"/>
                <a:cs typeface="Times New Roman" panose="02020603050405020304" pitchFamily="18" charset="0"/>
              </a:rPr>
              <a:t>the constraints of resources which is project scheduling with limited resources.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53570" y="128809"/>
            <a:ext cx="9310352"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SCHEDULING WITH LIMITED </a:t>
            </a:r>
            <a:r>
              <a:rPr lang="en-AU" sz="3600" b="1" dirty="0" smtClean="0">
                <a:solidFill>
                  <a:srgbClr val="002060"/>
                </a:solidFill>
                <a:latin typeface="Times New Roman" panose="02020603050405020304" pitchFamily="18" charset="0"/>
                <a:cs typeface="Times New Roman" panose="02020603050405020304" pitchFamily="18" charset="0"/>
              </a:rPr>
              <a:t>RESOURCES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77410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3143" y="1549578"/>
            <a:ext cx="10018690" cy="4755479"/>
          </a:xfrm>
        </p:spPr>
        <p:txBody>
          <a:bodyPr>
            <a:normAutofit/>
          </a:bodyPr>
          <a:lstStyle/>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Following constraints </a:t>
            </a:r>
            <a:r>
              <a:rPr lang="en-US" b="1" dirty="0">
                <a:latin typeface="Times New Roman" panose="02020603050405020304" pitchFamily="18" charset="0"/>
                <a:cs typeface="Times New Roman" panose="02020603050405020304" pitchFamily="18" charset="0"/>
              </a:rPr>
              <a:t>are imposed due to the limited </a:t>
            </a:r>
            <a:r>
              <a:rPr lang="en-US" b="1" dirty="0" smtClean="0">
                <a:latin typeface="Times New Roman" panose="02020603050405020304" pitchFamily="18" charset="0"/>
                <a:cs typeface="Times New Roman" panose="02020603050405020304" pitchFamily="18" charset="0"/>
              </a:rPr>
              <a:t>resources: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Starting of an activity is delayed.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Non critical job may be critical due to delay in starting.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More than one type of resource may be scarce at a time.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Resource may be scarce in the middle of performance of a particular job etc. </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a:latin typeface="Times New Roman" panose="02020603050405020304" pitchFamily="18" charset="0"/>
                <a:cs typeface="Times New Roman" panose="02020603050405020304" pitchFamily="18" charset="0"/>
              </a:rPr>
              <a:t>These above mentioned constraints can be overcome by the proper allocation of the resources. </a:t>
            </a:r>
            <a:endParaRPr lang="en-AU" b="1" dirty="0">
              <a:latin typeface="Times New Roman" panose="02020603050405020304" pitchFamily="18" charset="0"/>
              <a:cs typeface="Times New Roman" panose="02020603050405020304" pitchFamily="18" charset="0"/>
            </a:endParaRPr>
          </a:p>
          <a:p>
            <a:pPr marL="0" indent="0">
              <a:buNone/>
            </a:pPr>
            <a:r>
              <a:rPr lang="en-US" dirty="0" smtClean="0"/>
              <a:t> </a:t>
            </a:r>
            <a:endParaRPr lang="en-AU" dirty="0"/>
          </a:p>
        </p:txBody>
      </p:sp>
      <p:sp>
        <p:nvSpPr>
          <p:cNvPr id="4" name="Title 1"/>
          <p:cNvSpPr>
            <a:spLocks noGrp="1"/>
          </p:cNvSpPr>
          <p:nvPr>
            <p:ph type="title"/>
          </p:nvPr>
        </p:nvSpPr>
        <p:spPr>
          <a:xfrm>
            <a:off x="838200" y="365125"/>
            <a:ext cx="945202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PROJECT SCHEDULING WITH LIMITED </a:t>
            </a:r>
            <a:r>
              <a:rPr lang="en-AU" sz="3600" b="1" dirty="0" smtClean="0">
                <a:solidFill>
                  <a:srgbClr val="002060"/>
                </a:solidFill>
                <a:latin typeface="Times New Roman" panose="02020603050405020304" pitchFamily="18" charset="0"/>
                <a:cs typeface="Times New Roman" panose="02020603050405020304" pitchFamily="18" charset="0"/>
              </a:rPr>
              <a:t>RESOURCES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7234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104" y="171942"/>
            <a:ext cx="10515600"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a:solidFill>
                  <a:srgbClr val="002060"/>
                </a:solidFill>
                <a:latin typeface="Times New Roman" panose="02020603050405020304" pitchFamily="18" charset="0"/>
                <a:cs typeface="Times New Roman" panose="02020603050405020304" pitchFamily="18" charset="0"/>
              </a:rPr>
              <a:t>ALLOCATION</a:t>
            </a:r>
          </a:p>
        </p:txBody>
      </p:sp>
      <p:sp>
        <p:nvSpPr>
          <p:cNvPr id="3" name="Content Placeholder 2"/>
          <p:cNvSpPr>
            <a:spLocks noGrp="1"/>
          </p:cNvSpPr>
          <p:nvPr>
            <p:ph idx="1"/>
          </p:nvPr>
        </p:nvSpPr>
        <p:spPr>
          <a:xfrm>
            <a:off x="619259" y="1284712"/>
            <a:ext cx="9784198" cy="5180482"/>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Resource allocation in project management involves identifying and assigning the best available best-fit resources to every project for a specific period of time</a:t>
            </a:r>
            <a:r>
              <a:rPr lang="en-AU" b="1" dirty="0" smtClean="0">
                <a:latin typeface="Times New Roman" panose="02020603050405020304" pitchFamily="18" charset="0"/>
                <a:cs typeface="Times New Roman" panose="02020603050405020304" pitchFamily="18" charset="0"/>
              </a:rPr>
              <a:t>.[6]</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t>
            </a:r>
            <a:r>
              <a:rPr lang="en-AU" b="1" dirty="0">
                <a:latin typeface="Times New Roman" panose="02020603050405020304" pitchFamily="18" charset="0"/>
                <a:cs typeface="Times New Roman" panose="02020603050405020304" pitchFamily="18" charset="0"/>
              </a:rPr>
              <a:t>also monitors the resource’s workload throughout the project life cycle and reassigns them if necessary.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Resource aggregation, or resource loading, is simply the summation, on a period-by-period basis, of the resources required to complete all activities based on the resource allocation carried out in the previous stage</a:t>
            </a:r>
            <a:r>
              <a:rPr lang="en-US"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4831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619" y="1316471"/>
            <a:ext cx="10198995" cy="5038814"/>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requirements of various resources for a given network of the project are determined using the early start and late start schedule of each activity.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resource usage profile are usually shown graphically as a histogram.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Such aggregation may be done on an hourly, daily, or weekly basis, depending on the time unit used to allocate resources.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Two methods are commonly used for the resource </a:t>
            </a:r>
            <a:r>
              <a:rPr lang="en-US" b="1" dirty="0" smtClean="0">
                <a:latin typeface="Times New Roman" panose="02020603050405020304" pitchFamily="18" charset="0"/>
                <a:cs typeface="Times New Roman" panose="02020603050405020304" pitchFamily="18" charset="0"/>
              </a:rPr>
              <a:t>allocation: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(a) Resource Levelling </a:t>
            </a:r>
          </a:p>
          <a:p>
            <a:pPr marL="0" indent="0" algn="just">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                 (b) Resource Smoothing</a:t>
            </a:r>
            <a:endParaRPr lang="en-US" b="1" dirty="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46184"/>
            <a:ext cx="9670961"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smtClean="0">
                <a:solidFill>
                  <a:srgbClr val="002060"/>
                </a:solidFill>
                <a:latin typeface="Times New Roman" panose="02020603050405020304" pitchFamily="18" charset="0"/>
                <a:cs typeface="Times New Roman" panose="02020603050405020304" pitchFamily="18" charset="0"/>
              </a:rPr>
              <a:t>ALLOCATION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07555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4517" y="1086667"/>
            <a:ext cx="9358223" cy="5296394"/>
          </a:xfrm>
        </p:spPr>
        <p:txBody>
          <a:bodyPr>
            <a:normAutofit/>
          </a:bodyPr>
          <a:lstStyle/>
          <a:p>
            <a:pPr marL="0" indent="0">
              <a:buNone/>
            </a:pPr>
            <a:r>
              <a:rPr lang="en-AU" b="1" dirty="0">
                <a:solidFill>
                  <a:srgbClr val="C00000"/>
                </a:solidFill>
                <a:latin typeface="Times New Roman" panose="02020603050405020304" pitchFamily="18" charset="0"/>
                <a:cs typeface="Times New Roman" panose="02020603050405020304" pitchFamily="18" charset="0"/>
              </a:rPr>
              <a:t>(a) Resource Levelling </a:t>
            </a:r>
            <a:r>
              <a:rPr lang="en-AU" b="1" dirty="0" smtClean="0">
                <a:solidFill>
                  <a:srgbClr val="C0000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an attempt to reduce peak resources requirement and smooth out period to period assignments within the constraints of project </a:t>
            </a:r>
            <a:r>
              <a:rPr lang="en-US" b="1" dirty="0" smtClean="0">
                <a:latin typeface="Times New Roman" panose="02020603050405020304" pitchFamily="18" charset="0"/>
                <a:cs typeface="Times New Roman" panose="02020603050405020304" pitchFamily="18" charset="0"/>
              </a:rPr>
              <a:t>duration.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project manager often comes across mismatch between the availability of resources and the requirement of resources</a:t>
            </a:r>
            <a:r>
              <a:rPr lang="en-US" b="1" dirty="0" smtClean="0">
                <a:latin typeface="Times New Roman" panose="02020603050405020304" pitchFamily="18" charset="0"/>
                <a:cs typeface="Times New Roman" panose="02020603050405020304" pitchFamily="18" charset="0"/>
              </a:rPr>
              <a:t>. This </a:t>
            </a:r>
            <a:r>
              <a:rPr lang="en-US" b="1" dirty="0">
                <a:latin typeface="Times New Roman" panose="02020603050405020304" pitchFamily="18" charset="0"/>
                <a:cs typeface="Times New Roman" panose="02020603050405020304" pitchFamily="18" charset="0"/>
              </a:rPr>
              <a:t>means that there are surplus resources available on someday and there is deficit of resource on some other days. </a:t>
            </a:r>
            <a:r>
              <a:rPr lang="en-US" b="1" dirty="0" smtClean="0">
                <a:latin typeface="Times New Roman" panose="02020603050405020304" pitchFamily="18" charset="0"/>
                <a:cs typeface="Times New Roman" panose="02020603050405020304" pitchFamily="18" charset="0"/>
              </a:rPr>
              <a:t> [2]</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Resource leveling is the process that ensures resource demand does not exceed resource availability.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smtClean="0">
                <a:solidFill>
                  <a:srgbClr val="002060"/>
                </a:solidFill>
                <a:latin typeface="Times New Roman" panose="02020603050405020304" pitchFamily="18" charset="0"/>
                <a:cs typeface="Times New Roman" panose="02020603050405020304" pitchFamily="18" charset="0"/>
              </a:rPr>
              <a:t>ALLOCATION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46262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653" y="1181680"/>
            <a:ext cx="9236724" cy="5502455"/>
          </a:xfrm>
        </p:spPr>
        <p:txBody>
          <a:bodyPr>
            <a:normAutofit lnSpcReduction="10000"/>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(b) Resource Smoothing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 is no constraint on project completion time. There is only constraint of resource availability. </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However </a:t>
            </a:r>
            <a:r>
              <a:rPr lang="en-US" b="1" dirty="0">
                <a:latin typeface="Times New Roman" panose="02020603050405020304" pitchFamily="18" charset="0"/>
                <a:cs typeface="Times New Roman" panose="02020603050405020304" pitchFamily="18" charset="0"/>
              </a:rPr>
              <a:t>it doesn’t mean that the project duration can be stretched too far. </a:t>
            </a:r>
            <a:r>
              <a:rPr lang="en-US" b="1" dirty="0" smtClean="0">
                <a:latin typeface="Times New Roman" panose="02020603050405020304" pitchFamily="18" charset="0"/>
                <a:cs typeface="Times New Roman" panose="02020603050405020304" pitchFamily="18" charset="0"/>
              </a:rPr>
              <a:t>Increase </a:t>
            </a:r>
            <a:r>
              <a:rPr lang="en-US" b="1" dirty="0">
                <a:latin typeface="Times New Roman" panose="02020603050405020304" pitchFamily="18" charset="0"/>
                <a:cs typeface="Times New Roman" panose="02020603050405020304" pitchFamily="18" charset="0"/>
              </a:rPr>
              <a:t>in project duration will lead to indirect expenses (overheads). </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Hence </a:t>
            </a:r>
            <a:r>
              <a:rPr lang="en-US" b="1" dirty="0">
                <a:latin typeface="Times New Roman" panose="02020603050405020304" pitchFamily="18" charset="0"/>
                <a:cs typeface="Times New Roman" panose="02020603050405020304" pitchFamily="18" charset="0"/>
              </a:rPr>
              <a:t>the project duration can be extended to satisfy resource constraint</a:t>
            </a:r>
            <a:r>
              <a:rPr lang="en-US" b="1" dirty="0" smtClean="0">
                <a:latin typeface="Times New Roman" panose="02020603050405020304" pitchFamily="18" charset="0"/>
                <a:cs typeface="Times New Roman" panose="02020603050405020304" pitchFamily="18" charset="0"/>
              </a:rPr>
              <a:t>.</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It shall be done in such a way that the project duration is extended to the minimum possible extent and at the same time satisfying the resource constraints. </a:t>
            </a:r>
            <a:r>
              <a:rPr lang="en-US"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400319" y="0"/>
            <a:ext cx="10515600"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smtClean="0">
                <a:solidFill>
                  <a:srgbClr val="002060"/>
                </a:solidFill>
                <a:latin typeface="Times New Roman" panose="02020603050405020304" pitchFamily="18" charset="0"/>
                <a:cs typeface="Times New Roman" panose="02020603050405020304" pitchFamily="18" charset="0"/>
              </a:rPr>
              <a:t>ALLOCATION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33738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7430" y="810794"/>
            <a:ext cx="10048336" cy="4941932"/>
          </a:xfrm>
        </p:spPr>
        <p:txBody>
          <a:bodyPr>
            <a:normAutofit/>
          </a:bodyPr>
          <a:lstStyle/>
          <a:p>
            <a:pPr marL="0" indent="0">
              <a:lnSpc>
                <a:spcPct val="110000"/>
              </a:lnSpc>
              <a:buNone/>
            </a:pPr>
            <a:r>
              <a:rPr lang="en-AU" b="1" dirty="0" smtClean="0">
                <a:solidFill>
                  <a:srgbClr val="C00000"/>
                </a:solidFill>
                <a:latin typeface="Times New Roman" panose="02020603050405020304" pitchFamily="18" charset="0"/>
                <a:cs typeface="Times New Roman" panose="02020603050405020304" pitchFamily="18" charset="0"/>
              </a:rPr>
              <a:t>Steps:</a:t>
            </a:r>
            <a:r>
              <a:rPr lang="en-AU" b="1" dirty="0" smtClean="0">
                <a:latin typeface="Times New Roman" panose="02020603050405020304" pitchFamily="18" charset="0"/>
                <a:cs typeface="Times New Roman" panose="02020603050405020304" pitchFamily="18" charset="0"/>
              </a:rPr>
              <a:t> </a:t>
            </a:r>
          </a:p>
          <a:p>
            <a:pPr marL="514350" indent="-514350" algn="just">
              <a:lnSpc>
                <a:spcPct val="110000"/>
              </a:lnSpc>
              <a:buFont typeface="+mj-lt"/>
              <a:buAutoNum type="arabicPeriod"/>
            </a:pPr>
            <a:r>
              <a:rPr lang="en-AU" b="1" dirty="0" smtClean="0">
                <a:latin typeface="Times New Roman" panose="02020603050405020304" pitchFamily="18" charset="0"/>
                <a:cs typeface="Times New Roman" panose="02020603050405020304" pitchFamily="18" charset="0"/>
              </a:rPr>
              <a:t>Draw the network diagram of the project from the provided data of activities and resources required for each activity. </a:t>
            </a:r>
          </a:p>
          <a:p>
            <a:pPr marL="514350" indent="-514350" algn="just">
              <a:lnSpc>
                <a:spcPct val="110000"/>
              </a:lnSpc>
              <a:buFont typeface="+mj-lt"/>
              <a:buAutoNum type="arabicPeriod"/>
            </a:pPr>
            <a:r>
              <a:rPr lang="en-AU" b="1" dirty="0" smtClean="0">
                <a:latin typeface="Times New Roman" panose="02020603050405020304" pitchFamily="18" charset="0"/>
                <a:cs typeface="Times New Roman" panose="02020603050405020304" pitchFamily="18" charset="0"/>
              </a:rPr>
              <a:t>Calculate the earliest occurrence time and latest occurrence time of each node and slack of each node. </a:t>
            </a:r>
          </a:p>
          <a:p>
            <a:pPr marL="514350" indent="-514350" algn="just">
              <a:lnSpc>
                <a:spcPct val="110000"/>
              </a:lnSpc>
              <a:buFont typeface="+mj-lt"/>
              <a:buAutoNum type="arabicPeriod"/>
            </a:pPr>
            <a:r>
              <a:rPr lang="en-AU" b="1" dirty="0" smtClean="0">
                <a:latin typeface="Times New Roman" panose="02020603050405020304" pitchFamily="18" charset="0"/>
                <a:cs typeface="Times New Roman" panose="02020603050405020304" pitchFamily="18" charset="0"/>
              </a:rPr>
              <a:t>Establish the critical path and float of each activity. </a:t>
            </a:r>
          </a:p>
          <a:p>
            <a:pPr marL="514350" indent="-514350" algn="just">
              <a:lnSpc>
                <a:spcPct val="110000"/>
              </a:lnSpc>
              <a:buFont typeface="+mj-lt"/>
              <a:buAutoNum type="arabicPeriod"/>
            </a:pPr>
            <a:r>
              <a:rPr lang="en-AU" b="1" dirty="0" smtClean="0">
                <a:latin typeface="Times New Roman" panose="02020603050405020304" pitchFamily="18" charset="0"/>
                <a:cs typeface="Times New Roman" panose="02020603050405020304" pitchFamily="18" charset="0"/>
              </a:rPr>
              <a:t>Again draw the time scaled network diagram assuming the early start schedule of each activity. Represent the critical path by horizontal line. </a:t>
            </a:r>
          </a:p>
          <a:p>
            <a:pPr marL="514350" indent="-514350">
              <a:buFont typeface="+mj-lt"/>
              <a:buAutoNum type="arabicPeriod"/>
            </a:pPr>
            <a:endParaRPr lang="en-AU" dirty="0"/>
          </a:p>
        </p:txBody>
      </p:sp>
      <p:sp>
        <p:nvSpPr>
          <p:cNvPr id="4" name="Title 1"/>
          <p:cNvSpPr>
            <a:spLocks noGrp="1"/>
          </p:cNvSpPr>
          <p:nvPr>
            <p:ph type="title"/>
          </p:nvPr>
        </p:nvSpPr>
        <p:spPr>
          <a:xfrm>
            <a:off x="838200" y="-109328"/>
            <a:ext cx="10515600"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smtClean="0">
                <a:solidFill>
                  <a:srgbClr val="002060"/>
                </a:solidFill>
                <a:latin typeface="Times New Roman" panose="02020603050405020304" pitchFamily="18" charset="0"/>
                <a:cs typeface="Times New Roman" panose="02020603050405020304" pitchFamily="18" charset="0"/>
              </a:rPr>
              <a:t>ALLOCATION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2322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662" y="726352"/>
            <a:ext cx="9401354" cy="5366934"/>
          </a:xfrm>
        </p:spPr>
        <p:txBody>
          <a:bodyPr>
            <a:normAutofit/>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Steps:</a:t>
            </a:r>
            <a:r>
              <a:rPr lang="en-AU" b="1" dirty="0" smtClean="0">
                <a:latin typeface="Times New Roman" panose="02020603050405020304" pitchFamily="18" charset="0"/>
                <a:cs typeface="Times New Roman" panose="02020603050405020304" pitchFamily="18" charset="0"/>
              </a:rPr>
              <a:t> </a:t>
            </a:r>
          </a:p>
          <a:p>
            <a:pPr marL="514350" indent="-514350" algn="just">
              <a:lnSpc>
                <a:spcPct val="100000"/>
              </a:lnSpc>
              <a:buAutoNum type="arabicPeriod" startAt="5"/>
            </a:pPr>
            <a:r>
              <a:rPr lang="en-AU" b="1" dirty="0" smtClean="0">
                <a:latin typeface="Times New Roman" panose="02020603050405020304" pitchFamily="18" charset="0"/>
                <a:cs typeface="Times New Roman" panose="02020603050405020304" pitchFamily="18" charset="0"/>
              </a:rPr>
              <a:t>Represent the float of the non critical activity by a dotted line in a time scaled network. </a:t>
            </a:r>
          </a:p>
          <a:p>
            <a:pPr marL="514350" indent="-514350" algn="just">
              <a:lnSpc>
                <a:spcPct val="100000"/>
              </a:lnSpc>
              <a:buAutoNum type="arabicPeriod" startAt="5"/>
            </a:pPr>
            <a:r>
              <a:rPr lang="en-AU" b="1" dirty="0" smtClean="0">
                <a:latin typeface="Times New Roman" panose="02020603050405020304" pitchFamily="18" charset="0"/>
                <a:cs typeface="Times New Roman" panose="02020603050405020304" pitchFamily="18" charset="0"/>
              </a:rPr>
              <a:t>Mark the requirements of resources for each of the activity above or below the arrow of an activity. </a:t>
            </a:r>
          </a:p>
          <a:p>
            <a:pPr marL="514350" indent="-514350" algn="just">
              <a:lnSpc>
                <a:spcPct val="100000"/>
              </a:lnSpc>
              <a:buAutoNum type="arabicPeriod" startAt="5"/>
            </a:pPr>
            <a:r>
              <a:rPr lang="en-AU" b="1" dirty="0" smtClean="0">
                <a:latin typeface="Times New Roman" panose="02020603050405020304" pitchFamily="18" charset="0"/>
                <a:cs typeface="Times New Roman" panose="02020603050405020304" pitchFamily="18" charset="0"/>
              </a:rPr>
              <a:t>Note down the total requirements of the resources for each day and show the resource usage profile using the resource histogram. </a:t>
            </a:r>
          </a:p>
          <a:p>
            <a:pPr marL="514350" indent="-514350" algn="just">
              <a:lnSpc>
                <a:spcPct val="100000"/>
              </a:lnSpc>
              <a:buAutoNum type="arabicPeriod" startAt="5"/>
            </a:pPr>
            <a:r>
              <a:rPr lang="en-AU" b="1" dirty="0" smtClean="0">
                <a:latin typeface="Times New Roman" panose="02020603050405020304" pitchFamily="18" charset="0"/>
                <a:cs typeface="Times New Roman" panose="02020603050405020304" pitchFamily="18" charset="0"/>
              </a:rPr>
              <a:t>Resource usage profile provides the fluctuation of the resources each day and check if it exceeds the available resources.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77815" y="-159872"/>
            <a:ext cx="10515600"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smtClean="0">
                <a:solidFill>
                  <a:srgbClr val="002060"/>
                </a:solidFill>
                <a:latin typeface="Times New Roman" panose="02020603050405020304" pitchFamily="18" charset="0"/>
                <a:cs typeface="Times New Roman" panose="02020603050405020304" pitchFamily="18" charset="0"/>
              </a:rPr>
              <a:t>ALLOCATION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0377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292" y="1032264"/>
            <a:ext cx="9439505" cy="5165389"/>
          </a:xfrm>
        </p:spPr>
        <p:txBody>
          <a:bodyPr>
            <a:normAutofit lnSpcReduction="10000"/>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Steps:</a:t>
            </a:r>
            <a:r>
              <a:rPr lang="en-AU" b="1" dirty="0" smtClean="0">
                <a:latin typeface="Times New Roman" panose="02020603050405020304" pitchFamily="18" charset="0"/>
                <a:cs typeface="Times New Roman" panose="02020603050405020304" pitchFamily="18" charset="0"/>
              </a:rPr>
              <a:t> </a:t>
            </a:r>
          </a:p>
          <a:p>
            <a:pPr marL="514350" indent="-514350" algn="just">
              <a:lnSpc>
                <a:spcPct val="110000"/>
              </a:lnSpc>
              <a:buAutoNum type="arabicPeriod" startAt="9"/>
            </a:pPr>
            <a:r>
              <a:rPr lang="en-AU" b="1" dirty="0">
                <a:latin typeface="Times New Roman" panose="02020603050405020304" pitchFamily="18" charset="0"/>
                <a:cs typeface="Times New Roman" panose="02020603050405020304" pitchFamily="18" charset="0"/>
              </a:rPr>
              <a:t>By using the hit and trail, shift the starting date of the non critical activity keeping in view that the required resources shall not exceeds the available resources. </a:t>
            </a:r>
          </a:p>
          <a:p>
            <a:pPr marL="514350" indent="-514350" algn="just">
              <a:lnSpc>
                <a:spcPct val="110000"/>
              </a:lnSpc>
              <a:buAutoNum type="arabicPeriod" startAt="9"/>
            </a:pPr>
            <a:r>
              <a:rPr lang="en-AU" b="1" dirty="0">
                <a:latin typeface="Times New Roman" panose="02020603050405020304" pitchFamily="18" charset="0"/>
                <a:cs typeface="Times New Roman" panose="02020603050405020304" pitchFamily="18" charset="0"/>
              </a:rPr>
              <a:t>If resource levelling is used, time is constraint and if resource smoothing is used, resource is constraint. </a:t>
            </a:r>
          </a:p>
          <a:p>
            <a:pPr marL="514350" indent="-514350" algn="just">
              <a:lnSpc>
                <a:spcPct val="110000"/>
              </a:lnSpc>
              <a:buAutoNum type="arabicPeriod" startAt="9"/>
            </a:pPr>
            <a:r>
              <a:rPr lang="en-AU" b="1" dirty="0">
                <a:latin typeface="Times New Roman" panose="02020603050405020304" pitchFamily="18" charset="0"/>
                <a:cs typeface="Times New Roman" panose="02020603050405020304" pitchFamily="18" charset="0"/>
              </a:rPr>
              <a:t>Again draw the network using late start schedule using the time scale. </a:t>
            </a:r>
          </a:p>
          <a:p>
            <a:pPr marL="514350" indent="-514350" algn="just">
              <a:lnSpc>
                <a:spcPct val="110000"/>
              </a:lnSpc>
              <a:buAutoNum type="arabicPeriod" startAt="9"/>
            </a:pPr>
            <a:r>
              <a:rPr lang="en-AU" b="1" dirty="0">
                <a:latin typeface="Times New Roman" panose="02020603050405020304" pitchFamily="18" charset="0"/>
                <a:cs typeface="Times New Roman" panose="02020603050405020304" pitchFamily="18" charset="0"/>
              </a:rPr>
              <a:t>Represent the resources usage profile graphically with the help of resource histogram. </a:t>
            </a:r>
          </a:p>
          <a:p>
            <a:pPr marL="514350" indent="-514350">
              <a:buAutoNum type="arabicPeriod" startAt="9"/>
            </a:pPr>
            <a:endParaRPr lang="en-AU" dirty="0"/>
          </a:p>
        </p:txBody>
      </p:sp>
      <p:sp>
        <p:nvSpPr>
          <p:cNvPr id="4" name="Title 1"/>
          <p:cNvSpPr>
            <a:spLocks noGrp="1"/>
          </p:cNvSpPr>
          <p:nvPr>
            <p:ph type="title"/>
          </p:nvPr>
        </p:nvSpPr>
        <p:spPr>
          <a:xfrm>
            <a:off x="606380" y="0"/>
            <a:ext cx="10515600"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smtClean="0">
                <a:solidFill>
                  <a:srgbClr val="002060"/>
                </a:solidFill>
                <a:latin typeface="Times New Roman" panose="02020603050405020304" pitchFamily="18" charset="0"/>
                <a:cs typeface="Times New Roman" panose="02020603050405020304" pitchFamily="18" charset="0"/>
              </a:rPr>
              <a:t>ALLOCATION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73408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4582" y="881530"/>
            <a:ext cx="9864144" cy="601751"/>
          </a:xfrm>
        </p:spPr>
        <p:txBody>
          <a:bodyPr/>
          <a:lstStyle/>
          <a:p>
            <a:pPr marL="0" indent="0">
              <a:buNone/>
            </a:pPr>
            <a:r>
              <a:rPr lang="en-AU" b="1" dirty="0" smtClean="0">
                <a:latin typeface="Times New Roman" panose="02020603050405020304" pitchFamily="18" charset="0"/>
                <a:cs typeface="Times New Roman" panose="02020603050405020304" pitchFamily="18" charset="0"/>
              </a:rPr>
              <a:t>Consider the following information of a project</a:t>
            </a:r>
          </a:p>
          <a:p>
            <a:pPr marL="0" indent="0">
              <a:buNone/>
            </a:pPr>
            <a:endParaRPr lang="en-AU" dirty="0"/>
          </a:p>
        </p:txBody>
      </p:sp>
      <p:sp>
        <p:nvSpPr>
          <p:cNvPr id="4" name="Title 1"/>
          <p:cNvSpPr>
            <a:spLocks noGrp="1"/>
          </p:cNvSpPr>
          <p:nvPr>
            <p:ph type="title"/>
          </p:nvPr>
        </p:nvSpPr>
        <p:spPr>
          <a:xfrm>
            <a:off x="1842752" y="21793"/>
            <a:ext cx="9383738"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smtClean="0">
                <a:solidFill>
                  <a:srgbClr val="002060"/>
                </a:solidFill>
                <a:latin typeface="Times New Roman" panose="02020603050405020304" pitchFamily="18" charset="0"/>
                <a:cs typeface="Times New Roman" panose="02020603050405020304" pitchFamily="18" charset="0"/>
              </a:rPr>
              <a:t>ALLOCATION EXAMPLE [4]</a:t>
            </a:r>
            <a:endParaRPr lang="en-AU" sz="36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xmlns="" id="{BED7A48C-5089-42CD-87CD-B61C768B10C5}"/>
              </a:ext>
            </a:extLst>
          </p:cNvPr>
          <p:cNvGraphicFramePr>
            <a:graphicFrameLocks noGrp="1"/>
          </p:cNvGraphicFramePr>
          <p:nvPr>
            <p:extLst>
              <p:ext uri="{D42A27DB-BD31-4B8C-83A1-F6EECF244321}">
                <p14:modId xmlns:p14="http://schemas.microsoft.com/office/powerpoint/2010/main" val="3457042432"/>
              </p:ext>
            </p:extLst>
          </p:nvPr>
        </p:nvGraphicFramePr>
        <p:xfrm>
          <a:off x="997200" y="1483281"/>
          <a:ext cx="5231680" cy="4686300"/>
        </p:xfrm>
        <a:graphic>
          <a:graphicData uri="http://schemas.openxmlformats.org/drawingml/2006/table">
            <a:tbl>
              <a:tblPr firstRow="1" bandRow="1">
                <a:tableStyleId>{21E4AEA4-8DFA-4A89-87EB-49C32662AFE0}</a:tableStyleId>
              </a:tblPr>
              <a:tblGrid>
                <a:gridCol w="1284582">
                  <a:extLst>
                    <a:ext uri="{9D8B030D-6E8A-4147-A177-3AD203B41FA5}">
                      <a16:colId xmlns:a16="http://schemas.microsoft.com/office/drawing/2014/main" xmlns="" val="3312170014"/>
                    </a:ext>
                  </a:extLst>
                </a:gridCol>
                <a:gridCol w="1602663">
                  <a:extLst>
                    <a:ext uri="{9D8B030D-6E8A-4147-A177-3AD203B41FA5}">
                      <a16:colId xmlns:a16="http://schemas.microsoft.com/office/drawing/2014/main" xmlns="" val="4163248911"/>
                    </a:ext>
                  </a:extLst>
                </a:gridCol>
                <a:gridCol w="2344435">
                  <a:extLst>
                    <a:ext uri="{9D8B030D-6E8A-4147-A177-3AD203B41FA5}">
                      <a16:colId xmlns:a16="http://schemas.microsoft.com/office/drawing/2014/main" xmlns="" val="322636380"/>
                    </a:ext>
                  </a:extLst>
                </a:gridCol>
              </a:tblGrid>
              <a:tr h="278130">
                <a:tc>
                  <a:txBody>
                    <a:bodyPr/>
                    <a:lstStyle/>
                    <a:p>
                      <a:pPr algn="ctr"/>
                      <a:r>
                        <a:rPr lang="en-AU" sz="1600" b="1" dirty="0">
                          <a:latin typeface="Times New Roman" panose="02020603050405020304" pitchFamily="18" charset="0"/>
                          <a:cs typeface="Times New Roman" panose="02020603050405020304" pitchFamily="18" charset="0"/>
                        </a:rPr>
                        <a:t>Activity</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Duration (days)</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Mason per day</a:t>
                      </a:r>
                    </a:p>
                  </a:txBody>
                  <a:tcPr marL="68580" marR="68580" marT="34290" marB="34290"/>
                </a:tc>
                <a:extLst>
                  <a:ext uri="{0D108BD9-81ED-4DB2-BD59-A6C34878D82A}">
                    <a16:rowId xmlns:a16="http://schemas.microsoft.com/office/drawing/2014/main" xmlns="" val="2513098651"/>
                  </a:ext>
                </a:extLst>
              </a:tr>
              <a:tr h="278130">
                <a:tc>
                  <a:txBody>
                    <a:bodyPr/>
                    <a:lstStyle/>
                    <a:p>
                      <a:pPr algn="ctr"/>
                      <a:r>
                        <a:rPr lang="en-AU" sz="1600" b="1" dirty="0">
                          <a:latin typeface="Times New Roman" panose="02020603050405020304" pitchFamily="18" charset="0"/>
                          <a:cs typeface="Times New Roman" panose="02020603050405020304" pitchFamily="18" charset="0"/>
                        </a:rPr>
                        <a:t>1-2</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1</a:t>
                      </a:r>
                    </a:p>
                  </a:txBody>
                  <a:tcPr marL="68580" marR="68580" marT="34290" marB="34290"/>
                </a:tc>
                <a:extLst>
                  <a:ext uri="{0D108BD9-81ED-4DB2-BD59-A6C34878D82A}">
                    <a16:rowId xmlns:a16="http://schemas.microsoft.com/office/drawing/2014/main" xmlns="" val="2330312937"/>
                  </a:ext>
                </a:extLst>
              </a:tr>
              <a:tr h="278130">
                <a:tc>
                  <a:txBody>
                    <a:bodyPr/>
                    <a:lstStyle/>
                    <a:p>
                      <a:pPr algn="ctr"/>
                      <a:r>
                        <a:rPr lang="en-AU" sz="1600" b="1" dirty="0">
                          <a:latin typeface="Times New Roman" panose="02020603050405020304" pitchFamily="18" charset="0"/>
                          <a:cs typeface="Times New Roman" panose="02020603050405020304" pitchFamily="18" charset="0"/>
                        </a:rPr>
                        <a:t>2-3</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3</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2</a:t>
                      </a:r>
                    </a:p>
                  </a:txBody>
                  <a:tcPr marL="68580" marR="68580" marT="34290" marB="34290"/>
                </a:tc>
                <a:extLst>
                  <a:ext uri="{0D108BD9-81ED-4DB2-BD59-A6C34878D82A}">
                    <a16:rowId xmlns:a16="http://schemas.microsoft.com/office/drawing/2014/main" xmlns="" val="1995800526"/>
                  </a:ext>
                </a:extLst>
              </a:tr>
              <a:tr h="278130">
                <a:tc>
                  <a:txBody>
                    <a:bodyPr/>
                    <a:lstStyle/>
                    <a:p>
                      <a:pPr algn="ctr"/>
                      <a:r>
                        <a:rPr lang="en-AU" sz="1600" b="1" dirty="0">
                          <a:latin typeface="Times New Roman" panose="02020603050405020304" pitchFamily="18" charset="0"/>
                          <a:cs typeface="Times New Roman" panose="02020603050405020304" pitchFamily="18" charset="0"/>
                        </a:rPr>
                        <a:t>2-4</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3</a:t>
                      </a:r>
                    </a:p>
                  </a:txBody>
                  <a:tcPr marL="68580" marR="68580" marT="34290" marB="34290"/>
                </a:tc>
                <a:extLst>
                  <a:ext uri="{0D108BD9-81ED-4DB2-BD59-A6C34878D82A}">
                    <a16:rowId xmlns:a16="http://schemas.microsoft.com/office/drawing/2014/main" xmlns="" val="2746901078"/>
                  </a:ext>
                </a:extLst>
              </a:tr>
              <a:tr h="278130">
                <a:tc>
                  <a:txBody>
                    <a:bodyPr/>
                    <a:lstStyle/>
                    <a:p>
                      <a:pPr algn="ctr"/>
                      <a:r>
                        <a:rPr lang="en-AU" sz="1600" b="1" dirty="0">
                          <a:latin typeface="Times New Roman" panose="02020603050405020304" pitchFamily="18" charset="0"/>
                          <a:cs typeface="Times New Roman" panose="02020603050405020304" pitchFamily="18" charset="0"/>
                        </a:rPr>
                        <a:t>2-5</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1</a:t>
                      </a:r>
                    </a:p>
                  </a:txBody>
                  <a:tcPr marL="68580" marR="68580" marT="34290" marB="34290"/>
                </a:tc>
                <a:extLst>
                  <a:ext uri="{0D108BD9-81ED-4DB2-BD59-A6C34878D82A}">
                    <a16:rowId xmlns:a16="http://schemas.microsoft.com/office/drawing/2014/main" xmlns="" val="3849770126"/>
                  </a:ext>
                </a:extLst>
              </a:tr>
              <a:tr h="278130">
                <a:tc>
                  <a:txBody>
                    <a:bodyPr/>
                    <a:lstStyle/>
                    <a:p>
                      <a:pPr algn="ctr"/>
                      <a:r>
                        <a:rPr lang="en-AU" sz="1600" b="1" dirty="0">
                          <a:latin typeface="Times New Roman" panose="02020603050405020304" pitchFamily="18" charset="0"/>
                          <a:cs typeface="Times New Roman" panose="02020603050405020304" pitchFamily="18" charset="0"/>
                        </a:rPr>
                        <a:t>3-10</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2</a:t>
                      </a:r>
                    </a:p>
                  </a:txBody>
                  <a:tcPr marL="68580" marR="68580" marT="34290" marB="34290"/>
                </a:tc>
                <a:extLst>
                  <a:ext uri="{0D108BD9-81ED-4DB2-BD59-A6C34878D82A}">
                    <a16:rowId xmlns:a16="http://schemas.microsoft.com/office/drawing/2014/main" xmlns="" val="3698640106"/>
                  </a:ext>
                </a:extLst>
              </a:tr>
              <a:tr h="278130">
                <a:tc>
                  <a:txBody>
                    <a:bodyPr/>
                    <a:lstStyle/>
                    <a:p>
                      <a:pPr algn="ctr"/>
                      <a:r>
                        <a:rPr lang="en-AU" sz="1600" b="1" dirty="0">
                          <a:latin typeface="Times New Roman" panose="02020603050405020304" pitchFamily="18" charset="0"/>
                          <a:cs typeface="Times New Roman" panose="02020603050405020304" pitchFamily="18" charset="0"/>
                        </a:rPr>
                        <a:t>4-6</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3</a:t>
                      </a:r>
                    </a:p>
                  </a:txBody>
                  <a:tcPr marL="68580" marR="68580" marT="34290" marB="34290"/>
                </a:tc>
                <a:extLst>
                  <a:ext uri="{0D108BD9-81ED-4DB2-BD59-A6C34878D82A}">
                    <a16:rowId xmlns:a16="http://schemas.microsoft.com/office/drawing/2014/main" xmlns="" val="2295450992"/>
                  </a:ext>
                </a:extLst>
              </a:tr>
              <a:tr h="278130">
                <a:tc>
                  <a:txBody>
                    <a:bodyPr/>
                    <a:lstStyle/>
                    <a:p>
                      <a:pPr algn="ctr"/>
                      <a:r>
                        <a:rPr lang="en-AU" sz="1600" b="1" dirty="0">
                          <a:latin typeface="Times New Roman" panose="02020603050405020304" pitchFamily="18" charset="0"/>
                          <a:cs typeface="Times New Roman" panose="02020603050405020304" pitchFamily="18" charset="0"/>
                        </a:rPr>
                        <a:t>4-7</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3</a:t>
                      </a:r>
                    </a:p>
                  </a:txBody>
                  <a:tcPr marL="68580" marR="68580" marT="34290" marB="34290"/>
                </a:tc>
                <a:extLst>
                  <a:ext uri="{0D108BD9-81ED-4DB2-BD59-A6C34878D82A}">
                    <a16:rowId xmlns:a16="http://schemas.microsoft.com/office/drawing/2014/main" xmlns="" val="2757122961"/>
                  </a:ext>
                </a:extLst>
              </a:tr>
              <a:tr h="278130">
                <a:tc>
                  <a:txBody>
                    <a:bodyPr/>
                    <a:lstStyle/>
                    <a:p>
                      <a:pPr algn="ctr"/>
                      <a:r>
                        <a:rPr lang="en-AU" sz="1600" b="1" dirty="0">
                          <a:latin typeface="Times New Roman" panose="02020603050405020304" pitchFamily="18" charset="0"/>
                          <a:cs typeface="Times New Roman" panose="02020603050405020304" pitchFamily="18" charset="0"/>
                        </a:rPr>
                        <a:t>5-9</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4</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5</a:t>
                      </a:r>
                    </a:p>
                  </a:txBody>
                  <a:tcPr marL="68580" marR="68580" marT="34290" marB="34290"/>
                </a:tc>
                <a:extLst>
                  <a:ext uri="{0D108BD9-81ED-4DB2-BD59-A6C34878D82A}">
                    <a16:rowId xmlns:a16="http://schemas.microsoft.com/office/drawing/2014/main" xmlns="" val="3662792292"/>
                  </a:ext>
                </a:extLst>
              </a:tr>
              <a:tr h="278130">
                <a:tc>
                  <a:txBody>
                    <a:bodyPr/>
                    <a:lstStyle/>
                    <a:p>
                      <a:pPr algn="ctr"/>
                      <a:r>
                        <a:rPr lang="en-AU" sz="1600" b="1" dirty="0">
                          <a:latin typeface="Times New Roman" panose="02020603050405020304" pitchFamily="18" charset="0"/>
                          <a:cs typeface="Times New Roman" panose="02020603050405020304" pitchFamily="18" charset="0"/>
                        </a:rPr>
                        <a:t>6-8</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1</a:t>
                      </a:r>
                    </a:p>
                  </a:txBody>
                  <a:tcPr marL="68580" marR="68580" marT="34290" marB="34290"/>
                </a:tc>
                <a:extLst>
                  <a:ext uri="{0D108BD9-81ED-4DB2-BD59-A6C34878D82A}">
                    <a16:rowId xmlns:a16="http://schemas.microsoft.com/office/drawing/2014/main" xmlns="" val="2163265107"/>
                  </a:ext>
                </a:extLst>
              </a:tr>
              <a:tr h="278130">
                <a:tc>
                  <a:txBody>
                    <a:bodyPr/>
                    <a:lstStyle/>
                    <a:p>
                      <a:pPr algn="ctr"/>
                      <a:r>
                        <a:rPr lang="en-AU" sz="1600" b="1" dirty="0">
                          <a:latin typeface="Times New Roman" panose="02020603050405020304" pitchFamily="18" charset="0"/>
                          <a:cs typeface="Times New Roman" panose="02020603050405020304" pitchFamily="18" charset="0"/>
                        </a:rPr>
                        <a:t>7-9</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5</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1</a:t>
                      </a:r>
                    </a:p>
                  </a:txBody>
                  <a:tcPr marL="68580" marR="68580" marT="34290" marB="34290"/>
                </a:tc>
                <a:extLst>
                  <a:ext uri="{0D108BD9-81ED-4DB2-BD59-A6C34878D82A}">
                    <a16:rowId xmlns:a16="http://schemas.microsoft.com/office/drawing/2014/main" xmlns="" val="3604431880"/>
                  </a:ext>
                </a:extLst>
              </a:tr>
              <a:tr h="278130">
                <a:tc>
                  <a:txBody>
                    <a:bodyPr/>
                    <a:lstStyle/>
                    <a:p>
                      <a:pPr algn="ctr"/>
                      <a:r>
                        <a:rPr lang="en-AU" sz="1600" b="1" dirty="0">
                          <a:latin typeface="Times New Roman" panose="02020603050405020304" pitchFamily="18" charset="0"/>
                          <a:cs typeface="Times New Roman" panose="02020603050405020304" pitchFamily="18" charset="0"/>
                        </a:rPr>
                        <a:t>8-9</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3</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1</a:t>
                      </a:r>
                    </a:p>
                  </a:txBody>
                  <a:tcPr marL="68580" marR="68580" marT="34290" marB="34290"/>
                </a:tc>
                <a:extLst>
                  <a:ext uri="{0D108BD9-81ED-4DB2-BD59-A6C34878D82A}">
                    <a16:rowId xmlns:a16="http://schemas.microsoft.com/office/drawing/2014/main" xmlns="" val="4210800727"/>
                  </a:ext>
                </a:extLst>
              </a:tr>
              <a:tr h="278130">
                <a:tc>
                  <a:txBody>
                    <a:bodyPr/>
                    <a:lstStyle/>
                    <a:p>
                      <a:pPr algn="ctr"/>
                      <a:r>
                        <a:rPr lang="en-AU" sz="1600" b="1" dirty="0">
                          <a:latin typeface="Times New Roman" panose="02020603050405020304" pitchFamily="18" charset="0"/>
                          <a:cs typeface="Times New Roman" panose="02020603050405020304" pitchFamily="18" charset="0"/>
                        </a:rPr>
                        <a:t>9-11</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1</a:t>
                      </a:r>
                    </a:p>
                  </a:txBody>
                  <a:tcPr marL="68580" marR="68580" marT="34290" marB="34290"/>
                </a:tc>
                <a:extLst>
                  <a:ext uri="{0D108BD9-81ED-4DB2-BD59-A6C34878D82A}">
                    <a16:rowId xmlns:a16="http://schemas.microsoft.com/office/drawing/2014/main" xmlns="" val="3672053434"/>
                  </a:ext>
                </a:extLst>
              </a:tr>
              <a:tr h="278130">
                <a:tc>
                  <a:txBody>
                    <a:bodyPr/>
                    <a:lstStyle/>
                    <a:p>
                      <a:pPr algn="ctr"/>
                      <a:r>
                        <a:rPr lang="en-AU" sz="1600" b="1" dirty="0">
                          <a:latin typeface="Times New Roman" panose="02020603050405020304" pitchFamily="18" charset="0"/>
                          <a:cs typeface="Times New Roman" panose="02020603050405020304" pitchFamily="18" charset="0"/>
                        </a:rPr>
                        <a:t>10-11</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3</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1</a:t>
                      </a:r>
                    </a:p>
                  </a:txBody>
                  <a:tcPr marL="68580" marR="68580" marT="34290" marB="34290"/>
                </a:tc>
                <a:extLst>
                  <a:ext uri="{0D108BD9-81ED-4DB2-BD59-A6C34878D82A}">
                    <a16:rowId xmlns:a16="http://schemas.microsoft.com/office/drawing/2014/main" xmlns="" val="1587292826"/>
                  </a:ext>
                </a:extLst>
              </a:tr>
              <a:tr h="278130">
                <a:tc>
                  <a:txBody>
                    <a:bodyPr/>
                    <a:lstStyle/>
                    <a:p>
                      <a:pPr algn="ctr"/>
                      <a:r>
                        <a:rPr lang="en-AU" sz="1600" b="1" dirty="0">
                          <a:latin typeface="Times New Roman" panose="02020603050405020304" pitchFamily="18" charset="0"/>
                          <a:cs typeface="Times New Roman" panose="02020603050405020304" pitchFamily="18" charset="0"/>
                        </a:rPr>
                        <a:t>11-12</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2</a:t>
                      </a:r>
                    </a:p>
                  </a:txBody>
                  <a:tcPr marL="68580" marR="68580" marT="34290" marB="34290"/>
                </a:tc>
                <a:tc>
                  <a:txBody>
                    <a:bodyPr/>
                    <a:lstStyle/>
                    <a:p>
                      <a:pPr algn="ctr"/>
                      <a:r>
                        <a:rPr lang="en-AU" sz="1600" b="1" dirty="0">
                          <a:latin typeface="Times New Roman" panose="02020603050405020304" pitchFamily="18" charset="0"/>
                          <a:cs typeface="Times New Roman" panose="02020603050405020304" pitchFamily="18" charset="0"/>
                        </a:rPr>
                        <a:t>1</a:t>
                      </a:r>
                    </a:p>
                  </a:txBody>
                  <a:tcPr marL="68580" marR="68580" marT="34290" marB="34290"/>
                </a:tc>
                <a:extLst>
                  <a:ext uri="{0D108BD9-81ED-4DB2-BD59-A6C34878D82A}">
                    <a16:rowId xmlns:a16="http://schemas.microsoft.com/office/drawing/2014/main" xmlns="" val="1350599903"/>
                  </a:ext>
                </a:extLst>
              </a:tr>
            </a:tbl>
          </a:graphicData>
        </a:graphic>
      </p:graphicFrame>
      <p:sp>
        <p:nvSpPr>
          <p:cNvPr id="6" name="Rectangle 5"/>
          <p:cNvSpPr/>
          <p:nvPr/>
        </p:nvSpPr>
        <p:spPr>
          <a:xfrm>
            <a:off x="6431256" y="1865901"/>
            <a:ext cx="4795234" cy="3108543"/>
          </a:xfrm>
          <a:prstGeom prst="rect">
            <a:avLst/>
          </a:prstGeom>
        </p:spPr>
        <p:txBody>
          <a:bodyPr wrap="square">
            <a:spAutoFit/>
          </a:bodyPr>
          <a:lstStyle/>
          <a:p>
            <a:pPr algn="just"/>
            <a:r>
              <a:rPr lang="en-AU" sz="2800" b="1" dirty="0" smtClean="0">
                <a:latin typeface="Times New Roman" panose="02020603050405020304" pitchFamily="18" charset="0"/>
                <a:cs typeface="Times New Roman" panose="02020603050405020304" pitchFamily="18" charset="0"/>
              </a:rPr>
              <a:t>Draw the network diagram. Allocate the mason using early start schedule and late start schedule without extending the project duration if the manpower is limited to 10 numbers per day</a:t>
            </a:r>
            <a:endParaRPr lang="en-A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337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4552" y="1454351"/>
            <a:ext cx="9736428" cy="4413898"/>
          </a:xfrm>
        </p:spPr>
      </p:pic>
      <p:sp>
        <p:nvSpPr>
          <p:cNvPr id="5" name="Title 1"/>
          <p:cNvSpPr>
            <a:spLocks noGrp="1"/>
          </p:cNvSpPr>
          <p:nvPr>
            <p:ph type="title"/>
          </p:nvPr>
        </p:nvSpPr>
        <p:spPr>
          <a:xfrm>
            <a:off x="103030" y="128788"/>
            <a:ext cx="11697905"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smtClean="0">
                <a:solidFill>
                  <a:srgbClr val="002060"/>
                </a:solidFill>
                <a:latin typeface="Times New Roman" panose="02020603050405020304" pitchFamily="18" charset="0"/>
                <a:cs typeface="Times New Roman" panose="02020603050405020304" pitchFamily="18" charset="0"/>
              </a:rPr>
              <a:t>ALLOCATION EXAMPLE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05023" y="5786938"/>
            <a:ext cx="9367233" cy="1071062"/>
          </a:xfrm>
          <a:prstGeom prst="rect">
            <a:avLst/>
          </a:prstGeom>
        </p:spPr>
        <p:txBody>
          <a:bodyPr wrap="square">
            <a:spAutoFit/>
          </a:bodyPr>
          <a:lstStyle/>
          <a:p>
            <a:pPr algn="just">
              <a:lnSpc>
                <a:spcPct val="115000"/>
              </a:lnSpc>
            </a:pPr>
            <a:r>
              <a:rPr lang="en-US" sz="2400" b="1" dirty="0" smtClean="0">
                <a:solidFill>
                  <a:srgbClr val="C00000"/>
                </a:solidFill>
                <a:effectLst/>
                <a:latin typeface="Times New Roman" panose="02020603050405020304" pitchFamily="18" charset="0"/>
                <a:ea typeface="Arial-BoldMT"/>
                <a:cs typeface="Times New Roman" panose="02020603050405020304" pitchFamily="18" charset="0"/>
              </a:rPr>
              <a:t>Here the critical path is: 1-2-4-7-9-11-12, with the duration of 19 days. </a:t>
            </a:r>
            <a:endParaRPr lang="en-AU" sz="2400" b="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b="1" dirty="0" smtClean="0">
                <a:effectLst/>
                <a:latin typeface="Times New Roman" panose="02020603050405020304" pitchFamily="18" charset="0"/>
                <a:ea typeface="Arial-BoldMT"/>
              </a:rPr>
              <a:t/>
            </a:r>
            <a:br>
              <a:rPr lang="en-US" b="1" dirty="0" smtClean="0">
                <a:effectLst/>
                <a:latin typeface="Times New Roman" panose="02020603050405020304" pitchFamily="18" charset="0"/>
                <a:ea typeface="Arial-BoldMT"/>
              </a:rPr>
            </a:br>
            <a:endParaRPr lang="en-AU" dirty="0"/>
          </a:p>
        </p:txBody>
      </p:sp>
    </p:spTree>
    <p:extLst>
      <p:ext uri="{BB962C8B-B14F-4D97-AF65-F5344CB8AC3E}">
        <p14:creationId xmlns:p14="http://schemas.microsoft.com/office/powerpoint/2010/main" val="10876989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04304" y="248001"/>
            <a:ext cx="7340958" cy="5747358"/>
          </a:xfrm>
        </p:spPr>
      </p:pic>
      <p:sp>
        <p:nvSpPr>
          <p:cNvPr id="5" name="Rectangle 4"/>
          <p:cNvSpPr/>
          <p:nvPr/>
        </p:nvSpPr>
        <p:spPr>
          <a:xfrm>
            <a:off x="9045262" y="4798438"/>
            <a:ext cx="3023093" cy="1071062"/>
          </a:xfrm>
          <a:prstGeom prst="rect">
            <a:avLst/>
          </a:prstGeom>
        </p:spPr>
        <p:txBody>
          <a:bodyPr wrap="square">
            <a:spAutoFit/>
          </a:bodyPr>
          <a:lstStyle/>
          <a:p>
            <a:pPr algn="just">
              <a:lnSpc>
                <a:spcPct val="115000"/>
              </a:lnSpc>
            </a:pPr>
            <a:r>
              <a:rPr lang="en-US" sz="2000" b="1" dirty="0" smtClean="0">
                <a:solidFill>
                  <a:srgbClr val="C00000"/>
                </a:solidFill>
                <a:effectLst/>
                <a:latin typeface="Times New Roman" panose="02020603050405020304" pitchFamily="18" charset="0"/>
                <a:ea typeface="Arial-BoldMT"/>
                <a:cs typeface="Times New Roman" panose="02020603050405020304" pitchFamily="18" charset="0"/>
              </a:rPr>
              <a:t>Fig: Time Scale Network </a:t>
            </a:r>
            <a:r>
              <a:rPr lang="en-US" sz="2400" b="1" dirty="0" smtClean="0">
                <a:solidFill>
                  <a:srgbClr val="C00000"/>
                </a:solidFill>
                <a:effectLst/>
                <a:latin typeface="Times New Roman" panose="02020603050405020304" pitchFamily="18" charset="0"/>
                <a:ea typeface="Arial-BoldMT"/>
                <a:cs typeface="Times New Roman" panose="02020603050405020304" pitchFamily="18" charset="0"/>
              </a:rPr>
              <a:t> </a:t>
            </a:r>
            <a:endParaRPr lang="en-AU" sz="2400" b="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b="1" dirty="0" smtClean="0">
                <a:effectLst/>
                <a:latin typeface="Times New Roman" panose="02020603050405020304" pitchFamily="18" charset="0"/>
                <a:ea typeface="Arial-BoldMT"/>
              </a:rPr>
              <a:t/>
            </a:r>
            <a:br>
              <a:rPr lang="en-US" b="1" dirty="0" smtClean="0">
                <a:effectLst/>
                <a:latin typeface="Times New Roman" panose="02020603050405020304" pitchFamily="18" charset="0"/>
                <a:ea typeface="Arial-BoldMT"/>
              </a:rPr>
            </a:br>
            <a:endParaRPr lang="en-AU" dirty="0"/>
          </a:p>
        </p:txBody>
      </p:sp>
      <p:sp>
        <p:nvSpPr>
          <p:cNvPr id="6" name="Rectangle 5"/>
          <p:cNvSpPr/>
          <p:nvPr/>
        </p:nvSpPr>
        <p:spPr>
          <a:xfrm>
            <a:off x="759853" y="326488"/>
            <a:ext cx="2498501" cy="1071062"/>
          </a:xfrm>
          <a:prstGeom prst="rect">
            <a:avLst/>
          </a:prstGeom>
        </p:spPr>
        <p:txBody>
          <a:bodyPr wrap="square">
            <a:spAutoFit/>
          </a:bodyPr>
          <a:lstStyle/>
          <a:p>
            <a:pPr algn="just">
              <a:lnSpc>
                <a:spcPct val="115000"/>
              </a:lnSpc>
            </a:pPr>
            <a:r>
              <a:rPr lang="en-US" sz="2000" b="1" dirty="0" smtClean="0">
                <a:solidFill>
                  <a:srgbClr val="C00000"/>
                </a:solidFill>
                <a:effectLst/>
                <a:latin typeface="Times New Roman" panose="02020603050405020304" pitchFamily="18" charset="0"/>
                <a:ea typeface="Arial-BoldMT"/>
                <a:cs typeface="Times New Roman" panose="02020603050405020304" pitchFamily="18" charset="0"/>
              </a:rPr>
              <a:t>Using Early start</a:t>
            </a:r>
            <a:r>
              <a:rPr lang="en-US" sz="2400" b="1" dirty="0" smtClean="0">
                <a:solidFill>
                  <a:srgbClr val="C00000"/>
                </a:solidFill>
                <a:effectLst/>
                <a:latin typeface="Times New Roman" panose="02020603050405020304" pitchFamily="18" charset="0"/>
                <a:ea typeface="Arial-BoldMT"/>
                <a:cs typeface="Times New Roman" panose="02020603050405020304" pitchFamily="18" charset="0"/>
              </a:rPr>
              <a:t> </a:t>
            </a:r>
            <a:endParaRPr lang="en-AU" sz="2400" b="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b="1" dirty="0" smtClean="0">
                <a:effectLst/>
                <a:latin typeface="Times New Roman" panose="02020603050405020304" pitchFamily="18" charset="0"/>
                <a:ea typeface="Arial-BoldMT"/>
              </a:rPr>
              <a:t/>
            </a:r>
            <a:br>
              <a:rPr lang="en-US" b="1" dirty="0" smtClean="0">
                <a:effectLst/>
                <a:latin typeface="Times New Roman" panose="02020603050405020304" pitchFamily="18" charset="0"/>
                <a:ea typeface="Arial-BoldMT"/>
              </a:rPr>
            </a:br>
            <a:endParaRPr lang="en-AU" dirty="0"/>
          </a:p>
        </p:txBody>
      </p:sp>
      <p:cxnSp>
        <p:nvCxnSpPr>
          <p:cNvPr id="8" name="Straight Arrow Connector 7"/>
          <p:cNvCxnSpPr/>
          <p:nvPr/>
        </p:nvCxnSpPr>
        <p:spPr>
          <a:xfrm flipH="1">
            <a:off x="5473521" y="3966693"/>
            <a:ext cx="3902299" cy="140379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9277081" y="3727376"/>
            <a:ext cx="2519966" cy="1071062"/>
          </a:xfrm>
          <a:prstGeom prst="rect">
            <a:avLst/>
          </a:prstGeom>
        </p:spPr>
        <p:txBody>
          <a:bodyPr wrap="square">
            <a:spAutoFit/>
          </a:bodyPr>
          <a:lstStyle/>
          <a:p>
            <a:pPr algn="just">
              <a:lnSpc>
                <a:spcPct val="115000"/>
              </a:lnSpc>
            </a:pPr>
            <a:r>
              <a:rPr lang="en-US" sz="2000" b="1" dirty="0" smtClean="0">
                <a:solidFill>
                  <a:srgbClr val="C00000"/>
                </a:solidFill>
                <a:effectLst/>
                <a:latin typeface="Times New Roman" panose="02020603050405020304" pitchFamily="18" charset="0"/>
                <a:ea typeface="Arial-BoldMT"/>
                <a:cs typeface="Times New Roman" panose="02020603050405020304" pitchFamily="18" charset="0"/>
              </a:rPr>
              <a:t>Resource Histogram</a:t>
            </a:r>
            <a:r>
              <a:rPr lang="en-US" sz="2400" b="1" dirty="0" smtClean="0">
                <a:solidFill>
                  <a:srgbClr val="C00000"/>
                </a:solidFill>
                <a:effectLst/>
                <a:latin typeface="Times New Roman" panose="02020603050405020304" pitchFamily="18" charset="0"/>
                <a:ea typeface="Arial-BoldMT"/>
                <a:cs typeface="Times New Roman" panose="02020603050405020304" pitchFamily="18" charset="0"/>
              </a:rPr>
              <a:t> </a:t>
            </a:r>
            <a:endParaRPr lang="en-AU" sz="2400" b="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b="1" dirty="0" smtClean="0">
                <a:effectLst/>
                <a:latin typeface="Times New Roman" panose="02020603050405020304" pitchFamily="18" charset="0"/>
                <a:ea typeface="Arial-BoldMT"/>
              </a:rPr>
              <a:t/>
            </a:r>
            <a:br>
              <a:rPr lang="en-US" b="1" dirty="0" smtClean="0">
                <a:effectLst/>
                <a:latin typeface="Times New Roman" panose="02020603050405020304" pitchFamily="18" charset="0"/>
                <a:ea typeface="Arial-BoldMT"/>
              </a:rPr>
            </a:br>
            <a:endParaRPr lang="en-AU" dirty="0"/>
          </a:p>
        </p:txBody>
      </p:sp>
    </p:spTree>
    <p:extLst>
      <p:ext uri="{BB962C8B-B14F-4D97-AF65-F5344CB8AC3E}">
        <p14:creationId xmlns:p14="http://schemas.microsoft.com/office/powerpoint/2010/main" val="22545490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Here the mason limitation per day is 10 numbers and we can see clearly in the above figure that the mason exceeds the limited number in the day 7 and 8. </a:t>
            </a:r>
            <a:endParaRPr lang="en-US"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To </a:t>
            </a:r>
            <a:r>
              <a:rPr lang="en-US" b="1" dirty="0">
                <a:latin typeface="Times New Roman" panose="02020603050405020304" pitchFamily="18" charset="0"/>
                <a:cs typeface="Times New Roman" panose="02020603050405020304" pitchFamily="18" charset="0"/>
              </a:rPr>
              <a:t>overcome this, we have to use the available float of the non critical activity suitably. We shift the activity 5-9 by seven days.</a:t>
            </a:r>
            <a:endParaRPr lang="en-AU" b="1" dirty="0">
              <a:latin typeface="Times New Roman" panose="02020603050405020304" pitchFamily="18" charset="0"/>
              <a:cs typeface="Times New Roman" panose="02020603050405020304" pitchFamily="18" charset="0"/>
            </a:endParaRPr>
          </a:p>
          <a:p>
            <a:pPr marL="0" indent="0" algn="just">
              <a:lnSpc>
                <a:spcPct val="15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74561" y="339368"/>
            <a:ext cx="10515600"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RESOURCE</a:t>
            </a:r>
            <a:r>
              <a:rPr lang="en-AU" dirty="0" smtClean="0"/>
              <a:t> </a:t>
            </a:r>
            <a:r>
              <a:rPr lang="en-AU" sz="3600" b="1" dirty="0" smtClean="0">
                <a:solidFill>
                  <a:srgbClr val="002060"/>
                </a:solidFill>
                <a:latin typeface="Times New Roman" panose="02020603050405020304" pitchFamily="18" charset="0"/>
                <a:cs typeface="Times New Roman" panose="02020603050405020304" pitchFamily="18" charset="0"/>
              </a:rPr>
              <a:t>ALLOCATION EXAMPLE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11473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099" y="528034"/>
            <a:ext cx="8345509" cy="5872766"/>
          </a:xfrm>
          <a:prstGeom prst="rect">
            <a:avLst/>
          </a:prstGeom>
        </p:spPr>
      </p:pic>
      <p:sp>
        <p:nvSpPr>
          <p:cNvPr id="7" name="Rectangle 6"/>
          <p:cNvSpPr/>
          <p:nvPr/>
        </p:nvSpPr>
        <p:spPr>
          <a:xfrm>
            <a:off x="759853" y="133305"/>
            <a:ext cx="2498501" cy="1071062"/>
          </a:xfrm>
          <a:prstGeom prst="rect">
            <a:avLst/>
          </a:prstGeom>
        </p:spPr>
        <p:txBody>
          <a:bodyPr wrap="square">
            <a:spAutoFit/>
          </a:bodyPr>
          <a:lstStyle/>
          <a:p>
            <a:pPr algn="just">
              <a:lnSpc>
                <a:spcPct val="115000"/>
              </a:lnSpc>
            </a:pPr>
            <a:r>
              <a:rPr lang="en-US" sz="2000" b="1" dirty="0" smtClean="0">
                <a:solidFill>
                  <a:srgbClr val="C00000"/>
                </a:solidFill>
                <a:effectLst/>
                <a:latin typeface="Times New Roman" panose="02020603050405020304" pitchFamily="18" charset="0"/>
                <a:ea typeface="Arial-BoldMT"/>
                <a:cs typeface="Times New Roman" panose="02020603050405020304" pitchFamily="18" charset="0"/>
              </a:rPr>
              <a:t>Using Late start</a:t>
            </a:r>
            <a:r>
              <a:rPr lang="en-US" sz="2400" b="1" dirty="0" smtClean="0">
                <a:solidFill>
                  <a:srgbClr val="C00000"/>
                </a:solidFill>
                <a:effectLst/>
                <a:latin typeface="Times New Roman" panose="02020603050405020304" pitchFamily="18" charset="0"/>
                <a:ea typeface="Arial-BoldMT"/>
                <a:cs typeface="Times New Roman" panose="02020603050405020304" pitchFamily="18" charset="0"/>
              </a:rPr>
              <a:t> </a:t>
            </a:r>
            <a:endParaRPr lang="en-AU" sz="2400" b="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b="1" dirty="0" smtClean="0">
                <a:effectLst/>
                <a:latin typeface="Times New Roman" panose="02020603050405020304" pitchFamily="18" charset="0"/>
                <a:ea typeface="Arial-BoldMT"/>
              </a:rPr>
              <a:t/>
            </a:r>
            <a:br>
              <a:rPr lang="en-US" b="1" dirty="0" smtClean="0">
                <a:effectLst/>
                <a:latin typeface="Times New Roman" panose="02020603050405020304" pitchFamily="18" charset="0"/>
                <a:ea typeface="Arial-BoldMT"/>
              </a:rPr>
            </a:br>
            <a:endParaRPr lang="en-AU" dirty="0"/>
          </a:p>
        </p:txBody>
      </p:sp>
      <p:sp>
        <p:nvSpPr>
          <p:cNvPr id="8" name="Rectangle 7"/>
          <p:cNvSpPr/>
          <p:nvPr/>
        </p:nvSpPr>
        <p:spPr>
          <a:xfrm>
            <a:off x="8941745" y="4524614"/>
            <a:ext cx="3563156" cy="1071062"/>
          </a:xfrm>
          <a:prstGeom prst="rect">
            <a:avLst/>
          </a:prstGeom>
        </p:spPr>
        <p:txBody>
          <a:bodyPr wrap="square">
            <a:spAutoFit/>
          </a:bodyPr>
          <a:lstStyle/>
          <a:p>
            <a:pPr algn="just">
              <a:lnSpc>
                <a:spcPct val="115000"/>
              </a:lnSpc>
            </a:pPr>
            <a:r>
              <a:rPr lang="en-US" sz="2000" b="1" dirty="0" smtClean="0">
                <a:solidFill>
                  <a:srgbClr val="C00000"/>
                </a:solidFill>
                <a:effectLst/>
                <a:latin typeface="Times New Roman" panose="02020603050405020304" pitchFamily="18" charset="0"/>
                <a:ea typeface="Arial-BoldMT"/>
                <a:cs typeface="Times New Roman" panose="02020603050405020304" pitchFamily="18" charset="0"/>
              </a:rPr>
              <a:t>Fig: Time Scale Network </a:t>
            </a:r>
            <a:r>
              <a:rPr lang="en-US" sz="2400" b="1" dirty="0" smtClean="0">
                <a:solidFill>
                  <a:srgbClr val="C00000"/>
                </a:solidFill>
                <a:effectLst/>
                <a:latin typeface="Times New Roman" panose="02020603050405020304" pitchFamily="18" charset="0"/>
                <a:ea typeface="Arial-BoldMT"/>
                <a:cs typeface="Times New Roman" panose="02020603050405020304" pitchFamily="18" charset="0"/>
              </a:rPr>
              <a:t>. </a:t>
            </a:r>
            <a:endParaRPr lang="en-AU" sz="2400" b="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b="1" dirty="0" smtClean="0">
                <a:effectLst/>
                <a:latin typeface="Times New Roman" panose="02020603050405020304" pitchFamily="18" charset="0"/>
                <a:ea typeface="Arial-BoldMT"/>
              </a:rPr>
              <a:t/>
            </a:r>
            <a:br>
              <a:rPr lang="en-US" b="1" dirty="0" smtClean="0">
                <a:effectLst/>
                <a:latin typeface="Times New Roman" panose="02020603050405020304" pitchFamily="18" charset="0"/>
                <a:ea typeface="Arial-BoldMT"/>
              </a:rPr>
            </a:br>
            <a:endParaRPr lang="en-AU" dirty="0"/>
          </a:p>
        </p:txBody>
      </p:sp>
    </p:spTree>
    <p:extLst>
      <p:ext uri="{BB962C8B-B14F-4D97-AF65-F5344CB8AC3E}">
        <p14:creationId xmlns:p14="http://schemas.microsoft.com/office/powerpoint/2010/main" val="1577232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776" y="-137638"/>
            <a:ext cx="10515600" cy="1325563"/>
          </a:xfrm>
        </p:spPr>
        <p:txBody>
          <a:bodyPr/>
          <a:lstStyle/>
          <a:p>
            <a:pPr algn="ctr"/>
            <a:r>
              <a:rPr lang="en-AU" sz="3600" b="1" dirty="0">
                <a:solidFill>
                  <a:srgbClr val="002060"/>
                </a:solidFill>
                <a:latin typeface="Times New Roman" panose="02020603050405020304" pitchFamily="18" charset="0"/>
                <a:cs typeface="Times New Roman" panose="02020603050405020304" pitchFamily="18" charset="0"/>
              </a:rPr>
              <a:t>MULTIPLE</a:t>
            </a:r>
            <a:r>
              <a:rPr lang="en-AU" dirty="0" smtClean="0"/>
              <a:t> </a:t>
            </a:r>
            <a:r>
              <a:rPr lang="en-AU" sz="3600" b="1" dirty="0">
                <a:solidFill>
                  <a:srgbClr val="002060"/>
                </a:solidFill>
                <a:latin typeface="Times New Roman" panose="02020603050405020304" pitchFamily="18" charset="0"/>
                <a:cs typeface="Times New Roman" panose="02020603050405020304" pitchFamily="18" charset="0"/>
              </a:rPr>
              <a:t>PROJECT SCHEDULING </a:t>
            </a:r>
          </a:p>
        </p:txBody>
      </p:sp>
      <p:sp>
        <p:nvSpPr>
          <p:cNvPr id="3" name="Content Placeholder 2"/>
          <p:cNvSpPr>
            <a:spLocks noGrp="1"/>
          </p:cNvSpPr>
          <p:nvPr>
            <p:ph idx="1"/>
          </p:nvPr>
        </p:nvSpPr>
        <p:spPr>
          <a:xfrm>
            <a:off x="524539" y="982802"/>
            <a:ext cx="9447597" cy="6047725"/>
          </a:xfrm>
        </p:spPr>
        <p:txBody>
          <a:bodyPr>
            <a:normAutofit/>
          </a:bodyPr>
          <a:lstStyle/>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Scheduling </a:t>
            </a:r>
            <a:r>
              <a:rPr lang="en-AU" b="1" dirty="0">
                <a:solidFill>
                  <a:srgbClr val="FF0000"/>
                </a:solidFill>
                <a:latin typeface="Times New Roman" panose="02020603050405020304" pitchFamily="18" charset="0"/>
                <a:cs typeface="Times New Roman" panose="02020603050405020304" pitchFamily="18" charset="0"/>
              </a:rPr>
              <a:t>two or more projects simultaneously</a:t>
            </a:r>
            <a:r>
              <a:rPr lang="en-AU" b="1" dirty="0">
                <a:latin typeface="Times New Roman" panose="02020603050405020304" pitchFamily="18" charset="0"/>
                <a:cs typeface="Times New Roman" panose="02020603050405020304" pitchFamily="18" charset="0"/>
              </a:rPr>
              <a:t> (i.e., starting at the same point in time and each continuing thereafter), such that the sum of weighted project delays is minimized</a:t>
            </a:r>
            <a:r>
              <a:rPr lang="en-AU" b="1" dirty="0" smtClean="0">
                <a:latin typeface="Times New Roman" panose="02020603050405020304" pitchFamily="18" charset="0"/>
                <a:cs typeface="Times New Roman" panose="02020603050405020304" pitchFamily="18" charset="0"/>
              </a:rPr>
              <a:t>. [7]</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large project is generally </a:t>
            </a:r>
            <a:r>
              <a:rPr lang="en-US" b="1" dirty="0">
                <a:solidFill>
                  <a:srgbClr val="FF0000"/>
                </a:solidFill>
                <a:latin typeface="Times New Roman" panose="02020603050405020304" pitchFamily="18" charset="0"/>
                <a:cs typeface="Times New Roman" panose="02020603050405020304" pitchFamily="18" charset="0"/>
              </a:rPr>
              <a:t>broken down into convenient sub-projects </a:t>
            </a:r>
            <a:r>
              <a:rPr lang="en-US" b="1" dirty="0">
                <a:latin typeface="Times New Roman" panose="02020603050405020304" pitchFamily="18" charset="0"/>
                <a:cs typeface="Times New Roman" panose="02020603050405020304" pitchFamily="18" charset="0"/>
              </a:rPr>
              <a:t>and each sub-subproject can be analyzed as an independent project</a:t>
            </a:r>
            <a:r>
              <a:rPr lang="en-US" b="1" dirty="0" smtClean="0">
                <a:latin typeface="Times New Roman" panose="02020603050405020304" pitchFamily="18" charset="0"/>
                <a:cs typeface="Times New Roman" panose="02020603050405020304" pitchFamily="18" charset="0"/>
              </a:rPr>
              <a:t>.</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However</a:t>
            </a:r>
            <a:r>
              <a:rPr lang="en-US" b="1" dirty="0">
                <a:latin typeface="Times New Roman" panose="02020603050405020304" pitchFamily="18" charset="0"/>
                <a:cs typeface="Times New Roman" panose="02020603050405020304" pitchFamily="18" charset="0"/>
              </a:rPr>
              <a:t>, situations may occur where the beginning or the end of a sub-project may depend on the beginning or the end of one or more different sub-projects. </a:t>
            </a:r>
            <a:endParaRPr lang="en-US"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7590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6685" y="955571"/>
            <a:ext cx="9030176" cy="5617757"/>
          </a:xfrm>
        </p:spPr>
        <p:txBody>
          <a:bodyPr>
            <a:normAutofit fontScale="92500" lnSpcReduction="10000"/>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As the resource allocation program involves </a:t>
            </a:r>
            <a:r>
              <a:rPr lang="en-US" b="1" dirty="0">
                <a:solidFill>
                  <a:srgbClr val="FF0000"/>
                </a:solidFill>
                <a:latin typeface="Times New Roman" panose="02020603050405020304" pitchFamily="18" charset="0"/>
                <a:cs typeface="Times New Roman" panose="02020603050405020304" pitchFamily="18" charset="0"/>
              </a:rPr>
              <a:t>allocation of resources to a number of sub-projects at a time</a:t>
            </a:r>
            <a:r>
              <a:rPr lang="en-US" b="1" dirty="0">
                <a:latin typeface="Times New Roman" panose="02020603050405020304" pitchFamily="18" charset="0"/>
                <a:cs typeface="Times New Roman" panose="02020603050405020304" pitchFamily="18" charset="0"/>
              </a:rPr>
              <a:t>, this is commonly known as multiple project scheduling.</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Two </a:t>
            </a:r>
            <a:r>
              <a:rPr lang="en-US" b="1" dirty="0">
                <a:latin typeface="Times New Roman" panose="02020603050405020304" pitchFamily="18" charset="0"/>
                <a:cs typeface="Times New Roman" panose="02020603050405020304" pitchFamily="18" charset="0"/>
              </a:rPr>
              <a:t>types of situations arise during the multiple project scheduling.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particular type of resource may be required at the same time for the execution of two sub projects, or entirely different project. In such case, scheduling should be so done that there is no time clash.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When a project is divided into several sub-projects, there are events common to more than one sub-project. Such common events are known as interface events because they act as linking elements between the sub </a:t>
            </a:r>
            <a:r>
              <a:rPr lang="en-US" b="1" dirty="0" smtClean="0">
                <a:latin typeface="Times New Roman" panose="02020603050405020304" pitchFamily="18" charset="0"/>
                <a:cs typeface="Times New Roman" panose="02020603050405020304" pitchFamily="18" charset="0"/>
              </a:rPr>
              <a:t>projects.</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063823" y="0"/>
            <a:ext cx="10262660" cy="1325563"/>
          </a:xfrm>
        </p:spPr>
        <p:txBody>
          <a:bodyPr>
            <a:no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MULTIPLE</a:t>
            </a:r>
            <a:r>
              <a:rPr lang="en-AU" sz="3600" dirty="0" smtClean="0">
                <a:latin typeface="Times New Roman" panose="02020603050405020304" pitchFamily="18" charset="0"/>
                <a:cs typeface="Times New Roman" panose="02020603050405020304" pitchFamily="18" charset="0"/>
              </a:rPr>
              <a:t> </a:t>
            </a:r>
            <a:r>
              <a:rPr lang="en-AU" sz="3600" b="1" dirty="0">
                <a:solidFill>
                  <a:srgbClr val="002060"/>
                </a:solidFill>
                <a:latin typeface="Times New Roman" panose="02020603050405020304" pitchFamily="18" charset="0"/>
                <a:cs typeface="Times New Roman" panose="02020603050405020304" pitchFamily="18" charset="0"/>
              </a:rPr>
              <a:t>PROJECT </a:t>
            </a:r>
            <a:r>
              <a:rPr lang="en-AU" sz="3600" b="1" dirty="0" smtClean="0">
                <a:solidFill>
                  <a:srgbClr val="002060"/>
                </a:solidFill>
                <a:latin typeface="Times New Roman" panose="02020603050405020304" pitchFamily="18" charset="0"/>
                <a:cs typeface="Times New Roman" panose="02020603050405020304" pitchFamily="18" charset="0"/>
              </a:rPr>
              <a:t>SCHEDULING (Cont’d…) </a:t>
            </a:r>
            <a:br>
              <a:rPr lang="en-AU" sz="3600" b="1" dirty="0" smtClean="0">
                <a:solidFill>
                  <a:srgbClr val="002060"/>
                </a:solidFill>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61989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6614"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idx="1"/>
          </p:nvPr>
        </p:nvSpPr>
        <p:spPr>
          <a:xfrm>
            <a:off x="514650" y="926653"/>
            <a:ext cx="8948528" cy="5612169"/>
          </a:xfrm>
        </p:spPr>
        <p:txBody>
          <a:bodyPr>
            <a:normAutofit lnSpcReduction="10000"/>
          </a:bodyPr>
          <a:lstStyle/>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[1] </a:t>
            </a:r>
            <a:r>
              <a:rPr lang="en-AU" b="1" i="1" dirty="0" smtClean="0">
                <a:latin typeface="Times New Roman" panose="02020603050405020304" pitchFamily="18" charset="0"/>
                <a:cs typeface="Times New Roman" panose="02020603050405020304" pitchFamily="18" charset="0"/>
              </a:rPr>
              <a:t>Fundamentals of PERT/CPM and Project Management</a:t>
            </a:r>
            <a:r>
              <a:rPr lang="en-AU" b="1" dirty="0" smtClean="0">
                <a:latin typeface="Times New Roman" panose="02020603050405020304" pitchFamily="18" charset="0"/>
                <a:cs typeface="Times New Roman" panose="02020603050405020304" pitchFamily="18" charset="0"/>
              </a:rPr>
              <a:t>: S. K. </a:t>
            </a:r>
            <a:r>
              <a:rPr lang="en-AU" b="1" dirty="0" err="1" smtClean="0">
                <a:latin typeface="Times New Roman" panose="02020603050405020304" pitchFamily="18" charset="0"/>
                <a:cs typeface="Times New Roman" panose="02020603050405020304" pitchFamily="18" charset="0"/>
              </a:rPr>
              <a:t>Bhattacharjee</a:t>
            </a:r>
            <a:r>
              <a:rPr lang="en-AU" b="1" dirty="0" smtClean="0">
                <a:latin typeface="Times New Roman" panose="02020603050405020304" pitchFamily="18" charset="0"/>
                <a:cs typeface="Times New Roman" panose="02020603050405020304" pitchFamily="18" charset="0"/>
              </a:rPr>
              <a:t>, Second Edition, Khanna Publishers, New Delhi, India, 2002.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[2] </a:t>
            </a:r>
            <a:r>
              <a:rPr lang="en-AU" b="1" i="1" dirty="0" smtClean="0">
                <a:latin typeface="Times New Roman" panose="02020603050405020304" pitchFamily="18" charset="0"/>
                <a:cs typeface="Times New Roman" panose="02020603050405020304" pitchFamily="18" charset="0"/>
              </a:rPr>
              <a:t>Project Management</a:t>
            </a:r>
            <a:r>
              <a:rPr lang="en-AU" b="1" dirty="0" smtClean="0">
                <a:latin typeface="Times New Roman" panose="02020603050405020304" pitchFamily="18" charset="0"/>
                <a:cs typeface="Times New Roman" panose="02020603050405020304" pitchFamily="18" charset="0"/>
              </a:rPr>
              <a:t>: K. </a:t>
            </a:r>
            <a:r>
              <a:rPr lang="en-AU" b="1" dirty="0" err="1" smtClean="0">
                <a:latin typeface="Times New Roman" panose="02020603050405020304" pitchFamily="18" charset="0"/>
                <a:cs typeface="Times New Roman" panose="02020603050405020304" pitchFamily="18" charset="0"/>
              </a:rPr>
              <a:t>Nagarajan</a:t>
            </a:r>
            <a:r>
              <a:rPr lang="en-AU" b="1" dirty="0" smtClean="0">
                <a:latin typeface="Times New Roman" panose="02020603050405020304" pitchFamily="18" charset="0"/>
                <a:cs typeface="Times New Roman" panose="02020603050405020304" pitchFamily="18" charset="0"/>
              </a:rPr>
              <a:t>, New Age International (P) Ltd. Publishers, New Delhi, India, 2001.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[3] </a:t>
            </a:r>
            <a:r>
              <a:rPr lang="en-AU" b="1" i="1" dirty="0" smtClean="0">
                <a:latin typeface="Times New Roman" panose="02020603050405020304" pitchFamily="18" charset="0"/>
                <a:cs typeface="Times New Roman" panose="02020603050405020304" pitchFamily="18" charset="0"/>
              </a:rPr>
              <a:t>PROJECT MANAGEMENT A System Approach to Planning, Scheduling and Controlling </a:t>
            </a:r>
            <a:r>
              <a:rPr lang="en-AU" b="1" dirty="0" smtClean="0">
                <a:latin typeface="Times New Roman" panose="02020603050405020304" pitchFamily="18" charset="0"/>
                <a:cs typeface="Times New Roman" panose="02020603050405020304" pitchFamily="18" charset="0"/>
              </a:rPr>
              <a:t>: Harold </a:t>
            </a:r>
            <a:r>
              <a:rPr lang="en-AU" b="1" dirty="0" err="1" smtClean="0">
                <a:latin typeface="Times New Roman" panose="02020603050405020304" pitchFamily="18" charset="0"/>
                <a:cs typeface="Times New Roman" panose="02020603050405020304" pitchFamily="18" charset="0"/>
              </a:rPr>
              <a:t>Krezner</a:t>
            </a:r>
            <a:r>
              <a:rPr lang="en-AU" b="1" dirty="0" smtClean="0">
                <a:latin typeface="Times New Roman" panose="02020603050405020304" pitchFamily="18" charset="0"/>
                <a:cs typeface="Times New Roman" panose="02020603050405020304" pitchFamily="18" charset="0"/>
              </a:rPr>
              <a:t>, Second Edition, CBS publishers and distributors, New Delhi, India, 1987.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[4] </a:t>
            </a:r>
            <a:r>
              <a:rPr lang="en-AU" b="1" i="1" dirty="0" smtClean="0">
                <a:latin typeface="Times New Roman" panose="02020603050405020304" pitchFamily="18" charset="0"/>
                <a:cs typeface="Times New Roman" panose="02020603050405020304" pitchFamily="18" charset="0"/>
              </a:rPr>
              <a:t>Project Planning and Control with PERT and CPM</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Dr.</a:t>
            </a:r>
            <a:r>
              <a:rPr lang="en-AU" b="1" dirty="0" smtClean="0">
                <a:latin typeface="Times New Roman" panose="02020603050405020304" pitchFamily="18" charset="0"/>
                <a:cs typeface="Times New Roman" panose="02020603050405020304" pitchFamily="18" charset="0"/>
              </a:rPr>
              <a:t> B.C. </a:t>
            </a:r>
            <a:r>
              <a:rPr lang="en-AU" b="1" dirty="0" err="1" smtClean="0">
                <a:latin typeface="Times New Roman" panose="02020603050405020304" pitchFamily="18" charset="0"/>
                <a:cs typeface="Times New Roman" panose="02020603050405020304" pitchFamily="18" charset="0"/>
              </a:rPr>
              <a:t>Punmia</a:t>
            </a:r>
            <a:r>
              <a:rPr lang="en-AU" b="1" dirty="0" smtClean="0">
                <a:latin typeface="Times New Roman" panose="02020603050405020304" pitchFamily="18" charset="0"/>
                <a:cs typeface="Times New Roman" panose="02020603050405020304" pitchFamily="18" charset="0"/>
              </a:rPr>
              <a:t> and </a:t>
            </a:r>
            <a:r>
              <a:rPr lang="en-AU" b="1" dirty="0" err="1" smtClean="0">
                <a:latin typeface="Times New Roman" panose="02020603050405020304" pitchFamily="18" charset="0"/>
                <a:cs typeface="Times New Roman" panose="02020603050405020304" pitchFamily="18" charset="0"/>
              </a:rPr>
              <a:t>K.K.Khandelwal</a:t>
            </a:r>
            <a:r>
              <a:rPr lang="en-AU" b="1" dirty="0" smtClean="0">
                <a:latin typeface="Times New Roman" panose="02020603050405020304" pitchFamily="18" charset="0"/>
                <a:cs typeface="Times New Roman" panose="02020603050405020304" pitchFamily="18" charset="0"/>
              </a:rPr>
              <a:t>, Third Edition, </a:t>
            </a:r>
            <a:r>
              <a:rPr lang="en-AU" b="1" dirty="0" err="1" smtClean="0">
                <a:latin typeface="Times New Roman" panose="02020603050405020304" pitchFamily="18" charset="0"/>
                <a:cs typeface="Times New Roman" panose="02020603050405020304" pitchFamily="18" charset="0"/>
              </a:rPr>
              <a:t>Laxmi</a:t>
            </a:r>
            <a:r>
              <a:rPr lang="en-AU" b="1" dirty="0" smtClean="0">
                <a:latin typeface="Times New Roman" panose="02020603050405020304" pitchFamily="18" charset="0"/>
                <a:cs typeface="Times New Roman" panose="02020603050405020304" pitchFamily="18" charset="0"/>
              </a:rPr>
              <a:t> Publications (P) Ltd, New Delhi, </a:t>
            </a:r>
            <a:r>
              <a:rPr lang="en-AU" b="1" dirty="0" err="1" smtClean="0">
                <a:latin typeface="Times New Roman" panose="02020603050405020304" pitchFamily="18" charset="0"/>
                <a:cs typeface="Times New Roman" panose="02020603050405020304" pitchFamily="18" charset="0"/>
              </a:rPr>
              <a:t>Inida</a:t>
            </a:r>
            <a:r>
              <a:rPr lang="en-AU" b="1" dirty="0" smtClean="0">
                <a:latin typeface="Times New Roman" panose="02020603050405020304" pitchFamily="18" charset="0"/>
                <a:cs typeface="Times New Roman" panose="02020603050405020304" pitchFamily="18" charset="0"/>
              </a:rPr>
              <a:t>, 1987. </a:t>
            </a:r>
          </a:p>
          <a:p>
            <a:pPr marL="0" indent="0" algn="just">
              <a:lnSpc>
                <a:spcPct val="11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6487363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[5] </a:t>
            </a:r>
            <a:r>
              <a:rPr lang="en-AU" b="1" i="1" dirty="0" smtClean="0">
                <a:latin typeface="Times New Roman" panose="02020603050405020304" pitchFamily="18" charset="0"/>
                <a:cs typeface="Times New Roman" panose="02020603050405020304" pitchFamily="18" charset="0"/>
              </a:rPr>
              <a:t>Construction Management And Accounts</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B.L.Gupta</a:t>
            </a:r>
            <a:r>
              <a:rPr lang="en-AU" b="1" dirty="0" smtClean="0">
                <a:latin typeface="Times New Roman" panose="02020603050405020304" pitchFamily="18" charset="0"/>
                <a:cs typeface="Times New Roman" panose="02020603050405020304" pitchFamily="18" charset="0"/>
              </a:rPr>
              <a:t> and Amit Gupta, Third Edition, Standard Publishers Distributors, New Delhi, India, 2000.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[6] </a:t>
            </a:r>
            <a:r>
              <a:rPr lang="en-AU" b="1" dirty="0" smtClean="0">
                <a:latin typeface="Times New Roman" panose="02020603050405020304" pitchFamily="18" charset="0"/>
                <a:cs typeface="Times New Roman" panose="02020603050405020304" pitchFamily="18" charset="0"/>
                <a:hlinkClick r:id="rId2"/>
              </a:rPr>
              <a:t>https</a:t>
            </a:r>
            <a:r>
              <a:rPr lang="en-AU" b="1" dirty="0">
                <a:latin typeface="Times New Roman" panose="02020603050405020304" pitchFamily="18" charset="0"/>
                <a:cs typeface="Times New Roman" panose="02020603050405020304" pitchFamily="18" charset="0"/>
                <a:hlinkClick r:id="rId2"/>
              </a:rPr>
              <a:t>://</a:t>
            </a:r>
            <a:r>
              <a:rPr lang="en-AU" b="1" dirty="0" smtClean="0">
                <a:latin typeface="Times New Roman" panose="02020603050405020304" pitchFamily="18" charset="0"/>
                <a:cs typeface="Times New Roman" panose="02020603050405020304" pitchFamily="18" charset="0"/>
                <a:hlinkClick r:id="rId2"/>
              </a:rPr>
              <a:t>www.saviom.com/blog/resource-allocation-a-guide-on-how-to-apply-it-on-project-management</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[7] </a:t>
            </a:r>
            <a:r>
              <a:rPr lang="en-AU" b="1" dirty="0" smtClean="0">
                <a:latin typeface="Times New Roman" panose="02020603050405020304" pitchFamily="18" charset="0"/>
                <a:cs typeface="Times New Roman" panose="02020603050405020304" pitchFamily="18" charset="0"/>
                <a:hlinkClick r:id="rId3"/>
              </a:rPr>
              <a:t>https://www.tandfonline.com/doi/abs/</a:t>
            </a:r>
            <a:r>
              <a:rPr lang="en-AU" b="1" dirty="0" smtClean="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15580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4685</TotalTime>
  <Words>2595</Words>
  <Application>Microsoft Office PowerPoint</Application>
  <PresentationFormat>Widescreen</PresentationFormat>
  <Paragraphs>345</Paragraphs>
  <Slides>34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Arial</vt:lpstr>
      <vt:lpstr>Arial-BoldMT</vt:lpstr>
      <vt:lpstr>Calibri</vt:lpstr>
      <vt:lpstr>Calibri Light</vt:lpstr>
      <vt:lpstr>Cambria Math</vt:lpstr>
      <vt:lpstr>Constantia</vt:lpstr>
      <vt:lpstr>Times New Roman</vt:lpstr>
      <vt:lpstr>Wingdings</vt:lpstr>
      <vt:lpstr>Office Theme</vt:lpstr>
      <vt:lpstr>COURSE TITLE PROJECT ENGINEERING</vt:lpstr>
      <vt:lpstr>Learning Objective</vt:lpstr>
      <vt:lpstr>PROGRAM EVALUATION AND REVIEW TECHNIQUE (PERT)</vt:lpstr>
      <vt:lpstr>PROGRAM EVALUATION AND REVIEW TECHNIQUE (PERT) (Cont’d..) </vt:lpstr>
      <vt:lpstr>PROGRAM EVALUATION AND REVIEW TECHNIQUE (PERT) (Cont’d..) </vt:lpstr>
      <vt:lpstr>PROGRAM EVALUATION AND REVIEW TECHNIQUE (PERT) (Cont’d..) </vt:lpstr>
      <vt:lpstr>PROGRAM EVALUATION AND REVIEW TECHNIQUE (PERT) (Cont’d..) </vt:lpstr>
      <vt:lpstr>PROGRAM EVALUATION AND REVIEW TECHNIQUE (PERT) (Cont’d..) </vt:lpstr>
      <vt:lpstr>PROGRAM EVALUATION AND REVIEW TECHNIQUE (PERT) (Cont’d..) </vt:lpstr>
      <vt:lpstr>PROGRAM EVALUATION AND REVIEW TECHNIQUE (PERT) (Cont’d..) </vt:lpstr>
      <vt:lpstr>PROGRAM EVALUATION AND REVIEW TECHNIQUE (PERT) (Cont’d..) </vt:lpstr>
      <vt:lpstr>PERT NUMERICAL EXAMPLE</vt:lpstr>
      <vt:lpstr>PERT NUMERICAL EXAMPLE (Cont’d…)</vt:lpstr>
      <vt:lpstr>PERT NUMERICAL EXAMPLE (Cont’d…)</vt:lpstr>
      <vt:lpstr>DIFFERENCE BETWEEN CPM AND PERT</vt:lpstr>
      <vt:lpstr>PROJECT SCHEDULING WITH LIMITED RESOURCES</vt:lpstr>
      <vt:lpstr>PROJECT SCHEDULING WITH LIMITED RESOURCES (Cont’d…) </vt:lpstr>
      <vt:lpstr>PROJECT SCHEDULING WITH LIMITED RESOURCES (Cont’d…) </vt:lpstr>
      <vt:lpstr>RESOURCE ALLOCATION</vt:lpstr>
      <vt:lpstr>RESOURCE ALLOCATION (Cont’d…) </vt:lpstr>
      <vt:lpstr>RESOURCE ALLOCATION (Cont’d…) </vt:lpstr>
      <vt:lpstr>RESOURCE ALLOCATION (Cont’d…) </vt:lpstr>
      <vt:lpstr>RESOURCE ALLOCATION (Cont’d…) </vt:lpstr>
      <vt:lpstr>RESOURCE ALLOCATION (Cont’d…) </vt:lpstr>
      <vt:lpstr>RESOURCE ALLOCATION (Cont’d…) </vt:lpstr>
      <vt:lpstr>RESOURCE ALLOCATION EXAMPLE [4]</vt:lpstr>
      <vt:lpstr>RESOURCE ALLOCATION EXAMPLE (Cont’d…)</vt:lpstr>
      <vt:lpstr>PowerPoint Presentation</vt:lpstr>
      <vt:lpstr>RESOURCE ALLOCATION EXAMPLE (Cont’d…)</vt:lpstr>
      <vt:lpstr>PowerPoint Presentation</vt:lpstr>
      <vt:lpstr>MULTIPLE PROJECT SCHEDULING </vt:lpstr>
      <vt:lpstr>MULTIPLE PROJECT SCHEDULING (Cont’d…)   </vt:lpstr>
      <vt:lpstr>REFERENCES</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Dell</cp:lastModifiedBy>
  <cp:revision>55</cp:revision>
  <dcterms:created xsi:type="dcterms:W3CDTF">2023-03-25T13:52:05Z</dcterms:created>
  <dcterms:modified xsi:type="dcterms:W3CDTF">2023-05-04T14:50:18Z</dcterms:modified>
</cp:coreProperties>
</file>