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69" r:id="rId14"/>
    <p:sldId id="271" r:id="rId15"/>
    <p:sldId id="272" r:id="rId16"/>
    <p:sldId id="273" r:id="rId17"/>
    <p:sldId id="278" r:id="rId18"/>
    <p:sldId id="274" r:id="rId19"/>
    <p:sldId id="275" r:id="rId20"/>
    <p:sldId id="277" r:id="rId21"/>
    <p:sldId id="276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5366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3282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1977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844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974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0661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8579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8828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680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67212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393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D0859-3C9A-4F9C-85AE-39DAEFD4075A}" type="datetimeFigureOut">
              <a:rPr lang="en-AU" smtClean="0"/>
              <a:t>9/05/2023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FF4D-8FCF-44B7-AABB-CB5EC034E91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59730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business.adobe.com/blog/basics/monitoring-controlling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projectmanagementacademy.net/resources/blog/control-schedule-in-project-management/" TargetMode="External"/><Relationship Id="rId2" Type="http://schemas.openxmlformats.org/officeDocument/2006/relationships/hyperlink" Target="https://project-management-knowledge.com/definitions/c/control-schedul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09916" y="1843814"/>
            <a:ext cx="9792428" cy="46213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4 - (</a:t>
            </a:r>
            <a:r>
              <a:rPr lang="en-A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 </a:t>
            </a:r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8) </a:t>
            </a:r>
          </a:p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CONTROLLING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A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A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monitoring and controlling, project control system, project control cycle and schedule control. 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20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078532" cy="478738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monitoring and controlling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system.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cycle.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control.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33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  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90600" y="23418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Recalling the Project Life Cycle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45142" y="2477037"/>
            <a:ext cx="1503612" cy="1056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ight Arrow 5"/>
          <p:cNvSpPr/>
          <p:nvPr/>
        </p:nvSpPr>
        <p:spPr>
          <a:xfrm>
            <a:off x="2680949" y="2779690"/>
            <a:ext cx="656823" cy="450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ounded Rectangle 6"/>
          <p:cNvSpPr/>
          <p:nvPr/>
        </p:nvSpPr>
        <p:spPr>
          <a:xfrm>
            <a:off x="3321674" y="2477036"/>
            <a:ext cx="1378039" cy="1056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ounded Rectangle 8"/>
          <p:cNvSpPr/>
          <p:nvPr/>
        </p:nvSpPr>
        <p:spPr>
          <a:xfrm>
            <a:off x="5285702" y="2427669"/>
            <a:ext cx="1378039" cy="1056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Right Arrow 9"/>
          <p:cNvSpPr/>
          <p:nvPr/>
        </p:nvSpPr>
        <p:spPr>
          <a:xfrm>
            <a:off x="4716884" y="2715296"/>
            <a:ext cx="568817" cy="450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ounded Rectangle 10"/>
          <p:cNvSpPr/>
          <p:nvPr/>
        </p:nvSpPr>
        <p:spPr>
          <a:xfrm>
            <a:off x="7264758" y="2354688"/>
            <a:ext cx="1804121" cy="1056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Right Arrow 11"/>
          <p:cNvSpPr/>
          <p:nvPr/>
        </p:nvSpPr>
        <p:spPr>
          <a:xfrm>
            <a:off x="6680914" y="2661634"/>
            <a:ext cx="566671" cy="450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Rounded Rectangle 12"/>
          <p:cNvSpPr/>
          <p:nvPr/>
        </p:nvSpPr>
        <p:spPr>
          <a:xfrm>
            <a:off x="9766478" y="2354688"/>
            <a:ext cx="1851341" cy="1056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Right Arrow 13"/>
          <p:cNvSpPr/>
          <p:nvPr/>
        </p:nvSpPr>
        <p:spPr>
          <a:xfrm>
            <a:off x="9089804" y="2627290"/>
            <a:ext cx="655750" cy="450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TextBox 14"/>
          <p:cNvSpPr txBox="1"/>
          <p:nvPr/>
        </p:nvSpPr>
        <p:spPr>
          <a:xfrm>
            <a:off x="1049626" y="2627290"/>
            <a:ext cx="1725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Initiation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16" name="TextBox 15"/>
          <p:cNvSpPr txBox="1"/>
          <p:nvPr/>
        </p:nvSpPr>
        <p:spPr>
          <a:xfrm>
            <a:off x="3158002" y="2694093"/>
            <a:ext cx="1725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17" name="TextBox 16"/>
          <p:cNvSpPr txBox="1"/>
          <p:nvPr/>
        </p:nvSpPr>
        <p:spPr>
          <a:xfrm>
            <a:off x="5111836" y="2661634"/>
            <a:ext cx="1725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18" name="TextBox 17"/>
          <p:cNvSpPr txBox="1"/>
          <p:nvPr/>
        </p:nvSpPr>
        <p:spPr>
          <a:xfrm>
            <a:off x="7221833" y="2446190"/>
            <a:ext cx="18470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  <a:endParaRPr lang="en-AU" dirty="0"/>
          </a:p>
        </p:txBody>
      </p:sp>
      <p:sp>
        <p:nvSpPr>
          <p:cNvPr id="19" name="TextBox 18"/>
          <p:cNvSpPr txBox="1"/>
          <p:nvPr/>
        </p:nvSpPr>
        <p:spPr>
          <a:xfrm>
            <a:off x="9669895" y="2554309"/>
            <a:ext cx="2071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Termination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0" name="TextBox 19"/>
          <p:cNvSpPr txBox="1"/>
          <p:nvPr/>
        </p:nvSpPr>
        <p:spPr>
          <a:xfrm>
            <a:off x="1145142" y="3734873"/>
            <a:ext cx="1327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Assessment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22397" y="3790920"/>
            <a:ext cx="1327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Study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85701" y="3790919"/>
            <a:ext cx="1327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Detailed Design Report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81555" y="3790920"/>
            <a:ext cx="1327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Controlling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878630" y="3790920"/>
            <a:ext cx="1327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Handover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7264758" y="3078051"/>
            <a:ext cx="0" cy="24598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306614" y="4997003"/>
            <a:ext cx="4035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Finally The PROJECT BEGINS!!!!</a:t>
            </a:r>
            <a:endParaRPr lang="en-A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6993228" y="1559752"/>
            <a:ext cx="2331076" cy="343725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1873706"/>
      </p:ext>
    </p:extLst>
  </p:cSld>
  <p:clrMapOvr>
    <a:masterClrMapping/>
  </p:clrMapOvr>
  <p:transition advTm="1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80" y="-94891"/>
            <a:ext cx="1023811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80" y="1010537"/>
            <a:ext cx="9340960" cy="539026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completion of all the paper works until the engineering and design phase in a project life cycle, project enters into the implementation phase.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During the implementation phase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works are translated into reality or physical form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major role of the project manager is to observe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the project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in accordance with the planned standard or not.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comparing the actual field performance with the planned data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taking some actions is called the project monitoring and controlling.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91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259" y="1626294"/>
            <a:ext cx="10515600" cy="492115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Evaluation are essential tools, which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 the efficiency of on-going projects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 selection and design of future projects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monitoring and controlling means actively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reviewing the status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it proceeds, evaluating potential obstacles, and implementing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helps the project team to make a rational and improved decision about the project performance. It is must for achieving the objective of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8048" y="197214"/>
            <a:ext cx="10129861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64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875" y="1332750"/>
            <a:ext cx="9313997" cy="53440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</a:t>
            </a:r>
            <a:r>
              <a:rPr lang="en-AU" dirty="0" smtClean="0"/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simply means to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 a constant check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progress of the project activities systematically.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 information on the progress of the project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review and analyse the project implementation.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means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sufficient intelligence is gained on the status of the project so that an accurate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timely evaluation can be conducted.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aims to ensure that project inputs, schedules, outputs and other actions are proceeding according to the plan.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5392" y="127959"/>
            <a:ext cx="1009960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9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3" y="1402371"/>
            <a:ext cx="9085822" cy="5212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simply means to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appraise or set value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It is the appraisal of how the project work is going on.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is an objective and systematic judgmental process for determining relevance, efficiency effectiveness and impact of project performance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done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 project implementation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to improve future project planning and decision making.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usually an ongoing activity throughout the life of the project whereas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is periodic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6533" y="163072"/>
            <a:ext cx="10048092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57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276" y="1081355"/>
            <a:ext cx="9357849" cy="525419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objectives of project evaluation are: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verify whether the project implementation progress is as planned.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take corrective measures for deviations in performance.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ascertain that actual costs are within the budgets.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ensure that quality standards are being attained.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report project progress status to customer as needed.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identify unexpected problem areas and manage them.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bring about overall improvement in project performance to achieve project objectives.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25880" y="0"/>
            <a:ext cx="11352362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60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45" y="954626"/>
            <a:ext cx="9508273" cy="544617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Evaluation 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On-going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is conducted during the implementation phase and its purpose is to correct deficiencies as they occur to improve project performance. </a:t>
            </a:r>
          </a:p>
          <a:p>
            <a:pPr marL="514350" indent="-514350" algn="just">
              <a:lnSpc>
                <a:spcPct val="100000"/>
              </a:lnSpc>
              <a:buAutoNum type="alphaLcParenR" startAt="2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Mid-term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is carried out mid way during implementation and its purpose is to improve implementation. </a:t>
            </a:r>
          </a:p>
          <a:p>
            <a:pPr marL="514350" indent="-514350" algn="just">
              <a:lnSpc>
                <a:spcPct val="100000"/>
              </a:lnSpc>
              <a:buAutoNum type="alphaLcParenR" startAt="3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is conducted after project completion and it provides lessons for future project planning. </a:t>
            </a:r>
          </a:p>
          <a:p>
            <a:pPr marL="514350" indent="-514350" algn="just">
              <a:lnSpc>
                <a:spcPct val="100000"/>
              </a:lnSpc>
              <a:buAutoNum type="alphaLcParenR" startAt="3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 post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is conducted some years after project completion to evaluate the impact of the project.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7430" y="0"/>
            <a:ext cx="10738449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81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117" y="1195943"/>
            <a:ext cx="9244743" cy="5186632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is the management function of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comparing the actual achievements with the planned ones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every stage and taking necessary action, if required, to ensure the attainment of the planned goals.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ensures that right things are done in right manner at right time.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purpose of controlling is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regulate results by changing activities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to conserve the project’s resources.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816994" y="287851"/>
            <a:ext cx="891110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31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692" y="1140700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three step processes – measuring, evaluating and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correcting. [6]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264" y="2017448"/>
            <a:ext cx="3944714" cy="3702508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7692" y="66470"/>
            <a:ext cx="10690954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8978" y="1691079"/>
            <a:ext cx="6621203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91440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Measuring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	Determining through formal and informal reports the degree to which the progress towards objective is being made</a:t>
            </a:r>
            <a:endParaRPr lang="en-AU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91440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Evaluating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	Determining cause of and possible ways to act upon significant deviations from planned performances</a:t>
            </a:r>
            <a:endParaRPr lang="en-AU" sz="2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91440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Correcting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	Taking control action to correct an unfavorable trends or to take advantage of an unusually favorable trend </a:t>
            </a:r>
            <a:endParaRPr lang="en-A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3612" y="5719956"/>
            <a:ext cx="2593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Project Controlling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7470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060" y="1100081"/>
            <a:ext cx="9278054" cy="5231707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Areas of control</a:t>
            </a:r>
            <a:endParaRPr lang="en-A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managing a project three important resource parameters - quality (performances), cost, and progress (time) - need control. So the areas of control are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 (time)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(according to schedule)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control,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(according to allocated budget) and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 (performance)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(according to specification)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must control these three resource parameters – progress (time) cost, and quality (performances),) – in an integrated manner, not in isolation.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2708" y="76443"/>
            <a:ext cx="1008794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CONROLLING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10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654" y="-112609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187" y="742756"/>
            <a:ext cx="11007307" cy="6020353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System is a process or mechanism for continuing regular monitoring and controlling of a project.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process to guarantee that the design requirements, budget and schedule are met by the project team. [7]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any project objective begins to slip, the project control system should identify the deviation early and allow a correction to be made.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serves two major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(a)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Ensures regular monitoring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performances</a:t>
            </a: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(b)  Motivates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personnel to strive for achieving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objectives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2749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729" y="1623919"/>
            <a:ext cx="10515600" cy="4911352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system should be designed by considering question such as: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set the standards?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realistic are the standards?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clear are they?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output activities, behaviour should be monitored?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Should we monitor people?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rapidly should be reported?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9576" y="123079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7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655" y="1431896"/>
            <a:ext cx="9169711" cy="491181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Followings are some of the important information a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ontrol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ystem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provide to the project manager: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True picture of work progress.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cost and schedule performance.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problems.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level of summarization of the problems and action take.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Validity of milestone in terms of time and audit requirements (auditability)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20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0997" y="1450989"/>
            <a:ext cx="7974106" cy="4429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24566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0220" y="6006175"/>
            <a:ext cx="465928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>
              <a:lnSpc>
                <a:spcPct val="115000"/>
              </a:lnSpc>
              <a:tabLst>
                <a:tab pos="1729740" algn="l"/>
              </a:tabLs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Figure: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Project Control System (PCS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[5]</a:t>
            </a:r>
            <a:endParaRPr lang="en-AU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523" y="877716"/>
            <a:ext cx="9202217" cy="528129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Prerequisites: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Thorough planning of the work to be performed to complete the project.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estimation of time, labours and costs.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Clear communication of the scope of required tasks.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Timely accounting of physical progress and cost expenditures.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re-estimation of the time and cost to complete the remaining work.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Frequent periodic comparison of actual progress with the standard.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66234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79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791" y="637208"/>
            <a:ext cx="9627248" cy="5892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Difficulties in implementing project control system: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management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gaps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Uniqueness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 and its organization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Complex characteristics of project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Human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factors: training, philosophies, culture, attitude, intensions, norms, values, resistance to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etc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Difficulties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keeping track of performance and expenditure of complex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coordination and communication because of several organizations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involved.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66835" y="-310805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376688" y="5489911"/>
            <a:ext cx="9986514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and change and poor control and information system.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88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657" y="690900"/>
            <a:ext cx="10515600" cy="603062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Necessity of control mechanism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1647" y="-147918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298729"/>
              </p:ext>
            </p:extLst>
          </p:nvPr>
        </p:nvGraphicFramePr>
        <p:xfrm>
          <a:off x="511667" y="1132900"/>
          <a:ext cx="10515600" cy="50023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79818"/>
                <a:gridCol w="3472547"/>
                <a:gridCol w="3109072"/>
                <a:gridCol w="3054163"/>
              </a:tblGrid>
              <a:tr h="490422"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S.N.</a:t>
                      </a:r>
                      <a:endParaRPr lang="en-AU" sz="24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 </a:t>
                      </a:r>
                      <a:endParaRPr lang="en-AU" sz="24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Cost </a:t>
                      </a:r>
                      <a:endParaRPr lang="en-AU" sz="24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Performance</a:t>
                      </a:r>
                      <a:endParaRPr lang="en-AU" sz="2400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Technical difficulties take</a:t>
                      </a:r>
                      <a:r>
                        <a:rPr lang="en-A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longer than planned to solve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Technical difficulties requires additional cost.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Unexpected technical problem arise.</a:t>
                      </a:r>
                      <a:r>
                        <a:rPr lang="en-A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Initial time estimates were optimistic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scope of the work increases.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Sufficient resources are not available in time.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Task sequencing was incorrect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initial bids or estimates were low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Quality or reliability problem arise.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 in client specifications required additional work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Reporting was untimely</a:t>
                      </a:r>
                      <a:r>
                        <a:rPr lang="en-A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poor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Client requires changes in the specification.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Changes in government policies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Control was not exercised in time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Pace of technological changes is too fast.</a:t>
                      </a:r>
                      <a:r>
                        <a:rPr lang="en-A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51981"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required input were not available when needed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A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Price</a:t>
                      </a:r>
                      <a:r>
                        <a:rPr lang="en-AU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inputs increased. </a:t>
                      </a:r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A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111905" y="6022025"/>
            <a:ext cx="2695837" cy="603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 source: [8]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07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881" y="-9740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CYCLE </a:t>
            </a:r>
          </a:p>
        </p:txBody>
      </p:sp>
      <p:sp>
        <p:nvSpPr>
          <p:cNvPr id="4" name="Oval 3"/>
          <p:cNvSpPr/>
          <p:nvPr/>
        </p:nvSpPr>
        <p:spPr>
          <a:xfrm>
            <a:off x="4596523" y="886436"/>
            <a:ext cx="1447800" cy="1219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2031" y="1115037"/>
            <a:ext cx="12860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</a:t>
            </a:r>
          </a:p>
          <a:p>
            <a:pPr algn="ctr"/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 rot="18869547">
            <a:off x="6680908" y="1095520"/>
            <a:ext cx="586582" cy="1944032"/>
          </a:xfrm>
          <a:prstGeom prst="curvedLeftArrow">
            <a:avLst>
              <a:gd name="adj1" fmla="val 80000"/>
              <a:gd name="adj2" fmla="val 160000"/>
              <a:gd name="adj3" fmla="val 5547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730123" y="2639036"/>
            <a:ext cx="1371600" cy="1219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53922" y="2715237"/>
            <a:ext cx="1524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444123" y="4315436"/>
            <a:ext cx="1600200" cy="13716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58335" y="4363597"/>
            <a:ext cx="1371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Cost/ Schedule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Engineers 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234323" y="2639036"/>
            <a:ext cx="1447800" cy="1219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34323" y="2867637"/>
            <a:ext cx="152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</a:t>
            </a:r>
          </a:p>
          <a:p>
            <a:pPr algn="ctr"/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7" name="AutoShape 3"/>
          <p:cNvSpPr>
            <a:spLocks noChangeArrowheads="1"/>
          </p:cNvSpPr>
          <p:nvPr/>
        </p:nvSpPr>
        <p:spPr bwMode="auto">
          <a:xfrm rot="-40218131">
            <a:off x="6376710" y="3879018"/>
            <a:ext cx="800100" cy="2041525"/>
          </a:xfrm>
          <a:prstGeom prst="curvedLeftArrow">
            <a:avLst>
              <a:gd name="adj1" fmla="val 39266"/>
              <a:gd name="adj2" fmla="val 102063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 rot="13687007">
            <a:off x="2810918" y="4278392"/>
            <a:ext cx="1784875" cy="457200"/>
          </a:xfrm>
          <a:prstGeom prst="curvedDownArrow">
            <a:avLst>
              <a:gd name="adj1" fmla="val 59236"/>
              <a:gd name="adj2" fmla="val 118472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9" name="AutoShape 5"/>
          <p:cNvSpPr>
            <a:spLocks noChangeArrowheads="1"/>
          </p:cNvSpPr>
          <p:nvPr/>
        </p:nvSpPr>
        <p:spPr bwMode="auto">
          <a:xfrm rot="36764348">
            <a:off x="3465818" y="1132050"/>
            <a:ext cx="843397" cy="1746945"/>
          </a:xfrm>
          <a:prstGeom prst="curvedLeftArrow">
            <a:avLst>
              <a:gd name="adj1" fmla="val 70400"/>
              <a:gd name="adj2" fmla="val 140800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5282323" y="2181836"/>
            <a:ext cx="0" cy="2133600"/>
          </a:xfrm>
          <a:prstGeom prst="line">
            <a:avLst/>
          </a:prstGeom>
          <a:noFill/>
          <a:ln w="38100">
            <a:solidFill>
              <a:srgbClr val="000000"/>
            </a:solidFill>
            <a:prstDash val="dash"/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1" name="AutoShape 7"/>
          <p:cNvSpPr>
            <a:spLocks noChangeArrowheads="1"/>
          </p:cNvSpPr>
          <p:nvPr/>
        </p:nvSpPr>
        <p:spPr bwMode="auto">
          <a:xfrm rot="-25589440">
            <a:off x="5991827" y="1913585"/>
            <a:ext cx="571500" cy="1257300"/>
          </a:xfrm>
          <a:prstGeom prst="curvedLeftArrow">
            <a:avLst>
              <a:gd name="adj1" fmla="val 44000"/>
              <a:gd name="adj2" fmla="val 88000"/>
              <a:gd name="adj3" fmla="val 3333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 rot="2853860">
            <a:off x="6596619" y="1491768"/>
            <a:ext cx="198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itchFamily="18" charset="0"/>
              </a:rPr>
              <a:t>Initiate plan</a:t>
            </a:r>
            <a:endParaRPr lang="en-US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8101723" y="2791437"/>
            <a:ext cx="171450" cy="257175"/>
          </a:xfrm>
          <a:custGeom>
            <a:avLst/>
            <a:gdLst/>
            <a:ahLst/>
            <a:cxnLst>
              <a:cxn ang="0">
                <a:pos x="0" y="225"/>
              </a:cxn>
              <a:cxn ang="0">
                <a:pos x="45" y="195"/>
              </a:cxn>
              <a:cxn ang="0">
                <a:pos x="150" y="165"/>
              </a:cxn>
              <a:cxn ang="0">
                <a:pos x="165" y="75"/>
              </a:cxn>
              <a:cxn ang="0">
                <a:pos x="210" y="45"/>
              </a:cxn>
              <a:cxn ang="0">
                <a:pos x="225" y="0"/>
              </a:cxn>
            </a:cxnLst>
            <a:rect l="0" t="0" r="r" b="b"/>
            <a:pathLst>
              <a:path w="225" h="225">
                <a:moveTo>
                  <a:pt x="0" y="225"/>
                </a:moveTo>
                <a:cubicBezTo>
                  <a:pt x="15" y="215"/>
                  <a:pt x="28" y="202"/>
                  <a:pt x="45" y="195"/>
                </a:cubicBezTo>
                <a:cubicBezTo>
                  <a:pt x="79" y="181"/>
                  <a:pt x="124" y="191"/>
                  <a:pt x="150" y="165"/>
                </a:cubicBezTo>
                <a:cubicBezTo>
                  <a:pt x="172" y="143"/>
                  <a:pt x="151" y="102"/>
                  <a:pt x="165" y="75"/>
                </a:cubicBezTo>
                <a:cubicBezTo>
                  <a:pt x="173" y="59"/>
                  <a:pt x="195" y="55"/>
                  <a:pt x="210" y="45"/>
                </a:cubicBezTo>
                <a:cubicBezTo>
                  <a:pt x="215" y="30"/>
                  <a:pt x="225" y="0"/>
                  <a:pt x="225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 rot="2995731">
            <a:off x="7915414" y="2486397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itchFamily="18" charset="0"/>
              </a:rPr>
              <a:t>External </a:t>
            </a:r>
            <a:r>
              <a:rPr lang="en-US" sz="2000" b="1" dirty="0" smtClean="0">
                <a:solidFill>
                  <a:srgbClr val="3128EA"/>
                </a:solidFill>
                <a:latin typeface="Times New Roman" panose="02020603050405020304" pitchFamily="18" charset="0"/>
                <a:cs typeface="Times New Roman" pitchFamily="18" charset="0"/>
              </a:rPr>
              <a:t>factors  </a:t>
            </a:r>
            <a:endParaRPr lang="en-US" sz="2000" dirty="0">
              <a:solidFill>
                <a:srgbClr val="3128E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 rot="5400000">
            <a:off x="7073023" y="4734536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itchFamily="18" charset="0"/>
              </a:rPr>
              <a:t>Actual field data</a:t>
            </a: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4444123" y="5687036"/>
            <a:ext cx="2171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itchFamily="18" charset="0"/>
              </a:rPr>
              <a:t>Historical data </a:t>
            </a:r>
            <a:r>
              <a:rPr lang="en-US" sz="2000" b="1" dirty="0" smtClean="0">
                <a:solidFill>
                  <a:srgbClr val="3128EA"/>
                </a:solidFill>
                <a:latin typeface="Times New Roman" panose="02020603050405020304" pitchFamily="18" charset="0"/>
                <a:cs typeface="Times New Roman" pitchFamily="18" charset="0"/>
              </a:rPr>
              <a:t>base  </a:t>
            </a:r>
            <a:endParaRPr lang="en-US" sz="2000" b="1" dirty="0">
              <a:solidFill>
                <a:srgbClr val="3128EA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037" name="Freeform 13"/>
          <p:cNvSpPr>
            <a:spLocks/>
          </p:cNvSpPr>
          <p:nvPr/>
        </p:nvSpPr>
        <p:spPr bwMode="auto">
          <a:xfrm flipH="1">
            <a:off x="5225173" y="5610836"/>
            <a:ext cx="285750" cy="228600"/>
          </a:xfrm>
          <a:custGeom>
            <a:avLst/>
            <a:gdLst/>
            <a:ahLst/>
            <a:cxnLst>
              <a:cxn ang="0">
                <a:pos x="0" y="225"/>
              </a:cxn>
              <a:cxn ang="0">
                <a:pos x="45" y="195"/>
              </a:cxn>
              <a:cxn ang="0">
                <a:pos x="150" y="165"/>
              </a:cxn>
              <a:cxn ang="0">
                <a:pos x="165" y="75"/>
              </a:cxn>
              <a:cxn ang="0">
                <a:pos x="210" y="45"/>
              </a:cxn>
              <a:cxn ang="0">
                <a:pos x="225" y="0"/>
              </a:cxn>
            </a:cxnLst>
            <a:rect l="0" t="0" r="r" b="b"/>
            <a:pathLst>
              <a:path w="225" h="225">
                <a:moveTo>
                  <a:pt x="0" y="225"/>
                </a:moveTo>
                <a:cubicBezTo>
                  <a:pt x="15" y="215"/>
                  <a:pt x="28" y="202"/>
                  <a:pt x="45" y="195"/>
                </a:cubicBezTo>
                <a:cubicBezTo>
                  <a:pt x="79" y="181"/>
                  <a:pt x="124" y="191"/>
                  <a:pt x="150" y="165"/>
                </a:cubicBezTo>
                <a:cubicBezTo>
                  <a:pt x="172" y="143"/>
                  <a:pt x="151" y="102"/>
                  <a:pt x="165" y="75"/>
                </a:cubicBezTo>
                <a:cubicBezTo>
                  <a:pt x="173" y="59"/>
                  <a:pt x="195" y="55"/>
                  <a:pt x="210" y="45"/>
                </a:cubicBezTo>
                <a:cubicBezTo>
                  <a:pt x="215" y="30"/>
                  <a:pt x="225" y="0"/>
                  <a:pt x="225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 rot="15986800">
            <a:off x="1887609" y="4323314"/>
            <a:ext cx="1623249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itchFamily="18" charset="0"/>
              </a:rPr>
              <a:t>Analyze, recommend action </a:t>
            </a:r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 rot="17031896">
            <a:off x="2017937" y="1484090"/>
            <a:ext cx="158925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itchFamily="18" charset="0"/>
              </a:rPr>
              <a:t>Adjust plan as needed 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1396123" y="2105636"/>
            <a:ext cx="1028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2000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itchFamily="18" charset="0"/>
              </a:rPr>
              <a:t>Outside input</a:t>
            </a:r>
          </a:p>
        </p:txBody>
      </p:sp>
      <p:sp>
        <p:nvSpPr>
          <p:cNvPr id="1041" name="Freeform 17"/>
          <p:cNvSpPr>
            <a:spLocks/>
          </p:cNvSpPr>
          <p:nvPr/>
        </p:nvSpPr>
        <p:spPr bwMode="auto">
          <a:xfrm flipH="1">
            <a:off x="2005723" y="2715236"/>
            <a:ext cx="285750" cy="228600"/>
          </a:xfrm>
          <a:custGeom>
            <a:avLst/>
            <a:gdLst/>
            <a:ahLst/>
            <a:cxnLst>
              <a:cxn ang="0">
                <a:pos x="0" y="225"/>
              </a:cxn>
              <a:cxn ang="0">
                <a:pos x="45" y="195"/>
              </a:cxn>
              <a:cxn ang="0">
                <a:pos x="150" y="165"/>
              </a:cxn>
              <a:cxn ang="0">
                <a:pos x="165" y="75"/>
              </a:cxn>
              <a:cxn ang="0">
                <a:pos x="210" y="45"/>
              </a:cxn>
              <a:cxn ang="0">
                <a:pos x="225" y="0"/>
              </a:cxn>
            </a:cxnLst>
            <a:rect l="0" t="0" r="r" b="b"/>
            <a:pathLst>
              <a:path w="225" h="225">
                <a:moveTo>
                  <a:pt x="0" y="225"/>
                </a:moveTo>
                <a:cubicBezTo>
                  <a:pt x="15" y="215"/>
                  <a:pt x="28" y="202"/>
                  <a:pt x="45" y="195"/>
                </a:cubicBezTo>
                <a:cubicBezTo>
                  <a:pt x="79" y="181"/>
                  <a:pt x="124" y="191"/>
                  <a:pt x="150" y="165"/>
                </a:cubicBezTo>
                <a:cubicBezTo>
                  <a:pt x="172" y="143"/>
                  <a:pt x="151" y="102"/>
                  <a:pt x="165" y="75"/>
                </a:cubicBezTo>
                <a:cubicBezTo>
                  <a:pt x="173" y="59"/>
                  <a:pt x="195" y="55"/>
                  <a:pt x="210" y="45"/>
                </a:cubicBezTo>
                <a:cubicBezTo>
                  <a:pt x="215" y="30"/>
                  <a:pt x="225" y="0"/>
                  <a:pt x="225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2" name="Text Box 18"/>
          <p:cNvSpPr txBox="1">
            <a:spLocks noChangeArrowheads="1"/>
          </p:cNvSpPr>
          <p:nvPr/>
        </p:nvSpPr>
        <p:spPr bwMode="auto">
          <a:xfrm>
            <a:off x="4366168" y="2667409"/>
            <a:ext cx="105925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en-US" sz="1600" b="1" dirty="0">
                <a:latin typeface="Times New Roman" panose="02020603050405020304" pitchFamily="18" charset="0"/>
                <a:cs typeface="Times New Roman" pitchFamily="18" charset="0"/>
              </a:rPr>
              <a:t>Use to compare to actual data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280678" y="5687036"/>
            <a:ext cx="238719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>
              <a:lnSpc>
                <a:spcPct val="115000"/>
              </a:lnSpc>
              <a:tabLst>
                <a:tab pos="1729740" algn="l"/>
              </a:tabLs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Figure Source: [7]</a:t>
            </a:r>
            <a:endParaRPr lang="en-AU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11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369" y="985608"/>
            <a:ext cx="11000522" cy="53972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control cycle begins with the initial project plan.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a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budget, schedule and other planning information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staffing and administrative procedures.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as equipment, people and materials that are needed at job site.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plan is used to initiate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operations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supervisors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responsible for the productive utilization of resources.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factors  such as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strike, vandalism, bad weather or other events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difficult to predict and affect the field operations.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48803" y="0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 (Cont’d..)  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68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169" y="1209653"/>
            <a:ext cx="10224752" cy="5023722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arrow between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operation and cost/schedule engineers block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of the actual information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field.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cost/schedule engineer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represents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coordination of data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field and comparison with the initial plan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 data base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permanent storage of information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use by the company in future job planning.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arrow between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cost/schedule engineers and project manager block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(spreading)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status reports to the project team.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91992" y="-115910"/>
            <a:ext cx="8885349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 (Cont’d..)  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62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864" y="805668"/>
            <a:ext cx="11047663" cy="5888430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block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decision point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control process. The goal of the project control system is to deliver to the decision makers accurate and timely project status information so that intelligent decisions can be made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input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come in the form of technical staff or consultant support.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arrow from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back to field operation represents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completion of project control cycle. Management has made a decision and final instructions are now being given to the field.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58651" y="-90152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 (Cont’d..)  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4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641" y="879598"/>
            <a:ext cx="10515600" cy="4351338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control cycle is a </a:t>
            </a:r>
            <a:r>
              <a:rPr lang="en-US" b="1" dirty="0">
                <a:solidFill>
                  <a:srgbClr val="3128E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feedback loop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all the participants with a measure as to the success of their past decision.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control cycle as three step process of measuring, evaluating and correcting, the project control cycle may also be presented as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follows: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0432" y="3293095"/>
            <a:ext cx="7824158" cy="2738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4712" y="-126788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CONTROL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 (Cont’d..)  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8270" y="6031881"/>
            <a:ext cx="3588483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>
              <a:lnSpc>
                <a:spcPct val="115000"/>
              </a:lnSpc>
              <a:tabLst>
                <a:tab pos="1729740" algn="l"/>
              </a:tabLs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Figure : Project Control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ycle</a:t>
            </a:r>
            <a:endParaRPr lang="en-AU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96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57" y="339367"/>
            <a:ext cx="10515600" cy="1325563"/>
          </a:xfrm>
        </p:spPr>
        <p:txBody>
          <a:bodyPr>
            <a:norm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FEEDBACK CONTROL SYSTEM</a:t>
            </a:r>
            <a:r>
              <a:rPr lang="en-AU" sz="36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AU" sz="36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en-AU" sz="3600" b="1" kern="1200" dirty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13" y="1002148"/>
            <a:ext cx="6683062" cy="5676319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 is the process of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extracting information from the output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and then feeding it back to the input. Hence the results of the execution process are feedback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feedback control system, direct variance is obtained by subtracting plan data from implementation data to be given a positive or negative variance.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be used to show differences between actual progress and planned target, the resources use against estimated quantities or budget.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71" y="2308874"/>
            <a:ext cx="4348824" cy="239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617108" y="4843029"/>
            <a:ext cx="3977371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>
              <a:lnSpc>
                <a:spcPct val="115000"/>
              </a:lnSpc>
              <a:tabLst>
                <a:tab pos="1729740" algn="l"/>
              </a:tabLs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Figure : Feedback Control System</a:t>
            </a:r>
            <a:endParaRPr lang="en-AU" sz="24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48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236" y="-137152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082" y="739837"/>
            <a:ext cx="9373899" cy="5893875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for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schedule progress against the baseline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is called control schedule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[9]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the progress of the project against a scheduled baseline allows project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to determine if a particular project activity is ahead or behind the schedule.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[10]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activities are progressing according to the schedule, there is no need for the updating the schedule / network but this is seldom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case.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based on the progress of the work and revised durations of unfinished activities due to delays, the schedule has to be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redrawn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Hence the update of schedule has to be done to control the delays in schedule.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675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0" y="1267994"/>
            <a:ext cx="10515600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UPDATING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re-planning and rescheduling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results which serve as a guidance for decision by performing calculations made by taking into consideration of new knowledge and latest information at an intermediate stage of the project thus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modifying the original schedule / network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known as the process of Updating</a:t>
            </a:r>
          </a:p>
          <a:p>
            <a:pPr algn="just">
              <a:lnSpc>
                <a:spcPct val="15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266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431" y="732378"/>
            <a:ext cx="10276268" cy="519336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None/>
              <a:tabLst>
                <a:tab pos="342900" algn="l"/>
                <a:tab pos="685800" algn="l"/>
              </a:tabLst>
              <a:defRPr/>
            </a:pPr>
            <a:r>
              <a:rPr lang="en-US" b="1" i="1" dirty="0">
                <a:solidFill>
                  <a:srgbClr val="330033"/>
                </a:solidFill>
                <a:latin typeface="Times New Roman" panose="02020603050405020304" pitchFamily="18" charset="0"/>
                <a:ea typeface="ArialUnicodeMS"/>
                <a:cs typeface="Mangal" panose="02040503050203030202" pitchFamily="18" charset="0"/>
              </a:rPr>
              <a:t>Data required for updating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following information is necessary to update the plan at an intermediate stage of execution of a project:</a:t>
            </a:r>
          </a:p>
          <a:p>
            <a:pPr marL="342900" indent="-3429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Original Schedule / Network</a:t>
            </a:r>
          </a:p>
          <a:p>
            <a:pPr marL="342900" indent="-3429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Original Schedule / Network calculation chart</a:t>
            </a:r>
          </a:p>
          <a:p>
            <a:pPr marL="342900" indent="-3429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Stage at which the updating is being done (Monitoring completed)</a:t>
            </a:r>
          </a:p>
          <a:p>
            <a:pPr marL="342900" indent="-3429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Execution position of the project at that stage and</a:t>
            </a:r>
          </a:p>
          <a:p>
            <a:pPr marL="342900" indent="-3429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defRPr/>
            </a:pP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 information and knowledge, that affects the duration time of the activities to be performed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07212" y="-186114"/>
            <a:ext cx="9709598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24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8"/>
          <p:cNvSpPr>
            <a:spLocks noChangeArrowheads="1"/>
          </p:cNvSpPr>
          <p:nvPr/>
        </p:nvSpPr>
        <p:spPr bwMode="auto">
          <a:xfrm>
            <a:off x="5486233" y="4491396"/>
            <a:ext cx="1468438" cy="10080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Record and Assess Progress</a:t>
            </a:r>
          </a:p>
        </p:txBody>
      </p:sp>
      <p:sp>
        <p:nvSpPr>
          <p:cNvPr id="33795" name="AutoShape 16"/>
          <p:cNvSpPr>
            <a:spLocks noChangeArrowheads="1"/>
          </p:cNvSpPr>
          <p:nvPr/>
        </p:nvSpPr>
        <p:spPr bwMode="auto">
          <a:xfrm>
            <a:off x="5175083" y="1856146"/>
            <a:ext cx="2217738" cy="10826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Compare Progress to Schedule: Is it Satisfactory?</a:t>
            </a:r>
          </a:p>
        </p:txBody>
      </p:sp>
      <p:sp>
        <p:nvSpPr>
          <p:cNvPr id="33796" name="AutoShape 10"/>
          <p:cNvSpPr>
            <a:spLocks noChangeArrowheads="1"/>
          </p:cNvSpPr>
          <p:nvPr/>
        </p:nvSpPr>
        <p:spPr bwMode="auto">
          <a:xfrm>
            <a:off x="633246" y="3251558"/>
            <a:ext cx="1684337" cy="51593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Issue Directions</a:t>
            </a:r>
          </a:p>
        </p:txBody>
      </p:sp>
      <p:sp>
        <p:nvSpPr>
          <p:cNvPr id="33797" name="AutoShape 7"/>
          <p:cNvSpPr>
            <a:spLocks noChangeArrowheads="1"/>
          </p:cNvSpPr>
          <p:nvPr/>
        </p:nvSpPr>
        <p:spPr bwMode="auto">
          <a:xfrm>
            <a:off x="888833" y="4218346"/>
            <a:ext cx="1389063" cy="715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Execute the project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2763670" y="5628674"/>
            <a:ext cx="1958975" cy="5588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Completed</a:t>
            </a:r>
          </a:p>
        </p:txBody>
      </p:sp>
      <p:sp>
        <p:nvSpPr>
          <p:cNvPr id="33799" name="AutoShape 9"/>
          <p:cNvSpPr>
            <a:spLocks noChangeArrowheads="1"/>
          </p:cNvSpPr>
          <p:nvPr/>
        </p:nvSpPr>
        <p:spPr bwMode="auto">
          <a:xfrm>
            <a:off x="5217946" y="3389671"/>
            <a:ext cx="20701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Report Progress</a:t>
            </a:r>
          </a:p>
        </p:txBody>
      </p:sp>
      <p:sp>
        <p:nvSpPr>
          <p:cNvPr id="33800" name="AutoShape 15"/>
          <p:cNvSpPr>
            <a:spLocks noChangeArrowheads="1"/>
          </p:cNvSpPr>
          <p:nvPr/>
        </p:nvSpPr>
        <p:spPr bwMode="auto">
          <a:xfrm>
            <a:off x="633246" y="1859321"/>
            <a:ext cx="1825625" cy="9937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Re-Plan / Re Schedule Project Network</a:t>
            </a:r>
          </a:p>
        </p:txBody>
      </p:sp>
      <p:sp>
        <p:nvSpPr>
          <p:cNvPr id="33804" name="AutoShape 2"/>
          <p:cNvSpPr>
            <a:spLocks noChangeArrowheads="1"/>
          </p:cNvSpPr>
          <p:nvPr/>
        </p:nvSpPr>
        <p:spPr bwMode="auto">
          <a:xfrm>
            <a:off x="1595271" y="4935896"/>
            <a:ext cx="259408" cy="816488"/>
          </a:xfrm>
          <a:prstGeom prst="downArrow">
            <a:avLst>
              <a:gd name="adj1" fmla="val 50000"/>
              <a:gd name="adj2" fmla="val 17379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US" altLang="en-US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05" name="AutoShape 1"/>
          <p:cNvSpPr>
            <a:spLocks noChangeArrowheads="1"/>
          </p:cNvSpPr>
          <p:nvPr/>
        </p:nvSpPr>
        <p:spPr bwMode="auto">
          <a:xfrm>
            <a:off x="1730370" y="5653959"/>
            <a:ext cx="881063" cy="196850"/>
          </a:xfrm>
          <a:prstGeom prst="rightArrow">
            <a:avLst>
              <a:gd name="adj1" fmla="val 50000"/>
              <a:gd name="adj2" fmla="val 245341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US" altLang="en-US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51" name="Rectangle 17"/>
          <p:cNvSpPr>
            <a:spLocks noChangeArrowheads="1"/>
          </p:cNvSpPr>
          <p:nvPr/>
        </p:nvSpPr>
        <p:spPr bwMode="auto">
          <a:xfrm>
            <a:off x="1314283" y="971908"/>
            <a:ext cx="575468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tabLst>
                <a:tab pos="342900" algn="l"/>
                <a:tab pos="685800" algn="l"/>
              </a:tabLst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ArialUnicodeMS"/>
                <a:cs typeface="Times New Roman" panose="02020603050405020304" pitchFamily="18" charset="0"/>
              </a:rPr>
              <a:t>The updating cycle</a:t>
            </a:r>
            <a:endParaRPr lang="en-US" altLang="en-US" sz="2800" dirty="0">
              <a:solidFill>
                <a:schemeClr val="tx1"/>
              </a:solidFill>
              <a:latin typeface="Times New Roman" panose="02020603050405020304" pitchFamily="18" charset="0"/>
              <a:ea typeface="ArialUnicodeMS"/>
              <a:cs typeface="Times New Roman" panose="02020603050405020304" pitchFamily="18" charset="0"/>
            </a:endParaRPr>
          </a:p>
        </p:txBody>
      </p:sp>
      <p:sp>
        <p:nvSpPr>
          <p:cNvPr id="35852" name="Rectangle 20"/>
          <p:cNvSpPr>
            <a:spLocks noChangeArrowheads="1"/>
          </p:cNvSpPr>
          <p:nvPr/>
        </p:nvSpPr>
        <p:spPr bwMode="auto">
          <a:xfrm>
            <a:off x="3916989" y="671871"/>
            <a:ext cx="5756275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defTabSz="914400">
              <a:spcBef>
                <a:spcPct val="0"/>
              </a:spcBef>
              <a:buClrTx/>
              <a:buFontTx/>
              <a:buNone/>
            </a:pPr>
            <a:endParaRPr lang="en-US" altLang="en-US" sz="11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>
              <a:spcBef>
                <a:spcPct val="0"/>
              </a:spcBef>
              <a:buClrTx/>
              <a:buFontTx/>
              <a:buNone/>
            </a:pPr>
            <a:r>
              <a:rPr lang="en-US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>
              <a:spcBef>
                <a:spcPct val="0"/>
              </a:spcBef>
              <a:buClr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53" name="Rectangle 21"/>
          <p:cNvSpPr>
            <a:spLocks noChangeArrowheads="1"/>
          </p:cNvSpPr>
          <p:nvPr/>
        </p:nvSpPr>
        <p:spPr bwMode="auto">
          <a:xfrm>
            <a:off x="3002589" y="941746"/>
            <a:ext cx="5756275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altLang="en-US" sz="110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spcBef>
                <a:spcPct val="0"/>
              </a:spcBef>
              <a:buClr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854" name="Rectangle 24"/>
          <p:cNvSpPr>
            <a:spLocks noChangeArrowheads="1"/>
          </p:cNvSpPr>
          <p:nvPr/>
        </p:nvSpPr>
        <p:spPr bwMode="auto">
          <a:xfrm>
            <a:off x="2065965" y="1141043"/>
            <a:ext cx="5756275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defTabSz="914400">
              <a:spcBef>
                <a:spcPct val="0"/>
              </a:spcBef>
              <a:buClrTx/>
              <a:buFontTx/>
              <a:buNone/>
            </a:pPr>
            <a:endParaRPr lang="en-US" altLang="en-US" sz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spcBef>
                <a:spcPct val="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endParaRPr lang="en-US" altLang="en-US" sz="1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spcBef>
                <a:spcPct val="0"/>
              </a:spcBef>
              <a:buClrTx/>
              <a:buFontTx/>
              <a:buNone/>
            </a:pPr>
            <a:endParaRPr lang="en-US" altLang="en-US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855" name="Rectangle 28"/>
          <p:cNvSpPr>
            <a:spLocks noChangeArrowheads="1"/>
          </p:cNvSpPr>
          <p:nvPr/>
        </p:nvSpPr>
        <p:spPr bwMode="auto">
          <a:xfrm>
            <a:off x="3002589" y="1109505"/>
            <a:ext cx="5756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Content Placeholder 2"/>
          <p:cNvSpPr>
            <a:spLocks noGrp="1"/>
          </p:cNvSpPr>
          <p:nvPr>
            <p:ph idx="1"/>
          </p:nvPr>
        </p:nvSpPr>
        <p:spPr>
          <a:xfrm>
            <a:off x="7660915" y="2147403"/>
            <a:ext cx="4000254" cy="3425825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en-US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Scheduling Control: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control technical performance.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are: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(WBS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 (PERT/CPM)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of Balance (LOB)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2342983" y="4734283"/>
            <a:ext cx="3113088" cy="200025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6095833" y="4034196"/>
            <a:ext cx="123825" cy="396875"/>
          </a:xfrm>
          <a:prstGeom prst="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Up Arrow 7"/>
          <p:cNvSpPr/>
          <p:nvPr/>
        </p:nvSpPr>
        <p:spPr>
          <a:xfrm>
            <a:off x="6111708" y="2992796"/>
            <a:ext cx="107950" cy="382587"/>
          </a:xfrm>
          <a:prstGeom prst="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2458871" y="2200633"/>
            <a:ext cx="2716212" cy="155575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1474621" y="2837221"/>
            <a:ext cx="71437" cy="376237"/>
          </a:xfrm>
          <a:prstGeom prst="down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1474621" y="3794483"/>
            <a:ext cx="107950" cy="398463"/>
          </a:xfrm>
          <a:prstGeom prst="down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Left Arrow 13"/>
          <p:cNvSpPr/>
          <p:nvPr/>
        </p:nvSpPr>
        <p:spPr>
          <a:xfrm rot="19263559">
            <a:off x="1903246" y="3453171"/>
            <a:ext cx="3679825" cy="139700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351546" y="768423"/>
            <a:ext cx="2757487" cy="128746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Progress </a:t>
            </a:r>
          </a:p>
        </p:txBody>
      </p:sp>
      <p:sp>
        <p:nvSpPr>
          <p:cNvPr id="43" name="Oval 42"/>
          <p:cNvSpPr/>
          <p:nvPr/>
        </p:nvSpPr>
        <p:spPr>
          <a:xfrm>
            <a:off x="3817771" y="2818171"/>
            <a:ext cx="996950" cy="554037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</a:p>
        </p:txBody>
      </p:sp>
      <p:sp>
        <p:nvSpPr>
          <p:cNvPr id="44" name="Oval 43"/>
          <p:cNvSpPr/>
          <p:nvPr/>
        </p:nvSpPr>
        <p:spPr>
          <a:xfrm>
            <a:off x="3428833" y="1943458"/>
            <a:ext cx="996950" cy="554038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477222" y="-122334"/>
            <a:ext cx="9709598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86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6" grpId="0" animBg="1"/>
      <p:bldP spid="33797" grpId="0" animBg="1"/>
      <p:bldP spid="33798" grpId="0" animBg="1"/>
      <p:bldP spid="33799" grpId="0" animBg="1"/>
      <p:bldP spid="33800" grpId="0" animBg="1"/>
      <p:bldP spid="33804" grpId="0" animBg="1"/>
      <p:bldP spid="33805" grpId="0" animBg="1"/>
      <p:bldP spid="36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43" grpId="0" animBg="1"/>
      <p:bldP spid="4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743" y="1193222"/>
            <a:ext cx="10515600" cy="5128967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steps a project manager needs to take to monitor and control the schedule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[11]</a:t>
            </a:r>
          </a:p>
          <a:p>
            <a:pPr algn="just"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and schedule baseline regularly.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variances and take corrective action if needed.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the progress of the project and make necessary adjustments.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Communicate with all stakeholders about the status of the project.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the project on track and ensure its successful completion.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7743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SCHEDULE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44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7906" y="1431896"/>
            <a:ext cx="10515600" cy="480026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https://business.adobe.com/blog/basics/monitoring-controlling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Strategic Design and Implementation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Cleland David, New York: McGraw Hill, 1995.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Project Management in Nepal: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Govinda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Ram Agrawal, M.K. Publishers and Distributors, Kathmandu, Nepal, 2006 edition.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ADB (1988) Handbook on Management of Project Implementation. Manila: Asian Development Bank.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Dhurba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P. Rizal, First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Ratna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Pustak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Bhandar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Kathmandu, Nepal, 2001.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22584424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A System Approach to Planning, Scheduling and Controlling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Harold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Krezner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CBS publishers and distributors, New Delhi, India, 1987.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Construction Process, Estimating, Scheduling and Project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Second Edition, Frederick E. Gould, PE,CPC, Pearson Education, Inc., New Jersey, USA,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2002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PROJECT MANAGEMENT: A Managerial Approach, Jack R. Meredith and Samuel J Mantel Jr., Fourth Edition, John Wiley &amp; Sons (Asia)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Pte.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Ltd. 2002.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5895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Guide to the Project Management Body of Knowledge (PMBOK)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2000 Edition, Project Management institute, Newton Square, Pennsylvania, USA.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project-management- knowledge.com/definitions /c / control-schedule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[11]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://projectmanagementacademy.net/resources/blog/control-schedule-in-project-management/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(Cont’d….) 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052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2408</Words>
  <Application>Microsoft Office PowerPoint</Application>
  <PresentationFormat>Widescreen</PresentationFormat>
  <Paragraphs>259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ArialUnicodeMS</vt:lpstr>
      <vt:lpstr>Calibri</vt:lpstr>
      <vt:lpstr>Calibri Light</vt:lpstr>
      <vt:lpstr>Mangal</vt:lpstr>
      <vt:lpstr>Symbol</vt:lpstr>
      <vt:lpstr>Times New Roman</vt:lpstr>
      <vt:lpstr>Wingdings</vt:lpstr>
      <vt:lpstr>Wingdings 3</vt:lpstr>
      <vt:lpstr>Office Theme</vt:lpstr>
      <vt:lpstr>COURSE TITLE PROJECT ENGINEERING</vt:lpstr>
      <vt:lpstr>Learning Objective</vt:lpstr>
      <vt:lpstr>   </vt:lpstr>
      <vt:lpstr>PROJECT MONITORING AND CONROLLING</vt:lpstr>
      <vt:lpstr>PROJECT MONITORING AND CONROLLING (Cont’d….) </vt:lpstr>
      <vt:lpstr>PROJECT MONITORING AND CONROLLING (Cont’d….) </vt:lpstr>
      <vt:lpstr>PROJECT MONITORING AND CONROLLING (Cont’d….) </vt:lpstr>
      <vt:lpstr>PROJECT MONITORING AND CONROLLING (Cont’d….) </vt:lpstr>
      <vt:lpstr>PROJECT MONITORING AND CONROLLING (Cont’d….) </vt:lpstr>
      <vt:lpstr>PROJECT MONITORING AND CONROLLING (Cont’d….) </vt:lpstr>
      <vt:lpstr>PROJECT MONITORING AND CONROLLING (Cont’d….) </vt:lpstr>
      <vt:lpstr>PROJECT MONITORING AND CONROLLING (Cont’d….) </vt:lpstr>
      <vt:lpstr>PROJECT CONTROL SYSTEM </vt:lpstr>
      <vt:lpstr>PROJECT CONTROL SYSTEM (Cont’d…)  </vt:lpstr>
      <vt:lpstr>PROJECT CONTROL SYSTEM (Cont’d…)  </vt:lpstr>
      <vt:lpstr>PROJECT CONTROL SYSTEM (Cont’d…)  </vt:lpstr>
      <vt:lpstr>PROJECT CONTROL SYSTEM (Cont’d…)  </vt:lpstr>
      <vt:lpstr>PROJECT CONTROL SYSTEM (Cont’d…)  </vt:lpstr>
      <vt:lpstr>PROJECT CONTROL SYSTEM (Cont’d…)  </vt:lpstr>
      <vt:lpstr>PROJECT CONTROL CYCLE </vt:lpstr>
      <vt:lpstr>PROJECT CONTROL CYCLE (Cont’d..)  </vt:lpstr>
      <vt:lpstr>PROJECT CONTROL CYCLE (Cont’d..)  </vt:lpstr>
      <vt:lpstr>PROJECT CONTROL CYCLE (Cont’d..)  </vt:lpstr>
      <vt:lpstr>PROJECT CONTROL CYCLE (Cont’d..)  </vt:lpstr>
      <vt:lpstr>FEEDBACK CONTROL SYSTEM </vt:lpstr>
      <vt:lpstr>PROJECT SCHEDULE CONTROL</vt:lpstr>
      <vt:lpstr>PROJECT SCHEDULE CONTROL (Cont’d…) </vt:lpstr>
      <vt:lpstr>PROJECT SCHEDULE CONTROL (Cont’d…) </vt:lpstr>
      <vt:lpstr>PROJECT SCHEDULE CONTROL (Cont’d…) </vt:lpstr>
      <vt:lpstr>PROJECT SCHEDULE CONTROL (Cont’d…) </vt:lpstr>
      <vt:lpstr>REFERENCES </vt:lpstr>
      <vt:lpstr>REFERENCES (Cont’d….)  </vt:lpstr>
      <vt:lpstr>REFERENCES (Cont’d….)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PROJECT ENGINEERING</dc:title>
  <dc:creator>Microsoft account</dc:creator>
  <cp:lastModifiedBy>Dell</cp:lastModifiedBy>
  <cp:revision>77</cp:revision>
  <dcterms:created xsi:type="dcterms:W3CDTF">2023-03-28T14:04:52Z</dcterms:created>
  <dcterms:modified xsi:type="dcterms:W3CDTF">2023-05-09T14:59:41Z</dcterms:modified>
</cp:coreProperties>
</file>