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2" r:id="rId5"/>
    <p:sldId id="263" r:id="rId6"/>
    <p:sldId id="260" r:id="rId7"/>
    <p:sldId id="261"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9" r:id="rId23"/>
    <p:sldId id="280" r:id="rId24"/>
    <p:sldId id="284" r:id="rId25"/>
    <p:sldId id="281" r:id="rId26"/>
    <p:sldId id="282" r:id="rId27"/>
    <p:sldId id="283"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66"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0703C5-4532-48BC-B920-89FAB18248C7}" type="datetimeFigureOut">
              <a:rPr lang="en-US" smtClean="0"/>
              <a:t>5/9/2023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A292B8-D068-4E58-B7A6-B7CE3484543A}" type="slidenum">
              <a:rPr lang="en-US" smtClean="0"/>
              <a:t>‹#›</a:t>
            </a:fld>
            <a:endParaRPr lang="en-US"/>
          </a:p>
        </p:txBody>
      </p:sp>
    </p:spTree>
    <p:extLst>
      <p:ext uri="{BB962C8B-B14F-4D97-AF65-F5344CB8AC3E}">
        <p14:creationId xmlns:p14="http://schemas.microsoft.com/office/powerpoint/2010/main" val="2831988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0703C5-4532-48BC-B920-89FAB18248C7}" type="datetimeFigureOut">
              <a:rPr lang="en-US" smtClean="0"/>
              <a:t>5/9/2023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A292B8-D068-4E58-B7A6-B7CE3484543A}" type="slidenum">
              <a:rPr lang="en-US" smtClean="0"/>
              <a:t>‹#›</a:t>
            </a:fld>
            <a:endParaRPr lang="en-US"/>
          </a:p>
        </p:txBody>
      </p:sp>
    </p:spTree>
    <p:extLst>
      <p:ext uri="{BB962C8B-B14F-4D97-AF65-F5344CB8AC3E}">
        <p14:creationId xmlns:p14="http://schemas.microsoft.com/office/powerpoint/2010/main" val="992274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0703C5-4532-48BC-B920-89FAB18248C7}" type="datetimeFigureOut">
              <a:rPr lang="en-US" smtClean="0"/>
              <a:t>5/9/2023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A292B8-D068-4E58-B7A6-B7CE3484543A}" type="slidenum">
              <a:rPr lang="en-US" smtClean="0"/>
              <a:t>‹#›</a:t>
            </a:fld>
            <a:endParaRPr lang="en-US"/>
          </a:p>
        </p:txBody>
      </p:sp>
    </p:spTree>
    <p:extLst>
      <p:ext uri="{BB962C8B-B14F-4D97-AF65-F5344CB8AC3E}">
        <p14:creationId xmlns:p14="http://schemas.microsoft.com/office/powerpoint/2010/main" val="153704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0703C5-4532-48BC-B920-89FAB18248C7}" type="datetimeFigureOut">
              <a:rPr lang="en-US" smtClean="0"/>
              <a:t>5/9/2023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A292B8-D068-4E58-B7A6-B7CE3484543A}" type="slidenum">
              <a:rPr lang="en-US" smtClean="0"/>
              <a:t>‹#›</a:t>
            </a:fld>
            <a:endParaRPr lang="en-US"/>
          </a:p>
        </p:txBody>
      </p:sp>
    </p:spTree>
    <p:extLst>
      <p:ext uri="{BB962C8B-B14F-4D97-AF65-F5344CB8AC3E}">
        <p14:creationId xmlns:p14="http://schemas.microsoft.com/office/powerpoint/2010/main" val="2682518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0703C5-4532-48BC-B920-89FAB18248C7}" type="datetimeFigureOut">
              <a:rPr lang="en-US" smtClean="0"/>
              <a:t>5/9/2023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A292B8-D068-4E58-B7A6-B7CE3484543A}" type="slidenum">
              <a:rPr lang="en-US" smtClean="0"/>
              <a:t>‹#›</a:t>
            </a:fld>
            <a:endParaRPr lang="en-US"/>
          </a:p>
        </p:txBody>
      </p:sp>
    </p:spTree>
    <p:extLst>
      <p:ext uri="{BB962C8B-B14F-4D97-AF65-F5344CB8AC3E}">
        <p14:creationId xmlns:p14="http://schemas.microsoft.com/office/powerpoint/2010/main" val="1639473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0703C5-4532-48BC-B920-89FAB18248C7}" type="datetimeFigureOut">
              <a:rPr lang="en-US" smtClean="0"/>
              <a:t>5/9/2023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A292B8-D068-4E58-B7A6-B7CE3484543A}" type="slidenum">
              <a:rPr lang="en-US" smtClean="0"/>
              <a:t>‹#›</a:t>
            </a:fld>
            <a:endParaRPr lang="en-US"/>
          </a:p>
        </p:txBody>
      </p:sp>
    </p:spTree>
    <p:extLst>
      <p:ext uri="{BB962C8B-B14F-4D97-AF65-F5344CB8AC3E}">
        <p14:creationId xmlns:p14="http://schemas.microsoft.com/office/powerpoint/2010/main" val="999477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0703C5-4532-48BC-B920-89FAB18248C7}" type="datetimeFigureOut">
              <a:rPr lang="en-US" smtClean="0"/>
              <a:t>5/9/2023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A292B8-D068-4E58-B7A6-B7CE3484543A}" type="slidenum">
              <a:rPr lang="en-US" smtClean="0"/>
              <a:t>‹#›</a:t>
            </a:fld>
            <a:endParaRPr lang="en-US"/>
          </a:p>
        </p:txBody>
      </p:sp>
    </p:spTree>
    <p:extLst>
      <p:ext uri="{BB962C8B-B14F-4D97-AF65-F5344CB8AC3E}">
        <p14:creationId xmlns:p14="http://schemas.microsoft.com/office/powerpoint/2010/main" val="2369842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0703C5-4532-48BC-B920-89FAB18248C7}" type="datetimeFigureOut">
              <a:rPr lang="en-US" smtClean="0"/>
              <a:t>5/9/2023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A292B8-D068-4E58-B7A6-B7CE3484543A}" type="slidenum">
              <a:rPr lang="en-US" smtClean="0"/>
              <a:t>‹#›</a:t>
            </a:fld>
            <a:endParaRPr lang="en-US"/>
          </a:p>
        </p:txBody>
      </p:sp>
    </p:spTree>
    <p:extLst>
      <p:ext uri="{BB962C8B-B14F-4D97-AF65-F5344CB8AC3E}">
        <p14:creationId xmlns:p14="http://schemas.microsoft.com/office/powerpoint/2010/main" val="1746485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0703C5-4532-48BC-B920-89FAB18248C7}" type="datetimeFigureOut">
              <a:rPr lang="en-US" smtClean="0"/>
              <a:t>5/9/2023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A292B8-D068-4E58-B7A6-B7CE3484543A}" type="slidenum">
              <a:rPr lang="en-US" smtClean="0"/>
              <a:t>‹#›</a:t>
            </a:fld>
            <a:endParaRPr lang="en-US"/>
          </a:p>
        </p:txBody>
      </p:sp>
    </p:spTree>
    <p:extLst>
      <p:ext uri="{BB962C8B-B14F-4D97-AF65-F5344CB8AC3E}">
        <p14:creationId xmlns:p14="http://schemas.microsoft.com/office/powerpoint/2010/main" val="8173326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0703C5-4532-48BC-B920-89FAB18248C7}" type="datetimeFigureOut">
              <a:rPr lang="en-US" smtClean="0"/>
              <a:t>5/9/2023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A292B8-D068-4E58-B7A6-B7CE3484543A}" type="slidenum">
              <a:rPr lang="en-US" smtClean="0"/>
              <a:t>‹#›</a:t>
            </a:fld>
            <a:endParaRPr lang="en-US"/>
          </a:p>
        </p:txBody>
      </p:sp>
    </p:spTree>
    <p:extLst>
      <p:ext uri="{BB962C8B-B14F-4D97-AF65-F5344CB8AC3E}">
        <p14:creationId xmlns:p14="http://schemas.microsoft.com/office/powerpoint/2010/main" val="571693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0703C5-4532-48BC-B920-89FAB18248C7}" type="datetimeFigureOut">
              <a:rPr lang="en-US" smtClean="0"/>
              <a:t>5/9/2023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A292B8-D068-4E58-B7A6-B7CE3484543A}" type="slidenum">
              <a:rPr lang="en-US" smtClean="0"/>
              <a:t>‹#›</a:t>
            </a:fld>
            <a:endParaRPr lang="en-US"/>
          </a:p>
        </p:txBody>
      </p:sp>
    </p:spTree>
    <p:extLst>
      <p:ext uri="{BB962C8B-B14F-4D97-AF65-F5344CB8AC3E}">
        <p14:creationId xmlns:p14="http://schemas.microsoft.com/office/powerpoint/2010/main" val="15409281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0703C5-4532-48BC-B920-89FAB18248C7}" type="datetimeFigureOut">
              <a:rPr lang="en-US" smtClean="0"/>
              <a:t>5/9/2023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A292B8-D068-4E58-B7A6-B7CE3484543A}" type="slidenum">
              <a:rPr lang="en-US" smtClean="0"/>
              <a:t>‹#›</a:t>
            </a:fld>
            <a:endParaRPr lang="en-US"/>
          </a:p>
        </p:txBody>
      </p:sp>
    </p:spTree>
    <p:extLst>
      <p:ext uri="{BB962C8B-B14F-4D97-AF65-F5344CB8AC3E}">
        <p14:creationId xmlns:p14="http://schemas.microsoft.com/office/powerpoint/2010/main" val="11631607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dreamcivil.com/earned-value-analysis/" TargetMode="External"/><Relationship Id="rId2" Type="http://schemas.openxmlformats.org/officeDocument/2006/relationships/hyperlink" Target="https://www.pmi.org/learning/library/earned-value-management-systems-analysis-8026"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analysisproject.blogspot.com/2012/08/project-management-information-system.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ctrTitle"/>
          </p:nvPr>
        </p:nvSpPr>
        <p:spPr>
          <a:xfrm>
            <a:off x="1579462" y="-752943"/>
            <a:ext cx="8319247"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4000" b="1" dirty="0" smtClean="0">
                <a:solidFill>
                  <a:srgbClr val="FF0000"/>
                </a:solidFill>
                <a:latin typeface="Times New Roman" panose="02020603050405020304" pitchFamily="18" charset="0"/>
                <a:cs typeface="Times New Roman" panose="02020603050405020304" pitchFamily="18" charset="0"/>
              </a:rPr>
              <a:t>COURSE TITLE</a:t>
            </a:r>
            <a:r>
              <a:rPr lang="en-AU" sz="4000" b="1" dirty="0" smtClean="0">
                <a:latin typeface="Times New Roman" panose="02020603050405020304" pitchFamily="18" charset="0"/>
                <a:cs typeface="Times New Roman" panose="02020603050405020304" pitchFamily="18" charset="0"/>
              </a:rPr>
              <a:t/>
            </a:r>
            <a:br>
              <a:rPr lang="en-AU" sz="4000" b="1" dirty="0" smtClean="0">
                <a:latin typeface="Times New Roman" panose="02020603050405020304" pitchFamily="18" charset="0"/>
                <a:cs typeface="Times New Roman" panose="02020603050405020304" pitchFamily="18" charset="0"/>
              </a:rPr>
            </a:br>
            <a:r>
              <a:rPr lang="en-AU" sz="4000" b="1" dirty="0">
                <a:solidFill>
                  <a:srgbClr val="002060"/>
                </a:solidFill>
                <a:latin typeface="Times New Roman" panose="02020603050405020304" pitchFamily="18" charset="0"/>
                <a:cs typeface="Times New Roman" panose="02020603050405020304" pitchFamily="18" charset="0"/>
              </a:rPr>
              <a:t>PROJECT</a:t>
            </a:r>
            <a:r>
              <a:rPr lang="en-AU" sz="4000" b="1" dirty="0" smtClean="0">
                <a:latin typeface="Times New Roman" panose="02020603050405020304" pitchFamily="18" charset="0"/>
                <a:cs typeface="Times New Roman" panose="02020603050405020304" pitchFamily="18" charset="0"/>
              </a:rPr>
              <a:t> </a:t>
            </a:r>
            <a:r>
              <a:rPr lang="en-AU" sz="4000" b="1" dirty="0" smtClean="0">
                <a:solidFill>
                  <a:srgbClr val="002060"/>
                </a:solidFill>
                <a:latin typeface="Times New Roman" panose="02020603050405020304" pitchFamily="18" charset="0"/>
                <a:cs typeface="Times New Roman" panose="02020603050405020304" pitchFamily="18" charset="0"/>
              </a:rPr>
              <a:t>ENGINEERING</a:t>
            </a:r>
            <a:endParaRPr lang="en-AU" sz="4000" b="1" dirty="0">
              <a:solidFill>
                <a:srgbClr val="002060"/>
              </a:solidFill>
              <a:latin typeface="Times New Roman" panose="02020603050405020304" pitchFamily="18" charset="0"/>
              <a:cs typeface="Times New Roman" panose="02020603050405020304" pitchFamily="18" charset="0"/>
            </a:endParaRPr>
          </a:p>
        </p:txBody>
      </p:sp>
      <p:sp>
        <p:nvSpPr>
          <p:cNvPr id="5" name="Subtitle 2"/>
          <p:cNvSpPr txBox="1">
            <a:spLocks/>
          </p:cNvSpPr>
          <p:nvPr/>
        </p:nvSpPr>
        <p:spPr>
          <a:xfrm>
            <a:off x="909916" y="1843814"/>
            <a:ext cx="9792428" cy="4621380"/>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3300" b="1" dirty="0" smtClean="0">
                <a:solidFill>
                  <a:srgbClr val="FF0000"/>
                </a:solidFill>
                <a:latin typeface="Times New Roman" panose="02020603050405020304" pitchFamily="18" charset="0"/>
                <a:cs typeface="Times New Roman" panose="02020603050405020304" pitchFamily="18" charset="0"/>
              </a:rPr>
              <a:t>Chapter 4 - (</a:t>
            </a:r>
            <a:r>
              <a:rPr lang="en-AU" sz="3300" b="1" dirty="0">
                <a:solidFill>
                  <a:srgbClr val="FF0000"/>
                </a:solidFill>
                <a:latin typeface="Times New Roman" panose="02020603050405020304" pitchFamily="18" charset="0"/>
                <a:cs typeface="Times New Roman" panose="02020603050405020304" pitchFamily="18" charset="0"/>
              </a:rPr>
              <a:t>Week </a:t>
            </a:r>
            <a:r>
              <a:rPr lang="en-AU" sz="3300" b="1" dirty="0" smtClean="0">
                <a:solidFill>
                  <a:srgbClr val="FF0000"/>
                </a:solidFill>
                <a:latin typeface="Times New Roman" panose="02020603050405020304" pitchFamily="18" charset="0"/>
                <a:cs typeface="Times New Roman" panose="02020603050405020304" pitchFamily="18" charset="0"/>
              </a:rPr>
              <a:t>9) </a:t>
            </a:r>
          </a:p>
          <a:p>
            <a:r>
              <a:rPr lang="en-AU" sz="3200" b="1" dirty="0" smtClean="0">
                <a:solidFill>
                  <a:srgbClr val="002060"/>
                </a:solidFill>
                <a:latin typeface="Times New Roman" panose="02020603050405020304" pitchFamily="18" charset="0"/>
                <a:cs typeface="Times New Roman" panose="02020603050405020304" pitchFamily="18" charset="0"/>
              </a:rPr>
              <a:t>PROJECT MONITORING AND CONTROLLING</a:t>
            </a:r>
            <a:endParaRPr lang="en-AU" sz="3200" b="1" dirty="0">
              <a:solidFill>
                <a:srgbClr val="002060"/>
              </a:solidFill>
              <a:latin typeface="Times New Roman" panose="02020603050405020304" pitchFamily="18" charset="0"/>
              <a:cs typeface="Times New Roman" panose="02020603050405020304" pitchFamily="18" charset="0"/>
            </a:endParaRPr>
          </a:p>
          <a:p>
            <a:endParaRPr lang="en-AU" sz="3200" b="1" dirty="0">
              <a:solidFill>
                <a:srgbClr val="002060"/>
              </a:solidFill>
              <a:latin typeface="Times New Roman" panose="02020603050405020304" pitchFamily="18" charset="0"/>
              <a:cs typeface="Times New Roman" panose="02020603050405020304" pitchFamily="18" charset="0"/>
            </a:endParaRPr>
          </a:p>
          <a:p>
            <a:r>
              <a:rPr lang="en-AU" sz="3200" b="1" dirty="0" smtClean="0">
                <a:solidFill>
                  <a:srgbClr val="FF0000"/>
                </a:solidFill>
                <a:latin typeface="Times New Roman" panose="02020603050405020304" pitchFamily="18" charset="0"/>
                <a:cs typeface="Times New Roman" panose="02020603050405020304" pitchFamily="18" charset="0"/>
              </a:rPr>
              <a:t>LECTURE </a:t>
            </a:r>
            <a:r>
              <a:rPr lang="en-AU" sz="3200" b="1" dirty="0">
                <a:solidFill>
                  <a:srgbClr val="FF0000"/>
                </a:solidFill>
                <a:latin typeface="Times New Roman" panose="02020603050405020304" pitchFamily="18" charset="0"/>
                <a:cs typeface="Times New Roman" panose="02020603050405020304" pitchFamily="18" charset="0"/>
              </a:rPr>
              <a:t>– 9</a:t>
            </a:r>
          </a:p>
          <a:p>
            <a:pPr>
              <a:lnSpc>
                <a:spcPct val="110000"/>
              </a:lnSpc>
            </a:pPr>
            <a:r>
              <a:rPr lang="en-AU" sz="2800" b="1" dirty="0" smtClean="0">
                <a:solidFill>
                  <a:srgbClr val="FF0000"/>
                </a:solidFill>
                <a:latin typeface="Times New Roman" panose="02020603050405020304" pitchFamily="18" charset="0"/>
                <a:cs typeface="Times New Roman" panose="02020603050405020304" pitchFamily="18" charset="0"/>
              </a:rPr>
              <a:t>Project cost control, Project quality control and Project management information system.  </a:t>
            </a:r>
            <a:endParaRPr lang="en-AU" dirty="0" smtClean="0">
              <a:latin typeface="Times New Roman" panose="02020603050405020304" pitchFamily="18" charset="0"/>
              <a:cs typeface="Times New Roman" panose="02020603050405020304" pitchFamily="18" charset="0"/>
            </a:endParaRPr>
          </a:p>
          <a:p>
            <a:endParaRPr lang="en-AU" b="1" dirty="0" smtClean="0">
              <a:latin typeface="Times New Roman" panose="02020603050405020304" pitchFamily="18" charset="0"/>
              <a:cs typeface="Times New Roman" panose="02020603050405020304" pitchFamily="18" charset="0"/>
            </a:endParaRPr>
          </a:p>
          <a:p>
            <a:r>
              <a:rPr lang="en-AU" b="1" dirty="0" err="1" smtClean="0">
                <a:latin typeface="Times New Roman" panose="02020603050405020304" pitchFamily="18" charset="0"/>
                <a:cs typeface="Times New Roman" panose="02020603050405020304" pitchFamily="18" charset="0"/>
              </a:rPr>
              <a:t>Er</a:t>
            </a:r>
            <a:r>
              <a:rPr lang="en-AU" b="1" dirty="0" smtClean="0">
                <a:latin typeface="Times New Roman" panose="02020603050405020304" pitchFamily="18" charset="0"/>
                <a:cs typeface="Times New Roman" panose="02020603050405020304" pitchFamily="18" charset="0"/>
              </a:rPr>
              <a:t>. Ishwar Adhikari </a:t>
            </a:r>
          </a:p>
          <a:p>
            <a:r>
              <a:rPr lang="en-AU" b="1" dirty="0" smtClean="0">
                <a:latin typeface="Times New Roman" panose="02020603050405020304" pitchFamily="18" charset="0"/>
                <a:cs typeface="Times New Roman" panose="02020603050405020304" pitchFamily="18" charset="0"/>
              </a:rPr>
              <a:t>Associate Professor</a:t>
            </a:r>
          </a:p>
          <a:p>
            <a:r>
              <a:rPr lang="en-AU" b="1" dirty="0" smtClean="0">
                <a:latin typeface="Times New Roman" panose="02020603050405020304" pitchFamily="18" charset="0"/>
                <a:cs typeface="Times New Roman" panose="02020603050405020304" pitchFamily="18" charset="0"/>
              </a:rPr>
              <a:t>Kathmandu Engineering College, Nepal</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8280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690688"/>
            <a:ext cx="10108721" cy="4787385"/>
          </a:xfrm>
        </p:spPr>
        <p:txBody>
          <a:bodyPr>
            <a:normAutofit/>
          </a:bodyPr>
          <a:lstStyle/>
          <a:p>
            <a:pPr marL="0" indent="0" algn="just">
              <a:buNone/>
            </a:pPr>
            <a:r>
              <a:rPr lang="en-AU" b="1" dirty="0" smtClean="0">
                <a:latin typeface="Times New Roman" panose="02020603050405020304" pitchFamily="18" charset="0"/>
                <a:cs typeface="Times New Roman" panose="02020603050405020304" pitchFamily="18" charset="0"/>
              </a:rPr>
              <a:t>The main objective of this lecture is to understand about : </a:t>
            </a:r>
          </a:p>
          <a:p>
            <a:pPr marL="0" indent="0" algn="just">
              <a:buNone/>
            </a:pPr>
            <a:endParaRPr lang="en-AU" b="1" dirty="0" smtClean="0">
              <a:latin typeface="Times New Roman" panose="02020603050405020304" pitchFamily="18" charset="0"/>
              <a:cs typeface="Times New Roman" panose="02020603050405020304" pitchFamily="18" charset="0"/>
            </a:endParaRP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Project cost control. </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Project quality control. </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Project management information system(PMIS)</a:t>
            </a:r>
          </a:p>
          <a:p>
            <a:pPr marL="0" indent="0">
              <a:buNone/>
            </a:pPr>
            <a:r>
              <a:rPr lang="en-AU" sz="3600" b="1" dirty="0" smtClean="0">
                <a:latin typeface="Times New Roman" panose="02020603050405020304" pitchFamily="18" charset="0"/>
                <a:cs typeface="Times New Roman" panose="02020603050405020304" pitchFamily="18" charset="0"/>
              </a:rPr>
              <a:t> </a:t>
            </a:r>
            <a:endParaRPr lang="en-AU" sz="3600"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8423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2539" y="192597"/>
            <a:ext cx="10515600" cy="1325563"/>
          </a:xfrm>
        </p:spPr>
        <p:txBody>
          <a:bodyPr>
            <a:normAutofit/>
          </a:bodyPr>
          <a:lstStyle/>
          <a:p>
            <a:pPr lvl="1" algn="ctr" rtl="0">
              <a:lnSpc>
                <a:spcPct val="90000"/>
              </a:lnSpc>
              <a:spcBef>
                <a:spcPct val="0"/>
              </a:spcBef>
            </a:pPr>
            <a:r>
              <a:rPr lang="en-US" sz="3600" b="1" dirty="0" smtClean="0">
                <a:solidFill>
                  <a:srgbClr val="0000FF"/>
                </a:solidFill>
                <a:latin typeface="Times New Roman" panose="02020603050405020304" pitchFamily="18" charset="0"/>
                <a:cs typeface="Times New Roman" panose="02020603050405020304" pitchFamily="18" charset="0"/>
              </a:rPr>
              <a:t>PROJECT COST </a:t>
            </a:r>
            <a:r>
              <a:rPr lang="en-US" sz="3600" b="1" dirty="0">
                <a:solidFill>
                  <a:srgbClr val="0000FF"/>
                </a:solidFill>
                <a:latin typeface="Times New Roman" panose="02020603050405020304" pitchFamily="18" charset="0"/>
                <a:cs typeface="Times New Roman" panose="02020603050405020304" pitchFamily="18" charset="0"/>
              </a:rPr>
              <a:t>CONTROL</a:t>
            </a:r>
            <a:r>
              <a:rPr lang="en-US" sz="3600" b="1" i="1" dirty="0">
                <a:solidFill>
                  <a:srgbClr val="0000FF"/>
                </a:solidFill>
                <a:latin typeface="Times New Roman" panose="02020603050405020304" pitchFamily="18" charset="0"/>
                <a:cs typeface="Times New Roman" panose="02020603050405020304" pitchFamily="18" charset="0"/>
              </a:rPr>
              <a:t/>
            </a:r>
            <a:br>
              <a:rPr lang="en-US" sz="3600" b="1" i="1" dirty="0">
                <a:solidFill>
                  <a:srgbClr val="0000FF"/>
                </a:solidFill>
                <a:latin typeface="Times New Roman" panose="02020603050405020304" pitchFamily="18" charset="0"/>
                <a:cs typeface="Times New Roman" panose="02020603050405020304" pitchFamily="18" charset="0"/>
              </a:rPr>
            </a:br>
            <a:endParaRPr lang="en-US" sz="3600"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60414" y="1179149"/>
            <a:ext cx="10515600" cy="5498203"/>
          </a:xfrm>
        </p:spPr>
        <p:txBody>
          <a:bodyPr>
            <a:normAutofit/>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All activities of any project consume resources (i.e. material, labor, equipment) and hence incur cost.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For efficient and proper implementation of the project, it is as much necessary to have a check and control over the costs. [1]</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Cost </a:t>
            </a:r>
            <a:r>
              <a:rPr lang="en-US" b="1" dirty="0">
                <a:latin typeface="Times New Roman" panose="02020603050405020304" pitchFamily="18" charset="0"/>
                <a:cs typeface="Times New Roman" panose="02020603050405020304" pitchFamily="18" charset="0"/>
              </a:rPr>
              <a:t>control may be broadly defined as the process of controlling the expenditure in a project at all stages from its inception through its </a:t>
            </a:r>
            <a:r>
              <a:rPr lang="en-US" b="1" dirty="0" smtClean="0">
                <a:latin typeface="Times New Roman" panose="02020603050405020304" pitchFamily="18" charset="0"/>
                <a:cs typeface="Times New Roman" panose="02020603050405020304" pitchFamily="18" charset="0"/>
              </a:rPr>
              <a:t>development.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Cost control is not only monitoring of costs but also analyzing the data in order to take corrective action before it is too late. [2]</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91687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3942" y="792852"/>
            <a:ext cx="9486435" cy="6065148"/>
          </a:xfrm>
        </p:spPr>
        <p:txBody>
          <a:bodyPr>
            <a:normAutofit lnSpcReduction="10000"/>
          </a:bodyPr>
          <a:lstStyle/>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Cost control measure should start right from the inception of the project. </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the CPM/PERT system, costs are calculated for individual activity or group of activities i.e. work packages, as they appear in </a:t>
            </a:r>
            <a:r>
              <a:rPr lang="en-US" b="1" dirty="0" smtClean="0">
                <a:latin typeface="Times New Roman" panose="02020603050405020304" pitchFamily="18" charset="0"/>
                <a:cs typeface="Times New Roman" panose="02020603050405020304" pitchFamily="18" charset="0"/>
              </a:rPr>
              <a:t>network.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Costs for these activities are broadly classified in two parts</a:t>
            </a:r>
            <a:r>
              <a:rPr lang="en-US" b="1" dirty="0" smtClean="0">
                <a:latin typeface="Times New Roman" panose="02020603050405020304" pitchFamily="18" charset="0"/>
                <a:cs typeface="Times New Roman" panose="02020603050405020304" pitchFamily="18" charset="0"/>
              </a:rPr>
              <a:t>. </a:t>
            </a:r>
          </a:p>
          <a:p>
            <a:pPr marL="0" indent="0" algn="just">
              <a:lnSpc>
                <a:spcPct val="110000"/>
              </a:lnSpc>
              <a:buNone/>
            </a:pPr>
            <a:r>
              <a:rPr lang="en-US" b="1" dirty="0" smtClean="0">
                <a:solidFill>
                  <a:srgbClr val="FF0000"/>
                </a:solidFill>
                <a:latin typeface="Times New Roman" panose="02020603050405020304" pitchFamily="18" charset="0"/>
                <a:cs typeface="Times New Roman" panose="02020603050405020304" pitchFamily="18" charset="0"/>
              </a:rPr>
              <a:t>Direct Cost</a:t>
            </a:r>
            <a:r>
              <a:rPr lang="en-US" b="1" dirty="0" smtClean="0">
                <a:latin typeface="Times New Roman" panose="02020603050405020304" pitchFamily="18" charset="0"/>
                <a:cs typeface="Times New Roman" panose="02020603050405020304" pitchFamily="18" charset="0"/>
              </a:rPr>
              <a:t>:</a:t>
            </a:r>
          </a:p>
          <a:p>
            <a:pPr algn="just">
              <a:lnSpc>
                <a:spcPct val="110000"/>
              </a:lnSpc>
            </a:pPr>
            <a:r>
              <a:rPr lang="en-US" b="1" dirty="0" smtClean="0">
                <a:latin typeface="Times New Roman" panose="02020603050405020304" pitchFamily="18" charset="0"/>
                <a:cs typeface="Times New Roman" panose="02020603050405020304" pitchFamily="18" charset="0"/>
              </a:rPr>
              <a:t>It includes the cost materials, labor, equipment etc. which are directly consumed to perform an activity. </a:t>
            </a:r>
          </a:p>
          <a:p>
            <a:pPr algn="just">
              <a:lnSpc>
                <a:spcPct val="110000"/>
              </a:lnSpc>
            </a:pPr>
            <a:r>
              <a:rPr lang="en-US" b="1" dirty="0" smtClean="0">
                <a:latin typeface="Times New Roman" panose="02020603050405020304" pitchFamily="18" charset="0"/>
                <a:cs typeface="Times New Roman" panose="02020603050405020304" pitchFamily="18" charset="0"/>
              </a:rPr>
              <a:t>Direct cost of a project is the sum total of direct costs of all the activities contained in the project. [3]</a:t>
            </a:r>
          </a:p>
          <a:p>
            <a:pPr marL="0" indent="0" algn="just">
              <a:lnSpc>
                <a:spcPct val="110000"/>
              </a:lnSpc>
              <a:buNone/>
            </a:pPr>
            <a:r>
              <a:rPr lang="en-US"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730623" y="109631"/>
            <a:ext cx="10515600" cy="1325563"/>
          </a:xfrm>
        </p:spPr>
        <p:txBody>
          <a:bodyPr>
            <a:normAutofit/>
          </a:bodyPr>
          <a:lstStyle/>
          <a:p>
            <a:pPr lvl="1" algn="ctr" rtl="0">
              <a:lnSpc>
                <a:spcPct val="90000"/>
              </a:lnSpc>
              <a:spcBef>
                <a:spcPct val="0"/>
              </a:spcBef>
            </a:pPr>
            <a:r>
              <a:rPr lang="en-US" sz="3600" b="1" dirty="0" smtClean="0">
                <a:solidFill>
                  <a:srgbClr val="0000FF"/>
                </a:solidFill>
                <a:latin typeface="Times New Roman" panose="02020603050405020304" pitchFamily="18" charset="0"/>
                <a:cs typeface="Times New Roman" panose="02020603050405020304" pitchFamily="18" charset="0"/>
              </a:rPr>
              <a:t>PROJECT COST CONTROL (Cont’d…)</a:t>
            </a:r>
            <a:r>
              <a:rPr lang="en-US" sz="3600" b="1" i="1" dirty="0">
                <a:solidFill>
                  <a:srgbClr val="0000FF"/>
                </a:solidFill>
                <a:latin typeface="Times New Roman" panose="02020603050405020304" pitchFamily="18" charset="0"/>
                <a:cs typeface="Times New Roman" panose="02020603050405020304" pitchFamily="18" charset="0"/>
              </a:rPr>
              <a:t/>
            </a:r>
            <a:br>
              <a:rPr lang="en-US" sz="3600" b="1" i="1" dirty="0">
                <a:solidFill>
                  <a:srgbClr val="0000FF"/>
                </a:solidFill>
                <a:latin typeface="Times New Roman" panose="02020603050405020304" pitchFamily="18" charset="0"/>
                <a:cs typeface="Times New Roman" panose="02020603050405020304" pitchFamily="18" charset="0"/>
              </a:rPr>
            </a:br>
            <a:endParaRPr lang="en-US" sz="36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72416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642" y="1003701"/>
            <a:ext cx="9236603" cy="5576553"/>
          </a:xfrm>
        </p:spPr>
        <p:txBody>
          <a:bodyPr>
            <a:normAutofit/>
          </a:bodyPr>
          <a:lstStyle/>
          <a:p>
            <a:pPr marL="0" indent="0">
              <a:buNone/>
            </a:pPr>
            <a:r>
              <a:rPr lang="en-US" sz="2600" b="1" dirty="0">
                <a:solidFill>
                  <a:srgbClr val="FF0000"/>
                </a:solidFill>
                <a:latin typeface="Times New Roman" panose="02020603050405020304" pitchFamily="18" charset="0"/>
                <a:cs typeface="Times New Roman" panose="02020603050405020304" pitchFamily="18" charset="0"/>
              </a:rPr>
              <a:t>Indirect cost</a:t>
            </a:r>
            <a:r>
              <a:rPr lang="en-US" dirty="0"/>
              <a:t>: </a:t>
            </a:r>
            <a:endParaRPr lang="en-US" dirty="0" smtClean="0"/>
          </a:p>
          <a:p>
            <a:pPr algn="just">
              <a:lnSpc>
                <a:spcPct val="100000"/>
              </a:lnSpc>
            </a:pPr>
            <a:r>
              <a:rPr lang="en-US" b="1" dirty="0" smtClean="0">
                <a:latin typeface="Times New Roman" panose="02020603050405020304" pitchFamily="18" charset="0"/>
                <a:cs typeface="Times New Roman" panose="02020603050405020304" pitchFamily="18" charset="0"/>
              </a:rPr>
              <a:t>Includes </a:t>
            </a:r>
            <a:r>
              <a:rPr lang="en-US" b="1" dirty="0">
                <a:latin typeface="Times New Roman" panose="02020603050405020304" pitchFamily="18" charset="0"/>
                <a:cs typeface="Times New Roman" panose="02020603050405020304" pitchFamily="18" charset="0"/>
              </a:rPr>
              <a:t>overhead items such as staff salary, rentals, expenses for developing infrastructure facilities, traveling etc. </a:t>
            </a:r>
          </a:p>
          <a:p>
            <a:pPr algn="just">
              <a:lnSpc>
                <a:spcPct val="100000"/>
              </a:lnSpc>
            </a:pPr>
            <a:r>
              <a:rPr lang="en-US" b="1" dirty="0" smtClean="0">
                <a:latin typeface="Times New Roman" panose="02020603050405020304" pitchFamily="18" charset="0"/>
                <a:cs typeface="Times New Roman" panose="02020603050405020304" pitchFamily="18" charset="0"/>
              </a:rPr>
              <a:t>The nature of indirect costs is that they are spread over a group of activities of the project and cannot be calculated activity-wise. [3]</a:t>
            </a:r>
          </a:p>
          <a:p>
            <a:pPr marL="0" indent="0" algn="just">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The </a:t>
            </a:r>
            <a:r>
              <a:rPr lang="en-US" b="1" dirty="0">
                <a:solidFill>
                  <a:srgbClr val="C00000"/>
                </a:solidFill>
                <a:latin typeface="Times New Roman" panose="02020603050405020304" pitchFamily="18" charset="0"/>
                <a:cs typeface="Times New Roman" panose="02020603050405020304" pitchFamily="18" charset="0"/>
              </a:rPr>
              <a:t>direct cost together with indirect cost constitutes the basic cost unit for the work package and these costs are estimated simultaneously along with the activity durations in the planning and scheduling stage. </a:t>
            </a:r>
            <a:endParaRPr lang="en-AU" b="1" dirty="0">
              <a:solidFill>
                <a:srgbClr val="C00000"/>
              </a:solidFill>
              <a:latin typeface="Times New Roman" panose="02020603050405020304" pitchFamily="18" charset="0"/>
              <a:cs typeface="Times New Roman" panose="02020603050405020304" pitchFamily="18" charset="0"/>
            </a:endParaRPr>
          </a:p>
          <a:p>
            <a:pPr marL="0" indent="0">
              <a:lnSpc>
                <a:spcPct val="100000"/>
              </a:lnSpc>
              <a:buNone/>
            </a:pPr>
            <a:endParaRPr lang="en-AU" b="1" dirty="0">
              <a:latin typeface="Times New Roman" panose="02020603050405020304" pitchFamily="18" charset="0"/>
              <a:cs typeface="Times New Roman" panose="02020603050405020304" pitchFamily="18" charset="0"/>
            </a:endParaRPr>
          </a:p>
          <a:p>
            <a:pPr marL="0" indent="0">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10515600" cy="1141703"/>
          </a:xfrm>
        </p:spPr>
        <p:txBody>
          <a:bodyPr>
            <a:normAutofit/>
          </a:bodyPr>
          <a:lstStyle/>
          <a:p>
            <a:pPr lvl="1" algn="ctr" rtl="0">
              <a:lnSpc>
                <a:spcPct val="90000"/>
              </a:lnSpc>
              <a:spcBef>
                <a:spcPct val="0"/>
              </a:spcBef>
            </a:pPr>
            <a:r>
              <a:rPr lang="en-US" sz="3600" b="1" dirty="0" smtClean="0">
                <a:solidFill>
                  <a:srgbClr val="0000FF"/>
                </a:solidFill>
                <a:latin typeface="Times New Roman" panose="02020603050405020304" pitchFamily="18" charset="0"/>
                <a:cs typeface="Times New Roman" panose="02020603050405020304" pitchFamily="18" charset="0"/>
              </a:rPr>
              <a:t>PROJECT COST CONTROL (Cont’d…)</a:t>
            </a:r>
            <a:r>
              <a:rPr lang="en-US" sz="3600" b="1" i="1" dirty="0">
                <a:solidFill>
                  <a:srgbClr val="0000FF"/>
                </a:solidFill>
                <a:latin typeface="Times New Roman" panose="02020603050405020304" pitchFamily="18" charset="0"/>
                <a:cs typeface="Times New Roman" panose="02020603050405020304" pitchFamily="18" charset="0"/>
              </a:rPr>
              <a:t/>
            </a:r>
            <a:br>
              <a:rPr lang="en-US" sz="3600" b="1" i="1" dirty="0">
                <a:solidFill>
                  <a:srgbClr val="0000FF"/>
                </a:solidFill>
                <a:latin typeface="Times New Roman" panose="02020603050405020304" pitchFamily="18" charset="0"/>
                <a:cs typeface="Times New Roman" panose="02020603050405020304" pitchFamily="18" charset="0"/>
              </a:rPr>
            </a:br>
            <a:endParaRPr lang="en-US" sz="36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955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091" y="1066500"/>
            <a:ext cx="10515600" cy="5506828"/>
          </a:xfrm>
        </p:spPr>
        <p:txBody>
          <a:bodyPr>
            <a:normAutofit/>
          </a:bodyPr>
          <a:lstStyle/>
          <a:p>
            <a:pPr marL="0" indent="0">
              <a:lnSpc>
                <a:spcPct val="100000"/>
              </a:lnSpc>
              <a:buNone/>
            </a:pPr>
            <a:r>
              <a:rPr lang="en-US" b="1" dirty="0">
                <a:latin typeface="Times New Roman" panose="02020603050405020304" pitchFamily="18" charset="0"/>
                <a:cs typeface="Times New Roman" panose="02020603050405020304" pitchFamily="18" charset="0"/>
              </a:rPr>
              <a:t>Cost control is mainly concerned with:</a:t>
            </a:r>
          </a:p>
          <a:p>
            <a:pPr lvl="0">
              <a:lnSpc>
                <a:spcPct val="100000"/>
              </a:lnSpc>
            </a:pPr>
            <a:r>
              <a:rPr lang="en-US" b="1" dirty="0">
                <a:latin typeface="Times New Roman" panose="02020603050405020304" pitchFamily="18" charset="0"/>
                <a:cs typeface="Times New Roman" panose="02020603050405020304" pitchFamily="18" charset="0"/>
              </a:rPr>
              <a:t>Influencing the factors which create changes to the cost baseline to ensure that changes are beneficial.</a:t>
            </a:r>
          </a:p>
          <a:p>
            <a:pPr lvl="0">
              <a:lnSpc>
                <a:spcPct val="100000"/>
              </a:lnSpc>
            </a:pPr>
            <a:r>
              <a:rPr lang="en-US" b="1" dirty="0">
                <a:latin typeface="Times New Roman" panose="02020603050405020304" pitchFamily="18" charset="0"/>
                <a:cs typeface="Times New Roman" panose="02020603050405020304" pitchFamily="18" charset="0"/>
              </a:rPr>
              <a:t>Determining that the cost baseline has </a:t>
            </a:r>
            <a:r>
              <a:rPr lang="en-US" b="1" dirty="0" smtClean="0">
                <a:latin typeface="Times New Roman" panose="02020603050405020304" pitchFamily="18" charset="0"/>
                <a:cs typeface="Times New Roman" panose="02020603050405020304" pitchFamily="18" charset="0"/>
              </a:rPr>
              <a:t>changed </a:t>
            </a:r>
            <a:r>
              <a:rPr lang="en-US" b="1" dirty="0">
                <a:latin typeface="Times New Roman" panose="02020603050405020304" pitchFamily="18" charset="0"/>
                <a:cs typeface="Times New Roman" panose="02020603050405020304" pitchFamily="18" charset="0"/>
              </a:rPr>
              <a:t>and</a:t>
            </a:r>
          </a:p>
          <a:p>
            <a:pPr lvl="0">
              <a:lnSpc>
                <a:spcPct val="100000"/>
              </a:lnSpc>
            </a:pPr>
            <a:r>
              <a:rPr lang="en-US" b="1" dirty="0">
                <a:latin typeface="Times New Roman" panose="02020603050405020304" pitchFamily="18" charset="0"/>
                <a:cs typeface="Times New Roman" panose="02020603050405020304" pitchFamily="18" charset="0"/>
              </a:rPr>
              <a:t>Managing the actual changes as and when they occur</a:t>
            </a:r>
            <a:r>
              <a:rPr lang="en-US" b="1" dirty="0" smtClean="0">
                <a:latin typeface="Times New Roman" panose="02020603050405020304" pitchFamily="18" charset="0"/>
                <a:cs typeface="Times New Roman" panose="02020603050405020304" pitchFamily="18" charset="0"/>
              </a:rPr>
              <a:t>. </a:t>
            </a:r>
          </a:p>
          <a:p>
            <a:pPr marL="0" lvl="0" indent="0">
              <a:lnSpc>
                <a:spcPct val="100000"/>
              </a:lnSpc>
              <a:buNone/>
            </a:pPr>
            <a:r>
              <a:rPr lang="en-US" b="1" dirty="0" smtClean="0">
                <a:latin typeface="Times New Roman" panose="02020603050405020304" pitchFamily="18" charset="0"/>
                <a:cs typeface="Times New Roman" panose="02020603050405020304" pitchFamily="18" charset="0"/>
              </a:rPr>
              <a:t>Cost control implies good cost management, which must include:</a:t>
            </a:r>
          </a:p>
          <a:p>
            <a:pPr>
              <a:lnSpc>
                <a:spcPct val="100000"/>
              </a:lnSpc>
            </a:pPr>
            <a:r>
              <a:rPr lang="en-US" b="1" dirty="0" smtClean="0">
                <a:latin typeface="Times New Roman" panose="02020603050405020304" pitchFamily="18" charset="0"/>
                <a:cs typeface="Times New Roman" panose="02020603050405020304" pitchFamily="18" charset="0"/>
              </a:rPr>
              <a:t>Cost estimating </a:t>
            </a:r>
          </a:p>
          <a:p>
            <a:pPr>
              <a:lnSpc>
                <a:spcPct val="100000"/>
              </a:lnSpc>
            </a:pPr>
            <a:r>
              <a:rPr lang="en-US" b="1" dirty="0" smtClean="0">
                <a:latin typeface="Times New Roman" panose="02020603050405020304" pitchFamily="18" charset="0"/>
                <a:cs typeface="Times New Roman" panose="02020603050405020304" pitchFamily="18" charset="0"/>
              </a:rPr>
              <a:t>Cost accounting</a:t>
            </a:r>
          </a:p>
          <a:p>
            <a:pPr>
              <a:lnSpc>
                <a:spcPct val="100000"/>
              </a:lnSpc>
            </a:pPr>
            <a:r>
              <a:rPr lang="en-US" b="1" dirty="0" smtClean="0">
                <a:latin typeface="Times New Roman" panose="02020603050405020304" pitchFamily="18" charset="0"/>
                <a:cs typeface="Times New Roman" panose="02020603050405020304" pitchFamily="18" charset="0"/>
              </a:rPr>
              <a:t>Project cash flow</a:t>
            </a:r>
          </a:p>
          <a:p>
            <a:pPr>
              <a:lnSpc>
                <a:spcPct val="100000"/>
              </a:lnSpc>
            </a:pPr>
            <a:r>
              <a:rPr lang="en-US" b="1" dirty="0" smtClean="0">
                <a:latin typeface="Times New Roman" panose="02020603050405020304" pitchFamily="18" charset="0"/>
                <a:cs typeface="Times New Roman" panose="02020603050405020304" pitchFamily="18" charset="0"/>
              </a:rPr>
              <a:t>Company cash flow</a:t>
            </a: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24132" y="166718"/>
            <a:ext cx="10515600" cy="1325563"/>
          </a:xfrm>
        </p:spPr>
        <p:txBody>
          <a:bodyPr>
            <a:normAutofit/>
          </a:bodyPr>
          <a:lstStyle/>
          <a:p>
            <a:pPr lvl="1" algn="ctr" rtl="0">
              <a:lnSpc>
                <a:spcPct val="90000"/>
              </a:lnSpc>
              <a:spcBef>
                <a:spcPct val="0"/>
              </a:spcBef>
            </a:pPr>
            <a:r>
              <a:rPr lang="en-US" sz="3600" b="1" dirty="0" smtClean="0">
                <a:solidFill>
                  <a:srgbClr val="0000FF"/>
                </a:solidFill>
                <a:latin typeface="Times New Roman" panose="02020603050405020304" pitchFamily="18" charset="0"/>
                <a:cs typeface="Times New Roman" panose="02020603050405020304" pitchFamily="18" charset="0"/>
              </a:rPr>
              <a:t>PROJECT COST CONTROL (Cont’d…)</a:t>
            </a:r>
            <a:r>
              <a:rPr lang="en-US" sz="3600" b="1" i="1" dirty="0">
                <a:solidFill>
                  <a:srgbClr val="0000FF"/>
                </a:solidFill>
                <a:latin typeface="Times New Roman" panose="02020603050405020304" pitchFamily="18" charset="0"/>
                <a:cs typeface="Times New Roman" panose="02020603050405020304" pitchFamily="18" charset="0"/>
              </a:rPr>
              <a:t/>
            </a:r>
            <a:br>
              <a:rPr lang="en-US" sz="3600" b="1" i="1" dirty="0">
                <a:solidFill>
                  <a:srgbClr val="0000FF"/>
                </a:solidFill>
                <a:latin typeface="Times New Roman" panose="02020603050405020304" pitchFamily="18" charset="0"/>
                <a:cs typeface="Times New Roman" panose="02020603050405020304" pitchFamily="18" charset="0"/>
              </a:rPr>
            </a:br>
            <a:endParaRPr lang="en-US" sz="3600" dirty="0">
              <a:solidFill>
                <a:srgbClr val="0000FF"/>
              </a:solidFill>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4130615" y="4330401"/>
            <a:ext cx="5522344" cy="174259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1" indent="-457200" rtl="0">
              <a:spcBef>
                <a:spcPct val="0"/>
              </a:spcBef>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Direct labor costing </a:t>
            </a:r>
          </a:p>
          <a:p>
            <a:pPr lvl="1" indent="-457200" rtl="0">
              <a:spcBef>
                <a:spcPct val="0"/>
              </a:spcBef>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Overhead rate costing</a:t>
            </a:r>
          </a:p>
          <a:p>
            <a:pPr lvl="1" indent="-457200" rtl="0">
              <a:spcBef>
                <a:spcPct val="0"/>
              </a:spcBef>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Others, such as incentives, penalties and profit sharing</a:t>
            </a:r>
          </a:p>
        </p:txBody>
      </p:sp>
    </p:spTree>
    <p:extLst>
      <p:ext uri="{BB962C8B-B14F-4D97-AF65-F5344CB8AC3E}">
        <p14:creationId xmlns:p14="http://schemas.microsoft.com/office/powerpoint/2010/main" val="7691660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7430" y="662781"/>
            <a:ext cx="10515600" cy="4351338"/>
          </a:xfrm>
        </p:spPr>
        <p:txBody>
          <a:bodyPr/>
          <a:lstStyle/>
          <a:p>
            <a:pPr marL="0" lvl="2" indent="0">
              <a:spcBef>
                <a:spcPts val="1000"/>
              </a:spcBef>
              <a:buNone/>
            </a:pPr>
            <a:r>
              <a:rPr lang="en-US" sz="2800" b="1" dirty="0">
                <a:solidFill>
                  <a:srgbClr val="C00000"/>
                </a:solidFill>
                <a:latin typeface="Times New Roman" panose="02020603050405020304" pitchFamily="18" charset="0"/>
                <a:cs typeface="Times New Roman" panose="02020603050405020304" pitchFamily="18" charset="0"/>
              </a:rPr>
              <a:t>Elements of cost control</a:t>
            </a:r>
          </a:p>
          <a:p>
            <a:pPr marL="0" indent="0">
              <a:buNone/>
            </a:pPr>
            <a:endParaRPr lang="en-US" dirty="0"/>
          </a:p>
        </p:txBody>
      </p:sp>
      <p:sp>
        <p:nvSpPr>
          <p:cNvPr id="4" name="Title 1"/>
          <p:cNvSpPr>
            <a:spLocks noGrp="1"/>
          </p:cNvSpPr>
          <p:nvPr>
            <p:ph type="title"/>
          </p:nvPr>
        </p:nvSpPr>
        <p:spPr>
          <a:xfrm>
            <a:off x="527649" y="0"/>
            <a:ext cx="10515600" cy="1325563"/>
          </a:xfrm>
        </p:spPr>
        <p:txBody>
          <a:bodyPr>
            <a:normAutofit/>
          </a:bodyPr>
          <a:lstStyle/>
          <a:p>
            <a:pPr lvl="1" algn="ctr" rtl="0">
              <a:lnSpc>
                <a:spcPct val="90000"/>
              </a:lnSpc>
              <a:spcBef>
                <a:spcPct val="0"/>
              </a:spcBef>
            </a:pPr>
            <a:r>
              <a:rPr lang="en-US" sz="3600" b="1" dirty="0" smtClean="0">
                <a:solidFill>
                  <a:srgbClr val="0000FF"/>
                </a:solidFill>
                <a:latin typeface="Times New Roman" panose="02020603050405020304" pitchFamily="18" charset="0"/>
                <a:cs typeface="Times New Roman" panose="02020603050405020304" pitchFamily="18" charset="0"/>
              </a:rPr>
              <a:t>PROJECT COST CONTROL (Cont’d…)</a:t>
            </a:r>
            <a:r>
              <a:rPr lang="en-US" sz="3600" b="1" i="1" dirty="0">
                <a:solidFill>
                  <a:srgbClr val="0000FF"/>
                </a:solidFill>
                <a:latin typeface="Times New Roman" panose="02020603050405020304" pitchFamily="18" charset="0"/>
                <a:cs typeface="Times New Roman" panose="02020603050405020304" pitchFamily="18" charset="0"/>
              </a:rPr>
              <a:t/>
            </a:r>
            <a:br>
              <a:rPr lang="en-US" sz="3600" b="1" i="1" dirty="0">
                <a:solidFill>
                  <a:srgbClr val="0000FF"/>
                </a:solidFill>
                <a:latin typeface="Times New Roman" panose="02020603050405020304" pitchFamily="18" charset="0"/>
                <a:cs typeface="Times New Roman" panose="02020603050405020304" pitchFamily="18" charset="0"/>
              </a:rPr>
            </a:br>
            <a:endParaRPr lang="en-US" sz="3600" dirty="0">
              <a:solidFill>
                <a:srgbClr val="0000FF"/>
              </a:solidFill>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671713306"/>
              </p:ext>
            </p:extLst>
          </p:nvPr>
        </p:nvGraphicFramePr>
        <p:xfrm>
          <a:off x="527649" y="1075446"/>
          <a:ext cx="9384099" cy="4907280"/>
        </p:xfrm>
        <a:graphic>
          <a:graphicData uri="http://schemas.openxmlformats.org/drawingml/2006/table">
            <a:tbl>
              <a:tblPr firstRow="1" firstCol="1" lastRow="1" lastCol="1" bandRow="1" bandCol="1">
                <a:tableStyleId>{5940675A-B579-460E-94D1-54222C63F5DA}</a:tableStyleId>
              </a:tblPr>
              <a:tblGrid>
                <a:gridCol w="721853"/>
                <a:gridCol w="1685428"/>
                <a:gridCol w="6976818"/>
              </a:tblGrid>
              <a:tr h="676005">
                <a:tc>
                  <a:txBody>
                    <a:bodyPr/>
                    <a:lstStyle/>
                    <a:p>
                      <a:pPr marL="0" marR="0" algn="ctr">
                        <a:lnSpc>
                          <a:spcPct val="115000"/>
                        </a:lnSpc>
                      </a:pPr>
                      <a:r>
                        <a:rPr lang="en-US" sz="2000" b="1" dirty="0" smtClean="0">
                          <a:solidFill>
                            <a:srgbClr val="C00000"/>
                          </a:solidFill>
                          <a:effectLst/>
                          <a:latin typeface="Times New Roman" panose="02020603050405020304" pitchFamily="18" charset="0"/>
                          <a:cs typeface="Times New Roman" panose="02020603050405020304" pitchFamily="18" charset="0"/>
                        </a:rPr>
                        <a:t>S.N</a:t>
                      </a:r>
                      <a:endParaRPr lang="en-US" sz="20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pPr>
                      <a:r>
                        <a:rPr lang="en-US" sz="2000" b="1" dirty="0">
                          <a:solidFill>
                            <a:srgbClr val="C00000"/>
                          </a:solidFill>
                          <a:effectLst/>
                          <a:latin typeface="Times New Roman" panose="02020603050405020304" pitchFamily="18" charset="0"/>
                          <a:cs typeface="Times New Roman" panose="02020603050405020304" pitchFamily="18" charset="0"/>
                        </a:rPr>
                        <a:t>Elements of cost control</a:t>
                      </a:r>
                      <a:endParaRPr lang="en-US" sz="20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pPr>
                      <a:r>
                        <a:rPr lang="en-US" sz="2000" b="1" dirty="0">
                          <a:solidFill>
                            <a:srgbClr val="C00000"/>
                          </a:solidFill>
                          <a:effectLst/>
                          <a:latin typeface="Times New Roman" panose="02020603050405020304" pitchFamily="18" charset="0"/>
                          <a:cs typeface="Times New Roman" panose="02020603050405020304" pitchFamily="18" charset="0"/>
                        </a:rPr>
                        <a:t>Description</a:t>
                      </a:r>
                      <a:endParaRPr lang="en-US" sz="20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676005">
                <a:tc>
                  <a:txBody>
                    <a:bodyPr/>
                    <a:lstStyle/>
                    <a:p>
                      <a:pPr marL="0" marR="0" algn="ctr">
                        <a:lnSpc>
                          <a:spcPct val="115000"/>
                        </a:lnSpc>
                      </a:pPr>
                      <a:r>
                        <a:rPr lang="en-US" sz="2000" b="1" dirty="0">
                          <a:effectLst/>
                          <a:latin typeface="Times New Roman" panose="02020603050405020304" pitchFamily="18" charset="0"/>
                          <a:cs typeface="Times New Roman" panose="02020603050405020304" pitchFamily="18" charset="0"/>
                        </a:rPr>
                        <a:t>1</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15000"/>
                        </a:lnSpc>
                      </a:pPr>
                      <a:r>
                        <a:rPr lang="en-US" sz="2000" b="1" dirty="0">
                          <a:effectLst/>
                          <a:latin typeface="Times New Roman" panose="02020603050405020304" pitchFamily="18" charset="0"/>
                          <a:cs typeface="Times New Roman" panose="02020603050405020304" pitchFamily="18" charset="0"/>
                        </a:rPr>
                        <a:t>Observation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pPr>
                      <a:r>
                        <a:rPr lang="en-US" sz="2000" b="1" dirty="0">
                          <a:effectLst/>
                          <a:latin typeface="Times New Roman" panose="02020603050405020304" pitchFamily="18" charset="0"/>
                          <a:cs typeface="Times New Roman" panose="02020603050405020304" pitchFamily="18" charset="0"/>
                        </a:rPr>
                        <a:t>Regular observation should be made on: Material consumed, manpower and equipment employed, other direct costs etc.</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676005">
                <a:tc>
                  <a:txBody>
                    <a:bodyPr/>
                    <a:lstStyle/>
                    <a:p>
                      <a:pPr marL="0" marR="0" algn="ctr">
                        <a:lnSpc>
                          <a:spcPct val="115000"/>
                        </a:lnSpc>
                      </a:pPr>
                      <a:r>
                        <a:rPr lang="en-US" sz="2000" b="1" dirty="0">
                          <a:effectLst/>
                          <a:latin typeface="Times New Roman" panose="02020603050405020304" pitchFamily="18" charset="0"/>
                          <a:cs typeface="Times New Roman" panose="02020603050405020304" pitchFamily="18" charset="0"/>
                        </a:rPr>
                        <a:t>2</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15000"/>
                        </a:lnSpc>
                      </a:pPr>
                      <a:r>
                        <a:rPr lang="en-US" sz="2000" b="1" dirty="0">
                          <a:effectLst/>
                          <a:latin typeface="Times New Roman" panose="02020603050405020304" pitchFamily="18" charset="0"/>
                          <a:cs typeface="Times New Roman" panose="02020603050405020304" pitchFamily="18" charset="0"/>
                        </a:rPr>
                        <a:t>Comparison </a:t>
                      </a:r>
                    </a:p>
                    <a:p>
                      <a:pPr marL="0" marR="0">
                        <a:lnSpc>
                          <a:spcPct val="115000"/>
                        </a:lnSpc>
                      </a:pPr>
                      <a:r>
                        <a:rPr lang="en-US" sz="2000" b="1" dirty="0">
                          <a:effectLst/>
                          <a:latin typeface="Times New Roman" panose="02020603050405020304" pitchFamily="18" charset="0"/>
                          <a:cs typeface="Times New Roman" panose="02020603050405020304" pitchFamily="18" charset="0"/>
                        </a:rPr>
                        <a:t>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pPr>
                      <a:r>
                        <a:rPr lang="en-US" sz="2000" b="1" dirty="0">
                          <a:effectLst/>
                          <a:latin typeface="Times New Roman" panose="02020603050405020304" pitchFamily="18" charset="0"/>
                          <a:cs typeface="Times New Roman" panose="02020603050405020304" pitchFamily="18" charset="0"/>
                        </a:rPr>
                        <a:t>The observed data must be compared with design standard by calculating </a:t>
                      </a:r>
                      <a:r>
                        <a:rPr lang="en-US" sz="2000" b="1" dirty="0" smtClean="0">
                          <a:effectLst/>
                          <a:latin typeface="Times New Roman" panose="02020603050405020304" pitchFamily="18" charset="0"/>
                          <a:cs typeface="Times New Roman" panose="02020603050405020304" pitchFamily="18" charset="0"/>
                        </a:rPr>
                        <a:t>variances.</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1035311">
                <a:tc>
                  <a:txBody>
                    <a:bodyPr/>
                    <a:lstStyle/>
                    <a:p>
                      <a:pPr marL="0" marR="0" algn="ctr">
                        <a:lnSpc>
                          <a:spcPct val="115000"/>
                        </a:lnSpc>
                      </a:pPr>
                      <a:r>
                        <a:rPr lang="en-US" sz="2000" b="1" dirty="0">
                          <a:effectLst/>
                          <a:latin typeface="Times New Roman" panose="02020603050405020304" pitchFamily="18" charset="0"/>
                          <a:cs typeface="Times New Roman" panose="02020603050405020304" pitchFamily="18" charset="0"/>
                        </a:rPr>
                        <a:t>3</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15000"/>
                        </a:lnSpc>
                      </a:pPr>
                      <a:r>
                        <a:rPr lang="en-US" sz="2000" b="1" dirty="0">
                          <a:effectLst/>
                          <a:latin typeface="Times New Roman" panose="02020603050405020304" pitchFamily="18" charset="0"/>
                          <a:cs typeface="Times New Roman" panose="02020603050405020304" pitchFamily="18" charset="0"/>
                        </a:rPr>
                        <a:t>Identify reasons for </a:t>
                      </a:r>
                      <a:r>
                        <a:rPr lang="en-US" sz="2000" b="1" dirty="0" smtClean="0">
                          <a:effectLst/>
                          <a:latin typeface="Times New Roman" panose="02020603050405020304" pitchFamily="18" charset="0"/>
                          <a:cs typeface="Times New Roman" panose="02020603050405020304" pitchFamily="18" charset="0"/>
                        </a:rPr>
                        <a:t>variance.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pPr>
                      <a:r>
                        <a:rPr lang="en-US" sz="2000" b="1" dirty="0">
                          <a:effectLst/>
                          <a:latin typeface="Times New Roman" panose="02020603050405020304" pitchFamily="18" charset="0"/>
                          <a:cs typeface="Times New Roman" panose="02020603050405020304" pitchFamily="18" charset="0"/>
                        </a:rPr>
                        <a:t>If the variance is large, it is important to know the reasons for the variance. For this it is important to check the purchase price of materials, quality, wastage, work condition </a:t>
                      </a:r>
                      <a:r>
                        <a:rPr lang="en-US" sz="2000" b="1" dirty="0" smtClean="0">
                          <a:effectLst/>
                          <a:latin typeface="Times New Roman" panose="02020603050405020304" pitchFamily="18" charset="0"/>
                          <a:cs typeface="Times New Roman" panose="02020603050405020304" pitchFamily="18" charset="0"/>
                        </a:rPr>
                        <a:t>etc.</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1690013">
                <a:tc>
                  <a:txBody>
                    <a:bodyPr/>
                    <a:lstStyle/>
                    <a:p>
                      <a:pPr marL="0" marR="0" algn="ctr">
                        <a:lnSpc>
                          <a:spcPct val="115000"/>
                        </a:lnSpc>
                      </a:pPr>
                      <a:r>
                        <a:rPr lang="en-US" sz="2000" b="1" dirty="0">
                          <a:effectLst/>
                          <a:latin typeface="Times New Roman" panose="02020603050405020304" pitchFamily="18" charset="0"/>
                          <a:cs typeface="Times New Roman" panose="02020603050405020304" pitchFamily="18" charset="0"/>
                        </a:rPr>
                        <a:t>4</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15000"/>
                        </a:lnSpc>
                      </a:pPr>
                      <a:r>
                        <a:rPr lang="en-US" sz="2000" b="1" dirty="0">
                          <a:effectLst/>
                          <a:latin typeface="Times New Roman" panose="02020603050405020304" pitchFamily="18" charset="0"/>
                          <a:cs typeface="Times New Roman" panose="02020603050405020304" pitchFamily="18" charset="0"/>
                        </a:rPr>
                        <a:t>Corrective action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just">
                        <a:lnSpc>
                          <a:spcPct val="115000"/>
                        </a:lnSpc>
                      </a:pPr>
                      <a:r>
                        <a:rPr lang="en-US" sz="2000" b="1" dirty="0">
                          <a:effectLst/>
                          <a:latin typeface="Times New Roman" panose="02020603050405020304" pitchFamily="18" charset="0"/>
                          <a:cs typeface="Times New Roman" panose="02020603050405020304" pitchFamily="18" charset="0"/>
                        </a:rPr>
                        <a:t>If the variance cannot be justified then the middle level or higher level management takes the necessary action for bringing the cost of the project in to the track. Corrective action should be worked out and implemented, which may include re-scheduling of the project.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6" name="Rectangle 5"/>
          <p:cNvSpPr/>
          <p:nvPr/>
        </p:nvSpPr>
        <p:spPr>
          <a:xfrm>
            <a:off x="3014289" y="6078903"/>
            <a:ext cx="5663089" cy="410882"/>
          </a:xfrm>
          <a:prstGeom prst="rect">
            <a:avLst/>
          </a:prstGeom>
        </p:spPr>
        <p:txBody>
          <a:bodyPr wrap="none">
            <a:spAutoFit/>
          </a:bodyPr>
          <a:lstStyle/>
          <a:p>
            <a:pPr algn="just">
              <a:lnSpc>
                <a:spcPct val="115000"/>
              </a:lnSpc>
            </a:pPr>
            <a:r>
              <a:rPr lang="en-US" b="1" dirty="0" smtClean="0">
                <a:latin typeface="Times New Roman" panose="02020603050405020304" pitchFamily="18" charset="0"/>
                <a:ea typeface="Times New Roman" panose="02020603050405020304" pitchFamily="18" charset="0"/>
              </a:rPr>
              <a:t>Table: </a:t>
            </a:r>
            <a:r>
              <a:rPr lang="en-US" b="1" dirty="0">
                <a:latin typeface="Times New Roman" panose="02020603050405020304" pitchFamily="18" charset="0"/>
                <a:ea typeface="Times New Roman" panose="02020603050405020304" pitchFamily="18" charset="0"/>
              </a:rPr>
              <a:t>Elements of cost control and their descriptions </a:t>
            </a:r>
            <a:endParaRPr lang="en-US" sz="1600" dirty="0">
              <a:effectLst/>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35692163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910026"/>
          </a:xfrm>
        </p:spPr>
        <p:txBody>
          <a:bodyPr>
            <a:normAutofit/>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The effective cost control can also be achieved through: </a:t>
            </a:r>
            <a:endParaRPr lang="en-AU" b="1" dirty="0">
              <a:latin typeface="Times New Roman" panose="02020603050405020304" pitchFamily="18" charset="0"/>
              <a:cs typeface="Times New Roman" panose="02020603050405020304" pitchFamily="18" charset="0"/>
            </a:endParaRP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Thorough planning of the work items. </a:t>
            </a:r>
            <a:endParaRPr lang="en-AU" sz="2800" b="1" dirty="0">
              <a:latin typeface="Times New Roman" panose="02020603050405020304" pitchFamily="18" charset="0"/>
              <a:cs typeface="Times New Roman" panose="02020603050405020304" pitchFamily="18" charset="0"/>
            </a:endParaRP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Good estimate of time, labor, material and cost.</a:t>
            </a:r>
            <a:endParaRPr lang="en-AU" sz="2800" b="1" dirty="0">
              <a:latin typeface="Times New Roman" panose="02020603050405020304" pitchFamily="18" charset="0"/>
              <a:cs typeface="Times New Roman" panose="02020603050405020304" pitchFamily="18" charset="0"/>
            </a:endParaRP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Clear communication of the scope of required </a:t>
            </a:r>
            <a:r>
              <a:rPr lang="en-US" sz="2800" b="1" dirty="0" smtClean="0">
                <a:latin typeface="Times New Roman" panose="02020603050405020304" pitchFamily="18" charset="0"/>
                <a:cs typeface="Times New Roman" panose="02020603050405020304" pitchFamily="18" charset="0"/>
              </a:rPr>
              <a:t>task.</a:t>
            </a:r>
            <a:endParaRPr lang="en-AU" sz="2800" b="1" dirty="0">
              <a:latin typeface="Times New Roman" panose="02020603050405020304" pitchFamily="18" charset="0"/>
              <a:cs typeface="Times New Roman" panose="02020603050405020304" pitchFamily="18" charset="0"/>
            </a:endParaRP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A disciplined budget and authorization of </a:t>
            </a:r>
            <a:r>
              <a:rPr lang="en-US" sz="2800" b="1" dirty="0" smtClean="0">
                <a:latin typeface="Times New Roman" panose="02020603050405020304" pitchFamily="18" charset="0"/>
                <a:cs typeface="Times New Roman" panose="02020603050405020304" pitchFamily="18" charset="0"/>
              </a:rPr>
              <a:t>expenditure.</a:t>
            </a:r>
            <a:endParaRPr lang="en-AU" sz="2800" b="1" dirty="0">
              <a:latin typeface="Times New Roman" panose="02020603050405020304" pitchFamily="18" charset="0"/>
              <a:cs typeface="Times New Roman" panose="02020603050405020304" pitchFamily="18" charset="0"/>
            </a:endParaRP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Periodic assessment of time and cost of remaining work.</a:t>
            </a:r>
            <a:endParaRPr lang="en-AU" sz="2800" b="1" dirty="0">
              <a:latin typeface="Times New Roman" panose="02020603050405020304" pitchFamily="18" charset="0"/>
              <a:cs typeface="Times New Roman" panose="02020603050405020304" pitchFamily="18" charset="0"/>
            </a:endParaRP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Frequent comparison of actual progress and expenditure against plan.  </a:t>
            </a:r>
            <a:endParaRPr lang="en-AU" sz="2800" b="1" dirty="0">
              <a:latin typeface="Times New Roman" panose="02020603050405020304" pitchFamily="18" charset="0"/>
              <a:cs typeface="Times New Roman" panose="02020603050405020304" pitchFamily="18" charset="0"/>
            </a:endParaRPr>
          </a:p>
          <a:p>
            <a:pPr algn="just">
              <a:lnSpc>
                <a:spcPct val="100000"/>
              </a:lnSpc>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p:txBody>
          <a:bodyPr>
            <a:normAutofit/>
          </a:bodyPr>
          <a:lstStyle/>
          <a:p>
            <a:pPr lvl="1" algn="ctr" rtl="0">
              <a:lnSpc>
                <a:spcPct val="90000"/>
              </a:lnSpc>
              <a:spcBef>
                <a:spcPct val="0"/>
              </a:spcBef>
            </a:pPr>
            <a:r>
              <a:rPr lang="en-US" sz="3600" b="1" dirty="0" smtClean="0">
                <a:solidFill>
                  <a:srgbClr val="0000FF"/>
                </a:solidFill>
                <a:latin typeface="Times New Roman" panose="02020603050405020304" pitchFamily="18" charset="0"/>
                <a:cs typeface="Times New Roman" panose="02020603050405020304" pitchFamily="18" charset="0"/>
              </a:rPr>
              <a:t>PROJECT COST CONTROL (Cont’d…)</a:t>
            </a:r>
            <a:r>
              <a:rPr lang="en-US" sz="3600" b="1" i="1" dirty="0">
                <a:solidFill>
                  <a:srgbClr val="0000FF"/>
                </a:solidFill>
                <a:latin typeface="Times New Roman" panose="02020603050405020304" pitchFamily="18" charset="0"/>
                <a:cs typeface="Times New Roman" panose="02020603050405020304" pitchFamily="18" charset="0"/>
              </a:rPr>
              <a:t/>
            </a:r>
            <a:br>
              <a:rPr lang="en-US" sz="3600" b="1" i="1" dirty="0">
                <a:solidFill>
                  <a:srgbClr val="0000FF"/>
                </a:solidFill>
                <a:latin typeface="Times New Roman" panose="02020603050405020304" pitchFamily="18" charset="0"/>
                <a:cs typeface="Times New Roman" panose="02020603050405020304" pitchFamily="18" charset="0"/>
              </a:rPr>
            </a:br>
            <a:endParaRPr lang="en-US" sz="36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37067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768358"/>
          </a:xfrm>
        </p:spPr>
        <p:txBody>
          <a:bodyPr>
            <a:normAutofit/>
          </a:bodyPr>
          <a:lstStyle/>
          <a:p>
            <a:pPr marL="0" indent="0">
              <a:buNone/>
            </a:pPr>
            <a:r>
              <a:rPr lang="en-US" b="1" u="sng" dirty="0">
                <a:solidFill>
                  <a:srgbClr val="C00000"/>
                </a:solidFill>
                <a:latin typeface="Times New Roman" panose="02020603050405020304" pitchFamily="18" charset="0"/>
                <a:cs typeface="Times New Roman" panose="02020603050405020304" pitchFamily="18" charset="0"/>
              </a:rPr>
              <a:t>Methods of cost </a:t>
            </a:r>
            <a:r>
              <a:rPr lang="en-US" b="1" u="sng" dirty="0" smtClean="0">
                <a:solidFill>
                  <a:srgbClr val="C00000"/>
                </a:solidFill>
                <a:latin typeface="Times New Roman" panose="02020603050405020304" pitchFamily="18" charset="0"/>
                <a:cs typeface="Times New Roman" panose="02020603050405020304" pitchFamily="18" charset="0"/>
              </a:rPr>
              <a:t>control</a:t>
            </a:r>
          </a:p>
          <a:p>
            <a:pPr marL="0" indent="0">
              <a:buNone/>
            </a:pPr>
            <a:endParaRPr lang="en-AU" b="1" dirty="0">
              <a:solidFill>
                <a:srgbClr val="C00000"/>
              </a:solidFill>
              <a:latin typeface="Times New Roman" panose="02020603050405020304" pitchFamily="18" charset="0"/>
              <a:cs typeface="Times New Roman" panose="02020603050405020304" pitchFamily="18" charset="0"/>
            </a:endParaRPr>
          </a:p>
          <a:p>
            <a:pPr marL="514350" lvl="0" indent="-514350">
              <a:lnSpc>
                <a:spcPct val="100000"/>
              </a:lnSpc>
              <a:buFont typeface="+mj-lt"/>
              <a:buAutoNum type="arabicPeriod"/>
            </a:pPr>
            <a:r>
              <a:rPr lang="en-US" b="1" dirty="0">
                <a:latin typeface="Times New Roman" panose="02020603050405020304" pitchFamily="18" charset="0"/>
                <a:cs typeface="Times New Roman" panose="02020603050405020304" pitchFamily="18" charset="0"/>
              </a:rPr>
              <a:t>Short term planning and control </a:t>
            </a:r>
            <a:endParaRPr lang="en-AU" b="1" dirty="0">
              <a:latin typeface="Times New Roman" panose="02020603050405020304" pitchFamily="18" charset="0"/>
              <a:cs typeface="Times New Roman" panose="02020603050405020304" pitchFamily="18" charset="0"/>
            </a:endParaRPr>
          </a:p>
          <a:p>
            <a:pPr marL="514350" lvl="0" indent="-514350">
              <a:lnSpc>
                <a:spcPct val="100000"/>
              </a:lnSpc>
              <a:buFont typeface="+mj-lt"/>
              <a:buAutoNum type="arabicPeriod"/>
            </a:pPr>
            <a:r>
              <a:rPr lang="en-US" b="1" dirty="0">
                <a:latin typeface="Times New Roman" panose="02020603050405020304" pitchFamily="18" charset="0"/>
                <a:cs typeface="Times New Roman" panose="02020603050405020304" pitchFamily="18" charset="0"/>
              </a:rPr>
              <a:t>Project cost models (S-curve or earned value analysis (EVA))</a:t>
            </a:r>
            <a:endParaRPr lang="en-AU" b="1" dirty="0">
              <a:latin typeface="Times New Roman" panose="02020603050405020304" pitchFamily="18" charset="0"/>
              <a:cs typeface="Times New Roman" panose="02020603050405020304" pitchFamily="18" charset="0"/>
            </a:endParaRPr>
          </a:p>
          <a:p>
            <a:pPr marL="514350" lvl="0" indent="-514350">
              <a:lnSpc>
                <a:spcPct val="100000"/>
              </a:lnSpc>
              <a:buFont typeface="+mj-lt"/>
              <a:buAutoNum type="arabicPeriod"/>
            </a:pPr>
            <a:r>
              <a:rPr lang="en-US" b="1" dirty="0">
                <a:latin typeface="Times New Roman" panose="02020603050405020304" pitchFamily="18" charset="0"/>
                <a:cs typeface="Times New Roman" panose="02020603050405020304" pitchFamily="18" charset="0"/>
              </a:rPr>
              <a:t>Accounting method of control </a:t>
            </a:r>
            <a:endParaRPr lang="en-AU" b="1" dirty="0">
              <a:latin typeface="Times New Roman" panose="02020603050405020304" pitchFamily="18" charset="0"/>
              <a:cs typeface="Times New Roman" panose="02020603050405020304" pitchFamily="18" charset="0"/>
            </a:endParaRPr>
          </a:p>
          <a:p>
            <a:pPr marL="971550" lvl="1" indent="-514350">
              <a:lnSpc>
                <a:spcPct val="100000"/>
              </a:lnSpc>
              <a:buFont typeface="+mj-lt"/>
              <a:buAutoNum type="alphaLcPeriod"/>
            </a:pPr>
            <a:r>
              <a:rPr lang="en-US" sz="2800" b="1" dirty="0">
                <a:latin typeface="Times New Roman" panose="02020603050405020304" pitchFamily="18" charset="0"/>
                <a:cs typeface="Times New Roman" panose="02020603050405020304" pitchFamily="18" charset="0"/>
              </a:rPr>
              <a:t>Overall profit/loss account</a:t>
            </a:r>
            <a:endParaRPr lang="en-AU" sz="2800" b="1" dirty="0">
              <a:latin typeface="Times New Roman" panose="02020603050405020304" pitchFamily="18" charset="0"/>
              <a:cs typeface="Times New Roman" panose="02020603050405020304" pitchFamily="18" charset="0"/>
            </a:endParaRPr>
          </a:p>
          <a:p>
            <a:pPr marL="971550" lvl="1" indent="-514350">
              <a:lnSpc>
                <a:spcPct val="100000"/>
              </a:lnSpc>
              <a:buFont typeface="+mj-lt"/>
              <a:buAutoNum type="alphaLcPeriod"/>
            </a:pPr>
            <a:r>
              <a:rPr lang="en-US" sz="2800" b="1" dirty="0">
                <a:latin typeface="Times New Roman" panose="02020603050405020304" pitchFamily="18" charset="0"/>
                <a:cs typeface="Times New Roman" panose="02020603050405020304" pitchFamily="18" charset="0"/>
              </a:rPr>
              <a:t>Profit –loss on valuation date</a:t>
            </a:r>
            <a:endParaRPr lang="en-AU" sz="2800" b="1" dirty="0">
              <a:latin typeface="Times New Roman" panose="02020603050405020304" pitchFamily="18" charset="0"/>
              <a:cs typeface="Times New Roman" panose="02020603050405020304" pitchFamily="18" charset="0"/>
            </a:endParaRPr>
          </a:p>
          <a:p>
            <a:pPr marL="971550" lvl="1" indent="-514350">
              <a:lnSpc>
                <a:spcPct val="100000"/>
              </a:lnSpc>
              <a:buFont typeface="+mj-lt"/>
              <a:buAutoNum type="alphaLcPeriod"/>
            </a:pPr>
            <a:r>
              <a:rPr lang="en-US" sz="2800" b="1" dirty="0">
                <a:latin typeface="Times New Roman" panose="02020603050405020304" pitchFamily="18" charset="0"/>
                <a:cs typeface="Times New Roman" panose="02020603050405020304" pitchFamily="18" charset="0"/>
              </a:rPr>
              <a:t>Unit costing </a:t>
            </a:r>
            <a:endParaRPr lang="en-AU" sz="2800" b="1" dirty="0">
              <a:latin typeface="Times New Roman" panose="02020603050405020304" pitchFamily="18" charset="0"/>
              <a:cs typeface="Times New Roman" panose="02020603050405020304" pitchFamily="18" charset="0"/>
            </a:endParaRPr>
          </a:p>
          <a:p>
            <a:pPr marL="0" indent="0">
              <a:buNone/>
            </a:pPr>
            <a:r>
              <a:rPr lang="en-US" b="1" dirty="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514350" indent="-514350">
              <a:buFont typeface="+mj-lt"/>
              <a:buAutoNum type="arabicPeriod"/>
            </a:pPr>
            <a:endParaRPr lang="en-AU" dirty="0"/>
          </a:p>
        </p:txBody>
      </p:sp>
      <p:sp>
        <p:nvSpPr>
          <p:cNvPr id="4" name="Title 1"/>
          <p:cNvSpPr>
            <a:spLocks noGrp="1"/>
          </p:cNvSpPr>
          <p:nvPr>
            <p:ph type="title"/>
          </p:nvPr>
        </p:nvSpPr>
        <p:spPr/>
        <p:txBody>
          <a:bodyPr>
            <a:normAutofit/>
          </a:bodyPr>
          <a:lstStyle/>
          <a:p>
            <a:pPr lvl="1" algn="ctr" rtl="0">
              <a:lnSpc>
                <a:spcPct val="90000"/>
              </a:lnSpc>
              <a:spcBef>
                <a:spcPct val="0"/>
              </a:spcBef>
            </a:pPr>
            <a:r>
              <a:rPr lang="en-US" sz="3600" b="1" dirty="0" smtClean="0">
                <a:solidFill>
                  <a:srgbClr val="0000FF"/>
                </a:solidFill>
                <a:latin typeface="Times New Roman" panose="02020603050405020304" pitchFamily="18" charset="0"/>
                <a:cs typeface="Times New Roman" panose="02020603050405020304" pitchFamily="18" charset="0"/>
              </a:rPr>
              <a:t>PROJECT COST CONTROL (Cont’d…)</a:t>
            </a:r>
            <a:r>
              <a:rPr lang="en-US" sz="3600" b="1" i="1" dirty="0">
                <a:solidFill>
                  <a:srgbClr val="0000FF"/>
                </a:solidFill>
                <a:latin typeface="Times New Roman" panose="02020603050405020304" pitchFamily="18" charset="0"/>
                <a:cs typeface="Times New Roman" panose="02020603050405020304" pitchFamily="18" charset="0"/>
              </a:rPr>
              <a:t/>
            </a:r>
            <a:br>
              <a:rPr lang="en-US" sz="3600" b="1" i="1" dirty="0">
                <a:solidFill>
                  <a:srgbClr val="0000FF"/>
                </a:solidFill>
                <a:latin typeface="Times New Roman" panose="02020603050405020304" pitchFamily="18" charset="0"/>
                <a:cs typeface="Times New Roman" panose="02020603050405020304" pitchFamily="18" charset="0"/>
              </a:rPr>
            </a:br>
            <a:endParaRPr lang="en-US" sz="36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212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7896" y="146184"/>
            <a:ext cx="10515600" cy="1325563"/>
          </a:xfrm>
        </p:spPr>
        <p:txBody>
          <a:bodyPr>
            <a:normAutofit/>
          </a:bodyPr>
          <a:lstStyle/>
          <a:p>
            <a:pPr algn="ctr"/>
            <a:r>
              <a:rPr lang="en-US" sz="3600" b="1" u="sng" dirty="0">
                <a:solidFill>
                  <a:srgbClr val="C00000"/>
                </a:solidFill>
                <a:latin typeface="Times New Roman" panose="02020603050405020304" pitchFamily="18" charset="0"/>
                <a:cs typeface="Times New Roman" panose="02020603050405020304" pitchFamily="18" charset="0"/>
              </a:rPr>
              <a:t>Methods of cost </a:t>
            </a:r>
            <a:r>
              <a:rPr lang="en-US" sz="3600" b="1" u="sng" dirty="0" smtClean="0">
                <a:solidFill>
                  <a:srgbClr val="C00000"/>
                </a:solidFill>
                <a:latin typeface="Times New Roman" panose="02020603050405020304" pitchFamily="18" charset="0"/>
                <a:cs typeface="Times New Roman" panose="02020603050405020304" pitchFamily="18" charset="0"/>
              </a:rPr>
              <a:t>control (Cont’d….) </a:t>
            </a:r>
            <a:r>
              <a:rPr lang="en-US" sz="3600" b="1" u="sng" dirty="0">
                <a:solidFill>
                  <a:srgbClr val="C00000"/>
                </a:solidFill>
                <a:latin typeface="Times New Roman" panose="02020603050405020304" pitchFamily="18" charset="0"/>
                <a:cs typeface="Times New Roman" panose="02020603050405020304" pitchFamily="18" charset="0"/>
              </a:rPr>
              <a:t/>
            </a:r>
            <a:br>
              <a:rPr lang="en-US" sz="3600" b="1" u="sng" dirty="0">
                <a:solidFill>
                  <a:srgbClr val="C00000"/>
                </a:solidFill>
                <a:latin typeface="Times New Roman" panose="02020603050405020304" pitchFamily="18" charset="0"/>
                <a:cs typeface="Times New Roman" panose="02020603050405020304" pitchFamily="18" charset="0"/>
              </a:rPr>
            </a:br>
            <a:endParaRPr lang="en-AU" sz="3600" dirty="0"/>
          </a:p>
        </p:txBody>
      </p:sp>
      <p:sp>
        <p:nvSpPr>
          <p:cNvPr id="3" name="Content Placeholder 2"/>
          <p:cNvSpPr>
            <a:spLocks noGrp="1"/>
          </p:cNvSpPr>
          <p:nvPr>
            <p:ph idx="1"/>
          </p:nvPr>
        </p:nvSpPr>
        <p:spPr>
          <a:xfrm>
            <a:off x="657896" y="808965"/>
            <a:ext cx="10834171" cy="5335028"/>
          </a:xfrm>
        </p:spPr>
        <p:txBody>
          <a:bodyPr>
            <a:normAutofit/>
          </a:bodyPr>
          <a:lstStyle/>
          <a:p>
            <a:pPr marL="514350" lvl="0" indent="-514350">
              <a:buAutoNum type="arabicPeriod"/>
            </a:pPr>
            <a:r>
              <a:rPr lang="en-US" b="1" dirty="0" smtClean="0">
                <a:solidFill>
                  <a:srgbClr val="FF0000"/>
                </a:solidFill>
                <a:latin typeface="Times New Roman" panose="02020603050405020304" pitchFamily="18" charset="0"/>
                <a:cs typeface="Times New Roman" panose="02020603050405020304" pitchFamily="18" charset="0"/>
              </a:rPr>
              <a:t>Short </a:t>
            </a:r>
            <a:r>
              <a:rPr lang="en-US" b="1" dirty="0">
                <a:solidFill>
                  <a:srgbClr val="FF0000"/>
                </a:solidFill>
                <a:latin typeface="Times New Roman" panose="02020603050405020304" pitchFamily="18" charset="0"/>
                <a:cs typeface="Times New Roman" panose="02020603050405020304" pitchFamily="18" charset="0"/>
              </a:rPr>
              <a:t>term planning and control </a:t>
            </a:r>
            <a:endParaRPr lang="en-US" b="1" dirty="0" smtClean="0">
              <a:solidFill>
                <a:srgbClr val="FF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a:t>
            </a:r>
            <a:r>
              <a:rPr lang="en-US" b="1" dirty="0">
                <a:latin typeface="Times New Roman" panose="02020603050405020304" pitchFamily="18" charset="0"/>
                <a:cs typeface="Times New Roman" panose="02020603050405020304" pitchFamily="18" charset="0"/>
              </a:rPr>
              <a:t>this method, the project is broken down in much smaller components and short terms plans for weeks and days are prepared. Such plans are easy to evaluate and monitor. </a:t>
            </a:r>
            <a:endParaRPr lang="en-US" b="1" dirty="0" smtClean="0">
              <a:latin typeface="Times New Roman" panose="02020603050405020304" pitchFamily="18" charset="0"/>
              <a:cs typeface="Times New Roman" panose="02020603050405020304" pitchFamily="18" charset="0"/>
            </a:endParaRPr>
          </a:p>
          <a:p>
            <a:pPr marL="514350" indent="-514350" algn="just">
              <a:lnSpc>
                <a:spcPct val="100000"/>
              </a:lnSpc>
              <a:buAutoNum type="arabicPeriod" startAt="2"/>
            </a:pPr>
            <a:r>
              <a:rPr lang="en-US" b="1" dirty="0" smtClean="0">
                <a:solidFill>
                  <a:srgbClr val="FF0000"/>
                </a:solidFill>
                <a:latin typeface="Times New Roman" panose="02020603050405020304" pitchFamily="18" charset="0"/>
                <a:cs typeface="Times New Roman" panose="02020603050405020304" pitchFamily="18" charset="0"/>
              </a:rPr>
              <a:t>Accounting </a:t>
            </a:r>
            <a:r>
              <a:rPr lang="en-US" b="1" dirty="0">
                <a:solidFill>
                  <a:srgbClr val="FF0000"/>
                </a:solidFill>
                <a:latin typeface="Times New Roman" panose="02020603050405020304" pitchFamily="18" charset="0"/>
                <a:cs typeface="Times New Roman" panose="02020603050405020304" pitchFamily="18" charset="0"/>
              </a:rPr>
              <a:t>method of control </a:t>
            </a:r>
            <a:endParaRPr lang="en-US" b="1" dirty="0" smtClean="0">
              <a:solidFill>
                <a:srgbClr val="FF0000"/>
              </a:solidFill>
              <a:latin typeface="Times New Roman" panose="02020603050405020304" pitchFamily="18" charset="0"/>
              <a:cs typeface="Times New Roman" panose="02020603050405020304" pitchFamily="18" charset="0"/>
            </a:endParaRPr>
          </a:p>
          <a:p>
            <a:pPr marL="0" lvl="1" indent="0" algn="just">
              <a:lnSpc>
                <a:spcPct val="100000"/>
              </a:lnSpc>
              <a:spcBef>
                <a:spcPts val="1000"/>
              </a:spcBef>
              <a:buNone/>
            </a:pPr>
            <a:r>
              <a:rPr lang="en-US" sz="2800" b="1" dirty="0" smtClean="0">
                <a:solidFill>
                  <a:srgbClr val="00B0F0"/>
                </a:solidFill>
                <a:latin typeface="Times New Roman" panose="02020603050405020304" pitchFamily="18" charset="0"/>
                <a:cs typeface="Times New Roman" panose="02020603050405020304" pitchFamily="18" charset="0"/>
              </a:rPr>
              <a:t>      a) Overall </a:t>
            </a:r>
            <a:r>
              <a:rPr lang="en-US" sz="2800" b="1" dirty="0">
                <a:solidFill>
                  <a:srgbClr val="00B0F0"/>
                </a:solidFill>
                <a:latin typeface="Times New Roman" panose="02020603050405020304" pitchFamily="18" charset="0"/>
                <a:cs typeface="Times New Roman" panose="02020603050405020304" pitchFamily="18" charset="0"/>
              </a:rPr>
              <a:t>profit/loss account</a:t>
            </a:r>
            <a:endParaRPr lang="en-AU" sz="2800" b="1" dirty="0">
              <a:solidFill>
                <a:srgbClr val="00B0F0"/>
              </a:solidFill>
              <a:latin typeface="Times New Roman" panose="02020603050405020304" pitchFamily="18" charset="0"/>
              <a:cs typeface="Times New Roman" panose="02020603050405020304" pitchFamily="18" charset="0"/>
            </a:endParaRPr>
          </a:p>
          <a:p>
            <a:pPr algn="just">
              <a:lnSpc>
                <a:spcPct val="100000"/>
              </a:lnSpc>
            </a:pPr>
            <a:r>
              <a:rPr lang="en-US" b="1" dirty="0">
                <a:latin typeface="Times New Roman" panose="02020603050405020304" pitchFamily="18" charset="0"/>
                <a:cs typeface="Times New Roman" panose="02020603050405020304" pitchFamily="18" charset="0"/>
              </a:rPr>
              <a:t>Profit/loss account is prepared after the project is completed</a:t>
            </a:r>
            <a:r>
              <a:rPr lang="en-US" b="1" dirty="0" smtClean="0">
                <a:latin typeface="Times New Roman" panose="02020603050405020304" pitchFamily="18" charset="0"/>
                <a:cs typeface="Times New Roman" panose="02020603050405020304" pitchFamily="18" charset="0"/>
              </a:rPr>
              <a:t>.</a:t>
            </a:r>
          </a:p>
          <a:p>
            <a:pPr algn="just">
              <a:lnSpc>
                <a:spcPct val="100000"/>
              </a:lnSpc>
            </a:pPr>
            <a:r>
              <a:rPr lang="en-US" b="1" dirty="0" smtClean="0">
                <a:latin typeface="Times New Roman" panose="02020603050405020304" pitchFamily="18" charset="0"/>
                <a:cs typeface="Times New Roman" panose="02020603050405020304" pitchFamily="18" charset="0"/>
              </a:rPr>
              <a:t>Profit </a:t>
            </a:r>
            <a:r>
              <a:rPr lang="en-US" b="1" dirty="0">
                <a:latin typeface="Times New Roman" panose="02020603050405020304" pitchFamily="18" charset="0"/>
                <a:cs typeface="Times New Roman" panose="02020603050405020304" pitchFamily="18" charset="0"/>
              </a:rPr>
              <a:t>/ loss are determined and the reasons are analyzed. </a:t>
            </a:r>
            <a:endParaRPr lang="en-US" b="1" dirty="0" smtClean="0">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information is used for the next project. This system is generally used for small projects only. </a:t>
            </a:r>
            <a:endParaRPr lang="en-AU" b="1" dirty="0">
              <a:latin typeface="Times New Roman" panose="02020603050405020304" pitchFamily="18" charset="0"/>
              <a:cs typeface="Times New Roman" panose="02020603050405020304" pitchFamily="18" charset="0"/>
            </a:endParaRPr>
          </a:p>
          <a:p>
            <a:pPr algn="just">
              <a:lnSpc>
                <a:spcPct val="100000"/>
              </a:lnSpc>
            </a:pPr>
            <a:endParaRPr lang="en-AU" b="1" dirty="0">
              <a:latin typeface="Times New Roman" panose="02020603050405020304" pitchFamily="18" charset="0"/>
              <a:cs typeface="Times New Roman" panose="02020603050405020304" pitchFamily="18" charset="0"/>
            </a:endParaRPr>
          </a:p>
          <a:p>
            <a:pPr marL="0" lv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Tree>
    <p:extLst>
      <p:ext uri="{BB962C8B-B14F-4D97-AF65-F5344CB8AC3E}">
        <p14:creationId xmlns:p14="http://schemas.microsoft.com/office/powerpoint/2010/main" val="677850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2138" y="1304320"/>
            <a:ext cx="9107085" cy="5186632"/>
          </a:xfrm>
        </p:spPr>
        <p:txBody>
          <a:bodyPr/>
          <a:lstStyle/>
          <a:p>
            <a:pPr marL="0" lvl="1" indent="0">
              <a:spcBef>
                <a:spcPts val="1000"/>
              </a:spcBef>
              <a:buNone/>
            </a:pPr>
            <a:r>
              <a:rPr lang="en-AU" sz="2800" b="1" dirty="0">
                <a:solidFill>
                  <a:srgbClr val="00B0F0"/>
                </a:solidFill>
                <a:latin typeface="Times New Roman" panose="02020603050405020304" pitchFamily="18" charset="0"/>
                <a:cs typeface="Times New Roman" panose="02020603050405020304" pitchFamily="18" charset="0"/>
              </a:rPr>
              <a:t>b) </a:t>
            </a:r>
            <a:r>
              <a:rPr lang="en-US" sz="2800" b="1" dirty="0">
                <a:solidFill>
                  <a:srgbClr val="00B0F0"/>
                </a:solidFill>
                <a:latin typeface="Times New Roman" panose="02020603050405020304" pitchFamily="18" charset="0"/>
                <a:cs typeface="Times New Roman" panose="02020603050405020304" pitchFamily="18" charset="0"/>
              </a:rPr>
              <a:t>Profit –loss on valuation date</a:t>
            </a:r>
            <a:endParaRPr lang="en-AU" sz="2800" b="1" dirty="0">
              <a:solidFill>
                <a:srgbClr val="00B0F0"/>
              </a:solidFill>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In this method profit/loss accounts are prepared for various periods after the project is started. This principle is used for large projects. </a:t>
            </a:r>
          </a:p>
          <a:p>
            <a:pPr algn="just"/>
            <a:r>
              <a:rPr lang="en-US" b="1" dirty="0">
                <a:latin typeface="Times New Roman" panose="02020603050405020304" pitchFamily="18" charset="0"/>
                <a:cs typeface="Times New Roman" panose="02020603050405020304" pitchFamily="18" charset="0"/>
              </a:rPr>
              <a:t>Profit and loss for every month is calculated and plotted against time to note trend. This helps to access profitability of the project. </a:t>
            </a:r>
            <a:endParaRPr lang="en-US" b="1" dirty="0" smtClean="0">
              <a:latin typeface="Times New Roman" panose="02020603050405020304" pitchFamily="18" charset="0"/>
              <a:cs typeface="Times New Roman" panose="02020603050405020304" pitchFamily="18" charset="0"/>
            </a:endParaRPr>
          </a:p>
          <a:p>
            <a:pPr marL="0" lvl="1" indent="0" algn="just">
              <a:spcBef>
                <a:spcPts val="1000"/>
              </a:spcBef>
              <a:buNone/>
            </a:pPr>
            <a:r>
              <a:rPr lang="en-US" sz="2800" b="1" dirty="0">
                <a:solidFill>
                  <a:srgbClr val="00B0F0"/>
                </a:solidFill>
                <a:latin typeface="Times New Roman" panose="02020603050405020304" pitchFamily="18" charset="0"/>
                <a:cs typeface="Times New Roman" panose="02020603050405020304" pitchFamily="18" charset="0"/>
              </a:rPr>
              <a:t>c) Unit costing </a:t>
            </a:r>
            <a:endParaRPr lang="en-AU" sz="2800" b="1" dirty="0">
              <a:solidFill>
                <a:srgbClr val="00B0F0"/>
              </a:solidFill>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In this method, unit cost of each item is checked and compared with planned (or quoted by the contractor) cost of item, to determine if the items yield profit or not. </a:t>
            </a:r>
            <a:endParaRPr lang="en-AU" b="1" dirty="0">
              <a:latin typeface="Times New Roman" panose="02020603050405020304" pitchFamily="18" charset="0"/>
              <a:cs typeface="Times New Roman" panose="02020603050405020304" pitchFamily="18" charset="0"/>
            </a:endParaRPr>
          </a:p>
          <a:p>
            <a:pPr algn="just"/>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32138" y="159063"/>
            <a:ext cx="10515600" cy="1325563"/>
          </a:xfrm>
        </p:spPr>
        <p:txBody>
          <a:bodyPr>
            <a:normAutofit/>
          </a:bodyPr>
          <a:lstStyle/>
          <a:p>
            <a:pPr algn="ctr"/>
            <a:r>
              <a:rPr lang="en-US" sz="3600" b="1" u="sng" dirty="0">
                <a:solidFill>
                  <a:srgbClr val="C00000"/>
                </a:solidFill>
                <a:latin typeface="Times New Roman" panose="02020603050405020304" pitchFamily="18" charset="0"/>
                <a:cs typeface="Times New Roman" panose="02020603050405020304" pitchFamily="18" charset="0"/>
              </a:rPr>
              <a:t>Methods of cost </a:t>
            </a:r>
            <a:r>
              <a:rPr lang="en-US" sz="3600" b="1" u="sng" dirty="0" smtClean="0">
                <a:solidFill>
                  <a:srgbClr val="C00000"/>
                </a:solidFill>
                <a:latin typeface="Times New Roman" panose="02020603050405020304" pitchFamily="18" charset="0"/>
                <a:cs typeface="Times New Roman" panose="02020603050405020304" pitchFamily="18" charset="0"/>
              </a:rPr>
              <a:t>control (Cont’d….) </a:t>
            </a:r>
            <a:r>
              <a:rPr lang="en-US" sz="3600" b="1" u="sng" dirty="0">
                <a:solidFill>
                  <a:srgbClr val="C00000"/>
                </a:solidFill>
                <a:latin typeface="Times New Roman" panose="02020603050405020304" pitchFamily="18" charset="0"/>
                <a:cs typeface="Times New Roman" panose="02020603050405020304" pitchFamily="18" charset="0"/>
              </a:rPr>
              <a:t/>
            </a:r>
            <a:br>
              <a:rPr lang="en-US" sz="3600" b="1" u="sng" dirty="0">
                <a:solidFill>
                  <a:srgbClr val="C00000"/>
                </a:solidFill>
                <a:latin typeface="Times New Roman" panose="02020603050405020304" pitchFamily="18" charset="0"/>
                <a:cs typeface="Times New Roman" panose="02020603050405020304" pitchFamily="18" charset="0"/>
              </a:rPr>
            </a:br>
            <a:endParaRPr lang="en-AU" sz="3600" dirty="0"/>
          </a:p>
        </p:txBody>
      </p:sp>
    </p:spTree>
    <p:extLst>
      <p:ext uri="{BB962C8B-B14F-4D97-AF65-F5344CB8AC3E}">
        <p14:creationId xmlns:p14="http://schemas.microsoft.com/office/powerpoint/2010/main" val="37837817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1399" y="1098575"/>
            <a:ext cx="10752401" cy="5167603"/>
          </a:xfrm>
        </p:spPr>
        <p:txBody>
          <a:bodyPr>
            <a:normAutofit/>
          </a:bodyPr>
          <a:lstStyle/>
          <a:p>
            <a:pPr marL="0" indent="0">
              <a:buNone/>
            </a:pPr>
            <a:r>
              <a:rPr lang="en-AU" b="1" dirty="0">
                <a:solidFill>
                  <a:srgbClr val="00B0F0"/>
                </a:solidFill>
                <a:latin typeface="Times New Roman" panose="02020603050405020304" pitchFamily="18" charset="0"/>
                <a:cs typeface="Times New Roman" panose="02020603050405020304" pitchFamily="18" charset="0"/>
              </a:rPr>
              <a:t>3.</a:t>
            </a:r>
            <a:r>
              <a:rPr lang="en-US" b="1" dirty="0">
                <a:solidFill>
                  <a:srgbClr val="00B0F0"/>
                </a:solidFill>
                <a:latin typeface="Times New Roman" panose="02020603050405020304" pitchFamily="18" charset="0"/>
                <a:cs typeface="Times New Roman" panose="02020603050405020304" pitchFamily="18" charset="0"/>
              </a:rPr>
              <a:t> Project cost models (S-curve or earned value analysis (EVA</a:t>
            </a:r>
            <a:r>
              <a:rPr lang="en-US" b="1" dirty="0" smtClean="0">
                <a:solidFill>
                  <a:srgbClr val="00B0F0"/>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is also called the earned value management system(EVMS).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If </a:t>
            </a:r>
            <a:r>
              <a:rPr lang="en-US" b="1" dirty="0">
                <a:latin typeface="Times New Roman" panose="02020603050405020304" pitchFamily="18" charset="0"/>
                <a:cs typeface="Times New Roman" panose="02020603050405020304" pitchFamily="18" charset="0"/>
              </a:rPr>
              <a:t>your budget spend plan shows you over spending and your schedule shows milestones slipping, you can know you may be in trouble.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But you will have no way to make a quantitative assessment of how bad the trouble is?</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EVMS solves this problem by providing an accurate picture of spending and accomplishments related to a baseline plan.</a:t>
            </a:r>
          </a:p>
          <a:p>
            <a:pPr algn="just">
              <a:lnSpc>
                <a:spcPct val="100000"/>
              </a:lnSpc>
              <a:buFont typeface="Wingdings" panose="05000000000000000000" pitchFamily="2" charset="2"/>
              <a:buChar char="Ø"/>
            </a:pPr>
            <a:endParaRPr lang="en-AU" b="1" dirty="0">
              <a:solidFill>
                <a:srgbClr val="00B0F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10515600" cy="1206098"/>
          </a:xfrm>
        </p:spPr>
        <p:txBody>
          <a:bodyPr>
            <a:normAutofit/>
          </a:bodyPr>
          <a:lstStyle/>
          <a:p>
            <a:pPr algn="ctr"/>
            <a:r>
              <a:rPr lang="en-US" sz="3600" b="1" u="sng" dirty="0">
                <a:solidFill>
                  <a:srgbClr val="C00000"/>
                </a:solidFill>
                <a:latin typeface="Times New Roman" panose="02020603050405020304" pitchFamily="18" charset="0"/>
                <a:cs typeface="Times New Roman" panose="02020603050405020304" pitchFamily="18" charset="0"/>
              </a:rPr>
              <a:t>Methods of cost </a:t>
            </a:r>
            <a:r>
              <a:rPr lang="en-US" sz="3600" b="1" u="sng" dirty="0" smtClean="0">
                <a:solidFill>
                  <a:srgbClr val="C00000"/>
                </a:solidFill>
                <a:latin typeface="Times New Roman" panose="02020603050405020304" pitchFamily="18" charset="0"/>
                <a:cs typeface="Times New Roman" panose="02020603050405020304" pitchFamily="18" charset="0"/>
              </a:rPr>
              <a:t>control (Cont’d….) </a:t>
            </a:r>
            <a:r>
              <a:rPr lang="en-US" sz="3600" b="1" u="sng" dirty="0">
                <a:solidFill>
                  <a:srgbClr val="C00000"/>
                </a:solidFill>
                <a:latin typeface="Times New Roman" panose="02020603050405020304" pitchFamily="18" charset="0"/>
                <a:cs typeface="Times New Roman" panose="02020603050405020304" pitchFamily="18" charset="0"/>
              </a:rPr>
              <a:t/>
            </a:r>
            <a:br>
              <a:rPr lang="en-US" sz="3600" b="1" u="sng" dirty="0">
                <a:solidFill>
                  <a:srgbClr val="C00000"/>
                </a:solidFill>
                <a:latin typeface="Times New Roman" panose="02020603050405020304" pitchFamily="18" charset="0"/>
                <a:cs typeface="Times New Roman" panose="02020603050405020304" pitchFamily="18" charset="0"/>
              </a:rPr>
            </a:br>
            <a:endParaRPr lang="en-AU" sz="3600" dirty="0"/>
          </a:p>
        </p:txBody>
      </p:sp>
    </p:spTree>
    <p:extLst>
      <p:ext uri="{BB962C8B-B14F-4D97-AF65-F5344CB8AC3E}">
        <p14:creationId xmlns:p14="http://schemas.microsoft.com/office/powerpoint/2010/main" val="21991736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1834" y="-201546"/>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Earned Value Analysis</a:t>
            </a:r>
          </a:p>
        </p:txBody>
      </p:sp>
      <p:sp>
        <p:nvSpPr>
          <p:cNvPr id="3" name="Content Placeholder 2"/>
          <p:cNvSpPr>
            <a:spLocks noGrp="1"/>
          </p:cNvSpPr>
          <p:nvPr>
            <p:ph idx="1"/>
          </p:nvPr>
        </p:nvSpPr>
        <p:spPr>
          <a:xfrm>
            <a:off x="534453" y="716023"/>
            <a:ext cx="10852416" cy="5830575"/>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Earned Value Analysis (EVA) is a method that allows the project manager to measure the amount of work actually performed on a project beyond the basic review of cost and schedule reports. </a:t>
            </a:r>
            <a:r>
              <a:rPr lang="en-AU" b="1" dirty="0" smtClean="0">
                <a:latin typeface="Times New Roman" panose="02020603050405020304" pitchFamily="18" charset="0"/>
                <a:cs typeface="Times New Roman" panose="02020603050405020304" pitchFamily="18" charset="0"/>
              </a:rPr>
              <a:t>[4]</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EVA is a standard method of measuring a </a:t>
            </a:r>
            <a:r>
              <a:rPr lang="en-US" b="1" dirty="0">
                <a:solidFill>
                  <a:srgbClr val="FF0000"/>
                </a:solidFill>
                <a:latin typeface="Times New Roman" panose="02020603050405020304" pitchFamily="18" charset="0"/>
                <a:cs typeface="Times New Roman" panose="02020603050405020304" pitchFamily="18" charset="0"/>
              </a:rPr>
              <a:t>project’s progress (performance) </a:t>
            </a:r>
            <a:r>
              <a:rPr lang="en-US" b="1" dirty="0">
                <a:latin typeface="Times New Roman" panose="02020603050405020304" pitchFamily="18" charset="0"/>
                <a:cs typeface="Times New Roman" panose="02020603050405020304" pitchFamily="18" charset="0"/>
              </a:rPr>
              <a:t>at any given point in time,</a:t>
            </a:r>
            <a:r>
              <a:rPr lang="en-US" b="1" dirty="0">
                <a:solidFill>
                  <a:srgbClr val="FF0000"/>
                </a:solidFill>
                <a:latin typeface="Times New Roman" panose="02020603050405020304" pitchFamily="18" charset="0"/>
                <a:cs typeface="Times New Roman" panose="02020603050405020304" pitchFamily="18" charset="0"/>
              </a:rPr>
              <a:t> forecasting </a:t>
            </a:r>
            <a:r>
              <a:rPr lang="en-US" b="1" dirty="0">
                <a:latin typeface="Times New Roman" panose="02020603050405020304" pitchFamily="18" charset="0"/>
                <a:cs typeface="Times New Roman" panose="02020603050405020304" pitchFamily="18" charset="0"/>
              </a:rPr>
              <a:t>its completion date and final cost and</a:t>
            </a:r>
            <a:r>
              <a:rPr lang="en-US" b="1" dirty="0">
                <a:solidFill>
                  <a:srgbClr val="FF0000"/>
                </a:solidFill>
                <a:latin typeface="Times New Roman" panose="02020603050405020304" pitchFamily="18" charset="0"/>
                <a:cs typeface="Times New Roman" panose="02020603050405020304" pitchFamily="18" charset="0"/>
              </a:rPr>
              <a:t> analyzing variances </a:t>
            </a:r>
            <a:r>
              <a:rPr lang="en-US" b="1" dirty="0">
                <a:latin typeface="Times New Roman" panose="02020603050405020304" pitchFamily="18" charset="0"/>
                <a:cs typeface="Times New Roman" panose="02020603050405020304" pitchFamily="18" charset="0"/>
              </a:rPr>
              <a:t>in the schedule and budget as the project proceeds”. </a:t>
            </a:r>
            <a:endParaRPr lang="en-US" b="1" dirty="0" smtClean="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compares the </a:t>
            </a:r>
            <a:r>
              <a:rPr lang="en-US" b="1" dirty="0">
                <a:solidFill>
                  <a:srgbClr val="00B050"/>
                </a:solidFill>
                <a:latin typeface="Times New Roman" panose="02020603050405020304" pitchFamily="18" charset="0"/>
                <a:cs typeface="Times New Roman" panose="02020603050405020304" pitchFamily="18" charset="0"/>
              </a:rPr>
              <a:t>planned amount of work with what has actually been completed</a:t>
            </a:r>
            <a:r>
              <a:rPr lang="en-US" b="1" dirty="0">
                <a:latin typeface="Times New Roman" panose="02020603050405020304" pitchFamily="18" charset="0"/>
                <a:cs typeface="Times New Roman" panose="02020603050405020304" pitchFamily="18" charset="0"/>
              </a:rPr>
              <a:t>, to determine if the cost, schedule and work accomplished are progressing in accordance with the plan. </a:t>
            </a:r>
          </a:p>
          <a:p>
            <a:pPr algn="just">
              <a:lnSpc>
                <a:spcPct val="100000"/>
              </a:lnSpc>
            </a:pPr>
            <a:endParaRPr lang="en-US" b="1" dirty="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smtClean="0">
              <a:latin typeface="Constantia" panose="02030602050306030303" pitchFamily="18" charset="0"/>
            </a:endParaRPr>
          </a:p>
          <a:p>
            <a:pPr algn="just">
              <a:lnSpc>
                <a:spcPct val="100000"/>
              </a:lnSpc>
              <a:buFont typeface="Wingdings" panose="05000000000000000000" pitchFamily="2" charset="2"/>
              <a:buChar char="Ø"/>
            </a:pPr>
            <a:endParaRPr lang="en-US" b="1" dirty="0">
              <a:latin typeface="Constantia" panose="02030602050306030303"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51802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467" y="975618"/>
            <a:ext cx="10931147" cy="6167054"/>
          </a:xfrm>
        </p:spPr>
        <p:txBody>
          <a:bodyPr>
            <a:normAutofit fontScale="85000" lnSpcReduction="20000"/>
          </a:bodyPr>
          <a:lstStyle/>
          <a:p>
            <a:pPr marL="0" indent="0" algn="just">
              <a:buNone/>
            </a:pPr>
            <a:r>
              <a:rPr lang="en-US" sz="3000" b="1" dirty="0">
                <a:solidFill>
                  <a:srgbClr val="FF0000"/>
                </a:solidFill>
                <a:latin typeface="Times New Roman" panose="02020603050405020304" pitchFamily="18" charset="0"/>
                <a:cs typeface="Times New Roman" panose="02020603050405020304" pitchFamily="18" charset="0"/>
              </a:rPr>
              <a:t>EVA compares three pieces of </a:t>
            </a:r>
            <a:r>
              <a:rPr lang="en-US" sz="3000" b="1" dirty="0" smtClean="0">
                <a:solidFill>
                  <a:srgbClr val="FF0000"/>
                </a:solidFill>
                <a:latin typeface="Times New Roman" panose="02020603050405020304" pitchFamily="18" charset="0"/>
                <a:cs typeface="Times New Roman" panose="02020603050405020304" pitchFamily="18" charset="0"/>
              </a:rPr>
              <a:t>Information </a:t>
            </a:r>
          </a:p>
          <a:p>
            <a:pPr marL="514350" indent="-514350" algn="just">
              <a:lnSpc>
                <a:spcPct val="120000"/>
              </a:lnSpc>
              <a:buAutoNum type="arabicPeriod"/>
            </a:pPr>
            <a:r>
              <a:rPr lang="en-US" sz="3000" b="1" dirty="0" smtClean="0">
                <a:solidFill>
                  <a:srgbClr val="0070C0"/>
                </a:solidFill>
                <a:latin typeface="Times New Roman" panose="02020603050405020304" pitchFamily="18" charset="0"/>
                <a:cs typeface="Times New Roman" panose="02020603050405020304" pitchFamily="18" charset="0"/>
              </a:rPr>
              <a:t>Budgeted </a:t>
            </a:r>
            <a:r>
              <a:rPr lang="en-US" sz="3000" b="1" dirty="0">
                <a:solidFill>
                  <a:srgbClr val="0070C0"/>
                </a:solidFill>
                <a:latin typeface="Times New Roman" panose="02020603050405020304" pitchFamily="18" charset="0"/>
                <a:cs typeface="Times New Roman" panose="02020603050405020304" pitchFamily="18" charset="0"/>
              </a:rPr>
              <a:t>Cost of Work Scheduled (BCWS) / Planned Value </a:t>
            </a:r>
            <a:endParaRPr lang="en-US" sz="3000" b="1" dirty="0" smtClean="0">
              <a:solidFill>
                <a:srgbClr val="0070C0"/>
              </a:solidFill>
              <a:latin typeface="Times New Roman" panose="02020603050405020304" pitchFamily="18" charset="0"/>
              <a:cs typeface="Times New Roman" panose="02020603050405020304" pitchFamily="18" charset="0"/>
            </a:endParaRPr>
          </a:p>
          <a:p>
            <a:pPr marL="342900" lvl="1" indent="-342900" algn="just">
              <a:lnSpc>
                <a:spcPct val="120000"/>
              </a:lnSpc>
              <a:spcBef>
                <a:spcPts val="600"/>
              </a:spcBef>
              <a:buClr>
                <a:schemeClr val="accent2"/>
              </a:buClr>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 It </a:t>
            </a:r>
            <a:r>
              <a:rPr lang="en-US" sz="3000" b="1" dirty="0">
                <a:latin typeface="Times New Roman" panose="02020603050405020304" pitchFamily="18" charset="0"/>
                <a:cs typeface="Times New Roman" panose="02020603050405020304" pitchFamily="18" charset="0"/>
              </a:rPr>
              <a:t>is the budgeted amount of cost of the work </a:t>
            </a:r>
            <a:r>
              <a:rPr lang="en-US" sz="3000" b="1" i="1" dirty="0">
                <a:latin typeface="Times New Roman" panose="02020603050405020304" pitchFamily="18" charset="0"/>
                <a:cs typeface="Times New Roman" panose="02020603050405020304" pitchFamily="18" charset="0"/>
              </a:rPr>
              <a:t>scheduled </a:t>
            </a:r>
            <a:r>
              <a:rPr lang="en-US" sz="3000" b="1" dirty="0">
                <a:latin typeface="Times New Roman" panose="02020603050405020304" pitchFamily="18" charset="0"/>
                <a:cs typeface="Times New Roman" panose="02020603050405020304" pitchFamily="18" charset="0"/>
              </a:rPr>
              <a:t>to be accomplished in a given time period (including support and allocated overhead) </a:t>
            </a:r>
            <a:endParaRPr lang="en-US" sz="3000" b="1" dirty="0" smtClean="0">
              <a:latin typeface="Times New Roman" panose="02020603050405020304" pitchFamily="18" charset="0"/>
              <a:cs typeface="Times New Roman" panose="02020603050405020304" pitchFamily="18" charset="0"/>
            </a:endParaRPr>
          </a:p>
          <a:p>
            <a:pPr marL="514350" indent="-514350" algn="just">
              <a:lnSpc>
                <a:spcPct val="120000"/>
              </a:lnSpc>
              <a:buAutoNum type="arabicPeriod" startAt="2"/>
            </a:pPr>
            <a:r>
              <a:rPr lang="en-US" sz="3000" b="1" dirty="0" smtClean="0">
                <a:solidFill>
                  <a:srgbClr val="0070C0"/>
                </a:solidFill>
                <a:latin typeface="Times New Roman" panose="02020603050405020304" pitchFamily="18" charset="0"/>
                <a:cs typeface="Times New Roman" panose="02020603050405020304" pitchFamily="18" charset="0"/>
              </a:rPr>
              <a:t>Actual </a:t>
            </a:r>
            <a:r>
              <a:rPr lang="en-US" sz="3000" b="1" dirty="0">
                <a:solidFill>
                  <a:srgbClr val="0070C0"/>
                </a:solidFill>
                <a:latin typeface="Times New Roman" panose="02020603050405020304" pitchFamily="18" charset="0"/>
                <a:cs typeface="Times New Roman" panose="02020603050405020304" pitchFamily="18" charset="0"/>
              </a:rPr>
              <a:t>cost of work performed (ACWP) /Actual Value </a:t>
            </a:r>
          </a:p>
          <a:p>
            <a:pPr marL="514350" lvl="1" indent="-514350" algn="just">
              <a:lnSpc>
                <a:spcPct val="120000"/>
              </a:lnSpc>
              <a:spcBef>
                <a:spcPts val="600"/>
              </a:spcBef>
              <a:buClr>
                <a:schemeClr val="accent2"/>
              </a:buClr>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It is the amount actually expended in completing the particular work accomplished within a given time period</a:t>
            </a:r>
            <a:r>
              <a:rPr lang="en-US" sz="3000" b="1" dirty="0" smtClean="0">
                <a:latin typeface="Times New Roman" panose="02020603050405020304" pitchFamily="18" charset="0"/>
                <a:cs typeface="Times New Roman" panose="02020603050405020304" pitchFamily="18" charset="0"/>
              </a:rPr>
              <a:t>. </a:t>
            </a:r>
          </a:p>
          <a:p>
            <a:pPr marL="514350" lvl="1" indent="-514350" algn="just">
              <a:lnSpc>
                <a:spcPct val="120000"/>
              </a:lnSpc>
              <a:spcBef>
                <a:spcPts val="600"/>
              </a:spcBef>
              <a:buClr>
                <a:schemeClr val="accent2"/>
              </a:buClr>
              <a:buAutoNum type="arabicPeriod" startAt="3"/>
            </a:pPr>
            <a:r>
              <a:rPr lang="en-US" sz="3000" b="1" dirty="0" smtClean="0">
                <a:solidFill>
                  <a:srgbClr val="0070C0"/>
                </a:solidFill>
                <a:latin typeface="Times New Roman" panose="02020603050405020304" pitchFamily="18" charset="0"/>
                <a:cs typeface="Times New Roman" panose="02020603050405020304" pitchFamily="18" charset="0"/>
              </a:rPr>
              <a:t>Budgeted </a:t>
            </a:r>
            <a:r>
              <a:rPr lang="en-US" sz="3000" b="1" dirty="0">
                <a:solidFill>
                  <a:srgbClr val="0070C0"/>
                </a:solidFill>
                <a:latin typeface="Times New Roman" panose="02020603050405020304" pitchFamily="18" charset="0"/>
                <a:cs typeface="Times New Roman" panose="02020603050405020304" pitchFamily="18" charset="0"/>
              </a:rPr>
              <a:t>cost of work performed (BCWP)/Earned value </a:t>
            </a:r>
            <a:endParaRPr lang="en-US" sz="3000" b="1" dirty="0" smtClean="0">
              <a:solidFill>
                <a:srgbClr val="0070C0"/>
              </a:solidFill>
              <a:latin typeface="Times New Roman" panose="02020603050405020304" pitchFamily="18" charset="0"/>
              <a:cs typeface="Times New Roman" panose="02020603050405020304" pitchFamily="18" charset="0"/>
            </a:endParaRPr>
          </a:p>
          <a:p>
            <a:pPr marL="457200" lvl="1" indent="-457200" algn="just">
              <a:lnSpc>
                <a:spcPct val="120000"/>
              </a:lnSpc>
              <a:spcBef>
                <a:spcPts val="600"/>
              </a:spcBef>
              <a:buClr>
                <a:schemeClr val="accent2"/>
              </a:buClr>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The </a:t>
            </a:r>
            <a:r>
              <a:rPr lang="en-US" sz="3000" b="1" dirty="0">
                <a:latin typeface="Times New Roman" panose="02020603050405020304" pitchFamily="18" charset="0"/>
                <a:cs typeface="Times New Roman" panose="02020603050405020304" pitchFamily="18" charset="0"/>
              </a:rPr>
              <a:t>value, in terms of your baseline budget, of the work accomplished by now (in dollars or hours), called the Earned </a:t>
            </a:r>
            <a:r>
              <a:rPr lang="en-US" sz="3000" b="1" dirty="0" smtClean="0">
                <a:latin typeface="Times New Roman" panose="02020603050405020304" pitchFamily="18" charset="0"/>
                <a:cs typeface="Times New Roman" panose="02020603050405020304" pitchFamily="18" charset="0"/>
              </a:rPr>
              <a:t>Value.</a:t>
            </a:r>
            <a:endParaRPr lang="en-US" sz="3000" b="1" dirty="0">
              <a:latin typeface="Times New Roman" panose="02020603050405020304" pitchFamily="18" charset="0"/>
              <a:cs typeface="Times New Roman" panose="02020603050405020304" pitchFamily="18" charset="0"/>
            </a:endParaRPr>
          </a:p>
          <a:p>
            <a:pPr marL="514350" lvl="1" indent="-514350" algn="just">
              <a:lnSpc>
                <a:spcPct val="110000"/>
              </a:lnSpc>
              <a:spcBef>
                <a:spcPts val="600"/>
              </a:spcBef>
              <a:buClr>
                <a:schemeClr val="accent2"/>
              </a:buClr>
              <a:buNone/>
            </a:pPr>
            <a:endParaRPr lang="en-US" sz="3000" b="1" dirty="0">
              <a:latin typeface="Times New Roman" panose="02020603050405020304" pitchFamily="18" charset="0"/>
              <a:cs typeface="Times New Roman" panose="02020603050405020304" pitchFamily="18" charset="0"/>
            </a:endParaRPr>
          </a:p>
          <a:p>
            <a:pPr marL="0" lvl="1" indent="0" algn="just">
              <a:lnSpc>
                <a:spcPct val="100000"/>
              </a:lnSpc>
              <a:spcBef>
                <a:spcPts val="600"/>
              </a:spcBef>
              <a:buClr>
                <a:schemeClr val="accent2"/>
              </a:buClr>
              <a:buNone/>
            </a:pPr>
            <a:r>
              <a:rPr lang="en-US" sz="3000" b="1" dirty="0" smtClean="0">
                <a:latin typeface="Times New Roman" panose="02020603050405020304" pitchFamily="18" charset="0"/>
                <a:cs typeface="Times New Roman" panose="02020603050405020304" pitchFamily="18" charset="0"/>
              </a:rPr>
              <a:t> </a:t>
            </a:r>
            <a:endParaRPr lang="en-US" sz="3000" b="1" dirty="0">
              <a:latin typeface="Times New Roman" panose="02020603050405020304" pitchFamily="18" charset="0"/>
              <a:cs typeface="Times New Roman" panose="02020603050405020304" pitchFamily="18" charset="0"/>
            </a:endParaRPr>
          </a:p>
          <a:p>
            <a:pPr marL="0" lvl="1" indent="0" algn="just">
              <a:spcBef>
                <a:spcPts val="600"/>
              </a:spcBef>
              <a:buClr>
                <a:schemeClr val="accent2"/>
              </a:buClr>
              <a:buNone/>
            </a:pPr>
            <a:endParaRPr lang="en-US" sz="2800" b="1" dirty="0">
              <a:latin typeface="Times New Roman" panose="02020603050405020304" pitchFamily="18" charset="0"/>
              <a:cs typeface="Times New Roman" panose="02020603050405020304" pitchFamily="18" charset="0"/>
            </a:endParaRPr>
          </a:p>
          <a:p>
            <a:pPr marL="0" indent="0">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41985" y="-115160"/>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Earned Value </a:t>
            </a:r>
            <a:r>
              <a:rPr lang="en-AU" sz="3600" b="1" dirty="0" smtClean="0">
                <a:solidFill>
                  <a:srgbClr val="0000FF"/>
                </a:solidFill>
                <a:latin typeface="Times New Roman" panose="02020603050405020304" pitchFamily="18" charset="0"/>
                <a:cs typeface="Times New Roman" panose="02020603050405020304" pitchFamily="18" charset="0"/>
              </a:rPr>
              <a:t>Analysis (Cont’d….) </a:t>
            </a:r>
            <a:endParaRPr lang="en-AU" sz="3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03423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760927" y="-124272"/>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Earned Value </a:t>
            </a:r>
            <a:r>
              <a:rPr lang="en-AU" sz="3600" b="1" dirty="0" smtClean="0">
                <a:solidFill>
                  <a:srgbClr val="0000FF"/>
                </a:solidFill>
                <a:latin typeface="Times New Roman" panose="02020603050405020304" pitchFamily="18" charset="0"/>
                <a:cs typeface="Times New Roman" panose="02020603050405020304" pitchFamily="18" charset="0"/>
              </a:rPr>
              <a:t>Analysis (Cont’d….) </a:t>
            </a:r>
            <a:endParaRPr lang="en-AU" sz="3600" b="1" dirty="0">
              <a:solidFill>
                <a:srgbClr val="0000FF"/>
              </a:solidFill>
              <a:latin typeface="Times New Roman" panose="02020603050405020304" pitchFamily="18" charset="0"/>
              <a:cs typeface="Times New Roman" panose="02020603050405020304" pitchFamily="18" charset="0"/>
            </a:endParaRPr>
          </a:p>
        </p:txBody>
      </p:sp>
      <p:pic>
        <p:nvPicPr>
          <p:cNvPr id="1028" name="Picture 4" descr="Earned Value Analys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290" y="986757"/>
            <a:ext cx="8756605" cy="4967689"/>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p:cNvSpPr txBox="1">
            <a:spLocks/>
          </p:cNvSpPr>
          <p:nvPr/>
        </p:nvSpPr>
        <p:spPr>
          <a:xfrm>
            <a:off x="3449517" y="5943600"/>
            <a:ext cx="4000153" cy="69251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2400" b="1" dirty="0">
                <a:latin typeface="Times New Roman" panose="02020603050405020304" pitchFamily="18" charset="0"/>
                <a:cs typeface="Times New Roman" panose="02020603050405020304" pitchFamily="18" charset="0"/>
              </a:rPr>
              <a:t>Source</a:t>
            </a:r>
            <a:r>
              <a:rPr lang="en-AU" sz="2400" b="1" dirty="0" smtClean="0">
                <a:latin typeface="Times New Roman" panose="02020603050405020304" pitchFamily="18" charset="0"/>
                <a:cs typeface="Times New Roman" panose="02020603050405020304" pitchFamily="18" charset="0"/>
              </a:rPr>
              <a:t>: [5]</a:t>
            </a: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22372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a:graphicFrameLocks/>
          </p:cNvGraphicFramePr>
          <p:nvPr>
            <p:extLst>
              <p:ext uri="{D42A27DB-BD31-4B8C-83A1-F6EECF244321}">
                <p14:modId xmlns:p14="http://schemas.microsoft.com/office/powerpoint/2010/main" val="2936456738"/>
              </p:ext>
            </p:extLst>
          </p:nvPr>
        </p:nvGraphicFramePr>
        <p:xfrm>
          <a:off x="529106" y="1462949"/>
          <a:ext cx="9184237" cy="4907280"/>
        </p:xfrm>
        <a:graphic>
          <a:graphicData uri="http://schemas.openxmlformats.org/drawingml/2006/table">
            <a:tbl>
              <a:tblPr firstRow="1" firstCol="1" bandRow="1">
                <a:tableStyleId>{616DA210-FB5B-4158-B5E0-FEB733F419BA}</a:tableStyleId>
              </a:tblPr>
              <a:tblGrid>
                <a:gridCol w="1365077"/>
                <a:gridCol w="1790981"/>
                <a:gridCol w="6028179"/>
              </a:tblGrid>
              <a:tr h="280458">
                <a:tc>
                  <a:txBody>
                    <a:bodyPr/>
                    <a:lstStyle/>
                    <a:p>
                      <a:pPr marL="0" marR="0" algn="ctr">
                        <a:lnSpc>
                          <a:spcPct val="115000"/>
                        </a:lnSpc>
                        <a:spcBef>
                          <a:spcPts val="0"/>
                        </a:spcBef>
                        <a:spcAft>
                          <a:spcPts val="0"/>
                        </a:spcAft>
                      </a:pPr>
                      <a:r>
                        <a:rPr lang="en-US" sz="2000" b="1" u="none" dirty="0" smtClean="0">
                          <a:solidFill>
                            <a:srgbClr val="C00000"/>
                          </a:solidFill>
                          <a:effectLst/>
                          <a:latin typeface="Times New Roman" panose="02020603050405020304" pitchFamily="18" charset="0"/>
                          <a:cs typeface="Times New Roman" panose="02020603050405020304" pitchFamily="18" charset="0"/>
                        </a:rPr>
                        <a:t>1.</a:t>
                      </a:r>
                      <a:r>
                        <a:rPr lang="en-US" sz="2000" b="1" u="none" baseline="0" dirty="0" smtClean="0">
                          <a:solidFill>
                            <a:srgbClr val="C00000"/>
                          </a:solidFill>
                          <a:effectLst/>
                          <a:latin typeface="Times New Roman" panose="02020603050405020304" pitchFamily="18" charset="0"/>
                          <a:cs typeface="Times New Roman" panose="02020603050405020304" pitchFamily="18" charset="0"/>
                        </a:rPr>
                        <a:t> </a:t>
                      </a:r>
                      <a:r>
                        <a:rPr lang="en-US" sz="2000" b="1" u="none" dirty="0" smtClean="0">
                          <a:solidFill>
                            <a:srgbClr val="C00000"/>
                          </a:solidFill>
                          <a:effectLst/>
                          <a:latin typeface="Times New Roman" panose="02020603050405020304" pitchFamily="18" charset="0"/>
                          <a:cs typeface="Times New Roman" panose="02020603050405020304" pitchFamily="18" charset="0"/>
                        </a:rPr>
                        <a:t>Variances</a:t>
                      </a:r>
                      <a:endParaRPr lang="en-US" sz="2000" b="1" u="none"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c>
                  <a:txBody>
                    <a:bodyPr/>
                    <a:lstStyle/>
                    <a:p>
                      <a:pPr marL="0" marR="0" algn="ctr">
                        <a:lnSpc>
                          <a:spcPct val="115000"/>
                        </a:lnSpc>
                        <a:spcBef>
                          <a:spcPts val="0"/>
                        </a:spcBef>
                        <a:spcAft>
                          <a:spcPts val="0"/>
                        </a:spcAft>
                      </a:pPr>
                      <a:r>
                        <a:rPr lang="en-US" sz="2000" b="1" u="none" dirty="0">
                          <a:solidFill>
                            <a:srgbClr val="C00000"/>
                          </a:solidFill>
                          <a:effectLst/>
                          <a:latin typeface="Times New Roman" panose="02020603050405020304" pitchFamily="18" charset="0"/>
                          <a:cs typeface="Times New Roman" panose="02020603050405020304" pitchFamily="18" charset="0"/>
                        </a:rPr>
                        <a:t>Formula</a:t>
                      </a:r>
                      <a:endParaRPr lang="en-US" sz="2000" b="1" u="none"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c>
                  <a:txBody>
                    <a:bodyPr/>
                    <a:lstStyle/>
                    <a:p>
                      <a:pPr marL="0" marR="0" algn="ctr">
                        <a:lnSpc>
                          <a:spcPct val="115000"/>
                        </a:lnSpc>
                        <a:spcBef>
                          <a:spcPts val="0"/>
                        </a:spcBef>
                        <a:spcAft>
                          <a:spcPts val="0"/>
                        </a:spcAft>
                      </a:pPr>
                      <a:r>
                        <a:rPr lang="en-US" sz="2000" b="1" u="none" dirty="0">
                          <a:solidFill>
                            <a:srgbClr val="C00000"/>
                          </a:solidFill>
                          <a:effectLst/>
                          <a:latin typeface="Times New Roman" panose="02020603050405020304" pitchFamily="18" charset="0"/>
                          <a:cs typeface="Times New Roman" panose="02020603050405020304" pitchFamily="18" charset="0"/>
                        </a:rPr>
                        <a:t>Interpretation</a:t>
                      </a:r>
                      <a:endParaRPr lang="en-US" sz="2000" b="1" u="none"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r>
              <a:tr h="1402292">
                <a:tc>
                  <a:txBody>
                    <a:bodyPr/>
                    <a:lstStyle/>
                    <a:p>
                      <a:pPr marL="0" marR="0" algn="just">
                        <a:lnSpc>
                          <a:spcPct val="115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Cost Variance</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c>
                  <a:txBody>
                    <a:bodyPr/>
                    <a:lstStyle/>
                    <a:p>
                      <a:pPr marL="0" marR="0" algn="ctr">
                        <a:lnSpc>
                          <a:spcPct val="115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CV </a:t>
                      </a:r>
                      <a:r>
                        <a:rPr lang="en-US" sz="2000" b="1" dirty="0" smtClean="0">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2000" b="1" dirty="0" smtClean="0">
                          <a:effectLst/>
                          <a:latin typeface="Times New Roman" panose="02020603050405020304" pitchFamily="18" charset="0"/>
                          <a:cs typeface="Times New Roman" panose="02020603050405020304" pitchFamily="18" charset="0"/>
                        </a:rPr>
                        <a:t>BCWP </a:t>
                      </a:r>
                      <a:r>
                        <a:rPr lang="en-US" sz="2000" b="1" dirty="0">
                          <a:effectLst/>
                          <a:latin typeface="Times New Roman" panose="02020603050405020304" pitchFamily="18" charset="0"/>
                          <a:cs typeface="Times New Roman" panose="02020603050405020304" pitchFamily="18" charset="0"/>
                        </a:rPr>
                        <a:t>- ACWP</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c>
                  <a:txBody>
                    <a:bodyPr/>
                    <a:lstStyle/>
                    <a:p>
                      <a:pPr marL="342900" marR="0" lvl="0" indent="-342900" algn="just">
                        <a:lnSpc>
                          <a:spcPct val="115000"/>
                        </a:lnSpc>
                        <a:spcBef>
                          <a:spcPts val="0"/>
                        </a:spcBef>
                        <a:spcAft>
                          <a:spcPts val="0"/>
                        </a:spcAft>
                        <a:buFont typeface="Symbol" panose="05050102010706020507" pitchFamily="18" charset="2"/>
                        <a:buChar char=""/>
                      </a:pPr>
                      <a:r>
                        <a:rPr lang="en-US" sz="2000" b="1" dirty="0">
                          <a:effectLst/>
                          <a:latin typeface="Times New Roman" panose="02020603050405020304" pitchFamily="18" charset="0"/>
                          <a:cs typeface="Times New Roman" panose="02020603050405020304" pitchFamily="18" charset="0"/>
                        </a:rPr>
                        <a:t>If CV is +</a:t>
                      </a:r>
                      <a:r>
                        <a:rPr lang="en-US" sz="2000" b="1" dirty="0" err="1">
                          <a:effectLst/>
                          <a:latin typeface="Times New Roman" panose="02020603050405020304" pitchFamily="18" charset="0"/>
                          <a:cs typeface="Times New Roman" panose="02020603050405020304" pitchFamily="18" charset="0"/>
                        </a:rPr>
                        <a:t>ve</a:t>
                      </a:r>
                      <a:r>
                        <a:rPr lang="en-US" sz="2000" b="1" dirty="0">
                          <a:effectLst/>
                          <a:latin typeface="Times New Roman" panose="02020603050405020304" pitchFamily="18" charset="0"/>
                          <a:cs typeface="Times New Roman" panose="02020603050405020304" pitchFamily="18" charset="0"/>
                        </a:rPr>
                        <a:t>, cost under run (actual budget expense is less than planned)</a:t>
                      </a:r>
                    </a:p>
                    <a:p>
                      <a:pPr marL="342900" marR="0" lvl="0" indent="-342900" algn="just">
                        <a:lnSpc>
                          <a:spcPct val="115000"/>
                        </a:lnSpc>
                        <a:spcBef>
                          <a:spcPts val="0"/>
                        </a:spcBef>
                        <a:spcAft>
                          <a:spcPts val="0"/>
                        </a:spcAft>
                        <a:buFont typeface="Symbol" panose="05050102010706020507" pitchFamily="18" charset="2"/>
                        <a:buChar char=""/>
                      </a:pPr>
                      <a:r>
                        <a:rPr lang="en-US" sz="2000" b="1" dirty="0">
                          <a:effectLst/>
                          <a:latin typeface="Times New Roman" panose="02020603050405020304" pitchFamily="18" charset="0"/>
                          <a:cs typeface="Times New Roman" panose="02020603050405020304" pitchFamily="18" charset="0"/>
                        </a:rPr>
                        <a:t>If CV is -</a:t>
                      </a:r>
                      <a:r>
                        <a:rPr lang="en-US" sz="2000" b="1" dirty="0" err="1">
                          <a:effectLst/>
                          <a:latin typeface="Times New Roman" panose="02020603050405020304" pitchFamily="18" charset="0"/>
                          <a:cs typeface="Times New Roman" panose="02020603050405020304" pitchFamily="18" charset="0"/>
                        </a:rPr>
                        <a:t>ve</a:t>
                      </a:r>
                      <a:r>
                        <a:rPr lang="en-US" sz="2000" b="1" dirty="0">
                          <a:effectLst/>
                          <a:latin typeface="Times New Roman" panose="02020603050405020304" pitchFamily="18" charset="0"/>
                          <a:cs typeface="Times New Roman" panose="02020603050405020304" pitchFamily="18" charset="0"/>
                        </a:rPr>
                        <a:t>, cost overrun (actual budget expense is greater than planned)</a:t>
                      </a:r>
                    </a:p>
                    <a:p>
                      <a:pPr marL="342900" marR="0" lvl="0" indent="-342900" algn="just">
                        <a:lnSpc>
                          <a:spcPct val="115000"/>
                        </a:lnSpc>
                        <a:spcBef>
                          <a:spcPts val="0"/>
                        </a:spcBef>
                        <a:spcAft>
                          <a:spcPts val="0"/>
                        </a:spcAft>
                        <a:buFont typeface="Symbol" panose="05050102010706020507" pitchFamily="18" charset="2"/>
                        <a:buChar char=""/>
                      </a:pPr>
                      <a:r>
                        <a:rPr lang="en-US" sz="2000" b="1" dirty="0">
                          <a:effectLst/>
                          <a:latin typeface="Times New Roman" panose="02020603050405020304" pitchFamily="18" charset="0"/>
                          <a:cs typeface="Times New Roman" panose="02020603050405020304" pitchFamily="18" charset="0"/>
                        </a:rPr>
                        <a:t>If CV is 0 No cost variance (actual expense is equal to planned)</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r>
              <a:tr h="1682750">
                <a:tc>
                  <a:txBody>
                    <a:bodyPr/>
                    <a:lstStyle/>
                    <a:p>
                      <a:pPr marL="0" marR="0" algn="just">
                        <a:lnSpc>
                          <a:spcPct val="115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Schedule Variance</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c>
                  <a:txBody>
                    <a:bodyPr/>
                    <a:lstStyle/>
                    <a:p>
                      <a:pPr marL="0" marR="0" algn="ctr">
                        <a:lnSpc>
                          <a:spcPct val="115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SV = </a:t>
                      </a:r>
                      <a:endParaRPr lang="en-US" sz="2000" b="1" dirty="0" smtClean="0">
                        <a:effectLst/>
                        <a:latin typeface="Times New Roman" panose="02020603050405020304" pitchFamily="18" charset="0"/>
                        <a:cs typeface="Times New Roman" panose="02020603050405020304" pitchFamily="18" charset="0"/>
                      </a:endParaRPr>
                    </a:p>
                    <a:p>
                      <a:pPr marL="0" marR="0" algn="ctr">
                        <a:lnSpc>
                          <a:spcPct val="115000"/>
                        </a:lnSpc>
                        <a:spcBef>
                          <a:spcPts val="0"/>
                        </a:spcBef>
                        <a:spcAft>
                          <a:spcPts val="0"/>
                        </a:spcAft>
                      </a:pPr>
                      <a:r>
                        <a:rPr lang="en-US" sz="2000" b="1" dirty="0" smtClean="0">
                          <a:effectLst/>
                          <a:latin typeface="Times New Roman" panose="02020603050405020304" pitchFamily="18" charset="0"/>
                          <a:cs typeface="Times New Roman" panose="02020603050405020304" pitchFamily="18" charset="0"/>
                        </a:rPr>
                        <a:t>BCWP </a:t>
                      </a:r>
                      <a:r>
                        <a:rPr lang="en-US" sz="2000" b="1" dirty="0">
                          <a:effectLst/>
                          <a:latin typeface="Times New Roman" panose="02020603050405020304" pitchFamily="18" charset="0"/>
                          <a:cs typeface="Times New Roman" panose="02020603050405020304" pitchFamily="18" charset="0"/>
                        </a:rPr>
                        <a:t>- BCWS</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c>
                  <a:txBody>
                    <a:bodyPr/>
                    <a:lstStyle/>
                    <a:p>
                      <a:pPr marL="342900" marR="0" lvl="0" indent="-342900" algn="just">
                        <a:lnSpc>
                          <a:spcPct val="115000"/>
                        </a:lnSpc>
                        <a:spcBef>
                          <a:spcPts val="0"/>
                        </a:spcBef>
                        <a:spcAft>
                          <a:spcPts val="0"/>
                        </a:spcAft>
                        <a:buFont typeface="Symbol" panose="05050102010706020507" pitchFamily="18" charset="2"/>
                        <a:buChar char=""/>
                      </a:pPr>
                      <a:r>
                        <a:rPr lang="en-US" sz="2000" b="1" dirty="0">
                          <a:effectLst/>
                          <a:latin typeface="Times New Roman" panose="02020603050405020304" pitchFamily="18" charset="0"/>
                          <a:cs typeface="Times New Roman" panose="02020603050405020304" pitchFamily="18" charset="0"/>
                        </a:rPr>
                        <a:t>If SV is +</a:t>
                      </a:r>
                      <a:r>
                        <a:rPr lang="en-US" sz="2000" b="1" dirty="0" err="1">
                          <a:effectLst/>
                          <a:latin typeface="Times New Roman" panose="02020603050405020304" pitchFamily="18" charset="0"/>
                          <a:cs typeface="Times New Roman" panose="02020603050405020304" pitchFamily="18" charset="0"/>
                        </a:rPr>
                        <a:t>ve</a:t>
                      </a:r>
                      <a:r>
                        <a:rPr lang="en-US" sz="2000" b="1" dirty="0">
                          <a:effectLst/>
                          <a:latin typeface="Times New Roman" panose="02020603050405020304" pitchFamily="18" charset="0"/>
                          <a:cs typeface="Times New Roman" panose="02020603050405020304" pitchFamily="18" charset="0"/>
                        </a:rPr>
                        <a:t>, Schedule under run (actual schedule is ahead of planned)</a:t>
                      </a:r>
                    </a:p>
                    <a:p>
                      <a:pPr marL="342900" marR="0" lvl="0" indent="-342900" algn="just">
                        <a:lnSpc>
                          <a:spcPct val="115000"/>
                        </a:lnSpc>
                        <a:spcBef>
                          <a:spcPts val="0"/>
                        </a:spcBef>
                        <a:spcAft>
                          <a:spcPts val="0"/>
                        </a:spcAft>
                        <a:buFont typeface="Symbol" panose="05050102010706020507" pitchFamily="18" charset="2"/>
                        <a:buChar char=""/>
                      </a:pPr>
                      <a:r>
                        <a:rPr lang="en-US" sz="2000" b="1" dirty="0">
                          <a:effectLst/>
                          <a:latin typeface="Times New Roman" panose="02020603050405020304" pitchFamily="18" charset="0"/>
                          <a:cs typeface="Times New Roman" panose="02020603050405020304" pitchFamily="18" charset="0"/>
                        </a:rPr>
                        <a:t>If SV is -</a:t>
                      </a:r>
                      <a:r>
                        <a:rPr lang="en-US" sz="2000" b="1" dirty="0" err="1">
                          <a:effectLst/>
                          <a:latin typeface="Times New Roman" panose="02020603050405020304" pitchFamily="18" charset="0"/>
                          <a:cs typeface="Times New Roman" panose="02020603050405020304" pitchFamily="18" charset="0"/>
                        </a:rPr>
                        <a:t>ve</a:t>
                      </a:r>
                      <a:r>
                        <a:rPr lang="en-US" sz="2000" b="1" dirty="0">
                          <a:effectLst/>
                          <a:latin typeface="Times New Roman" panose="02020603050405020304" pitchFamily="18" charset="0"/>
                          <a:cs typeface="Times New Roman" panose="02020603050405020304" pitchFamily="18" charset="0"/>
                        </a:rPr>
                        <a:t>, Schedule overrun (actual schedule is behind of  planned)</a:t>
                      </a:r>
                    </a:p>
                    <a:p>
                      <a:pPr marL="342900" marR="0" lvl="0" indent="-342900" algn="just">
                        <a:lnSpc>
                          <a:spcPct val="115000"/>
                        </a:lnSpc>
                        <a:spcBef>
                          <a:spcPts val="0"/>
                        </a:spcBef>
                        <a:spcAft>
                          <a:spcPts val="0"/>
                        </a:spcAft>
                        <a:buFont typeface="Symbol" panose="05050102010706020507" pitchFamily="18" charset="2"/>
                        <a:buChar char=""/>
                      </a:pPr>
                      <a:r>
                        <a:rPr lang="en-US" sz="2000" b="1" dirty="0">
                          <a:effectLst/>
                          <a:latin typeface="Times New Roman" panose="02020603050405020304" pitchFamily="18" charset="0"/>
                          <a:cs typeface="Times New Roman" panose="02020603050405020304" pitchFamily="18" charset="0"/>
                        </a:rPr>
                        <a:t>If SV is 0 No Schedule variance (actual Schedule  is equal to planned)</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9" marR="41049" marT="0" marB="0"/>
                </a:tc>
              </a:tr>
            </a:tbl>
          </a:graphicData>
        </a:graphic>
      </p:graphicFrame>
      <p:sp>
        <p:nvSpPr>
          <p:cNvPr id="6" name="Title 1"/>
          <p:cNvSpPr>
            <a:spLocks noGrp="1"/>
          </p:cNvSpPr>
          <p:nvPr>
            <p:ph type="title"/>
          </p:nvPr>
        </p:nvSpPr>
        <p:spPr>
          <a:xfrm>
            <a:off x="529106" y="0"/>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Earned Value </a:t>
            </a:r>
            <a:r>
              <a:rPr lang="en-AU" sz="3600" b="1" dirty="0" smtClean="0">
                <a:solidFill>
                  <a:srgbClr val="0000FF"/>
                </a:solidFill>
                <a:latin typeface="Times New Roman" panose="02020603050405020304" pitchFamily="18" charset="0"/>
                <a:cs typeface="Times New Roman" panose="02020603050405020304" pitchFamily="18" charset="0"/>
              </a:rPr>
              <a:t>Analysis (Cont’d….) </a:t>
            </a:r>
            <a:endParaRPr lang="en-AU" sz="3600" b="1" dirty="0">
              <a:solidFill>
                <a:srgbClr val="0000FF"/>
              </a:solidFill>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1224323" y="944563"/>
            <a:ext cx="8969889" cy="381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2800" b="1" dirty="0" smtClean="0">
                <a:solidFill>
                  <a:srgbClr val="C00000"/>
                </a:solidFill>
                <a:latin typeface="Times New Roman" panose="02020603050405020304" pitchFamily="18" charset="0"/>
                <a:cs typeface="Times New Roman" panose="02020603050405020304" pitchFamily="18" charset="0"/>
              </a:rPr>
              <a:t>Some Derived Metrics in EVA (parameters in EVA)</a:t>
            </a:r>
          </a:p>
        </p:txBody>
      </p:sp>
    </p:spTree>
    <p:extLst>
      <p:ext uri="{BB962C8B-B14F-4D97-AF65-F5344CB8AC3E}">
        <p14:creationId xmlns:p14="http://schemas.microsoft.com/office/powerpoint/2010/main" val="10606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28056143"/>
              </p:ext>
            </p:extLst>
          </p:nvPr>
        </p:nvGraphicFramePr>
        <p:xfrm>
          <a:off x="608344" y="778447"/>
          <a:ext cx="8958350" cy="2440544"/>
        </p:xfrm>
        <a:graphic>
          <a:graphicData uri="http://schemas.openxmlformats.org/drawingml/2006/table">
            <a:tbl>
              <a:tblPr firstRow="1" firstCol="1" bandRow="1">
                <a:tableStyleId>{616DA210-FB5B-4158-B5E0-FEB733F419BA}</a:tableStyleId>
              </a:tblPr>
              <a:tblGrid>
                <a:gridCol w="1059927"/>
                <a:gridCol w="1809136"/>
                <a:gridCol w="6089287"/>
              </a:tblGrid>
              <a:tr h="340639">
                <a:tc gridSpan="3">
                  <a:txBody>
                    <a:bodyPr/>
                    <a:lstStyle/>
                    <a:p>
                      <a:pPr marL="0" marR="0" algn="just">
                        <a:lnSpc>
                          <a:spcPct val="115000"/>
                        </a:lnSpc>
                        <a:spcBef>
                          <a:spcPts val="0"/>
                        </a:spcBef>
                        <a:spcAft>
                          <a:spcPts val="0"/>
                        </a:spcAft>
                      </a:pPr>
                      <a:r>
                        <a:rPr lang="en-US" sz="2000" b="1" u="none" kern="1200" dirty="0" smtClean="0">
                          <a:solidFill>
                            <a:srgbClr val="C00000"/>
                          </a:solidFill>
                          <a:effectLst/>
                          <a:latin typeface="Times New Roman" panose="02020603050405020304" pitchFamily="18" charset="0"/>
                          <a:ea typeface="+mn-ea"/>
                          <a:cs typeface="Times New Roman" panose="02020603050405020304" pitchFamily="18" charset="0"/>
                        </a:rPr>
                        <a:t>2. Variances </a:t>
                      </a:r>
                      <a:r>
                        <a:rPr lang="en-US" sz="2000" b="1" u="none" kern="1200" dirty="0">
                          <a:solidFill>
                            <a:srgbClr val="C00000"/>
                          </a:solidFill>
                          <a:effectLst/>
                          <a:latin typeface="Times New Roman" panose="02020603050405020304" pitchFamily="18" charset="0"/>
                          <a:ea typeface="+mn-ea"/>
                          <a:cs typeface="Times New Roman" panose="02020603050405020304" pitchFamily="18" charset="0"/>
                        </a:rPr>
                        <a:t>expressed in percentage</a:t>
                      </a:r>
                    </a:p>
                  </a:txBody>
                  <a:tcPr marL="41048" marR="41048" marT="0" marB="0"/>
                </a:tc>
                <a:tc hMerge="1">
                  <a:txBody>
                    <a:bodyPr/>
                    <a:lstStyle/>
                    <a:p>
                      <a:endParaRPr lang="en-US"/>
                    </a:p>
                  </a:txBody>
                  <a:tcPr/>
                </a:tc>
                <a:tc hMerge="1">
                  <a:txBody>
                    <a:bodyPr/>
                    <a:lstStyle/>
                    <a:p>
                      <a:endParaRPr lang="en-US"/>
                    </a:p>
                  </a:txBody>
                  <a:tcPr/>
                </a:tc>
              </a:tr>
              <a:tr h="903956">
                <a:tc>
                  <a:txBody>
                    <a:bodyPr/>
                    <a:lstStyle/>
                    <a:p>
                      <a:pPr marL="0" marR="0" algn="ctr">
                        <a:lnSpc>
                          <a:spcPct val="115000"/>
                        </a:lnSpc>
                        <a:spcBef>
                          <a:spcPts val="0"/>
                        </a:spcBef>
                        <a:spcAft>
                          <a:spcPts val="0"/>
                        </a:spcAft>
                      </a:pPr>
                      <a:r>
                        <a:rPr lang="en-US" sz="2000" b="1" dirty="0" smtClean="0">
                          <a:effectLst/>
                          <a:latin typeface="Times New Roman" panose="02020603050405020304" pitchFamily="18" charset="0"/>
                          <a:cs typeface="Times New Roman" panose="02020603050405020304" pitchFamily="18" charset="0"/>
                        </a:rPr>
                        <a:t>CV % </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8" marR="41048" marT="0" marB="0"/>
                </a:tc>
                <a:tc>
                  <a:txBody>
                    <a:bodyPr/>
                    <a:lstStyle/>
                    <a:p>
                      <a:pPr algn="ctr"/>
                      <a:endParaRPr lang="en-US" sz="2000" b="1" dirty="0">
                        <a:latin typeface="Times New Roman" panose="02020603050405020304" pitchFamily="18" charset="0"/>
                        <a:cs typeface="Times New Roman" panose="02020603050405020304" pitchFamily="18" charset="0"/>
                      </a:endParaRPr>
                    </a:p>
                  </a:txBody>
                  <a:tcPr marL="41048" marR="41048" marT="0" marB="0">
                    <a:blipFill rotWithShape="0">
                      <a:blip r:embed="rId2"/>
                      <a:stretch>
                        <a:fillRect l="-76369" t="-497541" r="-337176" b="-132787"/>
                      </a:stretch>
                    </a:blipFill>
                  </a:tcPr>
                </a:tc>
                <a:tc>
                  <a:txBody>
                    <a:bodyPr/>
                    <a:lstStyle/>
                    <a:p>
                      <a:pPr marL="0" marR="0" algn="just">
                        <a:lnSpc>
                          <a:spcPct val="115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Over budget or under budget expresses in % , by what % does the cost under run or over run</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8" marR="41048" marT="0" marB="0"/>
                </a:tc>
              </a:tr>
              <a:tr h="1186068">
                <a:tc>
                  <a:txBody>
                    <a:bodyPr/>
                    <a:lstStyle/>
                    <a:p>
                      <a:pPr marL="0" marR="0" algn="ctr">
                        <a:lnSpc>
                          <a:spcPct val="115000"/>
                        </a:lnSpc>
                        <a:spcBef>
                          <a:spcPts val="0"/>
                        </a:spcBef>
                        <a:spcAft>
                          <a:spcPts val="0"/>
                        </a:spcAft>
                      </a:pPr>
                      <a:r>
                        <a:rPr lang="en-US" sz="2000" b="1" dirty="0" smtClean="0">
                          <a:effectLst/>
                          <a:latin typeface="Times New Roman" panose="02020603050405020304" pitchFamily="18" charset="0"/>
                          <a:cs typeface="Times New Roman" panose="02020603050405020304" pitchFamily="18" charset="0"/>
                        </a:rPr>
                        <a:t>SV  </a:t>
                      </a:r>
                      <a:r>
                        <a:rPr lang="en-US" sz="2000" b="1" dirty="0">
                          <a:effectLst/>
                          <a:latin typeface="Times New Roman" panose="02020603050405020304" pitchFamily="18" charset="0"/>
                          <a:cs typeface="Times New Roman" panose="02020603050405020304" pitchFamily="18" charset="0"/>
                        </a:rPr>
                        <a:t>%</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8" marR="41048" marT="0" marB="0"/>
                </a:tc>
                <a:tc>
                  <a:txBody>
                    <a:bodyPr/>
                    <a:lstStyle/>
                    <a:p>
                      <a:pPr algn="ctr"/>
                      <a:endParaRPr lang="en-US" sz="2000" b="1" dirty="0">
                        <a:latin typeface="Times New Roman" panose="02020603050405020304" pitchFamily="18" charset="0"/>
                        <a:cs typeface="Times New Roman" panose="02020603050405020304" pitchFamily="18" charset="0"/>
                      </a:endParaRPr>
                    </a:p>
                  </a:txBody>
                  <a:tcPr marL="41048" marR="41048" marT="0" marB="0">
                    <a:blipFill rotWithShape="0">
                      <a:blip r:embed="rId2"/>
                      <a:stretch>
                        <a:fillRect l="-76369" t="-455625" r="-337176" b="-1250"/>
                      </a:stretch>
                    </a:blipFill>
                  </a:tcPr>
                </a:tc>
                <a:tc>
                  <a:txBody>
                    <a:bodyPr/>
                    <a:lstStyle/>
                    <a:p>
                      <a:pPr marL="0" marR="0" algn="just">
                        <a:lnSpc>
                          <a:spcPct val="115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Behind or </a:t>
                      </a:r>
                      <a:r>
                        <a:rPr lang="en-US" sz="2000" b="1" dirty="0" smtClean="0">
                          <a:effectLst/>
                          <a:latin typeface="Times New Roman" panose="02020603050405020304" pitchFamily="18" charset="0"/>
                          <a:cs typeface="Times New Roman" panose="02020603050405020304" pitchFamily="18" charset="0"/>
                        </a:rPr>
                        <a:t>Ahead </a:t>
                      </a:r>
                      <a:r>
                        <a:rPr lang="en-US" sz="2000" b="1" dirty="0">
                          <a:effectLst/>
                          <a:latin typeface="Times New Roman" panose="02020603050405020304" pitchFamily="18" charset="0"/>
                          <a:cs typeface="Times New Roman" panose="02020603050405020304" pitchFamily="18" charset="0"/>
                        </a:rPr>
                        <a:t>Schedule expressed in % , by  what % does the Schedule under run or over run</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8" marR="41048" marT="0" marB="0"/>
                </a:tc>
              </a:tr>
            </a:tbl>
          </a:graphicData>
        </a:graphic>
      </p:graphicFrame>
      <p:sp>
        <p:nvSpPr>
          <p:cNvPr id="5" name="Title 1"/>
          <p:cNvSpPr>
            <a:spLocks noGrp="1"/>
          </p:cNvSpPr>
          <p:nvPr>
            <p:ph type="title"/>
          </p:nvPr>
        </p:nvSpPr>
        <p:spPr>
          <a:xfrm>
            <a:off x="614643" y="-153939"/>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Earned Value </a:t>
            </a:r>
            <a:r>
              <a:rPr lang="en-AU" sz="3600" b="1" dirty="0" smtClean="0">
                <a:solidFill>
                  <a:srgbClr val="0000FF"/>
                </a:solidFill>
                <a:latin typeface="Times New Roman" panose="02020603050405020304" pitchFamily="18" charset="0"/>
                <a:cs typeface="Times New Roman" panose="02020603050405020304" pitchFamily="18" charset="0"/>
              </a:rPr>
              <a:t>Analysis (Cont’d….) </a:t>
            </a:r>
            <a:endParaRPr lang="en-AU" sz="3600" b="1" dirty="0">
              <a:solidFill>
                <a:srgbClr val="0000FF"/>
              </a:solidFill>
              <a:latin typeface="Times New Roman" panose="02020603050405020304" pitchFamily="18" charset="0"/>
              <a:cs typeface="Times New Roman" panose="02020603050405020304" pitchFamily="18" charset="0"/>
            </a:endParaRPr>
          </a:p>
        </p:txBody>
      </p:sp>
      <p:graphicFrame>
        <p:nvGraphicFramePr>
          <p:cNvPr id="6" name="Content Placeholder 3"/>
          <p:cNvGraphicFramePr>
            <a:graphicFrameLocks noGrp="1"/>
          </p:cNvGraphicFramePr>
          <p:nvPr>
            <p:ph idx="1"/>
            <p:extLst>
              <p:ext uri="{D42A27DB-BD31-4B8C-83A1-F6EECF244321}">
                <p14:modId xmlns:p14="http://schemas.microsoft.com/office/powerpoint/2010/main" val="3299193379"/>
              </p:ext>
            </p:extLst>
          </p:nvPr>
        </p:nvGraphicFramePr>
        <p:xfrm>
          <a:off x="608688" y="3230734"/>
          <a:ext cx="9027017" cy="3154680"/>
        </p:xfrm>
        <a:graphic>
          <a:graphicData uri="http://schemas.openxmlformats.org/drawingml/2006/table">
            <a:tbl>
              <a:tblPr firstRow="1" firstCol="1" bandRow="1">
                <a:tableStyleId>{616DA210-FB5B-4158-B5E0-FEB733F419BA}</a:tableStyleId>
              </a:tblPr>
              <a:tblGrid>
                <a:gridCol w="1924967"/>
                <a:gridCol w="2056485"/>
                <a:gridCol w="5045565"/>
              </a:tblGrid>
              <a:tr h="275847">
                <a:tc gridSpan="3">
                  <a:txBody>
                    <a:bodyPr/>
                    <a:lstStyle/>
                    <a:p>
                      <a:pPr marL="0" marR="0" algn="l">
                        <a:lnSpc>
                          <a:spcPct val="115000"/>
                        </a:lnSpc>
                        <a:spcBef>
                          <a:spcPts val="0"/>
                        </a:spcBef>
                        <a:spcAft>
                          <a:spcPts val="0"/>
                        </a:spcAft>
                      </a:pPr>
                      <a:r>
                        <a:rPr lang="en-US" sz="2000" b="1" u="none" kern="1200" dirty="0" smtClean="0">
                          <a:solidFill>
                            <a:srgbClr val="C00000"/>
                          </a:solidFill>
                          <a:effectLst/>
                          <a:latin typeface="Times New Roman" panose="02020603050405020304" pitchFamily="18" charset="0"/>
                          <a:ea typeface="+mn-ea"/>
                          <a:cs typeface="Times New Roman" panose="02020603050405020304" pitchFamily="18" charset="0"/>
                        </a:rPr>
                        <a:t>3. Indices</a:t>
                      </a:r>
                      <a:endParaRPr lang="en-US" sz="2000" b="1" u="none" kern="1200" dirty="0">
                        <a:solidFill>
                          <a:srgbClr val="C00000"/>
                        </a:solidFill>
                        <a:effectLst/>
                        <a:latin typeface="Times New Roman" panose="02020603050405020304" pitchFamily="18" charset="0"/>
                        <a:ea typeface="+mn-ea"/>
                        <a:cs typeface="Times New Roman" panose="02020603050405020304" pitchFamily="18" charset="0"/>
                      </a:endParaRPr>
                    </a:p>
                  </a:txBody>
                  <a:tcPr marL="41048" marR="41048" marT="0" marB="0"/>
                </a:tc>
                <a:tc hMerge="1">
                  <a:txBody>
                    <a:bodyPr/>
                    <a:lstStyle/>
                    <a:p>
                      <a:endParaRPr lang="en-US"/>
                    </a:p>
                  </a:txBody>
                  <a:tcPr/>
                </a:tc>
                <a:tc hMerge="1">
                  <a:txBody>
                    <a:bodyPr/>
                    <a:lstStyle/>
                    <a:p>
                      <a:endParaRPr lang="en-US"/>
                    </a:p>
                  </a:txBody>
                  <a:tcPr/>
                </a:tc>
              </a:tr>
              <a:tr h="1103389">
                <a:tc>
                  <a:txBody>
                    <a:bodyPr/>
                    <a:lstStyle/>
                    <a:p>
                      <a:pPr marL="0" marR="0" algn="ctr">
                        <a:lnSpc>
                          <a:spcPct val="115000"/>
                        </a:lnSpc>
                        <a:spcBef>
                          <a:spcPts val="0"/>
                        </a:spcBef>
                        <a:spcAft>
                          <a:spcPts val="0"/>
                        </a:spcAft>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Cost performance index</a:t>
                      </a:r>
                    </a:p>
                  </a:txBody>
                  <a:tcPr marL="41048" marR="41048" marT="0" marB="0"/>
                </a:tc>
                <a:tc>
                  <a:txBody>
                    <a:bodyPr/>
                    <a:lstStyle/>
                    <a:p>
                      <a:pPr marL="0" marR="0" algn="ctr">
                        <a:lnSpc>
                          <a:spcPct val="115000"/>
                        </a:lnSpc>
                        <a:spcBef>
                          <a:spcPts val="0"/>
                        </a:spcBef>
                        <a:spcAft>
                          <a:spcPts val="0"/>
                        </a:spcAft>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CPI = </a:t>
                      </a:r>
                      <a:endParaRPr lang="en-US" sz="2000" b="1" kern="1200" dirty="0" smtClean="0">
                        <a:solidFill>
                          <a:schemeClr val="tx1"/>
                        </a:solidFill>
                        <a:effectLst/>
                        <a:latin typeface="Times New Roman" panose="02020603050405020304" pitchFamily="18" charset="0"/>
                        <a:ea typeface="+mn-ea"/>
                        <a:cs typeface="Times New Roman" panose="02020603050405020304" pitchFamily="18" charset="0"/>
                      </a:endParaRPr>
                    </a:p>
                    <a:p>
                      <a:pPr marL="0" marR="0" algn="ctr">
                        <a:lnSpc>
                          <a:spcPct val="115000"/>
                        </a:lnSpc>
                        <a:spcBef>
                          <a:spcPts val="0"/>
                        </a:spcBef>
                        <a:spcAft>
                          <a:spcPts val="0"/>
                        </a:spcAft>
                      </a:pPr>
                      <a:r>
                        <a:rPr lang="en-US" sz="2000" b="1" kern="1200" dirty="0" smtClean="0">
                          <a:solidFill>
                            <a:schemeClr val="tx1"/>
                          </a:solidFill>
                          <a:effectLst/>
                          <a:latin typeface="Times New Roman" panose="02020603050405020304" pitchFamily="18" charset="0"/>
                          <a:ea typeface="+mn-ea"/>
                          <a:cs typeface="Times New Roman" panose="02020603050405020304" pitchFamily="18" charset="0"/>
                        </a:rPr>
                        <a:t>BCWP </a:t>
                      </a:r>
                      <a:r>
                        <a:rPr lang="en-US" sz="2000" b="1" kern="1200" dirty="0">
                          <a:solidFill>
                            <a:schemeClr val="tx1"/>
                          </a:solidFill>
                          <a:effectLst/>
                          <a:latin typeface="Times New Roman" panose="02020603050405020304" pitchFamily="18" charset="0"/>
                          <a:ea typeface="+mn-ea"/>
                          <a:cs typeface="Times New Roman" panose="02020603050405020304" pitchFamily="18" charset="0"/>
                        </a:rPr>
                        <a:t>/ ACWP</a:t>
                      </a:r>
                    </a:p>
                  </a:txBody>
                  <a:tcPr marL="41048" marR="41048" marT="0" marB="0"/>
                </a:tc>
                <a:tc>
                  <a:txBody>
                    <a:bodyPr/>
                    <a:lstStyle/>
                    <a:p>
                      <a:pPr marL="342900" marR="0" lvl="0" indent="-342900" algn="l">
                        <a:lnSpc>
                          <a:spcPct val="115000"/>
                        </a:lnSpc>
                        <a:spcBef>
                          <a:spcPts val="0"/>
                        </a:spcBef>
                        <a:spcAft>
                          <a:spcPts val="0"/>
                        </a:spcAft>
                        <a:buFont typeface="Symbol" panose="05050102010706020507" pitchFamily="18" charset="2"/>
                        <a:buChar char=""/>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If CPI ≥ 1, Better Performance for Cost, less budget</a:t>
                      </a:r>
                    </a:p>
                    <a:p>
                      <a:pPr marL="342900" marR="0" lvl="0" indent="-342900" algn="l">
                        <a:lnSpc>
                          <a:spcPct val="115000"/>
                        </a:lnSpc>
                        <a:spcBef>
                          <a:spcPts val="0"/>
                        </a:spcBef>
                        <a:spcAft>
                          <a:spcPts val="0"/>
                        </a:spcAft>
                        <a:buFont typeface="Symbol" panose="05050102010706020507" pitchFamily="18" charset="2"/>
                        <a:buChar char=""/>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If CPI &lt; 1, Poor Performance for Cost, more budget</a:t>
                      </a:r>
                    </a:p>
                  </a:txBody>
                  <a:tcPr marL="41048" marR="41048" marT="0" marB="0"/>
                </a:tc>
              </a:tr>
              <a:tr h="1103389">
                <a:tc>
                  <a:txBody>
                    <a:bodyPr/>
                    <a:lstStyle/>
                    <a:p>
                      <a:pPr marL="0" marR="0" algn="ctr">
                        <a:lnSpc>
                          <a:spcPct val="115000"/>
                        </a:lnSpc>
                        <a:spcBef>
                          <a:spcPts val="0"/>
                        </a:spcBef>
                        <a:spcAft>
                          <a:spcPts val="0"/>
                        </a:spcAft>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Schedule Performance Index</a:t>
                      </a:r>
                    </a:p>
                  </a:txBody>
                  <a:tcPr marL="41048" marR="41048" marT="0" marB="0"/>
                </a:tc>
                <a:tc>
                  <a:txBody>
                    <a:bodyPr/>
                    <a:lstStyle/>
                    <a:p>
                      <a:pPr marL="0" marR="0" algn="ctr">
                        <a:lnSpc>
                          <a:spcPct val="115000"/>
                        </a:lnSpc>
                        <a:spcBef>
                          <a:spcPts val="0"/>
                        </a:spcBef>
                        <a:spcAft>
                          <a:spcPts val="0"/>
                        </a:spcAft>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SPI = </a:t>
                      </a:r>
                      <a:endParaRPr lang="en-US" sz="2000" b="1" kern="1200" dirty="0" smtClean="0">
                        <a:solidFill>
                          <a:schemeClr val="tx1"/>
                        </a:solidFill>
                        <a:effectLst/>
                        <a:latin typeface="Times New Roman" panose="02020603050405020304" pitchFamily="18" charset="0"/>
                        <a:ea typeface="+mn-ea"/>
                        <a:cs typeface="Times New Roman" panose="02020603050405020304" pitchFamily="18" charset="0"/>
                      </a:endParaRPr>
                    </a:p>
                    <a:p>
                      <a:pPr marL="0" marR="0" algn="ctr">
                        <a:lnSpc>
                          <a:spcPct val="115000"/>
                        </a:lnSpc>
                        <a:spcBef>
                          <a:spcPts val="0"/>
                        </a:spcBef>
                        <a:spcAft>
                          <a:spcPts val="0"/>
                        </a:spcAft>
                      </a:pPr>
                      <a:r>
                        <a:rPr lang="en-US" sz="2000" b="1" kern="1200" dirty="0" smtClean="0">
                          <a:solidFill>
                            <a:schemeClr val="tx1"/>
                          </a:solidFill>
                          <a:effectLst/>
                          <a:latin typeface="Times New Roman" panose="02020603050405020304" pitchFamily="18" charset="0"/>
                          <a:ea typeface="+mn-ea"/>
                          <a:cs typeface="Times New Roman" panose="02020603050405020304" pitchFamily="18" charset="0"/>
                        </a:rPr>
                        <a:t>BCWP </a:t>
                      </a:r>
                      <a:r>
                        <a:rPr lang="en-US" sz="2000" b="1" kern="1200" dirty="0">
                          <a:solidFill>
                            <a:schemeClr val="tx1"/>
                          </a:solidFill>
                          <a:effectLst/>
                          <a:latin typeface="Times New Roman" panose="02020603050405020304" pitchFamily="18" charset="0"/>
                          <a:ea typeface="+mn-ea"/>
                          <a:cs typeface="Times New Roman" panose="02020603050405020304" pitchFamily="18" charset="0"/>
                        </a:rPr>
                        <a:t>/ BCWS</a:t>
                      </a:r>
                    </a:p>
                  </a:txBody>
                  <a:tcPr marL="41048" marR="41048" marT="0" marB="0"/>
                </a:tc>
                <a:tc>
                  <a:txBody>
                    <a:bodyPr/>
                    <a:lstStyle/>
                    <a:p>
                      <a:pPr marL="342900" marR="0" lvl="0" indent="-342900" algn="l">
                        <a:lnSpc>
                          <a:spcPct val="115000"/>
                        </a:lnSpc>
                        <a:spcBef>
                          <a:spcPts val="0"/>
                        </a:spcBef>
                        <a:spcAft>
                          <a:spcPts val="0"/>
                        </a:spcAft>
                        <a:buFont typeface="Symbol" panose="05050102010706020507" pitchFamily="18" charset="2"/>
                        <a:buChar char=""/>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If SPI ≥ 1, Better Performance in Schedule, ahead of schedule</a:t>
                      </a:r>
                    </a:p>
                    <a:p>
                      <a:pPr marL="342900" marR="0" lvl="0" indent="-342900" algn="l">
                        <a:lnSpc>
                          <a:spcPct val="115000"/>
                        </a:lnSpc>
                        <a:spcBef>
                          <a:spcPts val="0"/>
                        </a:spcBef>
                        <a:spcAft>
                          <a:spcPts val="0"/>
                        </a:spcAft>
                        <a:buFont typeface="Symbol" panose="05050102010706020507" pitchFamily="18" charset="2"/>
                        <a:buChar char=""/>
                      </a:pPr>
                      <a:r>
                        <a:rPr lang="en-US" sz="2000" b="1" kern="1200" dirty="0">
                          <a:solidFill>
                            <a:schemeClr val="tx1"/>
                          </a:solidFill>
                          <a:effectLst/>
                          <a:latin typeface="Times New Roman" panose="02020603050405020304" pitchFamily="18" charset="0"/>
                          <a:ea typeface="+mn-ea"/>
                          <a:cs typeface="Times New Roman" panose="02020603050405020304" pitchFamily="18" charset="0"/>
                        </a:rPr>
                        <a:t>If SPI &lt; 1, Poor Performance in Schedule, behind of schedule</a:t>
                      </a:r>
                    </a:p>
                  </a:txBody>
                  <a:tcPr marL="41048" marR="41048" marT="0" marB="0"/>
                </a:tc>
              </a:tr>
            </a:tbl>
          </a:graphicData>
        </a:graphic>
      </p:graphicFrame>
    </p:spTree>
    <p:extLst>
      <p:ext uri="{BB962C8B-B14F-4D97-AF65-F5344CB8AC3E}">
        <p14:creationId xmlns:p14="http://schemas.microsoft.com/office/powerpoint/2010/main" val="2047599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33185031"/>
              </p:ext>
            </p:extLst>
          </p:nvPr>
        </p:nvGraphicFramePr>
        <p:xfrm>
          <a:off x="1021976" y="2111188"/>
          <a:ext cx="8820764" cy="3246118"/>
        </p:xfrm>
        <a:graphic>
          <a:graphicData uri="http://schemas.openxmlformats.org/drawingml/2006/table">
            <a:tbl>
              <a:tblPr firstRow="1" firstCol="1" bandRow="1">
                <a:tableStyleId>{616DA210-FB5B-4158-B5E0-FEB733F419BA}</a:tableStyleId>
              </a:tblPr>
              <a:tblGrid>
                <a:gridCol w="1438503"/>
                <a:gridCol w="743221"/>
                <a:gridCol w="1394404"/>
                <a:gridCol w="3835674"/>
                <a:gridCol w="1408962"/>
              </a:tblGrid>
              <a:tr h="416858">
                <a:tc gridSpan="5">
                  <a:txBody>
                    <a:bodyPr/>
                    <a:lstStyle/>
                    <a:p>
                      <a:pPr marL="0" marR="0" algn="l">
                        <a:lnSpc>
                          <a:spcPct val="115000"/>
                        </a:lnSpc>
                        <a:spcBef>
                          <a:spcPts val="0"/>
                        </a:spcBef>
                        <a:spcAft>
                          <a:spcPts val="0"/>
                        </a:spcAft>
                      </a:pPr>
                      <a:r>
                        <a:rPr lang="en-US" sz="2000" b="1" u="none" kern="1200" dirty="0" smtClean="0">
                          <a:solidFill>
                            <a:srgbClr val="C00000"/>
                          </a:solidFill>
                          <a:effectLst/>
                          <a:latin typeface="Times New Roman" panose="02020603050405020304" pitchFamily="18" charset="0"/>
                          <a:ea typeface="+mn-ea"/>
                          <a:cs typeface="Times New Roman" panose="02020603050405020304" pitchFamily="18" charset="0"/>
                        </a:rPr>
                        <a:t>4. Trends &amp; Fore Cast</a:t>
                      </a:r>
                      <a:endParaRPr lang="en-US" sz="2000" b="1" u="none" kern="1200" dirty="0">
                        <a:solidFill>
                          <a:srgbClr val="C00000"/>
                        </a:solidFill>
                        <a:effectLst/>
                        <a:latin typeface="Times New Roman" panose="02020603050405020304" pitchFamily="18" charset="0"/>
                        <a:ea typeface="+mn-ea"/>
                        <a:cs typeface="Times New Roman" panose="02020603050405020304" pitchFamily="18" charset="0"/>
                      </a:endParaRPr>
                    </a:p>
                  </a:txBody>
                  <a:tcPr marL="41048" marR="41048"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414630">
                <a:tc gridSpan="2">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Estimate at Completion</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8" marR="41048" marT="0" marB="0"/>
                </a:tc>
                <a:tc hMerge="1">
                  <a:txBody>
                    <a:bodyPr/>
                    <a:lstStyle/>
                    <a:p>
                      <a:endParaRPr lang="en-US"/>
                    </a:p>
                  </a:txBody>
                  <a:tcPr/>
                </a:tc>
                <a:tc gridSpan="2">
                  <a:txBody>
                    <a:bodyPr/>
                    <a:lstStyle/>
                    <a:p>
                      <a:pPr marL="0" marR="0" algn="l">
                        <a:lnSpc>
                          <a:spcPct val="115000"/>
                        </a:lnSpc>
                        <a:spcBef>
                          <a:spcPts val="0"/>
                        </a:spcBef>
                        <a:spcAft>
                          <a:spcPts val="0"/>
                        </a:spcAft>
                      </a:pPr>
                      <a:r>
                        <a:rPr lang="en-US" sz="2400" b="1" dirty="0" smtClean="0">
                          <a:effectLst/>
                          <a:latin typeface="Times New Roman" panose="02020603050405020304" pitchFamily="18" charset="0"/>
                          <a:cs typeface="Times New Roman" panose="02020603050405020304" pitchFamily="18" charset="0"/>
                        </a:rPr>
                        <a:t>    EAC </a:t>
                      </a:r>
                      <a:r>
                        <a:rPr lang="en-US" sz="2400" b="1" dirty="0">
                          <a:effectLst/>
                          <a:latin typeface="Times New Roman" panose="02020603050405020304" pitchFamily="18" charset="0"/>
                          <a:cs typeface="Times New Roman" panose="02020603050405020304" pitchFamily="18" charset="0"/>
                        </a:rPr>
                        <a:t>= Total project Cost / CPI</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048" marR="41048" marT="0" marB="0"/>
                </a:tc>
                <a:tc hMerge="1">
                  <a:txBody>
                    <a:bodyPr/>
                    <a:lstStyle/>
                    <a:p>
                      <a:pPr marL="0" marR="0" algn="l">
                        <a:lnSpc>
                          <a:spcPct val="115000"/>
                        </a:lnSpc>
                        <a:spcBef>
                          <a:spcPts val="0"/>
                        </a:spcBef>
                        <a:spcAft>
                          <a:spcPts val="0"/>
                        </a:spcAft>
                      </a:pPr>
                      <a:endParaRPr lang="en-US" sz="1600" dirty="0">
                        <a:effectLst/>
                        <a:latin typeface="Calibri" panose="020F0502020204030204" pitchFamily="34" charset="0"/>
                        <a:ea typeface="Calibri" panose="020F0502020204030204" pitchFamily="34" charset="0"/>
                        <a:cs typeface="Mangal"/>
                      </a:endParaRPr>
                    </a:p>
                  </a:txBody>
                  <a:tcPr marL="41048" marR="41048" marT="0" marB="0"/>
                </a:tc>
                <a:tc>
                  <a:txBody>
                    <a:bodyPr/>
                    <a:lstStyle/>
                    <a:p>
                      <a:pPr marL="0" marR="0" algn="l">
                        <a:lnSpc>
                          <a:spcPct val="115000"/>
                        </a:lnSpc>
                        <a:spcBef>
                          <a:spcPts val="0"/>
                        </a:spcBef>
                        <a:spcAft>
                          <a:spcPts val="0"/>
                        </a:spcAft>
                      </a:pPr>
                      <a:r>
                        <a:rPr lang="en-US" sz="1600" b="1" dirty="0">
                          <a:effectLst/>
                        </a:rPr>
                        <a:t> </a:t>
                      </a:r>
                      <a:endParaRPr lang="en-US" sz="1600" b="1" dirty="0">
                        <a:effectLst/>
                        <a:latin typeface="Calibri" panose="020F0502020204030204" pitchFamily="34" charset="0"/>
                        <a:ea typeface="Calibri" panose="020F0502020204030204" pitchFamily="34" charset="0"/>
                        <a:cs typeface="Mangal"/>
                      </a:endParaRPr>
                    </a:p>
                  </a:txBody>
                  <a:tcPr marL="41048" marR="41048" marT="0" marB="0"/>
                </a:tc>
              </a:tr>
              <a:tr h="1414630">
                <a:tc gridSpan="2">
                  <a:txBody>
                    <a:bodyPr/>
                    <a:lstStyle/>
                    <a:p>
                      <a:pPr marL="0" marR="0" algn="ctr">
                        <a:lnSpc>
                          <a:spcPct val="115000"/>
                        </a:lnSpc>
                        <a:spcBef>
                          <a:spcPts val="0"/>
                        </a:spcBef>
                        <a:spcAft>
                          <a:spcPts val="0"/>
                        </a:spcAft>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Schedule at Completion</a:t>
                      </a:r>
                    </a:p>
                  </a:txBody>
                  <a:tcPr marL="41048" marR="41048" marT="0" marB="0"/>
                </a:tc>
                <a:tc hMerge="1">
                  <a:txBody>
                    <a:bodyPr/>
                    <a:lstStyle/>
                    <a:p>
                      <a:endParaRPr lang="en-US"/>
                    </a:p>
                  </a:txBody>
                  <a:tcPr/>
                </a:tc>
                <a:tc gridSpan="2">
                  <a:txBody>
                    <a:bodyPr/>
                    <a:lstStyle/>
                    <a:p>
                      <a:pPr marL="0" marR="0" algn="ctr">
                        <a:lnSpc>
                          <a:spcPct val="115000"/>
                        </a:lnSpc>
                        <a:spcBef>
                          <a:spcPts val="0"/>
                        </a:spcBef>
                        <a:spcAft>
                          <a:spcPts val="0"/>
                        </a:spcAft>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SAC = </a:t>
                      </a:r>
                      <a:r>
                        <a:rPr lang="en-US" sz="2400" b="1" kern="1200" dirty="0" smtClean="0">
                          <a:solidFill>
                            <a:schemeClr val="tx1"/>
                          </a:solidFill>
                          <a:effectLst/>
                          <a:latin typeface="Times New Roman" panose="02020603050405020304" pitchFamily="18" charset="0"/>
                          <a:ea typeface="+mn-ea"/>
                          <a:cs typeface="Times New Roman" panose="02020603050405020304" pitchFamily="18" charset="0"/>
                        </a:rPr>
                        <a:t>Original </a:t>
                      </a:r>
                      <a:r>
                        <a:rPr lang="en-US" sz="2400" b="1" kern="1200" dirty="0">
                          <a:solidFill>
                            <a:schemeClr val="tx1"/>
                          </a:solidFill>
                          <a:effectLst/>
                          <a:latin typeface="Times New Roman" panose="02020603050405020304" pitchFamily="18" charset="0"/>
                          <a:ea typeface="+mn-ea"/>
                          <a:cs typeface="Times New Roman" panose="02020603050405020304" pitchFamily="18" charset="0"/>
                        </a:rPr>
                        <a:t>project duration / SPI</a:t>
                      </a:r>
                    </a:p>
                  </a:txBody>
                  <a:tcPr marL="41048" marR="41048" marT="0" marB="0"/>
                </a:tc>
                <a:tc hMerge="1">
                  <a:txBody>
                    <a:bodyPr/>
                    <a:lstStyle/>
                    <a:p>
                      <a:pPr marL="0" marR="0" algn="l">
                        <a:lnSpc>
                          <a:spcPct val="115000"/>
                        </a:lnSpc>
                        <a:spcBef>
                          <a:spcPts val="0"/>
                        </a:spcBef>
                        <a:spcAft>
                          <a:spcPts val="0"/>
                        </a:spcAft>
                      </a:pPr>
                      <a:endParaRPr lang="en-US" sz="1600" dirty="0">
                        <a:effectLst/>
                        <a:latin typeface="Calibri" panose="020F0502020204030204" pitchFamily="34" charset="0"/>
                        <a:ea typeface="Calibri" panose="020F0502020204030204" pitchFamily="34" charset="0"/>
                        <a:cs typeface="Mangal"/>
                      </a:endParaRPr>
                    </a:p>
                  </a:txBody>
                  <a:tcPr marL="41048" marR="41048" marT="0" marB="0"/>
                </a:tc>
                <a:tc>
                  <a:txBody>
                    <a:bodyPr/>
                    <a:lstStyle/>
                    <a:p>
                      <a:pPr marL="0" marR="0" algn="l">
                        <a:lnSpc>
                          <a:spcPct val="115000"/>
                        </a:lnSpc>
                        <a:spcBef>
                          <a:spcPts val="0"/>
                        </a:spcBef>
                        <a:spcAft>
                          <a:spcPts val="0"/>
                        </a:spcAft>
                      </a:pPr>
                      <a:r>
                        <a:rPr lang="en-US" sz="1600" b="1" dirty="0">
                          <a:effectLst/>
                        </a:rPr>
                        <a:t> </a:t>
                      </a:r>
                      <a:endParaRPr lang="en-US" sz="1600" b="1" dirty="0">
                        <a:effectLst/>
                        <a:latin typeface="Calibri" panose="020F0502020204030204" pitchFamily="34" charset="0"/>
                        <a:ea typeface="Calibri" panose="020F0502020204030204" pitchFamily="34" charset="0"/>
                        <a:cs typeface="Mangal"/>
                      </a:endParaRPr>
                    </a:p>
                  </a:txBody>
                  <a:tcPr marL="41048" marR="41048" marT="0" marB="0"/>
                </a:tc>
              </a:tr>
            </a:tbl>
          </a:graphicData>
        </a:graphic>
      </p:graphicFrame>
      <p:sp>
        <p:nvSpPr>
          <p:cNvPr id="5" name="Title 1"/>
          <p:cNvSpPr>
            <a:spLocks noGrp="1"/>
          </p:cNvSpPr>
          <p:nvPr>
            <p:ph type="title"/>
          </p:nvPr>
        </p:nvSpPr>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Earned Value </a:t>
            </a:r>
            <a:r>
              <a:rPr lang="en-AU" sz="3600" b="1" dirty="0" smtClean="0">
                <a:solidFill>
                  <a:srgbClr val="0000FF"/>
                </a:solidFill>
                <a:latin typeface="Times New Roman" panose="02020603050405020304" pitchFamily="18" charset="0"/>
                <a:cs typeface="Times New Roman" panose="02020603050405020304" pitchFamily="18" charset="0"/>
              </a:rPr>
              <a:t>Analysis (Cont’d….) </a:t>
            </a:r>
            <a:endParaRPr lang="en-AU" sz="3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8323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9941" y="1462554"/>
            <a:ext cx="10515600" cy="4351338"/>
          </a:xfrm>
        </p:spPr>
        <p:txBody>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Suppose that an activity had 5-day duration and was expected to cost </a:t>
            </a:r>
            <a:r>
              <a:rPr lang="en-US" b="1" dirty="0" smtClean="0">
                <a:latin typeface="Times New Roman" panose="02020603050405020304" pitchFamily="18" charset="0"/>
                <a:cs typeface="Times New Roman" panose="02020603050405020304" pitchFamily="18" charset="0"/>
              </a:rPr>
              <a:t>$10</a:t>
            </a:r>
            <a:r>
              <a:rPr lang="en-US" b="1" dirty="0">
                <a:latin typeface="Times New Roman" panose="02020603050405020304" pitchFamily="18" charset="0"/>
                <a:cs typeface="Times New Roman" panose="02020603050405020304" pitchFamily="18" charset="0"/>
              </a:rPr>
              <a:t>, 000. Set into the project, and prior to finishing an activity, the following data were obtained about the progress done to that activity: </a:t>
            </a:r>
            <a:endParaRPr lang="en-US" b="1" dirty="0" smtClean="0">
              <a:latin typeface="Times New Roman" panose="02020603050405020304" pitchFamily="18" charset="0"/>
              <a:cs typeface="Times New Roman" panose="02020603050405020304" pitchFamily="18" charset="0"/>
            </a:endParaRPr>
          </a:p>
          <a:p>
            <a:pPr lvl="2"/>
            <a:r>
              <a:rPr lang="en-US" sz="2800" b="1" dirty="0">
                <a:latin typeface="Times New Roman" panose="02020603050405020304" pitchFamily="18" charset="0"/>
                <a:cs typeface="Times New Roman" panose="02020603050405020304" pitchFamily="18" charset="0"/>
              </a:rPr>
              <a:t>Have so far worked for 3.5 days on activity.</a:t>
            </a:r>
            <a:endParaRPr lang="en-AU" sz="2800" b="1" dirty="0">
              <a:latin typeface="Times New Roman" panose="02020603050405020304" pitchFamily="18" charset="0"/>
              <a:cs typeface="Times New Roman" panose="02020603050405020304" pitchFamily="18" charset="0"/>
            </a:endParaRPr>
          </a:p>
          <a:p>
            <a:pPr lvl="2"/>
            <a:r>
              <a:rPr lang="en-US" sz="2800" b="1" dirty="0">
                <a:latin typeface="Times New Roman" panose="02020603050405020304" pitchFamily="18" charset="0"/>
                <a:cs typeface="Times New Roman" panose="02020603050405020304" pitchFamily="18" charset="0"/>
              </a:rPr>
              <a:t>60% of an activity has been accomplished </a:t>
            </a:r>
            <a:endParaRPr lang="en-AU" sz="2800" b="1" dirty="0">
              <a:latin typeface="Times New Roman" panose="02020603050405020304" pitchFamily="18" charset="0"/>
              <a:cs typeface="Times New Roman" panose="02020603050405020304" pitchFamily="18" charset="0"/>
            </a:endParaRPr>
          </a:p>
          <a:p>
            <a:pPr lvl="2"/>
            <a:r>
              <a:rPr lang="en-US" sz="2800" b="1" dirty="0" smtClean="0">
                <a:latin typeface="Times New Roman" panose="02020603050405020304" pitchFamily="18" charset="0"/>
                <a:cs typeface="Times New Roman" panose="02020603050405020304" pitchFamily="18" charset="0"/>
              </a:rPr>
              <a:t>$ 8000 </a:t>
            </a:r>
            <a:r>
              <a:rPr lang="en-US" sz="2800" b="1" dirty="0">
                <a:latin typeface="Times New Roman" panose="02020603050405020304" pitchFamily="18" charset="0"/>
                <a:cs typeface="Times New Roman" panose="02020603050405020304" pitchFamily="18" charset="0"/>
              </a:rPr>
              <a:t>already spent on activity. </a:t>
            </a:r>
            <a:endParaRPr lang="en-AU" sz="2800"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a:latin typeface="Times New Roman" panose="02020603050405020304" pitchFamily="18" charset="0"/>
                <a:cs typeface="Times New Roman" panose="02020603050405020304" pitchFamily="18" charset="0"/>
              </a:rPr>
              <a:t>Perform the earned value </a:t>
            </a:r>
            <a:r>
              <a:rPr lang="en-US" b="1" dirty="0" smtClean="0">
                <a:latin typeface="Times New Roman" panose="02020603050405020304" pitchFamily="18" charset="0"/>
                <a:cs typeface="Times New Roman" panose="02020603050405020304" pitchFamily="18" charset="0"/>
              </a:rPr>
              <a:t>analysis (EVA).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48235" y="0"/>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Earned Value </a:t>
            </a:r>
            <a:r>
              <a:rPr lang="en-AU" sz="3600" b="1" dirty="0" smtClean="0">
                <a:solidFill>
                  <a:srgbClr val="0000FF"/>
                </a:solidFill>
                <a:latin typeface="Times New Roman" panose="02020603050405020304" pitchFamily="18" charset="0"/>
                <a:cs typeface="Times New Roman" panose="02020603050405020304" pitchFamily="18" charset="0"/>
              </a:rPr>
              <a:t>Analysis Example</a:t>
            </a:r>
            <a:endParaRPr lang="en-AU" sz="3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79507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62198" y="1041397"/>
            <a:ext cx="11304494" cy="5532438"/>
          </a:xfrm>
        </p:spPr>
        <p:txBody>
          <a:bodyPr>
            <a:normAutofit fontScale="92500" lnSpcReduction="10000"/>
          </a:bodyPr>
          <a:lstStyle/>
          <a:p>
            <a:pPr marL="0" indent="0">
              <a:buNone/>
            </a:pPr>
            <a:r>
              <a:rPr lang="en-US" b="1" dirty="0">
                <a:latin typeface="Times New Roman" panose="02020603050405020304" pitchFamily="18" charset="0"/>
                <a:cs typeface="Times New Roman" panose="02020603050405020304" pitchFamily="18" charset="0"/>
              </a:rPr>
              <a:t>The following quantities can be easily computed: </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ACWP = </a:t>
            </a:r>
            <a:r>
              <a:rPr lang="en-US" b="1" dirty="0" smtClean="0">
                <a:latin typeface="Times New Roman" panose="02020603050405020304" pitchFamily="18" charset="0"/>
                <a:cs typeface="Times New Roman" panose="02020603050405020304" pitchFamily="18" charset="0"/>
              </a:rPr>
              <a:t>8000  </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BCWP = 60%*10000 = 6000</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BCWS = 3.5*10000/5 </a:t>
            </a:r>
            <a:r>
              <a:rPr lang="en-US" b="1" dirty="0" smtClean="0">
                <a:latin typeface="Times New Roman" panose="02020603050405020304" pitchFamily="18" charset="0"/>
                <a:cs typeface="Times New Roman" panose="02020603050405020304" pitchFamily="18" charset="0"/>
              </a:rPr>
              <a:t>= 7000</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Cost variance = BCWP – ACWP </a:t>
            </a:r>
            <a:endParaRPr lang="en-AU" b="1" dirty="0">
              <a:latin typeface="Times New Roman" panose="02020603050405020304" pitchFamily="18" charset="0"/>
              <a:cs typeface="Times New Roman" panose="02020603050405020304" pitchFamily="18" charset="0"/>
            </a:endParaRPr>
          </a:p>
          <a:p>
            <a:pPr marL="0" indent="0">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6000-8000 = - 2000(over budget) </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Schedule variance = BCWP – BCWS </a:t>
            </a:r>
            <a:endParaRPr lang="en-AU" b="1" dirty="0">
              <a:latin typeface="Times New Roman" panose="02020603050405020304" pitchFamily="18" charset="0"/>
              <a:cs typeface="Times New Roman" panose="02020603050405020304" pitchFamily="18" charset="0"/>
            </a:endParaRPr>
          </a:p>
          <a:p>
            <a:pPr marL="0" indent="0">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6000 </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7000 </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-1000 </a:t>
            </a:r>
            <a:r>
              <a:rPr lang="en-US" b="1" dirty="0">
                <a:latin typeface="Times New Roman" panose="02020603050405020304" pitchFamily="18" charset="0"/>
                <a:cs typeface="Times New Roman" panose="02020603050405020304" pitchFamily="18" charset="0"/>
              </a:rPr>
              <a:t>(behind the schedule</a:t>
            </a:r>
            <a:r>
              <a:rPr lang="en-US" b="1" dirty="0" smtClean="0">
                <a:latin typeface="Times New Roman" panose="02020603050405020304" pitchFamily="18" charset="0"/>
                <a:cs typeface="Times New Roman" panose="02020603050405020304" pitchFamily="18" charset="0"/>
              </a:rPr>
              <a:t>)</a:t>
            </a:r>
          </a:p>
          <a:p>
            <a:pPr marL="0" indent="0">
              <a:buNone/>
            </a:pPr>
            <a:r>
              <a:rPr lang="en-US" b="1" dirty="0">
                <a:latin typeface="Times New Roman" panose="02020603050405020304" pitchFamily="18" charset="0"/>
                <a:cs typeface="Times New Roman" panose="02020603050405020304" pitchFamily="18" charset="0"/>
              </a:rPr>
              <a:t>Similarly,  </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CPI = </a:t>
            </a:r>
            <a:r>
              <a:rPr lang="en-US" b="1" dirty="0" smtClean="0">
                <a:latin typeface="Times New Roman" panose="02020603050405020304" pitchFamily="18" charset="0"/>
                <a:cs typeface="Times New Roman" panose="02020603050405020304" pitchFamily="18" charset="0"/>
              </a:rPr>
              <a:t>BCWP/ACWP = 6000/8000 </a:t>
            </a:r>
            <a:r>
              <a:rPr lang="en-US" b="1" dirty="0">
                <a:latin typeface="Times New Roman" panose="02020603050405020304" pitchFamily="18" charset="0"/>
                <a:cs typeface="Times New Roman" panose="02020603050405020304" pitchFamily="18" charset="0"/>
              </a:rPr>
              <a:t>= 0.75(&lt;1)</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SPI = </a:t>
            </a:r>
            <a:r>
              <a:rPr lang="en-US" b="1" dirty="0" smtClean="0">
                <a:latin typeface="Times New Roman" panose="02020603050405020304" pitchFamily="18" charset="0"/>
                <a:cs typeface="Times New Roman" panose="02020603050405020304" pitchFamily="18" charset="0"/>
              </a:rPr>
              <a:t>BCWP/BCWS =  6000</a:t>
            </a:r>
            <a:r>
              <a:rPr lang="en-US" b="1" dirty="0">
                <a:latin typeface="Times New Roman" panose="02020603050405020304" pitchFamily="18" charset="0"/>
                <a:cs typeface="Times New Roman" panose="02020603050405020304" pitchFamily="18" charset="0"/>
              </a:rPr>
              <a:t>/ 7000 = 0.86 (&lt;1) </a:t>
            </a:r>
            <a:endParaRPr lang="en-AU" b="1" dirty="0">
              <a:latin typeface="Times New Roman" panose="02020603050405020304" pitchFamily="18" charset="0"/>
              <a:cs typeface="Times New Roman" panose="02020603050405020304" pitchFamily="18" charset="0"/>
            </a:endParaRPr>
          </a:p>
          <a:p>
            <a:pPr marL="0" indent="0">
              <a:buNone/>
            </a:pPr>
            <a:r>
              <a:rPr lang="en-US"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94447" y="0"/>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Earned Value </a:t>
            </a:r>
            <a:r>
              <a:rPr lang="en-AU" sz="3600" b="1" dirty="0" smtClean="0">
                <a:solidFill>
                  <a:srgbClr val="0000FF"/>
                </a:solidFill>
                <a:latin typeface="Times New Roman" panose="02020603050405020304" pitchFamily="18" charset="0"/>
                <a:cs typeface="Times New Roman" panose="02020603050405020304" pitchFamily="18" charset="0"/>
              </a:rPr>
              <a:t>Analysis Example (Cont’d…) </a:t>
            </a:r>
            <a:endParaRPr lang="en-AU" sz="3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29468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965" y="1137304"/>
            <a:ext cx="10515600" cy="5545884"/>
          </a:xfrm>
        </p:spPr>
        <p:txBody>
          <a:bodyPr>
            <a:normAutofit/>
          </a:bodyPr>
          <a:lstStyle/>
          <a:p>
            <a:pPr>
              <a:lnSpc>
                <a:spcPct val="100000"/>
              </a:lnSpc>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overrun/under run = (8000-6000) / 6000</a:t>
            </a:r>
            <a:endParaRPr lang="en-AU" b="1" dirty="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33.33% (+</a:t>
            </a:r>
            <a:r>
              <a:rPr lang="en-US" b="1" dirty="0" err="1">
                <a:latin typeface="Times New Roman" panose="02020603050405020304" pitchFamily="18" charset="0"/>
                <a:cs typeface="Times New Roman" panose="02020603050405020304" pitchFamily="18" charset="0"/>
              </a:rPr>
              <a:t>ve</a:t>
            </a:r>
            <a:r>
              <a:rPr lang="en-US" b="1" dirty="0">
                <a:latin typeface="Times New Roman" panose="02020603050405020304" pitchFamily="18" charset="0"/>
                <a:cs typeface="Times New Roman" panose="02020603050405020304" pitchFamily="18" charset="0"/>
              </a:rPr>
              <a:t>) (cost overrun) </a:t>
            </a:r>
            <a:endParaRPr lang="en-AU" b="1" dirty="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From </a:t>
            </a:r>
            <a:r>
              <a:rPr lang="en-US" b="1" dirty="0" smtClean="0">
                <a:latin typeface="Times New Roman" panose="02020603050405020304" pitchFamily="18" charset="0"/>
                <a:cs typeface="Times New Roman" panose="02020603050405020304" pitchFamily="18" charset="0"/>
              </a:rPr>
              <a:t>above</a:t>
            </a:r>
            <a:r>
              <a:rPr lang="en-US" b="1" dirty="0">
                <a:latin typeface="Times New Roman" panose="02020603050405020304" pitchFamily="18" charset="0"/>
                <a:cs typeface="Times New Roman" panose="02020603050405020304" pitchFamily="18" charset="0"/>
              </a:rPr>
              <a:t>, a new activity duration estimate can be computed using the following method: </a:t>
            </a:r>
            <a:endParaRPr lang="en-AU" b="1" dirty="0">
              <a:latin typeface="Times New Roman" panose="02020603050405020304" pitchFamily="18" charset="0"/>
              <a:cs typeface="Times New Roman" panose="02020603050405020304" pitchFamily="18" charset="0"/>
            </a:endParaRPr>
          </a:p>
          <a:p>
            <a:pPr>
              <a:lnSpc>
                <a:spcPct val="100000"/>
              </a:lnSpc>
            </a:pPr>
            <a:r>
              <a:rPr lang="en-US" b="1" dirty="0">
                <a:latin typeface="Times New Roman" panose="02020603050405020304" pitchFamily="18" charset="0"/>
                <a:cs typeface="Times New Roman" panose="02020603050405020304" pitchFamily="18" charset="0"/>
              </a:rPr>
              <a:t>New activity duration = original time estimate/ SPI </a:t>
            </a:r>
            <a:endParaRPr lang="en-US" b="1" dirty="0" smtClean="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a:t>
            </a:r>
            <a:r>
              <a:rPr lang="en-US" b="1" dirty="0">
                <a:latin typeface="Times New Roman" panose="02020603050405020304" pitchFamily="18" charset="0"/>
                <a:cs typeface="Times New Roman" panose="02020603050405020304" pitchFamily="18" charset="0"/>
              </a:rPr>
              <a:t>5/0.86</a:t>
            </a:r>
            <a:endParaRPr lang="en-AU" b="1" dirty="0">
              <a:latin typeface="Times New Roman" panose="02020603050405020304" pitchFamily="18" charset="0"/>
              <a:cs typeface="Times New Roman" panose="02020603050405020304" pitchFamily="18" charset="0"/>
            </a:endParaRPr>
          </a:p>
          <a:p>
            <a:pPr marL="0" indent="0">
              <a:lnSpc>
                <a:spcPct val="100000"/>
              </a:lnSpc>
              <a:buNone/>
            </a:pPr>
            <a:r>
              <a:rPr lang="en-US" b="1" dirty="0" smtClean="0">
                <a:latin typeface="Times New Roman" panose="02020603050405020304" pitchFamily="18" charset="0"/>
                <a:cs typeface="Times New Roman" panose="02020603050405020304" pitchFamily="18" charset="0"/>
              </a:rPr>
              <a:t>                                         = </a:t>
            </a:r>
            <a:r>
              <a:rPr lang="en-US" b="1" dirty="0">
                <a:latin typeface="Times New Roman" panose="02020603050405020304" pitchFamily="18" charset="0"/>
                <a:cs typeface="Times New Roman" panose="02020603050405020304" pitchFamily="18" charset="0"/>
              </a:rPr>
              <a:t>5.8 (i.e. 6 days) </a:t>
            </a:r>
            <a:endParaRPr lang="en-AU" b="1" dirty="0">
              <a:latin typeface="Times New Roman" panose="02020603050405020304" pitchFamily="18" charset="0"/>
              <a:cs typeface="Times New Roman" panose="02020603050405020304" pitchFamily="18" charset="0"/>
            </a:endParaRPr>
          </a:p>
          <a:p>
            <a:pPr>
              <a:lnSpc>
                <a:spcPct val="100000"/>
              </a:lnSpc>
            </a:pPr>
            <a:r>
              <a:rPr lang="en-US" b="1" dirty="0">
                <a:latin typeface="Times New Roman" panose="02020603050405020304" pitchFamily="18" charset="0"/>
                <a:cs typeface="Times New Roman" panose="02020603050405020304" pitchFamily="18" charset="0"/>
              </a:rPr>
              <a:t>New cost estimate = original cost estimate/CPI </a:t>
            </a:r>
            <a:endParaRPr lang="en-US" b="1" dirty="0" smtClean="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a:t>
            </a:r>
            <a:r>
              <a:rPr lang="en-US" b="1" dirty="0">
                <a:latin typeface="Times New Roman" panose="02020603050405020304" pitchFamily="18" charset="0"/>
                <a:cs typeface="Times New Roman" panose="02020603050405020304" pitchFamily="18" charset="0"/>
              </a:rPr>
              <a:t>10000/0.75</a:t>
            </a:r>
            <a:endParaRPr lang="en-AU" b="1" dirty="0">
              <a:latin typeface="Times New Roman" panose="02020603050405020304" pitchFamily="18" charset="0"/>
              <a:cs typeface="Times New Roman" panose="02020603050405020304" pitchFamily="18" charset="0"/>
            </a:endParaRPr>
          </a:p>
          <a:p>
            <a:pPr marL="0" indent="0">
              <a:lnSpc>
                <a:spcPct val="100000"/>
              </a:lnSpc>
              <a:buNone/>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13333.33</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23047" y="0"/>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Earned Value </a:t>
            </a:r>
            <a:r>
              <a:rPr lang="en-AU" sz="3600" b="1" dirty="0" smtClean="0">
                <a:solidFill>
                  <a:srgbClr val="0000FF"/>
                </a:solidFill>
                <a:latin typeface="Times New Roman" panose="02020603050405020304" pitchFamily="18" charset="0"/>
                <a:cs typeface="Times New Roman" panose="02020603050405020304" pitchFamily="18" charset="0"/>
              </a:rPr>
              <a:t>Analysis Example (Cont’d…) </a:t>
            </a:r>
            <a:endParaRPr lang="en-AU" sz="3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70138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6152" y="1043174"/>
            <a:ext cx="10515600" cy="5276944"/>
          </a:xfrm>
        </p:spPr>
        <p:txBody>
          <a:bodyPr>
            <a:normAutofit lnSpcReduction="10000"/>
          </a:bodyPr>
          <a:lstStyle/>
          <a:p>
            <a:pPr algn="just">
              <a:lnSpc>
                <a:spcPct val="11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Quality is a perceptual, conditional, and somewhat subjective attribute and may be understood differently by different people</a:t>
            </a:r>
            <a:r>
              <a:rPr lang="en-US" altLang="en-US" b="1" dirty="0" smtClean="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Quality is </a:t>
            </a:r>
            <a:endParaRPr lang="en-US" altLang="en-US" b="1" dirty="0">
              <a:latin typeface="Times New Roman" panose="02020603050405020304" pitchFamily="18" charset="0"/>
              <a:cs typeface="Times New Roman" panose="02020603050405020304" pitchFamily="18" charset="0"/>
            </a:endParaRPr>
          </a:p>
          <a:p>
            <a:pPr marL="457200" indent="-457200">
              <a:lnSpc>
                <a:spcPct val="110000"/>
              </a:lnSpc>
              <a:spcBef>
                <a:spcPts val="0"/>
              </a:spcBef>
              <a:spcAft>
                <a:spcPts val="600"/>
              </a:spcAft>
              <a:buFont typeface="Arial" charset="0"/>
              <a:buChar char="•"/>
              <a:defRPr/>
            </a:pPr>
            <a:r>
              <a:rPr lang="en-US" b="1" dirty="0">
                <a:latin typeface="Times New Roman" panose="02020603050405020304" pitchFamily="18" charset="0"/>
                <a:ea typeface="Arial" charset="0"/>
                <a:cs typeface="Times New Roman" panose="02020603050405020304" pitchFamily="18" charset="0"/>
              </a:rPr>
              <a:t>Degree of goodness</a:t>
            </a:r>
          </a:p>
          <a:p>
            <a:pPr marL="457200" indent="-457200">
              <a:lnSpc>
                <a:spcPct val="110000"/>
              </a:lnSpc>
              <a:spcBef>
                <a:spcPts val="0"/>
              </a:spcBef>
              <a:spcAft>
                <a:spcPts val="600"/>
              </a:spcAft>
              <a:buFont typeface="Arial" charset="0"/>
              <a:buChar char="•"/>
              <a:defRPr/>
            </a:pPr>
            <a:r>
              <a:rPr lang="en-US" b="1" dirty="0">
                <a:latin typeface="Times New Roman" panose="02020603050405020304" pitchFamily="18" charset="0"/>
                <a:ea typeface="Arial" charset="0"/>
                <a:cs typeface="Times New Roman" panose="02020603050405020304" pitchFamily="18" charset="0"/>
              </a:rPr>
              <a:t>Conformance to requirements or specification</a:t>
            </a:r>
          </a:p>
          <a:p>
            <a:pPr marL="457200" indent="-457200">
              <a:lnSpc>
                <a:spcPct val="110000"/>
              </a:lnSpc>
              <a:spcBef>
                <a:spcPts val="0"/>
              </a:spcBef>
              <a:spcAft>
                <a:spcPts val="600"/>
              </a:spcAft>
              <a:buFont typeface="Arial" charset="0"/>
              <a:buChar char="•"/>
              <a:defRPr/>
            </a:pPr>
            <a:r>
              <a:rPr lang="en-US" b="1" dirty="0">
                <a:latin typeface="Times New Roman" panose="02020603050405020304" pitchFamily="18" charset="0"/>
                <a:ea typeface="Arial" charset="0"/>
                <a:cs typeface="Times New Roman" panose="02020603050405020304" pitchFamily="18" charset="0"/>
              </a:rPr>
              <a:t>Zero defects</a:t>
            </a:r>
          </a:p>
          <a:p>
            <a:pPr marL="457200" indent="-457200">
              <a:lnSpc>
                <a:spcPct val="110000"/>
              </a:lnSpc>
              <a:spcBef>
                <a:spcPts val="0"/>
              </a:spcBef>
              <a:spcAft>
                <a:spcPts val="600"/>
              </a:spcAft>
              <a:buFont typeface="Arial" charset="0"/>
              <a:buChar char="•"/>
              <a:defRPr/>
            </a:pPr>
            <a:r>
              <a:rPr lang="en-US" b="1" dirty="0">
                <a:latin typeface="Times New Roman" panose="02020603050405020304" pitchFamily="18" charset="0"/>
                <a:ea typeface="Arial" charset="0"/>
                <a:cs typeface="Times New Roman" panose="02020603050405020304" pitchFamily="18" charset="0"/>
              </a:rPr>
              <a:t>Fitness for use</a:t>
            </a:r>
          </a:p>
          <a:p>
            <a:pPr marL="457200" indent="-457200">
              <a:lnSpc>
                <a:spcPct val="110000"/>
              </a:lnSpc>
              <a:spcBef>
                <a:spcPts val="0"/>
              </a:spcBef>
              <a:spcAft>
                <a:spcPts val="600"/>
              </a:spcAft>
              <a:buFont typeface="Arial" charset="0"/>
              <a:buChar char="•"/>
              <a:defRPr/>
            </a:pPr>
            <a:r>
              <a:rPr lang="en-US" b="1" dirty="0">
                <a:latin typeface="Times New Roman" panose="02020603050405020304" pitchFamily="18" charset="0"/>
                <a:ea typeface="Arial" charset="0"/>
                <a:cs typeface="Times New Roman" panose="02020603050405020304" pitchFamily="18" charset="0"/>
              </a:rPr>
              <a:t>Consistent conformance to expectation</a:t>
            </a:r>
          </a:p>
          <a:p>
            <a:pPr marL="457200" indent="-457200">
              <a:lnSpc>
                <a:spcPct val="110000"/>
              </a:lnSpc>
              <a:spcBef>
                <a:spcPts val="0"/>
              </a:spcBef>
              <a:spcAft>
                <a:spcPts val="600"/>
              </a:spcAft>
              <a:buFont typeface="Arial" charset="0"/>
              <a:buChar char="•"/>
              <a:defRPr/>
            </a:pPr>
            <a:r>
              <a:rPr lang="en-US" b="1" dirty="0">
                <a:latin typeface="Times New Roman" panose="02020603050405020304" pitchFamily="18" charset="0"/>
                <a:ea typeface="Arial" charset="0"/>
                <a:cs typeface="Times New Roman" panose="02020603050405020304" pitchFamily="18" charset="0"/>
              </a:rPr>
              <a:t>Doing things right first time</a:t>
            </a:r>
          </a:p>
          <a:p>
            <a:pPr marL="457200" indent="-457200">
              <a:lnSpc>
                <a:spcPct val="110000"/>
              </a:lnSpc>
              <a:spcBef>
                <a:spcPts val="0"/>
              </a:spcBef>
              <a:spcAft>
                <a:spcPts val="600"/>
              </a:spcAft>
              <a:buFont typeface="Arial" charset="0"/>
              <a:buChar char="•"/>
              <a:defRPr/>
            </a:pPr>
            <a:r>
              <a:rPr lang="en-US" b="1" dirty="0">
                <a:latin typeface="Times New Roman" panose="02020603050405020304" pitchFamily="18" charset="0"/>
                <a:ea typeface="Arial" charset="0"/>
                <a:cs typeface="Times New Roman" panose="02020603050405020304" pitchFamily="18" charset="0"/>
              </a:rPr>
              <a:t>Doing the right things </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295835"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rgbClr val="0000FF"/>
                </a:solidFill>
                <a:latin typeface="Times New Roman" panose="02020603050405020304" pitchFamily="18" charset="0"/>
                <a:cs typeface="Times New Roman" panose="02020603050405020304" pitchFamily="18" charset="0"/>
              </a:rPr>
              <a:t>CONCEPT</a:t>
            </a:r>
            <a:r>
              <a:rPr lang="en-US" b="1" dirty="0" smtClean="0">
                <a:solidFill>
                  <a:srgbClr val="7030A0"/>
                </a:solidFill>
                <a:latin typeface="Arial" charset="0"/>
                <a:ea typeface="Arial" charset="0"/>
                <a:cs typeface="Arial" charset="0"/>
              </a:rPr>
              <a:t> </a:t>
            </a:r>
            <a:r>
              <a:rPr lang="en-US" sz="3600" b="1" dirty="0" smtClean="0">
                <a:solidFill>
                  <a:srgbClr val="0000FF"/>
                </a:solidFill>
                <a:latin typeface="Times New Roman" panose="02020603050405020304" pitchFamily="18" charset="0"/>
                <a:cs typeface="Times New Roman" panose="02020603050405020304" pitchFamily="18" charset="0"/>
              </a:rPr>
              <a:t>of QUALITY</a:t>
            </a:r>
            <a:endParaRPr lang="en-AU" sz="3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5720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8919" y="296214"/>
            <a:ext cx="10515600" cy="1325563"/>
          </a:xfrm>
        </p:spPr>
        <p:txBody>
          <a:bodyPr/>
          <a:lstStyle/>
          <a:p>
            <a:pPr algn="ctr"/>
            <a:r>
              <a:rPr lang="en-US" sz="3600" b="1" dirty="0">
                <a:solidFill>
                  <a:srgbClr val="0000FF"/>
                </a:solidFill>
                <a:latin typeface="Times New Roman" panose="02020603050405020304" pitchFamily="18" charset="0"/>
                <a:cs typeface="Times New Roman" panose="02020603050405020304" pitchFamily="18" charset="0"/>
              </a:rPr>
              <a:t>CONCEPT</a:t>
            </a:r>
            <a:r>
              <a:rPr lang="en-US" b="1" dirty="0" smtClean="0">
                <a:solidFill>
                  <a:srgbClr val="7030A0"/>
                </a:solidFill>
                <a:latin typeface="Arial" charset="0"/>
                <a:ea typeface="Arial" charset="0"/>
                <a:cs typeface="Arial" charset="0"/>
              </a:rPr>
              <a:t> </a:t>
            </a:r>
            <a:r>
              <a:rPr lang="en-US" sz="3600" b="1" dirty="0">
                <a:solidFill>
                  <a:srgbClr val="0000FF"/>
                </a:solidFill>
                <a:latin typeface="Times New Roman" panose="02020603050405020304" pitchFamily="18" charset="0"/>
                <a:cs typeface="Times New Roman" panose="02020603050405020304" pitchFamily="18" charset="0"/>
              </a:rPr>
              <a:t>of QUALITY (Cont’d….) </a:t>
            </a:r>
            <a:r>
              <a:rPr lang="en-AU" sz="3600" b="1" dirty="0">
                <a:solidFill>
                  <a:srgbClr val="0000FF"/>
                </a:solidFill>
                <a:latin typeface="Times New Roman" panose="02020603050405020304" pitchFamily="18" charset="0"/>
                <a:cs typeface="Times New Roman" panose="02020603050405020304" pitchFamily="18" charset="0"/>
              </a:rPr>
              <a:t/>
            </a:r>
            <a:br>
              <a:rPr lang="en-AU" sz="3600" b="1" dirty="0">
                <a:solidFill>
                  <a:srgbClr val="0000FF"/>
                </a:solidFill>
                <a:latin typeface="Times New Roman" panose="02020603050405020304" pitchFamily="18" charset="0"/>
                <a:cs typeface="Times New Roman" panose="02020603050405020304" pitchFamily="18" charset="0"/>
              </a:rPr>
            </a:br>
            <a:endParaRPr lang="en-AU" sz="3600" b="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28919" y="1137303"/>
            <a:ext cx="10515600" cy="5250050"/>
          </a:xfrm>
        </p:spPr>
        <p:txBody>
          <a:bodyPr/>
          <a:lstStyle/>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Quality may be defined as </a:t>
            </a:r>
            <a:r>
              <a:rPr lang="en-US" altLang="en-US" b="1" dirty="0">
                <a:solidFill>
                  <a:srgbClr val="FF0000"/>
                </a:solidFill>
                <a:latin typeface="Times New Roman" panose="02020603050405020304" pitchFamily="18" charset="0"/>
                <a:cs typeface="Times New Roman" panose="02020603050405020304" pitchFamily="18" charset="0"/>
              </a:rPr>
              <a:t>“The totality of features </a:t>
            </a:r>
            <a:r>
              <a:rPr lang="en-US" b="1" dirty="0">
                <a:solidFill>
                  <a:srgbClr val="FF0000"/>
                </a:solidFill>
                <a:latin typeface="Times New Roman" panose="02020603050405020304" pitchFamily="18" charset="0"/>
                <a:ea typeface="Arial" charset="0"/>
                <a:cs typeface="Times New Roman" panose="02020603050405020304" pitchFamily="18" charset="0"/>
              </a:rPr>
              <a:t>and</a:t>
            </a:r>
            <a:r>
              <a:rPr lang="en-US" altLang="en-US" b="1" dirty="0">
                <a:solidFill>
                  <a:srgbClr val="FF0000"/>
                </a:solidFill>
                <a:latin typeface="Times New Roman" panose="02020603050405020304" pitchFamily="18" charset="0"/>
                <a:cs typeface="Times New Roman" panose="02020603050405020304" pitchFamily="18" charset="0"/>
              </a:rPr>
              <a:t> characteristics of a product or services which bear on its ability to satisfy stated or implied need”.</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Quality Concept </a:t>
            </a:r>
            <a:r>
              <a:rPr lang="en-AU" b="1" dirty="0" smtClean="0">
                <a:latin typeface="Times New Roman" panose="02020603050405020304" pitchFamily="18" charset="0"/>
                <a:cs typeface="Times New Roman" panose="02020603050405020304" pitchFamily="18" charset="0"/>
              </a:rPr>
              <a:t>moves </a:t>
            </a:r>
            <a:r>
              <a:rPr lang="en-AU" b="1" dirty="0">
                <a:latin typeface="Times New Roman" panose="02020603050405020304" pitchFamily="18" charset="0"/>
                <a:cs typeface="Times New Roman" panose="02020603050405020304" pitchFamily="18" charset="0"/>
              </a:rPr>
              <a:t>through different stages such as </a:t>
            </a:r>
            <a:r>
              <a:rPr lang="en-AU" b="1" dirty="0">
                <a:solidFill>
                  <a:srgbClr val="7030A0"/>
                </a:solidFill>
                <a:latin typeface="Times New Roman" panose="02020603050405020304" pitchFamily="18" charset="0"/>
                <a:cs typeface="Times New Roman" panose="02020603050405020304" pitchFamily="18" charset="0"/>
              </a:rPr>
              <a:t>inspection, quality assurance, quality control, and total quality to reach the quality concept called Total Quality Management </a:t>
            </a:r>
            <a:r>
              <a:rPr lang="en-AU" b="1" dirty="0">
                <a:latin typeface="Times New Roman" panose="02020603050405020304" pitchFamily="18" charset="0"/>
                <a:cs typeface="Times New Roman" panose="02020603050405020304" pitchFamily="18" charset="0"/>
              </a:rPr>
              <a:t>(TQM</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Quality is not </a:t>
            </a:r>
            <a:r>
              <a:rPr lang="en-US" altLang="en-US" b="1" dirty="0" smtClean="0">
                <a:latin typeface="Times New Roman" panose="02020603050405020304" pitchFamily="18" charset="0"/>
                <a:cs typeface="Times New Roman" panose="02020603050405020304" pitchFamily="18" charset="0"/>
              </a:rPr>
              <a:t>grade.</a:t>
            </a:r>
            <a:endParaRPr lang="en-US" alt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Quality </a:t>
            </a:r>
            <a:r>
              <a:rPr lang="en-US" altLang="en-US" b="1" dirty="0">
                <a:latin typeface="Times New Roman" panose="02020603050405020304" pitchFamily="18" charset="0"/>
                <a:cs typeface="Times New Roman" panose="02020603050405020304" pitchFamily="18" charset="0"/>
              </a:rPr>
              <a:t>costs more but lack of quality costs even </a:t>
            </a:r>
            <a:r>
              <a:rPr lang="en-US" altLang="en-US" b="1" dirty="0" smtClean="0">
                <a:latin typeface="Times New Roman" panose="02020603050405020304" pitchFamily="18" charset="0"/>
                <a:cs typeface="Times New Roman" panose="02020603050405020304" pitchFamily="18" charset="0"/>
              </a:rPr>
              <a:t>more.</a:t>
            </a:r>
            <a:endParaRPr lang="en-US" alt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Process quality is more than product </a:t>
            </a:r>
            <a:r>
              <a:rPr lang="en-US" b="1" dirty="0" smtClean="0">
                <a:latin typeface="Times New Roman" panose="02020603050405020304" pitchFamily="18" charset="0"/>
                <a:cs typeface="Times New Roman" panose="02020603050405020304" pitchFamily="18" charset="0"/>
              </a:rPr>
              <a:t>quality.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452870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4068145506"/>
              </p:ext>
            </p:extLst>
          </p:nvPr>
        </p:nvGraphicFramePr>
        <p:xfrm>
          <a:off x="619260" y="666527"/>
          <a:ext cx="9335623" cy="5491231"/>
        </p:xfrm>
        <a:graphic>
          <a:graphicData uri="http://schemas.openxmlformats.org/drawingml/2006/table">
            <a:tbl>
              <a:tblPr firstRow="1" bandRow="1">
                <a:tableStyleId>{5940675A-B579-460E-94D1-54222C63F5DA}</a:tableStyleId>
              </a:tblPr>
              <a:tblGrid>
                <a:gridCol w="1565069"/>
                <a:gridCol w="5820154"/>
                <a:gridCol w="1950400"/>
              </a:tblGrid>
              <a:tr h="420954">
                <a:tc gridSpan="3">
                  <a:txBody>
                    <a:bodyPr/>
                    <a:lstStyle/>
                    <a:p>
                      <a:pPr algn="ctr"/>
                      <a:r>
                        <a:rPr lang="en-AU" sz="2000" b="1" dirty="0" smtClean="0">
                          <a:solidFill>
                            <a:srgbClr val="C00000"/>
                          </a:solidFill>
                          <a:latin typeface="Times New Roman" panose="02020603050405020304" pitchFamily="18" charset="0"/>
                          <a:cs typeface="Times New Roman" panose="02020603050405020304" pitchFamily="18" charset="0"/>
                        </a:rPr>
                        <a:t>Quality Related Process</a:t>
                      </a:r>
                      <a:endParaRPr lang="en-AU" sz="2000" b="1" dirty="0">
                        <a:solidFill>
                          <a:srgbClr val="C00000"/>
                        </a:solidFill>
                        <a:latin typeface="Times New Roman" panose="02020603050405020304" pitchFamily="18" charset="0"/>
                        <a:cs typeface="Times New Roman" panose="02020603050405020304" pitchFamily="18" charset="0"/>
                      </a:endParaRPr>
                    </a:p>
                  </a:txBody>
                  <a:tcPr/>
                </a:tc>
                <a:tc hMerge="1">
                  <a:txBody>
                    <a:bodyPr/>
                    <a:lstStyle/>
                    <a:p>
                      <a:endParaRPr lang="en-AU" dirty="0"/>
                    </a:p>
                  </a:txBody>
                  <a:tcPr/>
                </a:tc>
                <a:tc hMerge="1">
                  <a:txBody>
                    <a:bodyPr/>
                    <a:lstStyle/>
                    <a:p>
                      <a:endParaRPr lang="en-AU" dirty="0"/>
                    </a:p>
                  </a:txBody>
                  <a:tcPr/>
                </a:tc>
              </a:tr>
              <a:tr h="393970">
                <a:tc>
                  <a:txBody>
                    <a:bodyPr/>
                    <a:lstStyle/>
                    <a:p>
                      <a:pPr algn="ctr"/>
                      <a:r>
                        <a:rPr lang="en-AU" sz="1600" b="1" dirty="0" smtClean="0">
                          <a:solidFill>
                            <a:srgbClr val="0000FF"/>
                          </a:solidFill>
                          <a:latin typeface="Times New Roman" panose="02020603050405020304" pitchFamily="18" charset="0"/>
                          <a:cs typeface="Times New Roman" panose="02020603050405020304" pitchFamily="18" charset="0"/>
                        </a:rPr>
                        <a:t>Process</a:t>
                      </a:r>
                      <a:endParaRPr lang="en-AU" sz="1600" b="1" dirty="0">
                        <a:solidFill>
                          <a:srgbClr val="0000FF"/>
                        </a:solidFill>
                        <a:latin typeface="Times New Roman" panose="02020603050405020304" pitchFamily="18" charset="0"/>
                        <a:cs typeface="Times New Roman" panose="02020603050405020304" pitchFamily="18" charset="0"/>
                      </a:endParaRPr>
                    </a:p>
                  </a:txBody>
                  <a:tcPr/>
                </a:tc>
                <a:tc>
                  <a:txBody>
                    <a:bodyPr/>
                    <a:lstStyle/>
                    <a:p>
                      <a:pPr algn="ctr"/>
                      <a:r>
                        <a:rPr lang="en-AU" sz="1600" b="1" dirty="0" smtClean="0">
                          <a:solidFill>
                            <a:srgbClr val="0000FF"/>
                          </a:solidFill>
                          <a:latin typeface="Times New Roman" panose="02020603050405020304" pitchFamily="18" charset="0"/>
                          <a:cs typeface="Times New Roman" panose="02020603050405020304" pitchFamily="18" charset="0"/>
                        </a:rPr>
                        <a:t>Description </a:t>
                      </a:r>
                      <a:endParaRPr lang="en-AU" sz="1600" b="1" dirty="0">
                        <a:solidFill>
                          <a:srgbClr val="0000FF"/>
                        </a:solidFill>
                        <a:latin typeface="Times New Roman" panose="02020603050405020304" pitchFamily="18" charset="0"/>
                        <a:cs typeface="Times New Roman" panose="02020603050405020304" pitchFamily="18" charset="0"/>
                      </a:endParaRPr>
                    </a:p>
                  </a:txBody>
                  <a:tcPr/>
                </a:tc>
                <a:tc>
                  <a:txBody>
                    <a:bodyPr/>
                    <a:lstStyle/>
                    <a:p>
                      <a:pPr algn="ctr"/>
                      <a:r>
                        <a:rPr lang="en-AU" sz="1600" b="1" dirty="0" smtClean="0">
                          <a:solidFill>
                            <a:srgbClr val="0000FF"/>
                          </a:solidFill>
                          <a:latin typeface="Times New Roman" panose="02020603050405020304" pitchFamily="18" charset="0"/>
                          <a:cs typeface="Times New Roman" panose="02020603050405020304" pitchFamily="18" charset="0"/>
                        </a:rPr>
                        <a:t>References</a:t>
                      </a:r>
                      <a:endParaRPr lang="en-AU" sz="1600" b="1" dirty="0">
                        <a:solidFill>
                          <a:srgbClr val="0000FF"/>
                        </a:solidFill>
                        <a:latin typeface="Times New Roman" panose="02020603050405020304" pitchFamily="18" charset="0"/>
                        <a:cs typeface="Times New Roman" panose="02020603050405020304" pitchFamily="18" charset="0"/>
                      </a:endParaRPr>
                    </a:p>
                  </a:txBody>
                  <a:tcPr/>
                </a:tc>
              </a:tr>
              <a:tr h="874289">
                <a:tc>
                  <a:txBody>
                    <a:bodyPr/>
                    <a:lstStyle/>
                    <a:p>
                      <a:pPr algn="ctr"/>
                      <a:r>
                        <a:rPr lang="en-AU" sz="1600" b="1" dirty="0" smtClean="0">
                          <a:latin typeface="Times New Roman" panose="02020603050405020304" pitchFamily="18" charset="0"/>
                          <a:cs typeface="Times New Roman" panose="02020603050405020304" pitchFamily="18" charset="0"/>
                        </a:rPr>
                        <a:t>Quality Planning</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Involves identifying the quality standards that are relevant to the project and determining how to ensure conformance to these standards. </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ISO 8402:3.5</a:t>
                      </a:r>
                      <a:endParaRPr lang="en-AU" sz="1600" b="1" dirty="0">
                        <a:latin typeface="Times New Roman" panose="02020603050405020304" pitchFamily="18" charset="0"/>
                        <a:cs typeface="Times New Roman" panose="02020603050405020304" pitchFamily="18" charset="0"/>
                      </a:endParaRPr>
                    </a:p>
                  </a:txBody>
                  <a:tcPr/>
                </a:tc>
              </a:tr>
              <a:tr h="874289">
                <a:tc>
                  <a:txBody>
                    <a:bodyPr/>
                    <a:lstStyle/>
                    <a:p>
                      <a:pPr algn="ctr"/>
                      <a:r>
                        <a:rPr lang="en-AU" sz="1600" b="1" dirty="0" smtClean="0">
                          <a:latin typeface="Times New Roman" panose="02020603050405020304" pitchFamily="18" charset="0"/>
                          <a:cs typeface="Times New Roman" panose="02020603050405020304" pitchFamily="18" charset="0"/>
                        </a:rPr>
                        <a:t>Quality Assurance</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All the planned and systematic activities implemented within the quality system and demonstrated as needed, to provide adequate confidence that an entity will fulfil requirement for quality, </a:t>
                      </a:r>
                      <a:endParaRPr lang="en-AU" sz="1600" b="1" dirty="0">
                        <a:latin typeface="Times New Roman" panose="02020603050405020304" pitchFamily="18"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600" b="1" dirty="0" smtClean="0">
                          <a:latin typeface="Times New Roman" panose="02020603050405020304" pitchFamily="18" charset="0"/>
                          <a:cs typeface="Times New Roman" panose="02020603050405020304" pitchFamily="18" charset="0"/>
                        </a:rPr>
                        <a:t>ISO 8402:3.5</a:t>
                      </a:r>
                    </a:p>
                    <a:p>
                      <a:endParaRPr lang="en-AU" sz="1600" b="1" dirty="0">
                        <a:latin typeface="Times New Roman" panose="02020603050405020304" pitchFamily="18" charset="0"/>
                        <a:cs typeface="Times New Roman" panose="02020603050405020304" pitchFamily="18" charset="0"/>
                      </a:endParaRPr>
                    </a:p>
                  </a:txBody>
                  <a:tcPr/>
                </a:tc>
              </a:tr>
              <a:tr h="615240">
                <a:tc>
                  <a:txBody>
                    <a:bodyPr/>
                    <a:lstStyle/>
                    <a:p>
                      <a:pPr algn="ctr"/>
                      <a:r>
                        <a:rPr lang="en-AU" sz="1600" b="1" dirty="0" smtClean="0">
                          <a:latin typeface="Times New Roman" panose="02020603050405020304" pitchFamily="18" charset="0"/>
                          <a:cs typeface="Times New Roman" panose="02020603050405020304" pitchFamily="18" charset="0"/>
                        </a:rPr>
                        <a:t>Quality Control</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The</a:t>
                      </a:r>
                      <a:r>
                        <a:rPr lang="en-AU" sz="1600" b="1" baseline="0" dirty="0" smtClean="0">
                          <a:latin typeface="Times New Roman" panose="02020603050405020304" pitchFamily="18" charset="0"/>
                          <a:cs typeface="Times New Roman" panose="02020603050405020304" pitchFamily="18" charset="0"/>
                        </a:rPr>
                        <a:t> operational techniques and activities which together sustain the product, service or quality to specific requirements. </a:t>
                      </a:r>
                      <a:endParaRPr lang="en-AU" sz="1600" b="1" dirty="0">
                        <a:latin typeface="Times New Roman" panose="02020603050405020304" pitchFamily="18"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600" b="1" dirty="0" smtClean="0">
                          <a:latin typeface="Times New Roman" panose="02020603050405020304" pitchFamily="18" charset="0"/>
                          <a:cs typeface="Times New Roman" panose="02020603050405020304" pitchFamily="18" charset="0"/>
                        </a:rPr>
                        <a:t>ISO 8402:3.5</a:t>
                      </a:r>
                    </a:p>
                    <a:p>
                      <a:endParaRPr lang="en-AU" sz="1600" b="1" dirty="0">
                        <a:latin typeface="Times New Roman" panose="02020603050405020304" pitchFamily="18" charset="0"/>
                        <a:cs typeface="Times New Roman" panose="02020603050405020304" pitchFamily="18" charset="0"/>
                      </a:endParaRPr>
                    </a:p>
                  </a:txBody>
                  <a:tcPr/>
                </a:tc>
              </a:tr>
              <a:tr h="615240">
                <a:tc>
                  <a:txBody>
                    <a:bodyPr/>
                    <a:lstStyle/>
                    <a:p>
                      <a:pPr algn="ctr"/>
                      <a:r>
                        <a:rPr lang="en-AU" sz="1600" b="1" dirty="0" smtClean="0">
                          <a:latin typeface="Times New Roman" panose="02020603050405020304" pitchFamily="18" charset="0"/>
                          <a:cs typeface="Times New Roman" panose="02020603050405020304" pitchFamily="18" charset="0"/>
                        </a:rPr>
                        <a:t>Quality Inspection </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It determines the acceptability of a product or a service or stages of construction. Includes measuring,</a:t>
                      </a:r>
                      <a:r>
                        <a:rPr lang="en-AU" sz="1600" b="1" baseline="0" dirty="0" smtClean="0">
                          <a:latin typeface="Times New Roman" panose="02020603050405020304" pitchFamily="18" charset="0"/>
                          <a:cs typeface="Times New Roman" panose="02020603050405020304" pitchFamily="18" charset="0"/>
                        </a:rPr>
                        <a:t> examining and testing of product. </a:t>
                      </a:r>
                      <a:endParaRPr lang="en-AU" sz="1600" b="1" dirty="0">
                        <a:latin typeface="Times New Roman" panose="02020603050405020304" pitchFamily="18"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600" b="1" dirty="0" smtClean="0">
                          <a:latin typeface="Times New Roman" panose="02020603050405020304" pitchFamily="18" charset="0"/>
                          <a:cs typeface="Times New Roman" panose="02020603050405020304" pitchFamily="18" charset="0"/>
                        </a:rPr>
                        <a:t>ISO 8402:2.15</a:t>
                      </a:r>
                    </a:p>
                    <a:p>
                      <a:endParaRPr lang="en-AU" sz="1600" b="1" dirty="0">
                        <a:latin typeface="Times New Roman" panose="02020603050405020304" pitchFamily="18" charset="0"/>
                        <a:cs typeface="Times New Roman" panose="02020603050405020304" pitchFamily="18" charset="0"/>
                      </a:endParaRPr>
                    </a:p>
                  </a:txBody>
                  <a:tcPr/>
                </a:tc>
              </a:tr>
              <a:tr h="874289">
                <a:tc>
                  <a:txBody>
                    <a:bodyPr/>
                    <a:lstStyle/>
                    <a:p>
                      <a:pPr algn="ctr"/>
                      <a:r>
                        <a:rPr lang="en-AU" sz="1600" b="1" dirty="0" smtClean="0">
                          <a:latin typeface="Times New Roman" panose="02020603050405020304" pitchFamily="18" charset="0"/>
                          <a:cs typeface="Times New Roman" panose="02020603050405020304" pitchFamily="18" charset="0"/>
                        </a:rPr>
                        <a:t>Quality Audit</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A systematic and independent examination to</a:t>
                      </a:r>
                      <a:r>
                        <a:rPr lang="en-AU" sz="1600" b="1" baseline="0" dirty="0" smtClean="0">
                          <a:latin typeface="Times New Roman" panose="02020603050405020304" pitchFamily="18" charset="0"/>
                          <a:cs typeface="Times New Roman" panose="02020603050405020304" pitchFamily="18" charset="0"/>
                        </a:rPr>
                        <a:t> determine whether quality activities and related results comply with planned arrangements.  </a:t>
                      </a:r>
                      <a:endParaRPr lang="en-AU" sz="1600" b="1" dirty="0">
                        <a:latin typeface="Times New Roman" panose="02020603050405020304" pitchFamily="18"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600" b="1" dirty="0" smtClean="0">
                          <a:latin typeface="Times New Roman" panose="02020603050405020304" pitchFamily="18" charset="0"/>
                          <a:cs typeface="Times New Roman" panose="02020603050405020304" pitchFamily="18" charset="0"/>
                        </a:rPr>
                        <a:t>ISO 8402:4.9</a:t>
                      </a:r>
                    </a:p>
                    <a:p>
                      <a:endParaRPr lang="en-AU" sz="1600" b="1" dirty="0">
                        <a:latin typeface="Times New Roman" panose="02020603050405020304" pitchFamily="18" charset="0"/>
                        <a:cs typeface="Times New Roman" panose="02020603050405020304" pitchFamily="18" charset="0"/>
                      </a:endParaRPr>
                    </a:p>
                  </a:txBody>
                  <a:tcPr/>
                </a:tc>
              </a:tr>
              <a:tr h="615240">
                <a:tc>
                  <a:txBody>
                    <a:bodyPr/>
                    <a:lstStyle/>
                    <a:p>
                      <a:pPr algn="ctr"/>
                      <a:r>
                        <a:rPr lang="en-AU" sz="1600" b="1" dirty="0" smtClean="0">
                          <a:latin typeface="Times New Roman" panose="02020603050405020304" pitchFamily="18" charset="0"/>
                          <a:cs typeface="Times New Roman" panose="02020603050405020304" pitchFamily="18" charset="0"/>
                        </a:rPr>
                        <a:t>Quality Improvement</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Actions taken throughout the organization to increase the effectiveness and efficiency of activities.</a:t>
                      </a:r>
                      <a:endParaRPr lang="en-AU" sz="1600" b="1" dirty="0">
                        <a:latin typeface="Times New Roman" panose="02020603050405020304" pitchFamily="18" charset="0"/>
                        <a:cs typeface="Times New Roman" panose="02020603050405020304" pitchFamily="18" charset="0"/>
                      </a:endParaRPr>
                    </a:p>
                  </a:txBody>
                  <a:tcPr/>
                </a:tc>
                <a:tc>
                  <a:txBody>
                    <a:bodyPr/>
                    <a:lstStyle/>
                    <a:p>
                      <a:r>
                        <a:rPr lang="en-AU" sz="1600" b="1" dirty="0" smtClean="0">
                          <a:latin typeface="Times New Roman" panose="02020603050405020304" pitchFamily="18" charset="0"/>
                          <a:cs typeface="Times New Roman" panose="02020603050405020304" pitchFamily="18" charset="0"/>
                        </a:rPr>
                        <a:t>ISO 9004-1:5.6</a:t>
                      </a:r>
                      <a:endParaRPr lang="en-AU" sz="1600" b="1" dirty="0">
                        <a:latin typeface="Times New Roman" panose="02020603050405020304" pitchFamily="18" charset="0"/>
                        <a:cs typeface="Times New Roman" panose="02020603050405020304" pitchFamily="18" charset="0"/>
                      </a:endParaRPr>
                    </a:p>
                  </a:txBody>
                  <a:tcPr/>
                </a:tc>
              </a:tr>
            </a:tbl>
          </a:graphicData>
        </a:graphic>
      </p:graphicFrame>
      <p:sp>
        <p:nvSpPr>
          <p:cNvPr id="4" name="Title 1"/>
          <p:cNvSpPr>
            <a:spLocks noGrp="1"/>
          </p:cNvSpPr>
          <p:nvPr>
            <p:ph type="title"/>
          </p:nvPr>
        </p:nvSpPr>
        <p:spPr>
          <a:xfrm>
            <a:off x="632706" y="309283"/>
            <a:ext cx="10515600" cy="605118"/>
          </a:xfrm>
        </p:spPr>
        <p:txBody>
          <a:bodyPr>
            <a:normAutofit fontScale="90000"/>
          </a:bodyPr>
          <a:lstStyle/>
          <a:p>
            <a:pPr algn="ctr"/>
            <a:r>
              <a:rPr lang="en-US" sz="3600" b="1" dirty="0">
                <a:solidFill>
                  <a:srgbClr val="0000FF"/>
                </a:solidFill>
                <a:latin typeface="Times New Roman" panose="02020603050405020304" pitchFamily="18" charset="0"/>
                <a:cs typeface="Times New Roman" panose="02020603050405020304" pitchFamily="18" charset="0"/>
              </a:rPr>
              <a:t>CONCEPT</a:t>
            </a:r>
            <a:r>
              <a:rPr lang="en-US" b="1" dirty="0" smtClean="0">
                <a:solidFill>
                  <a:srgbClr val="7030A0"/>
                </a:solidFill>
                <a:latin typeface="Arial" charset="0"/>
                <a:ea typeface="Arial" charset="0"/>
                <a:cs typeface="Arial" charset="0"/>
              </a:rPr>
              <a:t> </a:t>
            </a:r>
            <a:r>
              <a:rPr lang="en-US" sz="3600" b="1" dirty="0">
                <a:solidFill>
                  <a:srgbClr val="0000FF"/>
                </a:solidFill>
                <a:latin typeface="Times New Roman" panose="02020603050405020304" pitchFamily="18" charset="0"/>
                <a:cs typeface="Times New Roman" panose="02020603050405020304" pitchFamily="18" charset="0"/>
              </a:rPr>
              <a:t>of QUALITY (Cont’d….) </a:t>
            </a:r>
            <a:r>
              <a:rPr lang="en-AU" sz="3600" b="1" dirty="0">
                <a:solidFill>
                  <a:srgbClr val="0000FF"/>
                </a:solidFill>
                <a:latin typeface="Times New Roman" panose="02020603050405020304" pitchFamily="18" charset="0"/>
                <a:cs typeface="Times New Roman" panose="02020603050405020304" pitchFamily="18" charset="0"/>
              </a:rPr>
              <a:t/>
            </a:r>
            <a:br>
              <a:rPr lang="en-AU" sz="3600" b="1" dirty="0">
                <a:solidFill>
                  <a:srgbClr val="0000FF"/>
                </a:solidFill>
                <a:latin typeface="Times New Roman" panose="02020603050405020304" pitchFamily="18" charset="0"/>
                <a:cs typeface="Times New Roman" panose="02020603050405020304" pitchFamily="18" charset="0"/>
              </a:rPr>
            </a:br>
            <a:endParaRPr lang="en-AU" sz="3600" b="1" dirty="0">
              <a:solidFill>
                <a:srgbClr val="0000FF"/>
              </a:solidFill>
              <a:latin typeface="Times New Roman" panose="02020603050405020304" pitchFamily="18" charset="0"/>
              <a:cs typeface="Times New Roman" panose="02020603050405020304" pitchFamily="18" charset="0"/>
            </a:endParaRPr>
          </a:p>
        </p:txBody>
      </p:sp>
      <p:sp>
        <p:nvSpPr>
          <p:cNvPr id="6" name="Title 1"/>
          <p:cNvSpPr txBox="1">
            <a:spLocks/>
          </p:cNvSpPr>
          <p:nvPr/>
        </p:nvSpPr>
        <p:spPr>
          <a:xfrm>
            <a:off x="4238073" y="5834383"/>
            <a:ext cx="2157906" cy="8942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2400" b="1" dirty="0">
                <a:latin typeface="Times New Roman" panose="02020603050405020304" pitchFamily="18" charset="0"/>
                <a:cs typeface="Times New Roman" panose="02020603050405020304" pitchFamily="18" charset="0"/>
              </a:rPr>
              <a:t>Source: </a:t>
            </a:r>
            <a:r>
              <a:rPr lang="en-AU" sz="2400" b="1" dirty="0" smtClean="0">
                <a:latin typeface="Times New Roman" panose="02020603050405020304" pitchFamily="18" charset="0"/>
                <a:cs typeface="Times New Roman" panose="02020603050405020304" pitchFamily="18" charset="0"/>
              </a:rPr>
              <a:t>[6]</a:t>
            </a: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52359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2707" y="1171949"/>
            <a:ext cx="4594412" cy="4838886"/>
          </a:xfrm>
        </p:spPr>
        <p:txBody>
          <a:bodyPr>
            <a:normAutofit/>
          </a:bodyPr>
          <a:lstStyle/>
          <a:p>
            <a:pPr marL="0" indent="0" algn="just">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Quality in a project is </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US" b="1" dirty="0">
                <a:latin typeface="Times New Roman" panose="02020603050405020304" pitchFamily="18" charset="0"/>
                <a:cs typeface="Times New Roman" panose="02020603050405020304" pitchFamily="18" charset="0"/>
              </a:rPr>
              <a:t>The fulfillment of project </a:t>
            </a:r>
            <a:r>
              <a:rPr lang="en-US" b="1" u="sng" dirty="0">
                <a:latin typeface="Times New Roman" panose="02020603050405020304" pitchFamily="18" charset="0"/>
                <a:cs typeface="Times New Roman" panose="02020603050405020304" pitchFamily="18" charset="0"/>
              </a:rPr>
              <a:t>responsibilities</a:t>
            </a:r>
            <a:r>
              <a:rPr lang="en-US" b="1" dirty="0">
                <a:latin typeface="Times New Roman" panose="02020603050405020304" pitchFamily="18" charset="0"/>
                <a:cs typeface="Times New Roman" panose="02020603050405020304" pitchFamily="18" charset="0"/>
              </a:rPr>
              <a:t> in the delivery of products and services in a manner that meets or exceeds the stated </a:t>
            </a:r>
            <a:r>
              <a:rPr lang="en-US" b="1" u="sng" dirty="0">
                <a:latin typeface="Times New Roman" panose="02020603050405020304" pitchFamily="18" charset="0"/>
                <a:cs typeface="Times New Roman" panose="02020603050405020304" pitchFamily="18" charset="0"/>
              </a:rPr>
              <a:t>requirements</a:t>
            </a:r>
            <a:r>
              <a:rPr lang="en-US" b="1" dirty="0">
                <a:latin typeface="Times New Roman" panose="02020603050405020304" pitchFamily="18" charset="0"/>
                <a:cs typeface="Times New Roman" panose="02020603050405020304" pitchFamily="18" charset="0"/>
              </a:rPr>
              <a:t> and expectations of the owner, design professional, and constructor.</a:t>
            </a:r>
          </a:p>
          <a:p>
            <a:pPr marL="0" indent="0">
              <a:buNone/>
            </a:pPr>
            <a:endParaRPr lang="en-AU" dirty="0"/>
          </a:p>
        </p:txBody>
      </p:sp>
      <p:sp>
        <p:nvSpPr>
          <p:cNvPr id="4" name="Title 1"/>
          <p:cNvSpPr txBox="1">
            <a:spLocks/>
          </p:cNvSpPr>
          <p:nvPr/>
        </p:nvSpPr>
        <p:spPr>
          <a:xfrm>
            <a:off x="717177" y="9412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00FF"/>
                </a:solidFill>
                <a:latin typeface="Times New Roman" panose="02020603050405020304" pitchFamily="18" charset="0"/>
                <a:cs typeface="Times New Roman" panose="02020603050405020304" pitchFamily="18" charset="0"/>
              </a:rPr>
              <a:t>PROJECT QUALITY CONTROL</a:t>
            </a:r>
            <a:endParaRPr lang="en-AU" sz="3600" b="1" dirty="0">
              <a:solidFill>
                <a:srgbClr val="0000FF"/>
              </a:solidFill>
              <a:latin typeface="Times New Roman" panose="02020603050405020304" pitchFamily="18" charset="0"/>
              <a:cs typeface="Times New Roman" panose="02020603050405020304" pitchFamily="18" charset="0"/>
            </a:endParaRPr>
          </a:p>
        </p:txBody>
      </p:sp>
      <p:sp>
        <p:nvSpPr>
          <p:cNvPr id="6" name="Title 1">
            <a:extLst>
              <a:ext uri="{FF2B5EF4-FFF2-40B4-BE49-F238E27FC236}">
                <a16:creationId xmlns="" xmlns:a16="http://schemas.microsoft.com/office/drawing/2014/main" id="{1153D3DD-4DDA-4870-B044-0CBD7717BBAC}"/>
              </a:ext>
            </a:extLst>
          </p:cNvPr>
          <p:cNvSpPr>
            <a:spLocks noGrp="1"/>
          </p:cNvSpPr>
          <p:nvPr>
            <p:ph type="title"/>
          </p:nvPr>
        </p:nvSpPr>
        <p:spPr>
          <a:xfrm>
            <a:off x="5430668" y="1290295"/>
            <a:ext cx="4755776" cy="609600"/>
          </a:xfrm>
        </p:spPr>
        <p:txBody>
          <a:bodyPr>
            <a:noAutofit/>
          </a:bodyPr>
          <a:lstStyle/>
          <a:p>
            <a:pPr eaLnBrk="1" hangingPunct="1"/>
            <a:r>
              <a:rPr lang="en-US" sz="2800" b="1" dirty="0">
                <a:solidFill>
                  <a:srgbClr val="C00000"/>
                </a:solidFill>
                <a:latin typeface="Times New Roman" panose="02020603050405020304" pitchFamily="18" charset="0"/>
                <a:ea typeface="+mn-ea"/>
                <a:cs typeface="Times New Roman" panose="02020603050405020304" pitchFamily="18" charset="0"/>
              </a:rPr>
              <a:t>Factors affecting quality in </a:t>
            </a:r>
            <a:r>
              <a:rPr lang="en-US" sz="2800" b="1" dirty="0" smtClean="0">
                <a:solidFill>
                  <a:srgbClr val="C00000"/>
                </a:solidFill>
                <a:latin typeface="Times New Roman" panose="02020603050405020304" pitchFamily="18" charset="0"/>
                <a:ea typeface="+mn-ea"/>
                <a:cs typeface="Times New Roman" panose="02020603050405020304" pitchFamily="18" charset="0"/>
              </a:rPr>
              <a:t>a project:</a:t>
            </a:r>
            <a:endParaRPr lang="en-US" altLang="en-US" sz="2800" b="1" dirty="0">
              <a:solidFill>
                <a:srgbClr val="C00000"/>
              </a:solidFill>
              <a:latin typeface="Times New Roman" panose="02020603050405020304" pitchFamily="18" charset="0"/>
              <a:ea typeface="+mn-ea"/>
              <a:cs typeface="Times New Roman" panose="02020603050405020304" pitchFamily="18" charset="0"/>
            </a:endParaRPr>
          </a:p>
        </p:txBody>
      </p:sp>
      <p:sp>
        <p:nvSpPr>
          <p:cNvPr id="7" name="Content Placeholder 2">
            <a:extLst>
              <a:ext uri="{FF2B5EF4-FFF2-40B4-BE49-F238E27FC236}">
                <a16:creationId xmlns="" xmlns:a16="http://schemas.microsoft.com/office/drawing/2014/main" id="{1F5B7C46-4AEE-4FBA-8C41-49D46F4F906A}"/>
              </a:ext>
            </a:extLst>
          </p:cNvPr>
          <p:cNvSpPr txBox="1">
            <a:spLocks/>
          </p:cNvSpPr>
          <p:nvPr/>
        </p:nvSpPr>
        <p:spPr>
          <a:xfrm>
            <a:off x="5430668" y="1290295"/>
            <a:ext cx="5024717" cy="518160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457200">
              <a:lnSpc>
                <a:spcPct val="120000"/>
              </a:lnSpc>
              <a:spcBef>
                <a:spcPts val="0"/>
              </a:spcBef>
              <a:buFont typeface="Arial" panose="020B0604020202020204" pitchFamily="34" charset="0"/>
              <a:buNone/>
              <a:defRPr/>
            </a:pPr>
            <a:r>
              <a:rPr lang="en-US" sz="4000" dirty="0" smtClean="0">
                <a:latin typeface="Arial" charset="0"/>
                <a:ea typeface="Arial" charset="0"/>
                <a:cs typeface="Arial" charset="0"/>
              </a:rPr>
              <a:t>	</a:t>
            </a:r>
            <a:endParaRPr lang="en-US" sz="3600" b="1" dirty="0" smtClean="0">
              <a:solidFill>
                <a:srgbClr val="0070C0"/>
              </a:solidFill>
              <a:latin typeface="Arial" charset="0"/>
              <a:ea typeface="Arial" charset="0"/>
              <a:cs typeface="Arial" charset="0"/>
            </a:endParaRPr>
          </a:p>
          <a:p>
            <a:pPr marL="457200" indent="-457200">
              <a:lnSpc>
                <a:spcPct val="110000"/>
              </a:lnSpc>
              <a:spcBef>
                <a:spcPts val="0"/>
              </a:spcBef>
              <a:spcAft>
                <a:spcPts val="1200"/>
              </a:spcAft>
              <a:buFont typeface="+mj-lt"/>
              <a:buAutoNum type="arabicPeriod"/>
              <a:defRPr/>
            </a:pPr>
            <a:r>
              <a:rPr lang="en-US" sz="3000" b="1" dirty="0">
                <a:latin typeface="Times New Roman" panose="02020603050405020304" pitchFamily="18" charset="0"/>
                <a:cs typeface="Times New Roman" panose="02020603050405020304" pitchFamily="18" charset="0"/>
              </a:rPr>
              <a:t>Design.</a:t>
            </a:r>
          </a:p>
          <a:p>
            <a:pPr marL="457200" indent="-457200">
              <a:lnSpc>
                <a:spcPct val="110000"/>
              </a:lnSpc>
              <a:spcBef>
                <a:spcPts val="0"/>
              </a:spcBef>
              <a:spcAft>
                <a:spcPts val="1200"/>
              </a:spcAft>
              <a:buFont typeface="+mj-lt"/>
              <a:buAutoNum type="arabicPeriod"/>
              <a:defRPr/>
            </a:pPr>
            <a:r>
              <a:rPr lang="en-US" sz="3000" b="1" dirty="0">
                <a:latin typeface="Times New Roman" panose="02020603050405020304" pitchFamily="18" charset="0"/>
                <a:cs typeface="Times New Roman" panose="02020603050405020304" pitchFamily="18" charset="0"/>
              </a:rPr>
              <a:t>Drawings.</a:t>
            </a:r>
          </a:p>
          <a:p>
            <a:pPr marL="457200" indent="-457200">
              <a:lnSpc>
                <a:spcPct val="110000"/>
              </a:lnSpc>
              <a:spcBef>
                <a:spcPts val="0"/>
              </a:spcBef>
              <a:spcAft>
                <a:spcPts val="1200"/>
              </a:spcAft>
              <a:buFont typeface="+mj-lt"/>
              <a:buAutoNum type="arabicPeriod"/>
              <a:defRPr/>
            </a:pPr>
            <a:r>
              <a:rPr lang="en-US" sz="3000" b="1" dirty="0">
                <a:latin typeface="Times New Roman" panose="02020603050405020304" pitchFamily="18" charset="0"/>
                <a:cs typeface="Times New Roman" panose="02020603050405020304" pitchFamily="18" charset="0"/>
              </a:rPr>
              <a:t>Specifications.</a:t>
            </a:r>
          </a:p>
          <a:p>
            <a:pPr marL="457200" indent="-457200">
              <a:lnSpc>
                <a:spcPct val="110000"/>
              </a:lnSpc>
              <a:spcBef>
                <a:spcPts val="0"/>
              </a:spcBef>
              <a:spcAft>
                <a:spcPts val="1200"/>
              </a:spcAft>
              <a:buFont typeface="+mj-lt"/>
              <a:buAutoNum type="arabicPeriod"/>
              <a:defRPr/>
            </a:pPr>
            <a:r>
              <a:rPr lang="en-US" sz="3000" b="1" dirty="0">
                <a:latin typeface="Times New Roman" panose="02020603050405020304" pitchFamily="18" charset="0"/>
                <a:cs typeface="Times New Roman" panose="02020603050405020304" pitchFamily="18" charset="0"/>
              </a:rPr>
              <a:t>Bid document. </a:t>
            </a:r>
          </a:p>
          <a:p>
            <a:pPr marL="457200" indent="-457200">
              <a:lnSpc>
                <a:spcPct val="110000"/>
              </a:lnSpc>
              <a:spcBef>
                <a:spcPts val="0"/>
              </a:spcBef>
              <a:spcAft>
                <a:spcPts val="1200"/>
              </a:spcAft>
              <a:buFont typeface="+mj-lt"/>
              <a:buAutoNum type="arabicPeriod"/>
              <a:defRPr/>
            </a:pPr>
            <a:r>
              <a:rPr lang="en-US" sz="3000" b="1" dirty="0">
                <a:latin typeface="Times New Roman" panose="02020603050405020304" pitchFamily="18" charset="0"/>
                <a:cs typeface="Times New Roman" panose="02020603050405020304" pitchFamily="18" charset="0"/>
              </a:rPr>
              <a:t>Selection of contractor.</a:t>
            </a:r>
          </a:p>
          <a:p>
            <a:pPr marL="457200" indent="-457200">
              <a:lnSpc>
                <a:spcPct val="110000"/>
              </a:lnSpc>
              <a:spcBef>
                <a:spcPts val="0"/>
              </a:spcBef>
              <a:spcAft>
                <a:spcPts val="1200"/>
              </a:spcAft>
              <a:buFont typeface="+mj-lt"/>
              <a:buAutoNum type="arabicPeriod"/>
              <a:defRPr/>
            </a:pPr>
            <a:r>
              <a:rPr lang="en-US" sz="3000" b="1" dirty="0">
                <a:latin typeface="Times New Roman" panose="02020603050405020304" pitchFamily="18" charset="0"/>
                <a:cs typeface="Times New Roman" panose="02020603050405020304" pitchFamily="18" charset="0"/>
              </a:rPr>
              <a:t>Socio-economic factors.</a:t>
            </a:r>
          </a:p>
          <a:p>
            <a:pPr marL="457200" indent="-457200">
              <a:lnSpc>
                <a:spcPct val="110000"/>
              </a:lnSpc>
              <a:spcBef>
                <a:spcPts val="0"/>
              </a:spcBef>
              <a:spcAft>
                <a:spcPts val="1200"/>
              </a:spcAft>
              <a:buFont typeface="+mj-lt"/>
              <a:buAutoNum type="arabicPeriod"/>
              <a:defRPr/>
            </a:pPr>
            <a:r>
              <a:rPr lang="en-US" sz="3000" b="1" dirty="0">
                <a:latin typeface="Times New Roman" panose="02020603050405020304" pitchFamily="18" charset="0"/>
                <a:cs typeface="Times New Roman" panose="02020603050405020304" pitchFamily="18" charset="0"/>
              </a:rPr>
              <a:t>Environmental factors</a:t>
            </a:r>
            <a:r>
              <a:rPr lang="en-US" sz="3000" dirty="0" smtClean="0">
                <a:latin typeface="Times New Roman" panose="02020603050405020304" pitchFamily="18" charset="0"/>
                <a:ea typeface="Arial" charset="0"/>
                <a:cs typeface="Times New Roman" panose="02020603050405020304" pitchFamily="18" charset="0"/>
              </a:rPr>
              <a:t>.</a:t>
            </a:r>
          </a:p>
          <a:p>
            <a:pPr marL="0" indent="0">
              <a:buFont typeface="Arial" panose="020B0604020202020204" pitchFamily="34" charset="0"/>
              <a:buNone/>
              <a:defRPr/>
            </a:pPr>
            <a:endParaRPr lang="en-US" dirty="0"/>
          </a:p>
        </p:txBody>
      </p:sp>
    </p:spTree>
    <p:extLst>
      <p:ext uri="{BB962C8B-B14F-4D97-AF65-F5344CB8AC3E}">
        <p14:creationId xmlns:p14="http://schemas.microsoft.com/office/powerpoint/2010/main" val="3888570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024" y="1145055"/>
            <a:ext cx="6678706" cy="5712945"/>
          </a:xfrm>
        </p:spPr>
        <p:txBody>
          <a:bodyPr>
            <a:normAutofit lnSpcReduction="10000"/>
          </a:bodyPr>
          <a:lstStyle/>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aim of quality control is to ensure the production of items for their intended use with defects and variations from their prescribed standards within limits prescribed</a:t>
            </a:r>
            <a:r>
              <a:rPr lang="en-AU" b="1" dirty="0" smtClean="0">
                <a:latin typeface="Times New Roman" panose="02020603050405020304" pitchFamily="18" charset="0"/>
                <a:cs typeface="Times New Roman" panose="02020603050405020304" pitchFamily="18" charset="0"/>
              </a:rPr>
              <a:t>. [7]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also aims to avoid wastage of time, materials and money by highlighting the point at which a production process is becoming defective.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cornerstone of quality control is specification.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xfrm>
            <a:off x="744071"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00FF"/>
                </a:solidFill>
                <a:latin typeface="Times New Roman" panose="02020603050405020304" pitchFamily="18" charset="0"/>
                <a:cs typeface="Times New Roman" panose="02020603050405020304" pitchFamily="18" charset="0"/>
              </a:rPr>
              <a:t>PROJECT QUALITY CONTROL (Cont’d….) </a:t>
            </a:r>
            <a:endParaRPr lang="en-AU" sz="3600" b="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7422776" y="1145055"/>
            <a:ext cx="4078941" cy="3539430"/>
          </a:xfrm>
          <a:prstGeom prst="rect">
            <a:avLst/>
          </a:prstGeom>
        </p:spPr>
        <p:txBody>
          <a:bodyPr wrap="square">
            <a:spAutoFit/>
          </a:bodyPr>
          <a:lstStyle/>
          <a:p>
            <a:pPr marL="342900" indent="-342900">
              <a:spcBef>
                <a:spcPts val="0"/>
              </a:spcBef>
              <a:buNone/>
              <a:defRPr/>
            </a:pPr>
            <a:r>
              <a:rPr lang="en-US" sz="2800" b="1" dirty="0" smtClean="0">
                <a:solidFill>
                  <a:srgbClr val="C00000"/>
                </a:solidFill>
                <a:latin typeface="Times New Roman" panose="02020603050405020304" pitchFamily="18" charset="0"/>
                <a:ea typeface="Arial" charset="0"/>
                <a:cs typeface="Times New Roman" panose="02020603050405020304" pitchFamily="18" charset="0"/>
              </a:rPr>
              <a:t>Objectives </a:t>
            </a:r>
          </a:p>
          <a:p>
            <a:pPr marL="514350" indent="-514350">
              <a:spcBef>
                <a:spcPts val="0"/>
              </a:spcBef>
              <a:buAutoNum type="arabicPeriod"/>
              <a:defRPr/>
            </a:pPr>
            <a:r>
              <a:rPr lang="en-US" sz="2800" b="1" dirty="0" smtClean="0">
                <a:latin typeface="Times New Roman" panose="02020603050405020304" pitchFamily="18" charset="0"/>
                <a:cs typeface="Times New Roman" panose="02020603050405020304" pitchFamily="18" charset="0"/>
              </a:rPr>
              <a:t>To </a:t>
            </a:r>
            <a:r>
              <a:rPr lang="en-US" sz="2800" b="1" dirty="0">
                <a:latin typeface="Times New Roman" panose="02020603050405020304" pitchFamily="18" charset="0"/>
                <a:cs typeface="Times New Roman" panose="02020603050405020304" pitchFamily="18" charset="0"/>
              </a:rPr>
              <a:t>maintain quality </a:t>
            </a:r>
            <a:r>
              <a:rPr lang="en-US" sz="2800" b="1" dirty="0" smtClean="0">
                <a:latin typeface="Times New Roman" panose="02020603050405020304" pitchFamily="18" charset="0"/>
                <a:cs typeface="Times New Roman" panose="02020603050405020304" pitchFamily="18" charset="0"/>
              </a:rPr>
              <a:t>standards.</a:t>
            </a:r>
          </a:p>
          <a:p>
            <a:pPr marL="514350" indent="-514350">
              <a:spcBef>
                <a:spcPts val="0"/>
              </a:spcBef>
              <a:buAutoNum type="arabicPeriod"/>
              <a:defRPr/>
            </a:pPr>
            <a:r>
              <a:rPr lang="en-US" sz="2800" b="1" dirty="0" smtClean="0">
                <a:latin typeface="Times New Roman" panose="02020603050405020304" pitchFamily="18" charset="0"/>
                <a:cs typeface="Times New Roman" panose="02020603050405020304" pitchFamily="18" charset="0"/>
              </a:rPr>
              <a:t>To </a:t>
            </a:r>
            <a:r>
              <a:rPr lang="en-US" sz="2800" b="1" dirty="0">
                <a:latin typeface="Times New Roman" panose="02020603050405020304" pitchFamily="18" charset="0"/>
                <a:cs typeface="Times New Roman" panose="02020603050405020304" pitchFamily="18" charset="0"/>
              </a:rPr>
              <a:t>ensure customer </a:t>
            </a:r>
            <a:r>
              <a:rPr lang="en-US" sz="2800" b="1" dirty="0" smtClean="0">
                <a:latin typeface="Times New Roman" panose="02020603050405020304" pitchFamily="18" charset="0"/>
                <a:cs typeface="Times New Roman" panose="02020603050405020304" pitchFamily="18" charset="0"/>
              </a:rPr>
              <a:t>satisfaction.</a:t>
            </a:r>
          </a:p>
          <a:p>
            <a:pPr marL="514350" indent="-514350">
              <a:spcBef>
                <a:spcPts val="0"/>
              </a:spcBef>
              <a:buAutoNum type="arabicPeriod"/>
              <a:defRPr/>
            </a:pPr>
            <a:r>
              <a:rPr lang="en-US" sz="2800" b="1" dirty="0" smtClean="0">
                <a:latin typeface="Times New Roman" panose="02020603050405020304" pitchFamily="18" charset="0"/>
                <a:cs typeface="Times New Roman" panose="02020603050405020304" pitchFamily="18" charset="0"/>
              </a:rPr>
              <a:t>To </a:t>
            </a:r>
            <a:r>
              <a:rPr lang="en-US" sz="2800" b="1" dirty="0">
                <a:latin typeface="Times New Roman" panose="02020603050405020304" pitchFamily="18" charset="0"/>
                <a:cs typeface="Times New Roman" panose="02020603050405020304" pitchFamily="18" charset="0"/>
              </a:rPr>
              <a:t>reduce costs associated with defective goods</a:t>
            </a:r>
            <a:r>
              <a:rPr lang="en-US" sz="2400" dirty="0" smtClean="0">
                <a:latin typeface="Arial" charset="0"/>
                <a:ea typeface="Arial" charset="0"/>
                <a:cs typeface="Arial" charset="0"/>
              </a:rPr>
              <a:t>.</a:t>
            </a:r>
          </a:p>
        </p:txBody>
      </p:sp>
    </p:spTree>
    <p:extLst>
      <p:ext uri="{BB962C8B-B14F-4D97-AF65-F5344CB8AC3E}">
        <p14:creationId xmlns:p14="http://schemas.microsoft.com/office/powerpoint/2010/main" val="28693236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1936" y="1592712"/>
            <a:ext cx="9596718" cy="4351338"/>
          </a:xfrm>
        </p:spPr>
        <p:txBody>
          <a:bodyPr/>
          <a:lstStyle/>
          <a:p>
            <a:pPr algn="just">
              <a:lnSpc>
                <a:spcPct val="100000"/>
              </a:lnSpc>
              <a:buFont typeface="Wingdings" panose="05000000000000000000" pitchFamily="2" charset="2"/>
              <a:buChar char="Ø"/>
            </a:pPr>
            <a:r>
              <a:rPr lang="en-AU" dirty="0" smtClean="0"/>
              <a:t> </a:t>
            </a:r>
            <a:r>
              <a:rPr lang="en-AU" b="1" dirty="0" smtClean="0">
                <a:latin typeface="Times New Roman" panose="02020603050405020304" pitchFamily="18" charset="0"/>
                <a:cs typeface="Times New Roman" panose="02020603050405020304" pitchFamily="18" charset="0"/>
              </a:rPr>
              <a:t>The process of quality control includes: [8]</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Setting specific standards for construction performance, usually through plans and specifications.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Measuring variances from the standards.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Taking action to correct or minimize adverse variances and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Planning for improvements in the standards themselves and in conformance with the standards. </a:t>
            </a: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00FF"/>
                </a:solidFill>
                <a:latin typeface="Times New Roman" panose="02020603050405020304" pitchFamily="18" charset="0"/>
                <a:cs typeface="Times New Roman" panose="02020603050405020304" pitchFamily="18" charset="0"/>
              </a:rPr>
              <a:t>PROJECT QUALITY CONTROL (Cont’d….) </a:t>
            </a:r>
            <a:endParaRPr lang="en-AU" sz="3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73532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0227"/>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COST of QUALITY </a:t>
            </a:r>
          </a:p>
        </p:txBody>
      </p:sp>
      <p:sp>
        <p:nvSpPr>
          <p:cNvPr id="3" name="Content Placeholder 2"/>
          <p:cNvSpPr>
            <a:spLocks noGrp="1"/>
          </p:cNvSpPr>
          <p:nvPr>
            <p:ph idx="1"/>
          </p:nvPr>
        </p:nvSpPr>
        <p:spPr>
          <a:xfrm>
            <a:off x="645018" y="1110380"/>
            <a:ext cx="9128710" cy="5492125"/>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Cost of quality is a combination of following costs: </a:t>
            </a:r>
            <a:endParaRPr lang="en-AU" b="1" dirty="0">
              <a:latin typeface="Times New Roman" panose="02020603050405020304" pitchFamily="18" charset="0"/>
              <a:cs typeface="Times New Roman" panose="02020603050405020304" pitchFamily="18" charset="0"/>
            </a:endParaRPr>
          </a:p>
          <a:p>
            <a:pPr marL="514350" lvl="0" indent="-514350" algn="just">
              <a:lnSpc>
                <a:spcPct val="100000"/>
              </a:lnSpc>
              <a:buFont typeface="+mj-lt"/>
              <a:buAutoNum type="arabicPeriod"/>
            </a:pPr>
            <a:r>
              <a:rPr lang="en-US" b="1" dirty="0">
                <a:latin typeface="Times New Roman" panose="02020603050405020304" pitchFamily="18" charset="0"/>
                <a:cs typeface="Times New Roman" panose="02020603050405020304" pitchFamily="18" charset="0"/>
              </a:rPr>
              <a:t>Costs to control quality (prevention and appraisal) </a:t>
            </a:r>
            <a:endParaRPr lang="en-AU" b="1" dirty="0">
              <a:latin typeface="Times New Roman" panose="02020603050405020304" pitchFamily="18" charset="0"/>
              <a:cs typeface="Times New Roman" panose="02020603050405020304" pitchFamily="18" charset="0"/>
            </a:endParaRPr>
          </a:p>
          <a:p>
            <a:pPr marL="514350" lvl="0" indent="-514350" algn="just">
              <a:lnSpc>
                <a:spcPct val="100000"/>
              </a:lnSpc>
              <a:buFont typeface="+mj-lt"/>
              <a:buAutoNum type="arabicPeriod"/>
            </a:pPr>
            <a:r>
              <a:rPr lang="en-US" b="1" dirty="0">
                <a:latin typeface="Times New Roman" panose="02020603050405020304" pitchFamily="18" charset="0"/>
                <a:cs typeface="Times New Roman" panose="02020603050405020304" pitchFamily="18" charset="0"/>
              </a:rPr>
              <a:t>Costs of failure to control quality (internal and external failures</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Cost of quality becomes the cost to the company of doing things wrong, of not conforming to the specification.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Qualities </a:t>
            </a:r>
            <a:r>
              <a:rPr lang="en-US" b="1" dirty="0">
                <a:latin typeface="Times New Roman" panose="02020603050405020304" pitchFamily="18" charset="0"/>
                <a:cs typeface="Times New Roman" panose="02020603050405020304" pitchFamily="18" charset="0"/>
              </a:rPr>
              <a:t>costs can be divided into four major categories the first two include the costs to try to control quality and the second two include the costs that result from failure to control quality. </a:t>
            </a:r>
            <a:endParaRPr lang="en-AU" b="1" dirty="0">
              <a:latin typeface="Times New Roman" panose="02020603050405020304" pitchFamily="18" charset="0"/>
              <a:cs typeface="Times New Roman" panose="02020603050405020304" pitchFamily="18" charset="0"/>
            </a:endParaRPr>
          </a:p>
          <a:p>
            <a:pPr marL="0" lvl="0" indent="0" algn="just">
              <a:lnSpc>
                <a:spcPct val="100000"/>
              </a:lnSpc>
              <a:buNone/>
            </a:pPr>
            <a:r>
              <a:rPr lang="en-US" b="1" dirty="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nSpc>
                <a:spcPct val="100000"/>
              </a:lnSpc>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39309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5470" y="1096963"/>
            <a:ext cx="10515600" cy="5236602"/>
          </a:xfrm>
        </p:spPr>
        <p:txBody>
          <a:bodyPr>
            <a:normAutofit fontScale="77500" lnSpcReduction="20000"/>
          </a:bodyPr>
          <a:lstStyle/>
          <a:p>
            <a:pPr marL="0" lvl="0" indent="0">
              <a:lnSpc>
                <a:spcPct val="110000"/>
              </a:lnSpc>
              <a:buNone/>
            </a:pPr>
            <a:r>
              <a:rPr lang="en-US" sz="3600" b="1" dirty="0" smtClean="0">
                <a:solidFill>
                  <a:srgbClr val="FF0000"/>
                </a:solidFill>
                <a:latin typeface="Times New Roman" panose="02020603050405020304" pitchFamily="18" charset="0"/>
                <a:cs typeface="Times New Roman" panose="02020603050405020304" pitchFamily="18" charset="0"/>
              </a:rPr>
              <a:t>Prevention costs: </a:t>
            </a:r>
          </a:p>
          <a:p>
            <a:pPr marL="0" indent="0">
              <a:lnSpc>
                <a:spcPct val="110000"/>
              </a:lnSpc>
              <a:buNone/>
            </a:pPr>
            <a:r>
              <a:rPr lang="en-US" sz="3600" b="1" dirty="0">
                <a:latin typeface="Times New Roman" panose="02020603050405020304" pitchFamily="18" charset="0"/>
                <a:cs typeface="Times New Roman" panose="02020603050405020304" pitchFamily="18" charset="0"/>
              </a:rPr>
              <a:t>The cost of preventing defective work is usually extended before the product is made or service rendered. These costs include: </a:t>
            </a:r>
            <a:endParaRPr lang="en-AU" sz="3600" b="1" dirty="0">
              <a:latin typeface="Times New Roman" panose="02020603050405020304" pitchFamily="18" charset="0"/>
              <a:cs typeface="Times New Roman" panose="02020603050405020304" pitchFamily="18" charset="0"/>
            </a:endParaRPr>
          </a:p>
          <a:p>
            <a:pPr marL="0" lvl="0" indent="0">
              <a:lnSpc>
                <a:spcPct val="110000"/>
              </a:lnSpc>
              <a:buNone/>
            </a:pPr>
            <a:endParaRPr lang="en-US" sz="3600" b="1" dirty="0" smtClean="0">
              <a:latin typeface="Times New Roman" panose="02020603050405020304" pitchFamily="18" charset="0"/>
              <a:cs typeface="Times New Roman" panose="02020603050405020304" pitchFamily="18" charset="0"/>
            </a:endParaRPr>
          </a:p>
          <a:p>
            <a:pPr lvl="0">
              <a:lnSpc>
                <a:spcPct val="110000"/>
              </a:lnSpc>
              <a:buFont typeface="Wingdings" panose="05000000000000000000" pitchFamily="2" charset="2"/>
              <a:buChar char="Ø"/>
            </a:pPr>
            <a:r>
              <a:rPr lang="en-US" sz="3600" b="1" dirty="0" smtClean="0">
                <a:latin typeface="Times New Roman" panose="02020603050405020304" pitchFamily="18" charset="0"/>
                <a:cs typeface="Times New Roman" panose="02020603050405020304" pitchFamily="18" charset="0"/>
              </a:rPr>
              <a:t>Design reviews </a:t>
            </a:r>
            <a:r>
              <a:rPr lang="en-US" sz="3600" b="1" dirty="0">
                <a:latin typeface="Times New Roman" panose="02020603050405020304" pitchFamily="18" charset="0"/>
                <a:cs typeface="Times New Roman" panose="02020603050405020304" pitchFamily="18" charset="0"/>
              </a:rPr>
              <a:t>and drawing checks </a:t>
            </a:r>
            <a:endParaRPr lang="en-AU" sz="3600" b="1" dirty="0">
              <a:latin typeface="Times New Roman" panose="02020603050405020304" pitchFamily="18" charset="0"/>
              <a:cs typeface="Times New Roman" panose="02020603050405020304" pitchFamily="18" charset="0"/>
            </a:endParaRPr>
          </a:p>
          <a:p>
            <a:pPr lvl="0">
              <a:lnSpc>
                <a:spcPct val="110000"/>
              </a:lnSpc>
              <a:buFont typeface="Wingdings" panose="05000000000000000000" pitchFamily="2" charset="2"/>
              <a:buChar char="Ø"/>
            </a:pPr>
            <a:r>
              <a:rPr lang="en-US" sz="3600" b="1" dirty="0">
                <a:latin typeface="Times New Roman" panose="02020603050405020304" pitchFamily="18" charset="0"/>
                <a:cs typeface="Times New Roman" panose="02020603050405020304" pitchFamily="18" charset="0"/>
              </a:rPr>
              <a:t>Quality orientation program, education and training</a:t>
            </a:r>
            <a:endParaRPr lang="en-AU" sz="3600" b="1" dirty="0">
              <a:latin typeface="Times New Roman" panose="02020603050405020304" pitchFamily="18" charset="0"/>
              <a:cs typeface="Times New Roman" panose="02020603050405020304" pitchFamily="18" charset="0"/>
            </a:endParaRPr>
          </a:p>
          <a:p>
            <a:pPr lvl="0">
              <a:lnSpc>
                <a:spcPct val="110000"/>
              </a:lnSpc>
              <a:buFont typeface="Wingdings" panose="05000000000000000000" pitchFamily="2" charset="2"/>
              <a:buChar char="Ø"/>
            </a:pPr>
            <a:r>
              <a:rPr lang="en-US" sz="3600" b="1" dirty="0">
                <a:latin typeface="Times New Roman" panose="02020603050405020304" pitchFamily="18" charset="0"/>
                <a:cs typeface="Times New Roman" panose="02020603050405020304" pitchFamily="18" charset="0"/>
              </a:rPr>
              <a:t>Process control</a:t>
            </a:r>
            <a:endParaRPr lang="en-AU" sz="3600" b="1" dirty="0">
              <a:latin typeface="Times New Roman" panose="02020603050405020304" pitchFamily="18" charset="0"/>
              <a:cs typeface="Times New Roman" panose="02020603050405020304" pitchFamily="18" charset="0"/>
            </a:endParaRPr>
          </a:p>
          <a:p>
            <a:pPr lvl="0">
              <a:lnSpc>
                <a:spcPct val="110000"/>
              </a:lnSpc>
              <a:buFont typeface="Wingdings" panose="05000000000000000000" pitchFamily="2" charset="2"/>
              <a:buChar char="Ø"/>
            </a:pPr>
            <a:r>
              <a:rPr lang="en-US" sz="3600" b="1" dirty="0">
                <a:latin typeface="Times New Roman" panose="02020603050405020304" pitchFamily="18" charset="0"/>
                <a:cs typeface="Times New Roman" panose="02020603050405020304" pitchFamily="18" charset="0"/>
              </a:rPr>
              <a:t>Process orientations</a:t>
            </a:r>
            <a:endParaRPr lang="en-AU" sz="3600" b="1" dirty="0">
              <a:latin typeface="Times New Roman" panose="02020603050405020304" pitchFamily="18" charset="0"/>
              <a:cs typeface="Times New Roman" panose="02020603050405020304" pitchFamily="18" charset="0"/>
            </a:endParaRPr>
          </a:p>
          <a:p>
            <a:pPr lvl="0">
              <a:lnSpc>
                <a:spcPct val="110000"/>
              </a:lnSpc>
              <a:buFont typeface="Wingdings" panose="05000000000000000000" pitchFamily="2" charset="2"/>
              <a:buChar char="Ø"/>
            </a:pPr>
            <a:r>
              <a:rPr lang="en-US" sz="3600" b="1" dirty="0">
                <a:latin typeface="Times New Roman" panose="02020603050405020304" pitchFamily="18" charset="0"/>
                <a:cs typeface="Times New Roman" panose="02020603050405020304" pitchFamily="18" charset="0"/>
              </a:rPr>
              <a:t>Suppliers evaluation and presentation</a:t>
            </a:r>
            <a:endParaRPr lang="en-AU" sz="3600" b="1" dirty="0">
              <a:latin typeface="Times New Roman" panose="02020603050405020304" pitchFamily="18" charset="0"/>
              <a:cs typeface="Times New Roman" panose="02020603050405020304" pitchFamily="18" charset="0"/>
            </a:endParaRPr>
          </a:p>
          <a:p>
            <a:pPr lvl="0">
              <a:lnSpc>
                <a:spcPct val="110000"/>
              </a:lnSpc>
              <a:buFont typeface="Wingdings" panose="05000000000000000000" pitchFamily="2" charset="2"/>
              <a:buChar char="Ø"/>
            </a:pPr>
            <a:r>
              <a:rPr lang="en-US" sz="3600" b="1" dirty="0">
                <a:latin typeface="Times New Roman" panose="02020603050405020304" pitchFamily="18" charset="0"/>
                <a:cs typeface="Times New Roman" panose="02020603050405020304" pitchFamily="18" charset="0"/>
              </a:rPr>
              <a:t>Workers training</a:t>
            </a:r>
            <a:endParaRPr lang="en-AU" sz="3600"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76835" y="0"/>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COST of </a:t>
            </a:r>
            <a:r>
              <a:rPr lang="en-AU" sz="3600" b="1" dirty="0" smtClean="0">
                <a:solidFill>
                  <a:srgbClr val="0000FF"/>
                </a:solidFill>
                <a:latin typeface="Times New Roman" panose="02020603050405020304" pitchFamily="18" charset="0"/>
                <a:cs typeface="Times New Roman" panose="02020603050405020304" pitchFamily="18" charset="0"/>
              </a:rPr>
              <a:t>QUALITY  (Cont’d…..)  </a:t>
            </a:r>
            <a:endParaRPr lang="en-AU" sz="3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61645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3388" y="1325563"/>
            <a:ext cx="10515600" cy="5209708"/>
          </a:xfrm>
        </p:spPr>
        <p:txBody>
          <a:bodyPr>
            <a:normAutofit/>
          </a:bodyPr>
          <a:lstStyle/>
          <a:p>
            <a:pPr marL="0" indent="0" algn="just">
              <a:buNone/>
            </a:pPr>
            <a:r>
              <a:rPr lang="en-US" b="1" dirty="0">
                <a:solidFill>
                  <a:srgbClr val="FF0000"/>
                </a:solidFill>
                <a:latin typeface="Times New Roman" panose="02020603050405020304" pitchFamily="18" charset="0"/>
                <a:cs typeface="Times New Roman" panose="02020603050405020304" pitchFamily="18" charset="0"/>
              </a:rPr>
              <a:t>Appraisal costs: </a:t>
            </a:r>
            <a:endParaRPr lang="en-US" b="1" dirty="0" smtClean="0">
              <a:solidFill>
                <a:srgbClr val="FF0000"/>
              </a:solidFill>
              <a:latin typeface="Times New Roman" panose="02020603050405020304" pitchFamily="18" charset="0"/>
              <a:cs typeface="Times New Roman" panose="02020603050405020304" pitchFamily="18" charset="0"/>
            </a:endParaRPr>
          </a:p>
          <a:p>
            <a:pPr marL="0" indent="0" algn="just">
              <a:buNone/>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cost of appraisal is incurred for auditing service procedure to make sure they conform to prescribed work practices. These include </a:t>
            </a:r>
            <a:endParaRPr lang="en-AU" b="1" dirty="0">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Process </a:t>
            </a:r>
            <a:r>
              <a:rPr lang="en-US" b="1" dirty="0">
                <a:latin typeface="Times New Roman" panose="02020603050405020304" pitchFamily="18" charset="0"/>
                <a:cs typeface="Times New Roman" panose="02020603050405020304" pitchFamily="18" charset="0"/>
              </a:rPr>
              <a:t>capability measurement (e.g. control charts) </a:t>
            </a:r>
            <a:endParaRPr lang="en-AU" b="1" dirty="0">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Tests, gauges and test equipment</a:t>
            </a:r>
            <a:endParaRPr lang="en-AU" b="1" dirty="0">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Prototype inspection and tests</a:t>
            </a:r>
            <a:endParaRPr lang="en-AU" b="1" dirty="0">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process and final inspection and tests</a:t>
            </a:r>
            <a:endParaRPr lang="en-AU" b="1" dirty="0">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Checking material furnished by suppliers</a:t>
            </a:r>
            <a:endParaRPr lang="en-AU" b="1" dirty="0">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Work in process goods testing and inspections </a:t>
            </a:r>
            <a:endParaRPr lang="en-AU" b="1" dirty="0">
              <a:latin typeface="Times New Roman" panose="02020603050405020304" pitchFamily="18" charset="0"/>
              <a:cs typeface="Times New Roman" panose="02020603050405020304" pitchFamily="18" charset="0"/>
            </a:endParaRPr>
          </a:p>
          <a:p>
            <a:pPr marL="0" indent="0" algn="just">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75129" y="0"/>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COST of </a:t>
            </a:r>
            <a:r>
              <a:rPr lang="en-AU" sz="3600" b="1" dirty="0" smtClean="0">
                <a:solidFill>
                  <a:srgbClr val="0000FF"/>
                </a:solidFill>
                <a:latin typeface="Times New Roman" panose="02020603050405020304" pitchFamily="18" charset="0"/>
                <a:cs typeface="Times New Roman" panose="02020603050405020304" pitchFamily="18" charset="0"/>
              </a:rPr>
              <a:t>QUALITY  (Cont’d…..)  </a:t>
            </a:r>
            <a:endParaRPr lang="en-AU" sz="3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1023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5129" y="991907"/>
            <a:ext cx="9367611" cy="6014011"/>
          </a:xfrm>
        </p:spPr>
        <p:txBody>
          <a:bodyPr>
            <a:normAutofit/>
          </a:bodyPr>
          <a:lstStyle/>
          <a:p>
            <a:pPr marL="0" indent="0">
              <a:lnSpc>
                <a:spcPct val="110000"/>
              </a:lnSpc>
              <a:buNone/>
            </a:pPr>
            <a:r>
              <a:rPr lang="en-US" b="1" dirty="0">
                <a:solidFill>
                  <a:srgbClr val="FF0000"/>
                </a:solidFill>
                <a:latin typeface="Times New Roman" panose="02020603050405020304" pitchFamily="18" charset="0"/>
                <a:cs typeface="Times New Roman" panose="02020603050405020304" pitchFamily="18" charset="0"/>
              </a:rPr>
              <a:t>Internal failure costs</a:t>
            </a:r>
            <a:r>
              <a:rPr lang="en-US" b="1" dirty="0" smtClean="0">
                <a:solidFill>
                  <a:srgbClr val="FF0000"/>
                </a:solidFill>
                <a:latin typeface="Times New Roman" panose="02020603050405020304" pitchFamily="18" charset="0"/>
                <a:cs typeface="Times New Roman" panose="02020603050405020304" pitchFamily="18" charset="0"/>
              </a:rPr>
              <a:t>:</a:t>
            </a:r>
          </a:p>
          <a:p>
            <a:pPr marL="0" indent="0" algn="just">
              <a:lnSpc>
                <a:spcPct val="110000"/>
              </a:lnSpc>
              <a:buNone/>
            </a:pPr>
            <a:r>
              <a:rPr lang="en-US" b="1" dirty="0" smtClean="0">
                <a:latin typeface="Times New Roman" panose="02020603050405020304" pitchFamily="18" charset="0"/>
                <a:cs typeface="Times New Roman" panose="02020603050405020304" pitchFamily="18" charset="0"/>
              </a:rPr>
              <a:t>Internal </a:t>
            </a:r>
            <a:r>
              <a:rPr lang="en-US" b="1" dirty="0">
                <a:latin typeface="Times New Roman" panose="02020603050405020304" pitchFamily="18" charset="0"/>
                <a:cs typeface="Times New Roman" panose="02020603050405020304" pitchFamily="18" charset="0"/>
              </a:rPr>
              <a:t>failure cost is applicable when the product is in factory and not been sold. These costs include: </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Expenses </a:t>
            </a:r>
            <a:r>
              <a:rPr lang="en-US" b="1" dirty="0">
                <a:latin typeface="Times New Roman" panose="02020603050405020304" pitchFamily="18" charset="0"/>
                <a:cs typeface="Times New Roman" panose="02020603050405020304" pitchFamily="18" charset="0"/>
              </a:rPr>
              <a:t>for producing items that are scrapped</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Redesign </a:t>
            </a:r>
            <a:r>
              <a:rPr lang="en-US" b="1" dirty="0" smtClean="0">
                <a:latin typeface="Times New Roman" panose="02020603050405020304" pitchFamily="18" charset="0"/>
                <a:cs typeface="Times New Roman" panose="02020603050405020304" pitchFamily="18" charset="0"/>
              </a:rPr>
              <a:t> and reworking </a:t>
            </a:r>
            <a:r>
              <a:rPr lang="en-US" b="1" dirty="0">
                <a:latin typeface="Times New Roman" panose="02020603050405020304" pitchFamily="18" charset="0"/>
                <a:cs typeface="Times New Roman" panose="02020603050405020304" pitchFamily="18" charset="0"/>
              </a:rPr>
              <a:t>and downtime</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Retesting defective items</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Lost value of items sold as seconds</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Cost of </a:t>
            </a:r>
            <a:r>
              <a:rPr lang="en-US" b="1" dirty="0" smtClean="0">
                <a:latin typeface="Times New Roman" panose="02020603050405020304" pitchFamily="18" charset="0"/>
                <a:cs typeface="Times New Roman" panose="02020603050405020304" pitchFamily="18" charset="0"/>
              </a:rPr>
              <a:t>delays and administration </a:t>
            </a:r>
            <a:r>
              <a:rPr lang="en-US" b="1" dirty="0">
                <a:latin typeface="Times New Roman" panose="02020603050405020304" pitchFamily="18" charset="0"/>
                <a:cs typeface="Times New Roman" panose="02020603050405020304" pitchFamily="18" charset="0"/>
              </a:rPr>
              <a:t>time to review non conforming materials for </a:t>
            </a:r>
            <a:r>
              <a:rPr lang="en-US" b="1" dirty="0" smtClean="0">
                <a:latin typeface="Times New Roman" panose="02020603050405020304" pitchFamily="18" charset="0"/>
                <a:cs typeface="Times New Roman" panose="02020603050405020304" pitchFamily="18" charset="0"/>
              </a:rPr>
              <a:t>disposition.</a:t>
            </a:r>
            <a:endParaRPr lang="en-AU" b="1" dirty="0">
              <a:latin typeface="Times New Roman" panose="02020603050405020304" pitchFamily="18" charset="0"/>
              <a:cs typeface="Times New Roman" panose="02020603050405020304" pitchFamily="18" charset="0"/>
            </a:endParaRPr>
          </a:p>
          <a:p>
            <a:pPr marL="0" lvl="0" indent="0">
              <a:lnSpc>
                <a:spcPct val="110000"/>
              </a:lnSpc>
              <a:buNone/>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90282" y="0"/>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COST of </a:t>
            </a:r>
            <a:r>
              <a:rPr lang="en-AU" sz="3600" b="1" dirty="0" smtClean="0">
                <a:solidFill>
                  <a:srgbClr val="0000FF"/>
                </a:solidFill>
                <a:latin typeface="Times New Roman" panose="02020603050405020304" pitchFamily="18" charset="0"/>
                <a:cs typeface="Times New Roman" panose="02020603050405020304" pitchFamily="18" charset="0"/>
              </a:rPr>
              <a:t>QUALITY  (Cont’d…..)  </a:t>
            </a:r>
            <a:endParaRPr lang="en-AU" sz="3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81176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070" y="1191092"/>
            <a:ext cx="10515600" cy="5330732"/>
          </a:xfrm>
        </p:spPr>
        <p:txBody>
          <a:bodyPr/>
          <a:lstStyle/>
          <a:p>
            <a:pPr marL="0" lvl="0" indent="0" algn="just">
              <a:buNone/>
            </a:pPr>
            <a:r>
              <a:rPr lang="en-US" b="1" dirty="0">
                <a:solidFill>
                  <a:srgbClr val="FF0000"/>
                </a:solidFill>
                <a:latin typeface="Times New Roman" panose="02020603050405020304" pitchFamily="18" charset="0"/>
                <a:cs typeface="Times New Roman" panose="02020603050405020304" pitchFamily="18" charset="0"/>
              </a:rPr>
              <a:t>External failure costs: </a:t>
            </a:r>
            <a:endParaRPr lang="en-US" b="1" dirty="0" smtClean="0">
              <a:solidFill>
                <a:srgbClr val="FF0000"/>
              </a:solidFill>
              <a:latin typeface="Times New Roman" panose="02020603050405020304" pitchFamily="18" charset="0"/>
              <a:cs typeface="Times New Roman" panose="02020603050405020304" pitchFamily="18" charset="0"/>
            </a:endParaRPr>
          </a:p>
          <a:p>
            <a:pPr marL="0" lvl="0" indent="0" algn="just">
              <a:buNone/>
            </a:pPr>
            <a:r>
              <a:rPr lang="en-US" b="1" dirty="0" smtClean="0">
                <a:latin typeface="Times New Roman" panose="02020603050405020304" pitchFamily="18" charset="0"/>
                <a:cs typeface="Times New Roman" panose="02020603050405020304" pitchFamily="18" charset="0"/>
              </a:rPr>
              <a:t>These </a:t>
            </a:r>
            <a:r>
              <a:rPr lang="en-US" b="1" dirty="0">
                <a:latin typeface="Times New Roman" panose="02020603050405020304" pitchFamily="18" charset="0"/>
                <a:cs typeface="Times New Roman" panose="02020603050405020304" pitchFamily="18" charset="0"/>
              </a:rPr>
              <a:t>costs are applicable to goods when product has been sold. These costs include: </a:t>
            </a:r>
            <a:endParaRPr lang="en-AU" b="1"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Warranty cost</a:t>
            </a:r>
            <a:endParaRPr lang="en-AU" b="1"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Product liability (insurance and settlements) </a:t>
            </a:r>
            <a:endParaRPr lang="en-AU" b="1"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Consumers affairs (dealing primarily with customer complaints about quality) </a:t>
            </a:r>
            <a:endParaRPr lang="en-AU" b="1"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Field service (mostly repairs of what should have worked) </a:t>
            </a:r>
            <a:endParaRPr lang="en-AU" b="1"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Product returns, recalls. </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09600" y="-134471"/>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COST of </a:t>
            </a:r>
            <a:r>
              <a:rPr lang="en-AU" sz="3600" b="1" dirty="0" smtClean="0">
                <a:solidFill>
                  <a:srgbClr val="0000FF"/>
                </a:solidFill>
                <a:latin typeface="Times New Roman" panose="02020603050405020304" pitchFamily="18" charset="0"/>
                <a:cs typeface="Times New Roman" panose="02020603050405020304" pitchFamily="18" charset="0"/>
              </a:rPr>
              <a:t>QUALITY  (Cont’d…..)  </a:t>
            </a:r>
            <a:endParaRPr lang="en-AU" sz="3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41672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9631"/>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PROJECT MANAGEMENT INFORMATION SYSTEM (PMIS) </a:t>
            </a:r>
          </a:p>
        </p:txBody>
      </p:sp>
      <p:sp>
        <p:nvSpPr>
          <p:cNvPr id="3" name="Content Placeholder 2"/>
          <p:cNvSpPr>
            <a:spLocks noGrp="1"/>
          </p:cNvSpPr>
          <p:nvPr>
            <p:ph idx="1"/>
          </p:nvPr>
        </p:nvSpPr>
        <p:spPr>
          <a:xfrm>
            <a:off x="475132" y="1404659"/>
            <a:ext cx="9393488" cy="5019395"/>
          </a:xfrm>
        </p:spPr>
        <p:txBody>
          <a:bodyPr>
            <a:normAutofit/>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Project operates in a dynamic environment, the project manager at every level require information with speed, precision and economy.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PMIS is a database for the project which is designed for processing and systematizing the massive data generated in a project and feeding it to every level. [9]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PMIS collects, analyses, stores, retrieves and disseminates project information for making project decisions. [10]</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is a prerequisite of project control and vital for managing stakeholder expectations. </a:t>
            </a:r>
          </a:p>
          <a:p>
            <a:endParaRPr lang="en-AU" dirty="0"/>
          </a:p>
        </p:txBody>
      </p:sp>
    </p:spTree>
    <p:extLst>
      <p:ext uri="{BB962C8B-B14F-4D97-AF65-F5344CB8AC3E}">
        <p14:creationId xmlns:p14="http://schemas.microsoft.com/office/powerpoint/2010/main" val="442899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8577" y="1445000"/>
            <a:ext cx="9311032" cy="5257725"/>
          </a:xfrm>
        </p:spPr>
        <p:txBody>
          <a:bodyPr>
            <a:normAutofit lnSpcReduction="10000"/>
          </a:bodyPr>
          <a:lstStyle/>
          <a:p>
            <a:pPr marL="0" indent="0" algn="just">
              <a:lnSpc>
                <a:spcPct val="100000"/>
              </a:lnSpc>
              <a:buNone/>
            </a:pPr>
            <a:r>
              <a:rPr lang="en-AU" b="1" dirty="0" smtClean="0">
                <a:solidFill>
                  <a:srgbClr val="FF0000"/>
                </a:solidFill>
                <a:latin typeface="Times New Roman" panose="02020603050405020304" pitchFamily="18" charset="0"/>
                <a:cs typeface="Times New Roman" panose="02020603050405020304" pitchFamily="18" charset="0"/>
              </a:rPr>
              <a:t>Requirements of PMIS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Project forms are filled – in periodically based on the measurement of progress of each activity.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forms are entered in the PMIS and analysed to prepare a report for dissemination to all the concerned project personnel.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Corrective actions are taken by the project manager based on performance deviations identified by PMIS reports</a:t>
            </a:r>
            <a:r>
              <a:rPr lang="en-AU" dirty="0" smtClean="0"/>
              <a:t>. </a:t>
            </a:r>
          </a:p>
          <a:p>
            <a:pPr marL="0" indent="0" algn="just">
              <a:lnSpc>
                <a:spcPct val="100000"/>
              </a:lnSpc>
              <a:buNone/>
            </a:pPr>
            <a:r>
              <a:rPr lang="en-AU" b="1" i="1" dirty="0" smtClean="0">
                <a:solidFill>
                  <a:srgbClr val="FF0000"/>
                </a:solidFill>
                <a:latin typeface="Times New Roman" panose="02020603050405020304" pitchFamily="18" charset="0"/>
                <a:cs typeface="Times New Roman" panose="02020603050405020304" pitchFamily="18" charset="0"/>
              </a:rPr>
              <a:t>PMIS reports should identify critical points so that corrective actions can be taken. </a:t>
            </a:r>
            <a:endParaRPr lang="en-AU" b="1" i="1" dirty="0">
              <a:solidFill>
                <a:srgbClr val="FF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09600" y="123078"/>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PROJECT MANAGEMENT INFORMATION SYSTEM (PMIS) </a:t>
            </a:r>
            <a:r>
              <a:rPr lang="en-AU" sz="3600" b="1" dirty="0" smtClean="0">
                <a:solidFill>
                  <a:srgbClr val="0000FF"/>
                </a:solidFill>
                <a:latin typeface="Times New Roman" panose="02020603050405020304" pitchFamily="18" charset="0"/>
                <a:cs typeface="Times New Roman" panose="02020603050405020304" pitchFamily="18" charset="0"/>
              </a:rPr>
              <a:t>(Cont’d…) </a:t>
            </a:r>
            <a:endParaRPr lang="en-AU" sz="3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0628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2365" y="-105522"/>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OBJECTIVE OF PMIS</a:t>
            </a:r>
          </a:p>
        </p:txBody>
      </p:sp>
      <p:sp>
        <p:nvSpPr>
          <p:cNvPr id="3" name="Content Placeholder 2"/>
          <p:cNvSpPr>
            <a:spLocks noGrp="1"/>
          </p:cNvSpPr>
          <p:nvPr>
            <p:ph idx="1"/>
          </p:nvPr>
        </p:nvSpPr>
        <p:spPr>
          <a:xfrm>
            <a:off x="542365" y="1220040"/>
            <a:ext cx="10515600" cy="5490041"/>
          </a:xfrm>
        </p:spPr>
        <p:txBody>
          <a:bodyPr>
            <a:normAutofit/>
          </a:bodyPr>
          <a:lstStyle/>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main objective of the PMIS is to provide information to managers and supervisors of a firm in order to maximize its benefits through optimization of resources uses. Following are some of the specific objectives.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reduce project duration</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make better use of resources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increase resources productivity</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decrease cost/price</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bring the new facts to the knowledge</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reduce uncertainty in decision making</a:t>
            </a:r>
            <a:endParaRPr lang="en-AU"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29143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1.bp.blogspot.com/-QdcghtrZOi8/UCUidQ7urrI/AAAAAAAAAEI/6EMMgUjQ5uM/s320/PMIS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8506" y="1740321"/>
            <a:ext cx="9090211" cy="361637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555812" y="132579"/>
            <a:ext cx="10515600" cy="1325563"/>
          </a:xfrm>
        </p:spPr>
        <p:txBody>
          <a:bodyPr>
            <a:normAutofit/>
          </a:bodyPr>
          <a:lstStyle/>
          <a:p>
            <a:pPr algn="ctr"/>
            <a:r>
              <a:rPr lang="en-AU" sz="3600" b="1" dirty="0">
                <a:solidFill>
                  <a:srgbClr val="0000FF"/>
                </a:solidFill>
                <a:latin typeface="Times New Roman" panose="02020603050405020304" pitchFamily="18" charset="0"/>
                <a:cs typeface="Times New Roman" panose="02020603050405020304" pitchFamily="18" charset="0"/>
              </a:rPr>
              <a:t>PROJECT MANAGEMENT INFORMATION SYSTEM (PMIS) </a:t>
            </a:r>
            <a:r>
              <a:rPr lang="en-AU" sz="3600" b="1" dirty="0" smtClean="0">
                <a:solidFill>
                  <a:srgbClr val="0000FF"/>
                </a:solidFill>
                <a:latin typeface="Times New Roman" panose="02020603050405020304" pitchFamily="18" charset="0"/>
                <a:cs typeface="Times New Roman" panose="02020603050405020304" pitchFamily="18" charset="0"/>
              </a:rPr>
              <a:t>(Cont’d…) </a:t>
            </a:r>
            <a:endParaRPr lang="en-AU" sz="3600" b="1" dirty="0">
              <a:solidFill>
                <a:srgbClr val="0000FF"/>
              </a:solidFill>
              <a:latin typeface="Times New Roman" panose="02020603050405020304" pitchFamily="18" charset="0"/>
              <a:cs typeface="Times New Roman" panose="02020603050405020304" pitchFamily="18" charset="0"/>
            </a:endParaRPr>
          </a:p>
        </p:txBody>
      </p:sp>
      <p:sp>
        <p:nvSpPr>
          <p:cNvPr id="4" name="Rectangle 3"/>
          <p:cNvSpPr/>
          <p:nvPr/>
        </p:nvSpPr>
        <p:spPr>
          <a:xfrm>
            <a:off x="5306992" y="5454206"/>
            <a:ext cx="1309076" cy="369332"/>
          </a:xfrm>
          <a:prstGeom prst="rect">
            <a:avLst/>
          </a:prstGeom>
        </p:spPr>
        <p:txBody>
          <a:bodyPr wrap="none">
            <a:spAutoFit/>
          </a:bodyPr>
          <a:lstStyle/>
          <a:p>
            <a:pPr algn="ctr"/>
            <a:r>
              <a:rPr lang="en-AU" b="1" dirty="0">
                <a:latin typeface="Times New Roman" panose="02020603050405020304" pitchFamily="18" charset="0"/>
                <a:cs typeface="Times New Roman" panose="02020603050405020304" pitchFamily="18" charset="0"/>
              </a:rPr>
              <a:t>Source</a:t>
            </a:r>
            <a:r>
              <a:rPr lang="en-AU" b="1" dirty="0" smtClean="0">
                <a:latin typeface="Times New Roman" panose="02020603050405020304" pitchFamily="18" charset="0"/>
                <a:cs typeface="Times New Roman" panose="02020603050405020304" pitchFamily="18" charset="0"/>
              </a:rPr>
              <a:t>:[11]</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06433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0981" y="776246"/>
            <a:ext cx="9713683" cy="5731623"/>
          </a:xfrm>
        </p:spPr>
        <p:txBody>
          <a:bodyPr>
            <a:normAutofit/>
          </a:bodyPr>
          <a:lstStyle/>
          <a:p>
            <a:pPr marL="0" indent="0" algn="just">
              <a:lnSpc>
                <a:spcPct val="100000"/>
              </a:lnSpc>
              <a:buNone/>
            </a:pPr>
            <a:r>
              <a:rPr lang="en-AU" b="1" dirty="0">
                <a:latin typeface="Times New Roman" panose="02020603050405020304" pitchFamily="18" charset="0"/>
                <a:cs typeface="Times New Roman" panose="02020603050405020304" pitchFamily="18" charset="0"/>
              </a:rPr>
              <a:t>[1] </a:t>
            </a:r>
            <a:r>
              <a:rPr lang="en-AU" b="1" i="1" dirty="0">
                <a:latin typeface="Times New Roman" panose="02020603050405020304" pitchFamily="18" charset="0"/>
                <a:cs typeface="Times New Roman" panose="02020603050405020304" pitchFamily="18" charset="0"/>
              </a:rPr>
              <a:t>Fundamentals of PERT/CPM and Project Management</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S.K.Bhattacharjee</a:t>
            </a:r>
            <a:r>
              <a:rPr lang="en-AU" b="1" dirty="0">
                <a:latin typeface="Times New Roman" panose="02020603050405020304" pitchFamily="18" charset="0"/>
                <a:cs typeface="Times New Roman" panose="02020603050405020304" pitchFamily="18" charset="0"/>
              </a:rPr>
              <a:t>, Second Edition, Khanna Publishers, New Delhi, India, 2002.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a:t>
            </a:r>
            <a:r>
              <a:rPr lang="en-AU" b="1" i="1" dirty="0">
                <a:latin typeface="Times New Roman" panose="02020603050405020304" pitchFamily="18" charset="0"/>
                <a:cs typeface="Times New Roman" panose="02020603050405020304" pitchFamily="18" charset="0"/>
              </a:rPr>
              <a:t>PROJECT MANAGEMENT A System Approach to Planning, Scheduling and Controlling </a:t>
            </a:r>
            <a:r>
              <a:rPr lang="en-AU" b="1" dirty="0">
                <a:latin typeface="Times New Roman" panose="02020603050405020304" pitchFamily="18" charset="0"/>
                <a:cs typeface="Times New Roman" panose="02020603050405020304" pitchFamily="18" charset="0"/>
              </a:rPr>
              <a:t>: Harold </a:t>
            </a:r>
            <a:r>
              <a:rPr lang="en-AU" b="1" dirty="0" err="1">
                <a:latin typeface="Times New Roman" panose="02020603050405020304" pitchFamily="18" charset="0"/>
                <a:cs typeface="Times New Roman" panose="02020603050405020304" pitchFamily="18" charset="0"/>
              </a:rPr>
              <a:t>Krezner</a:t>
            </a:r>
            <a:r>
              <a:rPr lang="en-AU" b="1" dirty="0">
                <a:latin typeface="Times New Roman" panose="02020603050405020304" pitchFamily="18" charset="0"/>
                <a:cs typeface="Times New Roman" panose="02020603050405020304" pitchFamily="18" charset="0"/>
              </a:rPr>
              <a:t>, Second Edition, CBS publishers and distributors, New Delhi, India, 1987.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 </a:t>
            </a:r>
            <a:r>
              <a:rPr lang="en-AU" b="1" i="1" dirty="0">
                <a:latin typeface="Times New Roman" panose="02020603050405020304" pitchFamily="18" charset="0"/>
                <a:cs typeface="Times New Roman" panose="02020603050405020304" pitchFamily="18" charset="0"/>
              </a:rPr>
              <a:t>Project Management</a:t>
            </a:r>
            <a:r>
              <a:rPr lang="en-AU" b="1" dirty="0">
                <a:latin typeface="Times New Roman" panose="02020603050405020304" pitchFamily="18" charset="0"/>
                <a:cs typeface="Times New Roman" panose="02020603050405020304" pitchFamily="18" charset="0"/>
              </a:rPr>
              <a:t>: K. </a:t>
            </a:r>
            <a:r>
              <a:rPr lang="en-AU" b="1" dirty="0" err="1">
                <a:latin typeface="Times New Roman" panose="02020603050405020304" pitchFamily="18" charset="0"/>
                <a:cs typeface="Times New Roman" panose="02020603050405020304" pitchFamily="18" charset="0"/>
              </a:rPr>
              <a:t>Nagarajan</a:t>
            </a:r>
            <a:r>
              <a:rPr lang="en-AU" b="1" dirty="0">
                <a:latin typeface="Times New Roman" panose="02020603050405020304" pitchFamily="18" charset="0"/>
                <a:cs typeface="Times New Roman" panose="02020603050405020304" pitchFamily="18" charset="0"/>
              </a:rPr>
              <a:t>, New Age International (P) Ltd. Publishers, New Delhi, India, 2001.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[4] </a:t>
            </a:r>
            <a:r>
              <a:rPr lang="en-AU" b="1" dirty="0" smtClean="0">
                <a:latin typeface="Times New Roman" panose="02020603050405020304" pitchFamily="18" charset="0"/>
                <a:cs typeface="Times New Roman" panose="02020603050405020304" pitchFamily="18" charset="0"/>
                <a:hlinkClick r:id="rId2"/>
              </a:rPr>
              <a:t>https:/www.pmi.org/learning/library/earned-value-management-systems-analysis-8026</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a:latin typeface="Times New Roman" panose="02020603050405020304" pitchFamily="18" charset="0"/>
                <a:cs typeface="Times New Roman" panose="02020603050405020304" pitchFamily="18" charset="0"/>
              </a:rPr>
              <a:t>[5] </a:t>
            </a:r>
            <a:r>
              <a:rPr lang="en-AU" b="1" dirty="0">
                <a:latin typeface="Times New Roman" panose="02020603050405020304" pitchFamily="18" charset="0"/>
                <a:cs typeface="Times New Roman" panose="02020603050405020304" pitchFamily="18" charset="0"/>
                <a:hlinkClick r:id="rId3"/>
              </a:rPr>
              <a:t>https://dreamcivil.com/earned-value-analysis/</a:t>
            </a:r>
            <a:r>
              <a:rPr lang="en-AU" b="1" dirty="0">
                <a:latin typeface="Times New Roman" panose="02020603050405020304" pitchFamily="18" charset="0"/>
                <a:cs typeface="Times New Roman" panose="02020603050405020304" pitchFamily="18" charset="0"/>
              </a:rPr>
              <a:t> </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708551" y="-114656"/>
            <a:ext cx="10515600" cy="1325563"/>
          </a:xfrm>
        </p:spPr>
        <p:txBody>
          <a:bodyPr>
            <a:normAutofit/>
          </a:bodyPr>
          <a:lstStyle/>
          <a:p>
            <a:r>
              <a:rPr lang="en-AU" sz="4000" b="1" dirty="0">
                <a:solidFill>
                  <a:srgbClr val="002060"/>
                </a:solidFill>
                <a:latin typeface="Times New Roman" panose="02020603050405020304" pitchFamily="18" charset="0"/>
                <a:cs typeface="Times New Roman" panose="02020603050405020304" pitchFamily="18" charset="0"/>
              </a:rPr>
              <a:t>REFERENCES </a:t>
            </a:r>
          </a:p>
        </p:txBody>
      </p:sp>
    </p:spTree>
    <p:extLst>
      <p:ext uri="{BB962C8B-B14F-4D97-AF65-F5344CB8AC3E}">
        <p14:creationId xmlns:p14="http://schemas.microsoft.com/office/powerpoint/2010/main" val="8691142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8909" y="812528"/>
            <a:ext cx="9879106" cy="5650941"/>
          </a:xfrm>
        </p:spPr>
        <p:txBody>
          <a:bodyPr>
            <a:normAutofit/>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[6] </a:t>
            </a:r>
            <a:r>
              <a:rPr lang="en-AU" b="1" i="1" dirty="0" smtClean="0">
                <a:latin typeface="Times New Roman" panose="02020603050405020304" pitchFamily="18" charset="0"/>
                <a:cs typeface="Times New Roman" panose="02020603050405020304" pitchFamily="18" charset="0"/>
              </a:rPr>
              <a:t>Text Book of Construction Management: </a:t>
            </a:r>
            <a:r>
              <a:rPr lang="en-AU" b="1" dirty="0" err="1" smtClean="0">
                <a:latin typeface="Times New Roman" panose="02020603050405020304" pitchFamily="18" charset="0"/>
                <a:cs typeface="Times New Roman" panose="02020603050405020304" pitchFamily="18" charset="0"/>
              </a:rPr>
              <a:t>S.K.Shrestha</a:t>
            </a:r>
            <a:r>
              <a:rPr lang="en-AU" b="1" dirty="0" smtClean="0">
                <a:latin typeface="Times New Roman" panose="02020603050405020304" pitchFamily="18" charset="0"/>
                <a:cs typeface="Times New Roman" panose="02020603050405020304" pitchFamily="18" charset="0"/>
              </a:rPr>
              <a:t>, Ram Kumar Shrestha and </a:t>
            </a:r>
            <a:r>
              <a:rPr lang="en-AU" b="1" dirty="0" err="1" smtClean="0">
                <a:latin typeface="Times New Roman" panose="02020603050405020304" pitchFamily="18" charset="0"/>
                <a:cs typeface="Times New Roman" panose="02020603050405020304" pitchFamily="18" charset="0"/>
              </a:rPr>
              <a:t>Subash</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Bhattarai</a:t>
            </a:r>
            <a:r>
              <a:rPr lang="en-AU" b="1" dirty="0" smtClean="0">
                <a:latin typeface="Times New Roman" panose="02020603050405020304" pitchFamily="18" charset="0"/>
                <a:cs typeface="Times New Roman" panose="02020603050405020304" pitchFamily="18" charset="0"/>
              </a:rPr>
              <a:t>, First Edition, Heritage Publisher and Distributor </a:t>
            </a:r>
            <a:r>
              <a:rPr lang="en-AU" b="1" dirty="0" err="1" smtClean="0">
                <a:latin typeface="Times New Roman" panose="02020603050405020304" pitchFamily="18" charset="0"/>
                <a:cs typeface="Times New Roman" panose="02020603050405020304" pitchFamily="18" charset="0"/>
              </a:rPr>
              <a:t>Pvt.</a:t>
            </a:r>
            <a:r>
              <a:rPr lang="en-AU" b="1" dirty="0" smtClean="0">
                <a:latin typeface="Times New Roman" panose="02020603050405020304" pitchFamily="18" charset="0"/>
                <a:cs typeface="Times New Roman" panose="02020603050405020304" pitchFamily="18" charset="0"/>
              </a:rPr>
              <a:t> Ltd, Kathmandu, Nepal, 2014.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[7] </a:t>
            </a:r>
            <a:r>
              <a:rPr lang="en-AU" b="1" i="1" dirty="0">
                <a:latin typeface="Times New Roman" panose="02020603050405020304" pitchFamily="18" charset="0"/>
                <a:cs typeface="Times New Roman" panose="02020603050405020304" pitchFamily="18" charset="0"/>
              </a:rPr>
              <a:t>Construction Management And Accounts</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B.L.Gupta</a:t>
            </a:r>
            <a:r>
              <a:rPr lang="en-AU" b="1" dirty="0">
                <a:latin typeface="Times New Roman" panose="02020603050405020304" pitchFamily="18" charset="0"/>
                <a:cs typeface="Times New Roman" panose="02020603050405020304" pitchFamily="18" charset="0"/>
              </a:rPr>
              <a:t> and Amit Gupta, Third Edition, Standard Publishers Distributors, New Delhi, India, 2000.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[8] </a:t>
            </a:r>
            <a:r>
              <a:rPr lang="en-AU" b="1" i="1" dirty="0">
                <a:latin typeface="Times New Roman" panose="02020603050405020304" pitchFamily="18" charset="0"/>
                <a:cs typeface="Times New Roman" panose="02020603050405020304" pitchFamily="18" charset="0"/>
              </a:rPr>
              <a:t>Professional Construction management</a:t>
            </a:r>
            <a:r>
              <a:rPr lang="en-AU" b="1" dirty="0">
                <a:latin typeface="Times New Roman" panose="02020603050405020304" pitchFamily="18" charset="0"/>
                <a:cs typeface="Times New Roman" panose="02020603050405020304" pitchFamily="18" charset="0"/>
              </a:rPr>
              <a:t>: Donald S. Barrie and Boyd C. Paulson Jr., Third Edition, McGraw Hill, Inc., 1992.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[9]</a:t>
            </a:r>
            <a:r>
              <a:rPr lang="en-AU" b="1" i="1" dirty="0" smtClean="0">
                <a:latin typeface="Times New Roman" panose="02020603050405020304" pitchFamily="18" charset="0"/>
                <a:cs typeface="Times New Roman" panose="02020603050405020304" pitchFamily="18" charset="0"/>
              </a:rPr>
              <a:t> Project </a:t>
            </a:r>
            <a:r>
              <a:rPr lang="en-AU" b="1" i="1" dirty="0">
                <a:latin typeface="Times New Roman" panose="02020603050405020304" pitchFamily="18" charset="0"/>
                <a:cs typeface="Times New Roman" panose="02020603050405020304" pitchFamily="18" charset="0"/>
              </a:rPr>
              <a:t>Management </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Dhurba</a:t>
            </a:r>
            <a:r>
              <a:rPr lang="en-AU" b="1" dirty="0">
                <a:latin typeface="Times New Roman" panose="02020603050405020304" pitchFamily="18" charset="0"/>
                <a:cs typeface="Times New Roman" panose="02020603050405020304" pitchFamily="18" charset="0"/>
              </a:rPr>
              <a:t> P. Rizal, First Edition, </a:t>
            </a:r>
            <a:r>
              <a:rPr lang="en-AU" b="1" dirty="0" err="1">
                <a:latin typeface="Times New Roman" panose="02020603050405020304" pitchFamily="18" charset="0"/>
                <a:cs typeface="Times New Roman" panose="02020603050405020304" pitchFamily="18" charset="0"/>
              </a:rPr>
              <a:t>Ratna</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Pustak</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Bhandar</a:t>
            </a:r>
            <a:r>
              <a:rPr lang="en-AU" b="1" dirty="0">
                <a:latin typeface="Times New Roman" panose="02020603050405020304" pitchFamily="18" charset="0"/>
                <a:cs typeface="Times New Roman" panose="02020603050405020304" pitchFamily="18" charset="0"/>
              </a:rPr>
              <a:t>, Kathmandu, Nepal, 2001. </a:t>
            </a:r>
          </a:p>
          <a:p>
            <a:pPr marL="0" indent="0" algn="just">
              <a:lnSpc>
                <a:spcPct val="100000"/>
              </a:lnSpc>
              <a:buNone/>
            </a:pPr>
            <a:endParaRPr lang="en-AU" b="1" i="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buNone/>
            </a:pPr>
            <a:endParaRPr lang="en-AU" b="1" dirty="0">
              <a:latin typeface="Times New Roman" panose="02020603050405020304" pitchFamily="18" charset="0"/>
              <a:cs typeface="Times New Roman" panose="02020603050405020304" pitchFamily="18" charset="0"/>
            </a:endParaRPr>
          </a:p>
          <a:p>
            <a:pPr marL="0" indent="0">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63388" y="0"/>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68032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lnSpc>
                <a:spcPct val="100000"/>
              </a:lnSpc>
              <a:buNone/>
            </a:pPr>
            <a:r>
              <a:rPr lang="en-AU" b="1" dirty="0">
                <a:latin typeface="Times New Roman" panose="02020603050405020304" pitchFamily="18" charset="0"/>
                <a:cs typeface="Times New Roman" panose="02020603050405020304" pitchFamily="18" charset="0"/>
              </a:rPr>
              <a:t>[10]</a:t>
            </a:r>
            <a:r>
              <a:rPr lang="en-AU" b="1" i="1" dirty="0">
                <a:latin typeface="Times New Roman" panose="02020603050405020304" pitchFamily="18" charset="0"/>
                <a:cs typeface="Times New Roman" panose="02020603050405020304" pitchFamily="18" charset="0"/>
              </a:rPr>
              <a:t>Project Management in Nepal: </a:t>
            </a:r>
            <a:r>
              <a:rPr lang="en-AU" b="1" dirty="0" err="1">
                <a:latin typeface="Times New Roman" panose="02020603050405020304" pitchFamily="18" charset="0"/>
                <a:cs typeface="Times New Roman" panose="02020603050405020304" pitchFamily="18" charset="0"/>
              </a:rPr>
              <a:t>Dr.</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Govinda</a:t>
            </a:r>
            <a:r>
              <a:rPr lang="en-AU" b="1" dirty="0">
                <a:latin typeface="Times New Roman" panose="02020603050405020304" pitchFamily="18" charset="0"/>
                <a:cs typeface="Times New Roman" panose="02020603050405020304" pitchFamily="18" charset="0"/>
              </a:rPr>
              <a:t> Ram Agrawal, M.K. Publishers and Distributors, Kathmandu, Nepal, 2006 edition. </a:t>
            </a:r>
          </a:p>
          <a:p>
            <a:pPr marL="0" indent="0" algn="just">
              <a:lnSpc>
                <a:spcPct val="100000"/>
              </a:lnSpc>
              <a:buNone/>
            </a:pPr>
            <a:r>
              <a:rPr lang="en-AU" b="1" dirty="0">
                <a:latin typeface="Times New Roman" panose="02020603050405020304" pitchFamily="18" charset="0"/>
                <a:cs typeface="Times New Roman" panose="02020603050405020304" pitchFamily="18" charset="0"/>
              </a:rPr>
              <a:t>[11]</a:t>
            </a:r>
            <a:r>
              <a:rPr lang="en-AU" b="1" dirty="0">
                <a:latin typeface="Times New Roman" panose="02020603050405020304" pitchFamily="18" charset="0"/>
                <a:cs typeface="Times New Roman" panose="02020603050405020304" pitchFamily="18" charset="0"/>
                <a:hlinkClick r:id="rId2"/>
              </a:rPr>
              <a:t>https:/analysisproject.blogspot.com/2012/08/project-management-information-system.html</a:t>
            </a:r>
            <a:r>
              <a:rPr lang="en-AU" b="1" dirty="0">
                <a:latin typeface="Times New Roman" panose="02020603050405020304" pitchFamily="18" charset="0"/>
                <a:cs typeface="Times New Roman" panose="02020603050405020304" pitchFamily="18" charset="0"/>
              </a:rPr>
              <a:t> </a:t>
            </a:r>
          </a:p>
          <a:p>
            <a:pPr marL="0" indent="0">
              <a:buNone/>
            </a:pPr>
            <a:endParaRPr lang="en-AU" dirty="0"/>
          </a:p>
        </p:txBody>
      </p:sp>
      <p:sp>
        <p:nvSpPr>
          <p:cNvPr id="4" name="Title 1"/>
          <p:cNvSpPr>
            <a:spLocks noGrp="1"/>
          </p:cNvSpPr>
          <p:nvPr>
            <p:ph type="title"/>
          </p:nvPr>
        </p:nvSpPr>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0214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1125</TotalTime>
  <Words>3146</Words>
  <Application>Microsoft Office PowerPoint</Application>
  <PresentationFormat>Widescreen</PresentationFormat>
  <Paragraphs>346</Paragraphs>
  <Slides>39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Calibri</vt:lpstr>
      <vt:lpstr>Calibri Light</vt:lpstr>
      <vt:lpstr>Constantia</vt:lpstr>
      <vt:lpstr>Mangal</vt:lpstr>
      <vt:lpstr>Symbol</vt:lpstr>
      <vt:lpstr>Times New Roman</vt:lpstr>
      <vt:lpstr>Wingdings</vt:lpstr>
      <vt:lpstr>Office Theme</vt:lpstr>
      <vt:lpstr>COURSE TITLE PROJECT ENGINEERING</vt:lpstr>
      <vt:lpstr>Learning Objective</vt:lpstr>
      <vt:lpstr>PROJECT COST CONTROL </vt:lpstr>
      <vt:lpstr>PROJECT COST CONTROL (Cont’d…) </vt:lpstr>
      <vt:lpstr>PROJECT COST CONTROL (Cont’d…) </vt:lpstr>
      <vt:lpstr>PROJECT COST CONTROL (Cont’d…) </vt:lpstr>
      <vt:lpstr>PROJECT COST CONTROL (Cont’d…) </vt:lpstr>
      <vt:lpstr>PROJECT COST CONTROL (Cont’d…) </vt:lpstr>
      <vt:lpstr>PROJECT COST CONTROL (Cont’d…) </vt:lpstr>
      <vt:lpstr>Methods of cost control (Cont’d….)  </vt:lpstr>
      <vt:lpstr>Methods of cost control (Cont’d….)  </vt:lpstr>
      <vt:lpstr>Methods of cost control (Cont’d….)  </vt:lpstr>
      <vt:lpstr>Earned Value Analysis</vt:lpstr>
      <vt:lpstr>Earned Value Analysis (Cont’d….) </vt:lpstr>
      <vt:lpstr>Earned Value Analysis (Cont’d….) </vt:lpstr>
      <vt:lpstr>Earned Value Analysis (Cont’d….) </vt:lpstr>
      <vt:lpstr>Earned Value Analysis (Cont’d….) </vt:lpstr>
      <vt:lpstr>Earned Value Analysis (Cont’d….) </vt:lpstr>
      <vt:lpstr>Earned Value Analysis Example</vt:lpstr>
      <vt:lpstr>Earned Value Analysis Example (Cont’d…) </vt:lpstr>
      <vt:lpstr>Earned Value Analysis Example (Cont’d…) </vt:lpstr>
      <vt:lpstr>PowerPoint Presentation</vt:lpstr>
      <vt:lpstr>CONCEPT of QUALITY (Cont’d….)  </vt:lpstr>
      <vt:lpstr>CONCEPT of QUALITY (Cont’d….)  </vt:lpstr>
      <vt:lpstr>Factors affecting quality in a project:</vt:lpstr>
      <vt:lpstr>PROJECT QUALITY CONTROL (Cont’d….) </vt:lpstr>
      <vt:lpstr>PROJECT QUALITY CONTROL (Cont’d….) </vt:lpstr>
      <vt:lpstr>COST of QUALITY </vt:lpstr>
      <vt:lpstr>COST of QUALITY  (Cont’d…..)  </vt:lpstr>
      <vt:lpstr>COST of QUALITY  (Cont’d…..)  </vt:lpstr>
      <vt:lpstr>COST of QUALITY  (Cont’d…..)  </vt:lpstr>
      <vt:lpstr>COST of QUALITY  (Cont’d…..)  </vt:lpstr>
      <vt:lpstr>PROJECT MANAGEMENT INFORMATION SYSTEM (PMIS) </vt:lpstr>
      <vt:lpstr>PROJECT MANAGEMENT INFORMATION SYSTEM (PMIS) (Cont’d…) </vt:lpstr>
      <vt:lpstr>OBJECTIVE OF PMIS</vt:lpstr>
      <vt:lpstr>PROJECT MANAGEMENT INFORMATION SYSTEM (PMIS) (Cont’d…) </vt:lpstr>
      <vt:lpstr>REFERENCES </vt:lpstr>
      <vt:lpstr>REFERENCES (Cont’d….)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Bikash Raj Joshi</dc:creator>
  <cp:lastModifiedBy>Dell</cp:lastModifiedBy>
  <cp:revision>65</cp:revision>
  <dcterms:created xsi:type="dcterms:W3CDTF">2023-04-06T04:31:22Z</dcterms:created>
  <dcterms:modified xsi:type="dcterms:W3CDTF">2023-05-09T16:32:15Z</dcterms:modified>
</cp:coreProperties>
</file>