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58" r:id="rId5"/>
    <p:sldId id="261" r:id="rId6"/>
    <p:sldId id="262" r:id="rId7"/>
    <p:sldId id="264" r:id="rId8"/>
    <p:sldId id="263" r:id="rId9"/>
    <p:sldId id="266" r:id="rId10"/>
    <p:sldId id="267" r:id="rId11"/>
    <p:sldId id="268" r:id="rId12"/>
    <p:sldId id="269" r:id="rId13"/>
    <p:sldId id="270" r:id="rId14"/>
    <p:sldId id="278" r:id="rId15"/>
    <p:sldId id="271" r:id="rId16"/>
    <p:sldId id="272" r:id="rId17"/>
    <p:sldId id="273" r:id="rId18"/>
    <p:sldId id="274" r:id="rId19"/>
    <p:sldId id="275" r:id="rId20"/>
    <p:sldId id="276" r:id="rId21"/>
    <p:sldId id="277"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65" r:id="rId42"/>
    <p:sldId id="299" r:id="rId43"/>
    <p:sldId id="29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varScale="1">
        <p:scale>
          <a:sx n="88" d="100"/>
          <a:sy n="88" d="100"/>
        </p:scale>
        <p:origin x="32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7ED39D77-0158-4905-B48C-28C2D17B61EA}" type="datetimeFigureOut">
              <a:rPr lang="en-AU" smtClean="0"/>
              <a:t>14/05/2023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84FCFEF-5798-4E70-B1D9-7E3772A9863C}" type="slidenum">
              <a:rPr lang="en-AU" smtClean="0"/>
              <a:t>‹#›</a:t>
            </a:fld>
            <a:endParaRPr lang="en-AU"/>
          </a:p>
        </p:txBody>
      </p:sp>
    </p:spTree>
    <p:extLst>
      <p:ext uri="{BB962C8B-B14F-4D97-AF65-F5344CB8AC3E}">
        <p14:creationId xmlns:p14="http://schemas.microsoft.com/office/powerpoint/2010/main" val="2835908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7ED39D77-0158-4905-B48C-28C2D17B61EA}" type="datetimeFigureOut">
              <a:rPr lang="en-AU" smtClean="0"/>
              <a:t>14/05/2023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84FCFEF-5798-4E70-B1D9-7E3772A9863C}" type="slidenum">
              <a:rPr lang="en-AU" smtClean="0"/>
              <a:t>‹#›</a:t>
            </a:fld>
            <a:endParaRPr lang="en-AU"/>
          </a:p>
        </p:txBody>
      </p:sp>
    </p:spTree>
    <p:extLst>
      <p:ext uri="{BB962C8B-B14F-4D97-AF65-F5344CB8AC3E}">
        <p14:creationId xmlns:p14="http://schemas.microsoft.com/office/powerpoint/2010/main" val="1147099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D39D77-0158-4905-B48C-28C2D17B61EA}" type="datetimeFigureOut">
              <a:rPr lang="en-AU" smtClean="0"/>
              <a:t>14/05/2023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84FCFEF-5798-4E70-B1D9-7E3772A9863C}" type="slidenum">
              <a:rPr lang="en-AU" smtClean="0"/>
              <a:t>‹#›</a:t>
            </a:fld>
            <a:endParaRPr lang="en-AU"/>
          </a:p>
        </p:txBody>
      </p:sp>
    </p:spTree>
    <p:extLst>
      <p:ext uri="{BB962C8B-B14F-4D97-AF65-F5344CB8AC3E}">
        <p14:creationId xmlns:p14="http://schemas.microsoft.com/office/powerpoint/2010/main" val="3143676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7ED39D77-0158-4905-B48C-28C2D17B61EA}" type="datetimeFigureOut">
              <a:rPr lang="en-AU" smtClean="0"/>
              <a:t>14/05/2023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784FCFEF-5798-4E70-B1D9-7E3772A9863C}" type="slidenum">
              <a:rPr lang="en-AU" smtClean="0"/>
              <a:t>‹#›</a:t>
            </a:fld>
            <a:endParaRPr lang="en-AU"/>
          </a:p>
        </p:txBody>
      </p:sp>
    </p:spTree>
    <p:extLst>
      <p:ext uri="{BB962C8B-B14F-4D97-AF65-F5344CB8AC3E}">
        <p14:creationId xmlns:p14="http://schemas.microsoft.com/office/powerpoint/2010/main" val="203145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7ED39D77-0158-4905-B48C-28C2D17B61EA}" type="datetimeFigureOut">
              <a:rPr lang="en-AU" smtClean="0"/>
              <a:t>14/05/2023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784FCFEF-5798-4E70-B1D9-7E3772A9863C}" type="slidenum">
              <a:rPr lang="en-AU" smtClean="0"/>
              <a:t>‹#›</a:t>
            </a:fld>
            <a:endParaRPr lang="en-AU"/>
          </a:p>
        </p:txBody>
      </p:sp>
    </p:spTree>
    <p:extLst>
      <p:ext uri="{BB962C8B-B14F-4D97-AF65-F5344CB8AC3E}">
        <p14:creationId xmlns:p14="http://schemas.microsoft.com/office/powerpoint/2010/main" val="17736770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7ED39D77-0158-4905-B48C-28C2D17B61EA}" type="datetimeFigureOut">
              <a:rPr lang="en-AU" smtClean="0"/>
              <a:t>14/05/2023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784FCFEF-5798-4E70-B1D9-7E3772A9863C}" type="slidenum">
              <a:rPr lang="en-AU" smtClean="0"/>
              <a:t>‹#›</a:t>
            </a:fld>
            <a:endParaRPr lang="en-AU"/>
          </a:p>
        </p:txBody>
      </p:sp>
    </p:spTree>
    <p:extLst>
      <p:ext uri="{BB962C8B-B14F-4D97-AF65-F5344CB8AC3E}">
        <p14:creationId xmlns:p14="http://schemas.microsoft.com/office/powerpoint/2010/main" val="3322109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D39D77-0158-4905-B48C-28C2D17B61EA}" type="datetimeFigureOut">
              <a:rPr lang="en-AU" smtClean="0"/>
              <a:t>14/05/2023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784FCFEF-5798-4E70-B1D9-7E3772A9863C}" type="slidenum">
              <a:rPr lang="en-AU" smtClean="0"/>
              <a:t>‹#›</a:t>
            </a:fld>
            <a:endParaRPr lang="en-AU"/>
          </a:p>
        </p:txBody>
      </p:sp>
    </p:spTree>
    <p:extLst>
      <p:ext uri="{BB962C8B-B14F-4D97-AF65-F5344CB8AC3E}">
        <p14:creationId xmlns:p14="http://schemas.microsoft.com/office/powerpoint/2010/main" val="4096282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D39D77-0158-4905-B48C-28C2D17B61EA}" type="datetimeFigureOut">
              <a:rPr lang="en-AU" smtClean="0"/>
              <a:t>14/05/2023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784FCFEF-5798-4E70-B1D9-7E3772A9863C}" type="slidenum">
              <a:rPr lang="en-AU" smtClean="0"/>
              <a:t>‹#›</a:t>
            </a:fld>
            <a:endParaRPr lang="en-AU"/>
          </a:p>
        </p:txBody>
      </p:sp>
    </p:spTree>
    <p:extLst>
      <p:ext uri="{BB962C8B-B14F-4D97-AF65-F5344CB8AC3E}">
        <p14:creationId xmlns:p14="http://schemas.microsoft.com/office/powerpoint/2010/main" val="2342057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D39D77-0158-4905-B48C-28C2D17B61EA}" type="datetimeFigureOut">
              <a:rPr lang="en-AU" smtClean="0"/>
              <a:t>14/05/2023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784FCFEF-5798-4E70-B1D9-7E3772A9863C}" type="slidenum">
              <a:rPr lang="en-AU" smtClean="0"/>
              <a:t>‹#›</a:t>
            </a:fld>
            <a:endParaRPr lang="en-AU"/>
          </a:p>
        </p:txBody>
      </p:sp>
    </p:spTree>
    <p:extLst>
      <p:ext uri="{BB962C8B-B14F-4D97-AF65-F5344CB8AC3E}">
        <p14:creationId xmlns:p14="http://schemas.microsoft.com/office/powerpoint/2010/main" val="1656227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7ED39D77-0158-4905-B48C-28C2D17B61EA}" type="datetimeFigureOut">
              <a:rPr lang="en-AU" smtClean="0"/>
              <a:t>14/05/2023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84FCFEF-5798-4E70-B1D9-7E3772A9863C}" type="slidenum">
              <a:rPr lang="en-AU" smtClean="0"/>
              <a:t>‹#›</a:t>
            </a:fld>
            <a:endParaRPr lang="en-AU"/>
          </a:p>
        </p:txBody>
      </p:sp>
    </p:spTree>
    <p:extLst>
      <p:ext uri="{BB962C8B-B14F-4D97-AF65-F5344CB8AC3E}">
        <p14:creationId xmlns:p14="http://schemas.microsoft.com/office/powerpoint/2010/main" val="3096207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7ED39D77-0158-4905-B48C-28C2D17B61EA}" type="datetimeFigureOut">
              <a:rPr lang="en-AU" smtClean="0"/>
              <a:t>14/05/2023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84FCFEF-5798-4E70-B1D9-7E3772A9863C}" type="slidenum">
              <a:rPr lang="en-AU" smtClean="0"/>
              <a:t>‹#›</a:t>
            </a:fld>
            <a:endParaRPr lang="en-AU"/>
          </a:p>
        </p:txBody>
      </p:sp>
    </p:spTree>
    <p:extLst>
      <p:ext uri="{BB962C8B-B14F-4D97-AF65-F5344CB8AC3E}">
        <p14:creationId xmlns:p14="http://schemas.microsoft.com/office/powerpoint/2010/main" val="1189031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D39D77-0158-4905-B48C-28C2D17B61EA}" type="datetimeFigureOut">
              <a:rPr lang="en-AU" smtClean="0"/>
              <a:t>14/05/2023</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4FCFEF-5798-4E70-B1D9-7E3772A9863C}" type="slidenum">
              <a:rPr lang="en-AU" smtClean="0"/>
              <a:t>‹#›</a:t>
            </a:fld>
            <a:endParaRPr lang="en-AU"/>
          </a:p>
        </p:txBody>
      </p:sp>
    </p:spTree>
    <p:extLst>
      <p:ext uri="{BB962C8B-B14F-4D97-AF65-F5344CB8AC3E}">
        <p14:creationId xmlns:p14="http://schemas.microsoft.com/office/powerpoint/2010/main" val="6443536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www.52risks.com/strategic-risks/reserves-risk/" TargetMode="External"/><Relationship Id="rId2" Type="http://schemas.openxmlformats.org/officeDocument/2006/relationships/hyperlink" Target="https://www.constructconnect.com/blog/identifying-managing-construction-project-risks" TargetMode="External"/><Relationship Id="rId1" Type="http://schemas.openxmlformats.org/officeDocument/2006/relationships/slideLayout" Target="../slideLayouts/slideLayout2.xml"/><Relationship Id="rId4" Type="http://schemas.openxmlformats.org/officeDocument/2006/relationships/hyperlink" Target="https://www.auditboard.com/blog/operational-risk-management/"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www.isaca.org/resources/news-and-trends/isaca-now-blog/2021/qualitative-vs-quantitative-risk-assessment" TargetMode="External"/><Relationship Id="rId2" Type="http://schemas.openxmlformats.org/officeDocument/2006/relationships/hyperlink" Target="http://www.wallstreetmojo.com/risk-identificatio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ctrTitle"/>
          </p:nvPr>
        </p:nvSpPr>
        <p:spPr>
          <a:xfrm>
            <a:off x="1579462" y="-752943"/>
            <a:ext cx="8319247" cy="238760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sz="4000" b="1" dirty="0" smtClean="0">
                <a:solidFill>
                  <a:srgbClr val="FF0000"/>
                </a:solidFill>
                <a:latin typeface="Times New Roman" panose="02020603050405020304" pitchFamily="18" charset="0"/>
                <a:cs typeface="Times New Roman" panose="02020603050405020304" pitchFamily="18" charset="0"/>
              </a:rPr>
              <a:t>COURSE TITLE</a:t>
            </a:r>
            <a:r>
              <a:rPr lang="en-AU" sz="4000" b="1" dirty="0" smtClean="0">
                <a:latin typeface="Times New Roman" panose="02020603050405020304" pitchFamily="18" charset="0"/>
                <a:cs typeface="Times New Roman" panose="02020603050405020304" pitchFamily="18" charset="0"/>
              </a:rPr>
              <a:t/>
            </a:r>
            <a:br>
              <a:rPr lang="en-AU" sz="4000" b="1" dirty="0" smtClean="0">
                <a:latin typeface="Times New Roman" panose="02020603050405020304" pitchFamily="18" charset="0"/>
                <a:cs typeface="Times New Roman" panose="02020603050405020304" pitchFamily="18" charset="0"/>
              </a:rPr>
            </a:br>
            <a:r>
              <a:rPr lang="en-AU" sz="4000" b="1" dirty="0">
                <a:solidFill>
                  <a:srgbClr val="002060"/>
                </a:solidFill>
                <a:latin typeface="Times New Roman" panose="02020603050405020304" pitchFamily="18" charset="0"/>
                <a:cs typeface="Times New Roman" panose="02020603050405020304" pitchFamily="18" charset="0"/>
              </a:rPr>
              <a:t>PROJECT</a:t>
            </a:r>
            <a:r>
              <a:rPr lang="en-AU" sz="4000" b="1" dirty="0" smtClean="0">
                <a:latin typeface="Times New Roman" panose="02020603050405020304" pitchFamily="18" charset="0"/>
                <a:cs typeface="Times New Roman" panose="02020603050405020304" pitchFamily="18" charset="0"/>
              </a:rPr>
              <a:t> </a:t>
            </a:r>
            <a:r>
              <a:rPr lang="en-AU" sz="4000" b="1" dirty="0" smtClean="0">
                <a:solidFill>
                  <a:srgbClr val="002060"/>
                </a:solidFill>
                <a:latin typeface="Times New Roman" panose="02020603050405020304" pitchFamily="18" charset="0"/>
                <a:cs typeface="Times New Roman" panose="02020603050405020304" pitchFamily="18" charset="0"/>
              </a:rPr>
              <a:t>ENGINEERING</a:t>
            </a:r>
            <a:endParaRPr lang="en-AU" sz="4000" b="1" dirty="0">
              <a:solidFill>
                <a:srgbClr val="002060"/>
              </a:solidFill>
              <a:latin typeface="Times New Roman" panose="02020603050405020304" pitchFamily="18" charset="0"/>
              <a:cs typeface="Times New Roman" panose="02020603050405020304" pitchFamily="18" charset="0"/>
            </a:endParaRPr>
          </a:p>
        </p:txBody>
      </p:sp>
      <p:sp>
        <p:nvSpPr>
          <p:cNvPr id="5" name="Subtitle 2"/>
          <p:cNvSpPr txBox="1">
            <a:spLocks/>
          </p:cNvSpPr>
          <p:nvPr/>
        </p:nvSpPr>
        <p:spPr>
          <a:xfrm>
            <a:off x="909916" y="1843814"/>
            <a:ext cx="9792428" cy="4621380"/>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3300" b="1" dirty="0" smtClean="0">
                <a:solidFill>
                  <a:srgbClr val="FF0000"/>
                </a:solidFill>
                <a:latin typeface="Times New Roman" panose="02020603050405020304" pitchFamily="18" charset="0"/>
                <a:cs typeface="Times New Roman" panose="02020603050405020304" pitchFamily="18" charset="0"/>
              </a:rPr>
              <a:t>Chapter 5 - (</a:t>
            </a:r>
            <a:r>
              <a:rPr lang="en-AU" sz="3300" b="1" dirty="0">
                <a:solidFill>
                  <a:srgbClr val="FF0000"/>
                </a:solidFill>
                <a:latin typeface="Times New Roman" panose="02020603050405020304" pitchFamily="18" charset="0"/>
                <a:cs typeface="Times New Roman" panose="02020603050405020304" pitchFamily="18" charset="0"/>
              </a:rPr>
              <a:t>Week </a:t>
            </a:r>
            <a:r>
              <a:rPr lang="en-AU" sz="3300" b="1" dirty="0" smtClean="0">
                <a:solidFill>
                  <a:srgbClr val="FF0000"/>
                </a:solidFill>
                <a:latin typeface="Times New Roman" panose="02020603050405020304" pitchFamily="18" charset="0"/>
                <a:cs typeface="Times New Roman" panose="02020603050405020304" pitchFamily="18" charset="0"/>
              </a:rPr>
              <a:t>10) </a:t>
            </a:r>
          </a:p>
          <a:p>
            <a:r>
              <a:rPr lang="en-AU" sz="3200" b="1" dirty="0" smtClean="0">
                <a:solidFill>
                  <a:srgbClr val="002060"/>
                </a:solidFill>
                <a:latin typeface="Times New Roman" panose="02020603050405020304" pitchFamily="18" charset="0"/>
                <a:cs typeface="Times New Roman" panose="02020603050405020304" pitchFamily="18" charset="0"/>
              </a:rPr>
              <a:t>PROJECT RISK MANAGEMENT</a:t>
            </a:r>
            <a:endParaRPr lang="en-AU" sz="3200" b="1" dirty="0">
              <a:solidFill>
                <a:srgbClr val="002060"/>
              </a:solidFill>
              <a:latin typeface="Times New Roman" panose="02020603050405020304" pitchFamily="18" charset="0"/>
              <a:cs typeface="Times New Roman" panose="02020603050405020304" pitchFamily="18" charset="0"/>
            </a:endParaRPr>
          </a:p>
          <a:p>
            <a:endParaRPr lang="en-AU" sz="3200" b="1" dirty="0">
              <a:solidFill>
                <a:srgbClr val="002060"/>
              </a:solidFill>
              <a:latin typeface="Times New Roman" panose="02020603050405020304" pitchFamily="18" charset="0"/>
              <a:cs typeface="Times New Roman" panose="02020603050405020304" pitchFamily="18" charset="0"/>
            </a:endParaRPr>
          </a:p>
          <a:p>
            <a:r>
              <a:rPr lang="en-AU" sz="3200" b="1" dirty="0" smtClean="0">
                <a:solidFill>
                  <a:srgbClr val="FF0000"/>
                </a:solidFill>
                <a:latin typeface="Times New Roman" panose="02020603050405020304" pitchFamily="18" charset="0"/>
                <a:cs typeface="Times New Roman" panose="02020603050405020304" pitchFamily="18" charset="0"/>
              </a:rPr>
              <a:t>LECTURE </a:t>
            </a:r>
            <a:r>
              <a:rPr lang="en-AU" sz="3200" b="1" dirty="0">
                <a:solidFill>
                  <a:srgbClr val="FF0000"/>
                </a:solidFill>
                <a:latin typeface="Times New Roman" panose="02020603050405020304" pitchFamily="18" charset="0"/>
                <a:cs typeface="Times New Roman" panose="02020603050405020304" pitchFamily="18" charset="0"/>
              </a:rPr>
              <a:t>– </a:t>
            </a:r>
            <a:r>
              <a:rPr lang="en-AU" sz="3200" b="1" dirty="0" smtClean="0">
                <a:solidFill>
                  <a:srgbClr val="FF0000"/>
                </a:solidFill>
                <a:latin typeface="Times New Roman" panose="02020603050405020304" pitchFamily="18" charset="0"/>
                <a:cs typeface="Times New Roman" panose="02020603050405020304" pitchFamily="18" charset="0"/>
              </a:rPr>
              <a:t>10</a:t>
            </a:r>
            <a:endParaRPr lang="en-AU" sz="3200" b="1" dirty="0">
              <a:solidFill>
                <a:srgbClr val="FF0000"/>
              </a:solidFill>
              <a:latin typeface="Times New Roman" panose="02020603050405020304" pitchFamily="18" charset="0"/>
              <a:cs typeface="Times New Roman" panose="02020603050405020304" pitchFamily="18" charset="0"/>
            </a:endParaRPr>
          </a:p>
          <a:p>
            <a:pPr>
              <a:lnSpc>
                <a:spcPct val="110000"/>
              </a:lnSpc>
            </a:pPr>
            <a:r>
              <a:rPr lang="en-AU" sz="2800" b="1" dirty="0" smtClean="0">
                <a:solidFill>
                  <a:srgbClr val="FF0000"/>
                </a:solidFill>
                <a:latin typeface="Times New Roman" panose="02020603050405020304" pitchFamily="18" charset="0"/>
                <a:cs typeface="Times New Roman" panose="02020603050405020304" pitchFamily="18" charset="0"/>
              </a:rPr>
              <a:t>Introduction to Project Risk, Nature and Types of Project Risk. Analysis of Major Source of Risk and Effective Risk Management.   </a:t>
            </a:r>
            <a:endParaRPr lang="en-AU" dirty="0" smtClean="0">
              <a:latin typeface="Times New Roman" panose="02020603050405020304" pitchFamily="18" charset="0"/>
              <a:cs typeface="Times New Roman" panose="02020603050405020304" pitchFamily="18" charset="0"/>
            </a:endParaRPr>
          </a:p>
          <a:p>
            <a:endParaRPr lang="en-AU" b="1" dirty="0" smtClean="0">
              <a:latin typeface="Times New Roman" panose="02020603050405020304" pitchFamily="18" charset="0"/>
              <a:cs typeface="Times New Roman" panose="02020603050405020304" pitchFamily="18" charset="0"/>
            </a:endParaRPr>
          </a:p>
          <a:p>
            <a:r>
              <a:rPr lang="en-AU" b="1" dirty="0" err="1" smtClean="0">
                <a:latin typeface="Times New Roman" panose="02020603050405020304" pitchFamily="18" charset="0"/>
                <a:cs typeface="Times New Roman" panose="02020603050405020304" pitchFamily="18" charset="0"/>
              </a:rPr>
              <a:t>Er</a:t>
            </a:r>
            <a:r>
              <a:rPr lang="en-AU" b="1" dirty="0" smtClean="0">
                <a:latin typeface="Times New Roman" panose="02020603050405020304" pitchFamily="18" charset="0"/>
                <a:cs typeface="Times New Roman" panose="02020603050405020304" pitchFamily="18" charset="0"/>
              </a:rPr>
              <a:t>. Ishwar Adhikari </a:t>
            </a:r>
          </a:p>
          <a:p>
            <a:r>
              <a:rPr lang="en-AU" b="1" dirty="0" smtClean="0">
                <a:latin typeface="Times New Roman" panose="02020603050405020304" pitchFamily="18" charset="0"/>
                <a:cs typeface="Times New Roman" panose="02020603050405020304" pitchFamily="18" charset="0"/>
              </a:rPr>
              <a:t>Associate Professor</a:t>
            </a:r>
          </a:p>
          <a:p>
            <a:r>
              <a:rPr lang="en-AU" b="1" dirty="0" smtClean="0">
                <a:latin typeface="Times New Roman" panose="02020603050405020304" pitchFamily="18" charset="0"/>
                <a:cs typeface="Times New Roman" panose="02020603050405020304" pitchFamily="18" charset="0"/>
              </a:rPr>
              <a:t>Kathmandu Engineering College, Nepal</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93906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690688"/>
            <a:ext cx="10108721" cy="4787385"/>
          </a:xfrm>
        </p:spPr>
        <p:txBody>
          <a:bodyPr>
            <a:normAutofit fontScale="92500" lnSpcReduction="10000"/>
          </a:bodyPr>
          <a:lstStyle/>
          <a:p>
            <a:pPr marL="0" indent="0" algn="just">
              <a:buNone/>
            </a:pPr>
            <a:r>
              <a:rPr lang="en-AU" b="1" dirty="0" smtClean="0">
                <a:latin typeface="Times New Roman" panose="02020603050405020304" pitchFamily="18" charset="0"/>
                <a:cs typeface="Times New Roman" panose="02020603050405020304" pitchFamily="18" charset="0"/>
              </a:rPr>
              <a:t>The main objective of this lecture is to understand about : </a:t>
            </a:r>
          </a:p>
          <a:p>
            <a:pPr marL="0" indent="0" algn="just">
              <a:buNone/>
            </a:pPr>
            <a:endParaRPr lang="en-AU" b="1" dirty="0" smtClean="0">
              <a:latin typeface="Times New Roman" panose="02020603050405020304" pitchFamily="18" charset="0"/>
              <a:cs typeface="Times New Roman" panose="02020603050405020304" pitchFamily="18" charset="0"/>
            </a:endParaRP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Project risk. </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Nature of project risk</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Types of project risk. </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Analysis major source of risks. </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Effective management of project risk</a:t>
            </a:r>
          </a:p>
          <a:p>
            <a:pPr marL="0" indent="0">
              <a:buNone/>
            </a:pPr>
            <a:r>
              <a:rPr lang="en-AU" sz="3600" b="1" dirty="0" smtClean="0">
                <a:latin typeface="Times New Roman" panose="02020603050405020304" pitchFamily="18" charset="0"/>
                <a:cs typeface="Times New Roman" panose="02020603050405020304" pitchFamily="18" charset="0"/>
              </a:rPr>
              <a:t> </a:t>
            </a:r>
            <a:endParaRPr lang="en-AU" sz="3600"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1622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5990" y="25688"/>
            <a:ext cx="8333096" cy="1325563"/>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INTRODUCTION TO PROJECT RISK</a:t>
            </a:r>
            <a:endParaRPr lang="en-US" sz="3600" b="1" dirty="0">
              <a:solidFill>
                <a:srgbClr val="002060"/>
              </a:solidFill>
              <a:latin typeface="Times New Roman" panose="02020603050405020304" pitchFamily="18" charset="0"/>
              <a:cs typeface="Times New Roman" panose="02020603050405020304" pitchFamily="18" charset="0"/>
            </a:endParaRPr>
          </a:p>
        </p:txBody>
      </p:sp>
      <p:grpSp>
        <p:nvGrpSpPr>
          <p:cNvPr id="23" name="Group 22"/>
          <p:cNvGrpSpPr/>
          <p:nvPr/>
        </p:nvGrpSpPr>
        <p:grpSpPr>
          <a:xfrm>
            <a:off x="2298879" y="1212761"/>
            <a:ext cx="6995020" cy="4599428"/>
            <a:chOff x="1333500" y="2144713"/>
            <a:chExt cx="4283467" cy="3301048"/>
          </a:xfrm>
        </p:grpSpPr>
        <p:sp>
          <p:nvSpPr>
            <p:cNvPr id="1026" name="Text Box 2"/>
            <p:cNvSpPr txBox="1">
              <a:spLocks noChangeArrowheads="1"/>
            </p:cNvSpPr>
            <p:nvPr/>
          </p:nvSpPr>
          <p:spPr bwMode="auto">
            <a:xfrm>
              <a:off x="1436688" y="2144713"/>
              <a:ext cx="1371600" cy="3190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en-US" sz="2000" b="1" dirty="0">
                  <a:solidFill>
                    <a:srgbClr val="FF0000"/>
                  </a:solidFill>
                  <a:latin typeface="Times New Roman" pitchFamily="18" charset="0"/>
                  <a:cs typeface="Arial" pitchFamily="34" charset="0"/>
                </a:rPr>
                <a:t>Resources /Risk </a:t>
              </a:r>
              <a:endParaRPr lang="en-US" sz="2000" dirty="0">
                <a:solidFill>
                  <a:srgbClr val="FF0000"/>
                </a:solidFill>
                <a:latin typeface="Arial" pitchFamily="34" charset="0"/>
                <a:cs typeface="Arial" pitchFamily="34" charset="0"/>
              </a:endParaRPr>
            </a:p>
          </p:txBody>
        </p:sp>
        <p:sp>
          <p:nvSpPr>
            <p:cNvPr id="1027" name="Line 3"/>
            <p:cNvSpPr>
              <a:spLocks noChangeShapeType="1"/>
            </p:cNvSpPr>
            <p:nvPr/>
          </p:nvSpPr>
          <p:spPr bwMode="auto">
            <a:xfrm>
              <a:off x="5129213" y="2374900"/>
              <a:ext cx="0" cy="2778125"/>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a:p>
          </p:txBody>
        </p:sp>
        <p:sp>
          <p:nvSpPr>
            <p:cNvPr id="1028" name="Line 4"/>
            <p:cNvSpPr>
              <a:spLocks noChangeShapeType="1"/>
            </p:cNvSpPr>
            <p:nvPr/>
          </p:nvSpPr>
          <p:spPr bwMode="auto">
            <a:xfrm>
              <a:off x="4429125" y="2463800"/>
              <a:ext cx="0" cy="278765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a:p>
          </p:txBody>
        </p:sp>
        <p:sp>
          <p:nvSpPr>
            <p:cNvPr id="1029" name="Line 5"/>
            <p:cNvSpPr>
              <a:spLocks noChangeShapeType="1"/>
            </p:cNvSpPr>
            <p:nvPr/>
          </p:nvSpPr>
          <p:spPr bwMode="auto">
            <a:xfrm>
              <a:off x="3756025" y="2359025"/>
              <a:ext cx="0" cy="278765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a:p>
          </p:txBody>
        </p:sp>
        <p:sp>
          <p:nvSpPr>
            <p:cNvPr id="1030" name="Line 6"/>
            <p:cNvSpPr>
              <a:spLocks noChangeShapeType="1"/>
            </p:cNvSpPr>
            <p:nvPr/>
          </p:nvSpPr>
          <p:spPr bwMode="auto">
            <a:xfrm>
              <a:off x="2808288" y="2366963"/>
              <a:ext cx="0" cy="2786062"/>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a:p>
          </p:txBody>
        </p:sp>
        <p:sp>
          <p:nvSpPr>
            <p:cNvPr id="1031" name="Line 7"/>
            <p:cNvSpPr>
              <a:spLocks noChangeShapeType="1"/>
            </p:cNvSpPr>
            <p:nvPr/>
          </p:nvSpPr>
          <p:spPr bwMode="auto">
            <a:xfrm>
              <a:off x="2317750" y="2359025"/>
              <a:ext cx="0" cy="278765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a:p>
          </p:txBody>
        </p:sp>
        <p:sp>
          <p:nvSpPr>
            <p:cNvPr id="1032" name="Line 8"/>
            <p:cNvSpPr>
              <a:spLocks noChangeShapeType="1"/>
            </p:cNvSpPr>
            <p:nvPr/>
          </p:nvSpPr>
          <p:spPr bwMode="auto">
            <a:xfrm>
              <a:off x="1790700" y="2359025"/>
              <a:ext cx="0" cy="2787650"/>
            </a:xfrm>
            <a:prstGeom prst="line">
              <a:avLst/>
            </a:prstGeom>
            <a:noFill/>
            <a:ln w="28575">
              <a:solidFill>
                <a:srgbClr val="000000"/>
              </a:solidFill>
              <a:round/>
              <a:headEnd type="triangle" w="med" len="med"/>
              <a:tailEnd/>
            </a:ln>
          </p:spPr>
          <p:txBody>
            <a:bodyPr vert="horz" wrap="square" lIns="91440" tIns="45720" rIns="91440" bIns="45720" numCol="1" anchor="t" anchorCtr="0" compatLnSpc="1">
              <a:prstTxWarp prst="textNoShape">
                <a:avLst/>
              </a:prstTxWarp>
            </a:bodyPr>
            <a:lstStyle/>
            <a:p>
              <a:endParaRPr lang="en-US"/>
            </a:p>
          </p:txBody>
        </p:sp>
        <p:sp>
          <p:nvSpPr>
            <p:cNvPr id="1033" name="Text Box 9"/>
            <p:cNvSpPr txBox="1">
              <a:spLocks noChangeArrowheads="1"/>
            </p:cNvSpPr>
            <p:nvPr/>
          </p:nvSpPr>
          <p:spPr bwMode="auto">
            <a:xfrm>
              <a:off x="4305300" y="2463800"/>
              <a:ext cx="1104900" cy="501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en-US" sz="2000" b="1" dirty="0">
                  <a:solidFill>
                    <a:srgbClr val="0000FF"/>
                  </a:solidFill>
                  <a:latin typeface="Times New Roman" pitchFamily="18" charset="0"/>
                  <a:cs typeface="Arial" pitchFamily="34" charset="0"/>
                </a:rPr>
                <a:t>Resources </a:t>
              </a:r>
              <a:endParaRPr lang="en-US" sz="2000" dirty="0">
                <a:solidFill>
                  <a:srgbClr val="0000FF"/>
                </a:solidFill>
                <a:latin typeface="Arial" pitchFamily="34" charset="0"/>
                <a:cs typeface="Arial" pitchFamily="34" charset="0"/>
              </a:endParaRPr>
            </a:p>
          </p:txBody>
        </p:sp>
        <p:sp>
          <p:nvSpPr>
            <p:cNvPr id="1034" name="Freeform 10"/>
            <p:cNvSpPr>
              <a:spLocks/>
            </p:cNvSpPr>
            <p:nvPr/>
          </p:nvSpPr>
          <p:spPr bwMode="auto">
            <a:xfrm>
              <a:off x="1809750" y="2890838"/>
              <a:ext cx="3319463" cy="2024062"/>
            </a:xfrm>
            <a:custGeom>
              <a:avLst/>
              <a:gdLst/>
              <a:ahLst/>
              <a:cxnLst>
                <a:cxn ang="0">
                  <a:pos x="0" y="3188"/>
                </a:cxn>
                <a:cxn ang="0">
                  <a:pos x="5190" y="0"/>
                </a:cxn>
                <a:cxn ang="0">
                  <a:pos x="7020" y="3188"/>
                </a:cxn>
              </a:cxnLst>
              <a:rect l="0" t="0" r="r" b="b"/>
              <a:pathLst>
                <a:path w="7020" h="3188">
                  <a:moveTo>
                    <a:pt x="0" y="3188"/>
                  </a:moveTo>
                  <a:cubicBezTo>
                    <a:pt x="2010" y="1594"/>
                    <a:pt x="4020" y="0"/>
                    <a:pt x="5190" y="0"/>
                  </a:cubicBezTo>
                  <a:cubicBezTo>
                    <a:pt x="6360" y="0"/>
                    <a:pt x="6715" y="2657"/>
                    <a:pt x="7020" y="3188"/>
                  </a:cubicBezTo>
                </a:path>
              </a:pathLst>
            </a:custGeom>
            <a:no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35" name="Text Box 11"/>
            <p:cNvSpPr txBox="1">
              <a:spLocks noChangeArrowheads="1"/>
            </p:cNvSpPr>
            <p:nvPr/>
          </p:nvSpPr>
          <p:spPr bwMode="auto">
            <a:xfrm>
              <a:off x="1844675" y="3009900"/>
              <a:ext cx="536575" cy="228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en-US" sz="2000" b="1" dirty="0">
                  <a:solidFill>
                    <a:srgbClr val="0000FF"/>
                  </a:solidFill>
                  <a:latin typeface="Times New Roman" pitchFamily="18" charset="0"/>
                  <a:cs typeface="Arial" pitchFamily="34" charset="0"/>
                </a:rPr>
                <a:t>Risk </a:t>
              </a:r>
              <a:endParaRPr lang="en-US" sz="2000" dirty="0">
                <a:solidFill>
                  <a:srgbClr val="0000FF"/>
                </a:solidFill>
                <a:latin typeface="Arial" pitchFamily="34" charset="0"/>
                <a:cs typeface="Arial" pitchFamily="34" charset="0"/>
              </a:endParaRPr>
            </a:p>
          </p:txBody>
        </p:sp>
        <p:sp>
          <p:nvSpPr>
            <p:cNvPr id="1036" name="Arc 12"/>
            <p:cNvSpPr>
              <a:spLocks/>
            </p:cNvSpPr>
            <p:nvPr/>
          </p:nvSpPr>
          <p:spPr bwMode="auto">
            <a:xfrm>
              <a:off x="1790700" y="3327400"/>
              <a:ext cx="3024188" cy="1412875"/>
            </a:xfrm>
            <a:custGeom>
              <a:avLst/>
              <a:gdLst>
                <a:gd name="G0" fmla="+- 0 0 0"/>
                <a:gd name="G1" fmla="+- 21600 0 0"/>
                <a:gd name="G2" fmla="+- 21600 0 0"/>
                <a:gd name="T0" fmla="*/ 0 w 21460"/>
                <a:gd name="T1" fmla="*/ 0 h 21600"/>
                <a:gd name="T2" fmla="*/ 21460 w 21460"/>
                <a:gd name="T3" fmla="*/ 19141 h 21600"/>
                <a:gd name="T4" fmla="*/ 0 w 21460"/>
                <a:gd name="T5" fmla="*/ 21600 h 21600"/>
              </a:gdLst>
              <a:ahLst/>
              <a:cxnLst>
                <a:cxn ang="0">
                  <a:pos x="T0" y="T1"/>
                </a:cxn>
                <a:cxn ang="0">
                  <a:pos x="T2" y="T3"/>
                </a:cxn>
                <a:cxn ang="0">
                  <a:pos x="T4" y="T5"/>
                </a:cxn>
              </a:cxnLst>
              <a:rect l="0" t="0" r="r" b="b"/>
              <a:pathLst>
                <a:path w="21460" h="21600" fill="none" extrusionOk="0">
                  <a:moveTo>
                    <a:pt x="-1" y="0"/>
                  </a:moveTo>
                  <a:cubicBezTo>
                    <a:pt x="10977" y="0"/>
                    <a:pt x="20209" y="8234"/>
                    <a:pt x="21459" y="19141"/>
                  </a:cubicBezTo>
                </a:path>
                <a:path w="21460" h="21600" stroke="0" extrusionOk="0">
                  <a:moveTo>
                    <a:pt x="-1" y="0"/>
                  </a:moveTo>
                  <a:cubicBezTo>
                    <a:pt x="10977" y="0"/>
                    <a:pt x="20209" y="8234"/>
                    <a:pt x="21459" y="19141"/>
                  </a:cubicBezTo>
                  <a:lnTo>
                    <a:pt x="0" y="21600"/>
                  </a:lnTo>
                  <a:close/>
                </a:path>
              </a:pathLst>
            </a:custGeom>
            <a:no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37" name="Text Box 13"/>
            <p:cNvSpPr txBox="1">
              <a:spLocks noChangeArrowheads="1"/>
            </p:cNvSpPr>
            <p:nvPr/>
          </p:nvSpPr>
          <p:spPr bwMode="auto">
            <a:xfrm>
              <a:off x="5159767" y="4660424"/>
              <a:ext cx="457200" cy="228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en-US" sz="2000" b="1" dirty="0">
                  <a:solidFill>
                    <a:srgbClr val="002060"/>
                  </a:solidFill>
                  <a:latin typeface="Times New Roman" pitchFamily="18" charset="0"/>
                  <a:cs typeface="Arial" pitchFamily="34" charset="0"/>
                </a:rPr>
                <a:t>End </a:t>
              </a:r>
              <a:endParaRPr lang="en-US" sz="2000" dirty="0">
                <a:solidFill>
                  <a:srgbClr val="002060"/>
                </a:solidFill>
                <a:latin typeface="Arial" pitchFamily="34" charset="0"/>
                <a:cs typeface="Arial" pitchFamily="34" charset="0"/>
              </a:endParaRPr>
            </a:p>
          </p:txBody>
        </p:sp>
        <p:sp>
          <p:nvSpPr>
            <p:cNvPr id="1038" name="Text Box 14"/>
            <p:cNvSpPr txBox="1">
              <a:spLocks noChangeArrowheads="1"/>
            </p:cNvSpPr>
            <p:nvPr/>
          </p:nvSpPr>
          <p:spPr bwMode="auto">
            <a:xfrm>
              <a:off x="1333500" y="4605735"/>
              <a:ext cx="511175" cy="228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en-US" sz="2000" b="1" dirty="0">
                  <a:solidFill>
                    <a:srgbClr val="002060"/>
                  </a:solidFill>
                  <a:latin typeface="Times New Roman" pitchFamily="18" charset="0"/>
                  <a:cs typeface="Arial" pitchFamily="34" charset="0"/>
                </a:rPr>
                <a:t>Start</a:t>
              </a:r>
              <a:r>
                <a:rPr lang="en-US" sz="2000" b="1" dirty="0">
                  <a:latin typeface="Times New Roman" pitchFamily="18" charset="0"/>
                  <a:cs typeface="Arial" pitchFamily="34" charset="0"/>
                </a:rPr>
                <a:t> </a:t>
              </a:r>
              <a:endParaRPr lang="en-US" sz="2000" dirty="0">
                <a:latin typeface="Arial" pitchFamily="34" charset="0"/>
                <a:cs typeface="Arial" pitchFamily="34" charset="0"/>
              </a:endParaRPr>
            </a:p>
          </p:txBody>
        </p:sp>
        <p:sp>
          <p:nvSpPr>
            <p:cNvPr id="1039" name="Line 15"/>
            <p:cNvSpPr>
              <a:spLocks noChangeShapeType="1"/>
            </p:cNvSpPr>
            <p:nvPr/>
          </p:nvSpPr>
          <p:spPr bwMode="auto">
            <a:xfrm flipV="1">
              <a:off x="1790700" y="4924425"/>
              <a:ext cx="3619500" cy="0"/>
            </a:xfrm>
            <a:prstGeom prst="line">
              <a:avLst/>
            </a:prstGeom>
            <a:noFill/>
            <a:ln w="2857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40" name="Text Box 16"/>
            <p:cNvSpPr txBox="1">
              <a:spLocks noChangeArrowheads="1"/>
            </p:cNvSpPr>
            <p:nvPr/>
          </p:nvSpPr>
          <p:spPr bwMode="auto">
            <a:xfrm>
              <a:off x="4459840" y="4988561"/>
              <a:ext cx="903288" cy="228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en-US" sz="1400" b="1" dirty="0">
                  <a:latin typeface="Times New Roman" pitchFamily="18" charset="0"/>
                  <a:cs typeface="Arial" pitchFamily="34" charset="0"/>
                </a:rPr>
                <a:t>Termination</a:t>
              </a:r>
              <a:endParaRPr lang="en-US" sz="1400" b="1" dirty="0">
                <a:latin typeface="Arial" pitchFamily="34" charset="0"/>
                <a:cs typeface="Arial" pitchFamily="34" charset="0"/>
              </a:endParaRPr>
            </a:p>
          </p:txBody>
        </p:sp>
        <p:sp>
          <p:nvSpPr>
            <p:cNvPr id="1041" name="Text Box 17"/>
            <p:cNvSpPr txBox="1">
              <a:spLocks noChangeArrowheads="1"/>
            </p:cNvSpPr>
            <p:nvPr/>
          </p:nvSpPr>
          <p:spPr bwMode="auto">
            <a:xfrm>
              <a:off x="3759913" y="4933871"/>
              <a:ext cx="762000" cy="450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en-US" sz="1400" b="1" dirty="0">
                  <a:latin typeface="Times New Roman" pitchFamily="18" charset="0"/>
                  <a:cs typeface="Arial" pitchFamily="34" charset="0"/>
                </a:rPr>
                <a:t>Implementation</a:t>
              </a:r>
              <a:r>
                <a:rPr lang="en-US" sz="1000" dirty="0">
                  <a:latin typeface="Times New Roman" pitchFamily="18" charset="0"/>
                  <a:cs typeface="Arial" pitchFamily="34" charset="0"/>
                </a:rPr>
                <a:t> </a:t>
              </a:r>
              <a:endParaRPr lang="en-US" dirty="0">
                <a:latin typeface="Arial" pitchFamily="34" charset="0"/>
                <a:cs typeface="Arial" pitchFamily="34" charset="0"/>
              </a:endParaRPr>
            </a:p>
          </p:txBody>
        </p:sp>
        <p:sp>
          <p:nvSpPr>
            <p:cNvPr id="1042" name="Text Box 18"/>
            <p:cNvSpPr txBox="1">
              <a:spLocks noChangeArrowheads="1"/>
            </p:cNvSpPr>
            <p:nvPr/>
          </p:nvSpPr>
          <p:spPr bwMode="auto">
            <a:xfrm>
              <a:off x="2686692" y="4988561"/>
              <a:ext cx="1152275"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n-US" sz="1400" b="1" dirty="0">
                  <a:latin typeface="Times New Roman" pitchFamily="18" charset="0"/>
                  <a:cs typeface="Arial" pitchFamily="34" charset="0"/>
                </a:rPr>
                <a:t>Engineering and design</a:t>
              </a:r>
              <a:endParaRPr lang="en-US" sz="1400" b="1" dirty="0">
                <a:latin typeface="Arial" pitchFamily="34" charset="0"/>
                <a:cs typeface="Arial" pitchFamily="34" charset="0"/>
              </a:endParaRPr>
            </a:p>
          </p:txBody>
        </p:sp>
        <p:sp>
          <p:nvSpPr>
            <p:cNvPr id="1043" name="Text Box 19"/>
            <p:cNvSpPr txBox="1">
              <a:spLocks noChangeArrowheads="1"/>
            </p:cNvSpPr>
            <p:nvPr/>
          </p:nvSpPr>
          <p:spPr bwMode="auto">
            <a:xfrm>
              <a:off x="2313398" y="4933871"/>
              <a:ext cx="800100" cy="228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en-US" sz="1000" dirty="0">
                  <a:latin typeface="Calibri" pitchFamily="34" charset="0"/>
                  <a:cs typeface="Arial" pitchFamily="34" charset="0"/>
                </a:rPr>
                <a:t> </a:t>
              </a:r>
              <a:r>
                <a:rPr lang="en-US" sz="1400" b="1" dirty="0">
                  <a:latin typeface="Times New Roman" pitchFamily="18" charset="0"/>
                  <a:cs typeface="Arial" pitchFamily="34" charset="0"/>
                </a:rPr>
                <a:t>Planning </a:t>
              </a:r>
              <a:endParaRPr lang="en-US" sz="1400" b="1" dirty="0">
                <a:latin typeface="Arial" pitchFamily="34" charset="0"/>
                <a:cs typeface="Arial" pitchFamily="34" charset="0"/>
              </a:endParaRPr>
            </a:p>
          </p:txBody>
        </p:sp>
        <p:sp>
          <p:nvSpPr>
            <p:cNvPr id="1044" name="Text Box 20"/>
            <p:cNvSpPr txBox="1">
              <a:spLocks noChangeArrowheads="1"/>
            </p:cNvSpPr>
            <p:nvPr/>
          </p:nvSpPr>
          <p:spPr bwMode="auto">
            <a:xfrm>
              <a:off x="1753456" y="4933871"/>
              <a:ext cx="685800" cy="228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en-US" sz="1400" b="1" dirty="0">
                  <a:latin typeface="Times New Roman" pitchFamily="18" charset="0"/>
                  <a:cs typeface="Arial" pitchFamily="34" charset="0"/>
                </a:rPr>
                <a:t>Initiation  </a:t>
              </a:r>
              <a:endParaRPr lang="en-US" sz="1400" b="1" dirty="0">
                <a:latin typeface="Arial" pitchFamily="34" charset="0"/>
                <a:cs typeface="Arial" pitchFamily="34" charset="0"/>
              </a:endParaRPr>
            </a:p>
          </p:txBody>
        </p:sp>
      </p:grpSp>
      <p:sp>
        <p:nvSpPr>
          <p:cNvPr id="24" name="Text Box 9"/>
          <p:cNvSpPr txBox="1">
            <a:spLocks noChangeArrowheads="1"/>
          </p:cNvSpPr>
          <p:nvPr/>
        </p:nvSpPr>
        <p:spPr bwMode="auto">
          <a:xfrm>
            <a:off x="4961802" y="5746313"/>
            <a:ext cx="2907190" cy="52506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en-US" sz="2000" b="1" dirty="0" smtClean="0">
                <a:solidFill>
                  <a:srgbClr val="0000FF"/>
                </a:solidFill>
                <a:latin typeface="Times New Roman" pitchFamily="18" charset="0"/>
                <a:cs typeface="Arial" pitchFamily="34" charset="0"/>
              </a:rPr>
              <a:t>Fig: Project Life Cycle </a:t>
            </a:r>
            <a:endParaRPr lang="en-US" sz="2000" dirty="0">
              <a:solidFill>
                <a:srgbClr val="0000FF"/>
              </a:solidFill>
              <a:latin typeface="Arial" pitchFamily="34" charset="0"/>
              <a:cs typeface="Arial" pitchFamily="34" charset="0"/>
            </a:endParaRPr>
          </a:p>
        </p:txBody>
      </p:sp>
    </p:spTree>
    <p:extLst>
      <p:ext uri="{BB962C8B-B14F-4D97-AF65-F5344CB8AC3E}">
        <p14:creationId xmlns:p14="http://schemas.microsoft.com/office/powerpoint/2010/main" val="589685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5320" y="1221507"/>
            <a:ext cx="9782908" cy="5335029"/>
          </a:xfrm>
        </p:spPr>
        <p:txBody>
          <a:bodyPr>
            <a:normAutofit/>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Initially the risks and uncertainties level of the project are high.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As project proceeds its phases the risk and uncertainties decreases.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However, the project risk is never defined as zero. Effective Risk Management is essential in project to avoid failure.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Every project is risky, meaning there is a chance </a:t>
            </a:r>
            <a:r>
              <a:rPr lang="en-US" b="1" dirty="0">
                <a:solidFill>
                  <a:srgbClr val="FF0000"/>
                </a:solidFill>
                <a:latin typeface="Times New Roman" panose="02020603050405020304" pitchFamily="18" charset="0"/>
                <a:cs typeface="Times New Roman" panose="02020603050405020304" pitchFamily="18" charset="0"/>
              </a:rPr>
              <a:t>things won't turn out exactly as planned.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Project outcomes are determined by many things, some that are unpredictable and over which </a:t>
            </a:r>
            <a:r>
              <a:rPr lang="en-US" b="1" dirty="0">
                <a:solidFill>
                  <a:srgbClr val="FF0000"/>
                </a:solidFill>
                <a:latin typeface="Times New Roman" panose="02020603050405020304" pitchFamily="18" charset="0"/>
                <a:cs typeface="Times New Roman" panose="02020603050405020304" pitchFamily="18" charset="0"/>
              </a:rPr>
              <a:t>project managers have little control. </a:t>
            </a:r>
          </a:p>
          <a:p>
            <a:pPr algn="just">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0"/>
            <a:ext cx="10515600" cy="1325563"/>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INTRODUCTION TO PROJECT RISK (Cont’d…)</a:t>
            </a:r>
            <a:endParaRPr lang="en-US"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72502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08442" y="1051505"/>
                <a:ext cx="10515600" cy="5064572"/>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Risk is a combination of the probability of a negative event and its consequences</a:t>
                </a:r>
                <a:r>
                  <a:rPr 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If an event is inevitable but inconsequential, it does not represent a risk, because it has no impact.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Alternatively, an improbable event with significant consequences may not be a high risk.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These </a:t>
                </a:r>
                <a:r>
                  <a:rPr lang="en-US" b="1" dirty="0">
                    <a:latin typeface="Times New Roman" panose="02020603050405020304" pitchFamily="18" charset="0"/>
                    <a:cs typeface="Times New Roman" panose="02020603050405020304" pitchFamily="18" charset="0"/>
                  </a:rPr>
                  <a:t>two factors are combined in what we experience as the possibility of loss, failure, danger, or peril.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14:m>
                  <m:oMath xmlns:m="http://schemas.openxmlformats.org/officeDocument/2006/math">
                    <m:r>
                      <a:rPr lang="en-US" b="1" i="1" smtClean="0">
                        <a:solidFill>
                          <a:srgbClr val="FF0000"/>
                        </a:solidFill>
                        <a:latin typeface="Cambria Math" panose="02040503050406030204" pitchFamily="18" charset="0"/>
                      </a:rPr>
                      <m:t>𝑷𝒓𝒐𝒋𝒆𝒄𝒕</m:t>
                    </m:r>
                    <m:r>
                      <a:rPr lang="en-US" b="1" i="1" smtClean="0">
                        <a:solidFill>
                          <a:srgbClr val="FF0000"/>
                        </a:solidFill>
                        <a:latin typeface="Cambria Math" panose="02040503050406030204" pitchFamily="18" charset="0"/>
                      </a:rPr>
                      <m:t> </m:t>
                    </m:r>
                    <m:r>
                      <a:rPr lang="en-US" b="1" i="1" smtClean="0">
                        <a:solidFill>
                          <a:srgbClr val="FF0000"/>
                        </a:solidFill>
                        <a:latin typeface="Cambria Math" panose="02040503050406030204" pitchFamily="18" charset="0"/>
                      </a:rPr>
                      <m:t>𝑹𝒊𝒔𝒌</m:t>
                    </m:r>
                    <m:r>
                      <a:rPr lang="en-US" b="1" i="1" smtClean="0">
                        <a:solidFill>
                          <a:srgbClr val="FF0000"/>
                        </a:solidFill>
                        <a:latin typeface="Cambria Math" panose="02040503050406030204" pitchFamily="18" charset="0"/>
                      </a:rPr>
                      <m:t>= </m:t>
                    </m:r>
                    <m:nary>
                      <m:naryPr>
                        <m:chr m:val="∑"/>
                        <m:limLoc m:val="undOvr"/>
                        <m:subHide m:val="on"/>
                        <m:supHide m:val="on"/>
                        <m:ctrlPr>
                          <a:rPr lang="en-AU" b="1" i="1">
                            <a:solidFill>
                              <a:srgbClr val="FF0000"/>
                            </a:solidFill>
                            <a:latin typeface="Cambria Math" panose="02040503050406030204" pitchFamily="18" charset="0"/>
                          </a:rPr>
                        </m:ctrlPr>
                      </m:naryPr>
                      <m:sub/>
                      <m:sup/>
                      <m:e>
                        <m:r>
                          <a:rPr lang="en-US" b="1" i="1">
                            <a:solidFill>
                              <a:srgbClr val="FF0000"/>
                            </a:solidFill>
                            <a:latin typeface="Cambria Math" panose="02040503050406030204" pitchFamily="18" charset="0"/>
                          </a:rPr>
                          <m:t>(</m:t>
                        </m:r>
                        <m:r>
                          <a:rPr lang="en-US" b="1" i="1">
                            <a:solidFill>
                              <a:srgbClr val="FF0000"/>
                            </a:solidFill>
                            <a:latin typeface="Cambria Math" panose="02040503050406030204" pitchFamily="18" charset="0"/>
                          </a:rPr>
                          <m:t>𝑬𝒗𝒆𝒏𝒕𝒔</m:t>
                        </m:r>
                        <m:r>
                          <a:rPr lang="en-US" b="1" i="1">
                            <a:solidFill>
                              <a:srgbClr val="FF0000"/>
                            </a:solidFill>
                            <a:latin typeface="Cambria Math" panose="02040503050406030204" pitchFamily="18" charset="0"/>
                          </a:rPr>
                          <m:t>∗</m:t>
                        </m:r>
                      </m:e>
                    </m:nary>
                    <m:r>
                      <a:rPr lang="en-US" b="1" i="1">
                        <a:solidFill>
                          <a:srgbClr val="FF0000"/>
                        </a:solidFill>
                        <a:latin typeface="Cambria Math" panose="02040503050406030204" pitchFamily="18" charset="0"/>
                      </a:rPr>
                      <m:t>𝑷𝒓𝒐𝒃𝒂𝒃𝒊𝒍𝒊𝒕𝒊𝒆𝒔</m:t>
                    </m:r>
                    <m:r>
                      <a:rPr lang="en-US" b="1" i="1">
                        <a:solidFill>
                          <a:srgbClr val="FF0000"/>
                        </a:solidFill>
                        <a:latin typeface="Cambria Math" panose="02040503050406030204" pitchFamily="18" charset="0"/>
                      </a:rPr>
                      <m:t>∗</m:t>
                    </m:r>
                    <m:r>
                      <a:rPr lang="en-US" b="1" i="1">
                        <a:solidFill>
                          <a:srgbClr val="FF0000"/>
                        </a:solidFill>
                        <a:latin typeface="Cambria Math" panose="02040503050406030204" pitchFamily="18" charset="0"/>
                      </a:rPr>
                      <m:t>𝑪𝒐𝒏𝒔𝒆𝒒𝒖𝒆𝒏𝒄𝒆𝒔</m:t>
                    </m:r>
                  </m:oMath>
                </a14:m>
                <a:endParaRPr lang="en-AU" b="1" dirty="0">
                  <a:solidFill>
                    <a:srgbClr val="FF0000"/>
                  </a:solidFill>
                  <a:latin typeface="Times New Roman" panose="02020603050405020304" pitchFamily="18" charset="0"/>
                  <a:cs typeface="Times New Roman" panose="020206030504050203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08442" y="1051505"/>
                <a:ext cx="10515600" cy="5064572"/>
              </a:xfrm>
              <a:blipFill rotWithShape="0">
                <a:blip r:embed="rId2"/>
                <a:stretch>
                  <a:fillRect l="-986" t="-1203" r="-1217"/>
                </a:stretch>
              </a:blipFill>
            </p:spPr>
            <p:txBody>
              <a:bodyPr/>
              <a:lstStyle/>
              <a:p>
                <a:r>
                  <a:rPr lang="en-AU">
                    <a:noFill/>
                  </a:rPr>
                  <a:t> </a:t>
                </a:r>
              </a:p>
            </p:txBody>
          </p:sp>
        </mc:Fallback>
      </mc:AlternateContent>
      <p:sp>
        <p:nvSpPr>
          <p:cNvPr id="4" name="Title 1"/>
          <p:cNvSpPr>
            <a:spLocks noGrp="1"/>
          </p:cNvSpPr>
          <p:nvPr>
            <p:ph type="title"/>
          </p:nvPr>
        </p:nvSpPr>
        <p:spPr>
          <a:xfrm>
            <a:off x="838200" y="0"/>
            <a:ext cx="10515600" cy="1325563"/>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INTRODUCTION TO PROJECT RISK (Cont’d…)</a:t>
            </a:r>
            <a:endParaRPr lang="en-US"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17152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2138" y="814923"/>
            <a:ext cx="9786870" cy="5920727"/>
          </a:xfrm>
        </p:spPr>
        <p:txBody>
          <a:bodyPr>
            <a:normAutofit/>
          </a:bodyPr>
          <a:lstStyle/>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Project risk is an uncertain event or condition that, if it occurs, has a positive or negative effect on a project objective. </a:t>
            </a:r>
            <a:r>
              <a:rPr lang="en-US" altLang="en-US" b="1" dirty="0" smtClean="0">
                <a:latin typeface="Times New Roman" panose="02020603050405020304" pitchFamily="18" charset="0"/>
                <a:cs typeface="Times New Roman" panose="02020603050405020304" pitchFamily="18" charset="0"/>
              </a:rPr>
              <a:t>[1]</a:t>
            </a:r>
            <a:endParaRPr lang="en-US" alt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A risk has a cause and, if it occurs, an impact. </a:t>
            </a: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For example, the cause may be having limited personnel assigned to the project. </a:t>
            </a: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The risk event is that may take longer than planned or the personnel may not be adequate for the task. </a:t>
            </a: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Project risk includes both threats to the project’s objectives and opportunities to improve on those objectives</a:t>
            </a:r>
            <a:r>
              <a:rPr lang="en-US" altLang="en-US" b="1" dirty="0" smtClean="0">
                <a:latin typeface="Times New Roman" panose="02020603050405020304" pitchFamily="18" charset="0"/>
                <a:cs typeface="Times New Roman" panose="02020603050405020304" pitchFamily="18" charset="0"/>
              </a:rPr>
              <a:t>.</a:t>
            </a:r>
            <a:endParaRPr lang="en-US" altLang="en-US" dirty="0" smtClean="0">
              <a:solidFill>
                <a:schemeClr val="tx1"/>
              </a:solidFill>
            </a:endParaRPr>
          </a:p>
          <a:p>
            <a:endParaRPr lang="en-AU" dirty="0"/>
          </a:p>
        </p:txBody>
      </p:sp>
      <p:sp>
        <p:nvSpPr>
          <p:cNvPr id="4" name="Title 1"/>
          <p:cNvSpPr>
            <a:spLocks noGrp="1"/>
          </p:cNvSpPr>
          <p:nvPr>
            <p:ph type="title"/>
          </p:nvPr>
        </p:nvSpPr>
        <p:spPr>
          <a:xfrm>
            <a:off x="825321" y="-175788"/>
            <a:ext cx="10515600" cy="1325563"/>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INTRODUCTION TO PROJECT RISK (Cont’d…)</a:t>
            </a:r>
            <a:endParaRPr lang="en-US"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48495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7439" y="1014256"/>
            <a:ext cx="9902780" cy="5843744"/>
          </a:xfrm>
        </p:spPr>
        <p:txBody>
          <a:bodyPr>
            <a:normAutofit lnSpcReduction="10000"/>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risk concept is broken down into two main criteria</a:t>
            </a:r>
            <a:r>
              <a:rPr lang="en-AU" b="1" dirty="0" smtClean="0">
                <a:latin typeface="Times New Roman" panose="02020603050405020304" pitchFamily="18" charset="0"/>
                <a:cs typeface="Times New Roman" panose="02020603050405020304" pitchFamily="18" charset="0"/>
              </a:rPr>
              <a:t>: [2]</a:t>
            </a:r>
            <a:endParaRPr lang="en-AU" b="1" dirty="0">
              <a:latin typeface="Times New Roman" panose="02020603050405020304" pitchFamily="18" charset="0"/>
              <a:cs typeface="Times New Roman" panose="02020603050405020304" pitchFamily="18" charset="0"/>
            </a:endParaRPr>
          </a:p>
          <a:p>
            <a:pPr marL="514350" indent="-514350" algn="just">
              <a:lnSpc>
                <a:spcPct val="100000"/>
              </a:lnSpc>
              <a:buAutoNum type="alphaLcParenBoth"/>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probability, which is the possibility of an </a:t>
            </a:r>
            <a:r>
              <a:rPr lang="en-AU" b="1" dirty="0" smtClean="0">
                <a:latin typeface="Times New Roman" panose="02020603050405020304" pitchFamily="18" charset="0"/>
                <a:cs typeface="Times New Roman" panose="02020603050405020304" pitchFamily="18" charset="0"/>
              </a:rPr>
              <a:t>undesirable occurrence</a:t>
            </a:r>
            <a:r>
              <a:rPr lang="en-AU" b="1" dirty="0">
                <a:latin typeface="Times New Roman" panose="02020603050405020304" pitchFamily="18" charset="0"/>
                <a:cs typeface="Times New Roman" panose="02020603050405020304" pitchFamily="18" charset="0"/>
              </a:rPr>
              <a:t>, such as a cost overrun, </a:t>
            </a:r>
            <a:r>
              <a:rPr lang="en-AU" b="1" dirty="0" smtClean="0">
                <a:latin typeface="Times New Roman" panose="02020603050405020304" pitchFamily="18" charset="0"/>
                <a:cs typeface="Times New Roman" panose="02020603050405020304" pitchFamily="18" charset="0"/>
              </a:rPr>
              <a:t>and</a:t>
            </a:r>
          </a:p>
          <a:p>
            <a:pPr marL="514350" indent="-514350" algn="just">
              <a:lnSpc>
                <a:spcPct val="100000"/>
              </a:lnSpc>
              <a:buAutoNum type="alphaLcParenBoth"/>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impact</a:t>
            </a:r>
            <a:r>
              <a:rPr lang="en-AU" b="1" dirty="0" smtClean="0">
                <a:latin typeface="Times New Roman" panose="02020603050405020304" pitchFamily="18" charset="0"/>
                <a:cs typeface="Times New Roman" panose="02020603050405020304" pitchFamily="18" charset="0"/>
              </a:rPr>
              <a:t>, which </a:t>
            </a:r>
            <a:r>
              <a:rPr lang="en-AU" b="1" dirty="0">
                <a:latin typeface="Times New Roman" panose="02020603050405020304" pitchFamily="18" charset="0"/>
                <a:cs typeface="Times New Roman" panose="02020603050405020304" pitchFamily="18" charset="0"/>
              </a:rPr>
              <a:t>is the degree of seriousness and the scale of </a:t>
            </a:r>
            <a:r>
              <a:rPr lang="en-AU" b="1" dirty="0" smtClean="0">
                <a:latin typeface="Times New Roman" panose="02020603050405020304" pitchFamily="18" charset="0"/>
                <a:cs typeface="Times New Roman" panose="02020603050405020304" pitchFamily="18" charset="0"/>
              </a:rPr>
              <a:t>the impact </a:t>
            </a:r>
            <a:r>
              <a:rPr lang="en-AU" b="1" dirty="0">
                <a:latin typeface="Times New Roman" panose="02020603050405020304" pitchFamily="18" charset="0"/>
                <a:cs typeface="Times New Roman" panose="02020603050405020304" pitchFamily="18" charset="0"/>
              </a:rPr>
              <a:t>on other activities if the undesirable thing happens.</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Using a mathematical description, a risk is described </a:t>
            </a:r>
            <a:r>
              <a:rPr lang="en-AU" b="1" dirty="0" smtClean="0">
                <a:latin typeface="Times New Roman" panose="02020603050405020304" pitchFamily="18" charset="0"/>
                <a:cs typeface="Times New Roman" panose="02020603050405020304" pitchFamily="18" charset="0"/>
              </a:rPr>
              <a:t>as follows</a:t>
            </a:r>
            <a:r>
              <a:rPr lang="en-AU" b="1" dirty="0">
                <a:latin typeface="Times New Roman" panose="02020603050405020304" pitchFamily="18" charset="0"/>
                <a:cs typeface="Times New Roman" panose="02020603050405020304" pitchFamily="18" charset="0"/>
              </a:rPr>
              <a:t>:</a:t>
            </a:r>
          </a:p>
          <a:p>
            <a:pPr marL="0" indent="0" algn="ctr">
              <a:lnSpc>
                <a:spcPct val="100000"/>
              </a:lnSpc>
              <a:buNone/>
            </a:pPr>
            <a:r>
              <a:rPr lang="en-AU" b="1" i="1" dirty="0">
                <a:solidFill>
                  <a:srgbClr val="FF0000"/>
                </a:solidFill>
                <a:latin typeface="Times New Roman" panose="02020603050405020304" pitchFamily="18" charset="0"/>
                <a:cs typeface="Times New Roman" panose="02020603050405020304" pitchFamily="18" charset="0"/>
              </a:rPr>
              <a:t>R=P×I</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Where </a:t>
            </a:r>
            <a:r>
              <a:rPr lang="en-AU" b="1" dirty="0">
                <a:latin typeface="Times New Roman" panose="02020603050405020304" pitchFamily="18" charset="0"/>
                <a:cs typeface="Times New Roman" panose="02020603050405020304" pitchFamily="18" charset="0"/>
              </a:rPr>
              <a:t>R is the degree of risk, within [0,1] P is </a:t>
            </a:r>
            <a:r>
              <a:rPr lang="en-AU" b="1" dirty="0" smtClean="0">
                <a:latin typeface="Times New Roman" panose="02020603050405020304" pitchFamily="18" charset="0"/>
                <a:cs typeface="Times New Roman" panose="02020603050405020304" pitchFamily="18" charset="0"/>
              </a:rPr>
              <a:t>the probability </a:t>
            </a:r>
            <a:r>
              <a:rPr lang="en-AU" b="1" dirty="0">
                <a:latin typeface="Times New Roman" panose="02020603050405020304" pitchFamily="18" charset="0"/>
                <a:cs typeface="Times New Roman" panose="02020603050405020304" pitchFamily="18" charset="0"/>
              </a:rPr>
              <a:t>of the risk occurring, within [0,1], I is </a:t>
            </a:r>
            <a:r>
              <a:rPr lang="en-AU" b="1" dirty="0" smtClean="0">
                <a:latin typeface="Times New Roman" panose="02020603050405020304" pitchFamily="18" charset="0"/>
                <a:cs typeface="Times New Roman" panose="02020603050405020304" pitchFamily="18" charset="0"/>
              </a:rPr>
              <a:t>the degree </a:t>
            </a:r>
            <a:r>
              <a:rPr lang="en-AU" b="1" dirty="0">
                <a:latin typeface="Times New Roman" panose="02020603050405020304" pitchFamily="18" charset="0"/>
                <a:cs typeface="Times New Roman" panose="02020603050405020304" pitchFamily="18" charset="0"/>
              </a:rPr>
              <a:t>of impact of the risk, which is defined as </a:t>
            </a:r>
            <a:r>
              <a:rPr lang="en-AU" b="1" dirty="0" smtClean="0">
                <a:latin typeface="Times New Roman" panose="02020603050405020304" pitchFamily="18" charset="0"/>
                <a:cs typeface="Times New Roman" panose="02020603050405020304" pitchFamily="18" charset="0"/>
              </a:rPr>
              <a:t>being within </a:t>
            </a:r>
            <a:r>
              <a:rPr lang="en-AU" b="1" dirty="0">
                <a:latin typeface="Times New Roman" panose="02020603050405020304" pitchFamily="18" charset="0"/>
                <a:cs typeface="Times New Roman" panose="02020603050405020304" pitchFamily="18" charset="0"/>
              </a:rPr>
              <a:t>[0,1]".</a:t>
            </a:r>
          </a:p>
        </p:txBody>
      </p:sp>
      <p:sp>
        <p:nvSpPr>
          <p:cNvPr id="4" name="Title 1"/>
          <p:cNvSpPr>
            <a:spLocks noGrp="1"/>
          </p:cNvSpPr>
          <p:nvPr>
            <p:ph type="title"/>
          </p:nvPr>
        </p:nvSpPr>
        <p:spPr>
          <a:xfrm>
            <a:off x="748048" y="-111394"/>
            <a:ext cx="10515600" cy="1325563"/>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INTRODUCTION TO PROJECT RISK (Cont’d…)</a:t>
            </a:r>
            <a:endParaRPr lang="en-US"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63259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3346" y="1536031"/>
            <a:ext cx="8293994" cy="3718550"/>
          </a:xfrm>
          <a:prstGeom prst="rect">
            <a:avLst/>
          </a:prstGeom>
        </p:spPr>
      </p:pic>
      <p:sp>
        <p:nvSpPr>
          <p:cNvPr id="9" name="Title 1"/>
          <p:cNvSpPr>
            <a:spLocks noGrp="1"/>
          </p:cNvSpPr>
          <p:nvPr>
            <p:ph type="title"/>
          </p:nvPr>
        </p:nvSpPr>
        <p:spPr>
          <a:xfrm>
            <a:off x="773806" y="0"/>
            <a:ext cx="10515600" cy="1325563"/>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INTRODUCTION TO PROJECT RISK (Cont’d…)</a:t>
            </a:r>
            <a:endParaRPr lang="en-US" sz="3600" b="1" dirty="0">
              <a:solidFill>
                <a:srgbClr val="002060"/>
              </a:solidFill>
              <a:latin typeface="Times New Roman" panose="02020603050405020304" pitchFamily="18" charset="0"/>
              <a:cs typeface="Times New Roman" panose="02020603050405020304" pitchFamily="18" charset="0"/>
            </a:endParaRPr>
          </a:p>
        </p:txBody>
      </p:sp>
      <p:sp>
        <p:nvSpPr>
          <p:cNvPr id="10" name="Text Box 2"/>
          <p:cNvSpPr txBox="1">
            <a:spLocks noChangeArrowheads="1"/>
          </p:cNvSpPr>
          <p:nvPr/>
        </p:nvSpPr>
        <p:spPr bwMode="auto">
          <a:xfrm>
            <a:off x="1967202" y="5196626"/>
            <a:ext cx="8326281" cy="11590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AU"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Fig: </a:t>
            </a:r>
            <a:r>
              <a:rPr kumimoji="0" lang="en-AU" sz="2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Risks have sources and impact objectives if untreated</a:t>
            </a:r>
            <a:endParaRPr kumimoji="0" 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1" name="Text Box 2"/>
          <p:cNvSpPr txBox="1">
            <a:spLocks noChangeArrowheads="1"/>
          </p:cNvSpPr>
          <p:nvPr/>
        </p:nvSpPr>
        <p:spPr bwMode="auto">
          <a:xfrm>
            <a:off x="5127942" y="5870722"/>
            <a:ext cx="2448515" cy="19624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kumimoji="0" lang="en-AU"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Source: [3] </a:t>
            </a:r>
            <a:endParaRPr lang="en-AU" sz="2400" dirty="0"/>
          </a:p>
        </p:txBody>
      </p:sp>
    </p:spTree>
    <p:extLst>
      <p:ext uri="{BB962C8B-B14F-4D97-AF65-F5344CB8AC3E}">
        <p14:creationId xmlns:p14="http://schemas.microsoft.com/office/powerpoint/2010/main" val="21135425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380" y="-137151"/>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NATURE OF PROJECT RISK </a:t>
            </a:r>
          </a:p>
        </p:txBody>
      </p:sp>
      <p:sp>
        <p:nvSpPr>
          <p:cNvPr id="3" name="Content Placeholder 2"/>
          <p:cNvSpPr>
            <a:spLocks noGrp="1"/>
          </p:cNvSpPr>
          <p:nvPr>
            <p:ph idx="1"/>
          </p:nvPr>
        </p:nvSpPr>
        <p:spPr>
          <a:xfrm>
            <a:off x="516228" y="975620"/>
            <a:ext cx="10160357" cy="5077450"/>
          </a:xfrm>
        </p:spPr>
        <p:txBody>
          <a:bodyPr>
            <a:normAutofit/>
          </a:bodyPr>
          <a:lstStyle/>
          <a:p>
            <a:pPr marL="0" indent="0" latinLnBrk="1">
              <a:buNone/>
            </a:pPr>
            <a:r>
              <a:rPr lang="en-US" b="1" dirty="0" smtClean="0">
                <a:solidFill>
                  <a:srgbClr val="FF0000"/>
                </a:solidFill>
                <a:latin typeface="Times New Roman" panose="02020603050405020304" pitchFamily="18" charset="0"/>
                <a:cs typeface="Times New Roman" panose="02020603050405020304" pitchFamily="18" charset="0"/>
              </a:rPr>
              <a:t>1. Nation/Region </a:t>
            </a:r>
          </a:p>
          <a:p>
            <a:pPr algn="just" latinLnBrk="1">
              <a:buFont typeface="Wingdings" panose="05000000000000000000" pitchFamily="2" charset="2"/>
              <a:buChar char="Ø"/>
            </a:pPr>
            <a:r>
              <a:rPr lang="en-US" b="1" i="1" dirty="0" smtClean="0">
                <a:solidFill>
                  <a:srgbClr val="0070C0"/>
                </a:solidFill>
                <a:latin typeface="Times New Roman" panose="02020603050405020304" pitchFamily="18" charset="0"/>
                <a:cs typeface="Times New Roman" panose="02020603050405020304" pitchFamily="18" charset="0"/>
              </a:rPr>
              <a:t>Political </a:t>
            </a:r>
            <a:r>
              <a:rPr lang="en-US" b="1" i="1" dirty="0">
                <a:solidFill>
                  <a:srgbClr val="0070C0"/>
                </a:solidFill>
                <a:latin typeface="Times New Roman" panose="02020603050405020304" pitchFamily="18" charset="0"/>
                <a:cs typeface="Times New Roman" panose="02020603050405020304" pitchFamily="18" charset="0"/>
              </a:rPr>
              <a:t>situation</a:t>
            </a:r>
            <a:r>
              <a:rPr lang="en-US" b="1" dirty="0">
                <a:solidFill>
                  <a:srgbClr val="0070C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war, revolution, civil disorders inconsistency of government policy. </a:t>
            </a:r>
            <a:endParaRPr lang="en-AU" b="1" dirty="0" smtClean="0">
              <a:effectLst/>
              <a:latin typeface="Times New Roman" panose="02020603050405020304" pitchFamily="18" charset="0"/>
              <a:cs typeface="Times New Roman" panose="02020603050405020304" pitchFamily="18" charset="0"/>
            </a:endParaRPr>
          </a:p>
          <a:p>
            <a:pPr algn="just" latinLnBrk="1">
              <a:buFont typeface="Wingdings" panose="05000000000000000000" pitchFamily="2" charset="2"/>
              <a:buChar char="Ø"/>
            </a:pPr>
            <a:r>
              <a:rPr lang="en-US" b="1" i="1" dirty="0" smtClean="0">
                <a:solidFill>
                  <a:srgbClr val="0070C0"/>
                </a:solidFill>
                <a:latin typeface="Times New Roman" panose="02020603050405020304" pitchFamily="18" charset="0"/>
                <a:cs typeface="Times New Roman" panose="02020603050405020304" pitchFamily="18" charset="0"/>
              </a:rPr>
              <a:t>Economical </a:t>
            </a:r>
            <a:r>
              <a:rPr lang="en-US" b="1" i="1" dirty="0">
                <a:solidFill>
                  <a:srgbClr val="0070C0"/>
                </a:solidFill>
                <a:latin typeface="Times New Roman" panose="02020603050405020304" pitchFamily="18" charset="0"/>
                <a:cs typeface="Times New Roman" panose="02020603050405020304" pitchFamily="18" charset="0"/>
              </a:rPr>
              <a:t>and Financial Situation</a:t>
            </a:r>
            <a:r>
              <a:rPr lang="en-US" b="1" dirty="0">
                <a:solidFill>
                  <a:srgbClr val="0070C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GNP decreases, </a:t>
            </a:r>
            <a:r>
              <a:rPr lang="en-US" b="1" dirty="0" smtClean="0">
                <a:latin typeface="Times New Roman" panose="02020603050405020304" pitchFamily="18" charset="0"/>
                <a:cs typeface="Times New Roman" panose="02020603050405020304" pitchFamily="18" charset="0"/>
              </a:rPr>
              <a:t>                 incompatible </a:t>
            </a:r>
            <a:r>
              <a:rPr lang="en-US" b="1" dirty="0">
                <a:latin typeface="Times New Roman" panose="02020603050405020304" pitchFamily="18" charset="0"/>
                <a:cs typeface="Times New Roman" panose="02020603050405020304" pitchFamily="18" charset="0"/>
              </a:rPr>
              <a:t>GNP, per capita,    interest rate fluctuation, Inflation rate </a:t>
            </a:r>
            <a:r>
              <a:rPr lang="en-US" b="1" dirty="0" smtClean="0">
                <a:latin typeface="Times New Roman" panose="02020603050405020304" pitchFamily="18" charset="0"/>
                <a:cs typeface="Times New Roman" panose="02020603050405020304" pitchFamily="18" charset="0"/>
              </a:rPr>
              <a:t>   increasing</a:t>
            </a:r>
            <a:r>
              <a:rPr lang="en-US" b="1" dirty="0">
                <a:latin typeface="Times New Roman" panose="02020603050405020304" pitchFamily="18" charset="0"/>
                <a:cs typeface="Times New Roman" panose="02020603050405020304" pitchFamily="18" charset="0"/>
              </a:rPr>
              <a:t>, Currency exchange rate fluctuation, tax </a:t>
            </a:r>
            <a:r>
              <a:rPr lang="en-US" b="1" dirty="0" smtClean="0">
                <a:latin typeface="Times New Roman" panose="02020603050405020304" pitchFamily="18" charset="0"/>
                <a:cs typeface="Times New Roman" panose="02020603050405020304" pitchFamily="18" charset="0"/>
              </a:rPr>
              <a:t>    rate  increasing</a:t>
            </a:r>
            <a:r>
              <a:rPr lang="en-US" b="1" dirty="0">
                <a:latin typeface="Times New Roman" panose="02020603050405020304" pitchFamily="18" charset="0"/>
                <a:cs typeface="Times New Roman" panose="02020603050405020304" pitchFamily="18" charset="0"/>
              </a:rPr>
              <a:t>.</a:t>
            </a:r>
            <a:endParaRPr lang="en-AU" b="1" dirty="0" smtClean="0">
              <a:effectLst/>
              <a:latin typeface="Times New Roman" panose="02020603050405020304" pitchFamily="18" charset="0"/>
              <a:cs typeface="Times New Roman" panose="02020603050405020304" pitchFamily="18" charset="0"/>
            </a:endParaRPr>
          </a:p>
          <a:p>
            <a:pPr algn="just" latinLnBrk="1">
              <a:buFont typeface="Wingdings" panose="05000000000000000000" pitchFamily="2" charset="2"/>
              <a:buChar char="Ø"/>
            </a:pPr>
            <a:r>
              <a:rPr lang="en-US" b="1" i="1" dirty="0" smtClean="0">
                <a:solidFill>
                  <a:srgbClr val="0070C0"/>
                </a:solidFill>
                <a:latin typeface="Times New Roman" panose="02020603050405020304" pitchFamily="18" charset="0"/>
                <a:cs typeface="Times New Roman" panose="02020603050405020304" pitchFamily="18" charset="0"/>
              </a:rPr>
              <a:t>Social </a:t>
            </a:r>
            <a:r>
              <a:rPr lang="en-US" b="1" i="1" dirty="0">
                <a:solidFill>
                  <a:srgbClr val="0070C0"/>
                </a:solidFill>
                <a:latin typeface="Times New Roman" panose="02020603050405020304" pitchFamily="18" charset="0"/>
                <a:cs typeface="Times New Roman" panose="02020603050405020304" pitchFamily="18" charset="0"/>
              </a:rPr>
              <a:t>Environment</a:t>
            </a:r>
            <a:r>
              <a:rPr lang="en-US" b="1" dirty="0">
                <a:solidFill>
                  <a:srgbClr val="0070C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Language barrier, Religious </a:t>
            </a:r>
            <a:r>
              <a:rPr lang="en-US" b="1" dirty="0" smtClean="0">
                <a:latin typeface="Times New Roman" panose="02020603050405020304" pitchFamily="18" charset="0"/>
                <a:cs typeface="Times New Roman" panose="02020603050405020304" pitchFamily="18" charset="0"/>
              </a:rPr>
              <a:t>inconsistency, </a:t>
            </a:r>
            <a:r>
              <a:rPr lang="en-US" b="1" dirty="0">
                <a:latin typeface="Times New Roman" panose="02020603050405020304" pitchFamily="18" charset="0"/>
                <a:cs typeface="Times New Roman" panose="02020603050405020304" pitchFamily="18" charset="0"/>
              </a:rPr>
              <a:t>Culture tradition differences, insecurity and crime, Pestilence, </a:t>
            </a:r>
            <a:r>
              <a:rPr lang="en-US" b="1" dirty="0" smtClean="0">
                <a:latin typeface="Times New Roman" panose="02020603050405020304" pitchFamily="18" charset="0"/>
                <a:cs typeface="Times New Roman" panose="02020603050405020304" pitchFamily="18" charset="0"/>
              </a:rPr>
              <a:t> Bribe </a:t>
            </a:r>
            <a:r>
              <a:rPr lang="en-US" b="1" dirty="0">
                <a:latin typeface="Times New Roman" panose="02020603050405020304" pitchFamily="18" charset="0"/>
                <a:cs typeface="Times New Roman" panose="02020603050405020304" pitchFamily="18" charset="0"/>
              </a:rPr>
              <a:t>and corruption, Popular in informal relationships, </a:t>
            </a:r>
            <a:r>
              <a:rPr lang="en-US" b="1" dirty="0" smtClean="0">
                <a:latin typeface="Times New Roman" panose="02020603050405020304" pitchFamily="18" charset="0"/>
                <a:cs typeface="Times New Roman" panose="02020603050405020304" pitchFamily="18" charset="0"/>
              </a:rPr>
              <a:t>           brotherhood</a:t>
            </a:r>
            <a:r>
              <a:rPr lang="en-US" b="1" dirty="0">
                <a:latin typeface="Times New Roman" panose="02020603050405020304" pitchFamily="18" charset="0"/>
                <a:cs typeface="Times New Roman" panose="02020603050405020304" pitchFamily="18" charset="0"/>
              </a:rPr>
              <a:t>.</a:t>
            </a:r>
            <a:endParaRPr lang="en-AU" b="1" dirty="0" smtClean="0">
              <a:effectLst/>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16837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8494" y="962740"/>
            <a:ext cx="10204093" cy="6036928"/>
          </a:xfrm>
        </p:spPr>
        <p:txBody>
          <a:bodyPr>
            <a:normAutofit fontScale="92500" lnSpcReduction="20000"/>
          </a:bodyPr>
          <a:lstStyle/>
          <a:p>
            <a:pPr marL="0" lvl="3" indent="0" algn="just" latinLnBrk="1">
              <a:spcBef>
                <a:spcPts val="1000"/>
              </a:spcBef>
              <a:buNone/>
            </a:pPr>
            <a:r>
              <a:rPr lang="en-US" sz="3000" b="1" dirty="0" smtClean="0">
                <a:solidFill>
                  <a:srgbClr val="FF0000"/>
                </a:solidFill>
                <a:latin typeface="Times New Roman" panose="02020603050405020304" pitchFamily="18" charset="0"/>
                <a:cs typeface="Times New Roman" panose="02020603050405020304" pitchFamily="18" charset="0"/>
              </a:rPr>
              <a:t>2. Construction industry</a:t>
            </a:r>
            <a:endParaRPr lang="en-AU" sz="3000" b="1" dirty="0" smtClean="0">
              <a:solidFill>
                <a:srgbClr val="FF0000"/>
              </a:solidFill>
              <a:latin typeface="Times New Roman" panose="02020603050405020304" pitchFamily="18" charset="0"/>
              <a:cs typeface="Times New Roman" panose="02020603050405020304" pitchFamily="18" charset="0"/>
            </a:endParaRPr>
          </a:p>
          <a:p>
            <a:pPr algn="just" latinLnBrk="1">
              <a:lnSpc>
                <a:spcPct val="120000"/>
              </a:lnSpc>
              <a:buFont typeface="Wingdings" panose="05000000000000000000" pitchFamily="2" charset="2"/>
              <a:buChar char="Ø"/>
            </a:pPr>
            <a:r>
              <a:rPr lang="en-US" sz="3000" b="1" dirty="0">
                <a:solidFill>
                  <a:srgbClr val="0070C0"/>
                </a:solidFill>
                <a:latin typeface="Times New Roman" panose="02020603050405020304" pitchFamily="18" charset="0"/>
                <a:cs typeface="Times New Roman" panose="02020603050405020304" pitchFamily="18" charset="0"/>
              </a:rPr>
              <a:t>Market fluctuations- </a:t>
            </a:r>
            <a:r>
              <a:rPr lang="en-US" sz="3000" b="1" dirty="0">
                <a:latin typeface="Times New Roman" panose="02020603050405020304" pitchFamily="18" charset="0"/>
                <a:cs typeface="Times New Roman" panose="02020603050405020304" pitchFamily="18" charset="0"/>
              </a:rPr>
              <a:t>demanding decreasing structure changes.</a:t>
            </a:r>
            <a:endParaRPr lang="en-AU" sz="3000" b="1" dirty="0">
              <a:latin typeface="Times New Roman" panose="02020603050405020304" pitchFamily="18" charset="0"/>
              <a:cs typeface="Times New Roman" panose="02020603050405020304" pitchFamily="18" charset="0"/>
            </a:endParaRPr>
          </a:p>
          <a:p>
            <a:pPr algn="just">
              <a:lnSpc>
                <a:spcPct val="120000"/>
              </a:lnSpc>
              <a:buFont typeface="Wingdings" panose="05000000000000000000" pitchFamily="2" charset="2"/>
              <a:buChar char="Ø"/>
            </a:pPr>
            <a:r>
              <a:rPr lang="en-US" sz="3000" b="1" dirty="0">
                <a:solidFill>
                  <a:srgbClr val="0070C0"/>
                </a:solidFill>
                <a:latin typeface="Times New Roman" panose="02020603050405020304" pitchFamily="18" charset="0"/>
                <a:cs typeface="Times New Roman" panose="02020603050405020304" pitchFamily="18" charset="0"/>
              </a:rPr>
              <a:t>Law and Regulations- </a:t>
            </a:r>
            <a:r>
              <a:rPr lang="en-US" sz="3000" b="1" dirty="0">
                <a:latin typeface="Times New Roman" panose="02020603050405020304" pitchFamily="18" charset="0"/>
                <a:cs typeface="Times New Roman" panose="02020603050405020304" pitchFamily="18" charset="0"/>
              </a:rPr>
              <a:t>Incompatible arbitration system, complex planning approval and permit procedures, Import/export restrictions constraints on employment and materials availabilities, monetary restrictions.</a:t>
            </a:r>
            <a:endParaRPr lang="en-AU" sz="3000" b="1" dirty="0">
              <a:latin typeface="Times New Roman" panose="02020603050405020304" pitchFamily="18" charset="0"/>
              <a:cs typeface="Times New Roman" panose="02020603050405020304" pitchFamily="18" charset="0"/>
            </a:endParaRPr>
          </a:p>
          <a:p>
            <a:pPr algn="just" latinLnBrk="1">
              <a:lnSpc>
                <a:spcPct val="120000"/>
              </a:lnSpc>
              <a:buFont typeface="Wingdings" panose="05000000000000000000" pitchFamily="2" charset="2"/>
              <a:buChar char="Ø"/>
            </a:pPr>
            <a:r>
              <a:rPr lang="en-US" sz="3000" b="1" dirty="0">
                <a:solidFill>
                  <a:srgbClr val="0070C0"/>
                </a:solidFill>
                <a:latin typeface="Times New Roman" panose="02020603050405020304" pitchFamily="18" charset="0"/>
                <a:cs typeface="Times New Roman" panose="02020603050405020304" pitchFamily="18" charset="0"/>
              </a:rPr>
              <a:t>Standards and codes- </a:t>
            </a:r>
            <a:r>
              <a:rPr lang="en-US" sz="3000" b="1" dirty="0">
                <a:latin typeface="Times New Roman" panose="02020603050405020304" pitchFamily="18" charset="0"/>
                <a:cs typeface="Times New Roman" panose="02020603050405020304" pitchFamily="18" charset="0"/>
              </a:rPr>
              <a:t>inconsistencies in design/construction, </a:t>
            </a:r>
            <a:r>
              <a:rPr lang="en-US" sz="3000" b="1" dirty="0" smtClean="0">
                <a:latin typeface="Times New Roman" panose="02020603050405020304" pitchFamily="18" charset="0"/>
                <a:cs typeface="Times New Roman" panose="02020603050405020304" pitchFamily="18" charset="0"/>
              </a:rPr>
              <a:t>         Differences </a:t>
            </a:r>
            <a:r>
              <a:rPr lang="en-US" sz="3000" b="1" dirty="0">
                <a:latin typeface="Times New Roman" panose="02020603050405020304" pitchFamily="18" charset="0"/>
                <a:cs typeface="Times New Roman" panose="02020603050405020304" pitchFamily="18" charset="0"/>
              </a:rPr>
              <a:t>in safety and health care, Pollutions and nuisances.</a:t>
            </a:r>
            <a:endParaRPr lang="en-AU" sz="3000" b="1" dirty="0">
              <a:latin typeface="Times New Roman" panose="02020603050405020304" pitchFamily="18" charset="0"/>
              <a:cs typeface="Times New Roman" panose="02020603050405020304" pitchFamily="18" charset="0"/>
            </a:endParaRPr>
          </a:p>
          <a:p>
            <a:pPr algn="just" latinLnBrk="1">
              <a:lnSpc>
                <a:spcPct val="120000"/>
              </a:lnSpc>
              <a:buFont typeface="Wingdings" panose="05000000000000000000" pitchFamily="2" charset="2"/>
              <a:buChar char="Ø"/>
            </a:pPr>
            <a:r>
              <a:rPr lang="en-US" sz="3000" b="1" dirty="0" smtClean="0">
                <a:solidFill>
                  <a:srgbClr val="0070C0"/>
                </a:solidFill>
                <a:latin typeface="Times New Roman" panose="02020603050405020304" pitchFamily="18" charset="0"/>
                <a:cs typeface="Times New Roman" panose="02020603050405020304" pitchFamily="18" charset="0"/>
              </a:rPr>
              <a:t>Contract </a:t>
            </a:r>
            <a:r>
              <a:rPr lang="en-US" sz="3000" b="1" dirty="0">
                <a:solidFill>
                  <a:srgbClr val="0070C0"/>
                </a:solidFill>
                <a:latin typeface="Times New Roman" panose="02020603050405020304" pitchFamily="18" charset="0"/>
                <a:cs typeface="Times New Roman" panose="02020603050405020304" pitchFamily="18" charset="0"/>
              </a:rPr>
              <a:t>system- </a:t>
            </a:r>
            <a:r>
              <a:rPr lang="en-US" sz="3000" b="1" dirty="0">
                <a:latin typeface="Times New Roman" panose="02020603050405020304" pitchFamily="18" charset="0"/>
                <a:cs typeface="Times New Roman" panose="02020603050405020304" pitchFamily="18" charset="0"/>
              </a:rPr>
              <a:t>Nonstandard contract form, difference in </a:t>
            </a:r>
            <a:r>
              <a:rPr lang="en-US" sz="3000" b="1" dirty="0" smtClean="0">
                <a:latin typeface="Times New Roman" panose="02020603050405020304" pitchFamily="18" charset="0"/>
                <a:cs typeface="Times New Roman" panose="02020603050405020304" pitchFamily="18" charset="0"/>
              </a:rPr>
              <a:t>       legal    relationship </a:t>
            </a:r>
            <a:r>
              <a:rPr lang="en-US" sz="3000" b="1" dirty="0">
                <a:latin typeface="Times New Roman" panose="02020603050405020304" pitchFamily="18" charset="0"/>
                <a:cs typeface="Times New Roman" panose="02020603050405020304" pitchFamily="18" charset="0"/>
              </a:rPr>
              <a:t>between partners, Unfamiliar with contract conditions for claims and litigations, differences in </a:t>
            </a:r>
            <a:r>
              <a:rPr lang="en-US" sz="3000" b="1" dirty="0" smtClean="0">
                <a:latin typeface="Times New Roman" panose="02020603050405020304" pitchFamily="18" charset="0"/>
                <a:cs typeface="Times New Roman" panose="02020603050405020304" pitchFamily="18" charset="0"/>
              </a:rPr>
              <a:t>defective        </a:t>
            </a:r>
            <a:r>
              <a:rPr lang="en-US" sz="3000" b="1" dirty="0">
                <a:latin typeface="Times New Roman" panose="02020603050405020304" pitchFamily="18" charset="0"/>
                <a:cs typeface="Times New Roman" panose="02020603050405020304" pitchFamily="18" charset="0"/>
              </a:rPr>
              <a:t>liabilities, special local requirements.</a:t>
            </a:r>
            <a:endParaRPr lang="en-AU" sz="3000"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dirty="0"/>
          </a:p>
        </p:txBody>
      </p:sp>
      <p:sp>
        <p:nvSpPr>
          <p:cNvPr id="4" name="Title 1"/>
          <p:cNvSpPr>
            <a:spLocks noGrp="1"/>
          </p:cNvSpPr>
          <p:nvPr>
            <p:ph type="title"/>
          </p:nvPr>
        </p:nvSpPr>
        <p:spPr>
          <a:xfrm>
            <a:off x="142741" y="-162909"/>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NATURE OF PROJECT </a:t>
            </a:r>
            <a:r>
              <a:rPr lang="en-AU" sz="3600" b="1" dirty="0" smtClean="0">
                <a:solidFill>
                  <a:srgbClr val="002060"/>
                </a:solidFill>
                <a:latin typeface="Times New Roman" panose="02020603050405020304" pitchFamily="18" charset="0"/>
                <a:cs typeface="Times New Roman" panose="02020603050405020304" pitchFamily="18" charset="0"/>
              </a:rPr>
              <a:t>RISK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19564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711" y="892196"/>
            <a:ext cx="10515600" cy="5392693"/>
          </a:xfrm>
        </p:spPr>
        <p:txBody>
          <a:bodyPr>
            <a:normAutofit/>
          </a:bodyPr>
          <a:lstStyle/>
          <a:p>
            <a:pPr marL="1371600" lvl="3" indent="0" latinLnBrk="1">
              <a:buNone/>
            </a:pPr>
            <a:endParaRPr lang="en-US" b="1" dirty="0"/>
          </a:p>
          <a:p>
            <a:pPr marL="0" indent="0" algn="just" latinLnBrk="1">
              <a:buNone/>
            </a:pPr>
            <a:r>
              <a:rPr lang="en-AU" b="1" dirty="0" smtClean="0">
                <a:solidFill>
                  <a:srgbClr val="FF0000"/>
                </a:solidFill>
                <a:latin typeface="Times New Roman" panose="02020603050405020304" pitchFamily="18" charset="0"/>
                <a:cs typeface="Times New Roman" panose="02020603050405020304" pitchFamily="18" charset="0"/>
              </a:rPr>
              <a:t>3. Company </a:t>
            </a:r>
            <a:endParaRPr lang="en-AU" b="1" dirty="0">
              <a:solidFill>
                <a:srgbClr val="FF0000"/>
              </a:solidFill>
              <a:latin typeface="Times New Roman" panose="02020603050405020304" pitchFamily="18" charset="0"/>
              <a:cs typeface="Times New Roman" panose="02020603050405020304" pitchFamily="18" charset="0"/>
            </a:endParaRPr>
          </a:p>
          <a:p>
            <a:pPr algn="just" latinLnBrk="1">
              <a:buFont typeface="Wingdings" panose="05000000000000000000" pitchFamily="2" charset="2"/>
              <a:buChar char="Ø"/>
            </a:pPr>
            <a:r>
              <a:rPr lang="en-US" b="1" i="1" dirty="0" smtClean="0">
                <a:solidFill>
                  <a:schemeClr val="accent1"/>
                </a:solidFill>
                <a:latin typeface="Times New Roman" panose="02020603050405020304" pitchFamily="18" charset="0"/>
                <a:cs typeface="Times New Roman" panose="02020603050405020304" pitchFamily="18" charset="0"/>
              </a:rPr>
              <a:t>Employer/Owner</a:t>
            </a:r>
            <a:r>
              <a:rPr lang="en-US" b="1" dirty="0" smtClean="0">
                <a:solidFill>
                  <a:schemeClr val="accent1"/>
                </a:solidFill>
                <a:latin typeface="Times New Roman" panose="02020603050405020304" pitchFamily="18" charset="0"/>
                <a:cs typeface="Times New Roman" panose="02020603050405020304" pitchFamily="18" charset="0"/>
              </a:rPr>
              <a:t>-</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Unclear requirements, funding </a:t>
            </a:r>
            <a:r>
              <a:rPr lang="en-US" b="1" dirty="0" smtClean="0">
                <a:latin typeface="Times New Roman" panose="02020603050405020304" pitchFamily="18" charset="0"/>
                <a:cs typeface="Times New Roman" panose="02020603050405020304" pitchFamily="18" charset="0"/>
              </a:rPr>
              <a:t>shortages,               disadvantaged </a:t>
            </a:r>
            <a:r>
              <a:rPr lang="en-US" b="1" dirty="0">
                <a:latin typeface="Times New Roman" panose="02020603050405020304" pitchFamily="18" charset="0"/>
                <a:cs typeface="Times New Roman" panose="02020603050405020304" pitchFamily="18" charset="0"/>
              </a:rPr>
              <a:t>contracts</a:t>
            </a:r>
            <a:endParaRPr lang="en-AU" b="1" dirty="0" smtClean="0">
              <a:effectLst/>
              <a:latin typeface="Times New Roman" panose="02020603050405020304" pitchFamily="18" charset="0"/>
              <a:cs typeface="Times New Roman" panose="02020603050405020304" pitchFamily="18" charset="0"/>
            </a:endParaRPr>
          </a:p>
          <a:p>
            <a:pPr algn="just" latinLnBrk="1">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i="1" dirty="0" smtClean="0">
                <a:solidFill>
                  <a:schemeClr val="accent1"/>
                </a:solidFill>
                <a:latin typeface="Times New Roman" panose="02020603050405020304" pitchFamily="18" charset="0"/>
                <a:cs typeface="Times New Roman" panose="02020603050405020304" pitchFamily="18" charset="0"/>
              </a:rPr>
              <a:t>Architect</a:t>
            </a:r>
            <a:r>
              <a:rPr lang="en-US" b="1" dirty="0" smtClean="0">
                <a:solidFill>
                  <a:schemeClr val="accent1"/>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Unclear detail design or specifications, Unfamiliar </a:t>
            </a:r>
            <a:r>
              <a:rPr lang="en-US" b="1" dirty="0" smtClean="0">
                <a:latin typeface="Times New Roman" panose="02020603050405020304" pitchFamily="18" charset="0"/>
                <a:cs typeface="Times New Roman" panose="02020603050405020304" pitchFamily="18" charset="0"/>
              </a:rPr>
              <a:t>with        </a:t>
            </a:r>
            <a:r>
              <a:rPr lang="en-US" b="1" dirty="0">
                <a:latin typeface="Times New Roman" panose="02020603050405020304" pitchFamily="18" charset="0"/>
                <a:cs typeface="Times New Roman" panose="02020603050405020304" pitchFamily="18" charset="0"/>
              </a:rPr>
              <a:t>local standards and codes, Lack of interaction with construction </a:t>
            </a:r>
            <a:r>
              <a:rPr lang="en-US" b="1" dirty="0" smtClean="0">
                <a:latin typeface="Times New Roman" panose="02020603050405020304" pitchFamily="18" charset="0"/>
                <a:cs typeface="Times New Roman" panose="02020603050405020304" pitchFamily="18" charset="0"/>
              </a:rPr>
              <a:t>        method</a:t>
            </a:r>
            <a:endParaRPr lang="en-AU" b="1" dirty="0" smtClean="0">
              <a:effectLst/>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b="1" i="1" dirty="0" smtClean="0">
                <a:solidFill>
                  <a:schemeClr val="accent1"/>
                </a:solidFill>
                <a:latin typeface="Times New Roman" panose="02020603050405020304" pitchFamily="18" charset="0"/>
                <a:cs typeface="Times New Roman" panose="02020603050405020304" pitchFamily="18" charset="0"/>
              </a:rPr>
              <a:t>Labor </a:t>
            </a:r>
            <a:r>
              <a:rPr lang="en-US" b="1" i="1" dirty="0">
                <a:solidFill>
                  <a:schemeClr val="accent1"/>
                </a:solidFill>
                <a:latin typeface="Times New Roman" panose="02020603050405020304" pitchFamily="18" charset="0"/>
                <a:cs typeface="Times New Roman" panose="02020603050405020304" pitchFamily="18" charset="0"/>
              </a:rPr>
              <a:t>and Sub contractors</a:t>
            </a:r>
            <a:r>
              <a:rPr lang="en-US" b="1" dirty="0">
                <a:solidFill>
                  <a:schemeClr val="accent1"/>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Direct labor disturbances, Unfavorable sub contractors. </a:t>
            </a:r>
            <a:endParaRPr lang="en-AU" b="1" dirty="0" smtClean="0">
              <a:effectLst/>
              <a:latin typeface="Times New Roman" panose="02020603050405020304" pitchFamily="18" charset="0"/>
              <a:cs typeface="Times New Roman" panose="02020603050405020304" pitchFamily="18" charset="0"/>
            </a:endParaRPr>
          </a:p>
          <a:p>
            <a:pPr algn="just"/>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83653" y="133304"/>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NATURE OF PROJECT </a:t>
            </a:r>
            <a:r>
              <a:rPr lang="en-AU" sz="3600" b="1" dirty="0" smtClean="0">
                <a:solidFill>
                  <a:srgbClr val="002060"/>
                </a:solidFill>
                <a:latin typeface="Times New Roman" panose="02020603050405020304" pitchFamily="18" charset="0"/>
                <a:cs typeface="Times New Roman" panose="02020603050405020304" pitchFamily="18" charset="0"/>
              </a:rPr>
              <a:t>RISK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19831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318" y="1091528"/>
            <a:ext cx="10083085" cy="5766472"/>
          </a:xfrm>
        </p:spPr>
        <p:txBody>
          <a:bodyPr>
            <a:normAutofit/>
          </a:bodyPr>
          <a:lstStyle/>
          <a:p>
            <a:pPr marL="0" indent="0" algn="just" latinLnBrk="1">
              <a:buNone/>
            </a:pPr>
            <a:r>
              <a:rPr lang="en-US" sz="3000" b="1" dirty="0">
                <a:solidFill>
                  <a:srgbClr val="FF0000"/>
                </a:solidFill>
                <a:latin typeface="Times New Roman" panose="02020603050405020304" pitchFamily="18" charset="0"/>
                <a:cs typeface="Times New Roman" panose="02020603050405020304" pitchFamily="18" charset="0"/>
              </a:rPr>
              <a:t>4. Internal </a:t>
            </a:r>
          </a:p>
          <a:p>
            <a:pPr algn="just" latinLnBrk="1">
              <a:lnSpc>
                <a:spcPct val="120000"/>
              </a:lnSpc>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Cash </a:t>
            </a:r>
            <a:r>
              <a:rPr lang="en-US" sz="3000" b="1" dirty="0">
                <a:latin typeface="Times New Roman" panose="02020603050405020304" pitchFamily="18" charset="0"/>
                <a:cs typeface="Times New Roman" panose="02020603050405020304" pitchFamily="18" charset="0"/>
              </a:rPr>
              <a:t>flow unbalance, Human resources shortages, affecting </a:t>
            </a:r>
            <a:r>
              <a:rPr lang="en-US" sz="3000" b="1" dirty="0" smtClean="0">
                <a:latin typeface="Times New Roman" panose="02020603050405020304" pitchFamily="18" charset="0"/>
                <a:cs typeface="Times New Roman" panose="02020603050405020304" pitchFamily="18" charset="0"/>
              </a:rPr>
              <a:t> other </a:t>
            </a:r>
            <a:r>
              <a:rPr lang="en-US" sz="3000" b="1" dirty="0">
                <a:latin typeface="Times New Roman" panose="02020603050405020304" pitchFamily="18" charset="0"/>
                <a:cs typeface="Times New Roman" panose="02020603050405020304" pitchFamily="18" charset="0"/>
              </a:rPr>
              <a:t>projects productivity </a:t>
            </a:r>
            <a:r>
              <a:rPr lang="en-US" sz="3000" b="1" dirty="0" smtClean="0">
                <a:latin typeface="Times New Roman" panose="02020603050405020304" pitchFamily="18" charset="0"/>
                <a:cs typeface="Times New Roman" panose="02020603050405020304" pitchFamily="18" charset="0"/>
              </a:rPr>
              <a:t>decreases.</a:t>
            </a:r>
            <a:endParaRPr lang="en-AU" sz="3000" b="1" dirty="0">
              <a:latin typeface="Times New Roman" panose="02020603050405020304" pitchFamily="18" charset="0"/>
              <a:cs typeface="Times New Roman" panose="02020603050405020304" pitchFamily="18" charset="0"/>
            </a:endParaRPr>
          </a:p>
          <a:p>
            <a:pPr marL="0" indent="0" algn="just" latinLnBrk="1">
              <a:buNone/>
            </a:pPr>
            <a:r>
              <a:rPr lang="en-AU" sz="3000" b="1" dirty="0">
                <a:solidFill>
                  <a:srgbClr val="FF0000"/>
                </a:solidFill>
                <a:latin typeface="Times New Roman" panose="02020603050405020304" pitchFamily="18" charset="0"/>
                <a:cs typeface="Times New Roman" panose="02020603050405020304" pitchFamily="18" charset="0"/>
              </a:rPr>
              <a:t>5. </a:t>
            </a:r>
            <a:r>
              <a:rPr lang="en-US" sz="3000" b="1" dirty="0">
                <a:solidFill>
                  <a:srgbClr val="FF0000"/>
                </a:solidFill>
                <a:latin typeface="Times New Roman" panose="02020603050405020304" pitchFamily="18" charset="0"/>
                <a:cs typeface="Times New Roman" panose="02020603050405020304" pitchFamily="18" charset="0"/>
              </a:rPr>
              <a:t>Materials and </a:t>
            </a:r>
            <a:r>
              <a:rPr lang="en-US" sz="3000" b="1" dirty="0" smtClean="0">
                <a:solidFill>
                  <a:srgbClr val="FF0000"/>
                </a:solidFill>
                <a:latin typeface="Times New Roman" panose="02020603050405020304" pitchFamily="18" charset="0"/>
                <a:cs typeface="Times New Roman" panose="02020603050405020304" pitchFamily="18" charset="0"/>
              </a:rPr>
              <a:t>Equipment</a:t>
            </a:r>
            <a:endParaRPr lang="en-AU" sz="3000" b="1" dirty="0">
              <a:solidFill>
                <a:srgbClr val="FF0000"/>
              </a:solidFill>
              <a:latin typeface="Times New Roman" panose="02020603050405020304" pitchFamily="18" charset="0"/>
              <a:cs typeface="Times New Roman" panose="02020603050405020304" pitchFamily="18" charset="0"/>
            </a:endParaRPr>
          </a:p>
          <a:p>
            <a:pPr algn="just">
              <a:lnSpc>
                <a:spcPct val="12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Unfavorable sub-suppliers, default supply of materials, equipment and plants</a:t>
            </a:r>
            <a:r>
              <a:rPr lang="en-US" sz="3000" b="1" dirty="0" smtClean="0">
                <a:latin typeface="Times New Roman" panose="02020603050405020304" pitchFamily="18" charset="0"/>
                <a:cs typeface="Times New Roman" panose="02020603050405020304" pitchFamily="18" charset="0"/>
              </a:rPr>
              <a:t>. </a:t>
            </a:r>
          </a:p>
          <a:p>
            <a:pPr marL="0" indent="0" algn="just">
              <a:lnSpc>
                <a:spcPct val="120000"/>
              </a:lnSpc>
              <a:buNone/>
            </a:pPr>
            <a:r>
              <a:rPr lang="en-US" sz="3000" b="1" dirty="0">
                <a:solidFill>
                  <a:srgbClr val="FF0000"/>
                </a:solidFill>
                <a:latin typeface="Times New Roman" panose="02020603050405020304" pitchFamily="18" charset="0"/>
                <a:cs typeface="Times New Roman" panose="02020603050405020304" pitchFamily="18" charset="0"/>
              </a:rPr>
              <a:t>6. Force Majeure </a:t>
            </a:r>
            <a:endParaRPr lang="en-AU" sz="3000" b="1" dirty="0">
              <a:solidFill>
                <a:srgbClr val="FF000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Earthquake, fire, flood, bad weather and other events which are very difficult to predict. </a:t>
            </a:r>
            <a:endParaRPr lang="en-AU" sz="3000" b="1" dirty="0">
              <a:latin typeface="Times New Roman" panose="02020603050405020304" pitchFamily="18" charset="0"/>
              <a:cs typeface="Times New Roman" panose="02020603050405020304" pitchFamily="18" charset="0"/>
            </a:endParaRPr>
          </a:p>
          <a:p>
            <a:pPr marL="0" indent="0">
              <a:lnSpc>
                <a:spcPct val="120000"/>
              </a:lnSpc>
              <a:buNone/>
            </a:pPr>
            <a:endParaRPr lang="en-AU" sz="3000"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83653" y="1"/>
            <a:ext cx="10515600" cy="1091528"/>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NATURE OF PROJECT </a:t>
            </a:r>
            <a:r>
              <a:rPr lang="en-AU" sz="3600" b="1" dirty="0" smtClean="0">
                <a:solidFill>
                  <a:srgbClr val="002060"/>
                </a:solidFill>
                <a:latin typeface="Times New Roman" panose="02020603050405020304" pitchFamily="18" charset="0"/>
                <a:cs typeface="Times New Roman" panose="02020603050405020304" pitchFamily="18" charset="0"/>
              </a:rPr>
              <a:t>RISK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04007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7591" y="911225"/>
            <a:ext cx="9954296" cy="5476696"/>
          </a:xfrm>
        </p:spPr>
        <p:txBody>
          <a:bodyPr>
            <a:normAutofit/>
          </a:bodyPr>
          <a:lstStyle/>
          <a:p>
            <a:pPr marL="0" indent="0">
              <a:lnSpc>
                <a:spcPct val="100000"/>
              </a:lnSpc>
              <a:buNone/>
            </a:pPr>
            <a:r>
              <a:rPr lang="en-US" b="1" dirty="0" smtClean="0">
                <a:solidFill>
                  <a:srgbClr val="FF0000"/>
                </a:solidFill>
                <a:latin typeface="Times New Roman" panose="02020603050405020304" pitchFamily="18" charset="0"/>
                <a:cs typeface="Times New Roman" panose="02020603050405020304" pitchFamily="18" charset="0"/>
              </a:rPr>
              <a:t>7. </a:t>
            </a:r>
            <a:r>
              <a:rPr lang="en-US" b="1" dirty="0">
                <a:solidFill>
                  <a:srgbClr val="FF0000"/>
                </a:solidFill>
                <a:latin typeface="Times New Roman" panose="02020603050405020304" pitchFamily="18" charset="0"/>
                <a:cs typeface="Times New Roman" panose="02020603050405020304" pitchFamily="18" charset="0"/>
              </a:rPr>
              <a:t>Project </a:t>
            </a:r>
            <a:r>
              <a:rPr lang="en-US" sz="3000" b="1" dirty="0">
                <a:solidFill>
                  <a:srgbClr val="FF0000"/>
                </a:solidFill>
                <a:latin typeface="Times New Roman" panose="02020603050405020304" pitchFamily="18" charset="0"/>
                <a:cs typeface="Times New Roman" panose="02020603050405020304" pitchFamily="18" charset="0"/>
              </a:rPr>
              <a:t> </a:t>
            </a:r>
            <a:endParaRPr lang="en-AU" sz="3000" b="1" dirty="0">
              <a:solidFill>
                <a:srgbClr val="FF0000"/>
              </a:solidFill>
              <a:latin typeface="Times New Roman" panose="02020603050405020304" pitchFamily="18" charset="0"/>
              <a:cs typeface="Times New Roman" panose="02020603050405020304" pitchFamily="18" charset="0"/>
            </a:endParaRPr>
          </a:p>
          <a:p>
            <a:pPr algn="just" latinLnBrk="1">
              <a:lnSpc>
                <a:spcPct val="100000"/>
              </a:lnSpc>
              <a:buFont typeface="Wingdings" panose="05000000000000000000" pitchFamily="2" charset="2"/>
              <a:buChar char="Ø"/>
            </a:pPr>
            <a:r>
              <a:rPr lang="en-US" b="1" i="1" dirty="0" smtClean="0">
                <a:solidFill>
                  <a:schemeClr val="accent1"/>
                </a:solidFill>
                <a:latin typeface="Times New Roman" panose="02020603050405020304" pitchFamily="18" charset="0"/>
                <a:cs typeface="Times New Roman" panose="02020603050405020304" pitchFamily="18" charset="0"/>
              </a:rPr>
              <a:t>Defective physical works</a:t>
            </a:r>
            <a:r>
              <a:rPr lang="en-US" b="1" dirty="0" smtClean="0">
                <a:solidFill>
                  <a:schemeClr val="accent1"/>
                </a:solidFill>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natural force, poor design, lack of   proper construction techniques, damages by human errors,     defective materials, difficulty in quality control.</a:t>
            </a:r>
            <a:endParaRPr lang="en-AU" b="1" dirty="0" smtClean="0">
              <a:effectLst/>
              <a:latin typeface="Times New Roman" panose="02020603050405020304" pitchFamily="18" charset="0"/>
              <a:cs typeface="Times New Roman" panose="02020603050405020304" pitchFamily="18" charset="0"/>
            </a:endParaRPr>
          </a:p>
          <a:p>
            <a:pPr algn="just" latinLnBrk="1">
              <a:lnSpc>
                <a:spcPct val="100000"/>
              </a:lnSpc>
              <a:buFont typeface="Wingdings" panose="05000000000000000000" pitchFamily="2" charset="2"/>
              <a:buChar char="Ø"/>
            </a:pPr>
            <a:r>
              <a:rPr lang="en-US" b="1" i="1" dirty="0" smtClean="0">
                <a:solidFill>
                  <a:schemeClr val="accent1"/>
                </a:solidFill>
                <a:latin typeface="Times New Roman" panose="02020603050405020304" pitchFamily="18" charset="0"/>
                <a:cs typeface="Times New Roman" panose="02020603050405020304" pitchFamily="18" charset="0"/>
              </a:rPr>
              <a:t>Schedule delay</a:t>
            </a:r>
            <a:r>
              <a:rPr lang="en-US" b="1" dirty="0" smtClean="0">
                <a:solidFill>
                  <a:schemeClr val="accent1"/>
                </a:solidFill>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incomplete design, late construction site possession, bad weather, unforeseen ground conditions, disturbances in labor, materials supplying, inefficient communications/        coordination. </a:t>
            </a:r>
            <a:endParaRPr lang="en-AU" b="1" dirty="0" smtClean="0">
              <a:effectLst/>
              <a:latin typeface="Times New Roman" panose="02020603050405020304" pitchFamily="18" charset="0"/>
              <a:cs typeface="Times New Roman" panose="02020603050405020304" pitchFamily="18" charset="0"/>
            </a:endParaRPr>
          </a:p>
          <a:p>
            <a:pPr algn="just" latinLnBrk="1">
              <a:lnSpc>
                <a:spcPct val="100000"/>
              </a:lnSpc>
              <a:buFont typeface="Wingdings" panose="05000000000000000000" pitchFamily="2" charset="2"/>
              <a:buChar char="Ø"/>
            </a:pPr>
            <a:r>
              <a:rPr lang="en-US" b="1" i="1" dirty="0" smtClean="0">
                <a:solidFill>
                  <a:schemeClr val="accent1"/>
                </a:solidFill>
                <a:latin typeface="Times New Roman" panose="02020603050405020304" pitchFamily="18" charset="0"/>
                <a:cs typeface="Times New Roman" panose="02020603050405020304" pitchFamily="18" charset="0"/>
              </a:rPr>
              <a:t>Cost Overrun- </a:t>
            </a:r>
            <a:r>
              <a:rPr lang="en-US" sz="1200" b="1"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unclear boundaries of works, inaccurate           estimation, inadequate insurances, labor/materials/ price fluctuations.</a:t>
            </a:r>
            <a:endParaRPr lang="en-AU" b="1" dirty="0" smtClean="0">
              <a:effectLst/>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83653" y="-98515"/>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NATURE OF PROJECT </a:t>
            </a:r>
            <a:r>
              <a:rPr lang="en-AU" sz="3600" b="1" dirty="0" smtClean="0">
                <a:solidFill>
                  <a:srgbClr val="002060"/>
                </a:solidFill>
                <a:latin typeface="Times New Roman" panose="02020603050405020304" pitchFamily="18" charset="0"/>
                <a:cs typeface="Times New Roman" panose="02020603050405020304" pitchFamily="18" charset="0"/>
              </a:rPr>
              <a:t>RISK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29545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69387" y="504030"/>
            <a:ext cx="9656299" cy="5430936"/>
          </a:xfrm>
          <a:prstGeom prst="rect">
            <a:avLst/>
          </a:prstGeom>
        </p:spPr>
      </p:pic>
      <p:sp>
        <p:nvSpPr>
          <p:cNvPr id="5" name="Title 1"/>
          <p:cNvSpPr>
            <a:spLocks noGrp="1"/>
          </p:cNvSpPr>
          <p:nvPr>
            <p:ph type="title"/>
          </p:nvPr>
        </p:nvSpPr>
        <p:spPr>
          <a:xfrm>
            <a:off x="458373" y="-158751"/>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PROJECT RISKS</a:t>
            </a:r>
          </a:p>
        </p:txBody>
      </p:sp>
      <p:sp>
        <p:nvSpPr>
          <p:cNvPr id="6" name="Text Box 2"/>
          <p:cNvSpPr txBox="1">
            <a:spLocks noChangeArrowheads="1"/>
          </p:cNvSpPr>
          <p:nvPr/>
        </p:nvSpPr>
        <p:spPr bwMode="auto">
          <a:xfrm>
            <a:off x="4831061" y="5934966"/>
            <a:ext cx="1770224" cy="3350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kumimoji="0" lang="en-AU"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Source: [4] </a:t>
            </a:r>
            <a:endParaRPr lang="en-AU" sz="2400" dirty="0"/>
          </a:p>
        </p:txBody>
      </p:sp>
    </p:spTree>
    <p:extLst>
      <p:ext uri="{BB962C8B-B14F-4D97-AF65-F5344CB8AC3E}">
        <p14:creationId xmlns:p14="http://schemas.microsoft.com/office/powerpoint/2010/main" val="17357608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335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PROJECT </a:t>
            </a:r>
            <a:r>
              <a:rPr lang="en-AU" sz="3600" b="1" dirty="0" smtClean="0">
                <a:solidFill>
                  <a:srgbClr val="002060"/>
                </a:solidFill>
                <a:latin typeface="Times New Roman" panose="02020603050405020304" pitchFamily="18" charset="0"/>
                <a:cs typeface="Times New Roman" panose="02020603050405020304" pitchFamily="18" charset="0"/>
              </a:rPr>
              <a:t>RISKS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3350" y="975618"/>
            <a:ext cx="10515600" cy="5605485"/>
          </a:xfrm>
        </p:spPr>
        <p:txBody>
          <a:bodyPr>
            <a:normAutofit/>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Every </a:t>
            </a:r>
            <a:r>
              <a:rPr lang="en-US" b="1" dirty="0">
                <a:latin typeface="Times New Roman" panose="02020603050405020304" pitchFamily="18" charset="0"/>
                <a:cs typeface="Times New Roman" panose="02020603050405020304" pitchFamily="18" charset="0"/>
              </a:rPr>
              <a:t>project is different and it is not possible to compile an exhaustive list of risks or to rank them in order of priority.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What </a:t>
            </a:r>
            <a:r>
              <a:rPr lang="en-US" b="1" dirty="0">
                <a:latin typeface="Times New Roman" panose="02020603050405020304" pitchFamily="18" charset="0"/>
                <a:cs typeface="Times New Roman" panose="02020603050405020304" pitchFamily="18" charset="0"/>
              </a:rPr>
              <a:t>is a major risk for one project may be quite minor for another</a:t>
            </a:r>
            <a:r>
              <a:rPr 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a:t>
            </a:r>
            <a:r>
              <a:rPr lang="en-US" b="1" dirty="0">
                <a:latin typeface="Times New Roman" panose="02020603050405020304" pitchFamily="18" charset="0"/>
                <a:cs typeface="Times New Roman" panose="02020603050405020304" pitchFamily="18" charset="0"/>
              </a:rPr>
              <a:t>a vacuum, one can just discuss the risks that are common to most projects and possible avenues for minimizing them.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However</a:t>
            </a:r>
            <a:r>
              <a:rPr lang="en-US" b="1" dirty="0">
                <a:latin typeface="Times New Roman" panose="02020603050405020304" pitchFamily="18" charset="0"/>
                <a:cs typeface="Times New Roman" panose="02020603050405020304" pitchFamily="18" charset="0"/>
              </a:rPr>
              <a:t>, it is helpful to categorize the risks according to the phases of the project within which they may arise:</a:t>
            </a:r>
            <a:endParaRPr lang="en-AU" b="1" dirty="0" smtClean="0">
              <a:effectLst/>
              <a:latin typeface="Times New Roman" panose="02020603050405020304" pitchFamily="18" charset="0"/>
              <a:cs typeface="Times New Roman" panose="02020603050405020304" pitchFamily="18" charset="0"/>
            </a:endParaRPr>
          </a:p>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1) The design and construction phase;</a:t>
            </a:r>
            <a:endParaRPr lang="en-AU" b="1" dirty="0" smtClean="0">
              <a:effectLst/>
              <a:latin typeface="Times New Roman" panose="02020603050405020304" pitchFamily="18" charset="0"/>
              <a:cs typeface="Times New Roman" panose="02020603050405020304" pitchFamily="18" charset="0"/>
            </a:endParaRPr>
          </a:p>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2) The operation phase; or</a:t>
            </a:r>
            <a:endParaRPr lang="en-AU" b="1" dirty="0" smtClean="0">
              <a:effectLst/>
              <a:latin typeface="Times New Roman" panose="02020603050405020304" pitchFamily="18" charset="0"/>
              <a:cs typeface="Times New Roman" panose="02020603050405020304" pitchFamily="18" charset="0"/>
            </a:endParaRPr>
          </a:p>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3) Either phase.</a:t>
            </a:r>
            <a:endParaRPr lang="en-AU" b="1" dirty="0" smtClean="0">
              <a:effectLst/>
              <a:latin typeface="Times New Roman" panose="02020603050405020304" pitchFamily="18" charset="0"/>
              <a:cs typeface="Times New Roman" panose="02020603050405020304" pitchFamily="18" charset="0"/>
            </a:endParaRPr>
          </a:p>
          <a:p>
            <a:pPr marL="0" indent="0">
              <a:buNone/>
            </a:pPr>
            <a:endParaRPr lang="en-AU" dirty="0"/>
          </a:p>
        </p:txBody>
      </p:sp>
    </p:spTree>
    <p:extLst>
      <p:ext uri="{BB962C8B-B14F-4D97-AF65-F5344CB8AC3E}">
        <p14:creationId xmlns:p14="http://schemas.microsoft.com/office/powerpoint/2010/main" val="7414549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0623" y="1325562"/>
            <a:ext cx="9825507" cy="5075237"/>
          </a:xfrm>
        </p:spPr>
        <p:txBody>
          <a:bodyPr>
            <a:normAutofit/>
          </a:bodyPr>
          <a:lstStyle/>
          <a:p>
            <a:pPr marL="0" indent="0">
              <a:buNone/>
            </a:pPr>
            <a:r>
              <a:rPr lang="en-AU" b="1" dirty="0" smtClean="0">
                <a:solidFill>
                  <a:srgbClr val="FF0000"/>
                </a:solidFill>
                <a:latin typeface="Times New Roman" panose="02020603050405020304" pitchFamily="18" charset="0"/>
                <a:cs typeface="Times New Roman" panose="02020603050405020304" pitchFamily="18" charset="0"/>
              </a:rPr>
              <a:t>1. </a:t>
            </a:r>
            <a:r>
              <a:rPr lang="en-US" b="1" dirty="0" smtClean="0">
                <a:solidFill>
                  <a:srgbClr val="FF0000"/>
                </a:solidFill>
                <a:latin typeface="Times New Roman" panose="02020603050405020304" pitchFamily="18" charset="0"/>
                <a:cs typeface="Times New Roman" panose="02020603050405020304" pitchFamily="18" charset="0"/>
              </a:rPr>
              <a:t>Construction Phase Risk </a:t>
            </a:r>
            <a:endParaRPr lang="en-AU" b="1" dirty="0" smtClean="0">
              <a:solidFill>
                <a:srgbClr val="FF0000"/>
              </a:solidFill>
              <a:latin typeface="Times New Roman" panose="02020603050405020304" pitchFamily="18" charset="0"/>
              <a:cs typeface="Times New Roman" panose="02020603050405020304" pitchFamily="18" charset="0"/>
            </a:endParaRPr>
          </a:p>
          <a:p>
            <a:pPr marL="0" lvl="0" indent="0">
              <a:buNone/>
            </a:pPr>
            <a:r>
              <a:rPr lang="en-US" b="1" dirty="0" smtClean="0">
                <a:solidFill>
                  <a:schemeClr val="accent1"/>
                </a:solidFill>
                <a:latin typeface="Times New Roman" panose="02020603050405020304" pitchFamily="18" charset="0"/>
                <a:cs typeface="Times New Roman" panose="02020603050405020304" pitchFamily="18" charset="0"/>
              </a:rPr>
              <a:t>Completion </a:t>
            </a:r>
            <a:r>
              <a:rPr lang="en-US" b="1" dirty="0">
                <a:solidFill>
                  <a:schemeClr val="accent1"/>
                </a:solidFill>
                <a:latin typeface="Times New Roman" panose="02020603050405020304" pitchFamily="18" charset="0"/>
                <a:cs typeface="Times New Roman" panose="02020603050405020304" pitchFamily="18" charset="0"/>
              </a:rPr>
              <a:t>Risk</a:t>
            </a:r>
            <a:r>
              <a:rPr lang="en-US" b="1" u="sng" dirty="0">
                <a:solidFill>
                  <a:schemeClr val="accent1"/>
                </a:solidFill>
                <a:latin typeface="Times New Roman" panose="02020603050405020304" pitchFamily="18" charset="0"/>
                <a:cs typeface="Times New Roman" panose="02020603050405020304" pitchFamily="18" charset="0"/>
              </a:rPr>
              <a:t> </a:t>
            </a:r>
            <a:endParaRPr lang="en-AU" dirty="0">
              <a:solidFill>
                <a:schemeClr val="accent1"/>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phase carries the greatest risk for the financier.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Construction </a:t>
            </a:r>
            <a:r>
              <a:rPr lang="en-US" b="1" dirty="0">
                <a:latin typeface="Times New Roman" panose="02020603050405020304" pitchFamily="18" charset="0"/>
                <a:cs typeface="Times New Roman" panose="02020603050405020304" pitchFamily="18" charset="0"/>
              </a:rPr>
              <a:t>carries the danger that the project will not be completed on time, on budget or at all because of technical, labor, and other construction difficulties</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elements which restricts project to be completed can be financial, contractual, operational, and environmental and can be caused by both internal and external sources.</a:t>
            </a:r>
          </a:p>
        </p:txBody>
      </p:sp>
      <p:sp>
        <p:nvSpPr>
          <p:cNvPr id="4" name="Title 1"/>
          <p:cNvSpPr>
            <a:spLocks noGrp="1"/>
          </p:cNvSpPr>
          <p:nvPr>
            <p:ph type="title"/>
          </p:nvPr>
        </p:nvSpPr>
        <p:spPr>
          <a:xfrm>
            <a:off x="155619"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PROJECT RISKS</a:t>
            </a:r>
          </a:p>
        </p:txBody>
      </p:sp>
    </p:spTree>
    <p:extLst>
      <p:ext uri="{BB962C8B-B14F-4D97-AF65-F5344CB8AC3E}">
        <p14:creationId xmlns:p14="http://schemas.microsoft.com/office/powerpoint/2010/main" val="3073100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7440" y="872588"/>
            <a:ext cx="10515600" cy="5985411"/>
          </a:xfrm>
        </p:spPr>
        <p:txBody>
          <a:bodyPr>
            <a:normAutofit/>
          </a:bodyPr>
          <a:lstStyle/>
          <a:p>
            <a:pPr marL="0" indent="0">
              <a:lnSpc>
                <a:spcPct val="120000"/>
              </a:lnSpc>
              <a:buNone/>
            </a:pPr>
            <a:r>
              <a:rPr lang="en-AU" b="1" dirty="0">
                <a:latin typeface="Times New Roman" panose="02020603050405020304" pitchFamily="18" charset="0"/>
                <a:cs typeface="Times New Roman" panose="02020603050405020304" pitchFamily="18" charset="0"/>
              </a:rPr>
              <a:t>Common risks </a:t>
            </a:r>
            <a:r>
              <a:rPr lang="en-AU" b="1" dirty="0" smtClean="0">
                <a:latin typeface="Times New Roman" panose="02020603050405020304" pitchFamily="18" charset="0"/>
                <a:cs typeface="Times New Roman" panose="02020603050405020304" pitchFamily="18" charset="0"/>
              </a:rPr>
              <a:t>in completion include: [5]  </a:t>
            </a:r>
          </a:p>
          <a:p>
            <a:pPr>
              <a:lnSpc>
                <a:spcPct val="12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Safety </a:t>
            </a:r>
            <a:r>
              <a:rPr lang="en-AU" b="1" dirty="0">
                <a:latin typeface="Times New Roman" panose="02020603050405020304" pitchFamily="18" charset="0"/>
                <a:cs typeface="Times New Roman" panose="02020603050405020304" pitchFamily="18" charset="0"/>
              </a:rPr>
              <a:t>hazards that lead to worker accidents and injuries</a:t>
            </a:r>
          </a:p>
          <a:p>
            <a:pPr>
              <a:lnSpc>
                <a:spcPct val="12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Managing change orders</a:t>
            </a:r>
          </a:p>
          <a:p>
            <a:pPr>
              <a:lnSpc>
                <a:spcPct val="12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Incomplete drawings and poorly defined scope</a:t>
            </a:r>
          </a:p>
          <a:p>
            <a:pPr>
              <a:lnSpc>
                <a:spcPct val="12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Unknown site </a:t>
            </a:r>
            <a:r>
              <a:rPr lang="en-AU" b="1" dirty="0" smtClean="0">
                <a:latin typeface="Times New Roman" panose="02020603050405020304" pitchFamily="18" charset="0"/>
                <a:cs typeface="Times New Roman" panose="02020603050405020304" pitchFamily="18" charset="0"/>
              </a:rPr>
              <a:t>conditions and poorly </a:t>
            </a:r>
            <a:r>
              <a:rPr lang="en-AU" b="1" dirty="0">
                <a:latin typeface="Times New Roman" panose="02020603050405020304" pitchFamily="18" charset="0"/>
                <a:cs typeface="Times New Roman" panose="02020603050405020304" pitchFamily="18" charset="0"/>
              </a:rPr>
              <a:t>written contracts</a:t>
            </a:r>
          </a:p>
          <a:p>
            <a:pPr>
              <a:lnSpc>
                <a:spcPct val="12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Unexpected increases in material costs</a:t>
            </a:r>
          </a:p>
          <a:p>
            <a:pPr>
              <a:lnSpc>
                <a:spcPct val="120000"/>
              </a:lnSpc>
              <a:buFont typeface="Wingdings" panose="05000000000000000000" pitchFamily="2" charset="2"/>
              <a:buChar char="Ø"/>
            </a:pPr>
            <a:r>
              <a:rPr lang="en-AU" b="1" dirty="0" err="1">
                <a:latin typeface="Times New Roman" panose="02020603050405020304" pitchFamily="18" charset="0"/>
                <a:cs typeface="Times New Roman" panose="02020603050405020304" pitchFamily="18" charset="0"/>
              </a:rPr>
              <a:t>Labor</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shortages and damage </a:t>
            </a:r>
            <a:r>
              <a:rPr lang="en-AU" b="1" dirty="0">
                <a:latin typeface="Times New Roman" panose="02020603050405020304" pitchFamily="18" charset="0"/>
                <a:cs typeface="Times New Roman" panose="02020603050405020304" pitchFamily="18" charset="0"/>
              </a:rPr>
              <a:t>or theft to equipment and tools</a:t>
            </a:r>
          </a:p>
          <a:p>
            <a:pPr>
              <a:lnSpc>
                <a:spcPct val="12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Natural </a:t>
            </a:r>
            <a:r>
              <a:rPr lang="en-AU" b="1" dirty="0" smtClean="0">
                <a:latin typeface="Times New Roman" panose="02020603050405020304" pitchFamily="18" charset="0"/>
                <a:cs typeface="Times New Roman" panose="02020603050405020304" pitchFamily="18" charset="0"/>
              </a:rPr>
              <a:t>disasters and issues with contractor and suppliers. </a:t>
            </a:r>
            <a:endParaRPr lang="en-AU" b="1" dirty="0">
              <a:latin typeface="Times New Roman" panose="02020603050405020304" pitchFamily="18" charset="0"/>
              <a:cs typeface="Times New Roman" panose="02020603050405020304" pitchFamily="18" charset="0"/>
            </a:endParaRPr>
          </a:p>
          <a:p>
            <a:pPr>
              <a:lnSpc>
                <a:spcPct val="12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Availability of building </a:t>
            </a:r>
            <a:r>
              <a:rPr lang="en-AU" b="1" dirty="0" smtClean="0">
                <a:latin typeface="Times New Roman" panose="02020603050405020304" pitchFamily="18" charset="0"/>
                <a:cs typeface="Times New Roman" panose="02020603050405020304" pitchFamily="18" charset="0"/>
              </a:rPr>
              <a:t>materials and poor </a:t>
            </a:r>
            <a:r>
              <a:rPr lang="en-AU" b="1" dirty="0">
                <a:latin typeface="Times New Roman" panose="02020603050405020304" pitchFamily="18" charset="0"/>
                <a:cs typeface="Times New Roman" panose="02020603050405020304" pitchFamily="18" charset="0"/>
              </a:rPr>
              <a:t>project management</a:t>
            </a:r>
          </a:p>
          <a:p>
            <a:pPr marL="0" indent="0">
              <a:buNone/>
            </a:pPr>
            <a:endParaRPr lang="en-AU" dirty="0"/>
          </a:p>
        </p:txBody>
      </p:sp>
      <p:sp>
        <p:nvSpPr>
          <p:cNvPr id="4" name="Title 1"/>
          <p:cNvSpPr>
            <a:spLocks noGrp="1"/>
          </p:cNvSpPr>
          <p:nvPr>
            <p:ph type="title"/>
          </p:nvPr>
        </p:nvSpPr>
        <p:spPr>
          <a:xfrm>
            <a:off x="38744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PROJECT </a:t>
            </a:r>
            <a:r>
              <a:rPr lang="en-AU" sz="3600" b="1" dirty="0" smtClean="0">
                <a:solidFill>
                  <a:srgbClr val="002060"/>
                </a:solidFill>
                <a:latin typeface="Times New Roman" panose="02020603050405020304" pitchFamily="18" charset="0"/>
                <a:cs typeface="Times New Roman" panose="02020603050405020304" pitchFamily="18" charset="0"/>
              </a:rPr>
              <a:t>RISKS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63626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653" y="1175532"/>
            <a:ext cx="10095964" cy="5070721"/>
          </a:xfrm>
        </p:spPr>
        <p:txBody>
          <a:bodyPr>
            <a:normAutofit/>
          </a:bodyPr>
          <a:lstStyle/>
          <a:p>
            <a:pPr marL="0" indent="0">
              <a:buNone/>
            </a:pPr>
            <a:r>
              <a:rPr lang="en-AU" b="1" dirty="0">
                <a:solidFill>
                  <a:srgbClr val="FF0000"/>
                </a:solidFill>
                <a:latin typeface="Times New Roman" panose="02020603050405020304" pitchFamily="18" charset="0"/>
                <a:cs typeface="Times New Roman" panose="02020603050405020304" pitchFamily="18" charset="0"/>
              </a:rPr>
              <a:t>2. Operation Phase Risk </a:t>
            </a:r>
          </a:p>
          <a:p>
            <a:pPr marL="0" lvl="0" indent="0">
              <a:buNone/>
            </a:pPr>
            <a:r>
              <a:rPr lang="en-US" b="1" dirty="0">
                <a:solidFill>
                  <a:schemeClr val="accent1"/>
                </a:solidFill>
                <a:latin typeface="Times New Roman" panose="02020603050405020304" pitchFamily="18" charset="0"/>
                <a:cs typeface="Times New Roman" panose="02020603050405020304" pitchFamily="18" charset="0"/>
              </a:rPr>
              <a:t>(a) Resource/Reserve Risk </a:t>
            </a:r>
            <a:endParaRPr lang="en-AU" b="1" dirty="0">
              <a:solidFill>
                <a:schemeClr val="accent1"/>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risk that a firm or organization will be </a:t>
            </a:r>
            <a:r>
              <a:rPr lang="en-AU" b="1" dirty="0">
                <a:solidFill>
                  <a:srgbClr val="FF0000"/>
                </a:solidFill>
                <a:latin typeface="Times New Roman" panose="02020603050405020304" pitchFamily="18" charset="0"/>
                <a:cs typeface="Times New Roman" panose="02020603050405020304" pitchFamily="18" charset="0"/>
              </a:rPr>
              <a:t>unable to operate at the same level of capacity and/or operate profitably </a:t>
            </a:r>
            <a:r>
              <a:rPr lang="en-AU" b="1" dirty="0">
                <a:latin typeface="Times New Roman" panose="02020603050405020304" pitchFamily="18" charset="0"/>
                <a:cs typeface="Times New Roman" panose="02020603050405020304" pitchFamily="18" charset="0"/>
              </a:rPr>
              <a:t>in the future due to the decline (or exhausting) of the quantity and/or quality of the economic reserves of a core product or commodity</a:t>
            </a:r>
            <a:r>
              <a:rPr lang="en-AU" b="1" dirty="0" smtClean="0">
                <a:latin typeface="Times New Roman" panose="02020603050405020304" pitchFamily="18" charset="0"/>
                <a:cs typeface="Times New Roman" panose="02020603050405020304" pitchFamily="18" charset="0"/>
              </a:rPr>
              <a:t>. [6]</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is the risk that for a mining project, rail project, power station or toll road there are </a:t>
            </a:r>
            <a:r>
              <a:rPr lang="en-US" b="1" dirty="0">
                <a:solidFill>
                  <a:srgbClr val="FF0000"/>
                </a:solidFill>
                <a:latin typeface="Times New Roman" panose="02020603050405020304" pitchFamily="18" charset="0"/>
                <a:cs typeface="Times New Roman" panose="02020603050405020304" pitchFamily="18" charset="0"/>
              </a:rPr>
              <a:t>inadequate inputs </a:t>
            </a:r>
            <a:r>
              <a:rPr lang="en-US" b="1" dirty="0">
                <a:latin typeface="Times New Roman" panose="02020603050405020304" pitchFamily="18" charset="0"/>
                <a:cs typeface="Times New Roman" panose="02020603050405020304" pitchFamily="18" charset="0"/>
              </a:rPr>
              <a:t>that can be processed or serviced to produce an adequate </a:t>
            </a:r>
            <a:r>
              <a:rPr lang="en-US" b="1" dirty="0" smtClean="0">
                <a:latin typeface="Times New Roman" panose="02020603050405020304" pitchFamily="18" charset="0"/>
                <a:cs typeface="Times New Roman" panose="02020603050405020304" pitchFamily="18" charset="0"/>
              </a:rPr>
              <a:t>return.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93501" y="-15003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PROJECT </a:t>
            </a:r>
            <a:r>
              <a:rPr lang="en-AU" sz="3600" b="1" dirty="0" smtClean="0">
                <a:solidFill>
                  <a:srgbClr val="002060"/>
                </a:solidFill>
                <a:latin typeface="Times New Roman" panose="02020603050405020304" pitchFamily="18" charset="0"/>
                <a:cs typeface="Times New Roman" panose="02020603050405020304" pitchFamily="18" charset="0"/>
              </a:rPr>
              <a:t>RISKS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75298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9572" y="1058276"/>
            <a:ext cx="10198994" cy="5532438"/>
          </a:xfrm>
        </p:spPr>
        <p:txBody>
          <a:bodyPr>
            <a:normAutofit/>
          </a:bodyPr>
          <a:lstStyle/>
          <a:p>
            <a:pPr marL="0" lvl="0" indent="0" algn="just">
              <a:buNone/>
            </a:pPr>
            <a:r>
              <a:rPr lang="en-AU" b="1" dirty="0">
                <a:solidFill>
                  <a:schemeClr val="accent1"/>
                </a:solidFill>
                <a:latin typeface="Times New Roman" panose="02020603050405020304" pitchFamily="18" charset="0"/>
                <a:cs typeface="Times New Roman" panose="02020603050405020304" pitchFamily="18" charset="0"/>
              </a:rPr>
              <a:t>(b) </a:t>
            </a:r>
            <a:r>
              <a:rPr lang="en-US" b="1" dirty="0">
                <a:solidFill>
                  <a:schemeClr val="accent1"/>
                </a:solidFill>
                <a:latin typeface="Times New Roman" panose="02020603050405020304" pitchFamily="18" charset="0"/>
                <a:cs typeface="Times New Roman" panose="02020603050405020304" pitchFamily="18" charset="0"/>
              </a:rPr>
              <a:t>Operating Risk </a:t>
            </a:r>
            <a:endParaRPr lang="en-AU" b="1" dirty="0">
              <a:solidFill>
                <a:schemeClr val="accent1"/>
              </a:solidFill>
              <a:latin typeface="Times New Roman" panose="02020603050405020304" pitchFamily="18" charset="0"/>
              <a:cs typeface="Times New Roman" panose="02020603050405020304" pitchFamily="18" charset="0"/>
            </a:endParaRPr>
          </a:p>
          <a:p>
            <a:pPr algn="just">
              <a:lnSpc>
                <a:spcPct val="120000"/>
              </a:lnSpc>
              <a:buFont typeface="Wingdings" panose="05000000000000000000" pitchFamily="2" charset="2"/>
              <a:buChar char="Ø"/>
            </a:pPr>
            <a:r>
              <a:rPr lang="en-AU" sz="3000" b="1" dirty="0">
                <a:latin typeface="Times New Roman" panose="02020603050405020304" pitchFamily="18" charset="0"/>
                <a:cs typeface="Times New Roman" panose="02020603050405020304" pitchFamily="18" charset="0"/>
              </a:rPr>
              <a:t>Operational risk is the risk of loss resulting from ineffective or failed internal processes, people, systems, or external events that can disrupt the flow of business operations. The losses can be directly or indirectly financial. </a:t>
            </a:r>
            <a:r>
              <a:rPr lang="en-AU" sz="3000" b="1" dirty="0" smtClean="0">
                <a:latin typeface="Times New Roman" panose="02020603050405020304" pitchFamily="18" charset="0"/>
                <a:cs typeface="Times New Roman" panose="02020603050405020304" pitchFamily="18" charset="0"/>
              </a:rPr>
              <a:t>[7] </a:t>
            </a:r>
          </a:p>
          <a:p>
            <a:pPr algn="just">
              <a:lnSpc>
                <a:spcPct val="120000"/>
              </a:lnSpc>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These </a:t>
            </a:r>
            <a:r>
              <a:rPr lang="en-US" sz="3000" b="1" dirty="0">
                <a:latin typeface="Times New Roman" panose="02020603050405020304" pitchFamily="18" charset="0"/>
                <a:cs typeface="Times New Roman" panose="02020603050405020304" pitchFamily="18" charset="0"/>
              </a:rPr>
              <a:t>are general risks that may affect the cash-flow of the project by increasing the operating </a:t>
            </a:r>
            <a:r>
              <a:rPr lang="en-US" sz="3000" b="1" dirty="0" smtClean="0">
                <a:latin typeface="Times New Roman" panose="02020603050405020304" pitchFamily="18" charset="0"/>
                <a:cs typeface="Times New Roman" panose="02020603050405020304" pitchFamily="18" charset="0"/>
              </a:rPr>
              <a:t>costs.</a:t>
            </a:r>
          </a:p>
          <a:p>
            <a:pPr algn="just">
              <a:lnSpc>
                <a:spcPct val="100000"/>
              </a:lnSpc>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Operating </a:t>
            </a:r>
            <a:r>
              <a:rPr lang="en-US" sz="3000" b="1" dirty="0">
                <a:latin typeface="Times New Roman" panose="02020603050405020304" pitchFamily="18" charset="0"/>
                <a:cs typeface="Times New Roman" panose="02020603050405020304" pitchFamily="18" charset="0"/>
              </a:rPr>
              <a:t>risks include, for example, the level of experience and resources of the operator, inefficiencies in operations or shortages in the supply of skilled labor.</a:t>
            </a:r>
            <a:endParaRPr lang="en-AU" sz="3000"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70774"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PROJECT </a:t>
            </a:r>
            <a:r>
              <a:rPr lang="en-AU" sz="3600" b="1" dirty="0" smtClean="0">
                <a:solidFill>
                  <a:srgbClr val="002060"/>
                </a:solidFill>
                <a:latin typeface="Times New Roman" panose="02020603050405020304" pitchFamily="18" charset="0"/>
                <a:cs typeface="Times New Roman" panose="02020603050405020304" pitchFamily="18" charset="0"/>
              </a:rPr>
              <a:t>RISKS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53173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9388" y="1325562"/>
            <a:ext cx="10515600" cy="4793883"/>
          </a:xfrm>
        </p:spPr>
        <p:txBody>
          <a:bodyPr>
            <a:normAutofit/>
          </a:bodyPr>
          <a:lstStyle/>
          <a:p>
            <a:pPr marL="0" lvl="0" indent="0">
              <a:buNone/>
            </a:pPr>
            <a:r>
              <a:rPr lang="en-US" sz="2600" b="1" dirty="0">
                <a:solidFill>
                  <a:schemeClr val="accent1"/>
                </a:solidFill>
                <a:latin typeface="Times New Roman" panose="02020603050405020304" pitchFamily="18" charset="0"/>
                <a:cs typeface="Times New Roman" panose="02020603050405020304" pitchFamily="18" charset="0"/>
              </a:rPr>
              <a:t>(c) Market/Off-Take Risk </a:t>
            </a:r>
            <a:endParaRPr lang="en-AU" sz="2600" b="1" dirty="0">
              <a:solidFill>
                <a:schemeClr val="accent1"/>
              </a:solidFill>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Market risk is the risk that a buyer cannot be found for the product at a price sufficient to provide adequate cash-flow to service the debt</a:t>
            </a:r>
            <a:r>
              <a:rPr lang="en-US" b="1" dirty="0" smtClean="0">
                <a:latin typeface="Times New Roman" panose="02020603050405020304" pitchFamily="18" charset="0"/>
                <a:cs typeface="Times New Roman" panose="02020603050405020304" pitchFamily="18" charset="0"/>
              </a:rPr>
              <a:t>.</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best mechanism for minimizing market risk before lending takes place is an acceptable forward sales contact entered into with a financially sound purchaser. </a:t>
            </a:r>
            <a:endParaRPr lang="en-AU" b="1"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PROJECT </a:t>
            </a:r>
            <a:r>
              <a:rPr lang="en-AU" sz="3600" b="1" dirty="0" smtClean="0">
                <a:solidFill>
                  <a:srgbClr val="002060"/>
                </a:solidFill>
                <a:latin typeface="Times New Roman" panose="02020603050405020304" pitchFamily="18" charset="0"/>
                <a:cs typeface="Times New Roman" panose="02020603050405020304" pitchFamily="18" charset="0"/>
              </a:rPr>
              <a:t>RISKS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7368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7523" y="1192578"/>
            <a:ext cx="9656299" cy="5306695"/>
          </a:xfrm>
        </p:spPr>
        <p:txBody>
          <a:bodyPr/>
          <a:lstStyle/>
          <a:p>
            <a:pPr marL="0" indent="0">
              <a:buNone/>
            </a:pPr>
            <a:r>
              <a:rPr lang="en-AU" b="1" dirty="0" smtClean="0">
                <a:solidFill>
                  <a:srgbClr val="FF0000"/>
                </a:solidFill>
                <a:latin typeface="Times New Roman" panose="02020603050405020304" pitchFamily="18" charset="0"/>
                <a:cs typeface="Times New Roman" panose="02020603050405020304" pitchFamily="18" charset="0"/>
              </a:rPr>
              <a:t>3. Construction and Operation </a:t>
            </a:r>
            <a:r>
              <a:rPr lang="en-AU" b="1" dirty="0">
                <a:solidFill>
                  <a:srgbClr val="FF0000"/>
                </a:solidFill>
                <a:latin typeface="Times New Roman" panose="02020603050405020304" pitchFamily="18" charset="0"/>
                <a:cs typeface="Times New Roman" panose="02020603050405020304" pitchFamily="18" charset="0"/>
              </a:rPr>
              <a:t>Phase </a:t>
            </a:r>
            <a:r>
              <a:rPr lang="en-AU" b="1" dirty="0" smtClean="0">
                <a:solidFill>
                  <a:srgbClr val="FF0000"/>
                </a:solidFill>
                <a:latin typeface="Times New Roman" panose="02020603050405020304" pitchFamily="18" charset="0"/>
                <a:cs typeface="Times New Roman" panose="02020603050405020304" pitchFamily="18" charset="0"/>
              </a:rPr>
              <a:t>Risk </a:t>
            </a:r>
          </a:p>
          <a:p>
            <a:pPr marL="0" lvl="0" indent="0">
              <a:buNone/>
            </a:pPr>
            <a:r>
              <a:rPr lang="en-AU" b="1" dirty="0" smtClean="0">
                <a:solidFill>
                  <a:schemeClr val="accent1"/>
                </a:solidFill>
                <a:latin typeface="Times New Roman" panose="02020603050405020304" pitchFamily="18" charset="0"/>
                <a:cs typeface="Times New Roman" panose="02020603050405020304" pitchFamily="18" charset="0"/>
              </a:rPr>
              <a:t>(a) </a:t>
            </a:r>
            <a:r>
              <a:rPr lang="en-US" b="1" u="sng" dirty="0">
                <a:solidFill>
                  <a:schemeClr val="accent1"/>
                </a:solidFill>
                <a:latin typeface="Times New Roman" panose="02020603050405020304" pitchFamily="18" charset="0"/>
                <a:cs typeface="Times New Roman" panose="02020603050405020304" pitchFamily="18" charset="0"/>
              </a:rPr>
              <a:t>Participants /Credit Risk  </a:t>
            </a:r>
            <a:endParaRPr lang="en-AU" dirty="0">
              <a:solidFill>
                <a:schemeClr val="accent1"/>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These are the risks associated with the sponsors or the borrowers themselves.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question is whether they have sufficient resources to manage the construction and operation of the project and to efficiently resolve any problems which may arise. </a:t>
            </a:r>
            <a:r>
              <a:rPr lang="en-AU" b="1" dirty="0" smtClean="0">
                <a:solidFill>
                  <a:srgbClr val="FF0000"/>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minimize these risks, the financiers need to satisfy themselves that the participants in the project have the necessary human resources, experience in past projects of this nature and are financially </a:t>
            </a:r>
            <a:r>
              <a:rPr lang="en-US" b="1" dirty="0" smtClean="0">
                <a:latin typeface="Times New Roman" panose="02020603050405020304" pitchFamily="18" charset="0"/>
                <a:cs typeface="Times New Roman" panose="02020603050405020304" pitchFamily="18" charset="0"/>
              </a:rPr>
              <a:t>strong. </a:t>
            </a:r>
            <a:endParaRPr lang="en-AU"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97523"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PROJECT </a:t>
            </a:r>
            <a:r>
              <a:rPr lang="en-AU" sz="3600" b="1" dirty="0" smtClean="0">
                <a:solidFill>
                  <a:srgbClr val="002060"/>
                </a:solidFill>
                <a:latin typeface="Times New Roman" panose="02020603050405020304" pitchFamily="18" charset="0"/>
                <a:cs typeface="Times New Roman" panose="02020603050405020304" pitchFamily="18" charset="0"/>
              </a:rPr>
              <a:t>RISKS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75876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3966" y="1192578"/>
            <a:ext cx="9782908" cy="5503643"/>
          </a:xfrm>
        </p:spPr>
        <p:txBody>
          <a:bodyPr>
            <a:normAutofit/>
          </a:bodyPr>
          <a:lstStyle/>
          <a:p>
            <a:pPr marL="0" indent="0">
              <a:buNone/>
            </a:pPr>
            <a:r>
              <a:rPr lang="en-US" b="1" dirty="0" smtClean="0">
                <a:solidFill>
                  <a:schemeClr val="accent1"/>
                </a:solidFill>
                <a:latin typeface="Times New Roman" panose="02020603050405020304" pitchFamily="18" charset="0"/>
                <a:cs typeface="Times New Roman" panose="02020603050405020304" pitchFamily="18" charset="0"/>
              </a:rPr>
              <a:t>(b) Technical Risk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Technical risks are those events or issues associated with the scope definition, research and development (R&amp;D), design, construction, and operation that could affect the actual level of performance vs. that specified in the project mission need and performance requirements documents. </a:t>
            </a:r>
            <a:r>
              <a:rPr lang="en-AU" b="1" dirty="0" smtClean="0">
                <a:latin typeface="Times New Roman" panose="02020603050405020304" pitchFamily="18" charset="0"/>
                <a:cs typeface="Times New Roman" panose="02020603050405020304" pitchFamily="18" charset="0"/>
              </a:rPr>
              <a:t>[8]</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Examples of technical risks include new and changing technology and changing regulatory requirements</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Financiers usually minimize this risk by preferring tried and tested technologies to new unproven technologies.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99049"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PROJECT </a:t>
            </a:r>
            <a:r>
              <a:rPr lang="en-AU" sz="3600" b="1" dirty="0" smtClean="0">
                <a:solidFill>
                  <a:srgbClr val="002060"/>
                </a:solidFill>
                <a:latin typeface="Times New Roman" panose="02020603050405020304" pitchFamily="18" charset="0"/>
                <a:cs typeface="Times New Roman" panose="02020603050405020304" pitchFamily="18" charset="0"/>
              </a:rPr>
              <a:t>RISKS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68530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3794" y="1051902"/>
            <a:ext cx="9585960" cy="5447372"/>
          </a:xfrm>
        </p:spPr>
        <p:txBody>
          <a:bodyPr/>
          <a:lstStyle/>
          <a:p>
            <a:pPr marL="0" lvl="0" indent="0">
              <a:buNone/>
            </a:pPr>
            <a:r>
              <a:rPr lang="en-US" b="1" dirty="0" smtClean="0">
                <a:solidFill>
                  <a:schemeClr val="accent1"/>
                </a:solidFill>
                <a:latin typeface="Times New Roman" panose="02020603050405020304" pitchFamily="18" charset="0"/>
                <a:cs typeface="Times New Roman" panose="02020603050405020304" pitchFamily="18" charset="0"/>
              </a:rPr>
              <a:t>(c) Political </a:t>
            </a:r>
            <a:r>
              <a:rPr lang="en-US" b="1" dirty="0">
                <a:solidFill>
                  <a:schemeClr val="accent1"/>
                </a:solidFill>
                <a:latin typeface="Times New Roman" panose="02020603050405020304" pitchFamily="18" charset="0"/>
                <a:cs typeface="Times New Roman" panose="02020603050405020304" pitchFamily="18" charset="0"/>
              </a:rPr>
              <a:t>Risk </a:t>
            </a:r>
            <a:endParaRPr lang="en-AU" b="1" dirty="0">
              <a:solidFill>
                <a:schemeClr val="accent1"/>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is the danger of political or financial instability in the host country caused by events such as insurrections, strikes, suspension of foreign exchange, creeping expropriation and outright </a:t>
            </a:r>
            <a:r>
              <a:rPr lang="en-US" b="1" dirty="0" smtClean="0">
                <a:latin typeface="Times New Roman" panose="02020603050405020304" pitchFamily="18" charset="0"/>
                <a:cs typeface="Times New Roman" panose="02020603050405020304" pitchFamily="18" charset="0"/>
              </a:rPr>
              <a:t>nationalization. </a:t>
            </a:r>
          </a:p>
          <a:p>
            <a:pPr marL="0" indent="0" algn="just">
              <a:lnSpc>
                <a:spcPct val="100000"/>
              </a:lnSpc>
              <a:buNone/>
            </a:pPr>
            <a:r>
              <a:rPr lang="en-US" b="1" dirty="0">
                <a:solidFill>
                  <a:schemeClr val="accent1"/>
                </a:solidFill>
                <a:latin typeface="Times New Roman" panose="02020603050405020304" pitchFamily="18" charset="0"/>
                <a:cs typeface="Times New Roman" panose="02020603050405020304" pitchFamily="18" charset="0"/>
              </a:rPr>
              <a:t>(d) Force Majeure Risk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is the risk of events which render the construction or operation of the project impossible, either temporarily (</a:t>
            </a:r>
            <a:r>
              <a:rPr lang="en-US" b="1" dirty="0" err="1">
                <a:latin typeface="Times New Roman" panose="02020603050405020304" pitchFamily="18" charset="0"/>
                <a:cs typeface="Times New Roman" panose="02020603050405020304" pitchFamily="18" charset="0"/>
              </a:rPr>
              <a:t>eg</a:t>
            </a:r>
            <a:r>
              <a:rPr lang="en-US" b="1" dirty="0">
                <a:latin typeface="Times New Roman" panose="02020603050405020304" pitchFamily="18" charset="0"/>
                <a:cs typeface="Times New Roman" panose="02020603050405020304" pitchFamily="18" charset="0"/>
              </a:rPr>
              <a:t>. minor floods) or permanently (</a:t>
            </a:r>
            <a:r>
              <a:rPr lang="en-US" b="1" dirty="0" smtClean="0">
                <a:latin typeface="Times New Roman" panose="02020603050405020304" pitchFamily="18" charset="0"/>
                <a:cs typeface="Times New Roman" panose="02020603050405020304" pitchFamily="18" charset="0"/>
              </a:rPr>
              <a:t>e.g</a:t>
            </a:r>
            <a:r>
              <a:rPr lang="en-US" b="1" dirty="0">
                <a:latin typeface="Times New Roman" panose="02020603050405020304" pitchFamily="18" charset="0"/>
                <a:cs typeface="Times New Roman" panose="02020603050405020304" pitchFamily="18" charset="0"/>
              </a:rPr>
              <a:t>. complete destruction by fire).</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9905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PROJECT </a:t>
            </a:r>
            <a:r>
              <a:rPr lang="en-AU" sz="3600" b="1" dirty="0" smtClean="0">
                <a:solidFill>
                  <a:srgbClr val="002060"/>
                </a:solidFill>
                <a:latin typeface="Times New Roman" panose="02020603050405020304" pitchFamily="18" charset="0"/>
                <a:cs typeface="Times New Roman" panose="02020603050405020304" pitchFamily="18" charset="0"/>
              </a:rPr>
              <a:t>RISKS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77064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2944" y="-48579"/>
            <a:ext cx="10515600" cy="1325563"/>
          </a:xfrm>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ANALYSIS OF MAJOR SOURCE OF RISK</a:t>
            </a:r>
            <a:r>
              <a:rPr lang="en-AU" sz="3600" b="1" dirty="0">
                <a:solidFill>
                  <a:srgbClr val="002060"/>
                </a:solidFill>
                <a:latin typeface="Times New Roman" panose="02020603050405020304" pitchFamily="18" charset="0"/>
                <a:cs typeface="Times New Roman" panose="02020603050405020304" pitchFamily="18" charset="0"/>
              </a:rPr>
              <a:t/>
            </a:r>
            <a:br>
              <a:rPr lang="en-AU" sz="3600" b="1" dirty="0">
                <a:solidFill>
                  <a:srgbClr val="002060"/>
                </a:solidFill>
                <a:latin typeface="Times New Roman" panose="02020603050405020304" pitchFamily="18" charset="0"/>
                <a:cs typeface="Times New Roman" panose="02020603050405020304" pitchFamily="18" charset="0"/>
              </a:rPr>
            </a:b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59898" y="1037832"/>
            <a:ext cx="10007991" cy="5686525"/>
          </a:xfrm>
        </p:spPr>
        <p:txBody>
          <a:bodyPr>
            <a:normAutofit/>
          </a:bodyPr>
          <a:lstStyle/>
          <a:p>
            <a:pPr marL="0" indent="0">
              <a:buNone/>
            </a:pPr>
            <a:r>
              <a:rPr lang="en-US" b="1" dirty="0">
                <a:solidFill>
                  <a:srgbClr val="FF0000"/>
                </a:solidFill>
                <a:latin typeface="Times New Roman" panose="02020603050405020304" pitchFamily="18" charset="0"/>
                <a:cs typeface="Times New Roman" panose="02020603050405020304" pitchFamily="18" charset="0"/>
              </a:rPr>
              <a:t>1. </a:t>
            </a:r>
            <a:r>
              <a:rPr lang="en-US" b="1" dirty="0" smtClean="0">
                <a:solidFill>
                  <a:srgbClr val="FF0000"/>
                </a:solidFill>
                <a:latin typeface="Times New Roman" panose="02020603050405020304" pitchFamily="18" charset="0"/>
                <a:cs typeface="Times New Roman" panose="02020603050405020304" pitchFamily="18" charset="0"/>
              </a:rPr>
              <a:t>Change in project scope and requirements </a:t>
            </a:r>
            <a:endParaRPr lang="en-AU" b="1" dirty="0" smtClean="0">
              <a:solidFill>
                <a:srgbClr val="FF0000"/>
              </a:solidFill>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As a project progresses, a project team may later find that a planned project scope and requirements need to be revised due to changes in user requirements, more information gathered, and technical feasibility. </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As the project needs to be revised according to new scope and requirements, the impacts are typically in form of inefficiency, disruption, delay and increased cost. </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source of project risk often occurs in later stage of the project.</a:t>
            </a:r>
            <a:endParaRPr lang="en-AU" b="1" dirty="0">
              <a:latin typeface="Times New Roman" panose="02020603050405020304" pitchFamily="18" charset="0"/>
              <a:cs typeface="Times New Roman" panose="02020603050405020304" pitchFamily="18" charset="0"/>
            </a:endParaRPr>
          </a:p>
          <a:p>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44332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9827" y="1276985"/>
            <a:ext cx="9917723" cy="5166018"/>
          </a:xfrm>
        </p:spPr>
        <p:txBody>
          <a:bodyPr>
            <a:normAutofit/>
          </a:bodyPr>
          <a:lstStyle/>
          <a:p>
            <a:pPr marL="0" indent="0">
              <a:buNone/>
            </a:pPr>
            <a:r>
              <a:rPr lang="en-US" b="1" dirty="0">
                <a:solidFill>
                  <a:srgbClr val="FF0000"/>
                </a:solidFill>
                <a:latin typeface="Times New Roman" panose="02020603050405020304" pitchFamily="18" charset="0"/>
                <a:cs typeface="Times New Roman" panose="02020603050405020304" pitchFamily="18" charset="0"/>
              </a:rPr>
              <a:t>2. Design errors and omissions </a:t>
            </a:r>
            <a:endParaRPr lang="en-AU" b="1" dirty="0">
              <a:solidFill>
                <a:srgbClr val="FF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any project, it is possible that someone does unintentional errors or omits to implement the project as planned.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Due to the complex of the project and tight time frame, a project team may misunderstand due to ineffective communication.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examples of this source of risk are deficiency design document, improperly sized equipment, design calculation errors. Therefore, the impact includes delay of the project and additional costs.</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79828" y="238516"/>
            <a:ext cx="11422966" cy="1325563"/>
          </a:xfrm>
        </p:spPr>
        <p:txBody>
          <a:bodyPr>
            <a:noAutofit/>
          </a:bodyPr>
          <a:lstStyle/>
          <a:p>
            <a:r>
              <a:rPr lang="en-US" sz="3600" b="1" dirty="0">
                <a:solidFill>
                  <a:srgbClr val="002060"/>
                </a:solidFill>
                <a:latin typeface="Times New Roman" panose="02020603050405020304" pitchFamily="18" charset="0"/>
                <a:cs typeface="Times New Roman" panose="02020603050405020304" pitchFamily="18" charset="0"/>
              </a:rPr>
              <a:t>ANALYSIS OF MAJOR SOURCE OF </a:t>
            </a:r>
            <a:r>
              <a:rPr lang="en-US" sz="3600" b="1" dirty="0" smtClean="0">
                <a:solidFill>
                  <a:srgbClr val="002060"/>
                </a:solidFill>
                <a:latin typeface="Times New Roman" panose="02020603050405020304" pitchFamily="18" charset="0"/>
                <a:cs typeface="Times New Roman" panose="02020603050405020304" pitchFamily="18" charset="0"/>
              </a:rPr>
              <a:t>RISK (Cont’d….) </a:t>
            </a:r>
            <a:r>
              <a:rPr lang="en-AU" sz="3600" b="1" dirty="0">
                <a:solidFill>
                  <a:srgbClr val="002060"/>
                </a:solidFill>
                <a:latin typeface="Times New Roman" panose="02020603050405020304" pitchFamily="18" charset="0"/>
                <a:cs typeface="Times New Roman" panose="02020603050405020304" pitchFamily="18" charset="0"/>
              </a:rPr>
              <a:t/>
            </a:r>
            <a:br>
              <a:rPr lang="en-AU" sz="3600" b="1" dirty="0">
                <a:solidFill>
                  <a:srgbClr val="002060"/>
                </a:solidFill>
                <a:latin typeface="Times New Roman" panose="02020603050405020304" pitchFamily="18" charset="0"/>
                <a:cs typeface="Times New Roman" panose="02020603050405020304" pitchFamily="18" charset="0"/>
              </a:rPr>
            </a:b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04058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116" y="1023766"/>
            <a:ext cx="9740705" cy="5616184"/>
          </a:xfrm>
        </p:spPr>
        <p:txBody>
          <a:bodyPr>
            <a:normAutofit/>
          </a:bodyPr>
          <a:lstStyle/>
          <a:p>
            <a:pPr marL="0" indent="0">
              <a:buNone/>
            </a:pPr>
            <a:r>
              <a:rPr lang="en-US" b="1" dirty="0" smtClean="0">
                <a:solidFill>
                  <a:srgbClr val="FF0000"/>
                </a:solidFill>
                <a:latin typeface="Times New Roman" panose="02020603050405020304" pitchFamily="18" charset="0"/>
                <a:cs typeface="Times New Roman" panose="02020603050405020304" pitchFamily="18" charset="0"/>
              </a:rPr>
              <a:t>3. Inadequately </a:t>
            </a:r>
            <a:r>
              <a:rPr lang="en-US" b="1" dirty="0">
                <a:solidFill>
                  <a:srgbClr val="FF0000"/>
                </a:solidFill>
                <a:latin typeface="Times New Roman" panose="02020603050405020304" pitchFamily="18" charset="0"/>
                <a:cs typeface="Times New Roman" panose="02020603050405020304" pitchFamily="18" charset="0"/>
              </a:rPr>
              <a:t>defined roles and responsibilities </a:t>
            </a:r>
            <a:endParaRPr lang="en-AU" b="1" dirty="0">
              <a:solidFill>
                <a:srgbClr val="FF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source of project risk is deemed a common source in any typical project because of changes in project management structure and ambiguous roles and responsibility.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Inadequately defined roles and responsibilities can cause substantial and various project risks at any stage from the starting of the project to the ending of the project.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noticeable examples of this source of risk are ineffective project communication, different expectation, and lack of common direction. The impact includes overall project inefficiency, disruption and delay.</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419100" y="125975"/>
            <a:ext cx="11353800" cy="1325563"/>
          </a:xfrm>
        </p:spPr>
        <p:txBody>
          <a:bodyPr>
            <a:noAutofit/>
          </a:bodyPr>
          <a:lstStyle/>
          <a:p>
            <a:r>
              <a:rPr lang="en-US" sz="3600" b="1" dirty="0">
                <a:solidFill>
                  <a:srgbClr val="002060"/>
                </a:solidFill>
                <a:latin typeface="Times New Roman" panose="02020603050405020304" pitchFamily="18" charset="0"/>
                <a:cs typeface="Times New Roman" panose="02020603050405020304" pitchFamily="18" charset="0"/>
              </a:rPr>
              <a:t>ANALYSIS OF MAJOR SOURCE OF </a:t>
            </a:r>
            <a:r>
              <a:rPr lang="en-US" sz="3600" b="1" dirty="0" smtClean="0">
                <a:solidFill>
                  <a:srgbClr val="002060"/>
                </a:solidFill>
                <a:latin typeface="Times New Roman" panose="02020603050405020304" pitchFamily="18" charset="0"/>
                <a:cs typeface="Times New Roman" panose="02020603050405020304" pitchFamily="18" charset="0"/>
              </a:rPr>
              <a:t>RISK (Cont’d….) </a:t>
            </a:r>
            <a:r>
              <a:rPr lang="en-AU" sz="3600" b="1" dirty="0">
                <a:solidFill>
                  <a:srgbClr val="002060"/>
                </a:solidFill>
                <a:latin typeface="Times New Roman" panose="02020603050405020304" pitchFamily="18" charset="0"/>
                <a:cs typeface="Times New Roman" panose="02020603050405020304" pitchFamily="18" charset="0"/>
              </a:rPr>
              <a:t/>
            </a:r>
            <a:br>
              <a:rPr lang="en-AU" sz="3600" b="1" dirty="0">
                <a:solidFill>
                  <a:srgbClr val="002060"/>
                </a:solidFill>
                <a:latin typeface="Times New Roman" panose="02020603050405020304" pitchFamily="18" charset="0"/>
                <a:cs typeface="Times New Roman" panose="02020603050405020304" pitchFamily="18" charset="0"/>
              </a:rPr>
            </a:b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34100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0" y="1080038"/>
            <a:ext cx="9892518" cy="5489574"/>
          </a:xfrm>
        </p:spPr>
        <p:txBody>
          <a:bodyPr>
            <a:normAutofit fontScale="92500" lnSpcReduction="10000"/>
          </a:bodyPr>
          <a:lstStyle/>
          <a:p>
            <a:pPr marL="0" indent="0">
              <a:buNone/>
            </a:pPr>
            <a:r>
              <a:rPr lang="en-US" sz="3000" b="1" dirty="0">
                <a:solidFill>
                  <a:srgbClr val="FF0000"/>
                </a:solidFill>
                <a:latin typeface="Times New Roman" panose="02020603050405020304" pitchFamily="18" charset="0"/>
                <a:cs typeface="Times New Roman" panose="02020603050405020304" pitchFamily="18" charset="0"/>
              </a:rPr>
              <a:t>4. Inaccurate cost and schedule estimates </a:t>
            </a:r>
            <a:endParaRPr lang="en-AU" sz="3000" b="1" dirty="0">
              <a:solidFill>
                <a:srgbClr val="FF0000"/>
              </a:solidFill>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This source of risk results from ineffective project planning at the early stage of the project. </a:t>
            </a:r>
            <a:endParaRPr lang="en-AU" sz="3000"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If the cost and schedule of the project are not accurately planned and estimated, the entire project will be in the wrong direction and many issues will be escalated. </a:t>
            </a:r>
            <a:endParaRPr lang="en-AU" sz="3000"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The </a:t>
            </a:r>
            <a:r>
              <a:rPr lang="en-US" sz="3000" b="1" dirty="0">
                <a:latin typeface="Times New Roman" panose="02020603050405020304" pitchFamily="18" charset="0"/>
                <a:cs typeface="Times New Roman" panose="02020603050405020304" pitchFamily="18" charset="0"/>
              </a:rPr>
              <a:t>example of risk resulting from inaccurate cost and schedule estimates includes incorrect from project timeline and budget. </a:t>
            </a:r>
            <a:endParaRPr lang="en-AU" sz="3000"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The impact includes poor coordination, ineffective use of resources, delay of the project and increased project cost.</a:t>
            </a:r>
            <a:endParaRPr lang="en-AU" sz="3000"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419100" y="168177"/>
            <a:ext cx="11353800" cy="1325563"/>
          </a:xfrm>
        </p:spPr>
        <p:txBody>
          <a:bodyPr>
            <a:noAutofit/>
          </a:bodyPr>
          <a:lstStyle/>
          <a:p>
            <a:r>
              <a:rPr lang="en-US" sz="3600" b="1" dirty="0">
                <a:solidFill>
                  <a:srgbClr val="002060"/>
                </a:solidFill>
                <a:latin typeface="Times New Roman" panose="02020603050405020304" pitchFamily="18" charset="0"/>
                <a:cs typeface="Times New Roman" panose="02020603050405020304" pitchFamily="18" charset="0"/>
              </a:rPr>
              <a:t>ANALYSIS OF MAJOR SOURCE OF </a:t>
            </a:r>
            <a:r>
              <a:rPr lang="en-US" sz="3600" b="1" dirty="0" smtClean="0">
                <a:solidFill>
                  <a:srgbClr val="002060"/>
                </a:solidFill>
                <a:latin typeface="Times New Roman" panose="02020603050405020304" pitchFamily="18" charset="0"/>
                <a:cs typeface="Times New Roman" panose="02020603050405020304" pitchFamily="18" charset="0"/>
              </a:rPr>
              <a:t>RISK (Cont’d….) </a:t>
            </a:r>
            <a:r>
              <a:rPr lang="en-AU" sz="3600" b="1" dirty="0">
                <a:solidFill>
                  <a:srgbClr val="002060"/>
                </a:solidFill>
                <a:latin typeface="Times New Roman" panose="02020603050405020304" pitchFamily="18" charset="0"/>
                <a:cs typeface="Times New Roman" panose="02020603050405020304" pitchFamily="18" charset="0"/>
              </a:rPr>
              <a:t/>
            </a:r>
            <a:br>
              <a:rPr lang="en-AU" sz="3600" b="1" dirty="0">
                <a:solidFill>
                  <a:srgbClr val="002060"/>
                </a:solidFill>
                <a:latin typeface="Times New Roman" panose="02020603050405020304" pitchFamily="18" charset="0"/>
                <a:cs typeface="Times New Roman" panose="02020603050405020304" pitchFamily="18" charset="0"/>
              </a:rPr>
            </a:b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24821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0" y="1164443"/>
            <a:ext cx="9850315" cy="5095680"/>
          </a:xfrm>
        </p:spPr>
        <p:txBody>
          <a:bodyPr/>
          <a:lstStyle/>
          <a:p>
            <a:pPr marL="0" indent="0">
              <a:buNone/>
            </a:pPr>
            <a:r>
              <a:rPr lang="en-US" b="1" dirty="0">
                <a:solidFill>
                  <a:srgbClr val="FF0000"/>
                </a:solidFill>
                <a:latin typeface="Times New Roman" panose="02020603050405020304" pitchFamily="18" charset="0"/>
                <a:cs typeface="Times New Roman" panose="02020603050405020304" pitchFamily="18" charset="0"/>
              </a:rPr>
              <a:t>5. Force majeure </a:t>
            </a:r>
            <a:endParaRPr lang="en-AU" b="1" dirty="0">
              <a:solidFill>
                <a:srgbClr val="FF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is the source of risk that is uncontrollable. </a:t>
            </a:r>
            <a:endParaRPr lang="en-US" b="1" dirty="0" smtClean="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Force </a:t>
            </a:r>
            <a:r>
              <a:rPr lang="en-US" b="1" dirty="0">
                <a:latin typeface="Times New Roman" panose="02020603050405020304" pitchFamily="18" charset="0"/>
                <a:cs typeface="Times New Roman" panose="02020603050405020304" pitchFamily="18" charset="0"/>
              </a:rPr>
              <a:t>majeure includes Acts of God, insurrection or civil disorder, war or military operations, national or local emergency, acts or omissions of Government or any competent authority, industrial disputes of any kind, fire, lightning, explosion, flood, subsidence, and inclement weather.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All of these will adversely affect that project. In worst case, the impact is the complete stoppage of work.</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419100" y="210381"/>
            <a:ext cx="11353800" cy="1325563"/>
          </a:xfrm>
        </p:spPr>
        <p:txBody>
          <a:bodyPr>
            <a:noAutofit/>
          </a:bodyPr>
          <a:lstStyle/>
          <a:p>
            <a:r>
              <a:rPr lang="en-US" sz="3600" b="1" dirty="0">
                <a:solidFill>
                  <a:srgbClr val="002060"/>
                </a:solidFill>
                <a:latin typeface="Times New Roman" panose="02020603050405020304" pitchFamily="18" charset="0"/>
                <a:cs typeface="Times New Roman" panose="02020603050405020304" pitchFamily="18" charset="0"/>
              </a:rPr>
              <a:t>ANALYSIS OF MAJOR SOURCE OF </a:t>
            </a:r>
            <a:r>
              <a:rPr lang="en-US" sz="3600" b="1" dirty="0" smtClean="0">
                <a:solidFill>
                  <a:srgbClr val="002060"/>
                </a:solidFill>
                <a:latin typeface="Times New Roman" panose="02020603050405020304" pitchFamily="18" charset="0"/>
                <a:cs typeface="Times New Roman" panose="02020603050405020304" pitchFamily="18" charset="0"/>
              </a:rPr>
              <a:t>RISK (Cont’d….) </a:t>
            </a:r>
            <a:r>
              <a:rPr lang="en-AU" sz="3600" b="1" dirty="0">
                <a:solidFill>
                  <a:srgbClr val="002060"/>
                </a:solidFill>
                <a:latin typeface="Times New Roman" panose="02020603050405020304" pitchFamily="18" charset="0"/>
                <a:cs typeface="Times New Roman" panose="02020603050405020304" pitchFamily="18" charset="0"/>
              </a:rPr>
              <a:t/>
            </a:r>
            <a:br>
              <a:rPr lang="en-AU" sz="3600" b="1" dirty="0">
                <a:solidFill>
                  <a:srgbClr val="002060"/>
                </a:solidFill>
                <a:latin typeface="Times New Roman" panose="02020603050405020304" pitchFamily="18" charset="0"/>
                <a:cs typeface="Times New Roman" panose="02020603050405020304" pitchFamily="18" charset="0"/>
              </a:rPr>
            </a:b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49437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2440" y="0"/>
            <a:ext cx="11147474"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EFFECTIVE MANAGEMENT OF PROJECT RISK</a:t>
            </a:r>
          </a:p>
        </p:txBody>
      </p:sp>
      <p:sp>
        <p:nvSpPr>
          <p:cNvPr id="3" name="Content Placeholder 2"/>
          <p:cNvSpPr>
            <a:spLocks noGrp="1"/>
          </p:cNvSpPr>
          <p:nvPr>
            <p:ph idx="1"/>
          </p:nvPr>
        </p:nvSpPr>
        <p:spPr>
          <a:xfrm>
            <a:off x="655320" y="1325563"/>
            <a:ext cx="9768840" cy="4892993"/>
          </a:xfrm>
        </p:spPr>
        <p:txBody>
          <a:bodyPr>
            <a:normAutofit/>
          </a:bodyPr>
          <a:lstStyle/>
          <a:p>
            <a:pPr algn="just">
              <a:lnSpc>
                <a:spcPct val="100000"/>
              </a:lnSpc>
              <a:buFont typeface="Wingdings" panose="05000000000000000000" pitchFamily="2" charset="2"/>
              <a:buChar char="Ø"/>
            </a:pPr>
            <a:r>
              <a:rPr lang="en-AU" b="1" i="1" dirty="0">
                <a:latin typeface="Times New Roman" panose="02020603050405020304" pitchFamily="18" charset="0"/>
                <a:cs typeface="Times New Roman" panose="02020603050405020304" pitchFamily="18" charset="0"/>
              </a:rPr>
              <a:t>Risk management </a:t>
            </a:r>
            <a:r>
              <a:rPr lang="en-AU" b="1" dirty="0">
                <a:latin typeface="Times New Roman" panose="02020603050405020304" pitchFamily="18" charset="0"/>
                <a:cs typeface="Times New Roman" panose="02020603050405020304" pitchFamily="18" charset="0"/>
              </a:rPr>
              <a:t>is the systematic process of planning for, identifying</a:t>
            </a:r>
            <a:r>
              <a:rPr lang="en-AU" b="1" dirty="0" smtClean="0">
                <a:latin typeface="Times New Roman" panose="02020603050405020304" pitchFamily="18" charset="0"/>
                <a:cs typeface="Times New Roman" panose="02020603050405020304" pitchFamily="18" charset="0"/>
              </a:rPr>
              <a:t>, analysing, </a:t>
            </a:r>
            <a:r>
              <a:rPr lang="en-AU" b="1" dirty="0">
                <a:latin typeface="Times New Roman" panose="02020603050405020304" pitchFamily="18" charset="0"/>
                <a:cs typeface="Times New Roman" panose="02020603050405020304" pitchFamily="18" charset="0"/>
              </a:rPr>
              <a:t>responding to, and monitoring project risk. </a:t>
            </a:r>
            <a:r>
              <a:rPr lang="en-AU" b="1" dirty="0" smtClean="0">
                <a:latin typeface="Times New Roman" panose="02020603050405020304" pitchFamily="18" charset="0"/>
                <a:cs typeface="Times New Roman" panose="02020603050405020304" pitchFamily="18" charset="0"/>
              </a:rPr>
              <a:t>[1]</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involves processes</a:t>
            </a:r>
            <a:r>
              <a:rPr lang="en-AU" b="1" dirty="0">
                <a:latin typeface="Times New Roman" panose="02020603050405020304" pitchFamily="18" charset="0"/>
                <a:cs typeface="Times New Roman" panose="02020603050405020304" pitchFamily="18" charset="0"/>
              </a:rPr>
              <a:t>, tools, and techniques that will help the project </a:t>
            </a:r>
            <a:r>
              <a:rPr lang="en-AU" b="1" dirty="0" smtClean="0">
                <a:latin typeface="Times New Roman" panose="02020603050405020304" pitchFamily="18" charset="0"/>
                <a:cs typeface="Times New Roman" panose="02020603050405020304" pitchFamily="18" charset="0"/>
              </a:rPr>
              <a:t>manager maximize </a:t>
            </a:r>
            <a:r>
              <a:rPr lang="en-AU" b="1" dirty="0">
                <a:latin typeface="Times New Roman" panose="02020603050405020304" pitchFamily="18" charset="0"/>
                <a:cs typeface="Times New Roman" panose="02020603050405020304" pitchFamily="18" charset="0"/>
              </a:rPr>
              <a:t>the probability and consequences of positive events </a:t>
            </a:r>
            <a:r>
              <a:rPr lang="en-AU" b="1" dirty="0" smtClean="0">
                <a:latin typeface="Times New Roman" panose="02020603050405020304" pitchFamily="18" charset="0"/>
                <a:cs typeface="Times New Roman" panose="02020603050405020304" pitchFamily="18" charset="0"/>
              </a:rPr>
              <a:t>and minimize </a:t>
            </a:r>
            <a:r>
              <a:rPr lang="en-AU" b="1" dirty="0">
                <a:latin typeface="Times New Roman" panose="02020603050405020304" pitchFamily="18" charset="0"/>
                <a:cs typeface="Times New Roman" panose="02020603050405020304" pitchFamily="18" charset="0"/>
              </a:rPr>
              <a:t>the probability and consequences of adverse events.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Project risk management </a:t>
            </a:r>
            <a:r>
              <a:rPr lang="en-AU" b="1" dirty="0">
                <a:latin typeface="Times New Roman" panose="02020603050405020304" pitchFamily="18" charset="0"/>
                <a:cs typeface="Times New Roman" panose="02020603050405020304" pitchFamily="18" charset="0"/>
              </a:rPr>
              <a:t>is most effective when first performed early in the life of </a:t>
            </a:r>
            <a:r>
              <a:rPr lang="en-AU" b="1" dirty="0" smtClean="0">
                <a:latin typeface="Times New Roman" panose="02020603050405020304" pitchFamily="18" charset="0"/>
                <a:cs typeface="Times New Roman" panose="02020603050405020304" pitchFamily="18" charset="0"/>
              </a:rPr>
              <a:t>the project </a:t>
            </a:r>
            <a:r>
              <a:rPr lang="en-AU" b="1" dirty="0">
                <a:latin typeface="Times New Roman" panose="02020603050405020304" pitchFamily="18" charset="0"/>
                <a:cs typeface="Times New Roman" panose="02020603050405020304" pitchFamily="18" charset="0"/>
              </a:rPr>
              <a:t>and is a continuing responsibility throughout the project.</a:t>
            </a:r>
          </a:p>
        </p:txBody>
      </p:sp>
    </p:spTree>
    <p:extLst>
      <p:ext uri="{BB962C8B-B14F-4D97-AF65-F5344CB8AC3E}">
        <p14:creationId xmlns:p14="http://schemas.microsoft.com/office/powerpoint/2010/main" val="58295343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9145" y="829993"/>
            <a:ext cx="8102989" cy="5908431"/>
          </a:xfrm>
          <a:prstGeom prst="rect">
            <a:avLst/>
          </a:prstGeom>
        </p:spPr>
      </p:pic>
      <p:sp>
        <p:nvSpPr>
          <p:cNvPr id="5" name="Title 1"/>
          <p:cNvSpPr>
            <a:spLocks noGrp="1"/>
          </p:cNvSpPr>
          <p:nvPr>
            <p:ph type="title"/>
          </p:nvPr>
        </p:nvSpPr>
        <p:spPr>
          <a:xfrm>
            <a:off x="478302" y="-125413"/>
            <a:ext cx="10875498"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EFFECTIVE MANAGEMENT OF PROJECT RISK</a:t>
            </a:r>
          </a:p>
        </p:txBody>
      </p:sp>
      <p:sp>
        <p:nvSpPr>
          <p:cNvPr id="6" name="Text Box 2"/>
          <p:cNvSpPr txBox="1">
            <a:spLocks noChangeArrowheads="1"/>
          </p:cNvSpPr>
          <p:nvPr/>
        </p:nvSpPr>
        <p:spPr bwMode="auto">
          <a:xfrm>
            <a:off x="7505785" y="4837350"/>
            <a:ext cx="1768843" cy="35169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kumimoji="0" lang="en-AU"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Source:[9]</a:t>
            </a:r>
            <a:endParaRPr lang="en-AU" sz="2400" dirty="0"/>
          </a:p>
        </p:txBody>
      </p:sp>
    </p:spTree>
    <p:extLst>
      <p:ext uri="{BB962C8B-B14F-4D97-AF65-F5344CB8AC3E}">
        <p14:creationId xmlns:p14="http://schemas.microsoft.com/office/powerpoint/2010/main" val="311061869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1763" y="1536578"/>
            <a:ext cx="10133037" cy="5081935"/>
          </a:xfrm>
        </p:spPr>
        <p:txBody>
          <a:bodyPr>
            <a:normAutofit lnSpcReduction="10000"/>
          </a:bodyPr>
          <a:lstStyle/>
          <a:p>
            <a:pPr marL="514350" indent="-514350">
              <a:buAutoNum type="arabicPeriod"/>
            </a:pPr>
            <a:r>
              <a:rPr lang="en-AU" b="1" dirty="0" smtClean="0">
                <a:solidFill>
                  <a:srgbClr val="FF0000"/>
                </a:solidFill>
                <a:latin typeface="Times New Roman" panose="02020603050405020304" pitchFamily="18" charset="0"/>
                <a:cs typeface="Times New Roman" panose="02020603050405020304" pitchFamily="18" charset="0"/>
              </a:rPr>
              <a:t>Risk Management Planning </a:t>
            </a: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As part of work plan development, project development team (PDT) members assign project team members to create a project risk management plan.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At this point, the assigned project team members begin to create the risk management plan.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risk management plan identifies and establishes in the project plan the activities of risk management for the project.</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prepare the risk management plan, the assigned project team members use a spreadsheet that shows the risks and responses in an abbreviated form.</a:t>
            </a: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838200" y="211016"/>
            <a:ext cx="1098804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EFFECTIVE MANAGEMENT OF PROJECT </a:t>
            </a:r>
            <a:r>
              <a:rPr lang="en-AU" sz="3600" b="1" dirty="0" smtClean="0">
                <a:solidFill>
                  <a:srgbClr val="002060"/>
                </a:solidFill>
                <a:latin typeface="Times New Roman" panose="02020603050405020304" pitchFamily="18" charset="0"/>
                <a:cs typeface="Times New Roman" panose="02020603050405020304" pitchFamily="18" charset="0"/>
              </a:rPr>
              <a:t>RISK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648165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257" y="1325562"/>
            <a:ext cx="10076543" cy="5532437"/>
          </a:xfrm>
        </p:spPr>
        <p:txBody>
          <a:bodyPr>
            <a:normAutofit lnSpcReduction="10000"/>
          </a:bodyPr>
          <a:lstStyle/>
          <a:p>
            <a:pPr marL="0" indent="0">
              <a:buNone/>
            </a:pPr>
            <a:r>
              <a:rPr lang="en-AU" sz="3000" b="1" dirty="0">
                <a:solidFill>
                  <a:srgbClr val="FF0000"/>
                </a:solidFill>
                <a:latin typeface="Times New Roman" panose="02020603050405020304" pitchFamily="18" charset="0"/>
                <a:cs typeface="Times New Roman" panose="02020603050405020304" pitchFamily="18" charset="0"/>
              </a:rPr>
              <a:t>2. Risk Identification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Risk identification is identifying and defining potential risks that could impact the success of a project.</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risk identification process includes defining the project scope, identifying potential risks, assessing the likelihood and impact of each risk, and developing mitigation plans for the most critical risks. </a:t>
            </a:r>
            <a:r>
              <a:rPr lang="en-AU" b="1" dirty="0" smtClean="0">
                <a:latin typeface="Times New Roman" panose="02020603050405020304" pitchFamily="18" charset="0"/>
                <a:cs typeface="Times New Roman" panose="02020603050405020304" pitchFamily="18" charset="0"/>
              </a:rPr>
              <a:t>[10]</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Risk </a:t>
            </a:r>
            <a:r>
              <a:rPr lang="en-US" b="1" dirty="0">
                <a:latin typeface="Times New Roman" panose="02020603050405020304" pitchFamily="18" charset="0"/>
                <a:cs typeface="Times New Roman" panose="02020603050405020304" pitchFamily="18" charset="0"/>
              </a:rPr>
              <a:t>management plan and risk break down structures are required for the risk identification process.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various sources are analyzed in order to identify the associated risk with the project through risk identification. </a:t>
            </a:r>
          </a:p>
          <a:p>
            <a:endParaRPr lang="en-US" dirty="0">
              <a:solidFill>
                <a:schemeClr val="tx1">
                  <a:lumMod val="75000"/>
                  <a:lumOff val="25000"/>
                </a:schemeClr>
              </a:solidFill>
            </a:endParaRPr>
          </a:p>
          <a:p>
            <a:endParaRPr lang="en-AU" dirty="0" smtClean="0"/>
          </a:p>
          <a:p>
            <a:endParaRPr lang="en-AU" dirty="0"/>
          </a:p>
          <a:p>
            <a:endParaRPr lang="en-AU" b="1" dirty="0">
              <a:solidFill>
                <a:srgbClr val="FF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88257" y="0"/>
            <a:ext cx="11484429"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EFFECTIVE MANAGEMENT OF PROJECT </a:t>
            </a:r>
            <a:r>
              <a:rPr lang="en-AU" sz="3600" b="1" dirty="0" smtClean="0">
                <a:solidFill>
                  <a:srgbClr val="002060"/>
                </a:solidFill>
                <a:latin typeface="Times New Roman" panose="02020603050405020304" pitchFamily="18" charset="0"/>
                <a:cs typeface="Times New Roman" panose="02020603050405020304" pitchFamily="18" charset="0"/>
              </a:rPr>
              <a:t>RISK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694816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886" y="1429430"/>
            <a:ext cx="10515600" cy="5428569"/>
          </a:xfrm>
        </p:spPr>
        <p:txBody>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There are several techniques organizations can use to identify </a:t>
            </a:r>
            <a:r>
              <a:rPr lang="en-AU" b="1" dirty="0" smtClean="0">
                <a:latin typeface="Times New Roman" panose="02020603050405020304" pitchFamily="18" charset="0"/>
                <a:cs typeface="Times New Roman" panose="02020603050405020304" pitchFamily="18" charset="0"/>
              </a:rPr>
              <a:t>risks </a:t>
            </a:r>
            <a:r>
              <a:rPr lang="en-AU" b="1" dirty="0">
                <a:latin typeface="Times New Roman" panose="02020603050405020304" pitchFamily="18" charset="0"/>
                <a:cs typeface="Times New Roman" panose="02020603050405020304" pitchFamily="18" charset="0"/>
              </a:rPr>
              <a:t>including brainstorming, root cause analysis, SWOT analysis, and expert judgment</a:t>
            </a:r>
            <a:r>
              <a:rPr lang="en-AU" b="1" dirty="0" smtClean="0">
                <a:latin typeface="Times New Roman" panose="02020603050405020304" pitchFamily="18" charset="0"/>
                <a:cs typeface="Times New Roman" panose="02020603050405020304" pitchFamily="18" charset="0"/>
              </a:rPr>
              <a:t>. </a:t>
            </a:r>
          </a:p>
          <a:p>
            <a:pPr marL="0" indent="0" algn="just">
              <a:buNone/>
              <a:defRPr/>
            </a:pPr>
            <a:r>
              <a:rPr lang="en-US" b="1" i="1" dirty="0">
                <a:solidFill>
                  <a:srgbClr val="0070C0"/>
                </a:solidFill>
                <a:latin typeface="Times New Roman" panose="02020603050405020304" pitchFamily="18" charset="0"/>
                <a:cs typeface="Times New Roman" panose="02020603050405020304" pitchFamily="18" charset="0"/>
              </a:rPr>
              <a:t>Risk Register (RR)</a:t>
            </a:r>
            <a:endParaRPr lang="en-US" b="1" dirty="0">
              <a:solidFill>
                <a:srgbClr val="0070C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defRPr/>
            </a:pPr>
            <a:r>
              <a:rPr lang="en-US" b="1" dirty="0">
                <a:latin typeface="Times New Roman" panose="02020603050405020304" pitchFamily="18" charset="0"/>
                <a:cs typeface="Times New Roman" panose="02020603050405020304" pitchFamily="18" charset="0"/>
              </a:rPr>
              <a:t>Risk register is a record to document the results of the risk management process. It contains the following information.</a:t>
            </a:r>
          </a:p>
          <a:p>
            <a:pPr lvl="1" algn="just">
              <a:buFont typeface="Wingdings" panose="05000000000000000000" pitchFamily="2" charset="2"/>
              <a:buChar char="Ø"/>
              <a:defRPr/>
            </a:pPr>
            <a:r>
              <a:rPr lang="en-US" sz="2800" b="1" dirty="0">
                <a:latin typeface="Times New Roman" panose="02020603050405020304" pitchFamily="18" charset="0"/>
                <a:cs typeface="Times New Roman" panose="02020603050405020304" pitchFamily="18" charset="0"/>
              </a:rPr>
              <a:t>List of identified risks with description</a:t>
            </a:r>
          </a:p>
          <a:p>
            <a:pPr lvl="1" algn="just">
              <a:buFont typeface="Wingdings" panose="05000000000000000000" pitchFamily="2" charset="2"/>
              <a:buChar char="Ø"/>
              <a:defRPr/>
            </a:pPr>
            <a:r>
              <a:rPr lang="en-US" sz="2800" b="1" dirty="0">
                <a:latin typeface="Times New Roman" panose="02020603050405020304" pitchFamily="18" charset="0"/>
                <a:cs typeface="Times New Roman" panose="02020603050405020304" pitchFamily="18" charset="0"/>
              </a:rPr>
              <a:t>List of potential responses</a:t>
            </a:r>
          </a:p>
          <a:p>
            <a:pPr lvl="1" algn="just">
              <a:buFont typeface="Wingdings" panose="05000000000000000000" pitchFamily="2" charset="2"/>
              <a:buChar char="Ø"/>
              <a:defRPr/>
            </a:pPr>
            <a:r>
              <a:rPr lang="en-US" sz="2800" b="1" dirty="0">
                <a:latin typeface="Times New Roman" panose="02020603050405020304" pitchFamily="18" charset="0"/>
                <a:cs typeface="Times New Roman" panose="02020603050405020304" pitchFamily="18" charset="0"/>
              </a:rPr>
              <a:t>Root causes of risk</a:t>
            </a:r>
          </a:p>
          <a:p>
            <a:pPr lvl="1" algn="just">
              <a:buFont typeface="Wingdings" panose="05000000000000000000" pitchFamily="2" charset="2"/>
              <a:buChar char="Ø"/>
              <a:defRPr/>
            </a:pPr>
            <a:r>
              <a:rPr lang="en-US" sz="2800" b="1" dirty="0">
                <a:latin typeface="Times New Roman" panose="02020603050405020304" pitchFamily="18" charset="0"/>
                <a:cs typeface="Times New Roman" panose="02020603050405020304" pitchFamily="18" charset="0"/>
              </a:rPr>
              <a:t>Updated risk categories</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dirty="0"/>
          </a:p>
        </p:txBody>
      </p:sp>
      <p:sp>
        <p:nvSpPr>
          <p:cNvPr id="4" name="Title 1"/>
          <p:cNvSpPr>
            <a:spLocks noGrp="1"/>
          </p:cNvSpPr>
          <p:nvPr>
            <p:ph type="title"/>
          </p:nvPr>
        </p:nvSpPr>
        <p:spPr>
          <a:xfrm>
            <a:off x="838200" y="103868"/>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EFFECTIVE MANAGEMENT OF PROJECT </a:t>
            </a:r>
            <a:r>
              <a:rPr lang="en-AU" sz="3600" b="1" dirty="0" smtClean="0">
                <a:solidFill>
                  <a:srgbClr val="002060"/>
                </a:solidFill>
                <a:latin typeface="Times New Roman" panose="02020603050405020304" pitchFamily="18" charset="0"/>
                <a:cs typeface="Times New Roman" panose="02020603050405020304" pitchFamily="18" charset="0"/>
              </a:rPr>
              <a:t>RISK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019587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9857" y="1516516"/>
            <a:ext cx="9815286" cy="5203598"/>
          </a:xfrm>
        </p:spPr>
        <p:txBody>
          <a:bodyPr>
            <a:normAutofit/>
          </a:bodyPr>
          <a:lstStyle/>
          <a:p>
            <a:pPr marL="0" lvl="0" indent="0">
              <a:buNone/>
            </a:pPr>
            <a:r>
              <a:rPr lang="en-US" altLang="en-US" b="1" dirty="0">
                <a:solidFill>
                  <a:srgbClr val="FF0000"/>
                </a:solidFill>
                <a:latin typeface="Times New Roman" panose="02020603050405020304" pitchFamily="18" charset="0"/>
                <a:cs typeface="Times New Roman" panose="02020603050405020304" pitchFamily="18" charset="0"/>
              </a:rPr>
              <a:t>3. </a:t>
            </a:r>
            <a:r>
              <a:rPr lang="en-US" b="1" dirty="0">
                <a:solidFill>
                  <a:srgbClr val="FF0000"/>
                </a:solidFill>
                <a:latin typeface="Times New Roman" panose="02020603050405020304" pitchFamily="18" charset="0"/>
                <a:cs typeface="Times New Roman" panose="02020603050405020304" pitchFamily="18" charset="0"/>
              </a:rPr>
              <a:t>Qualitative and Quantitative Risk </a:t>
            </a:r>
            <a:r>
              <a:rPr lang="en-US" b="1" dirty="0" smtClean="0">
                <a:solidFill>
                  <a:srgbClr val="FF0000"/>
                </a:solidFill>
                <a:latin typeface="Times New Roman" panose="02020603050405020304" pitchFamily="18" charset="0"/>
                <a:cs typeface="Times New Roman" panose="02020603050405020304" pitchFamily="18" charset="0"/>
              </a:rPr>
              <a:t>Analysis </a:t>
            </a: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Qualitative risk analysis assesses the importance of the identified risks and develops prioritized lists of these risks for further analysis or direct mitigation.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team assesses each identified risk for its probability of occurring and its impact on project objectives.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Team members sort the identified risks into high, moderate, and low risk categories for each project objective (time, cost, scope).</a:t>
            </a:r>
          </a:p>
          <a:p>
            <a:pPr lvl="0"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Qualitative risk analysis is quick but subjective.</a:t>
            </a:r>
          </a:p>
          <a:p>
            <a:pPr marL="0" lvl="0" indent="0">
              <a:buNone/>
            </a:pPr>
            <a:endParaRPr lang="en-AU" b="1" dirty="0">
              <a:solidFill>
                <a:srgbClr val="FF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88256" y="190953"/>
            <a:ext cx="10965543"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EFFECTIVE MANAGEMENT OF PROJECT </a:t>
            </a:r>
            <a:r>
              <a:rPr lang="en-AU" sz="3600" b="1" dirty="0" smtClean="0">
                <a:solidFill>
                  <a:srgbClr val="002060"/>
                </a:solidFill>
                <a:latin typeface="Times New Roman" panose="02020603050405020304" pitchFamily="18" charset="0"/>
                <a:cs typeface="Times New Roman" panose="02020603050405020304" pitchFamily="18" charset="0"/>
              </a:rPr>
              <a:t>RISK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7869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0828" y="1574573"/>
            <a:ext cx="9960429" cy="4797198"/>
          </a:xfrm>
        </p:spPr>
        <p:txBody>
          <a:bodyPr>
            <a:normAutofit/>
          </a:bodyPr>
          <a:lstStyle/>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On the other hand, Quantitative risk analysis is a way of numerically estimating the probability that a project will meet its cost and time objectives.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Quantitative analysis is based on a simultaneous evaluation of the impact of all identified and quantified risks.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Quantitative risk analysis involves statistical techniques that are most easily used with specialized software.</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Quantitative </a:t>
            </a:r>
            <a:r>
              <a:rPr lang="en-AU" b="1" dirty="0">
                <a:latin typeface="Times New Roman" panose="02020603050405020304" pitchFamily="18" charset="0"/>
                <a:cs typeface="Times New Roman" panose="02020603050405020304" pitchFamily="18" charset="0"/>
              </a:rPr>
              <a:t>risk analysis is objective and has more detail, contingency reserves and go/no go decisions, but it takes more time and is more complex. </a:t>
            </a:r>
            <a:r>
              <a:rPr lang="en-AU" b="1" dirty="0" smtClean="0">
                <a:latin typeface="Times New Roman" panose="02020603050405020304" pitchFamily="18" charset="0"/>
                <a:cs typeface="Times New Roman" panose="02020603050405020304" pitchFamily="18" charset="0"/>
              </a:rPr>
              <a:t>[11]</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15686" y="249010"/>
            <a:ext cx="112522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EFFECTIVE MANAGEMENT OF PROJECT </a:t>
            </a:r>
            <a:r>
              <a:rPr lang="en-AU" sz="3600" b="1" dirty="0" smtClean="0">
                <a:solidFill>
                  <a:srgbClr val="002060"/>
                </a:solidFill>
                <a:latin typeface="Times New Roman" panose="02020603050405020304" pitchFamily="18" charset="0"/>
                <a:cs typeface="Times New Roman" panose="02020603050405020304" pitchFamily="18" charset="0"/>
              </a:rPr>
              <a:t>RISK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31428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5000" y="1622425"/>
            <a:ext cx="9786257" cy="5112204"/>
          </a:xfrm>
        </p:spPr>
        <p:txBody>
          <a:bodyPr>
            <a:normAutofit/>
          </a:bodyPr>
          <a:lstStyle/>
          <a:p>
            <a:pPr marL="0" indent="0">
              <a:buNone/>
            </a:pPr>
            <a:r>
              <a:rPr lang="en-US" altLang="en-US" b="1" dirty="0" smtClean="0"/>
              <a:t> </a:t>
            </a:r>
            <a:r>
              <a:rPr lang="en-US" altLang="en-US" b="1" dirty="0">
                <a:solidFill>
                  <a:srgbClr val="FF0000"/>
                </a:solidFill>
                <a:latin typeface="Times New Roman" panose="02020603050405020304" pitchFamily="18" charset="0"/>
                <a:cs typeface="Times New Roman" panose="02020603050405020304" pitchFamily="18" charset="0"/>
              </a:rPr>
              <a:t>4. Risk Response </a:t>
            </a:r>
            <a:r>
              <a:rPr lang="en-US" altLang="en-US" b="1" dirty="0" smtClean="0">
                <a:solidFill>
                  <a:srgbClr val="FF0000"/>
                </a:solidFill>
                <a:latin typeface="Times New Roman" panose="02020603050405020304" pitchFamily="18" charset="0"/>
                <a:cs typeface="Times New Roman" panose="02020603050405020304" pitchFamily="18" charset="0"/>
              </a:rPr>
              <a:t>Planning </a:t>
            </a: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Risk response planning addresses the matter of how to deal with risk. </a:t>
            </a: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Risk response must be proportional to the severity of the risk, cost effective, timely, realistic and accepted as well as owned by all concerned parties of the risk management</a:t>
            </a:r>
            <a:r>
              <a:rPr lang="en-US" altLang="en-US" b="1" dirty="0" smtClean="0">
                <a:latin typeface="Times New Roman" panose="02020603050405020304" pitchFamily="18" charset="0"/>
                <a:cs typeface="Times New Roman" panose="02020603050405020304" pitchFamily="18" charset="0"/>
              </a:rPr>
              <a:t>. </a:t>
            </a: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Risk response planning focuses on the high-risk items evaluated in the qualitative and/or quantitative risk analysis.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identifies and assigns parties to take responsibility for each risk response. </a:t>
            </a:r>
            <a:endParaRPr lang="en-US" altLang="en-US"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14741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EFFECTIVE MANAGEMENT OF PROJECT </a:t>
            </a:r>
            <a:r>
              <a:rPr lang="en-AU" sz="3600" b="1" dirty="0" smtClean="0">
                <a:solidFill>
                  <a:srgbClr val="002060"/>
                </a:solidFill>
                <a:latin typeface="Times New Roman" panose="02020603050405020304" pitchFamily="18" charset="0"/>
                <a:cs typeface="Times New Roman" panose="02020603050405020304" pitchFamily="18" charset="0"/>
              </a:rPr>
              <a:t>RISK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4821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a:grpSpLocks/>
          </p:cNvGrpSpPr>
          <p:nvPr/>
        </p:nvGrpSpPr>
        <p:grpSpPr bwMode="auto">
          <a:xfrm>
            <a:off x="981982" y="1354870"/>
            <a:ext cx="8907463" cy="4456112"/>
            <a:chOff x="1635617" y="2398393"/>
            <a:chExt cx="8907524" cy="4456951"/>
          </a:xfrm>
        </p:grpSpPr>
        <p:sp>
          <p:nvSpPr>
            <p:cNvPr id="5" name="Freeform 4"/>
            <p:cNvSpPr/>
            <p:nvPr/>
          </p:nvSpPr>
          <p:spPr>
            <a:xfrm>
              <a:off x="1635617" y="4154499"/>
              <a:ext cx="3602063" cy="492218"/>
            </a:xfrm>
            <a:custGeom>
              <a:avLst/>
              <a:gdLst>
                <a:gd name="connsiteX0" fmla="*/ 0 w 3602309"/>
                <a:gd name="connsiteY0" fmla="*/ 49248 h 492480"/>
                <a:gd name="connsiteX1" fmla="*/ 49248 w 3602309"/>
                <a:gd name="connsiteY1" fmla="*/ 0 h 492480"/>
                <a:gd name="connsiteX2" fmla="*/ 3553061 w 3602309"/>
                <a:gd name="connsiteY2" fmla="*/ 0 h 492480"/>
                <a:gd name="connsiteX3" fmla="*/ 3602309 w 3602309"/>
                <a:gd name="connsiteY3" fmla="*/ 49248 h 492480"/>
                <a:gd name="connsiteX4" fmla="*/ 3602309 w 3602309"/>
                <a:gd name="connsiteY4" fmla="*/ 443232 h 492480"/>
                <a:gd name="connsiteX5" fmla="*/ 3553061 w 3602309"/>
                <a:gd name="connsiteY5" fmla="*/ 492480 h 492480"/>
                <a:gd name="connsiteX6" fmla="*/ 49248 w 3602309"/>
                <a:gd name="connsiteY6" fmla="*/ 492480 h 492480"/>
                <a:gd name="connsiteX7" fmla="*/ 0 w 3602309"/>
                <a:gd name="connsiteY7" fmla="*/ 443232 h 492480"/>
                <a:gd name="connsiteX8" fmla="*/ 0 w 3602309"/>
                <a:gd name="connsiteY8" fmla="*/ 49248 h 4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2309" h="492480">
                  <a:moveTo>
                    <a:pt x="0" y="49248"/>
                  </a:moveTo>
                  <a:cubicBezTo>
                    <a:pt x="0" y="22049"/>
                    <a:pt x="22049" y="0"/>
                    <a:pt x="49248" y="0"/>
                  </a:cubicBezTo>
                  <a:lnTo>
                    <a:pt x="3553061" y="0"/>
                  </a:lnTo>
                  <a:cubicBezTo>
                    <a:pt x="3580260" y="0"/>
                    <a:pt x="3602309" y="22049"/>
                    <a:pt x="3602309" y="49248"/>
                  </a:cubicBezTo>
                  <a:lnTo>
                    <a:pt x="3602309" y="443232"/>
                  </a:lnTo>
                  <a:cubicBezTo>
                    <a:pt x="3602309" y="470431"/>
                    <a:pt x="3580260" y="492480"/>
                    <a:pt x="3553061" y="492480"/>
                  </a:cubicBezTo>
                  <a:lnTo>
                    <a:pt x="49248" y="492480"/>
                  </a:lnTo>
                  <a:cubicBezTo>
                    <a:pt x="22049" y="492480"/>
                    <a:pt x="0" y="470431"/>
                    <a:pt x="0" y="443232"/>
                  </a:cubicBezTo>
                  <a:lnTo>
                    <a:pt x="0" y="49248"/>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27124" tIns="27124" rIns="27124" bIns="27124" spcCol="1270" anchor="ctr"/>
            <a:lstStyle/>
            <a:p>
              <a:pPr algn="ctr" defTabSz="889000">
                <a:lnSpc>
                  <a:spcPct val="90000"/>
                </a:lnSpc>
                <a:spcAft>
                  <a:spcPct val="35000"/>
                </a:spcAft>
                <a:defRPr/>
              </a:pPr>
              <a:r>
                <a:rPr lang="en-US" sz="2000" b="1">
                  <a:latin typeface="Times New Roman" pitchFamily="18" charset="0"/>
                  <a:cs typeface="Times New Roman" pitchFamily="18" charset="0"/>
                </a:rPr>
                <a:t>Risk Response Planning</a:t>
              </a:r>
            </a:p>
          </p:txBody>
        </p:sp>
        <p:sp>
          <p:nvSpPr>
            <p:cNvPr id="6" name="Freeform 5"/>
            <p:cNvSpPr/>
            <p:nvPr/>
          </p:nvSpPr>
          <p:spPr>
            <a:xfrm rot="18305019">
              <a:off x="5018510" y="3968727"/>
              <a:ext cx="1030482" cy="20637"/>
            </a:xfrm>
            <a:custGeom>
              <a:avLst/>
              <a:gdLst>
                <a:gd name="connsiteX0" fmla="*/ 0 w 1029576"/>
                <a:gd name="connsiteY0" fmla="*/ 9932 h 19865"/>
                <a:gd name="connsiteX1" fmla="*/ 1029576 w 1029576"/>
                <a:gd name="connsiteY1" fmla="*/ 9932 h 19865"/>
              </a:gdLst>
              <a:ahLst/>
              <a:cxnLst>
                <a:cxn ang="0">
                  <a:pos x="connsiteX0" y="connsiteY0"/>
                </a:cxn>
                <a:cxn ang="0">
                  <a:pos x="connsiteX1" y="connsiteY1"/>
                </a:cxn>
              </a:cxnLst>
              <a:rect l="l" t="t" r="r" b="b"/>
              <a:pathLst>
                <a:path w="1029576" h="19865">
                  <a:moveTo>
                    <a:pt x="0" y="9932"/>
                  </a:moveTo>
                  <a:lnTo>
                    <a:pt x="1029576" y="9932"/>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lIns="501747" tIns="-15808" rIns="501750" bIns="-15806" spcCol="1270" anchor="ctr"/>
            <a:lstStyle/>
            <a:p>
              <a:pPr algn="ctr" defTabSz="222250">
                <a:lnSpc>
                  <a:spcPct val="90000"/>
                </a:lnSpc>
                <a:spcAft>
                  <a:spcPct val="35000"/>
                </a:spcAft>
                <a:defRPr/>
              </a:pPr>
              <a:endParaRPr lang="en-US" sz="500"/>
            </a:p>
          </p:txBody>
        </p:sp>
        <p:sp>
          <p:nvSpPr>
            <p:cNvPr id="7" name="Freeform 6"/>
            <p:cNvSpPr/>
            <p:nvPr/>
          </p:nvSpPr>
          <p:spPr>
            <a:xfrm>
              <a:off x="5829821" y="3311377"/>
              <a:ext cx="1433523" cy="492218"/>
            </a:xfrm>
            <a:custGeom>
              <a:avLst/>
              <a:gdLst>
                <a:gd name="connsiteX0" fmla="*/ 0 w 1433188"/>
                <a:gd name="connsiteY0" fmla="*/ 49248 h 492480"/>
                <a:gd name="connsiteX1" fmla="*/ 49248 w 1433188"/>
                <a:gd name="connsiteY1" fmla="*/ 0 h 492480"/>
                <a:gd name="connsiteX2" fmla="*/ 1383940 w 1433188"/>
                <a:gd name="connsiteY2" fmla="*/ 0 h 492480"/>
                <a:gd name="connsiteX3" fmla="*/ 1433188 w 1433188"/>
                <a:gd name="connsiteY3" fmla="*/ 49248 h 492480"/>
                <a:gd name="connsiteX4" fmla="*/ 1433188 w 1433188"/>
                <a:gd name="connsiteY4" fmla="*/ 443232 h 492480"/>
                <a:gd name="connsiteX5" fmla="*/ 1383940 w 1433188"/>
                <a:gd name="connsiteY5" fmla="*/ 492480 h 492480"/>
                <a:gd name="connsiteX6" fmla="*/ 49248 w 1433188"/>
                <a:gd name="connsiteY6" fmla="*/ 492480 h 492480"/>
                <a:gd name="connsiteX7" fmla="*/ 0 w 1433188"/>
                <a:gd name="connsiteY7" fmla="*/ 443232 h 492480"/>
                <a:gd name="connsiteX8" fmla="*/ 0 w 1433188"/>
                <a:gd name="connsiteY8" fmla="*/ 49248 h 4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33188" h="492480">
                  <a:moveTo>
                    <a:pt x="0" y="49248"/>
                  </a:moveTo>
                  <a:cubicBezTo>
                    <a:pt x="0" y="22049"/>
                    <a:pt x="22049" y="0"/>
                    <a:pt x="49248" y="0"/>
                  </a:cubicBezTo>
                  <a:lnTo>
                    <a:pt x="1383940" y="0"/>
                  </a:lnTo>
                  <a:cubicBezTo>
                    <a:pt x="1411139" y="0"/>
                    <a:pt x="1433188" y="22049"/>
                    <a:pt x="1433188" y="49248"/>
                  </a:cubicBezTo>
                  <a:lnTo>
                    <a:pt x="1433188" y="443232"/>
                  </a:lnTo>
                  <a:cubicBezTo>
                    <a:pt x="1433188" y="470431"/>
                    <a:pt x="1411139" y="492480"/>
                    <a:pt x="1383940" y="492480"/>
                  </a:cubicBezTo>
                  <a:lnTo>
                    <a:pt x="49248" y="492480"/>
                  </a:lnTo>
                  <a:cubicBezTo>
                    <a:pt x="22049" y="492480"/>
                    <a:pt x="0" y="470431"/>
                    <a:pt x="0" y="443232"/>
                  </a:cubicBezTo>
                  <a:lnTo>
                    <a:pt x="0" y="49248"/>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27124" tIns="27124" rIns="27124" bIns="27124" spcCol="1270" anchor="ctr"/>
            <a:lstStyle/>
            <a:p>
              <a:pPr algn="ctr" defTabSz="889000">
                <a:lnSpc>
                  <a:spcPct val="90000"/>
                </a:lnSpc>
                <a:spcAft>
                  <a:spcPct val="35000"/>
                </a:spcAft>
                <a:defRPr/>
              </a:pPr>
              <a:r>
                <a:rPr lang="en-US" sz="2000">
                  <a:solidFill>
                    <a:srgbClr val="FF0000"/>
                  </a:solidFill>
                  <a:latin typeface="Times New Roman" pitchFamily="18" charset="0"/>
                  <a:cs typeface="Times New Roman" pitchFamily="18" charset="0"/>
                </a:rPr>
                <a:t>For Threat</a:t>
              </a:r>
            </a:p>
          </p:txBody>
        </p:sp>
        <p:sp>
          <p:nvSpPr>
            <p:cNvPr id="8" name="Freeform 7"/>
            <p:cNvSpPr/>
            <p:nvPr/>
          </p:nvSpPr>
          <p:spPr>
            <a:xfrm rot="19320479">
              <a:off x="7106179" y="3090673"/>
              <a:ext cx="1482735" cy="20641"/>
            </a:xfrm>
            <a:custGeom>
              <a:avLst/>
              <a:gdLst>
                <a:gd name="connsiteX0" fmla="*/ 0 w 1483110"/>
                <a:gd name="connsiteY0" fmla="*/ 9932 h 19865"/>
                <a:gd name="connsiteX1" fmla="*/ 1483110 w 1483110"/>
                <a:gd name="connsiteY1" fmla="*/ 9932 h 19865"/>
              </a:gdLst>
              <a:ahLst/>
              <a:cxnLst>
                <a:cxn ang="0">
                  <a:pos x="connsiteX0" y="connsiteY0"/>
                </a:cxn>
                <a:cxn ang="0">
                  <a:pos x="connsiteX1" y="connsiteY1"/>
                </a:cxn>
              </a:cxnLst>
              <a:rect l="l" t="t" r="r" b="b"/>
              <a:pathLst>
                <a:path w="1483110" h="19865">
                  <a:moveTo>
                    <a:pt x="0" y="9932"/>
                  </a:moveTo>
                  <a:lnTo>
                    <a:pt x="1483110" y="9932"/>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lIns="717177" tIns="-27145" rIns="717177" bIns="-27146" spcCol="1270" anchor="ctr"/>
            <a:lstStyle/>
            <a:p>
              <a:pPr algn="ctr" defTabSz="222250">
                <a:lnSpc>
                  <a:spcPct val="90000"/>
                </a:lnSpc>
                <a:spcAft>
                  <a:spcPct val="35000"/>
                </a:spcAft>
                <a:defRPr/>
              </a:pPr>
              <a:endParaRPr lang="en-US" sz="500"/>
            </a:p>
          </p:txBody>
        </p:sp>
        <p:sp>
          <p:nvSpPr>
            <p:cNvPr id="9" name="Freeform 8"/>
            <p:cNvSpPr/>
            <p:nvPr/>
          </p:nvSpPr>
          <p:spPr>
            <a:xfrm>
              <a:off x="8431752" y="2398393"/>
              <a:ext cx="1643073" cy="492218"/>
            </a:xfrm>
            <a:custGeom>
              <a:avLst/>
              <a:gdLst>
                <a:gd name="connsiteX0" fmla="*/ 0 w 1642837"/>
                <a:gd name="connsiteY0" fmla="*/ 49248 h 492480"/>
                <a:gd name="connsiteX1" fmla="*/ 49248 w 1642837"/>
                <a:gd name="connsiteY1" fmla="*/ 0 h 492480"/>
                <a:gd name="connsiteX2" fmla="*/ 1593589 w 1642837"/>
                <a:gd name="connsiteY2" fmla="*/ 0 h 492480"/>
                <a:gd name="connsiteX3" fmla="*/ 1642837 w 1642837"/>
                <a:gd name="connsiteY3" fmla="*/ 49248 h 492480"/>
                <a:gd name="connsiteX4" fmla="*/ 1642837 w 1642837"/>
                <a:gd name="connsiteY4" fmla="*/ 443232 h 492480"/>
                <a:gd name="connsiteX5" fmla="*/ 1593589 w 1642837"/>
                <a:gd name="connsiteY5" fmla="*/ 492480 h 492480"/>
                <a:gd name="connsiteX6" fmla="*/ 49248 w 1642837"/>
                <a:gd name="connsiteY6" fmla="*/ 492480 h 492480"/>
                <a:gd name="connsiteX7" fmla="*/ 0 w 1642837"/>
                <a:gd name="connsiteY7" fmla="*/ 443232 h 492480"/>
                <a:gd name="connsiteX8" fmla="*/ 0 w 1642837"/>
                <a:gd name="connsiteY8" fmla="*/ 49248 h 4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42837" h="492480">
                  <a:moveTo>
                    <a:pt x="0" y="49248"/>
                  </a:moveTo>
                  <a:cubicBezTo>
                    <a:pt x="0" y="22049"/>
                    <a:pt x="22049" y="0"/>
                    <a:pt x="49248" y="0"/>
                  </a:cubicBezTo>
                  <a:lnTo>
                    <a:pt x="1593589" y="0"/>
                  </a:lnTo>
                  <a:cubicBezTo>
                    <a:pt x="1620788" y="0"/>
                    <a:pt x="1642837" y="22049"/>
                    <a:pt x="1642837" y="49248"/>
                  </a:cubicBezTo>
                  <a:lnTo>
                    <a:pt x="1642837" y="443232"/>
                  </a:lnTo>
                  <a:cubicBezTo>
                    <a:pt x="1642837" y="470431"/>
                    <a:pt x="1620788" y="492480"/>
                    <a:pt x="1593589" y="492480"/>
                  </a:cubicBezTo>
                  <a:lnTo>
                    <a:pt x="49248" y="492480"/>
                  </a:lnTo>
                  <a:cubicBezTo>
                    <a:pt x="22049" y="492480"/>
                    <a:pt x="0" y="470431"/>
                    <a:pt x="0" y="443232"/>
                  </a:cubicBezTo>
                  <a:lnTo>
                    <a:pt x="0" y="49248"/>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25854" tIns="25854" rIns="25854" bIns="25854" spcCol="1270" anchor="ctr"/>
            <a:lstStyle/>
            <a:p>
              <a:pPr algn="ctr" defTabSz="800100">
                <a:lnSpc>
                  <a:spcPct val="90000"/>
                </a:lnSpc>
                <a:spcAft>
                  <a:spcPct val="35000"/>
                </a:spcAft>
                <a:defRPr/>
              </a:pPr>
              <a:r>
                <a:rPr lang="en-US" b="1">
                  <a:latin typeface="Times New Roman" pitchFamily="18" charset="0"/>
                  <a:cs typeface="Times New Roman" pitchFamily="18" charset="0"/>
                </a:rPr>
                <a:t>Avoid</a:t>
              </a:r>
            </a:p>
          </p:txBody>
        </p:sp>
        <p:sp>
          <p:nvSpPr>
            <p:cNvPr id="10" name="Freeform 9"/>
            <p:cNvSpPr/>
            <p:nvPr/>
          </p:nvSpPr>
          <p:spPr>
            <a:xfrm rot="20609043">
              <a:off x="7237943" y="3374889"/>
              <a:ext cx="1219208" cy="19054"/>
            </a:xfrm>
            <a:custGeom>
              <a:avLst/>
              <a:gdLst>
                <a:gd name="connsiteX0" fmla="*/ 0 w 1219134"/>
                <a:gd name="connsiteY0" fmla="*/ 9932 h 19865"/>
                <a:gd name="connsiteX1" fmla="*/ 1219134 w 1219134"/>
                <a:gd name="connsiteY1" fmla="*/ 9932 h 19865"/>
              </a:gdLst>
              <a:ahLst/>
              <a:cxnLst>
                <a:cxn ang="0">
                  <a:pos x="connsiteX0" y="connsiteY0"/>
                </a:cxn>
                <a:cxn ang="0">
                  <a:pos x="connsiteX1" y="connsiteY1"/>
                </a:cxn>
              </a:cxnLst>
              <a:rect l="l" t="t" r="r" b="b"/>
              <a:pathLst>
                <a:path w="1219134" h="19865">
                  <a:moveTo>
                    <a:pt x="0" y="9932"/>
                  </a:moveTo>
                  <a:lnTo>
                    <a:pt x="1219134" y="9932"/>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lIns="591788" tIns="-20546" rIns="591789" bIns="-20546" spcCol="1270" anchor="ctr"/>
            <a:lstStyle/>
            <a:p>
              <a:pPr algn="ctr" defTabSz="222250">
                <a:lnSpc>
                  <a:spcPct val="90000"/>
                </a:lnSpc>
                <a:spcAft>
                  <a:spcPct val="35000"/>
                </a:spcAft>
                <a:defRPr/>
              </a:pPr>
              <a:endParaRPr lang="en-US" sz="500"/>
            </a:p>
          </p:txBody>
        </p:sp>
        <p:sp>
          <p:nvSpPr>
            <p:cNvPr id="11" name="Freeform 10"/>
            <p:cNvSpPr/>
            <p:nvPr/>
          </p:nvSpPr>
          <p:spPr>
            <a:xfrm>
              <a:off x="8431752" y="2965237"/>
              <a:ext cx="1700224" cy="492218"/>
            </a:xfrm>
            <a:custGeom>
              <a:avLst/>
              <a:gdLst>
                <a:gd name="connsiteX0" fmla="*/ 0 w 1700230"/>
                <a:gd name="connsiteY0" fmla="*/ 49248 h 492480"/>
                <a:gd name="connsiteX1" fmla="*/ 49248 w 1700230"/>
                <a:gd name="connsiteY1" fmla="*/ 0 h 492480"/>
                <a:gd name="connsiteX2" fmla="*/ 1650982 w 1700230"/>
                <a:gd name="connsiteY2" fmla="*/ 0 h 492480"/>
                <a:gd name="connsiteX3" fmla="*/ 1700230 w 1700230"/>
                <a:gd name="connsiteY3" fmla="*/ 49248 h 492480"/>
                <a:gd name="connsiteX4" fmla="*/ 1700230 w 1700230"/>
                <a:gd name="connsiteY4" fmla="*/ 443232 h 492480"/>
                <a:gd name="connsiteX5" fmla="*/ 1650982 w 1700230"/>
                <a:gd name="connsiteY5" fmla="*/ 492480 h 492480"/>
                <a:gd name="connsiteX6" fmla="*/ 49248 w 1700230"/>
                <a:gd name="connsiteY6" fmla="*/ 492480 h 492480"/>
                <a:gd name="connsiteX7" fmla="*/ 0 w 1700230"/>
                <a:gd name="connsiteY7" fmla="*/ 443232 h 492480"/>
                <a:gd name="connsiteX8" fmla="*/ 0 w 1700230"/>
                <a:gd name="connsiteY8" fmla="*/ 49248 h 4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00230" h="492480">
                  <a:moveTo>
                    <a:pt x="0" y="49248"/>
                  </a:moveTo>
                  <a:cubicBezTo>
                    <a:pt x="0" y="22049"/>
                    <a:pt x="22049" y="0"/>
                    <a:pt x="49248" y="0"/>
                  </a:cubicBezTo>
                  <a:lnTo>
                    <a:pt x="1650982" y="0"/>
                  </a:lnTo>
                  <a:cubicBezTo>
                    <a:pt x="1678181" y="0"/>
                    <a:pt x="1700230" y="22049"/>
                    <a:pt x="1700230" y="49248"/>
                  </a:cubicBezTo>
                  <a:lnTo>
                    <a:pt x="1700230" y="443232"/>
                  </a:lnTo>
                  <a:cubicBezTo>
                    <a:pt x="1700230" y="470431"/>
                    <a:pt x="1678181" y="492480"/>
                    <a:pt x="1650982" y="492480"/>
                  </a:cubicBezTo>
                  <a:lnTo>
                    <a:pt x="49248" y="492480"/>
                  </a:lnTo>
                  <a:cubicBezTo>
                    <a:pt x="22049" y="492480"/>
                    <a:pt x="0" y="470431"/>
                    <a:pt x="0" y="443232"/>
                  </a:cubicBezTo>
                  <a:lnTo>
                    <a:pt x="0" y="49248"/>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25854" tIns="25854" rIns="25854" bIns="25854" spcCol="1270" anchor="ctr"/>
            <a:lstStyle/>
            <a:p>
              <a:pPr algn="ctr" defTabSz="800100">
                <a:lnSpc>
                  <a:spcPct val="90000"/>
                </a:lnSpc>
                <a:spcAft>
                  <a:spcPct val="35000"/>
                </a:spcAft>
                <a:defRPr/>
              </a:pPr>
              <a:r>
                <a:rPr lang="en-US" b="1">
                  <a:latin typeface="Times New Roman" pitchFamily="18" charset="0"/>
                  <a:cs typeface="Times New Roman" pitchFamily="18" charset="0"/>
                </a:rPr>
                <a:t>Transfer</a:t>
              </a:r>
            </a:p>
          </p:txBody>
        </p:sp>
        <p:sp>
          <p:nvSpPr>
            <p:cNvPr id="12" name="Freeform 11"/>
            <p:cNvSpPr/>
            <p:nvPr/>
          </p:nvSpPr>
          <p:spPr>
            <a:xfrm rot="638935">
              <a:off x="7252230" y="3657517"/>
              <a:ext cx="1189046" cy="20642"/>
            </a:xfrm>
            <a:custGeom>
              <a:avLst/>
              <a:gdLst>
                <a:gd name="connsiteX0" fmla="*/ 0 w 1189316"/>
                <a:gd name="connsiteY0" fmla="*/ 9932 h 19865"/>
                <a:gd name="connsiteX1" fmla="*/ 1189316 w 1189316"/>
                <a:gd name="connsiteY1" fmla="*/ 9932 h 19865"/>
              </a:gdLst>
              <a:ahLst/>
              <a:cxnLst>
                <a:cxn ang="0">
                  <a:pos x="connsiteX0" y="connsiteY0"/>
                </a:cxn>
                <a:cxn ang="0">
                  <a:pos x="connsiteX1" y="connsiteY1"/>
                </a:cxn>
              </a:cxnLst>
              <a:rect l="l" t="t" r="r" b="b"/>
              <a:pathLst>
                <a:path w="1189316" h="19865">
                  <a:moveTo>
                    <a:pt x="0" y="9932"/>
                  </a:moveTo>
                  <a:lnTo>
                    <a:pt x="1189316" y="9932"/>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lIns="577626" tIns="-19801" rIns="577624" bIns="-19800" spcCol="1270" anchor="ctr"/>
            <a:lstStyle/>
            <a:p>
              <a:pPr algn="ctr" defTabSz="222250">
                <a:lnSpc>
                  <a:spcPct val="90000"/>
                </a:lnSpc>
                <a:spcAft>
                  <a:spcPct val="35000"/>
                </a:spcAft>
                <a:defRPr/>
              </a:pPr>
              <a:endParaRPr lang="en-US" sz="500"/>
            </a:p>
          </p:txBody>
        </p:sp>
        <p:sp>
          <p:nvSpPr>
            <p:cNvPr id="13" name="Freeform 12"/>
            <p:cNvSpPr/>
            <p:nvPr/>
          </p:nvSpPr>
          <p:spPr>
            <a:xfrm>
              <a:off x="8431752" y="3530493"/>
              <a:ext cx="984257" cy="493806"/>
            </a:xfrm>
            <a:custGeom>
              <a:avLst/>
              <a:gdLst>
                <a:gd name="connsiteX0" fmla="*/ 0 w 984961"/>
                <a:gd name="connsiteY0" fmla="*/ 49248 h 492480"/>
                <a:gd name="connsiteX1" fmla="*/ 49248 w 984961"/>
                <a:gd name="connsiteY1" fmla="*/ 0 h 492480"/>
                <a:gd name="connsiteX2" fmla="*/ 935713 w 984961"/>
                <a:gd name="connsiteY2" fmla="*/ 0 h 492480"/>
                <a:gd name="connsiteX3" fmla="*/ 984961 w 984961"/>
                <a:gd name="connsiteY3" fmla="*/ 49248 h 492480"/>
                <a:gd name="connsiteX4" fmla="*/ 984961 w 984961"/>
                <a:gd name="connsiteY4" fmla="*/ 443232 h 492480"/>
                <a:gd name="connsiteX5" fmla="*/ 935713 w 984961"/>
                <a:gd name="connsiteY5" fmla="*/ 492480 h 492480"/>
                <a:gd name="connsiteX6" fmla="*/ 49248 w 984961"/>
                <a:gd name="connsiteY6" fmla="*/ 492480 h 492480"/>
                <a:gd name="connsiteX7" fmla="*/ 0 w 984961"/>
                <a:gd name="connsiteY7" fmla="*/ 443232 h 492480"/>
                <a:gd name="connsiteX8" fmla="*/ 0 w 984961"/>
                <a:gd name="connsiteY8" fmla="*/ 49248 h 4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84961" h="492480">
                  <a:moveTo>
                    <a:pt x="0" y="49248"/>
                  </a:moveTo>
                  <a:cubicBezTo>
                    <a:pt x="0" y="22049"/>
                    <a:pt x="22049" y="0"/>
                    <a:pt x="49248" y="0"/>
                  </a:cubicBezTo>
                  <a:lnTo>
                    <a:pt x="935713" y="0"/>
                  </a:lnTo>
                  <a:cubicBezTo>
                    <a:pt x="962912" y="0"/>
                    <a:pt x="984961" y="22049"/>
                    <a:pt x="984961" y="49248"/>
                  </a:cubicBezTo>
                  <a:lnTo>
                    <a:pt x="984961" y="443232"/>
                  </a:lnTo>
                  <a:cubicBezTo>
                    <a:pt x="984961" y="470431"/>
                    <a:pt x="962912" y="492480"/>
                    <a:pt x="935713" y="492480"/>
                  </a:cubicBezTo>
                  <a:lnTo>
                    <a:pt x="49248" y="492480"/>
                  </a:lnTo>
                  <a:cubicBezTo>
                    <a:pt x="22049" y="492480"/>
                    <a:pt x="0" y="470431"/>
                    <a:pt x="0" y="443232"/>
                  </a:cubicBezTo>
                  <a:lnTo>
                    <a:pt x="0" y="49248"/>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25854" tIns="25854" rIns="25854" bIns="25854" spcCol="1270" anchor="ctr"/>
            <a:lstStyle/>
            <a:p>
              <a:pPr algn="ctr" defTabSz="800100">
                <a:lnSpc>
                  <a:spcPct val="90000"/>
                </a:lnSpc>
                <a:spcAft>
                  <a:spcPct val="35000"/>
                </a:spcAft>
                <a:defRPr/>
              </a:pPr>
              <a:r>
                <a:rPr lang="en-US" b="1" dirty="0">
                  <a:latin typeface="Times New Roman" pitchFamily="18" charset="0"/>
                  <a:cs typeface="Times New Roman" pitchFamily="18" charset="0"/>
                </a:rPr>
                <a:t>Mitigate</a:t>
              </a:r>
            </a:p>
          </p:txBody>
        </p:sp>
        <p:sp>
          <p:nvSpPr>
            <p:cNvPr id="14" name="Freeform 13"/>
            <p:cNvSpPr/>
            <p:nvPr/>
          </p:nvSpPr>
          <p:spPr>
            <a:xfrm rot="2035425">
              <a:off x="7142693" y="3940145"/>
              <a:ext cx="1408122" cy="20642"/>
            </a:xfrm>
            <a:custGeom>
              <a:avLst/>
              <a:gdLst>
                <a:gd name="connsiteX0" fmla="*/ 0 w 1408605"/>
                <a:gd name="connsiteY0" fmla="*/ 9932 h 19865"/>
                <a:gd name="connsiteX1" fmla="*/ 1408605 w 1408605"/>
                <a:gd name="connsiteY1" fmla="*/ 9932 h 19865"/>
              </a:gdLst>
              <a:ahLst/>
              <a:cxnLst>
                <a:cxn ang="0">
                  <a:pos x="connsiteX0" y="connsiteY0"/>
                </a:cxn>
                <a:cxn ang="0">
                  <a:pos x="connsiteX1" y="connsiteY1"/>
                </a:cxn>
              </a:cxnLst>
              <a:rect l="l" t="t" r="r" b="b"/>
              <a:pathLst>
                <a:path w="1408605" h="19865">
                  <a:moveTo>
                    <a:pt x="0" y="9932"/>
                  </a:moveTo>
                  <a:lnTo>
                    <a:pt x="1408605" y="9932"/>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lIns="681787" tIns="-25283" rIns="681787" bIns="-25283" spcCol="1270" anchor="ctr"/>
            <a:lstStyle/>
            <a:p>
              <a:pPr algn="ctr" defTabSz="222250">
                <a:lnSpc>
                  <a:spcPct val="90000"/>
                </a:lnSpc>
                <a:spcAft>
                  <a:spcPct val="35000"/>
                </a:spcAft>
                <a:defRPr/>
              </a:pPr>
              <a:endParaRPr lang="en-US" sz="500"/>
            </a:p>
          </p:txBody>
        </p:sp>
        <p:sp>
          <p:nvSpPr>
            <p:cNvPr id="15" name="Freeform 14"/>
            <p:cNvSpPr/>
            <p:nvPr/>
          </p:nvSpPr>
          <p:spPr>
            <a:xfrm>
              <a:off x="8431752" y="4097338"/>
              <a:ext cx="984257" cy="492218"/>
            </a:xfrm>
            <a:custGeom>
              <a:avLst/>
              <a:gdLst>
                <a:gd name="connsiteX0" fmla="*/ 0 w 984961"/>
                <a:gd name="connsiteY0" fmla="*/ 49248 h 492480"/>
                <a:gd name="connsiteX1" fmla="*/ 49248 w 984961"/>
                <a:gd name="connsiteY1" fmla="*/ 0 h 492480"/>
                <a:gd name="connsiteX2" fmla="*/ 935713 w 984961"/>
                <a:gd name="connsiteY2" fmla="*/ 0 h 492480"/>
                <a:gd name="connsiteX3" fmla="*/ 984961 w 984961"/>
                <a:gd name="connsiteY3" fmla="*/ 49248 h 492480"/>
                <a:gd name="connsiteX4" fmla="*/ 984961 w 984961"/>
                <a:gd name="connsiteY4" fmla="*/ 443232 h 492480"/>
                <a:gd name="connsiteX5" fmla="*/ 935713 w 984961"/>
                <a:gd name="connsiteY5" fmla="*/ 492480 h 492480"/>
                <a:gd name="connsiteX6" fmla="*/ 49248 w 984961"/>
                <a:gd name="connsiteY6" fmla="*/ 492480 h 492480"/>
                <a:gd name="connsiteX7" fmla="*/ 0 w 984961"/>
                <a:gd name="connsiteY7" fmla="*/ 443232 h 492480"/>
                <a:gd name="connsiteX8" fmla="*/ 0 w 984961"/>
                <a:gd name="connsiteY8" fmla="*/ 49248 h 4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84961" h="492480">
                  <a:moveTo>
                    <a:pt x="0" y="49248"/>
                  </a:moveTo>
                  <a:cubicBezTo>
                    <a:pt x="0" y="22049"/>
                    <a:pt x="22049" y="0"/>
                    <a:pt x="49248" y="0"/>
                  </a:cubicBezTo>
                  <a:lnTo>
                    <a:pt x="935713" y="0"/>
                  </a:lnTo>
                  <a:cubicBezTo>
                    <a:pt x="962912" y="0"/>
                    <a:pt x="984961" y="22049"/>
                    <a:pt x="984961" y="49248"/>
                  </a:cubicBezTo>
                  <a:lnTo>
                    <a:pt x="984961" y="443232"/>
                  </a:lnTo>
                  <a:cubicBezTo>
                    <a:pt x="984961" y="470431"/>
                    <a:pt x="962912" y="492480"/>
                    <a:pt x="935713" y="492480"/>
                  </a:cubicBezTo>
                  <a:lnTo>
                    <a:pt x="49248" y="492480"/>
                  </a:lnTo>
                  <a:cubicBezTo>
                    <a:pt x="22049" y="492480"/>
                    <a:pt x="0" y="470431"/>
                    <a:pt x="0" y="443232"/>
                  </a:cubicBezTo>
                  <a:lnTo>
                    <a:pt x="0" y="49248"/>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25854" tIns="25854" rIns="25854" bIns="25854" spcCol="1270" anchor="ctr"/>
            <a:lstStyle/>
            <a:p>
              <a:pPr algn="ctr" defTabSz="800100">
                <a:lnSpc>
                  <a:spcPct val="90000"/>
                </a:lnSpc>
                <a:spcAft>
                  <a:spcPct val="35000"/>
                </a:spcAft>
                <a:defRPr/>
              </a:pPr>
              <a:r>
                <a:rPr lang="en-US" b="1">
                  <a:latin typeface="Times New Roman" pitchFamily="18" charset="0"/>
                  <a:cs typeface="Times New Roman" pitchFamily="18" charset="0"/>
                </a:rPr>
                <a:t>Accept</a:t>
              </a:r>
            </a:p>
          </p:txBody>
        </p:sp>
        <p:sp>
          <p:nvSpPr>
            <p:cNvPr id="16" name="Freeform 15"/>
            <p:cNvSpPr/>
            <p:nvPr/>
          </p:nvSpPr>
          <p:spPr>
            <a:xfrm rot="3720244">
              <a:off x="4846224" y="5041286"/>
              <a:ext cx="1475065" cy="19050"/>
            </a:xfrm>
            <a:custGeom>
              <a:avLst/>
              <a:gdLst>
                <a:gd name="connsiteX0" fmla="*/ 0 w 1474657"/>
                <a:gd name="connsiteY0" fmla="*/ 9932 h 19865"/>
                <a:gd name="connsiteX1" fmla="*/ 1474657 w 1474657"/>
                <a:gd name="connsiteY1" fmla="*/ 9932 h 19865"/>
              </a:gdLst>
              <a:ahLst/>
              <a:cxnLst>
                <a:cxn ang="0">
                  <a:pos x="connsiteX0" y="connsiteY0"/>
                </a:cxn>
                <a:cxn ang="0">
                  <a:pos x="connsiteX1" y="connsiteY1"/>
                </a:cxn>
              </a:cxnLst>
              <a:rect l="l" t="t" r="r" b="b"/>
              <a:pathLst>
                <a:path w="1474657" h="19865">
                  <a:moveTo>
                    <a:pt x="0" y="9932"/>
                  </a:moveTo>
                  <a:lnTo>
                    <a:pt x="1474657" y="9932"/>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lIns="713162" tIns="-26935" rIns="713162" bIns="-26933" spcCol="1270" anchor="ctr"/>
            <a:lstStyle/>
            <a:p>
              <a:pPr algn="ctr" defTabSz="222250">
                <a:lnSpc>
                  <a:spcPct val="90000"/>
                </a:lnSpc>
                <a:spcAft>
                  <a:spcPct val="35000"/>
                </a:spcAft>
                <a:defRPr/>
              </a:pPr>
              <a:endParaRPr lang="en-US" sz="500"/>
            </a:p>
          </p:txBody>
        </p:sp>
        <p:sp>
          <p:nvSpPr>
            <p:cNvPr id="17" name="Freeform 16"/>
            <p:cNvSpPr/>
            <p:nvPr/>
          </p:nvSpPr>
          <p:spPr>
            <a:xfrm>
              <a:off x="5929834" y="5392982"/>
              <a:ext cx="1981214" cy="617653"/>
            </a:xfrm>
            <a:custGeom>
              <a:avLst/>
              <a:gdLst>
                <a:gd name="connsiteX0" fmla="*/ 0 w 1981210"/>
                <a:gd name="connsiteY0" fmla="*/ 61846 h 618457"/>
                <a:gd name="connsiteX1" fmla="*/ 61846 w 1981210"/>
                <a:gd name="connsiteY1" fmla="*/ 0 h 618457"/>
                <a:gd name="connsiteX2" fmla="*/ 1919364 w 1981210"/>
                <a:gd name="connsiteY2" fmla="*/ 0 h 618457"/>
                <a:gd name="connsiteX3" fmla="*/ 1981210 w 1981210"/>
                <a:gd name="connsiteY3" fmla="*/ 61846 h 618457"/>
                <a:gd name="connsiteX4" fmla="*/ 1981210 w 1981210"/>
                <a:gd name="connsiteY4" fmla="*/ 556611 h 618457"/>
                <a:gd name="connsiteX5" fmla="*/ 1919364 w 1981210"/>
                <a:gd name="connsiteY5" fmla="*/ 618457 h 618457"/>
                <a:gd name="connsiteX6" fmla="*/ 61846 w 1981210"/>
                <a:gd name="connsiteY6" fmla="*/ 618457 h 618457"/>
                <a:gd name="connsiteX7" fmla="*/ 0 w 1981210"/>
                <a:gd name="connsiteY7" fmla="*/ 556611 h 618457"/>
                <a:gd name="connsiteX8" fmla="*/ 0 w 1981210"/>
                <a:gd name="connsiteY8" fmla="*/ 61846 h 618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81210" h="618457">
                  <a:moveTo>
                    <a:pt x="0" y="61846"/>
                  </a:moveTo>
                  <a:cubicBezTo>
                    <a:pt x="0" y="27689"/>
                    <a:pt x="27689" y="0"/>
                    <a:pt x="61846" y="0"/>
                  </a:cubicBezTo>
                  <a:lnTo>
                    <a:pt x="1919364" y="0"/>
                  </a:lnTo>
                  <a:cubicBezTo>
                    <a:pt x="1953521" y="0"/>
                    <a:pt x="1981210" y="27689"/>
                    <a:pt x="1981210" y="61846"/>
                  </a:cubicBezTo>
                  <a:lnTo>
                    <a:pt x="1981210" y="556611"/>
                  </a:lnTo>
                  <a:cubicBezTo>
                    <a:pt x="1981210" y="590768"/>
                    <a:pt x="1953521" y="618457"/>
                    <a:pt x="1919364" y="618457"/>
                  </a:cubicBezTo>
                  <a:lnTo>
                    <a:pt x="61846" y="618457"/>
                  </a:lnTo>
                  <a:cubicBezTo>
                    <a:pt x="27689" y="618457"/>
                    <a:pt x="0" y="590768"/>
                    <a:pt x="0" y="556611"/>
                  </a:cubicBezTo>
                  <a:lnTo>
                    <a:pt x="0" y="61846"/>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30814" tIns="30814" rIns="30814" bIns="30814" spcCol="1270" anchor="ctr"/>
            <a:lstStyle/>
            <a:p>
              <a:pPr algn="ctr" defTabSz="889000">
                <a:lnSpc>
                  <a:spcPct val="90000"/>
                </a:lnSpc>
                <a:spcAft>
                  <a:spcPct val="35000"/>
                </a:spcAft>
                <a:defRPr/>
              </a:pPr>
              <a:r>
                <a:rPr lang="en-US" sz="2000" dirty="0">
                  <a:solidFill>
                    <a:srgbClr val="0070C0"/>
                  </a:solidFill>
                  <a:latin typeface="Times New Roman" pitchFamily="18" charset="0"/>
                  <a:cs typeface="Times New Roman" pitchFamily="18" charset="0"/>
                </a:rPr>
                <a:t>For </a:t>
              </a:r>
              <a:r>
                <a:rPr lang="en-US" sz="2000" dirty="0" smtClean="0">
                  <a:solidFill>
                    <a:srgbClr val="0070C0"/>
                  </a:solidFill>
                  <a:latin typeface="Times New Roman" pitchFamily="18" charset="0"/>
                  <a:cs typeface="Times New Roman" pitchFamily="18" charset="0"/>
                </a:rPr>
                <a:t>opportunity</a:t>
              </a:r>
              <a:endParaRPr lang="en-US" sz="2000" dirty="0">
                <a:solidFill>
                  <a:srgbClr val="0070C0"/>
                </a:solidFill>
                <a:latin typeface="Times New Roman" pitchFamily="18" charset="0"/>
                <a:cs typeface="Times New Roman" pitchFamily="18" charset="0"/>
              </a:endParaRPr>
            </a:p>
          </p:txBody>
        </p:sp>
        <p:sp>
          <p:nvSpPr>
            <p:cNvPr id="18" name="Freeform 17"/>
            <p:cNvSpPr/>
            <p:nvPr/>
          </p:nvSpPr>
          <p:spPr>
            <a:xfrm rot="19406748">
              <a:off x="7780872" y="5296125"/>
              <a:ext cx="1330334" cy="20642"/>
            </a:xfrm>
            <a:custGeom>
              <a:avLst/>
              <a:gdLst>
                <a:gd name="connsiteX0" fmla="*/ 0 w 1330008"/>
                <a:gd name="connsiteY0" fmla="*/ 9932 h 19865"/>
                <a:gd name="connsiteX1" fmla="*/ 1330008 w 1330008"/>
                <a:gd name="connsiteY1" fmla="*/ 9932 h 19865"/>
              </a:gdLst>
              <a:ahLst/>
              <a:cxnLst>
                <a:cxn ang="0">
                  <a:pos x="connsiteX0" y="connsiteY0"/>
                </a:cxn>
                <a:cxn ang="0">
                  <a:pos x="connsiteX1" y="connsiteY1"/>
                </a:cxn>
              </a:cxnLst>
              <a:rect l="l" t="t" r="r" b="b"/>
              <a:pathLst>
                <a:path w="1330008" h="19865">
                  <a:moveTo>
                    <a:pt x="0" y="9932"/>
                  </a:moveTo>
                  <a:lnTo>
                    <a:pt x="1330008" y="9932"/>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lIns="644453" tIns="-23318" rIns="644454" bIns="-23318" spcCol="1270" anchor="ctr"/>
            <a:lstStyle/>
            <a:p>
              <a:pPr algn="ctr" defTabSz="222250">
                <a:lnSpc>
                  <a:spcPct val="90000"/>
                </a:lnSpc>
                <a:spcAft>
                  <a:spcPct val="35000"/>
                </a:spcAft>
                <a:defRPr/>
              </a:pPr>
              <a:endParaRPr lang="en-US" sz="500"/>
            </a:p>
          </p:txBody>
        </p:sp>
        <p:sp>
          <p:nvSpPr>
            <p:cNvPr id="19" name="Freeform 18"/>
            <p:cNvSpPr/>
            <p:nvPr/>
          </p:nvSpPr>
          <p:spPr>
            <a:xfrm>
              <a:off x="8979442" y="4664182"/>
              <a:ext cx="985845" cy="492218"/>
            </a:xfrm>
            <a:custGeom>
              <a:avLst/>
              <a:gdLst>
                <a:gd name="connsiteX0" fmla="*/ 0 w 984961"/>
                <a:gd name="connsiteY0" fmla="*/ 49248 h 492480"/>
                <a:gd name="connsiteX1" fmla="*/ 49248 w 984961"/>
                <a:gd name="connsiteY1" fmla="*/ 0 h 492480"/>
                <a:gd name="connsiteX2" fmla="*/ 935713 w 984961"/>
                <a:gd name="connsiteY2" fmla="*/ 0 h 492480"/>
                <a:gd name="connsiteX3" fmla="*/ 984961 w 984961"/>
                <a:gd name="connsiteY3" fmla="*/ 49248 h 492480"/>
                <a:gd name="connsiteX4" fmla="*/ 984961 w 984961"/>
                <a:gd name="connsiteY4" fmla="*/ 443232 h 492480"/>
                <a:gd name="connsiteX5" fmla="*/ 935713 w 984961"/>
                <a:gd name="connsiteY5" fmla="*/ 492480 h 492480"/>
                <a:gd name="connsiteX6" fmla="*/ 49248 w 984961"/>
                <a:gd name="connsiteY6" fmla="*/ 492480 h 492480"/>
                <a:gd name="connsiteX7" fmla="*/ 0 w 984961"/>
                <a:gd name="connsiteY7" fmla="*/ 443232 h 492480"/>
                <a:gd name="connsiteX8" fmla="*/ 0 w 984961"/>
                <a:gd name="connsiteY8" fmla="*/ 49248 h 4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84961" h="492480">
                  <a:moveTo>
                    <a:pt x="0" y="49248"/>
                  </a:moveTo>
                  <a:cubicBezTo>
                    <a:pt x="0" y="22049"/>
                    <a:pt x="22049" y="0"/>
                    <a:pt x="49248" y="0"/>
                  </a:cubicBezTo>
                  <a:lnTo>
                    <a:pt x="935713" y="0"/>
                  </a:lnTo>
                  <a:cubicBezTo>
                    <a:pt x="962912" y="0"/>
                    <a:pt x="984961" y="22049"/>
                    <a:pt x="984961" y="49248"/>
                  </a:cubicBezTo>
                  <a:lnTo>
                    <a:pt x="984961" y="443232"/>
                  </a:lnTo>
                  <a:cubicBezTo>
                    <a:pt x="984961" y="470431"/>
                    <a:pt x="962912" y="492480"/>
                    <a:pt x="935713" y="492480"/>
                  </a:cubicBezTo>
                  <a:lnTo>
                    <a:pt x="49248" y="492480"/>
                  </a:lnTo>
                  <a:cubicBezTo>
                    <a:pt x="22049" y="492480"/>
                    <a:pt x="0" y="470431"/>
                    <a:pt x="0" y="443232"/>
                  </a:cubicBezTo>
                  <a:lnTo>
                    <a:pt x="0" y="49248"/>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25854" tIns="25854" rIns="25854" bIns="25854" spcCol="1270" anchor="ctr"/>
            <a:lstStyle/>
            <a:p>
              <a:pPr algn="ctr" defTabSz="800100">
                <a:lnSpc>
                  <a:spcPct val="90000"/>
                </a:lnSpc>
                <a:spcAft>
                  <a:spcPct val="35000"/>
                </a:spcAft>
                <a:defRPr/>
              </a:pPr>
              <a:r>
                <a:rPr lang="en-US" b="1">
                  <a:latin typeface="Times New Roman" pitchFamily="18" charset="0"/>
                  <a:cs typeface="Times New Roman" pitchFamily="18" charset="0"/>
                </a:rPr>
                <a:t>Exploit</a:t>
              </a:r>
            </a:p>
          </p:txBody>
        </p:sp>
        <p:sp>
          <p:nvSpPr>
            <p:cNvPr id="20" name="Freeform 19"/>
            <p:cNvSpPr/>
            <p:nvPr/>
          </p:nvSpPr>
          <p:spPr>
            <a:xfrm rot="20884049">
              <a:off x="7899935" y="5578754"/>
              <a:ext cx="1092207" cy="20642"/>
            </a:xfrm>
            <a:custGeom>
              <a:avLst/>
              <a:gdLst>
                <a:gd name="connsiteX0" fmla="*/ 0 w 1091983"/>
                <a:gd name="connsiteY0" fmla="*/ 9932 h 19865"/>
                <a:gd name="connsiteX1" fmla="*/ 1091983 w 1091983"/>
                <a:gd name="connsiteY1" fmla="*/ 9932 h 19865"/>
              </a:gdLst>
              <a:ahLst/>
              <a:cxnLst>
                <a:cxn ang="0">
                  <a:pos x="connsiteX0" y="connsiteY0"/>
                </a:cxn>
                <a:cxn ang="0">
                  <a:pos x="connsiteX1" y="connsiteY1"/>
                </a:cxn>
              </a:cxnLst>
              <a:rect l="l" t="t" r="r" b="b"/>
              <a:pathLst>
                <a:path w="1091983" h="19865">
                  <a:moveTo>
                    <a:pt x="0" y="9932"/>
                  </a:moveTo>
                  <a:lnTo>
                    <a:pt x="1091983" y="9932"/>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lIns="531391" tIns="-17366" rIns="531392" bIns="-17369" spcCol="1270" anchor="ctr"/>
            <a:lstStyle/>
            <a:p>
              <a:pPr algn="ctr" defTabSz="222250">
                <a:lnSpc>
                  <a:spcPct val="90000"/>
                </a:lnSpc>
                <a:spcAft>
                  <a:spcPct val="35000"/>
                </a:spcAft>
                <a:defRPr/>
              </a:pPr>
              <a:endParaRPr lang="en-US" sz="500"/>
            </a:p>
          </p:txBody>
        </p:sp>
        <p:sp>
          <p:nvSpPr>
            <p:cNvPr id="21" name="Freeform 20"/>
            <p:cNvSpPr/>
            <p:nvPr/>
          </p:nvSpPr>
          <p:spPr>
            <a:xfrm>
              <a:off x="8979442" y="5229438"/>
              <a:ext cx="985845" cy="493806"/>
            </a:xfrm>
            <a:custGeom>
              <a:avLst/>
              <a:gdLst>
                <a:gd name="connsiteX0" fmla="*/ 0 w 984961"/>
                <a:gd name="connsiteY0" fmla="*/ 49248 h 492480"/>
                <a:gd name="connsiteX1" fmla="*/ 49248 w 984961"/>
                <a:gd name="connsiteY1" fmla="*/ 0 h 492480"/>
                <a:gd name="connsiteX2" fmla="*/ 935713 w 984961"/>
                <a:gd name="connsiteY2" fmla="*/ 0 h 492480"/>
                <a:gd name="connsiteX3" fmla="*/ 984961 w 984961"/>
                <a:gd name="connsiteY3" fmla="*/ 49248 h 492480"/>
                <a:gd name="connsiteX4" fmla="*/ 984961 w 984961"/>
                <a:gd name="connsiteY4" fmla="*/ 443232 h 492480"/>
                <a:gd name="connsiteX5" fmla="*/ 935713 w 984961"/>
                <a:gd name="connsiteY5" fmla="*/ 492480 h 492480"/>
                <a:gd name="connsiteX6" fmla="*/ 49248 w 984961"/>
                <a:gd name="connsiteY6" fmla="*/ 492480 h 492480"/>
                <a:gd name="connsiteX7" fmla="*/ 0 w 984961"/>
                <a:gd name="connsiteY7" fmla="*/ 443232 h 492480"/>
                <a:gd name="connsiteX8" fmla="*/ 0 w 984961"/>
                <a:gd name="connsiteY8" fmla="*/ 49248 h 4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84961" h="492480">
                  <a:moveTo>
                    <a:pt x="0" y="49248"/>
                  </a:moveTo>
                  <a:cubicBezTo>
                    <a:pt x="0" y="22049"/>
                    <a:pt x="22049" y="0"/>
                    <a:pt x="49248" y="0"/>
                  </a:cubicBezTo>
                  <a:lnTo>
                    <a:pt x="935713" y="0"/>
                  </a:lnTo>
                  <a:cubicBezTo>
                    <a:pt x="962912" y="0"/>
                    <a:pt x="984961" y="22049"/>
                    <a:pt x="984961" y="49248"/>
                  </a:cubicBezTo>
                  <a:lnTo>
                    <a:pt x="984961" y="443232"/>
                  </a:lnTo>
                  <a:cubicBezTo>
                    <a:pt x="984961" y="470431"/>
                    <a:pt x="962912" y="492480"/>
                    <a:pt x="935713" y="492480"/>
                  </a:cubicBezTo>
                  <a:lnTo>
                    <a:pt x="49248" y="492480"/>
                  </a:lnTo>
                  <a:cubicBezTo>
                    <a:pt x="22049" y="492480"/>
                    <a:pt x="0" y="470431"/>
                    <a:pt x="0" y="443232"/>
                  </a:cubicBezTo>
                  <a:lnTo>
                    <a:pt x="0" y="49248"/>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25854" tIns="25854" rIns="25854" bIns="25854" spcCol="1270" anchor="ctr"/>
            <a:lstStyle/>
            <a:p>
              <a:pPr algn="ctr" defTabSz="800100">
                <a:lnSpc>
                  <a:spcPct val="90000"/>
                </a:lnSpc>
                <a:spcAft>
                  <a:spcPct val="35000"/>
                </a:spcAft>
                <a:defRPr/>
              </a:pPr>
              <a:r>
                <a:rPr lang="en-US" b="1">
                  <a:latin typeface="Times New Roman" pitchFamily="18" charset="0"/>
                  <a:cs typeface="Times New Roman" pitchFamily="18" charset="0"/>
                </a:rPr>
                <a:t>Share</a:t>
              </a:r>
            </a:p>
          </p:txBody>
        </p:sp>
        <p:sp>
          <p:nvSpPr>
            <p:cNvPr id="22" name="Freeform 21"/>
            <p:cNvSpPr/>
            <p:nvPr/>
          </p:nvSpPr>
          <p:spPr>
            <a:xfrm rot="1047666">
              <a:off x="7885648" y="5862970"/>
              <a:ext cx="1135070" cy="19054"/>
            </a:xfrm>
            <a:custGeom>
              <a:avLst/>
              <a:gdLst>
                <a:gd name="connsiteX0" fmla="*/ 0 w 1135030"/>
                <a:gd name="connsiteY0" fmla="*/ 9932 h 19865"/>
                <a:gd name="connsiteX1" fmla="*/ 1135030 w 1135030"/>
                <a:gd name="connsiteY1" fmla="*/ 9932 h 19865"/>
              </a:gdLst>
              <a:ahLst/>
              <a:cxnLst>
                <a:cxn ang="0">
                  <a:pos x="connsiteX0" y="connsiteY0"/>
                </a:cxn>
                <a:cxn ang="0">
                  <a:pos x="connsiteX1" y="connsiteY1"/>
                </a:cxn>
              </a:cxnLst>
              <a:rect l="l" t="t" r="r" b="b"/>
              <a:pathLst>
                <a:path w="1135030" h="19865">
                  <a:moveTo>
                    <a:pt x="0" y="9932"/>
                  </a:moveTo>
                  <a:lnTo>
                    <a:pt x="1135030" y="9932"/>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lIns="551839" tIns="-18443" rIns="551839" bIns="-18444" spcCol="1270" anchor="ctr"/>
            <a:lstStyle/>
            <a:p>
              <a:pPr algn="ctr" defTabSz="222250">
                <a:lnSpc>
                  <a:spcPct val="90000"/>
                </a:lnSpc>
                <a:spcAft>
                  <a:spcPct val="35000"/>
                </a:spcAft>
                <a:defRPr/>
              </a:pPr>
              <a:endParaRPr lang="en-US" sz="500"/>
            </a:p>
          </p:txBody>
        </p:sp>
        <p:sp>
          <p:nvSpPr>
            <p:cNvPr id="23" name="Freeform 22"/>
            <p:cNvSpPr/>
            <p:nvPr/>
          </p:nvSpPr>
          <p:spPr>
            <a:xfrm>
              <a:off x="8993730" y="5796283"/>
              <a:ext cx="1549411" cy="492218"/>
            </a:xfrm>
            <a:custGeom>
              <a:avLst/>
              <a:gdLst>
                <a:gd name="connsiteX0" fmla="*/ 0 w 1549058"/>
                <a:gd name="connsiteY0" fmla="*/ 49248 h 492480"/>
                <a:gd name="connsiteX1" fmla="*/ 49248 w 1549058"/>
                <a:gd name="connsiteY1" fmla="*/ 0 h 492480"/>
                <a:gd name="connsiteX2" fmla="*/ 1499810 w 1549058"/>
                <a:gd name="connsiteY2" fmla="*/ 0 h 492480"/>
                <a:gd name="connsiteX3" fmla="*/ 1549058 w 1549058"/>
                <a:gd name="connsiteY3" fmla="*/ 49248 h 492480"/>
                <a:gd name="connsiteX4" fmla="*/ 1549058 w 1549058"/>
                <a:gd name="connsiteY4" fmla="*/ 443232 h 492480"/>
                <a:gd name="connsiteX5" fmla="*/ 1499810 w 1549058"/>
                <a:gd name="connsiteY5" fmla="*/ 492480 h 492480"/>
                <a:gd name="connsiteX6" fmla="*/ 49248 w 1549058"/>
                <a:gd name="connsiteY6" fmla="*/ 492480 h 492480"/>
                <a:gd name="connsiteX7" fmla="*/ 0 w 1549058"/>
                <a:gd name="connsiteY7" fmla="*/ 443232 h 492480"/>
                <a:gd name="connsiteX8" fmla="*/ 0 w 1549058"/>
                <a:gd name="connsiteY8" fmla="*/ 49248 h 4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9058" h="492480">
                  <a:moveTo>
                    <a:pt x="0" y="49248"/>
                  </a:moveTo>
                  <a:cubicBezTo>
                    <a:pt x="0" y="22049"/>
                    <a:pt x="22049" y="0"/>
                    <a:pt x="49248" y="0"/>
                  </a:cubicBezTo>
                  <a:lnTo>
                    <a:pt x="1499810" y="0"/>
                  </a:lnTo>
                  <a:cubicBezTo>
                    <a:pt x="1527009" y="0"/>
                    <a:pt x="1549058" y="22049"/>
                    <a:pt x="1549058" y="49248"/>
                  </a:cubicBezTo>
                  <a:lnTo>
                    <a:pt x="1549058" y="443232"/>
                  </a:lnTo>
                  <a:cubicBezTo>
                    <a:pt x="1549058" y="470431"/>
                    <a:pt x="1527009" y="492480"/>
                    <a:pt x="1499810" y="492480"/>
                  </a:cubicBezTo>
                  <a:lnTo>
                    <a:pt x="49248" y="492480"/>
                  </a:lnTo>
                  <a:cubicBezTo>
                    <a:pt x="22049" y="492480"/>
                    <a:pt x="0" y="470431"/>
                    <a:pt x="0" y="443232"/>
                  </a:cubicBezTo>
                  <a:lnTo>
                    <a:pt x="0" y="49248"/>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25854" tIns="25854" rIns="25854" bIns="25854" spcCol="1270" anchor="ctr"/>
            <a:lstStyle/>
            <a:p>
              <a:pPr algn="ctr" defTabSz="800100">
                <a:lnSpc>
                  <a:spcPct val="90000"/>
                </a:lnSpc>
                <a:spcAft>
                  <a:spcPct val="35000"/>
                </a:spcAft>
                <a:defRPr/>
              </a:pPr>
              <a:r>
                <a:rPr lang="en-US" b="1" dirty="0">
                  <a:latin typeface="Times New Roman" pitchFamily="18" charset="0"/>
                  <a:cs typeface="Times New Roman" pitchFamily="18" charset="0"/>
                </a:rPr>
                <a:t>Enhance</a:t>
              </a:r>
            </a:p>
          </p:txBody>
        </p:sp>
        <p:sp>
          <p:nvSpPr>
            <p:cNvPr id="24" name="Freeform 23"/>
            <p:cNvSpPr/>
            <p:nvPr/>
          </p:nvSpPr>
          <p:spPr>
            <a:xfrm rot="2419626">
              <a:off x="7744359" y="6145598"/>
              <a:ext cx="1401773" cy="20641"/>
            </a:xfrm>
            <a:custGeom>
              <a:avLst/>
              <a:gdLst>
                <a:gd name="connsiteX0" fmla="*/ 0 w 1401417"/>
                <a:gd name="connsiteY0" fmla="*/ 9932 h 19865"/>
                <a:gd name="connsiteX1" fmla="*/ 1401417 w 1401417"/>
                <a:gd name="connsiteY1" fmla="*/ 9932 h 19865"/>
              </a:gdLst>
              <a:ahLst/>
              <a:cxnLst>
                <a:cxn ang="0">
                  <a:pos x="connsiteX0" y="connsiteY0"/>
                </a:cxn>
                <a:cxn ang="0">
                  <a:pos x="connsiteX1" y="connsiteY1"/>
                </a:cxn>
              </a:cxnLst>
              <a:rect l="l" t="t" r="r" b="b"/>
              <a:pathLst>
                <a:path w="1401417" h="19865">
                  <a:moveTo>
                    <a:pt x="0" y="9932"/>
                  </a:moveTo>
                  <a:lnTo>
                    <a:pt x="1401417" y="9932"/>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lIns="678373" tIns="-25103" rIns="678373" bIns="-25103" spcCol="1270" anchor="ctr"/>
            <a:lstStyle/>
            <a:p>
              <a:pPr algn="ctr" defTabSz="222250">
                <a:lnSpc>
                  <a:spcPct val="90000"/>
                </a:lnSpc>
                <a:spcAft>
                  <a:spcPct val="35000"/>
                </a:spcAft>
                <a:defRPr/>
              </a:pPr>
              <a:endParaRPr lang="en-US" sz="500"/>
            </a:p>
          </p:txBody>
        </p:sp>
        <p:sp>
          <p:nvSpPr>
            <p:cNvPr id="25" name="Freeform 24"/>
            <p:cNvSpPr/>
            <p:nvPr/>
          </p:nvSpPr>
          <p:spPr>
            <a:xfrm>
              <a:off x="8979442" y="6363126"/>
              <a:ext cx="1400185" cy="492218"/>
            </a:xfrm>
            <a:custGeom>
              <a:avLst/>
              <a:gdLst>
                <a:gd name="connsiteX0" fmla="*/ 0 w 1400625"/>
                <a:gd name="connsiteY0" fmla="*/ 49248 h 492480"/>
                <a:gd name="connsiteX1" fmla="*/ 49248 w 1400625"/>
                <a:gd name="connsiteY1" fmla="*/ 0 h 492480"/>
                <a:gd name="connsiteX2" fmla="*/ 1351377 w 1400625"/>
                <a:gd name="connsiteY2" fmla="*/ 0 h 492480"/>
                <a:gd name="connsiteX3" fmla="*/ 1400625 w 1400625"/>
                <a:gd name="connsiteY3" fmla="*/ 49248 h 492480"/>
                <a:gd name="connsiteX4" fmla="*/ 1400625 w 1400625"/>
                <a:gd name="connsiteY4" fmla="*/ 443232 h 492480"/>
                <a:gd name="connsiteX5" fmla="*/ 1351377 w 1400625"/>
                <a:gd name="connsiteY5" fmla="*/ 492480 h 492480"/>
                <a:gd name="connsiteX6" fmla="*/ 49248 w 1400625"/>
                <a:gd name="connsiteY6" fmla="*/ 492480 h 492480"/>
                <a:gd name="connsiteX7" fmla="*/ 0 w 1400625"/>
                <a:gd name="connsiteY7" fmla="*/ 443232 h 492480"/>
                <a:gd name="connsiteX8" fmla="*/ 0 w 1400625"/>
                <a:gd name="connsiteY8" fmla="*/ 49248 h 4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0625" h="492480">
                  <a:moveTo>
                    <a:pt x="0" y="49248"/>
                  </a:moveTo>
                  <a:cubicBezTo>
                    <a:pt x="0" y="22049"/>
                    <a:pt x="22049" y="0"/>
                    <a:pt x="49248" y="0"/>
                  </a:cubicBezTo>
                  <a:lnTo>
                    <a:pt x="1351377" y="0"/>
                  </a:lnTo>
                  <a:cubicBezTo>
                    <a:pt x="1378576" y="0"/>
                    <a:pt x="1400625" y="22049"/>
                    <a:pt x="1400625" y="49248"/>
                  </a:cubicBezTo>
                  <a:lnTo>
                    <a:pt x="1400625" y="443232"/>
                  </a:lnTo>
                  <a:cubicBezTo>
                    <a:pt x="1400625" y="470431"/>
                    <a:pt x="1378576" y="492480"/>
                    <a:pt x="1351377" y="492480"/>
                  </a:cubicBezTo>
                  <a:lnTo>
                    <a:pt x="49248" y="492480"/>
                  </a:lnTo>
                  <a:cubicBezTo>
                    <a:pt x="22049" y="492480"/>
                    <a:pt x="0" y="470431"/>
                    <a:pt x="0" y="443232"/>
                  </a:cubicBezTo>
                  <a:lnTo>
                    <a:pt x="0" y="49248"/>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25854" tIns="25854" rIns="25854" bIns="25854" spcCol="1270" anchor="ctr"/>
            <a:lstStyle/>
            <a:p>
              <a:pPr algn="ctr" defTabSz="800100">
                <a:lnSpc>
                  <a:spcPct val="90000"/>
                </a:lnSpc>
                <a:spcAft>
                  <a:spcPct val="35000"/>
                </a:spcAft>
                <a:defRPr/>
              </a:pPr>
              <a:r>
                <a:rPr lang="en-US" b="1" dirty="0">
                  <a:latin typeface="Times New Roman" pitchFamily="18" charset="0"/>
                  <a:cs typeface="Times New Roman" pitchFamily="18" charset="0"/>
                </a:rPr>
                <a:t>Accept</a:t>
              </a:r>
            </a:p>
          </p:txBody>
        </p:sp>
      </p:grpSp>
      <p:sp>
        <p:nvSpPr>
          <p:cNvPr id="26" name="Title 1"/>
          <p:cNvSpPr>
            <a:spLocks noGrp="1"/>
          </p:cNvSpPr>
          <p:nvPr>
            <p:ph type="title"/>
          </p:nvPr>
        </p:nvSpPr>
        <p:spPr>
          <a:xfrm>
            <a:off x="838200" y="29307"/>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EFFECTIVE MANAGEMENT OF PROJECT </a:t>
            </a:r>
            <a:r>
              <a:rPr lang="en-AU" sz="3600" b="1" dirty="0" smtClean="0">
                <a:solidFill>
                  <a:srgbClr val="002060"/>
                </a:solidFill>
                <a:latin typeface="Times New Roman" panose="02020603050405020304" pitchFamily="18" charset="0"/>
                <a:cs typeface="Times New Roman" panose="02020603050405020304" pitchFamily="18" charset="0"/>
              </a:rPr>
              <a:t>RISK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1650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3114" y="1325563"/>
            <a:ext cx="10192658" cy="5104266"/>
          </a:xfrm>
        </p:spPr>
        <p:txBody>
          <a:bodyPr>
            <a:noAutofit/>
          </a:bodyPr>
          <a:lstStyle/>
          <a:p>
            <a:pPr marL="0" indent="0" algn="just">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Avoidance:</a:t>
            </a:r>
            <a:r>
              <a:rPr lang="en-US" b="1" dirty="0">
                <a:latin typeface="Times New Roman" panose="02020603050405020304" pitchFamily="18" charset="0"/>
                <a:cs typeface="Times New Roman" panose="02020603050405020304" pitchFamily="18" charset="0"/>
              </a:rPr>
              <a:t>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team changes the project plan to eliminate the risk or to protect the project objectives from its impact.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team might achieve this by changing scope, adding time, or adding </a:t>
            </a:r>
            <a:r>
              <a:rPr lang="en-US" b="1" dirty="0" smtClean="0">
                <a:latin typeface="Times New Roman" panose="02020603050405020304" pitchFamily="18" charset="0"/>
                <a:cs typeface="Times New Roman" panose="02020603050405020304" pitchFamily="18" charset="0"/>
              </a:rPr>
              <a:t>resources.</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Transference:</a:t>
            </a:r>
            <a:r>
              <a:rPr lang="en-US" b="1" dirty="0">
                <a:latin typeface="Times New Roman" panose="02020603050405020304" pitchFamily="18" charset="0"/>
                <a:cs typeface="Times New Roman" panose="02020603050405020304" pitchFamily="18" charset="0"/>
              </a:rPr>
              <a:t>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team transfers the financial impact of risk by contracting out some aspect of the work.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Transference </a:t>
            </a:r>
            <a:r>
              <a:rPr lang="en-US" b="1" dirty="0">
                <a:latin typeface="Times New Roman" panose="02020603050405020304" pitchFamily="18" charset="0"/>
                <a:cs typeface="Times New Roman" panose="02020603050405020304" pitchFamily="18" charset="0"/>
              </a:rPr>
              <a:t>reduces the risk only if the contractor is more capable of taking steps to reduce the risk and does so. </a:t>
            </a:r>
            <a:endParaRPr lang="en-AU" b="1" dirty="0">
              <a:latin typeface="Times New Roman" panose="02020603050405020304" pitchFamily="18" charset="0"/>
              <a:cs typeface="Times New Roman" panose="02020603050405020304" pitchFamily="18" charset="0"/>
            </a:endParaRPr>
          </a:p>
          <a:p>
            <a:pPr marL="0" indent="0" algn="just">
              <a:buNone/>
            </a:pPr>
            <a:endParaRPr lang="en-AU" sz="2600"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05970" y="0"/>
            <a:ext cx="11194143"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EFFECTIVE MANAGEMENT OF PROJECT </a:t>
            </a:r>
            <a:r>
              <a:rPr lang="en-AU" sz="3600" b="1" dirty="0" smtClean="0">
                <a:solidFill>
                  <a:srgbClr val="002060"/>
                </a:solidFill>
                <a:latin typeface="Times New Roman" panose="02020603050405020304" pitchFamily="18" charset="0"/>
                <a:cs typeface="Times New Roman" panose="02020603050405020304" pitchFamily="18" charset="0"/>
              </a:rPr>
              <a:t>RISK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012355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4715" y="1325563"/>
            <a:ext cx="9786256" cy="5089751"/>
          </a:xfrm>
        </p:spPr>
        <p:txBody>
          <a:bodyPr>
            <a:normAutofit/>
          </a:bodyPr>
          <a:lstStyle/>
          <a:p>
            <a:pPr marL="0" indent="0" algn="just">
              <a:buNone/>
            </a:pPr>
            <a:r>
              <a:rPr lang="en-US" b="1" dirty="0">
                <a:solidFill>
                  <a:srgbClr val="FF0000"/>
                </a:solidFill>
                <a:latin typeface="Times New Roman" panose="02020603050405020304" pitchFamily="18" charset="0"/>
                <a:cs typeface="Times New Roman" panose="02020603050405020304" pitchFamily="18" charset="0"/>
              </a:rPr>
              <a:t>Mitigation: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team seeks to reduce the probability or consequences of a risk event to an acceptable threshold.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They accomplish this via many different means that are specific to the project and the risk.</a:t>
            </a:r>
            <a:endParaRPr lang="en-AU" b="1" dirty="0">
              <a:latin typeface="Times New Roman" panose="02020603050405020304" pitchFamily="18" charset="0"/>
              <a:cs typeface="Times New Roman" panose="02020603050405020304" pitchFamily="18" charset="0"/>
            </a:endParaRPr>
          </a:p>
          <a:p>
            <a:pPr marL="0" indent="0" algn="just">
              <a:buNone/>
            </a:pPr>
            <a:r>
              <a:rPr lang="en-US" b="1" dirty="0">
                <a:solidFill>
                  <a:srgbClr val="FF0000"/>
                </a:solidFill>
                <a:latin typeface="Times New Roman" panose="02020603050405020304" pitchFamily="18" charset="0"/>
                <a:cs typeface="Times New Roman" panose="02020603050405020304" pitchFamily="18" charset="0"/>
              </a:rPr>
              <a:t>Acceptance: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project manager and the project team decide to accept certain risks.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They do not change the project plan to deal with a risk, or identify any response strategy other than agreeing to address the risk if and when it occurs.</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838199" y="0"/>
            <a:ext cx="11194143"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EFFECTIVE MANAGEMENT OF PROJECT </a:t>
            </a:r>
            <a:r>
              <a:rPr lang="en-AU" sz="3600" b="1" dirty="0" smtClean="0">
                <a:solidFill>
                  <a:srgbClr val="002060"/>
                </a:solidFill>
                <a:latin typeface="Times New Roman" panose="02020603050405020304" pitchFamily="18" charset="0"/>
                <a:cs typeface="Times New Roman" panose="02020603050405020304" pitchFamily="18" charset="0"/>
              </a:rPr>
              <a:t>RISK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783328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0485" y="1443944"/>
            <a:ext cx="9699172" cy="5414055"/>
          </a:xfrm>
        </p:spPr>
        <p:txBody>
          <a:bodyPr>
            <a:normAutofit/>
          </a:bodyPr>
          <a:lstStyle/>
          <a:p>
            <a:pPr marL="0" indent="0">
              <a:buNone/>
            </a:pPr>
            <a:r>
              <a:rPr lang="en-US" altLang="en-US" b="1" dirty="0">
                <a:solidFill>
                  <a:srgbClr val="FF0000"/>
                </a:solidFill>
                <a:latin typeface="Times New Roman" panose="02020603050405020304" pitchFamily="18" charset="0"/>
                <a:cs typeface="Times New Roman" panose="02020603050405020304" pitchFamily="18" charset="0"/>
              </a:rPr>
              <a:t>5. Risk Monitoring and </a:t>
            </a:r>
            <a:r>
              <a:rPr lang="en-US" altLang="en-US" b="1" dirty="0" smtClean="0">
                <a:solidFill>
                  <a:srgbClr val="FF0000"/>
                </a:solidFill>
                <a:latin typeface="Times New Roman" panose="02020603050405020304" pitchFamily="18" charset="0"/>
                <a:cs typeface="Times New Roman" panose="02020603050405020304" pitchFamily="18" charset="0"/>
              </a:rPr>
              <a:t>Controlling </a:t>
            </a: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Risk monitoring and control keeps track of the identified risks, residual risks, and new risks.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also ensures the execution of risk response plans, and evaluates their effectiveness.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Risk monitoring and control continues for the life of the project. The list of project risks changes as the project matures, new risks develop, or anticipated risks disappear</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defRPr/>
            </a:pPr>
            <a:r>
              <a:rPr lang="en-US" b="1" dirty="0">
                <a:latin typeface="Times New Roman" panose="02020603050405020304" pitchFamily="18" charset="0"/>
                <a:cs typeface="Times New Roman" panose="02020603050405020304" pitchFamily="18" charset="0"/>
              </a:rPr>
              <a:t>Risk monitoring and control is carried out by </a:t>
            </a:r>
            <a:r>
              <a:rPr lang="en-US" sz="2800" b="1" dirty="0" smtClean="0">
                <a:latin typeface="Times New Roman" panose="02020603050405020304" pitchFamily="18" charset="0"/>
                <a:cs typeface="Times New Roman" panose="02020603050405020304" pitchFamily="18" charset="0"/>
              </a:rPr>
              <a:t>Risk Reassessment, Risk audits, Reserve Analysis and Status meetings. </a:t>
            </a:r>
            <a:endParaRPr lang="en-US" sz="2800"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solidFill>
                <a:srgbClr val="FF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20485" y="118382"/>
            <a:ext cx="10932886"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EFFECTIVE MANAGEMENT OF PROJECT </a:t>
            </a:r>
            <a:r>
              <a:rPr lang="en-AU" sz="3600" b="1" dirty="0" smtClean="0">
                <a:solidFill>
                  <a:srgbClr val="002060"/>
                </a:solidFill>
                <a:latin typeface="Times New Roman" panose="02020603050405020304" pitchFamily="18" charset="0"/>
                <a:cs typeface="Times New Roman" panose="02020603050405020304" pitchFamily="18" charset="0"/>
              </a:rPr>
              <a:t>RISK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20022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9515"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  </a:t>
            </a:r>
          </a:p>
        </p:txBody>
      </p:sp>
      <p:sp>
        <p:nvSpPr>
          <p:cNvPr id="3" name="Content Placeholder 2"/>
          <p:cNvSpPr>
            <a:spLocks noGrp="1"/>
          </p:cNvSpPr>
          <p:nvPr>
            <p:ph idx="1"/>
          </p:nvPr>
        </p:nvSpPr>
        <p:spPr>
          <a:xfrm>
            <a:off x="315686" y="1122362"/>
            <a:ext cx="10236200" cy="6149295"/>
          </a:xfrm>
        </p:spPr>
        <p:txBody>
          <a:bodyPr>
            <a:normAutofit fontScale="92500" lnSpcReduction="10000"/>
          </a:bodyPr>
          <a:lstStyle/>
          <a:p>
            <a:pPr marL="0" indent="0" algn="just">
              <a:lnSpc>
                <a:spcPct val="100000"/>
              </a:lnSpc>
              <a:buNone/>
            </a:pPr>
            <a:r>
              <a:rPr lang="en-AU" sz="3000" b="1" dirty="0" smtClean="0">
                <a:latin typeface="Times New Roman" panose="02020603050405020304" pitchFamily="18" charset="0"/>
                <a:cs typeface="Times New Roman" panose="02020603050405020304" pitchFamily="18" charset="0"/>
              </a:rPr>
              <a:t>[1] </a:t>
            </a:r>
            <a:r>
              <a:rPr lang="en-AU" sz="3000" b="1" i="1" dirty="0">
                <a:latin typeface="Times New Roman" panose="02020603050405020304" pitchFamily="18" charset="0"/>
                <a:cs typeface="Times New Roman" panose="02020603050405020304" pitchFamily="18" charset="0"/>
              </a:rPr>
              <a:t>A Guide to the Project Management Body of Knowledge (PMBOK)</a:t>
            </a:r>
            <a:r>
              <a:rPr lang="en-AU" sz="3000" b="1" dirty="0">
                <a:latin typeface="Times New Roman" panose="02020603050405020304" pitchFamily="18" charset="0"/>
                <a:cs typeface="Times New Roman" panose="02020603050405020304" pitchFamily="18" charset="0"/>
              </a:rPr>
              <a:t>:</a:t>
            </a:r>
            <a:r>
              <a:rPr lang="en-AU" sz="3000" b="1" i="1" dirty="0">
                <a:latin typeface="Times New Roman" panose="02020603050405020304" pitchFamily="18" charset="0"/>
                <a:cs typeface="Times New Roman" panose="02020603050405020304" pitchFamily="18" charset="0"/>
              </a:rPr>
              <a:t> </a:t>
            </a:r>
            <a:r>
              <a:rPr lang="en-AU" sz="3000" b="1" dirty="0">
                <a:latin typeface="Times New Roman" panose="02020603050405020304" pitchFamily="18" charset="0"/>
                <a:cs typeface="Times New Roman" panose="02020603050405020304" pitchFamily="18" charset="0"/>
              </a:rPr>
              <a:t>2000 Edition, Project Management institute, Newton Square, Pennsylvania, USA. </a:t>
            </a:r>
            <a:endParaRPr lang="en-AU" sz="3000"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sz="3000" b="1" dirty="0" smtClean="0">
                <a:latin typeface="Times New Roman" panose="02020603050405020304" pitchFamily="18" charset="0"/>
                <a:cs typeface="Times New Roman" panose="02020603050405020304" pitchFamily="18" charset="0"/>
              </a:rPr>
              <a:t>[2] </a:t>
            </a:r>
            <a:r>
              <a:rPr lang="en-AU" sz="3000" b="1" i="1" dirty="0" smtClean="0">
                <a:latin typeface="Times New Roman" panose="02020603050405020304" pitchFamily="18" charset="0"/>
                <a:cs typeface="Times New Roman" panose="02020603050405020304" pitchFamily="18" charset="0"/>
              </a:rPr>
              <a:t>Risk </a:t>
            </a:r>
            <a:r>
              <a:rPr lang="en-AU" sz="3000" b="1" i="1" dirty="0">
                <a:latin typeface="Times New Roman" panose="02020603050405020304" pitchFamily="18" charset="0"/>
                <a:cs typeface="Times New Roman" panose="02020603050405020304" pitchFamily="18" charset="0"/>
              </a:rPr>
              <a:t>management for overseas construction </a:t>
            </a:r>
            <a:r>
              <a:rPr lang="en-AU" sz="3000" b="1" i="1" dirty="0" smtClean="0">
                <a:latin typeface="Times New Roman" panose="02020603050405020304" pitchFamily="18" charset="0"/>
                <a:cs typeface="Times New Roman" panose="02020603050405020304" pitchFamily="18" charset="0"/>
              </a:rPr>
              <a:t>projects</a:t>
            </a:r>
            <a:r>
              <a:rPr lang="en-AU" sz="3000" b="1" dirty="0" smtClean="0">
                <a:latin typeface="Times New Roman" panose="02020603050405020304" pitchFamily="18" charset="0"/>
                <a:cs typeface="Times New Roman" panose="02020603050405020304" pitchFamily="18" charset="0"/>
              </a:rPr>
              <a:t>: </a:t>
            </a:r>
            <a:r>
              <a:rPr lang="en-AU" sz="3000" b="1" dirty="0" err="1" smtClean="0">
                <a:latin typeface="Times New Roman" panose="02020603050405020304" pitchFamily="18" charset="0"/>
                <a:cs typeface="Times New Roman" panose="02020603050405020304" pitchFamily="18" charset="0"/>
              </a:rPr>
              <a:t>Zhi</a:t>
            </a:r>
            <a:r>
              <a:rPr lang="en-AU" sz="3000" b="1" dirty="0" smtClean="0">
                <a:latin typeface="Times New Roman" panose="02020603050405020304" pitchFamily="18" charset="0"/>
                <a:cs typeface="Times New Roman" panose="02020603050405020304" pitchFamily="18" charset="0"/>
              </a:rPr>
              <a:t>. H,  </a:t>
            </a:r>
            <a:r>
              <a:rPr lang="en-AU" sz="3000" b="1" dirty="0">
                <a:latin typeface="Times New Roman" panose="02020603050405020304" pitchFamily="18" charset="0"/>
                <a:cs typeface="Times New Roman" panose="02020603050405020304" pitchFamily="18" charset="0"/>
              </a:rPr>
              <a:t>International Journal of Project Management 13 (1995) </a:t>
            </a:r>
            <a:r>
              <a:rPr lang="en-AU" sz="3000" b="1" dirty="0" smtClean="0">
                <a:latin typeface="Times New Roman" panose="02020603050405020304" pitchFamily="18" charset="0"/>
                <a:cs typeface="Times New Roman" panose="02020603050405020304" pitchFamily="18" charset="0"/>
              </a:rPr>
              <a:t>231-237. </a:t>
            </a:r>
          </a:p>
          <a:p>
            <a:pPr marL="0" indent="0" algn="just">
              <a:lnSpc>
                <a:spcPct val="110000"/>
              </a:lnSpc>
              <a:buNone/>
            </a:pPr>
            <a:r>
              <a:rPr lang="en-AU" sz="3000" b="1" dirty="0" smtClean="0">
                <a:latin typeface="Times New Roman" panose="02020603050405020304" pitchFamily="18" charset="0"/>
                <a:cs typeface="Times New Roman" panose="02020603050405020304" pitchFamily="18" charset="0"/>
              </a:rPr>
              <a:t>[3] </a:t>
            </a:r>
            <a:r>
              <a:rPr lang="en-US" sz="3000" b="1" i="1" dirty="0">
                <a:latin typeface="Times New Roman" panose="02020603050405020304" pitchFamily="18" charset="0"/>
                <a:cs typeface="Times New Roman" panose="02020603050405020304" pitchFamily="18" charset="0"/>
              </a:rPr>
              <a:t>Project Risk Management </a:t>
            </a:r>
            <a:r>
              <a:rPr lang="en-US" sz="3000" b="1" i="1" dirty="0" smtClean="0">
                <a:latin typeface="Times New Roman" panose="02020603050405020304" pitchFamily="18" charset="0"/>
                <a:cs typeface="Times New Roman" panose="02020603050405020304" pitchFamily="18" charset="0"/>
              </a:rPr>
              <a:t>Guideline</a:t>
            </a:r>
            <a:r>
              <a:rPr lang="en-US" sz="3000" b="1" dirty="0" smtClean="0">
                <a:latin typeface="Times New Roman" panose="02020603050405020304" pitchFamily="18" charset="0"/>
                <a:cs typeface="Times New Roman" panose="02020603050405020304" pitchFamily="18" charset="0"/>
              </a:rPr>
              <a:t>: </a:t>
            </a:r>
            <a:r>
              <a:rPr lang="en-US" sz="3000" b="1" dirty="0">
                <a:latin typeface="Times New Roman" panose="02020603050405020304" pitchFamily="18" charset="0"/>
                <a:cs typeface="Times New Roman" panose="02020603050405020304" pitchFamily="18" charset="0"/>
              </a:rPr>
              <a:t>Department of Commerce, Office of information and communications technology, Issue No 3.1, Sep 2004, NSW, </a:t>
            </a:r>
            <a:r>
              <a:rPr lang="en-US" sz="3000" b="1" dirty="0" smtClean="0">
                <a:latin typeface="Times New Roman" panose="02020603050405020304" pitchFamily="18" charset="0"/>
                <a:cs typeface="Times New Roman" panose="02020603050405020304" pitchFamily="18" charset="0"/>
              </a:rPr>
              <a:t>Australia </a:t>
            </a:r>
            <a:r>
              <a:rPr lang="en-US" sz="3000" b="1" dirty="0">
                <a:latin typeface="Times New Roman" panose="02020603050405020304" pitchFamily="18" charset="0"/>
                <a:cs typeface="Times New Roman" panose="02020603050405020304" pitchFamily="18" charset="0"/>
              </a:rPr>
              <a:t>. </a:t>
            </a:r>
            <a:endParaRPr lang="en-US" sz="3000" b="1" dirty="0" smtClean="0">
              <a:latin typeface="Times New Roman" panose="02020603050405020304" pitchFamily="18" charset="0"/>
              <a:cs typeface="Times New Roman" panose="02020603050405020304" pitchFamily="18" charset="0"/>
            </a:endParaRPr>
          </a:p>
          <a:p>
            <a:pPr marL="0" indent="0" algn="just">
              <a:lnSpc>
                <a:spcPct val="110000"/>
              </a:lnSpc>
              <a:buNone/>
            </a:pPr>
            <a:r>
              <a:rPr lang="en-AU" sz="3000" b="1" dirty="0" smtClean="0">
                <a:latin typeface="Times New Roman" panose="02020603050405020304" pitchFamily="18" charset="0"/>
                <a:cs typeface="Times New Roman" panose="02020603050405020304" pitchFamily="18" charset="0"/>
              </a:rPr>
              <a:t>[4] </a:t>
            </a:r>
            <a:r>
              <a:rPr lang="en-AU" sz="3000" b="1" i="1" dirty="0" smtClean="0">
                <a:latin typeface="Times New Roman" panose="02020603050405020304" pitchFamily="18" charset="0"/>
                <a:cs typeface="Times New Roman" panose="02020603050405020304" pitchFamily="18" charset="0"/>
              </a:rPr>
              <a:t>KNOWLEDGE-BASED </a:t>
            </a:r>
            <a:r>
              <a:rPr lang="en-AU" sz="3000" b="1" i="1" dirty="0">
                <a:latin typeface="Times New Roman" panose="02020603050405020304" pitchFamily="18" charset="0"/>
                <a:cs typeface="Times New Roman" panose="02020603050405020304" pitchFamily="18" charset="0"/>
              </a:rPr>
              <a:t>APPROACH TO CONSTRUCTION </a:t>
            </a:r>
            <a:r>
              <a:rPr lang="en-AU" sz="3000" b="1" i="1" dirty="0" smtClean="0">
                <a:latin typeface="Times New Roman" panose="02020603050405020304" pitchFamily="18" charset="0"/>
                <a:cs typeface="Times New Roman" panose="02020603050405020304" pitchFamily="18" charset="0"/>
              </a:rPr>
              <a:t>PROJECT RISK MANAGEMENT:  </a:t>
            </a:r>
            <a:r>
              <a:rPr lang="en-AU" sz="3000" b="1" dirty="0" smtClean="0">
                <a:latin typeface="Times New Roman" panose="02020603050405020304" pitchFamily="18" charset="0"/>
                <a:cs typeface="Times New Roman" panose="02020603050405020304" pitchFamily="18" charset="0"/>
              </a:rPr>
              <a:t>J</a:t>
            </a:r>
            <a:r>
              <a:rPr lang="en-AU" sz="3000" b="1" dirty="0">
                <a:latin typeface="Times New Roman" panose="02020603050405020304" pitchFamily="18" charset="0"/>
                <a:cs typeface="Times New Roman" panose="02020603050405020304" pitchFamily="18" charset="0"/>
              </a:rPr>
              <a:t>. H. M. </a:t>
            </a:r>
            <a:r>
              <a:rPr lang="en-AU" sz="3000" b="1" dirty="0" err="1">
                <a:latin typeface="Times New Roman" panose="02020603050405020304" pitchFamily="18" charset="0"/>
                <a:cs typeface="Times New Roman" panose="02020603050405020304" pitchFamily="18" charset="0"/>
              </a:rPr>
              <a:t>Tah</a:t>
            </a:r>
            <a:r>
              <a:rPr lang="en-AU" sz="3000" b="1" dirty="0">
                <a:latin typeface="Times New Roman" panose="02020603050405020304" pitchFamily="18" charset="0"/>
                <a:cs typeface="Times New Roman" panose="02020603050405020304" pitchFamily="18" charset="0"/>
              </a:rPr>
              <a:t> and V. Carr</a:t>
            </a:r>
            <a:r>
              <a:rPr lang="en-US" sz="3000" b="1" dirty="0">
                <a:latin typeface="Times New Roman" panose="02020603050405020304" pitchFamily="18" charset="0"/>
                <a:cs typeface="Times New Roman" panose="02020603050405020304" pitchFamily="18" charset="0"/>
              </a:rPr>
              <a:t>, Journal of computing in civil engineering, July 2001.</a:t>
            </a:r>
            <a:endParaRPr lang="en-AU" sz="3000" dirty="0">
              <a:latin typeface="Times New Roman" panose="02020603050405020304" pitchFamily="18" charset="0"/>
              <a:cs typeface="Times New Roman" panose="02020603050405020304" pitchFamily="18" charset="0"/>
            </a:endParaRPr>
          </a:p>
          <a:p>
            <a:pPr marL="0" indent="0" algn="just">
              <a:lnSpc>
                <a:spcPct val="110000"/>
              </a:lnSpc>
              <a:buNone/>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endParaRPr lang="en-AU" dirty="0"/>
          </a:p>
        </p:txBody>
      </p:sp>
    </p:spTree>
    <p:extLst>
      <p:ext uri="{BB962C8B-B14F-4D97-AF65-F5344CB8AC3E}">
        <p14:creationId xmlns:p14="http://schemas.microsoft.com/office/powerpoint/2010/main" val="266482493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1" y="1035278"/>
            <a:ext cx="10062028" cy="5568722"/>
          </a:xfrm>
        </p:spPr>
        <p:txBody>
          <a:bodyPr>
            <a:normAutofit lnSpcReduction="10000"/>
          </a:bodyPr>
          <a:lstStyle/>
          <a:p>
            <a:pPr marL="0" indent="0">
              <a:lnSpc>
                <a:spcPct val="100000"/>
              </a:lnSpc>
              <a:buNone/>
            </a:pPr>
            <a:r>
              <a:rPr lang="en-AU" b="1" dirty="0" smtClean="0">
                <a:latin typeface="Times New Roman" panose="02020603050405020304" pitchFamily="18" charset="0"/>
                <a:cs typeface="Times New Roman" panose="02020603050405020304" pitchFamily="18" charset="0"/>
              </a:rPr>
              <a:t>[5] </a:t>
            </a:r>
            <a:r>
              <a:rPr lang="en-AU" b="1" dirty="0" smtClean="0">
                <a:latin typeface="Times New Roman" panose="02020603050405020304" pitchFamily="18" charset="0"/>
                <a:cs typeface="Times New Roman" panose="02020603050405020304" pitchFamily="18" charset="0"/>
                <a:hlinkClick r:id="rId2"/>
              </a:rPr>
              <a:t>https</a:t>
            </a:r>
            <a:r>
              <a:rPr lang="en-AU" b="1" dirty="0">
                <a:latin typeface="Times New Roman" panose="02020603050405020304" pitchFamily="18" charset="0"/>
                <a:cs typeface="Times New Roman" panose="02020603050405020304" pitchFamily="18" charset="0"/>
                <a:hlinkClick r:id="rId2"/>
              </a:rPr>
              <a:t>://www.constructconnect.com/blog/identifying-managing-construction-project-risks</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a:t>
            </a:r>
          </a:p>
          <a:p>
            <a:pPr marL="0" indent="0">
              <a:lnSpc>
                <a:spcPct val="100000"/>
              </a:lnSpc>
              <a:buNone/>
            </a:pPr>
            <a:r>
              <a:rPr lang="en-AU" b="1" dirty="0" smtClean="0">
                <a:latin typeface="Times New Roman" panose="02020603050405020304" pitchFamily="18" charset="0"/>
                <a:cs typeface="Times New Roman" panose="02020603050405020304" pitchFamily="18" charset="0"/>
              </a:rPr>
              <a:t>[6] </a:t>
            </a:r>
            <a:r>
              <a:rPr lang="en-AU" b="1" dirty="0">
                <a:latin typeface="Times New Roman" panose="02020603050405020304" pitchFamily="18" charset="0"/>
                <a:cs typeface="Times New Roman" panose="02020603050405020304" pitchFamily="18" charset="0"/>
                <a:hlinkClick r:id="rId3"/>
              </a:rPr>
              <a:t>https://www.52risks.com/strategic-risks/reserves-risk/</a:t>
            </a:r>
            <a:r>
              <a:rPr lang="en-AU" b="1" dirty="0">
                <a:latin typeface="Times New Roman" panose="02020603050405020304" pitchFamily="18" charset="0"/>
                <a:cs typeface="Times New Roman" panose="02020603050405020304" pitchFamily="18" charset="0"/>
              </a:rPr>
              <a:t> </a:t>
            </a:r>
            <a:endParaRPr lang="en-AU" b="1" dirty="0" smtClean="0">
              <a:latin typeface="Times New Roman" panose="02020603050405020304" pitchFamily="18" charset="0"/>
              <a:cs typeface="Times New Roman" panose="02020603050405020304" pitchFamily="18" charset="0"/>
            </a:endParaRPr>
          </a:p>
          <a:p>
            <a:pPr marL="0" indent="0">
              <a:lnSpc>
                <a:spcPct val="100000"/>
              </a:lnSpc>
              <a:buNone/>
            </a:pPr>
            <a:r>
              <a:rPr lang="en-AU" b="1" dirty="0" smtClean="0">
                <a:latin typeface="Times New Roman" panose="02020603050405020304" pitchFamily="18" charset="0"/>
                <a:cs typeface="Times New Roman" panose="02020603050405020304" pitchFamily="18" charset="0"/>
              </a:rPr>
              <a:t>[7] </a:t>
            </a:r>
            <a:r>
              <a:rPr lang="en-AU" b="1" dirty="0">
                <a:latin typeface="Times New Roman" panose="02020603050405020304" pitchFamily="18" charset="0"/>
                <a:cs typeface="Times New Roman" panose="02020603050405020304" pitchFamily="18" charset="0"/>
                <a:hlinkClick r:id="rId4"/>
              </a:rPr>
              <a:t>https://www.auditboard.com/blog/operational-risk-management</a:t>
            </a:r>
            <a:r>
              <a:rPr lang="en-AU" b="1" dirty="0" smtClean="0">
                <a:latin typeface="Times New Roman" panose="02020603050405020304" pitchFamily="18" charset="0"/>
                <a:cs typeface="Times New Roman" panose="02020603050405020304" pitchFamily="18" charset="0"/>
                <a:hlinkClick r:id="rId4"/>
              </a:rPr>
              <a:t>/</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[8] </a:t>
            </a:r>
            <a:r>
              <a:rPr lang="en-AU" b="1" i="1" dirty="0" smtClean="0">
                <a:latin typeface="Times New Roman" panose="02020603050405020304" pitchFamily="18" charset="0"/>
                <a:cs typeface="Times New Roman" panose="02020603050405020304" pitchFamily="18" charset="0"/>
              </a:rPr>
              <a:t>Probabilistic </a:t>
            </a:r>
            <a:r>
              <a:rPr lang="en-AU" b="1" i="1" dirty="0">
                <a:latin typeface="Times New Roman" panose="02020603050405020304" pitchFamily="18" charset="0"/>
                <a:cs typeface="Times New Roman" panose="02020603050405020304" pitchFamily="18" charset="0"/>
              </a:rPr>
              <a:t>Risk and Hazards Analysis </a:t>
            </a:r>
            <a:r>
              <a:rPr lang="en-AU" b="1" i="1" dirty="0" smtClean="0">
                <a:latin typeface="Times New Roman" panose="02020603050405020304" pitchFamily="18" charset="0"/>
                <a:cs typeface="Times New Roman" panose="02020603050405020304" pitchFamily="18" charset="0"/>
              </a:rPr>
              <a:t>Group</a:t>
            </a:r>
            <a:r>
              <a:rPr lang="en-AU" b="1" i="1" dirty="0">
                <a:latin typeface="Times New Roman" panose="02020603050405020304" pitchFamily="18" charset="0"/>
                <a:cs typeface="Times New Roman" panose="02020603050405020304" pitchFamily="18" charset="0"/>
              </a:rPr>
              <a:t>:</a:t>
            </a:r>
            <a:r>
              <a:rPr lang="en-AU" b="1" i="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John P. </a:t>
            </a:r>
            <a:r>
              <a:rPr lang="en-AU" b="1" dirty="0" err="1">
                <a:latin typeface="Times New Roman" panose="02020603050405020304" pitchFamily="18" charset="0"/>
                <a:cs typeface="Times New Roman" panose="02020603050405020304" pitchFamily="18" charset="0"/>
              </a:rPr>
              <a:t>Kindinger</a:t>
            </a:r>
            <a:r>
              <a:rPr lang="en-AU" b="1" dirty="0">
                <a:latin typeface="Times New Roman" panose="02020603050405020304" pitchFamily="18" charset="0"/>
                <a:cs typeface="Times New Roman" panose="02020603050405020304" pitchFamily="18" charset="0"/>
              </a:rPr>
              <a:t> and John </a:t>
            </a:r>
            <a:r>
              <a:rPr lang="en-AU" b="1" dirty="0" err="1">
                <a:latin typeface="Times New Roman" panose="02020603050405020304" pitchFamily="18" charset="0"/>
                <a:cs typeface="Times New Roman" panose="02020603050405020304" pitchFamily="18" charset="0"/>
              </a:rPr>
              <a:t>L.Darby</a:t>
            </a:r>
            <a:r>
              <a:rPr lang="en-AU" b="1" dirty="0">
                <a:latin typeface="Times New Roman" panose="02020603050405020304" pitchFamily="18" charset="0"/>
                <a:cs typeface="Times New Roman" panose="02020603050405020304" pitchFamily="18" charset="0"/>
              </a:rPr>
              <a:t>,</a:t>
            </a: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Los Alamos National Laboratory, Proceedings of the Project Management Institute Annual Seminars &amp; Symposium,  September 7–16, </a:t>
            </a:r>
            <a:r>
              <a:rPr lang="en-AU" b="1" dirty="0" smtClean="0">
                <a:latin typeface="Times New Roman" panose="02020603050405020304" pitchFamily="18" charset="0"/>
                <a:cs typeface="Times New Roman" panose="02020603050405020304" pitchFamily="18" charset="0"/>
              </a:rPr>
              <a:t>2000,USA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[9] </a:t>
            </a:r>
            <a:r>
              <a:rPr lang="en-AU" b="1" i="1" dirty="0">
                <a:latin typeface="Times New Roman" panose="02020603050405020304" pitchFamily="18" charset="0"/>
                <a:cs typeface="Times New Roman" panose="02020603050405020304" pitchFamily="18" charset="0"/>
              </a:rPr>
              <a:t>Project Risk Management </a:t>
            </a:r>
            <a:r>
              <a:rPr lang="en-AU" b="1" i="1" dirty="0" smtClean="0">
                <a:latin typeface="Times New Roman" panose="02020603050405020304" pitchFamily="18" charset="0"/>
                <a:cs typeface="Times New Roman" panose="02020603050405020304" pitchFamily="18" charset="0"/>
              </a:rPr>
              <a:t>Handbook</a:t>
            </a: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First Edition, Revision 0</a:t>
            </a:r>
            <a:r>
              <a:rPr lang="en-AU" b="1" dirty="0" smtClean="0">
                <a:latin typeface="Times New Roman" panose="02020603050405020304" pitchFamily="18" charset="0"/>
                <a:cs typeface="Times New Roman" panose="02020603050405020304" pitchFamily="18" charset="0"/>
              </a:rPr>
              <a:t>,</a:t>
            </a:r>
            <a:r>
              <a:rPr lang="en-US"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Office of Project Management Process Improvement, June 26, 2003</a:t>
            </a:r>
            <a:r>
              <a:rPr lang="en-AU" dirty="0">
                <a:latin typeface="Times New Roman" panose="02020603050405020304" pitchFamily="18" charset="0"/>
                <a:cs typeface="Times New Roman" panose="02020603050405020304" pitchFamily="18" charset="0"/>
              </a:rPr>
              <a:t>. </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US" b="1" dirty="0">
              <a:latin typeface="Times New Roman" panose="02020603050405020304" pitchFamily="18" charset="0"/>
              <a:cs typeface="Times New Roman" panose="02020603050405020304" pitchFamily="18" charset="0"/>
            </a:endParaRPr>
          </a:p>
          <a:p>
            <a:pPr marL="0" indent="0">
              <a:lnSpc>
                <a:spcPct val="100000"/>
              </a:lnSpc>
              <a:buNone/>
            </a:pPr>
            <a:endParaRPr lang="en-US" b="1" dirty="0">
              <a:latin typeface="Times New Roman" panose="02020603050405020304" pitchFamily="18" charset="0"/>
              <a:cs typeface="Times New Roman" panose="02020603050405020304" pitchFamily="18" charset="0"/>
            </a:endParaRPr>
          </a:p>
          <a:p>
            <a:pPr marL="0" indent="0">
              <a:lnSpc>
                <a:spcPct val="100000"/>
              </a:lnSpc>
              <a:buNone/>
            </a:pPr>
            <a:endParaRPr lang="en-AU" b="1" dirty="0">
              <a:latin typeface="Times New Roman" panose="02020603050405020304" pitchFamily="18" charset="0"/>
              <a:cs typeface="Times New Roman" panose="02020603050405020304" pitchFamily="18" charset="0"/>
            </a:endParaRPr>
          </a:p>
          <a:p>
            <a:pPr marL="0" indent="0">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05971" y="0"/>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05348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AU" b="1" dirty="0" smtClean="0">
                <a:latin typeface="Times New Roman" panose="02020603050405020304" pitchFamily="18" charset="0"/>
                <a:cs typeface="Times New Roman" panose="02020603050405020304" pitchFamily="18" charset="0"/>
              </a:rPr>
              <a:t>[</a:t>
            </a:r>
            <a:r>
              <a:rPr lang="en-AU" b="1" dirty="0" smtClean="0">
                <a:latin typeface="Times New Roman" panose="02020603050405020304" pitchFamily="18" charset="0"/>
                <a:cs typeface="Times New Roman" panose="02020603050405020304" pitchFamily="18" charset="0"/>
              </a:rPr>
              <a:t>10] </a:t>
            </a:r>
            <a:r>
              <a:rPr lang="en-AU" b="1" dirty="0" smtClean="0">
                <a:latin typeface="Times New Roman" panose="02020603050405020304" pitchFamily="18" charset="0"/>
                <a:cs typeface="Times New Roman" panose="02020603050405020304" pitchFamily="18" charset="0"/>
                <a:hlinkClick r:id="rId2"/>
              </a:rPr>
              <a:t>www.wallstreetmojo.com/risk-identification</a:t>
            </a:r>
            <a:r>
              <a:rPr lang="en-AU" b="1" dirty="0" smtClean="0">
                <a:latin typeface="Times New Roman" panose="02020603050405020304" pitchFamily="18" charset="0"/>
                <a:cs typeface="Times New Roman" panose="02020603050405020304" pitchFamily="18" charset="0"/>
              </a:rPr>
              <a:t> </a:t>
            </a:r>
          </a:p>
          <a:p>
            <a:pPr marL="0" indent="0" algn="just">
              <a:buNone/>
            </a:pPr>
            <a:r>
              <a:rPr lang="en-AU" b="1" dirty="0" smtClean="0">
                <a:latin typeface="Times New Roman" panose="02020603050405020304" pitchFamily="18" charset="0"/>
                <a:cs typeface="Times New Roman" panose="02020603050405020304" pitchFamily="18" charset="0"/>
              </a:rPr>
              <a:t>[</a:t>
            </a:r>
            <a:r>
              <a:rPr lang="en-AU" b="1" dirty="0" smtClean="0">
                <a:latin typeface="Times New Roman" panose="02020603050405020304" pitchFamily="18" charset="0"/>
                <a:cs typeface="Times New Roman" panose="02020603050405020304" pitchFamily="18" charset="0"/>
              </a:rPr>
              <a:t>11] </a:t>
            </a:r>
            <a:r>
              <a:rPr lang="en-AU" b="1" dirty="0" smtClean="0">
                <a:latin typeface="Times New Roman" panose="02020603050405020304" pitchFamily="18" charset="0"/>
                <a:cs typeface="Times New Roman" panose="02020603050405020304" pitchFamily="18" charset="0"/>
                <a:hlinkClick r:id="rId3"/>
              </a:rPr>
              <a:t>www.isaca.org/resources/news-and-trends/isaca-now-blog/2021/qualitative-vs-quantitative-risk-assessment</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buNone/>
            </a:pPr>
            <a:endParaRPr lang="en-AU" b="1" dirty="0" smtClean="0">
              <a:latin typeface="Times New Roman" panose="02020603050405020304" pitchFamily="18" charset="0"/>
              <a:cs typeface="Times New Roman" panose="02020603050405020304" pitchFamily="18" charset="0"/>
            </a:endParaRPr>
          </a:p>
          <a:p>
            <a:pPr marL="0" indent="0" algn="just">
              <a:buNone/>
            </a:pPr>
            <a:endParaRPr lang="en-AU" b="1" dirty="0">
              <a:latin typeface="Times New Roman" panose="02020603050405020304" pitchFamily="18" charset="0"/>
              <a:cs typeface="Times New Roman" panose="02020603050405020304" pitchFamily="18" charset="0"/>
            </a:endParaRPr>
          </a:p>
          <a:p>
            <a:pPr marL="0" indent="0">
              <a:buNone/>
            </a:pPr>
            <a:endParaRPr lang="en-AU" dirty="0" smtClean="0"/>
          </a:p>
          <a:p>
            <a:endParaRPr lang="en-AU" dirty="0"/>
          </a:p>
        </p:txBody>
      </p:sp>
      <p:sp>
        <p:nvSpPr>
          <p:cNvPr id="4" name="Title 1"/>
          <p:cNvSpPr>
            <a:spLocks noGrp="1"/>
          </p:cNvSpPr>
          <p:nvPr>
            <p:ph type="title"/>
          </p:nvPr>
        </p:nvSpPr>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10641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707</TotalTime>
  <Words>3233</Words>
  <Application>Microsoft Office PowerPoint</Application>
  <PresentationFormat>Widescreen</PresentationFormat>
  <Paragraphs>270</Paragraphs>
  <Slides>43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Cambria Math</vt:lpstr>
      <vt:lpstr>Times New Roman</vt:lpstr>
      <vt:lpstr>Wingdings</vt:lpstr>
      <vt:lpstr>Office Theme</vt:lpstr>
      <vt:lpstr>COURSE TITLE PROJECT ENGINEERING</vt:lpstr>
      <vt:lpstr>Learning Objective</vt:lpstr>
      <vt:lpstr>INTRODUCTION TO PROJECT RISK</vt:lpstr>
      <vt:lpstr>INTRODUCTION TO PROJECT RISK (Cont’d…)</vt:lpstr>
      <vt:lpstr>INTRODUCTION TO PROJECT RISK (Cont’d…)</vt:lpstr>
      <vt:lpstr>INTRODUCTION TO PROJECT RISK (Cont’d…)</vt:lpstr>
      <vt:lpstr>INTRODUCTION TO PROJECT RISK (Cont’d…)</vt:lpstr>
      <vt:lpstr>INTRODUCTION TO PROJECT RISK (Cont’d…)</vt:lpstr>
      <vt:lpstr>NATURE OF PROJECT RISK </vt:lpstr>
      <vt:lpstr>NATURE OF PROJECT RISK (Cont’d…)  </vt:lpstr>
      <vt:lpstr>NATURE OF PROJECT RISK (Cont’d…)  </vt:lpstr>
      <vt:lpstr>NATURE OF PROJECT RISK (Cont’d…)  </vt:lpstr>
      <vt:lpstr>NATURE OF PROJECT RISK (Cont’d…)  </vt:lpstr>
      <vt:lpstr>TYPES OF PROJECT RISKS</vt:lpstr>
      <vt:lpstr>TYPES OF PROJECT RISKS (Cont’d….) </vt:lpstr>
      <vt:lpstr>TYPES OF PROJECT RISKS</vt:lpstr>
      <vt:lpstr>TYPES OF PROJECT RISKS (Cont’d….) </vt:lpstr>
      <vt:lpstr>TYPES OF PROJECT RISKS (Cont’d….) </vt:lpstr>
      <vt:lpstr>TYPES OF PROJECT RISKS (Cont’d….) </vt:lpstr>
      <vt:lpstr>TYPES OF PROJECT RISKS (Cont’d….) </vt:lpstr>
      <vt:lpstr>TYPES OF PROJECT RISKS (Cont’d….) </vt:lpstr>
      <vt:lpstr>TYPES OF PROJECT RISKS (Cont’d….) </vt:lpstr>
      <vt:lpstr>TYPES OF PROJECT RISKS (Cont’d….) </vt:lpstr>
      <vt:lpstr>ANALYSIS OF MAJOR SOURCE OF RISK </vt:lpstr>
      <vt:lpstr>ANALYSIS OF MAJOR SOURCE OF RISK (Cont’d….)  </vt:lpstr>
      <vt:lpstr>ANALYSIS OF MAJOR SOURCE OF RISK (Cont’d….)  </vt:lpstr>
      <vt:lpstr>ANALYSIS OF MAJOR SOURCE OF RISK (Cont’d….)  </vt:lpstr>
      <vt:lpstr>ANALYSIS OF MAJOR SOURCE OF RISK (Cont’d….)  </vt:lpstr>
      <vt:lpstr>EFFECTIVE MANAGEMENT OF PROJECT RISK</vt:lpstr>
      <vt:lpstr>EFFECTIVE MANAGEMENT OF PROJECT RISK</vt:lpstr>
      <vt:lpstr>EFFECTIVE MANAGEMENT OF PROJECT RISK (Cont’d….) </vt:lpstr>
      <vt:lpstr>EFFECTIVE MANAGEMENT OF PROJECT RISK (Cont’d….) </vt:lpstr>
      <vt:lpstr>EFFECTIVE MANAGEMENT OF PROJECT RISK (Cont’d….) </vt:lpstr>
      <vt:lpstr>EFFECTIVE MANAGEMENT OF PROJECT RISK (Cont’d….) </vt:lpstr>
      <vt:lpstr>EFFECTIVE MANAGEMENT OF PROJECT RISK (Cont’d….) </vt:lpstr>
      <vt:lpstr>EFFECTIVE MANAGEMENT OF PROJECT RISK (Cont’d….) </vt:lpstr>
      <vt:lpstr>EFFECTIVE MANAGEMENT OF PROJECT RISK (Cont’d….) </vt:lpstr>
      <vt:lpstr>EFFECTIVE MANAGEMENT OF PROJECT RISK (Cont’d….) </vt:lpstr>
      <vt:lpstr>EFFECTIVE MANAGEMENT OF PROJECT RISK (Cont’d….) </vt:lpstr>
      <vt:lpstr>EFFECTIVE MANAGEMENT OF PROJECT RISK (Cont’d….) </vt:lpstr>
      <vt:lpstr>REFERENCES  </vt:lpstr>
      <vt:lpstr>REFERENCES (Cont’d…)   </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PROJECT ENGINEERING</dc:title>
  <dc:creator>Microsoft account</dc:creator>
  <cp:lastModifiedBy>Dell</cp:lastModifiedBy>
  <cp:revision>54</cp:revision>
  <dcterms:created xsi:type="dcterms:W3CDTF">2023-04-29T07:15:06Z</dcterms:created>
  <dcterms:modified xsi:type="dcterms:W3CDTF">2023-05-14T09:46:41Z</dcterms:modified>
</cp:coreProperties>
</file>