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5" r:id="rId6"/>
    <p:sldId id="262" r:id="rId7"/>
    <p:sldId id="261" r:id="rId8"/>
    <p:sldId id="263" r:id="rId9"/>
    <p:sldId id="264" r:id="rId10"/>
    <p:sldId id="266" r:id="rId11"/>
    <p:sldId id="267" r:id="rId12"/>
    <p:sldId id="268" r:id="rId13"/>
    <p:sldId id="269" r:id="rId14"/>
    <p:sldId id="270" r:id="rId15"/>
    <p:sldId id="271" r:id="rId16"/>
    <p:sldId id="272" r:id="rId17"/>
    <p:sldId id="273" r:id="rId18"/>
    <p:sldId id="274" r:id="rId19"/>
    <p:sldId id="275" r:id="rId20"/>
    <p:sldId id="276" r:id="rId21"/>
    <p:sldId id="278" r:id="rId22"/>
    <p:sldId id="277"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6"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8" d="100"/>
          <a:sy n="88" d="100"/>
        </p:scale>
        <p:origin x="46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AU"/>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AU"/>
          </a:p>
        </p:txBody>
      </p:sp>
      <p:sp>
        <p:nvSpPr>
          <p:cNvPr id="4" name="Date Placeholder 3"/>
          <p:cNvSpPr>
            <a:spLocks noGrp="1"/>
          </p:cNvSpPr>
          <p:nvPr>
            <p:ph type="dt" sz="half" idx="10"/>
          </p:nvPr>
        </p:nvSpPr>
        <p:spPr/>
        <p:txBody>
          <a:bodyPr/>
          <a:lstStyle/>
          <a:p>
            <a:fld id="{FE082930-7241-42B8-962D-72EB4C3C2DD9}" type="datetimeFigureOut">
              <a:rPr lang="en-AU" smtClean="0"/>
              <a:t>14/05/2023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5808FB9-8BDD-44A3-A20E-6D9A5034385F}" type="slidenum">
              <a:rPr lang="en-AU" smtClean="0"/>
              <a:t>‹#›</a:t>
            </a:fld>
            <a:endParaRPr lang="en-AU"/>
          </a:p>
        </p:txBody>
      </p:sp>
    </p:spTree>
    <p:extLst>
      <p:ext uri="{BB962C8B-B14F-4D97-AF65-F5344CB8AC3E}">
        <p14:creationId xmlns:p14="http://schemas.microsoft.com/office/powerpoint/2010/main" val="10557251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FE082930-7241-42B8-962D-72EB4C3C2DD9}" type="datetimeFigureOut">
              <a:rPr lang="en-AU" smtClean="0"/>
              <a:t>14/05/2023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5808FB9-8BDD-44A3-A20E-6D9A5034385F}" type="slidenum">
              <a:rPr lang="en-AU" smtClean="0"/>
              <a:t>‹#›</a:t>
            </a:fld>
            <a:endParaRPr lang="en-AU"/>
          </a:p>
        </p:txBody>
      </p:sp>
    </p:spTree>
    <p:extLst>
      <p:ext uri="{BB962C8B-B14F-4D97-AF65-F5344CB8AC3E}">
        <p14:creationId xmlns:p14="http://schemas.microsoft.com/office/powerpoint/2010/main" val="23758205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AU"/>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E082930-7241-42B8-962D-72EB4C3C2DD9}" type="datetimeFigureOut">
              <a:rPr lang="en-AU" smtClean="0"/>
              <a:t>14/05/2023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5808FB9-8BDD-44A3-A20E-6D9A5034385F}" type="slidenum">
              <a:rPr lang="en-AU" smtClean="0"/>
              <a:t>‹#›</a:t>
            </a:fld>
            <a:endParaRPr lang="en-AU"/>
          </a:p>
        </p:txBody>
      </p:sp>
    </p:spTree>
    <p:extLst>
      <p:ext uri="{BB962C8B-B14F-4D97-AF65-F5344CB8AC3E}">
        <p14:creationId xmlns:p14="http://schemas.microsoft.com/office/powerpoint/2010/main" val="18131400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p:txBody>
          <a:bodyPr/>
          <a:lstStyle/>
          <a:p>
            <a:fld id="{FE082930-7241-42B8-962D-72EB4C3C2DD9}" type="datetimeFigureOut">
              <a:rPr lang="en-AU" smtClean="0"/>
              <a:t>14/05/2023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A5808FB9-8BDD-44A3-A20E-6D9A5034385F}" type="slidenum">
              <a:rPr lang="en-AU" smtClean="0"/>
              <a:t>‹#›</a:t>
            </a:fld>
            <a:endParaRPr lang="en-AU"/>
          </a:p>
        </p:txBody>
      </p:sp>
    </p:spTree>
    <p:extLst>
      <p:ext uri="{BB962C8B-B14F-4D97-AF65-F5344CB8AC3E}">
        <p14:creationId xmlns:p14="http://schemas.microsoft.com/office/powerpoint/2010/main" val="20658581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AU"/>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6"/>
          <p:cNvSpPr>
            <a:spLocks noGrp="1"/>
          </p:cNvSpPr>
          <p:nvPr>
            <p:ph type="dt" sz="half" idx="10"/>
          </p:nvPr>
        </p:nvSpPr>
        <p:spPr/>
        <p:txBody>
          <a:bodyPr/>
          <a:lstStyle/>
          <a:p>
            <a:fld id="{FE082930-7241-42B8-962D-72EB4C3C2DD9}" type="datetimeFigureOut">
              <a:rPr lang="en-AU" smtClean="0"/>
              <a:t>14/05/2023</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A5808FB9-8BDD-44A3-A20E-6D9A5034385F}" type="slidenum">
              <a:rPr lang="en-AU" smtClean="0"/>
              <a:t>‹#›</a:t>
            </a:fld>
            <a:endParaRPr lang="en-AU"/>
          </a:p>
        </p:txBody>
      </p:sp>
    </p:spTree>
    <p:extLst>
      <p:ext uri="{BB962C8B-B14F-4D97-AF65-F5344CB8AC3E}">
        <p14:creationId xmlns:p14="http://schemas.microsoft.com/office/powerpoint/2010/main" val="17222356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p>
            <a:fld id="{FE082930-7241-42B8-962D-72EB4C3C2DD9}" type="datetimeFigureOut">
              <a:rPr lang="en-AU" smtClean="0"/>
              <a:t>14/05/2023</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A5808FB9-8BDD-44A3-A20E-6D9A5034385F}" type="slidenum">
              <a:rPr lang="en-AU" smtClean="0"/>
              <a:t>‹#›</a:t>
            </a:fld>
            <a:endParaRPr lang="en-AU"/>
          </a:p>
        </p:txBody>
      </p:sp>
    </p:spTree>
    <p:extLst>
      <p:ext uri="{BB962C8B-B14F-4D97-AF65-F5344CB8AC3E}">
        <p14:creationId xmlns:p14="http://schemas.microsoft.com/office/powerpoint/2010/main" val="34341082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E082930-7241-42B8-962D-72EB4C3C2DD9}" type="datetimeFigureOut">
              <a:rPr lang="en-AU" smtClean="0"/>
              <a:t>14/05/2023</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A5808FB9-8BDD-44A3-A20E-6D9A5034385F}" type="slidenum">
              <a:rPr lang="en-AU" smtClean="0"/>
              <a:t>‹#›</a:t>
            </a:fld>
            <a:endParaRPr lang="en-AU"/>
          </a:p>
        </p:txBody>
      </p:sp>
    </p:spTree>
    <p:extLst>
      <p:ext uri="{BB962C8B-B14F-4D97-AF65-F5344CB8AC3E}">
        <p14:creationId xmlns:p14="http://schemas.microsoft.com/office/powerpoint/2010/main" val="11911308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AU"/>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E082930-7241-42B8-962D-72EB4C3C2DD9}" type="datetimeFigureOut">
              <a:rPr lang="en-AU" smtClean="0"/>
              <a:t>14/05/2023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A5808FB9-8BDD-44A3-A20E-6D9A5034385F}" type="slidenum">
              <a:rPr lang="en-AU" smtClean="0"/>
              <a:t>‹#›</a:t>
            </a:fld>
            <a:endParaRPr lang="en-AU"/>
          </a:p>
        </p:txBody>
      </p:sp>
    </p:spTree>
    <p:extLst>
      <p:ext uri="{BB962C8B-B14F-4D97-AF65-F5344CB8AC3E}">
        <p14:creationId xmlns:p14="http://schemas.microsoft.com/office/powerpoint/2010/main" val="11468350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AU"/>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E082930-7241-42B8-962D-72EB4C3C2DD9}" type="datetimeFigureOut">
              <a:rPr lang="en-AU" smtClean="0"/>
              <a:t>14/05/2023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A5808FB9-8BDD-44A3-A20E-6D9A5034385F}" type="slidenum">
              <a:rPr lang="en-AU" smtClean="0"/>
              <a:t>‹#›</a:t>
            </a:fld>
            <a:endParaRPr lang="en-AU"/>
          </a:p>
        </p:txBody>
      </p:sp>
    </p:spTree>
    <p:extLst>
      <p:ext uri="{BB962C8B-B14F-4D97-AF65-F5344CB8AC3E}">
        <p14:creationId xmlns:p14="http://schemas.microsoft.com/office/powerpoint/2010/main" val="16169133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FE082930-7241-42B8-962D-72EB4C3C2DD9}" type="datetimeFigureOut">
              <a:rPr lang="en-AU" smtClean="0"/>
              <a:t>14/05/2023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5808FB9-8BDD-44A3-A20E-6D9A5034385F}" type="slidenum">
              <a:rPr lang="en-AU" smtClean="0"/>
              <a:t>‹#›</a:t>
            </a:fld>
            <a:endParaRPr lang="en-AU"/>
          </a:p>
        </p:txBody>
      </p:sp>
    </p:spTree>
    <p:extLst>
      <p:ext uri="{BB962C8B-B14F-4D97-AF65-F5344CB8AC3E}">
        <p14:creationId xmlns:p14="http://schemas.microsoft.com/office/powerpoint/2010/main" val="15553118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FE082930-7241-42B8-962D-72EB4C3C2DD9}" type="datetimeFigureOut">
              <a:rPr lang="en-AU" smtClean="0"/>
              <a:t>14/05/2023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5808FB9-8BDD-44A3-A20E-6D9A5034385F}" type="slidenum">
              <a:rPr lang="en-AU" smtClean="0"/>
              <a:t>‹#›</a:t>
            </a:fld>
            <a:endParaRPr lang="en-AU"/>
          </a:p>
        </p:txBody>
      </p:sp>
    </p:spTree>
    <p:extLst>
      <p:ext uri="{BB962C8B-B14F-4D97-AF65-F5344CB8AC3E}">
        <p14:creationId xmlns:p14="http://schemas.microsoft.com/office/powerpoint/2010/main" val="28443834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AU"/>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E082930-7241-42B8-962D-72EB4C3C2DD9}" type="datetimeFigureOut">
              <a:rPr lang="en-AU" smtClean="0"/>
              <a:t>14/05/2023</a:t>
            </a:fld>
            <a:endParaRPr lang="en-AU"/>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5808FB9-8BDD-44A3-A20E-6D9A5034385F}" type="slidenum">
              <a:rPr lang="en-AU" smtClean="0"/>
              <a:t>‹#›</a:t>
            </a:fld>
            <a:endParaRPr lang="en-AU"/>
          </a:p>
        </p:txBody>
      </p:sp>
    </p:spTree>
    <p:extLst>
      <p:ext uri="{BB962C8B-B14F-4D97-AF65-F5344CB8AC3E}">
        <p14:creationId xmlns:p14="http://schemas.microsoft.com/office/powerpoint/2010/main" val="6577864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hyperlink" Target="https://ppp.worldbank.org/public-private-partnership/financing/project-finance-concepts" TargetMode="Externa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hyperlink" Target="http://www.investopedia.com/terms/t/termloan.asp" TargetMode="External"/><Relationship Id="rId2" Type="http://schemas.openxmlformats.org/officeDocument/2006/relationships/hyperlink" Target="http://www.blackridgeresearch.com/blog/what-is-project-finance-and-how-project-financing-works" TargetMode="External"/><Relationship Id="rId1" Type="http://schemas.openxmlformats.org/officeDocument/2006/relationships/slideLayout" Target="../slideLayouts/slideLayout2.xml"/><Relationship Id="rId6" Type="http://schemas.openxmlformats.org/officeDocument/2006/relationships/hyperlink" Target="http://www.bujus.com/" TargetMode="External"/><Relationship Id="rId5" Type="http://schemas.openxmlformats.org/officeDocument/2006/relationships/hyperlink" Target="http://www.slideshare.net/capital-budgeting-presentation" TargetMode="External"/><Relationship Id="rId4" Type="http://schemas.openxmlformats.org/officeDocument/2006/relationships/hyperlink" Target="http://www.slideshare.net/sagar_sjpuc/capital-budgeting-presentatio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noGrp="1"/>
          </p:cNvSpPr>
          <p:nvPr>
            <p:ph type="ctrTitle"/>
          </p:nvPr>
        </p:nvSpPr>
        <p:spPr>
          <a:xfrm>
            <a:off x="1579462" y="-752943"/>
            <a:ext cx="8319247" cy="2387600"/>
          </a:xfrm>
          <a:prstGeom prst="rect">
            <a:avLst/>
          </a:prstGeom>
        </p:spPr>
        <p:txBody>
          <a:bodyPr vert="horz" lIns="91440" tIns="45720" rIns="91440" bIns="45720" rtlCol="0" anchor="b">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AU" sz="4000" b="1" dirty="0" smtClean="0">
                <a:solidFill>
                  <a:srgbClr val="FF0000"/>
                </a:solidFill>
                <a:latin typeface="Times New Roman" panose="02020603050405020304" pitchFamily="18" charset="0"/>
                <a:cs typeface="Times New Roman" panose="02020603050405020304" pitchFamily="18" charset="0"/>
              </a:rPr>
              <a:t>COURSE TITLE</a:t>
            </a:r>
            <a:r>
              <a:rPr lang="en-AU" sz="4000" b="1" dirty="0" smtClean="0">
                <a:latin typeface="Times New Roman" panose="02020603050405020304" pitchFamily="18" charset="0"/>
                <a:cs typeface="Times New Roman" panose="02020603050405020304" pitchFamily="18" charset="0"/>
              </a:rPr>
              <a:t/>
            </a:r>
            <a:br>
              <a:rPr lang="en-AU" sz="4000" b="1" dirty="0" smtClean="0">
                <a:latin typeface="Times New Roman" panose="02020603050405020304" pitchFamily="18" charset="0"/>
                <a:cs typeface="Times New Roman" panose="02020603050405020304" pitchFamily="18" charset="0"/>
              </a:rPr>
            </a:br>
            <a:r>
              <a:rPr lang="en-AU" sz="4000" b="1" dirty="0">
                <a:solidFill>
                  <a:srgbClr val="002060"/>
                </a:solidFill>
                <a:latin typeface="Times New Roman" panose="02020603050405020304" pitchFamily="18" charset="0"/>
                <a:cs typeface="Times New Roman" panose="02020603050405020304" pitchFamily="18" charset="0"/>
              </a:rPr>
              <a:t>PROJECT</a:t>
            </a:r>
            <a:r>
              <a:rPr lang="en-AU" sz="4000" b="1" dirty="0" smtClean="0">
                <a:latin typeface="Times New Roman" panose="02020603050405020304" pitchFamily="18" charset="0"/>
                <a:cs typeface="Times New Roman" panose="02020603050405020304" pitchFamily="18" charset="0"/>
              </a:rPr>
              <a:t> </a:t>
            </a:r>
            <a:r>
              <a:rPr lang="en-AU" sz="4000" b="1" dirty="0" smtClean="0">
                <a:solidFill>
                  <a:srgbClr val="002060"/>
                </a:solidFill>
                <a:latin typeface="Times New Roman" panose="02020603050405020304" pitchFamily="18" charset="0"/>
                <a:cs typeface="Times New Roman" panose="02020603050405020304" pitchFamily="18" charset="0"/>
              </a:rPr>
              <a:t>ENGINEERING</a:t>
            </a:r>
            <a:endParaRPr lang="en-AU" sz="4000" b="1" dirty="0">
              <a:solidFill>
                <a:srgbClr val="002060"/>
              </a:solidFill>
              <a:latin typeface="Times New Roman" panose="02020603050405020304" pitchFamily="18" charset="0"/>
              <a:cs typeface="Times New Roman" panose="02020603050405020304" pitchFamily="18" charset="0"/>
            </a:endParaRPr>
          </a:p>
        </p:txBody>
      </p:sp>
      <p:sp>
        <p:nvSpPr>
          <p:cNvPr id="5" name="Subtitle 2"/>
          <p:cNvSpPr txBox="1">
            <a:spLocks/>
          </p:cNvSpPr>
          <p:nvPr/>
        </p:nvSpPr>
        <p:spPr>
          <a:xfrm>
            <a:off x="909916" y="1843814"/>
            <a:ext cx="9792428" cy="4621380"/>
          </a:xfrm>
          <a:prstGeom prst="rect">
            <a:avLst/>
          </a:prstGeom>
        </p:spPr>
        <p:txBody>
          <a:bodyPr vert="horz" lIns="91440" tIns="45720" rIns="91440" bIns="45720" rtlCol="0">
            <a:normAutofit fontScale="92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AU" sz="3300" b="1" dirty="0" smtClean="0">
                <a:solidFill>
                  <a:srgbClr val="FF0000"/>
                </a:solidFill>
                <a:latin typeface="Times New Roman" panose="02020603050405020304" pitchFamily="18" charset="0"/>
                <a:cs typeface="Times New Roman" panose="02020603050405020304" pitchFamily="18" charset="0"/>
              </a:rPr>
              <a:t>Chapter 6 - (</a:t>
            </a:r>
            <a:r>
              <a:rPr lang="en-AU" sz="3300" b="1" dirty="0">
                <a:solidFill>
                  <a:srgbClr val="FF0000"/>
                </a:solidFill>
                <a:latin typeface="Times New Roman" panose="02020603050405020304" pitchFamily="18" charset="0"/>
                <a:cs typeface="Times New Roman" panose="02020603050405020304" pitchFamily="18" charset="0"/>
              </a:rPr>
              <a:t>Week </a:t>
            </a:r>
            <a:r>
              <a:rPr lang="en-AU" sz="3300" b="1" dirty="0" smtClean="0">
                <a:solidFill>
                  <a:srgbClr val="FF0000"/>
                </a:solidFill>
                <a:latin typeface="Times New Roman" panose="02020603050405020304" pitchFamily="18" charset="0"/>
                <a:cs typeface="Times New Roman" panose="02020603050405020304" pitchFamily="18" charset="0"/>
              </a:rPr>
              <a:t>11) </a:t>
            </a:r>
          </a:p>
          <a:p>
            <a:r>
              <a:rPr lang="en-AU" sz="3200" b="1" dirty="0" smtClean="0">
                <a:solidFill>
                  <a:srgbClr val="002060"/>
                </a:solidFill>
                <a:latin typeface="Times New Roman" panose="02020603050405020304" pitchFamily="18" charset="0"/>
                <a:cs typeface="Times New Roman" panose="02020603050405020304" pitchFamily="18" charset="0"/>
              </a:rPr>
              <a:t>PROJECT FINANCING</a:t>
            </a:r>
            <a:endParaRPr lang="en-AU" sz="3200" b="1" dirty="0">
              <a:solidFill>
                <a:srgbClr val="002060"/>
              </a:solidFill>
              <a:latin typeface="Times New Roman" panose="02020603050405020304" pitchFamily="18" charset="0"/>
              <a:cs typeface="Times New Roman" panose="02020603050405020304" pitchFamily="18" charset="0"/>
            </a:endParaRPr>
          </a:p>
          <a:p>
            <a:endParaRPr lang="en-AU" sz="3200" b="1" dirty="0">
              <a:solidFill>
                <a:srgbClr val="002060"/>
              </a:solidFill>
              <a:latin typeface="Times New Roman" panose="02020603050405020304" pitchFamily="18" charset="0"/>
              <a:cs typeface="Times New Roman" panose="02020603050405020304" pitchFamily="18" charset="0"/>
            </a:endParaRPr>
          </a:p>
          <a:p>
            <a:r>
              <a:rPr lang="en-AU" sz="3200" b="1" dirty="0" smtClean="0">
                <a:solidFill>
                  <a:srgbClr val="FF0000"/>
                </a:solidFill>
                <a:latin typeface="Times New Roman" panose="02020603050405020304" pitchFamily="18" charset="0"/>
                <a:cs typeface="Times New Roman" panose="02020603050405020304" pitchFamily="18" charset="0"/>
              </a:rPr>
              <a:t>LECTURE </a:t>
            </a:r>
            <a:r>
              <a:rPr lang="en-AU" sz="3200" b="1" dirty="0">
                <a:solidFill>
                  <a:srgbClr val="FF0000"/>
                </a:solidFill>
                <a:latin typeface="Times New Roman" panose="02020603050405020304" pitchFamily="18" charset="0"/>
                <a:cs typeface="Times New Roman" panose="02020603050405020304" pitchFamily="18" charset="0"/>
              </a:rPr>
              <a:t>– </a:t>
            </a:r>
            <a:r>
              <a:rPr lang="en-AU" sz="3200" b="1" dirty="0" smtClean="0">
                <a:solidFill>
                  <a:srgbClr val="FF0000"/>
                </a:solidFill>
                <a:latin typeface="Times New Roman" panose="02020603050405020304" pitchFamily="18" charset="0"/>
                <a:cs typeface="Times New Roman" panose="02020603050405020304" pitchFamily="18" charset="0"/>
              </a:rPr>
              <a:t>11</a:t>
            </a:r>
            <a:endParaRPr lang="en-AU" sz="3200" b="1" dirty="0">
              <a:solidFill>
                <a:srgbClr val="FF0000"/>
              </a:solidFill>
              <a:latin typeface="Times New Roman" panose="02020603050405020304" pitchFamily="18" charset="0"/>
              <a:cs typeface="Times New Roman" panose="02020603050405020304" pitchFamily="18" charset="0"/>
            </a:endParaRPr>
          </a:p>
          <a:p>
            <a:pPr>
              <a:lnSpc>
                <a:spcPct val="110000"/>
              </a:lnSpc>
            </a:pPr>
            <a:r>
              <a:rPr lang="en-AU" sz="2800" b="1" dirty="0" smtClean="0">
                <a:solidFill>
                  <a:srgbClr val="FF0000"/>
                </a:solidFill>
                <a:latin typeface="Times New Roman" panose="02020603050405020304" pitchFamily="18" charset="0"/>
                <a:cs typeface="Times New Roman" panose="02020603050405020304" pitchFamily="18" charset="0"/>
              </a:rPr>
              <a:t>Introduction to Project Financing, </a:t>
            </a:r>
            <a:r>
              <a:rPr lang="en-AU" sz="2800" b="1" dirty="0">
                <a:solidFill>
                  <a:srgbClr val="FF0000"/>
                </a:solidFill>
                <a:latin typeface="Times New Roman" panose="02020603050405020304" pitchFamily="18" charset="0"/>
                <a:cs typeface="Times New Roman" panose="02020603050405020304" pitchFamily="18" charset="0"/>
              </a:rPr>
              <a:t>D</a:t>
            </a:r>
            <a:r>
              <a:rPr lang="en-AU" sz="2800" b="1" dirty="0" smtClean="0">
                <a:solidFill>
                  <a:srgbClr val="FF0000"/>
                </a:solidFill>
                <a:latin typeface="Times New Roman" panose="02020603050405020304" pitchFamily="18" charset="0"/>
                <a:cs typeface="Times New Roman" panose="02020603050405020304" pitchFamily="18" charset="0"/>
              </a:rPr>
              <a:t>ifference between Conventional </a:t>
            </a:r>
            <a:r>
              <a:rPr lang="en-AU" sz="2800" b="1" dirty="0" smtClean="0">
                <a:solidFill>
                  <a:srgbClr val="FF0000"/>
                </a:solidFill>
                <a:latin typeface="Times New Roman" panose="02020603050405020304" pitchFamily="18" charset="0"/>
                <a:cs typeface="Times New Roman" panose="02020603050405020304" pitchFamily="18" charset="0"/>
              </a:rPr>
              <a:t>and Project Financing, Capital Budgeting decisions and Capital Structure Planning</a:t>
            </a:r>
            <a:endParaRPr lang="en-AU" dirty="0" smtClean="0">
              <a:latin typeface="Times New Roman" panose="02020603050405020304" pitchFamily="18" charset="0"/>
              <a:cs typeface="Times New Roman" panose="02020603050405020304" pitchFamily="18" charset="0"/>
            </a:endParaRPr>
          </a:p>
          <a:p>
            <a:endParaRPr lang="en-AU" b="1" dirty="0" smtClean="0">
              <a:latin typeface="Times New Roman" panose="02020603050405020304" pitchFamily="18" charset="0"/>
              <a:cs typeface="Times New Roman" panose="02020603050405020304" pitchFamily="18" charset="0"/>
            </a:endParaRPr>
          </a:p>
          <a:p>
            <a:r>
              <a:rPr lang="en-AU" b="1" dirty="0" err="1" smtClean="0">
                <a:latin typeface="Times New Roman" panose="02020603050405020304" pitchFamily="18" charset="0"/>
                <a:cs typeface="Times New Roman" panose="02020603050405020304" pitchFamily="18" charset="0"/>
              </a:rPr>
              <a:t>Er</a:t>
            </a:r>
            <a:r>
              <a:rPr lang="en-AU" b="1" dirty="0" smtClean="0">
                <a:latin typeface="Times New Roman" panose="02020603050405020304" pitchFamily="18" charset="0"/>
                <a:cs typeface="Times New Roman" panose="02020603050405020304" pitchFamily="18" charset="0"/>
              </a:rPr>
              <a:t>. Ishwar Adhikari </a:t>
            </a:r>
          </a:p>
          <a:p>
            <a:r>
              <a:rPr lang="en-AU" b="1" dirty="0" smtClean="0">
                <a:latin typeface="Times New Roman" panose="02020603050405020304" pitchFamily="18" charset="0"/>
                <a:cs typeface="Times New Roman" panose="02020603050405020304" pitchFamily="18" charset="0"/>
              </a:rPr>
              <a:t>Associate Professor</a:t>
            </a:r>
          </a:p>
          <a:p>
            <a:r>
              <a:rPr lang="en-AU" b="1" dirty="0" smtClean="0">
                <a:latin typeface="Times New Roman" panose="02020603050405020304" pitchFamily="18" charset="0"/>
                <a:cs typeface="Times New Roman" panose="02020603050405020304" pitchFamily="18" charset="0"/>
              </a:rPr>
              <a:t>Kathmandu Engineering College, Nepal</a:t>
            </a: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3835356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199" y="1690688"/>
            <a:ext cx="10108721" cy="4787385"/>
          </a:xfrm>
        </p:spPr>
        <p:txBody>
          <a:bodyPr>
            <a:normAutofit lnSpcReduction="10000"/>
          </a:bodyPr>
          <a:lstStyle/>
          <a:p>
            <a:pPr marL="0" indent="0" algn="just">
              <a:buNone/>
            </a:pPr>
            <a:r>
              <a:rPr lang="en-AU" b="1" dirty="0" smtClean="0">
                <a:latin typeface="Times New Roman" panose="02020603050405020304" pitchFamily="18" charset="0"/>
                <a:cs typeface="Times New Roman" panose="02020603050405020304" pitchFamily="18" charset="0"/>
              </a:rPr>
              <a:t>The main objective of this lecture is to understand about : </a:t>
            </a:r>
          </a:p>
          <a:p>
            <a:pPr marL="0" indent="0" algn="just">
              <a:buNone/>
            </a:pPr>
            <a:endParaRPr lang="en-AU" b="1" dirty="0" smtClean="0">
              <a:latin typeface="Times New Roman" panose="02020603050405020304" pitchFamily="18" charset="0"/>
              <a:cs typeface="Times New Roman" panose="02020603050405020304" pitchFamily="18" charset="0"/>
            </a:endParaRPr>
          </a:p>
          <a:p>
            <a:pPr>
              <a:lnSpc>
                <a:spcPct val="110000"/>
              </a:lnSpc>
              <a:buFont typeface="Wingdings" panose="05000000000000000000" pitchFamily="2" charset="2"/>
              <a:buChar char="Ø"/>
            </a:pPr>
            <a:r>
              <a:rPr lang="en-AU" sz="3600" b="1" dirty="0" smtClean="0">
                <a:latin typeface="Times New Roman" panose="02020603050405020304" pitchFamily="18" charset="0"/>
                <a:cs typeface="Times New Roman" panose="02020603050405020304" pitchFamily="18" charset="0"/>
              </a:rPr>
              <a:t>Introduction of Project Finance. </a:t>
            </a:r>
          </a:p>
          <a:p>
            <a:pPr>
              <a:lnSpc>
                <a:spcPct val="110000"/>
              </a:lnSpc>
              <a:buFont typeface="Wingdings" panose="05000000000000000000" pitchFamily="2" charset="2"/>
              <a:buChar char="Ø"/>
            </a:pPr>
            <a:r>
              <a:rPr lang="en-AU" sz="3600" b="1" dirty="0" smtClean="0">
                <a:latin typeface="Times New Roman" panose="02020603050405020304" pitchFamily="18" charset="0"/>
                <a:cs typeface="Times New Roman" panose="02020603050405020304" pitchFamily="18" charset="0"/>
              </a:rPr>
              <a:t>Difference between Project Financing and Conventional Financing.</a:t>
            </a:r>
          </a:p>
          <a:p>
            <a:pPr>
              <a:lnSpc>
                <a:spcPct val="110000"/>
              </a:lnSpc>
              <a:buFont typeface="Wingdings" panose="05000000000000000000" pitchFamily="2" charset="2"/>
              <a:buChar char="Ø"/>
            </a:pPr>
            <a:r>
              <a:rPr lang="en-AU" sz="3600" b="1" dirty="0" smtClean="0">
                <a:latin typeface="Times New Roman" panose="02020603050405020304" pitchFamily="18" charset="0"/>
                <a:cs typeface="Times New Roman" panose="02020603050405020304" pitchFamily="18" charset="0"/>
              </a:rPr>
              <a:t>Capital Budgeting Decisions. </a:t>
            </a:r>
          </a:p>
          <a:p>
            <a:pPr>
              <a:lnSpc>
                <a:spcPct val="110000"/>
              </a:lnSpc>
              <a:buFont typeface="Wingdings" panose="05000000000000000000" pitchFamily="2" charset="2"/>
              <a:buChar char="Ø"/>
            </a:pPr>
            <a:r>
              <a:rPr lang="en-AU" sz="3600" b="1" dirty="0" smtClean="0">
                <a:latin typeface="Times New Roman" panose="02020603050405020304" pitchFamily="18" charset="0"/>
                <a:cs typeface="Times New Roman" panose="02020603050405020304" pitchFamily="18" charset="0"/>
              </a:rPr>
              <a:t>Capital Structure Planning</a:t>
            </a:r>
          </a:p>
          <a:p>
            <a:pPr marL="0" indent="0">
              <a:buNone/>
            </a:pPr>
            <a:r>
              <a:rPr lang="en-AU" sz="3600" b="1" dirty="0" smtClean="0">
                <a:latin typeface="Times New Roman" panose="02020603050405020304" pitchFamily="18" charset="0"/>
                <a:cs typeface="Times New Roman" panose="02020603050405020304" pitchFamily="18" charset="0"/>
              </a:rPr>
              <a:t> </a:t>
            </a:r>
            <a:endParaRPr lang="en-AU" sz="3600" b="1" dirty="0">
              <a:latin typeface="Times New Roman" panose="02020603050405020304" pitchFamily="18" charset="0"/>
              <a:cs typeface="Times New Roman" panose="02020603050405020304" pitchFamily="18" charset="0"/>
            </a:endParaRPr>
          </a:p>
        </p:txBody>
      </p:sp>
      <p:sp>
        <p:nvSpPr>
          <p:cNvPr id="4" name="Title 1"/>
          <p:cNvSpPr txBox="1">
            <a:spLocks noGrp="1"/>
          </p:cNvSpPr>
          <p:nvPr>
            <p:ph type="title"/>
          </p:nvPr>
        </p:nvSpPr>
        <p:spPr>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AU" sz="4000" b="1" dirty="0" smtClean="0">
                <a:solidFill>
                  <a:srgbClr val="002060"/>
                </a:solidFill>
                <a:latin typeface="Times New Roman" panose="02020603050405020304" pitchFamily="18" charset="0"/>
                <a:cs typeface="Times New Roman" panose="02020603050405020304" pitchFamily="18" charset="0"/>
              </a:rPr>
              <a:t>Learning Objective</a:t>
            </a:r>
            <a:endParaRPr lang="en-AU" sz="40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59712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2290" y="1"/>
            <a:ext cx="10515600" cy="1236372"/>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INTRODUCTION TO PROJECT FINANCE</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722290" y="1197779"/>
            <a:ext cx="9413383" cy="5660221"/>
          </a:xfrm>
        </p:spPr>
        <p:txBody>
          <a:bodyPr>
            <a:normAutofit/>
          </a:bodyPr>
          <a:lstStyle/>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In simple terms, money borrowed to finance a project can be called as project finance.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Project finance is a method of raising long term debt financing for major projects through “financial engineering”, </a:t>
            </a:r>
            <a:r>
              <a:rPr lang="en-AU" b="1" dirty="0">
                <a:latin typeface="Times New Roman" panose="02020603050405020304" pitchFamily="18" charset="0"/>
                <a:cs typeface="Times New Roman" panose="02020603050405020304" pitchFamily="18" charset="0"/>
              </a:rPr>
              <a:t>b</a:t>
            </a:r>
            <a:r>
              <a:rPr lang="en-AU" b="1" dirty="0" smtClean="0">
                <a:latin typeface="Times New Roman" panose="02020603050405020304" pitchFamily="18" charset="0"/>
                <a:cs typeface="Times New Roman" panose="02020603050405020304" pitchFamily="18" charset="0"/>
              </a:rPr>
              <a:t>ased on lending against the cash flow generated by the project alone. [1]</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In other words, raising of funds required to finance an economically separable capital investment proposal in which the lenders mainly rely on the estimated cash flow from the project to service their loan. [2]</a:t>
            </a:r>
          </a:p>
        </p:txBody>
      </p:sp>
    </p:spTree>
    <p:extLst>
      <p:ext uri="{BB962C8B-B14F-4D97-AF65-F5344CB8AC3E}">
        <p14:creationId xmlns:p14="http://schemas.microsoft.com/office/powerpoint/2010/main" val="389642826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7895" y="1428594"/>
            <a:ext cx="9569823" cy="5010843"/>
          </a:xfrm>
        </p:spPr>
        <p:txBody>
          <a:bodyPr>
            <a:normAutofit/>
          </a:bodyPr>
          <a:lstStyle/>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The structure of project financing relies on future cash flows for repayment of the project finances</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It </a:t>
            </a:r>
            <a:r>
              <a:rPr lang="en-AU" b="1" dirty="0">
                <a:latin typeface="Times New Roman" panose="02020603050405020304" pitchFamily="18" charset="0"/>
                <a:cs typeface="Times New Roman" panose="02020603050405020304" pitchFamily="18" charset="0"/>
              </a:rPr>
              <a:t>is very much essential for all the stakeholders of a project to understand about project finance to manage the cash flow for ensuring profits so that it can be distributed among multiple parties</a:t>
            </a:r>
            <a:r>
              <a:rPr lang="en-AU" dirty="0" smtClean="0">
                <a:latin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As the project proposal progresses through the stages of planning, analysis and selection, the contours of project financing become clearer. </a:t>
            </a:r>
            <a:r>
              <a:rPr lang="en-AU" b="1" dirty="0" smtClean="0">
                <a:latin typeface="Times New Roman" panose="02020603050405020304" pitchFamily="18" charset="0"/>
                <a:cs typeface="Times New Roman" panose="02020603050405020304" pitchFamily="18" charset="0"/>
              </a:rPr>
              <a:t>[3]</a:t>
            </a: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748047" y="206063"/>
            <a:ext cx="10018691" cy="1325563"/>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INTRODUCTION TO PROJECT FINANCE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153856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690688"/>
            <a:ext cx="9323231" cy="4351338"/>
          </a:xfrm>
        </p:spPr>
        <p:txBody>
          <a:bodyPr/>
          <a:lstStyle/>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In practice, however, project financing is considered right from the time of the project conception.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Project </a:t>
            </a:r>
            <a:r>
              <a:rPr lang="en-AU" b="1" dirty="0">
                <a:latin typeface="Times New Roman" panose="02020603050405020304" pitchFamily="18" charset="0"/>
                <a:cs typeface="Times New Roman" panose="02020603050405020304" pitchFamily="18" charset="0"/>
              </a:rPr>
              <a:t>finance is especially attractive to the private sectors because they can fund major projects off balance sheet.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It includes finance for natural resources projects (mining, oil, gas), independent power project, public infrastructure (road, transport, buildings etc.) and mobile telephone networks etc. </a:t>
            </a:r>
          </a:p>
          <a:p>
            <a:pPr marL="0" indent="0">
              <a:buNone/>
            </a:pPr>
            <a:endParaRPr lang="en-AU" dirty="0"/>
          </a:p>
        </p:txBody>
      </p:sp>
      <p:sp>
        <p:nvSpPr>
          <p:cNvPr id="4" name="Title 1"/>
          <p:cNvSpPr>
            <a:spLocks noGrp="1"/>
          </p:cNvSpPr>
          <p:nvPr>
            <p:ph type="title"/>
          </p:nvPr>
        </p:nvSpPr>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INTRODUCTION TO PROJECT FINANCE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632521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4070" y="-199652"/>
            <a:ext cx="10515600" cy="1325563"/>
          </a:xfrm>
        </p:spPr>
        <p:txBody>
          <a:bodyPr vert="horz" lIns="91440" tIns="45720" rIns="91440" bIns="45720" rtlCol="0" anchor="ct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FEATURES OF PROJECT FINANCE </a:t>
            </a:r>
          </a:p>
        </p:txBody>
      </p:sp>
      <p:sp>
        <p:nvSpPr>
          <p:cNvPr id="3" name="Content Placeholder 2"/>
          <p:cNvSpPr>
            <a:spLocks noGrp="1"/>
          </p:cNvSpPr>
          <p:nvPr>
            <p:ph idx="1"/>
          </p:nvPr>
        </p:nvSpPr>
        <p:spPr>
          <a:xfrm>
            <a:off x="496949" y="714338"/>
            <a:ext cx="9354417" cy="5798857"/>
          </a:xfrm>
        </p:spPr>
        <p:txBody>
          <a:bodyPr>
            <a:normAutofit/>
          </a:bodyPr>
          <a:lstStyle/>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It is usually raised for new project rather than an established business.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There is a high ratio of debt to equity, roughly project finance debt may cover 70-90% of the cost of a project. [1]</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Lenders rely on the future cash flow projected to be generated by the project for interest and debt repayment rather than value of its assets.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 main security for lenders is the project company’s contracts, ownership rights to natural resources.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There are no guarantees from the investors in the project company (recourse finance) or only limited guarantees for the project finance debt. </a:t>
            </a: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547589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89964" y="922197"/>
            <a:ext cx="9789459" cy="4899054"/>
          </a:xfrm>
          <a:prstGeom prst="rect">
            <a:avLst/>
          </a:prstGeom>
        </p:spPr>
      </p:pic>
      <p:sp>
        <p:nvSpPr>
          <p:cNvPr id="5" name="Title 1"/>
          <p:cNvSpPr>
            <a:spLocks noGrp="1"/>
          </p:cNvSpPr>
          <p:nvPr>
            <p:ph type="title"/>
          </p:nvPr>
        </p:nvSpPr>
        <p:spPr>
          <a:xfrm>
            <a:off x="497541" y="-105523"/>
            <a:ext cx="11223812" cy="1325563"/>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INTRODUCTION TO PROJECT FINANCE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6" name="TextBox 5"/>
          <p:cNvSpPr txBox="1"/>
          <p:nvPr/>
        </p:nvSpPr>
        <p:spPr>
          <a:xfrm>
            <a:off x="3630703" y="5940949"/>
            <a:ext cx="5607425" cy="387798"/>
          </a:xfrm>
          <a:prstGeom prst="rect">
            <a:avLst/>
          </a:prstGeom>
          <a:noFill/>
        </p:spPr>
        <p:txBody>
          <a:bodyPr wrap="square" rtlCol="0">
            <a:spAutoFit/>
          </a:bodyPr>
          <a:lstStyle/>
          <a:p>
            <a:pPr fontAlgn="auto">
              <a:lnSpc>
                <a:spcPct val="80000"/>
              </a:lnSpc>
              <a:spcAft>
                <a:spcPts val="0"/>
              </a:spcAft>
              <a:buFont typeface="Wingdings" pitchFamily="2" charset="2"/>
              <a:buNone/>
              <a:defRPr/>
            </a:pPr>
            <a:r>
              <a:rPr lang="en-US" sz="2400" b="1" dirty="0" smtClean="0">
                <a:latin typeface="Times New Roman" panose="02020603050405020304" pitchFamily="18" charset="0"/>
                <a:cs typeface="Times New Roman" panose="02020603050405020304" pitchFamily="18" charset="0"/>
              </a:rPr>
              <a:t>Fig: Model of Project Finance [4]</a:t>
            </a:r>
            <a:endParaRPr lang="en-US" sz="1400" dirty="0"/>
          </a:p>
        </p:txBody>
      </p:sp>
    </p:spTree>
    <p:extLst>
      <p:ext uri="{BB962C8B-B14F-4D97-AF65-F5344CB8AC3E}">
        <p14:creationId xmlns:p14="http://schemas.microsoft.com/office/powerpoint/2010/main" val="316649976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0624"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DIFFERENCE BETWEEN CONVENTIONAL AND PROJECT FINANCING</a:t>
            </a:r>
          </a:p>
        </p:txBody>
      </p:sp>
      <p:graphicFrame>
        <p:nvGraphicFramePr>
          <p:cNvPr id="4" name="Table 4">
            <a:extLst>
              <a:ext uri="{FF2B5EF4-FFF2-40B4-BE49-F238E27FC236}">
                <a16:creationId xmlns:a16="http://schemas.microsoft.com/office/drawing/2014/main" xmlns="" id="{E3B5DFD2-83C5-4B22-899D-4F8A6B1EE22D}"/>
              </a:ext>
            </a:extLst>
          </p:cNvPr>
          <p:cNvGraphicFramePr>
            <a:graphicFrameLocks/>
          </p:cNvGraphicFramePr>
          <p:nvPr>
            <p:extLst>
              <p:ext uri="{D42A27DB-BD31-4B8C-83A1-F6EECF244321}">
                <p14:modId xmlns:p14="http://schemas.microsoft.com/office/powerpoint/2010/main" val="2112146646"/>
              </p:ext>
            </p:extLst>
          </p:nvPr>
        </p:nvGraphicFramePr>
        <p:xfrm>
          <a:off x="523591" y="1411829"/>
          <a:ext cx="9129368" cy="4920213"/>
        </p:xfrm>
        <a:graphic>
          <a:graphicData uri="http://schemas.openxmlformats.org/drawingml/2006/table">
            <a:tbl>
              <a:tblPr firstRow="1" bandRow="1">
                <a:tableStyleId>{5C22544A-7EE6-4342-B048-85BDC9FD1C3A}</a:tableStyleId>
              </a:tblPr>
              <a:tblGrid>
                <a:gridCol w="4564684">
                  <a:extLst>
                    <a:ext uri="{9D8B030D-6E8A-4147-A177-3AD203B41FA5}">
                      <a16:colId xmlns:a16="http://schemas.microsoft.com/office/drawing/2014/main" xmlns="" val="1034317639"/>
                    </a:ext>
                  </a:extLst>
                </a:gridCol>
                <a:gridCol w="4564684">
                  <a:extLst>
                    <a:ext uri="{9D8B030D-6E8A-4147-A177-3AD203B41FA5}">
                      <a16:colId xmlns:a16="http://schemas.microsoft.com/office/drawing/2014/main" xmlns="" val="3615186240"/>
                    </a:ext>
                  </a:extLst>
                </a:gridCol>
              </a:tblGrid>
              <a:tr h="378693">
                <a:tc>
                  <a:txBody>
                    <a:bodyPr/>
                    <a:lstStyle/>
                    <a:p>
                      <a:pPr algn="ctr"/>
                      <a:r>
                        <a:rPr lang="en-AU" dirty="0">
                          <a:solidFill>
                            <a:srgbClr val="FFFF00"/>
                          </a:solidFill>
                          <a:latin typeface="Times New Roman" panose="02020603050405020304" pitchFamily="18" charset="0"/>
                          <a:cs typeface="Times New Roman" panose="02020603050405020304" pitchFamily="18" charset="0"/>
                        </a:rPr>
                        <a:t>CONVENTIONAL FINANCING </a:t>
                      </a:r>
                    </a:p>
                  </a:txBody>
                  <a:tcPr/>
                </a:tc>
                <a:tc>
                  <a:txBody>
                    <a:bodyPr/>
                    <a:lstStyle/>
                    <a:p>
                      <a:pPr algn="ctr"/>
                      <a:r>
                        <a:rPr lang="en-AU" dirty="0">
                          <a:solidFill>
                            <a:srgbClr val="FFFF00"/>
                          </a:solidFill>
                          <a:latin typeface="Times New Roman" panose="02020603050405020304" pitchFamily="18" charset="0"/>
                          <a:cs typeface="Times New Roman" panose="02020603050405020304" pitchFamily="18" charset="0"/>
                        </a:rPr>
                        <a:t>PROJECT FINANCING</a:t>
                      </a:r>
                    </a:p>
                  </a:txBody>
                  <a:tcPr/>
                </a:tc>
                <a:extLst>
                  <a:ext uri="{0D108BD9-81ED-4DB2-BD59-A6C34878D82A}">
                    <a16:rowId xmlns:a16="http://schemas.microsoft.com/office/drawing/2014/main" xmlns="" val="4175952180"/>
                  </a:ext>
                </a:extLst>
              </a:tr>
              <a:tr h="1285939">
                <a:tc>
                  <a:txBody>
                    <a:bodyPr/>
                    <a:lstStyle/>
                    <a:p>
                      <a:pPr marL="342900" indent="-342900" algn="just">
                        <a:buFont typeface="Wingdings" panose="05000000000000000000" pitchFamily="2" charset="2"/>
                        <a:buChar char="Ø"/>
                      </a:pPr>
                      <a:r>
                        <a:rPr lang="en-US" sz="2000" b="1" kern="1200" dirty="0">
                          <a:solidFill>
                            <a:schemeClr val="dk1"/>
                          </a:solidFill>
                          <a:effectLst/>
                          <a:latin typeface="Times New Roman" panose="02020603050405020304" pitchFamily="18" charset="0"/>
                          <a:ea typeface="+mn-ea"/>
                          <a:cs typeface="Times New Roman" panose="02020603050405020304" pitchFamily="18" charset="0"/>
                        </a:rPr>
                        <a:t>A creditor </a:t>
                      </a:r>
                      <a:r>
                        <a:rPr lang="en-US" sz="2000" b="1" kern="1200" dirty="0">
                          <a:solidFill>
                            <a:srgbClr val="C00000"/>
                          </a:solidFill>
                          <a:effectLst/>
                          <a:latin typeface="Times New Roman" panose="02020603050405020304" pitchFamily="18" charset="0"/>
                          <a:ea typeface="+mn-ea"/>
                          <a:cs typeface="Times New Roman" panose="02020603050405020304" pitchFamily="18" charset="0"/>
                        </a:rPr>
                        <a:t>makes an assessment of repayment of his loan by looking all the cash flows and resources of the borrower</a:t>
                      </a:r>
                      <a:endParaRPr lang="en-AU" sz="2000" b="1" dirty="0">
                        <a:solidFill>
                          <a:srgbClr val="C00000"/>
                        </a:solidFill>
                        <a:latin typeface="Times New Roman" panose="02020603050405020304" pitchFamily="18" charset="0"/>
                        <a:cs typeface="Times New Roman" panose="02020603050405020304" pitchFamily="18" charset="0"/>
                      </a:endParaRPr>
                    </a:p>
                  </a:txBody>
                  <a:tcPr/>
                </a:tc>
                <a:tc>
                  <a:txBody>
                    <a:bodyPr/>
                    <a:lstStyle/>
                    <a:p>
                      <a:pPr marL="342900" indent="-342900" algn="just">
                        <a:buFont typeface="Wingdings" panose="05000000000000000000" pitchFamily="2" charset="2"/>
                        <a:buChar char="Ø"/>
                      </a:pPr>
                      <a:r>
                        <a:rPr lang="en-US" sz="2000" b="1" kern="1200" dirty="0">
                          <a:solidFill>
                            <a:srgbClr val="C00000"/>
                          </a:solidFill>
                          <a:effectLst/>
                          <a:latin typeface="Times New Roman" panose="02020603050405020304" pitchFamily="18" charset="0"/>
                          <a:ea typeface="+mn-ea"/>
                          <a:cs typeface="Times New Roman" panose="02020603050405020304" pitchFamily="18" charset="0"/>
                        </a:rPr>
                        <a:t>Cash flow from the project related assets alone</a:t>
                      </a:r>
                      <a:r>
                        <a:rPr lang="en-US" sz="2000" b="1" kern="1200" dirty="0">
                          <a:solidFill>
                            <a:schemeClr val="dk1"/>
                          </a:solidFill>
                          <a:effectLst/>
                          <a:latin typeface="Times New Roman" panose="02020603050405020304" pitchFamily="18" charset="0"/>
                          <a:ea typeface="+mn-ea"/>
                          <a:cs typeface="Times New Roman" panose="02020603050405020304" pitchFamily="18" charset="0"/>
                        </a:rPr>
                        <a:t> are considered for assessing the repaying capacity.</a:t>
                      </a:r>
                      <a:endParaRPr lang="en-AU" sz="2000" b="1"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xmlns="" val="491793524"/>
                  </a:ext>
                </a:extLst>
              </a:tr>
              <a:tr h="1208245">
                <a:tc>
                  <a:txBody>
                    <a:bodyPr/>
                    <a:lstStyle/>
                    <a:p>
                      <a:pPr marL="342900" indent="-342900" algn="just">
                        <a:buFont typeface="Wingdings" panose="05000000000000000000" pitchFamily="2" charset="2"/>
                        <a:buChar char="Ø"/>
                      </a:pPr>
                      <a:r>
                        <a:rPr lang="en-US" sz="2000" b="1" kern="1200" dirty="0">
                          <a:solidFill>
                            <a:srgbClr val="C00000"/>
                          </a:solidFill>
                          <a:effectLst/>
                          <a:latin typeface="Times New Roman" panose="02020603050405020304" pitchFamily="18" charset="0"/>
                          <a:ea typeface="+mn-ea"/>
                          <a:cs typeface="Times New Roman" panose="02020603050405020304" pitchFamily="18" charset="0"/>
                        </a:rPr>
                        <a:t>End use of the borrowed funds is not strictly monitored</a:t>
                      </a:r>
                      <a:r>
                        <a:rPr lang="en-US" sz="2000" b="1" kern="1200" dirty="0">
                          <a:solidFill>
                            <a:schemeClr val="dk1"/>
                          </a:solidFill>
                          <a:effectLst/>
                          <a:latin typeface="Times New Roman" panose="02020603050405020304" pitchFamily="18" charset="0"/>
                          <a:ea typeface="+mn-ea"/>
                          <a:cs typeface="Times New Roman" panose="02020603050405020304" pitchFamily="18" charset="0"/>
                        </a:rPr>
                        <a:t> by the lenders</a:t>
                      </a:r>
                      <a:endParaRPr lang="en-AU" sz="2000" b="1" kern="1200" dirty="0">
                        <a:solidFill>
                          <a:schemeClr val="dk1"/>
                        </a:solidFill>
                        <a:effectLst/>
                        <a:latin typeface="Times New Roman" panose="02020603050405020304" pitchFamily="18" charset="0"/>
                        <a:ea typeface="+mn-ea"/>
                        <a:cs typeface="Times New Roman" panose="02020603050405020304" pitchFamily="18" charset="0"/>
                      </a:endParaRPr>
                    </a:p>
                  </a:txBody>
                  <a:tcPr/>
                </a:tc>
                <a:tc>
                  <a:txBody>
                    <a:bodyPr/>
                    <a:lstStyle/>
                    <a:p>
                      <a:pPr marL="342900" indent="-342900" algn="just">
                        <a:buFont typeface="Wingdings" panose="05000000000000000000" pitchFamily="2" charset="2"/>
                        <a:buChar char="Ø"/>
                      </a:pPr>
                      <a:r>
                        <a:rPr lang="en-US" sz="2000" b="1" kern="1200" dirty="0">
                          <a:solidFill>
                            <a:srgbClr val="C00000"/>
                          </a:solidFill>
                          <a:effectLst/>
                          <a:latin typeface="Times New Roman" panose="02020603050405020304" pitchFamily="18" charset="0"/>
                          <a:ea typeface="+mn-ea"/>
                          <a:cs typeface="Times New Roman" panose="02020603050405020304" pitchFamily="18" charset="0"/>
                        </a:rPr>
                        <a:t>The creditors ensure proper utilization of funds and creation of assets </a:t>
                      </a:r>
                      <a:r>
                        <a:rPr lang="en-US" sz="2000" b="1" kern="1200" dirty="0">
                          <a:solidFill>
                            <a:schemeClr val="dk1"/>
                          </a:solidFill>
                          <a:effectLst/>
                          <a:latin typeface="Times New Roman" panose="02020603050405020304" pitchFamily="18" charset="0"/>
                          <a:ea typeface="+mn-ea"/>
                          <a:cs typeface="Times New Roman" panose="02020603050405020304" pitchFamily="18" charset="0"/>
                        </a:rPr>
                        <a:t>as envisaged in the project proposal.</a:t>
                      </a:r>
                      <a:endParaRPr lang="en-AU" sz="2000" b="1" kern="1200" dirty="0">
                        <a:solidFill>
                          <a:schemeClr val="dk1"/>
                        </a:solidFill>
                        <a:effectLst/>
                        <a:latin typeface="Times New Roman" panose="02020603050405020304" pitchFamily="18" charset="0"/>
                        <a:ea typeface="+mn-ea"/>
                        <a:cs typeface="Times New Roman" panose="02020603050405020304" pitchFamily="18" charset="0"/>
                      </a:endParaRPr>
                    </a:p>
                  </a:txBody>
                  <a:tcPr/>
                </a:tc>
                <a:extLst>
                  <a:ext uri="{0D108BD9-81ED-4DB2-BD59-A6C34878D82A}">
                    <a16:rowId xmlns:a16="http://schemas.microsoft.com/office/drawing/2014/main" xmlns="" val="1878197842"/>
                  </a:ext>
                </a:extLst>
              </a:tr>
              <a:tr h="1884051">
                <a:tc>
                  <a:txBody>
                    <a:bodyPr/>
                    <a:lstStyle/>
                    <a:p>
                      <a:pPr marL="342900" indent="-342900" algn="just">
                        <a:buFont typeface="Wingdings" panose="05000000000000000000" pitchFamily="2" charset="2"/>
                        <a:buChar char="Ø"/>
                      </a:pPr>
                      <a:r>
                        <a:rPr lang="en-US" sz="2000" b="1" kern="1200" dirty="0">
                          <a:solidFill>
                            <a:schemeClr val="dk1"/>
                          </a:solidFill>
                          <a:effectLst/>
                          <a:latin typeface="Times New Roman" panose="02020603050405020304" pitchFamily="18" charset="0"/>
                          <a:ea typeface="+mn-ea"/>
                          <a:cs typeface="Times New Roman" panose="02020603050405020304" pitchFamily="18" charset="0"/>
                        </a:rPr>
                        <a:t>The creditors are </a:t>
                      </a:r>
                      <a:r>
                        <a:rPr lang="en-US" sz="2000" b="1" kern="1200" dirty="0">
                          <a:solidFill>
                            <a:srgbClr val="C00000"/>
                          </a:solidFill>
                          <a:effectLst/>
                          <a:latin typeface="Times New Roman" panose="02020603050405020304" pitchFamily="18" charset="0"/>
                          <a:ea typeface="+mn-ea"/>
                          <a:cs typeface="Times New Roman" panose="02020603050405020304" pitchFamily="18" charset="0"/>
                        </a:rPr>
                        <a:t>not interested in monitoring the performance of the enterprise</a:t>
                      </a:r>
                      <a:r>
                        <a:rPr lang="en-US" sz="2000" b="1" kern="1200" dirty="0">
                          <a:solidFill>
                            <a:schemeClr val="dk1"/>
                          </a:solidFill>
                          <a:effectLst/>
                          <a:latin typeface="Times New Roman" panose="02020603050405020304" pitchFamily="18" charset="0"/>
                          <a:ea typeface="+mn-ea"/>
                          <a:cs typeface="Times New Roman" panose="02020603050405020304" pitchFamily="18" charset="0"/>
                        </a:rPr>
                        <a:t> and they are interested only in their money getting repaid in one way or the other</a:t>
                      </a:r>
                      <a:endParaRPr lang="en-AU" sz="2000" b="1" kern="1200" dirty="0">
                        <a:solidFill>
                          <a:schemeClr val="dk1"/>
                        </a:solidFill>
                        <a:effectLst/>
                        <a:latin typeface="Times New Roman" panose="02020603050405020304" pitchFamily="18" charset="0"/>
                        <a:ea typeface="+mn-ea"/>
                        <a:cs typeface="Times New Roman" panose="02020603050405020304" pitchFamily="18" charset="0"/>
                      </a:endParaRPr>
                    </a:p>
                  </a:txBody>
                  <a:tcPr/>
                </a:tc>
                <a:tc>
                  <a:txBody>
                    <a:bodyPr/>
                    <a:lstStyle/>
                    <a:p>
                      <a:pPr marL="342900" indent="-342900" algn="just">
                        <a:buFont typeface="Wingdings" panose="05000000000000000000" pitchFamily="2" charset="2"/>
                        <a:buChar char="Ø"/>
                      </a:pPr>
                      <a:r>
                        <a:rPr lang="en-US" sz="2000" b="1" kern="1200" dirty="0">
                          <a:solidFill>
                            <a:schemeClr val="dk1"/>
                          </a:solidFill>
                          <a:effectLst/>
                          <a:latin typeface="Times New Roman" panose="02020603050405020304" pitchFamily="18" charset="0"/>
                          <a:ea typeface="+mn-ea"/>
                          <a:cs typeface="Times New Roman" panose="02020603050405020304" pitchFamily="18" charset="0"/>
                        </a:rPr>
                        <a:t>Project financiers are </a:t>
                      </a:r>
                      <a:r>
                        <a:rPr lang="en-US" sz="2000" b="1" kern="1200" dirty="0">
                          <a:solidFill>
                            <a:srgbClr val="C00000"/>
                          </a:solidFill>
                          <a:effectLst/>
                          <a:latin typeface="Times New Roman" panose="02020603050405020304" pitchFamily="18" charset="0"/>
                          <a:ea typeface="+mn-ea"/>
                          <a:cs typeface="Times New Roman" panose="02020603050405020304" pitchFamily="18" charset="0"/>
                        </a:rPr>
                        <a:t>keen to watch the performance of the enterprise and suggest/take remedial measures </a:t>
                      </a:r>
                      <a:r>
                        <a:rPr lang="en-US" sz="2000" b="1" kern="1200" dirty="0">
                          <a:solidFill>
                            <a:schemeClr val="dk1"/>
                          </a:solidFill>
                          <a:effectLst/>
                          <a:latin typeface="Times New Roman" panose="02020603050405020304" pitchFamily="18" charset="0"/>
                          <a:ea typeface="+mn-ea"/>
                          <a:cs typeface="Times New Roman" panose="02020603050405020304" pitchFamily="18" charset="0"/>
                        </a:rPr>
                        <a:t>as and when required to ensure that project repays the debt out of its cash generations. </a:t>
                      </a:r>
                      <a:endParaRPr lang="en-AU" sz="2000" b="1" kern="1200" dirty="0">
                        <a:solidFill>
                          <a:schemeClr val="dk1"/>
                        </a:solidFill>
                        <a:effectLst/>
                        <a:latin typeface="Times New Roman" panose="02020603050405020304" pitchFamily="18" charset="0"/>
                        <a:ea typeface="+mn-ea"/>
                        <a:cs typeface="Times New Roman" panose="02020603050405020304" pitchFamily="18" charset="0"/>
                      </a:endParaRPr>
                    </a:p>
                  </a:txBody>
                  <a:tcPr/>
                </a:tc>
                <a:extLst>
                  <a:ext uri="{0D108BD9-81ED-4DB2-BD59-A6C34878D82A}">
                    <a16:rowId xmlns:a16="http://schemas.microsoft.com/office/drawing/2014/main" xmlns="" val="2437172830"/>
                  </a:ext>
                </a:extLst>
              </a:tr>
            </a:tbl>
          </a:graphicData>
        </a:graphic>
      </p:graphicFrame>
    </p:spTree>
    <p:extLst>
      <p:ext uri="{BB962C8B-B14F-4D97-AF65-F5344CB8AC3E}">
        <p14:creationId xmlns:p14="http://schemas.microsoft.com/office/powerpoint/2010/main" val="154259820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6336" y="1325563"/>
            <a:ext cx="9247095" cy="5411413"/>
          </a:xfrm>
        </p:spPr>
        <p:txBody>
          <a:bodyPr>
            <a:normAutofit/>
          </a:bodyPr>
          <a:lstStyle/>
          <a:p>
            <a:pPr algn="just">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Project finance is different from traditional finance because the credit risk associated with the borrower is non-recourse</a:t>
            </a:r>
            <a:r>
              <a:rPr lang="en-AU" b="1" dirty="0" smtClean="0">
                <a:latin typeface="Times New Roman" panose="02020603050405020304" pitchFamily="18" charset="0"/>
                <a:cs typeface="Times New Roman" panose="02020603050405020304" pitchFamily="18" charset="0"/>
              </a:rPr>
              <a:t>.[5]  </a:t>
            </a:r>
          </a:p>
          <a:p>
            <a:pPr algn="just">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Unlike </a:t>
            </a:r>
            <a:r>
              <a:rPr lang="en-AU" b="1" dirty="0">
                <a:latin typeface="Times New Roman" panose="02020603050405020304" pitchFamily="18" charset="0"/>
                <a:cs typeface="Times New Roman" panose="02020603050405020304" pitchFamily="18" charset="0"/>
              </a:rPr>
              <a:t>the traditional borrowing method, where the borrower bears the entire risk of repayment, in project finance, the borrower’s liability to repay is limited. </a:t>
            </a:r>
            <a:endParaRPr lang="en-AU" b="1" dirty="0" smtClean="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This </a:t>
            </a:r>
            <a:r>
              <a:rPr lang="en-AU" b="1" dirty="0">
                <a:latin typeface="Times New Roman" panose="02020603050405020304" pitchFamily="18" charset="0"/>
                <a:cs typeface="Times New Roman" panose="02020603050405020304" pitchFamily="18" charset="0"/>
              </a:rPr>
              <a:t>is because the debt funding is non-recourse or limited recourse in nature. </a:t>
            </a:r>
            <a:endParaRPr lang="en-AU" b="1" dirty="0" smtClean="0">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That </a:t>
            </a:r>
            <a:r>
              <a:rPr lang="en-AU" b="1" dirty="0">
                <a:latin typeface="Times New Roman" panose="02020603050405020304" pitchFamily="18" charset="0"/>
                <a:cs typeface="Times New Roman" panose="02020603050405020304" pitchFamily="18" charset="0"/>
              </a:rPr>
              <a:t>being said, the lenders can not claim the personal assets of the project owner in case the latter defaults on repayment or the project fails.</a:t>
            </a:r>
          </a:p>
        </p:txBody>
      </p:sp>
      <p:sp>
        <p:nvSpPr>
          <p:cNvPr id="4" name="Title 1"/>
          <p:cNvSpPr>
            <a:spLocks noGrp="1"/>
          </p:cNvSpPr>
          <p:nvPr>
            <p:ph type="title"/>
          </p:nvPr>
        </p:nvSpPr>
        <p:spPr>
          <a:xfrm>
            <a:off x="690282"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DIFFERENCE BETWEEN CONVENTIONAL AND PROJECT </a:t>
            </a:r>
            <a:r>
              <a:rPr lang="en-AU" sz="3600" b="1" dirty="0" smtClean="0">
                <a:solidFill>
                  <a:srgbClr val="002060"/>
                </a:solidFill>
                <a:latin typeface="Times New Roman" panose="02020603050405020304" pitchFamily="18" charset="0"/>
                <a:cs typeface="Times New Roman" panose="02020603050405020304" pitchFamily="18" charset="0"/>
              </a:rPr>
              <a:t>FINANCING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4055621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9381" y="-181249"/>
            <a:ext cx="10515600" cy="1325563"/>
          </a:xfrm>
        </p:spPr>
        <p:txBody>
          <a:bodyPr vert="horz" lIns="91440" tIns="45720" rIns="91440" bIns="45720" rtlCol="0" anchor="ct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SOURCES OF PROJECT FINANCE </a:t>
            </a:r>
          </a:p>
        </p:txBody>
      </p:sp>
      <p:sp>
        <p:nvSpPr>
          <p:cNvPr id="4" name="Rectangle 3"/>
          <p:cNvSpPr/>
          <p:nvPr/>
        </p:nvSpPr>
        <p:spPr>
          <a:xfrm>
            <a:off x="1146220" y="2966218"/>
            <a:ext cx="1326524" cy="68258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5" name="Rectangle 4"/>
          <p:cNvSpPr/>
          <p:nvPr/>
        </p:nvSpPr>
        <p:spPr>
          <a:xfrm>
            <a:off x="4198513" y="4485353"/>
            <a:ext cx="1326524" cy="68258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6" name="Rectangle 5"/>
          <p:cNvSpPr/>
          <p:nvPr/>
        </p:nvSpPr>
        <p:spPr>
          <a:xfrm>
            <a:off x="4198513" y="1462242"/>
            <a:ext cx="1326524" cy="68258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7" name="TextBox 6"/>
          <p:cNvSpPr txBox="1"/>
          <p:nvPr/>
        </p:nvSpPr>
        <p:spPr>
          <a:xfrm>
            <a:off x="1146220" y="2966218"/>
            <a:ext cx="1326524" cy="646331"/>
          </a:xfrm>
          <a:prstGeom prst="rect">
            <a:avLst/>
          </a:prstGeom>
          <a:noFill/>
        </p:spPr>
        <p:txBody>
          <a:bodyPr wrap="square" rtlCol="0">
            <a:spAutoFit/>
          </a:bodyPr>
          <a:lstStyle/>
          <a:p>
            <a:pPr algn="ctr"/>
            <a:r>
              <a:rPr lang="en-AU" b="1" dirty="0" smtClean="0">
                <a:solidFill>
                  <a:srgbClr val="FFFF00"/>
                </a:solidFill>
                <a:latin typeface="Times New Roman" panose="02020603050405020304" pitchFamily="18" charset="0"/>
                <a:cs typeface="Times New Roman" panose="02020603050405020304" pitchFamily="18" charset="0"/>
              </a:rPr>
              <a:t>Sources of Capital</a:t>
            </a:r>
            <a:endParaRPr lang="en-AU" b="1" dirty="0">
              <a:solidFill>
                <a:srgbClr val="FFFF00"/>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4198513" y="1582911"/>
            <a:ext cx="1326524" cy="369332"/>
          </a:xfrm>
          <a:prstGeom prst="rect">
            <a:avLst/>
          </a:prstGeom>
          <a:noFill/>
        </p:spPr>
        <p:txBody>
          <a:bodyPr wrap="square" rtlCol="0">
            <a:spAutoFit/>
          </a:bodyPr>
          <a:lstStyle/>
          <a:p>
            <a:pPr algn="ctr"/>
            <a:r>
              <a:rPr lang="en-AU" b="1" dirty="0" smtClean="0">
                <a:solidFill>
                  <a:srgbClr val="FFFF00"/>
                </a:solidFill>
                <a:latin typeface="Times New Roman" panose="02020603050405020304" pitchFamily="18" charset="0"/>
                <a:cs typeface="Times New Roman" panose="02020603050405020304" pitchFamily="18" charset="0"/>
              </a:rPr>
              <a:t>Equity</a:t>
            </a:r>
            <a:endParaRPr lang="en-AU" b="1" dirty="0">
              <a:solidFill>
                <a:srgbClr val="FFFF00"/>
              </a:solidFill>
              <a:latin typeface="Times New Roman" panose="02020603050405020304" pitchFamily="18" charset="0"/>
              <a:cs typeface="Times New Roman" panose="02020603050405020304" pitchFamily="18" charset="0"/>
            </a:endParaRPr>
          </a:p>
        </p:txBody>
      </p:sp>
      <p:sp>
        <p:nvSpPr>
          <p:cNvPr id="9" name="TextBox 8"/>
          <p:cNvSpPr txBox="1"/>
          <p:nvPr/>
        </p:nvSpPr>
        <p:spPr>
          <a:xfrm>
            <a:off x="4198513" y="4621283"/>
            <a:ext cx="1326524" cy="369332"/>
          </a:xfrm>
          <a:prstGeom prst="rect">
            <a:avLst/>
          </a:prstGeom>
          <a:noFill/>
        </p:spPr>
        <p:txBody>
          <a:bodyPr wrap="square" rtlCol="0">
            <a:spAutoFit/>
          </a:bodyPr>
          <a:lstStyle/>
          <a:p>
            <a:pPr algn="ctr"/>
            <a:r>
              <a:rPr lang="en-AU" b="1" dirty="0" smtClean="0">
                <a:solidFill>
                  <a:srgbClr val="FFFF00"/>
                </a:solidFill>
                <a:latin typeface="Times New Roman" panose="02020603050405020304" pitchFamily="18" charset="0"/>
                <a:cs typeface="Times New Roman" panose="02020603050405020304" pitchFamily="18" charset="0"/>
              </a:rPr>
              <a:t>Debt</a:t>
            </a:r>
            <a:endParaRPr lang="en-AU" b="1" dirty="0">
              <a:solidFill>
                <a:srgbClr val="FFFF00"/>
              </a:solidFill>
              <a:latin typeface="Times New Roman" panose="02020603050405020304" pitchFamily="18" charset="0"/>
              <a:cs typeface="Times New Roman" panose="02020603050405020304" pitchFamily="18" charset="0"/>
            </a:endParaRPr>
          </a:p>
        </p:txBody>
      </p:sp>
      <p:sp>
        <p:nvSpPr>
          <p:cNvPr id="10" name="Rectangle 9"/>
          <p:cNvSpPr/>
          <p:nvPr/>
        </p:nvSpPr>
        <p:spPr>
          <a:xfrm>
            <a:off x="7995634" y="799152"/>
            <a:ext cx="1326524" cy="68258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11" name="TextBox 10"/>
          <p:cNvSpPr txBox="1"/>
          <p:nvPr/>
        </p:nvSpPr>
        <p:spPr>
          <a:xfrm>
            <a:off x="7995634" y="817278"/>
            <a:ext cx="1326524" cy="646331"/>
          </a:xfrm>
          <a:prstGeom prst="rect">
            <a:avLst/>
          </a:prstGeom>
          <a:noFill/>
        </p:spPr>
        <p:txBody>
          <a:bodyPr wrap="square" rtlCol="0">
            <a:spAutoFit/>
          </a:bodyPr>
          <a:lstStyle/>
          <a:p>
            <a:pPr algn="ctr"/>
            <a:r>
              <a:rPr lang="en-AU" b="1" dirty="0" smtClean="0">
                <a:solidFill>
                  <a:srgbClr val="FFFF00"/>
                </a:solidFill>
                <a:latin typeface="Times New Roman" panose="02020603050405020304" pitchFamily="18" charset="0"/>
                <a:cs typeface="Times New Roman" panose="02020603050405020304" pitchFamily="18" charset="0"/>
              </a:rPr>
              <a:t>Equity Capital</a:t>
            </a:r>
            <a:endParaRPr lang="en-AU" b="1" dirty="0">
              <a:solidFill>
                <a:srgbClr val="FFFF00"/>
              </a:solidFill>
              <a:latin typeface="Times New Roman" panose="02020603050405020304" pitchFamily="18" charset="0"/>
              <a:cs typeface="Times New Roman" panose="02020603050405020304" pitchFamily="18" charset="0"/>
            </a:endParaRPr>
          </a:p>
        </p:txBody>
      </p:sp>
      <p:sp>
        <p:nvSpPr>
          <p:cNvPr id="12" name="Rectangle 11"/>
          <p:cNvSpPr/>
          <p:nvPr/>
        </p:nvSpPr>
        <p:spPr>
          <a:xfrm>
            <a:off x="7995634" y="1804879"/>
            <a:ext cx="1326524" cy="68258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13" name="TextBox 12"/>
          <p:cNvSpPr txBox="1"/>
          <p:nvPr/>
        </p:nvSpPr>
        <p:spPr>
          <a:xfrm>
            <a:off x="7995634" y="1811337"/>
            <a:ext cx="1326524" cy="646331"/>
          </a:xfrm>
          <a:prstGeom prst="rect">
            <a:avLst/>
          </a:prstGeom>
          <a:noFill/>
        </p:spPr>
        <p:txBody>
          <a:bodyPr wrap="square" rtlCol="0">
            <a:spAutoFit/>
          </a:bodyPr>
          <a:lstStyle/>
          <a:p>
            <a:pPr algn="ctr"/>
            <a:r>
              <a:rPr lang="en-AU" b="1" dirty="0" smtClean="0">
                <a:solidFill>
                  <a:srgbClr val="FFFF00"/>
                </a:solidFill>
                <a:latin typeface="Times New Roman" panose="02020603050405020304" pitchFamily="18" charset="0"/>
                <a:cs typeface="Times New Roman" panose="02020603050405020304" pitchFamily="18" charset="0"/>
              </a:rPr>
              <a:t>Preference Capital</a:t>
            </a:r>
            <a:endParaRPr lang="en-AU" b="1" dirty="0">
              <a:solidFill>
                <a:srgbClr val="FFFF00"/>
              </a:solidFill>
              <a:latin typeface="Times New Roman" panose="02020603050405020304" pitchFamily="18" charset="0"/>
              <a:cs typeface="Times New Roman" panose="02020603050405020304" pitchFamily="18" charset="0"/>
            </a:endParaRPr>
          </a:p>
        </p:txBody>
      </p:sp>
      <p:sp>
        <p:nvSpPr>
          <p:cNvPr id="14" name="Rectangle 13"/>
          <p:cNvSpPr/>
          <p:nvPr/>
        </p:nvSpPr>
        <p:spPr>
          <a:xfrm>
            <a:off x="7995634" y="2929778"/>
            <a:ext cx="1326524" cy="68258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15" name="TextBox 14"/>
          <p:cNvSpPr txBox="1"/>
          <p:nvPr/>
        </p:nvSpPr>
        <p:spPr>
          <a:xfrm>
            <a:off x="7995634" y="2948817"/>
            <a:ext cx="1326524" cy="646331"/>
          </a:xfrm>
          <a:prstGeom prst="rect">
            <a:avLst/>
          </a:prstGeom>
          <a:noFill/>
        </p:spPr>
        <p:txBody>
          <a:bodyPr wrap="square" rtlCol="0">
            <a:spAutoFit/>
          </a:bodyPr>
          <a:lstStyle/>
          <a:p>
            <a:pPr algn="ctr"/>
            <a:r>
              <a:rPr lang="en-AU" b="1" dirty="0" smtClean="0">
                <a:solidFill>
                  <a:srgbClr val="FFFF00"/>
                </a:solidFill>
                <a:latin typeface="Times New Roman" panose="02020603050405020304" pitchFamily="18" charset="0"/>
                <a:cs typeface="Times New Roman" panose="02020603050405020304" pitchFamily="18" charset="0"/>
              </a:rPr>
              <a:t>Internal Accruals</a:t>
            </a:r>
            <a:endParaRPr lang="en-AU" b="1" dirty="0">
              <a:solidFill>
                <a:srgbClr val="FFFF00"/>
              </a:solidFill>
              <a:latin typeface="Times New Roman" panose="02020603050405020304" pitchFamily="18" charset="0"/>
              <a:cs typeface="Times New Roman" panose="02020603050405020304" pitchFamily="18" charset="0"/>
            </a:endParaRPr>
          </a:p>
        </p:txBody>
      </p:sp>
      <p:sp>
        <p:nvSpPr>
          <p:cNvPr id="16" name="Rectangle 15"/>
          <p:cNvSpPr/>
          <p:nvPr/>
        </p:nvSpPr>
        <p:spPr>
          <a:xfrm>
            <a:off x="7995634" y="3988552"/>
            <a:ext cx="1326524" cy="68258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17" name="TextBox 16"/>
          <p:cNvSpPr txBox="1"/>
          <p:nvPr/>
        </p:nvSpPr>
        <p:spPr>
          <a:xfrm>
            <a:off x="7995634" y="4124482"/>
            <a:ext cx="1326524" cy="369332"/>
          </a:xfrm>
          <a:prstGeom prst="rect">
            <a:avLst/>
          </a:prstGeom>
          <a:noFill/>
        </p:spPr>
        <p:txBody>
          <a:bodyPr wrap="square" rtlCol="0">
            <a:spAutoFit/>
          </a:bodyPr>
          <a:lstStyle/>
          <a:p>
            <a:pPr algn="ctr"/>
            <a:r>
              <a:rPr lang="en-AU" b="1" dirty="0" smtClean="0">
                <a:solidFill>
                  <a:srgbClr val="FFFF00"/>
                </a:solidFill>
                <a:latin typeface="Times New Roman" panose="02020603050405020304" pitchFamily="18" charset="0"/>
                <a:cs typeface="Times New Roman" panose="02020603050405020304" pitchFamily="18" charset="0"/>
              </a:rPr>
              <a:t>Term Loan</a:t>
            </a:r>
            <a:endParaRPr lang="en-AU" b="1" dirty="0">
              <a:solidFill>
                <a:srgbClr val="FFFF00"/>
              </a:solidFill>
              <a:latin typeface="Times New Roman" panose="02020603050405020304" pitchFamily="18" charset="0"/>
              <a:cs typeface="Times New Roman" panose="02020603050405020304" pitchFamily="18" charset="0"/>
            </a:endParaRPr>
          </a:p>
        </p:txBody>
      </p:sp>
      <p:sp>
        <p:nvSpPr>
          <p:cNvPr id="18" name="Rectangle 17"/>
          <p:cNvSpPr/>
          <p:nvPr/>
        </p:nvSpPr>
        <p:spPr>
          <a:xfrm>
            <a:off x="7995634" y="4941333"/>
            <a:ext cx="1326524" cy="68258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19" name="TextBox 18"/>
          <p:cNvSpPr txBox="1"/>
          <p:nvPr/>
        </p:nvSpPr>
        <p:spPr>
          <a:xfrm>
            <a:off x="7995634" y="5077263"/>
            <a:ext cx="1326524" cy="369332"/>
          </a:xfrm>
          <a:prstGeom prst="rect">
            <a:avLst/>
          </a:prstGeom>
          <a:noFill/>
        </p:spPr>
        <p:txBody>
          <a:bodyPr wrap="square" rtlCol="0">
            <a:spAutoFit/>
          </a:bodyPr>
          <a:lstStyle/>
          <a:p>
            <a:pPr algn="ctr"/>
            <a:r>
              <a:rPr lang="en-AU" b="1" dirty="0" smtClean="0">
                <a:solidFill>
                  <a:srgbClr val="FFFF00"/>
                </a:solidFill>
                <a:latin typeface="Times New Roman" panose="02020603050405020304" pitchFamily="18" charset="0"/>
                <a:cs typeface="Times New Roman" panose="02020603050405020304" pitchFamily="18" charset="0"/>
              </a:rPr>
              <a:t>Debentures</a:t>
            </a:r>
            <a:endParaRPr lang="en-AU" b="1" dirty="0">
              <a:solidFill>
                <a:srgbClr val="FFFF00"/>
              </a:solidFill>
              <a:latin typeface="Times New Roman" panose="02020603050405020304" pitchFamily="18" charset="0"/>
              <a:cs typeface="Times New Roman" panose="02020603050405020304" pitchFamily="18" charset="0"/>
            </a:endParaRPr>
          </a:p>
        </p:txBody>
      </p:sp>
      <p:sp>
        <p:nvSpPr>
          <p:cNvPr id="20" name="Rectangle 19"/>
          <p:cNvSpPr/>
          <p:nvPr/>
        </p:nvSpPr>
        <p:spPr>
          <a:xfrm>
            <a:off x="7995634" y="5824074"/>
            <a:ext cx="1326524" cy="68258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21" name="TextBox 20"/>
          <p:cNvSpPr txBox="1"/>
          <p:nvPr/>
        </p:nvSpPr>
        <p:spPr>
          <a:xfrm>
            <a:off x="7995634" y="5960004"/>
            <a:ext cx="1326524" cy="369332"/>
          </a:xfrm>
          <a:prstGeom prst="rect">
            <a:avLst/>
          </a:prstGeom>
          <a:noFill/>
        </p:spPr>
        <p:txBody>
          <a:bodyPr wrap="square" rtlCol="0">
            <a:spAutoFit/>
          </a:bodyPr>
          <a:lstStyle/>
          <a:p>
            <a:pPr algn="ctr"/>
            <a:r>
              <a:rPr lang="en-AU" b="1" dirty="0" smtClean="0">
                <a:solidFill>
                  <a:srgbClr val="FFFF00"/>
                </a:solidFill>
                <a:latin typeface="Times New Roman" panose="02020603050405020304" pitchFamily="18" charset="0"/>
                <a:cs typeface="Times New Roman" panose="02020603050405020304" pitchFamily="18" charset="0"/>
              </a:rPr>
              <a:t>Bond</a:t>
            </a:r>
            <a:endParaRPr lang="en-AU" b="1" dirty="0">
              <a:solidFill>
                <a:srgbClr val="FFFF00"/>
              </a:solidFill>
              <a:latin typeface="Times New Roman" panose="02020603050405020304" pitchFamily="18" charset="0"/>
              <a:cs typeface="Times New Roman" panose="02020603050405020304" pitchFamily="18" charset="0"/>
            </a:endParaRPr>
          </a:p>
        </p:txBody>
      </p:sp>
      <p:cxnSp>
        <p:nvCxnSpPr>
          <p:cNvPr id="29" name="Straight Connector 28"/>
          <p:cNvCxnSpPr>
            <a:stCxn id="7" idx="3"/>
          </p:cNvCxnSpPr>
          <p:nvPr/>
        </p:nvCxnSpPr>
        <p:spPr>
          <a:xfrm flipV="1">
            <a:off x="2472744" y="3289383"/>
            <a:ext cx="437881" cy="1"/>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2910625" y="1803532"/>
            <a:ext cx="0" cy="3137801"/>
          </a:xfrm>
          <a:prstGeom prst="line">
            <a:avLst/>
          </a:prstGeom>
        </p:spPr>
        <p:style>
          <a:lnRef idx="1">
            <a:schemeClr val="accent1"/>
          </a:lnRef>
          <a:fillRef idx="0">
            <a:schemeClr val="accent1"/>
          </a:fillRef>
          <a:effectRef idx="0">
            <a:schemeClr val="accent1"/>
          </a:effectRef>
          <a:fontRef idx="minor">
            <a:schemeClr val="tx1"/>
          </a:fontRef>
        </p:style>
      </p:cxnSp>
      <p:cxnSp>
        <p:nvCxnSpPr>
          <p:cNvPr id="36" name="Straight Connector 35"/>
          <p:cNvCxnSpPr>
            <a:endCxn id="6" idx="1"/>
          </p:cNvCxnSpPr>
          <p:nvPr/>
        </p:nvCxnSpPr>
        <p:spPr>
          <a:xfrm>
            <a:off x="2910625" y="1803532"/>
            <a:ext cx="1287888" cy="1"/>
          </a:xfrm>
          <a:prstGeom prst="line">
            <a:avLst/>
          </a:prstGeom>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2910625" y="4941333"/>
            <a:ext cx="128788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a:off x="5525037" y="1952243"/>
            <a:ext cx="247059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a:off x="7276563" y="1140442"/>
            <a:ext cx="0" cy="2231990"/>
          </a:xfrm>
          <a:prstGeom prst="line">
            <a:avLst/>
          </a:prstGeom>
        </p:spPr>
        <p:style>
          <a:lnRef idx="1">
            <a:schemeClr val="accent1"/>
          </a:lnRef>
          <a:fillRef idx="0">
            <a:schemeClr val="accent1"/>
          </a:fillRef>
          <a:effectRef idx="0">
            <a:schemeClr val="accent1"/>
          </a:effectRef>
          <a:fontRef idx="minor">
            <a:schemeClr val="tx1"/>
          </a:fontRef>
        </p:style>
      </p:cxnSp>
      <p:cxnSp>
        <p:nvCxnSpPr>
          <p:cNvPr id="44" name="Straight Connector 43"/>
          <p:cNvCxnSpPr>
            <a:endCxn id="11" idx="1"/>
          </p:cNvCxnSpPr>
          <p:nvPr/>
        </p:nvCxnSpPr>
        <p:spPr>
          <a:xfrm>
            <a:off x="7276563" y="1140441"/>
            <a:ext cx="719071" cy="3"/>
          </a:xfrm>
          <a:prstGeom prst="line">
            <a:avLst/>
          </a:prstGeom>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a:off x="7276563" y="3372432"/>
            <a:ext cx="719071"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a:off x="7263684" y="4204564"/>
            <a:ext cx="0" cy="2156118"/>
          </a:xfrm>
          <a:prstGeom prst="line">
            <a:avLst/>
          </a:prstGeom>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a:off x="5525037" y="4990615"/>
            <a:ext cx="247059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a:off x="7263684" y="4204564"/>
            <a:ext cx="73195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a:off x="7263684" y="6360682"/>
            <a:ext cx="731950"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3367372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5017" y="1056447"/>
            <a:ext cx="9413383" cy="5292837"/>
          </a:xfrm>
        </p:spPr>
        <p:txBody>
          <a:bodyPr/>
          <a:lstStyle/>
          <a:p>
            <a:pPr marL="514350" indent="-514350">
              <a:buAutoNum type="arabicPeriod"/>
            </a:pPr>
            <a:r>
              <a:rPr lang="en-AU" b="1" dirty="0" smtClean="0">
                <a:solidFill>
                  <a:srgbClr val="C00000"/>
                </a:solidFill>
                <a:latin typeface="Times New Roman" panose="02020603050405020304" pitchFamily="18" charset="0"/>
                <a:cs typeface="Times New Roman" panose="02020603050405020304" pitchFamily="18" charset="0"/>
              </a:rPr>
              <a:t>Equity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Equity is simply the value of an investor's stake in a company. It is represented by the value of shares an investor owns.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Stock ownership gives shareholders access to potential capital gains and dividends. </a:t>
            </a:r>
            <a:endParaRPr lang="en-AU" b="1" dirty="0" smtClean="0">
              <a:latin typeface="Times New Roman" panose="02020603050405020304" pitchFamily="18" charset="0"/>
              <a:cs typeface="Times New Roman" panose="02020603050405020304" pitchFamily="18" charset="0"/>
            </a:endParaRPr>
          </a:p>
          <a:p>
            <a:pPr marL="514350" indent="-514350" algn="just">
              <a:lnSpc>
                <a:spcPct val="100000"/>
              </a:lnSpc>
              <a:buAutoNum type="alphaLcParenBoth"/>
            </a:pPr>
            <a:r>
              <a:rPr lang="en-AU" b="1" dirty="0" smtClean="0">
                <a:solidFill>
                  <a:srgbClr val="0070C0"/>
                </a:solidFill>
                <a:latin typeface="Times New Roman" panose="02020603050405020304" pitchFamily="18" charset="0"/>
                <a:cs typeface="Times New Roman" panose="02020603050405020304" pitchFamily="18" charset="0"/>
              </a:rPr>
              <a:t>Equity capital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It represents ownership capital as equity shareholders collectively own the company.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They enjoy the rewards and bear the risks of ownership. </a:t>
            </a: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645017" y="-75933"/>
            <a:ext cx="10515600" cy="1325563"/>
          </a:xfrm>
        </p:spPr>
        <p:txBody>
          <a:bodyPr vert="horz" lIns="91440" tIns="45720" rIns="91440" bIns="45720" rtlCol="0" anchor="ct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SOURCES OF PROJECT </a:t>
            </a:r>
            <a:r>
              <a:rPr lang="en-AU" sz="3600" b="1" dirty="0" smtClean="0">
                <a:solidFill>
                  <a:srgbClr val="002060"/>
                </a:solidFill>
                <a:latin typeface="Times New Roman" panose="02020603050405020304" pitchFamily="18" charset="0"/>
                <a:cs typeface="Times New Roman" panose="02020603050405020304" pitchFamily="18" charset="0"/>
              </a:rPr>
              <a:t>FINANCE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1211937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4715" y="982349"/>
            <a:ext cx="9429784" cy="5611634"/>
          </a:xfrm>
        </p:spPr>
        <p:txBody>
          <a:bodyPr>
            <a:normAutofit lnSpcReduction="10000"/>
          </a:bodyPr>
          <a:lstStyle/>
          <a:p>
            <a:pPr marL="0" indent="0">
              <a:buNone/>
            </a:pPr>
            <a:r>
              <a:rPr lang="en-AU" b="1" dirty="0">
                <a:solidFill>
                  <a:srgbClr val="0070C0"/>
                </a:solidFill>
                <a:latin typeface="Times New Roman" panose="02020603050405020304" pitchFamily="18" charset="0"/>
                <a:cs typeface="Times New Roman" panose="02020603050405020304" pitchFamily="18" charset="0"/>
              </a:rPr>
              <a:t>(b) Preference </a:t>
            </a:r>
            <a:r>
              <a:rPr lang="en-AU" b="1" dirty="0" smtClean="0">
                <a:solidFill>
                  <a:srgbClr val="0070C0"/>
                </a:solidFill>
                <a:latin typeface="Times New Roman" panose="02020603050405020304" pitchFamily="18" charset="0"/>
                <a:cs typeface="Times New Roman" panose="02020603050405020304" pitchFamily="18" charset="0"/>
              </a:rPr>
              <a:t>capital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It </a:t>
            </a:r>
            <a:r>
              <a:rPr lang="en-AU" b="1" dirty="0">
                <a:latin typeface="Times New Roman" panose="02020603050405020304" pitchFamily="18" charset="0"/>
                <a:cs typeface="Times New Roman" panose="02020603050405020304" pitchFamily="18" charset="0"/>
              </a:rPr>
              <a:t>represents hybrid form of financing: some characteristics of equity and some attributes of debentures. </a:t>
            </a:r>
            <a:r>
              <a:rPr lang="en-AU" b="1" dirty="0" smtClean="0">
                <a:latin typeface="Times New Roman" panose="02020603050405020304" pitchFamily="18" charset="0"/>
                <a:cs typeface="Times New Roman" panose="02020603050405020304" pitchFamily="18" charset="0"/>
              </a:rPr>
              <a:t>[3]</a:t>
            </a: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It resembles equity as preference dividend is payable only out of distributable profits.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It represents debentures as the dividend rate of preference capital is usually fixed. </a:t>
            </a:r>
            <a:endParaRPr lang="en-AU" b="1" dirty="0" smtClean="0">
              <a:latin typeface="Times New Roman" panose="02020603050405020304" pitchFamily="18" charset="0"/>
              <a:cs typeface="Times New Roman" panose="02020603050405020304" pitchFamily="18" charset="0"/>
            </a:endParaRPr>
          </a:p>
          <a:p>
            <a:pPr marL="0" indent="0" algn="just">
              <a:lnSpc>
                <a:spcPct val="100000"/>
              </a:lnSpc>
              <a:buNone/>
            </a:pPr>
            <a:r>
              <a:rPr lang="en-AU" b="1" dirty="0">
                <a:solidFill>
                  <a:srgbClr val="0070C0"/>
                </a:solidFill>
                <a:latin typeface="Times New Roman" panose="02020603050405020304" pitchFamily="18" charset="0"/>
                <a:cs typeface="Times New Roman" panose="02020603050405020304" pitchFamily="18" charset="0"/>
              </a:rPr>
              <a:t>(c) Internal accruals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It consist of depreciation charges and retained earnings.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It is non cash charge and considered an internal source of finance. </a:t>
            </a:r>
            <a:endParaRPr lang="en-AU" b="1" dirty="0">
              <a:latin typeface="Times New Roman" panose="02020603050405020304" pitchFamily="18" charset="0"/>
              <a:cs typeface="Times New Roman" panose="02020603050405020304" pitchFamily="18" charset="0"/>
            </a:endParaRPr>
          </a:p>
          <a:p>
            <a:pPr>
              <a:lnSpc>
                <a:spcPct val="100000"/>
              </a:lnSpc>
              <a:buFont typeface="Wingdings" panose="05000000000000000000" pitchFamily="2" charset="2"/>
              <a:buChar char="Ø"/>
            </a:pPr>
            <a:endParaRPr lang="en-AU" b="1" dirty="0">
              <a:solidFill>
                <a:srgbClr val="0070C0"/>
              </a:solidFill>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863958" y="-111394"/>
            <a:ext cx="10515600" cy="1325563"/>
          </a:xfrm>
        </p:spPr>
        <p:txBody>
          <a:bodyPr vert="horz" lIns="91440" tIns="45720" rIns="91440" bIns="45720" rtlCol="0" anchor="ct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SOURCES OF PROJECT </a:t>
            </a:r>
            <a:r>
              <a:rPr lang="en-AU" sz="3600" b="1" dirty="0" smtClean="0">
                <a:solidFill>
                  <a:srgbClr val="002060"/>
                </a:solidFill>
                <a:latin typeface="Times New Roman" panose="02020603050405020304" pitchFamily="18" charset="0"/>
                <a:cs typeface="Times New Roman" panose="02020603050405020304" pitchFamily="18" charset="0"/>
              </a:rPr>
              <a:t>FINANCE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7216957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3047" y="949044"/>
            <a:ext cx="9150681" cy="5720697"/>
          </a:xfrm>
        </p:spPr>
        <p:txBody>
          <a:bodyPr>
            <a:normAutofit lnSpcReduction="10000"/>
          </a:bodyPr>
          <a:lstStyle/>
          <a:p>
            <a:pPr marL="514350" indent="-514350">
              <a:buAutoNum type="arabicPeriod" startAt="2"/>
            </a:pPr>
            <a:r>
              <a:rPr lang="en-AU" b="1" dirty="0" smtClean="0">
                <a:solidFill>
                  <a:srgbClr val="C00000"/>
                </a:solidFill>
                <a:latin typeface="Times New Roman" panose="02020603050405020304" pitchFamily="18" charset="0"/>
                <a:cs typeface="Times New Roman" panose="02020603050405020304" pitchFamily="18" charset="0"/>
              </a:rPr>
              <a:t>Debt   </a:t>
            </a: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When a company borrows money to be paid back at a future date with interest it is known as debt financing.  </a:t>
            </a:r>
            <a:endParaRPr lang="en-AU"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Debt financing is essentially the act of raising capital by borrowing money from a lender or a bank, to be repaid at a future </a:t>
            </a:r>
            <a:r>
              <a:rPr lang="en-AU" b="1" dirty="0" smtClean="0">
                <a:latin typeface="Times New Roman" panose="02020603050405020304" pitchFamily="18" charset="0"/>
                <a:cs typeface="Times New Roman" panose="02020603050405020304" pitchFamily="18" charset="0"/>
              </a:rPr>
              <a:t>date. </a:t>
            </a:r>
          </a:p>
          <a:p>
            <a:pPr marL="514350" indent="-514350" algn="just">
              <a:lnSpc>
                <a:spcPct val="100000"/>
              </a:lnSpc>
              <a:buAutoNum type="alphaLcParenBoth"/>
            </a:pPr>
            <a:r>
              <a:rPr lang="en-AU" b="1" dirty="0" smtClean="0">
                <a:solidFill>
                  <a:srgbClr val="00B0F0"/>
                </a:solidFill>
                <a:latin typeface="Times New Roman" panose="02020603050405020304" pitchFamily="18" charset="0"/>
                <a:cs typeface="Times New Roman" panose="02020603050405020304" pitchFamily="18" charset="0"/>
              </a:rPr>
              <a:t>Term Loan </a:t>
            </a:r>
          </a:p>
          <a:p>
            <a:pPr algn="just">
              <a:lnSpc>
                <a:spcPct val="11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A term loan provides borrowers with a lump sum of cash upfront in exchange for specific borrowing terms.</a:t>
            </a:r>
          </a:p>
          <a:p>
            <a:pPr algn="just">
              <a:lnSpc>
                <a:spcPct val="11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Borrowers agree to pay their lenders a fixed amount over a certain repayment schedule with either a fixed or floating interest rate. </a:t>
            </a:r>
            <a:r>
              <a:rPr lang="en-AU" b="1" dirty="0" smtClean="0">
                <a:latin typeface="Times New Roman" panose="02020603050405020304" pitchFamily="18" charset="0"/>
                <a:cs typeface="Times New Roman" panose="02020603050405020304" pitchFamily="18" charset="0"/>
              </a:rPr>
              <a:t>[6] </a:t>
            </a:r>
            <a:endParaRPr lang="en-AU" b="1" dirty="0">
              <a:latin typeface="Times New Roman" panose="02020603050405020304" pitchFamily="18" charset="0"/>
              <a:cs typeface="Times New Roman" panose="02020603050405020304" pitchFamily="18" charset="0"/>
            </a:endParaRPr>
          </a:p>
          <a:p>
            <a:pPr>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856129" y="0"/>
            <a:ext cx="10515600" cy="1325563"/>
          </a:xfrm>
        </p:spPr>
        <p:txBody>
          <a:bodyPr vert="horz" lIns="91440" tIns="45720" rIns="91440" bIns="45720" rtlCol="0" anchor="ct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SOURCES OF PROJECT </a:t>
            </a:r>
            <a:r>
              <a:rPr lang="en-AU" sz="3600" b="1" dirty="0" smtClean="0">
                <a:solidFill>
                  <a:srgbClr val="002060"/>
                </a:solidFill>
                <a:latin typeface="Times New Roman" panose="02020603050405020304" pitchFamily="18" charset="0"/>
                <a:cs typeface="Times New Roman" panose="02020603050405020304" pitchFamily="18" charset="0"/>
              </a:rPr>
              <a:t>FINANCE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547794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3047" y="1018334"/>
            <a:ext cx="9152965" cy="5570725"/>
          </a:xfrm>
        </p:spPr>
        <p:txBody>
          <a:bodyPr>
            <a:normAutofit lnSpcReduction="10000"/>
          </a:bodyPr>
          <a:lstStyle/>
          <a:p>
            <a:pPr marL="0" indent="0">
              <a:buNone/>
            </a:pPr>
            <a:r>
              <a:rPr lang="en-AU" sz="2600" b="1" dirty="0">
                <a:solidFill>
                  <a:srgbClr val="00B0F0"/>
                </a:solidFill>
                <a:latin typeface="Times New Roman" panose="02020603050405020304" pitchFamily="18" charset="0"/>
                <a:cs typeface="Times New Roman" panose="02020603050405020304" pitchFamily="18" charset="0"/>
              </a:rPr>
              <a:t>(b) </a:t>
            </a:r>
            <a:r>
              <a:rPr lang="en-AU" sz="2600" b="1" dirty="0" smtClean="0">
                <a:solidFill>
                  <a:srgbClr val="00B0F0"/>
                </a:solidFill>
                <a:latin typeface="Times New Roman" panose="02020603050405020304" pitchFamily="18" charset="0"/>
                <a:cs typeface="Times New Roman" panose="02020603050405020304" pitchFamily="18" charset="0"/>
              </a:rPr>
              <a:t>Debentures</a:t>
            </a:r>
            <a:endParaRPr lang="en-AU" sz="2600" b="1" dirty="0">
              <a:solidFill>
                <a:srgbClr val="00B0F0"/>
              </a:solidFill>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A </a:t>
            </a:r>
            <a:r>
              <a:rPr lang="en-US" b="1" dirty="0">
                <a:latin typeface="Times New Roman" panose="02020603050405020304" pitchFamily="18" charset="0"/>
                <a:cs typeface="Times New Roman" panose="02020603050405020304" pitchFamily="18" charset="0"/>
              </a:rPr>
              <a:t>debenture is a bond issued without any collateral. It is also known as unsecured bond. </a:t>
            </a:r>
            <a:endParaRPr lang="en-US"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Thus</a:t>
            </a:r>
            <a:r>
              <a:rPr lang="en-US" b="1" dirty="0">
                <a:latin typeface="Times New Roman" panose="02020603050405020304" pitchFamily="18" charset="0"/>
                <a:cs typeface="Times New Roman" panose="02020603050405020304" pitchFamily="18" charset="0"/>
              </a:rPr>
              <a:t>, debenture holders are the general creditor of the company</a:t>
            </a:r>
            <a:r>
              <a:rPr lang="en-US" b="1" dirty="0" smtClean="0">
                <a:latin typeface="Times New Roman" panose="02020603050405020304" pitchFamily="18" charset="0"/>
                <a:cs typeface="Times New Roman" panose="02020603050405020304" pitchFamily="18" charset="0"/>
              </a:rPr>
              <a:t>.</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A company having strong credit position and highly profitable investment, and high amount of assets issue debenture</a:t>
            </a:r>
            <a:r>
              <a:rPr lang="en-US" b="1" dirty="0" smtClean="0">
                <a:latin typeface="Times New Roman" panose="02020603050405020304" pitchFamily="18" charset="0"/>
                <a:cs typeface="Times New Roman" panose="02020603050405020304" pitchFamily="18" charset="0"/>
              </a:rPr>
              <a:t>. </a:t>
            </a:r>
          </a:p>
          <a:p>
            <a:pPr marL="0" indent="0" algn="just">
              <a:lnSpc>
                <a:spcPct val="100000"/>
              </a:lnSpc>
              <a:buNone/>
            </a:pPr>
            <a:r>
              <a:rPr lang="en-US" b="1" dirty="0" smtClean="0">
                <a:solidFill>
                  <a:srgbClr val="00B0F0"/>
                </a:solidFill>
                <a:latin typeface="Times New Roman" panose="02020603050405020304" pitchFamily="18" charset="0"/>
                <a:cs typeface="Times New Roman" panose="02020603050405020304" pitchFamily="18" charset="0"/>
              </a:rPr>
              <a:t>(c) Bond  </a:t>
            </a:r>
          </a:p>
          <a:p>
            <a:pPr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A bond is essentially a long-term note given to the lender by the borrower, stipulating the terms of re-payment and other conditions. </a:t>
            </a:r>
            <a:endParaRPr lang="en-US"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838200" y="-105522"/>
            <a:ext cx="10515600" cy="1325563"/>
          </a:xfrm>
        </p:spPr>
        <p:txBody>
          <a:bodyPr vert="horz" lIns="91440" tIns="45720" rIns="91440" bIns="45720" rtlCol="0" anchor="ct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SOURCES OF PROJECT </a:t>
            </a:r>
            <a:r>
              <a:rPr lang="en-AU" sz="3600" b="1" dirty="0" smtClean="0">
                <a:solidFill>
                  <a:srgbClr val="002060"/>
                </a:solidFill>
                <a:latin typeface="Times New Roman" panose="02020603050405020304" pitchFamily="18" charset="0"/>
                <a:cs typeface="Times New Roman" panose="02020603050405020304" pitchFamily="18" charset="0"/>
              </a:rPr>
              <a:t>FINANCE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843584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8918" y="-132416"/>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CAPITAL BUDGETING </a:t>
            </a:r>
          </a:p>
        </p:txBody>
      </p:sp>
      <p:sp>
        <p:nvSpPr>
          <p:cNvPr id="3" name="Content Placeholder 2"/>
          <p:cNvSpPr>
            <a:spLocks noGrp="1"/>
          </p:cNvSpPr>
          <p:nvPr>
            <p:ph idx="1"/>
          </p:nvPr>
        </p:nvSpPr>
        <p:spPr>
          <a:xfrm>
            <a:off x="632013" y="1031782"/>
            <a:ext cx="9170893" cy="5651406"/>
          </a:xfrm>
        </p:spPr>
        <p:txBody>
          <a:bodyPr>
            <a:normAutofit/>
          </a:bodyPr>
          <a:lstStyle/>
          <a:p>
            <a:pPr algn="just">
              <a:lnSpc>
                <a:spcPct val="10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Capital budgeting is a process that businesses use to evaluate potential major projects or </a:t>
            </a:r>
            <a:r>
              <a:rPr lang="en-AU" b="1" dirty="0" smtClean="0">
                <a:latin typeface="Times New Roman" panose="02020603050405020304" pitchFamily="18" charset="0"/>
                <a:cs typeface="Times New Roman" panose="02020603050405020304" pitchFamily="18" charset="0"/>
              </a:rPr>
              <a:t>investments. </a:t>
            </a:r>
          </a:p>
          <a:p>
            <a:pPr algn="just">
              <a:lnSpc>
                <a:spcPct val="100000"/>
              </a:lnSpc>
              <a:buFont typeface="Wingdings" panose="05000000000000000000" pitchFamily="2" charset="2"/>
              <a:buChar char="Ø"/>
            </a:pPr>
            <a:r>
              <a:rPr lang="en-US" b="1" dirty="0">
                <a:latin typeface="Times New Roman" panose="02020603050405020304" pitchFamily="18" charset="0"/>
                <a:ea typeface="Times New Roman" panose="02020603050405020304" pitchFamily="18" charset="0"/>
                <a:cs typeface="Times New Roman" panose="02020603050405020304" pitchFamily="18" charset="0"/>
              </a:rPr>
              <a:t>It may be defined as </a:t>
            </a:r>
            <a:r>
              <a:rPr lang="en-US"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the firms' decision to invest its current funds most efficiently in long term activities in anticipation of an expected flow of future benefit over a series of years. </a:t>
            </a:r>
          </a:p>
          <a:p>
            <a:pPr algn="just">
              <a:lnSpc>
                <a:spcPct val="100000"/>
              </a:lnSpc>
              <a:buFont typeface="Wingdings" panose="05000000000000000000" pitchFamily="2" charset="2"/>
              <a:buChar char="Ø"/>
            </a:pPr>
            <a:r>
              <a:rPr lang="en-US" b="1" dirty="0">
                <a:latin typeface="Times New Roman" panose="02020603050405020304" pitchFamily="18" charset="0"/>
                <a:ea typeface="Times New Roman" panose="02020603050405020304" pitchFamily="18" charset="0"/>
                <a:cs typeface="Times New Roman" panose="02020603050405020304" pitchFamily="18" charset="0"/>
              </a:rPr>
              <a:t>The long term activities are those activities which affects firms' operations beyond the one year period. </a:t>
            </a:r>
            <a:endParaRPr lang="en-US" b="1" dirty="0" smtClean="0">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latin typeface="Times New Roman" panose="02020603050405020304" pitchFamily="18" charset="0"/>
                <a:ea typeface="Times New Roman" panose="02020603050405020304" pitchFamily="18" charset="0"/>
                <a:cs typeface="Times New Roman" panose="02020603050405020304" pitchFamily="18" charset="0"/>
              </a:rPr>
              <a:t>Capital Budgeting consists in planning development of available capital for the purpose of maximizing the long term profitability of the concern</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ea typeface="Times New Roman" panose="02020603050405020304" pitchFamily="18" charset="0"/>
                <a:cs typeface="Times New Roman" panose="02020603050405020304" pitchFamily="18" charset="0"/>
              </a:rPr>
              <a:t>[7]</a:t>
            </a:r>
            <a:endParaRPr lang="en-AU" b="1" dirty="0">
              <a:latin typeface="Times New Roman" panose="02020603050405020304" pitchFamily="18" charset="0"/>
              <a:ea typeface="Times New Roman" panose="02020603050405020304" pitchFamily="18" charset="0"/>
              <a:cs typeface="Times New Roman" panose="02020603050405020304" pitchFamily="18" charset="0"/>
            </a:endParaRPr>
          </a:p>
          <a:p>
            <a:endParaRPr lang="en-AU" dirty="0"/>
          </a:p>
        </p:txBody>
      </p:sp>
    </p:spTree>
    <p:extLst>
      <p:ext uri="{BB962C8B-B14F-4D97-AF65-F5344CB8AC3E}">
        <p14:creationId xmlns:p14="http://schemas.microsoft.com/office/powerpoint/2010/main" val="35726143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5741" y="0"/>
            <a:ext cx="10515600" cy="1325563"/>
          </a:xfrm>
        </p:spPr>
        <p:txBody>
          <a:bodyPr>
            <a:normAutofit/>
          </a:bodyPr>
          <a:lstStyle/>
          <a:p>
            <a:r>
              <a:rPr lang="en-US" sz="3600" b="1" dirty="0">
                <a:solidFill>
                  <a:srgbClr val="002060"/>
                </a:solidFill>
                <a:latin typeface="Times New Roman" panose="02020603050405020304" pitchFamily="18" charset="0"/>
                <a:cs typeface="Times New Roman" panose="02020603050405020304" pitchFamily="18" charset="0"/>
              </a:rPr>
              <a:t>FEATURES OF CAPITAL BUDGETING</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63388" y="1137304"/>
            <a:ext cx="9085729" cy="5303837"/>
          </a:xfrm>
        </p:spPr>
        <p:txBody>
          <a:bodyPr>
            <a:normAutofit/>
          </a:bodyPr>
          <a:lstStyle/>
          <a:p>
            <a:pPr marL="514350" lvl="0" indent="-514350" algn="just">
              <a:buFont typeface="+mj-lt"/>
              <a:buAutoNum type="arabicPeriod"/>
            </a:pPr>
            <a:r>
              <a:rPr lang="en-US" b="1" dirty="0">
                <a:latin typeface="Times New Roman" panose="02020603050405020304" pitchFamily="18" charset="0"/>
                <a:ea typeface="Times New Roman" panose="02020603050405020304" pitchFamily="18" charset="0"/>
                <a:cs typeface="Times New Roman" panose="02020603050405020304" pitchFamily="18" charset="0"/>
              </a:rPr>
              <a:t>The exchange of current funds for future benefit (</a:t>
            </a:r>
            <a:r>
              <a:rPr lang="en-US" b="1" dirty="0" smtClean="0">
                <a:latin typeface="Times New Roman" panose="02020603050405020304" pitchFamily="18" charset="0"/>
                <a:ea typeface="Times New Roman" panose="02020603050405020304" pitchFamily="18" charset="0"/>
                <a:cs typeface="Times New Roman" panose="02020603050405020304" pitchFamily="18" charset="0"/>
              </a:rPr>
              <a:t>i.e. </a:t>
            </a:r>
            <a:r>
              <a:rPr lang="en-US" b="1" dirty="0">
                <a:latin typeface="Times New Roman" panose="02020603050405020304" pitchFamily="18" charset="0"/>
                <a:ea typeface="Times New Roman" panose="02020603050405020304" pitchFamily="18" charset="0"/>
                <a:cs typeface="Times New Roman" panose="02020603050405020304" pitchFamily="18" charset="0"/>
              </a:rPr>
              <a:t>funds are invested only for future benefit</a:t>
            </a:r>
            <a:r>
              <a:rPr lang="en-US" b="1" dirty="0" smtClean="0">
                <a:latin typeface="Times New Roman" panose="02020603050405020304" pitchFamily="18" charset="0"/>
                <a:ea typeface="Times New Roman" panose="02020603050405020304" pitchFamily="18" charset="0"/>
                <a:cs typeface="Times New Roman" panose="02020603050405020304" pitchFamily="18" charset="0"/>
              </a:rPr>
              <a:t>) </a:t>
            </a:r>
          </a:p>
          <a:p>
            <a:pPr marL="514350" lvl="0" indent="-514350" algn="just">
              <a:buFont typeface="+mj-lt"/>
              <a:buAutoNum type="arabicPeriod"/>
            </a:pPr>
            <a:r>
              <a:rPr lang="en-US" b="1" dirty="0" smtClean="0">
                <a:latin typeface="Times New Roman" panose="02020603050405020304" pitchFamily="18" charset="0"/>
                <a:ea typeface="Times New Roman" panose="02020603050405020304" pitchFamily="18" charset="0"/>
                <a:cs typeface="Times New Roman" panose="02020603050405020304" pitchFamily="18" charset="0"/>
              </a:rPr>
              <a:t>Potentially large anticipated benefits. </a:t>
            </a:r>
          </a:p>
          <a:p>
            <a:pPr marL="514350" lvl="0" indent="-514350" algn="just">
              <a:buFont typeface="+mj-lt"/>
              <a:buAutoNum type="arabicPeriod"/>
            </a:pPr>
            <a:r>
              <a:rPr lang="en-US" b="1" dirty="0" smtClean="0">
                <a:latin typeface="Times New Roman" panose="02020603050405020304" pitchFamily="18" charset="0"/>
                <a:ea typeface="Times New Roman" panose="02020603050405020304" pitchFamily="18" charset="0"/>
                <a:cs typeface="Times New Roman" panose="02020603050405020304" pitchFamily="18" charset="0"/>
              </a:rPr>
              <a:t>A relatively high degree of risk. </a:t>
            </a:r>
          </a:p>
          <a:p>
            <a:pPr marL="514350" indent="-514350" algn="just">
              <a:buFont typeface="+mj-lt"/>
              <a:buAutoNum type="arabicPeriod"/>
            </a:pPr>
            <a:r>
              <a:rPr lang="en-US" b="1" dirty="0">
                <a:latin typeface="Times New Roman" panose="02020603050405020304" pitchFamily="18" charset="0"/>
                <a:ea typeface="Times New Roman" panose="02020603050405020304" pitchFamily="18" charset="0"/>
                <a:cs typeface="Times New Roman" panose="02020603050405020304" pitchFamily="18" charset="0"/>
              </a:rPr>
              <a:t>The future benefits will occur to the firms over a series of years (i.e. funds are invested only if future benefits occur over a series of years)</a:t>
            </a:r>
            <a:endParaRPr lang="en-AU" b="1" dirty="0">
              <a:latin typeface="Times New Roman" panose="02020603050405020304" pitchFamily="18" charset="0"/>
              <a:ea typeface="Times New Roman" panose="02020603050405020304" pitchFamily="18" charset="0"/>
              <a:cs typeface="Times New Roman" panose="02020603050405020304" pitchFamily="18" charset="0"/>
            </a:endParaRPr>
          </a:p>
          <a:p>
            <a:pPr marL="514350" lvl="0" indent="-514350" algn="just">
              <a:buFont typeface="+mj-lt"/>
              <a:buAutoNum type="arabicPeriod"/>
            </a:pPr>
            <a:r>
              <a:rPr lang="en-AU" b="1" dirty="0">
                <a:latin typeface="Times New Roman" panose="02020603050405020304" pitchFamily="18" charset="0"/>
                <a:ea typeface="Times New Roman" panose="02020603050405020304" pitchFamily="18" charset="0"/>
                <a:cs typeface="Times New Roman" panose="02020603050405020304" pitchFamily="18" charset="0"/>
              </a:rPr>
              <a:t>Relatively long time period between the initial outlay and the anticipated return. </a:t>
            </a:r>
            <a:endParaRPr lang="en-AU" b="1"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514350" indent="-514350" algn="just">
              <a:buFont typeface="+mj-lt"/>
              <a:buAutoNum type="arabicPeriod"/>
            </a:pPr>
            <a:r>
              <a:rPr lang="en-US" b="1" dirty="0">
                <a:latin typeface="Times New Roman" panose="02020603050405020304" pitchFamily="18" charset="0"/>
                <a:ea typeface="Times New Roman" panose="02020603050405020304" pitchFamily="18" charset="0"/>
                <a:cs typeface="Times New Roman" panose="02020603050405020304" pitchFamily="18" charset="0"/>
              </a:rPr>
              <a:t>They are irreversible decisions.</a:t>
            </a:r>
            <a:endParaRPr lang="en-AU" b="1" dirty="0">
              <a:latin typeface="Times New Roman" panose="02020603050405020304" pitchFamily="18" charset="0"/>
              <a:ea typeface="Times New Roman" panose="02020603050405020304" pitchFamily="18" charset="0"/>
              <a:cs typeface="Times New Roman" panose="02020603050405020304" pitchFamily="18" charset="0"/>
            </a:endParaRPr>
          </a:p>
          <a:p>
            <a:pPr marL="514350" lvl="0" indent="-514350" algn="just">
              <a:buFont typeface="+mj-lt"/>
              <a:buAutoNum type="arabicPeriod"/>
            </a:pPr>
            <a:r>
              <a:rPr lang="en-US" b="1" dirty="0">
                <a:latin typeface="Times New Roman" panose="02020603050405020304" pitchFamily="18" charset="0"/>
                <a:ea typeface="Times New Roman" panose="02020603050405020304" pitchFamily="18" charset="0"/>
                <a:cs typeface="Times New Roman" panose="02020603050405020304" pitchFamily="18" charset="0"/>
              </a:rPr>
              <a:t>They are among the most difficult decision to </a:t>
            </a:r>
            <a:r>
              <a:rPr lang="en-US" b="1" dirty="0" smtClean="0">
                <a:latin typeface="Times New Roman" panose="02020603050405020304" pitchFamily="18" charset="0"/>
                <a:ea typeface="Times New Roman" panose="02020603050405020304" pitchFamily="18" charset="0"/>
                <a:cs typeface="Times New Roman" panose="02020603050405020304" pitchFamily="18" charset="0"/>
              </a:rPr>
              <a:t>make. </a:t>
            </a:r>
            <a:endParaRPr lang="en-AU"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a:endParaRPr lang="en-AU" dirty="0"/>
          </a:p>
        </p:txBody>
      </p:sp>
    </p:spTree>
    <p:extLst>
      <p:ext uri="{BB962C8B-B14F-4D97-AF65-F5344CB8AC3E}">
        <p14:creationId xmlns:p14="http://schemas.microsoft.com/office/powerpoint/2010/main" val="20619982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16424" y="0"/>
            <a:ext cx="8359588"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PROCESS OF CAPITAL BUDGETING </a:t>
            </a:r>
          </a:p>
        </p:txBody>
      </p:sp>
      <p:sp>
        <p:nvSpPr>
          <p:cNvPr id="3" name="Content Placeholder 2"/>
          <p:cNvSpPr>
            <a:spLocks noGrp="1"/>
          </p:cNvSpPr>
          <p:nvPr>
            <p:ph idx="1"/>
          </p:nvPr>
        </p:nvSpPr>
        <p:spPr>
          <a:xfrm>
            <a:off x="636493" y="1086037"/>
            <a:ext cx="9139519" cy="5180292"/>
          </a:xfrm>
        </p:spPr>
        <p:txBody>
          <a:bodyPr/>
          <a:lstStyle/>
          <a:p>
            <a:pPr marL="514350" indent="-514350">
              <a:buAutoNum type="arabicPeriod"/>
            </a:pPr>
            <a:r>
              <a:rPr lang="en-AU" b="1" dirty="0" smtClean="0">
                <a:solidFill>
                  <a:srgbClr val="C00000"/>
                </a:solidFill>
                <a:latin typeface="Times New Roman" panose="02020603050405020304" pitchFamily="18" charset="0"/>
                <a:cs typeface="Times New Roman" panose="02020603050405020304" pitchFamily="18" charset="0"/>
              </a:rPr>
              <a:t>Project Generation </a:t>
            </a:r>
          </a:p>
          <a:p>
            <a:pPr algn="just">
              <a:lnSpc>
                <a:spcPct val="100000"/>
              </a:lnSpc>
              <a:buFont typeface="Wingdings" panose="05000000000000000000" pitchFamily="2" charset="2"/>
              <a:buChar char="Ø"/>
            </a:pPr>
            <a:r>
              <a:rPr lang="en-US" b="1" dirty="0">
                <a:latin typeface="Times New Roman" panose="02020603050405020304" pitchFamily="18" charset="0"/>
                <a:ea typeface="Times New Roman" panose="02020603050405020304" pitchFamily="18" charset="0"/>
                <a:cs typeface="Times New Roman" panose="02020603050405020304" pitchFamily="18" charset="0"/>
              </a:rPr>
              <a:t>Any project needs a written material - proposal – to initiate dialogue on funding.</a:t>
            </a:r>
          </a:p>
          <a:p>
            <a:pPr algn="just">
              <a:lnSpc>
                <a:spcPct val="100000"/>
              </a:lnSpc>
              <a:buFont typeface="Wingdings" panose="05000000000000000000" pitchFamily="2" charset="2"/>
              <a:buChar char="Ø"/>
            </a:pPr>
            <a:r>
              <a:rPr lang="en-US" b="1" dirty="0" smtClean="0">
                <a:latin typeface="Times New Roman" panose="02020603050405020304" pitchFamily="18" charset="0"/>
                <a:ea typeface="Times New Roman" panose="02020603050405020304" pitchFamily="18" charset="0"/>
                <a:cs typeface="Times New Roman" panose="02020603050405020304" pitchFamily="18" charset="0"/>
              </a:rPr>
              <a:t>So</a:t>
            </a:r>
            <a:r>
              <a:rPr lang="en-US" b="1" dirty="0">
                <a:latin typeface="Times New Roman" panose="02020603050405020304" pitchFamily="18" charset="0"/>
                <a:ea typeface="Times New Roman" panose="02020603050405020304" pitchFamily="18" charset="0"/>
                <a:cs typeface="Times New Roman" panose="02020603050405020304" pitchFamily="18" charset="0"/>
              </a:rPr>
              <a:t>, project generation is development of proposal for investment decision. </a:t>
            </a:r>
            <a:endParaRPr lang="en-US" b="1" dirty="0" smtClean="0">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a:latin typeface="Times New Roman" panose="02020603050405020304" pitchFamily="18" charset="0"/>
                <a:ea typeface="Times New Roman" panose="02020603050405020304" pitchFamily="18" charset="0"/>
                <a:cs typeface="Times New Roman" panose="02020603050405020304" pitchFamily="18" charset="0"/>
              </a:rPr>
              <a:t>The </a:t>
            </a:r>
            <a:r>
              <a:rPr lang="en-US"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proposal may focus in adding new equipment for increasing the rate of production, or it may focus to reduce the cost of production</a:t>
            </a:r>
            <a:r>
              <a:rPr lang="en-US" b="1" dirty="0" smtClean="0">
                <a:latin typeface="Times New Roman" panose="02020603050405020304" pitchFamily="18" charset="0"/>
                <a:ea typeface="Times New Roman" panose="02020603050405020304" pitchFamily="18" charset="0"/>
                <a:cs typeface="Times New Roman" panose="02020603050405020304" pitchFamily="18" charset="0"/>
              </a:rPr>
              <a:t>. </a:t>
            </a:r>
          </a:p>
          <a:p>
            <a:pPr algn="just">
              <a:lnSpc>
                <a:spcPct val="100000"/>
              </a:lnSpc>
              <a:buFont typeface="Wingdings" panose="05000000000000000000" pitchFamily="2" charset="2"/>
              <a:buChar char="Ø"/>
            </a:pPr>
            <a:r>
              <a:rPr lang="en-US" b="1" dirty="0">
                <a:latin typeface="Times New Roman" panose="02020603050405020304" pitchFamily="18" charset="0"/>
                <a:ea typeface="Times New Roman" panose="02020603050405020304" pitchFamily="18" charset="0"/>
                <a:cs typeface="Times New Roman" panose="02020603050405020304" pitchFamily="18" charset="0"/>
              </a:rPr>
              <a:t>The healthy firm is one in which there is a continuous flow of profitable investment proposals.</a:t>
            </a:r>
            <a:endParaRPr lang="en-AU"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US" b="1" dirty="0">
              <a:latin typeface="Perpetua" panose="02020502060401020303" pitchFamily="18" charset="0"/>
              <a:ea typeface="Times New Roman" panose="02020603050405020304" pitchFamily="18" charset="0"/>
            </a:endParaRPr>
          </a:p>
          <a:p>
            <a:pPr algn="just">
              <a:lnSpc>
                <a:spcPct val="100000"/>
              </a:lnSpc>
              <a:buFont typeface="Wingdings" panose="05000000000000000000" pitchFamily="2" charset="2"/>
              <a:buChar char="Ø"/>
            </a:pPr>
            <a:endParaRPr lang="en-US" b="1" dirty="0" smtClean="0">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US" b="1" dirty="0">
              <a:latin typeface="Times New Roman" panose="02020603050405020304" pitchFamily="18" charset="0"/>
              <a:ea typeface="Times New Roman" panose="02020603050405020304" pitchFamily="18" charset="0"/>
              <a:cs typeface="Times New Roman" panose="02020603050405020304" pitchFamily="18" charset="0"/>
            </a:endParaRPr>
          </a:p>
          <a:p>
            <a:pPr>
              <a:buFont typeface="Wingdings" panose="05000000000000000000" pitchFamily="2" charset="2"/>
              <a:buChar char="Ø"/>
            </a:pPr>
            <a:endParaRPr lang="en-AU" dirty="0"/>
          </a:p>
        </p:txBody>
      </p:sp>
    </p:spTree>
    <p:extLst>
      <p:ext uri="{BB962C8B-B14F-4D97-AF65-F5344CB8AC3E}">
        <p14:creationId xmlns:p14="http://schemas.microsoft.com/office/powerpoint/2010/main" val="215886220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xmlns="" id="{D61D1810-2062-40BA-9378-673CC0C19D87}"/>
              </a:ext>
            </a:extLst>
          </p:cNvPr>
          <p:cNvSpPr txBox="1">
            <a:spLocks/>
          </p:cNvSpPr>
          <p:nvPr/>
        </p:nvSpPr>
        <p:spPr>
          <a:xfrm>
            <a:off x="609853" y="868342"/>
            <a:ext cx="10371574" cy="472614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gn="just">
              <a:lnSpc>
                <a:spcPct val="100000"/>
              </a:lnSpc>
              <a:buAutoNum type="arabicPeriod" startAt="2"/>
              <a:tabLst>
                <a:tab pos="457200" algn="l"/>
              </a:tabLst>
            </a:pPr>
            <a:r>
              <a:rPr lang="en-US" b="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Project Evaluation </a:t>
            </a:r>
          </a:p>
          <a:p>
            <a:pPr algn="just">
              <a:lnSpc>
                <a:spcPct val="100000"/>
              </a:lnSpc>
              <a:buFont typeface="Wingdings" panose="05000000000000000000" pitchFamily="2" charset="2"/>
              <a:buChar char="Ø"/>
              <a:tabLst>
                <a:tab pos="457200" algn="l"/>
              </a:tabLst>
            </a:pPr>
            <a:r>
              <a:rPr lang="en-US" sz="2600" b="1" dirty="0" smtClean="0">
                <a:latin typeface="Times New Roman" panose="02020603050405020304" pitchFamily="18" charset="0"/>
                <a:ea typeface="Times New Roman" panose="02020603050405020304" pitchFamily="18" charset="0"/>
                <a:cs typeface="Times New Roman" panose="02020603050405020304" pitchFamily="18" charset="0"/>
              </a:rPr>
              <a:t>While evaluating a project, following point should be considered:</a:t>
            </a:r>
            <a:endParaRPr lang="en-AU" sz="2600" b="1"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742950" lvl="1" indent="-285750" algn="just">
              <a:lnSpc>
                <a:spcPct val="100000"/>
              </a:lnSpc>
              <a:buFont typeface="+mj-lt"/>
              <a:buAutoNum type="alphaLcParenBoth"/>
              <a:tabLst>
                <a:tab pos="457200" algn="l"/>
                <a:tab pos="923925" algn="l"/>
              </a:tabLst>
            </a:pPr>
            <a:r>
              <a:rPr lang="en-US" sz="2600" b="1" dirty="0" smtClean="0">
                <a:latin typeface="Times New Roman" panose="02020603050405020304" pitchFamily="18" charset="0"/>
                <a:ea typeface="Times New Roman" panose="02020603050405020304" pitchFamily="18" charset="0"/>
                <a:cs typeface="Times New Roman" panose="02020603050405020304" pitchFamily="18" charset="0"/>
              </a:rPr>
              <a:t>Estimate on cash flow, which is difficult, as future is uncertain,</a:t>
            </a:r>
            <a:endParaRPr lang="en-AU" sz="2600" b="1"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742950" lvl="1" indent="-285750" algn="just">
              <a:lnSpc>
                <a:spcPct val="100000"/>
              </a:lnSpc>
              <a:buFont typeface="+mj-lt"/>
              <a:buAutoNum type="alphaLcParenBoth"/>
              <a:tabLst>
                <a:tab pos="457200" algn="l"/>
                <a:tab pos="923925" algn="l"/>
              </a:tabLst>
            </a:pPr>
            <a:r>
              <a:rPr lang="en-US" sz="2600" b="1" dirty="0" smtClean="0">
                <a:latin typeface="Times New Roman" panose="02020603050405020304" pitchFamily="18" charset="0"/>
                <a:ea typeface="Times New Roman" panose="02020603050405020304" pitchFamily="18" charset="0"/>
                <a:cs typeface="Times New Roman" panose="02020603050405020304" pitchFamily="18" charset="0"/>
              </a:rPr>
              <a:t>Selection criteria to judge the project viability</a:t>
            </a:r>
            <a:endParaRPr lang="en-AU" sz="2600" b="1"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742950" lvl="1" indent="-285750" algn="just">
              <a:lnSpc>
                <a:spcPct val="100000"/>
              </a:lnSpc>
              <a:buFont typeface="+mj-lt"/>
              <a:buAutoNum type="alphaLcParenBoth"/>
              <a:tabLst>
                <a:tab pos="457200" algn="l"/>
                <a:tab pos="923925" algn="l"/>
              </a:tabLst>
            </a:pPr>
            <a:r>
              <a:rPr lang="en-US" sz="2600" b="1" dirty="0" smtClean="0">
                <a:latin typeface="Times New Roman" panose="02020603050405020304" pitchFamily="18" charset="0"/>
                <a:ea typeface="Times New Roman" panose="02020603050405020304" pitchFamily="18" charset="0"/>
                <a:cs typeface="Times New Roman" panose="02020603050405020304" pitchFamily="18" charset="0"/>
              </a:rPr>
              <a:t>Estimated benefit over cost</a:t>
            </a:r>
            <a:endParaRPr lang="en-AU" sz="2600" b="1" dirty="0" smtClean="0">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tabLst>
                <a:tab pos="457200" algn="l"/>
              </a:tabLst>
            </a:pPr>
            <a:r>
              <a:rPr lang="en-US" sz="2600" b="1" dirty="0" smtClean="0">
                <a:latin typeface="Times New Roman" panose="02020603050405020304" pitchFamily="18" charset="0"/>
                <a:ea typeface="Times New Roman" panose="02020603050405020304" pitchFamily="18" charset="0"/>
                <a:cs typeface="Times New Roman" panose="02020603050405020304" pitchFamily="18" charset="0"/>
              </a:rPr>
              <a:t>Project </a:t>
            </a:r>
            <a:r>
              <a:rPr lang="en-US" sz="2600" b="1" dirty="0" smtClean="0">
                <a:latin typeface="Times New Roman" panose="02020603050405020304" pitchFamily="18" charset="0"/>
                <a:ea typeface="Times New Roman" panose="02020603050405020304" pitchFamily="18" charset="0"/>
                <a:cs typeface="Times New Roman" panose="02020603050405020304" pitchFamily="18" charset="0"/>
              </a:rPr>
              <a:t>evaluation </a:t>
            </a:r>
            <a:r>
              <a:rPr lang="en-US" sz="2600" b="1" dirty="0" smtClean="0">
                <a:latin typeface="Times New Roman" panose="02020603050405020304" pitchFamily="18" charset="0"/>
                <a:ea typeface="Times New Roman" panose="02020603050405020304" pitchFamily="18" charset="0"/>
                <a:cs typeface="Times New Roman" panose="02020603050405020304" pitchFamily="18" charset="0"/>
              </a:rPr>
              <a:t>is done by expert groups. It involves two steps: </a:t>
            </a:r>
          </a:p>
          <a:p>
            <a:pPr marL="0" indent="0" algn="just">
              <a:lnSpc>
                <a:spcPct val="100000"/>
              </a:lnSpc>
              <a:buFont typeface="Arial" panose="020B0604020202020204" pitchFamily="34" charset="0"/>
              <a:buNone/>
              <a:tabLst>
                <a:tab pos="457200" algn="l"/>
              </a:tabLst>
            </a:pPr>
            <a:r>
              <a:rPr lang="en-US" sz="2600" b="1" dirty="0" smtClean="0">
                <a:latin typeface="Times New Roman" panose="02020603050405020304" pitchFamily="18" charset="0"/>
                <a:ea typeface="Times New Roman" panose="02020603050405020304" pitchFamily="18" charset="0"/>
                <a:cs typeface="Times New Roman" panose="02020603050405020304" pitchFamily="18" charset="0"/>
              </a:rPr>
              <a:t> (a) estimation of benefit and costs, the benefits and costs must be measure in terms of cash flow, and </a:t>
            </a:r>
          </a:p>
          <a:p>
            <a:pPr marL="0" indent="0" algn="just">
              <a:lnSpc>
                <a:spcPct val="100000"/>
              </a:lnSpc>
              <a:buFont typeface="Arial" panose="020B0604020202020204" pitchFamily="34" charset="0"/>
              <a:buNone/>
              <a:tabLst>
                <a:tab pos="457200" algn="l"/>
              </a:tabLst>
            </a:pPr>
            <a:r>
              <a:rPr lang="en-US" sz="2600" b="1" dirty="0" smtClean="0">
                <a:latin typeface="Times New Roman" panose="02020603050405020304" pitchFamily="18" charset="0"/>
                <a:ea typeface="Times New Roman" panose="02020603050405020304" pitchFamily="18" charset="0"/>
                <a:cs typeface="Times New Roman" panose="02020603050405020304" pitchFamily="18" charset="0"/>
              </a:rPr>
              <a:t>(b) selection of appropriate criterion to judge the viability of the project</a:t>
            </a:r>
            <a:endParaRPr lang="en-AU" sz="2600" b="1" dirty="0" smtClean="0">
              <a:latin typeface="Times New Roman" panose="02020603050405020304" pitchFamily="18" charset="0"/>
              <a:ea typeface="Times New Roman" panose="02020603050405020304" pitchFamily="18" charset="0"/>
              <a:cs typeface="Times New Roman" panose="02020603050405020304" pitchFamily="18" charset="0"/>
            </a:endParaRPr>
          </a:p>
          <a:p>
            <a:pPr algn="just"/>
            <a:endParaRPr lang="en-AU" sz="2400" dirty="0"/>
          </a:p>
        </p:txBody>
      </p:sp>
      <p:sp>
        <p:nvSpPr>
          <p:cNvPr id="6" name="Title 1"/>
          <p:cNvSpPr>
            <a:spLocks noGrp="1"/>
          </p:cNvSpPr>
          <p:nvPr>
            <p:ph type="title"/>
          </p:nvPr>
        </p:nvSpPr>
        <p:spPr>
          <a:xfrm>
            <a:off x="797859" y="-213098"/>
            <a:ext cx="10515600"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PROCESS OF CAPITAL </a:t>
            </a:r>
            <a:r>
              <a:rPr lang="en-AU" sz="3600" b="1" dirty="0" smtClean="0">
                <a:solidFill>
                  <a:srgbClr val="002060"/>
                </a:solidFill>
                <a:latin typeface="Times New Roman" panose="02020603050405020304" pitchFamily="18" charset="0"/>
                <a:cs typeface="Times New Roman" panose="02020603050405020304" pitchFamily="18" charset="0"/>
              </a:rPr>
              <a:t>BUDGETING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5937436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xmlns="" id="{39F1FE68-0B6E-45B7-BB56-199C8BABCA50}"/>
              </a:ext>
            </a:extLst>
          </p:cNvPr>
          <p:cNvSpPr txBox="1">
            <a:spLocks/>
          </p:cNvSpPr>
          <p:nvPr/>
        </p:nvSpPr>
        <p:spPr>
          <a:xfrm>
            <a:off x="744070" y="1190564"/>
            <a:ext cx="8915400" cy="538504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gn="just">
              <a:lnSpc>
                <a:spcPct val="100000"/>
              </a:lnSpc>
              <a:buAutoNum type="arabicPeriod" startAt="3"/>
            </a:pPr>
            <a:r>
              <a:rPr lang="en-US" b="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Project </a:t>
            </a:r>
            <a:r>
              <a:rPr lang="en-US"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Selection </a:t>
            </a:r>
            <a:endParaRPr lang="en-US" b="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The screening and selection procedure may vary from firm to firm.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Since the capital budgeting decisions are of considerable significance for several reasons, the final approval of the project may generally rest on top management.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However, projects are screened at multiple levels.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Sometimes the top management may delegate authority to approve certain type of investment proposals</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en-AU" dirty="0" smtClean="0">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00000"/>
              </a:lnSpc>
              <a:buFont typeface="Wingdings" panose="05000000000000000000" pitchFamily="2" charset="2"/>
              <a:buChar char="Ø"/>
            </a:pPr>
            <a:endParaRPr lang="en-AU" dirty="0">
              <a:latin typeface="Times New Roman" panose="02020603050405020304" pitchFamily="18" charset="0"/>
              <a:cs typeface="Times New Roman" panose="02020603050405020304" pitchFamily="18" charset="0"/>
            </a:endParaRPr>
          </a:p>
        </p:txBody>
      </p:sp>
      <p:sp>
        <p:nvSpPr>
          <p:cNvPr id="5" name="Title 1"/>
          <p:cNvSpPr>
            <a:spLocks noGrp="1"/>
          </p:cNvSpPr>
          <p:nvPr>
            <p:ph type="title"/>
          </p:nvPr>
        </p:nvSpPr>
        <p:spPr>
          <a:xfrm>
            <a:off x="744070" y="0"/>
            <a:ext cx="10515600"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PROCESS OF CAPITAL </a:t>
            </a:r>
            <a:r>
              <a:rPr lang="en-AU" sz="3600" b="1" dirty="0" smtClean="0">
                <a:solidFill>
                  <a:srgbClr val="002060"/>
                </a:solidFill>
                <a:latin typeface="Times New Roman" panose="02020603050405020304" pitchFamily="18" charset="0"/>
                <a:cs typeface="Times New Roman" panose="02020603050405020304" pitchFamily="18" charset="0"/>
              </a:rPr>
              <a:t>BUDGETING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599326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xmlns="" id="{02D24DA7-1F12-4D9D-8BDA-4DB98D2F1D6F}"/>
              </a:ext>
            </a:extLst>
          </p:cNvPr>
          <p:cNvSpPr txBox="1">
            <a:spLocks/>
          </p:cNvSpPr>
          <p:nvPr/>
        </p:nvSpPr>
        <p:spPr>
          <a:xfrm>
            <a:off x="1069695" y="2100079"/>
            <a:ext cx="8612187" cy="423348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gn="just">
              <a:buAutoNum type="arabicPeriod" startAt="4"/>
            </a:pPr>
            <a:r>
              <a:rPr lang="en-US"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Project Execution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After the final selection of the investment proposal, the funds are appropriated for capital expenditure.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The formal plan for appropriation of funds is called capital budget.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Such plans are prepared or approved by the project execution committee or the top management. </a:t>
            </a:r>
            <a:endParaRPr lang="en-AU" b="1" dirty="0" smtClean="0">
              <a:latin typeface="Times New Roman" panose="02020603050405020304" pitchFamily="18" charset="0"/>
              <a:cs typeface="Times New Roman" panose="02020603050405020304" pitchFamily="18" charset="0"/>
            </a:endParaRPr>
          </a:p>
          <a:p>
            <a:pPr>
              <a:lnSpc>
                <a:spcPct val="100000"/>
              </a:lnSpc>
              <a:buFont typeface="Wingdings" panose="05000000000000000000" pitchFamily="2" charset="2"/>
              <a:buChar char="Ø"/>
            </a:pPr>
            <a:endParaRPr lang="en-AU" dirty="0">
              <a:latin typeface="Times New Roman" panose="02020603050405020304" pitchFamily="18" charset="0"/>
              <a:cs typeface="Times New Roman" panose="02020603050405020304" pitchFamily="18" charset="0"/>
            </a:endParaRPr>
          </a:p>
        </p:txBody>
      </p:sp>
      <p:sp>
        <p:nvSpPr>
          <p:cNvPr id="5" name="Title 1"/>
          <p:cNvSpPr>
            <a:spLocks noGrp="1"/>
          </p:cNvSpPr>
          <p:nvPr>
            <p:ph type="title"/>
          </p:nvPr>
        </p:nvSpPr>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PROCESS OF CAPITAL </a:t>
            </a:r>
            <a:r>
              <a:rPr lang="en-AU" sz="3600" b="1" dirty="0" smtClean="0">
                <a:solidFill>
                  <a:srgbClr val="002060"/>
                </a:solidFill>
                <a:latin typeface="Times New Roman" panose="02020603050405020304" pitchFamily="18" charset="0"/>
                <a:cs typeface="Times New Roman" panose="02020603050405020304" pitchFamily="18" charset="0"/>
              </a:rPr>
              <a:t>BUDGETING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87080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8331" y="649657"/>
            <a:ext cx="9225782" cy="6070319"/>
          </a:xfrm>
        </p:spPr>
        <p:txBody>
          <a:bodyPr>
            <a:normAutofit fontScale="92500" lnSpcReduction="10000"/>
          </a:bodyPr>
          <a:lstStyle/>
          <a:p>
            <a:pPr marL="0" indent="0">
              <a:lnSpc>
                <a:spcPct val="110000"/>
              </a:lnSpc>
              <a:buNone/>
            </a:pPr>
            <a:r>
              <a:rPr lang="en-US" b="1" dirty="0" smtClean="0">
                <a:latin typeface="Times New Roman" panose="02020603050405020304" pitchFamily="18" charset="0"/>
                <a:cs typeface="Times New Roman" panose="02020603050405020304" pitchFamily="18" charset="0"/>
              </a:rPr>
              <a:t>A </a:t>
            </a:r>
            <a:r>
              <a:rPr lang="en-US" b="1" dirty="0">
                <a:latin typeface="Times New Roman" panose="02020603050405020304" pitchFamily="18" charset="0"/>
                <a:cs typeface="Times New Roman" panose="02020603050405020304" pitchFamily="18" charset="0"/>
              </a:rPr>
              <a:t>set of evaluation criteria should be used having following </a:t>
            </a:r>
            <a:r>
              <a:rPr lang="en-US" b="1" dirty="0" smtClean="0">
                <a:latin typeface="Times New Roman" panose="02020603050405020304" pitchFamily="18" charset="0"/>
                <a:cs typeface="Times New Roman" panose="02020603050405020304" pitchFamily="18" charset="0"/>
              </a:rPr>
              <a:t>characteristics:</a:t>
            </a:r>
            <a:endParaRPr lang="en-AU" b="1" dirty="0">
              <a:latin typeface="Times New Roman" panose="02020603050405020304" pitchFamily="18" charset="0"/>
              <a:cs typeface="Times New Roman" panose="02020603050405020304" pitchFamily="18" charset="0"/>
            </a:endParaRPr>
          </a:p>
          <a:p>
            <a:pPr lvl="0"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should provide a ranking of projects in order of their desirability (viability</a:t>
            </a:r>
            <a:r>
              <a:rPr lang="en-US" b="1" dirty="0" smtClean="0">
                <a:latin typeface="Times New Roman" panose="02020603050405020304" pitchFamily="18" charset="0"/>
                <a:cs typeface="Times New Roman" panose="02020603050405020304" pitchFamily="18" charset="0"/>
              </a:rPr>
              <a:t>).</a:t>
            </a:r>
            <a:endParaRPr lang="en-AU" b="1" dirty="0">
              <a:latin typeface="Times New Roman" panose="02020603050405020304" pitchFamily="18" charset="0"/>
              <a:cs typeface="Times New Roman" panose="02020603050405020304" pitchFamily="18" charset="0"/>
            </a:endParaRPr>
          </a:p>
          <a:p>
            <a:pPr lvl="0"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should also solve the problem of choosing among alternative </a:t>
            </a:r>
            <a:r>
              <a:rPr lang="en-US" b="1" dirty="0" smtClean="0">
                <a:latin typeface="Times New Roman" panose="02020603050405020304" pitchFamily="18" charset="0"/>
                <a:cs typeface="Times New Roman" panose="02020603050405020304" pitchFamily="18" charset="0"/>
              </a:rPr>
              <a:t>projects.</a:t>
            </a:r>
            <a:endParaRPr lang="en-AU" b="1" dirty="0">
              <a:latin typeface="Times New Roman" panose="02020603050405020304" pitchFamily="18" charset="0"/>
              <a:cs typeface="Times New Roman" panose="02020603050405020304" pitchFamily="18" charset="0"/>
            </a:endParaRPr>
          </a:p>
          <a:p>
            <a:pPr lvl="0"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should be a criterion which is acceptable to any conceivable investment </a:t>
            </a:r>
            <a:r>
              <a:rPr lang="en-US" b="1" dirty="0" smtClean="0">
                <a:latin typeface="Times New Roman" panose="02020603050405020304" pitchFamily="18" charset="0"/>
                <a:cs typeface="Times New Roman" panose="02020603050405020304" pitchFamily="18" charset="0"/>
              </a:rPr>
              <a:t>project. </a:t>
            </a:r>
            <a:endParaRPr lang="en-AU" b="1" dirty="0">
              <a:latin typeface="Times New Roman" panose="02020603050405020304" pitchFamily="18" charset="0"/>
              <a:cs typeface="Times New Roman" panose="02020603050405020304" pitchFamily="18" charset="0"/>
            </a:endParaRPr>
          </a:p>
          <a:p>
            <a:pPr lvl="0"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should recognize the fact that bigger benefit are preferable to smaller ones, and early benefits are preferable to </a:t>
            </a:r>
            <a:r>
              <a:rPr lang="en-US" b="1" dirty="0" smtClean="0">
                <a:latin typeface="Times New Roman" panose="02020603050405020304" pitchFamily="18" charset="0"/>
                <a:cs typeface="Times New Roman" panose="02020603050405020304" pitchFamily="18" charset="0"/>
              </a:rPr>
              <a:t>later benefits.</a:t>
            </a:r>
            <a:endParaRPr lang="en-AU" b="1" dirty="0">
              <a:latin typeface="Times New Roman" panose="02020603050405020304" pitchFamily="18" charset="0"/>
              <a:cs typeface="Times New Roman" panose="02020603050405020304" pitchFamily="18" charset="0"/>
            </a:endParaRPr>
          </a:p>
          <a:p>
            <a:pPr lvl="0"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should provide a means of distinguishing between acceptable and unacceptable </a:t>
            </a:r>
            <a:r>
              <a:rPr lang="en-US" b="1" dirty="0" smtClean="0">
                <a:latin typeface="Times New Roman" panose="02020603050405020304" pitchFamily="18" charset="0"/>
                <a:cs typeface="Times New Roman" panose="02020603050405020304" pitchFamily="18" charset="0"/>
              </a:rPr>
              <a:t>projects.</a:t>
            </a:r>
            <a:endParaRPr lang="en-AU" b="1" dirty="0">
              <a:latin typeface="Times New Roman" panose="02020603050405020304" pitchFamily="18" charset="0"/>
              <a:cs typeface="Times New Roman" panose="02020603050405020304" pitchFamily="18" charset="0"/>
            </a:endParaRPr>
          </a:p>
          <a:p>
            <a:endParaRPr lang="en-AU" dirty="0"/>
          </a:p>
        </p:txBody>
      </p:sp>
      <p:sp>
        <p:nvSpPr>
          <p:cNvPr id="4" name="Title 1">
            <a:extLst>
              <a:ext uri="{FF2B5EF4-FFF2-40B4-BE49-F238E27FC236}">
                <a16:creationId xmlns:a16="http://schemas.microsoft.com/office/drawing/2014/main" xmlns="" id="{BD483AFD-4879-4828-800D-F8EEB9EF01B9}"/>
              </a:ext>
            </a:extLst>
          </p:cNvPr>
          <p:cNvSpPr>
            <a:spLocks noGrp="1"/>
          </p:cNvSpPr>
          <p:nvPr>
            <p:ph type="title"/>
          </p:nvPr>
        </p:nvSpPr>
        <p:spPr>
          <a:xfrm>
            <a:off x="1806387" y="-188259"/>
            <a:ext cx="10515600" cy="1325563"/>
          </a:xfrm>
        </p:spPr>
        <p:txBody>
          <a:bodyPr>
            <a:normAutofit/>
          </a:bodyPr>
          <a:lstStyle/>
          <a:p>
            <a:r>
              <a:rPr lang="en-US" sz="3600" b="1" dirty="0">
                <a:solidFill>
                  <a:srgbClr val="002060"/>
                </a:solidFill>
                <a:latin typeface="Times New Roman" panose="02020603050405020304" pitchFamily="18" charset="0"/>
                <a:cs typeface="Times New Roman" panose="02020603050405020304" pitchFamily="18" charset="0"/>
              </a:rPr>
              <a:t>INVESTMENT DECISION </a:t>
            </a:r>
            <a:r>
              <a:rPr lang="en-US" sz="3600" b="1" dirty="0" smtClean="0">
                <a:solidFill>
                  <a:srgbClr val="002060"/>
                </a:solidFill>
                <a:latin typeface="Times New Roman" panose="02020603050405020304" pitchFamily="18" charset="0"/>
                <a:cs typeface="Times New Roman" panose="02020603050405020304" pitchFamily="18" charset="0"/>
              </a:rPr>
              <a:t>CRITERIA</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620345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xmlns="" id="{16CB4525-0BA2-4BD7-9ED5-89CE3C19B8EF}"/>
              </a:ext>
            </a:extLst>
          </p:cNvPr>
          <p:cNvSpPr txBox="1">
            <a:spLocks/>
          </p:cNvSpPr>
          <p:nvPr/>
        </p:nvSpPr>
        <p:spPr>
          <a:xfrm>
            <a:off x="830376" y="989386"/>
            <a:ext cx="8915400" cy="540128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a:lnSpc>
                <a:spcPct val="115000"/>
              </a:lnSpc>
              <a:buFont typeface="+mj-lt"/>
              <a:buAutoNum type="alphaUcPeriod"/>
              <a:tabLst>
                <a:tab pos="228600" algn="l"/>
                <a:tab pos="914400" algn="l"/>
              </a:tabLst>
            </a:pPr>
            <a:r>
              <a:rPr lang="en-US" b="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Traditional criteria</a:t>
            </a:r>
            <a:endParaRPr lang="en-AU"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endParaRPr>
          </a:p>
          <a:p>
            <a:pPr marL="742950" lvl="1" indent="-285750" algn="just">
              <a:lnSpc>
                <a:spcPct val="115000"/>
              </a:lnSpc>
              <a:buFont typeface="+mj-lt"/>
              <a:buAutoNum type="alphaLcPeriod"/>
              <a:tabLst>
                <a:tab pos="685800" algn="l"/>
                <a:tab pos="914400" algn="l"/>
              </a:tabLst>
            </a:pPr>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Payback period </a:t>
            </a:r>
            <a:endParaRPr lang="en-AU" sz="2800" b="1" dirty="0" smtClean="0">
              <a:latin typeface="Times New Roman" panose="02020603050405020304" pitchFamily="18" charset="0"/>
              <a:ea typeface="Times New Roman" panose="02020603050405020304" pitchFamily="18" charset="0"/>
              <a:cs typeface="Times New Roman" panose="02020603050405020304" pitchFamily="18" charset="0"/>
            </a:endParaRPr>
          </a:p>
          <a:p>
            <a:pPr lvl="2" algn="just">
              <a:lnSpc>
                <a:spcPct val="115000"/>
              </a:lnSpc>
              <a:buFont typeface="+mj-lt"/>
              <a:buAutoNum type="romanLcPeriod"/>
              <a:tabLst>
                <a:tab pos="914400" algn="l"/>
                <a:tab pos="1143000" algn="l"/>
              </a:tabLst>
            </a:pPr>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Simple Payback period and</a:t>
            </a:r>
            <a:endParaRPr lang="en-AU" sz="2800" b="1" dirty="0" smtClean="0">
              <a:latin typeface="Times New Roman" panose="02020603050405020304" pitchFamily="18" charset="0"/>
              <a:ea typeface="Times New Roman" panose="02020603050405020304" pitchFamily="18" charset="0"/>
              <a:cs typeface="Times New Roman" panose="02020603050405020304" pitchFamily="18" charset="0"/>
            </a:endParaRPr>
          </a:p>
          <a:p>
            <a:pPr lvl="2" algn="just">
              <a:lnSpc>
                <a:spcPct val="115000"/>
              </a:lnSpc>
              <a:buFont typeface="+mj-lt"/>
              <a:buAutoNum type="romanLcPeriod"/>
              <a:tabLst>
                <a:tab pos="914400" algn="l"/>
                <a:tab pos="1143000" algn="l"/>
              </a:tabLst>
            </a:pPr>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Discounted payback period</a:t>
            </a:r>
            <a:endParaRPr lang="en-AU" sz="2800" b="1"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742950" lvl="1" indent="-285750" algn="just">
              <a:lnSpc>
                <a:spcPct val="115000"/>
              </a:lnSpc>
              <a:buFont typeface="+mj-lt"/>
              <a:buAutoNum type="alphaLcPeriod"/>
              <a:tabLst>
                <a:tab pos="685800" algn="l"/>
                <a:tab pos="914400" algn="l"/>
              </a:tabLst>
            </a:pPr>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Accounting rate of return (ARR)</a:t>
            </a:r>
            <a:endParaRPr lang="en-AU" sz="2800" b="1"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457200" lvl="1" indent="0" algn="just">
              <a:lnSpc>
                <a:spcPct val="115000"/>
              </a:lnSpc>
              <a:buNone/>
              <a:tabLst>
                <a:tab pos="685800" algn="l"/>
                <a:tab pos="914400" algn="l"/>
              </a:tabLst>
            </a:pPr>
            <a:r>
              <a:rPr lang="en-AU" sz="2800"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B. </a:t>
            </a:r>
            <a:r>
              <a:rPr lang="en-US" sz="2800" b="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Discounted Cash Flow (DCF) criteria</a:t>
            </a:r>
            <a:endParaRPr lang="en-AU" sz="2800"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endParaRPr>
          </a:p>
          <a:p>
            <a:pPr marL="742950" lvl="1" indent="-285750" algn="just">
              <a:lnSpc>
                <a:spcPct val="115000"/>
              </a:lnSpc>
              <a:buFont typeface="+mj-lt"/>
              <a:buAutoNum type="alphaLcPeriod"/>
              <a:tabLst>
                <a:tab pos="685800" algn="l"/>
                <a:tab pos="914400" algn="l"/>
              </a:tabLst>
            </a:pPr>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Net present value/Net future value /Net annual value</a:t>
            </a:r>
            <a:endParaRPr lang="en-AU" sz="2800" b="1"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742950" lvl="1" indent="-285750" algn="just">
              <a:lnSpc>
                <a:spcPct val="115000"/>
              </a:lnSpc>
              <a:buFont typeface="+mj-lt"/>
              <a:buAutoNum type="alphaLcPeriod"/>
              <a:tabLst>
                <a:tab pos="685800" algn="l"/>
                <a:tab pos="914400" algn="l"/>
              </a:tabLst>
            </a:pPr>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Internal Rate of Return (IRR) </a:t>
            </a:r>
            <a:endParaRPr lang="en-AU" sz="2800" b="1"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742950" lvl="1" indent="-285750" algn="just">
              <a:lnSpc>
                <a:spcPct val="115000"/>
              </a:lnSpc>
              <a:buFont typeface="+mj-lt"/>
              <a:buAutoNum type="alphaLcPeriod"/>
              <a:tabLst>
                <a:tab pos="685800" algn="l"/>
                <a:tab pos="914400" algn="l"/>
              </a:tabLst>
            </a:pPr>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Profitability index or B/C ratio</a:t>
            </a:r>
            <a:endParaRPr lang="en-AU" sz="2800" b="1" dirty="0" smtClean="0">
              <a:latin typeface="Times New Roman" panose="02020603050405020304" pitchFamily="18" charset="0"/>
              <a:ea typeface="Times New Roman" panose="02020603050405020304" pitchFamily="18" charset="0"/>
              <a:cs typeface="Times New Roman" panose="02020603050405020304" pitchFamily="18" charset="0"/>
            </a:endParaRPr>
          </a:p>
          <a:p>
            <a:endParaRPr lang="en-AU" dirty="0"/>
          </a:p>
        </p:txBody>
      </p:sp>
      <p:sp>
        <p:nvSpPr>
          <p:cNvPr id="5" name="Title 1">
            <a:extLst>
              <a:ext uri="{FF2B5EF4-FFF2-40B4-BE49-F238E27FC236}">
                <a16:creationId xmlns:a16="http://schemas.microsoft.com/office/drawing/2014/main" xmlns="" id="{BD483AFD-4879-4828-800D-F8EEB9EF01B9}"/>
              </a:ext>
            </a:extLst>
          </p:cNvPr>
          <p:cNvSpPr>
            <a:spLocks noGrp="1"/>
          </p:cNvSpPr>
          <p:nvPr>
            <p:ph type="title"/>
          </p:nvPr>
        </p:nvSpPr>
        <p:spPr>
          <a:xfrm>
            <a:off x="830376" y="-107577"/>
            <a:ext cx="10433777" cy="1325563"/>
          </a:xfrm>
        </p:spPr>
        <p:txBody>
          <a:bodyPr>
            <a:normAutofit/>
          </a:bodyPr>
          <a:lstStyle/>
          <a:p>
            <a:r>
              <a:rPr lang="en-US" sz="3600" b="1" dirty="0">
                <a:solidFill>
                  <a:srgbClr val="002060"/>
                </a:solidFill>
                <a:latin typeface="Times New Roman" panose="02020603050405020304" pitchFamily="18" charset="0"/>
                <a:cs typeface="Times New Roman" panose="02020603050405020304" pitchFamily="18" charset="0"/>
              </a:rPr>
              <a:t>INVESTMENT DECISION </a:t>
            </a:r>
            <a:r>
              <a:rPr lang="en-US" sz="3600" b="1" dirty="0" smtClean="0">
                <a:solidFill>
                  <a:srgbClr val="002060"/>
                </a:solidFill>
                <a:latin typeface="Times New Roman" panose="02020603050405020304" pitchFamily="18" charset="0"/>
                <a:cs typeface="Times New Roman" panose="02020603050405020304" pitchFamily="18" charset="0"/>
              </a:rPr>
              <a:t>CRITERIA </a:t>
            </a:r>
            <a:r>
              <a:rPr lang="en-US" sz="3600" b="1" dirty="0">
                <a:solidFill>
                  <a:srgbClr val="002060"/>
                </a:solidFill>
                <a:latin typeface="Times New Roman" panose="02020603050405020304" pitchFamily="18" charset="0"/>
                <a:cs typeface="Times New Roman" panose="02020603050405020304" pitchFamily="18" charset="0"/>
              </a:rPr>
              <a:t>(Cont’d…)</a:t>
            </a:r>
            <a:r>
              <a:rPr lang="en-US" sz="3600" b="1" dirty="0" smtClean="0">
                <a:solidFill>
                  <a:srgbClr val="002060"/>
                </a:solidFill>
                <a:latin typeface="Times New Roman" panose="02020603050405020304" pitchFamily="18" charset="0"/>
                <a:cs typeface="Times New Roman" panose="02020603050405020304" pitchFamily="18" charset="0"/>
              </a:rPr>
              <a:t>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8813029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3047" y="1325563"/>
            <a:ext cx="9099177" cy="5209708"/>
          </a:xfrm>
        </p:spPr>
        <p:txBody>
          <a:bodyPr>
            <a:normAutofit/>
          </a:bodyPr>
          <a:lstStyle/>
          <a:p>
            <a:pPr marL="0" indent="0" algn="just">
              <a:lnSpc>
                <a:spcPct val="100000"/>
              </a:lnSpc>
              <a:buNone/>
            </a:pPr>
            <a:r>
              <a:rPr lang="en-US" b="1" dirty="0" smtClean="0">
                <a:solidFill>
                  <a:srgbClr val="C00000"/>
                </a:solidFill>
                <a:latin typeface="Times New Roman" panose="02020603050405020304" pitchFamily="18" charset="0"/>
                <a:cs typeface="Times New Roman" panose="02020603050405020304" pitchFamily="18" charset="0"/>
              </a:rPr>
              <a:t>Payback Period Method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It </a:t>
            </a:r>
            <a:r>
              <a:rPr lang="en-US" b="1" dirty="0">
                <a:latin typeface="Times New Roman" panose="02020603050405020304" pitchFamily="18" charset="0"/>
                <a:cs typeface="Times New Roman" panose="02020603050405020304" pitchFamily="18" charset="0"/>
              </a:rPr>
              <a:t>is defined as the number of years required to recover the original cash outlay invested in a </a:t>
            </a:r>
            <a:r>
              <a:rPr lang="en-US" b="1" dirty="0" smtClean="0">
                <a:latin typeface="Times New Roman" panose="02020603050405020304" pitchFamily="18" charset="0"/>
                <a:cs typeface="Times New Roman" panose="02020603050405020304" pitchFamily="18" charset="0"/>
              </a:rPr>
              <a:t>project.</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If </a:t>
            </a:r>
            <a:r>
              <a:rPr lang="en-US" b="1" dirty="0">
                <a:latin typeface="Times New Roman" panose="02020603050405020304" pitchFamily="18" charset="0"/>
                <a:cs typeface="Times New Roman" panose="02020603050405020304" pitchFamily="18" charset="0"/>
              </a:rPr>
              <a:t>the project generates constant annual cash inflows, the pack back period can be computed dividing cash outlay by the annual cash inflow. That is: </a:t>
            </a: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a:solidFill>
                  <a:srgbClr val="C00000"/>
                </a:solidFill>
                <a:latin typeface="Times New Roman" panose="02020603050405020304" pitchFamily="18" charset="0"/>
                <a:cs typeface="Times New Roman" panose="02020603050405020304" pitchFamily="18" charset="0"/>
              </a:rPr>
              <a:t>Payback </a:t>
            </a:r>
            <a:r>
              <a:rPr lang="en-US" b="1" dirty="0" smtClean="0">
                <a:solidFill>
                  <a:srgbClr val="C00000"/>
                </a:solidFill>
                <a:latin typeface="Times New Roman" panose="02020603050405020304" pitchFamily="18" charset="0"/>
                <a:cs typeface="Times New Roman" panose="02020603050405020304" pitchFamily="18" charset="0"/>
              </a:rPr>
              <a:t>period = </a:t>
            </a:r>
            <a:r>
              <a:rPr lang="en-US" b="1" dirty="0">
                <a:solidFill>
                  <a:srgbClr val="C00000"/>
                </a:solidFill>
                <a:latin typeface="Times New Roman" panose="02020603050405020304" pitchFamily="18" charset="0"/>
                <a:cs typeface="Times New Roman" panose="02020603050405020304" pitchFamily="18" charset="0"/>
              </a:rPr>
              <a:t>Cash outlay (investment) / Annual cash </a:t>
            </a:r>
            <a:r>
              <a:rPr lang="en-US" b="1" dirty="0" smtClean="0">
                <a:solidFill>
                  <a:srgbClr val="C00000"/>
                </a:solidFill>
                <a:latin typeface="Times New Roman" panose="02020603050405020304" pitchFamily="18" charset="0"/>
                <a:cs typeface="Times New Roman" panose="02020603050405020304" pitchFamily="18" charset="0"/>
              </a:rPr>
              <a:t>inflow.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Simple payback does not considers time value of money.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Discounted payback considers time value of money. </a:t>
            </a: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b="1" dirty="0">
              <a:solidFill>
                <a:srgbClr val="C00000"/>
              </a:solidFill>
              <a:latin typeface="Times New Roman" panose="02020603050405020304" pitchFamily="18" charset="0"/>
              <a:cs typeface="Times New Roman" panose="02020603050405020304" pitchFamily="18" charset="0"/>
            </a:endParaRPr>
          </a:p>
        </p:txBody>
      </p:sp>
      <p:sp>
        <p:nvSpPr>
          <p:cNvPr id="4" name="Title 1">
            <a:extLst>
              <a:ext uri="{FF2B5EF4-FFF2-40B4-BE49-F238E27FC236}">
                <a16:creationId xmlns:a16="http://schemas.microsoft.com/office/drawing/2014/main" xmlns="" id="{BD483AFD-4879-4828-800D-F8EEB9EF01B9}"/>
              </a:ext>
            </a:extLst>
          </p:cNvPr>
          <p:cNvSpPr>
            <a:spLocks noGrp="1"/>
          </p:cNvSpPr>
          <p:nvPr>
            <p:ph type="title"/>
          </p:nvPr>
        </p:nvSpPr>
        <p:spPr>
          <a:xfrm>
            <a:off x="623047" y="0"/>
            <a:ext cx="10515600" cy="1325563"/>
          </a:xfrm>
        </p:spPr>
        <p:txBody>
          <a:bodyPr>
            <a:normAutofit/>
          </a:bodyPr>
          <a:lstStyle/>
          <a:p>
            <a:r>
              <a:rPr lang="en-US" sz="3600" b="1" dirty="0">
                <a:solidFill>
                  <a:srgbClr val="002060"/>
                </a:solidFill>
                <a:latin typeface="Times New Roman" panose="02020603050405020304" pitchFamily="18" charset="0"/>
                <a:cs typeface="Times New Roman" panose="02020603050405020304" pitchFamily="18" charset="0"/>
              </a:rPr>
              <a:t>INVESTMENT DECISION </a:t>
            </a:r>
            <a:r>
              <a:rPr lang="en-US" sz="3600" b="1" dirty="0" smtClean="0">
                <a:solidFill>
                  <a:srgbClr val="002060"/>
                </a:solidFill>
                <a:latin typeface="Times New Roman" panose="02020603050405020304" pitchFamily="18" charset="0"/>
                <a:cs typeface="Times New Roman" panose="02020603050405020304" pitchFamily="18" charset="0"/>
              </a:rPr>
              <a:t>CRITERIA </a:t>
            </a:r>
            <a:r>
              <a:rPr lang="en-US" sz="3600" b="1" dirty="0">
                <a:solidFill>
                  <a:srgbClr val="002060"/>
                </a:solidFill>
                <a:latin typeface="Times New Roman" panose="02020603050405020304" pitchFamily="18" charset="0"/>
                <a:cs typeface="Times New Roman" panose="02020603050405020304" pitchFamily="18" charset="0"/>
              </a:rPr>
              <a:t>(Cont’d…)</a:t>
            </a:r>
            <a:r>
              <a:rPr lang="en-US" sz="3600" b="1" dirty="0" smtClean="0">
                <a:solidFill>
                  <a:srgbClr val="002060"/>
                </a:solidFill>
                <a:latin typeface="Times New Roman" panose="02020603050405020304" pitchFamily="18" charset="0"/>
                <a:cs typeface="Times New Roman" panose="02020603050405020304" pitchFamily="18" charset="0"/>
              </a:rPr>
              <a:t>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3368608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7894" y="937651"/>
            <a:ext cx="9300882" cy="5570726"/>
          </a:xfrm>
        </p:spPr>
        <p:txBody>
          <a:bodyPr>
            <a:normAutofit lnSpcReduction="10000"/>
          </a:bodyPr>
          <a:lstStyle/>
          <a:p>
            <a:pPr marL="0" indent="0">
              <a:buNone/>
            </a:pPr>
            <a:r>
              <a:rPr lang="en-US" b="1" dirty="0" smtClean="0">
                <a:solidFill>
                  <a:srgbClr val="C00000"/>
                </a:solidFill>
                <a:latin typeface="Times New Roman" panose="02020603050405020304" pitchFamily="18" charset="0"/>
                <a:cs typeface="Times New Roman" panose="02020603050405020304" pitchFamily="18" charset="0"/>
              </a:rPr>
              <a:t>Accounting Rate of Return (ARR) Method </a:t>
            </a:r>
            <a:endParaRPr lang="en-US" b="1" dirty="0">
              <a:solidFill>
                <a:srgbClr val="C00000"/>
              </a:solidFill>
              <a:latin typeface="Times New Roman" panose="02020603050405020304" pitchFamily="18" charset="0"/>
              <a:cs typeface="Times New Roman" panose="02020603050405020304" pitchFamily="18" charset="0"/>
            </a:endParaRPr>
          </a:p>
          <a:p>
            <a:pPr algn="just">
              <a:lnSpc>
                <a:spcPct val="11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T</a:t>
            </a:r>
            <a:r>
              <a:rPr lang="en-AU" b="1" dirty="0" smtClean="0">
                <a:latin typeface="Times New Roman" panose="02020603050405020304" pitchFamily="18" charset="0"/>
                <a:cs typeface="Times New Roman" panose="02020603050405020304" pitchFamily="18" charset="0"/>
              </a:rPr>
              <a:t>his method is based on conventional accounting concept. </a:t>
            </a:r>
          </a:p>
          <a:p>
            <a:pPr algn="just">
              <a:lnSpc>
                <a:spcPct val="11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The rate of return is expressed as the percentage of the earnings of the investment in a particular project. [8]</a:t>
            </a:r>
          </a:p>
          <a:p>
            <a:pPr algn="just">
              <a:lnSpc>
                <a:spcPct val="110000"/>
              </a:lnSpc>
              <a:buFont typeface="Wingdings" panose="05000000000000000000" pitchFamily="2" charset="2"/>
              <a:buChar char="Ø"/>
            </a:pPr>
            <a:r>
              <a:rPr lang="en-US" b="1" dirty="0" smtClean="0">
                <a:latin typeface="Times New Roman" panose="02020603050405020304" pitchFamily="18" charset="0"/>
                <a:ea typeface="Times New Roman" panose="02020603050405020304" pitchFamily="18" charset="0"/>
                <a:cs typeface="Times New Roman" panose="02020603050405020304" pitchFamily="18" charset="0"/>
              </a:rPr>
              <a:t>ARR </a:t>
            </a:r>
            <a:r>
              <a:rPr lang="en-US" b="1" dirty="0">
                <a:latin typeface="Times New Roman" panose="02020603050405020304" pitchFamily="18" charset="0"/>
                <a:ea typeface="Times New Roman" panose="02020603050405020304" pitchFamily="18" charset="0"/>
                <a:cs typeface="Times New Roman" panose="02020603050405020304" pitchFamily="18" charset="0"/>
              </a:rPr>
              <a:t>is obtained by dividing the average income after taxes by the average investment</a:t>
            </a:r>
            <a:endParaRPr lang="en-AU"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10000"/>
              </a:lnSpc>
              <a:buFont typeface="Wingdings" panose="05000000000000000000" pitchFamily="2" charset="2"/>
              <a:buChar char="Ø"/>
            </a:pPr>
            <a:r>
              <a:rPr lang="en-US"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ARR </a:t>
            </a:r>
            <a:r>
              <a:rPr lang="en-US" b="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 Average </a:t>
            </a:r>
            <a:r>
              <a:rPr lang="en-US"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Income/Average Investment</a:t>
            </a:r>
            <a:endParaRPr lang="en-AU"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10000"/>
              </a:lnSpc>
              <a:buFont typeface="Wingdings" panose="05000000000000000000" pitchFamily="2" charset="2"/>
              <a:buChar char="Ø"/>
            </a:pPr>
            <a:r>
              <a:rPr lang="en-US" b="1" dirty="0">
                <a:latin typeface="Times New Roman" panose="02020603050405020304" pitchFamily="18" charset="0"/>
                <a:ea typeface="Times New Roman" panose="02020603050405020304" pitchFamily="18" charset="0"/>
                <a:cs typeface="Times New Roman" panose="02020603050405020304" pitchFamily="18" charset="0"/>
              </a:rPr>
              <a:t>Average income = (income – expenses – taxes)/ number of years</a:t>
            </a:r>
            <a:endParaRPr lang="en-AU"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10000"/>
              </a:lnSpc>
              <a:buFont typeface="Wingdings" panose="05000000000000000000" pitchFamily="2" charset="2"/>
              <a:buChar char="Ø"/>
            </a:pPr>
            <a:r>
              <a:rPr lang="en-US" b="1" dirty="0">
                <a:latin typeface="Times New Roman" panose="02020603050405020304" pitchFamily="18" charset="0"/>
                <a:ea typeface="Times New Roman" panose="02020603050405020304" pitchFamily="18" charset="0"/>
                <a:cs typeface="Times New Roman" panose="02020603050405020304" pitchFamily="18" charset="0"/>
              </a:rPr>
              <a:t>Average investment = </a:t>
            </a:r>
            <a:r>
              <a:rPr lang="en-US" b="1"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en-US" b="1" dirty="0">
                <a:latin typeface="Times New Roman" panose="02020603050405020304" pitchFamily="18" charset="0"/>
                <a:ea typeface="Times New Roman" panose="02020603050405020304" pitchFamily="18" charset="0"/>
                <a:cs typeface="Times New Roman" panose="02020603050405020304" pitchFamily="18" charset="0"/>
              </a:rPr>
              <a:t>Original investment + salvage or scrap value)/2</a:t>
            </a:r>
            <a:endParaRPr lang="en-AU" b="1" dirty="0">
              <a:latin typeface="Times New Roman" panose="02020603050405020304" pitchFamily="18" charset="0"/>
              <a:ea typeface="Times New Roman" panose="02020603050405020304" pitchFamily="18" charset="0"/>
              <a:cs typeface="Times New Roman" panose="02020603050405020304" pitchFamily="18" charset="0"/>
            </a:endParaRPr>
          </a:p>
          <a:p>
            <a:pPr marL="0" indent="0">
              <a:buNone/>
            </a:pPr>
            <a:endParaRPr lang="en-AU" dirty="0"/>
          </a:p>
        </p:txBody>
      </p:sp>
      <p:sp>
        <p:nvSpPr>
          <p:cNvPr id="4" name="Title 1">
            <a:extLst>
              <a:ext uri="{FF2B5EF4-FFF2-40B4-BE49-F238E27FC236}">
                <a16:creationId xmlns:a16="http://schemas.microsoft.com/office/drawing/2014/main" xmlns="" id="{BD483AFD-4879-4828-800D-F8EEB9EF01B9}"/>
              </a:ext>
            </a:extLst>
          </p:cNvPr>
          <p:cNvSpPr>
            <a:spLocks noGrp="1"/>
          </p:cNvSpPr>
          <p:nvPr>
            <p:ph type="title"/>
          </p:nvPr>
        </p:nvSpPr>
        <p:spPr>
          <a:xfrm>
            <a:off x="542365" y="-199651"/>
            <a:ext cx="10515600" cy="1325563"/>
          </a:xfrm>
        </p:spPr>
        <p:txBody>
          <a:bodyPr>
            <a:normAutofit/>
          </a:bodyPr>
          <a:lstStyle/>
          <a:p>
            <a:r>
              <a:rPr lang="en-US" sz="3600" b="1" dirty="0">
                <a:solidFill>
                  <a:srgbClr val="002060"/>
                </a:solidFill>
                <a:latin typeface="Times New Roman" panose="02020603050405020304" pitchFamily="18" charset="0"/>
                <a:cs typeface="Times New Roman" panose="02020603050405020304" pitchFamily="18" charset="0"/>
              </a:rPr>
              <a:t>INVESTMENT DECISION </a:t>
            </a:r>
            <a:r>
              <a:rPr lang="en-US" sz="3600" b="1" dirty="0" smtClean="0">
                <a:solidFill>
                  <a:srgbClr val="002060"/>
                </a:solidFill>
                <a:latin typeface="Times New Roman" panose="02020603050405020304" pitchFamily="18" charset="0"/>
                <a:cs typeface="Times New Roman" panose="02020603050405020304" pitchFamily="18" charset="0"/>
              </a:rPr>
              <a:t>CRITERIA </a:t>
            </a:r>
            <a:r>
              <a:rPr lang="en-US" sz="3600" b="1" dirty="0">
                <a:solidFill>
                  <a:srgbClr val="002060"/>
                </a:solidFill>
                <a:latin typeface="Times New Roman" panose="02020603050405020304" pitchFamily="18" charset="0"/>
                <a:cs typeface="Times New Roman" panose="02020603050405020304" pitchFamily="18" charset="0"/>
              </a:rPr>
              <a:t>(Cont’d…)</a:t>
            </a:r>
            <a:r>
              <a:rPr lang="en-US" sz="3600" b="1" dirty="0" smtClean="0">
                <a:solidFill>
                  <a:srgbClr val="002060"/>
                </a:solidFill>
                <a:latin typeface="Times New Roman" panose="02020603050405020304" pitchFamily="18" charset="0"/>
                <a:cs typeface="Times New Roman" panose="02020603050405020304" pitchFamily="18" charset="0"/>
              </a:rPr>
              <a:t>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0379937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5811" y="1083515"/>
            <a:ext cx="9193306" cy="5303838"/>
          </a:xfrm>
        </p:spPr>
        <p:txBody>
          <a:bodyPr/>
          <a:lstStyle/>
          <a:p>
            <a:pPr marL="0" indent="0">
              <a:buNone/>
            </a:pPr>
            <a:r>
              <a:rPr lang="en-AU" b="1" dirty="0">
                <a:solidFill>
                  <a:srgbClr val="C00000"/>
                </a:solidFill>
                <a:latin typeface="Times New Roman" panose="02020603050405020304" pitchFamily="18" charset="0"/>
                <a:cs typeface="Times New Roman" panose="02020603050405020304" pitchFamily="18" charset="0"/>
              </a:rPr>
              <a:t>Net Present Value </a:t>
            </a:r>
            <a:r>
              <a:rPr lang="en-AU" b="1" dirty="0" smtClean="0">
                <a:solidFill>
                  <a:srgbClr val="C00000"/>
                </a:solidFill>
                <a:latin typeface="Times New Roman" panose="02020603050405020304" pitchFamily="18" charset="0"/>
                <a:cs typeface="Times New Roman" panose="02020603050405020304" pitchFamily="18" charset="0"/>
              </a:rPr>
              <a:t>(NPV) Method </a:t>
            </a:r>
            <a:endParaRPr lang="en-AU" b="1" dirty="0">
              <a:solidFill>
                <a:srgbClr val="C00000"/>
              </a:solidFill>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It is one of the discounted cash flow techniques. It recognizes the time value of the money. </a:t>
            </a: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In this method, first, the present value of the cash inflow and the present value of cash out flow are computed separately. NPV is the difference between these two present values. </a:t>
            </a:r>
            <a:endParaRPr lang="en-US"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a:solidFill>
                  <a:srgbClr val="C00000"/>
                </a:solidFill>
                <a:latin typeface="Times New Roman" panose="02020603050405020304" pitchFamily="18" charset="0"/>
                <a:cs typeface="Times New Roman" panose="02020603050405020304" pitchFamily="18" charset="0"/>
              </a:rPr>
              <a:t>NPV = PV of cash inflow – PV of cash out </a:t>
            </a:r>
            <a:r>
              <a:rPr lang="en-US" b="1" dirty="0" smtClean="0">
                <a:solidFill>
                  <a:srgbClr val="C00000"/>
                </a:solidFill>
                <a:latin typeface="Times New Roman" panose="02020603050405020304" pitchFamily="18" charset="0"/>
                <a:cs typeface="Times New Roman" panose="02020603050405020304" pitchFamily="18" charset="0"/>
              </a:rPr>
              <a:t>flow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If the result is positive, the project is accepted and </a:t>
            </a:r>
            <a:r>
              <a:rPr lang="en-US" b="1" dirty="0" smtClean="0">
                <a:latin typeface="Times New Roman" panose="02020603050405020304" pitchFamily="18" charset="0"/>
                <a:cs typeface="Times New Roman" panose="02020603050405020304" pitchFamily="18" charset="0"/>
              </a:rPr>
              <a:t>if </a:t>
            </a:r>
            <a:r>
              <a:rPr lang="en-US" b="1" dirty="0">
                <a:latin typeface="Times New Roman" panose="02020603050405020304" pitchFamily="18" charset="0"/>
                <a:cs typeface="Times New Roman" panose="02020603050405020304" pitchFamily="18" charset="0"/>
              </a:rPr>
              <a:t>the result is negative, the project is rejected. </a:t>
            </a: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sz="2600"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sz="2600" b="1" dirty="0">
              <a:latin typeface="Times New Roman" panose="02020603050405020304" pitchFamily="18" charset="0"/>
              <a:cs typeface="Times New Roman" panose="02020603050405020304" pitchFamily="18" charset="0"/>
            </a:endParaRPr>
          </a:p>
        </p:txBody>
      </p:sp>
      <p:sp>
        <p:nvSpPr>
          <p:cNvPr id="4" name="Title 1">
            <a:extLst>
              <a:ext uri="{FF2B5EF4-FFF2-40B4-BE49-F238E27FC236}">
                <a16:creationId xmlns:a16="http://schemas.microsoft.com/office/drawing/2014/main" xmlns="" id="{BD483AFD-4879-4828-800D-F8EEB9EF01B9}"/>
              </a:ext>
            </a:extLst>
          </p:cNvPr>
          <p:cNvSpPr>
            <a:spLocks noGrp="1"/>
          </p:cNvSpPr>
          <p:nvPr>
            <p:ph type="title"/>
          </p:nvPr>
        </p:nvSpPr>
        <p:spPr>
          <a:xfrm>
            <a:off x="838200" y="0"/>
            <a:ext cx="10515600" cy="1325563"/>
          </a:xfrm>
        </p:spPr>
        <p:txBody>
          <a:bodyPr>
            <a:normAutofit/>
          </a:bodyPr>
          <a:lstStyle/>
          <a:p>
            <a:r>
              <a:rPr lang="en-US" sz="3600" b="1" dirty="0">
                <a:solidFill>
                  <a:srgbClr val="002060"/>
                </a:solidFill>
                <a:latin typeface="Times New Roman" panose="02020603050405020304" pitchFamily="18" charset="0"/>
                <a:cs typeface="Times New Roman" panose="02020603050405020304" pitchFamily="18" charset="0"/>
              </a:rPr>
              <a:t>INVESTMENT DECISION </a:t>
            </a:r>
            <a:r>
              <a:rPr lang="en-US" sz="3600" b="1" dirty="0" smtClean="0">
                <a:solidFill>
                  <a:srgbClr val="002060"/>
                </a:solidFill>
                <a:latin typeface="Times New Roman" panose="02020603050405020304" pitchFamily="18" charset="0"/>
                <a:cs typeface="Times New Roman" panose="02020603050405020304" pitchFamily="18" charset="0"/>
              </a:rPr>
              <a:t>CRITERIA </a:t>
            </a:r>
            <a:r>
              <a:rPr lang="en-US" sz="3600" b="1" dirty="0">
                <a:solidFill>
                  <a:srgbClr val="002060"/>
                </a:solidFill>
                <a:latin typeface="Times New Roman" panose="02020603050405020304" pitchFamily="18" charset="0"/>
                <a:cs typeface="Times New Roman" panose="02020603050405020304" pitchFamily="18" charset="0"/>
              </a:rPr>
              <a:t>(Cont’d…)</a:t>
            </a:r>
            <a:r>
              <a:rPr lang="en-US" sz="3600" b="1" dirty="0" smtClean="0">
                <a:solidFill>
                  <a:srgbClr val="002060"/>
                </a:solidFill>
                <a:latin typeface="Times New Roman" panose="02020603050405020304" pitchFamily="18" charset="0"/>
                <a:cs typeface="Times New Roman" panose="02020603050405020304" pitchFamily="18" charset="0"/>
              </a:rPr>
              <a:t>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318893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1395318"/>
            <a:ext cx="9309847" cy="5126506"/>
          </a:xfrm>
        </p:spPr>
        <p:txBody>
          <a:bodyPr>
            <a:normAutofit/>
          </a:bodyPr>
          <a:lstStyle/>
          <a:p>
            <a:pPr marL="0" indent="0">
              <a:buNone/>
            </a:pPr>
            <a:r>
              <a:rPr lang="en-US" b="1" dirty="0">
                <a:solidFill>
                  <a:srgbClr val="C00000"/>
                </a:solidFill>
                <a:latin typeface="Times New Roman" panose="02020603050405020304" pitchFamily="18" charset="0"/>
                <a:cs typeface="Times New Roman" panose="02020603050405020304" pitchFamily="18" charset="0"/>
              </a:rPr>
              <a:t>Internal Rate of Return (IRR) </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The </a:t>
            </a:r>
            <a:r>
              <a:rPr lang="en-US" b="1" dirty="0">
                <a:latin typeface="Times New Roman" panose="02020603050405020304" pitchFamily="18" charset="0"/>
                <a:cs typeface="Times New Roman" panose="02020603050405020304" pitchFamily="18" charset="0"/>
              </a:rPr>
              <a:t>Internal Rate of Return can be defined as that rate which equates the present value of cash inflow with the present value of cash outflow of an investment. </a:t>
            </a:r>
            <a:endParaRPr lang="en-US" b="1" dirty="0" smtClean="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In </a:t>
            </a:r>
            <a:r>
              <a:rPr lang="en-US" b="1" dirty="0">
                <a:latin typeface="Times New Roman" panose="02020603050405020304" pitchFamily="18" charset="0"/>
                <a:cs typeface="Times New Roman" panose="02020603050405020304" pitchFamily="18" charset="0"/>
              </a:rPr>
              <a:t>other words, it is that rate at which the Net Present Value (NPV) is </a:t>
            </a:r>
            <a:r>
              <a:rPr lang="en-US" b="1" dirty="0" smtClean="0">
                <a:latin typeface="Times New Roman" panose="02020603050405020304" pitchFamily="18" charset="0"/>
                <a:cs typeface="Times New Roman" panose="02020603050405020304" pitchFamily="18" charset="0"/>
              </a:rPr>
              <a:t>zero. </a:t>
            </a:r>
          </a:p>
          <a:p>
            <a:pPr algn="just">
              <a:buFont typeface="Wingdings" panose="05000000000000000000" pitchFamily="2" charset="2"/>
              <a:buChar char="Ø"/>
            </a:pPr>
            <a:r>
              <a:rPr lang="en-US" b="1" dirty="0">
                <a:solidFill>
                  <a:srgbClr val="FF0000"/>
                </a:solidFill>
                <a:latin typeface="Times New Roman" panose="02020603050405020304" pitchFamily="18" charset="0"/>
                <a:cs typeface="Times New Roman" panose="02020603050405020304" pitchFamily="18" charset="0"/>
              </a:rPr>
              <a:t>Accept</a:t>
            </a:r>
            <a:r>
              <a:rPr lang="en-US" b="1" dirty="0">
                <a:latin typeface="Times New Roman" panose="02020603050405020304" pitchFamily="18" charset="0"/>
                <a:cs typeface="Times New Roman" panose="02020603050405020304" pitchFamily="18" charset="0"/>
              </a:rPr>
              <a:t>, if IRR is more than normal bank rate or investors' rate </a:t>
            </a:r>
            <a:r>
              <a:rPr lang="en-US" b="1" dirty="0">
                <a:solidFill>
                  <a:srgbClr val="FF0000"/>
                </a:solidFill>
                <a:latin typeface="Times New Roman" panose="02020603050405020304" pitchFamily="18" charset="0"/>
                <a:cs typeface="Times New Roman" panose="02020603050405020304" pitchFamily="18" charset="0"/>
              </a:rPr>
              <a:t>(IRR≥MARR)</a:t>
            </a:r>
            <a:endParaRPr lang="en-AU" b="1" dirty="0">
              <a:solidFill>
                <a:srgbClr val="FF0000"/>
              </a:solidFill>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US" b="1" dirty="0">
                <a:solidFill>
                  <a:srgbClr val="FF0000"/>
                </a:solidFill>
                <a:latin typeface="Times New Roman" panose="02020603050405020304" pitchFamily="18" charset="0"/>
                <a:cs typeface="Times New Roman" panose="02020603050405020304" pitchFamily="18" charset="0"/>
              </a:rPr>
              <a:t>Reject</a:t>
            </a:r>
            <a:r>
              <a:rPr lang="en-US" b="1" dirty="0">
                <a:latin typeface="Times New Roman" panose="02020603050405020304" pitchFamily="18" charset="0"/>
                <a:cs typeface="Times New Roman" panose="02020603050405020304" pitchFamily="18" charset="0"/>
              </a:rPr>
              <a:t>, if IRR is less than normal bank rate or investors' rate. </a:t>
            </a:r>
            <a:r>
              <a:rPr lang="en-US" b="1" dirty="0">
                <a:solidFill>
                  <a:srgbClr val="FF0000"/>
                </a:solidFill>
                <a:latin typeface="Times New Roman" panose="02020603050405020304" pitchFamily="18" charset="0"/>
                <a:cs typeface="Times New Roman" panose="02020603050405020304" pitchFamily="18" charset="0"/>
              </a:rPr>
              <a:t>(</a:t>
            </a:r>
            <a:r>
              <a:rPr lang="en-US" b="1" dirty="0" smtClean="0">
                <a:solidFill>
                  <a:srgbClr val="FF0000"/>
                </a:solidFill>
                <a:latin typeface="Times New Roman" panose="02020603050405020304" pitchFamily="18" charset="0"/>
                <a:cs typeface="Times New Roman" panose="02020603050405020304" pitchFamily="18" charset="0"/>
              </a:rPr>
              <a:t>IRR≤MARR</a:t>
            </a:r>
            <a:r>
              <a:rPr lang="en-US" b="1" dirty="0">
                <a:solidFill>
                  <a:srgbClr val="FF0000"/>
                </a:solidFill>
                <a:latin typeface="Times New Roman" panose="02020603050405020304" pitchFamily="18" charset="0"/>
                <a:cs typeface="Times New Roman" panose="02020603050405020304" pitchFamily="18" charset="0"/>
              </a:rPr>
              <a:t>)</a:t>
            </a:r>
            <a:endParaRPr lang="en-AU" b="1" dirty="0">
              <a:solidFill>
                <a:srgbClr val="FF0000"/>
              </a:solidFill>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
        <p:nvSpPr>
          <p:cNvPr id="4" name="Title 1">
            <a:extLst>
              <a:ext uri="{FF2B5EF4-FFF2-40B4-BE49-F238E27FC236}">
                <a16:creationId xmlns:a16="http://schemas.microsoft.com/office/drawing/2014/main" xmlns="" id="{BD483AFD-4879-4828-800D-F8EEB9EF01B9}"/>
              </a:ext>
            </a:extLst>
          </p:cNvPr>
          <p:cNvSpPr>
            <a:spLocks noGrp="1"/>
          </p:cNvSpPr>
          <p:nvPr>
            <p:ph type="title"/>
          </p:nvPr>
        </p:nvSpPr>
        <p:spPr>
          <a:xfrm>
            <a:off x="770965" y="0"/>
            <a:ext cx="10515600" cy="1325563"/>
          </a:xfrm>
        </p:spPr>
        <p:txBody>
          <a:bodyPr>
            <a:normAutofit/>
          </a:bodyPr>
          <a:lstStyle/>
          <a:p>
            <a:r>
              <a:rPr lang="en-US" sz="3600" b="1" dirty="0">
                <a:solidFill>
                  <a:srgbClr val="002060"/>
                </a:solidFill>
                <a:latin typeface="Times New Roman" panose="02020603050405020304" pitchFamily="18" charset="0"/>
                <a:cs typeface="Times New Roman" panose="02020603050405020304" pitchFamily="18" charset="0"/>
              </a:rPr>
              <a:t>INVESTMENT DECISION </a:t>
            </a:r>
            <a:r>
              <a:rPr lang="en-US" sz="3600" b="1" dirty="0" smtClean="0">
                <a:solidFill>
                  <a:srgbClr val="002060"/>
                </a:solidFill>
                <a:latin typeface="Times New Roman" panose="02020603050405020304" pitchFamily="18" charset="0"/>
                <a:cs typeface="Times New Roman" panose="02020603050405020304" pitchFamily="18" charset="0"/>
              </a:rPr>
              <a:t>CRITERIA </a:t>
            </a:r>
            <a:r>
              <a:rPr lang="en-US" sz="3600" b="1" dirty="0">
                <a:solidFill>
                  <a:srgbClr val="002060"/>
                </a:solidFill>
                <a:latin typeface="Times New Roman" panose="02020603050405020304" pitchFamily="18" charset="0"/>
                <a:cs typeface="Times New Roman" panose="02020603050405020304" pitchFamily="18" charset="0"/>
              </a:rPr>
              <a:t>(Cont’d…)</a:t>
            </a:r>
            <a:r>
              <a:rPr lang="en-US" sz="3600" b="1" dirty="0" smtClean="0">
                <a:solidFill>
                  <a:srgbClr val="002060"/>
                </a:solidFill>
                <a:latin typeface="Times New Roman" panose="02020603050405020304" pitchFamily="18" charset="0"/>
                <a:cs typeface="Times New Roman" panose="02020603050405020304" pitchFamily="18" charset="0"/>
              </a:rPr>
              <a:t>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526649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8577" y="1556683"/>
            <a:ext cx="9327776" cy="5005482"/>
          </a:xfrm>
        </p:spPr>
        <p:txBody>
          <a:bodyPr>
            <a:normAutofit/>
          </a:bodyPr>
          <a:lstStyle/>
          <a:p>
            <a:pPr marL="0" indent="0">
              <a:buNone/>
            </a:pPr>
            <a:r>
              <a:rPr lang="en-AU" b="1" dirty="0">
                <a:solidFill>
                  <a:srgbClr val="C00000"/>
                </a:solidFill>
                <a:latin typeface="Times New Roman" panose="02020603050405020304" pitchFamily="18" charset="0"/>
                <a:cs typeface="Times New Roman" panose="02020603050405020304" pitchFamily="18" charset="0"/>
              </a:rPr>
              <a:t>Profitability Index or Benefit Cost (B/C) </a:t>
            </a:r>
            <a:r>
              <a:rPr lang="en-AU" b="1" dirty="0" smtClean="0">
                <a:solidFill>
                  <a:srgbClr val="C00000"/>
                </a:solidFill>
                <a:latin typeface="Times New Roman" panose="02020603050405020304" pitchFamily="18" charset="0"/>
                <a:cs typeface="Times New Roman" panose="02020603050405020304" pitchFamily="18" charset="0"/>
              </a:rPr>
              <a:t>ratio </a:t>
            </a:r>
          </a:p>
          <a:p>
            <a:pPr algn="just">
              <a:lnSpc>
                <a:spcPct val="10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Profitability index (or B/C ratio) is the ratio of the present value of the future cash inflow at the required rate of return to the present value of cash outflow.</a:t>
            </a:r>
            <a:endParaRPr lang="en-AU" b="1" dirty="0">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Profitability index (or B/C ratio) = (PV of future cash inflow) / (PV of investment). </a:t>
            </a:r>
          </a:p>
          <a:p>
            <a:pPr algn="just">
              <a:buFont typeface="Wingdings" panose="05000000000000000000" pitchFamily="2" charset="2"/>
              <a:buChar char="Ø"/>
            </a:pPr>
            <a:r>
              <a:rPr lang="en-US" b="1" dirty="0" smtClean="0">
                <a:solidFill>
                  <a:srgbClr val="FF0000"/>
                </a:solidFill>
                <a:latin typeface="Times New Roman" panose="02020603050405020304" pitchFamily="18" charset="0"/>
                <a:cs typeface="Times New Roman" panose="02020603050405020304" pitchFamily="18" charset="0"/>
              </a:rPr>
              <a:t>Accept</a:t>
            </a:r>
            <a:r>
              <a:rPr lang="en-US" b="1" dirty="0" smtClean="0">
                <a:latin typeface="Times New Roman" panose="02020603050405020304" pitchFamily="18" charset="0"/>
                <a:cs typeface="Times New Roman" panose="02020603050405020304" pitchFamily="18" charset="0"/>
              </a:rPr>
              <a:t>, if PI or B/C ratio is more than one </a:t>
            </a:r>
            <a:r>
              <a:rPr lang="en-US" b="1" dirty="0" smtClean="0">
                <a:solidFill>
                  <a:srgbClr val="FF0000"/>
                </a:solidFill>
                <a:latin typeface="Times New Roman" panose="02020603050405020304" pitchFamily="18" charset="0"/>
                <a:cs typeface="Times New Roman" panose="02020603050405020304" pitchFamily="18" charset="0"/>
              </a:rPr>
              <a:t>(BCR ≥1)</a:t>
            </a:r>
            <a:endParaRPr lang="en-AU" b="1" dirty="0" smtClean="0">
              <a:solidFill>
                <a:srgbClr val="FF0000"/>
              </a:solidFill>
              <a:latin typeface="Times New Roman" panose="02020603050405020304" pitchFamily="18" charset="0"/>
              <a:cs typeface="Times New Roman" panose="02020603050405020304" pitchFamily="18" charset="0"/>
            </a:endParaRPr>
          </a:p>
          <a:p>
            <a:pPr algn="just">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Reject, if PI or B/C ratio is less than one </a:t>
            </a:r>
            <a:r>
              <a:rPr lang="en-US" b="1" dirty="0" smtClean="0">
                <a:solidFill>
                  <a:srgbClr val="FF0000"/>
                </a:solidFill>
                <a:latin typeface="Times New Roman" panose="02020603050405020304" pitchFamily="18" charset="0"/>
                <a:cs typeface="Times New Roman" panose="02020603050405020304" pitchFamily="18" charset="0"/>
              </a:rPr>
              <a:t>(BCR ≤1)</a:t>
            </a:r>
            <a:endParaRPr lang="en-AU" b="1" dirty="0" smtClean="0">
              <a:solidFill>
                <a:srgbClr val="FF0000"/>
              </a:solidFill>
              <a:latin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endParaRPr lang="en-AU" b="1" dirty="0" smtClean="0">
              <a:latin typeface="Times New Roman" panose="02020603050405020304" pitchFamily="18" charset="0"/>
              <a:cs typeface="Times New Roman" panose="02020603050405020304" pitchFamily="18" charset="0"/>
            </a:endParaRPr>
          </a:p>
          <a:p>
            <a:pPr marL="0" indent="0">
              <a:buNone/>
            </a:pPr>
            <a:r>
              <a:rPr lang="en-AU" b="1" dirty="0" smtClean="0">
                <a:solidFill>
                  <a:srgbClr val="C00000"/>
                </a:solidFill>
                <a:latin typeface="Times New Roman" panose="02020603050405020304" pitchFamily="18" charset="0"/>
                <a:cs typeface="Times New Roman" panose="02020603050405020304" pitchFamily="18" charset="0"/>
              </a:rPr>
              <a:t> </a:t>
            </a:r>
            <a:endParaRPr lang="en-AU" b="1" dirty="0">
              <a:solidFill>
                <a:srgbClr val="C00000"/>
              </a:solidFill>
              <a:latin typeface="Times New Roman" panose="02020603050405020304" pitchFamily="18" charset="0"/>
              <a:cs typeface="Times New Roman" panose="02020603050405020304" pitchFamily="18" charset="0"/>
            </a:endParaRPr>
          </a:p>
        </p:txBody>
      </p:sp>
      <p:sp>
        <p:nvSpPr>
          <p:cNvPr id="4" name="Title 1">
            <a:extLst>
              <a:ext uri="{FF2B5EF4-FFF2-40B4-BE49-F238E27FC236}">
                <a16:creationId xmlns:a16="http://schemas.microsoft.com/office/drawing/2014/main" xmlns="" id="{BD483AFD-4879-4828-800D-F8EEB9EF01B9}"/>
              </a:ext>
            </a:extLst>
          </p:cNvPr>
          <p:cNvSpPr>
            <a:spLocks noGrp="1"/>
          </p:cNvSpPr>
          <p:nvPr>
            <p:ph type="title"/>
          </p:nvPr>
        </p:nvSpPr>
        <p:spPr/>
        <p:txBody>
          <a:bodyPr>
            <a:normAutofit/>
          </a:bodyPr>
          <a:lstStyle/>
          <a:p>
            <a:r>
              <a:rPr lang="en-US" sz="3600" b="1" dirty="0">
                <a:solidFill>
                  <a:srgbClr val="002060"/>
                </a:solidFill>
                <a:latin typeface="Times New Roman" panose="02020603050405020304" pitchFamily="18" charset="0"/>
                <a:cs typeface="Times New Roman" panose="02020603050405020304" pitchFamily="18" charset="0"/>
              </a:rPr>
              <a:t>INVESTMENT DECISION </a:t>
            </a:r>
            <a:r>
              <a:rPr lang="en-US" sz="3600" b="1" dirty="0" smtClean="0">
                <a:solidFill>
                  <a:srgbClr val="002060"/>
                </a:solidFill>
                <a:latin typeface="Times New Roman" panose="02020603050405020304" pitchFamily="18" charset="0"/>
                <a:cs typeface="Times New Roman" panose="02020603050405020304" pitchFamily="18" charset="0"/>
              </a:rPr>
              <a:t>CRITERIA </a:t>
            </a:r>
            <a:r>
              <a:rPr lang="en-US" sz="3600" b="1" dirty="0">
                <a:solidFill>
                  <a:srgbClr val="002060"/>
                </a:solidFill>
                <a:latin typeface="Times New Roman" panose="02020603050405020304" pitchFamily="18" charset="0"/>
                <a:cs typeface="Times New Roman" panose="02020603050405020304" pitchFamily="18" charset="0"/>
              </a:rPr>
              <a:t>(Cont’d…)</a:t>
            </a:r>
            <a:r>
              <a:rPr lang="en-US" sz="3600" b="1" dirty="0" smtClean="0">
                <a:solidFill>
                  <a:srgbClr val="002060"/>
                </a:solidFill>
                <a:latin typeface="Times New Roman" panose="02020603050405020304" pitchFamily="18" charset="0"/>
                <a:cs typeface="Times New Roman" panose="02020603050405020304" pitchFamily="18" charset="0"/>
              </a:rPr>
              <a:t> </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26819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6871"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EXAMPLE OF ARR </a:t>
            </a:r>
          </a:p>
        </p:txBody>
      </p:sp>
      <p:sp>
        <p:nvSpPr>
          <p:cNvPr id="3" name="Content Placeholder 2"/>
          <p:cNvSpPr>
            <a:spLocks noGrp="1"/>
          </p:cNvSpPr>
          <p:nvPr>
            <p:ph idx="1"/>
          </p:nvPr>
        </p:nvSpPr>
        <p:spPr>
          <a:xfrm>
            <a:off x="488575" y="1191092"/>
            <a:ext cx="10515600" cy="5317284"/>
          </a:xfrm>
        </p:spPr>
        <p:txBody>
          <a:bodyPr/>
          <a:lstStyle/>
          <a:p>
            <a:pPr marL="0" indent="0" algn="just">
              <a:lnSpc>
                <a:spcPct val="100000"/>
              </a:lnSpc>
              <a:buNone/>
            </a:pPr>
            <a:r>
              <a:rPr lang="en-US" b="1" dirty="0">
                <a:latin typeface="Times New Roman" panose="02020603050405020304" pitchFamily="18" charset="0"/>
                <a:cs typeface="Times New Roman" panose="02020603050405020304" pitchFamily="18" charset="0"/>
              </a:rPr>
              <a:t>A project costs </a:t>
            </a: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50,000 and has a scrap value of </a:t>
            </a: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10,000. Its stream of income before depreciation and taxes during first year through five years is </a:t>
            </a: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10,000, </a:t>
            </a: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12,000, </a:t>
            </a: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14000, </a:t>
            </a:r>
            <a:r>
              <a:rPr lang="en-US" b="1" dirty="0" smtClean="0">
                <a:latin typeface="Times New Roman" panose="02020603050405020304" pitchFamily="18" charset="0"/>
                <a:cs typeface="Times New Roman" panose="02020603050405020304" pitchFamily="18" charset="0"/>
              </a:rPr>
              <a:t>$16000 </a:t>
            </a:r>
            <a:r>
              <a:rPr lang="en-US" b="1" dirty="0">
                <a:latin typeface="Times New Roman" panose="02020603050405020304" pitchFamily="18" charset="0"/>
                <a:cs typeface="Times New Roman" panose="02020603050405020304" pitchFamily="18" charset="0"/>
              </a:rPr>
              <a:t>and </a:t>
            </a: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20,000. Assume 50% tax rate depreciation on straight line basis. Calculate ARR of the project. </a:t>
            </a:r>
            <a:endParaRPr lang="en-AU" b="1" dirty="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Initial investment = $</a:t>
            </a: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50,000</a:t>
            </a:r>
            <a:endParaRPr lang="en-AU" b="1" dirty="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Scrap value = $</a:t>
            </a: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10000</a:t>
            </a:r>
            <a:endParaRPr lang="en-AU" b="1" dirty="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Total depreciation = $</a:t>
            </a:r>
            <a:r>
              <a:rPr lang="en-US" b="1" dirty="0" smtClean="0">
                <a:latin typeface="Times New Roman" panose="02020603050405020304" pitchFamily="18" charset="0"/>
                <a:cs typeface="Times New Roman" panose="02020603050405020304" pitchFamily="18" charset="0"/>
              </a:rPr>
              <a:t> 50,000 - </a:t>
            </a:r>
            <a:r>
              <a:rPr lang="en-US" b="1" dirty="0">
                <a:latin typeface="Times New Roman" panose="02020603050405020304" pitchFamily="18" charset="0"/>
                <a:cs typeface="Times New Roman" panose="02020603050405020304" pitchFamily="18" charset="0"/>
              </a:rPr>
              <a:t>$</a:t>
            </a: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10000 = $</a:t>
            </a: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40,000</a:t>
            </a:r>
            <a:endParaRPr lang="en-AU" b="1" dirty="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Number of Year = 5 years</a:t>
            </a:r>
            <a:r>
              <a:rPr lang="en-US" b="1" dirty="0" smtClean="0">
                <a:latin typeface="Times New Roman" panose="02020603050405020304" pitchFamily="18" charset="0"/>
                <a:cs typeface="Times New Roman" panose="02020603050405020304" pitchFamily="18" charset="0"/>
              </a:rPr>
              <a:t>.</a:t>
            </a:r>
          </a:p>
          <a:p>
            <a:pPr>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Depreciation per year = 40000/5 = $</a:t>
            </a: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8000</a:t>
            </a:r>
            <a:endParaRPr lang="en-AU" b="1" dirty="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a:p>
            <a:pPr marL="0" indent="0" algn="just">
              <a:lnSpc>
                <a:spcPct val="100000"/>
              </a:lnSpc>
              <a:buNone/>
            </a:pP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9229265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3147781458"/>
              </p:ext>
            </p:extLst>
          </p:nvPr>
        </p:nvGraphicFramePr>
        <p:xfrm>
          <a:off x="1000665" y="954881"/>
          <a:ext cx="9153045" cy="2737964"/>
        </p:xfrm>
        <a:graphic>
          <a:graphicData uri="http://schemas.openxmlformats.org/drawingml/2006/table">
            <a:tbl>
              <a:tblPr firstRow="1" firstCol="1" bandRow="1">
                <a:tableStyleId>{5C22544A-7EE6-4342-B048-85BDC9FD1C3A}</a:tableStyleId>
              </a:tblPr>
              <a:tblGrid>
                <a:gridCol w="3700731"/>
                <a:gridCol w="1085797"/>
                <a:gridCol w="1141160"/>
                <a:gridCol w="1034175"/>
                <a:gridCol w="1117385"/>
                <a:gridCol w="1073797"/>
              </a:tblGrid>
              <a:tr h="445547">
                <a:tc>
                  <a:txBody>
                    <a:bodyPr/>
                    <a:lstStyle/>
                    <a:p>
                      <a:pPr algn="just">
                        <a:lnSpc>
                          <a:spcPct val="115000"/>
                        </a:lnSpc>
                      </a:pPr>
                      <a:r>
                        <a:rPr lang="en-US" sz="2400" b="1" dirty="0">
                          <a:effectLst/>
                          <a:latin typeface="Times New Roman" panose="02020603050405020304" pitchFamily="18" charset="0"/>
                          <a:cs typeface="Times New Roman" panose="02020603050405020304" pitchFamily="18" charset="0"/>
                        </a:rPr>
                        <a:t> </a:t>
                      </a:r>
                      <a:endParaRPr lang="en-AU"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pPr>
                      <a:r>
                        <a:rPr lang="en-US" sz="2400" b="1">
                          <a:effectLst/>
                          <a:latin typeface="Times New Roman" panose="02020603050405020304" pitchFamily="18" charset="0"/>
                          <a:cs typeface="Times New Roman" panose="02020603050405020304" pitchFamily="18" charset="0"/>
                        </a:rPr>
                        <a:t>Year 1</a:t>
                      </a:r>
                      <a:endParaRPr lang="en-AU" sz="2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pPr>
                      <a:r>
                        <a:rPr lang="en-US" sz="2400" b="1">
                          <a:effectLst/>
                          <a:latin typeface="Times New Roman" panose="02020603050405020304" pitchFamily="18" charset="0"/>
                          <a:cs typeface="Times New Roman" panose="02020603050405020304" pitchFamily="18" charset="0"/>
                        </a:rPr>
                        <a:t>Year 2</a:t>
                      </a:r>
                      <a:endParaRPr lang="en-AU" sz="2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pPr>
                      <a:r>
                        <a:rPr lang="en-US" sz="2400" b="1">
                          <a:effectLst/>
                          <a:latin typeface="Times New Roman" panose="02020603050405020304" pitchFamily="18" charset="0"/>
                          <a:cs typeface="Times New Roman" panose="02020603050405020304" pitchFamily="18" charset="0"/>
                        </a:rPr>
                        <a:t>Year 3</a:t>
                      </a:r>
                      <a:endParaRPr lang="en-AU" sz="2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pPr>
                      <a:r>
                        <a:rPr lang="en-US" sz="2400" b="1">
                          <a:effectLst/>
                          <a:latin typeface="Times New Roman" panose="02020603050405020304" pitchFamily="18" charset="0"/>
                          <a:cs typeface="Times New Roman" panose="02020603050405020304" pitchFamily="18" charset="0"/>
                        </a:rPr>
                        <a:t>Year 4</a:t>
                      </a:r>
                      <a:endParaRPr lang="en-AU" sz="2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pPr>
                      <a:r>
                        <a:rPr lang="en-US" sz="2400" b="1">
                          <a:effectLst/>
                          <a:latin typeface="Times New Roman" panose="02020603050405020304" pitchFamily="18" charset="0"/>
                          <a:cs typeface="Times New Roman" panose="02020603050405020304" pitchFamily="18" charset="0"/>
                        </a:rPr>
                        <a:t>Year 5</a:t>
                      </a:r>
                      <a:endParaRPr lang="en-AU" sz="2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r>
              <a:tr h="445547">
                <a:tc>
                  <a:txBody>
                    <a:bodyPr/>
                    <a:lstStyle/>
                    <a:p>
                      <a:pPr algn="just">
                        <a:lnSpc>
                          <a:spcPct val="115000"/>
                        </a:lnSpc>
                      </a:pPr>
                      <a:r>
                        <a:rPr lang="en-US" sz="2400" b="1" dirty="0">
                          <a:effectLst/>
                          <a:latin typeface="Times New Roman" panose="02020603050405020304" pitchFamily="18" charset="0"/>
                          <a:cs typeface="Times New Roman" panose="02020603050405020304" pitchFamily="18" charset="0"/>
                        </a:rPr>
                        <a:t>(a)Income </a:t>
                      </a:r>
                      <a:r>
                        <a:rPr lang="en-US" sz="2400" b="1" dirty="0" smtClean="0">
                          <a:effectLst/>
                          <a:latin typeface="Times New Roman" panose="02020603050405020304" pitchFamily="18" charset="0"/>
                          <a:cs typeface="Times New Roman" panose="02020603050405020304" pitchFamily="18" charset="0"/>
                        </a:rPr>
                        <a:t>($)</a:t>
                      </a:r>
                      <a:endParaRPr lang="en-AU"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pPr>
                      <a:r>
                        <a:rPr lang="en-US" sz="2400" b="1">
                          <a:effectLst/>
                          <a:latin typeface="Times New Roman" panose="02020603050405020304" pitchFamily="18" charset="0"/>
                          <a:cs typeface="Times New Roman" panose="02020603050405020304" pitchFamily="18" charset="0"/>
                        </a:rPr>
                        <a:t>10,000</a:t>
                      </a:r>
                      <a:endParaRPr lang="en-AU" sz="2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pPr>
                      <a:r>
                        <a:rPr lang="en-US" sz="2400" b="1">
                          <a:effectLst/>
                          <a:latin typeface="Times New Roman" panose="02020603050405020304" pitchFamily="18" charset="0"/>
                          <a:cs typeface="Times New Roman" panose="02020603050405020304" pitchFamily="18" charset="0"/>
                        </a:rPr>
                        <a:t>12,000</a:t>
                      </a:r>
                      <a:endParaRPr lang="en-AU" sz="2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pPr>
                      <a:r>
                        <a:rPr lang="en-US" sz="2400" b="1">
                          <a:effectLst/>
                          <a:latin typeface="Times New Roman" panose="02020603050405020304" pitchFamily="18" charset="0"/>
                          <a:cs typeface="Times New Roman" panose="02020603050405020304" pitchFamily="18" charset="0"/>
                        </a:rPr>
                        <a:t>14,000</a:t>
                      </a:r>
                      <a:endParaRPr lang="en-AU" sz="2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pPr>
                      <a:r>
                        <a:rPr lang="en-US" sz="2400" b="1">
                          <a:effectLst/>
                          <a:latin typeface="Times New Roman" panose="02020603050405020304" pitchFamily="18" charset="0"/>
                          <a:cs typeface="Times New Roman" panose="02020603050405020304" pitchFamily="18" charset="0"/>
                        </a:rPr>
                        <a:t>16,000</a:t>
                      </a:r>
                      <a:endParaRPr lang="en-AU" sz="2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pPr>
                      <a:r>
                        <a:rPr lang="en-US" sz="2400" b="1" dirty="0" smtClean="0">
                          <a:effectLst/>
                          <a:latin typeface="Times New Roman" panose="02020603050405020304" pitchFamily="18" charset="0"/>
                          <a:cs typeface="Times New Roman" panose="02020603050405020304" pitchFamily="18" charset="0"/>
                        </a:rPr>
                        <a:t>20,000</a:t>
                      </a:r>
                      <a:endParaRPr lang="en-AU"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r>
              <a:tr h="445547">
                <a:tc>
                  <a:txBody>
                    <a:bodyPr/>
                    <a:lstStyle/>
                    <a:p>
                      <a:pPr algn="just">
                        <a:lnSpc>
                          <a:spcPct val="115000"/>
                        </a:lnSpc>
                      </a:pPr>
                      <a:r>
                        <a:rPr lang="en-US" sz="2400" b="1" dirty="0">
                          <a:effectLst/>
                          <a:latin typeface="Times New Roman" panose="02020603050405020304" pitchFamily="18" charset="0"/>
                          <a:cs typeface="Times New Roman" panose="02020603050405020304" pitchFamily="18" charset="0"/>
                        </a:rPr>
                        <a:t>(b)Depreciation </a:t>
                      </a:r>
                      <a:r>
                        <a:rPr lang="en-US" sz="2400" b="1" dirty="0" smtClean="0">
                          <a:effectLst/>
                          <a:latin typeface="Times New Roman" panose="02020603050405020304" pitchFamily="18" charset="0"/>
                          <a:cs typeface="Times New Roman" panose="02020603050405020304" pitchFamily="18" charset="0"/>
                        </a:rPr>
                        <a:t>($)</a:t>
                      </a:r>
                      <a:endParaRPr lang="en-AU"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pPr>
                      <a:r>
                        <a:rPr lang="en-US" sz="2400" b="1">
                          <a:effectLst/>
                          <a:latin typeface="Times New Roman" panose="02020603050405020304" pitchFamily="18" charset="0"/>
                          <a:cs typeface="Times New Roman" panose="02020603050405020304" pitchFamily="18" charset="0"/>
                        </a:rPr>
                        <a:t>8,000</a:t>
                      </a:r>
                      <a:endParaRPr lang="en-AU" sz="2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pPr>
                      <a:r>
                        <a:rPr lang="en-US" sz="2400" b="1">
                          <a:effectLst/>
                          <a:latin typeface="Times New Roman" panose="02020603050405020304" pitchFamily="18" charset="0"/>
                          <a:cs typeface="Times New Roman" panose="02020603050405020304" pitchFamily="18" charset="0"/>
                        </a:rPr>
                        <a:t>8,000</a:t>
                      </a:r>
                      <a:endParaRPr lang="en-AU" sz="2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pPr>
                      <a:r>
                        <a:rPr lang="en-US" sz="2400" b="1">
                          <a:effectLst/>
                          <a:latin typeface="Times New Roman" panose="02020603050405020304" pitchFamily="18" charset="0"/>
                          <a:cs typeface="Times New Roman" panose="02020603050405020304" pitchFamily="18" charset="0"/>
                        </a:rPr>
                        <a:t>8,000</a:t>
                      </a:r>
                      <a:endParaRPr lang="en-AU" sz="2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pPr>
                      <a:r>
                        <a:rPr lang="en-US" sz="2400" b="1">
                          <a:effectLst/>
                          <a:latin typeface="Times New Roman" panose="02020603050405020304" pitchFamily="18" charset="0"/>
                          <a:cs typeface="Times New Roman" panose="02020603050405020304" pitchFamily="18" charset="0"/>
                        </a:rPr>
                        <a:t>8,000</a:t>
                      </a:r>
                      <a:endParaRPr lang="en-AU" sz="2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pPr>
                      <a:r>
                        <a:rPr lang="en-US" sz="2400" b="1" dirty="0" smtClean="0">
                          <a:effectLst/>
                          <a:latin typeface="Times New Roman" panose="02020603050405020304" pitchFamily="18" charset="0"/>
                          <a:cs typeface="Times New Roman" panose="02020603050405020304" pitchFamily="18" charset="0"/>
                        </a:rPr>
                        <a:t>10,000</a:t>
                      </a:r>
                      <a:endParaRPr lang="en-AU"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r>
              <a:tr h="510229">
                <a:tc>
                  <a:txBody>
                    <a:bodyPr/>
                    <a:lstStyle/>
                    <a:p>
                      <a:pPr algn="just">
                        <a:lnSpc>
                          <a:spcPct val="115000"/>
                        </a:lnSpc>
                      </a:pPr>
                      <a:r>
                        <a:rPr lang="en-US" sz="2400" b="1" dirty="0">
                          <a:effectLst/>
                          <a:latin typeface="Times New Roman" panose="02020603050405020304" pitchFamily="18" charset="0"/>
                          <a:cs typeface="Times New Roman" panose="02020603050405020304" pitchFamily="18" charset="0"/>
                        </a:rPr>
                        <a:t>(c)Gross income (a-b</a:t>
                      </a:r>
                      <a:r>
                        <a:rPr lang="en-US" sz="2400" b="1" dirty="0" smtClean="0">
                          <a:effectLst/>
                          <a:latin typeface="Times New Roman" panose="02020603050405020304" pitchFamily="18" charset="0"/>
                          <a:cs typeface="Times New Roman" panose="02020603050405020304" pitchFamily="18" charset="0"/>
                        </a:rPr>
                        <a:t>)( $)</a:t>
                      </a:r>
                      <a:endParaRPr lang="en-AU"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pPr>
                      <a:r>
                        <a:rPr lang="en-US" sz="2400" b="1" dirty="0">
                          <a:effectLst/>
                          <a:latin typeface="Times New Roman" panose="02020603050405020304" pitchFamily="18" charset="0"/>
                          <a:cs typeface="Times New Roman" panose="02020603050405020304" pitchFamily="18" charset="0"/>
                        </a:rPr>
                        <a:t>2,000</a:t>
                      </a:r>
                      <a:endParaRPr lang="en-AU"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pPr>
                      <a:r>
                        <a:rPr lang="en-US" sz="2400" b="1" dirty="0">
                          <a:effectLst/>
                          <a:latin typeface="Times New Roman" panose="02020603050405020304" pitchFamily="18" charset="0"/>
                          <a:cs typeface="Times New Roman" panose="02020603050405020304" pitchFamily="18" charset="0"/>
                        </a:rPr>
                        <a:t>4,000</a:t>
                      </a:r>
                      <a:endParaRPr lang="en-AU"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pPr>
                      <a:r>
                        <a:rPr lang="en-US" sz="2400" b="1" dirty="0">
                          <a:effectLst/>
                          <a:latin typeface="Times New Roman" panose="02020603050405020304" pitchFamily="18" charset="0"/>
                          <a:cs typeface="Times New Roman" panose="02020603050405020304" pitchFamily="18" charset="0"/>
                        </a:rPr>
                        <a:t>6,000</a:t>
                      </a:r>
                      <a:endParaRPr lang="en-AU"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pPr>
                      <a:r>
                        <a:rPr lang="en-US" sz="2400" b="1">
                          <a:effectLst/>
                          <a:latin typeface="Times New Roman" panose="02020603050405020304" pitchFamily="18" charset="0"/>
                          <a:cs typeface="Times New Roman" panose="02020603050405020304" pitchFamily="18" charset="0"/>
                        </a:rPr>
                        <a:t>8,000</a:t>
                      </a:r>
                      <a:endParaRPr lang="en-AU" sz="2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pPr>
                      <a:r>
                        <a:rPr lang="en-US" sz="2400" b="1" dirty="0" smtClean="0">
                          <a:effectLst/>
                          <a:latin typeface="Times New Roman" panose="02020603050405020304" pitchFamily="18" charset="0"/>
                          <a:cs typeface="Times New Roman" panose="02020603050405020304" pitchFamily="18" charset="0"/>
                        </a:rPr>
                        <a:t>10,000 </a:t>
                      </a:r>
                      <a:endParaRPr lang="en-AU"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r>
              <a:tr h="445547">
                <a:tc>
                  <a:txBody>
                    <a:bodyPr/>
                    <a:lstStyle/>
                    <a:p>
                      <a:pPr algn="just">
                        <a:lnSpc>
                          <a:spcPct val="115000"/>
                        </a:lnSpc>
                      </a:pPr>
                      <a:r>
                        <a:rPr lang="en-US" sz="2400" b="1" dirty="0">
                          <a:effectLst/>
                          <a:latin typeface="Times New Roman" panose="02020603050405020304" pitchFamily="18" charset="0"/>
                          <a:cs typeface="Times New Roman" panose="02020603050405020304" pitchFamily="18" charset="0"/>
                        </a:rPr>
                        <a:t>(d)Tax (50%) </a:t>
                      </a:r>
                      <a:r>
                        <a:rPr lang="en-US" sz="2400" b="1" dirty="0" smtClean="0">
                          <a:effectLst/>
                          <a:latin typeface="Times New Roman" panose="02020603050405020304" pitchFamily="18" charset="0"/>
                          <a:cs typeface="Times New Roman" panose="02020603050405020304" pitchFamily="18" charset="0"/>
                        </a:rPr>
                        <a:t>($)</a:t>
                      </a:r>
                      <a:endParaRPr lang="en-AU"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pPr>
                      <a:r>
                        <a:rPr lang="en-US" sz="2400" b="1">
                          <a:effectLst/>
                          <a:latin typeface="Times New Roman" panose="02020603050405020304" pitchFamily="18" charset="0"/>
                          <a:cs typeface="Times New Roman" panose="02020603050405020304" pitchFamily="18" charset="0"/>
                        </a:rPr>
                        <a:t>1,000</a:t>
                      </a:r>
                      <a:endParaRPr lang="en-AU" sz="2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pPr>
                      <a:r>
                        <a:rPr lang="en-US" sz="2400" b="1" dirty="0">
                          <a:effectLst/>
                          <a:latin typeface="Times New Roman" panose="02020603050405020304" pitchFamily="18" charset="0"/>
                          <a:cs typeface="Times New Roman" panose="02020603050405020304" pitchFamily="18" charset="0"/>
                        </a:rPr>
                        <a:t>2,000</a:t>
                      </a:r>
                      <a:endParaRPr lang="en-AU"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pPr>
                      <a:r>
                        <a:rPr lang="en-US" sz="2400" b="1" dirty="0">
                          <a:effectLst/>
                          <a:latin typeface="Times New Roman" panose="02020603050405020304" pitchFamily="18" charset="0"/>
                          <a:cs typeface="Times New Roman" panose="02020603050405020304" pitchFamily="18" charset="0"/>
                        </a:rPr>
                        <a:t>3,000</a:t>
                      </a:r>
                      <a:endParaRPr lang="en-AU"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pPr>
                      <a:r>
                        <a:rPr lang="en-US" sz="2400" b="1">
                          <a:effectLst/>
                          <a:latin typeface="Times New Roman" panose="02020603050405020304" pitchFamily="18" charset="0"/>
                          <a:cs typeface="Times New Roman" panose="02020603050405020304" pitchFamily="18" charset="0"/>
                        </a:rPr>
                        <a:t>4,000</a:t>
                      </a:r>
                      <a:endParaRPr lang="en-AU" sz="2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pPr>
                      <a:r>
                        <a:rPr lang="en-US" sz="2400" b="1">
                          <a:effectLst/>
                          <a:latin typeface="Times New Roman" panose="02020603050405020304" pitchFamily="18" charset="0"/>
                          <a:cs typeface="Times New Roman" panose="02020603050405020304" pitchFamily="18" charset="0"/>
                        </a:rPr>
                        <a:t>5,000</a:t>
                      </a:r>
                      <a:endParaRPr lang="en-AU" sz="2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r>
              <a:tr h="445547">
                <a:tc>
                  <a:txBody>
                    <a:bodyPr/>
                    <a:lstStyle/>
                    <a:p>
                      <a:pPr algn="just">
                        <a:lnSpc>
                          <a:spcPct val="115000"/>
                        </a:lnSpc>
                      </a:pPr>
                      <a:r>
                        <a:rPr lang="en-US" sz="2400" b="1">
                          <a:effectLst/>
                          <a:latin typeface="Times New Roman" panose="02020603050405020304" pitchFamily="18" charset="0"/>
                          <a:cs typeface="Times New Roman" panose="02020603050405020304" pitchFamily="18" charset="0"/>
                        </a:rPr>
                        <a:t>(e)Net income </a:t>
                      </a:r>
                      <a:r>
                        <a:rPr lang="en-US" sz="2400" b="1" smtClean="0">
                          <a:effectLst/>
                          <a:latin typeface="Times New Roman" panose="02020603050405020304" pitchFamily="18" charset="0"/>
                          <a:cs typeface="Times New Roman" panose="02020603050405020304" pitchFamily="18" charset="0"/>
                        </a:rPr>
                        <a:t>($)</a:t>
                      </a:r>
                      <a:endParaRPr lang="en-AU"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pPr>
                      <a:r>
                        <a:rPr lang="en-US" sz="2400" b="1">
                          <a:effectLst/>
                          <a:latin typeface="Times New Roman" panose="02020603050405020304" pitchFamily="18" charset="0"/>
                          <a:cs typeface="Times New Roman" panose="02020603050405020304" pitchFamily="18" charset="0"/>
                        </a:rPr>
                        <a:t>1,000</a:t>
                      </a:r>
                      <a:endParaRPr lang="en-AU" sz="2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pPr>
                      <a:r>
                        <a:rPr lang="en-US" sz="2400" b="1">
                          <a:effectLst/>
                          <a:latin typeface="Times New Roman" panose="02020603050405020304" pitchFamily="18" charset="0"/>
                          <a:cs typeface="Times New Roman" panose="02020603050405020304" pitchFamily="18" charset="0"/>
                        </a:rPr>
                        <a:t>2,000</a:t>
                      </a:r>
                      <a:endParaRPr lang="en-AU" sz="2400" b="1">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pPr>
                      <a:r>
                        <a:rPr lang="en-US" sz="2400" b="1" dirty="0">
                          <a:effectLst/>
                          <a:latin typeface="Times New Roman" panose="02020603050405020304" pitchFamily="18" charset="0"/>
                          <a:cs typeface="Times New Roman" panose="02020603050405020304" pitchFamily="18" charset="0"/>
                        </a:rPr>
                        <a:t>3,000</a:t>
                      </a:r>
                      <a:endParaRPr lang="en-AU"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pPr>
                      <a:r>
                        <a:rPr lang="en-US" sz="2400" b="1" dirty="0">
                          <a:effectLst/>
                          <a:latin typeface="Times New Roman" panose="02020603050405020304" pitchFamily="18" charset="0"/>
                          <a:cs typeface="Times New Roman" panose="02020603050405020304" pitchFamily="18" charset="0"/>
                        </a:rPr>
                        <a:t>4,000</a:t>
                      </a:r>
                      <a:endParaRPr lang="en-AU"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c>
                  <a:txBody>
                    <a:bodyPr/>
                    <a:lstStyle/>
                    <a:p>
                      <a:pPr algn="just">
                        <a:lnSpc>
                          <a:spcPct val="115000"/>
                        </a:lnSpc>
                      </a:pPr>
                      <a:r>
                        <a:rPr lang="en-US" sz="2400" b="1" dirty="0">
                          <a:effectLst/>
                          <a:latin typeface="Times New Roman" panose="02020603050405020304" pitchFamily="18" charset="0"/>
                          <a:cs typeface="Times New Roman" panose="02020603050405020304" pitchFamily="18" charset="0"/>
                        </a:rPr>
                        <a:t>5,000</a:t>
                      </a:r>
                      <a:endParaRPr lang="en-AU" sz="2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tc>
              </a:tr>
            </a:tbl>
          </a:graphicData>
        </a:graphic>
      </p:graphicFrame>
      <p:sp>
        <p:nvSpPr>
          <p:cNvPr id="5" name="Title 1"/>
          <p:cNvSpPr>
            <a:spLocks noGrp="1"/>
          </p:cNvSpPr>
          <p:nvPr>
            <p:ph type="title"/>
          </p:nvPr>
        </p:nvSpPr>
        <p:spPr>
          <a:xfrm>
            <a:off x="515470" y="0"/>
            <a:ext cx="10515600" cy="1325563"/>
          </a:xfrm>
        </p:spPr>
        <p:txBody>
          <a:bodyP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EXAMPLE OF </a:t>
            </a:r>
            <a:r>
              <a:rPr lang="en-AU" sz="3600" b="1" dirty="0" smtClean="0">
                <a:solidFill>
                  <a:srgbClr val="002060"/>
                </a:solidFill>
                <a:latin typeface="Times New Roman" panose="02020603050405020304" pitchFamily="18" charset="0"/>
                <a:cs typeface="Times New Roman" panose="02020603050405020304" pitchFamily="18" charset="0"/>
              </a:rPr>
              <a:t>ARR (Cont’d..) </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6" name="Rectangle 5"/>
          <p:cNvSpPr/>
          <p:nvPr/>
        </p:nvSpPr>
        <p:spPr>
          <a:xfrm>
            <a:off x="921122" y="3743581"/>
            <a:ext cx="9704295" cy="1514261"/>
          </a:xfrm>
          <a:prstGeom prst="rect">
            <a:avLst/>
          </a:prstGeom>
        </p:spPr>
        <p:txBody>
          <a:bodyPr wrap="square">
            <a:spAutoFit/>
          </a:bodyPr>
          <a:lstStyle/>
          <a:p>
            <a:pPr>
              <a:lnSpc>
                <a:spcPct val="115000"/>
              </a:lnSpc>
            </a:pP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Average income = (1000+2000+3000+4000+5000) / 5 = </a:t>
            </a:r>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3200 </a:t>
            </a:r>
            <a:endParaRPr lang="en-AU" sz="2800" b="1" dirty="0">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15000"/>
              </a:lnSpc>
            </a:pPr>
            <a:r>
              <a:rPr lang="en-US" sz="2800" b="1" dirty="0">
                <a:latin typeface="Times New Roman" panose="02020603050405020304" pitchFamily="18" charset="0"/>
                <a:ea typeface="Times New Roman" panose="02020603050405020304" pitchFamily="18" charset="0"/>
                <a:cs typeface="Times New Roman" panose="02020603050405020304" pitchFamily="18" charset="0"/>
              </a:rPr>
              <a:t>Average Investment = (50000+10000)/2 </a:t>
            </a:r>
            <a:r>
              <a:rPr lang="en-US" sz="2800" b="1" dirty="0" smtClean="0">
                <a:latin typeface="Times New Roman" panose="02020603050405020304" pitchFamily="18" charset="0"/>
                <a:ea typeface="Times New Roman" panose="02020603050405020304" pitchFamily="18" charset="0"/>
                <a:cs typeface="Times New Roman" panose="02020603050405020304" pitchFamily="18" charset="0"/>
              </a:rPr>
              <a:t>= 30000</a:t>
            </a:r>
            <a:endParaRPr lang="en-AU" sz="2800" b="1" dirty="0">
              <a:latin typeface="Times New Roman" panose="02020603050405020304" pitchFamily="18" charset="0"/>
              <a:ea typeface="Times New Roman" panose="02020603050405020304" pitchFamily="18" charset="0"/>
              <a:cs typeface="Times New Roman" panose="02020603050405020304" pitchFamily="18" charset="0"/>
            </a:endParaRPr>
          </a:p>
          <a:p>
            <a:r>
              <a:rPr lang="en-US" sz="2800" b="1" dirty="0">
                <a:latin typeface="Times New Roman" panose="02020603050405020304" pitchFamily="18" charset="0"/>
                <a:ea typeface="Times New Roman" panose="02020603050405020304" pitchFamily="18" charset="0"/>
                <a:cs typeface="Times New Roman" panose="02020603050405020304" pitchFamily="18" charset="0"/>
              </a:rPr>
              <a:t>ARR = Avg. Income /Avg. Investment = 3200/30000 = 10.67% </a:t>
            </a:r>
            <a:endParaRPr lang="en-A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1985160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0282" y="-118969"/>
            <a:ext cx="10515600" cy="1325563"/>
          </a:xfrm>
        </p:spPr>
        <p:txBody>
          <a:bodyPr vert="horz" lIns="91440" tIns="45720" rIns="91440" bIns="45720" rtlCol="0" anchor="ct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CAPITAL STRUCTURE PLANNING </a:t>
            </a:r>
          </a:p>
        </p:txBody>
      </p:sp>
      <p:sp>
        <p:nvSpPr>
          <p:cNvPr id="3" name="Content Placeholder 2"/>
          <p:cNvSpPr>
            <a:spLocks noGrp="1"/>
          </p:cNvSpPr>
          <p:nvPr>
            <p:ph idx="1"/>
          </p:nvPr>
        </p:nvSpPr>
        <p:spPr>
          <a:xfrm>
            <a:off x="328227" y="744530"/>
            <a:ext cx="9623612" cy="5704730"/>
          </a:xfrm>
        </p:spPr>
        <p:txBody>
          <a:bodyPr>
            <a:normAutofit lnSpcReduction="10000"/>
          </a:bodyPr>
          <a:lstStyle/>
          <a:p>
            <a:pPr lvl="0" algn="just">
              <a:lnSpc>
                <a:spcPct val="110000"/>
              </a:lnSpc>
              <a:buFont typeface="Wingdings" panose="05000000000000000000" pitchFamily="2" charset="2"/>
              <a:buChar char="Ø"/>
            </a:pPr>
            <a:r>
              <a:rPr lang="en-US" b="1" dirty="0">
                <a:latin typeface="Times New Roman" panose="02020603050405020304" pitchFamily="18" charset="0"/>
                <a:cs typeface="Times New Roman" panose="02020603050405020304" pitchFamily="18" charset="0"/>
              </a:rPr>
              <a:t>Capital structure, some time known as </a:t>
            </a:r>
            <a:r>
              <a:rPr lang="en-US" b="1" dirty="0">
                <a:solidFill>
                  <a:srgbClr val="FF0000"/>
                </a:solidFill>
                <a:latin typeface="Times New Roman" panose="02020603050405020304" pitchFamily="18" charset="0"/>
                <a:cs typeface="Times New Roman" panose="02020603050405020304" pitchFamily="18" charset="0"/>
              </a:rPr>
              <a:t>financial plan (Capital plan or financial plan)</a:t>
            </a:r>
            <a:r>
              <a:rPr lang="en-US" b="1" dirty="0">
                <a:latin typeface="Times New Roman" panose="02020603050405020304" pitchFamily="18" charset="0"/>
                <a:cs typeface="Times New Roman" panose="02020603050405020304" pitchFamily="18" charset="0"/>
              </a:rPr>
              <a:t> refers to the composition (makeup) of long-term sources of funds, such as debentures, long-term debt, preference share capital, and equity share capital including reserve and </a:t>
            </a:r>
            <a:r>
              <a:rPr lang="en-US" b="1" dirty="0" smtClean="0">
                <a:latin typeface="Times New Roman" panose="02020603050405020304" pitchFamily="18" charset="0"/>
                <a:cs typeface="Times New Roman" panose="02020603050405020304" pitchFamily="18" charset="0"/>
              </a:rPr>
              <a:t>surplus. [9]</a:t>
            </a:r>
          </a:p>
          <a:p>
            <a:pPr lvl="0" algn="just">
              <a:lnSpc>
                <a:spcPct val="11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It </a:t>
            </a:r>
            <a:r>
              <a:rPr lang="en-AU" b="1" dirty="0">
                <a:solidFill>
                  <a:srgbClr val="FF0000"/>
                </a:solidFill>
                <a:latin typeface="Times New Roman" panose="02020603050405020304" pitchFamily="18" charset="0"/>
                <a:cs typeface="Times New Roman" panose="02020603050405020304" pitchFamily="18" charset="0"/>
              </a:rPr>
              <a:t>helps the company in increasing its profits </a:t>
            </a:r>
            <a:r>
              <a:rPr lang="en-AU" b="1" dirty="0">
                <a:latin typeface="Times New Roman" panose="02020603050405020304" pitchFamily="18" charset="0"/>
                <a:cs typeface="Times New Roman" panose="02020603050405020304" pitchFamily="18" charset="0"/>
              </a:rPr>
              <a:t>in the form of higher returns to stakeholders. </a:t>
            </a:r>
          </a:p>
          <a:p>
            <a:pPr lvl="0" algn="just">
              <a:lnSpc>
                <a:spcPct val="110000"/>
              </a:lnSpc>
              <a:buFont typeface="Wingdings" panose="05000000000000000000" pitchFamily="2" charset="2"/>
              <a:buChar char="Ø"/>
            </a:pPr>
            <a:r>
              <a:rPr lang="en-AU" b="1" dirty="0">
                <a:latin typeface="Times New Roman" panose="02020603050405020304" pitchFamily="18" charset="0"/>
                <a:cs typeface="Times New Roman" panose="02020603050405020304" pitchFamily="18" charset="0"/>
              </a:rPr>
              <a:t>A proper capital structure helps in maximising shareholder's capital while minimising the overall cost of the capital.</a:t>
            </a:r>
            <a:r>
              <a:rPr lang="en-US" b="1" dirty="0">
                <a:latin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cs typeface="Times New Roman" panose="02020603050405020304" pitchFamily="18" charset="0"/>
              </a:rPr>
              <a:t>[10]</a:t>
            </a:r>
          </a:p>
          <a:p>
            <a:pPr lvl="0" algn="just">
              <a:lnSpc>
                <a:spcPct val="110000"/>
              </a:lnSpc>
              <a:buFont typeface="Wingdings" panose="05000000000000000000" pitchFamily="2" charset="2"/>
              <a:buChar char="Ø"/>
            </a:pPr>
            <a:r>
              <a:rPr lang="en-US" b="1" dirty="0">
                <a:latin typeface="Times New Roman" panose="02020603050405020304" pitchFamily="18" charset="0"/>
                <a:ea typeface="Times New Roman" panose="02020603050405020304" pitchFamily="18" charset="0"/>
              </a:rPr>
              <a:t>With unplanned capital structure, organization may also fail to economies the use of their </a:t>
            </a:r>
            <a:r>
              <a:rPr lang="en-US" b="1" dirty="0" smtClean="0">
                <a:latin typeface="Times New Roman" panose="02020603050405020304" pitchFamily="18" charset="0"/>
                <a:ea typeface="Times New Roman" panose="02020603050405020304" pitchFamily="18" charset="0"/>
              </a:rPr>
              <a:t>funds. </a:t>
            </a:r>
            <a:endParaRPr lang="en-US" b="1" dirty="0">
              <a:latin typeface="Times New Roman" panose="02020603050405020304" pitchFamily="18" charset="0"/>
              <a:cs typeface="Times New Roman" panose="02020603050405020304" pitchFamily="18" charset="0"/>
            </a:endParaRPr>
          </a:p>
          <a:p>
            <a:pPr lvl="0" algn="just">
              <a:lnSpc>
                <a:spcPct val="100000"/>
              </a:lnSpc>
              <a:buFont typeface="Wingdings" panose="05000000000000000000" pitchFamily="2" charset="2"/>
              <a:buChar char="Ø"/>
            </a:pPr>
            <a:endParaRPr lang="en-US" b="1" dirty="0">
              <a:latin typeface="Times New Roman" panose="02020603050405020304" pitchFamily="18" charset="0"/>
              <a:cs typeface="Times New Roman" panose="02020603050405020304" pitchFamily="18" charset="0"/>
            </a:endParaRPr>
          </a:p>
          <a:p>
            <a:pPr marL="0" lvl="0" indent="0" algn="just">
              <a:lnSpc>
                <a:spcPct val="100000"/>
              </a:lnSpc>
              <a:buNone/>
            </a:pPr>
            <a:endParaRPr lang="en-AU" dirty="0"/>
          </a:p>
          <a:p>
            <a:pPr algn="just">
              <a:lnSpc>
                <a:spcPct val="100000"/>
              </a:lnSpc>
              <a:buFont typeface="Wingdings" panose="05000000000000000000" pitchFamily="2" charset="2"/>
              <a:buChar char="Ø"/>
            </a:pPr>
            <a:endParaRPr lang="en-A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3061113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6494" y="-145863"/>
            <a:ext cx="10515600" cy="1325563"/>
          </a:xfrm>
        </p:spPr>
        <p:txBody>
          <a:bodyPr vert="horz" lIns="91440" tIns="45720" rIns="91440" bIns="45720" rtlCol="0" anchor="ctr">
            <a:normAutofit/>
          </a:bodyPr>
          <a:lstStyle/>
          <a:p>
            <a:pPr algn="ctr"/>
            <a:r>
              <a:rPr lang="en-US" sz="3600" b="1" dirty="0">
                <a:solidFill>
                  <a:srgbClr val="002060"/>
                </a:solidFill>
                <a:latin typeface="Times New Roman" panose="02020603050405020304" pitchFamily="18" charset="0"/>
                <a:cs typeface="Times New Roman" panose="02020603050405020304" pitchFamily="18" charset="0"/>
              </a:rPr>
              <a:t>FEATURES OF CAPITAL STRUCTURE</a:t>
            </a:r>
            <a:endParaRPr lang="en-AU" sz="36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757518" y="1203418"/>
            <a:ext cx="9031941" cy="5170487"/>
          </a:xfrm>
        </p:spPr>
        <p:txBody>
          <a:bodyPr>
            <a:normAutofit/>
          </a:bodyPr>
          <a:lstStyle/>
          <a:p>
            <a:pPr marL="514350" indent="-514350" algn="just">
              <a:lnSpc>
                <a:spcPct val="100000"/>
              </a:lnSpc>
              <a:buAutoNum type="arabicPeriod"/>
            </a:pPr>
            <a:r>
              <a:rPr lang="en-US" b="1" dirty="0">
                <a:solidFill>
                  <a:srgbClr val="C00000"/>
                </a:solidFill>
                <a:latin typeface="Times New Roman" panose="02020603050405020304" pitchFamily="18" charset="0"/>
                <a:ea typeface="Times New Roman" panose="02020603050405020304" pitchFamily="18" charset="0"/>
              </a:rPr>
              <a:t>Profitability</a:t>
            </a:r>
          </a:p>
          <a:p>
            <a:pPr algn="just">
              <a:lnSpc>
                <a:spcPct val="100000"/>
              </a:lnSpc>
              <a:buFont typeface="Wingdings" panose="05000000000000000000" pitchFamily="2" charset="2"/>
              <a:buChar char="Ø"/>
            </a:pPr>
            <a:r>
              <a:rPr lang="en-US" b="1" dirty="0" smtClean="0">
                <a:latin typeface="Times New Roman" panose="02020603050405020304" pitchFamily="18" charset="0"/>
                <a:cs typeface="Times New Roman" panose="02020603050405020304" pitchFamily="18" charset="0"/>
              </a:rPr>
              <a:t>The </a:t>
            </a:r>
            <a:r>
              <a:rPr lang="en-US" b="1" dirty="0">
                <a:latin typeface="Times New Roman" panose="02020603050405020304" pitchFamily="18" charset="0"/>
                <a:cs typeface="Times New Roman" panose="02020603050405020304" pitchFamily="18" charset="0"/>
              </a:rPr>
              <a:t>capital structure of the company should be most advantageous. Within the constraints, maximum use of leverage (influence on </a:t>
            </a:r>
            <a:r>
              <a:rPr lang="en-US" b="1" dirty="0" smtClean="0">
                <a:latin typeface="Times New Roman" panose="02020603050405020304" pitchFamily="18" charset="0"/>
                <a:cs typeface="Times New Roman" panose="02020603050405020304" pitchFamily="18" charset="0"/>
              </a:rPr>
              <a:t>EPS </a:t>
            </a:r>
            <a:r>
              <a:rPr lang="en-US" b="1" dirty="0">
                <a:latin typeface="Times New Roman" panose="02020603050405020304" pitchFamily="18" charset="0"/>
                <a:cs typeface="Times New Roman" panose="02020603050405020304" pitchFamily="18" charset="0"/>
              </a:rPr>
              <a:t>caused by debt or preference share capital, and equity share) at a minimum cost should be </a:t>
            </a:r>
            <a:r>
              <a:rPr lang="en-US" b="1" dirty="0" smtClean="0">
                <a:latin typeface="Times New Roman" panose="02020603050405020304" pitchFamily="18" charset="0"/>
                <a:cs typeface="Times New Roman" panose="02020603050405020304" pitchFamily="18" charset="0"/>
              </a:rPr>
              <a:t>made. </a:t>
            </a:r>
          </a:p>
          <a:p>
            <a:pPr marL="514350" indent="-514350" algn="just">
              <a:lnSpc>
                <a:spcPct val="100000"/>
              </a:lnSpc>
              <a:buAutoNum type="arabicPeriod" startAt="2"/>
            </a:pPr>
            <a:r>
              <a:rPr lang="en-US" b="1" dirty="0" smtClean="0">
                <a:solidFill>
                  <a:srgbClr val="C00000"/>
                </a:solidFill>
                <a:latin typeface="Times New Roman" panose="02020603050405020304" pitchFamily="18" charset="0"/>
                <a:ea typeface="Times New Roman" panose="02020603050405020304" pitchFamily="18" charset="0"/>
              </a:rPr>
              <a:t>Solvency</a:t>
            </a:r>
            <a:r>
              <a:rPr lang="en-US" b="1" dirty="0">
                <a:solidFill>
                  <a:srgbClr val="C00000"/>
                </a:solidFill>
                <a:latin typeface="Times New Roman" panose="02020603050405020304" pitchFamily="18" charset="0"/>
                <a:ea typeface="Times New Roman" panose="02020603050405020304" pitchFamily="18" charset="0"/>
              </a:rPr>
              <a:t>: </a:t>
            </a:r>
            <a:endParaRPr lang="en-US" b="1" dirty="0" smtClean="0">
              <a:solidFill>
                <a:srgbClr val="C00000"/>
              </a:solidFill>
              <a:latin typeface="Times New Roman" panose="02020603050405020304" pitchFamily="18" charset="0"/>
              <a:ea typeface="Times New Roman" panose="02020603050405020304" pitchFamily="18" charset="0"/>
            </a:endParaRPr>
          </a:p>
          <a:p>
            <a:pPr algn="just">
              <a:lnSpc>
                <a:spcPct val="100000"/>
              </a:lnSpc>
              <a:buFont typeface="Wingdings" panose="05000000000000000000" pitchFamily="2" charset="2"/>
              <a:buChar char="Ø"/>
            </a:pPr>
            <a:r>
              <a:rPr lang="en-US" b="1" dirty="0" smtClean="0">
                <a:latin typeface="Times New Roman" panose="02020603050405020304" pitchFamily="18" charset="0"/>
                <a:ea typeface="Times New Roman" panose="02020603050405020304" pitchFamily="18" charset="0"/>
              </a:rPr>
              <a:t>The </a:t>
            </a:r>
            <a:r>
              <a:rPr lang="en-US" b="1" dirty="0">
                <a:latin typeface="Times New Roman" panose="02020603050405020304" pitchFamily="18" charset="0"/>
                <a:ea typeface="Times New Roman" panose="02020603050405020304" pitchFamily="18" charset="0"/>
              </a:rPr>
              <a:t>use of excessive debt threatens the solvency of the company. Debt should be added only point up to a level which does not added substantial risk to the company. </a:t>
            </a:r>
            <a:endParaRPr lang="en-AU" b="1" dirty="0">
              <a:latin typeface="Calibri" panose="020F0502020204030204" pitchFamily="34" charset="0"/>
              <a:ea typeface="Times New Roman" panose="02020603050405020304" pitchFamily="18" charset="0"/>
            </a:endParaRPr>
          </a:p>
          <a:p>
            <a:pPr marL="0" indent="0" algn="just">
              <a:lnSpc>
                <a:spcPct val="100000"/>
              </a:lnSpc>
              <a:buNone/>
            </a:pPr>
            <a:endParaRPr lang="en-AU" b="1" dirty="0">
              <a:latin typeface="Times New Roman" panose="02020603050405020304" pitchFamily="18" charset="0"/>
              <a:cs typeface="Times New Roman" panose="02020603050405020304" pitchFamily="18" charset="0"/>
            </a:endParaRPr>
          </a:p>
          <a:p>
            <a:pPr marL="0" indent="0">
              <a:buNone/>
            </a:pPr>
            <a:endParaRPr lang="en-AU" dirty="0"/>
          </a:p>
        </p:txBody>
      </p:sp>
    </p:spTree>
    <p:extLst>
      <p:ext uri="{BB962C8B-B14F-4D97-AF65-F5344CB8AC3E}">
        <p14:creationId xmlns:p14="http://schemas.microsoft.com/office/powerpoint/2010/main" val="42343282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1009" y="985563"/>
            <a:ext cx="9260541" cy="5973671"/>
          </a:xfrm>
        </p:spPr>
        <p:txBody>
          <a:bodyPr>
            <a:noAutofit/>
          </a:bodyPr>
          <a:lstStyle/>
          <a:p>
            <a:pPr marL="514350" indent="-514350">
              <a:buAutoNum type="arabicPeriod" startAt="3"/>
            </a:pPr>
            <a:r>
              <a:rPr lang="en-US" b="1" dirty="0" smtClean="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Flexibility</a:t>
            </a:r>
          </a:p>
          <a:p>
            <a:pPr>
              <a:lnSpc>
                <a:spcPct val="110000"/>
              </a:lnSpc>
              <a:buFont typeface="Wingdings" panose="05000000000000000000" pitchFamily="2" charset="2"/>
              <a:buChar char="Ø"/>
            </a:pPr>
            <a:r>
              <a:rPr lang="en-US" b="1" dirty="0">
                <a:latin typeface="Times New Roman" panose="02020603050405020304" pitchFamily="18" charset="0"/>
                <a:ea typeface="Times New Roman" panose="02020603050405020304" pitchFamily="18" charset="0"/>
                <a:cs typeface="Times New Roman" panose="02020603050405020304" pitchFamily="18" charset="0"/>
              </a:rPr>
              <a:t>Flexibility means the firm's ability to decide on its capital structure to meet its dynamic need. </a:t>
            </a:r>
            <a:endParaRPr lang="en-US" b="1" dirty="0" smtClean="0">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10000"/>
              </a:lnSpc>
              <a:buFont typeface="Wingdings" panose="05000000000000000000" pitchFamily="2" charset="2"/>
              <a:buChar char="Ø"/>
            </a:pPr>
            <a:r>
              <a:rPr lang="en-US" b="1" dirty="0" smtClean="0">
                <a:latin typeface="Times New Roman" panose="02020603050405020304" pitchFamily="18" charset="0"/>
                <a:ea typeface="Times New Roman" panose="02020603050405020304" pitchFamily="18" charset="0"/>
                <a:cs typeface="Times New Roman" panose="02020603050405020304" pitchFamily="18" charset="0"/>
              </a:rPr>
              <a:t>The </a:t>
            </a:r>
            <a:r>
              <a:rPr lang="en-US" b="1" dirty="0">
                <a:latin typeface="Times New Roman" panose="02020603050405020304" pitchFamily="18" charset="0"/>
                <a:ea typeface="Times New Roman" panose="02020603050405020304" pitchFamily="18" charset="0"/>
                <a:cs typeface="Times New Roman" panose="02020603050405020304" pitchFamily="18" charset="0"/>
              </a:rPr>
              <a:t>company's capital structure should be flexible enough to meet the dynamic need of the company. </a:t>
            </a:r>
          </a:p>
          <a:p>
            <a:pPr marL="514350" indent="-514350">
              <a:lnSpc>
                <a:spcPct val="100000"/>
              </a:lnSpc>
              <a:buAutoNum type="arabicPeriod" startAt="4"/>
            </a:pPr>
            <a:r>
              <a:rPr lang="en-US" b="1" dirty="0">
                <a:solidFill>
                  <a:srgbClr val="C00000"/>
                </a:solidFill>
                <a:latin typeface="Times New Roman" panose="02020603050405020304" pitchFamily="18" charset="0"/>
                <a:ea typeface="Times New Roman" panose="02020603050405020304" pitchFamily="18" charset="0"/>
                <a:cs typeface="Times New Roman" panose="02020603050405020304" pitchFamily="18" charset="0"/>
              </a:rPr>
              <a:t>Conservation</a:t>
            </a:r>
          </a:p>
          <a:p>
            <a:pPr algn="just">
              <a:lnSpc>
                <a:spcPct val="115000"/>
              </a:lnSpc>
              <a:buFont typeface="Wingdings" panose="05000000000000000000" pitchFamily="2" charset="2"/>
              <a:buChar char="Ø"/>
              <a:tabLst>
                <a:tab pos="685800" algn="l"/>
              </a:tabLst>
            </a:pPr>
            <a:r>
              <a:rPr lang="en-US" b="1" dirty="0">
                <a:latin typeface="Times New Roman" panose="02020603050405020304" pitchFamily="18" charset="0"/>
                <a:ea typeface="Times New Roman" panose="02020603050405020304" pitchFamily="18" charset="0"/>
                <a:cs typeface="Times New Roman" panose="02020603050405020304" pitchFamily="18" charset="0"/>
              </a:rPr>
              <a:t>Conservatism deals with cash flow ability of the company. </a:t>
            </a:r>
            <a:endParaRPr lang="en-US" b="1" dirty="0" smtClean="0">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15000"/>
              </a:lnSpc>
              <a:buFont typeface="Wingdings" panose="05000000000000000000" pitchFamily="2" charset="2"/>
              <a:buChar char="Ø"/>
              <a:tabLst>
                <a:tab pos="685800" algn="l"/>
              </a:tabLst>
            </a:pPr>
            <a:r>
              <a:rPr lang="en-US" b="1" dirty="0" smtClean="0">
                <a:latin typeface="Times New Roman" panose="02020603050405020304" pitchFamily="18" charset="0"/>
                <a:ea typeface="Times New Roman" panose="02020603050405020304" pitchFamily="18" charset="0"/>
                <a:cs typeface="Times New Roman" panose="02020603050405020304" pitchFamily="18" charset="0"/>
              </a:rPr>
              <a:t>The </a:t>
            </a:r>
            <a:r>
              <a:rPr lang="en-US" b="1" dirty="0">
                <a:latin typeface="Times New Roman" panose="02020603050405020304" pitchFamily="18" charset="0"/>
                <a:ea typeface="Times New Roman" panose="02020603050405020304" pitchFamily="18" charset="0"/>
                <a:cs typeface="Times New Roman" panose="02020603050405020304" pitchFamily="18" charset="0"/>
              </a:rPr>
              <a:t>capital structure of a firm should also be conservative in the sense that the debt capacity of the company should not be exceeded. </a:t>
            </a:r>
            <a:endParaRPr lang="en-US" b="1" dirty="0" smtClean="0">
              <a:latin typeface="Times New Roman" panose="02020603050405020304" pitchFamily="18" charset="0"/>
              <a:ea typeface="Times New Roman" panose="02020603050405020304" pitchFamily="18" charset="0"/>
              <a:cs typeface="Times New Roman" panose="02020603050405020304" pitchFamily="18" charset="0"/>
            </a:endParaRPr>
          </a:p>
          <a:p>
            <a:pPr marL="0" indent="0">
              <a:lnSpc>
                <a:spcPct val="100000"/>
              </a:lnSpc>
              <a:buNone/>
            </a:pPr>
            <a:endParaRPr lang="en-US" b="1" dirty="0">
              <a:latin typeface="Times New Roman" panose="02020603050405020304" pitchFamily="18" charset="0"/>
              <a:ea typeface="Times New Roman" panose="02020603050405020304" pitchFamily="18" charset="0"/>
              <a:cs typeface="Times New Roman" panose="02020603050405020304" pitchFamily="18" charset="0"/>
            </a:endParaRPr>
          </a:p>
          <a:p>
            <a:pPr marL="0" indent="0">
              <a:lnSpc>
                <a:spcPct val="100000"/>
              </a:lnSpc>
              <a:buNone/>
            </a:pP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endParaRPr lang="en-AU" b="1"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730624" y="0"/>
            <a:ext cx="10874188" cy="1325563"/>
          </a:xfrm>
        </p:spPr>
        <p:txBody>
          <a:bodyPr vert="horz" lIns="91440" tIns="45720" rIns="91440" bIns="45720" rtlCol="0" anchor="ctr">
            <a:normAutofit/>
          </a:bodyPr>
          <a:lstStyle/>
          <a:p>
            <a:pPr algn="ctr"/>
            <a:r>
              <a:rPr lang="en-US" sz="3600" b="1" dirty="0">
                <a:solidFill>
                  <a:srgbClr val="002060"/>
                </a:solidFill>
                <a:latin typeface="Times New Roman" panose="02020603050405020304" pitchFamily="18" charset="0"/>
                <a:cs typeface="Times New Roman" panose="02020603050405020304" pitchFamily="18" charset="0"/>
              </a:rPr>
              <a:t>FEATURES OF CAPITAL </a:t>
            </a:r>
            <a:r>
              <a:rPr lang="en-US" sz="3600" b="1" dirty="0" smtClean="0">
                <a:solidFill>
                  <a:srgbClr val="002060"/>
                </a:solidFill>
                <a:latin typeface="Times New Roman" panose="02020603050405020304" pitchFamily="18" charset="0"/>
                <a:cs typeface="Times New Roman" panose="02020603050405020304" pitchFamily="18" charset="0"/>
              </a:rPr>
              <a:t>STRUCTURE (Cont’d…)</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1732614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b="1" dirty="0" smtClean="0">
                <a:solidFill>
                  <a:srgbClr val="C00000"/>
                </a:solidFill>
                <a:latin typeface="Times New Roman" panose="02020603050405020304" pitchFamily="18" charset="0"/>
                <a:ea typeface="Times New Roman" panose="02020603050405020304" pitchFamily="18" charset="0"/>
              </a:rPr>
              <a:t>5. Control</a:t>
            </a:r>
            <a:r>
              <a:rPr lang="en-US" b="1" dirty="0">
                <a:solidFill>
                  <a:srgbClr val="C00000"/>
                </a:solidFill>
                <a:latin typeface="Times New Roman" panose="02020603050405020304" pitchFamily="18" charset="0"/>
                <a:ea typeface="Times New Roman" panose="02020603050405020304" pitchFamily="18" charset="0"/>
              </a:rPr>
              <a:t>: 	</a:t>
            </a:r>
            <a:r>
              <a:rPr lang="en-US" b="1" dirty="0">
                <a:latin typeface="Times New Roman" panose="02020603050405020304" pitchFamily="18" charset="0"/>
                <a:ea typeface="Times New Roman" panose="02020603050405020304" pitchFamily="18" charset="0"/>
              </a:rPr>
              <a:t>	</a:t>
            </a:r>
            <a:endParaRPr lang="en-US" b="1" dirty="0" smtClean="0">
              <a:latin typeface="Times New Roman" panose="02020603050405020304" pitchFamily="18" charset="0"/>
              <a:ea typeface="Times New Roman" panose="02020603050405020304" pitchFamily="18" charset="0"/>
            </a:endParaRPr>
          </a:p>
          <a:p>
            <a:pPr algn="just">
              <a:lnSpc>
                <a:spcPct val="100000"/>
              </a:lnSpc>
              <a:buFont typeface="Wingdings" panose="05000000000000000000" pitchFamily="2" charset="2"/>
              <a:buChar char="Ø"/>
            </a:pPr>
            <a:r>
              <a:rPr lang="en-US" b="1" dirty="0">
                <a:latin typeface="Times New Roman" panose="02020603050405020304" pitchFamily="18" charset="0"/>
                <a:ea typeface="Times New Roman" panose="02020603050405020304" pitchFamily="18" charset="0"/>
                <a:cs typeface="Times New Roman" panose="02020603050405020304" pitchFamily="18" charset="0"/>
              </a:rPr>
              <a:t>The capital structure should involve minimum risk of loss of control of the company. </a:t>
            </a:r>
            <a:endParaRPr lang="en-US" b="1" dirty="0" smtClean="0">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00000"/>
              </a:lnSpc>
              <a:buFont typeface="Wingdings" panose="05000000000000000000" pitchFamily="2" charset="2"/>
              <a:buChar char="Ø"/>
            </a:pPr>
            <a:r>
              <a:rPr lang="en-US" b="1" dirty="0" smtClean="0">
                <a:latin typeface="Times New Roman" panose="02020603050405020304" pitchFamily="18" charset="0"/>
                <a:ea typeface="Times New Roman" panose="02020603050405020304" pitchFamily="18" charset="0"/>
                <a:cs typeface="Times New Roman" panose="02020603050405020304" pitchFamily="18" charset="0"/>
              </a:rPr>
              <a:t>In </a:t>
            </a:r>
            <a:r>
              <a:rPr lang="en-US" b="1" dirty="0">
                <a:latin typeface="Times New Roman" panose="02020603050405020304" pitchFamily="18" charset="0"/>
                <a:ea typeface="Times New Roman" panose="02020603050405020304" pitchFamily="18" charset="0"/>
                <a:cs typeface="Times New Roman" panose="02020603050405020304" pitchFamily="18" charset="0"/>
              </a:rPr>
              <a:t>other word, capital structure should be planned in such a way that the company should always be able to keep control on it.</a:t>
            </a:r>
            <a:endParaRPr lang="en-AU" b="1" dirty="0">
              <a:latin typeface="Times New Roman" panose="02020603050405020304" pitchFamily="18" charset="0"/>
              <a:ea typeface="Times New Roman" panose="02020603050405020304" pitchFamily="18" charset="0"/>
              <a:cs typeface="Times New Roman" panose="02020603050405020304" pitchFamily="18" charset="0"/>
            </a:endParaRPr>
          </a:p>
          <a:p>
            <a:pPr marL="0" indent="0">
              <a:buNone/>
            </a:pPr>
            <a:endParaRPr lang="en-AU" dirty="0"/>
          </a:p>
        </p:txBody>
      </p:sp>
      <p:sp>
        <p:nvSpPr>
          <p:cNvPr id="4" name="Title 1"/>
          <p:cNvSpPr>
            <a:spLocks noGrp="1"/>
          </p:cNvSpPr>
          <p:nvPr>
            <p:ph type="title"/>
          </p:nvPr>
        </p:nvSpPr>
        <p:spPr>
          <a:xfrm>
            <a:off x="688041" y="0"/>
            <a:ext cx="10815918" cy="1325563"/>
          </a:xfrm>
        </p:spPr>
        <p:txBody>
          <a:bodyPr vert="horz" lIns="91440" tIns="45720" rIns="91440" bIns="45720" rtlCol="0" anchor="ctr">
            <a:normAutofit/>
          </a:bodyPr>
          <a:lstStyle/>
          <a:p>
            <a:pPr algn="ctr"/>
            <a:r>
              <a:rPr lang="en-US" sz="3600" b="1" dirty="0">
                <a:solidFill>
                  <a:srgbClr val="002060"/>
                </a:solidFill>
                <a:latin typeface="Times New Roman" panose="02020603050405020304" pitchFamily="18" charset="0"/>
                <a:cs typeface="Times New Roman" panose="02020603050405020304" pitchFamily="18" charset="0"/>
              </a:rPr>
              <a:t>FEATURES OF CAPITAL </a:t>
            </a:r>
            <a:r>
              <a:rPr lang="en-US" sz="3600" b="1" dirty="0" smtClean="0">
                <a:solidFill>
                  <a:srgbClr val="002060"/>
                </a:solidFill>
                <a:latin typeface="Times New Roman" panose="02020603050405020304" pitchFamily="18" charset="0"/>
                <a:cs typeface="Times New Roman" panose="02020603050405020304" pitchFamily="18" charset="0"/>
              </a:rPr>
              <a:t>STRUCTURE (Cont’d…)</a:t>
            </a:r>
            <a:endParaRPr lang="en-AU" sz="36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7003430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lIns="91440" tIns="45720" rIns="91440" bIns="45720" rtlCol="0" anchor="ctr">
            <a:normAutofit/>
          </a:bodyPr>
          <a:lstStyle/>
          <a:p>
            <a:r>
              <a:rPr lang="en-AU" sz="3600" b="1" dirty="0">
                <a:solidFill>
                  <a:srgbClr val="002060"/>
                </a:solidFill>
                <a:latin typeface="Times New Roman" panose="02020603050405020304" pitchFamily="18" charset="0"/>
                <a:cs typeface="Times New Roman" panose="02020603050405020304" pitchFamily="18" charset="0"/>
              </a:rPr>
              <a:t>IMPORTANCE OF CAPITAL </a:t>
            </a:r>
            <a:r>
              <a:rPr lang="en-AU" sz="3600" b="1" dirty="0" smtClean="0">
                <a:solidFill>
                  <a:srgbClr val="002060"/>
                </a:solidFill>
                <a:latin typeface="Times New Roman" panose="02020603050405020304" pitchFamily="18" charset="0"/>
                <a:cs typeface="Times New Roman" panose="02020603050405020304" pitchFamily="18" charset="0"/>
              </a:rPr>
              <a:t>STRUCTURE [11]</a:t>
            </a:r>
            <a:endParaRPr lang="en-AU" sz="1700"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90283" y="1583577"/>
            <a:ext cx="9206752" cy="5018929"/>
          </a:xfrm>
        </p:spPr>
        <p:txBody>
          <a:bodyPr/>
          <a:lstStyle/>
          <a:p>
            <a:pPr marL="514350" indent="-514350" algn="just">
              <a:lnSpc>
                <a:spcPct val="100000"/>
              </a:lnSpc>
              <a:buAutoNum type="arabicPeriod"/>
            </a:pPr>
            <a:r>
              <a:rPr lang="en-AU" b="1" dirty="0" smtClean="0">
                <a:solidFill>
                  <a:srgbClr val="C00000"/>
                </a:solidFill>
                <a:latin typeface="Times New Roman" panose="02020603050405020304" pitchFamily="18" charset="0"/>
                <a:cs typeface="Times New Roman" panose="02020603050405020304" pitchFamily="18" charset="0"/>
              </a:rPr>
              <a:t>Value Maximization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In </a:t>
            </a:r>
            <a:r>
              <a:rPr lang="en-AU" b="1" dirty="0">
                <a:latin typeface="Times New Roman" panose="02020603050405020304" pitchFamily="18" charset="0"/>
                <a:cs typeface="Times New Roman" panose="02020603050405020304" pitchFamily="18" charset="0"/>
              </a:rPr>
              <a:t>a firm having a properly designed capital structure the aggregate value of the claims and ownership interests of the shareholders are maximized</a:t>
            </a:r>
            <a:r>
              <a:rPr lang="en-AU" b="1" dirty="0" smtClean="0">
                <a:latin typeface="Times New Roman" panose="02020603050405020304" pitchFamily="18" charset="0"/>
                <a:cs typeface="Times New Roman" panose="02020603050405020304" pitchFamily="18" charset="0"/>
              </a:rPr>
              <a:t>. </a:t>
            </a:r>
          </a:p>
          <a:p>
            <a:pPr marL="514350" indent="-514350" algn="just" fontAlgn="base">
              <a:lnSpc>
                <a:spcPct val="100000"/>
              </a:lnSpc>
              <a:buAutoNum type="arabicPeriod" startAt="2"/>
            </a:pPr>
            <a:r>
              <a:rPr lang="en-AU" b="1" dirty="0" smtClean="0">
                <a:solidFill>
                  <a:srgbClr val="C00000"/>
                </a:solidFill>
                <a:latin typeface="Times New Roman" panose="02020603050405020304" pitchFamily="18" charset="0"/>
                <a:cs typeface="Times New Roman" panose="02020603050405020304" pitchFamily="18" charset="0"/>
              </a:rPr>
              <a:t>Cost Minimization </a:t>
            </a:r>
          </a:p>
          <a:p>
            <a:pPr algn="just" fontAlgn="base">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Capital </a:t>
            </a:r>
            <a:r>
              <a:rPr lang="en-AU" b="1" dirty="0">
                <a:latin typeface="Times New Roman" panose="02020603050405020304" pitchFamily="18" charset="0"/>
                <a:cs typeface="Times New Roman" panose="02020603050405020304" pitchFamily="18" charset="0"/>
              </a:rPr>
              <a:t>structure minimizes the firm’s cost of capital or cost of financing. </a:t>
            </a:r>
            <a:endParaRPr lang="en-AU" b="1" dirty="0" smtClean="0">
              <a:latin typeface="Times New Roman" panose="02020603050405020304" pitchFamily="18" charset="0"/>
              <a:cs typeface="Times New Roman" panose="02020603050405020304" pitchFamily="18" charset="0"/>
            </a:endParaRPr>
          </a:p>
          <a:p>
            <a:pPr algn="just" fontAlgn="base">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By </a:t>
            </a:r>
            <a:r>
              <a:rPr lang="en-AU" b="1" dirty="0">
                <a:latin typeface="Times New Roman" panose="02020603050405020304" pitchFamily="18" charset="0"/>
                <a:cs typeface="Times New Roman" panose="02020603050405020304" pitchFamily="18" charset="0"/>
              </a:rPr>
              <a:t>determining a proper mix of fund sources, a firm can keep the overall cost of capital to the lowest</a:t>
            </a:r>
            <a:r>
              <a:rPr lang="en-AU" b="1" dirty="0" smtClean="0">
                <a:latin typeface="Times New Roman" panose="02020603050405020304" pitchFamily="18" charset="0"/>
                <a:cs typeface="Times New Roman" panose="02020603050405020304" pitchFamily="18" charset="0"/>
              </a:rPr>
              <a:t>. </a:t>
            </a:r>
          </a:p>
          <a:p>
            <a:pPr fontAlgn="base">
              <a:buFont typeface="Wingdings" panose="05000000000000000000" pitchFamily="2" charset="2"/>
              <a:buChar char="Ø"/>
            </a:pPr>
            <a:endParaRPr lang="en-AU" dirty="0"/>
          </a:p>
          <a:p>
            <a:pPr marL="0" indent="0">
              <a:buNone/>
            </a:pPr>
            <a:endParaRPr lang="en-AU" dirty="0"/>
          </a:p>
        </p:txBody>
      </p:sp>
    </p:spTree>
    <p:extLst>
      <p:ext uri="{BB962C8B-B14F-4D97-AF65-F5344CB8AC3E}">
        <p14:creationId xmlns:p14="http://schemas.microsoft.com/office/powerpoint/2010/main" val="42585794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9612" y="-121024"/>
            <a:ext cx="11232776" cy="1325563"/>
          </a:xfrm>
        </p:spPr>
        <p:txBody>
          <a:bodyPr>
            <a:normAutofit/>
          </a:bodyPr>
          <a:lstStyle/>
          <a:p>
            <a:r>
              <a:rPr lang="en-AU" sz="3600" b="1" dirty="0">
                <a:solidFill>
                  <a:srgbClr val="002060"/>
                </a:solidFill>
                <a:latin typeface="Times New Roman" panose="02020603050405020304" pitchFamily="18" charset="0"/>
                <a:cs typeface="Times New Roman" panose="02020603050405020304" pitchFamily="18" charset="0"/>
              </a:rPr>
              <a:t>IMPORTANCE OF CAPITAL </a:t>
            </a:r>
            <a:r>
              <a:rPr lang="en-AU" sz="3600" b="1" dirty="0" smtClean="0">
                <a:solidFill>
                  <a:srgbClr val="002060"/>
                </a:solidFill>
                <a:latin typeface="Times New Roman" panose="02020603050405020304" pitchFamily="18" charset="0"/>
                <a:cs typeface="Times New Roman" panose="02020603050405020304" pitchFamily="18" charset="0"/>
              </a:rPr>
              <a:t>STRUCTURE (Cont’d..) </a:t>
            </a:r>
            <a:endParaRPr lang="en-AU" sz="3600" dirty="0"/>
          </a:p>
        </p:txBody>
      </p:sp>
      <p:sp>
        <p:nvSpPr>
          <p:cNvPr id="3" name="Content Placeholder 2"/>
          <p:cNvSpPr>
            <a:spLocks noGrp="1"/>
          </p:cNvSpPr>
          <p:nvPr>
            <p:ph idx="1"/>
          </p:nvPr>
        </p:nvSpPr>
        <p:spPr>
          <a:xfrm>
            <a:off x="479613" y="857436"/>
            <a:ext cx="9319996" cy="5690013"/>
          </a:xfrm>
        </p:spPr>
        <p:txBody>
          <a:bodyPr>
            <a:normAutofit lnSpcReduction="10000"/>
          </a:bodyPr>
          <a:lstStyle/>
          <a:p>
            <a:pPr marL="514350" indent="-514350" algn="just">
              <a:buAutoNum type="arabicPeriod" startAt="3"/>
            </a:pPr>
            <a:r>
              <a:rPr lang="en-AU" b="1" dirty="0">
                <a:solidFill>
                  <a:srgbClr val="C00000"/>
                </a:solidFill>
                <a:latin typeface="Times New Roman" panose="02020603050405020304" pitchFamily="18" charset="0"/>
                <a:cs typeface="Times New Roman" panose="02020603050405020304" pitchFamily="18" charset="0"/>
              </a:rPr>
              <a:t>Increase in Share Price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Capital </a:t>
            </a:r>
            <a:r>
              <a:rPr lang="en-AU" b="1" dirty="0">
                <a:latin typeface="Times New Roman" panose="02020603050405020304" pitchFamily="18" charset="0"/>
                <a:cs typeface="Times New Roman" panose="02020603050405020304" pitchFamily="18" charset="0"/>
              </a:rPr>
              <a:t>structure maximizes the company’s market price of share by increas­ing earnings per share of the ordinary shareholders. It also increases dividend receipt of the shareholders</a:t>
            </a:r>
            <a:r>
              <a:rPr lang="en-AU" b="1" dirty="0" smtClean="0">
                <a:latin typeface="Times New Roman" panose="02020603050405020304" pitchFamily="18" charset="0"/>
                <a:cs typeface="Times New Roman" panose="02020603050405020304" pitchFamily="18" charset="0"/>
              </a:rPr>
              <a:t>. </a:t>
            </a:r>
          </a:p>
          <a:p>
            <a:pPr marL="514350" indent="-514350" algn="just" fontAlgn="base">
              <a:buAutoNum type="arabicPeriod" startAt="4"/>
            </a:pPr>
            <a:r>
              <a:rPr lang="en-AU" b="1" dirty="0" smtClean="0">
                <a:solidFill>
                  <a:srgbClr val="C00000"/>
                </a:solidFill>
                <a:latin typeface="Times New Roman" panose="02020603050405020304" pitchFamily="18" charset="0"/>
                <a:cs typeface="Times New Roman" panose="02020603050405020304" pitchFamily="18" charset="0"/>
              </a:rPr>
              <a:t>Investment Opportunity </a:t>
            </a:r>
          </a:p>
          <a:p>
            <a:pPr algn="just" fontAlgn="base">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Capital </a:t>
            </a:r>
            <a:r>
              <a:rPr lang="en-AU" b="1" dirty="0">
                <a:latin typeface="Times New Roman" panose="02020603050405020304" pitchFamily="18" charset="0"/>
                <a:cs typeface="Times New Roman" panose="02020603050405020304" pitchFamily="18" charset="0"/>
              </a:rPr>
              <a:t>structure increases the ability of the company to find new wealth- creating investment opportunities</a:t>
            </a:r>
            <a:r>
              <a:rPr lang="en-AU" b="1" dirty="0" smtClean="0">
                <a:latin typeface="Times New Roman" panose="02020603050405020304" pitchFamily="18" charset="0"/>
                <a:cs typeface="Times New Roman" panose="02020603050405020304" pitchFamily="18" charset="0"/>
              </a:rPr>
              <a:t>. </a:t>
            </a:r>
          </a:p>
          <a:p>
            <a:pPr marL="514350" indent="-514350" algn="just" fontAlgn="base">
              <a:buAutoNum type="arabicPeriod" startAt="5"/>
            </a:pPr>
            <a:r>
              <a:rPr lang="en-AU" b="1" dirty="0">
                <a:solidFill>
                  <a:srgbClr val="C00000"/>
                </a:solidFill>
                <a:latin typeface="Times New Roman" panose="02020603050405020304" pitchFamily="18" charset="0"/>
                <a:cs typeface="Times New Roman" panose="02020603050405020304" pitchFamily="18" charset="0"/>
              </a:rPr>
              <a:t>Growth of the Country </a:t>
            </a:r>
          </a:p>
          <a:p>
            <a:pPr algn="just">
              <a:lnSpc>
                <a:spcPct val="100000"/>
              </a:lnSpc>
              <a:buFont typeface="Wingdings" panose="05000000000000000000" pitchFamily="2" charset="2"/>
              <a:buChar char="Ø"/>
            </a:pPr>
            <a:r>
              <a:rPr lang="en-AU" b="1" dirty="0" smtClean="0">
                <a:latin typeface="Times New Roman" panose="02020603050405020304" pitchFamily="18" charset="0"/>
                <a:cs typeface="Times New Roman" panose="02020603050405020304" pitchFamily="18" charset="0"/>
              </a:rPr>
              <a:t>Capital </a:t>
            </a:r>
            <a:r>
              <a:rPr lang="en-AU" b="1" dirty="0">
                <a:latin typeface="Times New Roman" panose="02020603050405020304" pitchFamily="18" charset="0"/>
                <a:cs typeface="Times New Roman" panose="02020603050405020304" pitchFamily="18" charset="0"/>
              </a:rPr>
              <a:t>structure increases the country’s rate of investment and growth by increasing the firm’s opportunity to engage in future wealth-creating investments.</a:t>
            </a:r>
          </a:p>
        </p:txBody>
      </p:sp>
    </p:spTree>
    <p:extLst>
      <p:ext uri="{BB962C8B-B14F-4D97-AF65-F5344CB8AC3E}">
        <p14:creationId xmlns:p14="http://schemas.microsoft.com/office/powerpoint/2010/main" val="290094186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9941" y="1325562"/>
            <a:ext cx="10515600" cy="4981109"/>
          </a:xfrm>
        </p:spPr>
        <p:txBody>
          <a:bodyPr/>
          <a:lstStyle/>
          <a:p>
            <a:pPr marL="0" indent="0" algn="just">
              <a:lnSpc>
                <a:spcPct val="100000"/>
              </a:lnSpc>
              <a:buNone/>
            </a:pPr>
            <a:r>
              <a:rPr lang="en-US" b="1" dirty="0">
                <a:latin typeface="Times New Roman" panose="02020603050405020304" pitchFamily="18" charset="0"/>
                <a:cs typeface="Times New Roman" panose="02020603050405020304" pitchFamily="18" charset="0"/>
              </a:rPr>
              <a:t>A firm has total capital of </a:t>
            </a: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10, 00,000 which consists of 3000 ordinary share @ </a:t>
            </a: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100 per share, $</a:t>
            </a: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200,000 preference share at 10% interest per year and $</a:t>
            </a: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5, 00,000 debts at 12% interest per year. If firm’s earnings before interest and tax are $</a:t>
            </a:r>
            <a:r>
              <a:rPr lang="en-US"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2, 50,000 and tax rate applicable is 30%, determine earning per share. </a:t>
            </a:r>
            <a:endParaRPr lang="en-AU" b="1" dirty="0">
              <a:latin typeface="Times New Roman" panose="02020603050405020304" pitchFamily="18" charset="0"/>
              <a:cs typeface="Times New Roman" panose="02020603050405020304" pitchFamily="18" charset="0"/>
            </a:endParaRPr>
          </a:p>
          <a:p>
            <a:pPr algn="just">
              <a:lnSpc>
                <a:spcPct val="115000"/>
              </a:lnSpc>
            </a:pPr>
            <a:r>
              <a:rPr lang="en-US" b="1" dirty="0">
                <a:latin typeface="Times New Roman" panose="02020603050405020304" pitchFamily="18" charset="0"/>
                <a:ea typeface="Times New Roman" panose="02020603050405020304" pitchFamily="18" charset="0"/>
                <a:cs typeface="Times New Roman" panose="02020603050405020304" pitchFamily="18" charset="0"/>
              </a:rPr>
              <a:t>Ordinary share    =	3000@ </a:t>
            </a:r>
            <a:r>
              <a:rPr lang="en-US"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a:latin typeface="Times New Roman" panose="02020603050405020304" pitchFamily="18" charset="0"/>
                <a:ea typeface="Times New Roman" panose="02020603050405020304" pitchFamily="18" charset="0"/>
                <a:cs typeface="Times New Roman" panose="02020603050405020304" pitchFamily="18" charset="0"/>
              </a:rPr>
              <a:t>100 </a:t>
            </a:r>
            <a:endParaRPr lang="en-AU"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15000"/>
              </a:lnSpc>
            </a:pPr>
            <a:r>
              <a:rPr lang="en-US" b="1" dirty="0">
                <a:latin typeface="Times New Roman" panose="02020603050405020304" pitchFamily="18" charset="0"/>
                <a:ea typeface="Times New Roman" panose="02020603050405020304" pitchFamily="18" charset="0"/>
                <a:cs typeface="Times New Roman" panose="02020603050405020304" pitchFamily="18" charset="0"/>
              </a:rPr>
              <a:t>Preference share =  	2, 00,000 @10% per year </a:t>
            </a:r>
            <a:endParaRPr lang="en-AU" b="1" dirty="0">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15000"/>
              </a:lnSpc>
            </a:pPr>
            <a:r>
              <a:rPr lang="en-US" b="1" dirty="0">
                <a:latin typeface="Times New Roman" panose="02020603050405020304" pitchFamily="18" charset="0"/>
                <a:ea typeface="Times New Roman" panose="02020603050405020304" pitchFamily="18" charset="0"/>
                <a:cs typeface="Times New Roman" panose="02020603050405020304" pitchFamily="18" charset="0"/>
              </a:rPr>
              <a:t>Debt Capital       =        5, 00,000 @ 12% per year </a:t>
            </a:r>
            <a:endParaRPr lang="en-AU" b="1" dirty="0">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00000"/>
              </a:lnSpc>
              <a:buNone/>
            </a:pPr>
            <a:endParaRPr lang="en-AU" b="1" dirty="0">
              <a:latin typeface="Times New Roman" panose="02020603050405020304" pitchFamily="18" charset="0"/>
              <a:cs typeface="Times New Roman" panose="02020603050405020304" pitchFamily="18" charset="0"/>
            </a:endParaRPr>
          </a:p>
        </p:txBody>
      </p:sp>
      <p:sp>
        <p:nvSpPr>
          <p:cNvPr id="4" name="Title 1"/>
          <p:cNvSpPr>
            <a:spLocks noGrp="1"/>
          </p:cNvSpPr>
          <p:nvPr>
            <p:ph type="title"/>
          </p:nvPr>
        </p:nvSpPr>
        <p:spPr>
          <a:xfrm>
            <a:off x="838200" y="0"/>
            <a:ext cx="10515600" cy="1325563"/>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CAPITAL STRUCTURE NUMERICAL </a:t>
            </a:r>
            <a:endParaRPr lang="en-AU" sz="3600" dirty="0"/>
          </a:p>
        </p:txBody>
      </p:sp>
    </p:spTree>
    <p:extLst>
      <p:ext uri="{BB962C8B-B14F-4D97-AF65-F5344CB8AC3E}">
        <p14:creationId xmlns:p14="http://schemas.microsoft.com/office/powerpoint/2010/main" val="14755586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6835" y="1018801"/>
            <a:ext cx="10515600" cy="5422340"/>
          </a:xfrm>
        </p:spPr>
        <p:txBody>
          <a:bodyPr>
            <a:normAutofit fontScale="92500" lnSpcReduction="10000"/>
          </a:bodyPr>
          <a:lstStyle/>
          <a:p>
            <a:pPr marL="342900" lvl="0" indent="-342900" algn="just">
              <a:lnSpc>
                <a:spcPct val="115000"/>
              </a:lnSpc>
              <a:buFont typeface="+mj-lt"/>
              <a:buAutoNum type="alphaLcParenBoth"/>
            </a:pPr>
            <a:r>
              <a:rPr lang="en-US" b="1" dirty="0">
                <a:latin typeface="Times New Roman" panose="02020603050405020304" pitchFamily="18" charset="0"/>
                <a:ea typeface="Times New Roman" panose="02020603050405020304" pitchFamily="18" charset="0"/>
                <a:cs typeface="Times New Roman" panose="02020603050405020304" pitchFamily="18" charset="0"/>
              </a:rPr>
              <a:t>Firm’s earnings before interest and tax (EBIT)        = 2,50,000 </a:t>
            </a:r>
            <a:endParaRPr lang="en-AU" b="1" dirty="0">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lnSpc>
                <a:spcPct val="115000"/>
              </a:lnSpc>
              <a:buFont typeface="+mj-lt"/>
              <a:buAutoNum type="alphaLcParenBoth"/>
            </a:pPr>
            <a:r>
              <a:rPr lang="en-US" b="1" dirty="0">
                <a:latin typeface="Times New Roman" panose="02020603050405020304" pitchFamily="18" charset="0"/>
                <a:ea typeface="Times New Roman" panose="02020603050405020304" pitchFamily="18" charset="0"/>
                <a:cs typeface="Times New Roman" panose="02020603050405020304" pitchFamily="18" charset="0"/>
              </a:rPr>
              <a:t>Interest on loan = 12% of </a:t>
            </a:r>
            <a:r>
              <a:rPr lang="en-US"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a:latin typeface="Times New Roman" panose="02020603050405020304" pitchFamily="18" charset="0"/>
                <a:ea typeface="Times New Roman" panose="02020603050405020304" pitchFamily="18" charset="0"/>
                <a:cs typeface="Times New Roman" panose="02020603050405020304" pitchFamily="18" charset="0"/>
              </a:rPr>
              <a:t>5,00,000                     </a:t>
            </a:r>
            <a:r>
              <a:rPr lang="en-US" b="1" dirty="0" smtClean="0">
                <a:latin typeface="Times New Roman" panose="02020603050405020304" pitchFamily="18" charset="0"/>
                <a:ea typeface="Times New Roman" panose="02020603050405020304" pitchFamily="18" charset="0"/>
                <a:cs typeface="Times New Roman" panose="02020603050405020304" pitchFamily="18" charset="0"/>
              </a:rPr>
              <a:t>      = </a:t>
            </a:r>
            <a:r>
              <a:rPr lang="en-US" b="1" dirty="0">
                <a:latin typeface="Times New Roman" panose="02020603050405020304" pitchFamily="18" charset="0"/>
                <a:ea typeface="Times New Roman" panose="02020603050405020304" pitchFamily="18" charset="0"/>
                <a:cs typeface="Times New Roman" panose="02020603050405020304" pitchFamily="18" charset="0"/>
              </a:rPr>
              <a:t>60,000 </a:t>
            </a:r>
            <a:endParaRPr lang="en-AU" b="1" dirty="0">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lnSpc>
                <a:spcPct val="115000"/>
              </a:lnSpc>
              <a:buFont typeface="+mj-lt"/>
              <a:buAutoNum type="alphaLcParenBoth"/>
            </a:pPr>
            <a:r>
              <a:rPr lang="en-US" b="1" dirty="0">
                <a:latin typeface="Times New Roman" panose="02020603050405020304" pitchFamily="18" charset="0"/>
                <a:ea typeface="Times New Roman" panose="02020603050405020304" pitchFamily="18" charset="0"/>
                <a:cs typeface="Times New Roman" panose="02020603050405020304" pitchFamily="18" charset="0"/>
              </a:rPr>
              <a:t>Earnings after interest before tax (EAIBT) = (a-b)   = 1,90,000 </a:t>
            </a:r>
            <a:endParaRPr lang="en-AU" b="1" dirty="0">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lnSpc>
                <a:spcPct val="115000"/>
              </a:lnSpc>
              <a:buFont typeface="+mj-lt"/>
              <a:buAutoNum type="alphaLcParenBoth"/>
            </a:pPr>
            <a:r>
              <a:rPr lang="en-US" b="1" dirty="0">
                <a:latin typeface="Times New Roman" panose="02020603050405020304" pitchFamily="18" charset="0"/>
                <a:ea typeface="Times New Roman" panose="02020603050405020304" pitchFamily="18" charset="0"/>
                <a:cs typeface="Times New Roman" panose="02020603050405020304" pitchFamily="18" charset="0"/>
              </a:rPr>
              <a:t>Tax @ 30% of EAIBT  				  </a:t>
            </a:r>
            <a:r>
              <a:rPr lang="en-US"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a:latin typeface="Times New Roman" panose="02020603050405020304" pitchFamily="18" charset="0"/>
                <a:ea typeface="Times New Roman" panose="02020603050405020304" pitchFamily="18" charset="0"/>
                <a:cs typeface="Times New Roman" panose="02020603050405020304" pitchFamily="18" charset="0"/>
              </a:rPr>
              <a:t>= 57,000 </a:t>
            </a:r>
            <a:endParaRPr lang="en-AU" b="1" dirty="0">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lnSpc>
                <a:spcPct val="115000"/>
              </a:lnSpc>
              <a:buFont typeface="+mj-lt"/>
              <a:buAutoNum type="alphaLcParenBoth"/>
            </a:pPr>
            <a:r>
              <a:rPr lang="en-US" b="1" dirty="0">
                <a:latin typeface="Times New Roman" panose="02020603050405020304" pitchFamily="18" charset="0"/>
                <a:ea typeface="Times New Roman" panose="02020603050405020304" pitchFamily="18" charset="0"/>
                <a:cs typeface="Times New Roman" panose="02020603050405020304" pitchFamily="18" charset="0"/>
              </a:rPr>
              <a:t>Earning after interest and tax (EAIT) 		   </a:t>
            </a:r>
            <a:r>
              <a:rPr lang="en-US"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a:latin typeface="Times New Roman" panose="02020603050405020304" pitchFamily="18" charset="0"/>
                <a:ea typeface="Times New Roman" panose="02020603050405020304" pitchFamily="18" charset="0"/>
                <a:cs typeface="Times New Roman" panose="02020603050405020304" pitchFamily="18" charset="0"/>
              </a:rPr>
              <a:t>= 133,000</a:t>
            </a:r>
            <a:endParaRPr lang="en-AU" b="1" dirty="0">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lnSpc>
                <a:spcPct val="115000"/>
              </a:lnSpc>
              <a:buFont typeface="+mj-lt"/>
              <a:buAutoNum type="alphaLcParenBoth"/>
            </a:pPr>
            <a:r>
              <a:rPr lang="en-US" b="1" dirty="0">
                <a:latin typeface="Times New Roman" panose="02020603050405020304" pitchFamily="18" charset="0"/>
                <a:ea typeface="Times New Roman" panose="02020603050405020304" pitchFamily="18" charset="0"/>
                <a:cs typeface="Times New Roman" panose="02020603050405020304" pitchFamily="18" charset="0"/>
              </a:rPr>
              <a:t>Interest (dividend) to preference share holders      </a:t>
            </a:r>
            <a:r>
              <a:rPr lang="en-US" b="1" dirty="0" smtClean="0">
                <a:latin typeface="Times New Roman" panose="02020603050405020304" pitchFamily="18" charset="0"/>
                <a:ea typeface="Times New Roman" panose="02020603050405020304" pitchFamily="18" charset="0"/>
                <a:cs typeface="Times New Roman" panose="02020603050405020304" pitchFamily="18" charset="0"/>
              </a:rPr>
              <a:t>   = </a:t>
            </a:r>
            <a:r>
              <a:rPr lang="en-US" b="1" dirty="0">
                <a:latin typeface="Times New Roman" panose="02020603050405020304" pitchFamily="18" charset="0"/>
                <a:ea typeface="Times New Roman" panose="02020603050405020304" pitchFamily="18" charset="0"/>
                <a:cs typeface="Times New Roman" panose="02020603050405020304" pitchFamily="18" charset="0"/>
              </a:rPr>
              <a:t>10% of </a:t>
            </a:r>
            <a:r>
              <a:rPr lang="en-US" b="1" dirty="0" smtClean="0">
                <a:latin typeface="Times New Roman" panose="02020603050405020304" pitchFamily="18" charset="0"/>
                <a:ea typeface="Times New Roman" panose="02020603050405020304" pitchFamily="18" charset="0"/>
                <a:cs typeface="Times New Roman" panose="02020603050405020304" pitchFamily="18" charset="0"/>
              </a:rPr>
              <a:t>2,00,000</a:t>
            </a:r>
          </a:p>
          <a:p>
            <a:pPr marL="0" lvl="0" indent="0" algn="just">
              <a:lnSpc>
                <a:spcPct val="115000"/>
              </a:lnSpc>
              <a:buNone/>
            </a:pP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smtClean="0">
                <a:latin typeface="Times New Roman" panose="02020603050405020304" pitchFamily="18" charset="0"/>
                <a:ea typeface="Times New Roman" panose="02020603050405020304" pitchFamily="18" charset="0"/>
                <a:cs typeface="Times New Roman" panose="02020603050405020304" pitchFamily="18" charset="0"/>
              </a:rPr>
              <a:t>               = </a:t>
            </a:r>
            <a:r>
              <a:rPr lang="en-US" b="1" dirty="0">
                <a:latin typeface="Times New Roman" panose="02020603050405020304" pitchFamily="18" charset="0"/>
                <a:ea typeface="Times New Roman" panose="02020603050405020304" pitchFamily="18" charset="0"/>
                <a:cs typeface="Times New Roman" panose="02020603050405020304" pitchFamily="18" charset="0"/>
              </a:rPr>
              <a:t>20,000 </a:t>
            </a:r>
            <a:endParaRPr lang="en-AU" b="1" dirty="0">
              <a:latin typeface="Times New Roman" panose="02020603050405020304" pitchFamily="18" charset="0"/>
              <a:ea typeface="Times New Roman" panose="02020603050405020304" pitchFamily="18" charset="0"/>
              <a:cs typeface="Times New Roman" panose="02020603050405020304" pitchFamily="18" charset="0"/>
            </a:endParaRPr>
          </a:p>
          <a:p>
            <a:pPr marL="0" lvl="0" indent="0" algn="just">
              <a:lnSpc>
                <a:spcPct val="115000"/>
              </a:lnSpc>
              <a:buNone/>
            </a:pPr>
            <a:r>
              <a:rPr lang="en-US" b="1" dirty="0" smtClean="0">
                <a:latin typeface="Times New Roman" panose="02020603050405020304" pitchFamily="18" charset="0"/>
                <a:ea typeface="Times New Roman" panose="02020603050405020304" pitchFamily="18" charset="0"/>
                <a:cs typeface="Times New Roman" panose="02020603050405020304" pitchFamily="18" charset="0"/>
              </a:rPr>
              <a:t>(g) Dividends </a:t>
            </a:r>
            <a:r>
              <a:rPr lang="en-US" b="1" dirty="0">
                <a:latin typeface="Times New Roman" panose="02020603050405020304" pitchFamily="18" charset="0"/>
                <a:ea typeface="Times New Roman" panose="02020603050405020304" pitchFamily="18" charset="0"/>
                <a:cs typeface="Times New Roman" panose="02020603050405020304" pitchFamily="18" charset="0"/>
              </a:rPr>
              <a:t>to ordinary share holders = (e-f) 	</a:t>
            </a:r>
            <a:r>
              <a:rPr lang="en-US"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a:latin typeface="Times New Roman" panose="02020603050405020304" pitchFamily="18" charset="0"/>
                <a:ea typeface="Times New Roman" panose="02020603050405020304" pitchFamily="18" charset="0"/>
                <a:cs typeface="Times New Roman" panose="02020603050405020304" pitchFamily="18" charset="0"/>
              </a:rPr>
              <a:t>= 1,13,000 </a:t>
            </a:r>
            <a:endParaRPr lang="en-AU" b="1" dirty="0">
              <a:latin typeface="Times New Roman" panose="02020603050405020304" pitchFamily="18" charset="0"/>
              <a:ea typeface="Times New Roman" panose="02020603050405020304" pitchFamily="18" charset="0"/>
              <a:cs typeface="Times New Roman" panose="02020603050405020304" pitchFamily="18" charset="0"/>
            </a:endParaRPr>
          </a:p>
          <a:p>
            <a:pPr marL="0" lvl="0" indent="0" algn="just">
              <a:lnSpc>
                <a:spcPct val="115000"/>
              </a:lnSpc>
              <a:buNone/>
            </a:pPr>
            <a:r>
              <a:rPr lang="en-US" b="1" dirty="0" smtClean="0">
                <a:latin typeface="Times New Roman" panose="02020603050405020304" pitchFamily="18" charset="0"/>
                <a:ea typeface="Times New Roman" panose="02020603050405020304" pitchFamily="18" charset="0"/>
                <a:cs typeface="Times New Roman" panose="02020603050405020304" pitchFamily="18" charset="0"/>
              </a:rPr>
              <a:t>(h) Earning </a:t>
            </a:r>
            <a:r>
              <a:rPr lang="en-US" b="1" dirty="0">
                <a:latin typeface="Times New Roman" panose="02020603050405020304" pitchFamily="18" charset="0"/>
                <a:ea typeface="Times New Roman" panose="02020603050405020304" pitchFamily="18" charset="0"/>
                <a:cs typeface="Times New Roman" panose="02020603050405020304" pitchFamily="18" charset="0"/>
              </a:rPr>
              <a:t>per share (EPS) = 1,13,000 / 3,000 	 </a:t>
            </a:r>
            <a:r>
              <a:rPr lang="en-US" b="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b="1" dirty="0">
                <a:latin typeface="Times New Roman" panose="02020603050405020304" pitchFamily="18" charset="0"/>
                <a:ea typeface="Times New Roman" panose="02020603050405020304" pitchFamily="18" charset="0"/>
                <a:cs typeface="Times New Roman" panose="02020603050405020304" pitchFamily="18" charset="0"/>
              </a:rPr>
              <a:t>= 37.67  </a:t>
            </a:r>
            <a:endParaRPr lang="en-AU" b="1" dirty="0">
              <a:latin typeface="Times New Roman" panose="02020603050405020304" pitchFamily="18" charset="0"/>
              <a:ea typeface="Times New Roman" panose="02020603050405020304" pitchFamily="18" charset="0"/>
              <a:cs typeface="Times New Roman" panose="02020603050405020304" pitchFamily="18" charset="0"/>
            </a:endParaRPr>
          </a:p>
          <a:p>
            <a:pPr marL="0" indent="0">
              <a:buNone/>
            </a:pPr>
            <a:r>
              <a:rPr lang="en-AU" b="1" dirty="0">
                <a:solidFill>
                  <a:srgbClr val="FF0000"/>
                </a:solidFill>
                <a:latin typeface="Times New Roman" panose="02020603050405020304" pitchFamily="18" charset="0"/>
                <a:cs typeface="Times New Roman" panose="02020603050405020304" pitchFamily="18" charset="0"/>
              </a:rPr>
              <a:t>Book Value = Original value + EPS = </a:t>
            </a:r>
            <a:r>
              <a:rPr lang="en-AU" b="1" dirty="0" smtClean="0">
                <a:solidFill>
                  <a:srgbClr val="FF0000"/>
                </a:solidFill>
                <a:latin typeface="Times New Roman" panose="02020603050405020304" pitchFamily="18" charset="0"/>
                <a:cs typeface="Times New Roman" panose="02020603050405020304" pitchFamily="18" charset="0"/>
              </a:rPr>
              <a:t>$100+$37.67 =$137.67</a:t>
            </a:r>
            <a:endParaRPr lang="en-AU" b="1" dirty="0">
              <a:solidFill>
                <a:srgbClr val="FF0000"/>
              </a:solidFill>
              <a:latin typeface="Times New Roman" panose="02020603050405020304" pitchFamily="18" charset="0"/>
              <a:cs typeface="Times New Roman" panose="02020603050405020304" pitchFamily="18" charset="0"/>
            </a:endParaRPr>
          </a:p>
          <a:p>
            <a:pPr marL="0" indent="0">
              <a:buNone/>
            </a:pPr>
            <a:endParaRPr lang="en-AU" dirty="0"/>
          </a:p>
        </p:txBody>
      </p:sp>
      <p:sp>
        <p:nvSpPr>
          <p:cNvPr id="4" name="Title 1"/>
          <p:cNvSpPr>
            <a:spLocks noGrp="1"/>
          </p:cNvSpPr>
          <p:nvPr>
            <p:ph type="title"/>
          </p:nvPr>
        </p:nvSpPr>
        <p:spPr>
          <a:xfrm>
            <a:off x="569259" y="0"/>
            <a:ext cx="10515600" cy="1325563"/>
          </a:xfrm>
        </p:spPr>
        <p:txBody>
          <a:bodyPr>
            <a:normAutofit/>
          </a:bodyPr>
          <a:lstStyle/>
          <a:p>
            <a:pPr algn="ctr"/>
            <a:r>
              <a:rPr lang="en-AU" sz="3600" b="1" dirty="0" smtClean="0">
                <a:solidFill>
                  <a:srgbClr val="002060"/>
                </a:solidFill>
                <a:latin typeface="Times New Roman" panose="02020603050405020304" pitchFamily="18" charset="0"/>
                <a:cs typeface="Times New Roman" panose="02020603050405020304" pitchFamily="18" charset="0"/>
              </a:rPr>
              <a:t>CAPITAL STRUCTURE NUMERICAL (Cont’d…)  </a:t>
            </a:r>
            <a:endParaRPr lang="en-AU" sz="3600" dirty="0"/>
          </a:p>
        </p:txBody>
      </p:sp>
    </p:spTree>
    <p:extLst>
      <p:ext uri="{BB962C8B-B14F-4D97-AF65-F5344CB8AC3E}">
        <p14:creationId xmlns:p14="http://schemas.microsoft.com/office/powerpoint/2010/main" val="373367247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3948953" cy="1325563"/>
          </a:xfrm>
        </p:spPr>
        <p:txBody>
          <a:bodyPr vert="horz" lIns="91440" tIns="45720" rIns="91440" bIns="45720" rtlCol="0" anchor="ctr">
            <a:normAutofit/>
          </a:bodyPr>
          <a:lstStyle/>
          <a:p>
            <a:pPr algn="ctr"/>
            <a:r>
              <a:rPr lang="en-AU" sz="3600" b="1" dirty="0">
                <a:solidFill>
                  <a:srgbClr val="002060"/>
                </a:solidFill>
                <a:latin typeface="Times New Roman" panose="02020603050405020304" pitchFamily="18" charset="0"/>
                <a:cs typeface="Times New Roman" panose="02020603050405020304" pitchFamily="18" charset="0"/>
              </a:rPr>
              <a:t>REFERENCES: </a:t>
            </a:r>
          </a:p>
        </p:txBody>
      </p:sp>
      <p:sp>
        <p:nvSpPr>
          <p:cNvPr id="3" name="Content Placeholder 2"/>
          <p:cNvSpPr>
            <a:spLocks noGrp="1"/>
          </p:cNvSpPr>
          <p:nvPr>
            <p:ph idx="1"/>
          </p:nvPr>
        </p:nvSpPr>
        <p:spPr>
          <a:xfrm>
            <a:off x="609600" y="1408765"/>
            <a:ext cx="9946341" cy="5005481"/>
          </a:xfrm>
        </p:spPr>
        <p:txBody>
          <a:bodyPr/>
          <a:lstStyle/>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[1] </a:t>
            </a:r>
            <a:r>
              <a:rPr lang="en-AU" b="1" i="1" dirty="0">
                <a:latin typeface="Times New Roman" panose="02020603050405020304" pitchFamily="18" charset="0"/>
                <a:cs typeface="Times New Roman" panose="02020603050405020304" pitchFamily="18" charset="0"/>
              </a:rPr>
              <a:t>Principles of Project Finance</a:t>
            </a:r>
            <a:r>
              <a:rPr lang="en-AU" b="1" dirty="0">
                <a:latin typeface="Times New Roman" panose="02020603050405020304" pitchFamily="18" charset="0"/>
                <a:cs typeface="Times New Roman" panose="02020603050405020304" pitchFamily="18" charset="0"/>
              </a:rPr>
              <a:t>: E. R. </a:t>
            </a:r>
            <a:r>
              <a:rPr lang="en-AU" b="1" dirty="0" err="1">
                <a:latin typeface="Times New Roman" panose="02020603050405020304" pitchFamily="18" charset="0"/>
                <a:cs typeface="Times New Roman" panose="02020603050405020304" pitchFamily="18" charset="0"/>
              </a:rPr>
              <a:t>Yescombe</a:t>
            </a:r>
            <a:r>
              <a:rPr lang="en-AU" b="1" dirty="0">
                <a:latin typeface="Times New Roman" panose="02020603050405020304" pitchFamily="18" charset="0"/>
                <a:cs typeface="Times New Roman" panose="02020603050405020304" pitchFamily="18" charset="0"/>
              </a:rPr>
              <a:t>, </a:t>
            </a:r>
            <a:r>
              <a:rPr lang="en-AU" b="1" dirty="0" err="1">
                <a:latin typeface="Times New Roman" panose="02020603050405020304" pitchFamily="18" charset="0"/>
                <a:cs typeface="Times New Roman" panose="02020603050405020304" pitchFamily="18" charset="0"/>
              </a:rPr>
              <a:t>Yescombee</a:t>
            </a:r>
            <a:r>
              <a:rPr lang="en-AU" b="1" dirty="0">
                <a:latin typeface="Times New Roman" panose="02020603050405020304" pitchFamily="18" charset="0"/>
                <a:cs typeface="Times New Roman" panose="02020603050405020304" pitchFamily="18" charset="0"/>
              </a:rPr>
              <a:t> Consulting Ltd. Academic Press, 2002. </a:t>
            </a:r>
            <a:endParaRPr lang="en-AU" b="1" dirty="0" smtClean="0">
              <a:latin typeface="Times New Roman" panose="02020603050405020304" pitchFamily="18" charset="0"/>
              <a:cs typeface="Times New Roman" panose="02020603050405020304" pitchFamily="18" charset="0"/>
            </a:endParaRP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a:t>
            </a:r>
            <a:r>
              <a:rPr lang="en-AU" b="1" dirty="0">
                <a:latin typeface="Times New Roman" panose="02020603050405020304" pitchFamily="18" charset="0"/>
                <a:cs typeface="Times New Roman" panose="02020603050405020304" pitchFamily="18" charset="0"/>
              </a:rPr>
              <a:t>2]</a:t>
            </a:r>
            <a:r>
              <a:rPr lang="en-AU" dirty="0" smtClean="0">
                <a:latin typeface="Times New Roman" panose="02020603050405020304" pitchFamily="18" charset="0"/>
                <a:cs typeface="Times New Roman" panose="02020603050405020304" pitchFamily="18" charset="0"/>
              </a:rPr>
              <a:t> </a:t>
            </a:r>
            <a:r>
              <a:rPr lang="en-AU" b="1" i="1" dirty="0">
                <a:latin typeface="Times New Roman" panose="02020603050405020304" pitchFamily="18" charset="0"/>
                <a:cs typeface="Times New Roman" panose="02020603050405020304" pitchFamily="18" charset="0"/>
              </a:rPr>
              <a:t>Project Management</a:t>
            </a:r>
            <a:r>
              <a:rPr lang="en-AU" b="1" dirty="0">
                <a:latin typeface="Times New Roman" panose="02020603050405020304" pitchFamily="18" charset="0"/>
                <a:cs typeface="Times New Roman" panose="02020603050405020304" pitchFamily="18" charset="0"/>
              </a:rPr>
              <a:t>: K. </a:t>
            </a:r>
            <a:r>
              <a:rPr lang="en-AU" b="1" dirty="0" err="1">
                <a:latin typeface="Times New Roman" panose="02020603050405020304" pitchFamily="18" charset="0"/>
                <a:cs typeface="Times New Roman" panose="02020603050405020304" pitchFamily="18" charset="0"/>
              </a:rPr>
              <a:t>Nagarajan</a:t>
            </a:r>
            <a:r>
              <a:rPr lang="en-AU" b="1" dirty="0">
                <a:latin typeface="Times New Roman" panose="02020603050405020304" pitchFamily="18" charset="0"/>
                <a:cs typeface="Times New Roman" panose="02020603050405020304" pitchFamily="18" charset="0"/>
              </a:rPr>
              <a:t>, New Age International (P) Ltd. Publishers, New Delhi, India, 2001. </a:t>
            </a:r>
            <a:endParaRPr lang="en-AU" b="1" dirty="0" smtClean="0">
              <a:latin typeface="Times New Roman" panose="02020603050405020304" pitchFamily="18" charset="0"/>
              <a:cs typeface="Times New Roman" panose="02020603050405020304" pitchFamily="18" charset="0"/>
            </a:endParaRPr>
          </a:p>
          <a:p>
            <a:pPr marL="0" indent="0" algn="just">
              <a:lnSpc>
                <a:spcPct val="100000"/>
              </a:lnSpc>
              <a:buNone/>
            </a:pPr>
            <a:r>
              <a:rPr lang="en-AU" b="1" dirty="0">
                <a:latin typeface="Times New Roman" panose="02020603050405020304" pitchFamily="18" charset="0"/>
                <a:cs typeface="Times New Roman" panose="02020603050405020304" pitchFamily="18" charset="0"/>
              </a:rPr>
              <a:t>[3] </a:t>
            </a:r>
            <a:r>
              <a:rPr lang="en-AU" b="1" i="1" dirty="0">
                <a:latin typeface="Times New Roman" panose="02020603050405020304" pitchFamily="18" charset="0"/>
                <a:cs typeface="Times New Roman" panose="02020603050405020304" pitchFamily="18" charset="0"/>
              </a:rPr>
              <a:t>Projects; Planning, Analysis, Financing, Implementation and Review </a:t>
            </a:r>
            <a:r>
              <a:rPr lang="en-AU" b="1" dirty="0">
                <a:latin typeface="Times New Roman" panose="02020603050405020304" pitchFamily="18" charset="0"/>
                <a:cs typeface="Times New Roman" panose="02020603050405020304" pitchFamily="18" charset="0"/>
              </a:rPr>
              <a:t>: </a:t>
            </a:r>
            <a:r>
              <a:rPr lang="en-AU" b="1" dirty="0" err="1">
                <a:latin typeface="Times New Roman" panose="02020603050405020304" pitchFamily="18" charset="0"/>
                <a:cs typeface="Times New Roman" panose="02020603050405020304" pitchFamily="18" charset="0"/>
              </a:rPr>
              <a:t>Prasanna</a:t>
            </a:r>
            <a:r>
              <a:rPr lang="en-AU" b="1" dirty="0">
                <a:latin typeface="Times New Roman" panose="02020603050405020304" pitchFamily="18" charset="0"/>
                <a:cs typeface="Times New Roman" panose="02020603050405020304" pitchFamily="18" charset="0"/>
              </a:rPr>
              <a:t> Chandra, Fifth Edition, Tata McGraw – Hill Publishing Company Limited, New Delhi, India, 2002. </a:t>
            </a:r>
            <a:endParaRPr lang="en-AU" b="1" dirty="0" smtClean="0">
              <a:latin typeface="Times New Roman" panose="02020603050405020304" pitchFamily="18" charset="0"/>
              <a:cs typeface="Times New Roman" panose="02020603050405020304" pitchFamily="18" charset="0"/>
            </a:endParaRPr>
          </a:p>
          <a:p>
            <a:pPr marL="0" indent="0" algn="just">
              <a:lnSpc>
                <a:spcPct val="100000"/>
              </a:lnSpc>
              <a:buNone/>
            </a:pPr>
            <a:r>
              <a:rPr lang="en-AU" b="1" dirty="0" smtClean="0">
                <a:latin typeface="Times New Roman" panose="02020603050405020304" pitchFamily="18" charset="0"/>
                <a:cs typeface="Times New Roman" panose="02020603050405020304" pitchFamily="18" charset="0"/>
              </a:rPr>
              <a:t>[4] </a:t>
            </a:r>
            <a:r>
              <a:rPr lang="en-US" b="1" dirty="0" smtClean="0">
                <a:latin typeface="Times New Roman" panose="02020603050405020304" pitchFamily="18" charset="0"/>
                <a:cs typeface="Times New Roman" panose="02020603050405020304" pitchFamily="18" charset="0"/>
                <a:hlinkClick r:id="rId2"/>
              </a:rPr>
              <a:t>https://ppp.worldbank.org/public-private-partnership/financing/project-finance-concepts</a:t>
            </a:r>
            <a:r>
              <a:rPr lang="en-US" b="1" dirty="0" smtClean="0">
                <a:latin typeface="Times New Roman" panose="02020603050405020304" pitchFamily="18" charset="0"/>
                <a:cs typeface="Times New Roman" panose="02020603050405020304" pitchFamily="18" charset="0"/>
              </a:rPr>
              <a:t> </a:t>
            </a:r>
            <a:endParaRPr lang="en-AU" b="1" dirty="0">
              <a:latin typeface="Times New Roman" panose="02020603050405020304" pitchFamily="18" charset="0"/>
              <a:cs typeface="Times New Roman" panose="02020603050405020304" pitchFamily="18" charset="0"/>
            </a:endParaRPr>
          </a:p>
          <a:p>
            <a:pPr marL="0" indent="0">
              <a:lnSpc>
                <a:spcPct val="100000"/>
              </a:lnSpc>
              <a:buNone/>
            </a:pPr>
            <a:endParaRPr lang="en-AU" b="1" dirty="0" smtClean="0">
              <a:latin typeface="Times New Roman" panose="02020603050405020304" pitchFamily="18" charset="0"/>
              <a:cs typeface="Times New Roman" panose="02020603050405020304" pitchFamily="18" charset="0"/>
            </a:endParaRPr>
          </a:p>
          <a:p>
            <a:pPr marL="0" indent="0">
              <a:buNone/>
            </a:pPr>
            <a:endParaRPr lang="en-AU" b="1" dirty="0">
              <a:latin typeface="Times New Roman" panose="02020603050405020304" pitchFamily="18" charset="0"/>
              <a:cs typeface="Times New Roman" panose="02020603050405020304" pitchFamily="18" charset="0"/>
            </a:endParaRPr>
          </a:p>
          <a:p>
            <a:pPr marL="0" indent="0">
              <a:buNone/>
            </a:pPr>
            <a:endParaRPr lang="en-AU" dirty="0"/>
          </a:p>
        </p:txBody>
      </p:sp>
    </p:spTree>
    <p:extLst>
      <p:ext uri="{BB962C8B-B14F-4D97-AF65-F5344CB8AC3E}">
        <p14:creationId xmlns:p14="http://schemas.microsoft.com/office/powerpoint/2010/main" val="379070766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6826" y="-169713"/>
            <a:ext cx="10515600" cy="1325563"/>
          </a:xfrm>
        </p:spPr>
        <p:txBody>
          <a:bodyPr>
            <a:normAutofit/>
          </a:bodyPr>
          <a:lstStyle/>
          <a:p>
            <a:r>
              <a:rPr lang="en-AU" sz="3600" b="1" dirty="0" smtClean="0">
                <a:solidFill>
                  <a:srgbClr val="002060"/>
                </a:solidFill>
                <a:latin typeface="Times New Roman" panose="02020603050405020304" pitchFamily="18" charset="0"/>
                <a:cs typeface="Times New Roman" panose="02020603050405020304" pitchFamily="18" charset="0"/>
              </a:rPr>
              <a:t>REFERENCES (Cont’d…) </a:t>
            </a:r>
            <a:endParaRPr lang="en-AU" sz="3600" dirty="0"/>
          </a:p>
        </p:txBody>
      </p:sp>
      <p:sp>
        <p:nvSpPr>
          <p:cNvPr id="3" name="Content Placeholder 2"/>
          <p:cNvSpPr>
            <a:spLocks noGrp="1"/>
          </p:cNvSpPr>
          <p:nvPr>
            <p:ph idx="1"/>
          </p:nvPr>
        </p:nvSpPr>
        <p:spPr>
          <a:xfrm>
            <a:off x="618482" y="823183"/>
            <a:ext cx="9250138" cy="5612123"/>
          </a:xfrm>
        </p:spPr>
        <p:txBody>
          <a:bodyPr>
            <a:normAutofit fontScale="92500" lnSpcReduction="10000"/>
          </a:bodyPr>
          <a:lstStyle/>
          <a:p>
            <a:pPr marL="0" indent="0" algn="just">
              <a:lnSpc>
                <a:spcPct val="110000"/>
              </a:lnSpc>
              <a:buNone/>
            </a:pPr>
            <a:r>
              <a:rPr lang="en-AU" sz="2400" b="1" dirty="0">
                <a:latin typeface="Times New Roman" panose="02020603050405020304" pitchFamily="18" charset="0"/>
                <a:cs typeface="Times New Roman" panose="02020603050405020304" pitchFamily="18" charset="0"/>
              </a:rPr>
              <a:t>[</a:t>
            </a:r>
            <a:r>
              <a:rPr lang="en-AU" b="1" dirty="0">
                <a:latin typeface="Times New Roman" panose="02020603050405020304" pitchFamily="18" charset="0"/>
                <a:cs typeface="Times New Roman" panose="02020603050405020304" pitchFamily="18" charset="0"/>
              </a:rPr>
              <a:t>5]</a:t>
            </a:r>
            <a:r>
              <a:rPr lang="en-AU" dirty="0">
                <a:latin typeface="Times New Roman" panose="02020603050405020304" pitchFamily="18" charset="0"/>
                <a:cs typeface="Times New Roman" panose="02020603050405020304" pitchFamily="18" charset="0"/>
              </a:rPr>
              <a:t> </a:t>
            </a:r>
            <a:r>
              <a:rPr lang="en-AU" b="1" dirty="0">
                <a:latin typeface="Times New Roman" panose="02020603050405020304" pitchFamily="18" charset="0"/>
                <a:cs typeface="Times New Roman" panose="02020603050405020304" pitchFamily="18" charset="0"/>
                <a:hlinkClick r:id="rId2"/>
              </a:rPr>
              <a:t>www.blackridgeresearch.com/blog/what-is-project-finance-and-how-project-financing-works</a:t>
            </a:r>
            <a:r>
              <a:rPr lang="en-AU" b="1" dirty="0">
                <a:latin typeface="Times New Roman" panose="02020603050405020304" pitchFamily="18" charset="0"/>
                <a:cs typeface="Times New Roman" panose="02020603050405020304" pitchFamily="18" charset="0"/>
              </a:rPr>
              <a:t> </a:t>
            </a:r>
            <a:endParaRPr lang="en-AU" b="1" dirty="0" smtClean="0">
              <a:latin typeface="Times New Roman" panose="02020603050405020304" pitchFamily="18" charset="0"/>
              <a:cs typeface="Times New Roman" panose="02020603050405020304" pitchFamily="18" charset="0"/>
            </a:endParaRPr>
          </a:p>
          <a:p>
            <a:pPr marL="0" indent="0" algn="just">
              <a:lnSpc>
                <a:spcPct val="110000"/>
              </a:lnSpc>
              <a:buNone/>
            </a:pPr>
            <a:r>
              <a:rPr lang="en-AU" b="1" dirty="0">
                <a:latin typeface="Times New Roman" panose="02020603050405020304" pitchFamily="18" charset="0"/>
                <a:cs typeface="Times New Roman" panose="02020603050405020304" pitchFamily="18" charset="0"/>
              </a:rPr>
              <a:t>[6] </a:t>
            </a:r>
            <a:r>
              <a:rPr lang="en-AU" b="1" dirty="0">
                <a:latin typeface="Times New Roman" panose="02020603050405020304" pitchFamily="18" charset="0"/>
                <a:cs typeface="Times New Roman" panose="02020603050405020304" pitchFamily="18" charset="0"/>
                <a:hlinkClick r:id="rId3"/>
              </a:rPr>
              <a:t>www.investopedia.com/terms/t/termloan.asp</a:t>
            </a:r>
            <a:r>
              <a:rPr lang="en-AU" b="1" dirty="0">
                <a:latin typeface="Times New Roman" panose="02020603050405020304" pitchFamily="18" charset="0"/>
                <a:cs typeface="Times New Roman" panose="02020603050405020304" pitchFamily="18" charset="0"/>
              </a:rPr>
              <a:t> </a:t>
            </a:r>
            <a:endParaRPr lang="en-AU" b="1" dirty="0" smtClean="0">
              <a:latin typeface="Times New Roman" panose="02020603050405020304" pitchFamily="18" charset="0"/>
              <a:cs typeface="Times New Roman" panose="02020603050405020304" pitchFamily="18" charset="0"/>
            </a:endParaRPr>
          </a:p>
          <a:p>
            <a:pPr marL="0" indent="0" algn="just">
              <a:lnSpc>
                <a:spcPct val="110000"/>
              </a:lnSpc>
              <a:buNone/>
            </a:pPr>
            <a:r>
              <a:rPr lang="en-AU" b="1" dirty="0">
                <a:latin typeface="Times New Roman" panose="02020603050405020304" pitchFamily="18" charset="0"/>
                <a:cs typeface="Times New Roman" panose="02020603050405020304" pitchFamily="18" charset="0"/>
              </a:rPr>
              <a:t>[7] </a:t>
            </a:r>
            <a:r>
              <a:rPr lang="en-US" b="1" dirty="0">
                <a:latin typeface="Times New Roman" panose="02020603050405020304" pitchFamily="18" charset="0"/>
                <a:ea typeface="Times New Roman" panose="02020603050405020304" pitchFamily="18" charset="0"/>
                <a:cs typeface="Times New Roman" panose="02020603050405020304" pitchFamily="18" charset="0"/>
                <a:hlinkClick r:id="rId4"/>
              </a:rPr>
              <a:t>www.slideshare.net/sagar_sjpuc/capital-budgeting-presentation</a:t>
            </a:r>
            <a:r>
              <a:rPr lang="en-US" b="1" dirty="0">
                <a:latin typeface="Times New Roman" panose="02020603050405020304" pitchFamily="18" charset="0"/>
                <a:ea typeface="Times New Roman" panose="02020603050405020304" pitchFamily="18" charset="0"/>
                <a:cs typeface="Times New Roman" panose="02020603050405020304" pitchFamily="18" charset="0"/>
              </a:rPr>
              <a:t> </a:t>
            </a:r>
          </a:p>
          <a:p>
            <a:pPr marL="0" indent="0" algn="just">
              <a:lnSpc>
                <a:spcPct val="110000"/>
              </a:lnSpc>
              <a:buNone/>
            </a:pPr>
            <a:r>
              <a:rPr lang="en-US" b="1" dirty="0">
                <a:latin typeface="Times New Roman" panose="02020603050405020304" pitchFamily="18" charset="0"/>
                <a:ea typeface="Times New Roman" panose="02020603050405020304" pitchFamily="18" charset="0"/>
                <a:cs typeface="Times New Roman" panose="02020603050405020304" pitchFamily="18" charset="0"/>
              </a:rPr>
              <a:t>[8] </a:t>
            </a:r>
            <a:r>
              <a:rPr lang="en-AU" b="1" dirty="0" smtClean="0">
                <a:latin typeface="Times New Roman" panose="02020603050405020304" pitchFamily="18" charset="0"/>
                <a:cs typeface="Times New Roman" panose="02020603050405020304" pitchFamily="18" charset="0"/>
                <a:hlinkClick r:id="rId5"/>
              </a:rPr>
              <a:t>www.slideshare.net/capital-budgeting-presentation</a:t>
            </a:r>
            <a:r>
              <a:rPr lang="en-AU" b="1" dirty="0" smtClean="0">
                <a:latin typeface="Times New Roman" panose="02020603050405020304" pitchFamily="18" charset="0"/>
                <a:cs typeface="Times New Roman" panose="02020603050405020304" pitchFamily="18" charset="0"/>
              </a:rPr>
              <a:t> </a:t>
            </a:r>
          </a:p>
          <a:p>
            <a:pPr marL="0" lvl="0" indent="0" algn="just">
              <a:lnSpc>
                <a:spcPct val="110000"/>
              </a:lnSpc>
              <a:buNone/>
            </a:pPr>
            <a:r>
              <a:rPr lang="en-AU" b="1" dirty="0">
                <a:latin typeface="Times New Roman" panose="02020603050405020304" pitchFamily="18" charset="0"/>
                <a:cs typeface="Times New Roman" panose="02020603050405020304" pitchFamily="18" charset="0"/>
              </a:rPr>
              <a:t>[9] </a:t>
            </a:r>
            <a:r>
              <a:rPr lang="en-US" b="1" dirty="0">
                <a:latin typeface="Times New Roman" panose="02020603050405020304" pitchFamily="18" charset="0"/>
                <a:cs typeface="Times New Roman" panose="02020603050405020304" pitchFamily="18" charset="0"/>
              </a:rPr>
              <a:t>Modern Project Management: R.C. Mishra and </a:t>
            </a:r>
            <a:r>
              <a:rPr lang="en-US" b="1" dirty="0" err="1">
                <a:latin typeface="Times New Roman" panose="02020603050405020304" pitchFamily="18" charset="0"/>
                <a:cs typeface="Times New Roman" panose="02020603050405020304" pitchFamily="18" charset="0"/>
              </a:rPr>
              <a:t>Tarun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Soota</a:t>
            </a:r>
            <a:r>
              <a:rPr lang="en-US" b="1" dirty="0">
                <a:latin typeface="Times New Roman" panose="02020603050405020304" pitchFamily="18" charset="0"/>
                <a:cs typeface="Times New Roman" panose="02020603050405020304" pitchFamily="18" charset="0"/>
              </a:rPr>
              <a:t>, First Edition, ISBN: 81-224-1616-0, New Age International (P) Ltd., New Delhi, India, 2005</a:t>
            </a:r>
            <a:r>
              <a:rPr lang="en-US" b="1" dirty="0" smtClean="0">
                <a:latin typeface="Times New Roman" panose="02020603050405020304" pitchFamily="18" charset="0"/>
                <a:cs typeface="Times New Roman" panose="02020603050405020304" pitchFamily="18" charset="0"/>
              </a:rPr>
              <a:t>.) </a:t>
            </a:r>
          </a:p>
          <a:p>
            <a:pPr marL="0" indent="0" algn="just">
              <a:lnSpc>
                <a:spcPct val="110000"/>
              </a:lnSpc>
              <a:buNone/>
            </a:pPr>
            <a:r>
              <a:rPr lang="en-AU" b="1" dirty="0">
                <a:latin typeface="Times New Roman" panose="02020603050405020304" pitchFamily="18" charset="0"/>
                <a:cs typeface="Times New Roman" panose="02020603050405020304" pitchFamily="18" charset="0"/>
              </a:rPr>
              <a:t>[10] </a:t>
            </a:r>
            <a:r>
              <a:rPr lang="en-US" b="1" dirty="0">
                <a:latin typeface="Times New Roman" panose="02020603050405020304" pitchFamily="18" charset="0"/>
                <a:cs typeface="Times New Roman" panose="02020603050405020304" pitchFamily="18" charset="0"/>
                <a:hlinkClick r:id="rId6"/>
              </a:rPr>
              <a:t>www.bujus.com</a:t>
            </a:r>
            <a:r>
              <a:rPr lang="en-US" b="1" dirty="0">
                <a:latin typeface="Times New Roman" panose="02020603050405020304" pitchFamily="18" charset="0"/>
                <a:cs typeface="Times New Roman" panose="02020603050405020304" pitchFamily="18" charset="0"/>
              </a:rPr>
              <a:t> </a:t>
            </a:r>
          </a:p>
          <a:p>
            <a:pPr marL="0" indent="0" algn="just">
              <a:lnSpc>
                <a:spcPct val="110000"/>
              </a:lnSpc>
              <a:buNone/>
            </a:pPr>
            <a:r>
              <a:rPr lang="en-US" b="1" dirty="0">
                <a:latin typeface="Times New Roman" panose="02020603050405020304" pitchFamily="18" charset="0"/>
                <a:cs typeface="Times New Roman" panose="02020603050405020304" pitchFamily="18" charset="0"/>
              </a:rPr>
              <a:t>[11] </a:t>
            </a:r>
            <a:r>
              <a:rPr lang="en-AU" b="1" dirty="0">
                <a:solidFill>
                  <a:srgbClr val="002060"/>
                </a:solidFill>
                <a:latin typeface="Times New Roman" panose="02020603050405020304" pitchFamily="18" charset="0"/>
                <a:cs typeface="Times New Roman" panose="02020603050405020304" pitchFamily="18" charset="0"/>
              </a:rPr>
              <a:t>www.yourarticlelibrary.com/financial-management/capital-structure/capital-structure-concept-definition-and-importance</a:t>
            </a:r>
            <a:endParaRPr lang="en-AU" b="1" dirty="0">
              <a:latin typeface="Times New Roman" panose="02020603050405020304" pitchFamily="18" charset="0"/>
              <a:cs typeface="Times New Roman" panose="02020603050405020304" pitchFamily="18" charset="0"/>
            </a:endParaRPr>
          </a:p>
          <a:p>
            <a:pPr marL="0" lvl="0" indent="0" algn="just">
              <a:lnSpc>
                <a:spcPct val="110000"/>
              </a:lnSpc>
              <a:buNone/>
            </a:pPr>
            <a:endParaRPr lang="en-US" b="1" dirty="0">
              <a:latin typeface="Times New Roman" panose="02020603050405020304" pitchFamily="18" charset="0"/>
              <a:cs typeface="Times New Roman" panose="02020603050405020304" pitchFamily="18" charset="0"/>
            </a:endParaRPr>
          </a:p>
          <a:p>
            <a:pPr marL="0" indent="0" algn="just">
              <a:lnSpc>
                <a:spcPct val="110000"/>
              </a:lnSpc>
              <a:buNone/>
            </a:pPr>
            <a:endParaRPr lang="en-AU" b="1" dirty="0">
              <a:latin typeface="Times New Roman" panose="02020603050405020304" pitchFamily="18" charset="0"/>
              <a:cs typeface="Times New Roman" panose="02020603050405020304" pitchFamily="18" charset="0"/>
            </a:endParaRPr>
          </a:p>
          <a:p>
            <a:pPr marL="0" indent="0" algn="just">
              <a:lnSpc>
                <a:spcPct val="110000"/>
              </a:lnSpc>
              <a:buNone/>
            </a:pPr>
            <a:endParaRPr lang="en-AU" b="1" dirty="0">
              <a:latin typeface="Times New Roman" panose="02020603050405020304" pitchFamily="18" charset="0"/>
              <a:cs typeface="Times New Roman" panose="02020603050405020304" pitchFamily="18" charset="0"/>
            </a:endParaRPr>
          </a:p>
          <a:p>
            <a:pPr marL="0" indent="0" algn="just">
              <a:lnSpc>
                <a:spcPct val="110000"/>
              </a:lnSpc>
              <a:buNone/>
            </a:pPr>
            <a:endParaRPr lang="en-AU" dirty="0"/>
          </a:p>
        </p:txBody>
      </p:sp>
    </p:spTree>
    <p:extLst>
      <p:ext uri="{BB962C8B-B14F-4D97-AF65-F5344CB8AC3E}">
        <p14:creationId xmlns:p14="http://schemas.microsoft.com/office/powerpoint/2010/main" val="381016161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1043</TotalTime>
  <Words>2902</Words>
  <Application>Microsoft Office PowerPoint</Application>
  <PresentationFormat>Widescreen</PresentationFormat>
  <Paragraphs>300</Paragraphs>
  <Slides>39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39</vt:i4>
      </vt:variant>
    </vt:vector>
  </HeadingPairs>
  <TitlesOfParts>
    <vt:vector size="46" baseType="lpstr">
      <vt:lpstr>Arial</vt:lpstr>
      <vt:lpstr>Calibri</vt:lpstr>
      <vt:lpstr>Calibri Light</vt:lpstr>
      <vt:lpstr>Perpetua</vt:lpstr>
      <vt:lpstr>Times New Roman</vt:lpstr>
      <vt:lpstr>Wingdings</vt:lpstr>
      <vt:lpstr>Office Theme</vt:lpstr>
      <vt:lpstr>COURSE TITLE PROJECT ENGINEERING</vt:lpstr>
      <vt:lpstr>Learning Objective</vt:lpstr>
      <vt:lpstr>INTRODUCTION TO PROJECT FINANCE</vt:lpstr>
      <vt:lpstr>INTRODUCTION TO PROJECT FINANCE (Cont’d..) </vt:lpstr>
      <vt:lpstr>INTRODUCTION TO PROJECT FINANCE (Cont’d..) </vt:lpstr>
      <vt:lpstr>FEATURES OF PROJECT FINANCE </vt:lpstr>
      <vt:lpstr>INTRODUCTION TO PROJECT FINANCE (Cont’d..) </vt:lpstr>
      <vt:lpstr>DIFFERENCE BETWEEN CONVENTIONAL AND PROJECT FINANCING</vt:lpstr>
      <vt:lpstr>DIFFERENCE BETWEEN CONVENTIONAL AND PROJECT FINANCING (Cont’d…) </vt:lpstr>
      <vt:lpstr>SOURCES OF PROJECT FINANCE </vt:lpstr>
      <vt:lpstr>SOURCES OF PROJECT FINANCE (Cont’d..)  </vt:lpstr>
      <vt:lpstr>SOURCES OF PROJECT FINANCE (Cont’d..)  </vt:lpstr>
      <vt:lpstr>SOURCES OF PROJECT FINANCE (Cont’d..)  </vt:lpstr>
      <vt:lpstr>SOURCES OF PROJECT FINANCE (Cont’d..)  </vt:lpstr>
      <vt:lpstr>CAPITAL BUDGETING </vt:lpstr>
      <vt:lpstr>FEATURES OF CAPITAL BUDGETING</vt:lpstr>
      <vt:lpstr>PROCESS OF CAPITAL BUDGETING </vt:lpstr>
      <vt:lpstr>PROCESS OF CAPITAL BUDGETING (Cont’d…)  </vt:lpstr>
      <vt:lpstr>PROCESS OF CAPITAL BUDGETING (Cont’d…)  </vt:lpstr>
      <vt:lpstr>PROCESS OF CAPITAL BUDGETING (Cont’d…)  </vt:lpstr>
      <vt:lpstr>INVESTMENT DECISION CRITERIA</vt:lpstr>
      <vt:lpstr>INVESTMENT DECISION CRITERIA (Cont’d…) </vt:lpstr>
      <vt:lpstr>INVESTMENT DECISION CRITERIA (Cont’d…) </vt:lpstr>
      <vt:lpstr>INVESTMENT DECISION CRITERIA (Cont’d…) </vt:lpstr>
      <vt:lpstr>INVESTMENT DECISION CRITERIA (Cont’d…) </vt:lpstr>
      <vt:lpstr>INVESTMENT DECISION CRITERIA (Cont’d…) </vt:lpstr>
      <vt:lpstr>INVESTMENT DECISION CRITERIA (Cont’d…) </vt:lpstr>
      <vt:lpstr>EXAMPLE OF ARR </vt:lpstr>
      <vt:lpstr>EXAMPLE OF ARR (Cont’d..) </vt:lpstr>
      <vt:lpstr>CAPITAL STRUCTURE PLANNING </vt:lpstr>
      <vt:lpstr>FEATURES OF CAPITAL STRUCTURE</vt:lpstr>
      <vt:lpstr>FEATURES OF CAPITAL STRUCTURE (Cont’d…)</vt:lpstr>
      <vt:lpstr>FEATURES OF CAPITAL STRUCTURE (Cont’d…)</vt:lpstr>
      <vt:lpstr>IMPORTANCE OF CAPITAL STRUCTURE [11]</vt:lpstr>
      <vt:lpstr>IMPORTANCE OF CAPITAL STRUCTURE (Cont’d..) </vt:lpstr>
      <vt:lpstr>CAPITAL STRUCTURE NUMERICAL </vt:lpstr>
      <vt:lpstr>CAPITAL STRUCTURE NUMERICAL (Cont’d…)  </vt:lpstr>
      <vt:lpstr>REFERENCES: </vt:lpstr>
      <vt:lpstr>REFERENCES (Cont’d…)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TITLE PROJECT ENGINEERING</dc:title>
  <dc:creator>Microsoft account</dc:creator>
  <cp:lastModifiedBy>Dell</cp:lastModifiedBy>
  <cp:revision>69</cp:revision>
  <dcterms:created xsi:type="dcterms:W3CDTF">2023-05-03T09:30:36Z</dcterms:created>
  <dcterms:modified xsi:type="dcterms:W3CDTF">2023-05-14T16:56:25Z</dcterms:modified>
</cp:coreProperties>
</file>