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5" r:id="rId6"/>
    <p:sldId id="261" r:id="rId7"/>
    <p:sldId id="262" r:id="rId8"/>
    <p:sldId id="264" r:id="rId9"/>
    <p:sldId id="263" r:id="rId10"/>
    <p:sldId id="293" r:id="rId11"/>
    <p:sldId id="266" r:id="rId12"/>
    <p:sldId id="267" r:id="rId13"/>
    <p:sldId id="294" r:id="rId14"/>
    <p:sldId id="268" r:id="rId15"/>
    <p:sldId id="269" r:id="rId16"/>
    <p:sldId id="270" r:id="rId17"/>
    <p:sldId id="271" r:id="rId18"/>
    <p:sldId id="272" r:id="rId19"/>
    <p:sldId id="281" r:id="rId20"/>
    <p:sldId id="280" r:id="rId21"/>
    <p:sldId id="273" r:id="rId22"/>
    <p:sldId id="274" r:id="rId23"/>
    <p:sldId id="275" r:id="rId24"/>
    <p:sldId id="282" r:id="rId25"/>
    <p:sldId id="283" r:id="rId26"/>
    <p:sldId id="276" r:id="rId27"/>
    <p:sldId id="277" r:id="rId28"/>
    <p:sldId id="278" r:id="rId29"/>
    <p:sldId id="279" r:id="rId30"/>
    <p:sldId id="285" r:id="rId31"/>
    <p:sldId id="284" r:id="rId32"/>
    <p:sldId id="286" r:id="rId33"/>
    <p:sldId id="287" r:id="rId34"/>
    <p:sldId id="288" r:id="rId35"/>
    <p:sldId id="289" r:id="rId36"/>
    <p:sldId id="290" r:id="rId37"/>
    <p:sldId id="291" r:id="rId38"/>
    <p:sldId id="29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96" autoAdjust="0"/>
    <p:restoredTop sz="94660"/>
  </p:normalViewPr>
  <p:slideViewPr>
    <p:cSldViewPr snapToGrid="0">
      <p:cViewPr varScale="1">
        <p:scale>
          <a:sx n="88" d="100"/>
          <a:sy n="88" d="100"/>
        </p:scale>
        <p:origin x="31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2/06/2023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941843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2/06/2023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1658753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78963B-75F8-4C31-BD92-D3ECB8F35964}" type="datetimeFigureOut">
              <a:rPr lang="en-AU" smtClean="0"/>
              <a:t>2/06/2023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525747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178963B-75F8-4C31-BD92-D3ECB8F35964}" type="datetimeFigureOut">
              <a:rPr lang="en-AU" smtClean="0"/>
              <a:t>2/06/2023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88032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178963B-75F8-4C31-BD92-D3ECB8F35964}" type="datetimeFigureOut">
              <a:rPr lang="en-AU" smtClean="0"/>
              <a:t>2/06/2023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830410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178963B-75F8-4C31-BD92-D3ECB8F35964}" type="datetimeFigureOut">
              <a:rPr lang="en-AU" smtClean="0"/>
              <a:t>2/06/2023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043934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78963B-75F8-4C31-BD92-D3ECB8F35964}" type="datetimeFigureOut">
              <a:rPr lang="en-AU" smtClean="0"/>
              <a:t>2/06/2023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91841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78963B-75F8-4C31-BD92-D3ECB8F35964}" type="datetimeFigureOut">
              <a:rPr lang="en-AU" smtClean="0"/>
              <a:t>2/06/2023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151953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78963B-75F8-4C31-BD92-D3ECB8F35964}" type="datetimeFigureOut">
              <a:rPr lang="en-AU" smtClean="0"/>
              <a:t>2/06/2023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3053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2/06/2023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1684684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2/06/2023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472378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78963B-75F8-4C31-BD92-D3ECB8F35964}" type="datetimeFigureOut">
              <a:rPr lang="en-AU" smtClean="0"/>
              <a:t>2/06/2023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FECBA-EAF1-4285-948B-F72657E62122}" type="slidenum">
              <a:rPr lang="en-AU" smtClean="0"/>
              <a:t>‹#›</a:t>
            </a:fld>
            <a:endParaRPr lang="en-AU"/>
          </a:p>
        </p:txBody>
      </p:sp>
    </p:spTree>
    <p:extLst>
      <p:ext uri="{BB962C8B-B14F-4D97-AF65-F5344CB8AC3E}">
        <p14:creationId xmlns:p14="http://schemas.microsoft.com/office/powerpoint/2010/main" val="2881192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lawinsider.com/dictionary/project-maintenance" TargetMode="External"/><Relationship Id="rId2" Type="http://schemas.openxmlformats.org/officeDocument/2006/relationships/hyperlink" Target="http://www.linkedin.com/pulse/introduction-maintenance-management" TargetMode="External"/><Relationship Id="rId1" Type="http://schemas.openxmlformats.org/officeDocument/2006/relationships/slideLayout" Target="../slideLayouts/slideLayout2.xml"/><Relationship Id="rId4" Type="http://schemas.openxmlformats.org/officeDocument/2006/relationships/hyperlink" Target="http://www.slideshare.net/kulbhushansharma908/maintenance"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www.reliableplant.com/Read/30261/maintenance-planning-scheduling" TargetMode="External"/><Relationship Id="rId2" Type="http://schemas.openxmlformats.org/officeDocument/2006/relationships/hyperlink" Target="http://www.upkeep.com/learning/breakdown-maintenance" TargetMode="External"/><Relationship Id="rId1" Type="http://schemas.openxmlformats.org/officeDocument/2006/relationships/slideLayout" Target="../slideLayouts/slideLayout2.xml"/><Relationship Id="rId4" Type="http://schemas.openxmlformats.org/officeDocument/2006/relationships/hyperlink" Target="http://www.google.com/search?q=cost+of+maintenance&amp;sour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79462" y="-752943"/>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a:solidFill>
                  <a:srgbClr val="002060"/>
                </a:solidFill>
                <a:latin typeface="Times New Roman" panose="02020603050405020304" pitchFamily="18" charset="0"/>
                <a:cs typeface="Times New Roman" panose="02020603050405020304" pitchFamily="18" charset="0"/>
              </a:rPr>
              <a:t>PROJECT</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909916" y="1843814"/>
            <a:ext cx="9792428" cy="462138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7 -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12) </a:t>
            </a:r>
          </a:p>
          <a:p>
            <a:r>
              <a:rPr lang="en-AU" sz="3200" b="1" dirty="0" smtClean="0">
                <a:solidFill>
                  <a:srgbClr val="002060"/>
                </a:solidFill>
                <a:latin typeface="Times New Roman" panose="02020603050405020304" pitchFamily="18" charset="0"/>
                <a:cs typeface="Times New Roman" panose="02020603050405020304" pitchFamily="18" charset="0"/>
              </a:rPr>
              <a:t>PROJECT MAINTENANCE</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12</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Maintenance basics, Types of Maintenance. Planning and Scheduling Maintenance, Estimating Maintenance and  Management of maintenance and financing.</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8484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lnSpc>
                <a:spcPct val="100000"/>
              </a:lnSpc>
              <a:buNone/>
            </a:pPr>
            <a:r>
              <a:rPr lang="en-AU" sz="3000" b="1" dirty="0" smtClean="0">
                <a:latin typeface="Times New Roman" panose="02020603050405020304" pitchFamily="18" charset="0"/>
                <a:cs typeface="Times New Roman" panose="02020603050405020304" pitchFamily="18" charset="0"/>
              </a:rPr>
              <a:t>The main objective of this lecture is to understand about :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Maintenance Basics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Types of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Planning and Scheduling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Estimating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Management of Maintenance and Financing </a:t>
            </a:r>
          </a:p>
          <a:p>
            <a:pPr>
              <a:lnSpc>
                <a:spcPct val="100000"/>
              </a:lnSpc>
              <a:buFont typeface="Wingdings" panose="05000000000000000000" pitchFamily="2" charset="2"/>
              <a:buChar char="Ø"/>
            </a:pPr>
            <a:endParaRPr lang="en-AU" sz="3000"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smtClean="0"/>
          </a:p>
          <a:p>
            <a:pPr>
              <a:buFont typeface="Wingdings" panose="05000000000000000000" pitchFamily="2" charset="2"/>
              <a:buChar char="Ø"/>
            </a:pPr>
            <a:endParaRPr lang="en-AU" dirty="0"/>
          </a:p>
        </p:txBody>
      </p:sp>
    </p:spTree>
    <p:extLst>
      <p:ext uri="{BB962C8B-B14F-4D97-AF65-F5344CB8AC3E}">
        <p14:creationId xmlns:p14="http://schemas.microsoft.com/office/powerpoint/2010/main" val="38342319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456" y="-37073"/>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63361" y="949264"/>
            <a:ext cx="9367236" cy="5601707"/>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After the project is handed over to the customer in the termination phase of the project, the role of maintenance comes into play.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Maintenance plays an important role for the </a:t>
            </a:r>
            <a:r>
              <a:rPr lang="en-AU" b="1" dirty="0" smtClean="0">
                <a:solidFill>
                  <a:srgbClr val="FF0000"/>
                </a:solidFill>
                <a:latin typeface="Times New Roman" panose="02020603050405020304" pitchFamily="18" charset="0"/>
                <a:cs typeface="Times New Roman" panose="02020603050405020304" pitchFamily="18" charset="0"/>
              </a:rPr>
              <a:t>smooth operation of the project</a:t>
            </a:r>
            <a:r>
              <a:rPr lang="en-AU" b="1" dirty="0" smtClean="0">
                <a:latin typeface="Times New Roman" panose="02020603050405020304" pitchFamily="18" charset="0"/>
                <a:cs typeface="Times New Roman" panose="02020603050405020304" pitchFamily="18" charset="0"/>
              </a:rPr>
              <a:t> or making the facility to run without any disturbances.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includes the repair or </a:t>
            </a:r>
            <a:r>
              <a:rPr lang="en-US" b="1" dirty="0">
                <a:solidFill>
                  <a:srgbClr val="FF0000"/>
                </a:solidFill>
                <a:latin typeface="Times New Roman" panose="02020603050405020304" pitchFamily="18" charset="0"/>
                <a:cs typeface="Times New Roman" panose="02020603050405020304" pitchFamily="18" charset="0"/>
              </a:rPr>
              <a:t>preservation of an existing facility to prevent that facility’s deterioration </a:t>
            </a:r>
            <a:r>
              <a:rPr lang="en-US" b="1" dirty="0">
                <a:latin typeface="Times New Roman" panose="02020603050405020304" pitchFamily="18" charset="0"/>
                <a:cs typeface="Times New Roman" panose="02020603050405020304" pitchFamily="18" charset="0"/>
              </a:rPr>
              <a:t>to an unsafe or irreparable state, or which involves the treatment of an existing facility to meet acceptable standards of operation or aesthetic quality.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71245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929" y="1178511"/>
            <a:ext cx="9051388" cy="519415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Management is an orderly and systematic approach of administrative, financial, and technical framework for assessing, planning, organizing, monitoring and evaluating maintenance and operation activities and their costs on a continual basis</a:t>
            </a:r>
            <a:r>
              <a:rPr lang="en-AU" b="1" dirty="0" smtClean="0">
                <a:latin typeface="Times New Roman" panose="02020603050405020304" pitchFamily="18" charset="0"/>
                <a:cs typeface="Times New Roman" panose="02020603050405020304" pitchFamily="18" charset="0"/>
              </a:rPr>
              <a:t>. [1]</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Maintenance management indicates all those activities and efforts which </a:t>
            </a:r>
            <a:r>
              <a:rPr lang="en-AU" b="1" dirty="0" smtClean="0">
                <a:solidFill>
                  <a:srgbClr val="FF0000"/>
                </a:solidFill>
                <a:latin typeface="Times New Roman" panose="02020603050405020304" pitchFamily="18" charset="0"/>
                <a:cs typeface="Times New Roman" panose="02020603050405020304" pitchFamily="18" charset="0"/>
              </a:rPr>
              <a:t>ensure a continuous good working production flow by utilizing maximum capacity of plant and process</a:t>
            </a:r>
            <a:r>
              <a:rPr lang="en-AU" b="1" dirty="0" smtClean="0">
                <a:latin typeface="Times New Roman" panose="02020603050405020304" pitchFamily="18" charset="0"/>
                <a:cs typeface="Times New Roman" panose="02020603050405020304" pitchFamily="18" charset="0"/>
              </a:rPr>
              <a:t>.  [2]</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72439"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77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766" y="1122240"/>
            <a:ext cx="9215555" cy="5180085"/>
          </a:xfrm>
        </p:spPr>
        <p:txBody>
          <a:bodyPr>
            <a:normAutofit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maintenance</a:t>
            </a:r>
            <a:r>
              <a:rPr lang="en-AU" b="1" dirty="0">
                <a:latin typeface="Times New Roman" panose="02020603050405020304" pitchFamily="18" charset="0"/>
                <a:cs typeface="Times New Roman" panose="02020603050405020304" pitchFamily="18" charset="0"/>
              </a:rPr>
              <a:t> means all activities to maintain, repair, and replace the </a:t>
            </a: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and any parts thereof after the </a:t>
            </a: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is completed. </a:t>
            </a:r>
            <a:r>
              <a:rPr lang="en-AU" b="1" dirty="0" smtClean="0">
                <a:latin typeface="Times New Roman" panose="02020603050405020304" pitchFamily="18" charset="0"/>
                <a:cs typeface="Times New Roman" panose="02020603050405020304" pitchFamily="18" charset="0"/>
              </a:rPr>
              <a:t>[3]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maintenance is the </a:t>
            </a:r>
            <a:r>
              <a:rPr lang="en-AU" b="1" dirty="0">
                <a:solidFill>
                  <a:srgbClr val="FF0000"/>
                </a:solidFill>
                <a:latin typeface="Times New Roman" panose="02020603050405020304" pitchFamily="18" charset="0"/>
                <a:cs typeface="Times New Roman" panose="02020603050405020304" pitchFamily="18" charset="0"/>
              </a:rPr>
              <a:t>process of tracking and enabling project activities </a:t>
            </a:r>
            <a:r>
              <a:rPr lang="en-AU" b="1" dirty="0">
                <a:latin typeface="Times New Roman" panose="02020603050405020304" pitchFamily="18" charset="0"/>
                <a:cs typeface="Times New Roman" panose="02020603050405020304" pitchFamily="18" charset="0"/>
              </a:rPr>
              <a:t>in accordance with the project </a:t>
            </a:r>
            <a:r>
              <a:rPr lang="en-AU" b="1" dirty="0" smtClean="0">
                <a:latin typeface="Times New Roman" panose="02020603050405020304" pitchFamily="18" charset="0"/>
                <a:cs typeface="Times New Roman" panose="02020603050405020304" pitchFamily="18" charset="0"/>
              </a:rPr>
              <a:t>plan.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Project maintenance means to perform the activities required for regular and smooth running or operation of project after it has been put into work.</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Maintenance </a:t>
            </a:r>
            <a:r>
              <a:rPr lang="en-US" altLang="en-US" b="1" dirty="0">
                <a:latin typeface="Times New Roman" panose="02020603050405020304" pitchFamily="18" charset="0"/>
                <a:cs typeface="Times New Roman" panose="02020603050405020304" pitchFamily="18" charset="0"/>
              </a:rPr>
              <a:t>management is the overall process of getting works done related with maintenance of plants, machineries or systems.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5"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24310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505" y="1025491"/>
            <a:ext cx="9051388" cy="5391101"/>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project may keep on functioning well for its design period unless any defects or problems come before it.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Some activity may be to bring back the system to its original functional status from that of undesirable nonfunctional one.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 the maintenance of a project is the </a:t>
            </a:r>
            <a:r>
              <a:rPr lang="en-US" b="1" dirty="0">
                <a:solidFill>
                  <a:srgbClr val="FF0000"/>
                </a:solidFill>
                <a:latin typeface="Times New Roman" panose="02020603050405020304" pitchFamily="18" charset="0"/>
                <a:cs typeface="Times New Roman" panose="02020603050405020304" pitchFamily="18" charset="0"/>
              </a:rPr>
              <a:t>activity required to check the probable damages or to correct any deficiencies </a:t>
            </a:r>
            <a:r>
              <a:rPr lang="en-US" b="1" dirty="0">
                <a:latin typeface="Times New Roman" panose="02020603050405020304" pitchFamily="18" charset="0"/>
                <a:cs typeface="Times New Roman" panose="02020603050405020304" pitchFamily="18" charset="0"/>
              </a:rPr>
              <a:t>cropped upon in the system</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Within the context of maintenance, 'Failure' is defined as an inability to produce works in an appropriate manner. </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200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523" y="-141312"/>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OBJECTIVE OF MAINTENANCE </a:t>
            </a:r>
          </a:p>
        </p:txBody>
      </p:sp>
      <p:sp>
        <p:nvSpPr>
          <p:cNvPr id="3" name="Content Placeholder 2"/>
          <p:cNvSpPr>
            <a:spLocks noGrp="1"/>
          </p:cNvSpPr>
          <p:nvPr>
            <p:ph idx="1"/>
          </p:nvPr>
        </p:nvSpPr>
        <p:spPr>
          <a:xfrm>
            <a:off x="359898" y="854952"/>
            <a:ext cx="9198170" cy="5784999"/>
          </a:xfrm>
        </p:spPr>
        <p:txBody>
          <a:bodyPr>
            <a:normAutofit lnSpcReduction="10000"/>
          </a:bodyPr>
          <a:lstStyle/>
          <a:p>
            <a:pPr marL="514350" indent="-514350" algn="just">
              <a:lnSpc>
                <a:spcPct val="110000"/>
              </a:lnSpc>
              <a:buAutoNum type="arabicPeriod"/>
            </a:pPr>
            <a:r>
              <a:rPr lang="en-AU" b="1" dirty="0" smtClean="0">
                <a:latin typeface="Times New Roman" panose="02020603050405020304" pitchFamily="18" charset="0"/>
                <a:cs typeface="Times New Roman" panose="02020603050405020304" pitchFamily="18" charset="0"/>
              </a:rPr>
              <a:t>To ensure product and service quality and satisfaction to customers. </a:t>
            </a: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increase the economic life of the infrastructure/system and to provide easy operation with optimum service/ production /supply. Also to reduce risk and mitigates the disaster.</a:t>
            </a: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maximize the availability and reliability of all assets, especially a system plant, equipment and machinery and to obtain a maximum possible return on </a:t>
            </a:r>
            <a:r>
              <a:rPr lang="en-US" b="1" dirty="0" smtClean="0">
                <a:latin typeface="Times New Roman" panose="02020603050405020304" pitchFamily="18" charset="0"/>
                <a:cs typeface="Times New Roman" panose="02020603050405020304" pitchFamily="18" charset="0"/>
              </a:rPr>
              <a:t>investment. </a:t>
            </a: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extend the life of assets by minimizing wear and tear and </a:t>
            </a:r>
            <a:r>
              <a:rPr lang="en-US" b="1" dirty="0" smtClean="0">
                <a:latin typeface="Times New Roman" panose="02020603050405020304" pitchFamily="18" charset="0"/>
                <a:cs typeface="Times New Roman" panose="02020603050405020304" pitchFamily="18" charset="0"/>
              </a:rPr>
              <a:t>deterioration.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01547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5" y="1487999"/>
            <a:ext cx="9043424" cy="4969071"/>
          </a:xfrm>
        </p:spPr>
        <p:txBody>
          <a:bodyPr>
            <a:normAutofit/>
          </a:bodyPr>
          <a:lstStyle/>
          <a:p>
            <a:pPr marL="514350" indent="-514350" algn="just">
              <a:lnSpc>
                <a:spcPct val="110000"/>
              </a:lnSpc>
              <a:buAutoNum type="arabicPeriod" startAt="5"/>
            </a:pPr>
            <a:r>
              <a:rPr lang="en-US" b="1" dirty="0" smtClean="0">
                <a:latin typeface="Times New Roman" panose="02020603050405020304" pitchFamily="18" charset="0"/>
                <a:cs typeface="Times New Roman" panose="02020603050405020304" pitchFamily="18" charset="0"/>
              </a:rPr>
              <a:t>To </a:t>
            </a:r>
            <a:r>
              <a:rPr lang="en-US" b="1" dirty="0">
                <a:latin typeface="Times New Roman" panose="02020603050405020304" pitchFamily="18" charset="0"/>
                <a:cs typeface="Times New Roman" panose="02020603050405020304" pitchFamily="18" charset="0"/>
              </a:rPr>
              <a:t>ensure the safety of personnel using </a:t>
            </a:r>
            <a:r>
              <a:rPr lang="en-US" b="1" dirty="0" smtClean="0">
                <a:latin typeface="Times New Roman" panose="02020603050405020304" pitchFamily="18" charset="0"/>
                <a:cs typeface="Times New Roman" panose="02020603050405020304" pitchFamily="18" charset="0"/>
              </a:rPr>
              <a:t>equipment/facilities.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minimize the frequency and severity of interruptions to the operating process</a:t>
            </a:r>
            <a:r>
              <a:rPr lang="en-US" b="1" dirty="0" smtClean="0">
                <a:latin typeface="Times New Roman" panose="02020603050405020304" pitchFamily="18" charset="0"/>
                <a:cs typeface="Times New Roman" panose="02020603050405020304" pitchFamily="18" charset="0"/>
              </a:rPr>
              <a:t>.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plan and schedule maintenance </a:t>
            </a:r>
            <a:r>
              <a:rPr lang="en-US" b="1" dirty="0" smtClean="0">
                <a:latin typeface="Times New Roman" panose="02020603050405020304" pitchFamily="18" charset="0"/>
                <a:cs typeface="Times New Roman" panose="02020603050405020304" pitchFamily="18" charset="0"/>
              </a:rPr>
              <a:t>work </a:t>
            </a:r>
            <a:endParaRPr lang="en-US" b="1" dirty="0">
              <a:latin typeface="Times New Roman" panose="02020603050405020304" pitchFamily="18" charset="0"/>
              <a:cs typeface="Times New Roman" panose="02020603050405020304" pitchFamily="18" charset="0"/>
            </a:endParaRPr>
          </a:p>
          <a:p>
            <a:pPr marL="51435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increase the reliability of the </a:t>
            </a:r>
            <a:r>
              <a:rPr lang="en-US" b="1" dirty="0" smtClean="0">
                <a:latin typeface="Times New Roman" panose="02020603050405020304" pitchFamily="18" charset="0"/>
                <a:cs typeface="Times New Roman" panose="02020603050405020304" pitchFamily="18" charset="0"/>
              </a:rPr>
              <a:t>system.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ensure operational readiness of all equipment required for emergency use at all time such as standby units, firefighting units, and rescue units.</a:t>
            </a:r>
            <a:endParaRPr lang="en-AU" b="1" dirty="0">
              <a:latin typeface="Times New Roman" panose="02020603050405020304" pitchFamily="18" charset="0"/>
              <a:cs typeface="Times New Roman" panose="02020603050405020304" pitchFamily="18" charset="0"/>
            </a:endParaRPr>
          </a:p>
          <a:p>
            <a:pPr marL="514350" indent="-514350" algn="just">
              <a:lnSpc>
                <a:spcPct val="110000"/>
              </a:lnSpc>
              <a:buFont typeface="Arial" panose="020B0604020202020204" pitchFamily="34" charset="0"/>
              <a:buAutoNum type="arabicPeriod" startAt="5"/>
            </a:pP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Arial" panose="020B0604020202020204" pitchFamily="34" charset="0"/>
              <a:buAutoNum type="arabicPeriod" startAt="5"/>
            </a:pPr>
            <a:endParaRPr lang="en-AU" b="1" dirty="0">
              <a:latin typeface="Times New Roman" panose="02020603050405020304" pitchFamily="18" charset="0"/>
              <a:cs typeface="Times New Roman" panose="02020603050405020304" pitchFamily="18" charset="0"/>
            </a:endParaRPr>
          </a:p>
          <a:p>
            <a:pPr lvl="0"/>
            <a:endParaRPr lang="en-AU" dirty="0" smtClean="0"/>
          </a:p>
          <a:p>
            <a:pPr marL="514350" indent="-514350" algn="just">
              <a:lnSpc>
                <a:spcPct val="110000"/>
              </a:lnSpc>
              <a:buAutoNum type="arabicPeriod" startAt="5"/>
            </a:pPr>
            <a:endParaRPr lang="en-US" b="1" dirty="0" smtClean="0">
              <a:latin typeface="Times New Roman" panose="02020603050405020304" pitchFamily="18" charset="0"/>
              <a:cs typeface="Times New Roman" panose="02020603050405020304" pitchFamily="18" charset="0"/>
            </a:endParaRPr>
          </a:p>
          <a:p>
            <a:pPr marL="514350" indent="-514350" algn="just">
              <a:lnSpc>
                <a:spcPct val="110000"/>
              </a:lnSpc>
              <a:buAutoNum type="arabicPeriod" startAt="5"/>
            </a:pPr>
            <a:endParaRPr lang="en-US"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97523" y="162436"/>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OBJECTIVE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7133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316" y="875553"/>
            <a:ext cx="9142873" cy="5769945"/>
          </a:xfrm>
        </p:spPr>
        <p:txBody>
          <a:bodyPr>
            <a:normAutofit/>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In any engineering project, the errors and problems are accumulated unless regular and timely maintenance is carried out. The maintenance prevents the following </a:t>
            </a:r>
            <a:r>
              <a:rPr lang="en-US" b="1" dirty="0" smtClean="0">
                <a:latin typeface="Times New Roman" panose="02020603050405020304" pitchFamily="18" charset="0"/>
                <a:cs typeface="Times New Roman" panose="02020603050405020304" pitchFamily="18" charset="0"/>
              </a:rPr>
              <a:t>consequences: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System </a:t>
            </a:r>
            <a:r>
              <a:rPr lang="en-US" b="1" dirty="0" smtClean="0">
                <a:solidFill>
                  <a:srgbClr val="FF0000"/>
                </a:solidFill>
                <a:latin typeface="Times New Roman" panose="02020603050405020304" pitchFamily="18" charset="0"/>
                <a:cs typeface="Times New Roman" panose="02020603050405020304" pitchFamily="18" charset="0"/>
              </a:rPr>
              <a:t>deterioration</a:t>
            </a:r>
          </a:p>
          <a:p>
            <a:pPr marL="514350" lvl="0" indent="-514350" algn="just">
              <a:lnSpc>
                <a:spcPct val="100000"/>
              </a:lnSpc>
              <a:buAutoNum type="alphaLcParenBoth"/>
            </a:pPr>
            <a:r>
              <a:rPr lang="en-US" b="1" dirty="0" smtClean="0">
                <a:solidFill>
                  <a:srgbClr val="00B0F0"/>
                </a:solidFill>
                <a:latin typeface="Times New Roman" panose="02020603050405020304" pitchFamily="18" charset="0"/>
                <a:cs typeface="Times New Roman" panose="02020603050405020304" pitchFamily="18" charset="0"/>
              </a:rPr>
              <a:t>Structural failure: </a:t>
            </a:r>
            <a:r>
              <a:rPr lang="en-US" b="1" dirty="0">
                <a:latin typeface="Times New Roman" panose="02020603050405020304" pitchFamily="18" charset="0"/>
                <a:cs typeface="Times New Roman" panose="02020603050405020304" pitchFamily="18" charset="0"/>
              </a:rPr>
              <a:t>The whole or part of a structure may fail or collapse due to various reasons which are termed as structural failure. </a:t>
            </a:r>
          </a:p>
          <a:p>
            <a:pPr marL="514350" indent="-514350" algn="just">
              <a:lnSpc>
                <a:spcPct val="100000"/>
              </a:lnSpc>
              <a:buFont typeface="Arial" panose="020B0604020202020204" pitchFamily="34" charset="0"/>
              <a:buAutoNum type="alphaLcParenBoth"/>
            </a:pPr>
            <a:r>
              <a:rPr lang="en-US" b="1" dirty="0" smtClean="0">
                <a:solidFill>
                  <a:srgbClr val="00B0F0"/>
                </a:solidFill>
                <a:latin typeface="Times New Roman" panose="02020603050405020304" pitchFamily="18" charset="0"/>
                <a:cs typeface="Times New Roman" panose="02020603050405020304" pitchFamily="18" charset="0"/>
              </a:rPr>
              <a:t>Mechanical failure: </a:t>
            </a:r>
            <a:r>
              <a:rPr lang="en-US" b="1" dirty="0">
                <a:latin typeface="Times New Roman" panose="02020603050405020304" pitchFamily="18" charset="0"/>
                <a:cs typeface="Times New Roman" panose="02020603050405020304" pitchFamily="18" charset="0"/>
              </a:rPr>
              <a:t>Some mechanical devices in a project when used under the continuous operation may reduce its effective size and failure occurs which is mechanical failure. </a:t>
            </a:r>
            <a:endParaRPr lang="en-AU" b="1" dirty="0">
              <a:latin typeface="Times New Roman" panose="02020603050405020304" pitchFamily="18" charset="0"/>
              <a:cs typeface="Times New Roman" panose="02020603050405020304" pitchFamily="18" charset="0"/>
            </a:endParaRPr>
          </a:p>
          <a:p>
            <a:pPr marL="514350" indent="-514350" algn="just">
              <a:buFont typeface="+mj-lt"/>
              <a:buAutoNum type="alphaLcParenBoth"/>
            </a:pPr>
            <a:endParaRPr lang="en-AU" dirty="0"/>
          </a:p>
        </p:txBody>
      </p:sp>
      <p:sp>
        <p:nvSpPr>
          <p:cNvPr id="4" name="Title 1"/>
          <p:cNvSpPr>
            <a:spLocks noGrp="1"/>
          </p:cNvSpPr>
          <p:nvPr>
            <p:ph type="title"/>
          </p:nvPr>
        </p:nvSpPr>
        <p:spPr>
          <a:xfrm>
            <a:off x="510085" y="-102488"/>
            <a:ext cx="10515600" cy="1325563"/>
          </a:xfrm>
        </p:spPr>
        <p:txBody>
          <a:bodyPr vert="horz" lIns="91440" tIns="45720" rIns="91440" bIns="45720" rtlCol="0" anchor="ct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IMPORTANCE </a:t>
            </a:r>
            <a:r>
              <a:rPr lang="en-AU" sz="3600" b="1" dirty="0">
                <a:solidFill>
                  <a:srgbClr val="002060"/>
                </a:solidFill>
                <a:latin typeface="Times New Roman" panose="02020603050405020304" pitchFamily="18" charset="0"/>
                <a:cs typeface="Times New Roman" panose="02020603050405020304" pitchFamily="18" charset="0"/>
              </a:rPr>
              <a:t>OF MAINTENANCE </a:t>
            </a:r>
          </a:p>
        </p:txBody>
      </p:sp>
    </p:spTree>
    <p:extLst>
      <p:ext uri="{BB962C8B-B14F-4D97-AF65-F5344CB8AC3E}">
        <p14:creationId xmlns:p14="http://schemas.microsoft.com/office/powerpoint/2010/main" val="42867095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824960"/>
            <a:ext cx="10672232" cy="5805107"/>
          </a:xfrm>
        </p:spPr>
        <p:txBody>
          <a:bodyPr>
            <a:normAutofit/>
          </a:bodyPr>
          <a:lstStyle/>
          <a:p>
            <a:pPr marL="514350" lvl="0"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Reduces services and problems in management</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To achieve the adequacy, reliability, efficiency, an effective and regular maintenance is essential.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3"/>
            </a:pPr>
            <a:r>
              <a:rPr lang="en-US" b="1" dirty="0">
                <a:solidFill>
                  <a:srgbClr val="FF0000"/>
                </a:solidFill>
                <a:latin typeface="Times New Roman" panose="02020603050405020304" pitchFamily="18" charset="0"/>
                <a:cs typeface="Times New Roman" panose="02020603050405020304" pitchFamily="18" charset="0"/>
              </a:rPr>
              <a:t>Poor project operation</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The project which has poor management does increase in cost for rehabilitation than repair.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Frequent and costly rehabilitation</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A small repair in time would save costly rehabilitation in the future. It is cheaper to carry out preventive works than the extended rehabilitation.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5.  Long </a:t>
            </a:r>
            <a:r>
              <a:rPr lang="en-US" b="1" dirty="0">
                <a:solidFill>
                  <a:srgbClr val="FF0000"/>
                </a:solidFill>
                <a:latin typeface="Times New Roman" panose="02020603050405020304" pitchFamily="18" charset="0"/>
                <a:cs typeface="Times New Roman" panose="02020603050405020304" pitchFamily="18" charset="0"/>
              </a:rPr>
              <a:t>production time</a:t>
            </a:r>
            <a:endParaRPr lang="en-AU" b="1" dirty="0">
              <a:solidFill>
                <a:srgbClr val="FF0000"/>
              </a:solidFill>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16228" y="0"/>
            <a:ext cx="10515600" cy="1325563"/>
          </a:xfrm>
        </p:spPr>
        <p:txBody>
          <a:bodyPr vert="horz" lIns="91440" tIns="45720" rIns="91440" bIns="45720" rtlCol="0" anchor="ct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IMPORTANCE </a:t>
            </a:r>
            <a:r>
              <a:rPr lang="en-AU" sz="3600" b="1" dirty="0">
                <a:solidFill>
                  <a:srgbClr val="002060"/>
                </a:solidFill>
                <a:latin typeface="Times New Roman" panose="02020603050405020304" pitchFamily="18" charset="0"/>
                <a:cs typeface="Times New Roman" panose="02020603050405020304" pitchFamily="18" charset="0"/>
              </a:rPr>
              <a:t>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49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372" y="149737"/>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MAINTENANCE </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graphicFrame>
        <p:nvGraphicFramePr>
          <p:cNvPr id="5" name="Object 4" descr="17"/>
          <p:cNvGraphicFramePr>
            <a:graphicFrameLocks noChangeAspect="1"/>
          </p:cNvGraphicFramePr>
          <p:nvPr>
            <p:extLst>
              <p:ext uri="{D42A27DB-BD31-4B8C-83A1-F6EECF244321}">
                <p14:modId xmlns:p14="http://schemas.microsoft.com/office/powerpoint/2010/main" val="2255705868"/>
              </p:ext>
            </p:extLst>
          </p:nvPr>
        </p:nvGraphicFramePr>
        <p:xfrm>
          <a:off x="686972" y="1231141"/>
          <a:ext cx="9413631" cy="4494410"/>
        </p:xfrm>
        <a:graphic>
          <a:graphicData uri="http://schemas.openxmlformats.org/presentationml/2006/ole">
            <mc:AlternateContent xmlns:mc="http://schemas.openxmlformats.org/markup-compatibility/2006">
              <mc:Choice xmlns:v="urn:schemas-microsoft-com:vml" Requires="v">
                <p:oleObj spid="_x0000_s1078" name="Picture" r:id="rId3" imgW="3805959" imgH="1446293" progId="Word.Picture.8">
                  <p:embed/>
                </p:oleObj>
              </mc:Choice>
              <mc:Fallback>
                <p:oleObj name="Picture" r:id="rId3" imgW="3805959" imgH="1446293" progId="Word.Picture.8">
                  <p:embed/>
                  <p:pic>
                    <p:nvPicPr>
                      <p:cNvPr id="0" name="Object 1" descr="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972" y="1231141"/>
                        <a:ext cx="9413631" cy="4494410"/>
                      </a:xfrm>
                      <a:prstGeom prst="rect">
                        <a:avLst/>
                      </a:prstGeom>
                      <a:noFill/>
                    </p:spPr>
                  </p:pic>
                </p:oleObj>
              </mc:Fallback>
            </mc:AlternateContent>
          </a:graphicData>
        </a:graphic>
      </p:graphicFrame>
      <p:sp>
        <p:nvSpPr>
          <p:cNvPr id="6" name="TextBox 5"/>
          <p:cNvSpPr txBox="1"/>
          <p:nvPr/>
        </p:nvSpPr>
        <p:spPr>
          <a:xfrm>
            <a:off x="3459464" y="5846613"/>
            <a:ext cx="3563815" cy="461665"/>
          </a:xfrm>
          <a:prstGeom prst="rect">
            <a:avLst/>
          </a:prstGeom>
          <a:noFill/>
        </p:spPr>
        <p:txBody>
          <a:bodyPr wrap="square" rtlCol="0">
            <a:spAutoFit/>
          </a:bodyPr>
          <a:lstStyle/>
          <a:p>
            <a:pPr algn="ctr"/>
            <a:r>
              <a:rPr lang="en-AU" sz="2400" b="1" dirty="0" smtClean="0">
                <a:latin typeface="Times New Roman" panose="02020603050405020304" pitchFamily="18" charset="0"/>
                <a:cs typeface="Times New Roman" panose="02020603050405020304" pitchFamily="18" charset="0"/>
              </a:rPr>
              <a:t>Source: [4]</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75459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6" y="1325563"/>
            <a:ext cx="9234268" cy="5229982"/>
          </a:xfrm>
        </p:spPr>
        <p:txBody>
          <a:bodyPr>
            <a:normAutofit/>
          </a:bodyPr>
          <a:lstStyle/>
          <a:p>
            <a:pPr marL="514350" indent="-514350" algn="just">
              <a:buAutoNum type="arabicPeriod"/>
            </a:pPr>
            <a:r>
              <a:rPr lang="en-US" b="1" dirty="0" smtClean="0">
                <a:solidFill>
                  <a:srgbClr val="C00000"/>
                </a:solidFill>
                <a:latin typeface="Times New Roman" panose="02020603050405020304" pitchFamily="18" charset="0"/>
                <a:cs typeface="Times New Roman" panose="02020603050405020304" pitchFamily="18" charset="0"/>
              </a:rPr>
              <a:t>Planned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 </a:t>
            </a:r>
            <a:r>
              <a:rPr lang="en-US" b="1" dirty="0">
                <a:latin typeface="Times New Roman" panose="02020603050405020304" pitchFamily="18" charset="0"/>
                <a:cs typeface="Times New Roman" panose="02020603050405020304" pitchFamily="18" charset="0"/>
              </a:rPr>
              <a:t>works organized and carried out with forethought, control and use of records to a predetermined plan.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Planned </a:t>
            </a:r>
            <a:r>
              <a:rPr lang="en-US" b="1" dirty="0">
                <a:latin typeface="Times New Roman" panose="02020603050405020304" pitchFamily="18" charset="0"/>
                <a:cs typeface="Times New Roman" panose="02020603050405020304" pitchFamily="18" charset="0"/>
              </a:rPr>
              <a:t>maintenance is the studied evaluation of all plant with the intention of carrying out any maintenance before it is actually needed through breakdown or obvious deterioration in performance, with the aim of reducing emergency maintenance and associated costs in machine stoppage</a:t>
            </a:r>
            <a:r>
              <a:rPr lang="en-US" b="1" dirty="0" smtClean="0">
                <a:latin typeface="Times New Roman" panose="02020603050405020304" pitchFamily="18" charset="0"/>
                <a:cs typeface="Times New Roman" panose="02020603050405020304" pitchFamily="18" charset="0"/>
              </a:rPr>
              <a:t>. [4]</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p>
        </p:txBody>
      </p:sp>
      <p:sp>
        <p:nvSpPr>
          <p:cNvPr id="4" name="Title 1"/>
          <p:cNvSpPr>
            <a:spLocks noGrp="1"/>
          </p:cNvSpPr>
          <p:nvPr>
            <p:ph type="title"/>
          </p:nvPr>
        </p:nvSpPr>
        <p:spPr>
          <a:xfrm>
            <a:off x="711591"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165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384" y="1463315"/>
            <a:ext cx="9548004" cy="4351338"/>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Planned maintenance can help you avoid the high costs associated with responding to breakdowns while decreasing the risk of accidents, and keeping production at an optimal rate</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idea behind planned maintenance is to </a:t>
            </a:r>
            <a:r>
              <a:rPr lang="en-US" b="1" dirty="0">
                <a:solidFill>
                  <a:srgbClr val="FF0000"/>
                </a:solidFill>
                <a:latin typeface="Times New Roman" panose="02020603050405020304" pitchFamily="18" charset="0"/>
                <a:cs typeface="Times New Roman" panose="02020603050405020304" pitchFamily="18" charset="0"/>
              </a:rPr>
              <a:t>minimize the need for unplanned maintenance </a:t>
            </a:r>
            <a:r>
              <a:rPr lang="en-US" b="1" dirty="0">
                <a:latin typeface="Times New Roman" panose="02020603050405020304" pitchFamily="18" charset="0"/>
                <a:cs typeface="Times New Roman" panose="02020603050405020304" pitchFamily="18" charset="0"/>
              </a:rPr>
              <a:t>and reduce the overall cost of maintenance over the lifespan of the equipment</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can save money and improve operational efficiency by reducing asset downtime and maximizing productivity.</a:t>
            </a:r>
          </a:p>
        </p:txBody>
      </p:sp>
      <p:sp>
        <p:nvSpPr>
          <p:cNvPr id="4" name="Title 1"/>
          <p:cNvSpPr>
            <a:spLocks noGrp="1"/>
          </p:cNvSpPr>
          <p:nvPr>
            <p:ph type="title"/>
          </p:nvPr>
        </p:nvSpPr>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385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308" y="801857"/>
            <a:ext cx="7419536" cy="6056143"/>
          </a:xfrm>
        </p:spPr>
        <p:txBody>
          <a:bodyPr>
            <a:normAutofit lnSpcReduction="10000"/>
          </a:bodyPr>
          <a:lstStyle/>
          <a:p>
            <a:pPr marL="514350" lvl="0" indent="-514350">
              <a:buAutoNum type="alphaLcParenBoth"/>
            </a:pPr>
            <a:r>
              <a:rPr lang="en-US" b="1" dirty="0" smtClean="0">
                <a:solidFill>
                  <a:schemeClr val="accent1"/>
                </a:solidFill>
                <a:latin typeface="Times New Roman" panose="02020603050405020304" pitchFamily="18" charset="0"/>
                <a:cs typeface="Times New Roman" panose="02020603050405020304" pitchFamily="18" charset="0"/>
              </a:rPr>
              <a:t>Preventive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Based on principle ‘prevention is better than cure’.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type of maintenance is used in those cases where deterioration and failure patterns of an item are known</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routine inspections and servicing are designed to detect potential failure conditions and suggest action, which may range from minor or major repairs to replacing parts.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Preventive </a:t>
            </a:r>
            <a:r>
              <a:rPr lang="en-US" b="1" dirty="0">
                <a:latin typeface="Times New Roman" panose="02020603050405020304" pitchFamily="18" charset="0"/>
                <a:cs typeface="Times New Roman" panose="02020603050405020304" pitchFamily="18" charset="0"/>
              </a:rPr>
              <a:t>maintenance can be carried out on machines either when running or during the shutdown.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5658" y="-62647"/>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7877908" y="1420837"/>
            <a:ext cx="4135902" cy="3539430"/>
          </a:xfrm>
          <a:prstGeom prst="rect">
            <a:avLst/>
          </a:prstGeom>
          <a:noFill/>
        </p:spPr>
        <p:txBody>
          <a:bodyPr wrap="square" rtlCol="0">
            <a:spAutoFit/>
          </a:bodyPr>
          <a:lstStyle/>
          <a:p>
            <a:pPr marL="285750" indent="-285750">
              <a:buFont typeface="Arial" panose="020B0604020202020204" pitchFamily="34" charset="0"/>
              <a:buChar char="•"/>
            </a:pPr>
            <a:r>
              <a:rPr lang="en-AU" sz="2800" b="1" dirty="0" smtClean="0">
                <a:solidFill>
                  <a:srgbClr val="C00000"/>
                </a:solidFill>
                <a:latin typeface="Times New Roman" panose="02020603050405020304" pitchFamily="18" charset="0"/>
                <a:cs typeface="Times New Roman" panose="02020603050405020304" pitchFamily="18" charset="0"/>
              </a:rPr>
              <a:t>Time Based Maintenance </a:t>
            </a:r>
          </a:p>
          <a:p>
            <a:pPr marL="285750" indent="-285750">
              <a:buFont typeface="Arial" panose="020B0604020202020204" pitchFamily="34" charset="0"/>
              <a:buChar char="•"/>
            </a:pPr>
            <a:r>
              <a:rPr lang="en-AU" sz="2800" b="1" dirty="0" smtClean="0">
                <a:solidFill>
                  <a:schemeClr val="accent1"/>
                </a:solidFill>
                <a:latin typeface="Times New Roman" panose="02020603050405020304" pitchFamily="18" charset="0"/>
                <a:cs typeface="Times New Roman" panose="02020603050405020304" pitchFamily="18" charset="0"/>
              </a:rPr>
              <a:t>Work Base Maintenance </a:t>
            </a:r>
          </a:p>
          <a:p>
            <a:pPr marL="285750" indent="-285750">
              <a:buFont typeface="Arial" panose="020B0604020202020204" pitchFamily="34" charset="0"/>
              <a:buChar char="•"/>
            </a:pPr>
            <a:r>
              <a:rPr lang="en-AU" sz="2800" b="1" dirty="0" smtClean="0">
                <a:solidFill>
                  <a:srgbClr val="00B050"/>
                </a:solidFill>
                <a:latin typeface="Times New Roman" panose="02020603050405020304" pitchFamily="18" charset="0"/>
                <a:cs typeface="Times New Roman" panose="02020603050405020304" pitchFamily="18" charset="0"/>
              </a:rPr>
              <a:t>Opportunity Base Maintenance</a:t>
            </a:r>
          </a:p>
          <a:p>
            <a:pPr marL="285750" indent="-285750">
              <a:buFont typeface="Arial" panose="020B0604020202020204" pitchFamily="34" charset="0"/>
              <a:buChar char="•"/>
            </a:pPr>
            <a:r>
              <a:rPr lang="en-AU" sz="2800" b="1" dirty="0" smtClean="0">
                <a:solidFill>
                  <a:schemeClr val="accent4"/>
                </a:solidFill>
                <a:latin typeface="Times New Roman" panose="02020603050405020304" pitchFamily="18" charset="0"/>
                <a:cs typeface="Times New Roman" panose="02020603050405020304" pitchFamily="18" charset="0"/>
              </a:rPr>
              <a:t>Condition Base Maintenance</a:t>
            </a:r>
            <a:endParaRPr lang="en-AU" sz="2800" b="1" dirty="0">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1396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360" y="828548"/>
            <a:ext cx="9459351" cy="5694217"/>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Preventive Maintenance can be classified as </a:t>
            </a:r>
          </a:p>
          <a:p>
            <a:pPr marL="571500" indent="-571500">
              <a:lnSpc>
                <a:spcPct val="100000"/>
              </a:lnSpc>
              <a:buAutoNum type="romanLcParenBoth"/>
            </a:pPr>
            <a:r>
              <a:rPr lang="en-AU" b="1" dirty="0" smtClean="0">
                <a:solidFill>
                  <a:srgbClr val="00B050"/>
                </a:solidFill>
                <a:latin typeface="Times New Roman" panose="02020603050405020304" pitchFamily="18" charset="0"/>
                <a:cs typeface="Times New Roman" panose="02020603050405020304" pitchFamily="18" charset="0"/>
              </a:rPr>
              <a:t>Running Maintenance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which can be done when the item is in service</a:t>
            </a:r>
            <a:r>
              <a:rPr lang="en-US" b="1" dirty="0" smtClean="0">
                <a:latin typeface="Times New Roman" panose="02020603050405020304" pitchFamily="18" charset="0"/>
                <a:cs typeface="Times New Roman" panose="02020603050405020304" pitchFamily="18" charset="0"/>
              </a:rPr>
              <a:t>. This </a:t>
            </a:r>
            <a:r>
              <a:rPr lang="en-US" b="1" dirty="0">
                <a:latin typeface="Times New Roman" panose="02020603050405020304" pitchFamily="18" charset="0"/>
                <a:cs typeface="Times New Roman" panose="02020603050405020304" pitchFamily="18" charset="0"/>
              </a:rPr>
              <a:t>maintenance is carried out in a project so as to keep and efficient daily operation</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Examples: lubrication, tightening of loose nut and bolts, adjustment of nut and screw. </a:t>
            </a:r>
          </a:p>
          <a:p>
            <a:pPr marL="571500" indent="-571500" algn="just">
              <a:buAutoNum type="romanLcParenBoth" startAt="2"/>
            </a:pPr>
            <a:r>
              <a:rPr lang="en-US" b="1" dirty="0">
                <a:solidFill>
                  <a:srgbClr val="00B050"/>
                </a:solidFill>
                <a:latin typeface="Times New Roman" panose="02020603050405020304" pitchFamily="18" charset="0"/>
                <a:cs typeface="Times New Roman" panose="02020603050405020304" pitchFamily="18" charset="0"/>
              </a:rPr>
              <a:t>Shutdown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a:t>
            </a:r>
            <a:r>
              <a:rPr lang="en-US" b="1" dirty="0">
                <a:latin typeface="Times New Roman" panose="02020603050405020304" pitchFamily="18" charset="0"/>
                <a:cs typeface="Times New Roman" panose="02020603050405020304" pitchFamily="18" charset="0"/>
              </a:rPr>
              <a:t>, which is carried out when the project is out of </a:t>
            </a:r>
            <a:r>
              <a:rPr lang="en-US" b="1" dirty="0" smtClean="0">
                <a:latin typeface="Times New Roman" panose="02020603050405020304" pitchFamily="18" charset="0"/>
                <a:cs typeface="Times New Roman" panose="02020603050405020304" pitchFamily="18" charset="0"/>
              </a:rPr>
              <a:t>service.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are generally performed after 3 or 6 months.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12077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63972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139507"/>
            <a:ext cx="9284677" cy="5303495"/>
          </a:xfrm>
        </p:spPr>
        <p:txBody>
          <a:bodyPr>
            <a:normAutofit/>
          </a:bodyPr>
          <a:lstStyle/>
          <a:p>
            <a:pPr marL="514350" indent="-514350">
              <a:buAutoNum type="alphaLcParenBoth" startAt="2"/>
            </a:pPr>
            <a:r>
              <a:rPr lang="en-AU" b="1" dirty="0">
                <a:solidFill>
                  <a:schemeClr val="accent1"/>
                </a:solidFill>
                <a:latin typeface="Times New Roman" panose="02020603050405020304" pitchFamily="18" charset="0"/>
                <a:cs typeface="Times New Roman" panose="02020603050405020304" pitchFamily="18" charset="0"/>
              </a:rPr>
              <a:t>Corrective Maintenance </a:t>
            </a: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Corrective maintenance is done after the plant, machinery or the system is out of the order to bring them in a satisfactory operating condition.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this type, action such as repair, replacement or restore will be carried out after the occurrence of the failure in order to eliminate the source of the failure and reduce the frequency of its occurrence. </a:t>
            </a:r>
            <a:r>
              <a:rPr lang="en-AU" b="1" dirty="0" smtClean="0">
                <a:latin typeface="Times New Roman" panose="02020603050405020304" pitchFamily="18" charset="0"/>
                <a:cs typeface="Times New Roman" panose="02020603050405020304" pitchFamily="18" charset="0"/>
              </a:rPr>
              <a:t>[5]</a:t>
            </a: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This is carried out to restore an item to the acceptable standard where replacement is not advisable.</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6"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187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523" y="1325563"/>
            <a:ext cx="9543757" cy="5018966"/>
          </a:xfrm>
        </p:spPr>
        <p:txBody>
          <a:bodyPr/>
          <a:lstStyle/>
          <a:p>
            <a:pPr marL="0" indent="0">
              <a:buNone/>
            </a:pPr>
            <a:r>
              <a:rPr lang="en-AU" b="1" dirty="0" smtClean="0">
                <a:latin typeface="Times New Roman" panose="02020603050405020304" pitchFamily="18" charset="0"/>
                <a:cs typeface="Times New Roman" panose="02020603050405020304" pitchFamily="18" charset="0"/>
              </a:rPr>
              <a:t>Corrective </a:t>
            </a:r>
            <a:r>
              <a:rPr lang="en-AU" b="1" dirty="0">
                <a:latin typeface="Times New Roman" panose="02020603050405020304" pitchFamily="18" charset="0"/>
                <a:cs typeface="Times New Roman" panose="02020603050405020304" pitchFamily="18" charset="0"/>
              </a:rPr>
              <a:t>Maintenance can be </a:t>
            </a:r>
            <a:r>
              <a:rPr lang="en-AU" b="1" dirty="0" smtClean="0">
                <a:latin typeface="Times New Roman" panose="02020603050405020304" pitchFamily="18" charset="0"/>
                <a:cs typeface="Times New Roman" panose="02020603050405020304" pitchFamily="18" charset="0"/>
              </a:rPr>
              <a:t>further classified as </a:t>
            </a:r>
          </a:p>
          <a:p>
            <a:pPr marL="0" indent="0" algn="just">
              <a:buNone/>
            </a:pPr>
            <a:r>
              <a:rPr lang="en-AU" b="1" dirty="0">
                <a:solidFill>
                  <a:srgbClr val="00B050"/>
                </a:solidFill>
                <a:latin typeface="Times New Roman" panose="02020603050405020304" pitchFamily="18" charset="0"/>
                <a:cs typeface="Times New Roman" panose="02020603050405020304" pitchFamily="18" charset="0"/>
              </a:rPr>
              <a:t>Breakdown Maintenance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Breakdown maintenance is maintenance performed on a piece of equipment that has broken down, faulted, or otherwise cannot be operated. </a:t>
            </a:r>
            <a:r>
              <a:rPr lang="en-AU" b="1" dirty="0" smtClean="0">
                <a:latin typeface="Times New Roman" panose="02020603050405020304" pitchFamily="18" charset="0"/>
                <a:cs typeface="Times New Roman" panose="02020603050405020304" pitchFamily="18" charset="0"/>
              </a:rPr>
              <a:t>[6]</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goal of breakdown-maintenance is to fix something that has malfunctioned</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Maintenance work implemented only when facilities or equipment fail to operate. </a:t>
            </a:r>
            <a:endParaRPr lang="en-US" alt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07256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046" y="-168812"/>
            <a:ext cx="10664483" cy="1325563"/>
          </a:xfrm>
        </p:spPr>
        <p:txBody>
          <a:bodyPr/>
          <a:lstStyle/>
          <a:p>
            <a:r>
              <a:rPr lang="en-AU" sz="3600" b="1" dirty="0">
                <a:solidFill>
                  <a:srgbClr val="002060"/>
                </a:solidFill>
                <a:latin typeface="Times New Roman" panose="02020603050405020304" pitchFamily="18" charset="0"/>
                <a:cs typeface="Times New Roman" panose="02020603050405020304" pitchFamily="18" charset="0"/>
              </a:rPr>
              <a:t>MAINTENANCE</a:t>
            </a:r>
            <a:r>
              <a:rPr lang="en-AU" dirty="0" smtClean="0"/>
              <a:t> </a:t>
            </a:r>
            <a:r>
              <a:rPr lang="en-AU" sz="3600" b="1" dirty="0">
                <a:solidFill>
                  <a:srgbClr val="002060"/>
                </a:solidFill>
                <a:latin typeface="Times New Roman" panose="02020603050405020304" pitchFamily="18" charset="0"/>
                <a:cs typeface="Times New Roman" panose="02020603050405020304" pitchFamily="18" charset="0"/>
              </a:rPr>
              <a:t>PLANNING AND SCHEDULING</a:t>
            </a:r>
          </a:p>
        </p:txBody>
      </p:sp>
      <p:sp>
        <p:nvSpPr>
          <p:cNvPr id="3" name="Content Placeholder 2"/>
          <p:cNvSpPr>
            <a:spLocks noGrp="1"/>
          </p:cNvSpPr>
          <p:nvPr>
            <p:ph idx="1"/>
          </p:nvPr>
        </p:nvSpPr>
        <p:spPr>
          <a:xfrm>
            <a:off x="251758" y="723305"/>
            <a:ext cx="9573729" cy="5755134"/>
          </a:xfrm>
        </p:spPr>
        <p:txBody>
          <a:bodyPr>
            <a:normAutofit fontScale="925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a:t>
            </a:r>
            <a:r>
              <a:rPr lang="en-US" b="1" dirty="0" smtClean="0">
                <a:latin typeface="Times New Roman" panose="02020603050405020304" pitchFamily="18" charset="0"/>
                <a:cs typeface="Times New Roman" panose="02020603050405020304" pitchFamily="18" charset="0"/>
              </a:rPr>
              <a:t>planning and scheduling</a:t>
            </a:r>
            <a:r>
              <a:rPr lang="en-US" b="1" dirty="0">
                <a:latin typeface="Times New Roman" panose="02020603050405020304" pitchFamily="18" charset="0"/>
                <a:cs typeface="Times New Roman" panose="02020603050405020304" pitchFamily="18" charset="0"/>
              </a:rPr>
              <a:t> are key elements that influence the true success of any organization</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US" b="1" dirty="0" smtClean="0">
                <a:solidFill>
                  <a:srgbClr val="FF0000"/>
                </a:solidFill>
                <a:latin typeface="Times New Roman" panose="02020603050405020304" pitchFamily="18" charset="0"/>
                <a:cs typeface="Times New Roman" panose="02020603050405020304" pitchFamily="18" charset="0"/>
              </a:rPr>
              <a:t>Objectives: </a:t>
            </a: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Minimizing the idle time of maintenance workers.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Maximizing the efficient use of work time, material, and equipment.</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Maintaining the operating equipment at a responsive level to the need for production in terms of delivery schedule and quality.</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essential part of planning and scheduling is to forecast future work and to balance the workload between these categories. </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dirty="0"/>
          </a:p>
          <a:p>
            <a:pPr algn="just"/>
            <a:endParaRPr lang="en-AU" dirty="0"/>
          </a:p>
        </p:txBody>
      </p:sp>
    </p:spTree>
    <p:extLst>
      <p:ext uri="{BB962C8B-B14F-4D97-AF65-F5344CB8AC3E}">
        <p14:creationId xmlns:p14="http://schemas.microsoft.com/office/powerpoint/2010/main" val="31590483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184" y="1535412"/>
            <a:ext cx="9290538" cy="482265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Reduce maintenance cost.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Improved utilization of the maintenance workforce by reducing delays and interruptions.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Improved quality of maintenance work by adopting  the best methods and procedures and assigning the most qualified workers for the job.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An essential part of planning and scheduling maintenance is to forecast future work and to balance the workload between these </a:t>
            </a:r>
            <a:r>
              <a:rPr lang="en-AU" b="1" dirty="0">
                <a:solidFill>
                  <a:srgbClr val="FF0000"/>
                </a:solidFill>
                <a:latin typeface="Times New Roman" panose="02020603050405020304" pitchFamily="18" charset="0"/>
                <a:cs typeface="Times New Roman" panose="02020603050405020304" pitchFamily="18" charset="0"/>
              </a:rPr>
              <a:t>categories. </a:t>
            </a:r>
            <a:r>
              <a:rPr lang="en-AU" b="1" dirty="0" smtClean="0">
                <a:solidFill>
                  <a:srgbClr val="FF0000"/>
                </a:solidFill>
                <a:latin typeface="Times New Roman" panose="02020603050405020304" pitchFamily="18" charset="0"/>
                <a:cs typeface="Times New Roman" panose="02020603050405020304" pitchFamily="18" charset="0"/>
              </a:rPr>
              <a:t>[7]</a:t>
            </a: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200" b="1" dirty="0" smtClean="0">
                <a:solidFill>
                  <a:srgbClr val="002060"/>
                </a:solidFill>
                <a:latin typeface="Times New Roman" panose="02020603050405020304" pitchFamily="18" charset="0"/>
                <a:cs typeface="Times New Roman" panose="02020603050405020304" pitchFamily="18" charset="0"/>
              </a:rPr>
              <a:t>MAINTENANCE</a:t>
            </a:r>
            <a:r>
              <a:rPr lang="en-AU" sz="3200" dirty="0" smtClean="0"/>
              <a:t> </a:t>
            </a:r>
            <a:r>
              <a:rPr lang="en-AU" sz="3200" b="1" dirty="0" smtClean="0">
                <a:solidFill>
                  <a:srgbClr val="002060"/>
                </a:solidFill>
                <a:latin typeface="Times New Roman" panose="02020603050405020304" pitchFamily="18" charset="0"/>
                <a:cs typeface="Times New Roman" panose="02020603050405020304" pitchFamily="18" charset="0"/>
              </a:rPr>
              <a:t>PLANNING AND SCHEDULING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75006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noChangeArrowheads="1"/>
          </p:cNvSpPr>
          <p:nvPr>
            <p:ph type="title"/>
          </p:nvPr>
        </p:nvSpPr>
        <p:spPr>
          <a:xfrm>
            <a:off x="1595876" y="812942"/>
            <a:ext cx="7886700" cy="539750"/>
          </a:xfrm>
        </p:spPr>
        <p:txBody>
          <a:bodyPr>
            <a:normAutofit/>
          </a:bodyPr>
          <a:lstStyle/>
          <a:p>
            <a:pPr algn="ctr" eaLnBrk="1" hangingPunct="1"/>
            <a:r>
              <a:rPr lang="en-US" altLang="en-US" sz="2800" b="1" dirty="0" smtClean="0">
                <a:latin typeface="Times New Roman" panose="02020603050405020304" pitchFamily="18" charset="0"/>
                <a:cs typeface="Times New Roman" panose="02020603050405020304" pitchFamily="18" charset="0"/>
              </a:rPr>
              <a:t>WHY DO WE FAIL ? </a:t>
            </a:r>
          </a:p>
        </p:txBody>
      </p:sp>
      <p:sp>
        <p:nvSpPr>
          <p:cNvPr id="23555" name="TextBox 16"/>
          <p:cNvSpPr txBox="1">
            <a:spLocks noChangeArrowheads="1"/>
          </p:cNvSpPr>
          <p:nvPr/>
        </p:nvSpPr>
        <p:spPr bwMode="auto">
          <a:xfrm>
            <a:off x="521676" y="2197774"/>
            <a:ext cx="10577733" cy="432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don’t know what good planning looks like (We don’t practice this in a regular </a:t>
            </a:r>
            <a:r>
              <a:rPr lang="en-US" altLang="en-US" sz="2500" b="1" dirty="0" smtClean="0">
                <a:latin typeface="Times New Roman" panose="02020603050405020304" pitchFamily="18" charset="0"/>
                <a:cs typeface="Times New Roman" panose="02020603050405020304" pitchFamily="18" charset="0"/>
              </a:rPr>
              <a:t>basis) </a:t>
            </a:r>
            <a:endParaRPr lang="en-US" altLang="en-US" sz="2500" b="1" dirty="0">
              <a:latin typeface="Times New Roman" panose="02020603050405020304" pitchFamily="18" charset="0"/>
              <a:cs typeface="Times New Roman" panose="02020603050405020304" pitchFamily="18" charset="0"/>
            </a:endParaRP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don’t separate the maintenance planning and maintenance scheduling</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think it is all about the planner/scheduler, and rest of us can still be reactive</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Preventive maintenance is conducted and yet failures continue !</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No focus, or little focus on prevention or identification of failure modes !</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Responsibility assignment (focal point)</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Inventory/Store Management</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Procurement Management</a:t>
            </a:r>
          </a:p>
        </p:txBody>
      </p:sp>
      <p:sp>
        <p:nvSpPr>
          <p:cNvPr id="18" name="Rectangle: Rounded Corners 17"/>
          <p:cNvSpPr/>
          <p:nvPr/>
        </p:nvSpPr>
        <p:spPr>
          <a:xfrm>
            <a:off x="2137482" y="1338937"/>
            <a:ext cx="6803488" cy="858837"/>
          </a:xfrm>
          <a:prstGeom prst="roundRect">
            <a:avLst/>
          </a:prstGeom>
          <a:solidFill>
            <a:srgbClr val="F4241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Reasons Why Maintenance Planning is Not Effective</a:t>
            </a:r>
          </a:p>
        </p:txBody>
      </p:sp>
      <p:sp>
        <p:nvSpPr>
          <p:cNvPr id="6" name="Title 1"/>
          <p:cNvSpPr txBox="1">
            <a:spLocks/>
          </p:cNvSpPr>
          <p:nvPr/>
        </p:nvSpPr>
        <p:spPr>
          <a:xfrm>
            <a:off x="395067" y="-242746"/>
            <a:ext cx="115085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200" b="1" dirty="0" smtClean="0">
                <a:solidFill>
                  <a:srgbClr val="002060"/>
                </a:solidFill>
                <a:latin typeface="Times New Roman" panose="02020603050405020304" pitchFamily="18" charset="0"/>
                <a:cs typeface="Times New Roman" panose="02020603050405020304" pitchFamily="18" charset="0"/>
              </a:rPr>
              <a:t>MAINTENANCE</a:t>
            </a:r>
            <a:r>
              <a:rPr lang="en-AU" sz="3200" dirty="0" smtClean="0"/>
              <a:t> </a:t>
            </a:r>
            <a:r>
              <a:rPr lang="en-AU" sz="3200" b="1" dirty="0" smtClean="0">
                <a:solidFill>
                  <a:srgbClr val="002060"/>
                </a:solidFill>
                <a:latin typeface="Times New Roman" panose="02020603050405020304" pitchFamily="18" charset="0"/>
                <a:cs typeface="Times New Roman" panose="02020603050405020304" pitchFamily="18" charset="0"/>
              </a:rPr>
              <a:t>PLANNING AND SCHEDULING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1087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a:solidFill>
                  <a:srgbClr val="002060"/>
                </a:solidFill>
                <a:latin typeface="Times New Roman" panose="02020603050405020304" pitchFamily="18" charset="0"/>
                <a:cs typeface="Times New Roman" panose="02020603050405020304" pitchFamily="18" charset="0"/>
              </a:rPr>
              <a:t>PLANNING</a:t>
            </a:r>
            <a:endParaRPr lang="en-AU" sz="3600" dirty="0"/>
          </a:p>
        </p:txBody>
      </p:sp>
      <p:sp>
        <p:nvSpPr>
          <p:cNvPr id="3" name="Content Placeholder 2"/>
          <p:cNvSpPr>
            <a:spLocks noGrp="1"/>
          </p:cNvSpPr>
          <p:nvPr>
            <p:ph idx="1"/>
          </p:nvPr>
        </p:nvSpPr>
        <p:spPr>
          <a:xfrm>
            <a:off x="500576" y="1044209"/>
            <a:ext cx="9161010" cy="5581674"/>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planning can be defined as an end-to-end process that identifies and addresses any possible issues ahead of time.  </a:t>
            </a:r>
            <a:r>
              <a:rPr lang="en-AU" b="1" dirty="0" smtClean="0">
                <a:latin typeface="Times New Roman" panose="02020603050405020304" pitchFamily="18" charset="0"/>
                <a:cs typeface="Times New Roman" panose="02020603050405020304" pitchFamily="18" charset="0"/>
              </a:rPr>
              <a:t>[8]</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Maintenance </a:t>
            </a:r>
            <a:r>
              <a:rPr lang="en-AU" b="1" dirty="0">
                <a:latin typeface="Times New Roman" panose="02020603050405020304" pitchFamily="18" charset="0"/>
                <a:cs typeface="Times New Roman" panose="02020603050405020304" pitchFamily="18" charset="0"/>
              </a:rPr>
              <a:t>planning should define the "what," "why" and "how</a:t>
            </a:r>
            <a:r>
              <a:rPr lang="en-AU"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Planning </a:t>
            </a:r>
            <a:r>
              <a:rPr lang="en-US" b="1" dirty="0">
                <a:latin typeface="Times New Roman" panose="02020603050405020304" pitchFamily="18" charset="0"/>
                <a:cs typeface="Times New Roman" panose="02020603050405020304" pitchFamily="18" charset="0"/>
              </a:rPr>
              <a:t>is the process by which the </a:t>
            </a:r>
            <a:r>
              <a:rPr lang="en-US" b="1" dirty="0">
                <a:solidFill>
                  <a:srgbClr val="FF0000"/>
                </a:solidFill>
                <a:latin typeface="Times New Roman" panose="02020603050405020304" pitchFamily="18" charset="0"/>
                <a:cs typeface="Times New Roman" panose="02020603050405020304" pitchFamily="18" charset="0"/>
              </a:rPr>
              <a:t>elements required to perform a task are determined in advance </a:t>
            </a:r>
            <a:r>
              <a:rPr lang="en-US" b="1" dirty="0">
                <a:latin typeface="Times New Roman" panose="02020603050405020304" pitchFamily="18" charset="0"/>
                <a:cs typeface="Times New Roman" panose="02020603050405020304" pitchFamily="18" charset="0"/>
              </a:rPr>
              <a:t>of the job start.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highlights possible issues ahead of time and outlines strategies to address them. For example, maintenance planning identifies the tools and resources required for the job.</a:t>
            </a:r>
          </a:p>
        </p:txBody>
      </p:sp>
    </p:spTree>
    <p:extLst>
      <p:ext uri="{BB962C8B-B14F-4D97-AF65-F5344CB8AC3E}">
        <p14:creationId xmlns:p14="http://schemas.microsoft.com/office/powerpoint/2010/main" val="42554416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136307"/>
            <a:ext cx="9145084" cy="5405170"/>
          </a:xfrm>
        </p:spPr>
        <p:txBody>
          <a:bodyPr>
            <a:normAutofit fontScale="92500"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should specify </a:t>
            </a:r>
            <a:r>
              <a:rPr lang="en-AU" b="1" dirty="0">
                <a:latin typeface="Times New Roman" panose="02020603050405020304" pitchFamily="18" charset="0"/>
                <a:cs typeface="Times New Roman" panose="02020603050405020304" pitchFamily="18" charset="0"/>
              </a:rPr>
              <a:t>what work needs to be done with what materials, tools and equipment; why a particular action was chosen </a:t>
            </a:r>
            <a:r>
              <a:rPr lang="en-AU" b="1" dirty="0" smtClean="0">
                <a:latin typeface="Times New Roman" panose="02020603050405020304" pitchFamily="18" charset="0"/>
                <a:cs typeface="Times New Roman" panose="02020603050405020304" pitchFamily="18" charset="0"/>
              </a:rPr>
              <a:t>and </a:t>
            </a:r>
            <a:r>
              <a:rPr lang="en-AU" b="1" dirty="0">
                <a:latin typeface="Times New Roman" panose="02020603050405020304" pitchFamily="18" charset="0"/>
                <a:cs typeface="Times New Roman" panose="02020603050405020304" pitchFamily="18" charset="0"/>
              </a:rPr>
              <a:t>how the work should be completed.</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 Planning  </a:t>
            </a:r>
            <a:r>
              <a:rPr lang="en-US" b="1" dirty="0">
                <a:latin typeface="Times New Roman" panose="02020603050405020304" pitchFamily="18" charset="0"/>
                <a:cs typeface="Times New Roman" panose="02020603050405020304" pitchFamily="18" charset="0"/>
              </a:rPr>
              <a:t>comprises all the functions related to the preparation of:</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The work order</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Bill of material</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Purchase requisition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Necessary drawings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Labor planning sheet including standard times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All data needed prior to scheduling and releasing the work order.</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635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635162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5659" y="1074274"/>
            <a:ext cx="9853246" cy="5579743"/>
          </a:xfrm>
        </p:spPr>
        <p:txBody>
          <a:bodyPr>
            <a:normAutofit/>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Basic Levels of Planning Process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Long-range planning</a:t>
            </a:r>
            <a:r>
              <a:rPr lang="en-US" b="1" dirty="0">
                <a:latin typeface="Times New Roman" panose="02020603050405020304" pitchFamily="18" charset="0"/>
                <a:cs typeface="Times New Roman" panose="02020603050405020304" pitchFamily="18" charset="0"/>
              </a:rPr>
              <a:t>:  it covers a period of 3 to 5 years and sets plans for future activities and long-range improvement.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Medium-range planning</a:t>
            </a:r>
            <a:r>
              <a:rPr lang="en-US" b="1" dirty="0">
                <a:latin typeface="Times New Roman" panose="02020603050405020304" pitchFamily="18" charset="0"/>
                <a:cs typeface="Times New Roman" panose="02020603050405020304" pitchFamily="18" charset="0"/>
              </a:rPr>
              <a:t>: it covers a period of 1 month to 1 year.</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Short-rang planning</a:t>
            </a:r>
            <a:r>
              <a:rPr lang="en-US" b="1" dirty="0">
                <a:latin typeface="Times New Roman" panose="02020603050405020304" pitchFamily="18" charset="0"/>
                <a:cs typeface="Times New Roman" panose="02020603050405020304" pitchFamily="18" charset="0"/>
              </a:rPr>
              <a:t>: it covers a period of 1 day to 1 week. It focuses on the determination of all the elements required to perform maintenance tasks in advance</a:t>
            </a:r>
            <a:r>
              <a:rPr lang="en-US" b="1" dirty="0" smtClean="0">
                <a:latin typeface="Times New Roman" panose="02020603050405020304" pitchFamily="18" charset="0"/>
                <a:cs typeface="Times New Roman" panose="02020603050405020304" pitchFamily="18" charset="0"/>
              </a:rPr>
              <a:t>. </a:t>
            </a:r>
          </a:p>
          <a:p>
            <a:pPr marL="0" lv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marL="0" lvl="0" indent="0" algn="ctr">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Good planning is prerequisite of good scheduling. </a:t>
            </a:r>
            <a:endParaRPr lang="en-US"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5659" y="-6520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2169159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5" y="1001372"/>
            <a:ext cx="10515600" cy="5427564"/>
          </a:xfrm>
        </p:spPr>
        <p:txBody>
          <a:bodyPr>
            <a:normAutofit/>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Planning Procedures</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Determine the job content.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Develop a work plan. This entails the sequence of the activities in the job and establishing the best methods and procedures to accomplish the job.</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Establish crew size for the job.</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Plan and order parts and material.</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Check if special tools and equipment are needed and obtain them.</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Assign workers with appropriate skills.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Review safety procedures</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11590" y="-12724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39278095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1" y="1325563"/>
            <a:ext cx="10515600" cy="4351338"/>
          </a:xfrm>
        </p:spPr>
        <p:txBody>
          <a:bodyPr/>
          <a:lstStyle/>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Set priorities for all maintenance work.</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Assign cost accounts.</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Complete the work order.</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Review the backlog and develop plans for controlling it.</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Predict the maintenance load using effective forecasting technique.</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8498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28489366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6" y="869022"/>
            <a:ext cx="10628142" cy="5883470"/>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process by which jobs are matched with resources and sequenced to be executed at a certain point in time.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Scheduling deals with the specific time and phasing of planned jobs together with the orders to perform the work, monitoring the work, controlling it, and reporting on job progress.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Successful planning needs feedback from scheduling.</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Schedule Can be Prepared at Three Levels </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Long-range (master) schedule</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Weekly schedule</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Daily schedule</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7" y="-16944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a:t>
            </a:r>
            <a:endParaRPr lang="en-AU" sz="3600" dirty="0"/>
          </a:p>
        </p:txBody>
      </p:sp>
    </p:spTree>
    <p:extLst>
      <p:ext uri="{BB962C8B-B14F-4D97-AF65-F5344CB8AC3E}">
        <p14:creationId xmlns:p14="http://schemas.microsoft.com/office/powerpoint/2010/main" val="21381751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3" y="927855"/>
            <a:ext cx="9177334" cy="5698027"/>
          </a:xfrm>
        </p:spPr>
        <p:txBody>
          <a:bodyPr>
            <a:normAutofit/>
          </a:bodyPr>
          <a:lstStyle/>
          <a:p>
            <a:pPr mar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Requirements for effective scheduling:</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Written work orders that are derived from a well-conceived planning process. (Work to be done, methods to be followed, crafts needed, spare parts needed, and priority).</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Time standards.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Information </a:t>
            </a:r>
            <a:r>
              <a:rPr lang="en-US" b="1" dirty="0">
                <a:latin typeface="Times New Roman" panose="02020603050405020304" pitchFamily="18" charset="0"/>
                <a:cs typeface="Times New Roman" panose="02020603050405020304" pitchFamily="18" charset="0"/>
              </a:rPr>
              <a:t>on the availability of special equipment and tools necessary for maintenance work.</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Access to the plant production schedule and knowledge about when the facilities will be available for service without interrupting production schedule</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6" y="-113177"/>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(Cont’d…)  </a:t>
            </a:r>
            <a:endParaRPr lang="en-AU" sz="3600" dirty="0"/>
          </a:p>
        </p:txBody>
      </p:sp>
    </p:spTree>
    <p:extLst>
      <p:ext uri="{BB962C8B-B14F-4D97-AF65-F5344CB8AC3E}">
        <p14:creationId xmlns:p14="http://schemas.microsoft.com/office/powerpoint/2010/main" val="17669030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8798169" cy="5264493"/>
          </a:xfrm>
        </p:spPr>
        <p:txBody>
          <a:bodyPr>
            <a:normAutofit/>
          </a:bodyPr>
          <a:lstStyle/>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Information about craft availability for each shift.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Well-define priorities for maintenance work.</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Information about jobs already scheduled that are behind the schedule (backlog).</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Stocks of spare parts and information on </a:t>
            </a:r>
            <a:r>
              <a:rPr lang="en-US" b="1" dirty="0" smtClean="0">
                <a:latin typeface="Times New Roman" panose="02020603050405020304" pitchFamily="18" charset="0"/>
                <a:cs typeface="Times New Roman" panose="02020603050405020304" pitchFamily="18" charset="0"/>
              </a:rPr>
              <a:t>restocking. </a:t>
            </a:r>
          </a:p>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Techniques used for maintenance scheduling are Scheduling Techniques are Modified Gantt chart , CPM, PERT, Integer and stochastic programming.</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(Cont’d…)  </a:t>
            </a:r>
            <a:endParaRPr lang="en-AU" sz="3600" dirty="0"/>
          </a:p>
        </p:txBody>
      </p:sp>
    </p:spTree>
    <p:extLst>
      <p:ext uri="{BB962C8B-B14F-4D97-AF65-F5344CB8AC3E}">
        <p14:creationId xmlns:p14="http://schemas.microsoft.com/office/powerpoint/2010/main" val="39004390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56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COST</a:t>
            </a:r>
          </a:p>
        </p:txBody>
      </p:sp>
      <p:sp>
        <p:nvSpPr>
          <p:cNvPr id="3" name="Content Placeholder 2"/>
          <p:cNvSpPr>
            <a:spLocks noGrp="1"/>
          </p:cNvSpPr>
          <p:nvPr>
            <p:ph idx="1"/>
          </p:nvPr>
        </p:nvSpPr>
        <p:spPr>
          <a:xfrm>
            <a:off x="554666" y="900558"/>
            <a:ext cx="9020655" cy="5738501"/>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expenses are costs incurred for the routine maintenance of an asset to keep it in its optimal working condition.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expenses are recorded in the profit and loss account, thus reducing the profit for the year.</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benefits of maintenance expenses are not expected to last beyond a period of 12 months.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operation and maintenance cost in subsequent years over the project life cycle </a:t>
            </a:r>
            <a:r>
              <a:rPr lang="en-AU" b="1" dirty="0" smtClean="0">
                <a:latin typeface="Times New Roman" panose="02020603050405020304" pitchFamily="18" charset="0"/>
                <a:cs typeface="Times New Roman" panose="02020603050405020304" pitchFamily="18" charset="0"/>
              </a:rPr>
              <a:t>includes </a:t>
            </a:r>
            <a:r>
              <a:rPr lang="en-AU" b="1" dirty="0">
                <a:latin typeface="Times New Roman" panose="02020603050405020304" pitchFamily="18" charset="0"/>
                <a:cs typeface="Times New Roman" panose="02020603050405020304" pitchFamily="18" charset="0"/>
              </a:rPr>
              <a:t>Land rent, if </a:t>
            </a:r>
            <a:r>
              <a:rPr lang="en-AU" b="1" dirty="0" smtClean="0">
                <a:latin typeface="Times New Roman" panose="02020603050405020304" pitchFamily="18" charset="0"/>
                <a:cs typeface="Times New Roman" panose="02020603050405020304" pitchFamily="18" charset="0"/>
              </a:rPr>
              <a:t>applicable, operating staff, </a:t>
            </a:r>
            <a:r>
              <a:rPr lang="en-AU" b="1" dirty="0" err="1">
                <a:latin typeface="Times New Roman" panose="02020603050405020304" pitchFamily="18" charset="0"/>
                <a:cs typeface="Times New Roman" panose="02020603050405020304" pitchFamily="18" charset="0"/>
              </a:rPr>
              <a:t>l</a:t>
            </a:r>
            <a:r>
              <a:rPr lang="en-AU" b="1" dirty="0" err="1" smtClean="0">
                <a:latin typeface="Times New Roman" panose="02020603050405020304" pitchFamily="18" charset="0"/>
                <a:cs typeface="Times New Roman" panose="02020603050405020304" pitchFamily="18" charset="0"/>
              </a:rPr>
              <a:t>abor</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and material for maintenance and </a:t>
            </a:r>
            <a:r>
              <a:rPr lang="en-AU" b="1" dirty="0" smtClean="0">
                <a:latin typeface="Times New Roman" panose="02020603050405020304" pitchFamily="18" charset="0"/>
                <a:cs typeface="Times New Roman" panose="02020603050405020304" pitchFamily="18" charset="0"/>
              </a:rPr>
              <a:t>repairs, periodic renovations, insurance </a:t>
            </a:r>
            <a:r>
              <a:rPr lang="en-AU" b="1" dirty="0">
                <a:latin typeface="Times New Roman" panose="02020603050405020304" pitchFamily="18" charset="0"/>
                <a:cs typeface="Times New Roman" panose="02020603050405020304" pitchFamily="18" charset="0"/>
              </a:rPr>
              <a:t>and </a:t>
            </a:r>
            <a:r>
              <a:rPr lang="en-AU" b="1" dirty="0" smtClean="0">
                <a:latin typeface="Times New Roman" panose="02020603050405020304" pitchFamily="18" charset="0"/>
                <a:cs typeface="Times New Roman" panose="02020603050405020304" pitchFamily="18" charset="0"/>
              </a:rPr>
              <a:t>taxes, financing costs, utilities, owner's </a:t>
            </a:r>
            <a:r>
              <a:rPr lang="en-AU" b="1" dirty="0">
                <a:latin typeface="Times New Roman" panose="02020603050405020304" pitchFamily="18" charset="0"/>
                <a:cs typeface="Times New Roman" panose="02020603050405020304" pitchFamily="18" charset="0"/>
              </a:rPr>
              <a:t>other </a:t>
            </a:r>
            <a:r>
              <a:rPr lang="en-AU" b="1" dirty="0" smtClean="0">
                <a:latin typeface="Times New Roman" panose="02020603050405020304" pitchFamily="18" charset="0"/>
                <a:cs typeface="Times New Roman" panose="02020603050405020304" pitchFamily="18" charset="0"/>
              </a:rPr>
              <a:t>expenses.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73548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intenance Cost vs. Maintenance Commitment indicating the optimum...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279" y="1148556"/>
            <a:ext cx="5203065" cy="427961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73516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7"/>
          <p:cNvSpPr>
            <a:spLocks noChangeArrowheads="1"/>
          </p:cNvSpPr>
          <p:nvPr/>
        </p:nvSpPr>
        <p:spPr bwMode="auto">
          <a:xfrm>
            <a:off x="5962919" y="903857"/>
            <a:ext cx="5128766"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400" b="1" dirty="0">
                <a:latin typeface="Times New Roman" panose="02020603050405020304" pitchFamily="18" charset="0"/>
                <a:ea typeface="Times New Roman" panose="02020603050405020304" pitchFamily="18" charset="0"/>
                <a:cs typeface="Mangal" pitchFamily="18" charset="0"/>
              </a:rPr>
              <a:t>To carry out maintenance activities some direct cost are evolved. </a:t>
            </a:r>
            <a:endParaRPr lang="en-US" altLang="en-US" sz="2400" b="1" dirty="0" smtClean="0">
              <a:latin typeface="Times New Roman" panose="02020603050405020304" pitchFamily="18" charset="0"/>
              <a:ea typeface="Times New Roman" panose="02020603050405020304" pitchFamily="18" charset="0"/>
              <a:cs typeface="Mangal" pitchFamily="18" charset="0"/>
            </a:endParaRPr>
          </a:p>
          <a:p>
            <a:pPr marL="342900" indent="-342900" algn="just" eaLnBrk="1" hangingPunct="1">
              <a:buFont typeface="Arial" panose="020B0604020202020204" pitchFamily="34" charset="0"/>
              <a:buChar char="•"/>
            </a:pPr>
            <a:r>
              <a:rPr lang="en-US" altLang="en-US" sz="2400" b="1" dirty="0" smtClean="0">
                <a:latin typeface="Times New Roman" panose="02020603050405020304" pitchFamily="18" charset="0"/>
                <a:ea typeface="Times New Roman" panose="02020603050405020304" pitchFamily="18" charset="0"/>
                <a:cs typeface="Mangal" pitchFamily="18" charset="0"/>
              </a:rPr>
              <a:t>The </a:t>
            </a:r>
            <a:r>
              <a:rPr lang="en-US" altLang="en-US" sz="2400" b="1" dirty="0">
                <a:latin typeface="Times New Roman" panose="02020603050405020304" pitchFamily="18" charset="0"/>
                <a:ea typeface="Times New Roman" panose="02020603050405020304" pitchFamily="18" charset="0"/>
                <a:cs typeface="Mangal" pitchFamily="18" charset="0"/>
              </a:rPr>
              <a:t>investment in direct cost results from the sound operation of plant and machinery that minimizes failure cost. </a:t>
            </a:r>
            <a:endParaRPr lang="en-US" altLang="en-US" sz="2400" b="1" dirty="0" smtClean="0">
              <a:latin typeface="Times New Roman" panose="02020603050405020304" pitchFamily="18" charset="0"/>
              <a:ea typeface="Times New Roman" panose="02020603050405020304" pitchFamily="18" charset="0"/>
              <a:cs typeface="Mangal" pitchFamily="18" charset="0"/>
            </a:endParaRPr>
          </a:p>
          <a:p>
            <a:pPr marL="342900" indent="-342900" algn="just" eaLnBrk="1" hangingPunct="1">
              <a:buFont typeface="Arial" panose="020B0604020202020204" pitchFamily="34" charset="0"/>
              <a:buChar char="•"/>
            </a:pPr>
            <a:r>
              <a:rPr lang="en-US" altLang="en-US" sz="2400" b="1" dirty="0" smtClean="0">
                <a:latin typeface="Times New Roman" panose="02020603050405020304" pitchFamily="18" charset="0"/>
                <a:ea typeface="Times New Roman" panose="02020603050405020304" pitchFamily="18" charset="0"/>
                <a:cs typeface="Mangal" pitchFamily="18" charset="0"/>
              </a:rPr>
              <a:t>It </a:t>
            </a:r>
            <a:r>
              <a:rPr lang="en-US" altLang="en-US" sz="2400" b="1" dirty="0">
                <a:latin typeface="Times New Roman" panose="02020603050405020304" pitchFamily="18" charset="0"/>
                <a:ea typeface="Times New Roman" panose="02020603050405020304" pitchFamily="18" charset="0"/>
                <a:cs typeface="Mangal" pitchFamily="18" charset="0"/>
              </a:rPr>
              <a:t>is always recognized that the direct cost involved in regular maintenance is very less compared to the resulting failure cost due to a breakdown of the machine if maintenance is not carried out in time.</a:t>
            </a:r>
          </a:p>
        </p:txBody>
      </p:sp>
      <p:sp>
        <p:nvSpPr>
          <p:cNvPr id="4" name="Rectangle 3"/>
          <p:cNvSpPr/>
          <p:nvPr/>
        </p:nvSpPr>
        <p:spPr>
          <a:xfrm>
            <a:off x="2512825" y="5535894"/>
            <a:ext cx="1864549" cy="523220"/>
          </a:xfrm>
          <a:prstGeom prst="rect">
            <a:avLst/>
          </a:prstGeom>
        </p:spPr>
        <p:txBody>
          <a:bodyPr wrap="none">
            <a:spAutoFit/>
          </a:bodyPr>
          <a:lstStyle/>
          <a:p>
            <a:r>
              <a:rPr lang="en-AU" sz="2800" b="1" dirty="0" smtClean="0">
                <a:latin typeface="Times New Roman" panose="02020603050405020304" pitchFamily="18" charset="0"/>
                <a:cs typeface="Times New Roman" panose="02020603050405020304" pitchFamily="18" charset="0"/>
              </a:rPr>
              <a:t>Source: [9]</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9711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5" y="1452136"/>
            <a:ext cx="9052775" cy="4948663"/>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Costing the intended maintenance program is an easy operation because the amount of work to be done has been determined and the basic unit prices are known.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may be important to present a detailed justification for some of the intended works emphasizing the consequences (financial and social) if they are not carried out.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also advisable to earmark some funds for unexpected repairs. About up to 5 percent of the total budget for this purpose is generally accepted. </a:t>
            </a:r>
            <a:r>
              <a:rPr lang="en-US"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a:p>
            <a:endParaRPr lang="en-AU" dirty="0"/>
          </a:p>
          <a:p>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6100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FINANCING</a:t>
            </a:r>
          </a:p>
        </p:txBody>
      </p:sp>
      <p:sp>
        <p:nvSpPr>
          <p:cNvPr id="3" name="Content Placeholder 2"/>
          <p:cNvSpPr>
            <a:spLocks noGrp="1"/>
          </p:cNvSpPr>
          <p:nvPr>
            <p:ph idx="1"/>
          </p:nvPr>
        </p:nvSpPr>
        <p:spPr>
          <a:xfrm>
            <a:off x="838200" y="1825625"/>
            <a:ext cx="9387625" cy="4351338"/>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Management of maintenance/Maintenance management is the overall process of getting works done related with maintenance of plants, machineries or systems.</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Management of maintenance/Maintenance management generally consists of:</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Setting objectives</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Identifying and providing the means of attaining the set objectives</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Decision making </a:t>
            </a:r>
          </a:p>
          <a:p>
            <a:endParaRPr lang="en-AU" dirty="0"/>
          </a:p>
        </p:txBody>
      </p:sp>
    </p:spTree>
    <p:extLst>
      <p:ext uri="{BB962C8B-B14F-4D97-AF65-F5344CB8AC3E}">
        <p14:creationId xmlns:p14="http://schemas.microsoft.com/office/powerpoint/2010/main" val="3492010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75288"/>
            <a:ext cx="10515600" cy="917575"/>
          </a:xfrm>
        </p:spPr>
        <p:txBody>
          <a:bodyPr/>
          <a:lstStyle/>
          <a:p>
            <a:pPr>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An effective maintenance management system covers/includes the following factors/elements:</a:t>
            </a:r>
          </a:p>
          <a:p>
            <a:pPr marL="0" indent="0">
              <a:buNone/>
            </a:pPr>
            <a:endParaRPr lang="en-AU" dirty="0"/>
          </a:p>
        </p:txBody>
      </p:sp>
      <p:sp>
        <p:nvSpPr>
          <p:cNvPr id="4" name="Rectangle 3"/>
          <p:cNvSpPr/>
          <p:nvPr/>
        </p:nvSpPr>
        <p:spPr>
          <a:xfrm>
            <a:off x="575256" y="2392863"/>
            <a:ext cx="6096000" cy="3970318"/>
          </a:xfrm>
          <a:prstGeom prst="rect">
            <a:avLst/>
          </a:prstGeom>
        </p:spPr>
        <p:txBody>
          <a:bodyPr>
            <a:spAutoFit/>
          </a:bodyPr>
          <a:lstStyle/>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Maintenance policy</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People</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Control of materials</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Preventive maintenance</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Condition monitoring</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Work order</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Job planning</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Technology</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Finance</a:t>
            </a:r>
          </a:p>
        </p:txBody>
      </p:sp>
      <p:sp>
        <p:nvSpPr>
          <p:cNvPr id="5" name="Rectangle 4"/>
          <p:cNvSpPr/>
          <p:nvPr/>
        </p:nvSpPr>
        <p:spPr>
          <a:xfrm>
            <a:off x="5623775" y="2437556"/>
            <a:ext cx="6096000" cy="2677656"/>
          </a:xfrm>
          <a:prstGeom prst="rect">
            <a:avLst/>
          </a:prstGeom>
        </p:spPr>
        <p:txBody>
          <a:bodyPr>
            <a:spAutoFit/>
          </a:bodyPr>
          <a:lstStyle/>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Priority and backlog control</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Periodic review</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Data recording system</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Performance measurement measures or indices</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Learning </a:t>
            </a:r>
          </a:p>
        </p:txBody>
      </p:sp>
      <p:sp>
        <p:nvSpPr>
          <p:cNvPr id="6" name="Title 1"/>
          <p:cNvSpPr>
            <a:spLocks noGrp="1"/>
          </p:cNvSpPr>
          <p:nvPr>
            <p:ph type="title"/>
          </p:nvPr>
        </p:nvSpPr>
        <p:spPr>
          <a:xfrm>
            <a:off x="838200" y="19441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a:t>
            </a:r>
            <a:r>
              <a:rPr lang="en-AU" sz="3600" b="1" dirty="0" smtClean="0">
                <a:solidFill>
                  <a:srgbClr val="002060"/>
                </a:solidFill>
                <a:latin typeface="Times New Roman" panose="02020603050405020304" pitchFamily="18" charset="0"/>
                <a:cs typeface="Times New Roman" panose="02020603050405020304" pitchFamily="18" charset="0"/>
              </a:rPr>
              <a:t>FINANCING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95338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730803" cy="4351338"/>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Finance is the field within economics that deals with the allocation of assets and liabilities over time under conditions of certainty and uncertainty. It is the science of money management.</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A key point in finance is the time value of money, which states that one unit of currency today is worth more than one unit of currency tomorrow.</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Finance aims to price assets based on their risk level and their expected rate of return.</a:t>
            </a:r>
          </a:p>
          <a:p>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a:t>
            </a:r>
            <a:r>
              <a:rPr lang="en-AU" sz="3600" b="1" dirty="0" smtClean="0">
                <a:solidFill>
                  <a:srgbClr val="002060"/>
                </a:solidFill>
                <a:latin typeface="Times New Roman" panose="02020603050405020304" pitchFamily="18" charset="0"/>
                <a:cs typeface="Times New Roman" panose="02020603050405020304" pitchFamily="18" charset="0"/>
              </a:rPr>
              <a:t>FINANCING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4251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4100" y="990600"/>
            <a:ext cx="75438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3"/>
          <p:cNvSpPr>
            <a:spLocks noChangeArrowheads="1"/>
          </p:cNvSpPr>
          <p:nvPr/>
        </p:nvSpPr>
        <p:spPr bwMode="auto">
          <a:xfrm>
            <a:off x="2324100" y="176012"/>
            <a:ext cx="72867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3600" b="1" dirty="0">
                <a:solidFill>
                  <a:srgbClr val="002060"/>
                </a:solidFill>
                <a:latin typeface="Times New Roman" panose="02020603050405020304" pitchFamily="18" charset="0"/>
                <a:ea typeface="+mj-ea"/>
                <a:cs typeface="Times New Roman" panose="02020603050405020304" pitchFamily="18" charset="0"/>
              </a:rPr>
              <a:t>Maintenance Management Cycle</a:t>
            </a:r>
          </a:p>
        </p:txBody>
      </p:sp>
    </p:spTree>
    <p:extLst>
      <p:ext uri="{BB962C8B-B14F-4D97-AF65-F5344CB8AC3E}">
        <p14:creationId xmlns:p14="http://schemas.microsoft.com/office/powerpoint/2010/main" val="27003372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31" descr="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816" y="887569"/>
            <a:ext cx="8153400" cy="540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4"/>
          <p:cNvSpPr>
            <a:spLocks noChangeArrowheads="1"/>
          </p:cNvSpPr>
          <p:nvPr/>
        </p:nvSpPr>
        <p:spPr bwMode="auto">
          <a:xfrm>
            <a:off x="1779967" y="241238"/>
            <a:ext cx="778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3600" b="1" dirty="0">
                <a:solidFill>
                  <a:srgbClr val="002060"/>
                </a:solidFill>
                <a:latin typeface="Times New Roman" panose="02020603050405020304" pitchFamily="18" charset="0"/>
                <a:ea typeface="+mj-ea"/>
                <a:cs typeface="Times New Roman" panose="02020603050405020304" pitchFamily="18" charset="0"/>
              </a:rPr>
              <a:t>Maintenance Management Process</a:t>
            </a:r>
          </a:p>
        </p:txBody>
      </p:sp>
    </p:spTree>
    <p:extLst>
      <p:ext uri="{BB962C8B-B14F-4D97-AF65-F5344CB8AC3E}">
        <p14:creationId xmlns:p14="http://schemas.microsoft.com/office/powerpoint/2010/main" val="23590493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3"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438955" y="1000415"/>
            <a:ext cx="9245958" cy="5335990"/>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dirty="0" smtClean="0">
                <a:latin typeface="Times New Roman" panose="02020603050405020304" pitchFamily="18" charset="0"/>
                <a:cs typeface="Times New Roman" panose="02020603050405020304" pitchFamily="18" charset="0"/>
                <a:hlinkClick r:id="rId2"/>
              </a:rPr>
              <a:t>www.linkedin.com/pulse/introduction-maintenance-management</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Production and Operations Management</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Prajeet</a:t>
            </a:r>
            <a:r>
              <a:rPr lang="en-AU" b="1" dirty="0" smtClean="0">
                <a:latin typeface="Times New Roman" panose="02020603050405020304" pitchFamily="18" charset="0"/>
                <a:cs typeface="Times New Roman" panose="02020603050405020304" pitchFamily="18" charset="0"/>
              </a:rPr>
              <a:t> K. </a:t>
            </a:r>
            <a:r>
              <a:rPr lang="en-AU" b="1" dirty="0" err="1" smtClean="0">
                <a:latin typeface="Times New Roman" panose="02020603050405020304" pitchFamily="18" charset="0"/>
                <a:cs typeface="Times New Roman" panose="02020603050405020304" pitchFamily="18" charset="0"/>
              </a:rPr>
              <a:t>Timalsina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Samjhana</a:t>
            </a:r>
            <a:r>
              <a:rPr lang="en-AU" b="1" dirty="0" smtClean="0">
                <a:latin typeface="Times New Roman" panose="02020603050405020304" pitchFamily="18" charset="0"/>
                <a:cs typeface="Times New Roman" panose="02020603050405020304" pitchFamily="18" charset="0"/>
              </a:rPr>
              <a:t> Publication </a:t>
            </a:r>
            <a:r>
              <a:rPr lang="en-AU" b="1" dirty="0" err="1" smtClean="0">
                <a:latin typeface="Times New Roman" panose="02020603050405020304" pitchFamily="18" charset="0"/>
                <a:cs typeface="Times New Roman" panose="02020603050405020304" pitchFamily="18" charset="0"/>
              </a:rPr>
              <a:t>Pvt.</a:t>
            </a:r>
            <a:r>
              <a:rPr lang="en-AU" b="1" dirty="0" smtClean="0">
                <a:latin typeface="Times New Roman" panose="02020603050405020304" pitchFamily="18" charset="0"/>
                <a:cs typeface="Times New Roman" panose="02020603050405020304" pitchFamily="18" charset="0"/>
              </a:rPr>
              <a:t> Ltd. Kathmandu, Nepal.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a:t>
            </a:r>
            <a:r>
              <a:rPr lang="en-AU" b="1" dirty="0">
                <a:latin typeface="Times New Roman" panose="02020603050405020304" pitchFamily="18" charset="0"/>
                <a:cs typeface="Times New Roman" panose="02020603050405020304" pitchFamily="18" charset="0"/>
                <a:hlinkClick r:id="rId3"/>
              </a:rPr>
              <a:t> www.lawinsider.com/dictionary/project-maintenance</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Text Book of Construction Management: S.K. Shrestha, Ram Kumar Shrestha and </a:t>
            </a:r>
            <a:r>
              <a:rPr lang="en-AU" b="1" dirty="0" err="1" smtClean="0">
                <a:latin typeface="Times New Roman" panose="02020603050405020304" pitchFamily="18" charset="0"/>
                <a:cs typeface="Times New Roman" panose="02020603050405020304" pitchFamily="18" charset="0"/>
              </a:rPr>
              <a:t>Subash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First Edition, Heritage Publisher and </a:t>
            </a:r>
            <a:r>
              <a:rPr lang="en-AU" b="1" dirty="0" err="1" smtClean="0">
                <a:latin typeface="Times New Roman" panose="02020603050405020304" pitchFamily="18" charset="0"/>
                <a:cs typeface="Times New Roman" panose="02020603050405020304" pitchFamily="18" charset="0"/>
              </a:rPr>
              <a:t>Dristibutors</a:t>
            </a:r>
            <a:r>
              <a:rPr lang="en-AU" b="1" dirty="0" smtClean="0">
                <a:latin typeface="Times New Roman" panose="02020603050405020304" pitchFamily="18" charset="0"/>
                <a:cs typeface="Times New Roman" panose="02020603050405020304" pitchFamily="18" charset="0"/>
              </a:rPr>
              <a:t> Pvt, Ltd, Kathmandu Nepal, 2014.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hlinkClick r:id="rId4"/>
              </a:rPr>
              <a:t>www.slideshare.net/kulbhushansharma908/maintenance</a:t>
            </a:r>
            <a:r>
              <a:rPr lang="en-AU" b="1" dirty="0">
                <a:latin typeface="Times New Roman" panose="02020603050405020304" pitchFamily="18" charset="0"/>
                <a:cs typeface="Times New Roman" panose="02020603050405020304" pitchFamily="18" charset="0"/>
              </a:rPr>
              <a:t>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16423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(Cont’d….) </a:t>
            </a:r>
          </a:p>
        </p:txBody>
      </p:sp>
      <p:sp>
        <p:nvSpPr>
          <p:cNvPr id="3" name="Content Placeholder 2"/>
          <p:cNvSpPr>
            <a:spLocks noGrp="1"/>
          </p:cNvSpPr>
          <p:nvPr>
            <p:ph idx="1"/>
          </p:nvPr>
        </p:nvSpPr>
        <p:spPr/>
        <p:txBody>
          <a:bodyPr/>
          <a:lstStyle/>
          <a:p>
            <a:pPr marL="0" indent="0" algn="just">
              <a:buNone/>
            </a:pPr>
            <a:r>
              <a:rPr lang="en-AU" b="1" dirty="0" smtClean="0">
                <a:latin typeface="Times New Roman" panose="02020603050405020304" pitchFamily="18" charset="0"/>
                <a:cs typeface="Times New Roman" panose="02020603050405020304" pitchFamily="18" charset="0"/>
              </a:rPr>
              <a:t>[6] </a:t>
            </a:r>
            <a:r>
              <a:rPr lang="en-AU" b="1" dirty="0" smtClean="0">
                <a:latin typeface="Times New Roman" panose="02020603050405020304" pitchFamily="18" charset="0"/>
                <a:cs typeface="Times New Roman" panose="02020603050405020304" pitchFamily="18" charset="0"/>
                <a:hlinkClick r:id="rId2"/>
              </a:rPr>
              <a:t>www.upkeep.com/learning/breakdown-maintenance</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[7] </a:t>
            </a:r>
            <a:r>
              <a:rPr lang="en-AU" b="1" dirty="0">
                <a:latin typeface="Times New Roman" panose="02020603050405020304" pitchFamily="18" charset="0"/>
                <a:cs typeface="Times New Roman" panose="02020603050405020304" pitchFamily="18" charset="0"/>
              </a:rPr>
              <a:t>www. </a:t>
            </a:r>
            <a:r>
              <a:rPr lang="en-AU" b="1" dirty="0" smtClean="0">
                <a:latin typeface="Times New Roman" panose="02020603050405020304" pitchFamily="18" charset="0"/>
                <a:cs typeface="Times New Roman" panose="02020603050405020304" pitchFamily="18" charset="0"/>
              </a:rPr>
              <a:t>slideplayer.com/slide/1478195  </a:t>
            </a:r>
            <a:endParaRPr lang="en-AU" b="1" dirty="0">
              <a:latin typeface="Times New Roman" panose="02020603050405020304" pitchFamily="18" charset="0"/>
              <a:cs typeface="Times New Roman" panose="02020603050405020304" pitchFamily="18" charset="0"/>
            </a:endParaRPr>
          </a:p>
          <a:p>
            <a:pPr marL="0" indent="0" algn="just">
              <a:buNone/>
            </a:pPr>
            <a:r>
              <a:rPr lang="en-AU" b="1" dirty="0" smtClean="0">
                <a:latin typeface="Times New Roman" panose="02020603050405020304" pitchFamily="18" charset="0"/>
                <a:cs typeface="Times New Roman" panose="02020603050405020304" pitchFamily="18" charset="0"/>
              </a:rPr>
              <a:t>[8]</a:t>
            </a:r>
            <a:r>
              <a:rPr lang="en-AU" b="1" dirty="0">
                <a:latin typeface="Times New Roman" panose="02020603050405020304" pitchFamily="18" charset="0"/>
                <a:cs typeface="Times New Roman" panose="02020603050405020304" pitchFamily="18" charset="0"/>
                <a:hlinkClick r:id="rId3"/>
              </a:rPr>
              <a:t> www.reliableplant.com/Read/30261/maintenance-planning-scheduling</a:t>
            </a:r>
            <a:r>
              <a:rPr lang="en-AU" b="1" dirty="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[9] </a:t>
            </a:r>
            <a:r>
              <a:rPr lang="en-AU" b="1" dirty="0">
                <a:latin typeface="Times New Roman" panose="02020603050405020304" pitchFamily="18" charset="0"/>
                <a:cs typeface="Times New Roman" panose="02020603050405020304" pitchFamily="18" charset="0"/>
                <a:hlinkClick r:id="rId4"/>
              </a:rPr>
              <a:t>www.google.com/search?q=cost+of+maintenance&amp;source</a:t>
            </a:r>
            <a:r>
              <a:rPr lang="en-AU" b="1" dirty="0">
                <a:latin typeface="Times New Roman" panose="02020603050405020304" pitchFamily="18" charset="0"/>
                <a:cs typeface="Times New Roman" panose="02020603050405020304" pitchFamily="18" charset="0"/>
              </a:rPr>
              <a:t> </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AU" dirty="0"/>
          </a:p>
        </p:txBody>
      </p:sp>
    </p:spTree>
    <p:extLst>
      <p:ext uri="{BB962C8B-B14F-4D97-AF65-F5344CB8AC3E}">
        <p14:creationId xmlns:p14="http://schemas.microsoft.com/office/powerpoint/2010/main" val="39496927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1011</TotalTime>
  <Words>2359</Words>
  <Application>Microsoft Office PowerPoint</Application>
  <PresentationFormat>Widescreen</PresentationFormat>
  <Paragraphs>234</Paragraphs>
  <Slides>38</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6" baseType="lpstr">
      <vt:lpstr>Arial</vt:lpstr>
      <vt:lpstr>Calibri</vt:lpstr>
      <vt:lpstr>Calibri Light</vt:lpstr>
      <vt:lpstr>Mangal</vt:lpstr>
      <vt:lpstr>Times New Roman</vt:lpstr>
      <vt:lpstr>Wingdings</vt:lpstr>
      <vt:lpstr>Office Theme</vt:lpstr>
      <vt:lpstr>Picture</vt:lpstr>
      <vt:lpstr>COURSE TITLE PROJECT ENGINEERING</vt:lpstr>
      <vt:lpstr>Learning Objectives: </vt:lpstr>
      <vt:lpstr>MAINTENANCE BASICS </vt:lpstr>
      <vt:lpstr>MAINTENANCE BASICS (Cont’d…)  </vt:lpstr>
      <vt:lpstr>MAINTENANCE BASICS (Cont’d…)  </vt:lpstr>
      <vt:lpstr>MAINTENANCE BASICS (Cont’d…)  </vt:lpstr>
      <vt:lpstr>OBJECTIVE OF MAINTENANCE </vt:lpstr>
      <vt:lpstr>OBJECTIVE OF MAINTENANCE (Cont’d…)  </vt:lpstr>
      <vt:lpstr>IMPORTANCE OF MAINTENANCE </vt:lpstr>
      <vt:lpstr>IMPORTANCE OF MAINTENANCE (Cont’d…)  </vt:lpstr>
      <vt:lpstr>TYPES OF MAINTENANCE </vt:lpstr>
      <vt:lpstr>TYPES OF MAINTENANCE (Cont’d…)  </vt:lpstr>
      <vt:lpstr>TYPES OF MAINTENANCE (Cont’d…)  </vt:lpstr>
      <vt:lpstr>TYPES OF MAINTENANCE (Cont’d…)  </vt:lpstr>
      <vt:lpstr>TYPES OF MAINTENANCE (Cont’d…)  </vt:lpstr>
      <vt:lpstr>TYPES OF MAINTENANCE (Cont’d…)  </vt:lpstr>
      <vt:lpstr>TYPES OF MAINTENANCE (Cont’d…)  </vt:lpstr>
      <vt:lpstr>MAINTENANCE PLANNING AND SCHEDULING</vt:lpstr>
      <vt:lpstr>MAINTENANCE PLANNING AND SCHEDULING (Cont’d…) </vt:lpstr>
      <vt:lpstr>WHY DO WE FAIL ? </vt:lpstr>
      <vt:lpstr>MAINTENANCE PLANNING</vt:lpstr>
      <vt:lpstr>MAINTENANCE PLANNING (Cont’d…) </vt:lpstr>
      <vt:lpstr>MAINTENANCE PLANNING (Cont’d…) </vt:lpstr>
      <vt:lpstr>MAINTENANCE PLANNING (Cont’d…) </vt:lpstr>
      <vt:lpstr>MAINTENANCE PLANNING (Cont’d…) </vt:lpstr>
      <vt:lpstr>MAINTENANCE SCHEDULING </vt:lpstr>
      <vt:lpstr>MAINTENANCE SCHEDULING (Cont’d…)  </vt:lpstr>
      <vt:lpstr>MAINTENANCE SCHEDULING (Cont’d…)  </vt:lpstr>
      <vt:lpstr>ESTIMATING MAINTENANCE COST</vt:lpstr>
      <vt:lpstr>ESTIMATING MAINTENANCE COST (Cont’d..) </vt:lpstr>
      <vt:lpstr>ESTIMATING MAINTENANCE COST (Cont’d..) </vt:lpstr>
      <vt:lpstr>MANAGEMENT OF MAINTENANCE AND FINANCING</vt:lpstr>
      <vt:lpstr>MANAGEMENT OF MAINTENANCE AND FINANCING (Cont’d….) </vt:lpstr>
      <vt:lpstr>MANAGEMENT OF MAINTENANCE AND FINANCING (Cont’d….) </vt:lpstr>
      <vt:lpstr>PowerPoint Presentation</vt:lpstr>
      <vt:lpstr>PowerPoint Presentation</vt:lpstr>
      <vt:lpstr>REFERENCES: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Dell</cp:lastModifiedBy>
  <cp:revision>53</cp:revision>
  <dcterms:created xsi:type="dcterms:W3CDTF">2023-05-01T07:26:00Z</dcterms:created>
  <dcterms:modified xsi:type="dcterms:W3CDTF">2023-06-02T13:00:39Z</dcterms:modified>
</cp:coreProperties>
</file>