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28"/>
  </p:notesMasterIdLst>
  <p:sldIdLst>
    <p:sldId id="256" r:id="rId2"/>
    <p:sldId id="301" r:id="rId3"/>
    <p:sldId id="302" r:id="rId4"/>
    <p:sldId id="273" r:id="rId5"/>
    <p:sldId id="287" r:id="rId6"/>
    <p:sldId id="288" r:id="rId7"/>
    <p:sldId id="284" r:id="rId8"/>
    <p:sldId id="289" r:id="rId9"/>
    <p:sldId id="291" r:id="rId10"/>
    <p:sldId id="290" r:id="rId11"/>
    <p:sldId id="292" r:id="rId12"/>
    <p:sldId id="293" r:id="rId13"/>
    <p:sldId id="297" r:id="rId14"/>
    <p:sldId id="300" r:id="rId15"/>
    <p:sldId id="306" r:id="rId16"/>
    <p:sldId id="304" r:id="rId17"/>
    <p:sldId id="303" r:id="rId18"/>
    <p:sldId id="294" r:id="rId19"/>
    <p:sldId id="307" r:id="rId20"/>
    <p:sldId id="308" r:id="rId21"/>
    <p:sldId id="310" r:id="rId22"/>
    <p:sldId id="309" r:id="rId23"/>
    <p:sldId id="313" r:id="rId24"/>
    <p:sldId id="314" r:id="rId25"/>
    <p:sldId id="311" r:id="rId26"/>
    <p:sldId id="312"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A5B"/>
    <a:srgbClr val="0B375A"/>
    <a:srgbClr val="5A5A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78" autoAdjust="0"/>
    <p:restoredTop sz="94660"/>
  </p:normalViewPr>
  <p:slideViewPr>
    <p:cSldViewPr snapToGrid="0">
      <p:cViewPr varScale="1">
        <p:scale>
          <a:sx n="82" d="100"/>
          <a:sy n="82" d="100"/>
        </p:scale>
        <p:origin x="100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13.03.2023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6</a:t>
            </a:fld>
            <a:endParaRPr lang="ru-RU"/>
          </a:p>
        </p:txBody>
      </p:sp>
    </p:spTree>
    <p:extLst>
      <p:ext uri="{BB962C8B-B14F-4D97-AF65-F5344CB8AC3E}">
        <p14:creationId xmlns:p14="http://schemas.microsoft.com/office/powerpoint/2010/main" val="15866454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23</a:t>
            </a:fld>
            <a:endParaRPr lang="ru-RU"/>
          </a:p>
        </p:txBody>
      </p:sp>
    </p:spTree>
    <p:extLst>
      <p:ext uri="{BB962C8B-B14F-4D97-AF65-F5344CB8AC3E}">
        <p14:creationId xmlns:p14="http://schemas.microsoft.com/office/powerpoint/2010/main" val="942041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13.03.2023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043753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13.03.2023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0000661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13.03.2023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247615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13.03.2023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038980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13.03.2023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75825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13.03.2023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280215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13.03.2023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401751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13.03.2023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908467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
        <p:nvSpPr>
          <p:cNvPr id="5" name="Date Placeholder 4"/>
          <p:cNvSpPr>
            <a:spLocks noGrp="1"/>
          </p:cNvSpPr>
          <p:nvPr>
            <p:ph type="dt" sz="half" idx="10"/>
          </p:nvPr>
        </p:nvSpPr>
        <p:spPr/>
        <p:txBody>
          <a:bodyPr/>
          <a:lstStyle/>
          <a:p>
            <a:fld id="{1C0CB076-E5A0-456E-A610-A8BC923179C8}" type="datetimeFigureOut">
              <a:rPr lang="ru-RU" smtClean="0"/>
              <a:t>13.03.2023</a:t>
            </a:fld>
            <a:endParaRPr lang="ru-RU"/>
          </a:p>
        </p:txBody>
      </p:sp>
    </p:spTree>
    <p:extLst>
      <p:ext uri="{BB962C8B-B14F-4D97-AF65-F5344CB8AC3E}">
        <p14:creationId xmlns:p14="http://schemas.microsoft.com/office/powerpoint/2010/main" val="1523434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13.03.2023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9661248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13.03.2023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830139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13.03.2023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090450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13.03.2023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20497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13.03.2023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605482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13.03.2023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2522962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13.03.2023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937414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C0CB076-E5A0-456E-A610-A8BC923179C8}" type="datetimeFigureOut">
              <a:rPr lang="ru-RU" smtClean="0"/>
              <a:t>13.03.2023</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2493655257"/>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s://www.compareclosing.com/mortgagerefinance.php" TargetMode="Externa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accountingtools.com/" TargetMode="External"/><Relationship Id="rId2" Type="http://schemas.openxmlformats.org/officeDocument/2006/relationships/hyperlink" Target="https://www.investopedia.com/" TargetMode="External"/><Relationship Id="rId1" Type="http://schemas.openxmlformats.org/officeDocument/2006/relationships/slideLayout" Target="../slideLayouts/slideLayout2.xml"/><Relationship Id="rId5" Type="http://schemas.openxmlformats.org/officeDocument/2006/relationships/hyperlink" Target="https://breakingnewsenglish.com/2303/230306-uk-vegetable-rationing.html" TargetMode="External"/><Relationship Id="rId4" Type="http://schemas.openxmlformats.org/officeDocument/2006/relationships/hyperlink" Target="https://www.business-standard.com/"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9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1733550" y="2259101"/>
            <a:ext cx="9086850" cy="4278094"/>
          </a:xfrm>
          <a:prstGeom prst="rect">
            <a:avLst/>
          </a:prstGeom>
          <a:noFill/>
        </p:spPr>
        <p:txBody>
          <a:bodyPr wrap="square" rtlCol="0">
            <a:spAutoFit/>
          </a:bodyPr>
          <a:lstStyle/>
          <a:p>
            <a:pPr algn="ctr"/>
            <a:endParaRPr lang="en-US" sz="3600" b="1" dirty="0" smtClean="0">
              <a:solidFill>
                <a:srgbClr val="CDC386"/>
              </a:solidFill>
              <a:latin typeface="Times New Roman" panose="02020603050405020304" pitchFamily="18" charset="0"/>
              <a:cs typeface="Times New Roman" panose="02020603050405020304" pitchFamily="18" charset="0"/>
            </a:endParaRPr>
          </a:p>
          <a:p>
            <a:pPr algn="ctr"/>
            <a:r>
              <a:rPr lang="en-US" sz="3600" b="1" dirty="0" smtClean="0">
                <a:solidFill>
                  <a:srgbClr val="002060"/>
                </a:solidFill>
                <a:latin typeface="Times New Roman" panose="02020603050405020304" pitchFamily="18" charset="0"/>
                <a:cs typeface="Times New Roman" panose="02020603050405020304" pitchFamily="18" charset="0"/>
              </a:rPr>
              <a:t>English in Business communication skills:</a:t>
            </a:r>
            <a:endParaRPr lang="en-US" sz="3600" b="1" dirty="0">
              <a:solidFill>
                <a:srgbClr val="002060"/>
              </a:solidFill>
              <a:latin typeface="Times New Roman" panose="02020603050405020304" pitchFamily="18" charset="0"/>
              <a:cs typeface="Times New Roman" panose="02020603050405020304" pitchFamily="18" charset="0"/>
            </a:endParaRPr>
          </a:p>
          <a:p>
            <a:pPr algn="ctr"/>
            <a:r>
              <a:rPr lang="en-US" sz="3600" b="1" dirty="0">
                <a:solidFill>
                  <a:srgbClr val="002060"/>
                </a:solidFill>
                <a:latin typeface="Times New Roman" panose="02020603050405020304" pitchFamily="18" charset="0"/>
                <a:cs typeface="Times New Roman" panose="02020603050405020304" pitchFamily="18" charset="0"/>
              </a:rPr>
              <a:t>Lesson </a:t>
            </a:r>
            <a:r>
              <a:rPr lang="en-US" sz="3600" b="1" dirty="0" smtClean="0">
                <a:solidFill>
                  <a:srgbClr val="002060"/>
                </a:solidFill>
                <a:latin typeface="Times New Roman" panose="02020603050405020304" pitchFamily="18" charset="0"/>
                <a:cs typeface="Times New Roman" panose="02020603050405020304" pitchFamily="18" charset="0"/>
              </a:rPr>
              <a:t>1</a:t>
            </a:r>
            <a:endParaRPr lang="en-US" sz="3600" b="1" dirty="0">
              <a:solidFill>
                <a:srgbClr val="002060"/>
              </a:solidFill>
              <a:latin typeface="Times New Roman" panose="02020603050405020304" pitchFamily="18" charset="0"/>
              <a:cs typeface="Times New Roman" panose="02020603050405020304" pitchFamily="18" charset="0"/>
            </a:endParaRPr>
          </a:p>
          <a:p>
            <a:pPr algn="ctr"/>
            <a:r>
              <a:rPr lang="en-US" sz="3600" b="1" dirty="0" smtClean="0">
                <a:solidFill>
                  <a:srgbClr val="002060"/>
                </a:solidFill>
                <a:latin typeface="Times New Roman" panose="02020603050405020304" pitchFamily="18" charset="0"/>
                <a:cs typeface="Times New Roman" panose="02020603050405020304" pitchFamily="18" charset="0"/>
              </a:rPr>
              <a:t>Shipping and billing</a:t>
            </a:r>
          </a:p>
          <a:p>
            <a:pPr algn="ctr"/>
            <a:r>
              <a:rPr lang="en-US" sz="3600" b="1" dirty="0" smtClean="0">
                <a:solidFill>
                  <a:srgbClr val="002060"/>
                </a:solidFill>
                <a:latin typeface="Times New Roman" panose="02020603050405020304" pitchFamily="18" charset="0"/>
                <a:cs typeface="Times New Roman" panose="02020603050405020304" pitchFamily="18" charset="0"/>
              </a:rPr>
              <a:t>Assets, Liabilities</a:t>
            </a:r>
            <a:endParaRPr lang="uz-Cyrl-UZ" sz="3600" b="1" dirty="0" smtClean="0">
              <a:solidFill>
                <a:srgbClr val="002060"/>
              </a:solidFill>
              <a:latin typeface="Times New Roman" panose="02020603050405020304" pitchFamily="18" charset="0"/>
              <a:cs typeface="Times New Roman" panose="02020603050405020304" pitchFamily="18" charset="0"/>
            </a:endParaRPr>
          </a:p>
          <a:p>
            <a:pPr algn="ctr"/>
            <a:r>
              <a:rPr lang="en-US" sz="3600" b="1" dirty="0">
                <a:solidFill>
                  <a:srgbClr val="002060"/>
                </a:solidFill>
                <a:latin typeface="Times New Roman" panose="02020603050405020304" pitchFamily="18" charset="0"/>
                <a:cs typeface="Times New Roman" panose="02020603050405020304" pitchFamily="18" charset="0"/>
              </a:rPr>
              <a:t>Lecturer:</a:t>
            </a:r>
            <a:r>
              <a:rPr lang="ru-RU" sz="3600" b="1" dirty="0">
                <a:solidFill>
                  <a:srgbClr val="002060"/>
                </a:solidFill>
                <a:latin typeface="Times New Roman" panose="02020603050405020304" pitchFamily="18" charset="0"/>
                <a:cs typeface="Times New Roman" panose="02020603050405020304" pitchFamily="18" charset="0"/>
              </a:rPr>
              <a:t> </a:t>
            </a:r>
            <a:r>
              <a:rPr lang="en-US" sz="3600" b="1" dirty="0" err="1">
                <a:solidFill>
                  <a:srgbClr val="002060"/>
                </a:solidFill>
                <a:latin typeface="Times New Roman" panose="02020603050405020304" pitchFamily="18" charset="0"/>
                <a:cs typeface="Times New Roman" panose="02020603050405020304" pitchFamily="18" charset="0"/>
              </a:rPr>
              <a:t>N.A.Mukhitdinova</a:t>
            </a:r>
            <a:endParaRPr lang="en-US" sz="3600" b="1" dirty="0">
              <a:solidFill>
                <a:srgbClr val="002060"/>
              </a:solidFill>
              <a:latin typeface="Times New Roman" panose="02020603050405020304" pitchFamily="18" charset="0"/>
              <a:cs typeface="Times New Roman" panose="02020603050405020304" pitchFamily="18" charset="0"/>
            </a:endParaRPr>
          </a:p>
          <a:p>
            <a:pPr algn="r"/>
            <a:endParaRPr lang="en-US" sz="2000" b="1" dirty="0">
              <a:solidFill>
                <a:schemeClr val="bg1">
                  <a:lumMod val="95000"/>
                </a:schemeClr>
              </a:solidFill>
              <a:latin typeface="Times New Roman" panose="02020603050405020304" pitchFamily="18" charset="0"/>
              <a:cs typeface="Times New Roman" panose="02020603050405020304" pitchFamily="18" charset="0"/>
            </a:endParaRPr>
          </a:p>
          <a:p>
            <a:pPr algn="ctr"/>
            <a:endParaRPr lang="en-US" sz="3600" b="1" dirty="0">
              <a:solidFill>
                <a:srgbClr val="CDC386"/>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6215" y="247650"/>
            <a:ext cx="2335208" cy="2367762"/>
          </a:xfrm>
          <a:prstGeom prst="rect">
            <a:avLst/>
          </a:prstGeom>
        </p:spPr>
      </p:pic>
    </p:spTree>
    <p:extLst>
      <p:ext uri="{BB962C8B-B14F-4D97-AF65-F5344CB8AC3E}">
        <p14:creationId xmlns:p14="http://schemas.microsoft.com/office/powerpoint/2010/main" val="1278630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8547" y="1047668"/>
            <a:ext cx="4576131" cy="4129617"/>
          </a:xfrm>
        </p:spPr>
        <p:txBody>
          <a:bodyPr>
            <a:normAutofit lnSpcReduction="10000"/>
          </a:bodyPr>
          <a:lstStyle/>
          <a:p>
            <a:pPr marL="0" indent="0" algn="ctr">
              <a:buNone/>
            </a:pPr>
            <a:r>
              <a:rPr lang="en-US" sz="3200" b="1" dirty="0" smtClean="0">
                <a:solidFill>
                  <a:srgbClr val="002060"/>
                </a:solidFill>
                <a:latin typeface="Times New Roman" panose="02020603050405020304" pitchFamily="18" charset="0"/>
                <a:cs typeface="Times New Roman" panose="02020603050405020304" pitchFamily="18" charset="0"/>
              </a:rPr>
              <a:t>Content:</a:t>
            </a:r>
          </a:p>
          <a:p>
            <a:pPr marL="0" indent="0" algn="ctr">
              <a:buNone/>
            </a:pPr>
            <a:endParaRPr lang="en-US" sz="3200" b="1" dirty="0" smtClean="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1. Shipping and billing;</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2. Trade credit;</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3. Accounts;</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4. Types of Assets;</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5. Depreciation;</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6. Liabilities.</a:t>
            </a:r>
          </a:p>
          <a:p>
            <a:pPr marL="0" indent="0" algn="just">
              <a:buNone/>
            </a:pPr>
            <a:endParaRPr lang="en-US" sz="2400" b="1" dirty="0" smtClean="0">
              <a:solidFill>
                <a:schemeClr val="accent1">
                  <a:lumMod val="75000"/>
                </a:schemeClr>
              </a:solidFill>
              <a:latin typeface="Times New Roman" panose="02020603050405020304" pitchFamily="18" charset="0"/>
              <a:cs typeface="Times New Roman" panose="02020603050405020304" pitchFamily="18" charset="0"/>
            </a:endParaRPr>
          </a:p>
          <a:p>
            <a:pPr marL="0" indent="0" algn="ctr">
              <a:buNone/>
            </a:pPr>
            <a:endParaRPr lang="ru-RU" sz="3200" b="1"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1028" name="Picture 4" descr="6 Types of Assets (With Definitions and Examples) | Indeed.co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1" y="1160585"/>
            <a:ext cx="4959349" cy="3692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6179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97799" y="506170"/>
            <a:ext cx="10011971" cy="3880773"/>
          </a:xfrm>
        </p:spPr>
        <p:txBody>
          <a:bodyPr>
            <a:normAutofit/>
          </a:bodyPr>
          <a:lstStyle/>
          <a:p>
            <a:pPr marL="0" indent="0" algn="ctr">
              <a:buNone/>
            </a:pPr>
            <a:r>
              <a:rPr lang="en-US" sz="2400" b="1" dirty="0">
                <a:solidFill>
                  <a:srgbClr val="002060"/>
                </a:solidFill>
                <a:latin typeface="Times New Roman" panose="02020603050405020304" pitchFamily="18" charset="0"/>
                <a:cs typeface="Times New Roman" panose="02020603050405020304" pitchFamily="18" charset="0"/>
              </a:rPr>
              <a:t>Shipping and billing</a:t>
            </a:r>
          </a:p>
          <a:p>
            <a:pPr marL="0" indent="0" algn="just">
              <a:buNone/>
            </a:pPr>
            <a:r>
              <a:rPr lang="en-US" sz="2000" dirty="0">
                <a:solidFill>
                  <a:srgbClr val="002060"/>
                </a:solidFill>
                <a:latin typeface="Times New Roman" panose="02020603050405020304" pitchFamily="18" charset="0"/>
                <a:cs typeface="Times New Roman" panose="02020603050405020304" pitchFamily="18" charset="0"/>
              </a:rPr>
              <a:t>When you ask to buy something, you </a:t>
            </a:r>
            <a:r>
              <a:rPr lang="en-US" sz="2000" b="1" dirty="0">
                <a:solidFill>
                  <a:srgbClr val="002060"/>
                </a:solidFill>
                <a:latin typeface="Times New Roman" panose="02020603050405020304" pitchFamily="18" charset="0"/>
                <a:cs typeface="Times New Roman" panose="02020603050405020304" pitchFamily="18" charset="0"/>
              </a:rPr>
              <a:t>order </a:t>
            </a:r>
            <a:r>
              <a:rPr lang="en-US" sz="2000" dirty="0">
                <a:solidFill>
                  <a:srgbClr val="002060"/>
                </a:solidFill>
                <a:latin typeface="Times New Roman" panose="02020603050405020304" pitchFamily="18" charset="0"/>
                <a:cs typeface="Times New Roman" panose="02020603050405020304" pitchFamily="18" charset="0"/>
              </a:rPr>
              <a:t>it or </a:t>
            </a:r>
            <a:r>
              <a:rPr lang="en-US" sz="2000" b="1" dirty="0">
                <a:solidFill>
                  <a:srgbClr val="002060"/>
                </a:solidFill>
                <a:latin typeface="Times New Roman" panose="02020603050405020304" pitchFamily="18" charset="0"/>
                <a:cs typeface="Times New Roman" panose="02020603050405020304" pitchFamily="18" charset="0"/>
              </a:rPr>
              <a:t>place an order </a:t>
            </a:r>
            <a:r>
              <a:rPr lang="en-US" sz="2000" dirty="0">
                <a:solidFill>
                  <a:srgbClr val="002060"/>
                </a:solidFill>
                <a:latin typeface="Times New Roman" panose="02020603050405020304" pitchFamily="18" charset="0"/>
                <a:cs typeface="Times New Roman" panose="02020603050405020304" pitchFamily="18" charset="0"/>
              </a:rPr>
              <a:t>for it. When the goods are ready</a:t>
            </a:r>
            <a:r>
              <a:rPr lang="en-US" sz="2000" dirty="0" smtClean="0">
                <a:solidFill>
                  <a:srgbClr val="002060"/>
                </a:solidFill>
                <a:latin typeface="Times New Roman" panose="02020603050405020304" pitchFamily="18" charset="0"/>
                <a:cs typeface="Times New Roman" panose="02020603050405020304" pitchFamily="18" charset="0"/>
              </a:rPr>
              <a:t>, they </a:t>
            </a:r>
            <a:r>
              <a:rPr lang="en-US" sz="2000" dirty="0">
                <a:solidFill>
                  <a:srgbClr val="002060"/>
                </a:solidFill>
                <a:latin typeface="Times New Roman" panose="02020603050405020304" pitchFamily="18" charset="0"/>
                <a:cs typeface="Times New Roman" panose="02020603050405020304" pitchFamily="18" charset="0"/>
              </a:rPr>
              <a:t>are </a:t>
            </a:r>
            <a:r>
              <a:rPr lang="en-US" sz="2000" b="1" dirty="0">
                <a:solidFill>
                  <a:srgbClr val="002060"/>
                </a:solidFill>
                <a:latin typeface="Times New Roman" panose="02020603050405020304" pitchFamily="18" charset="0"/>
                <a:cs typeface="Times New Roman" panose="02020603050405020304" pitchFamily="18" charset="0"/>
              </a:rPr>
              <a:t>dispatched </a:t>
            </a:r>
            <a:r>
              <a:rPr lang="en-US" sz="2000" dirty="0">
                <a:solidFill>
                  <a:srgbClr val="002060"/>
                </a:solidFill>
                <a:latin typeface="Times New Roman" panose="02020603050405020304" pitchFamily="18" charset="0"/>
                <a:cs typeface="Times New Roman" panose="02020603050405020304" pitchFamily="18" charset="0"/>
              </a:rPr>
              <a:t>or </a:t>
            </a:r>
            <a:r>
              <a:rPr lang="en-US" sz="2000" b="1" dirty="0">
                <a:solidFill>
                  <a:srgbClr val="002060"/>
                </a:solidFill>
                <a:latin typeface="Times New Roman" panose="02020603050405020304" pitchFamily="18" charset="0"/>
                <a:cs typeface="Times New Roman" panose="02020603050405020304" pitchFamily="18" charset="0"/>
              </a:rPr>
              <a:t>shipped </a:t>
            </a:r>
            <a:r>
              <a:rPr lang="en-US" sz="2000" dirty="0">
                <a:solidFill>
                  <a:srgbClr val="002060"/>
                </a:solidFill>
                <a:latin typeface="Times New Roman" panose="02020603050405020304" pitchFamily="18" charset="0"/>
                <a:cs typeface="Times New Roman" panose="02020603050405020304" pitchFamily="18" charset="0"/>
              </a:rPr>
              <a:t>to you.</a:t>
            </a:r>
          </a:p>
          <a:p>
            <a:pPr marL="0" indent="0" algn="just">
              <a:buNone/>
            </a:pPr>
            <a:r>
              <a:rPr lang="en-US" sz="2000" dirty="0">
                <a:solidFill>
                  <a:srgbClr val="002060"/>
                </a:solidFill>
                <a:latin typeface="Times New Roman" panose="02020603050405020304" pitchFamily="18" charset="0"/>
                <a:cs typeface="Times New Roman" panose="02020603050405020304" pitchFamily="18" charset="0"/>
              </a:rPr>
              <a:t>An </a:t>
            </a:r>
            <a:r>
              <a:rPr lang="en-US" sz="2000" b="1" dirty="0">
                <a:solidFill>
                  <a:srgbClr val="002060"/>
                </a:solidFill>
                <a:latin typeface="Times New Roman" panose="02020603050405020304" pitchFamily="18" charset="0"/>
                <a:cs typeface="Times New Roman" panose="02020603050405020304" pitchFamily="18" charset="0"/>
              </a:rPr>
              <a:t>invoice </a:t>
            </a:r>
            <a:r>
              <a:rPr lang="en-US" sz="2000" dirty="0">
                <a:solidFill>
                  <a:srgbClr val="002060"/>
                </a:solidFill>
                <a:latin typeface="Times New Roman" panose="02020603050405020304" pitchFamily="18" charset="0"/>
                <a:cs typeface="Times New Roman" panose="02020603050405020304" pitchFamily="18" charset="0"/>
              </a:rPr>
              <a:t>is a document asking for payment for something and showing the amount to pay. </a:t>
            </a:r>
            <a:r>
              <a:rPr lang="en-US" sz="2000" dirty="0" smtClean="0">
                <a:solidFill>
                  <a:srgbClr val="002060"/>
                </a:solidFill>
                <a:latin typeface="Times New Roman" panose="02020603050405020304" pitchFamily="18" charset="0"/>
                <a:cs typeface="Times New Roman" panose="02020603050405020304" pitchFamily="18" charset="0"/>
              </a:rPr>
              <a:t>The activity </a:t>
            </a:r>
            <a:r>
              <a:rPr lang="en-US" sz="2000" dirty="0">
                <a:solidFill>
                  <a:srgbClr val="002060"/>
                </a:solidFill>
                <a:latin typeface="Times New Roman" panose="02020603050405020304" pitchFamily="18" charset="0"/>
                <a:cs typeface="Times New Roman" panose="02020603050405020304" pitchFamily="18" charset="0"/>
              </a:rPr>
              <a:t>of producing invoices and sending them to customers is </a:t>
            </a:r>
            <a:r>
              <a:rPr lang="en-US" sz="2000" b="1" dirty="0">
                <a:solidFill>
                  <a:srgbClr val="002060"/>
                </a:solidFill>
                <a:latin typeface="Times New Roman" panose="02020603050405020304" pitchFamily="18" charset="0"/>
                <a:cs typeface="Times New Roman" panose="02020603050405020304" pitchFamily="18" charset="0"/>
              </a:rPr>
              <a:t>invoicing </a:t>
            </a:r>
            <a:r>
              <a:rPr lang="en-US" sz="2000" dirty="0">
                <a:solidFill>
                  <a:srgbClr val="002060"/>
                </a:solidFill>
                <a:latin typeface="Times New Roman" panose="02020603050405020304" pitchFamily="18" charset="0"/>
                <a:cs typeface="Times New Roman" panose="02020603050405020304" pitchFamily="18" charset="0"/>
              </a:rPr>
              <a:t>or </a:t>
            </a:r>
            <a:r>
              <a:rPr lang="en-US" sz="2000" b="1" dirty="0">
                <a:solidFill>
                  <a:srgbClr val="002060"/>
                </a:solidFill>
                <a:latin typeface="Times New Roman" panose="02020603050405020304" pitchFamily="18" charset="0"/>
                <a:cs typeface="Times New Roman" panose="02020603050405020304" pitchFamily="18" charset="0"/>
              </a:rPr>
              <a:t>billing</a:t>
            </a:r>
            <a:r>
              <a:rPr lang="en-US" sz="2000" dirty="0">
                <a:solidFill>
                  <a:srgbClr val="002060"/>
                </a:solidFill>
                <a:latin typeface="Times New Roman" panose="02020603050405020304" pitchFamily="18" charset="0"/>
                <a:cs typeface="Times New Roman" panose="02020603050405020304" pitchFamily="18" charset="0"/>
              </a:rPr>
              <a:t>. If a </a:t>
            </a:r>
            <a:r>
              <a:rPr lang="en-US" sz="2000" dirty="0" smtClean="0">
                <a:solidFill>
                  <a:srgbClr val="002060"/>
                </a:solidFill>
                <a:latin typeface="Times New Roman" panose="02020603050405020304" pitchFamily="18" charset="0"/>
                <a:cs typeface="Times New Roman" panose="02020603050405020304" pitchFamily="18" charset="0"/>
              </a:rPr>
              <a:t>supplier </a:t>
            </a:r>
            <a:r>
              <a:rPr lang="en-US" sz="2000" b="1" dirty="0" smtClean="0">
                <a:solidFill>
                  <a:srgbClr val="002060"/>
                </a:solidFill>
                <a:latin typeface="Times New Roman" panose="02020603050405020304" pitchFamily="18" charset="0"/>
                <a:cs typeface="Times New Roman" panose="02020603050405020304" pitchFamily="18" charset="0"/>
              </a:rPr>
              <a:t>chases </a:t>
            </a:r>
            <a:r>
              <a:rPr lang="en-US" sz="2000" b="1" dirty="0">
                <a:solidFill>
                  <a:srgbClr val="002060"/>
                </a:solidFill>
                <a:latin typeface="Times New Roman" panose="02020603050405020304" pitchFamily="18" charset="0"/>
                <a:cs typeface="Times New Roman" panose="02020603050405020304" pitchFamily="18" charset="0"/>
              </a:rPr>
              <a:t>an invoice</a:t>
            </a:r>
            <a:r>
              <a:rPr lang="en-US" sz="2000" dirty="0">
                <a:solidFill>
                  <a:srgbClr val="002060"/>
                </a:solidFill>
                <a:latin typeface="Times New Roman" panose="02020603050405020304" pitchFamily="18" charset="0"/>
                <a:cs typeface="Times New Roman" panose="02020603050405020304" pitchFamily="18" charset="0"/>
              </a:rPr>
              <a:t>, they ask for payment because it has not been paid on time. If you </a:t>
            </a:r>
            <a:r>
              <a:rPr lang="en-US" sz="2000" b="1" dirty="0">
                <a:solidFill>
                  <a:srgbClr val="002060"/>
                </a:solidFill>
                <a:latin typeface="Times New Roman" panose="02020603050405020304" pitchFamily="18" charset="0"/>
                <a:cs typeface="Times New Roman" panose="02020603050405020304" pitchFamily="18" charset="0"/>
              </a:rPr>
              <a:t>settle </a:t>
            </a:r>
            <a:r>
              <a:rPr lang="en-US" sz="2000" b="1" dirty="0" smtClean="0">
                <a:solidFill>
                  <a:srgbClr val="002060"/>
                </a:solidFill>
                <a:latin typeface="Times New Roman" panose="02020603050405020304" pitchFamily="18" charset="0"/>
                <a:cs typeface="Times New Roman" panose="02020603050405020304" pitchFamily="18" charset="0"/>
              </a:rPr>
              <a:t>an invoice</a:t>
            </a:r>
            <a:r>
              <a:rPr lang="en-US" sz="2000" dirty="0">
                <a:solidFill>
                  <a:srgbClr val="002060"/>
                </a:solidFill>
                <a:latin typeface="Times New Roman" panose="02020603050405020304" pitchFamily="18" charset="0"/>
                <a:cs typeface="Times New Roman" panose="02020603050405020304" pitchFamily="18" charset="0"/>
              </a:rPr>
              <a:t>, you pay it.</a:t>
            </a:r>
            <a:endParaRPr lang="ru-RU" sz="2000" dirty="0">
              <a:solidFill>
                <a:srgbClr val="002060"/>
              </a:solidFill>
              <a:latin typeface="Times New Roman" panose="02020603050405020304" pitchFamily="18" charset="0"/>
              <a:cs typeface="Times New Roman" panose="02020603050405020304" pitchFamily="18" charset="0"/>
            </a:endParaRPr>
          </a:p>
        </p:txBody>
      </p:sp>
      <p:pic>
        <p:nvPicPr>
          <p:cNvPr id="1026" name="Picture 2" descr="International Freight Shipping | 1 Stop Pack n Sh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799" y="3352800"/>
            <a:ext cx="4295587" cy="3505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to Choose the Right Billing System for Your SaaS Business - Aiony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3386" y="3352800"/>
            <a:ext cx="5716384" cy="3215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7197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392524" y="1426955"/>
            <a:ext cx="5379720" cy="2478044"/>
          </a:xfrm>
        </p:spPr>
        <p:txBody>
          <a:bodyPr>
            <a:noAutofit/>
          </a:bodyPr>
          <a:lstStyle/>
          <a:p>
            <a:pPr marL="0" indent="0" algn="just">
              <a:buNone/>
            </a:pPr>
            <a:r>
              <a:rPr lang="en-US" dirty="0" smtClean="0">
                <a:solidFill>
                  <a:srgbClr val="002060"/>
                </a:solidFill>
                <a:latin typeface="Times New Roman" panose="02020603050405020304" pitchFamily="18" charset="0"/>
                <a:cs typeface="Times New Roman" panose="02020603050405020304" pitchFamily="18" charset="0"/>
              </a:rPr>
              <a:t/>
            </a:r>
            <a:br>
              <a:rPr lang="en-US" dirty="0" smtClean="0">
                <a:solidFill>
                  <a:srgbClr val="002060"/>
                </a:solidFill>
                <a:latin typeface="Times New Roman" panose="02020603050405020304" pitchFamily="18" charset="0"/>
                <a:cs typeface="Times New Roman" panose="02020603050405020304" pitchFamily="18" charset="0"/>
              </a:rPr>
            </a:br>
            <a:r>
              <a:rPr lang="en-US" sz="2000" b="1" dirty="0" smtClean="0">
                <a:solidFill>
                  <a:srgbClr val="002060"/>
                </a:solidFill>
                <a:latin typeface="Times New Roman" panose="02020603050405020304" pitchFamily="18" charset="0"/>
                <a:cs typeface="Times New Roman" panose="02020603050405020304" pitchFamily="18" charset="0"/>
              </a:rPr>
              <a:t>order </a:t>
            </a:r>
            <a:r>
              <a:rPr lang="en-US" sz="2000" dirty="0" smtClean="0">
                <a:solidFill>
                  <a:srgbClr val="002060"/>
                </a:solidFill>
                <a:latin typeface="Times New Roman" panose="02020603050405020304" pitchFamily="18" charset="0"/>
                <a:cs typeface="Times New Roman" panose="02020603050405020304" pitchFamily="18" charset="0"/>
              </a:rPr>
              <a:t>– an official instruction telling someone what they can or cannot do; to issue a command;</a:t>
            </a:r>
          </a:p>
          <a:p>
            <a:pPr marL="0" indent="0" algn="just">
              <a:buNone/>
            </a:pPr>
            <a:r>
              <a:rPr lang="en-US" sz="2000" b="1" dirty="0" smtClean="0">
                <a:solidFill>
                  <a:srgbClr val="002060"/>
                </a:solidFill>
                <a:latin typeface="Times New Roman" panose="02020603050405020304" pitchFamily="18" charset="0"/>
                <a:cs typeface="Times New Roman" panose="02020603050405020304" pitchFamily="18" charset="0"/>
              </a:rPr>
              <a:t>place an order</a:t>
            </a:r>
            <a:r>
              <a:rPr lang="en-US" sz="2000" dirty="0" smtClean="0">
                <a:solidFill>
                  <a:srgbClr val="002060"/>
                </a:solidFill>
                <a:latin typeface="Times New Roman" panose="02020603050405020304" pitchFamily="18" charset="0"/>
                <a:cs typeface="Times New Roman" panose="02020603050405020304" pitchFamily="18" charset="0"/>
              </a:rPr>
              <a:t> – order something; to submit an order for a product;</a:t>
            </a:r>
          </a:p>
          <a:p>
            <a:pPr marL="0" indent="0" algn="just">
              <a:buNone/>
            </a:pPr>
            <a:r>
              <a:rPr lang="en-US" sz="2000" b="1" dirty="0" smtClean="0">
                <a:solidFill>
                  <a:srgbClr val="002060"/>
                </a:solidFill>
                <a:latin typeface="Times New Roman" panose="02020603050405020304" pitchFamily="18" charset="0"/>
                <a:cs typeface="Times New Roman" panose="02020603050405020304" pitchFamily="18" charset="0"/>
              </a:rPr>
              <a:t>dispatch</a:t>
            </a:r>
            <a:r>
              <a:rPr lang="en-US" sz="2000" dirty="0" smtClean="0">
                <a:solidFill>
                  <a:srgbClr val="002060"/>
                </a:solidFill>
                <a:latin typeface="Times New Roman" panose="02020603050405020304" pitchFamily="18" charset="0"/>
                <a:cs typeface="Times New Roman" panose="02020603050405020304" pitchFamily="18" charset="0"/>
              </a:rPr>
              <a:t> – to send something, especially goods or a message, somewhere for a particular purpose;</a:t>
            </a:r>
          </a:p>
          <a:p>
            <a:pPr marL="0" indent="0" algn="just">
              <a:buNone/>
            </a:pPr>
            <a:r>
              <a:rPr lang="en-US" sz="2000" b="1" dirty="0" smtClean="0">
                <a:solidFill>
                  <a:srgbClr val="002060"/>
                </a:solidFill>
                <a:latin typeface="Times New Roman" panose="02020603050405020304" pitchFamily="18" charset="0"/>
                <a:cs typeface="Times New Roman" panose="02020603050405020304" pitchFamily="18" charset="0"/>
              </a:rPr>
              <a:t>ship </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to send </a:t>
            </a:r>
            <a:r>
              <a:rPr lang="en-US" sz="2000" dirty="0" smtClean="0">
                <a:solidFill>
                  <a:srgbClr val="002060"/>
                </a:solidFill>
                <a:latin typeface="Times New Roman" panose="02020603050405020304" pitchFamily="18" charset="0"/>
                <a:cs typeface="Times New Roman" panose="02020603050405020304" pitchFamily="18" charset="0"/>
              </a:rPr>
              <a:t>something, usually a large object or a large quantity of objects, to a place far a way.</a:t>
            </a:r>
          </a:p>
        </p:txBody>
      </p:sp>
      <p:sp>
        <p:nvSpPr>
          <p:cNvPr id="3" name="Прямоугольник 2"/>
          <p:cNvSpPr/>
          <p:nvPr/>
        </p:nvSpPr>
        <p:spPr>
          <a:xfrm>
            <a:off x="3722387" y="-98854"/>
            <a:ext cx="6096000" cy="646331"/>
          </a:xfrm>
          <a:prstGeom prst="rect">
            <a:avLst/>
          </a:prstGeom>
        </p:spPr>
        <p:txBody>
          <a:bodyPr>
            <a:spAutoFit/>
          </a:bodyPr>
          <a:lstStyle/>
          <a:p>
            <a:r>
              <a:rPr lang="en-US" dirty="0">
                <a:solidFill>
                  <a:srgbClr val="0B375A"/>
                </a:solidFill>
                <a:latin typeface="Times New Roman" panose="02020603050405020304" pitchFamily="18" charset="0"/>
                <a:cs typeface="Times New Roman" panose="02020603050405020304" pitchFamily="18" charset="0"/>
              </a:rPr>
              <a:t/>
            </a:r>
            <a:br>
              <a:rPr lang="en-US" dirty="0">
                <a:solidFill>
                  <a:srgbClr val="0B375A"/>
                </a:solidFill>
                <a:latin typeface="Times New Roman" panose="02020603050405020304" pitchFamily="18" charset="0"/>
                <a:cs typeface="Times New Roman" panose="02020603050405020304" pitchFamily="18" charset="0"/>
              </a:rPr>
            </a:br>
            <a:endParaRPr lang="ru-RU" dirty="0"/>
          </a:p>
        </p:txBody>
      </p:sp>
      <p:sp>
        <p:nvSpPr>
          <p:cNvPr id="5" name="Прямоугольник 4"/>
          <p:cNvSpPr/>
          <p:nvPr/>
        </p:nvSpPr>
        <p:spPr>
          <a:xfrm>
            <a:off x="5605166" y="977182"/>
            <a:ext cx="6160036" cy="523220"/>
          </a:xfrm>
          <a:prstGeom prst="rect">
            <a:avLst/>
          </a:prstGeom>
        </p:spPr>
        <p:txBody>
          <a:bodyPr wrap="square">
            <a:spAutoFit/>
          </a:bodyPr>
          <a:lstStyle/>
          <a:p>
            <a:pPr algn="just"/>
            <a:r>
              <a:rPr lang="en-US" sz="2800" dirty="0" smtClean="0">
                <a:solidFill>
                  <a:srgbClr val="0B375A"/>
                </a:solidFill>
                <a:latin typeface="Times New Roman" panose="02020603050405020304" pitchFamily="18" charset="0"/>
                <a:cs typeface="Times New Roman" panose="02020603050405020304" pitchFamily="18" charset="0"/>
              </a:rPr>
              <a:t>	</a:t>
            </a:r>
            <a:endParaRPr lang="ru-RU" sz="2800" dirty="0">
              <a:solidFill>
                <a:srgbClr val="0B375A"/>
              </a:solidFill>
              <a:latin typeface="Times New Roman" panose="02020603050405020304" pitchFamily="18" charset="0"/>
              <a:cs typeface="Times New Roman" panose="02020603050405020304" pitchFamily="18" charset="0"/>
            </a:endParaRPr>
          </a:p>
        </p:txBody>
      </p:sp>
      <p:pic>
        <p:nvPicPr>
          <p:cNvPr id="6" name="Picture 2" descr="https://st2.depositphotos.com/1594308/10782/i/950/depositphotos_107821910-stock-photo-woman-signing-documen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9904" y="3319039"/>
            <a:ext cx="2956113" cy="197074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pic>
        <p:nvPicPr>
          <p:cNvPr id="1028" name="Picture 4" descr="https://ae01.alicdn.com/kf/HTB100arKXXXXXbEXFXXq6xXFXXXU/222129461/HTB100arKXXXXXbEXFXXq6xXFXXXU.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43365" y="692993"/>
            <a:ext cx="3801620" cy="213651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90861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44532" y="1654635"/>
            <a:ext cx="5780422" cy="4412128"/>
          </a:xfrm>
        </p:spPr>
        <p:txBody>
          <a:bodyPr>
            <a:normAutofit/>
          </a:bodyPr>
          <a:lstStyle/>
          <a:p>
            <a:pPr marL="0" indent="0" algn="just">
              <a:buNone/>
            </a:pPr>
            <a:r>
              <a:rPr lang="en-US" sz="2000" b="1" dirty="0" smtClean="0">
                <a:solidFill>
                  <a:srgbClr val="002060"/>
                </a:solidFill>
                <a:latin typeface="Times New Roman" panose="02020603050405020304" pitchFamily="18" charset="0"/>
                <a:cs typeface="Times New Roman" panose="02020603050405020304" pitchFamily="18" charset="0"/>
              </a:rPr>
              <a:t>an invoice – </a:t>
            </a:r>
            <a:r>
              <a:rPr lang="en-US" sz="2000" dirty="0" smtClean="0">
                <a:solidFill>
                  <a:srgbClr val="002060"/>
                </a:solidFill>
                <a:latin typeface="Times New Roman" panose="02020603050405020304" pitchFamily="18" charset="0"/>
                <a:cs typeface="Times New Roman" panose="02020603050405020304" pitchFamily="18" charset="0"/>
              </a:rPr>
              <a:t>a list of things provided or work done together with their costs, for payment at a later time; </a:t>
            </a:r>
          </a:p>
          <a:p>
            <a:pPr marL="0" indent="0" algn="just">
              <a:buNone/>
            </a:pPr>
            <a:r>
              <a:rPr lang="en-US" sz="2000" b="1" dirty="0" smtClean="0">
                <a:solidFill>
                  <a:srgbClr val="002060"/>
                </a:solidFill>
                <a:latin typeface="Times New Roman" panose="02020603050405020304" pitchFamily="18" charset="0"/>
                <a:cs typeface="Times New Roman" panose="02020603050405020304" pitchFamily="18" charset="0"/>
              </a:rPr>
              <a:t>invoicing – </a:t>
            </a:r>
            <a:r>
              <a:rPr lang="en-US" sz="2000" dirty="0" smtClean="0">
                <a:solidFill>
                  <a:srgbClr val="002060"/>
                </a:solidFill>
                <a:latin typeface="Times New Roman" panose="02020603050405020304" pitchFamily="18" charset="0"/>
                <a:cs typeface="Times New Roman" panose="02020603050405020304" pitchFamily="18" charset="0"/>
              </a:rPr>
              <a:t>the process of creating and sending out invoices for work that you have completed;</a:t>
            </a:r>
            <a:endParaRPr lang="en-US" sz="2000" b="1" dirty="0" smtClean="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000" b="1" dirty="0" smtClean="0">
                <a:solidFill>
                  <a:srgbClr val="002060"/>
                </a:solidFill>
                <a:latin typeface="Times New Roman" panose="02020603050405020304" pitchFamily="18" charset="0"/>
                <a:cs typeface="Times New Roman" panose="02020603050405020304" pitchFamily="18" charset="0"/>
              </a:rPr>
              <a:t>billing – </a:t>
            </a:r>
            <a:r>
              <a:rPr lang="en-US" sz="2000" dirty="0" smtClean="0">
                <a:solidFill>
                  <a:srgbClr val="002060"/>
                </a:solidFill>
                <a:latin typeface="Times New Roman" panose="02020603050405020304" pitchFamily="18" charset="0"/>
                <a:cs typeface="Times New Roman" panose="02020603050405020304" pitchFamily="18" charset="0"/>
              </a:rPr>
              <a:t>the process of sending people bills asking them to pay money owed;</a:t>
            </a:r>
          </a:p>
          <a:p>
            <a:pPr marL="0" indent="0" algn="just">
              <a:buNone/>
            </a:pPr>
            <a:r>
              <a:rPr lang="en-US" sz="2000" b="1" dirty="0" smtClean="0">
                <a:solidFill>
                  <a:srgbClr val="002060"/>
                </a:solidFill>
                <a:latin typeface="Times New Roman" panose="02020603050405020304" pitchFamily="18" charset="0"/>
                <a:cs typeface="Times New Roman" panose="02020603050405020304" pitchFamily="18" charset="0"/>
              </a:rPr>
              <a:t>settle an invoice </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to </a:t>
            </a:r>
            <a:r>
              <a:rPr lang="en-US" sz="2000" dirty="0" smtClean="0">
                <a:solidFill>
                  <a:srgbClr val="002060"/>
                </a:solidFill>
                <a:latin typeface="Times New Roman" panose="02020603050405020304" pitchFamily="18" charset="0"/>
                <a:cs typeface="Times New Roman" panose="02020603050405020304" pitchFamily="18" charset="0"/>
              </a:rPr>
              <a:t>pay </a:t>
            </a:r>
            <a:r>
              <a:rPr lang="en-US" sz="2000" dirty="0">
                <a:solidFill>
                  <a:srgbClr val="002060"/>
                </a:solidFill>
                <a:latin typeface="Times New Roman" panose="02020603050405020304" pitchFamily="18" charset="0"/>
                <a:cs typeface="Times New Roman" panose="02020603050405020304" pitchFamily="18" charset="0"/>
              </a:rPr>
              <a:t>the money you </a:t>
            </a:r>
            <a:r>
              <a:rPr lang="en-US" sz="2000" dirty="0" smtClean="0">
                <a:solidFill>
                  <a:srgbClr val="002060"/>
                </a:solidFill>
                <a:latin typeface="Times New Roman" panose="02020603050405020304" pitchFamily="18" charset="0"/>
                <a:cs typeface="Times New Roman" panose="02020603050405020304" pitchFamily="18" charset="0"/>
              </a:rPr>
              <a:t>owe.</a:t>
            </a:r>
            <a:endParaRPr lang="en-US" sz="2000" dirty="0">
              <a:solidFill>
                <a:srgbClr val="002060"/>
              </a:solidFill>
              <a:latin typeface="Times New Roman" panose="02020603050405020304" pitchFamily="18" charset="0"/>
              <a:cs typeface="Times New Roman" panose="02020603050405020304" pitchFamily="18" charset="0"/>
            </a:endParaRPr>
          </a:p>
          <a:p>
            <a:pPr marL="0" indent="0" algn="just">
              <a:buNone/>
            </a:pPr>
            <a:endParaRPr lang="ru-RU" b="1" dirty="0">
              <a:solidFill>
                <a:srgbClr val="002060"/>
              </a:solidFill>
              <a:latin typeface="Times New Roman" panose="02020603050405020304" pitchFamily="18" charset="0"/>
              <a:cs typeface="Times New Roman" panose="02020603050405020304" pitchFamily="18" charset="0"/>
            </a:endParaRPr>
          </a:p>
        </p:txBody>
      </p:sp>
      <p:pic>
        <p:nvPicPr>
          <p:cNvPr id="1028" name="Picture 4" descr="https://www.ussmohawk.org/wp-content/uploads/2018/10/How-To-Write-An-Invoice-For-Freelance-Work-Uk-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6370" y="752184"/>
            <a:ext cx="4176939" cy="5068394"/>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235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249353" y="578723"/>
            <a:ext cx="9058770" cy="4351338"/>
          </a:xfrm>
        </p:spPr>
        <p:txBody>
          <a:bodyPr>
            <a:normAutofit/>
          </a:bodyPr>
          <a:lstStyle/>
          <a:p>
            <a:pPr marL="0" indent="0" algn="ctr">
              <a:buNone/>
            </a:pPr>
            <a:r>
              <a:rPr lang="en-US" sz="2000" b="1" dirty="0">
                <a:solidFill>
                  <a:srgbClr val="002060"/>
                </a:solidFill>
                <a:latin typeface="Times New Roman" panose="02020603050405020304" pitchFamily="18" charset="0"/>
                <a:cs typeface="Times New Roman" panose="02020603050405020304" pitchFamily="18" charset="0"/>
              </a:rPr>
              <a:t>What Is a Trade Credit?</a:t>
            </a:r>
          </a:p>
          <a:p>
            <a:pPr marL="0" indent="0" algn="just">
              <a:buNone/>
            </a:pPr>
            <a:r>
              <a:rPr lang="en-US" sz="2000" dirty="0">
                <a:solidFill>
                  <a:srgbClr val="002060"/>
                </a:solidFill>
                <a:latin typeface="Times New Roman" panose="02020603050405020304" pitchFamily="18" charset="0"/>
                <a:cs typeface="Times New Roman" panose="02020603050405020304" pitchFamily="18" charset="0"/>
              </a:rPr>
              <a:t>A trade credit is a business-to-business (B2B) agreement in which a customer can purchase goods on account without paying cash up front, paying the supplier at a later scheduled date. Usually businesses that operate with trade credits will give buyers 30, 60, or 90 days to pay, with the transaction recorded through an invoice.</a:t>
            </a:r>
          </a:p>
        </p:txBody>
      </p:sp>
      <p:pic>
        <p:nvPicPr>
          <p:cNvPr id="2050" name="Picture 2" descr="https://cdn.wallstreetmojo.com/wp-content/uploads/2019/12/Trade-Credi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5558" y="2754392"/>
            <a:ext cx="5050971" cy="343988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 name="Picture 2" descr="What is trade credit? Definition and meaning - Market Business New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024" y="3256505"/>
            <a:ext cx="4879181" cy="2958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6266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224464" y="535127"/>
            <a:ext cx="6625710" cy="5436734"/>
          </a:xfrm>
        </p:spPr>
        <p:txBody>
          <a:bodyPr>
            <a:normAutofit/>
          </a:bodyPr>
          <a:lstStyle/>
          <a:p>
            <a:pPr marL="0" indent="0" algn="just">
              <a:buNone/>
            </a:pPr>
            <a:r>
              <a:rPr lang="en-US" sz="2000" b="1" dirty="0" smtClean="0">
                <a:solidFill>
                  <a:srgbClr val="0B375A"/>
                </a:solidFill>
                <a:latin typeface="Times New Roman" panose="02020603050405020304" pitchFamily="18" charset="0"/>
                <a:cs typeface="Times New Roman" panose="02020603050405020304" pitchFamily="18" charset="0"/>
              </a:rPr>
              <a:t>discount – </a:t>
            </a:r>
            <a:r>
              <a:rPr lang="en-US" sz="2000" dirty="0" smtClean="0">
                <a:solidFill>
                  <a:srgbClr val="0B375A"/>
                </a:solidFill>
                <a:latin typeface="Times New Roman" panose="02020603050405020304" pitchFamily="18" charset="0"/>
                <a:cs typeface="Times New Roman" panose="02020603050405020304" pitchFamily="18" charset="0"/>
              </a:rPr>
              <a:t>a reduction in the usual price for something;</a:t>
            </a:r>
          </a:p>
          <a:p>
            <a:pPr marL="0" indent="0" algn="just">
              <a:buNone/>
            </a:pPr>
            <a:r>
              <a:rPr lang="en-US" sz="2000" b="1" dirty="0" smtClean="0">
                <a:solidFill>
                  <a:srgbClr val="0B375A"/>
                </a:solidFill>
                <a:latin typeface="Times New Roman" panose="02020603050405020304" pitchFamily="18" charset="0"/>
                <a:cs typeface="Times New Roman" panose="02020603050405020304" pitchFamily="18" charset="0"/>
              </a:rPr>
              <a:t>upfront – </a:t>
            </a:r>
            <a:r>
              <a:rPr lang="en-US" sz="2000" dirty="0" smtClean="0">
                <a:solidFill>
                  <a:srgbClr val="0B375A"/>
                </a:solidFill>
                <a:latin typeface="Times New Roman" panose="02020603050405020304" pitchFamily="18" charset="0"/>
                <a:cs typeface="Times New Roman" panose="02020603050405020304" pitchFamily="18" charset="0"/>
              </a:rPr>
              <a:t>paid or obtained in advance; </a:t>
            </a:r>
          </a:p>
          <a:p>
            <a:pPr marL="0" indent="0" algn="just">
              <a:buNone/>
            </a:pPr>
            <a:r>
              <a:rPr lang="en-US" sz="2000" b="1" dirty="0" smtClean="0">
                <a:solidFill>
                  <a:srgbClr val="0B375A"/>
                </a:solidFill>
                <a:latin typeface="Times New Roman" panose="02020603050405020304" pitchFamily="18" charset="0"/>
                <a:cs typeface="Times New Roman" panose="02020603050405020304" pitchFamily="18" charset="0"/>
              </a:rPr>
              <a:t>credit policy – </a:t>
            </a:r>
            <a:r>
              <a:rPr lang="en-US" sz="2000" dirty="0" smtClean="0">
                <a:solidFill>
                  <a:srgbClr val="0B375A"/>
                </a:solidFill>
                <a:latin typeface="Times New Roman" panose="02020603050405020304" pitchFamily="18" charset="0"/>
                <a:cs typeface="Times New Roman" panose="02020603050405020304" pitchFamily="18" charset="0"/>
              </a:rPr>
              <a:t>a set of principles that a financial organization or business uses in deciding who it will loan money to or give credit;</a:t>
            </a:r>
          </a:p>
          <a:p>
            <a:pPr marL="0" indent="0" algn="just">
              <a:buNone/>
            </a:pPr>
            <a:r>
              <a:rPr lang="en-US" sz="2000" b="1" dirty="0" smtClean="0">
                <a:solidFill>
                  <a:srgbClr val="0B375A"/>
                </a:solidFill>
                <a:latin typeface="Times New Roman" panose="02020603050405020304" pitchFamily="18" charset="0"/>
                <a:cs typeface="Times New Roman" panose="02020603050405020304" pitchFamily="18" charset="0"/>
              </a:rPr>
              <a:t>payment terms – </a:t>
            </a:r>
            <a:r>
              <a:rPr lang="en-US" sz="2000" dirty="0" smtClean="0">
                <a:solidFill>
                  <a:srgbClr val="0B375A"/>
                </a:solidFill>
                <a:latin typeface="Times New Roman" panose="02020603050405020304" pitchFamily="18" charset="0"/>
                <a:cs typeface="Times New Roman" panose="02020603050405020304" pitchFamily="18" charset="0"/>
              </a:rPr>
              <a:t>the statement by a business about when and how it should be paid for goods or services that it has supplied;</a:t>
            </a:r>
          </a:p>
          <a:p>
            <a:pPr marL="0" indent="0" algn="just">
              <a:buNone/>
            </a:pPr>
            <a:r>
              <a:rPr lang="en-US" sz="2000" b="1" dirty="0" smtClean="0">
                <a:solidFill>
                  <a:srgbClr val="0B375A"/>
                </a:solidFill>
                <a:latin typeface="Times New Roman" panose="02020603050405020304" pitchFamily="18" charset="0"/>
                <a:cs typeface="Times New Roman" panose="02020603050405020304" pitchFamily="18" charset="0"/>
              </a:rPr>
              <a:t>cash flow – </a:t>
            </a:r>
            <a:r>
              <a:rPr lang="en-US" sz="2000" dirty="0" smtClean="0">
                <a:solidFill>
                  <a:srgbClr val="0B375A"/>
                </a:solidFill>
                <a:latin typeface="Times New Roman" panose="02020603050405020304" pitchFamily="18" charset="0"/>
                <a:cs typeface="Times New Roman" panose="02020603050405020304" pitchFamily="18" charset="0"/>
              </a:rPr>
              <a:t>the amount of money moving into and out of a business</a:t>
            </a:r>
            <a:endParaRPr lang="ru-RU" sz="2000" b="1" dirty="0">
              <a:solidFill>
                <a:srgbClr val="0B375A"/>
              </a:solidFill>
              <a:latin typeface="Times New Roman" panose="02020603050405020304" pitchFamily="18" charset="0"/>
              <a:cs typeface="Times New Roman" panose="02020603050405020304" pitchFamily="18" charset="0"/>
            </a:endParaRPr>
          </a:p>
        </p:txBody>
      </p:sp>
      <p:pic>
        <p:nvPicPr>
          <p:cNvPr id="2050" name="Picture 2" descr="Credit Defini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18306" y="1650625"/>
            <a:ext cx="3874819" cy="25832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et Payment Terms on Fashoknit Brand - Hobby &amp; Crafts LLC"/>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3322" y="4233837"/>
            <a:ext cx="5767994" cy="2523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33629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9550" y="270748"/>
            <a:ext cx="10591800" cy="3477875"/>
          </a:xfrm>
          <a:prstGeom prst="rect">
            <a:avLst/>
          </a:prstGeom>
        </p:spPr>
        <p:txBody>
          <a:bodyPr wrap="square">
            <a:spAutoFit/>
          </a:bodyPr>
          <a:lstStyle/>
          <a:p>
            <a:pPr algn="ctr"/>
            <a:r>
              <a:rPr lang="en-US" sz="2000" b="1" dirty="0">
                <a:solidFill>
                  <a:srgbClr val="002060"/>
                </a:solidFill>
                <a:latin typeface="Times New Roman" panose="02020603050405020304" pitchFamily="18" charset="0"/>
                <a:cs typeface="Times New Roman" panose="02020603050405020304" pitchFamily="18" charset="0"/>
              </a:rPr>
              <a:t>Trade </a:t>
            </a:r>
            <a:r>
              <a:rPr lang="en-US" sz="2000" b="1" dirty="0" smtClean="0">
                <a:solidFill>
                  <a:srgbClr val="002060"/>
                </a:solidFill>
                <a:latin typeface="Times New Roman" panose="02020603050405020304" pitchFamily="18" charset="0"/>
                <a:cs typeface="Times New Roman" panose="02020603050405020304" pitchFamily="18" charset="0"/>
              </a:rPr>
              <a:t>credit</a:t>
            </a:r>
          </a:p>
          <a:p>
            <a:pPr algn="ctr"/>
            <a:endParaRPr lang="en-US" sz="2000" b="1" dirty="0">
              <a:solidFill>
                <a:srgbClr val="002060"/>
              </a:solidFill>
              <a:latin typeface="Times New Roman" panose="02020603050405020304" pitchFamily="18" charset="0"/>
              <a:cs typeface="Times New Roman" panose="02020603050405020304" pitchFamily="18" charset="0"/>
            </a:endParaRPr>
          </a:p>
          <a:p>
            <a:pPr algn="just"/>
            <a:r>
              <a:rPr lang="en-US" sz="2000" dirty="0">
                <a:solidFill>
                  <a:srgbClr val="002060"/>
                </a:solidFill>
                <a:latin typeface="Times New Roman" panose="02020603050405020304" pitchFamily="18" charset="0"/>
                <a:cs typeface="Times New Roman" panose="02020603050405020304" pitchFamily="18" charset="0"/>
              </a:rPr>
              <a:t>Vaclav talks about his furniture business.</a:t>
            </a:r>
          </a:p>
          <a:p>
            <a:pPr algn="just"/>
            <a:r>
              <a:rPr lang="en-US" sz="2000" dirty="0">
                <a:solidFill>
                  <a:srgbClr val="002060"/>
                </a:solidFill>
                <a:latin typeface="Times New Roman" panose="02020603050405020304" pitchFamily="18" charset="0"/>
                <a:cs typeface="Times New Roman" panose="02020603050405020304" pitchFamily="18" charset="0"/>
              </a:rPr>
              <a:t>‘Of course, we don’t expect our business customers to pay immediately: they are given </a:t>
            </a:r>
            <a:r>
              <a:rPr lang="en-US" sz="2000" b="1" dirty="0">
                <a:solidFill>
                  <a:srgbClr val="002060"/>
                </a:solidFill>
                <a:latin typeface="Times New Roman" panose="02020603050405020304" pitchFamily="18" charset="0"/>
                <a:cs typeface="Times New Roman" panose="02020603050405020304" pitchFamily="18" charset="0"/>
              </a:rPr>
              <a:t>trade credit </a:t>
            </a:r>
            <a:r>
              <a:rPr lang="en-US" sz="2000" dirty="0">
                <a:solidFill>
                  <a:srgbClr val="002060"/>
                </a:solidFill>
                <a:latin typeface="Times New Roman" panose="02020603050405020304" pitchFamily="18" charset="0"/>
                <a:cs typeface="Times New Roman" panose="02020603050405020304" pitchFamily="18" charset="0"/>
              </a:rPr>
              <a:t>–</a:t>
            </a:r>
          </a:p>
          <a:p>
            <a:pPr algn="just"/>
            <a:r>
              <a:rPr lang="en-US" sz="2000" dirty="0">
                <a:solidFill>
                  <a:srgbClr val="002060"/>
                </a:solidFill>
                <a:latin typeface="Times New Roman" panose="02020603050405020304" pitchFamily="18" charset="0"/>
                <a:cs typeface="Times New Roman" panose="02020603050405020304" pitchFamily="18" charset="0"/>
              </a:rPr>
              <a:t>a period of time, usually 30 or 60 days, before they have to pay. If a customer orders a large </a:t>
            </a:r>
            <a:r>
              <a:rPr lang="en-US" sz="2000" dirty="0" smtClean="0">
                <a:solidFill>
                  <a:srgbClr val="002060"/>
                </a:solidFill>
                <a:latin typeface="Times New Roman" panose="02020603050405020304" pitchFamily="18" charset="0"/>
                <a:cs typeface="Times New Roman" panose="02020603050405020304" pitchFamily="18" charset="0"/>
              </a:rPr>
              <a:t>quantity or </a:t>
            </a:r>
            <a:r>
              <a:rPr lang="en-US" sz="2000" dirty="0">
                <a:solidFill>
                  <a:srgbClr val="002060"/>
                </a:solidFill>
                <a:latin typeface="Times New Roman" panose="02020603050405020304" pitchFamily="18" charset="0"/>
                <a:cs typeface="Times New Roman" panose="02020603050405020304" pitchFamily="18" charset="0"/>
              </a:rPr>
              <a:t>pays within a particular time, we give them a </a:t>
            </a:r>
            <a:r>
              <a:rPr lang="en-US" sz="2000" b="1" dirty="0">
                <a:solidFill>
                  <a:srgbClr val="002060"/>
                </a:solidFill>
                <a:latin typeface="Times New Roman" panose="02020603050405020304" pitchFamily="18" charset="0"/>
                <a:cs typeface="Times New Roman" panose="02020603050405020304" pitchFamily="18" charset="0"/>
              </a:rPr>
              <a:t>discount </a:t>
            </a:r>
            <a:r>
              <a:rPr lang="en-US" sz="2000" dirty="0">
                <a:solidFill>
                  <a:srgbClr val="002060"/>
                </a:solidFill>
                <a:latin typeface="Times New Roman" panose="02020603050405020304" pitchFamily="18" charset="0"/>
                <a:cs typeface="Times New Roman" panose="02020603050405020304" pitchFamily="18" charset="0"/>
              </a:rPr>
              <a:t>– a reduction in the amount they </a:t>
            </a:r>
            <a:r>
              <a:rPr lang="en-US" sz="2000" dirty="0" smtClean="0">
                <a:solidFill>
                  <a:srgbClr val="002060"/>
                </a:solidFill>
                <a:latin typeface="Times New Roman" panose="02020603050405020304" pitchFamily="18" charset="0"/>
                <a:cs typeface="Times New Roman" panose="02020603050405020304" pitchFamily="18" charset="0"/>
              </a:rPr>
              <a:t>have to </a:t>
            </a:r>
            <a:r>
              <a:rPr lang="en-US" sz="2000" dirty="0">
                <a:solidFill>
                  <a:srgbClr val="002060"/>
                </a:solidFill>
                <a:latin typeface="Times New Roman" panose="02020603050405020304" pitchFamily="18" charset="0"/>
                <a:cs typeface="Times New Roman" panose="02020603050405020304" pitchFamily="18" charset="0"/>
              </a:rPr>
              <a:t>pay.</a:t>
            </a:r>
          </a:p>
          <a:p>
            <a:pPr algn="just"/>
            <a:r>
              <a:rPr lang="en-US" sz="2000" dirty="0">
                <a:solidFill>
                  <a:srgbClr val="002060"/>
                </a:solidFill>
                <a:latin typeface="Times New Roman" panose="02020603050405020304" pitchFamily="18" charset="0"/>
                <a:cs typeface="Times New Roman" panose="02020603050405020304" pitchFamily="18" charset="0"/>
              </a:rPr>
              <a:t>‘But we ask some customers, especially ones we haven’t dealt with before, to pay </a:t>
            </a:r>
            <a:r>
              <a:rPr lang="en-US" sz="2000" b="1" dirty="0">
                <a:solidFill>
                  <a:srgbClr val="002060"/>
                </a:solidFill>
                <a:latin typeface="Times New Roman" panose="02020603050405020304" pitchFamily="18" charset="0"/>
                <a:cs typeface="Times New Roman" panose="02020603050405020304" pitchFamily="18" charset="0"/>
              </a:rPr>
              <a:t>upfront </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before they </a:t>
            </a:r>
            <a:r>
              <a:rPr lang="en-US" sz="2000" dirty="0">
                <a:solidFill>
                  <a:srgbClr val="002060"/>
                </a:solidFill>
                <a:latin typeface="Times New Roman" panose="02020603050405020304" pitchFamily="18" charset="0"/>
                <a:cs typeface="Times New Roman" panose="02020603050405020304" pitchFamily="18" charset="0"/>
              </a:rPr>
              <a:t>receive the goods. Like all businesses, we have a </a:t>
            </a:r>
            <a:r>
              <a:rPr lang="en-US" sz="2000" b="1" dirty="0">
                <a:solidFill>
                  <a:srgbClr val="002060"/>
                </a:solidFill>
                <a:latin typeface="Times New Roman" panose="02020603050405020304" pitchFamily="18" charset="0"/>
                <a:cs typeface="Times New Roman" panose="02020603050405020304" pitchFamily="18" charset="0"/>
              </a:rPr>
              <a:t>credit policy</a:t>
            </a:r>
            <a:r>
              <a:rPr lang="en-US" sz="2000" dirty="0">
                <a:solidFill>
                  <a:srgbClr val="002060"/>
                </a:solidFill>
                <a:latin typeface="Times New Roman" panose="02020603050405020304" pitchFamily="18" charset="0"/>
                <a:cs typeface="Times New Roman" panose="02020603050405020304" pitchFamily="18" charset="0"/>
              </a:rPr>
              <a:t>, with </a:t>
            </a:r>
            <a:r>
              <a:rPr lang="en-US" sz="2000" b="1" dirty="0">
                <a:solidFill>
                  <a:srgbClr val="002060"/>
                </a:solidFill>
                <a:latin typeface="Times New Roman" panose="02020603050405020304" pitchFamily="18" charset="0"/>
                <a:cs typeface="Times New Roman" panose="02020603050405020304" pitchFamily="18" charset="0"/>
              </a:rPr>
              <a:t>payment terms </a:t>
            </a:r>
            <a:r>
              <a:rPr lang="en-US" sz="2000" dirty="0">
                <a:solidFill>
                  <a:srgbClr val="002060"/>
                </a:solidFill>
                <a:latin typeface="Times New Roman" panose="02020603050405020304" pitchFamily="18" charset="0"/>
                <a:cs typeface="Times New Roman" panose="02020603050405020304" pitchFamily="18" charset="0"/>
              </a:rPr>
              <a:t>– rules </a:t>
            </a:r>
            <a:r>
              <a:rPr lang="en-US" sz="2000" dirty="0" smtClean="0">
                <a:solidFill>
                  <a:srgbClr val="002060"/>
                </a:solidFill>
                <a:latin typeface="Times New Roman" panose="02020603050405020304" pitchFamily="18" charset="0"/>
                <a:cs typeface="Times New Roman" panose="02020603050405020304" pitchFamily="18" charset="0"/>
              </a:rPr>
              <a:t>on when </a:t>
            </a:r>
            <a:r>
              <a:rPr lang="en-US" sz="2000" dirty="0">
                <a:solidFill>
                  <a:srgbClr val="002060"/>
                </a:solidFill>
                <a:latin typeface="Times New Roman" panose="02020603050405020304" pitchFamily="18" charset="0"/>
                <a:cs typeface="Times New Roman" panose="02020603050405020304" pitchFamily="18" charset="0"/>
              </a:rPr>
              <a:t>and how customers should pay. This is part of controlling </a:t>
            </a:r>
            <a:r>
              <a:rPr lang="en-US" sz="2000" b="1" dirty="0" err="1">
                <a:solidFill>
                  <a:srgbClr val="002060"/>
                </a:solidFill>
                <a:latin typeface="Times New Roman" panose="02020603050405020304" pitchFamily="18" charset="0"/>
                <a:cs typeface="Times New Roman" panose="02020603050405020304" pitchFamily="18" charset="0"/>
              </a:rPr>
              <a:t>cashflow</a:t>
            </a:r>
            <a:r>
              <a:rPr lang="en-US" sz="2000" b="1" dirty="0">
                <a:solidFill>
                  <a:srgbClr val="002060"/>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 the timing of </a:t>
            </a:r>
            <a:r>
              <a:rPr lang="en-US" sz="2000" dirty="0" smtClean="0">
                <a:solidFill>
                  <a:srgbClr val="002060"/>
                </a:solidFill>
                <a:latin typeface="Times New Roman" panose="02020603050405020304" pitchFamily="18" charset="0"/>
                <a:cs typeface="Times New Roman" panose="02020603050405020304" pitchFamily="18" charset="0"/>
              </a:rPr>
              <a:t>payments coming </a:t>
            </a:r>
            <a:r>
              <a:rPr lang="en-US" sz="2000" dirty="0">
                <a:solidFill>
                  <a:srgbClr val="002060"/>
                </a:solidFill>
                <a:latin typeface="Times New Roman" panose="02020603050405020304" pitchFamily="18" charset="0"/>
                <a:cs typeface="Times New Roman" panose="02020603050405020304" pitchFamily="18" charset="0"/>
              </a:rPr>
              <a:t>into and going out of the business.’</a:t>
            </a:r>
            <a:endParaRPr lang="ru-RU" sz="2000" dirty="0">
              <a:solidFill>
                <a:srgbClr val="002060"/>
              </a:solidFill>
              <a:latin typeface="Times New Roman" panose="02020603050405020304" pitchFamily="18" charset="0"/>
              <a:cs typeface="Times New Roman" panose="02020603050405020304" pitchFamily="18" charset="0"/>
            </a:endParaRPr>
          </a:p>
        </p:txBody>
      </p:sp>
      <p:pic>
        <p:nvPicPr>
          <p:cNvPr id="4098" name="Picture 2" descr="What is Trade Credit? Advantages and Disadvantages explained | iwo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3710579"/>
            <a:ext cx="8493125" cy="3147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28429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163830" y="964535"/>
            <a:ext cx="6351270" cy="5394959"/>
          </a:xfrm>
        </p:spPr>
        <p:txBody>
          <a:bodyPr>
            <a:normAutofit/>
          </a:bodyPr>
          <a:lstStyle/>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account – </a:t>
            </a:r>
            <a:r>
              <a:rPr lang="en-US" sz="2400" dirty="0" smtClean="0">
                <a:solidFill>
                  <a:srgbClr val="002060"/>
                </a:solidFill>
                <a:latin typeface="Times New Roman" panose="02020603050405020304" pitchFamily="18" charset="0"/>
                <a:cs typeface="Times New Roman" panose="02020603050405020304" pitchFamily="18" charset="0"/>
              </a:rPr>
              <a:t>a customer who does business with a company;</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key accounts – </a:t>
            </a:r>
            <a:r>
              <a:rPr lang="en-US" sz="2400" dirty="0" smtClean="0">
                <a:solidFill>
                  <a:srgbClr val="002060"/>
                </a:solidFill>
                <a:latin typeface="Times New Roman" panose="02020603050405020304" pitchFamily="18" charset="0"/>
                <a:cs typeface="Times New Roman" panose="02020603050405020304" pitchFamily="18" charset="0"/>
              </a:rPr>
              <a:t>the most important customers;</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debtor – </a:t>
            </a:r>
            <a:r>
              <a:rPr lang="en-US" sz="2400" dirty="0" smtClean="0">
                <a:solidFill>
                  <a:srgbClr val="002060"/>
                </a:solidFill>
                <a:latin typeface="Times New Roman" panose="02020603050405020304" pitchFamily="18" charset="0"/>
                <a:cs typeface="Times New Roman" panose="02020603050405020304" pitchFamily="18" charset="0"/>
              </a:rPr>
              <a:t>someone who owes money</a:t>
            </a:r>
            <a:r>
              <a:rPr lang="en-US" sz="2400" b="1" dirty="0" smtClean="0">
                <a:solidFill>
                  <a:srgbClr val="002060"/>
                </a:solidFill>
                <a:latin typeface="Times New Roman" panose="02020603050405020304" pitchFamily="18" charset="0"/>
                <a:cs typeface="Times New Roman" panose="02020603050405020304" pitchFamily="18" charset="0"/>
              </a:rPr>
              <a:t> </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owe – </a:t>
            </a:r>
            <a:r>
              <a:rPr lang="en-US" sz="2400" dirty="0" smtClean="0">
                <a:solidFill>
                  <a:srgbClr val="002060"/>
                </a:solidFill>
                <a:latin typeface="Times New Roman" panose="02020603050405020304" pitchFamily="18" charset="0"/>
                <a:cs typeface="Times New Roman" panose="02020603050405020304" pitchFamily="18" charset="0"/>
              </a:rPr>
              <a:t>to have the responsibility to pay or give back something you have received from someone; </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creditors – </a:t>
            </a:r>
            <a:r>
              <a:rPr lang="en-US" sz="2400" dirty="0" smtClean="0">
                <a:solidFill>
                  <a:srgbClr val="002060"/>
                </a:solidFill>
                <a:latin typeface="Times New Roman" panose="02020603050405020304" pitchFamily="18" charset="0"/>
                <a:cs typeface="Times New Roman" panose="02020603050405020304" pitchFamily="18" charset="0"/>
              </a:rPr>
              <a:t>someone who money is owed to;</a:t>
            </a:r>
            <a:endParaRPr lang="en-US" sz="2400" b="1" dirty="0" smtClean="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The Inland Revenue </a:t>
            </a:r>
            <a:r>
              <a:rPr lang="en-US" sz="2400" dirty="0" smtClean="0">
                <a:solidFill>
                  <a:srgbClr val="002060"/>
                </a:solidFill>
                <a:latin typeface="Times New Roman" panose="02020603050405020304" pitchFamily="18" charset="0"/>
                <a:cs typeface="Times New Roman" panose="02020603050405020304" pitchFamily="18" charset="0"/>
              </a:rPr>
              <a:t>– the former name for the government office in the U.K. that collects the main taxes; </a:t>
            </a:r>
            <a:r>
              <a:rPr lang="en-US" sz="2400" b="1" dirty="0">
                <a:solidFill>
                  <a:srgbClr val="002060"/>
                </a:solidFill>
                <a:latin typeface="Times New Roman" panose="02020603050405020304" pitchFamily="18" charset="0"/>
                <a:cs typeface="Times New Roman" panose="02020603050405020304" pitchFamily="18" charset="0"/>
              </a:rPr>
              <a:t>Inland </a:t>
            </a:r>
            <a:r>
              <a:rPr lang="en-US" sz="2400" b="1" dirty="0" smtClean="0">
                <a:solidFill>
                  <a:srgbClr val="002060"/>
                </a:solidFill>
                <a:latin typeface="Times New Roman" panose="02020603050405020304" pitchFamily="18" charset="0"/>
                <a:cs typeface="Times New Roman" panose="02020603050405020304" pitchFamily="18" charset="0"/>
              </a:rPr>
              <a:t>Revenue Service (</a:t>
            </a:r>
            <a:r>
              <a:rPr lang="en-US" sz="2400" b="1" dirty="0" err="1" smtClean="0">
                <a:solidFill>
                  <a:srgbClr val="002060"/>
                </a:solidFill>
                <a:latin typeface="Times New Roman" panose="02020603050405020304" pitchFamily="18" charset="0"/>
                <a:cs typeface="Times New Roman" panose="02020603050405020304" pitchFamily="18" charset="0"/>
              </a:rPr>
              <a:t>AmE</a:t>
            </a:r>
            <a:r>
              <a:rPr lang="en-US" sz="2400" b="1" dirty="0" smtClean="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p:txBody>
      </p:sp>
      <p:pic>
        <p:nvPicPr>
          <p:cNvPr id="1026" name="Picture 2" descr="https://g7.anypng.com/preview/89/479/617/inland-revenue-united-kingdom-tax-refund-hm-revenue-and-customs-payme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2788" y="4282447"/>
            <a:ext cx="4114784" cy="185165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pic>
        <p:nvPicPr>
          <p:cNvPr id="1030" name="Picture 6" descr="https://marketbusinessnews.com/wp-content/uploads/2019/07/Debtor-vs-creditor-image-888444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696233"/>
            <a:ext cx="4181972" cy="2965781"/>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6032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285750" y="876300"/>
            <a:ext cx="5829300" cy="4926329"/>
          </a:xfrm>
        </p:spPr>
        <p:txBody>
          <a:bodyPr>
            <a:normAutofit/>
          </a:bodyPr>
          <a:lstStyle/>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accounts receivable – </a:t>
            </a:r>
            <a:r>
              <a:rPr lang="en-US" sz="2400" dirty="0" smtClean="0">
                <a:solidFill>
                  <a:srgbClr val="002060"/>
                </a:solidFill>
                <a:latin typeface="Times New Roman" panose="02020603050405020304" pitchFamily="18" charset="0"/>
                <a:cs typeface="Times New Roman" panose="02020603050405020304" pitchFamily="18" charset="0"/>
              </a:rPr>
              <a:t>the amounts in a company’s accounts that show money that is owed to the company by its customers;</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accounts payable – </a:t>
            </a:r>
            <a:r>
              <a:rPr lang="en-US" sz="2400" dirty="0">
                <a:solidFill>
                  <a:srgbClr val="002060"/>
                </a:solidFill>
                <a:latin typeface="Times New Roman" panose="02020603050405020304" pitchFamily="18" charset="0"/>
                <a:cs typeface="Times New Roman" panose="02020603050405020304" pitchFamily="18" charset="0"/>
              </a:rPr>
              <a:t>the amounts in a company’s accounts that </a:t>
            </a:r>
            <a:r>
              <a:rPr lang="en-US" sz="2400" dirty="0" smtClean="0">
                <a:solidFill>
                  <a:srgbClr val="002060"/>
                </a:solidFill>
                <a:latin typeface="Times New Roman" panose="02020603050405020304" pitchFamily="18" charset="0"/>
                <a:cs typeface="Times New Roman" panose="02020603050405020304" pitchFamily="18" charset="0"/>
              </a:rPr>
              <a:t>show money that it owes, for example to suppliers; </a:t>
            </a:r>
            <a:endParaRPr lang="en-US" sz="2400" b="1" dirty="0" smtClean="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bad debts </a:t>
            </a:r>
            <a:r>
              <a:rPr lang="en-US" sz="2400" dirty="0" smtClean="0">
                <a:solidFill>
                  <a:srgbClr val="002060"/>
                </a:solidFill>
                <a:latin typeface="Times New Roman" panose="02020603050405020304" pitchFamily="18" charset="0"/>
                <a:cs typeface="Times New Roman" panose="02020603050405020304" pitchFamily="18" charset="0"/>
              </a:rPr>
              <a:t>– a debt that is not likely to be paid;</a:t>
            </a:r>
            <a:endParaRPr lang="en-US" sz="2400" b="1" dirty="0" smtClean="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write off – </a:t>
            </a:r>
            <a:r>
              <a:rPr lang="en-US" sz="2400" dirty="0" smtClean="0">
                <a:solidFill>
                  <a:srgbClr val="002060"/>
                </a:solidFill>
                <a:latin typeface="Times New Roman" panose="02020603050405020304" pitchFamily="18" charset="0"/>
                <a:cs typeface="Times New Roman" panose="02020603050405020304" pitchFamily="18" charset="0"/>
              </a:rPr>
              <a:t>an amount of money that has been lost, for example, from a bad investment or a debt that will never be paid, shown as a loss in a company’s accounts</a:t>
            </a:r>
          </a:p>
        </p:txBody>
      </p:sp>
      <p:pic>
        <p:nvPicPr>
          <p:cNvPr id="2050" name="Picture 2" descr="https://qph.fs.quoracdn.net/main-qimg-70aba9346a83dcb92717340b8361a8fe-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5972" y="655954"/>
            <a:ext cx="4070179" cy="30833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2" name="Picture 4" descr="https://lh3.googleusercontent.com/YMD0tZJogZJ1eAJg3m_hWIfXEnLxYQug66wQcg2vLt5U_dzROwKxVtTul56uG-SQKCM=h5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5972" y="4147078"/>
            <a:ext cx="4070179" cy="198739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2729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418330" y="570622"/>
            <a:ext cx="9754370" cy="56015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844144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2381" y="115768"/>
            <a:ext cx="10515600" cy="1325563"/>
          </a:xfrm>
        </p:spPr>
        <p:txBody>
          <a:bodyPr>
            <a:normAutofit/>
          </a:bodyPr>
          <a:lstStyle/>
          <a:p>
            <a:pPr algn="ctr"/>
            <a:r>
              <a:rPr lang="en-US" sz="2800" b="1" dirty="0" smtClean="0">
                <a:solidFill>
                  <a:srgbClr val="0B375A"/>
                </a:solidFill>
                <a:latin typeface="Times New Roman" panose="02020603050405020304" pitchFamily="18" charset="0"/>
                <a:cs typeface="Times New Roman" panose="02020603050405020304" pitchFamily="18" charset="0"/>
              </a:rPr>
              <a:t>ASSETS</a:t>
            </a:r>
            <a:endParaRPr lang="ru-RU" sz="2800" b="1" dirty="0">
              <a:solidFill>
                <a:srgbClr val="0B375A"/>
              </a:solidFill>
              <a:latin typeface="Times New Roman" panose="02020603050405020304" pitchFamily="18" charset="0"/>
              <a:cs typeface="Times New Roman" panose="02020603050405020304" pitchFamily="18" charset="0"/>
            </a:endParaRPr>
          </a:p>
        </p:txBody>
      </p:sp>
      <p:pic>
        <p:nvPicPr>
          <p:cNvPr id="1026" name="Picture 2" descr="https://im0-tub-ru.yandex.net/i?id=5b5f16863c84c897f343538908b119eb&amp;n=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3747"/>
            <a:ext cx="3639820" cy="268993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marketbusinessnews.com/wp-content/uploads/2015/09/Fixed-asset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2220" y="453747"/>
            <a:ext cx="3812919" cy="26899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khyatiinstituteofvaluation.co.in/images/intangible-assets-im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2539" y="838743"/>
            <a:ext cx="3696962" cy="2405679"/>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323220" y="3362876"/>
            <a:ext cx="11011919" cy="3416320"/>
          </a:xfrm>
          <a:prstGeom prst="rect">
            <a:avLst/>
          </a:prstGeom>
        </p:spPr>
        <p:txBody>
          <a:bodyPr wrap="square">
            <a:spAutoFit/>
          </a:bodyPr>
          <a:lstStyle/>
          <a:p>
            <a:pPr algn="just"/>
            <a:r>
              <a:rPr lang="en-US" sz="2400" dirty="0">
                <a:solidFill>
                  <a:srgbClr val="002060"/>
                </a:solidFill>
                <a:latin typeface="Times New Roman" panose="02020603050405020304" pitchFamily="18" charset="0"/>
                <a:cs typeface="Times New Roman" panose="02020603050405020304" pitchFamily="18" charset="0"/>
              </a:rPr>
              <a:t>Something that has value or the power to earn money for a business is an </a:t>
            </a:r>
            <a:r>
              <a:rPr lang="en-US" sz="2400" b="1" dirty="0">
                <a:solidFill>
                  <a:srgbClr val="002060"/>
                </a:solidFill>
                <a:latin typeface="Times New Roman" panose="02020603050405020304" pitchFamily="18" charset="0"/>
                <a:cs typeface="Times New Roman" panose="02020603050405020304" pitchFamily="18" charset="0"/>
              </a:rPr>
              <a:t>asset</a:t>
            </a:r>
            <a:r>
              <a:rPr lang="en-US" sz="2400" dirty="0">
                <a:solidFill>
                  <a:srgbClr val="002060"/>
                </a:solidFill>
                <a:latin typeface="Times New Roman" panose="02020603050405020304" pitchFamily="18" charset="0"/>
                <a:cs typeface="Times New Roman" panose="02020603050405020304" pitchFamily="18" charset="0"/>
              </a:rPr>
              <a:t>. These include:</a:t>
            </a:r>
          </a:p>
          <a:p>
            <a:pPr marL="361950" algn="just">
              <a:buFont typeface="Arial" panose="020B0604020202020204" pitchFamily="34" charset="0"/>
              <a:buChar char="•"/>
            </a:pPr>
            <a:r>
              <a:rPr lang="en-US" sz="2400" b="1" dirty="0" smtClean="0">
                <a:solidFill>
                  <a:srgbClr val="002060"/>
                </a:solidFill>
                <a:latin typeface="Times New Roman" panose="02020603050405020304" pitchFamily="18" charset="0"/>
                <a:cs typeface="Times New Roman" panose="02020603050405020304" pitchFamily="18" charset="0"/>
              </a:rPr>
              <a:t> current </a:t>
            </a:r>
            <a:r>
              <a:rPr lang="en-US" sz="2400" b="1" dirty="0">
                <a:solidFill>
                  <a:srgbClr val="002060"/>
                </a:solidFill>
                <a:latin typeface="Times New Roman" panose="02020603050405020304" pitchFamily="18" charset="0"/>
                <a:cs typeface="Times New Roman" panose="02020603050405020304" pitchFamily="18" charset="0"/>
              </a:rPr>
              <a:t>assets </a:t>
            </a:r>
            <a:r>
              <a:rPr lang="en-US" sz="2400" dirty="0">
                <a:solidFill>
                  <a:srgbClr val="002060"/>
                </a:solidFill>
                <a:latin typeface="Times New Roman" panose="02020603050405020304" pitchFamily="18" charset="0"/>
                <a:cs typeface="Times New Roman" panose="02020603050405020304" pitchFamily="18" charset="0"/>
              </a:rPr>
              <a:t>– money in the bank, </a:t>
            </a:r>
            <a:r>
              <a:rPr lang="en-US" sz="2400" dirty="0" smtClean="0">
                <a:solidFill>
                  <a:srgbClr val="002060"/>
                </a:solidFill>
                <a:latin typeface="Times New Roman" panose="02020603050405020304" pitchFamily="18" charset="0"/>
                <a:cs typeface="Times New Roman" panose="02020603050405020304" pitchFamily="18" charset="0"/>
              </a:rPr>
              <a:t>investments </a:t>
            </a:r>
            <a:r>
              <a:rPr lang="en-US" sz="2400" dirty="0">
                <a:solidFill>
                  <a:srgbClr val="002060"/>
                </a:solidFill>
                <a:latin typeface="Times New Roman" panose="02020603050405020304" pitchFamily="18" charset="0"/>
                <a:cs typeface="Times New Roman" panose="02020603050405020304" pitchFamily="18" charset="0"/>
              </a:rPr>
              <a:t>that can easily be turned </a:t>
            </a:r>
            <a:r>
              <a:rPr lang="en-US" sz="2400" dirty="0" smtClean="0">
                <a:solidFill>
                  <a:srgbClr val="002060"/>
                </a:solidFill>
                <a:latin typeface="Times New Roman" panose="02020603050405020304" pitchFamily="18" charset="0"/>
                <a:cs typeface="Times New Roman" panose="02020603050405020304" pitchFamily="18" charset="0"/>
              </a:rPr>
              <a:t>into money</a:t>
            </a:r>
            <a:r>
              <a:rPr lang="en-US" sz="2400" dirty="0">
                <a:solidFill>
                  <a:srgbClr val="002060"/>
                </a:solidFill>
                <a:latin typeface="Times New Roman" panose="02020603050405020304" pitchFamily="18" charset="0"/>
                <a:cs typeface="Times New Roman" panose="02020603050405020304" pitchFamily="18" charset="0"/>
              </a:rPr>
              <a:t>, money that customers owe, stocks of goods that are going to be </a:t>
            </a:r>
            <a:r>
              <a:rPr lang="en-US" sz="2400" dirty="0" smtClean="0">
                <a:solidFill>
                  <a:srgbClr val="002060"/>
                </a:solidFill>
                <a:latin typeface="Times New Roman" panose="02020603050405020304" pitchFamily="18" charset="0"/>
                <a:cs typeface="Times New Roman" panose="02020603050405020304" pitchFamily="18" charset="0"/>
              </a:rPr>
              <a:t>sold;</a:t>
            </a:r>
          </a:p>
          <a:p>
            <a:pPr marL="361950" algn="just">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smtClean="0">
                <a:solidFill>
                  <a:srgbClr val="002060"/>
                </a:solidFill>
                <a:latin typeface="Times New Roman" panose="02020603050405020304" pitchFamily="18" charset="0"/>
                <a:cs typeface="Times New Roman" panose="02020603050405020304" pitchFamily="18" charset="0"/>
              </a:rPr>
              <a:t>fixed </a:t>
            </a:r>
            <a:r>
              <a:rPr lang="en-US" sz="2400" b="1" dirty="0">
                <a:solidFill>
                  <a:srgbClr val="002060"/>
                </a:solidFill>
                <a:latin typeface="Times New Roman" panose="02020603050405020304" pitchFamily="18" charset="0"/>
                <a:cs typeface="Times New Roman" panose="02020603050405020304" pitchFamily="18" charset="0"/>
              </a:rPr>
              <a:t>assets </a:t>
            </a:r>
            <a:r>
              <a:rPr lang="en-US" sz="2400" dirty="0">
                <a:solidFill>
                  <a:srgbClr val="002060"/>
                </a:solidFill>
                <a:latin typeface="Times New Roman" panose="02020603050405020304" pitchFamily="18" charset="0"/>
                <a:cs typeface="Times New Roman" panose="02020603050405020304" pitchFamily="18" charset="0"/>
              </a:rPr>
              <a:t>– equipment, machinery, buildings, </a:t>
            </a:r>
            <a:r>
              <a:rPr lang="en-US" sz="2400" dirty="0" smtClean="0">
                <a:solidFill>
                  <a:srgbClr val="002060"/>
                </a:solidFill>
                <a:latin typeface="Times New Roman" panose="02020603050405020304" pitchFamily="18" charset="0"/>
                <a:cs typeface="Times New Roman" panose="02020603050405020304" pitchFamily="18" charset="0"/>
              </a:rPr>
              <a:t>land; </a:t>
            </a:r>
          </a:p>
          <a:p>
            <a:pPr marL="361950" algn="just">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smtClean="0">
                <a:solidFill>
                  <a:srgbClr val="002060"/>
                </a:solidFill>
                <a:latin typeface="Times New Roman" panose="02020603050405020304" pitchFamily="18" charset="0"/>
                <a:cs typeface="Times New Roman" panose="02020603050405020304" pitchFamily="18" charset="0"/>
              </a:rPr>
              <a:t>intangible </a:t>
            </a:r>
            <a:r>
              <a:rPr lang="en-US" sz="2400" b="1" dirty="0">
                <a:solidFill>
                  <a:srgbClr val="002060"/>
                </a:solidFill>
                <a:latin typeface="Times New Roman" panose="02020603050405020304" pitchFamily="18" charset="0"/>
                <a:cs typeface="Times New Roman" panose="02020603050405020304" pitchFamily="18" charset="0"/>
              </a:rPr>
              <a:t>assets</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goodwill </a:t>
            </a:r>
            <a:r>
              <a:rPr lang="en-US" sz="2400" dirty="0">
                <a:solidFill>
                  <a:srgbClr val="002060"/>
                </a:solidFill>
                <a:latin typeface="Times New Roman" panose="02020603050405020304" pitchFamily="18" charset="0"/>
                <a:cs typeface="Times New Roman" panose="02020603050405020304" pitchFamily="18" charset="0"/>
              </a:rPr>
              <a:t>– the value that a company has through its reputation </a:t>
            </a:r>
            <a:r>
              <a:rPr lang="en-US" sz="2400" dirty="0" smtClean="0">
                <a:solidFill>
                  <a:srgbClr val="002060"/>
                </a:solidFill>
                <a:latin typeface="Times New Roman" panose="02020603050405020304" pitchFamily="18" charset="0"/>
                <a:cs typeface="Times New Roman" panose="02020603050405020304" pitchFamily="18" charset="0"/>
              </a:rPr>
              <a:t>with existing </a:t>
            </a:r>
            <a:r>
              <a:rPr lang="en-US" sz="2400" dirty="0">
                <a:solidFill>
                  <a:srgbClr val="002060"/>
                </a:solidFill>
                <a:latin typeface="Times New Roman" panose="02020603050405020304" pitchFamily="18" charset="0"/>
                <a:cs typeface="Times New Roman" panose="02020603050405020304" pitchFamily="18" charset="0"/>
              </a:rPr>
              <a:t>customers – and </a:t>
            </a:r>
            <a:r>
              <a:rPr lang="en-US" sz="2400" b="1" dirty="0" smtClean="0">
                <a:solidFill>
                  <a:srgbClr val="002060"/>
                </a:solidFill>
                <a:latin typeface="Times New Roman" panose="02020603050405020304" pitchFamily="18" charset="0"/>
                <a:cs typeface="Times New Roman" panose="02020603050405020304" pitchFamily="18" charset="0"/>
              </a:rPr>
              <a:t>brands</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because an established brand allows its </a:t>
            </a:r>
            <a:r>
              <a:rPr lang="en-US" sz="2400" dirty="0" smtClean="0">
                <a:solidFill>
                  <a:srgbClr val="002060"/>
                </a:solidFill>
                <a:latin typeface="Times New Roman" panose="02020603050405020304" pitchFamily="18" charset="0"/>
                <a:cs typeface="Times New Roman" panose="02020603050405020304" pitchFamily="18" charset="0"/>
              </a:rPr>
              <a:t>owner to </a:t>
            </a:r>
            <a:r>
              <a:rPr lang="en-US" sz="2400" dirty="0">
                <a:solidFill>
                  <a:srgbClr val="002060"/>
                </a:solidFill>
                <a:latin typeface="Times New Roman" panose="02020603050405020304" pitchFamily="18" charset="0"/>
                <a:cs typeface="Times New Roman" panose="02020603050405020304" pitchFamily="18" charset="0"/>
              </a:rPr>
              <a:t>earn money from it, rather than having to build up a brand from </a:t>
            </a:r>
            <a:r>
              <a:rPr lang="en-US" sz="2400" dirty="0" smtClean="0">
                <a:solidFill>
                  <a:srgbClr val="002060"/>
                </a:solidFill>
                <a:latin typeface="Times New Roman" panose="02020603050405020304" pitchFamily="18" charset="0"/>
                <a:cs typeface="Times New Roman" panose="02020603050405020304" pitchFamily="18" charset="0"/>
              </a:rPr>
              <a:t>nothing;</a:t>
            </a:r>
            <a:endParaRPr lang="en-US" sz="2400" dirty="0">
              <a:solidFill>
                <a:srgbClr val="002060"/>
              </a:solidFill>
              <a:latin typeface="Times New Roman" panose="02020603050405020304" pitchFamily="18" charset="0"/>
              <a:cs typeface="Times New Roman" panose="02020603050405020304" pitchFamily="18" charset="0"/>
            </a:endParaRPr>
          </a:p>
          <a:p>
            <a:pPr algn="just"/>
            <a:r>
              <a:rPr lang="en-US" sz="2400" dirty="0">
                <a:solidFill>
                  <a:srgbClr val="002060"/>
                </a:solidFill>
                <a:latin typeface="Times New Roman" panose="02020603050405020304" pitchFamily="18" charset="0"/>
                <a:cs typeface="Times New Roman" panose="02020603050405020304" pitchFamily="18" charset="0"/>
              </a:rPr>
              <a:t>If a company is sold as a </a:t>
            </a:r>
            <a:r>
              <a:rPr lang="en-US" sz="2400" b="1" dirty="0">
                <a:solidFill>
                  <a:srgbClr val="002060"/>
                </a:solidFill>
                <a:latin typeface="Times New Roman" panose="02020603050405020304" pitchFamily="18" charset="0"/>
                <a:cs typeface="Times New Roman" panose="02020603050405020304" pitchFamily="18" charset="0"/>
              </a:rPr>
              <a:t>going concern</a:t>
            </a:r>
            <a:r>
              <a:rPr lang="en-US" sz="2400" dirty="0">
                <a:solidFill>
                  <a:srgbClr val="002060"/>
                </a:solidFill>
                <a:latin typeface="Times New Roman" panose="02020603050405020304" pitchFamily="18" charset="0"/>
                <a:cs typeface="Times New Roman" panose="02020603050405020304" pitchFamily="18" charset="0"/>
              </a:rPr>
              <a:t>, it is sold as a functioning operation.</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37111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225596" y="502270"/>
            <a:ext cx="10523220" cy="3858322"/>
          </a:xfrm>
        </p:spPr>
        <p:txBody>
          <a:bodyPr>
            <a:normAutofit/>
          </a:bodyPr>
          <a:lstStyle/>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depreciation – </a:t>
            </a:r>
            <a:r>
              <a:rPr lang="en-US" sz="2400" dirty="0" smtClean="0">
                <a:solidFill>
                  <a:srgbClr val="002060"/>
                </a:solidFill>
                <a:latin typeface="Times New Roman" panose="02020603050405020304" pitchFamily="18" charset="0"/>
                <a:cs typeface="Times New Roman" panose="02020603050405020304" pitchFamily="18" charset="0"/>
              </a:rPr>
              <a:t>the process of loosing value;</a:t>
            </a:r>
            <a:endParaRPr lang="en-US" sz="2400" b="1" dirty="0" smtClean="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amortization – </a:t>
            </a:r>
            <a:r>
              <a:rPr lang="en-US" sz="2400" dirty="0" smtClean="0">
                <a:solidFill>
                  <a:srgbClr val="002060"/>
                </a:solidFill>
                <a:latin typeface="Times New Roman" panose="02020603050405020304" pitchFamily="18" charset="0"/>
                <a:cs typeface="Times New Roman" panose="02020603050405020304" pitchFamily="18" charset="0"/>
              </a:rPr>
              <a:t>the process of reducing a cost or total in regular small amounts;</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charge – </a:t>
            </a:r>
            <a:r>
              <a:rPr lang="en-US" sz="2400" dirty="0" smtClean="0">
                <a:solidFill>
                  <a:srgbClr val="002060"/>
                </a:solidFill>
                <a:latin typeface="Times New Roman" panose="02020603050405020304" pitchFamily="18" charset="0"/>
                <a:cs typeface="Times New Roman" panose="02020603050405020304" pitchFamily="18" charset="0"/>
              </a:rPr>
              <a:t>to ask an amount of money for something, especially a service or activity;</a:t>
            </a:r>
          </a:p>
          <a:p>
            <a:pPr marL="0" indent="0" algn="just">
              <a:buNone/>
            </a:pPr>
            <a:r>
              <a:rPr lang="en-US" sz="2400" b="1" dirty="0" smtClean="0">
                <a:solidFill>
                  <a:srgbClr val="002060"/>
                </a:solidFill>
                <a:latin typeface="Times New Roman" panose="02020603050405020304" pitchFamily="18" charset="0"/>
                <a:cs typeface="Times New Roman" panose="02020603050405020304" pitchFamily="18" charset="0"/>
              </a:rPr>
              <a:t>book value – </a:t>
            </a:r>
            <a:r>
              <a:rPr lang="en-US" sz="2400" dirty="0" smtClean="0">
                <a:solidFill>
                  <a:srgbClr val="002060"/>
                </a:solidFill>
                <a:latin typeface="Times New Roman" panose="02020603050405020304" pitchFamily="18" charset="0"/>
                <a:cs typeface="Times New Roman" panose="02020603050405020304" pitchFamily="18" charset="0"/>
              </a:rPr>
              <a:t>the value a company gives to something it owns in its accounts, which could be more or less than its real value if sold</a:t>
            </a:r>
          </a:p>
        </p:txBody>
      </p:sp>
      <p:pic>
        <p:nvPicPr>
          <p:cNvPr id="2050" name="Picture 2" descr="https://marketbusinessnews.com/wp-content/uploads/2015/07/Depreciation-image-using-a-car-as-an-examp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0244" y="3436305"/>
            <a:ext cx="4131806" cy="292832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im0-tub-ru.yandex.net/i?id=7c2fc21fc0c07013f6c75927a184ead2&amp;n=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6450" y="3436305"/>
            <a:ext cx="4469285" cy="3062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60712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6226" y="174235"/>
            <a:ext cx="10386645" cy="3785652"/>
          </a:xfrm>
          <a:prstGeom prst="rect">
            <a:avLst/>
          </a:prstGeom>
        </p:spPr>
        <p:txBody>
          <a:bodyPr wrap="square">
            <a:spAutoFit/>
          </a:bodyPr>
          <a:lstStyle/>
          <a:p>
            <a:pPr algn="ctr"/>
            <a:r>
              <a:rPr lang="en-US" sz="2000" b="1" dirty="0">
                <a:solidFill>
                  <a:srgbClr val="002060"/>
                </a:solidFill>
                <a:latin typeface="Times New Roman" panose="02020603050405020304" pitchFamily="18" charset="0"/>
                <a:cs typeface="Times New Roman" panose="02020603050405020304" pitchFamily="18" charset="0"/>
              </a:rPr>
              <a:t>Depreciation</a:t>
            </a:r>
          </a:p>
          <a:p>
            <a:pPr algn="just"/>
            <a:r>
              <a:rPr lang="en-US" sz="2000" dirty="0">
                <a:solidFill>
                  <a:srgbClr val="002060"/>
                </a:solidFill>
                <a:latin typeface="Times New Roman" panose="02020603050405020304" pitchFamily="18" charset="0"/>
                <a:cs typeface="Times New Roman" panose="02020603050405020304" pitchFamily="18" charset="0"/>
              </a:rPr>
              <a:t>Joanna Cassidy is an accountant in a publishing company:</a:t>
            </a:r>
          </a:p>
          <a:p>
            <a:pPr algn="just"/>
            <a:r>
              <a:rPr lang="en-US" sz="2000" dirty="0">
                <a:solidFill>
                  <a:srgbClr val="002060"/>
                </a:solidFill>
                <a:latin typeface="Times New Roman" panose="02020603050405020304" pitchFamily="18" charset="0"/>
                <a:cs typeface="Times New Roman" panose="02020603050405020304" pitchFamily="18" charset="0"/>
              </a:rPr>
              <a:t>‘Assets, such as machinery and equipment, lose their value over time because they wear out, or are</a:t>
            </a:r>
          </a:p>
          <a:p>
            <a:pPr algn="just"/>
            <a:r>
              <a:rPr lang="en-US" sz="2000" dirty="0">
                <a:solidFill>
                  <a:srgbClr val="002060"/>
                </a:solidFill>
                <a:latin typeface="Times New Roman" panose="02020603050405020304" pitchFamily="18" charset="0"/>
                <a:cs typeface="Times New Roman" panose="02020603050405020304" pitchFamily="18" charset="0"/>
              </a:rPr>
              <a:t>no longer up to date. Amounts relating to this are </a:t>
            </a:r>
            <a:r>
              <a:rPr lang="en-US" sz="2000" b="1" dirty="0">
                <a:solidFill>
                  <a:srgbClr val="002060"/>
                </a:solidFill>
                <a:latin typeface="Times New Roman" panose="02020603050405020304" pitchFamily="18" charset="0"/>
                <a:cs typeface="Times New Roman" panose="02020603050405020304" pitchFamily="18" charset="0"/>
              </a:rPr>
              <a:t>depreciation </a:t>
            </a:r>
            <a:r>
              <a:rPr lang="en-US" sz="2000" dirty="0">
                <a:solidFill>
                  <a:srgbClr val="002060"/>
                </a:solidFill>
                <a:latin typeface="Times New Roman" panose="02020603050405020304" pitchFamily="18" charset="0"/>
                <a:cs typeface="Times New Roman" panose="02020603050405020304" pitchFamily="18" charset="0"/>
              </a:rPr>
              <a:t>or </a:t>
            </a:r>
            <a:r>
              <a:rPr lang="en-US" sz="2000" b="1" dirty="0">
                <a:solidFill>
                  <a:srgbClr val="002060"/>
                </a:solidFill>
                <a:latin typeface="Times New Roman" panose="02020603050405020304" pitchFamily="18" charset="0"/>
                <a:cs typeface="Times New Roman" panose="02020603050405020304" pitchFamily="18" charset="0"/>
              </a:rPr>
              <a:t>amortization </a:t>
            </a:r>
            <a:r>
              <a:rPr lang="en-US" sz="2000" dirty="0">
                <a:solidFill>
                  <a:srgbClr val="002060"/>
                </a:solidFill>
                <a:latin typeface="Times New Roman" panose="02020603050405020304" pitchFamily="18" charset="0"/>
                <a:cs typeface="Times New Roman" panose="02020603050405020304" pitchFamily="18" charset="0"/>
              </a:rPr>
              <a:t>(</a:t>
            </a:r>
            <a:r>
              <a:rPr lang="en-US" sz="2000" dirty="0" err="1">
                <a:solidFill>
                  <a:srgbClr val="002060"/>
                </a:solidFill>
                <a:latin typeface="Times New Roman" panose="02020603050405020304" pitchFamily="18" charset="0"/>
                <a:cs typeface="Times New Roman" panose="02020603050405020304" pitchFamily="18" charset="0"/>
              </a:rPr>
              <a:t>AmE</a:t>
            </a:r>
            <a:r>
              <a:rPr lang="en-US" sz="2000" dirty="0">
                <a:solidFill>
                  <a:srgbClr val="002060"/>
                </a:solidFill>
                <a:latin typeface="Times New Roman" panose="02020603050405020304" pitchFamily="18" charset="0"/>
                <a:cs typeface="Times New Roman" panose="02020603050405020304" pitchFamily="18" charset="0"/>
              </a:rPr>
              <a:t> mainly). For</a:t>
            </a:r>
          </a:p>
          <a:p>
            <a:pPr algn="just"/>
            <a:r>
              <a:rPr lang="en-US" sz="2000" dirty="0">
                <a:solidFill>
                  <a:srgbClr val="002060"/>
                </a:solidFill>
                <a:latin typeface="Times New Roman" panose="02020603050405020304" pitchFamily="18" charset="0"/>
                <a:cs typeface="Times New Roman" panose="02020603050405020304" pitchFamily="18" charset="0"/>
              </a:rPr>
              <a:t>example, when we buy new computers, we </a:t>
            </a:r>
            <a:r>
              <a:rPr lang="en-US" sz="2000" b="1" dirty="0">
                <a:solidFill>
                  <a:srgbClr val="002060"/>
                </a:solidFill>
                <a:latin typeface="Times New Roman" panose="02020603050405020304" pitchFamily="18" charset="0"/>
                <a:cs typeface="Times New Roman" panose="02020603050405020304" pitchFamily="18" charset="0"/>
              </a:rPr>
              <a:t>depreciate </a:t>
            </a:r>
            <a:r>
              <a:rPr lang="en-US" sz="2000" dirty="0">
                <a:solidFill>
                  <a:srgbClr val="002060"/>
                </a:solidFill>
                <a:latin typeface="Times New Roman" panose="02020603050405020304" pitchFamily="18" charset="0"/>
                <a:cs typeface="Times New Roman" panose="02020603050405020304" pitchFamily="18" charset="0"/>
              </a:rPr>
              <a:t>them or </a:t>
            </a:r>
            <a:r>
              <a:rPr lang="en-US" sz="2000" b="1" dirty="0">
                <a:solidFill>
                  <a:srgbClr val="002060"/>
                </a:solidFill>
                <a:latin typeface="Times New Roman" panose="02020603050405020304" pitchFamily="18" charset="0"/>
                <a:cs typeface="Times New Roman" panose="02020603050405020304" pitchFamily="18" charset="0"/>
              </a:rPr>
              <a:t>amortize </a:t>
            </a:r>
            <a:r>
              <a:rPr lang="en-US" sz="2000" dirty="0">
                <a:solidFill>
                  <a:srgbClr val="002060"/>
                </a:solidFill>
                <a:latin typeface="Times New Roman" panose="02020603050405020304" pitchFamily="18" charset="0"/>
                <a:cs typeface="Times New Roman" panose="02020603050405020304" pitchFamily="18" charset="0"/>
              </a:rPr>
              <a:t>(</a:t>
            </a:r>
            <a:r>
              <a:rPr lang="en-US" sz="2000" dirty="0" err="1">
                <a:solidFill>
                  <a:srgbClr val="002060"/>
                </a:solidFill>
                <a:latin typeface="Times New Roman" panose="02020603050405020304" pitchFamily="18" charset="0"/>
                <a:cs typeface="Times New Roman" panose="02020603050405020304" pitchFamily="18" charset="0"/>
              </a:rPr>
              <a:t>AmE</a:t>
            </a:r>
            <a:r>
              <a:rPr lang="en-US" sz="2000" dirty="0">
                <a:solidFill>
                  <a:srgbClr val="002060"/>
                </a:solidFill>
                <a:latin typeface="Times New Roman" panose="02020603050405020304" pitchFamily="18" charset="0"/>
                <a:cs typeface="Times New Roman" panose="02020603050405020304" pitchFamily="18" charset="0"/>
              </a:rPr>
              <a:t> mainly) them </a:t>
            </a:r>
            <a:r>
              <a:rPr lang="en-US" sz="2000" b="1" dirty="0">
                <a:solidFill>
                  <a:srgbClr val="002060"/>
                </a:solidFill>
                <a:latin typeface="Times New Roman" panose="02020603050405020304" pitchFamily="18" charset="0"/>
                <a:cs typeface="Times New Roman" panose="02020603050405020304" pitchFamily="18" charset="0"/>
              </a:rPr>
              <a:t>over </a:t>
            </a:r>
            <a:r>
              <a:rPr lang="en-US" sz="2000" dirty="0" smtClean="0">
                <a:solidFill>
                  <a:srgbClr val="002060"/>
                </a:solidFill>
                <a:latin typeface="Times New Roman" panose="02020603050405020304" pitchFamily="18" charset="0"/>
                <a:cs typeface="Times New Roman" panose="02020603050405020304" pitchFamily="18" charset="0"/>
              </a:rPr>
              <a:t>a</a:t>
            </a:r>
            <a:r>
              <a:rPr lang="uz-Cyrl-UZ" sz="2000" dirty="0" smtClean="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very </a:t>
            </a:r>
            <a:r>
              <a:rPr lang="en-US" sz="2000" dirty="0">
                <a:solidFill>
                  <a:srgbClr val="002060"/>
                </a:solidFill>
                <a:latin typeface="Times New Roman" panose="02020603050405020304" pitchFamily="18" charset="0"/>
                <a:cs typeface="Times New Roman" panose="02020603050405020304" pitchFamily="18" charset="0"/>
              </a:rPr>
              <a:t>short period, usually three years. A </a:t>
            </a:r>
            <a:r>
              <a:rPr lang="en-US" sz="2000" b="1" dirty="0">
                <a:solidFill>
                  <a:srgbClr val="002060"/>
                </a:solidFill>
                <a:latin typeface="Times New Roman" panose="02020603050405020304" pitchFamily="18" charset="0"/>
                <a:cs typeface="Times New Roman" panose="02020603050405020304" pitchFamily="18" charset="0"/>
              </a:rPr>
              <a:t>charge </a:t>
            </a:r>
            <a:r>
              <a:rPr lang="en-US" sz="2000" dirty="0">
                <a:solidFill>
                  <a:srgbClr val="002060"/>
                </a:solidFill>
                <a:latin typeface="Times New Roman" panose="02020603050405020304" pitchFamily="18" charset="0"/>
                <a:cs typeface="Times New Roman" panose="02020603050405020304" pitchFamily="18" charset="0"/>
              </a:rPr>
              <a:t>for this is shown in the financial records: the value </a:t>
            </a:r>
            <a:r>
              <a:rPr lang="en-US" sz="2000" dirty="0" smtClean="0">
                <a:solidFill>
                  <a:srgbClr val="002060"/>
                </a:solidFill>
                <a:latin typeface="Times New Roman" panose="02020603050405020304" pitchFamily="18" charset="0"/>
                <a:cs typeface="Times New Roman" panose="02020603050405020304" pitchFamily="18" charset="0"/>
              </a:rPr>
              <a:t>of</a:t>
            </a:r>
            <a:r>
              <a:rPr lang="uz-Cyrl-UZ" sz="2000" dirty="0" smtClean="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the </a:t>
            </a:r>
            <a:r>
              <a:rPr lang="en-US" sz="2000" dirty="0">
                <a:solidFill>
                  <a:srgbClr val="002060"/>
                </a:solidFill>
                <a:latin typeface="Times New Roman" panose="02020603050405020304" pitchFamily="18" charset="0"/>
                <a:cs typeface="Times New Roman" panose="02020603050405020304" pitchFamily="18" charset="0"/>
              </a:rPr>
              <a:t>equipment is reduced or </a:t>
            </a:r>
            <a:r>
              <a:rPr lang="en-US" sz="2000" b="1" dirty="0">
                <a:solidFill>
                  <a:srgbClr val="002060"/>
                </a:solidFill>
                <a:latin typeface="Times New Roman" panose="02020603050405020304" pitchFamily="18" charset="0"/>
                <a:cs typeface="Times New Roman" panose="02020603050405020304" pitchFamily="18" charset="0"/>
              </a:rPr>
              <a:t>written down </a:t>
            </a:r>
            <a:r>
              <a:rPr lang="en-US" sz="2000" dirty="0">
                <a:solidFill>
                  <a:srgbClr val="002060"/>
                </a:solidFill>
                <a:latin typeface="Times New Roman" panose="02020603050405020304" pitchFamily="18" charset="0"/>
                <a:cs typeface="Times New Roman" panose="02020603050405020304" pitchFamily="18" charset="0"/>
              </a:rPr>
              <a:t>each year over that period. It is then </a:t>
            </a:r>
            <a:r>
              <a:rPr lang="en-US" sz="2000" b="1" dirty="0">
                <a:solidFill>
                  <a:srgbClr val="002060"/>
                </a:solidFill>
                <a:latin typeface="Times New Roman" panose="02020603050405020304" pitchFamily="18" charset="0"/>
                <a:cs typeface="Times New Roman" panose="02020603050405020304" pitchFamily="18" charset="0"/>
              </a:rPr>
              <a:t>written off</a:t>
            </a:r>
          </a:p>
          <a:p>
            <a:pPr algn="just"/>
            <a:r>
              <a:rPr lang="en-US" sz="2000" dirty="0">
                <a:solidFill>
                  <a:srgbClr val="002060"/>
                </a:solidFill>
                <a:latin typeface="Times New Roman" panose="02020603050405020304" pitchFamily="18" charset="0"/>
                <a:cs typeface="Times New Roman" panose="02020603050405020304" pitchFamily="18" charset="0"/>
              </a:rPr>
              <a:t>completely – shown as having no value at all – at the </a:t>
            </a:r>
            <a:r>
              <a:rPr lang="en-US" sz="2000" dirty="0" smtClean="0">
                <a:solidFill>
                  <a:srgbClr val="002060"/>
                </a:solidFill>
                <a:latin typeface="Times New Roman" panose="02020603050405020304" pitchFamily="18" charset="0"/>
                <a:cs typeface="Times New Roman" panose="02020603050405020304" pitchFamily="18" charset="0"/>
              </a:rPr>
              <a:t>end. </a:t>
            </a:r>
            <a:r>
              <a:rPr lang="en-US" sz="2000" dirty="0">
                <a:solidFill>
                  <a:srgbClr val="002060"/>
                </a:solidFill>
                <a:latin typeface="Times New Roman" panose="02020603050405020304" pitchFamily="18" charset="0"/>
                <a:cs typeface="Times New Roman" panose="02020603050405020304" pitchFamily="18" charset="0"/>
              </a:rPr>
              <a:t>This is a </a:t>
            </a:r>
            <a:r>
              <a:rPr lang="en-US" sz="2000" b="1" dirty="0">
                <a:solidFill>
                  <a:srgbClr val="002060"/>
                </a:solidFill>
                <a:latin typeface="Times New Roman" panose="02020603050405020304" pitchFamily="18" charset="0"/>
                <a:cs typeface="Times New Roman" panose="02020603050405020304" pitchFamily="18" charset="0"/>
              </a:rPr>
              <a:t>write-off</a:t>
            </a:r>
            <a:r>
              <a:rPr lang="en-US" sz="2000" dirty="0">
                <a:solidFill>
                  <a:srgbClr val="002060"/>
                </a:solidFill>
                <a:latin typeface="Times New Roman" panose="02020603050405020304" pitchFamily="18" charset="0"/>
                <a:cs typeface="Times New Roman" panose="02020603050405020304" pitchFamily="18" charset="0"/>
              </a:rPr>
              <a:t>.</a:t>
            </a:r>
          </a:p>
          <a:p>
            <a:pPr algn="just"/>
            <a:r>
              <a:rPr lang="en-US" sz="2000" dirty="0">
                <a:solidFill>
                  <a:srgbClr val="002060"/>
                </a:solidFill>
                <a:latin typeface="Times New Roman" panose="02020603050405020304" pitchFamily="18" charset="0"/>
                <a:cs typeface="Times New Roman" panose="02020603050405020304" pitchFamily="18" charset="0"/>
              </a:rPr>
              <a:t>‘The value of an asset at a particular time as shown in a company’s accounts is its </a:t>
            </a:r>
            <a:r>
              <a:rPr lang="en-US" sz="2000" b="1" dirty="0">
                <a:solidFill>
                  <a:srgbClr val="002060"/>
                </a:solidFill>
                <a:latin typeface="Times New Roman" panose="02020603050405020304" pitchFamily="18" charset="0"/>
                <a:cs typeface="Times New Roman" panose="02020603050405020304" pitchFamily="18" charset="0"/>
              </a:rPr>
              <a:t>book value</a:t>
            </a:r>
            <a:r>
              <a:rPr lang="en-US" sz="2000" dirty="0">
                <a:solidFill>
                  <a:srgbClr val="002060"/>
                </a:solidFill>
                <a:latin typeface="Times New Roman" panose="02020603050405020304" pitchFamily="18" charset="0"/>
                <a:cs typeface="Times New Roman" panose="02020603050405020304" pitchFamily="18" charset="0"/>
              </a:rPr>
              <a:t>. This</a:t>
            </a:r>
          </a:p>
          <a:p>
            <a:pPr algn="just"/>
            <a:r>
              <a:rPr lang="en-US" sz="2000" dirty="0">
                <a:solidFill>
                  <a:srgbClr val="002060"/>
                </a:solidFill>
                <a:latin typeface="Times New Roman" panose="02020603050405020304" pitchFamily="18" charset="0"/>
                <a:cs typeface="Times New Roman" panose="02020603050405020304" pitchFamily="18" charset="0"/>
              </a:rPr>
              <a:t>may or may not be the amount that it could be sold for. For example, land may be worth more than</a:t>
            </a:r>
          </a:p>
          <a:p>
            <a:pPr algn="just"/>
            <a:r>
              <a:rPr lang="en-US" sz="2000" dirty="0">
                <a:solidFill>
                  <a:srgbClr val="002060"/>
                </a:solidFill>
                <a:latin typeface="Times New Roman" panose="02020603050405020304" pitchFamily="18" charset="0"/>
                <a:cs typeface="Times New Roman" panose="02020603050405020304" pitchFamily="18" charset="0"/>
              </a:rPr>
              <a:t>shown, because it has increased in value. But our computers could probably only be sold for less</a:t>
            </a:r>
          </a:p>
          <a:p>
            <a:pPr algn="just"/>
            <a:r>
              <a:rPr lang="en-US" sz="2000" dirty="0">
                <a:solidFill>
                  <a:srgbClr val="002060"/>
                </a:solidFill>
                <a:latin typeface="Times New Roman" panose="02020603050405020304" pitchFamily="18" charset="0"/>
                <a:cs typeface="Times New Roman" panose="02020603050405020304" pitchFamily="18" charset="0"/>
              </a:rPr>
              <a:t>than book value.’</a:t>
            </a:r>
            <a:endParaRPr lang="ru-RU" sz="2000" dirty="0">
              <a:solidFill>
                <a:srgbClr val="002060"/>
              </a:solidFill>
              <a:latin typeface="Times New Roman" panose="02020603050405020304" pitchFamily="18" charset="0"/>
              <a:cs typeface="Times New Roman" panose="02020603050405020304" pitchFamily="18" charset="0"/>
            </a:endParaRPr>
          </a:p>
        </p:txBody>
      </p:sp>
      <p:pic>
        <p:nvPicPr>
          <p:cNvPr id="7170" name="Picture 2" descr="How To Calculate Depreciation Of Assets (Depreciation formu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275" y="3959887"/>
            <a:ext cx="4213225" cy="2811343"/>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Amortized Loan - What is Loan Amortization | IDFC FIRST Ban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4524" y="3959887"/>
            <a:ext cx="5193323" cy="2811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93220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118533" y="304799"/>
            <a:ext cx="6429930" cy="6316134"/>
          </a:xfrm>
        </p:spPr>
        <p:txBody>
          <a:bodyPr>
            <a:normAutofit fontScale="92500"/>
          </a:bodyPr>
          <a:lstStyle/>
          <a:p>
            <a:pPr marL="0" indent="0" algn="ctr">
              <a:buNone/>
            </a:pPr>
            <a:r>
              <a:rPr lang="en-US" sz="2800" b="1" dirty="0" smtClean="0">
                <a:solidFill>
                  <a:srgbClr val="002060"/>
                </a:solidFill>
                <a:latin typeface="Times New Roman" panose="02020603050405020304" pitchFamily="18" charset="0"/>
                <a:cs typeface="Times New Roman" panose="02020603050405020304" pitchFamily="18" charset="0"/>
              </a:rPr>
              <a:t>Negative amortization</a:t>
            </a:r>
          </a:p>
          <a:p>
            <a:pPr marL="0" indent="0" algn="just">
              <a:buNone/>
            </a:pPr>
            <a:r>
              <a:rPr lang="en-US" sz="2400" dirty="0" smtClean="0">
                <a:solidFill>
                  <a:srgbClr val="002060"/>
                </a:solidFill>
                <a:latin typeface="Times New Roman" panose="02020603050405020304" pitchFamily="18" charset="0"/>
                <a:cs typeface="Times New Roman" panose="02020603050405020304" pitchFamily="18" charset="0"/>
              </a:rPr>
              <a:t>In a regular amortization loan, the borrower makes the monthly mortgage payment including principal and interest. </a:t>
            </a:r>
          </a:p>
          <a:p>
            <a:pPr marL="0" indent="0" algn="just">
              <a:buNone/>
            </a:pPr>
            <a:r>
              <a:rPr lang="en-US" sz="2400" dirty="0" smtClean="0">
                <a:solidFill>
                  <a:srgbClr val="002060"/>
                </a:solidFill>
                <a:latin typeface="Times New Roman" panose="02020603050405020304" pitchFamily="18" charset="0"/>
                <a:cs typeface="Times New Roman" panose="02020603050405020304" pitchFamily="18" charset="0"/>
              </a:rPr>
              <a:t>With every payment made the principal balance goes down and eventually the mortgage is paid off over the tenure of the loan. </a:t>
            </a:r>
          </a:p>
          <a:p>
            <a:pPr marL="0" indent="0" algn="just">
              <a:buNone/>
            </a:pPr>
            <a:r>
              <a:rPr lang="en-US" sz="2400" dirty="0" smtClean="0">
                <a:solidFill>
                  <a:srgbClr val="002060"/>
                </a:solidFill>
                <a:latin typeface="Times New Roman" panose="02020603050405020304" pitchFamily="18" charset="0"/>
                <a:cs typeface="Times New Roman" panose="02020603050405020304" pitchFamily="18" charset="0"/>
              </a:rPr>
              <a:t>However, in a negative amortization loan, the principal amount or the original borrowed amount goes up.</a:t>
            </a:r>
          </a:p>
          <a:p>
            <a:pPr marL="0" indent="0" algn="just">
              <a:buNone/>
            </a:pPr>
            <a:r>
              <a:rPr lang="en-US" sz="2400" dirty="0" smtClean="0">
                <a:solidFill>
                  <a:srgbClr val="002060"/>
                </a:solidFill>
                <a:latin typeface="Times New Roman" panose="02020603050405020304" pitchFamily="18" charset="0"/>
                <a:cs typeface="Times New Roman" panose="02020603050405020304" pitchFamily="18" charset="0"/>
              </a:rPr>
              <a:t>For many borrowers, this type of mortgage could be the only option left before they could figure out a way to get around and be current on the loan. </a:t>
            </a:r>
          </a:p>
          <a:p>
            <a:pPr marL="0" indent="0" algn="just">
              <a:buNone/>
            </a:pPr>
            <a:r>
              <a:rPr lang="en-US" sz="2400" dirty="0" smtClean="0">
                <a:solidFill>
                  <a:srgbClr val="002060"/>
                </a:solidFill>
                <a:latin typeface="Times New Roman" panose="02020603050405020304" pitchFamily="18" charset="0"/>
                <a:cs typeface="Times New Roman" panose="02020603050405020304" pitchFamily="18" charset="0"/>
              </a:rPr>
              <a:t>However, you need to check all your options before getting into a negative amortization mortgage as it could prove very costly in the long run. </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5" name="Объект 4"/>
          <p:cNvSpPr>
            <a:spLocks noGrp="1"/>
          </p:cNvSpPr>
          <p:nvPr>
            <p:ph sz="half" idx="2"/>
          </p:nvPr>
        </p:nvSpPr>
        <p:spPr>
          <a:xfrm>
            <a:off x="5089969" y="609601"/>
            <a:ext cx="5188563" cy="5431762"/>
          </a:xfrm>
        </p:spPr>
        <p:txBody>
          <a:bodyPr>
            <a:normAutofit fontScale="92500"/>
          </a:bodyPr>
          <a:lstStyle/>
          <a:p>
            <a:pPr marL="0" indent="0">
              <a:buNone/>
            </a:pPr>
            <a:r>
              <a:rPr lang="en-US" dirty="0"/>
              <a:t/>
            </a:r>
            <a:br>
              <a:rPr lang="en-US" dirty="0"/>
            </a:br>
            <a:r>
              <a:rPr lang="en-US" b="1" dirty="0">
                <a:hlinkClick r:id="rId2"/>
              </a:rPr>
              <a:t/>
            </a:r>
            <a:br>
              <a:rPr lang="en-US" b="1" dirty="0">
                <a:hlinkClick r:id="rId2"/>
              </a:rPr>
            </a:br>
            <a:endParaRPr lang="ru-RU" dirty="0"/>
          </a:p>
        </p:txBody>
      </p:sp>
      <p:pic>
        <p:nvPicPr>
          <p:cNvPr id="6" name="Picture 2" descr="What Is Negative Amortization?: Understand Its Pros and C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1816795"/>
            <a:ext cx="5123835" cy="3017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9193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20134" y="128589"/>
            <a:ext cx="5858934" cy="6458478"/>
          </a:xfrm>
        </p:spPr>
        <p:txBody>
          <a:bodyPr>
            <a:normAutofit/>
          </a:bodyPr>
          <a:lstStyle/>
          <a:p>
            <a:pPr marL="0" indent="0" algn="ctr">
              <a:buNone/>
            </a:pPr>
            <a:r>
              <a:rPr lang="en-US" sz="2800" b="1" dirty="0" smtClean="0">
                <a:solidFill>
                  <a:srgbClr val="002060"/>
                </a:solidFill>
                <a:latin typeface="Times New Roman" panose="02020603050405020304" pitchFamily="18" charset="0"/>
                <a:cs typeface="Times New Roman" panose="02020603050405020304" pitchFamily="18" charset="0"/>
              </a:rPr>
              <a:t>Liabilities</a:t>
            </a:r>
          </a:p>
          <a:p>
            <a:pPr marL="0" indent="0" algn="just">
              <a:spcBef>
                <a:spcPts val="0"/>
              </a:spcBef>
              <a:buNone/>
            </a:pPr>
            <a:r>
              <a:rPr lang="en-US" sz="2400" dirty="0" smtClean="0">
                <a:solidFill>
                  <a:srgbClr val="002060"/>
                </a:solidFill>
                <a:latin typeface="Times New Roman" panose="02020603050405020304" pitchFamily="18" charset="0"/>
                <a:cs typeface="Times New Roman" panose="02020603050405020304" pitchFamily="18" charset="0"/>
              </a:rPr>
              <a:t>A </a:t>
            </a:r>
            <a:r>
              <a:rPr lang="en-US" sz="2400" dirty="0">
                <a:solidFill>
                  <a:srgbClr val="002060"/>
                </a:solidFill>
                <a:latin typeface="Times New Roman" panose="02020603050405020304" pitchFamily="18" charset="0"/>
                <a:cs typeface="Times New Roman" panose="02020603050405020304" pitchFamily="18" charset="0"/>
              </a:rPr>
              <a:t>company’s liabilities are its debts to suppliers, lenders, the tax authorities, etc</a:t>
            </a:r>
            <a:r>
              <a:rPr lang="en-US" sz="2400" dirty="0" smtClean="0">
                <a:solidFill>
                  <a:srgbClr val="002060"/>
                </a:solidFill>
                <a:latin typeface="Times New Roman" panose="02020603050405020304" pitchFamily="18" charset="0"/>
                <a:cs typeface="Times New Roman" panose="02020603050405020304" pitchFamily="18" charset="0"/>
              </a:rPr>
              <a:t>.</a:t>
            </a: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In general, a liability is an obligation between one party and another not yet completed or paid for. In the world of accounting, a financial liability is also an obligation but is more defined by previous business transactions, events, sales, exchange of </a:t>
            </a:r>
            <a:r>
              <a:rPr lang="en-US" sz="2400" dirty="0" smtClean="0">
                <a:solidFill>
                  <a:srgbClr val="002060"/>
                </a:solidFill>
                <a:latin typeface="Times New Roman" panose="02020603050405020304" pitchFamily="18" charset="0"/>
                <a:cs typeface="Times New Roman" panose="02020603050405020304" pitchFamily="18" charset="0"/>
              </a:rPr>
              <a:t>assets</a:t>
            </a:r>
            <a:r>
              <a:rPr lang="en-US" sz="2400" dirty="0">
                <a:solidFill>
                  <a:srgbClr val="002060"/>
                </a:solidFill>
                <a:latin typeface="Times New Roman" panose="02020603050405020304" pitchFamily="18" charset="0"/>
                <a:cs typeface="Times New Roman" panose="02020603050405020304" pitchFamily="18" charset="0"/>
              </a:rPr>
              <a:t> or services, or anything that would provide economic benefit at a later date. Current liabilities are usually considered short-term (expected to be concluded in 12 months or less) and non-current liabilities are long-term (12 months or greater</a:t>
            </a:r>
            <a:r>
              <a:rPr lang="en-US" sz="2400" dirty="0" smtClean="0">
                <a:solidFill>
                  <a:srgbClr val="002060"/>
                </a:solidFill>
                <a:latin typeface="Times New Roman" panose="02020603050405020304" pitchFamily="18" charset="0"/>
                <a:cs typeface="Times New Roman" panose="02020603050405020304" pitchFamily="18" charset="0"/>
              </a:rPr>
              <a:t>).</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9218" name="Picture 2" descr="Liability Meaning | Liability Definition | Liabilities Mea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0776" y="595841"/>
            <a:ext cx="5483224" cy="5483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43010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8584" y="443240"/>
            <a:ext cx="5906965" cy="1582410"/>
          </a:xfrm>
        </p:spPr>
        <p:txBody>
          <a:bodyPr>
            <a:noAutofit/>
          </a:bodyPr>
          <a:lstStyle/>
          <a:p>
            <a:pPr algn="just"/>
            <a:r>
              <a:rPr lang="en-US" sz="2400" b="1" dirty="0" smtClean="0">
                <a:solidFill>
                  <a:srgbClr val="002060"/>
                </a:solidFill>
                <a:latin typeface="Times New Roman" panose="02020603050405020304" pitchFamily="18" charset="0"/>
                <a:cs typeface="Times New Roman" panose="02020603050405020304" pitchFamily="18" charset="0"/>
              </a:rPr>
              <a:t>  </a:t>
            </a:r>
            <a:br>
              <a:rPr lang="en-US" sz="2400" b="1" dirty="0" smtClean="0">
                <a:solidFill>
                  <a:srgbClr val="002060"/>
                </a:solidFill>
                <a:latin typeface="Times New Roman" panose="02020603050405020304" pitchFamily="18" charset="0"/>
                <a:cs typeface="Times New Roman" panose="02020603050405020304" pitchFamily="18" charset="0"/>
              </a:rPr>
            </a:b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
            </a:r>
            <a:br>
              <a:rPr lang="en-US" sz="2400" b="1" dirty="0">
                <a:solidFill>
                  <a:srgbClr val="002060"/>
                </a:solidFill>
                <a:latin typeface="Times New Roman" panose="02020603050405020304" pitchFamily="18" charset="0"/>
                <a:cs typeface="Times New Roman" panose="02020603050405020304" pitchFamily="18" charset="0"/>
              </a:rPr>
            </a:br>
            <a:r>
              <a:rPr lang="en-US" sz="2400" dirty="0">
                <a:solidFill>
                  <a:srgbClr val="002060"/>
                </a:solidFill>
                <a:latin typeface="Times New Roman" panose="02020603050405020304" pitchFamily="18" charset="0"/>
                <a:cs typeface="Times New Roman" panose="02020603050405020304" pitchFamily="18" charset="0"/>
              </a:rPr>
              <a:t>The term balance sheet refers to a financial statement that reports a company's assets, liabilities, and shareholder equity at a specific point in time. Balance sheets provide the basis for computing rates of return for investors and evaluating a company's </a:t>
            </a:r>
            <a:r>
              <a:rPr lang="en-US" sz="2400" dirty="0" smtClean="0">
                <a:solidFill>
                  <a:srgbClr val="002060"/>
                </a:solidFill>
                <a:latin typeface="Times New Roman" panose="02020603050405020304" pitchFamily="18" charset="0"/>
                <a:cs typeface="Times New Roman" panose="02020603050405020304" pitchFamily="18" charset="0"/>
              </a:rPr>
              <a:t>capital structure.</a:t>
            </a:r>
            <a:r>
              <a:rPr lang="en-US" sz="2400" dirty="0">
                <a:solidFill>
                  <a:srgbClr val="002060"/>
                </a:solidFill>
                <a:latin typeface="Times New Roman" panose="02020603050405020304" pitchFamily="18" charset="0"/>
                <a:cs typeface="Times New Roman" panose="02020603050405020304" pitchFamily="18" charset="0"/>
              </a:rPr>
              <a:t/>
            </a:r>
            <a:br>
              <a:rPr lang="en-US" sz="2400" dirty="0">
                <a:solidFill>
                  <a:srgbClr val="002060"/>
                </a:solidFill>
                <a:latin typeface="Times New Roman" panose="02020603050405020304" pitchFamily="18" charset="0"/>
                <a:cs typeface="Times New Roman" panose="02020603050405020304" pitchFamily="18" charset="0"/>
              </a:rPr>
            </a:br>
            <a:r>
              <a:rPr lang="en-US" sz="2400" dirty="0">
                <a:solidFill>
                  <a:srgbClr val="002060"/>
                </a:solidFill>
                <a:latin typeface="Times New Roman" panose="02020603050405020304" pitchFamily="18" charset="0"/>
                <a:cs typeface="Times New Roman" panose="02020603050405020304" pitchFamily="18" charset="0"/>
              </a:rPr>
              <a:t>In short, the balance sheet is a </a:t>
            </a:r>
            <a:r>
              <a:rPr lang="en-US" sz="2400" dirty="0" smtClean="0">
                <a:solidFill>
                  <a:srgbClr val="002060"/>
                </a:solidFill>
                <a:latin typeface="Times New Roman" panose="02020603050405020304" pitchFamily="18" charset="0"/>
                <a:cs typeface="Times New Roman" panose="02020603050405020304" pitchFamily="18" charset="0"/>
              </a:rPr>
              <a:t>financial statement</a:t>
            </a:r>
            <a:r>
              <a:rPr lang="en-US" sz="2400" dirty="0">
                <a:solidFill>
                  <a:srgbClr val="002060"/>
                </a:solidFill>
                <a:latin typeface="Times New Roman" panose="02020603050405020304" pitchFamily="18" charset="0"/>
                <a:cs typeface="Times New Roman" panose="02020603050405020304" pitchFamily="18" charset="0"/>
              </a:rPr>
              <a:t> that provides a snapshot of what a company owns and owes, as well as the amount invested by shareholders. Balance sheets can be used with other important financial statements to conduct fundamental analysis or calculate financial ratios</a:t>
            </a:r>
            <a:r>
              <a:rPr lang="en-US" sz="2400" dirty="0" smtClean="0">
                <a:solidFill>
                  <a:srgbClr val="002060"/>
                </a:solidFill>
                <a:latin typeface="Times New Roman" panose="02020603050405020304" pitchFamily="18" charset="0"/>
                <a:cs typeface="Times New Roman" panose="02020603050405020304" pitchFamily="18" charset="0"/>
              </a:rPr>
              <a:t>.</a:t>
            </a:r>
            <a:br>
              <a:rPr lang="en-US" sz="2400" dirty="0" smtClean="0">
                <a:solidFill>
                  <a:srgbClr val="002060"/>
                </a:solidFill>
                <a:latin typeface="Times New Roman" panose="02020603050405020304" pitchFamily="18" charset="0"/>
                <a:cs typeface="Times New Roman" panose="02020603050405020304" pitchFamily="18" charset="0"/>
              </a:rPr>
            </a:b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
            </a:r>
            <a:br>
              <a:rPr lang="en-US" sz="2400" dirty="0">
                <a:solidFill>
                  <a:srgbClr val="002060"/>
                </a:solidFill>
                <a:latin typeface="Times New Roman" panose="02020603050405020304" pitchFamily="18" charset="0"/>
                <a:cs typeface="Times New Roman" panose="02020603050405020304" pitchFamily="18" charset="0"/>
              </a:rPr>
            </a:br>
            <a:endParaRPr lang="ru-RU" sz="2400" dirty="0">
              <a:solidFill>
                <a:srgbClr val="002060"/>
              </a:solidFill>
              <a:latin typeface="Times New Roman" panose="02020603050405020304" pitchFamily="18" charset="0"/>
              <a:cs typeface="Times New Roman" panose="02020603050405020304" pitchFamily="18" charset="0"/>
            </a:endParaRPr>
          </a:p>
        </p:txBody>
      </p:sp>
      <p:pic>
        <p:nvPicPr>
          <p:cNvPr id="6146" name="Picture 2" descr="Balance Sheet: Explanation, Components, and Example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558910" y="1122925"/>
            <a:ext cx="5140721" cy="5043477"/>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57250" y="443240"/>
            <a:ext cx="4610100" cy="523220"/>
          </a:xfrm>
          <a:prstGeom prst="rect">
            <a:avLst/>
          </a:prstGeom>
        </p:spPr>
        <p:txBody>
          <a:bodyPr wrap="square">
            <a:spAutoFit/>
          </a:bodyPr>
          <a:lstStyle/>
          <a:p>
            <a:r>
              <a:rPr lang="en-US" sz="2800" b="1" dirty="0">
                <a:solidFill>
                  <a:srgbClr val="002060"/>
                </a:solidFill>
                <a:latin typeface="Times New Roman" panose="02020603050405020304" pitchFamily="18" charset="0"/>
                <a:cs typeface="Times New Roman" panose="02020603050405020304" pitchFamily="18" charset="0"/>
              </a:rPr>
              <a:t>What Is a Balance Sheet?</a:t>
            </a:r>
            <a:endParaRPr lang="en-US" sz="2800" b="1" i="0" dirty="0">
              <a:solidFill>
                <a:srgbClr val="00206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6813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4 Balance Sheet Problems and How to Prevent Th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375" y="517282"/>
            <a:ext cx="7953375" cy="5715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06478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34735" y="690808"/>
            <a:ext cx="6191250" cy="5859461"/>
          </a:xfrm>
        </p:spPr>
        <p:txBody>
          <a:bodyPr>
            <a:normAutofit/>
          </a:bodyPr>
          <a:lstStyle/>
          <a:p>
            <a:pPr marL="0" indent="0" algn="ctr">
              <a:buNone/>
            </a:pPr>
            <a:r>
              <a:rPr lang="en-US" sz="2800" b="1" dirty="0">
                <a:solidFill>
                  <a:srgbClr val="002060"/>
                </a:solidFill>
                <a:latin typeface="Times New Roman" panose="02020603050405020304" pitchFamily="18" charset="0"/>
                <a:cs typeface="Times New Roman" panose="02020603050405020304" pitchFamily="18" charset="0"/>
              </a:rPr>
              <a:t>What is omitted transaction</a:t>
            </a:r>
            <a:r>
              <a:rPr lang="en-US" sz="2800" b="1" dirty="0" smtClean="0">
                <a:solidFill>
                  <a:srgbClr val="002060"/>
                </a:solidFill>
                <a:latin typeface="Times New Roman" panose="02020603050405020304" pitchFamily="18" charset="0"/>
                <a:cs typeface="Times New Roman" panose="02020603050405020304" pitchFamily="18" charset="0"/>
              </a:rPr>
              <a:t>?</a:t>
            </a:r>
            <a:endParaRPr lang="ru-RU" sz="2800" b="1" dirty="0" smtClean="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000" dirty="0" smtClean="0">
                <a:solidFill>
                  <a:srgbClr val="002060"/>
                </a:solidFill>
                <a:latin typeface="Times New Roman" panose="02020603050405020304" pitchFamily="18" charset="0"/>
                <a:cs typeface="Times New Roman" panose="02020603050405020304" pitchFamily="18" charset="0"/>
              </a:rPr>
              <a:t>Again</a:t>
            </a:r>
            <a:r>
              <a:rPr lang="en-US" sz="2000" dirty="0">
                <a:solidFill>
                  <a:srgbClr val="002060"/>
                </a:solidFill>
                <a:latin typeface="Times New Roman" panose="02020603050405020304" pitchFamily="18" charset="0"/>
                <a:cs typeface="Times New Roman" panose="02020603050405020304" pitchFamily="18" charset="0"/>
              </a:rPr>
              <a:t>, depending on how many transactions your business does daily, weekly, and monthly, a large volume of transactions can be entered onto a balance sheet. </a:t>
            </a:r>
            <a:r>
              <a:rPr lang="en-US" sz="2000" b="1" dirty="0">
                <a:solidFill>
                  <a:srgbClr val="002060"/>
                </a:solidFill>
                <a:latin typeface="Times New Roman" panose="02020603050405020304" pitchFamily="18" charset="0"/>
                <a:cs typeface="Times New Roman" panose="02020603050405020304" pitchFamily="18" charset="0"/>
              </a:rPr>
              <a:t>Accountants</a:t>
            </a:r>
            <a:r>
              <a:rPr lang="en-US" sz="2000" dirty="0">
                <a:solidFill>
                  <a:srgbClr val="002060"/>
                </a:solidFill>
                <a:latin typeface="Times New Roman" panose="02020603050405020304" pitchFamily="18" charset="0"/>
                <a:cs typeface="Times New Roman" panose="02020603050405020304" pitchFamily="18" charset="0"/>
              </a:rPr>
              <a:t> can overlook transactions or forget to enter transactions into the business balance sheet. Even one missing transaction can throw the entire balance sheet off and can cause </a:t>
            </a:r>
            <a:r>
              <a:rPr lang="en-US" sz="2000" b="1" dirty="0">
                <a:solidFill>
                  <a:srgbClr val="002060"/>
                </a:solidFill>
                <a:latin typeface="Times New Roman" panose="02020603050405020304" pitchFamily="18" charset="0"/>
                <a:cs typeface="Times New Roman" panose="02020603050405020304" pitchFamily="18" charset="0"/>
              </a:rPr>
              <a:t>major issues</a:t>
            </a:r>
            <a:r>
              <a:rPr lang="en-US" sz="2000" dirty="0">
                <a:solidFill>
                  <a:srgbClr val="002060"/>
                </a:solidFill>
                <a:latin typeface="Times New Roman" panose="02020603050405020304" pitchFamily="18" charset="0"/>
                <a:cs typeface="Times New Roman" panose="02020603050405020304" pitchFamily="18" charset="0"/>
              </a:rPr>
              <a:t>. Considering your transactions, including expenses, supplies, cash flow, and inventory, are all put into the balance sheet as transactions happen. It can be easy to figure out what is omitted.</a:t>
            </a:r>
          </a:p>
          <a:p>
            <a:pPr marL="0" indent="0" algn="just">
              <a:buNone/>
            </a:pPr>
            <a:r>
              <a:rPr lang="en-US" sz="2000" dirty="0">
                <a:solidFill>
                  <a:srgbClr val="002060"/>
                </a:solidFill>
                <a:latin typeface="Times New Roman" panose="02020603050405020304" pitchFamily="18" charset="0"/>
                <a:cs typeface="Times New Roman" panose="02020603050405020304" pitchFamily="18" charset="0"/>
              </a:rPr>
              <a:t>While mistakes happen, it can be costly and</a:t>
            </a:r>
            <a:r>
              <a:rPr lang="en-US" sz="2000" b="1" dirty="0">
                <a:solidFill>
                  <a:srgbClr val="002060"/>
                </a:solidFill>
                <a:latin typeface="Times New Roman" panose="02020603050405020304" pitchFamily="18" charset="0"/>
                <a:cs typeface="Times New Roman" panose="02020603050405020304" pitchFamily="18" charset="0"/>
              </a:rPr>
              <a:t> time-consuming</a:t>
            </a:r>
            <a:r>
              <a:rPr lang="en-US" sz="2000" dirty="0">
                <a:solidFill>
                  <a:srgbClr val="002060"/>
                </a:solidFill>
                <a:latin typeface="Times New Roman" panose="02020603050405020304" pitchFamily="18" charset="0"/>
                <a:cs typeface="Times New Roman" panose="02020603050405020304" pitchFamily="18" charset="0"/>
              </a:rPr>
              <a:t> to correct the error. The best way to handle it is to make sure you or your accountant enters every transaction as soon as it occurs and doesn’t accumulate them throughout the day and enter them all at once.</a:t>
            </a:r>
          </a:p>
        </p:txBody>
      </p:sp>
      <p:pic>
        <p:nvPicPr>
          <p:cNvPr id="2052" name="Picture 4" descr="AAT Level 3 Accounts Preparation. - ppt downlo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506659"/>
            <a:ext cx="4999566" cy="374967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9987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42900" y="666750"/>
            <a:ext cx="6210300" cy="5905499"/>
          </a:xfrm>
        </p:spPr>
        <p:txBody>
          <a:bodyPr>
            <a:normAutofit/>
          </a:bodyPr>
          <a:lstStyle/>
          <a:p>
            <a:pPr marL="0" indent="0" algn="ctr">
              <a:buNone/>
            </a:pPr>
            <a:r>
              <a:rPr lang="en-US" sz="2800" b="1" dirty="0">
                <a:solidFill>
                  <a:srgbClr val="002060"/>
                </a:solidFill>
                <a:latin typeface="Times New Roman" panose="02020603050405020304" pitchFamily="18" charset="0"/>
                <a:cs typeface="Times New Roman" panose="02020603050405020304" pitchFamily="18" charset="0"/>
              </a:rPr>
              <a:t>Incorrect data </a:t>
            </a:r>
            <a:r>
              <a:rPr lang="en-US" sz="2800" b="1" dirty="0" smtClean="0">
                <a:solidFill>
                  <a:srgbClr val="002060"/>
                </a:solidFill>
                <a:latin typeface="Times New Roman" panose="02020603050405020304" pitchFamily="18" charset="0"/>
                <a:cs typeface="Times New Roman" panose="02020603050405020304" pitchFamily="18" charset="0"/>
              </a:rPr>
              <a:t>classification</a:t>
            </a:r>
            <a:endParaRPr lang="ru-RU" sz="2800" b="1" dirty="0" smtClean="0">
              <a:solidFill>
                <a:srgbClr val="002060"/>
              </a:solidFill>
              <a:latin typeface="Times New Roman" panose="02020603050405020304" pitchFamily="18" charset="0"/>
              <a:cs typeface="Times New Roman" panose="02020603050405020304" pitchFamily="18" charset="0"/>
            </a:endParaRPr>
          </a:p>
          <a:p>
            <a:pPr marL="0" indent="0" algn="ctr">
              <a:buNone/>
            </a:pPr>
            <a:endParaRPr lang="en-US" sz="2800" b="1" dirty="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800" dirty="0">
                <a:solidFill>
                  <a:srgbClr val="002060"/>
                </a:solidFill>
                <a:latin typeface="Times New Roman" panose="02020603050405020304" pitchFamily="18" charset="0"/>
                <a:cs typeface="Times New Roman" panose="02020603050405020304" pitchFamily="18" charset="0"/>
              </a:rPr>
              <a:t>The most common balance sheet mistake happens during the</a:t>
            </a:r>
            <a:r>
              <a:rPr lang="en-US" sz="2800" b="1" dirty="0">
                <a:solidFill>
                  <a:srgbClr val="002060"/>
                </a:solidFill>
                <a:latin typeface="Times New Roman" panose="02020603050405020304" pitchFamily="18" charset="0"/>
                <a:cs typeface="Times New Roman" panose="02020603050405020304" pitchFamily="18" charset="0"/>
              </a:rPr>
              <a:t> recording of transactions</a:t>
            </a:r>
            <a:r>
              <a:rPr lang="en-US" sz="2800" dirty="0">
                <a:solidFill>
                  <a:srgbClr val="002060"/>
                </a:solidFill>
                <a:latin typeface="Times New Roman" panose="02020603050405020304" pitchFamily="18" charset="0"/>
                <a:cs typeface="Times New Roman" panose="02020603050405020304" pitchFamily="18" charset="0"/>
              </a:rPr>
              <a:t>. The accountant will write transactions on the balance sheet as a liability or an asset but can make an error while classifying it. Incorrect data classification on the business balance sheet means it is invalid due to the errors</a:t>
            </a:r>
            <a:r>
              <a:rPr lang="en-US" sz="2800" dirty="0" smtClean="0">
                <a:solidFill>
                  <a:srgbClr val="002060"/>
                </a:solidFill>
                <a:latin typeface="Times New Roman" panose="02020603050405020304" pitchFamily="18" charset="0"/>
                <a:cs typeface="Times New Roman" panose="02020603050405020304" pitchFamily="18" charset="0"/>
              </a:rPr>
              <a:t>.</a:t>
            </a:r>
          </a:p>
        </p:txBody>
      </p:sp>
      <p:pic>
        <p:nvPicPr>
          <p:cNvPr id="4098" name="Picture 2" descr="What Is Data Classification? Everything You Need To Kn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63509" y="455734"/>
            <a:ext cx="4572000" cy="542636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9048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84639" y="1377462"/>
            <a:ext cx="5793804" cy="5480538"/>
          </a:xfrm>
        </p:spPr>
        <p:txBody>
          <a:bodyPr/>
          <a:lstStyle/>
          <a:p>
            <a:pPr marL="0" indent="0" algn="ctr">
              <a:buNone/>
            </a:pPr>
            <a:r>
              <a:rPr lang="en-US" sz="2400" b="1" dirty="0">
                <a:solidFill>
                  <a:srgbClr val="002060"/>
                </a:solidFill>
                <a:latin typeface="Times New Roman" panose="02020603050405020304" pitchFamily="18" charset="0"/>
                <a:cs typeface="Times New Roman" panose="02020603050405020304" pitchFamily="18" charset="0"/>
              </a:rPr>
              <a:t>Forgetting to record inventory </a:t>
            </a:r>
            <a:r>
              <a:rPr lang="en-US" sz="2400" b="1" dirty="0" smtClean="0">
                <a:solidFill>
                  <a:srgbClr val="002060"/>
                </a:solidFill>
                <a:latin typeface="Times New Roman" panose="02020603050405020304" pitchFamily="18" charset="0"/>
                <a:cs typeface="Times New Roman" panose="02020603050405020304" pitchFamily="18" charset="0"/>
              </a:rPr>
              <a:t>changes</a:t>
            </a:r>
            <a:endParaRPr lang="ru-RU" sz="2400" b="1" dirty="0" smtClean="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400" dirty="0" smtClean="0">
                <a:solidFill>
                  <a:srgbClr val="002060"/>
                </a:solidFill>
                <a:latin typeface="Times New Roman" panose="02020603050405020304" pitchFamily="18" charset="0"/>
                <a:cs typeface="Times New Roman" panose="02020603050405020304" pitchFamily="18" charset="0"/>
              </a:rPr>
              <a:t>One </a:t>
            </a:r>
            <a:r>
              <a:rPr lang="en-US" sz="2400" dirty="0">
                <a:solidFill>
                  <a:srgbClr val="002060"/>
                </a:solidFill>
                <a:latin typeface="Times New Roman" panose="02020603050405020304" pitchFamily="18" charset="0"/>
                <a:cs typeface="Times New Roman" panose="02020603050405020304" pitchFamily="18" charset="0"/>
              </a:rPr>
              <a:t>of the more common errors on the balance sheet is when it comes to recording your inventory transactions. Having an accurate inventory entered on your balance sheet will give an overview of what does well and what doesn’t. It will also give you an idea of the success of certain products for development purposes. This is why you must have a regular accounting of your inventory.</a:t>
            </a:r>
            <a:endParaRPr lang="ru-RU"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ru-RU" dirty="0"/>
          </a:p>
        </p:txBody>
      </p:sp>
      <p:pic>
        <p:nvPicPr>
          <p:cNvPr id="5122" name="Picture 2" descr="The Balance Sheet - Funds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9893" y="1064482"/>
            <a:ext cx="5721370" cy="4409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2159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47649" y="438150"/>
            <a:ext cx="6349827" cy="6095999"/>
          </a:xfrm>
        </p:spPr>
        <p:txBody>
          <a:bodyPr>
            <a:normAutofit/>
          </a:bodyPr>
          <a:lstStyle/>
          <a:p>
            <a:pPr marL="0" indent="0" algn="ctr">
              <a:buNone/>
            </a:pPr>
            <a:r>
              <a:rPr lang="en-US" sz="2800" b="1" dirty="0" smtClean="0">
                <a:solidFill>
                  <a:srgbClr val="002060"/>
                </a:solidFill>
                <a:latin typeface="Times New Roman" panose="02020603050405020304" pitchFamily="18" charset="0"/>
                <a:cs typeface="Times New Roman" panose="02020603050405020304" pitchFamily="18" charset="0"/>
              </a:rPr>
              <a:t>Recording transactions incorrectly</a:t>
            </a:r>
          </a:p>
          <a:p>
            <a:pPr marL="0" indent="0" algn="just">
              <a:buNone/>
            </a:pPr>
            <a:r>
              <a:rPr lang="en-US" sz="2400" dirty="0" smtClean="0">
                <a:solidFill>
                  <a:srgbClr val="002060"/>
                </a:solidFill>
                <a:latin typeface="Times New Roman" panose="02020603050405020304" pitchFamily="18" charset="0"/>
                <a:cs typeface="Times New Roman" panose="02020603050405020304" pitchFamily="18" charset="0"/>
              </a:rPr>
              <a:t>Another fairly common mistake is to </a:t>
            </a:r>
            <a:r>
              <a:rPr lang="en-US" sz="2400" b="1" dirty="0" smtClean="0">
                <a:solidFill>
                  <a:srgbClr val="002060"/>
                </a:solidFill>
                <a:latin typeface="Times New Roman" panose="02020603050405020304" pitchFamily="18" charset="0"/>
                <a:cs typeface="Times New Roman" panose="02020603050405020304" pitchFamily="18" charset="0"/>
              </a:rPr>
              <a:t>transpose</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b="1" dirty="0" smtClean="0">
                <a:solidFill>
                  <a:srgbClr val="002060"/>
                </a:solidFill>
                <a:latin typeface="Times New Roman" panose="02020603050405020304" pitchFamily="18" charset="0"/>
                <a:cs typeface="Times New Roman" panose="02020603050405020304" pitchFamily="18" charset="0"/>
              </a:rPr>
              <a:t>numbers</a:t>
            </a:r>
            <a:r>
              <a:rPr lang="en-US" sz="2400" dirty="0" smtClean="0">
                <a:solidFill>
                  <a:srgbClr val="002060"/>
                </a:solidFill>
                <a:latin typeface="Times New Roman" panose="02020603050405020304" pitchFamily="18" charset="0"/>
                <a:cs typeface="Times New Roman" panose="02020603050405020304" pitchFamily="18" charset="0"/>
              </a:rPr>
              <a:t> when entering in amounts to the balance sheet. While seemingly small in reality, this mistake can be big because the balance sheet will not be accurate. This is another mistake that can go undetected and make the balance sheet an </a:t>
            </a:r>
            <a:r>
              <a:rPr lang="en-US" sz="2400" b="1" dirty="0" smtClean="0">
                <a:solidFill>
                  <a:srgbClr val="002060"/>
                </a:solidFill>
                <a:latin typeface="Times New Roman" panose="02020603050405020304" pitchFamily="18" charset="0"/>
                <a:cs typeface="Times New Roman" panose="02020603050405020304" pitchFamily="18" charset="0"/>
              </a:rPr>
              <a:t>inaccurate accounting</a:t>
            </a:r>
            <a:r>
              <a:rPr lang="en-US" sz="2400" dirty="0" smtClean="0">
                <a:solidFill>
                  <a:srgbClr val="002060"/>
                </a:solidFill>
                <a:latin typeface="Times New Roman" panose="02020603050405020304" pitchFamily="18" charset="0"/>
                <a:cs typeface="Times New Roman" panose="02020603050405020304" pitchFamily="18" charset="0"/>
              </a:rPr>
              <a:t> of the company’s progress.</a:t>
            </a:r>
          </a:p>
          <a:p>
            <a:pPr marL="0" indent="0" algn="just">
              <a:buNone/>
            </a:pPr>
            <a:r>
              <a:rPr lang="en-US" sz="2400" dirty="0" smtClean="0">
                <a:solidFill>
                  <a:srgbClr val="002060"/>
                </a:solidFill>
                <a:latin typeface="Times New Roman" panose="02020603050405020304" pitchFamily="18" charset="0"/>
                <a:cs typeface="Times New Roman" panose="02020603050405020304" pitchFamily="18" charset="0"/>
              </a:rPr>
              <a:t>The key to having an accurate and useful balance sheet is to enter in information as you go and to check and</a:t>
            </a:r>
            <a:r>
              <a:rPr lang="en-US" sz="2400" b="1" dirty="0" smtClean="0">
                <a:solidFill>
                  <a:srgbClr val="002060"/>
                </a:solidFill>
                <a:latin typeface="Times New Roman" panose="02020603050405020304" pitchFamily="18" charset="0"/>
                <a:cs typeface="Times New Roman" panose="02020603050405020304" pitchFamily="18" charset="0"/>
              </a:rPr>
              <a:t> double-check everything you enter</a:t>
            </a:r>
            <a:r>
              <a:rPr lang="en-US" sz="2400" dirty="0" smtClean="0">
                <a:solidFill>
                  <a:srgbClr val="002060"/>
                </a:solidFill>
                <a:latin typeface="Times New Roman" panose="02020603050405020304" pitchFamily="18" charset="0"/>
                <a:cs typeface="Times New Roman" panose="02020603050405020304" pitchFamily="18" charset="0"/>
              </a:rPr>
              <a:t>. If even one of these mistakes occur and go undetected, you present an inaccurate report of your company’s progress.</a:t>
            </a:r>
          </a:p>
          <a:p>
            <a:pPr marL="0" indent="0" algn="just">
              <a:buNone/>
            </a:pPr>
            <a:endParaRPr lang="en-US" sz="2400" dirty="0">
              <a:solidFill>
                <a:srgbClr val="002060"/>
              </a:solidFill>
              <a:latin typeface="Times New Roman" panose="02020603050405020304" pitchFamily="18" charset="0"/>
              <a:cs typeface="Times New Roman" panose="02020603050405020304" pitchFamily="18" charset="0"/>
            </a:endParaRPr>
          </a:p>
          <a:p>
            <a:pPr marL="0" indent="0" algn="just">
              <a:buNone/>
            </a:pPr>
            <a:endParaRPr lang="ru-RU" dirty="0"/>
          </a:p>
        </p:txBody>
      </p:sp>
      <p:pic>
        <p:nvPicPr>
          <p:cNvPr id="3074" name="Picture 2" descr="Balance Sheet Mistakes - Complete Controll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97476" y="1383088"/>
            <a:ext cx="5404024" cy="39994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366219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7637" y="0"/>
            <a:ext cx="11393040" cy="3880773"/>
          </a:xfrm>
        </p:spPr>
        <p:txBody>
          <a:bodyPr>
            <a:noAutofit/>
          </a:bodyPr>
          <a:lstStyle/>
          <a:p>
            <a:pPr marL="0" indent="0" algn="just">
              <a:spcBef>
                <a:spcPts val="0"/>
              </a:spcBef>
              <a:buNone/>
            </a:pPr>
            <a:r>
              <a:rPr lang="en-US" sz="2800" b="1" dirty="0" smtClean="0">
                <a:solidFill>
                  <a:srgbClr val="002060"/>
                </a:solidFill>
                <a:latin typeface="Times New Roman" panose="02020603050405020304" pitchFamily="18" charset="0"/>
                <a:cs typeface="Times New Roman" panose="02020603050405020304" pitchFamily="18" charset="0"/>
              </a:rPr>
              <a:t>         British </a:t>
            </a:r>
            <a:r>
              <a:rPr lang="en-US" sz="2800" b="1" dirty="0">
                <a:solidFill>
                  <a:srgbClr val="002060"/>
                </a:solidFill>
                <a:latin typeface="Times New Roman" panose="02020603050405020304" pitchFamily="18" charset="0"/>
                <a:cs typeface="Times New Roman" panose="02020603050405020304" pitchFamily="18" charset="0"/>
              </a:rPr>
              <a:t>supermarkets ration </a:t>
            </a:r>
            <a:r>
              <a:rPr lang="en-US" sz="2800" b="1" dirty="0" smtClean="0">
                <a:solidFill>
                  <a:srgbClr val="002060"/>
                </a:solidFill>
                <a:latin typeface="Times New Roman" panose="02020603050405020304" pitchFamily="18" charset="0"/>
                <a:cs typeface="Times New Roman" panose="02020603050405020304" pitchFamily="18" charset="0"/>
              </a:rPr>
              <a:t>fruit</a:t>
            </a:r>
          </a:p>
          <a:p>
            <a:pPr marL="0" indent="0" algn="just">
              <a:spcBef>
                <a:spcPts val="0"/>
              </a:spcBef>
              <a:buNone/>
            </a:pPr>
            <a:r>
              <a:rPr lang="en-US" sz="2800" b="1" dirty="0" smtClean="0">
                <a:solidFill>
                  <a:srgbClr val="002060"/>
                </a:solidFill>
                <a:latin typeface="Times New Roman" panose="02020603050405020304" pitchFamily="18" charset="0"/>
                <a:cs typeface="Times New Roman" panose="02020603050405020304" pitchFamily="18" charset="0"/>
              </a:rPr>
              <a:t>          and </a:t>
            </a:r>
            <a:r>
              <a:rPr lang="en-US" sz="2800" b="1" dirty="0">
                <a:solidFill>
                  <a:srgbClr val="002060"/>
                </a:solidFill>
                <a:latin typeface="Times New Roman" panose="02020603050405020304" pitchFamily="18" charset="0"/>
                <a:cs typeface="Times New Roman" panose="02020603050405020304" pitchFamily="18" charset="0"/>
              </a:rPr>
              <a:t>vegetables   (6th March 2023)</a:t>
            </a: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Shoppers </a:t>
            </a:r>
            <a:r>
              <a:rPr lang="en-US" sz="2800" dirty="0">
                <a:solidFill>
                  <a:srgbClr val="002060"/>
                </a:solidFill>
                <a:latin typeface="Times New Roman" panose="02020603050405020304" pitchFamily="18" charset="0"/>
                <a:cs typeface="Times New Roman" panose="02020603050405020304" pitchFamily="18" charset="0"/>
              </a:rPr>
              <a:t>in the United Kingdom (U.K</a:t>
            </a:r>
            <a:r>
              <a:rPr lang="en-US" sz="2800" dirty="0" smtClean="0">
                <a:solidFill>
                  <a:srgbClr val="002060"/>
                </a:solidFill>
                <a:latin typeface="Times New Roman" panose="02020603050405020304" pitchFamily="18" charset="0"/>
                <a:cs typeface="Times New Roman" panose="02020603050405020304" pitchFamily="18" charset="0"/>
              </a:rPr>
              <a:t>.)</a:t>
            </a: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a:solidFill>
                  <a:srgbClr val="002060"/>
                </a:solidFill>
                <a:latin typeface="Times New Roman" panose="02020603050405020304" pitchFamily="18" charset="0"/>
                <a:cs typeface="Times New Roman" panose="02020603050405020304" pitchFamily="18" charset="0"/>
              </a:rPr>
              <a:t>are having to hunt around to find </a:t>
            </a:r>
            <a:r>
              <a:rPr lang="en-US" sz="2800" dirty="0" smtClean="0">
                <a:solidFill>
                  <a:srgbClr val="002060"/>
                </a:solidFill>
                <a:latin typeface="Times New Roman" panose="02020603050405020304" pitchFamily="18" charset="0"/>
                <a:cs typeface="Times New Roman" panose="02020603050405020304" pitchFamily="18" charset="0"/>
              </a:rPr>
              <a:t>supplies</a:t>
            </a: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a:solidFill>
                  <a:srgbClr val="002060"/>
                </a:solidFill>
                <a:latin typeface="Times New Roman" panose="02020603050405020304" pitchFamily="18" charset="0"/>
                <a:cs typeface="Times New Roman" panose="02020603050405020304" pitchFamily="18" charset="0"/>
              </a:rPr>
              <a:t>of fruit and vegetables. Britain's major </a:t>
            </a:r>
            <a:endParaRPr lang="en-US" sz="28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supermarkets </a:t>
            </a:r>
            <a:r>
              <a:rPr lang="en-US" sz="2800" dirty="0">
                <a:solidFill>
                  <a:srgbClr val="002060"/>
                </a:solidFill>
                <a:latin typeface="Times New Roman" panose="02020603050405020304" pitchFamily="18" charset="0"/>
                <a:cs typeface="Times New Roman" panose="02020603050405020304" pitchFamily="18" charset="0"/>
              </a:rPr>
              <a:t>are rationing produce like </a:t>
            </a:r>
            <a:endParaRPr lang="en-US" sz="28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cucumbers</a:t>
            </a:r>
            <a:r>
              <a:rPr lang="en-US" sz="2800" dirty="0">
                <a:solidFill>
                  <a:srgbClr val="002060"/>
                </a:solidFill>
                <a:latin typeface="Times New Roman" panose="02020603050405020304" pitchFamily="18" charset="0"/>
                <a:cs typeface="Times New Roman" panose="02020603050405020304" pitchFamily="18" charset="0"/>
              </a:rPr>
              <a:t>, peppers and tomatoes amid </a:t>
            </a:r>
            <a:endParaRPr lang="en-US" sz="28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shortages </a:t>
            </a:r>
            <a:r>
              <a:rPr lang="en-US" sz="2800" dirty="0">
                <a:solidFill>
                  <a:srgbClr val="002060"/>
                </a:solidFill>
                <a:latin typeface="Times New Roman" panose="02020603050405020304" pitchFamily="18" charset="0"/>
                <a:cs typeface="Times New Roman" panose="02020603050405020304" pitchFamily="18" charset="0"/>
              </a:rPr>
              <a:t>from suppliers. The big chains </a:t>
            </a:r>
            <a:endParaRPr lang="en-US" sz="28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have </a:t>
            </a:r>
            <a:r>
              <a:rPr lang="en-US" sz="2800" dirty="0">
                <a:solidFill>
                  <a:srgbClr val="002060"/>
                </a:solidFill>
                <a:latin typeface="Times New Roman" panose="02020603050405020304" pitchFamily="18" charset="0"/>
                <a:cs typeface="Times New Roman" panose="02020603050405020304" pitchFamily="18" charset="0"/>
              </a:rPr>
              <a:t>cited various reasons for the shortfall </a:t>
            </a:r>
            <a:endParaRPr lang="en-US" sz="28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in </a:t>
            </a:r>
            <a:r>
              <a:rPr lang="en-US" sz="2800" dirty="0">
                <a:solidFill>
                  <a:srgbClr val="002060"/>
                </a:solidFill>
                <a:latin typeface="Times New Roman" panose="02020603050405020304" pitchFamily="18" charset="0"/>
                <a:cs typeface="Times New Roman" panose="02020603050405020304" pitchFamily="18" charset="0"/>
              </a:rPr>
              <a:t>supply that has left shelves bare in </a:t>
            </a:r>
            <a:endParaRPr lang="en-US" sz="28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green-grocery </a:t>
            </a:r>
            <a:r>
              <a:rPr lang="en-US" sz="2800" dirty="0">
                <a:solidFill>
                  <a:srgbClr val="002060"/>
                </a:solidFill>
                <a:latin typeface="Times New Roman" panose="02020603050405020304" pitchFamily="18" charset="0"/>
                <a:cs typeface="Times New Roman" panose="02020603050405020304" pitchFamily="18" charset="0"/>
              </a:rPr>
              <a:t>aisles. Britain's biggest </a:t>
            </a:r>
            <a:endParaRPr lang="en-US" sz="28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supermarket </a:t>
            </a:r>
            <a:r>
              <a:rPr lang="en-US" sz="2800" dirty="0">
                <a:solidFill>
                  <a:srgbClr val="002060"/>
                </a:solidFill>
                <a:latin typeface="Times New Roman" panose="02020603050405020304" pitchFamily="18" charset="0"/>
                <a:cs typeface="Times New Roman" panose="02020603050405020304" pitchFamily="18" charset="0"/>
              </a:rPr>
              <a:t>chain, Tesco, has limited purchases of certain vegetables to </a:t>
            </a:r>
            <a:endParaRPr lang="en-US" sz="28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800" dirty="0" smtClean="0">
                <a:solidFill>
                  <a:srgbClr val="002060"/>
                </a:solidFill>
                <a:latin typeface="Times New Roman" panose="02020603050405020304" pitchFamily="18" charset="0"/>
                <a:cs typeface="Times New Roman" panose="02020603050405020304" pitchFamily="18" charset="0"/>
              </a:rPr>
              <a:t>three </a:t>
            </a:r>
            <a:r>
              <a:rPr lang="en-US" sz="2800" dirty="0">
                <a:solidFill>
                  <a:srgbClr val="002060"/>
                </a:solidFill>
                <a:latin typeface="Times New Roman" panose="02020603050405020304" pitchFamily="18" charset="0"/>
                <a:cs typeface="Times New Roman" panose="02020603050405020304" pitchFamily="18" charset="0"/>
              </a:rPr>
              <a:t>per customer. Tesco attributed its shortages to adverse weather overseas. In particular, it said a drought in Morocco had led to poor yields. Tesco assured customers it was working day and night to "get things back to normal".</a:t>
            </a:r>
            <a:endParaRPr lang="ru-RU" sz="2800" dirty="0">
              <a:solidFill>
                <a:srgbClr val="002060"/>
              </a:solidFill>
              <a:latin typeface="Times New Roman" panose="02020603050405020304" pitchFamily="18" charset="0"/>
              <a:cs typeface="Times New Roman" panose="02020603050405020304" pitchFamily="18" charset="0"/>
            </a:endParaRPr>
          </a:p>
        </p:txBody>
      </p:sp>
      <p:pic>
        <p:nvPicPr>
          <p:cNvPr id="1026" name="Picture 2" descr="Which vegetables are being rationed in YOUR supermarket? Retailers limiting  sales amid UK shortage | Daily Mail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7552" y="239469"/>
            <a:ext cx="6162755" cy="428663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5919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43143" y="988281"/>
            <a:ext cx="11215810" cy="3958857"/>
          </a:xfrm>
        </p:spPr>
        <p:txBody>
          <a:bodyPr>
            <a:noAutofit/>
          </a:bodyPr>
          <a:lstStyle/>
          <a:p>
            <a:pPr marL="0" indent="0" algn="just">
              <a:spcBef>
                <a:spcPts val="0"/>
              </a:spcBef>
              <a:buNone/>
            </a:pPr>
            <a:r>
              <a:rPr lang="en-US" sz="2400" dirty="0" smtClean="0">
                <a:solidFill>
                  <a:srgbClr val="002060"/>
                </a:solidFill>
                <a:latin typeface="Times New Roman" panose="02020603050405020304" pitchFamily="18" charset="0"/>
                <a:cs typeface="Times New Roman" panose="02020603050405020304" pitchFamily="18" charset="0"/>
              </a:rPr>
              <a:t>                                                                    Other </a:t>
            </a:r>
            <a:r>
              <a:rPr lang="en-US" sz="2400" dirty="0">
                <a:solidFill>
                  <a:srgbClr val="002060"/>
                </a:solidFill>
                <a:latin typeface="Times New Roman" panose="02020603050405020304" pitchFamily="18" charset="0"/>
                <a:cs typeface="Times New Roman" panose="02020603050405020304" pitchFamily="18" charset="0"/>
              </a:rPr>
              <a:t>factors are being blamed for the </a:t>
            </a:r>
            <a:r>
              <a:rPr lang="en-US" sz="2400" dirty="0" smtClean="0">
                <a:solidFill>
                  <a:srgbClr val="002060"/>
                </a:solidFill>
                <a:latin typeface="Times New Roman" panose="02020603050405020304" pitchFamily="18" charset="0"/>
                <a:cs typeface="Times New Roman" panose="02020603050405020304" pitchFamily="18" charset="0"/>
              </a:rPr>
              <a:t>                            </a:t>
            </a: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rationing</a:t>
            </a:r>
            <a:r>
              <a:rPr lang="en-US" sz="2400" dirty="0">
                <a:solidFill>
                  <a:srgbClr val="002060"/>
                </a:solidFill>
                <a:latin typeface="Times New Roman" panose="02020603050405020304" pitchFamily="18" charset="0"/>
                <a:cs typeface="Times New Roman" panose="02020603050405020304" pitchFamily="18" charset="0"/>
              </a:rPr>
              <a:t>. Britain's farmers' union said higher </a:t>
            </a:r>
            <a:r>
              <a:rPr lang="en-US" sz="2400" dirty="0" smtClean="0">
                <a:solidFill>
                  <a:srgbClr val="002060"/>
                </a:solidFill>
                <a:latin typeface="Times New Roman" panose="02020603050405020304" pitchFamily="18" charset="0"/>
                <a:cs typeface="Times New Roman" panose="02020603050405020304" pitchFamily="18" charset="0"/>
              </a:rPr>
              <a:t>              </a:t>
            </a: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energy </a:t>
            </a:r>
            <a:r>
              <a:rPr lang="en-US" sz="2400" dirty="0">
                <a:solidFill>
                  <a:srgbClr val="002060"/>
                </a:solidFill>
                <a:latin typeface="Times New Roman" panose="02020603050405020304" pitchFamily="18" charset="0"/>
                <a:cs typeface="Times New Roman" panose="02020603050405020304" pitchFamily="18" charset="0"/>
              </a:rPr>
              <a:t>costs meant it was no longer financially </a:t>
            </a:r>
            <a:endParaRPr lang="en-US" sz="24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viable </a:t>
            </a:r>
            <a:r>
              <a:rPr lang="en-US" sz="2400" dirty="0">
                <a:solidFill>
                  <a:srgbClr val="002060"/>
                </a:solidFill>
                <a:latin typeface="Times New Roman" panose="02020603050405020304" pitchFamily="18" charset="0"/>
                <a:cs typeface="Times New Roman" panose="02020603050405020304" pitchFamily="18" charset="0"/>
              </a:rPr>
              <a:t>for many growers to operate. It also said </a:t>
            </a:r>
            <a:endParaRPr lang="en-US" sz="24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a </a:t>
            </a:r>
            <a:r>
              <a:rPr lang="en-US" sz="2400" dirty="0">
                <a:solidFill>
                  <a:srgbClr val="002060"/>
                </a:solidFill>
                <a:latin typeface="Times New Roman" panose="02020603050405020304" pitchFamily="18" charset="0"/>
                <a:cs typeface="Times New Roman" panose="02020603050405020304" pitchFamily="18" charset="0"/>
              </a:rPr>
              <a:t>tomato disease has wiped out a lot of crops </a:t>
            </a:r>
            <a:endParaRPr lang="en-US" sz="24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across </a:t>
            </a:r>
            <a:r>
              <a:rPr lang="en-US" sz="2400" dirty="0">
                <a:solidFill>
                  <a:srgbClr val="002060"/>
                </a:solidFill>
                <a:latin typeface="Times New Roman" panose="02020603050405020304" pitchFamily="18" charset="0"/>
                <a:cs typeface="Times New Roman" panose="02020603050405020304" pitchFamily="18" charset="0"/>
              </a:rPr>
              <a:t>northern Europe. Industry analyst James </a:t>
            </a:r>
            <a:endParaRPr lang="en-US" sz="24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Walton </a:t>
            </a:r>
            <a:r>
              <a:rPr lang="en-US" sz="2400" dirty="0">
                <a:solidFill>
                  <a:srgbClr val="002060"/>
                </a:solidFill>
                <a:latin typeface="Times New Roman" panose="02020603050405020304" pitchFamily="18" charset="0"/>
                <a:cs typeface="Times New Roman" panose="02020603050405020304" pitchFamily="18" charset="0"/>
              </a:rPr>
              <a:t>said </a:t>
            </a:r>
            <a:r>
              <a:rPr lang="en-US" sz="2400" dirty="0" err="1">
                <a:solidFill>
                  <a:srgbClr val="002060"/>
                </a:solidFill>
                <a:latin typeface="Times New Roman" panose="02020603050405020304" pitchFamily="18" charset="0"/>
                <a:cs typeface="Times New Roman" panose="02020603050405020304" pitchFamily="18" charset="0"/>
              </a:rPr>
              <a:t>Brexit</a:t>
            </a:r>
            <a:r>
              <a:rPr lang="en-US" sz="2400" dirty="0">
                <a:solidFill>
                  <a:srgbClr val="002060"/>
                </a:solidFill>
                <a:latin typeface="Times New Roman" panose="02020603050405020304" pitchFamily="18" charset="0"/>
                <a:cs typeface="Times New Roman" panose="02020603050405020304" pitchFamily="18" charset="0"/>
              </a:rPr>
              <a:t> has played a part in </a:t>
            </a:r>
            <a:endParaRPr lang="en-US" sz="24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distribution </a:t>
            </a:r>
            <a:r>
              <a:rPr lang="en-US" sz="2400" dirty="0">
                <a:solidFill>
                  <a:srgbClr val="002060"/>
                </a:solidFill>
                <a:latin typeface="Times New Roman" panose="02020603050405020304" pitchFamily="18" charset="0"/>
                <a:cs typeface="Times New Roman" panose="02020603050405020304" pitchFamily="18" charset="0"/>
              </a:rPr>
              <a:t>problems. He said: "The EU </a:t>
            </a:r>
            <a:endParaRPr lang="en-US" sz="2400" dirty="0" smtClean="0">
              <a:solidFill>
                <a:srgbClr val="002060"/>
              </a:solidFill>
              <a:latin typeface="Times New Roman" panose="02020603050405020304" pitchFamily="18" charset="0"/>
              <a:cs typeface="Times New Roman" panose="02020603050405020304" pitchFamily="18" charset="0"/>
            </a:endParaRP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accounts </a:t>
            </a:r>
            <a:r>
              <a:rPr lang="en-US" sz="2400" dirty="0">
                <a:solidFill>
                  <a:srgbClr val="002060"/>
                </a:solidFill>
                <a:latin typeface="Times New Roman" panose="02020603050405020304" pitchFamily="18" charset="0"/>
                <a:cs typeface="Times New Roman" panose="02020603050405020304" pitchFamily="18" charset="0"/>
              </a:rPr>
              <a:t>for much of the UK's import volume. </a:t>
            </a:r>
            <a:r>
              <a:rPr lang="en-US" sz="2400" dirty="0" smtClean="0">
                <a:solidFill>
                  <a:srgbClr val="002060"/>
                </a:solidFill>
                <a:latin typeface="Times New Roman" panose="02020603050405020304" pitchFamily="18" charset="0"/>
                <a:cs typeface="Times New Roman" panose="02020603050405020304" pitchFamily="18" charset="0"/>
              </a:rPr>
              <a:t>       </a:t>
            </a: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If </a:t>
            </a:r>
            <a:r>
              <a:rPr lang="en-US" sz="2400" dirty="0">
                <a:solidFill>
                  <a:srgbClr val="002060"/>
                </a:solidFill>
                <a:latin typeface="Times New Roman" panose="02020603050405020304" pitchFamily="18" charset="0"/>
                <a:cs typeface="Times New Roman" panose="02020603050405020304" pitchFamily="18" charset="0"/>
              </a:rPr>
              <a:t>there are shortfalls in production in the EU, </a:t>
            </a:r>
            <a:r>
              <a:rPr lang="en-US" sz="2400" dirty="0" smtClean="0">
                <a:solidFill>
                  <a:srgbClr val="002060"/>
                </a:solidFill>
                <a:latin typeface="Times New Roman" panose="02020603050405020304" pitchFamily="18" charset="0"/>
                <a:cs typeface="Times New Roman" panose="02020603050405020304" pitchFamily="18" charset="0"/>
              </a:rPr>
              <a:t> </a:t>
            </a:r>
          </a:p>
          <a:p>
            <a:pPr marL="0" indent="0" algn="just">
              <a:spcBef>
                <a:spcPts val="0"/>
              </a:spcBef>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then </a:t>
            </a:r>
            <a:r>
              <a:rPr lang="en-US" sz="2400" dirty="0">
                <a:solidFill>
                  <a:srgbClr val="002060"/>
                </a:solidFill>
                <a:latin typeface="Times New Roman" panose="02020603050405020304" pitchFamily="18" charset="0"/>
                <a:cs typeface="Times New Roman" panose="02020603050405020304" pitchFamily="18" charset="0"/>
              </a:rPr>
              <a:t>it makes sense for EU producers to serve their local demand first. This leaves less available for export to the U.K." Many shoppers are perplexed at seeing photos on social media of supermarket shelves across Europe, and in war-torn Ukraine, laden with fresh produce.</a:t>
            </a:r>
            <a:endParaRPr lang="ru-RU" sz="2400" dirty="0">
              <a:solidFill>
                <a:srgbClr val="002060"/>
              </a:solidFill>
              <a:latin typeface="Times New Roman" panose="02020603050405020304" pitchFamily="18" charset="0"/>
              <a:cs typeface="Times New Roman" panose="02020603050405020304" pitchFamily="18" charset="0"/>
            </a:endParaRPr>
          </a:p>
        </p:txBody>
      </p:sp>
      <p:pic>
        <p:nvPicPr>
          <p:cNvPr id="2050" name="Picture 2" descr="Why UK supermarkets are rationing fruits and vegetab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101" y="900359"/>
            <a:ext cx="5401163" cy="371267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859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38250" y="775038"/>
            <a:ext cx="8420100" cy="4585871"/>
          </a:xfrm>
          <a:prstGeom prst="rect">
            <a:avLst/>
          </a:prstGeom>
        </p:spPr>
        <p:txBody>
          <a:bodyPr wrap="square">
            <a:spAutoFit/>
          </a:bodyPr>
          <a:lstStyle/>
          <a:p>
            <a:endParaRPr lang="en-US" sz="24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800" b="1" dirty="0" smtClean="0">
                <a:solidFill>
                  <a:srgbClr val="002060"/>
                </a:solidFill>
                <a:latin typeface="Times New Roman" panose="02020603050405020304" pitchFamily="18" charset="0"/>
                <a:cs typeface="Times New Roman" panose="02020603050405020304" pitchFamily="18" charset="0"/>
              </a:rPr>
              <a:t>Reference</a:t>
            </a:r>
          </a:p>
          <a:p>
            <a:endPar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r>
              <a:rPr lang="en-US" sz="24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Business vocabulary in use, bill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Mascull</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Cambridge university press, 2017.</a:t>
            </a:r>
            <a:b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b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 Business English, course handbook,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Giedre</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Rimkiene</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SMK university of applied social sciences, </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2014.</a:t>
            </a:r>
            <a:b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b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 </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hlinkClick r:id="rId2"/>
              </a:rPr>
              <a:t>https://www.investopedia.com</a:t>
            </a:r>
            <a:endPar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4. </a:t>
            </a:r>
            <a:r>
              <a:rPr lang="en-US" sz="2400" b="1" dirty="0">
                <a:solidFill>
                  <a:srgbClr val="002060"/>
                </a:solidFill>
                <a:latin typeface="Times New Roman" panose="02020603050405020304" pitchFamily="18" charset="0"/>
                <a:cs typeface="Times New Roman" panose="02020603050405020304" pitchFamily="18" charset="0"/>
                <a:hlinkClick r:id="rId3"/>
              </a:rPr>
              <a:t>https://www.accountingtools.com</a:t>
            </a:r>
            <a:endParaRPr lang="en-US" sz="2400" b="1"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5. </a:t>
            </a:r>
            <a:r>
              <a:rPr lang="en-US" sz="2400" b="1" dirty="0">
                <a:solidFill>
                  <a:srgbClr val="002060"/>
                </a:solidFill>
                <a:latin typeface="Times New Roman" panose="02020603050405020304" pitchFamily="18" charset="0"/>
                <a:cs typeface="Times New Roman" panose="02020603050405020304" pitchFamily="18" charset="0"/>
                <a:hlinkClick r:id="rId4"/>
              </a:rPr>
              <a:t>https://</a:t>
            </a:r>
            <a:r>
              <a:rPr lang="en-US" sz="2400" b="1" dirty="0" smtClean="0">
                <a:solidFill>
                  <a:srgbClr val="002060"/>
                </a:solidFill>
                <a:latin typeface="Times New Roman" panose="02020603050405020304" pitchFamily="18" charset="0"/>
                <a:cs typeface="Times New Roman" panose="02020603050405020304" pitchFamily="18" charset="0"/>
                <a:hlinkClick r:id="rId4"/>
              </a:rPr>
              <a:t>www.business-standard.com</a:t>
            </a:r>
            <a:endParaRPr lang="en-US" sz="2400" b="1" dirty="0" smtClean="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6. </a:t>
            </a:r>
            <a:r>
              <a:rPr lang="en-US" sz="2400" b="1" dirty="0">
                <a:solidFill>
                  <a:srgbClr val="002060"/>
                </a:solidFill>
                <a:latin typeface="Times New Roman" panose="02020603050405020304" pitchFamily="18" charset="0"/>
                <a:cs typeface="Times New Roman" panose="02020603050405020304" pitchFamily="18" charset="0"/>
                <a:hlinkClick r:id="rId5"/>
              </a:rPr>
              <a:t>https://</a:t>
            </a:r>
            <a:r>
              <a:rPr lang="en-US" sz="2400" b="1" dirty="0" smtClean="0">
                <a:solidFill>
                  <a:srgbClr val="002060"/>
                </a:solidFill>
                <a:latin typeface="Times New Roman" panose="02020603050405020304" pitchFamily="18" charset="0"/>
                <a:cs typeface="Times New Roman" panose="02020603050405020304" pitchFamily="18" charset="0"/>
                <a:hlinkClick r:id="rId5"/>
              </a:rPr>
              <a:t>breakingnewsenglish.com/2303/230306-uk-vegetable-rationing.html</a:t>
            </a:r>
            <a:r>
              <a:rPr lang="en-US" sz="2400" b="1" dirty="0" smtClean="0">
                <a:solidFill>
                  <a:srgbClr val="002060"/>
                </a:solidFill>
                <a:latin typeface="Times New Roman" panose="02020603050405020304" pitchFamily="18" charset="0"/>
                <a:cs typeface="Times New Roman" panose="02020603050405020304" pitchFamily="18" charset="0"/>
              </a:rPr>
              <a:t> </a:t>
            </a:r>
            <a:endParaRPr lang="en-US"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11299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71800" y="2667000"/>
            <a:ext cx="5772150" cy="523220"/>
          </a:xfrm>
          <a:prstGeom prst="rect">
            <a:avLst/>
          </a:prstGeom>
        </p:spPr>
        <p:txBody>
          <a:bodyPr wrap="square">
            <a:spAutoFit/>
          </a:bodyPr>
          <a:lstStyle/>
          <a:p>
            <a:pPr algn="ctr"/>
            <a:r>
              <a:rPr lang="en-US" sz="2800" b="1" dirty="0">
                <a:solidFill>
                  <a:srgbClr val="002060"/>
                </a:solidFill>
                <a:latin typeface="Times New Roman" panose="02020603050405020304" pitchFamily="18" charset="0"/>
                <a:cs typeface="Times New Roman" panose="02020603050405020304" pitchFamily="18" charset="0"/>
              </a:rPr>
              <a:t>Thank you for attention!</a:t>
            </a:r>
            <a:endParaRPr lang="ru-RU" sz="2800" b="1" dirty="0">
              <a:solidFill>
                <a:srgbClr val="002060"/>
              </a:solidFill>
            </a:endParaRPr>
          </a:p>
        </p:txBody>
      </p:sp>
    </p:spTree>
    <p:extLst>
      <p:ext uri="{BB962C8B-B14F-4D97-AF65-F5344CB8AC3E}">
        <p14:creationId xmlns:p14="http://schemas.microsoft.com/office/powerpoint/2010/main" val="3139849492"/>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15130</TotalTime>
  <Words>1508</Words>
  <Application>Microsoft Office PowerPoint</Application>
  <PresentationFormat>Широкоэкранный</PresentationFormat>
  <Paragraphs>128</Paragraphs>
  <Slides>26</Slides>
  <Notes>3</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26</vt:i4>
      </vt:variant>
    </vt:vector>
  </HeadingPairs>
  <TitlesOfParts>
    <vt:vector size="32" baseType="lpstr">
      <vt:lpstr>Arial</vt:lpstr>
      <vt:lpstr>Calibri</vt:lpstr>
      <vt:lpstr>Times New Roman</vt:lpstr>
      <vt:lpstr>Trebuchet MS</vt:lpstr>
      <vt:lpstr>Wingdings 3</vt:lpstr>
      <vt:lpstr>Аспект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ASSETS</vt:lpstr>
      <vt:lpstr>Презентация PowerPoint</vt:lpstr>
      <vt:lpstr>Презентация PowerPoint</vt:lpstr>
      <vt:lpstr>Презентация PowerPoint</vt:lpstr>
      <vt:lpstr>Презентация PowerPoint</vt:lpstr>
      <vt:lpstr>     The term balance sheet refers to a financial statement that reports a company's assets, liabilities, and shareholder equity at a specific point in time. Balance sheets provide the basis for computing rates of return for investors and evaluating a company's capital structure. In short, the balance sheet is a financial statement that provides a snapshot of what a company owns and owes, as well as the amount invested by shareholders. Balance sheets can be used with other important financial statements to conduct fundamental analysis or calculate financial ratios.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Nodira Muxitdinova</cp:lastModifiedBy>
  <cp:revision>473</cp:revision>
  <dcterms:created xsi:type="dcterms:W3CDTF">2019-05-14T14:28:22Z</dcterms:created>
  <dcterms:modified xsi:type="dcterms:W3CDTF">2023-03-13T12:27:36Z</dcterms:modified>
</cp:coreProperties>
</file>