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50"/>
  </p:notesMasterIdLst>
  <p:sldIdLst>
    <p:sldId id="256" r:id="rId2"/>
    <p:sldId id="368" r:id="rId3"/>
    <p:sldId id="369" r:id="rId4"/>
    <p:sldId id="370" r:id="rId5"/>
    <p:sldId id="336" r:id="rId6"/>
    <p:sldId id="337" r:id="rId7"/>
    <p:sldId id="338" r:id="rId8"/>
    <p:sldId id="372" r:id="rId9"/>
    <p:sldId id="339" r:id="rId10"/>
    <p:sldId id="340" r:id="rId11"/>
    <p:sldId id="375" r:id="rId12"/>
    <p:sldId id="341" r:id="rId13"/>
    <p:sldId id="376" r:id="rId14"/>
    <p:sldId id="342" r:id="rId15"/>
    <p:sldId id="378" r:id="rId16"/>
    <p:sldId id="343" r:id="rId17"/>
    <p:sldId id="344" r:id="rId18"/>
    <p:sldId id="345" r:id="rId19"/>
    <p:sldId id="380" r:id="rId20"/>
    <p:sldId id="346" r:id="rId21"/>
    <p:sldId id="382" r:id="rId22"/>
    <p:sldId id="347" r:id="rId23"/>
    <p:sldId id="384" r:id="rId24"/>
    <p:sldId id="348" r:id="rId25"/>
    <p:sldId id="386" r:id="rId26"/>
    <p:sldId id="351" r:id="rId27"/>
    <p:sldId id="388" r:id="rId28"/>
    <p:sldId id="352" r:id="rId29"/>
    <p:sldId id="390" r:id="rId30"/>
    <p:sldId id="353" r:id="rId31"/>
    <p:sldId id="354" r:id="rId32"/>
    <p:sldId id="392" r:id="rId33"/>
    <p:sldId id="355" r:id="rId34"/>
    <p:sldId id="356" r:id="rId35"/>
    <p:sldId id="357" r:id="rId36"/>
    <p:sldId id="358" r:id="rId37"/>
    <p:sldId id="394" r:id="rId38"/>
    <p:sldId id="359" r:id="rId39"/>
    <p:sldId id="396" r:id="rId40"/>
    <p:sldId id="360" r:id="rId41"/>
    <p:sldId id="398" r:id="rId42"/>
    <p:sldId id="361" r:id="rId43"/>
    <p:sldId id="362" r:id="rId44"/>
    <p:sldId id="400" r:id="rId45"/>
    <p:sldId id="363" r:id="rId46"/>
    <p:sldId id="364" r:id="rId47"/>
    <p:sldId id="401" r:id="rId48"/>
    <p:sldId id="367" r:id="rId49"/>
  </p:sldIdLst>
  <p:sldSz cx="9144000" cy="5143500" type="screen16x9"/>
  <p:notesSz cx="6858000" cy="9144000"/>
  <p:embeddedFontLst>
    <p:embeddedFont>
      <p:font typeface="Roboto Condensed" panose="020B0604020202020204" charset="0"/>
      <p:regular r:id="rId51"/>
      <p:bold r:id="rId52"/>
      <p:italic r:id="rId53"/>
      <p:boldItalic r:id="rId54"/>
    </p:embeddedFont>
    <p:embeddedFont>
      <p:font typeface="Arvo" panose="020B0604020202020204" charset="0"/>
      <p:regular r:id="rId55"/>
      <p:bold r:id="rId56"/>
      <p:italic r:id="rId57"/>
      <p:boldItalic r:id="rId58"/>
    </p:embeddedFont>
    <p:embeddedFont>
      <p:font typeface="Montserrat" panose="020B0604020202020204" charset="-52"/>
      <p:regular r:id="rId59"/>
      <p:bold r:id="rId60"/>
      <p:italic r:id="rId61"/>
      <p:boldItalic r:id="rId62"/>
    </p:embeddedFont>
    <p:embeddedFont>
      <p:font typeface="Roboto Condensed Light" panose="020B0604020202020204" charset="0"/>
      <p:regular r:id="rId63"/>
      <p:bold r:id="rId64"/>
      <p:italic r:id="rId65"/>
      <p:boldItalic r:id="rId66"/>
    </p:embeddedFont>
    <p:embeddedFont>
      <p:font typeface="Calibri" panose="020F0502020204030204" pitchFamily="34" charset="0"/>
      <p:regular r:id="rId67"/>
      <p:bold r:id="rId68"/>
      <p:italic r:id="rId69"/>
      <p:boldItalic r:id="rId70"/>
    </p:embeddedFont>
    <p:embeddedFont>
      <p:font typeface="Raleway" panose="020B0604020202020204" charset="-52"/>
      <p:regular r:id="rId71"/>
      <p:bold r:id="rId72"/>
      <p:italic r:id="rId73"/>
      <p:boldItalic r:id="rId7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E27665BA-8202-44FC-AD62-C9F0E3EA811A}">
  <a:tblStyle styleId="{E27665BA-8202-44FC-AD62-C9F0E3EA811A}"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15DE48A-E3B5-44D0-98CB-AE0B3FDC037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20" d="100"/>
          <a:sy n="120" d="100"/>
        </p:scale>
        <p:origin x="-450" y="4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font" Target="fonts/font13.fntdata"/><Relationship Id="rId68" Type="http://schemas.openxmlformats.org/officeDocument/2006/relationships/font" Target="fonts/font18.fntdata"/><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font" Target="fonts/font21.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font" Target="fonts/font16.fntdata"/><Relationship Id="rId74" Type="http://schemas.openxmlformats.org/officeDocument/2006/relationships/font" Target="fonts/font2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font" Target="fonts/font15.fntdata"/><Relationship Id="rId73" Type="http://schemas.openxmlformats.org/officeDocument/2006/relationships/font" Target="fonts/font23.fntdata"/><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64" Type="http://schemas.openxmlformats.org/officeDocument/2006/relationships/font" Target="fonts/font14.fntdata"/><Relationship Id="rId69" Type="http://schemas.openxmlformats.org/officeDocument/2006/relationships/font" Target="fonts/font19.fntdata"/><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fntdata"/><Relationship Id="rId72" Type="http://schemas.openxmlformats.org/officeDocument/2006/relationships/font" Target="fonts/font2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 Id="rId67" Type="http://schemas.openxmlformats.org/officeDocument/2006/relationships/font" Target="fonts/font17.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4.fntdata"/><Relationship Id="rId62" Type="http://schemas.openxmlformats.org/officeDocument/2006/relationships/font" Target="fonts/font12.fntdata"/><Relationship Id="rId70" Type="http://schemas.openxmlformats.org/officeDocument/2006/relationships/font" Target="fonts/font20.fntdata"/><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56286852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50885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08961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825223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18332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242554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889213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055897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043913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7965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873155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86869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211087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713656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628153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716605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06791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992282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99911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545256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602863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197596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293601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989121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38165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501715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059024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734009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895708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58809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676536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7065328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766623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359606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964664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0759041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547253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311722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622426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6697124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94774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2327098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09624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558898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7878362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9843261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8556399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gfb87c9a92b_0_10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6" name="Google Shape;486;gfb87c9a92b_0_10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19107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7544483" y="657775"/>
            <a:ext cx="1299300" cy="4329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nvGrpSpPr>
          <p:cNvPr id="11" name="Google Shape;11;p2"/>
          <p:cNvGrpSpPr/>
          <p:nvPr/>
        </p:nvGrpSpPr>
        <p:grpSpPr>
          <a:xfrm>
            <a:off x="0" y="-7088"/>
            <a:ext cx="8661398" cy="5150588"/>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grpSp>
        <p:nvGrpSpPr>
          <p:cNvPr id="14" name="Google Shape;14;p2"/>
          <p:cNvGrpSpPr/>
          <p:nvPr/>
        </p:nvGrpSpPr>
        <p:grpSpPr>
          <a:xfrm rot="10800000" flipH="1">
            <a:off x="1" y="1090763"/>
            <a:ext cx="8847502" cy="2961975"/>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Arvo"/>
                <a:ea typeface="Arvo"/>
                <a:cs typeface="Arvo"/>
                <a:sym typeface="Arvo"/>
              </a:endParaRPr>
            </a:p>
          </p:txBody>
        </p:sp>
      </p:grpSp>
      <p:grpSp>
        <p:nvGrpSpPr>
          <p:cNvPr id="17" name="Google Shape;17;p2"/>
          <p:cNvGrpSpPr/>
          <p:nvPr/>
        </p:nvGrpSpPr>
        <p:grpSpPr>
          <a:xfrm>
            <a:off x="3677236" y="4278349"/>
            <a:ext cx="5480829" cy="432996"/>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2" name="Google Shape;22;p2"/>
          <p:cNvSpPr txBox="1">
            <a:spLocks noGrp="1"/>
          </p:cNvSpPr>
          <p:nvPr>
            <p:ph type="ctrTitle"/>
          </p:nvPr>
        </p:nvSpPr>
        <p:spPr>
          <a:xfrm>
            <a:off x="685800" y="1090750"/>
            <a:ext cx="5367900" cy="29619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2"/>
        <p:cNvGrpSpPr/>
        <p:nvPr/>
      </p:nvGrpSpPr>
      <p:grpSpPr>
        <a:xfrm>
          <a:off x="0" y="0"/>
          <a:ext cx="0" cy="0"/>
          <a:chOff x="0" y="0"/>
          <a:chExt cx="0" cy="0"/>
        </a:xfrm>
      </p:grpSpPr>
      <p:grpSp>
        <p:nvGrpSpPr>
          <p:cNvPr id="163" name="Google Shape;163;p10"/>
          <p:cNvGrpSpPr/>
          <p:nvPr/>
        </p:nvGrpSpPr>
        <p:grpSpPr>
          <a:xfrm rot="10800000">
            <a:off x="-8" y="-2"/>
            <a:ext cx="2202830" cy="670795"/>
            <a:chOff x="5575242" y="4472723"/>
            <a:chExt cx="2202830" cy="670795"/>
          </a:xfrm>
        </p:grpSpPr>
        <p:sp>
          <p:nvSpPr>
            <p:cNvPr id="164" name="Google Shape;164;p10"/>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5" name="Google Shape;165;p10"/>
            <p:cNvGrpSpPr/>
            <p:nvPr/>
          </p:nvGrpSpPr>
          <p:grpSpPr>
            <a:xfrm flipH="1">
              <a:off x="5734850" y="4472723"/>
              <a:ext cx="2040837" cy="670795"/>
              <a:chOff x="1297954" y="330075"/>
              <a:chExt cx="5169293" cy="1699506"/>
            </a:xfrm>
          </p:grpSpPr>
          <p:sp>
            <p:nvSpPr>
              <p:cNvPr id="166" name="Google Shape;166;p10"/>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0"/>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8" name="Google Shape;168;p10"/>
            <p:cNvGrpSpPr/>
            <p:nvPr/>
          </p:nvGrpSpPr>
          <p:grpSpPr>
            <a:xfrm flipH="1">
              <a:off x="5578209" y="4646738"/>
              <a:ext cx="2199863" cy="304563"/>
              <a:chOff x="-5827153" y="330075"/>
              <a:chExt cx="12276019" cy="1699569"/>
            </a:xfrm>
          </p:grpSpPr>
          <p:sp>
            <p:nvSpPr>
              <p:cNvPr id="169" name="Google Shape;169;p10"/>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10"/>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71" name="Google Shape;171;p10"/>
          <p:cNvGrpSpPr/>
          <p:nvPr/>
        </p:nvGrpSpPr>
        <p:grpSpPr>
          <a:xfrm>
            <a:off x="6946842" y="4472723"/>
            <a:ext cx="2202830" cy="670795"/>
            <a:chOff x="5575242" y="4472723"/>
            <a:chExt cx="2202830" cy="670795"/>
          </a:xfrm>
        </p:grpSpPr>
        <p:sp>
          <p:nvSpPr>
            <p:cNvPr id="172" name="Google Shape;172;p10"/>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3" name="Google Shape;173;p10"/>
            <p:cNvGrpSpPr/>
            <p:nvPr/>
          </p:nvGrpSpPr>
          <p:grpSpPr>
            <a:xfrm flipH="1">
              <a:off x="5734850" y="4472723"/>
              <a:ext cx="2040837" cy="670795"/>
              <a:chOff x="1297954" y="330075"/>
              <a:chExt cx="5169293" cy="1699506"/>
            </a:xfrm>
          </p:grpSpPr>
          <p:sp>
            <p:nvSpPr>
              <p:cNvPr id="174" name="Google Shape;174;p10"/>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10"/>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6" name="Google Shape;176;p10"/>
            <p:cNvGrpSpPr/>
            <p:nvPr/>
          </p:nvGrpSpPr>
          <p:grpSpPr>
            <a:xfrm flipH="1">
              <a:off x="5578209" y="4646738"/>
              <a:ext cx="2199863" cy="304563"/>
              <a:chOff x="-5827153" y="330075"/>
              <a:chExt cx="12276019" cy="1699569"/>
            </a:xfrm>
          </p:grpSpPr>
          <p:sp>
            <p:nvSpPr>
              <p:cNvPr id="177" name="Google Shape;177;p10"/>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10"/>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79" name="Google Shape;179;p10"/>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14275" y="392575"/>
            <a:ext cx="5258400" cy="7662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1pPr>
            <a:lvl2pPr lvl="1">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2pPr>
            <a:lvl3pPr lvl="2">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3pPr>
            <a:lvl4pPr lvl="3">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4pPr>
            <a:lvl5pPr lvl="4">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5pPr>
            <a:lvl6pPr lvl="5">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6pPr>
            <a:lvl7pPr lvl="6">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7pPr>
            <a:lvl8pPr lvl="7">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8pPr>
            <a:lvl9pPr lvl="8">
              <a:spcBef>
                <a:spcPts val="0"/>
              </a:spcBef>
              <a:spcAft>
                <a:spcPts val="0"/>
              </a:spcAft>
              <a:buClr>
                <a:schemeClr val="lt1"/>
              </a:buClr>
              <a:buSzPts val="2000"/>
              <a:buFont typeface="Roboto Condensed"/>
              <a:buNone/>
              <a:defRPr sz="2000" b="1">
                <a:solidFill>
                  <a:schemeClr val="lt1"/>
                </a:solidFill>
                <a:latin typeface="Roboto Condensed"/>
                <a:ea typeface="Roboto Condensed"/>
                <a:cs typeface="Roboto Condensed"/>
                <a:sym typeface="Roboto Condensed"/>
              </a:defRPr>
            </a:lvl9pPr>
          </a:lstStyle>
          <a:p>
            <a:endParaRPr/>
          </a:p>
        </p:txBody>
      </p:sp>
      <p:sp>
        <p:nvSpPr>
          <p:cNvPr id="7" name="Google Shape;7;p1"/>
          <p:cNvSpPr txBox="1">
            <a:spLocks noGrp="1"/>
          </p:cNvSpPr>
          <p:nvPr>
            <p:ph type="body" idx="1"/>
          </p:nvPr>
        </p:nvSpPr>
        <p:spPr>
          <a:xfrm>
            <a:off x="814275" y="1327350"/>
            <a:ext cx="6132600" cy="3145500"/>
          </a:xfrm>
          <a:prstGeom prst="rect">
            <a:avLst/>
          </a:prstGeom>
          <a:noFill/>
          <a:ln>
            <a:noFill/>
          </a:ln>
        </p:spPr>
        <p:txBody>
          <a:bodyPr spcFirstLastPara="1" wrap="square" lIns="91425" tIns="91425" rIns="91425" bIns="91425" anchor="ctr" anchorCtr="0">
            <a:noAutofit/>
          </a:bodyPr>
          <a:lstStyle>
            <a:lvl1pPr marL="457200" lvl="0" indent="-381000">
              <a:spcBef>
                <a:spcPts val="6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1pPr>
            <a:lvl2pPr marL="914400" lvl="1"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2pPr>
            <a:lvl3pPr marL="1371600" lvl="2"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3pPr>
            <a:lvl4pPr marL="1828800" lvl="3"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4pPr>
            <a:lvl5pPr marL="2286000" lvl="4"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5pPr>
            <a:lvl6pPr marL="2743200" lvl="5"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6pPr>
            <a:lvl7pPr marL="3200400" lvl="6"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7pPr>
            <a:lvl8pPr marL="3657600" lvl="7" indent="-381000">
              <a:spcBef>
                <a:spcPts val="1000"/>
              </a:spcBef>
              <a:spcAft>
                <a:spcPts val="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8pPr>
            <a:lvl9pPr marL="4114800" lvl="8" indent="-381000">
              <a:spcBef>
                <a:spcPts val="1000"/>
              </a:spcBef>
              <a:spcAft>
                <a:spcPts val="1000"/>
              </a:spcAft>
              <a:buClr>
                <a:schemeClr val="accent4"/>
              </a:buClr>
              <a:buSzPts val="2400"/>
              <a:buFont typeface="Roboto Condensed Light"/>
              <a:buChar char="▻"/>
              <a:defRPr sz="2400">
                <a:solidFill>
                  <a:schemeClr val="dk1"/>
                </a:solidFill>
                <a:latin typeface="Roboto Condensed Light"/>
                <a:ea typeface="Roboto Condensed Light"/>
                <a:cs typeface="Roboto Condensed Light"/>
                <a:sym typeface="Roboto Condensed Light"/>
              </a:defRPr>
            </a:lvl9pPr>
          </a:lstStyle>
          <a:p>
            <a:endParaRPr/>
          </a:p>
        </p:txBody>
      </p:sp>
      <p:sp>
        <p:nvSpPr>
          <p:cNvPr id="8" name="Google Shape;8;p1"/>
          <p:cNvSpPr txBox="1">
            <a:spLocks noGrp="1"/>
          </p:cNvSpPr>
          <p:nvPr>
            <p:ph type="sldNum" idx="12"/>
          </p:nvPr>
        </p:nvSpPr>
        <p:spPr>
          <a:xfrm>
            <a:off x="7618000" y="4636500"/>
            <a:ext cx="1487400" cy="315600"/>
          </a:xfrm>
          <a:prstGeom prst="rect">
            <a:avLst/>
          </a:prstGeom>
          <a:noFill/>
          <a:ln>
            <a:noFill/>
          </a:ln>
        </p:spPr>
        <p:txBody>
          <a:bodyPr spcFirstLastPara="1" wrap="square" lIns="91425" tIns="91425" rIns="91425" bIns="91425" anchor="ctr" anchorCtr="0">
            <a:noAutofit/>
          </a:bodyPr>
          <a:lstStyle>
            <a:lvl1pPr lvl="0" algn="r">
              <a:buNone/>
              <a:defRPr sz="1200" b="1">
                <a:solidFill>
                  <a:schemeClr val="lt1"/>
                </a:solidFill>
                <a:latin typeface="Roboto Condensed"/>
                <a:ea typeface="Roboto Condensed"/>
                <a:cs typeface="Roboto Condensed"/>
                <a:sym typeface="Roboto Condensed"/>
              </a:defRPr>
            </a:lvl1pPr>
            <a:lvl2pPr lvl="1" algn="r">
              <a:buNone/>
              <a:defRPr sz="1200" b="1">
                <a:solidFill>
                  <a:schemeClr val="lt1"/>
                </a:solidFill>
                <a:latin typeface="Roboto Condensed"/>
                <a:ea typeface="Roboto Condensed"/>
                <a:cs typeface="Roboto Condensed"/>
                <a:sym typeface="Roboto Condensed"/>
              </a:defRPr>
            </a:lvl2pPr>
            <a:lvl3pPr lvl="2" algn="r">
              <a:buNone/>
              <a:defRPr sz="1200" b="1">
                <a:solidFill>
                  <a:schemeClr val="lt1"/>
                </a:solidFill>
                <a:latin typeface="Roboto Condensed"/>
                <a:ea typeface="Roboto Condensed"/>
                <a:cs typeface="Roboto Condensed"/>
                <a:sym typeface="Roboto Condensed"/>
              </a:defRPr>
            </a:lvl3pPr>
            <a:lvl4pPr lvl="3" algn="r">
              <a:buNone/>
              <a:defRPr sz="1200" b="1">
                <a:solidFill>
                  <a:schemeClr val="lt1"/>
                </a:solidFill>
                <a:latin typeface="Roboto Condensed"/>
                <a:ea typeface="Roboto Condensed"/>
                <a:cs typeface="Roboto Condensed"/>
                <a:sym typeface="Roboto Condensed"/>
              </a:defRPr>
            </a:lvl4pPr>
            <a:lvl5pPr lvl="4" algn="r">
              <a:buNone/>
              <a:defRPr sz="1200" b="1">
                <a:solidFill>
                  <a:schemeClr val="lt1"/>
                </a:solidFill>
                <a:latin typeface="Roboto Condensed"/>
                <a:ea typeface="Roboto Condensed"/>
                <a:cs typeface="Roboto Condensed"/>
                <a:sym typeface="Roboto Condensed"/>
              </a:defRPr>
            </a:lvl5pPr>
            <a:lvl6pPr lvl="5" algn="r">
              <a:buNone/>
              <a:defRPr sz="1200" b="1">
                <a:solidFill>
                  <a:schemeClr val="lt1"/>
                </a:solidFill>
                <a:latin typeface="Roboto Condensed"/>
                <a:ea typeface="Roboto Condensed"/>
                <a:cs typeface="Roboto Condensed"/>
                <a:sym typeface="Roboto Condensed"/>
              </a:defRPr>
            </a:lvl6pPr>
            <a:lvl7pPr lvl="6" algn="r">
              <a:buNone/>
              <a:defRPr sz="1200" b="1">
                <a:solidFill>
                  <a:schemeClr val="lt1"/>
                </a:solidFill>
                <a:latin typeface="Roboto Condensed"/>
                <a:ea typeface="Roboto Condensed"/>
                <a:cs typeface="Roboto Condensed"/>
                <a:sym typeface="Roboto Condensed"/>
              </a:defRPr>
            </a:lvl7pPr>
            <a:lvl8pPr lvl="7" algn="r">
              <a:buNone/>
              <a:defRPr sz="1200" b="1">
                <a:solidFill>
                  <a:schemeClr val="lt1"/>
                </a:solidFill>
                <a:latin typeface="Roboto Condensed"/>
                <a:ea typeface="Roboto Condensed"/>
                <a:cs typeface="Roboto Condensed"/>
                <a:sym typeface="Roboto Condensed"/>
              </a:defRPr>
            </a:lvl8pPr>
            <a:lvl9pPr lvl="8" algn="r">
              <a:buNone/>
              <a:defRPr sz="1200" b="1">
                <a:solidFill>
                  <a:schemeClr val="lt1"/>
                </a:solidFill>
                <a:latin typeface="Roboto Condensed"/>
                <a:ea typeface="Roboto Condensed"/>
                <a:cs typeface="Roboto Condensed"/>
                <a:sym typeface="Roboto Condensed"/>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6" r:id="rId2"/>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414766" y="2537785"/>
            <a:ext cx="1693738" cy="16901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4" name="Google Shape;184;p11"/>
          <p:cNvSpPr txBox="1">
            <a:spLocks noGrp="1"/>
          </p:cNvSpPr>
          <p:nvPr>
            <p:ph type="ctrTitle"/>
          </p:nvPr>
        </p:nvSpPr>
        <p:spPr>
          <a:xfrm>
            <a:off x="1259632" y="1090750"/>
            <a:ext cx="5472608" cy="2921160"/>
          </a:xfrm>
          <a:prstGeom prst="rect">
            <a:avLst/>
          </a:prstGeom>
        </p:spPr>
        <p:txBody>
          <a:bodyPr spcFirstLastPara="1" wrap="square" lIns="91425" tIns="91425" rIns="91425" bIns="91425" anchor="ctr" anchorCtr="0">
            <a:noAutofit/>
          </a:bodyPr>
          <a:lstStyle/>
          <a:p>
            <a:pPr lvl="0" algn="ctr"/>
            <a:r>
              <a:rPr lang="en-US" sz="4000" dirty="0" smtClean="0">
                <a:effectLst>
                  <a:outerShdw blurRad="38100" dist="38100" dir="2700000" algn="tl">
                    <a:srgbClr val="000000">
                      <a:alpha val="43137"/>
                    </a:srgbClr>
                  </a:outerShdw>
                </a:effectLst>
              </a:rPr>
              <a:t>Entrepreneurship and </a:t>
            </a:r>
            <a:r>
              <a:rPr lang="uz-Cyrl-UZ" sz="4000" dirty="0" smtClean="0">
                <a:effectLst>
                  <a:outerShdw blurRad="38100" dist="38100" dir="2700000" algn="tl">
                    <a:srgbClr val="000000">
                      <a:alpha val="43137"/>
                    </a:srgbClr>
                  </a:outerShdw>
                </a:effectLst>
              </a:rPr>
              <a:t/>
            </a:r>
            <a:br>
              <a:rPr lang="uz-Cyrl-UZ" sz="4000" dirty="0" smtClean="0">
                <a:effectLst>
                  <a:outerShdw blurRad="38100" dist="38100" dir="2700000" algn="tl">
                    <a:srgbClr val="000000">
                      <a:alpha val="43137"/>
                    </a:srgbClr>
                  </a:outerShdw>
                </a:effectLst>
              </a:rPr>
            </a:br>
            <a:r>
              <a:rPr lang="en-US" sz="4000" dirty="0" smtClean="0">
                <a:effectLst>
                  <a:outerShdw blurRad="38100" dist="38100" dir="2700000" algn="tl">
                    <a:srgbClr val="000000">
                      <a:alpha val="43137"/>
                    </a:srgbClr>
                  </a:outerShdw>
                </a:effectLst>
              </a:rPr>
              <a:t>Idea for Business</a:t>
            </a:r>
            <a:r>
              <a:rPr lang="uz-Cyrl-UZ" sz="4000" dirty="0" smtClean="0">
                <a:effectLst>
                  <a:outerShdw blurRad="38100" dist="38100" dir="2700000" algn="tl">
                    <a:srgbClr val="000000">
                      <a:alpha val="43137"/>
                    </a:srgbClr>
                  </a:outerShdw>
                </a:effectLst>
              </a:rPr>
              <a:t/>
            </a:r>
            <a:br>
              <a:rPr lang="uz-Cyrl-UZ" sz="4000" dirty="0" smtClean="0">
                <a:effectLst>
                  <a:outerShdw blurRad="38100" dist="38100" dir="2700000" algn="tl">
                    <a:srgbClr val="000000">
                      <a:alpha val="43137"/>
                    </a:srgbClr>
                  </a:outerShdw>
                </a:effectLst>
              </a:rPr>
            </a:br>
            <a:r>
              <a:rPr lang="en-US" sz="4000" dirty="0" smtClean="0">
                <a:effectLst>
                  <a:outerShdw blurRad="38100" dist="38100" dir="2700000" algn="tl">
                    <a:srgbClr val="000000">
                      <a:alpha val="43137"/>
                    </a:srgbClr>
                  </a:outerShdw>
                </a:effectLst>
              </a:rPr>
              <a:t/>
            </a:r>
            <a:br>
              <a:rPr lang="en-US" sz="4000" dirty="0" smtClean="0">
                <a:effectLst>
                  <a:outerShdw blurRad="38100" dist="38100" dir="2700000" algn="tl">
                    <a:srgbClr val="000000">
                      <a:alpha val="43137"/>
                    </a:srgbClr>
                  </a:outerShdw>
                </a:effectLst>
              </a:rPr>
            </a:br>
            <a:r>
              <a:rPr lang="uz-Cyrl-UZ" sz="4000" dirty="0" smtClean="0">
                <a:effectLst>
                  <a:outerShdw blurRad="38100" dist="38100" dir="2700000" algn="tl">
                    <a:srgbClr val="000000">
                      <a:alpha val="43137"/>
                    </a:srgbClr>
                  </a:outerShdw>
                </a:effectLst>
              </a:rPr>
              <a:t>Мавзу: Тадбиркорлик </a:t>
            </a:r>
            <a:br>
              <a:rPr lang="uz-Cyrl-UZ" sz="4000" dirty="0" smtClean="0">
                <a:effectLst>
                  <a:outerShdw blurRad="38100" dist="38100" dir="2700000" algn="tl">
                    <a:srgbClr val="000000">
                      <a:alpha val="43137"/>
                    </a:srgbClr>
                  </a:outerShdw>
                </a:effectLst>
              </a:rPr>
            </a:br>
            <a:r>
              <a:rPr lang="uz-Cyrl-UZ" sz="4000" dirty="0" smtClean="0">
                <a:effectLst>
                  <a:outerShdw blurRad="38100" dist="38100" dir="2700000" algn="tl">
                    <a:srgbClr val="000000">
                      <a:alpha val="43137"/>
                    </a:srgbClr>
                  </a:outerShdw>
                </a:effectLst>
              </a:rPr>
              <a:t>ва бизнес ғоя</a:t>
            </a:r>
            <a:endParaRPr sz="2800" dirty="0"/>
          </a:p>
        </p:txBody>
      </p:sp>
      <p:sp>
        <p:nvSpPr>
          <p:cNvPr id="2" name="TextBox 1"/>
          <p:cNvSpPr txBox="1"/>
          <p:nvPr/>
        </p:nvSpPr>
        <p:spPr>
          <a:xfrm>
            <a:off x="4572000" y="4659982"/>
            <a:ext cx="4392488" cy="369332"/>
          </a:xfrm>
          <a:prstGeom prst="rect">
            <a:avLst/>
          </a:prstGeom>
          <a:noFill/>
        </p:spPr>
        <p:txBody>
          <a:bodyPr wrap="square" rtlCol="0">
            <a:spAutoFit/>
          </a:bodyPr>
          <a:lstStyle/>
          <a:p>
            <a:r>
              <a:rPr lang="en-US" sz="1800" b="1" dirty="0">
                <a:solidFill>
                  <a:srgbClr val="002060"/>
                </a:solidFill>
                <a:effectLst>
                  <a:outerShdw blurRad="38100" dist="38100" dir="2700000" algn="tl">
                    <a:srgbClr val="000000">
                      <a:alpha val="43137"/>
                    </a:srgbClr>
                  </a:outerShdw>
                </a:effectLst>
              </a:rPr>
              <a:t>Bakhrom A. Kholbaev</a:t>
            </a:r>
            <a:r>
              <a:rPr lang="ru-RU" sz="1800" b="1" dirty="0">
                <a:solidFill>
                  <a:srgbClr val="002060"/>
                </a:solidFill>
                <a:effectLst>
                  <a:outerShdw blurRad="38100" dist="38100" dir="2700000" algn="tl">
                    <a:srgbClr val="000000">
                      <a:alpha val="43137"/>
                    </a:srgbClr>
                  </a:outerShdw>
                </a:effectLst>
              </a:rPr>
              <a:t>, </a:t>
            </a:r>
            <a:r>
              <a:rPr lang="en-US" sz="1800" b="1" dirty="0">
                <a:solidFill>
                  <a:srgbClr val="002060"/>
                </a:solidFill>
                <a:effectLst>
                  <a:outerShdw blurRad="38100" dist="38100" dir="2700000" algn="tl">
                    <a:srgbClr val="000000">
                      <a:alpha val="43137"/>
                    </a:srgbClr>
                  </a:outerShdw>
                </a:effectLst>
              </a:rPr>
              <a:t>PhD</a:t>
            </a:r>
            <a:endParaRPr lang="ru-RU" sz="1800" b="1" dirty="0">
              <a:solidFill>
                <a:srgbClr val="002060"/>
              </a:solidFill>
              <a:effectLst>
                <a:outerShdw blurRad="38100" dist="38100" dir="2700000" algn="tl">
                  <a:srgbClr val="000000">
                    <a:alpha val="43137"/>
                  </a:srgbClr>
                </a:outerShdw>
              </a:effectLst>
            </a:endParaRPr>
          </a:p>
        </p:txBody>
      </p:sp>
      <p:sp>
        <p:nvSpPr>
          <p:cNvPr id="3" name="TextBox 2"/>
          <p:cNvSpPr txBox="1"/>
          <p:nvPr/>
        </p:nvSpPr>
        <p:spPr>
          <a:xfrm>
            <a:off x="0" y="4373691"/>
            <a:ext cx="4067944" cy="646331"/>
          </a:xfrm>
          <a:prstGeom prst="rect">
            <a:avLst/>
          </a:prstGeom>
          <a:noFill/>
        </p:spPr>
        <p:txBody>
          <a:bodyPr wrap="square" rtlCol="0">
            <a:spAutoFit/>
          </a:bodyPr>
          <a:lstStyle/>
          <a:p>
            <a:r>
              <a:rPr lang="en-US" sz="1200" b="1" dirty="0" smtClean="0"/>
              <a:t>Course: Entrepreneurship &amp; SBM</a:t>
            </a:r>
          </a:p>
          <a:p>
            <a:r>
              <a:rPr lang="ru-RU" sz="1200" b="1" dirty="0" smtClean="0"/>
              <a:t>Фан: </a:t>
            </a:r>
            <a:r>
              <a:rPr lang="uz-Cyrl-UZ" sz="1200" b="1" dirty="0" smtClean="0"/>
              <a:t>Тадбиркорлик ва кичик бизнес бошқаруви</a:t>
            </a:r>
          </a:p>
          <a:p>
            <a:pPr algn="ctr"/>
            <a:endParaRPr lang="en-US" sz="1200" b="1" dirty="0"/>
          </a:p>
        </p:txBody>
      </p:sp>
      <p:sp>
        <p:nvSpPr>
          <p:cNvPr id="4" name="TextBox 3"/>
          <p:cNvSpPr txBox="1"/>
          <p:nvPr/>
        </p:nvSpPr>
        <p:spPr>
          <a:xfrm>
            <a:off x="8316416" y="309885"/>
            <a:ext cx="864096" cy="461665"/>
          </a:xfrm>
          <a:prstGeom prst="rect">
            <a:avLst/>
          </a:prstGeom>
          <a:noFill/>
        </p:spPr>
        <p:txBody>
          <a:bodyPr wrap="square" rtlCol="0">
            <a:spAutoFit/>
          </a:bodyPr>
          <a:lstStyle/>
          <a:p>
            <a:r>
              <a:rPr lang="en-US" sz="2400" b="1" dirty="0" smtClean="0">
                <a:effectLst>
                  <a:outerShdw blurRad="38100" dist="38100" dir="2700000" algn="tl">
                    <a:srgbClr val="000000">
                      <a:alpha val="43137"/>
                    </a:srgbClr>
                  </a:outerShdw>
                </a:effectLst>
              </a:rPr>
              <a:t>L-</a:t>
            </a:r>
            <a:r>
              <a:rPr lang="ru-RU" sz="2400" b="1" dirty="0" smtClean="0">
                <a:effectLst>
                  <a:outerShdw blurRad="38100" dist="38100" dir="2700000" algn="tl">
                    <a:srgbClr val="000000">
                      <a:alpha val="43137"/>
                    </a:srgbClr>
                  </a:outerShdw>
                </a:effectLst>
              </a:rPr>
              <a:t>01</a:t>
            </a:r>
            <a:endParaRPr lang="ru-RU" sz="24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a:t>
            </a:fld>
            <a:endParaRPr/>
          </a:p>
        </p:txBody>
      </p:sp>
      <p:sp>
        <p:nvSpPr>
          <p:cNvPr id="2" name="Прямоугольник 1"/>
          <p:cNvSpPr/>
          <p:nvPr/>
        </p:nvSpPr>
        <p:spPr>
          <a:xfrm>
            <a:off x="251520" y="1116776"/>
            <a:ext cx="8640960" cy="3477875"/>
          </a:xfrm>
          <a:prstGeom prst="rect">
            <a:avLst/>
          </a:prstGeom>
        </p:spPr>
        <p:txBody>
          <a:bodyPr wrap="square">
            <a:spAutoFit/>
          </a:bodyPr>
          <a:lstStyle/>
          <a:p>
            <a:pPr marL="342900" indent="-342900" algn="just">
              <a:buFont typeface="Wingdings" panose="05000000000000000000" pitchFamily="2" charset="2"/>
              <a:buChar char="Ø"/>
            </a:pPr>
            <a:r>
              <a:rPr lang="uz-Cyrl-UZ" sz="2200" dirty="0">
                <a:solidFill>
                  <a:schemeClr val="accent1">
                    <a:lumMod val="50000"/>
                  </a:schemeClr>
                </a:solidFill>
              </a:rPr>
              <a:t>Ишни бошлашдан олдин, баъзи одамлар тадбиркор бўлиш учун нима керак </a:t>
            </a:r>
            <a:r>
              <a:rPr lang="uz-Cyrl-UZ" sz="2200" dirty="0" smtClean="0">
                <a:solidFill>
                  <a:schemeClr val="accent1">
                    <a:lumMod val="50000"/>
                  </a:schemeClr>
                </a:solidFill>
              </a:rPr>
              <a:t>экан деб кўп ташвишланадилар</a:t>
            </a:r>
            <a:r>
              <a:rPr lang="uz-Cyrl-UZ" sz="2200" dirty="0">
                <a:solidFill>
                  <a:schemeClr val="accent1">
                    <a:lumMod val="50000"/>
                  </a:schemeClr>
                </a:solidFill>
              </a:rPr>
              <a:t>. </a:t>
            </a:r>
          </a:p>
          <a:p>
            <a:pPr marL="342900" indent="-342900" algn="just">
              <a:buFont typeface="Wingdings" panose="05000000000000000000" pitchFamily="2" charset="2"/>
              <a:buChar char="Ø"/>
            </a:pPr>
            <a:r>
              <a:rPr lang="uz-Cyrl-UZ" sz="2200" dirty="0" smtClean="0">
                <a:solidFill>
                  <a:schemeClr val="accent1">
                    <a:lumMod val="50000"/>
                  </a:schemeClr>
                </a:solidFill>
              </a:rPr>
              <a:t>Ҳар </a:t>
            </a:r>
            <a:r>
              <a:rPr lang="uz-Cyrl-UZ" sz="2200" dirty="0">
                <a:solidFill>
                  <a:schemeClr val="accent1">
                    <a:lumMod val="50000"/>
                  </a:schemeClr>
                </a:solidFill>
              </a:rPr>
              <a:t>қандай одам тадбиркор бўлиши мумкин. </a:t>
            </a:r>
            <a:r>
              <a:rPr lang="en-US" sz="2200" dirty="0" smtClean="0">
                <a:solidFill>
                  <a:schemeClr val="accent1">
                    <a:lumMod val="50000"/>
                  </a:schemeClr>
                </a:solidFill>
              </a:rPr>
              <a:t>C</a:t>
            </a:r>
            <a:r>
              <a:rPr lang="uz-Cyrl-UZ" sz="2200" dirty="0" smtClean="0">
                <a:solidFill>
                  <a:schemeClr val="accent1">
                    <a:lumMod val="50000"/>
                  </a:schemeClr>
                </a:solidFill>
              </a:rPr>
              <a:t>изда хоҳиш ва ташаббус борки сиз </a:t>
            </a:r>
            <a:r>
              <a:rPr lang="uz-Cyrl-UZ" sz="2200" dirty="0">
                <a:solidFill>
                  <a:schemeClr val="accent1">
                    <a:lumMod val="50000"/>
                  </a:schemeClr>
                </a:solidFill>
              </a:rPr>
              <a:t>ушбу курсни </a:t>
            </a:r>
            <a:r>
              <a:rPr lang="uz-Cyrl-UZ" sz="2200" dirty="0" smtClean="0">
                <a:solidFill>
                  <a:schemeClr val="accent1">
                    <a:lumMod val="50000"/>
                  </a:schemeClr>
                </a:solidFill>
              </a:rPr>
              <a:t>танладингиз.</a:t>
            </a:r>
            <a:endParaRPr lang="uz-Cyrl-UZ" sz="2200" dirty="0">
              <a:solidFill>
                <a:schemeClr val="accent1">
                  <a:lumMod val="50000"/>
                </a:schemeClr>
              </a:solidFill>
            </a:endParaRPr>
          </a:p>
          <a:p>
            <a:pPr marL="3767138" indent="-342900" algn="just">
              <a:buFont typeface="Wingdings" panose="05000000000000000000" pitchFamily="2" charset="2"/>
              <a:buChar char="Ø"/>
            </a:pPr>
            <a:r>
              <a:rPr lang="en-US" sz="2200" dirty="0" smtClean="0">
                <a:solidFill>
                  <a:schemeClr val="accent1">
                    <a:lumMod val="50000"/>
                  </a:schemeClr>
                </a:solidFill>
              </a:rPr>
              <a:t>A</a:t>
            </a:r>
            <a:r>
              <a:rPr lang="uz-Cyrl-UZ" sz="2200" dirty="0">
                <a:solidFill>
                  <a:schemeClr val="accent1">
                    <a:lumMod val="50000"/>
                  </a:schemeClr>
                </a:solidFill>
              </a:rPr>
              <a:t>ммо </a:t>
            </a:r>
            <a:r>
              <a:rPr lang="uz-Cyrl-UZ" sz="2200" dirty="0" smtClean="0">
                <a:solidFill>
                  <a:schemeClr val="accent1">
                    <a:lumMod val="50000"/>
                  </a:schemeClr>
                </a:solidFill>
              </a:rPr>
              <a:t>сиздаги бу хислат сиз ҳозироқ тадбиркорликка шўнғиб кетишингизни англатмайди</a:t>
            </a:r>
            <a:r>
              <a:rPr lang="uz-Cyrl-UZ" sz="2200" dirty="0">
                <a:solidFill>
                  <a:schemeClr val="accent1">
                    <a:lumMod val="50000"/>
                  </a:schemeClr>
                </a:solidFill>
              </a:rPr>
              <a:t>. </a:t>
            </a:r>
            <a:r>
              <a:rPr lang="uz-Cyrl-UZ" sz="2200" dirty="0" smtClean="0">
                <a:solidFill>
                  <a:schemeClr val="accent1">
                    <a:lumMod val="50000"/>
                  </a:schemeClr>
                </a:solidFill>
              </a:rPr>
              <a:t>Келинг, сиз тадбиркорликка </a:t>
            </a:r>
            <a:r>
              <a:rPr lang="uz-Cyrl-UZ" sz="2200" dirty="0">
                <a:solidFill>
                  <a:schemeClr val="accent1">
                    <a:lumMod val="50000"/>
                  </a:schemeClr>
                </a:solidFill>
              </a:rPr>
              <a:t>тайёрмисиз ёки бироз тўхташингиз керакми </a:t>
            </a:r>
            <a:r>
              <a:rPr lang="uz-Cyrl-UZ" sz="2200" dirty="0" smtClean="0">
                <a:solidFill>
                  <a:schemeClr val="accent1">
                    <a:lumMod val="50000"/>
                  </a:schemeClr>
                </a:solidFill>
              </a:rPr>
              <a:t>деган саволларнни аниқлаб оламиз.</a:t>
            </a:r>
            <a:endParaRPr lang="uz-Cyrl-UZ" sz="2200" dirty="0">
              <a:solidFill>
                <a:schemeClr val="accent1">
                  <a:lumMod val="50000"/>
                </a:schemeClr>
              </a:solidFill>
            </a:endParaRPr>
          </a:p>
        </p:txBody>
      </p:sp>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54244" y="4371645"/>
            <a:ext cx="701332" cy="699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descr="How Long It Takes for a Small Business to Be Successful: A Year-By-Year  Breakdown">
            <a:extLst>
              <a:ext uri="{FF2B5EF4-FFF2-40B4-BE49-F238E27FC236}">
                <a16:creationId xmlns:a16="http://schemas.microsoft.com/office/drawing/2014/main" xmlns="" id="{56AFCB1E-B3E7-3F34-85B6-6EEBE787B1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527287"/>
            <a:ext cx="3707903" cy="261066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2769" y="0"/>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899592" y="4948014"/>
            <a:ext cx="2880320" cy="246221"/>
          </a:xfrm>
          <a:prstGeom prst="rect">
            <a:avLst/>
          </a:prstGeom>
          <a:noFill/>
        </p:spPr>
        <p:txBody>
          <a:bodyPr wrap="square" rtlCol="0">
            <a:spAutoFit/>
          </a:bodyPr>
          <a:lstStyle/>
          <a:p>
            <a:r>
              <a:rPr lang="uz-Cyrl-UZ" sz="1000" i="1" dirty="0" smtClean="0"/>
              <a:t>Манбаа: </a:t>
            </a:r>
            <a:r>
              <a:rPr lang="en-US" sz="1000" i="1" dirty="0" smtClean="0"/>
              <a:t>https</a:t>
            </a:r>
            <a:r>
              <a:rPr lang="en-US" sz="1000" i="1" dirty="0"/>
              <a:t>://www.banknn.ru/zhurnal/novosti</a:t>
            </a:r>
            <a:r>
              <a:rPr lang="en-US" sz="1000" i="1" dirty="0" smtClean="0"/>
              <a:t>/</a:t>
            </a:r>
            <a:endParaRPr lang="en-US" sz="1000" i="1" dirty="0"/>
          </a:p>
        </p:txBody>
      </p:sp>
    </p:spTree>
    <p:extLst>
      <p:ext uri="{BB962C8B-B14F-4D97-AF65-F5344CB8AC3E}">
        <p14:creationId xmlns:p14="http://schemas.microsoft.com/office/powerpoint/2010/main" val="1032720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additive="base">
                                        <p:cTn id="1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a:t>
            </a:fld>
            <a:endParaRPr/>
          </a:p>
        </p:txBody>
      </p:sp>
      <p:sp>
        <p:nvSpPr>
          <p:cNvPr id="2" name="Прямоугольник 1"/>
          <p:cNvSpPr/>
          <p:nvPr/>
        </p:nvSpPr>
        <p:spPr>
          <a:xfrm>
            <a:off x="539552" y="2176284"/>
            <a:ext cx="7992888" cy="2123658"/>
          </a:xfrm>
          <a:prstGeom prst="rect">
            <a:avLst/>
          </a:prstGeom>
        </p:spPr>
        <p:txBody>
          <a:bodyPr wrap="square">
            <a:spAutoFit/>
          </a:bodyPr>
          <a:lstStyle/>
          <a:p>
            <a:pPr marL="342900" indent="-342900" algn="just">
              <a:buFont typeface="Wingdings" panose="05000000000000000000" pitchFamily="2" charset="2"/>
              <a:buChar char="Ø"/>
            </a:pPr>
            <a:r>
              <a:rPr lang="uz-Cyrl-UZ" sz="2200" dirty="0" smtClean="0">
                <a:solidFill>
                  <a:schemeClr val="accent1">
                    <a:lumMod val="50000"/>
                  </a:schemeClr>
                </a:solidFill>
              </a:rPr>
              <a:t>Одамлар тадбиркорликни турли нуқталардан бошлайдилар:  </a:t>
            </a:r>
          </a:p>
          <a:p>
            <a:pPr marL="534988" indent="-342900" algn="just">
              <a:buFont typeface="Courier New" panose="02070309020205020404" pitchFamily="49" charset="0"/>
              <a:buChar char="o"/>
            </a:pPr>
            <a:r>
              <a:rPr lang="uz-Cyrl-UZ" sz="2200" dirty="0" smtClean="0">
                <a:solidFill>
                  <a:schemeClr val="accent1">
                    <a:lumMod val="50000"/>
                  </a:schemeClr>
                </a:solidFill>
              </a:rPr>
              <a:t>Олийгохни тамомлагандан сўнг </a:t>
            </a:r>
          </a:p>
          <a:p>
            <a:pPr marL="534988" indent="-342900" algn="just">
              <a:buFont typeface="Courier New" panose="02070309020205020404" pitchFamily="49" charset="0"/>
              <a:buChar char="o"/>
            </a:pPr>
            <a:r>
              <a:rPr lang="uz-Cyrl-UZ" sz="2200" dirty="0">
                <a:solidFill>
                  <a:schemeClr val="accent1">
                    <a:lumMod val="50000"/>
                  </a:schemeClr>
                </a:solidFill>
              </a:rPr>
              <a:t>Ў</a:t>
            </a:r>
            <a:r>
              <a:rPr lang="uz-Cyrl-UZ" sz="2200" dirty="0" smtClean="0">
                <a:solidFill>
                  <a:schemeClr val="accent1">
                    <a:lumMod val="50000"/>
                  </a:schemeClr>
                </a:solidFill>
              </a:rPr>
              <a:t>з фарзандларини оёққа қўйгандан сўнг  </a:t>
            </a:r>
          </a:p>
          <a:p>
            <a:pPr marL="534988" indent="-342900" algn="just">
              <a:buFont typeface="Courier New" panose="02070309020205020404" pitchFamily="49" charset="0"/>
              <a:buChar char="o"/>
            </a:pPr>
            <a:r>
              <a:rPr lang="uz-Cyrl-UZ" sz="2200" dirty="0" smtClean="0">
                <a:solidFill>
                  <a:schemeClr val="accent1">
                    <a:lumMod val="50000"/>
                  </a:schemeClr>
                </a:solidFill>
              </a:rPr>
              <a:t>Нафақага чиқиш ғояси жирканч туюлгани сабабли</a:t>
            </a:r>
            <a:r>
              <a:rPr lang="en-US" sz="2200" dirty="0" smtClean="0">
                <a:solidFill>
                  <a:schemeClr val="accent1">
                    <a:lumMod val="50000"/>
                  </a:schemeClr>
                </a:solidFill>
              </a:rPr>
              <a:t> </a:t>
            </a:r>
            <a:endParaRPr lang="en-US" sz="2200" dirty="0">
              <a:solidFill>
                <a:schemeClr val="accent1">
                  <a:lumMod val="50000"/>
                </a:schemeClr>
              </a:solidFill>
            </a:endParaRPr>
          </a:p>
          <a:p>
            <a:pPr marL="534988" indent="-342900" algn="just">
              <a:buFont typeface="Courier New" panose="02070309020205020404" pitchFamily="49" charset="0"/>
              <a:buChar char="o"/>
            </a:pPr>
            <a:r>
              <a:rPr lang="uz-Cyrl-UZ" sz="2200" dirty="0" smtClean="0">
                <a:solidFill>
                  <a:schemeClr val="accent1">
                    <a:lumMod val="50000"/>
                  </a:schemeClr>
                </a:solidFill>
              </a:rPr>
              <a:t>Кўпчилик тўғридан-тўғри ишчи кучидан келади. </a:t>
            </a:r>
          </a:p>
        </p:txBody>
      </p:sp>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xmlns="" id="{E10BB5CE-BDD8-D2C7-DC1F-ED03A20AE67A}"/>
              </a:ext>
            </a:extLst>
          </p:cNvPr>
          <p:cNvSpPr txBox="1"/>
          <p:nvPr/>
        </p:nvSpPr>
        <p:spPr>
          <a:xfrm>
            <a:off x="404910" y="660633"/>
            <a:ext cx="7407450" cy="1200329"/>
          </a:xfrm>
          <a:prstGeom prst="rect">
            <a:avLst/>
          </a:prstGeom>
          <a:noFill/>
        </p:spPr>
        <p:txBody>
          <a:bodyPr wrap="square">
            <a:spAutoFit/>
          </a:bodyPr>
          <a:lstStyle/>
          <a:p>
            <a:pPr algn="ctr"/>
            <a:r>
              <a:rPr lang="uz-Cyrl-UZ" sz="2400" b="1" dirty="0" smtClean="0">
                <a:solidFill>
                  <a:srgbClr val="C00000"/>
                </a:solidFill>
              </a:rPr>
              <a:t>Муваффақиятсизликнинг асосий сабабларидан бири бу тайёргарликнинг етишмаслиги!</a:t>
            </a:r>
            <a:endParaRPr lang="uz-Cyrl-UZ" sz="2400" b="1" dirty="0">
              <a:solidFill>
                <a:srgbClr val="C00000"/>
              </a:solidFill>
            </a:endParaRPr>
          </a:p>
        </p:txBody>
      </p:sp>
    </p:spTree>
    <p:extLst>
      <p:ext uri="{BB962C8B-B14F-4D97-AF65-F5344CB8AC3E}">
        <p14:creationId xmlns:p14="http://schemas.microsoft.com/office/powerpoint/2010/main" val="293909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additive="base">
                                        <p:cTn id="18"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additive="base">
                                        <p:cTn id="24"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additive="base">
                                        <p:cTn id="30"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a:t>
            </a:fld>
            <a:endParaRPr/>
          </a:p>
        </p:txBody>
      </p:sp>
      <p:sp>
        <p:nvSpPr>
          <p:cNvPr id="2" name="Прямоугольник 1"/>
          <p:cNvSpPr/>
          <p:nvPr/>
        </p:nvSpPr>
        <p:spPr>
          <a:xfrm>
            <a:off x="611560" y="1182107"/>
            <a:ext cx="7992888" cy="3477875"/>
          </a:xfrm>
          <a:prstGeom prst="rect">
            <a:avLst/>
          </a:prstGeom>
        </p:spPr>
        <p:txBody>
          <a:bodyPr wrap="square">
            <a:spAutoFit/>
          </a:bodyPr>
          <a:lstStyle/>
          <a:p>
            <a:pPr marL="342900" indent="-342900" algn="just">
              <a:buFont typeface="Wingdings" panose="05000000000000000000" pitchFamily="2" charset="2"/>
              <a:buChar char="Ø"/>
            </a:pPr>
            <a:r>
              <a:rPr lang="uz-Cyrl-UZ" sz="2200" dirty="0" smtClean="0">
                <a:solidFill>
                  <a:schemeClr val="accent1">
                    <a:lumMod val="50000"/>
                  </a:schemeClr>
                </a:solidFill>
              </a:rPr>
              <a:t>Бизнесни бошлаш учун асосий ишдан воз кечиш осон қабул қилинадиган қарор эмас. Бизнесни ҳозир бошлаш учун тўғри вақт эканлигига амин бўлишингиз керак.</a:t>
            </a:r>
          </a:p>
          <a:p>
            <a:pPr algn="just"/>
            <a:endParaRPr lang="uz-Cyrl-UZ" sz="2200" dirty="0" smtClean="0">
              <a:solidFill>
                <a:schemeClr val="accent1">
                  <a:lumMod val="50000"/>
                </a:schemeClr>
              </a:solidFill>
            </a:endParaRPr>
          </a:p>
          <a:p>
            <a:pPr marL="342900" indent="-342900" algn="just">
              <a:buFont typeface="Wingdings" panose="05000000000000000000" pitchFamily="2" charset="2"/>
              <a:buChar char="Ø"/>
            </a:pPr>
            <a:r>
              <a:rPr lang="uz-Cyrl-UZ" sz="2200" dirty="0" smtClean="0">
                <a:solidFill>
                  <a:schemeClr val="accent1">
                    <a:lumMod val="50000"/>
                  </a:schemeClr>
                </a:solidFill>
              </a:rPr>
              <a:t>Биринчидан, ўзингизга бир нечта саволларни беришингиз керак:</a:t>
            </a:r>
          </a:p>
          <a:p>
            <a:pPr marL="534988" indent="-342900" algn="just">
              <a:buFont typeface="Courier New" panose="02070309020205020404" pitchFamily="49" charset="0"/>
              <a:buChar char="o"/>
            </a:pPr>
            <a:r>
              <a:rPr lang="uz-Cyrl-UZ" sz="2200" dirty="0" smtClean="0">
                <a:solidFill>
                  <a:schemeClr val="accent1">
                    <a:lumMod val="50000"/>
                  </a:schemeClr>
                </a:solidFill>
              </a:rPr>
              <a:t>Менда маблағ етарлими?</a:t>
            </a:r>
          </a:p>
          <a:p>
            <a:pPr marL="534988" indent="-342900" algn="just">
              <a:buFont typeface="Courier New" panose="02070309020205020404" pitchFamily="49" charset="0"/>
              <a:buChar char="o"/>
            </a:pPr>
            <a:r>
              <a:rPr lang="en-US" sz="2200" dirty="0" smtClean="0">
                <a:solidFill>
                  <a:schemeClr val="accent1">
                    <a:lumMod val="50000"/>
                  </a:schemeClr>
                </a:solidFill>
              </a:rPr>
              <a:t>A</a:t>
            </a:r>
            <a:r>
              <a:rPr lang="uz-Cyrl-UZ" sz="2200" dirty="0" smtClean="0">
                <a:solidFill>
                  <a:schemeClr val="accent1">
                    <a:lumMod val="50000"/>
                  </a:schemeClr>
                </a:solidFill>
              </a:rPr>
              <a:t>гар оилангиз бўлса, улар бунга тайёрми?</a:t>
            </a:r>
          </a:p>
          <a:p>
            <a:pPr marL="534988" indent="-342900" algn="just">
              <a:buFont typeface="Courier New" panose="02070309020205020404" pitchFamily="49" charset="0"/>
              <a:buChar char="o"/>
            </a:pPr>
            <a:r>
              <a:rPr lang="uz-Cyrl-UZ" sz="2200" dirty="0" smtClean="0">
                <a:solidFill>
                  <a:schemeClr val="accent1">
                    <a:lumMod val="50000"/>
                  </a:schemeClr>
                </a:solidFill>
              </a:rPr>
              <a:t>Таклиф қилмоқчи бўлган маҳсулот ёки хизматга эҳтиёж борми</a:t>
            </a:r>
            <a:r>
              <a:rPr lang="ru-RU" sz="2200" dirty="0" smtClean="0">
                <a:solidFill>
                  <a:schemeClr val="accent1">
                    <a:lumMod val="50000"/>
                  </a:schemeClr>
                </a:solidFill>
              </a:rPr>
              <a:t>?</a:t>
            </a:r>
            <a:endParaRPr lang="ru-RU" sz="2200" dirty="0">
              <a:solidFill>
                <a:srgbClr val="002060"/>
              </a:solidFill>
            </a:endParaRP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759693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5</a:t>
            </a:fld>
            <a:endParaRPr/>
          </a:p>
        </p:txBody>
      </p:sp>
      <p:sp>
        <p:nvSpPr>
          <p:cNvPr id="2" name="Прямоугольник 1"/>
          <p:cNvSpPr/>
          <p:nvPr/>
        </p:nvSpPr>
        <p:spPr>
          <a:xfrm>
            <a:off x="3122587" y="1349310"/>
            <a:ext cx="5976664" cy="3170099"/>
          </a:xfrm>
          <a:prstGeom prst="rect">
            <a:avLst/>
          </a:prstGeom>
        </p:spPr>
        <p:txBody>
          <a:bodyPr wrap="square">
            <a:spAutoFit/>
          </a:bodyPr>
          <a:lstStyle/>
          <a:p>
            <a:pPr algn="ctr"/>
            <a:r>
              <a:rPr lang="en-US" sz="2000" i="1" dirty="0" smtClean="0"/>
              <a:t>A</a:t>
            </a:r>
            <a:r>
              <a:rPr lang="uz-Cyrl-UZ" sz="2000" i="1" dirty="0" smtClean="0"/>
              <a:t>гар сизнинг оилангиз бўлса, улар бизнес муваффақияти учун ҳиссий ва молиявий қурбонликларни тушунишларига ишонч ҳосил қилинг</a:t>
            </a:r>
            <a:r>
              <a:rPr lang="ru-RU" sz="2000" i="1" dirty="0" smtClean="0"/>
              <a:t>.</a:t>
            </a:r>
            <a:endParaRPr lang="ru-RU" sz="2000" i="1" dirty="0"/>
          </a:p>
          <a:p>
            <a:pPr algn="ctr"/>
            <a:r>
              <a:rPr lang="en-US" sz="2000" i="1" dirty="0" smtClean="0"/>
              <a:t>A</a:t>
            </a:r>
            <a:r>
              <a:rPr lang="uz-Cyrl-UZ" sz="2000" i="1" dirty="0" smtClean="0"/>
              <a:t>гар оилангиз сизнинг бизнесингизни қўллаб-қувватламаса, бизнесингизни амалга ошириш қийин бўлади</a:t>
            </a:r>
            <a:r>
              <a:rPr lang="ru-RU" sz="2000" i="1" dirty="0" smtClean="0"/>
              <a:t>.</a:t>
            </a:r>
            <a:endParaRPr lang="ru-RU" sz="2000" i="1" dirty="0"/>
          </a:p>
          <a:p>
            <a:pPr algn="ctr"/>
            <a:r>
              <a:rPr lang="en-US" sz="2000" i="1" dirty="0" smtClean="0"/>
              <a:t>A</a:t>
            </a:r>
            <a:r>
              <a:rPr lang="uz-Cyrl-UZ" sz="2000" i="1" dirty="0" smtClean="0"/>
              <a:t>гар сизнинг оилангиз тадбиркор бўлишингизга тайёр бўлмаса, бу ишни қилиш учун сиз учун</a:t>
            </a:r>
            <a:r>
              <a:rPr lang="en-US" sz="2000" i="1" dirty="0" smtClean="0"/>
              <a:t> </a:t>
            </a:r>
            <a:r>
              <a:rPr lang="uz-Cyrl-UZ" sz="2000" i="1" dirty="0" smtClean="0"/>
              <a:t>тўғри вақт бўлмаслиги мумкин</a:t>
            </a:r>
            <a:r>
              <a:rPr lang="ru-RU" sz="2000" i="1" dirty="0" smtClean="0"/>
              <a:t>.</a:t>
            </a:r>
            <a:endParaRPr lang="ru-RU" sz="2000" dirty="0"/>
          </a:p>
        </p:txBody>
      </p:sp>
      <p:pic>
        <p:nvPicPr>
          <p:cNvPr id="1026" name="Picture 2" descr="Empowering Parents Against Unwarranted Government Intrusion - Texas  Scorecard">
            <a:extLst>
              <a:ext uri="{FF2B5EF4-FFF2-40B4-BE49-F238E27FC236}">
                <a16:creationId xmlns:a16="http://schemas.microsoft.com/office/drawing/2014/main" xmlns="" id="{5C7A19BF-EE6D-AE55-73E8-F8EF039F80B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900" t="13601" r="19246"/>
          <a:stretch/>
        </p:blipFill>
        <p:spPr bwMode="auto">
          <a:xfrm>
            <a:off x="0" y="837239"/>
            <a:ext cx="3203848" cy="429836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3E2595BD-D288-C29C-803C-213B3D7C67CF}"/>
              </a:ext>
            </a:extLst>
          </p:cNvPr>
          <p:cNvSpPr txBox="1"/>
          <p:nvPr/>
        </p:nvSpPr>
        <p:spPr>
          <a:xfrm>
            <a:off x="4355976" y="237877"/>
            <a:ext cx="3312368" cy="461665"/>
          </a:xfrm>
          <a:prstGeom prst="rect">
            <a:avLst/>
          </a:prstGeom>
          <a:noFill/>
        </p:spPr>
        <p:txBody>
          <a:bodyPr wrap="square">
            <a:spAutoFit/>
          </a:bodyPr>
          <a:lstStyle/>
          <a:p>
            <a:pPr algn="just"/>
            <a:r>
              <a:rPr lang="uz-Cyrl-UZ" sz="2400" b="1" i="1" dirty="0" smtClean="0">
                <a:solidFill>
                  <a:srgbClr val="7030A0"/>
                </a:solidFill>
              </a:rPr>
              <a:t>Яхши маслахат</a:t>
            </a:r>
            <a:endParaRPr lang="ru-RU" sz="2400" b="1" i="1" dirty="0">
              <a:solidFill>
                <a:srgbClr val="7030A0"/>
              </a:solidFill>
            </a:endParaRPr>
          </a:p>
        </p:txBody>
      </p:sp>
      <p:pic>
        <p:nvPicPr>
          <p:cNvPr id="7"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rot="16200000">
            <a:off x="-1463295" y="2846405"/>
            <a:ext cx="3099787" cy="246221"/>
          </a:xfrm>
          <a:prstGeom prst="rect">
            <a:avLst/>
          </a:prstGeom>
          <a:noFill/>
        </p:spPr>
        <p:txBody>
          <a:bodyPr wrap="square" rtlCol="0">
            <a:spAutoFit/>
          </a:bodyPr>
          <a:lstStyle/>
          <a:p>
            <a:r>
              <a:rPr lang="uz-Cyrl-UZ" sz="1000" i="1" dirty="0" smtClean="0"/>
              <a:t>Манбаа: </a:t>
            </a:r>
            <a:r>
              <a:rPr lang="en-US" sz="1000" i="1" dirty="0" smtClean="0"/>
              <a:t>https</a:t>
            </a:r>
            <a:r>
              <a:rPr lang="en-US" sz="1000" i="1" dirty="0"/>
              <a:t>://www.asi.org.ru/news/2021/12/21</a:t>
            </a:r>
            <a:r>
              <a:rPr lang="en-US" sz="1000" i="1" dirty="0" smtClean="0"/>
              <a:t>/</a:t>
            </a:r>
            <a:endParaRPr lang="en-US" sz="1000" i="1" dirty="0"/>
          </a:p>
        </p:txBody>
      </p:sp>
    </p:spTree>
    <p:extLst>
      <p:ext uri="{BB962C8B-B14F-4D97-AF65-F5344CB8AC3E}">
        <p14:creationId xmlns:p14="http://schemas.microsoft.com/office/powerpoint/2010/main" val="42133871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6</a:t>
            </a:fld>
            <a:endParaRPr/>
          </a:p>
        </p:txBody>
      </p:sp>
      <p:sp>
        <p:nvSpPr>
          <p:cNvPr id="2" name="Прямоугольник 1"/>
          <p:cNvSpPr/>
          <p:nvPr/>
        </p:nvSpPr>
        <p:spPr>
          <a:xfrm>
            <a:off x="323528" y="1131585"/>
            <a:ext cx="8280920" cy="3816429"/>
          </a:xfrm>
          <a:prstGeom prst="rect">
            <a:avLst/>
          </a:prstGeom>
        </p:spPr>
        <p:txBody>
          <a:bodyPr wrap="square">
            <a:spAutoFit/>
          </a:bodyPr>
          <a:lstStyle/>
          <a:p>
            <a:pPr marL="342900" indent="-342900" algn="just">
              <a:buFont typeface="Wingdings" panose="05000000000000000000" pitchFamily="2" charset="2"/>
              <a:buChar char="Ø"/>
            </a:pPr>
            <a:r>
              <a:rPr lang="uz-Cyrl-UZ" sz="2200" dirty="0" smtClean="0">
                <a:solidFill>
                  <a:schemeClr val="accent1">
                    <a:lumMod val="50000"/>
                  </a:schemeClr>
                </a:solidFill>
              </a:rPr>
              <a:t>Кўпгина муваффақиятли тадбиркорларнинг таъкидлашича, ўз бизнесини бошлаш нафақат истак, балки зарурат бўлган шошилинчлик ҳисси уларнинг ҳаракатлантирувчи кучи бўлган.</a:t>
            </a:r>
          </a:p>
          <a:p>
            <a:pPr marL="342900" indent="-342900" algn="just">
              <a:buFont typeface="Wingdings" panose="05000000000000000000" pitchFamily="2" charset="2"/>
              <a:buChar char="Ø"/>
            </a:pPr>
            <a:r>
              <a:rPr lang="uz-Cyrl-UZ" sz="2200" dirty="0" smtClean="0">
                <a:solidFill>
                  <a:schemeClr val="accent1">
                    <a:lumMod val="50000"/>
                  </a:schemeClr>
                </a:solidFill>
              </a:rPr>
              <a:t>Потенциал тадбиркорларни бизнесга эгалик ҳақида орзу қилишни тўхтатишга ва бу борада бирор нарса қилишга нима ундайди?</a:t>
            </a:r>
          </a:p>
          <a:p>
            <a:pPr marL="342900" indent="-342900" algn="just">
              <a:buFont typeface="Wingdings" panose="05000000000000000000" pitchFamily="2" charset="2"/>
              <a:buChar char="Ø"/>
            </a:pPr>
            <a:r>
              <a:rPr lang="uz-Cyrl-UZ" sz="2200" dirty="0" smtClean="0">
                <a:solidFill>
                  <a:schemeClr val="accent1">
                    <a:lumMod val="50000"/>
                  </a:schemeClr>
                </a:solidFill>
              </a:rPr>
              <a:t>Кўпчилик ишдан бўшаш ёки лавозимга кўтарилиш - ўз хўжайини бўлиш учун туртки деб ўйлашса-да, аксарият экспертлар келажакка нисбатан умидсизликлар тадбиркорликка олиб келади деб хисоблашади.</a:t>
            </a:r>
            <a:endParaRPr lang="uz-Cyrl-UZ" sz="2200" dirty="0">
              <a:solidFill>
                <a:schemeClr val="accent1">
                  <a:lumMod val="50000"/>
                </a:schemeClr>
              </a:solidFill>
            </a:endParaRPr>
          </a:p>
        </p:txBody>
      </p:sp>
      <p:sp>
        <p:nvSpPr>
          <p:cNvPr id="3" name="TextBox 2">
            <a:extLst>
              <a:ext uri="{FF2B5EF4-FFF2-40B4-BE49-F238E27FC236}">
                <a16:creationId xmlns:a16="http://schemas.microsoft.com/office/drawing/2014/main" xmlns="" id="{F1941B90-A175-065F-A1FD-03369DDAF216}"/>
              </a:ext>
            </a:extLst>
          </p:cNvPr>
          <p:cNvSpPr txBox="1"/>
          <p:nvPr/>
        </p:nvSpPr>
        <p:spPr>
          <a:xfrm>
            <a:off x="2627784" y="390770"/>
            <a:ext cx="3816424" cy="461665"/>
          </a:xfrm>
          <a:prstGeom prst="rect">
            <a:avLst/>
          </a:prstGeom>
          <a:noFill/>
        </p:spPr>
        <p:txBody>
          <a:bodyPr wrap="square">
            <a:spAutoFit/>
          </a:bodyPr>
          <a:lstStyle/>
          <a:p>
            <a:pPr algn="just"/>
            <a:r>
              <a:rPr lang="uz-Cyrl-UZ" sz="2400" b="1" dirty="0" smtClean="0">
                <a:solidFill>
                  <a:srgbClr val="C00000"/>
                </a:solidFill>
              </a:rPr>
              <a:t>Тадбиркорликка туртки</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99136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7</a:t>
            </a:fld>
            <a:endParaRPr/>
          </a:p>
        </p:txBody>
      </p:sp>
      <p:sp>
        <p:nvSpPr>
          <p:cNvPr id="2" name="Прямоугольник 1"/>
          <p:cNvSpPr/>
          <p:nvPr/>
        </p:nvSpPr>
        <p:spPr>
          <a:xfrm>
            <a:off x="611560" y="1376645"/>
            <a:ext cx="7992888" cy="3139321"/>
          </a:xfrm>
          <a:prstGeom prst="rect">
            <a:avLst/>
          </a:prstGeom>
        </p:spPr>
        <p:txBody>
          <a:bodyPr wrap="square">
            <a:spAutoFit/>
          </a:bodyPr>
          <a:lstStyle/>
          <a:p>
            <a:pPr marL="342900" indent="-342900" algn="just">
              <a:buFont typeface="Wingdings" panose="05000000000000000000" pitchFamily="2" charset="2"/>
              <a:buChar char="Ø"/>
            </a:pPr>
            <a:r>
              <a:rPr lang="uz-Cyrl-UZ" sz="2200" dirty="0" smtClean="0">
                <a:solidFill>
                  <a:schemeClr val="accent1">
                    <a:lumMod val="50000"/>
                  </a:schemeClr>
                </a:solidFill>
              </a:rPr>
              <a:t>Ўз тақдирини бошқаришнинг асосий истаги ўз бизнесини бошлашнинг сабабларидан биридир. </a:t>
            </a:r>
          </a:p>
          <a:p>
            <a:pPr marL="342900" indent="-342900" algn="just">
              <a:buFont typeface="Wingdings" panose="05000000000000000000" pitchFamily="2" charset="2"/>
              <a:buChar char="Ø"/>
            </a:pPr>
            <a:r>
              <a:rPr lang="uz-Cyrl-UZ" sz="2200" dirty="0" smtClean="0">
                <a:solidFill>
                  <a:schemeClr val="accent1">
                    <a:lumMod val="50000"/>
                  </a:schemeClr>
                </a:solidFill>
              </a:rPr>
              <a:t>Бу </a:t>
            </a:r>
            <a:r>
              <a:rPr lang="uz-Cyrl-UZ" sz="2200" dirty="0">
                <a:solidFill>
                  <a:schemeClr val="accent1">
                    <a:lumMod val="50000"/>
                  </a:schemeClr>
                </a:solidFill>
              </a:rPr>
              <a:t>э</a:t>
            </a:r>
            <a:r>
              <a:rPr lang="uz-Cyrl-UZ" sz="2200" dirty="0" smtClean="0">
                <a:solidFill>
                  <a:schemeClr val="accent1">
                    <a:lumMod val="50000"/>
                  </a:schemeClr>
                </a:solidFill>
              </a:rPr>
              <a:t>ҳтиёж шунчалик кучлики, тадбиркорлар ўз хўжайини бўлиш учун оиласи, келажаги ва мартабасини хавф остига қўяди. </a:t>
            </a:r>
          </a:p>
          <a:p>
            <a:pPr marL="342900" indent="-342900" algn="just">
              <a:buFont typeface="Wingdings" panose="05000000000000000000" pitchFamily="2" charset="2"/>
              <a:buChar char="Ø"/>
            </a:pPr>
            <a:r>
              <a:rPr lang="uz-Cyrl-UZ" sz="2200" dirty="0" smtClean="0">
                <a:solidFill>
                  <a:schemeClr val="accent1">
                    <a:lumMod val="50000"/>
                  </a:schemeClr>
                </a:solidFill>
              </a:rPr>
              <a:t>Бошқа биров учун ишлашдан чинакам мамнун бўла олмаган бу одамлар бировнинг режасига амал қилиш ёки хўжайиннинг буйруғини олишдан хурсанд бўлолмайдилар.</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89251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8</a:t>
            </a:fld>
            <a:endParaRPr/>
          </a:p>
        </p:txBody>
      </p:sp>
      <p:sp>
        <p:nvSpPr>
          <p:cNvPr id="2" name="Прямоугольник 1"/>
          <p:cNvSpPr/>
          <p:nvPr/>
        </p:nvSpPr>
        <p:spPr>
          <a:xfrm>
            <a:off x="323528" y="699542"/>
            <a:ext cx="8424936" cy="4154984"/>
          </a:xfrm>
          <a:prstGeom prst="rect">
            <a:avLst/>
          </a:prstGeom>
        </p:spPr>
        <p:txBody>
          <a:bodyPr wrap="square">
            <a:spAutoFit/>
          </a:bodyPr>
          <a:lstStyle/>
          <a:p>
            <a:pPr algn="just"/>
            <a:r>
              <a:rPr lang="uz-Cyrl-UZ" sz="2200" b="1" dirty="0" smtClean="0">
                <a:solidFill>
                  <a:schemeClr val="accent1">
                    <a:lumMod val="50000"/>
                  </a:schemeClr>
                </a:solidFill>
              </a:rPr>
              <a:t>Имконият турли кўринишларда келади:</a:t>
            </a:r>
          </a:p>
          <a:p>
            <a:pPr algn="just"/>
            <a:endParaRPr lang="uz-Cyrl-UZ" sz="2200" b="1" dirty="0" smtClean="0">
              <a:solidFill>
                <a:schemeClr val="accent1">
                  <a:lumMod val="50000"/>
                </a:schemeClr>
              </a:solidFill>
            </a:endParaRPr>
          </a:p>
          <a:p>
            <a:pPr marL="447675" indent="-268288" algn="just">
              <a:buFont typeface="Courier New" panose="02070309020205020404" pitchFamily="49" charset="0"/>
              <a:buChar char="o"/>
            </a:pPr>
            <a:r>
              <a:rPr lang="uz-Cyrl-UZ" sz="2000" dirty="0" smtClean="0">
                <a:solidFill>
                  <a:schemeClr val="accent1">
                    <a:lumMod val="50000"/>
                  </a:schemeClr>
                </a:solidFill>
              </a:rPr>
              <a:t>Эҳтимол, потенциал мижозлар сизга қўнғироқ қила бошлайдилар.</a:t>
            </a:r>
          </a:p>
          <a:p>
            <a:pPr marL="447675" indent="-268288" algn="just">
              <a:buFont typeface="Courier New" panose="02070309020205020404" pitchFamily="49" charset="0"/>
              <a:buChar char="o"/>
            </a:pPr>
            <a:r>
              <a:rPr lang="uz-Cyrl-UZ" sz="2000" dirty="0" smtClean="0">
                <a:solidFill>
                  <a:schemeClr val="accent1">
                    <a:lumMod val="50000"/>
                  </a:schemeClr>
                </a:solidFill>
              </a:rPr>
              <a:t>Эҳтимол, ёнингиздаги бизнес муваффақиятсизликка учради ва сиз буни тўғирлаш мумкинлигига ишонасиз.</a:t>
            </a:r>
          </a:p>
          <a:p>
            <a:pPr marL="447675" indent="-268288" algn="just">
              <a:buFont typeface="Courier New" panose="02070309020205020404" pitchFamily="49" charset="0"/>
              <a:buChar char="o"/>
            </a:pPr>
            <a:r>
              <a:rPr lang="uz-Cyrl-UZ" sz="2000" dirty="0" smtClean="0">
                <a:solidFill>
                  <a:schemeClr val="accent1">
                    <a:lumMod val="50000"/>
                  </a:schemeClr>
                </a:solidFill>
              </a:rPr>
              <a:t>Эҳтимол, сиз ўзингизни тўлиқ иш билан банд бўлмагандек ҳис қиласиз ёки ўз маҳоратингиз ва истеъдодларингиздан энг яхши тарзда фойдаланмаётгандексиз.</a:t>
            </a:r>
          </a:p>
          <a:p>
            <a:pPr marL="447675" indent="-268288" algn="just">
              <a:buFont typeface="Courier New" panose="02070309020205020404" pitchFamily="49" charset="0"/>
              <a:buChar char="o"/>
            </a:pPr>
            <a:r>
              <a:rPr lang="uz-Cyrl-UZ" sz="2000" dirty="0">
                <a:solidFill>
                  <a:schemeClr val="accent1">
                    <a:lumMod val="50000"/>
                  </a:schemeClr>
                </a:solidFill>
              </a:rPr>
              <a:t>Э</a:t>
            </a:r>
            <a:r>
              <a:rPr lang="uz-Cyrl-UZ" sz="2000" dirty="0" smtClean="0">
                <a:solidFill>
                  <a:schemeClr val="accent1">
                    <a:lumMod val="50000"/>
                  </a:schemeClr>
                </a:solidFill>
              </a:rPr>
              <a:t>ҳтимол, сиз тақдим қилмоқчи бўлган маҳсулот ёки хизматга ҳақиқий эҳтиёж бор.</a:t>
            </a:r>
          </a:p>
          <a:p>
            <a:pPr marL="447675" indent="-268288" algn="just">
              <a:buFont typeface="Courier New" panose="02070309020205020404" pitchFamily="49" charset="0"/>
              <a:buChar char="o"/>
            </a:pPr>
            <a:r>
              <a:rPr lang="uz-Cyrl-UZ" sz="2000" dirty="0" smtClean="0">
                <a:solidFill>
                  <a:schemeClr val="accent1">
                    <a:lumMod val="50000"/>
                  </a:schemeClr>
                </a:solidFill>
              </a:rPr>
              <a:t>Ёки бўлмаса, сиз шунчаки бирор нарса қилишнинг яхшироқ ёки янги усулини аниқладингиз.</a:t>
            </a:r>
            <a:endParaRPr lang="uz-Cyrl-UZ" sz="2000" dirty="0">
              <a:solidFill>
                <a:schemeClr val="accent1">
                  <a:lumMod val="50000"/>
                </a:schemeClr>
              </a:solidFill>
            </a:endParaRP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354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 calcmode="lin" valueType="num">
                                      <p:cBhvr additive="base">
                                        <p:cTn id="12"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 calcmode="lin" valueType="num">
                                      <p:cBhvr additive="base">
                                        <p:cTn id="18"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additive="base">
                                        <p:cTn id="24"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 calcmode="lin" valueType="num">
                                      <p:cBhvr additive="base">
                                        <p:cTn id="30"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2">
                                            <p:txEl>
                                              <p:pRg st="6" end="6"/>
                                            </p:txEl>
                                          </p:spTgt>
                                        </p:tgtEl>
                                        <p:attrNameLst>
                                          <p:attrName>style.visibility</p:attrName>
                                        </p:attrNameLst>
                                      </p:cBhvr>
                                      <p:to>
                                        <p:strVal val="visible"/>
                                      </p:to>
                                    </p:set>
                                    <p:anim calcmode="lin" valueType="num">
                                      <p:cBhvr additive="base">
                                        <p:cTn id="36"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9</a:t>
            </a:fld>
            <a:endParaRPr/>
          </a:p>
        </p:txBody>
      </p:sp>
      <p:sp>
        <p:nvSpPr>
          <p:cNvPr id="2" name="Прямоугольник 1"/>
          <p:cNvSpPr/>
          <p:nvPr/>
        </p:nvSpPr>
        <p:spPr>
          <a:xfrm>
            <a:off x="323528" y="1153070"/>
            <a:ext cx="8280920" cy="3477875"/>
          </a:xfrm>
          <a:prstGeom prst="rect">
            <a:avLst/>
          </a:prstGeom>
        </p:spPr>
        <p:txBody>
          <a:bodyPr wrap="square">
            <a:spAutoFit/>
          </a:bodyPr>
          <a:lstStyle/>
          <a:p>
            <a:pPr marL="342900" indent="-342900" algn="just">
              <a:buFont typeface="Wingdings" panose="05000000000000000000" pitchFamily="2" charset="2"/>
              <a:buChar char="Ø"/>
            </a:pPr>
            <a:r>
              <a:rPr lang="en-US" sz="2200" dirty="0" smtClean="0">
                <a:solidFill>
                  <a:schemeClr val="accent1">
                    <a:lumMod val="50000"/>
                  </a:schemeClr>
                </a:solidFill>
              </a:rPr>
              <a:t>A</a:t>
            </a:r>
            <a:r>
              <a:rPr lang="uz-Cyrl-UZ" sz="2200" dirty="0" smtClean="0">
                <a:solidFill>
                  <a:schemeClr val="accent1">
                    <a:lumMod val="50000"/>
                  </a:schemeClr>
                </a:solidFill>
              </a:rPr>
              <a:t>гарда қарор қилиб бўлган бўлсангиз, унда биринчи навбатда тўлиқ бозор тадқиқотини ўтказиш шарт. Нафақат бизнес учун, балки ҳаётингизни сақлаб қолиш учун ҳам етарлича нақд пулингиз борлигига ишонч ҳосил қилинг ва қарорни оилангиз билан муҳокама қилинг.</a:t>
            </a:r>
          </a:p>
          <a:p>
            <a:pPr marL="3678238" indent="-342900" algn="just">
              <a:buFont typeface="Wingdings" panose="05000000000000000000" pitchFamily="2" charset="2"/>
              <a:buChar char="Ø"/>
            </a:pPr>
            <a:r>
              <a:rPr lang="uz-Cyrl-UZ" sz="2200" dirty="0" smtClean="0">
                <a:solidFill>
                  <a:schemeClr val="accent1">
                    <a:lumMod val="50000"/>
                  </a:schemeClr>
                </a:solidFill>
              </a:rPr>
              <a:t>Ёдингизда бўлсин, кичик бизнес эгасининг мукофотлари бир зумда бўлмайди. </a:t>
            </a:r>
            <a:r>
              <a:rPr lang="ru-RU" sz="2200" dirty="0" smtClean="0">
                <a:solidFill>
                  <a:schemeClr val="accent1">
                    <a:lumMod val="50000"/>
                  </a:schemeClr>
                </a:solidFill>
              </a:rPr>
              <a:t>Сиз </a:t>
            </a:r>
            <a:r>
              <a:rPr lang="uz-Cyrl-UZ" sz="2200" dirty="0" smtClean="0">
                <a:solidFill>
                  <a:schemeClr val="accent1">
                    <a:lumMod val="50000"/>
                  </a:schemeClr>
                </a:solidFill>
              </a:rPr>
              <a:t>қатъиятли, сабрли бўлиб қурбонлик қилишга тайёр бўлишингиз керак</a:t>
            </a:r>
            <a:r>
              <a:rPr lang="ru-RU" sz="2200" dirty="0" smtClean="0">
                <a:solidFill>
                  <a:schemeClr val="accent1">
                    <a:lumMod val="50000"/>
                  </a:schemeClr>
                </a:solidFill>
              </a:rPr>
              <a:t>.</a:t>
            </a:r>
            <a:r>
              <a:rPr lang="en-US" sz="2200" dirty="0" smtClean="0">
                <a:solidFill>
                  <a:schemeClr val="accent1">
                    <a:lumMod val="50000"/>
                  </a:schemeClr>
                </a:solidFill>
              </a:rPr>
              <a:t> </a:t>
            </a:r>
            <a:endParaRPr lang="ru-RU" sz="2200" dirty="0">
              <a:solidFill>
                <a:schemeClr val="accent1">
                  <a:lumMod val="50000"/>
                </a:schemeClr>
              </a:solidFill>
            </a:endParaRPr>
          </a:p>
        </p:txBody>
      </p:sp>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54244" y="4371645"/>
            <a:ext cx="701332" cy="699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descr="Determination, Persistence, and Patience | The Voice">
            <a:extLst>
              <a:ext uri="{FF2B5EF4-FFF2-40B4-BE49-F238E27FC236}">
                <a16:creationId xmlns:a16="http://schemas.microsoft.com/office/drawing/2014/main" xmlns="" id="{9D2141DB-4951-606C-8E43-A45A9A6F2F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4" y="2903900"/>
            <a:ext cx="3721938" cy="22440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4034" y="4863508"/>
            <a:ext cx="2065754" cy="246221"/>
          </a:xfrm>
          <a:prstGeom prst="rect">
            <a:avLst/>
          </a:prstGeom>
          <a:noFill/>
        </p:spPr>
        <p:txBody>
          <a:bodyPr wrap="square" rtlCol="0">
            <a:spAutoFit/>
          </a:bodyPr>
          <a:lstStyle/>
          <a:p>
            <a:r>
              <a:rPr lang="uz-Cyrl-UZ" sz="1000" i="1" dirty="0" smtClean="0"/>
              <a:t>Манбаа: </a:t>
            </a:r>
            <a:r>
              <a:rPr lang="en-US" sz="1000" i="1" dirty="0" smtClean="0"/>
              <a:t>https</a:t>
            </a:r>
            <a:r>
              <a:rPr lang="en-US" sz="1000" i="1" dirty="0"/>
              <a:t>://blog.wikium.ru</a:t>
            </a:r>
            <a:r>
              <a:rPr lang="en-US" sz="1000" i="1" dirty="0" smtClean="0"/>
              <a:t>/</a:t>
            </a:r>
            <a:endParaRPr lang="en-US" sz="1000" i="1" dirty="0"/>
          </a:p>
        </p:txBody>
      </p:sp>
    </p:spTree>
    <p:extLst>
      <p:ext uri="{BB962C8B-B14F-4D97-AF65-F5344CB8AC3E}">
        <p14:creationId xmlns:p14="http://schemas.microsoft.com/office/powerpoint/2010/main" val="1558269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10</a:t>
            </a:fld>
            <a:endParaRPr/>
          </a:p>
        </p:txBody>
      </p:sp>
      <p:sp>
        <p:nvSpPr>
          <p:cNvPr id="2" name="Прямоугольник 1"/>
          <p:cNvSpPr/>
          <p:nvPr/>
        </p:nvSpPr>
        <p:spPr>
          <a:xfrm>
            <a:off x="611560" y="1283151"/>
            <a:ext cx="7992888" cy="2800767"/>
          </a:xfrm>
          <a:prstGeom prst="rect">
            <a:avLst/>
          </a:prstGeom>
        </p:spPr>
        <p:txBody>
          <a:bodyPr wrap="square">
            <a:spAutoFit/>
          </a:bodyPr>
          <a:lstStyle/>
          <a:p>
            <a:pPr marL="342900" indent="-342900" algn="just">
              <a:buFont typeface="Wingdings" panose="05000000000000000000" pitchFamily="2" charset="2"/>
              <a:buChar char="Ø"/>
            </a:pPr>
            <a:r>
              <a:rPr lang="uz-Cyrl-UZ" sz="2200" dirty="0" smtClean="0">
                <a:solidFill>
                  <a:schemeClr val="accent1">
                    <a:lumMod val="50000"/>
                  </a:schemeClr>
                </a:solidFill>
              </a:rPr>
              <a:t>Бизнесда</a:t>
            </a:r>
            <a:r>
              <a:rPr lang="ru-RU" sz="2200" dirty="0" smtClean="0">
                <a:solidFill>
                  <a:schemeClr val="accent1">
                    <a:lumMod val="50000"/>
                  </a:schemeClr>
                </a:solidFill>
              </a:rPr>
              <a:t> </a:t>
            </a:r>
            <a:r>
              <a:rPr lang="uz-Cyrl-UZ" sz="2200" dirty="0">
                <a:solidFill>
                  <a:schemeClr val="accent1">
                    <a:lumMod val="50000"/>
                  </a:schemeClr>
                </a:solidFill>
              </a:rPr>
              <a:t>э</a:t>
            </a:r>
            <a:r>
              <a:rPr lang="uz-Cyrl-UZ" sz="2200" dirty="0" smtClean="0">
                <a:solidFill>
                  <a:schemeClr val="accent1">
                    <a:lumMod val="50000"/>
                  </a:schemeClr>
                </a:solidFill>
              </a:rPr>
              <a:t>галик қилиш билан боғлиқ масъулиятларга тайёргарлик кўришингиз керак бўлади. </a:t>
            </a:r>
          </a:p>
          <a:p>
            <a:pPr algn="just"/>
            <a:endParaRPr lang="uz-Cyrl-UZ" sz="2200" dirty="0">
              <a:solidFill>
                <a:schemeClr val="accent1">
                  <a:lumMod val="50000"/>
                </a:schemeClr>
              </a:solidFill>
            </a:endParaRPr>
          </a:p>
          <a:p>
            <a:pPr marL="342900" indent="-342900" algn="just">
              <a:buFont typeface="Wingdings" panose="05000000000000000000" pitchFamily="2" charset="2"/>
              <a:buChar char="Ø"/>
            </a:pPr>
            <a:r>
              <a:rPr lang="uz-Cyrl-UZ" sz="2200" dirty="0" smtClean="0">
                <a:solidFill>
                  <a:schemeClr val="accent1">
                    <a:lumMod val="50000"/>
                  </a:schemeClr>
                </a:solidFill>
              </a:rPr>
              <a:t>Хўжайин хаотик вазиятни тўғирлаш учун тун бўйи қолса, сиз соат 6 да уйга қайтиш ҳашаматига эга бўлмайсиз. </a:t>
            </a:r>
          </a:p>
          <a:p>
            <a:pPr algn="just"/>
            <a:endParaRPr lang="uz-Cyrl-UZ" sz="2200" dirty="0">
              <a:solidFill>
                <a:schemeClr val="accent1">
                  <a:lumMod val="50000"/>
                </a:schemeClr>
              </a:solidFill>
            </a:endParaRPr>
          </a:p>
          <a:p>
            <a:pPr marL="342900" indent="-342900" algn="just">
              <a:buFont typeface="Wingdings" panose="05000000000000000000" pitchFamily="2" charset="2"/>
              <a:buChar char="Ø"/>
            </a:pPr>
            <a:r>
              <a:rPr lang="uz-Cyrl-UZ" sz="2200" dirty="0" smtClean="0">
                <a:solidFill>
                  <a:schemeClr val="accent1">
                    <a:lumMod val="50000"/>
                  </a:schemeClr>
                </a:solidFill>
              </a:rPr>
              <a:t>Тез бойиб кетиш истаги сабабли, эҳтимол, ўз бизнесига эга бўлиш узоқ давом этмайди.</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2429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11</a:t>
            </a:fld>
            <a:endParaRPr/>
          </a:p>
        </p:txBody>
      </p:sp>
      <p:sp>
        <p:nvSpPr>
          <p:cNvPr id="2" name="Прямоугольник 1"/>
          <p:cNvSpPr/>
          <p:nvPr/>
        </p:nvSpPr>
        <p:spPr>
          <a:xfrm>
            <a:off x="611560" y="1254115"/>
            <a:ext cx="7992888" cy="3477875"/>
          </a:xfrm>
          <a:prstGeom prst="rect">
            <a:avLst/>
          </a:prstGeom>
        </p:spPr>
        <p:txBody>
          <a:bodyPr wrap="square">
            <a:spAutoFit/>
          </a:bodyPr>
          <a:lstStyle/>
          <a:p>
            <a:pPr marL="342900" indent="-342900" algn="just">
              <a:buFont typeface="Wingdings" panose="05000000000000000000" pitchFamily="2" charset="2"/>
              <a:buChar char="Ø"/>
            </a:pPr>
            <a:r>
              <a:rPr lang="uz-Cyrl-UZ" sz="2200" dirty="0" smtClean="0">
                <a:solidFill>
                  <a:schemeClr val="accent1">
                    <a:lumMod val="50000"/>
                  </a:schemeClr>
                </a:solidFill>
              </a:rPr>
              <a:t>Сўровлар ва тадқиқотлар орқали биз биламизки, муваффақиятли тадбиркорлар баъзи умумий шахсий фазилатларга эга, улардан энг муҳими </a:t>
            </a:r>
            <a:r>
              <a:rPr lang="uz-Cyrl-UZ" sz="2200" b="1" dirty="0" smtClean="0">
                <a:solidFill>
                  <a:srgbClr val="C00000"/>
                </a:solidFill>
              </a:rPr>
              <a:t>ИШОНЧ</a:t>
            </a:r>
            <a:r>
              <a:rPr lang="uz-Cyrl-UZ" sz="2200" dirty="0">
                <a:solidFill>
                  <a:schemeClr val="tx1"/>
                </a:solidFill>
              </a:rPr>
              <a:t>д</a:t>
            </a:r>
            <a:r>
              <a:rPr lang="uz-Cyrl-UZ" sz="2200" dirty="0" smtClean="0">
                <a:solidFill>
                  <a:schemeClr val="tx1"/>
                </a:solidFill>
              </a:rPr>
              <a:t>ир</a:t>
            </a:r>
            <a:r>
              <a:rPr lang="uz-Cyrl-UZ" sz="2200" dirty="0" smtClean="0">
                <a:solidFill>
                  <a:schemeClr val="accent1">
                    <a:lumMod val="50000"/>
                  </a:schemeClr>
                </a:solidFill>
              </a:rPr>
              <a:t>!</a:t>
            </a:r>
          </a:p>
          <a:p>
            <a:pPr algn="just"/>
            <a:endParaRPr lang="uz-Cyrl-UZ" sz="2200" dirty="0" smtClean="0">
              <a:solidFill>
                <a:schemeClr val="accent1">
                  <a:lumMod val="50000"/>
                </a:schemeClr>
              </a:solidFill>
            </a:endParaRPr>
          </a:p>
          <a:p>
            <a:pPr marL="342900" indent="-342900" algn="just">
              <a:buFont typeface="Wingdings" panose="05000000000000000000" pitchFamily="2" charset="2"/>
              <a:buChar char="Ø"/>
            </a:pPr>
            <a:r>
              <a:rPr lang="uz-Cyrl-UZ" sz="2200" dirty="0" smtClean="0">
                <a:solidFill>
                  <a:schemeClr val="accent1">
                    <a:lumMod val="50000"/>
                  </a:schemeClr>
                </a:solidFill>
              </a:rPr>
              <a:t>Улар нафақат ўзларига, балки ўз ғояларини сотиш, бизнесни йўлга қўйиш ва йўлда ўзларининг сезгиларига </a:t>
            </a:r>
            <a:r>
              <a:rPr lang="uz-Cyrl-UZ" sz="2200" b="1" dirty="0" smtClean="0">
                <a:solidFill>
                  <a:srgbClr val="C00000"/>
                </a:solidFill>
              </a:rPr>
              <a:t>ИШОНИШ</a:t>
            </a:r>
            <a:r>
              <a:rPr lang="uz-Cyrl-UZ" sz="2200" dirty="0" smtClean="0">
                <a:solidFill>
                  <a:schemeClr val="accent1">
                    <a:lumMod val="50000"/>
                  </a:schemeClr>
                </a:solidFill>
              </a:rPr>
              <a:t> қобилиятига ҳам эга. </a:t>
            </a:r>
          </a:p>
          <a:p>
            <a:pPr algn="just"/>
            <a:endParaRPr lang="uz-Cyrl-UZ" sz="2200" dirty="0">
              <a:solidFill>
                <a:schemeClr val="accent1">
                  <a:lumMod val="50000"/>
                </a:schemeClr>
              </a:solidFill>
            </a:endParaRPr>
          </a:p>
          <a:p>
            <a:pPr marL="342900" indent="-342900" algn="just">
              <a:buFont typeface="Wingdings" panose="05000000000000000000" pitchFamily="2" charset="2"/>
              <a:buChar char="Ø"/>
            </a:pPr>
            <a:r>
              <a:rPr lang="uz-Cyrl-UZ" sz="2200" dirty="0" smtClean="0">
                <a:solidFill>
                  <a:schemeClr val="accent1">
                    <a:lumMod val="50000"/>
                  </a:schemeClr>
                </a:solidFill>
              </a:rPr>
              <a:t>Кичик бизнес шиддатли рақобатбардош ва </a:t>
            </a:r>
            <a:r>
              <a:rPr lang="uz-Cyrl-UZ" sz="2200" b="1" dirty="0" smtClean="0">
                <a:solidFill>
                  <a:srgbClr val="C00000"/>
                </a:solidFill>
              </a:rPr>
              <a:t>ИШОНЧ</a:t>
            </a:r>
            <a:r>
              <a:rPr lang="uz-Cyrl-UZ" sz="2200" dirty="0" smtClean="0">
                <a:solidFill>
                  <a:schemeClr val="accent1">
                    <a:lumMod val="50000"/>
                  </a:schemeClr>
                </a:solidFill>
              </a:rPr>
              <a:t>ли бизнес эгаларигина омон қоладилар</a:t>
            </a:r>
            <a:r>
              <a:rPr lang="ru-RU" sz="2200" dirty="0" smtClean="0">
                <a:solidFill>
                  <a:schemeClr val="accent1">
                    <a:lumMod val="50000"/>
                  </a:schemeClr>
                </a:solidFill>
              </a:rPr>
              <a:t>.</a:t>
            </a:r>
            <a:endParaRPr lang="ru-RU" sz="2200" dirty="0">
              <a:solidFill>
                <a:schemeClr val="accent1">
                  <a:lumMod val="50000"/>
                </a:schemeClr>
              </a:solidFill>
            </a:endParaRP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24453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12</a:t>
            </a:fld>
            <a:endParaRPr/>
          </a:p>
        </p:txBody>
      </p:sp>
      <p:sp>
        <p:nvSpPr>
          <p:cNvPr id="2" name="Прямоугольник 1"/>
          <p:cNvSpPr/>
          <p:nvPr/>
        </p:nvSpPr>
        <p:spPr>
          <a:xfrm>
            <a:off x="611560" y="1491630"/>
            <a:ext cx="7992888" cy="3416320"/>
          </a:xfrm>
          <a:prstGeom prst="rect">
            <a:avLst/>
          </a:prstGeom>
        </p:spPr>
        <p:txBody>
          <a:bodyPr wrap="square">
            <a:spAutoFit/>
          </a:bodyPr>
          <a:lstStyle/>
          <a:p>
            <a:pPr marL="342900" indent="-342900" algn="just">
              <a:buFont typeface="Wingdings" panose="05000000000000000000" pitchFamily="2" charset="2"/>
              <a:buChar char="Ø"/>
            </a:pPr>
            <a:r>
              <a:rPr lang="uz-Cyrl-UZ" sz="2200" dirty="0" smtClean="0">
                <a:solidFill>
                  <a:schemeClr val="accent1">
                    <a:lumMod val="50000"/>
                  </a:schemeClr>
                </a:solidFill>
              </a:rPr>
              <a:t>Бир киши бизнесда муваффақият қозониш учун зарур бўлган барча фазилатларга эга бўлиши камдан-кам учрайди. </a:t>
            </a:r>
          </a:p>
          <a:p>
            <a:pPr marL="342900" indent="-342900" algn="just">
              <a:buFont typeface="Wingdings" panose="05000000000000000000" pitchFamily="2" charset="2"/>
              <a:buChar char="Ø"/>
            </a:pPr>
            <a:r>
              <a:rPr lang="uz-Cyrl-UZ" sz="2200" dirty="0" smtClean="0">
                <a:solidFill>
                  <a:schemeClr val="accent1">
                    <a:lumMod val="50000"/>
                  </a:schemeClr>
                </a:solidFill>
              </a:rPr>
              <a:t>Ҳар бир инсоннинг кучли ва заиф томонлари бор. Энг муҳими, кучли ва заиф томонларингизни тушунишдир. </a:t>
            </a:r>
          </a:p>
          <a:p>
            <a:pPr marL="342900" indent="-342900" algn="just">
              <a:buFont typeface="Wingdings" panose="05000000000000000000" pitchFamily="2" charset="2"/>
              <a:buChar char="Ø"/>
            </a:pPr>
            <a:r>
              <a:rPr lang="uz-Cyrl-UZ" sz="2200" dirty="0" smtClean="0">
                <a:solidFill>
                  <a:schemeClr val="accent1">
                    <a:lumMod val="50000"/>
                  </a:schemeClr>
                </a:solidFill>
              </a:rPr>
              <a:t>Буни амалга ошириш учун сиз шахсий ва профессионал ҳаётингиздаги асосий ютуқларни ва уларни амалга оширишда фойдаланган кўникмаларингизни тўғри баҳолашингиз керак бўлади</a:t>
            </a:r>
            <a:r>
              <a:rPr lang="ru-RU" sz="1800" dirty="0" smtClean="0">
                <a:solidFill>
                  <a:schemeClr val="accent1">
                    <a:lumMod val="50000"/>
                  </a:schemeClr>
                </a:solidFill>
              </a:rPr>
              <a:t>.</a:t>
            </a:r>
            <a:r>
              <a:rPr lang="en-US" sz="1800" dirty="0" smtClean="0">
                <a:solidFill>
                  <a:schemeClr val="accent1">
                    <a:lumMod val="50000"/>
                  </a:schemeClr>
                </a:solidFill>
              </a:rPr>
              <a:t> </a:t>
            </a:r>
            <a:endParaRPr lang="ru-RU" sz="1800" dirty="0">
              <a:solidFill>
                <a:schemeClr val="accent1">
                  <a:lumMod val="50000"/>
                </a:schemeClr>
              </a:solidFill>
            </a:endParaRPr>
          </a:p>
          <a:p>
            <a:pPr algn="just"/>
            <a:endParaRPr lang="ru-RU" sz="1800" dirty="0">
              <a:solidFill>
                <a:schemeClr val="accent1">
                  <a:lumMod val="50000"/>
                </a:schemeClr>
              </a:solidFill>
            </a:endParaRPr>
          </a:p>
        </p:txBody>
      </p:sp>
      <p:sp>
        <p:nvSpPr>
          <p:cNvPr id="4" name="TextBox 3">
            <a:extLst>
              <a:ext uri="{FF2B5EF4-FFF2-40B4-BE49-F238E27FC236}">
                <a16:creationId xmlns:a16="http://schemas.microsoft.com/office/drawing/2014/main" xmlns="" id="{081B94C6-972C-DE33-CB7B-E826F1A6C96C}"/>
              </a:ext>
            </a:extLst>
          </p:cNvPr>
          <p:cNvSpPr txBox="1"/>
          <p:nvPr/>
        </p:nvSpPr>
        <p:spPr>
          <a:xfrm>
            <a:off x="2483768" y="390770"/>
            <a:ext cx="5040560" cy="461665"/>
          </a:xfrm>
          <a:prstGeom prst="rect">
            <a:avLst/>
          </a:prstGeom>
          <a:noFill/>
        </p:spPr>
        <p:txBody>
          <a:bodyPr wrap="square">
            <a:spAutoFit/>
          </a:bodyPr>
          <a:lstStyle/>
          <a:p>
            <a:pPr algn="just"/>
            <a:r>
              <a:rPr lang="uz-Cyrl-UZ" sz="2400" b="1" dirty="0" smtClean="0">
                <a:solidFill>
                  <a:srgbClr val="C00000"/>
                </a:solidFill>
              </a:rPr>
              <a:t>Кучли ва заиф томонларингиз</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70073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13</a:t>
            </a:fld>
            <a:endParaRPr/>
          </a:p>
        </p:txBody>
      </p:sp>
      <p:sp>
        <p:nvSpPr>
          <p:cNvPr id="2" name="Прямоугольник 1"/>
          <p:cNvSpPr/>
          <p:nvPr/>
        </p:nvSpPr>
        <p:spPr>
          <a:xfrm>
            <a:off x="611560" y="757029"/>
            <a:ext cx="7992888" cy="3570208"/>
          </a:xfrm>
          <a:prstGeom prst="rect">
            <a:avLst/>
          </a:prstGeom>
        </p:spPr>
        <p:txBody>
          <a:bodyPr wrap="square">
            <a:spAutoFit/>
          </a:bodyPr>
          <a:lstStyle/>
          <a:p>
            <a:pPr algn="just"/>
            <a:r>
              <a:rPr lang="uz-Cyrl-UZ" sz="2200" u="sng" dirty="0" smtClean="0">
                <a:solidFill>
                  <a:schemeClr val="accent1">
                    <a:lumMod val="50000"/>
                  </a:schemeClr>
                </a:solidFill>
              </a:rPr>
              <a:t>Қуйидаги қадамлар ёрдам бериши мумкин</a:t>
            </a:r>
            <a:r>
              <a:rPr lang="uz-Cyrl-UZ" sz="2200" dirty="0" smtClean="0">
                <a:solidFill>
                  <a:schemeClr val="accent1">
                    <a:lumMod val="50000"/>
                  </a:schemeClr>
                </a:solidFill>
              </a:rPr>
              <a:t>:</a:t>
            </a:r>
          </a:p>
          <a:p>
            <a:pPr marL="342900" indent="-342900" algn="just">
              <a:buFont typeface="Wingdings" panose="05000000000000000000" pitchFamily="2" charset="2"/>
              <a:buChar char="Ø"/>
            </a:pPr>
            <a:endParaRPr lang="uz-Cyrl-UZ" sz="2200" b="1" dirty="0" smtClean="0">
              <a:solidFill>
                <a:srgbClr val="002060"/>
              </a:solidFill>
            </a:endParaRPr>
          </a:p>
          <a:p>
            <a:pPr algn="just"/>
            <a:r>
              <a:rPr lang="uz-Cyrl-UZ" sz="2200" b="1" dirty="0" smtClean="0">
                <a:solidFill>
                  <a:srgbClr val="002060"/>
                </a:solidFill>
              </a:rPr>
              <a:t>Шахсий резюмени яратинг.</a:t>
            </a:r>
            <a:r>
              <a:rPr lang="uz-Cyrl-UZ" sz="2200" dirty="0" smtClean="0">
                <a:solidFill>
                  <a:schemeClr val="accent1">
                    <a:lumMod val="50000"/>
                  </a:schemeClr>
                </a:solidFill>
              </a:rPr>
              <a:t> </a:t>
            </a:r>
            <a:r>
              <a:rPr lang="uz-Cyrl-UZ" sz="2000" i="1" dirty="0" smtClean="0">
                <a:solidFill>
                  <a:schemeClr val="accent1">
                    <a:lumMod val="50000"/>
                  </a:schemeClr>
                </a:solidFill>
              </a:rPr>
              <a:t>Сизнинг профессионал ва шахсий тажрибангиз рўйхатини кўрсатадиган резюмени тузинг. Ҳар бир иш учун масъул бўлган вазифаларингизни ва муваффақиятингиз даражасини тасвирлаб беринг. Тажриба ёки махсус билимни талаб қиладиган касбий кўникмалар, таълим даражаси, севимли машғулотлари ва ютуқларини ўз ичига олади. Тугаллангач, ушбу резюме сизга қизиқишларингиз ва тажрибангизга энг мос келадиган бизнес тури ҳақида яхшироқ тасаввур беради</a:t>
            </a:r>
            <a:r>
              <a:rPr lang="ru-RU" sz="2000" i="1" dirty="0" smtClean="0">
                <a:solidFill>
                  <a:schemeClr val="accent1">
                    <a:lumMod val="50000"/>
                  </a:schemeClr>
                </a:solidFill>
              </a:rPr>
              <a:t>.</a:t>
            </a:r>
            <a:r>
              <a:rPr lang="en-US" sz="2000" i="1" dirty="0" smtClean="0">
                <a:solidFill>
                  <a:schemeClr val="accent1">
                    <a:lumMod val="50000"/>
                  </a:schemeClr>
                </a:solidFill>
              </a:rPr>
              <a:t> </a:t>
            </a:r>
            <a:endParaRPr lang="ru-RU" sz="2000" i="1" dirty="0">
              <a:solidFill>
                <a:schemeClr val="accent1">
                  <a:lumMod val="50000"/>
                </a:schemeClr>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767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arn(inVertical)">
                                      <p:cBhvr>
                                        <p:cTn id="12"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14</a:t>
            </a:fld>
            <a:endParaRPr/>
          </a:p>
        </p:txBody>
      </p:sp>
      <p:sp>
        <p:nvSpPr>
          <p:cNvPr id="2" name="Прямоугольник 1"/>
          <p:cNvSpPr/>
          <p:nvPr/>
        </p:nvSpPr>
        <p:spPr>
          <a:xfrm>
            <a:off x="539552" y="1007313"/>
            <a:ext cx="8280920" cy="3508653"/>
          </a:xfrm>
          <a:prstGeom prst="rect">
            <a:avLst/>
          </a:prstGeom>
        </p:spPr>
        <p:txBody>
          <a:bodyPr wrap="square">
            <a:spAutoFit/>
          </a:bodyPr>
          <a:lstStyle/>
          <a:p>
            <a:pPr algn="just"/>
            <a:r>
              <a:rPr lang="uz-Cyrl-UZ" sz="2200" b="1" dirty="0" smtClean="0">
                <a:solidFill>
                  <a:srgbClr val="002060"/>
                </a:solidFill>
              </a:rPr>
              <a:t>Шахсий фазилатларингизни таҳлил қилинг.</a:t>
            </a:r>
          </a:p>
          <a:p>
            <a:pPr algn="just"/>
            <a:r>
              <a:rPr lang="uz-Cyrl-UZ" sz="2000" i="1" dirty="0" smtClean="0">
                <a:solidFill>
                  <a:schemeClr val="tx1"/>
                </a:solidFill>
              </a:rPr>
              <a:t>Сиз дўстонамисиз ва ўзингизни-ўзингиз рағбатлантира оласизми? Сиз меҳнаткашмисиз? Сизда етарлича ақл борми? Сизда ташкилотчилик рухи борми? Шахсий атрибутларингизни баҳолаш сизнинг ёқтирган ва ёқтирмайдиган томонларингизни, шунингдек кучли ва заиф томонларингизни очиб беради</a:t>
            </a:r>
            <a:r>
              <a:rPr lang="ru-RU" sz="2000" i="1" dirty="0" smtClean="0">
                <a:solidFill>
                  <a:schemeClr val="tx1"/>
                </a:solidFill>
              </a:rPr>
              <a:t>. </a:t>
            </a:r>
            <a:r>
              <a:rPr lang="en-US" sz="2000" i="1" dirty="0" smtClean="0">
                <a:solidFill>
                  <a:schemeClr val="tx1"/>
                </a:solidFill>
              </a:rPr>
              <a:t>A</a:t>
            </a:r>
            <a:r>
              <a:rPr lang="uz-Cyrl-UZ" sz="2000" i="1" dirty="0" smtClean="0">
                <a:solidFill>
                  <a:schemeClr val="tx1"/>
                </a:solidFill>
              </a:rPr>
              <a:t>гар сиз бошқаларнинг ёнида ўзингизни қулай ҳис қилмасангиз, мижозлар билан жуда кўп мулоқот қилишни талаб қиладиган бизнес сизга мос келмаслиги мумкин. Ёки мижозларга хизмат кўрсатиш учун "одамлар"ни ёллаш мумкин, шу билан бирга ўзингиз энг яхши бажарадиган вазифаларга эътиборингизни қаратасангиз бўлади.</a:t>
            </a:r>
            <a:endParaRPr lang="uz-Cyrl-UZ" sz="2000" i="1" dirty="0">
              <a:solidFill>
                <a:schemeClr val="tx1"/>
              </a:solidFill>
            </a:endParaRPr>
          </a:p>
        </p:txBody>
      </p:sp>
      <p:pic>
        <p:nvPicPr>
          <p:cNvPr id="9"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20509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15</a:t>
            </a:fld>
            <a:endParaRPr/>
          </a:p>
        </p:txBody>
      </p:sp>
      <p:pic>
        <p:nvPicPr>
          <p:cNvPr id="9"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Прямоугольник 6"/>
          <p:cNvSpPr/>
          <p:nvPr/>
        </p:nvSpPr>
        <p:spPr>
          <a:xfrm>
            <a:off x="539552" y="870267"/>
            <a:ext cx="8280920" cy="1969770"/>
          </a:xfrm>
          <a:prstGeom prst="rect">
            <a:avLst/>
          </a:prstGeom>
        </p:spPr>
        <p:txBody>
          <a:bodyPr wrap="square">
            <a:spAutoFit/>
          </a:bodyPr>
          <a:lstStyle/>
          <a:p>
            <a:pPr algn="just"/>
            <a:r>
              <a:rPr lang="uz-Cyrl-UZ" sz="2200" b="1" dirty="0" smtClean="0">
                <a:solidFill>
                  <a:srgbClr val="002060"/>
                </a:solidFill>
              </a:rPr>
              <a:t>Касбий фазилатларингизни таҳлил қилинг.</a:t>
            </a:r>
          </a:p>
          <a:p>
            <a:pPr algn="just"/>
            <a:r>
              <a:rPr lang="uz-Cyrl-UZ" sz="2000" i="1" dirty="0">
                <a:solidFill>
                  <a:schemeClr val="tx1"/>
                </a:solidFill>
              </a:rPr>
              <a:t>Кичик бизнес </a:t>
            </a:r>
            <a:r>
              <a:rPr lang="uz-Cyrl-UZ" sz="2000" i="1" dirty="0" smtClean="0">
                <a:solidFill>
                  <a:schemeClr val="tx1"/>
                </a:solidFill>
              </a:rPr>
              <a:t>эгалари </a:t>
            </a:r>
            <a:r>
              <a:rPr lang="uz-Cyrl-UZ" sz="2000" i="1" dirty="0">
                <a:solidFill>
                  <a:schemeClr val="tx1"/>
                </a:solidFill>
              </a:rPr>
              <a:t>турли хил шляпалар кийишади, лекин бу сиз ҳамма нарсанинг устаси бўлишингиз керак дегани </a:t>
            </a:r>
            <a:r>
              <a:rPr lang="uz-Cyrl-UZ" sz="2000" i="1" dirty="0" smtClean="0">
                <a:solidFill>
                  <a:schemeClr val="tx1"/>
                </a:solidFill>
              </a:rPr>
              <a:t>эмас</a:t>
            </a:r>
            <a:r>
              <a:rPr lang="uz-Cyrl-UZ" sz="2000" i="1" dirty="0">
                <a:solidFill>
                  <a:schemeClr val="tx1"/>
                </a:solidFill>
              </a:rPr>
              <a:t>. Шунчаки ўзингиз ваколатли бўлган соҳалар ва ёрдамга муҳтож бўлган соҳалар, масалан, савдо, маркетинг, реклама ва маъмуриятдан хабардор бўлинг. </a:t>
            </a:r>
          </a:p>
        </p:txBody>
      </p:sp>
      <p:pic>
        <p:nvPicPr>
          <p:cNvPr id="10" name="Picture 2" descr="How To Recognize Weakness or Strength During Negotiations">
            <a:extLst>
              <a:ext uri="{FF2B5EF4-FFF2-40B4-BE49-F238E27FC236}">
                <a16:creationId xmlns:a16="http://schemas.microsoft.com/office/drawing/2014/main" xmlns="" id="{B8A55549-5AA1-370F-83C2-692CD9CA86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771295"/>
            <a:ext cx="3570288" cy="2372205"/>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248472" y="2909783"/>
            <a:ext cx="4572000" cy="1061829"/>
          </a:xfrm>
          <a:prstGeom prst="rect">
            <a:avLst/>
          </a:prstGeom>
        </p:spPr>
        <p:txBody>
          <a:bodyPr>
            <a:spAutoFit/>
          </a:bodyPr>
          <a:lstStyle/>
          <a:p>
            <a:pPr algn="just"/>
            <a:r>
              <a:rPr lang="uz-Cyrl-UZ" sz="2100" i="1" dirty="0">
                <a:solidFill>
                  <a:schemeClr val="tx1"/>
                </a:solidFill>
              </a:rPr>
              <a:t>Ҳар бир функция ёнида ўз малака даражангизни ёзинг - аъло, яхши, адолатли ёки ёмон.</a:t>
            </a:r>
          </a:p>
        </p:txBody>
      </p:sp>
      <p:sp>
        <p:nvSpPr>
          <p:cNvPr id="3" name="TextBox 2"/>
          <p:cNvSpPr txBox="1"/>
          <p:nvPr/>
        </p:nvSpPr>
        <p:spPr>
          <a:xfrm>
            <a:off x="-11231" y="4892990"/>
            <a:ext cx="3384376" cy="246221"/>
          </a:xfrm>
          <a:prstGeom prst="rect">
            <a:avLst/>
          </a:prstGeom>
          <a:noFill/>
        </p:spPr>
        <p:txBody>
          <a:bodyPr wrap="square" rtlCol="0">
            <a:spAutoFit/>
          </a:bodyPr>
          <a:lstStyle/>
          <a:p>
            <a:r>
              <a:rPr lang="en-US" sz="1000" i="1" dirty="0"/>
              <a:t>https://www.everypixel.com/q/weakness-and-strength</a:t>
            </a:r>
          </a:p>
        </p:txBody>
      </p:sp>
    </p:spTree>
    <p:extLst>
      <p:ext uri="{BB962C8B-B14F-4D97-AF65-F5344CB8AC3E}">
        <p14:creationId xmlns:p14="http://schemas.microsoft.com/office/powerpoint/2010/main" val="122161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arn(inVertical)">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additive="base">
                                        <p:cTn id="1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16</a:t>
            </a:fld>
            <a:endParaRPr/>
          </a:p>
        </p:txBody>
      </p:sp>
      <p:sp>
        <p:nvSpPr>
          <p:cNvPr id="2" name="Прямоугольник 1"/>
          <p:cNvSpPr/>
          <p:nvPr/>
        </p:nvSpPr>
        <p:spPr>
          <a:xfrm>
            <a:off x="467544" y="1203598"/>
            <a:ext cx="8424936" cy="3550203"/>
          </a:xfrm>
          <a:prstGeom prst="rect">
            <a:avLst/>
          </a:prstGeom>
        </p:spPr>
        <p:txBody>
          <a:bodyPr wrap="square">
            <a:spAutoFit/>
          </a:bodyPr>
          <a:lstStyle/>
          <a:p>
            <a:pPr algn="just">
              <a:lnSpc>
                <a:spcPct val="107000"/>
              </a:lnSpc>
              <a:spcAft>
                <a:spcPts val="800"/>
              </a:spcAft>
            </a:pPr>
            <a:r>
              <a:rPr lang="uz-Cyrl-UZ" sz="1500" i="1" dirty="0" smtClean="0">
                <a:latin typeface="+mn-lt"/>
                <a:ea typeface="Calibri" panose="020F0502020204030204" pitchFamily="34" charset="0"/>
                <a:cs typeface="Times New Roman" panose="02020603050405020304" pitchFamily="18" charset="0"/>
              </a:rPr>
              <a:t>Ҳозир бизнес бошлаш учун энг яхши вақт эканлигини аниқлашнинг энг яхши усулларидан бири бу бошқа тадбиркорлар билан учрашиш ва улар нима қилаётганини ва буни қандай қилишларини кўришдир. Уларнинг ҳаётига назар ташлаш ва тадбиркорлик ҳақида гапириш, тайёр эканлигингизни аниқлашга ёрдам беради. Кўпинча буни қилган одам билан гаплашсангиз, улар сизга бизнесга эга бўлиш ҳақидаги барча салбий нарсаларни айтиб беришади. Буларнинг барчаси ишингизни бошлашдан олдин эшитишингиз керак бўлган нарсалардир. Муваффақиятли тадбиркорлар билан учрашишдан ташқари, унчалик муваффақиятли бўлмаган бир неча киши билан суҳбатлашиб кўринг. Ушбу муаммолардан қочишингиз учун уларнинг корхоналарида нима нотўғри бўлганини билиб олинг. Улар олдинга силжишдан олдин бозор тадқиқотларини ўтказа олмадиларми? Улар узоқ вақт ишлашни истамаганми? Улар кам капиталлаштирилганми? Уларда тадбиркор бўлиш учун нима кераклиги ҳақида нотўғри тушунча борми? Кўпгина потенциал бизнес эгалари тадбиркорлик семинарлари ёки дарсларида қатнашишни фойдали деб билишади. Ёрдам сўрашдан тортинманг</a:t>
            </a:r>
            <a:r>
              <a:rPr lang="ru-RU" sz="1500" i="1" dirty="0" smtClean="0">
                <a:latin typeface="+mn-lt"/>
                <a:ea typeface="Calibri" panose="020F0502020204030204" pitchFamily="34" charset="0"/>
                <a:cs typeface="Times New Roman" panose="02020603050405020304" pitchFamily="18" charset="0"/>
              </a:rPr>
              <a:t>.</a:t>
            </a:r>
            <a:endParaRPr lang="ru-RU" sz="1500" dirty="0">
              <a:effectLst/>
              <a:latin typeface="+mn-lt"/>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xmlns="" id="{BAD88055-B600-054E-90A9-061E5FB98621}"/>
              </a:ext>
            </a:extLst>
          </p:cNvPr>
          <p:cNvSpPr txBox="1"/>
          <p:nvPr/>
        </p:nvSpPr>
        <p:spPr>
          <a:xfrm>
            <a:off x="3491880" y="390770"/>
            <a:ext cx="3096344" cy="461665"/>
          </a:xfrm>
          <a:prstGeom prst="rect">
            <a:avLst/>
          </a:prstGeom>
          <a:noFill/>
        </p:spPr>
        <p:txBody>
          <a:bodyPr wrap="square">
            <a:spAutoFit/>
          </a:bodyPr>
          <a:lstStyle/>
          <a:p>
            <a:pPr algn="just"/>
            <a:r>
              <a:rPr lang="uz-Cyrl-UZ" sz="2400" b="1" i="1" dirty="0" smtClean="0">
                <a:solidFill>
                  <a:srgbClr val="7030A0"/>
                </a:solidFill>
              </a:rPr>
              <a:t>Яхши маслахат</a:t>
            </a:r>
            <a:endParaRPr lang="ru-RU" sz="2400" b="1" i="1" dirty="0">
              <a:solidFill>
                <a:srgbClr val="7030A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51693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17</a:t>
            </a:fld>
            <a:endParaRPr/>
          </a:p>
        </p:txBody>
      </p:sp>
      <p:sp>
        <p:nvSpPr>
          <p:cNvPr id="2" name="Прямоугольник 1"/>
          <p:cNvSpPr/>
          <p:nvPr/>
        </p:nvSpPr>
        <p:spPr>
          <a:xfrm>
            <a:off x="611560" y="1275606"/>
            <a:ext cx="7992888" cy="3231654"/>
          </a:xfrm>
          <a:prstGeom prst="rect">
            <a:avLst/>
          </a:prstGeom>
        </p:spPr>
        <p:txBody>
          <a:bodyPr wrap="square">
            <a:spAutoFit/>
          </a:bodyPr>
          <a:lstStyle/>
          <a:p>
            <a:pPr algn="just"/>
            <a:r>
              <a:rPr lang="uz-Cyrl-UZ" sz="2200" dirty="0" smtClean="0">
                <a:latin typeface="+mn-lt"/>
                <a:ea typeface="Calibri" panose="020F0502020204030204" pitchFamily="34" charset="0"/>
              </a:rPr>
              <a:t>Кучли ва заиф томонларингизни тушунганингиздан сўнг, улар билан ишлашнинг учта усули мавжуд:</a:t>
            </a:r>
          </a:p>
          <a:p>
            <a:pPr algn="just"/>
            <a:endParaRPr lang="uz-Cyrl-UZ" sz="2000" dirty="0" smtClean="0">
              <a:latin typeface="+mn-lt"/>
              <a:ea typeface="Calibri" panose="020F0502020204030204" pitchFamily="34" charset="0"/>
            </a:endParaRPr>
          </a:p>
          <a:p>
            <a:pPr marL="342900" indent="-342900" algn="just">
              <a:buFont typeface="Courier New" panose="02070309020205020404" pitchFamily="49" charset="0"/>
              <a:buChar char="o"/>
            </a:pPr>
            <a:r>
              <a:rPr lang="uz-Cyrl-UZ" sz="2000" dirty="0" smtClean="0">
                <a:latin typeface="+mn-lt"/>
                <a:ea typeface="Calibri" panose="020F0502020204030204" pitchFamily="34" charset="0"/>
              </a:rPr>
              <a:t>сиз ўзингиз заиф бўлган соҳаларда яхшилашингиз мумкин (масалан, бухгалтерия бўйича сабоқ олиш орқали),</a:t>
            </a:r>
          </a:p>
          <a:p>
            <a:pPr marL="342900" indent="-342900" algn="just">
              <a:buFont typeface="Courier New" panose="02070309020205020404" pitchFamily="49" charset="0"/>
              <a:buChar char="o"/>
            </a:pPr>
            <a:r>
              <a:rPr lang="uz-Cyrl-UZ" sz="2000" dirty="0" smtClean="0">
                <a:latin typeface="+mn-lt"/>
                <a:ea typeface="Calibri" panose="020F0502020204030204" pitchFamily="34" charset="0"/>
              </a:rPr>
              <a:t>бизнеснинг ушбу жиҳатларини ҳал қилиш учун ходимни ёллаш (масалан, бухгалтерни ёллаш) ёки</a:t>
            </a:r>
          </a:p>
          <a:p>
            <a:pPr marL="342900" indent="-342900" algn="just">
              <a:buFont typeface="Courier New" panose="02070309020205020404" pitchFamily="49" charset="0"/>
              <a:buChar char="o"/>
            </a:pPr>
            <a:r>
              <a:rPr lang="uz-Cyrl-UZ" sz="2000" dirty="0" smtClean="0">
                <a:latin typeface="+mn-lt"/>
                <a:ea typeface="Calibri" panose="020F0502020204030204" pitchFamily="34" charset="0"/>
              </a:rPr>
              <a:t>вазифаларни аутсорсинг қилинг (масалан, бухгалтерия ҳисобини юритиш учун ташқи компания билан шартнома тузиш).</a:t>
            </a:r>
            <a:endParaRPr lang="uz-Cyrl-UZ" sz="2000" dirty="0">
              <a:solidFill>
                <a:schemeClr val="accent1">
                  <a:lumMod val="50000"/>
                </a:schemeClr>
              </a:solidFill>
              <a:latin typeface="+mn-lt"/>
            </a:endParaRP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3052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18</a:t>
            </a:fld>
            <a:endParaRPr/>
          </a:p>
        </p:txBody>
      </p:sp>
      <p:sp>
        <p:nvSpPr>
          <p:cNvPr id="2" name="Прямоугольник 1"/>
          <p:cNvSpPr/>
          <p:nvPr/>
        </p:nvSpPr>
        <p:spPr>
          <a:xfrm>
            <a:off x="539552" y="1290702"/>
            <a:ext cx="8280920" cy="769441"/>
          </a:xfrm>
          <a:prstGeom prst="rect">
            <a:avLst/>
          </a:prstGeom>
        </p:spPr>
        <p:txBody>
          <a:bodyPr wrap="square">
            <a:spAutoFit/>
          </a:bodyPr>
          <a:lstStyle/>
          <a:p>
            <a:pPr marL="342900" indent="-342900" algn="just">
              <a:buFont typeface="Wingdings" panose="05000000000000000000" pitchFamily="2" charset="2"/>
              <a:buChar char="Ø"/>
            </a:pPr>
            <a:r>
              <a:rPr lang="uz-Cyrl-UZ" sz="2200" dirty="0" smtClean="0">
                <a:latin typeface="+mn-lt"/>
              </a:rPr>
              <a:t>Кучли ва заиф томонларингизни баҳолашдан ташқари, бизнес мақсадларингизни аниқлаш муҳимдир.</a:t>
            </a:r>
          </a:p>
        </p:txBody>
      </p:sp>
      <p:sp>
        <p:nvSpPr>
          <p:cNvPr id="3" name="TextBox 2">
            <a:extLst>
              <a:ext uri="{FF2B5EF4-FFF2-40B4-BE49-F238E27FC236}">
                <a16:creationId xmlns:a16="http://schemas.microsoft.com/office/drawing/2014/main" xmlns="" id="{68824793-0B8F-9165-8645-A3D6844BFEE8}"/>
              </a:ext>
            </a:extLst>
          </p:cNvPr>
          <p:cNvSpPr txBox="1"/>
          <p:nvPr/>
        </p:nvSpPr>
        <p:spPr>
          <a:xfrm>
            <a:off x="2627784" y="237877"/>
            <a:ext cx="5040560" cy="461665"/>
          </a:xfrm>
          <a:prstGeom prst="rect">
            <a:avLst/>
          </a:prstGeom>
          <a:noFill/>
        </p:spPr>
        <p:txBody>
          <a:bodyPr wrap="square">
            <a:spAutoFit/>
          </a:bodyPr>
          <a:lstStyle/>
          <a:p>
            <a:pPr algn="just"/>
            <a:r>
              <a:rPr lang="uz-Cyrl-UZ" sz="2400" b="1" dirty="0" smtClean="0">
                <a:solidFill>
                  <a:srgbClr val="C00000"/>
                </a:solidFill>
              </a:rPr>
              <a:t>Мақсад сари интилинг!</a:t>
            </a:r>
            <a:endParaRPr lang="ru-RU" sz="2400" b="1" dirty="0">
              <a:solidFill>
                <a:srgbClr val="C00000"/>
              </a:solidFill>
            </a:endParaRPr>
          </a:p>
        </p:txBody>
      </p:sp>
      <p:pic>
        <p:nvPicPr>
          <p:cNvPr id="1026" name="Picture 2" descr="Go for Your Goals: Tips for Success | UNH Today">
            <a:extLst>
              <a:ext uri="{FF2B5EF4-FFF2-40B4-BE49-F238E27FC236}">
                <a16:creationId xmlns:a16="http://schemas.microsoft.com/office/drawing/2014/main" xmlns="" id="{63EB47CF-A020-6219-0BE6-4E76E03E85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2118626"/>
            <a:ext cx="4540332" cy="30248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4400612" y="2289089"/>
            <a:ext cx="4419860" cy="2123658"/>
          </a:xfrm>
          <a:prstGeom prst="rect">
            <a:avLst/>
          </a:prstGeom>
        </p:spPr>
        <p:txBody>
          <a:bodyPr wrap="square">
            <a:spAutoFit/>
          </a:bodyPr>
          <a:lstStyle/>
          <a:p>
            <a:pPr marL="342900" indent="-254000" algn="just">
              <a:buFont typeface="Wingdings" panose="05000000000000000000" pitchFamily="2" charset="2"/>
              <a:buChar char="Ø"/>
            </a:pPr>
            <a:r>
              <a:rPr lang="uz-Cyrl-UZ" sz="2200" dirty="0">
                <a:latin typeface="+mn-lt"/>
              </a:rPr>
              <a:t>Баъзи одамлар учун мақсад - ўзлари хоҳлаган вақтда, ҳеч бир бошлиқсиз, хоҳлаган нарсани қилиш эркинлиги. Бошқалар учун мақсад молиявий хавфсизликдир.</a:t>
            </a:r>
          </a:p>
        </p:txBody>
      </p:sp>
      <p:sp>
        <p:nvSpPr>
          <p:cNvPr id="5" name="TextBox 4"/>
          <p:cNvSpPr txBox="1"/>
          <p:nvPr/>
        </p:nvSpPr>
        <p:spPr>
          <a:xfrm>
            <a:off x="35496" y="2109505"/>
            <a:ext cx="3456384" cy="246221"/>
          </a:xfrm>
          <a:prstGeom prst="rect">
            <a:avLst/>
          </a:prstGeom>
          <a:noFill/>
        </p:spPr>
        <p:txBody>
          <a:bodyPr wrap="square" rtlCol="0">
            <a:spAutoFit/>
          </a:bodyPr>
          <a:lstStyle/>
          <a:p>
            <a:r>
              <a:rPr lang="uz-Cyrl-UZ" sz="1000" i="1" dirty="0" smtClean="0"/>
              <a:t>Манбаа: </a:t>
            </a:r>
            <a:r>
              <a:rPr lang="en-US" sz="1000" i="1" dirty="0" smtClean="0"/>
              <a:t>https</a:t>
            </a:r>
            <a:r>
              <a:rPr lang="en-US" sz="1000" i="1" dirty="0"/>
              <a:t>://</a:t>
            </a:r>
            <a:r>
              <a:rPr lang="en-US" sz="1000" i="1" dirty="0" smtClean="0"/>
              <a:t>www.thepower50.com/starling-launches/</a:t>
            </a:r>
            <a:endParaRPr lang="en-US" sz="1000" i="1" dirty="0"/>
          </a:p>
        </p:txBody>
      </p:sp>
    </p:spTree>
    <p:extLst>
      <p:ext uri="{BB962C8B-B14F-4D97-AF65-F5344CB8AC3E}">
        <p14:creationId xmlns:p14="http://schemas.microsoft.com/office/powerpoint/2010/main" val="128927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19</a:t>
            </a:fld>
            <a:endParaRPr/>
          </a:p>
        </p:txBody>
      </p:sp>
      <p:sp>
        <p:nvSpPr>
          <p:cNvPr id="2" name="Прямоугольник 1"/>
          <p:cNvSpPr/>
          <p:nvPr/>
        </p:nvSpPr>
        <p:spPr>
          <a:xfrm>
            <a:off x="611560" y="1193720"/>
            <a:ext cx="7992888" cy="769441"/>
          </a:xfrm>
          <a:prstGeom prst="rect">
            <a:avLst/>
          </a:prstGeom>
        </p:spPr>
        <p:txBody>
          <a:bodyPr wrap="square">
            <a:spAutoFit/>
          </a:bodyPr>
          <a:lstStyle/>
          <a:p>
            <a:pPr marL="342900" indent="-342900" algn="just">
              <a:buFont typeface="Wingdings" panose="05000000000000000000" pitchFamily="2" charset="2"/>
              <a:buChar char="Ø"/>
            </a:pPr>
            <a:r>
              <a:rPr lang="uz-Cyrl-UZ" sz="2200" dirty="0" smtClean="0">
                <a:latin typeface="+mn-lt"/>
              </a:rPr>
              <a:t>Мақсадларни белгилаш сизга мос келадиган бизнесни танлашнинг ажралмас қисмидир. </a:t>
            </a:r>
            <a:endParaRPr lang="en-US" sz="2200" dirty="0">
              <a:latin typeface="+mn-lt"/>
            </a:endParaRP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4608004" y="1923678"/>
            <a:ext cx="4176464" cy="2862322"/>
          </a:xfrm>
          <a:prstGeom prst="rect">
            <a:avLst/>
          </a:prstGeom>
        </p:spPr>
        <p:txBody>
          <a:bodyPr wrap="square">
            <a:spAutoFit/>
          </a:bodyPr>
          <a:lstStyle/>
          <a:p>
            <a:pPr marL="342900" indent="-342900" algn="just">
              <a:buFont typeface="Wingdings" panose="05000000000000000000" pitchFamily="2" charset="2"/>
              <a:buChar char="Ø"/>
            </a:pPr>
            <a:r>
              <a:rPr lang="uz-Cyrl-UZ" sz="2000" dirty="0" smtClean="0">
                <a:latin typeface="+mn-lt"/>
              </a:rPr>
              <a:t>Агар бизнесингиз </a:t>
            </a:r>
            <a:r>
              <a:rPr lang="uz-Cyrl-UZ" sz="2000" dirty="0">
                <a:latin typeface="+mn-lt"/>
              </a:rPr>
              <a:t>шахсий мақсадларингизга жавоб бермаса, эҳтимол сиз бизнесни муваффақиятга эришишга ҳаракат қилишдан хурсанд бўлмайсиз.</a:t>
            </a:r>
            <a:endParaRPr lang="en-US" sz="2000" dirty="0">
              <a:latin typeface="+mn-lt"/>
            </a:endParaRPr>
          </a:p>
          <a:p>
            <a:pPr marL="342900" indent="-342900" algn="just">
              <a:buFont typeface="Wingdings" panose="05000000000000000000" pitchFamily="2" charset="2"/>
              <a:buChar char="Ø"/>
            </a:pPr>
            <a:r>
              <a:rPr lang="uz-Cyrl-UZ" sz="2000" dirty="0" smtClean="0">
                <a:latin typeface="+mn-lt"/>
              </a:rPr>
              <a:t>Эртами-кечми</a:t>
            </a:r>
            <a:r>
              <a:rPr lang="uz-Cyrl-UZ" sz="2000" dirty="0">
                <a:latin typeface="+mn-lt"/>
              </a:rPr>
              <a:t>, сиз </a:t>
            </a:r>
            <a:r>
              <a:rPr lang="uz-Cyrl-UZ" sz="2000" dirty="0" smtClean="0">
                <a:latin typeface="+mn-lt"/>
              </a:rPr>
              <a:t>зарур </a:t>
            </a:r>
            <a:r>
              <a:rPr lang="uz-Cyrl-UZ" sz="2000" dirty="0">
                <a:latin typeface="+mn-lt"/>
              </a:rPr>
              <a:t>бўлган куч сарфлашни тўхтатасиз</a:t>
            </a:r>
            <a:r>
              <a:rPr lang="ru-RU" sz="2000" dirty="0">
                <a:latin typeface="+mn-lt"/>
              </a:rPr>
              <a:t>.</a:t>
            </a:r>
            <a:r>
              <a:rPr lang="en-US" sz="2000" dirty="0">
                <a:latin typeface="+mn-lt"/>
              </a:rPr>
              <a:t> </a:t>
            </a:r>
          </a:p>
        </p:txBody>
      </p:sp>
      <p:pic>
        <p:nvPicPr>
          <p:cNvPr id="6" name="Picture 2" descr="How to Deal with Failure in Exams?: An Expert Guid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995686"/>
            <a:ext cx="4540332" cy="314781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2051720" y="4897279"/>
            <a:ext cx="2522448" cy="246221"/>
          </a:xfrm>
          <a:prstGeom prst="rect">
            <a:avLst/>
          </a:prstGeom>
          <a:noFill/>
        </p:spPr>
        <p:txBody>
          <a:bodyPr wrap="square" rtlCol="0">
            <a:spAutoFit/>
          </a:bodyPr>
          <a:lstStyle/>
          <a:p>
            <a:r>
              <a:rPr lang="uz-Cyrl-UZ" sz="1000" i="1" dirty="0" smtClean="0"/>
              <a:t>Манбаа: </a:t>
            </a:r>
            <a:r>
              <a:rPr lang="en-US" sz="1000" i="1" dirty="0" smtClean="0"/>
              <a:t>https</a:t>
            </a:r>
            <a:r>
              <a:rPr lang="en-US" sz="1000" i="1" dirty="0"/>
              <a:t>://empact.nu/en/2022/02</a:t>
            </a:r>
            <a:r>
              <a:rPr lang="en-US" sz="1000" i="1" dirty="0" smtClean="0"/>
              <a:t>/</a:t>
            </a:r>
            <a:endParaRPr lang="en-US" sz="1000" i="1" dirty="0"/>
          </a:p>
        </p:txBody>
      </p:sp>
    </p:spTree>
    <p:extLst>
      <p:ext uri="{BB962C8B-B14F-4D97-AF65-F5344CB8AC3E}">
        <p14:creationId xmlns:p14="http://schemas.microsoft.com/office/powerpoint/2010/main" val="1256414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additive="base">
                                        <p:cTn id="18"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20</a:t>
            </a:fld>
            <a:endParaRPr/>
          </a:p>
        </p:txBody>
      </p:sp>
      <p:sp>
        <p:nvSpPr>
          <p:cNvPr id="2" name="Прямоугольник 1"/>
          <p:cNvSpPr/>
          <p:nvPr/>
        </p:nvSpPr>
        <p:spPr>
          <a:xfrm>
            <a:off x="611560" y="1203598"/>
            <a:ext cx="8064896" cy="3323987"/>
          </a:xfrm>
          <a:prstGeom prst="rect">
            <a:avLst/>
          </a:prstGeom>
        </p:spPr>
        <p:txBody>
          <a:bodyPr wrap="square">
            <a:spAutoFit/>
          </a:bodyPr>
          <a:lstStyle/>
          <a:p>
            <a:pPr algn="just"/>
            <a:r>
              <a:rPr lang="uz-Cyrl-UZ" sz="2200" u="sng" dirty="0" smtClean="0">
                <a:latin typeface="+mn-lt"/>
              </a:rPr>
              <a:t>Мақсадларни белгилашда қуйидагиларга интилинг</a:t>
            </a:r>
            <a:r>
              <a:rPr lang="uz-Cyrl-UZ" sz="2200" dirty="0" smtClean="0">
                <a:latin typeface="+mn-lt"/>
              </a:rPr>
              <a:t>:</a:t>
            </a:r>
          </a:p>
          <a:p>
            <a:pPr algn="just"/>
            <a:endParaRPr lang="uz-Cyrl-UZ" sz="2200" b="1" dirty="0" smtClean="0">
              <a:solidFill>
                <a:srgbClr val="002060"/>
              </a:solidFill>
              <a:latin typeface="+mn-lt"/>
            </a:endParaRPr>
          </a:p>
          <a:p>
            <a:pPr algn="just"/>
            <a:r>
              <a:rPr lang="uz-Cyrl-UZ" sz="2200" b="1" dirty="0" smtClean="0">
                <a:solidFill>
                  <a:srgbClr val="002060"/>
                </a:solidFill>
                <a:latin typeface="+mn-lt"/>
              </a:rPr>
              <a:t>Ўзига хослик.</a:t>
            </a:r>
            <a:r>
              <a:rPr lang="ru-RU" sz="2200" dirty="0" smtClean="0">
                <a:latin typeface="+mn-lt"/>
              </a:rPr>
              <a:t> </a:t>
            </a:r>
            <a:r>
              <a:rPr lang="en-US" sz="2000" dirty="0" smtClean="0">
                <a:latin typeface="+mn-lt"/>
              </a:rPr>
              <a:t>A</a:t>
            </a:r>
            <a:r>
              <a:rPr lang="uz-Cyrl-UZ" sz="2000" dirty="0" smtClean="0">
                <a:latin typeface="+mn-lt"/>
              </a:rPr>
              <a:t>гар мақсад аниқ бўлса, унга эришиш учун кўпроқ имкониятга эгасиз. “Даромадни ошириш" аниқ мақсад эмас; Лекин, "1 июлгача 10 000 доллар йиғиш“ бу аниқ мақсад.</a:t>
            </a:r>
          </a:p>
          <a:p>
            <a:pPr algn="just"/>
            <a:endParaRPr lang="uz-Cyrl-UZ" sz="2200" b="1" dirty="0" smtClean="0">
              <a:solidFill>
                <a:srgbClr val="002060"/>
              </a:solidFill>
              <a:latin typeface="+mn-lt"/>
            </a:endParaRPr>
          </a:p>
          <a:p>
            <a:pPr algn="just"/>
            <a:r>
              <a:rPr lang="uz-Cyrl-UZ" sz="2200" b="1" dirty="0" smtClean="0">
                <a:solidFill>
                  <a:srgbClr val="002060"/>
                </a:solidFill>
                <a:latin typeface="+mn-lt"/>
              </a:rPr>
              <a:t>Оптимизм.</a:t>
            </a:r>
            <a:r>
              <a:rPr lang="uz-Cyrl-UZ" sz="2200" dirty="0" smtClean="0">
                <a:latin typeface="+mn-lt"/>
              </a:rPr>
              <a:t> </a:t>
            </a:r>
            <a:r>
              <a:rPr lang="uz-Cyrl-UZ" sz="2000" dirty="0" smtClean="0">
                <a:latin typeface="+mn-lt"/>
              </a:rPr>
              <a:t>Мақсадларингизни қўйганингизда ижобий бўлинг. "Тўловларни тўлай олиш" - бу илҳомлантирувчи мақсад эмас. "Молиявий хавфсизликка эришиш" мақсадингизни янада ижобий ифодалайди ва шу билан унга эришиш учун кўпроқ туртки бўлади.</a:t>
            </a:r>
          </a:p>
        </p:txBody>
      </p:sp>
      <p:sp>
        <p:nvSpPr>
          <p:cNvPr id="3" name="TextBox 2">
            <a:extLst>
              <a:ext uri="{FF2B5EF4-FFF2-40B4-BE49-F238E27FC236}">
                <a16:creationId xmlns:a16="http://schemas.microsoft.com/office/drawing/2014/main" xmlns="" id="{68824793-0B8F-9165-8645-A3D6844BFEE8}"/>
              </a:ext>
            </a:extLst>
          </p:cNvPr>
          <p:cNvSpPr txBox="1"/>
          <p:nvPr/>
        </p:nvSpPr>
        <p:spPr>
          <a:xfrm>
            <a:off x="2771800" y="390770"/>
            <a:ext cx="5040560" cy="461665"/>
          </a:xfrm>
          <a:prstGeom prst="rect">
            <a:avLst/>
          </a:prstGeom>
          <a:noFill/>
        </p:spPr>
        <p:txBody>
          <a:bodyPr wrap="square">
            <a:spAutoFit/>
          </a:bodyPr>
          <a:lstStyle/>
          <a:p>
            <a:pPr algn="just"/>
            <a:r>
              <a:rPr lang="uz-Cyrl-UZ" sz="2400" b="1" dirty="0" smtClean="0">
                <a:solidFill>
                  <a:srgbClr val="C00000"/>
                </a:solidFill>
              </a:rPr>
              <a:t>Мақсад фазилатлари</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35818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 calcmode="lin" valueType="num">
                                      <p:cBhvr additive="base">
                                        <p:cTn id="12"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 calcmode="lin" valueType="num">
                                      <p:cBhvr additive="base">
                                        <p:cTn id="18"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21</a:t>
            </a:fld>
            <a:endParaRPr/>
          </a:p>
        </p:txBody>
      </p:sp>
      <p:sp>
        <p:nvSpPr>
          <p:cNvPr id="2" name="Прямоугольник 1"/>
          <p:cNvSpPr/>
          <p:nvPr/>
        </p:nvSpPr>
        <p:spPr>
          <a:xfrm>
            <a:off x="539552" y="1131590"/>
            <a:ext cx="8064896" cy="3570208"/>
          </a:xfrm>
          <a:prstGeom prst="rect">
            <a:avLst/>
          </a:prstGeom>
        </p:spPr>
        <p:txBody>
          <a:bodyPr wrap="square">
            <a:spAutoFit/>
          </a:bodyPr>
          <a:lstStyle/>
          <a:p>
            <a:pPr algn="just"/>
            <a:r>
              <a:rPr lang="uz-Cyrl-UZ" sz="2200" b="1" dirty="0" smtClean="0">
                <a:solidFill>
                  <a:srgbClr val="002060"/>
                </a:solidFill>
                <a:latin typeface="+mn-lt"/>
              </a:rPr>
              <a:t>Реализм.</a:t>
            </a:r>
            <a:r>
              <a:rPr lang="ru-RU" sz="2200" dirty="0" smtClean="0">
                <a:latin typeface="+mn-lt"/>
              </a:rPr>
              <a:t> </a:t>
            </a:r>
            <a:r>
              <a:rPr lang="uz-Cyrl-UZ" sz="2000" dirty="0" smtClean="0">
                <a:latin typeface="+mn-lt"/>
              </a:rPr>
              <a:t>Ҳеч </a:t>
            </a:r>
            <a:r>
              <a:rPr lang="uz-Cyrl-UZ" sz="2000" dirty="0">
                <a:latin typeface="+mn-lt"/>
              </a:rPr>
              <a:t>қачон </a:t>
            </a:r>
            <a:r>
              <a:rPr lang="uz-Cyrl-UZ" sz="2000" dirty="0" smtClean="0">
                <a:latin typeface="+mn-lt"/>
              </a:rPr>
              <a:t>кўп </a:t>
            </a:r>
            <a:r>
              <a:rPr lang="uz-Cyrl-UZ" sz="2000" dirty="0">
                <a:latin typeface="+mn-lt"/>
              </a:rPr>
              <a:t>пул </a:t>
            </a:r>
            <a:r>
              <a:rPr lang="uz-Cyrl-UZ" sz="2000" dirty="0" smtClean="0">
                <a:latin typeface="+mn-lt"/>
              </a:rPr>
              <a:t>ишламаган бўлиб, сиз ўз олдингизга ойига </a:t>
            </a:r>
            <a:r>
              <a:rPr lang="en-US" sz="2000" dirty="0" smtClean="0">
                <a:latin typeface="+mn-lt"/>
              </a:rPr>
              <a:t>$</a:t>
            </a:r>
            <a:r>
              <a:rPr lang="uz-Cyrl-UZ" sz="2000" dirty="0" smtClean="0">
                <a:latin typeface="+mn-lt"/>
              </a:rPr>
              <a:t>100 000 топишни мақсад қилиб қўйсангиз, бу мақсад амалга ошмайди. Даромадингизни 25 %га ошириш каби кичик қадамлардан бошланг. Биринчи мақсадингизга эришганингиздан сўнг, сиз каттароқ мақсадларга эришишингиз мумкин.</a:t>
            </a:r>
          </a:p>
          <a:p>
            <a:pPr algn="just"/>
            <a:endParaRPr lang="uz-Cyrl-UZ" sz="2200" b="1" dirty="0" smtClean="0">
              <a:solidFill>
                <a:srgbClr val="002060"/>
              </a:solidFill>
              <a:latin typeface="+mn-lt"/>
            </a:endParaRPr>
          </a:p>
          <a:p>
            <a:pPr algn="just"/>
            <a:r>
              <a:rPr lang="uz-Cyrl-UZ" sz="2200" b="1" dirty="0" smtClean="0">
                <a:solidFill>
                  <a:srgbClr val="002060"/>
                </a:solidFill>
                <a:latin typeface="+mn-lt"/>
              </a:rPr>
              <a:t>Қисқа ва узоқ муддатли. </a:t>
            </a:r>
            <a:r>
              <a:rPr lang="uz-Cyrl-UZ" sz="2000" dirty="0" smtClean="0">
                <a:latin typeface="+mn-lt"/>
              </a:rPr>
              <a:t>Қисқа муддатли мақсадларга бир неча ҳафтадан бир йилгача эришиш мумкин. Узоқ муддатли мақсадлар беш, 10 ёки ҳатто 20 йилга мўлжалланган бўлиши мумкин; улар қисқа муддатли мақсадлардан сезиларли даражада каттароқ бўлиши керак, лекин барибир реал бўлиши керак.</a:t>
            </a:r>
            <a:endParaRPr lang="uz-Cyrl-UZ" sz="2000" dirty="0">
              <a:latin typeface="+mn-lt"/>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90350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22</a:t>
            </a:fld>
            <a:endParaRPr/>
          </a:p>
        </p:txBody>
      </p:sp>
      <p:sp>
        <p:nvSpPr>
          <p:cNvPr id="2" name="Прямоугольник 1"/>
          <p:cNvSpPr/>
          <p:nvPr/>
        </p:nvSpPr>
        <p:spPr>
          <a:xfrm>
            <a:off x="611560" y="1417875"/>
            <a:ext cx="7992888" cy="3170099"/>
          </a:xfrm>
          <a:prstGeom prst="rect">
            <a:avLst/>
          </a:prstGeom>
        </p:spPr>
        <p:txBody>
          <a:bodyPr wrap="square">
            <a:spAutoFit/>
          </a:bodyPr>
          <a:lstStyle/>
          <a:p>
            <a:pPr algn="just"/>
            <a:r>
              <a:rPr lang="uz-Cyrl-UZ" sz="2000" b="1" dirty="0" smtClean="0">
                <a:solidFill>
                  <a:srgbClr val="002060"/>
                </a:solidFill>
                <a:latin typeface="+mn-lt"/>
              </a:rPr>
              <a:t>Даромад.</a:t>
            </a:r>
            <a:r>
              <a:rPr lang="uz-Cyrl-UZ" sz="2000" dirty="0" smtClean="0">
                <a:solidFill>
                  <a:schemeClr val="tx1"/>
                </a:solidFill>
                <a:latin typeface="+mn-lt"/>
              </a:rPr>
              <a:t> Кўпгина тадбиркорлар молиявий мустақилликка эришиш учун бизнесга киришади. Фаолиятингизнинг биринчи йилида ва ундан кейин ҳар йили беш йилгача қанча пул ишлашни хоҳлаётганингизни кўриб чиқинг.</a:t>
            </a:r>
          </a:p>
          <a:p>
            <a:pPr algn="just"/>
            <a:endParaRPr lang="uz-Cyrl-UZ" sz="2000" b="1" dirty="0" smtClean="0">
              <a:solidFill>
                <a:srgbClr val="002060"/>
              </a:solidFill>
              <a:latin typeface="+mn-lt"/>
            </a:endParaRPr>
          </a:p>
          <a:p>
            <a:pPr algn="just"/>
            <a:r>
              <a:rPr lang="uz-Cyrl-UZ" sz="2000" b="1" dirty="0" smtClean="0">
                <a:solidFill>
                  <a:srgbClr val="002060"/>
                </a:solidFill>
                <a:latin typeface="+mn-lt"/>
              </a:rPr>
              <a:t>Ҳаёт тарзи.</a:t>
            </a:r>
            <a:r>
              <a:rPr lang="uz-Cyrl-UZ" sz="2000" dirty="0" smtClean="0">
                <a:solidFill>
                  <a:schemeClr val="tx1"/>
                </a:solidFill>
                <a:latin typeface="+mn-lt"/>
              </a:rPr>
              <a:t> Бунга саёҳат, иш вақти, шахсий активларни инвестиция қилиш ва географик жойлашув каби соҳалар киради. Сиз кўп саёҳат қилишни ёки кўчишни хоҳлайсизми? Сиз неча соат ишлашга тайёрсиз? Қайси активларни хавф остига қўйишга тайёрсиз?</a:t>
            </a:r>
          </a:p>
        </p:txBody>
      </p:sp>
      <p:sp>
        <p:nvSpPr>
          <p:cNvPr id="3" name="TextBox 2">
            <a:extLst>
              <a:ext uri="{FF2B5EF4-FFF2-40B4-BE49-F238E27FC236}">
                <a16:creationId xmlns:a16="http://schemas.microsoft.com/office/drawing/2014/main" xmlns="" id="{68824793-0B8F-9165-8645-A3D6844BFEE8}"/>
              </a:ext>
            </a:extLst>
          </p:cNvPr>
          <p:cNvSpPr txBox="1"/>
          <p:nvPr/>
        </p:nvSpPr>
        <p:spPr>
          <a:xfrm>
            <a:off x="2627784" y="237877"/>
            <a:ext cx="4752528" cy="461665"/>
          </a:xfrm>
          <a:prstGeom prst="rect">
            <a:avLst/>
          </a:prstGeom>
          <a:noFill/>
        </p:spPr>
        <p:txBody>
          <a:bodyPr wrap="square">
            <a:spAutoFit/>
          </a:bodyPr>
          <a:lstStyle/>
          <a:p>
            <a:pPr algn="just"/>
            <a:r>
              <a:rPr lang="uz-Cyrl-UZ" sz="2400" b="1" dirty="0" smtClean="0">
                <a:solidFill>
                  <a:srgbClr val="C00000"/>
                </a:solidFill>
                <a:latin typeface="Arial" panose="020B0604020202020204" pitchFamily="34" charset="0"/>
                <a:ea typeface="Calibri" panose="020F0502020204030204" pitchFamily="34" charset="0"/>
                <a:cs typeface="Arial" panose="020B0604020202020204" pitchFamily="34" charset="0"/>
              </a:rPr>
              <a:t>Мақсадни белигаш омиллари</a:t>
            </a:r>
            <a:endParaRPr lang="ru-RU" sz="2400" b="1" dirty="0">
              <a:solidFill>
                <a:srgbClr val="C00000"/>
              </a:solidFill>
              <a:latin typeface="Arial" panose="020B0604020202020204" pitchFamily="34" charset="0"/>
              <a:cs typeface="Arial" panose="020B0604020202020204" pitchFamily="34" charset="0"/>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54086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23</a:t>
            </a:fld>
            <a:endParaRPr/>
          </a:p>
        </p:txBody>
      </p:sp>
      <p:sp>
        <p:nvSpPr>
          <p:cNvPr id="2" name="Прямоугольник 1"/>
          <p:cNvSpPr/>
          <p:nvPr/>
        </p:nvSpPr>
        <p:spPr>
          <a:xfrm>
            <a:off x="611560" y="1254115"/>
            <a:ext cx="7992888" cy="3477875"/>
          </a:xfrm>
          <a:prstGeom prst="rect">
            <a:avLst/>
          </a:prstGeom>
        </p:spPr>
        <p:txBody>
          <a:bodyPr wrap="square">
            <a:spAutoFit/>
          </a:bodyPr>
          <a:lstStyle/>
          <a:p>
            <a:pPr algn="just"/>
            <a:r>
              <a:rPr lang="uz-Cyrl-UZ" sz="2000" b="1" dirty="0" smtClean="0">
                <a:solidFill>
                  <a:srgbClr val="002060"/>
                </a:solidFill>
                <a:latin typeface="+mn-lt"/>
              </a:rPr>
              <a:t>Иш тури.</a:t>
            </a:r>
            <a:r>
              <a:rPr lang="uz-Cyrl-UZ" sz="2000" dirty="0" smtClean="0">
                <a:solidFill>
                  <a:schemeClr val="tx1"/>
                </a:solidFill>
                <a:latin typeface="+mn-lt"/>
              </a:rPr>
              <a:t> Иш тури бўйича мақсадлар қўйганингизда, сиз очиқ ҳавода, офисда, компютерда, телефонда, кўп одамлар билан, болалар билан ишлашни ёқтирасизми ёки йўқлигини аниқлашингиз керак.</a:t>
            </a:r>
          </a:p>
          <a:p>
            <a:pPr algn="just"/>
            <a:endParaRPr lang="uz-Cyrl-UZ" sz="2000" b="1" dirty="0" smtClean="0">
              <a:solidFill>
                <a:srgbClr val="002060"/>
              </a:solidFill>
              <a:latin typeface="+mn-lt"/>
            </a:endParaRPr>
          </a:p>
          <a:p>
            <a:pPr algn="just"/>
            <a:r>
              <a:rPr lang="uz-Cyrl-UZ" sz="2000" b="1" dirty="0" smtClean="0">
                <a:solidFill>
                  <a:srgbClr val="002060"/>
                </a:solidFill>
                <a:latin typeface="+mn-lt"/>
              </a:rPr>
              <a:t>Эго қониқиш.</a:t>
            </a:r>
            <a:r>
              <a:rPr lang="uz-Cyrl-UZ" sz="2000" dirty="0" smtClean="0">
                <a:solidFill>
                  <a:schemeClr val="tx1"/>
                </a:solidFill>
                <a:latin typeface="+mn-lt"/>
              </a:rPr>
              <a:t> Кўпчилик ўз эголарини қондириш учун бизнесга киришади. Бизнесга эга бўлиш, айниқса, жозибали ёки ҳаяжонли деб ҳисобланган бизнесда бўлсангиз, ўзингизни жуда хурсанд қилиш мумкин. Сиз эгодан қониқиш сиз учун қанчалик муҳимлигини ва қайси бизнес бу эҳтиёжни тўлдиришини ҳал қилишингиз керак.</a:t>
            </a:r>
            <a:endParaRPr lang="uz-Cyrl-UZ" sz="2000" dirty="0">
              <a:solidFill>
                <a:schemeClr val="tx1"/>
              </a:solidFill>
              <a:latin typeface="+mn-lt"/>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8412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24</a:t>
            </a:fld>
            <a:endParaRPr/>
          </a:p>
        </p:txBody>
      </p:sp>
      <p:sp>
        <p:nvSpPr>
          <p:cNvPr id="2" name="Прямоугольник 1"/>
          <p:cNvSpPr/>
          <p:nvPr/>
        </p:nvSpPr>
        <p:spPr>
          <a:xfrm>
            <a:off x="611560" y="1232629"/>
            <a:ext cx="7992888" cy="3139321"/>
          </a:xfrm>
          <a:prstGeom prst="rect">
            <a:avLst/>
          </a:prstGeom>
        </p:spPr>
        <p:txBody>
          <a:bodyPr wrap="square">
            <a:spAutoFit/>
          </a:bodyPr>
          <a:lstStyle/>
          <a:p>
            <a:pPr marL="342900" indent="-342900" algn="just">
              <a:buFont typeface="Wingdings" panose="05000000000000000000" pitchFamily="2" charset="2"/>
              <a:buChar char="Ø"/>
            </a:pPr>
            <a:r>
              <a:rPr lang="uz-Cyrl-UZ" sz="2200" dirty="0" smtClean="0">
                <a:latin typeface="+mn-lt"/>
              </a:rPr>
              <a:t>Ўз-ўзини баҳолаш ва мақсад қўйишнинг энг муҳим қоидаси – бу ҳалоллик.</a:t>
            </a:r>
          </a:p>
          <a:p>
            <a:pPr marL="342900" indent="-342900" algn="just">
              <a:buFont typeface="Wingdings" panose="05000000000000000000" pitchFamily="2" charset="2"/>
              <a:buChar char="Ø"/>
            </a:pPr>
            <a:r>
              <a:rPr lang="uz-Cyrl-UZ" sz="2200" dirty="0" smtClean="0">
                <a:latin typeface="+mn-lt"/>
              </a:rPr>
              <a:t>Ўзингизнинг кучли ва заиф томонларингиз, ёқтирган ва ёқтирмайдиган нарсаларингиз ва якуний мақсадларингиз ҳақида очиқ кўз билан бизнесга кириш сизга кўпроқ ишонч ва муваффақият имконини беради.</a:t>
            </a:r>
          </a:p>
          <a:p>
            <a:pPr marL="342900" indent="-342900" algn="just">
              <a:buFont typeface="Wingdings" panose="05000000000000000000" pitchFamily="2" charset="2"/>
              <a:buChar char="Ø"/>
            </a:pPr>
            <a:r>
              <a:rPr lang="uz-Cyrl-UZ" sz="2200" dirty="0" smtClean="0">
                <a:latin typeface="+mn-lt"/>
              </a:rPr>
              <a:t>Мақсадларни белгилаш нафақат муваффақиятга эришиш учун доимий йўл харитасини беради, балки сизга керак бўлган алтернативаларни кўрсатади.</a:t>
            </a:r>
          </a:p>
        </p:txBody>
      </p:sp>
      <p:sp>
        <p:nvSpPr>
          <p:cNvPr id="3" name="TextBox 2">
            <a:extLst>
              <a:ext uri="{FF2B5EF4-FFF2-40B4-BE49-F238E27FC236}">
                <a16:creationId xmlns:a16="http://schemas.microsoft.com/office/drawing/2014/main" xmlns="" id="{68824793-0B8F-9165-8645-A3D6844BFEE8}"/>
              </a:ext>
            </a:extLst>
          </p:cNvPr>
          <p:cNvSpPr txBox="1"/>
          <p:nvPr/>
        </p:nvSpPr>
        <p:spPr>
          <a:xfrm>
            <a:off x="2627784" y="237877"/>
            <a:ext cx="5904656" cy="461665"/>
          </a:xfrm>
          <a:prstGeom prst="rect">
            <a:avLst/>
          </a:prstGeom>
          <a:noFill/>
        </p:spPr>
        <p:txBody>
          <a:bodyPr wrap="square">
            <a:spAutoFit/>
          </a:bodyPr>
          <a:lstStyle/>
          <a:p>
            <a:pPr algn="just"/>
            <a:r>
              <a:rPr lang="uz-Cyrl-UZ" sz="2400" b="1" dirty="0" smtClean="0">
                <a:solidFill>
                  <a:srgbClr val="C00000"/>
                </a:solidFill>
                <a:latin typeface="Arial" panose="020B0604020202020204" pitchFamily="34" charset="0"/>
                <a:cs typeface="Arial" panose="020B0604020202020204" pitchFamily="34" charset="0"/>
              </a:rPr>
              <a:t>Мақсад ва вазифалар</a:t>
            </a:r>
            <a:endParaRPr lang="ru-RU" sz="2400" b="1" dirty="0">
              <a:solidFill>
                <a:srgbClr val="C00000"/>
              </a:solidFill>
              <a:latin typeface="Arial" panose="020B0604020202020204" pitchFamily="34" charset="0"/>
              <a:cs typeface="Arial" panose="020B0604020202020204" pitchFamily="34" charset="0"/>
            </a:endParaRP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4013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25</a:t>
            </a:fld>
            <a:endParaRPr/>
          </a:p>
        </p:txBody>
      </p:sp>
      <p:sp>
        <p:nvSpPr>
          <p:cNvPr id="2" name="Прямоугольник 1"/>
          <p:cNvSpPr/>
          <p:nvPr/>
        </p:nvSpPr>
        <p:spPr>
          <a:xfrm>
            <a:off x="2987824" y="1960260"/>
            <a:ext cx="5832648" cy="2123658"/>
          </a:xfrm>
          <a:prstGeom prst="rect">
            <a:avLst/>
          </a:prstGeom>
        </p:spPr>
        <p:txBody>
          <a:bodyPr wrap="square">
            <a:spAutoFit/>
          </a:bodyPr>
          <a:lstStyle/>
          <a:p>
            <a:pPr algn="just"/>
            <a:r>
              <a:rPr lang="uz-Cyrl-UZ" sz="2200" dirty="0" smtClean="0">
                <a:latin typeface="+mn-lt"/>
              </a:rPr>
              <a:t>Мақсадларингизни мунтазам равишда кўриб чиқишингиз керак. Кўпчилик буни ҳар куни қилади, чунки бу уларнинг тараққиётини баҳолашга ёрдам беради ва тезроқ ва оқилона қарорлар қабул қилиш қобилиятини беради.</a:t>
            </a:r>
            <a:endParaRPr lang="uz-Cyrl-UZ" sz="2200" dirty="0">
              <a:latin typeface="+mn-lt"/>
            </a:endParaRP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Smart goal or objective setting - specific - measurable - achiev Stock  Photo by ©michaklootwijk 14800249">
            <a:extLst>
              <a:ext uri="{FF2B5EF4-FFF2-40B4-BE49-F238E27FC236}">
                <a16:creationId xmlns:a16="http://schemas.microsoft.com/office/drawing/2014/main" xmlns="" id="{0A9D5C02-3F5B-8FFC-BB8C-4D836D67B7D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2785" t="4624" r="22784" b="3722"/>
          <a:stretch/>
        </p:blipFill>
        <p:spPr bwMode="auto">
          <a:xfrm>
            <a:off x="0" y="822921"/>
            <a:ext cx="2771800" cy="432057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0" y="4892990"/>
            <a:ext cx="2411760" cy="246221"/>
          </a:xfrm>
          <a:prstGeom prst="rect">
            <a:avLst/>
          </a:prstGeom>
          <a:noFill/>
        </p:spPr>
        <p:txBody>
          <a:bodyPr wrap="square" rtlCol="0">
            <a:spAutoFit/>
          </a:bodyPr>
          <a:lstStyle/>
          <a:p>
            <a:r>
              <a:rPr lang="uz-Cyrl-UZ" sz="1000" i="1" dirty="0" smtClean="0"/>
              <a:t>Манбаа: </a:t>
            </a:r>
            <a:r>
              <a:rPr lang="en-US" sz="1000" i="1" dirty="0" smtClean="0"/>
              <a:t>https</a:t>
            </a:r>
            <a:r>
              <a:rPr lang="en-US" sz="1000" i="1" dirty="0"/>
              <a:t>://depositphotos.com</a:t>
            </a:r>
            <a:r>
              <a:rPr lang="en-US" sz="1000" i="1" dirty="0" smtClean="0"/>
              <a:t>/</a:t>
            </a:r>
            <a:endParaRPr lang="en-US" sz="1000" i="1" dirty="0"/>
          </a:p>
        </p:txBody>
      </p:sp>
    </p:spTree>
    <p:extLst>
      <p:ext uri="{BB962C8B-B14F-4D97-AF65-F5344CB8AC3E}">
        <p14:creationId xmlns:p14="http://schemas.microsoft.com/office/powerpoint/2010/main" val="2664414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26</a:t>
            </a:fld>
            <a:endParaRPr/>
          </a:p>
        </p:txBody>
      </p:sp>
      <p:sp>
        <p:nvSpPr>
          <p:cNvPr id="2" name="Прямоугольник 1"/>
          <p:cNvSpPr/>
          <p:nvPr/>
        </p:nvSpPr>
        <p:spPr>
          <a:xfrm>
            <a:off x="611560" y="1427167"/>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Кўп одамлар бизнес бошлашни хоҳлашларини билишади, лекин улар биринчи қадамларни билишмайди.</a:t>
            </a:r>
          </a:p>
          <a:p>
            <a:pPr algn="just"/>
            <a:endParaRPr lang="uz-Cyrl-UZ" sz="2200" dirty="0" smtClean="0"/>
          </a:p>
          <a:p>
            <a:pPr marL="285750" indent="-285750" algn="just">
              <a:buFont typeface="Wingdings" panose="05000000000000000000" pitchFamily="2" charset="2"/>
              <a:buChar char="Ø"/>
            </a:pPr>
            <a:r>
              <a:rPr lang="uz-Cyrl-UZ" sz="2200" dirty="0" smtClean="0"/>
              <a:t>Одамлар ҳар доим бу ўз бизнес ғоясини бошлаш учун яхши вақтми ёки йўқми деб ҳайрон бўлишади. </a:t>
            </a:r>
          </a:p>
          <a:p>
            <a:pPr algn="just"/>
            <a:endParaRPr lang="uz-Cyrl-UZ" sz="2200" dirty="0"/>
          </a:p>
          <a:p>
            <a:pPr marL="285750" indent="-285750" algn="just">
              <a:buFont typeface="Wingdings" panose="05000000000000000000" pitchFamily="2" charset="2"/>
              <a:buChar char="Ø"/>
            </a:pPr>
            <a:r>
              <a:rPr lang="uz-Cyrl-UZ" sz="2200" dirty="0" smtClean="0"/>
              <a:t>Ҳақиқат шундаки, бизнесни бошлаш учун ҳеч қачон ёмон вақт бўлмайди.</a:t>
            </a:r>
          </a:p>
        </p:txBody>
      </p:sp>
      <p:sp>
        <p:nvSpPr>
          <p:cNvPr id="3" name="TextBox 2">
            <a:extLst>
              <a:ext uri="{FF2B5EF4-FFF2-40B4-BE49-F238E27FC236}">
                <a16:creationId xmlns:a16="http://schemas.microsoft.com/office/drawing/2014/main" xmlns="" id="{BB850A12-8C05-0A49-14E0-4F5D83EBF136}"/>
              </a:ext>
            </a:extLst>
          </p:cNvPr>
          <p:cNvSpPr txBox="1"/>
          <p:nvPr/>
        </p:nvSpPr>
        <p:spPr>
          <a:xfrm>
            <a:off x="2577440" y="394227"/>
            <a:ext cx="5040560" cy="461665"/>
          </a:xfrm>
          <a:prstGeom prst="rect">
            <a:avLst/>
          </a:prstGeom>
          <a:noFill/>
        </p:spPr>
        <p:txBody>
          <a:bodyPr wrap="square">
            <a:spAutoFit/>
          </a:bodyPr>
          <a:lstStyle/>
          <a:p>
            <a:pPr algn="just"/>
            <a:r>
              <a:rPr lang="uz-Cyrl-UZ" sz="2400" b="1" dirty="0" smtClean="0">
                <a:solidFill>
                  <a:srgbClr val="C00000"/>
                </a:solidFill>
              </a:rPr>
              <a:t>Бизнес ғоя қаердан келади?</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07749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27</a:t>
            </a:fld>
            <a:endParaRPr/>
          </a:p>
        </p:txBody>
      </p:sp>
      <p:sp>
        <p:nvSpPr>
          <p:cNvPr id="2" name="Прямоугольник 1"/>
          <p:cNvSpPr/>
          <p:nvPr/>
        </p:nvSpPr>
        <p:spPr>
          <a:xfrm>
            <a:off x="611560" y="1304637"/>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Нима учун кучли иқтисодий даврда бизнесни бошлаш оқилона эканлиги аён. Чунки одамларнинг пули бор ва уларни сарфлашга хохиш бор.</a:t>
            </a:r>
          </a:p>
          <a:p>
            <a:pPr algn="just"/>
            <a:endParaRPr lang="uz-Cyrl-UZ" sz="2200" dirty="0" smtClean="0"/>
          </a:p>
          <a:p>
            <a:pPr marL="285750" indent="-285750" algn="just">
              <a:buFont typeface="Wingdings" panose="05000000000000000000" pitchFamily="2" charset="2"/>
              <a:buChar char="Ø"/>
            </a:pPr>
            <a:r>
              <a:rPr lang="en-US" sz="2200" dirty="0" smtClean="0"/>
              <a:t>A</a:t>
            </a:r>
            <a:r>
              <a:rPr lang="uz-Cyrl-UZ" sz="2200" dirty="0" smtClean="0"/>
              <a:t>ммо оғир ёки ноаниқ иқтисодий пайтларда хам бизнес бошлаш ақлли қарор бўлиши мумкин. Кўпчилик қийин пайтларда бизнес бошлашни истамайдилар, лекин айнан шу пайтда сизнинг янги бизнесингиз катта эътиборга тушиш имкониятига эга.</a:t>
            </a:r>
            <a:endParaRPr lang="uz-Cyrl-UZ" sz="2200" dirty="0">
              <a:solidFill>
                <a:schemeClr val="accent1">
                  <a:lumMod val="50000"/>
                </a:schemeClr>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7978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28</a:t>
            </a:fld>
            <a:endParaRPr/>
          </a:p>
        </p:txBody>
      </p:sp>
      <p:sp>
        <p:nvSpPr>
          <p:cNvPr id="2" name="Прямоугольник 1"/>
          <p:cNvSpPr/>
          <p:nvPr/>
        </p:nvSpPr>
        <p:spPr>
          <a:xfrm>
            <a:off x="611560" y="1275606"/>
            <a:ext cx="8064896" cy="3477875"/>
          </a:xfrm>
          <a:prstGeom prst="rect">
            <a:avLst/>
          </a:prstGeom>
        </p:spPr>
        <p:txBody>
          <a:bodyPr wrap="square">
            <a:spAutoFit/>
          </a:bodyPr>
          <a:lstStyle/>
          <a:p>
            <a:pPr marL="285750" indent="-285750" algn="just">
              <a:buFont typeface="Wingdings" panose="05000000000000000000" pitchFamily="2" charset="2"/>
              <a:buChar char="Ø"/>
            </a:pPr>
            <a:r>
              <a:rPr lang="uz-Cyrl-UZ" sz="2200" dirty="0"/>
              <a:t>Ҳар бир инсоннинг ўз тўсиғи бор, бу биринчи муҳим қадамни қўйишга тўсқинлик қилади</a:t>
            </a:r>
            <a:r>
              <a:rPr lang="ru-RU" sz="2200" dirty="0" smtClean="0"/>
              <a:t>.</a:t>
            </a:r>
          </a:p>
          <a:p>
            <a:pPr algn="just"/>
            <a:endParaRPr lang="uz-Cyrl-UZ" sz="2200" dirty="0" smtClean="0"/>
          </a:p>
          <a:p>
            <a:pPr marL="285750" indent="-285750" algn="just">
              <a:buFont typeface="Wingdings" panose="05000000000000000000" pitchFamily="2" charset="2"/>
              <a:buChar char="Ø"/>
            </a:pPr>
            <a:r>
              <a:rPr lang="uz-Cyrl-UZ" sz="2200" dirty="0" smtClean="0"/>
              <a:t>Кўпчилик бошлашдан қўрқишади; улар номаълум ёки муваффақиятсизликдан ёки ҳатто муваффақиятдан қўрқишлари мумкин. </a:t>
            </a:r>
          </a:p>
          <a:p>
            <a:pPr algn="just"/>
            <a:endParaRPr lang="uz-Cyrl-UZ" sz="2200" dirty="0"/>
          </a:p>
          <a:p>
            <a:pPr marL="285750" indent="-285750" algn="just">
              <a:buFont typeface="Wingdings" panose="05000000000000000000" pitchFamily="2" charset="2"/>
              <a:buChar char="Ø"/>
            </a:pPr>
            <a:r>
              <a:rPr lang="uz-Cyrl-UZ" sz="2200" dirty="0" smtClean="0"/>
              <a:t>Бошқалар нолдан бошлаш керак деган нотўғри эътиқодда бирор нарсани бошлашни қийин деб билишади.</a:t>
            </a:r>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10703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29</a:t>
            </a:fld>
            <a:endParaRPr/>
          </a:p>
        </p:txBody>
      </p:sp>
      <p:sp>
        <p:nvSpPr>
          <p:cNvPr id="2" name="Прямоугольник 1"/>
          <p:cNvSpPr/>
          <p:nvPr/>
        </p:nvSpPr>
        <p:spPr>
          <a:xfrm>
            <a:off x="611560" y="1275606"/>
            <a:ext cx="8064896" cy="1785104"/>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Одамлар илгари ҳеч ким қилмаган нарсани - янги ихтиро, ноёб хизматни ўйлаб топишлари керак деб ўйлашади. </a:t>
            </a:r>
          </a:p>
          <a:p>
            <a:pPr algn="just"/>
            <a:endParaRPr lang="uz-Cyrl-UZ" sz="2200" dirty="0"/>
          </a:p>
          <a:p>
            <a:pPr marL="285750" indent="-285750" algn="just">
              <a:buFont typeface="Wingdings" panose="05000000000000000000" pitchFamily="2" charset="2"/>
              <a:buChar char="Ø"/>
            </a:pPr>
            <a:r>
              <a:rPr lang="uz-Cyrl-UZ" sz="2200" dirty="0" smtClean="0"/>
              <a:t>Бошқача қилиб айтганда, улар ғилдиракни қайта ихтиро қилишлари керак деб ўйлашади</a:t>
            </a:r>
            <a:r>
              <a:rPr lang="ru-RU" sz="2200" dirty="0" smtClean="0"/>
              <a:t>.</a:t>
            </a:r>
            <a:r>
              <a:rPr lang="en-US" sz="2200" dirty="0" smtClean="0"/>
              <a:t> </a:t>
            </a:r>
            <a:endParaRPr lang="ru-RU" sz="2200" dirty="0"/>
          </a:p>
        </p:txBody>
      </p:sp>
      <p:pic>
        <p:nvPicPr>
          <p:cNvPr id="1026" name="Picture 2" descr="Need a Great Idea? Here's Where to Look | Inc.com"/>
          <p:cNvPicPr>
            <a:picLocks noChangeAspect="1" noChangeArrowheads="1"/>
          </p:cNvPicPr>
          <p:nvPr/>
        </p:nvPicPr>
        <p:blipFill rotWithShape="1">
          <a:blip r:embed="rId3">
            <a:extLst>
              <a:ext uri="{28A0092B-C50C-407E-A947-70E740481C1C}">
                <a14:useLocalDpi xmlns:a14="http://schemas.microsoft.com/office/drawing/2010/main" val="0"/>
              </a:ext>
            </a:extLst>
          </a:blip>
          <a:srcRect l="3362"/>
          <a:stretch/>
        </p:blipFill>
        <p:spPr bwMode="auto">
          <a:xfrm>
            <a:off x="-1" y="3060710"/>
            <a:ext cx="3578261" cy="208279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3635896" y="4897279"/>
            <a:ext cx="3096344" cy="246221"/>
          </a:xfrm>
          <a:prstGeom prst="rect">
            <a:avLst/>
          </a:prstGeom>
          <a:noFill/>
        </p:spPr>
        <p:txBody>
          <a:bodyPr wrap="square" rtlCol="0">
            <a:spAutoFit/>
          </a:bodyPr>
          <a:lstStyle/>
          <a:p>
            <a:r>
              <a:rPr lang="uz-Cyrl-UZ" sz="1000" i="1" dirty="0" smtClean="0"/>
              <a:t>Манбаа: </a:t>
            </a:r>
            <a:r>
              <a:rPr lang="en-US" sz="1000" i="1" dirty="0" smtClean="0"/>
              <a:t>https</a:t>
            </a:r>
            <a:r>
              <a:rPr lang="en-US" sz="1000" i="1" dirty="0"/>
              <a:t>://www.inc.com/magazine/201306</a:t>
            </a:r>
            <a:r>
              <a:rPr lang="en-US" sz="1000" dirty="0" smtClean="0"/>
              <a:t>/</a:t>
            </a:r>
            <a:endParaRPr lang="en-US" sz="1000" dirty="0"/>
          </a:p>
        </p:txBody>
      </p:sp>
    </p:spTree>
    <p:extLst>
      <p:ext uri="{BB962C8B-B14F-4D97-AF65-F5344CB8AC3E}">
        <p14:creationId xmlns:p14="http://schemas.microsoft.com/office/powerpoint/2010/main" val="1779380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barn(inVertical)">
                                      <p:cBhvr>
                                        <p:cTn id="13"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30</a:t>
            </a:fld>
            <a:endParaRPr/>
          </a:p>
        </p:txBody>
      </p:sp>
      <p:sp>
        <p:nvSpPr>
          <p:cNvPr id="2" name="Прямоугольник 1"/>
          <p:cNvSpPr/>
          <p:nvPr/>
        </p:nvSpPr>
        <p:spPr>
          <a:xfrm>
            <a:off x="611560" y="1182107"/>
            <a:ext cx="8064896" cy="3477875"/>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Агар сиз технологик даҳо бўлмасангиз - ғилдиракни қайта ихтиро қилишга уриниш - вақтни беҳуда сарфлашдир.</a:t>
            </a:r>
          </a:p>
          <a:p>
            <a:pPr marL="285750" indent="-285750" algn="just">
              <a:buFont typeface="Wingdings" panose="05000000000000000000" pitchFamily="2" charset="2"/>
              <a:buChar char="Ø"/>
            </a:pPr>
            <a:r>
              <a:rPr lang="uz-Cyrl-UZ" sz="2200" dirty="0" smtClean="0"/>
              <a:t>Бизнесни бошлаётган кўпчилик учун муаммо ҳеч ким эшитмаган ноёб нарса эмас, аксинча қуйидаги саволларга жавоб бўлиши керак:</a:t>
            </a:r>
          </a:p>
          <a:p>
            <a:pPr marL="357188" indent="-254000" algn="just">
              <a:buFont typeface="Courier New" panose="02070309020205020404" pitchFamily="49" charset="0"/>
              <a:buChar char="o"/>
            </a:pPr>
            <a:r>
              <a:rPr lang="uz-Cyrl-UZ" sz="2200" i="1" dirty="0" smtClean="0"/>
              <a:t>"Буни қандай яхшилашим мумкин?"</a:t>
            </a:r>
          </a:p>
          <a:p>
            <a:pPr marL="357188" indent="-254000" algn="just">
              <a:buFont typeface="Courier New" panose="02070309020205020404" pitchFamily="49" charset="0"/>
              <a:buChar char="o"/>
            </a:pPr>
            <a:r>
              <a:rPr lang="uz-Cyrl-UZ" sz="2200" i="1" dirty="0" smtClean="0"/>
              <a:t>"Мен буни бошқа одамдан яхшироқ ёки бошқача қила оламанми?"</a:t>
            </a:r>
          </a:p>
          <a:p>
            <a:pPr marL="357188" indent="-254000" algn="just">
              <a:buFont typeface="Courier New" panose="02070309020205020404" pitchFamily="49" charset="0"/>
              <a:buChar char="o"/>
            </a:pPr>
            <a:r>
              <a:rPr lang="uz-Cyrl-UZ" sz="2200" i="1" dirty="0" smtClean="0"/>
              <a:t>“Ушбу тоифада бошқа бизнес учун бозор улуши мавжудми?</a:t>
            </a:r>
            <a:endParaRPr lang="uz-Cyrl-UZ" sz="2200" i="1"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5695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31</a:t>
            </a:fld>
            <a:endParaRPr/>
          </a:p>
        </p:txBody>
      </p:sp>
      <p:sp>
        <p:nvSpPr>
          <p:cNvPr id="2" name="Прямоугольник 1"/>
          <p:cNvSpPr/>
          <p:nvPr/>
        </p:nvSpPr>
        <p:spPr>
          <a:xfrm>
            <a:off x="611560" y="1232629"/>
            <a:ext cx="8064896" cy="3477875"/>
          </a:xfrm>
          <a:prstGeom prst="rect">
            <a:avLst/>
          </a:prstGeom>
        </p:spPr>
        <p:txBody>
          <a:bodyPr wrap="square">
            <a:spAutoFit/>
          </a:bodyPr>
          <a:lstStyle/>
          <a:p>
            <a:pPr algn="just"/>
            <a:r>
              <a:rPr lang="uz-Cyrl-UZ" sz="2200" b="1" dirty="0" smtClean="0">
                <a:solidFill>
                  <a:schemeClr val="tx1"/>
                </a:solidFill>
              </a:rPr>
              <a:t>Фикрлаш жараёнини қандай бошлайсиз?</a:t>
            </a:r>
            <a:r>
              <a:rPr lang="uz-Cyrl-UZ" sz="2200" dirty="0" smtClean="0"/>
              <a:t> </a:t>
            </a:r>
          </a:p>
          <a:p>
            <a:pPr algn="just"/>
            <a:endParaRPr lang="uz-Cyrl-UZ" sz="2200" dirty="0" smtClean="0"/>
          </a:p>
          <a:p>
            <a:pPr marL="285750" indent="-285750" algn="just">
              <a:buFont typeface="Wingdings" panose="05000000000000000000" pitchFamily="2" charset="2"/>
              <a:buChar char="Ø"/>
            </a:pPr>
            <a:r>
              <a:rPr lang="uz-Cyrl-UZ" sz="2200" dirty="0" smtClean="0"/>
              <a:t>Биринчидан, бир варақ қоғозни олинг ва тепага </a:t>
            </a:r>
            <a:r>
              <a:rPr lang="uz-Cyrl-UZ" sz="2200" i="1" dirty="0" smtClean="0"/>
              <a:t>"Мен ҳақимда"</a:t>
            </a:r>
            <a:r>
              <a:rPr lang="uz-Cyrl-UZ" sz="2200" dirty="0" smtClean="0"/>
              <a:t> деб ёзинг.</a:t>
            </a:r>
          </a:p>
          <a:p>
            <a:pPr marL="285750" indent="-285750" algn="just">
              <a:buFont typeface="Wingdings" panose="05000000000000000000" pitchFamily="2" charset="2"/>
              <a:buChar char="Ø"/>
            </a:pPr>
            <a:r>
              <a:rPr lang="uz-Cyrl-UZ" sz="2200" dirty="0" smtClean="0"/>
              <a:t>Ўзингиз ҳақингизда беш-етти нарсани санаб ўтинг - ўзингиз ёқтирган ёки чиндан ҳам яхши билган шахсий нарсаларингиз.</a:t>
            </a:r>
          </a:p>
          <a:p>
            <a:pPr marL="285750" indent="-285750" algn="just">
              <a:buFont typeface="Wingdings" panose="05000000000000000000" pitchFamily="2" charset="2"/>
              <a:buChar char="Ø"/>
            </a:pPr>
            <a:r>
              <a:rPr lang="uz-Cyrl-UZ" sz="2200" dirty="0" smtClean="0"/>
              <a:t>Фақат хаёлингизга келган нарсани ёзинг; мантиқий бўлиши шарт эмас. Рўйхатни олганингиздан сўнг, нарсаларни қоғознинг бир томонига рақамланг.</a:t>
            </a:r>
          </a:p>
        </p:txBody>
      </p:sp>
      <p:sp>
        <p:nvSpPr>
          <p:cNvPr id="3" name="TextBox 2">
            <a:extLst>
              <a:ext uri="{FF2B5EF4-FFF2-40B4-BE49-F238E27FC236}">
                <a16:creationId xmlns:a16="http://schemas.microsoft.com/office/drawing/2014/main" xmlns="" id="{A1627227-E43B-2B83-4E87-8599102422E1}"/>
              </a:ext>
            </a:extLst>
          </p:cNvPr>
          <p:cNvSpPr txBox="1"/>
          <p:nvPr/>
        </p:nvSpPr>
        <p:spPr>
          <a:xfrm>
            <a:off x="2627784" y="237877"/>
            <a:ext cx="5040560" cy="461665"/>
          </a:xfrm>
          <a:prstGeom prst="rect">
            <a:avLst/>
          </a:prstGeom>
          <a:noFill/>
        </p:spPr>
        <p:txBody>
          <a:bodyPr wrap="square">
            <a:spAutoFit/>
          </a:bodyPr>
          <a:lstStyle/>
          <a:p>
            <a:pPr algn="just"/>
            <a:r>
              <a:rPr lang="uz-Cyrl-UZ" sz="2400" b="1" dirty="0" smtClean="0">
                <a:solidFill>
                  <a:srgbClr val="C00000"/>
                </a:solidFill>
              </a:rPr>
              <a:t>Фикрлаш жараёни</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74770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32</a:t>
            </a:fld>
            <a:endParaRPr/>
          </a:p>
        </p:txBody>
      </p:sp>
      <p:sp>
        <p:nvSpPr>
          <p:cNvPr id="2" name="Прямоугольник 1"/>
          <p:cNvSpPr/>
          <p:nvPr/>
        </p:nvSpPr>
        <p:spPr>
          <a:xfrm>
            <a:off x="611560" y="1283151"/>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Қоғознинг бошқа томонида ўзингизни яхши деб ўйламайдиган ёки қилишни ёқтирмайдиган нарсаларни санаб беринг. Бунда ортиқча ўйламанг; фақат фикрингизни ёзиб қолдиринг.</a:t>
            </a:r>
          </a:p>
          <a:p>
            <a:pPr marL="285750" indent="-285750" algn="just">
              <a:buFont typeface="Wingdings" panose="05000000000000000000" pitchFamily="2" charset="2"/>
              <a:buChar char="Ø"/>
            </a:pPr>
            <a:r>
              <a:rPr lang="uz-Cyrl-UZ" sz="2200" dirty="0" smtClean="0"/>
              <a:t>Тугатганингиздан сўнг, ўзингиздан сўранг: </a:t>
            </a:r>
          </a:p>
          <a:p>
            <a:pPr marL="285750" indent="-285750" algn="just">
              <a:buFont typeface="Wingdings" panose="05000000000000000000" pitchFamily="2" charset="2"/>
              <a:buChar char="Ø"/>
            </a:pPr>
            <a:endParaRPr lang="uz-Cyrl-UZ" sz="2200" dirty="0"/>
          </a:p>
          <a:p>
            <a:pPr algn="just"/>
            <a:r>
              <a:rPr lang="ru-RU" sz="2200" i="1" dirty="0" smtClean="0"/>
              <a:t>"</a:t>
            </a:r>
            <a:r>
              <a:rPr lang="en-US" sz="2200" i="1" dirty="0" smtClean="0"/>
              <a:t>A</a:t>
            </a:r>
            <a:r>
              <a:rPr lang="uz-Cyrl-UZ" sz="2200" i="1" dirty="0" smtClean="0"/>
              <a:t>гар менинг шахсий ҳаётимни яхшилайдиган 3-5 та маҳсулот ёки хизматлар бўлса, улар нималар бўлар эди</a:t>
            </a:r>
            <a:r>
              <a:rPr lang="ru-RU" sz="2200" i="1" dirty="0" smtClean="0"/>
              <a:t>?"</a:t>
            </a:r>
            <a:r>
              <a:rPr lang="en-US" sz="2200" i="1" dirty="0" smtClean="0"/>
              <a:t> </a:t>
            </a:r>
            <a:endParaRPr lang="en-US" sz="2200" i="1"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17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33</a:t>
            </a:fld>
            <a:endParaRPr/>
          </a:p>
        </p:txBody>
      </p:sp>
      <p:sp>
        <p:nvSpPr>
          <p:cNvPr id="2" name="Прямоугольник 1"/>
          <p:cNvSpPr/>
          <p:nvPr/>
        </p:nvSpPr>
        <p:spPr>
          <a:xfrm>
            <a:off x="683568" y="1520661"/>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Қайси маҳсулот ёки хизматлар ҳаётингизни осон ёки бахтли қилишини, самаралироқ қилишини ёки сизга кўпроқ вақт беришини аниқланг.</a:t>
            </a:r>
          </a:p>
          <a:p>
            <a:pPr marL="285750" indent="-285750" algn="just">
              <a:buFont typeface="Wingdings" panose="05000000000000000000" pitchFamily="2" charset="2"/>
              <a:buChar char="Ø"/>
            </a:pPr>
            <a:r>
              <a:rPr lang="uz-Cyrl-UZ" sz="2200" dirty="0" smtClean="0"/>
              <a:t>Кейин ўз бизнес ҳаётингиз ҳақида саволлар беринг. Ишда сизга ёқадиган ва ёқмайдиган нарсаларни, шунингдек, одамлар ёқтирадиган </a:t>
            </a:r>
            <a:r>
              <a:rPr lang="uz-Cyrl-UZ" sz="2200" dirty="0"/>
              <a:t>ва </a:t>
            </a:r>
            <a:r>
              <a:rPr lang="uz-Cyrl-UZ" sz="2200" dirty="0" smtClean="0"/>
              <a:t>ёқтирмайдиган сиздаги бор хусусиятларни кўриб чиқинг.</a:t>
            </a:r>
          </a:p>
          <a:p>
            <a:pPr marL="285750" indent="-285750" algn="just">
              <a:buFont typeface="Wingdings" panose="05000000000000000000" pitchFamily="2" charset="2"/>
              <a:buChar char="Ø"/>
            </a:pPr>
            <a:r>
              <a:rPr lang="uz-Cyrl-UZ" sz="2200" dirty="0" smtClean="0"/>
              <a:t>Ниҳоят, нима учун биринчи навбатда бизнес бошлашга интилаётганингизни ўзингиздан сўранг. </a:t>
            </a:r>
            <a:endParaRPr lang="uz-Cyrl-UZ" sz="2200" dirty="0"/>
          </a:p>
        </p:txBody>
      </p:sp>
      <p:pic>
        <p:nvPicPr>
          <p:cNvPr id="2050" name="Picture 2" descr="Think! — Think! Architecture and Design"/>
          <p:cNvPicPr>
            <a:picLocks noChangeAspect="1" noChangeArrowheads="1"/>
          </p:cNvPicPr>
          <p:nvPr/>
        </p:nvPicPr>
        <p:blipFill rotWithShape="1">
          <a:blip r:embed="rId3">
            <a:extLst>
              <a:ext uri="{28A0092B-C50C-407E-A947-70E740481C1C}">
                <a14:useLocalDpi xmlns:a14="http://schemas.microsoft.com/office/drawing/2010/main" val="0"/>
              </a:ext>
            </a:extLst>
          </a:blip>
          <a:srcRect l="27951" t="28952" r="28365" b="28441"/>
          <a:stretch/>
        </p:blipFill>
        <p:spPr bwMode="auto">
          <a:xfrm>
            <a:off x="3576445" y="10988"/>
            <a:ext cx="2579731" cy="150967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962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34</a:t>
            </a:fld>
            <a:endParaRPr/>
          </a:p>
        </p:txBody>
      </p:sp>
      <p:sp>
        <p:nvSpPr>
          <p:cNvPr id="2" name="Прямоугольник 1"/>
          <p:cNvSpPr/>
          <p:nvPr/>
        </p:nvSpPr>
        <p:spPr>
          <a:xfrm>
            <a:off x="467544" y="1376645"/>
            <a:ext cx="8496944"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Сизнинг севимли машғулотларингиз сизни бизнес ғояларига олиб келиши мумкин. </a:t>
            </a:r>
            <a:r>
              <a:rPr lang="en-US" sz="2200" dirty="0" smtClean="0"/>
              <a:t>A</a:t>
            </a:r>
            <a:r>
              <a:rPr lang="uz-Cyrl-UZ" sz="2200" dirty="0" smtClean="0"/>
              <a:t>гар боғдорчилик сизни ўзига жалб қиладиган бўлса, уни ҳақиқий бизнесга айлантиринг.</a:t>
            </a:r>
          </a:p>
          <a:p>
            <a:pPr marL="285750" indent="-285750" algn="just">
              <a:buFont typeface="Wingdings" panose="05000000000000000000" pitchFamily="2" charset="2"/>
              <a:buChar char="Ø"/>
            </a:pPr>
            <a:r>
              <a:rPr lang="uz-Cyrl-UZ" sz="2200" dirty="0" smtClean="0"/>
              <a:t>Ғояларни олишнинг бир усули - ўзингизнинг (ёки ҳамкасблар, оилангиз ёки қўшниларнинг) умидсизликларини тинглаш. Барча имкониятлар мавжуд; фақат уларни топиш керак.</a:t>
            </a:r>
          </a:p>
          <a:p>
            <a:pPr marL="285750" indent="-285750" algn="just">
              <a:buFont typeface="Wingdings" panose="05000000000000000000" pitchFamily="2" charset="2"/>
              <a:buChar char="Ø"/>
            </a:pPr>
            <a:r>
              <a:rPr lang="en-US" sz="2200" dirty="0" smtClean="0"/>
              <a:t>A</a:t>
            </a:r>
            <a:r>
              <a:rPr lang="uz-Cyrl-UZ" sz="2200" dirty="0" smtClean="0"/>
              <a:t>гар сизнинг миянгиз доимо ғоя режимига ўрнатилган бўлса, унда кўп ғоялар фақат атрофга қараш ёки ўқиш орқали пайдо бўлиши мумкин</a:t>
            </a:r>
            <a:r>
              <a:rPr lang="ru-RU" sz="2200" dirty="0" smtClean="0"/>
              <a:t>.</a:t>
            </a:r>
            <a:r>
              <a:rPr lang="en-US" sz="2200" dirty="0" smtClean="0"/>
              <a:t> </a:t>
            </a:r>
            <a:endParaRPr lang="ru-RU"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84082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35</a:t>
            </a:fld>
            <a:endParaRPr/>
          </a:p>
        </p:txBody>
      </p:sp>
      <p:sp>
        <p:nvSpPr>
          <p:cNvPr id="2" name="Прямоугольник 1"/>
          <p:cNvSpPr/>
          <p:nvPr/>
        </p:nvSpPr>
        <p:spPr>
          <a:xfrm>
            <a:off x="611560" y="1343546"/>
            <a:ext cx="8064896" cy="3170099"/>
          </a:xfrm>
          <a:prstGeom prst="rect">
            <a:avLst/>
          </a:prstGeom>
        </p:spPr>
        <p:txBody>
          <a:bodyPr wrap="square">
            <a:spAutoFit/>
          </a:bodyPr>
          <a:lstStyle/>
          <a:p>
            <a:pPr algn="just"/>
            <a:r>
              <a:rPr lang="uz-Cyrl-UZ" sz="2000" i="1" dirty="0" smtClean="0"/>
              <a:t>Бизнесни бошлашдан олдин сиз потенциални, маҳсулот ёки хизматингиз нима эканлигини ва яхши пул ишлаш имконияти мавжудлигини текширишингиз керак. Бу "ур ва югуриш" маҳсулоти бўлиши мумкин, у ерда сиз киришингиз, кўп пул топишингиз ва кейин чиқишингиз керак бўлади. Бу, албатта, ёмон нарса эмас; модалар баъзи тадбиркорларни ниҳоятда бой қилди. </a:t>
            </a:r>
            <a:r>
              <a:rPr lang="en-US" sz="2000" i="1" dirty="0" smtClean="0"/>
              <a:t>A</a:t>
            </a:r>
            <a:r>
              <a:rPr lang="uz-Cyrl-UZ" sz="2000" i="1" dirty="0" smtClean="0"/>
              <a:t>ммо эсда тутингки, сиз мода бизнесига кирганингиздан сўнг, қачон чиқиш вақти келганини билиш қийин. Ва агар сиз нотўғри тахмин қилсангиз ёки модадан классик яратишга ҳаракат қилсангиз, сиз топган пулингизни йўқотасиз.</a:t>
            </a:r>
            <a:endParaRPr lang="uz-Cyrl-UZ" sz="2000" i="1" dirty="0"/>
          </a:p>
        </p:txBody>
      </p:sp>
      <p:sp>
        <p:nvSpPr>
          <p:cNvPr id="5" name="TextBox 4">
            <a:extLst>
              <a:ext uri="{FF2B5EF4-FFF2-40B4-BE49-F238E27FC236}">
                <a16:creationId xmlns:a16="http://schemas.microsoft.com/office/drawing/2014/main" xmlns="" id="{A1627227-E43B-2B83-4E87-8599102422E1}"/>
              </a:ext>
            </a:extLst>
          </p:cNvPr>
          <p:cNvSpPr txBox="1"/>
          <p:nvPr/>
        </p:nvSpPr>
        <p:spPr>
          <a:xfrm>
            <a:off x="3635896" y="390770"/>
            <a:ext cx="2592288" cy="461665"/>
          </a:xfrm>
          <a:prstGeom prst="rect">
            <a:avLst/>
          </a:prstGeom>
          <a:noFill/>
        </p:spPr>
        <p:txBody>
          <a:bodyPr wrap="square">
            <a:spAutoFit/>
          </a:bodyPr>
          <a:lstStyle/>
          <a:p>
            <a:pPr algn="just"/>
            <a:r>
              <a:rPr lang="uz-Cyrl-UZ" sz="2400" b="1" dirty="0" smtClean="0">
                <a:solidFill>
                  <a:srgbClr val="7030A0"/>
                </a:solidFill>
              </a:rPr>
              <a:t>Яхши маслахат</a:t>
            </a:r>
            <a:endParaRPr lang="ru-RU" sz="2400" b="1" dirty="0">
              <a:solidFill>
                <a:srgbClr val="7030A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1997286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36</a:t>
            </a:fld>
            <a:endParaRPr/>
          </a:p>
        </p:txBody>
      </p:sp>
      <p:sp>
        <p:nvSpPr>
          <p:cNvPr id="2" name="Прямоугольник 1"/>
          <p:cNvSpPr/>
          <p:nvPr/>
        </p:nvSpPr>
        <p:spPr>
          <a:xfrm>
            <a:off x="611560" y="1365612"/>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Сиз ҳар қандай ғояни қабул қилишингиз ва уни замон ва жамоангизга мослаштиришингиз мумкин. Ҳар қандай концепцияга ўз ижодингизни қўшинг.</a:t>
            </a:r>
          </a:p>
          <a:p>
            <a:pPr marL="285750" indent="-285750" algn="just">
              <a:buFont typeface="Wingdings" panose="05000000000000000000" pitchFamily="2" charset="2"/>
              <a:buChar char="Ø"/>
            </a:pPr>
            <a:r>
              <a:rPr lang="en-US" sz="2200" dirty="0" smtClean="0"/>
              <a:t>A</a:t>
            </a:r>
            <a:r>
              <a:rPr lang="uz-Cyrl-UZ" sz="2200" dirty="0" smtClean="0"/>
              <a:t>слида, концепцияни созлаш танлов эмас; </a:t>
            </a:r>
            <a:r>
              <a:rPr lang="en-US" sz="2200" dirty="0" smtClean="0"/>
              <a:t>A</a:t>
            </a:r>
            <a:r>
              <a:rPr lang="uz-Cyrl-UZ" sz="2200" dirty="0" smtClean="0"/>
              <a:t>гар бизнесингиз муваффақиятли бўлишини истасангиз, бу заруратдир.</a:t>
            </a:r>
          </a:p>
          <a:p>
            <a:pPr marL="285750" indent="-285750" algn="just">
              <a:buFont typeface="Wingdings" panose="05000000000000000000" pitchFamily="2" charset="2"/>
              <a:buChar char="Ø"/>
            </a:pPr>
            <a:r>
              <a:rPr lang="uz-Cyrl-UZ" sz="2200" dirty="0" smtClean="0"/>
              <a:t>Сизнинг ғоянгиз жамиятингизда муваффақият қозонишини аниқлашнинг энг яхши усулларидан бири бу ўзингиз билган одамлар билан суҳбатлашишдир.</a:t>
            </a:r>
          </a:p>
        </p:txBody>
      </p:sp>
      <p:sp>
        <p:nvSpPr>
          <p:cNvPr id="5" name="TextBox 4">
            <a:extLst>
              <a:ext uri="{FF2B5EF4-FFF2-40B4-BE49-F238E27FC236}">
                <a16:creationId xmlns:a16="http://schemas.microsoft.com/office/drawing/2014/main" xmlns="" id="{A1627227-E43B-2B83-4E87-8599102422E1}"/>
              </a:ext>
            </a:extLst>
          </p:cNvPr>
          <p:cNvSpPr txBox="1"/>
          <p:nvPr/>
        </p:nvSpPr>
        <p:spPr>
          <a:xfrm>
            <a:off x="2771800" y="390770"/>
            <a:ext cx="4082792" cy="461665"/>
          </a:xfrm>
          <a:prstGeom prst="rect">
            <a:avLst/>
          </a:prstGeom>
          <a:noFill/>
        </p:spPr>
        <p:txBody>
          <a:bodyPr wrap="square">
            <a:spAutoFit/>
          </a:bodyPr>
          <a:lstStyle/>
          <a:p>
            <a:pPr algn="just"/>
            <a:r>
              <a:rPr lang="uz-Cyrl-UZ" sz="2400" b="1" dirty="0" smtClean="0">
                <a:solidFill>
                  <a:srgbClr val="C00000"/>
                </a:solidFill>
              </a:rPr>
              <a:t>Руҳлантирувчи лаҳзалар</a:t>
            </a:r>
            <a:endParaRPr lang="ru-RU" sz="2400" b="1" dirty="0">
              <a:solidFill>
                <a:srgbClr val="C00000"/>
              </a:solidFill>
            </a:endParaRPr>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58010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37</a:t>
            </a:fld>
            <a:endParaRPr/>
          </a:p>
        </p:txBody>
      </p:sp>
      <p:sp>
        <p:nvSpPr>
          <p:cNvPr id="2" name="Прямоугольник 1"/>
          <p:cNvSpPr/>
          <p:nvPr/>
        </p:nvSpPr>
        <p:spPr>
          <a:xfrm>
            <a:off x="611560" y="1365612"/>
            <a:ext cx="8064896" cy="2462213"/>
          </a:xfrm>
          <a:prstGeom prst="rect">
            <a:avLst/>
          </a:prstGeom>
        </p:spPr>
        <p:txBody>
          <a:bodyPr wrap="square">
            <a:spAutoFit/>
          </a:bodyPr>
          <a:lstStyle/>
          <a:p>
            <a:pPr marL="285750" indent="-285750" algn="just">
              <a:buFont typeface="Wingdings" panose="05000000000000000000" pitchFamily="2" charset="2"/>
              <a:buChar char="Ø"/>
            </a:pPr>
            <a:r>
              <a:rPr lang="en-US" sz="2200" dirty="0" smtClean="0"/>
              <a:t>A</a:t>
            </a:r>
            <a:r>
              <a:rPr lang="uz-Cyrl-UZ" sz="2200" dirty="0" smtClean="0"/>
              <a:t>гар бу бизнес ғоя бўлса, ҳамкасблар билан гаплашинг. Оилангиз ёки қўшниларингиз билан шахсий ғояларингизни бўлишинг.</a:t>
            </a:r>
          </a:p>
          <a:p>
            <a:pPr algn="just"/>
            <a:endParaRPr lang="uz-Cyrl-UZ" sz="2200" dirty="0" smtClean="0"/>
          </a:p>
          <a:p>
            <a:pPr marL="285750" indent="-285750" algn="just">
              <a:buFont typeface="Wingdings" panose="05000000000000000000" pitchFamily="2" charset="2"/>
              <a:buChar char="Ø"/>
            </a:pPr>
            <a:r>
              <a:rPr lang="uz-Cyrl-UZ" sz="2200" dirty="0" smtClean="0"/>
              <a:t>Одамлар сизнинг фикрингизни ўғирлашидан қўрқманг. Фақат умумий тушунчани муҳокама қилинг; барча тафсилотларни тўкиб ташлашингиз шарт эмас</a:t>
            </a:r>
            <a:r>
              <a:rPr lang="ru-RU" sz="2200" dirty="0" smtClean="0"/>
              <a:t>.</a:t>
            </a:r>
            <a:endParaRPr lang="ru-RU" sz="22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63238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38</a:t>
            </a:fld>
            <a:endParaRPr/>
          </a:p>
        </p:txBody>
      </p:sp>
      <p:sp>
        <p:nvSpPr>
          <p:cNvPr id="2" name="Прямоугольник 1"/>
          <p:cNvSpPr/>
          <p:nvPr/>
        </p:nvSpPr>
        <p:spPr>
          <a:xfrm>
            <a:off x="611560" y="1304637"/>
            <a:ext cx="8064896" cy="3139321"/>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Умид қиламанки, ҳозиргача қайси бизнес сизга мос келишини аниқлаш жараёни ҳеч бўлмаганда бироз тушунарли бўлган. Бизнесни бошлаш бу олий математика эмас.</a:t>
            </a:r>
          </a:p>
          <a:p>
            <a:pPr algn="just"/>
            <a:endParaRPr lang="uz-Cyrl-UZ" sz="2200" dirty="0" smtClean="0"/>
          </a:p>
          <a:p>
            <a:pPr marL="285750" indent="-285750" algn="just">
              <a:buFont typeface="Wingdings" panose="05000000000000000000" pitchFamily="2" charset="2"/>
              <a:buChar char="Ø"/>
            </a:pPr>
            <a:r>
              <a:rPr lang="uz-Cyrl-UZ" sz="2200" dirty="0" smtClean="0"/>
              <a:t>Албатта, бизнесни бошлаш осон эмас, лекин бу кўпчилик ўйлаганчалик мураккаб ёки қўрқинчли хам эмас. Бу босқичма-босқич, умумий маънога эга жараён. Шундай экан, бир вақтнинг ўзида бир қадам ташланг.</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0489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39</a:t>
            </a:fld>
            <a:endParaRPr/>
          </a:p>
        </p:txBody>
      </p:sp>
      <p:sp>
        <p:nvSpPr>
          <p:cNvPr id="2" name="Прямоугольник 1"/>
          <p:cNvSpPr/>
          <p:nvPr/>
        </p:nvSpPr>
        <p:spPr>
          <a:xfrm>
            <a:off x="611560" y="1304637"/>
            <a:ext cx="8064896" cy="2800767"/>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Биринчи қадам: нима қилишни хоҳлаётганингизни аниқланг. </a:t>
            </a:r>
          </a:p>
          <a:p>
            <a:pPr algn="just"/>
            <a:endParaRPr lang="uz-Cyrl-UZ" sz="2200" dirty="0" smtClean="0"/>
          </a:p>
          <a:p>
            <a:pPr marL="285750" indent="-285750" algn="just">
              <a:buFont typeface="Wingdings" panose="05000000000000000000" pitchFamily="2" charset="2"/>
              <a:buChar char="Ø"/>
            </a:pPr>
            <a:r>
              <a:rPr lang="uz-Cyrl-UZ" sz="2200" dirty="0" smtClean="0"/>
              <a:t>Ғояга эга бўлганингиздан сўнг, одамларнинг фикрини билиш учун улар билан гаплашинг. </a:t>
            </a:r>
          </a:p>
          <a:p>
            <a:pPr algn="just"/>
            <a:endParaRPr lang="uz-Cyrl-UZ" sz="2200" dirty="0"/>
          </a:p>
          <a:p>
            <a:pPr marL="285750" indent="-285750" algn="just">
              <a:buFont typeface="Wingdings" panose="05000000000000000000" pitchFamily="2" charset="2"/>
              <a:buChar char="Ø"/>
            </a:pPr>
            <a:r>
              <a:rPr lang="uz-Cyrl-UZ" sz="2200" dirty="0" smtClean="0"/>
              <a:t>“Сиз буни сотиб оласизми ва/ёки фойдаланасизми ва қанча тўлайсиз?” деб сўранг.</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6380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40</a:t>
            </a:fld>
            <a:endParaRPr/>
          </a:p>
        </p:txBody>
      </p:sp>
      <p:sp>
        <p:nvSpPr>
          <p:cNvPr id="2" name="Прямоугольник 1"/>
          <p:cNvSpPr/>
          <p:nvPr/>
        </p:nvSpPr>
        <p:spPr>
          <a:xfrm>
            <a:off x="611560" y="1239594"/>
            <a:ext cx="8064896" cy="3477875"/>
          </a:xfrm>
          <a:prstGeom prst="rect">
            <a:avLst/>
          </a:prstGeom>
        </p:spPr>
        <p:txBody>
          <a:bodyPr wrap="square">
            <a:spAutoFit/>
          </a:bodyPr>
          <a:lstStyle/>
          <a:p>
            <a:pPr marL="285750" indent="-285750" algn="just">
              <a:buFont typeface="Wingdings" panose="05000000000000000000" pitchFamily="2" charset="2"/>
              <a:buChar char="Ø"/>
            </a:pPr>
            <a:r>
              <a:rPr lang="en-US" sz="2200" dirty="0" smtClean="0"/>
              <a:t>A</a:t>
            </a:r>
            <a:r>
              <a:rPr lang="uz-Cyrl-UZ" sz="2200" dirty="0" smtClean="0"/>
              <a:t>трофингиздаги кўп одамлар сизни тадбиркорлик йўлида қўллаб-қувватламаслигини (баъзилари ҳатто қаршилик билдиришини ҳам) тушунинг.</a:t>
            </a:r>
          </a:p>
          <a:p>
            <a:pPr algn="just"/>
            <a:endParaRPr lang="uz-Cyrl-UZ" sz="2200" dirty="0" smtClean="0"/>
          </a:p>
          <a:p>
            <a:pPr marL="285750" indent="-285750" algn="just">
              <a:buFont typeface="Wingdings" panose="05000000000000000000" pitchFamily="2" charset="2"/>
              <a:buChar char="Ø"/>
            </a:pPr>
            <a:r>
              <a:rPr lang="uz-Cyrl-UZ" sz="2200" dirty="0" smtClean="0"/>
              <a:t>Баъзилар сиз тўғрингизда қайғуриятганини айтадилар; улар фақат вазиятни ҳақиқий бахолашингизни сўрашади.</a:t>
            </a:r>
          </a:p>
          <a:p>
            <a:pPr algn="just"/>
            <a:endParaRPr lang="uz-Cyrl-UZ" sz="2200" dirty="0" smtClean="0"/>
          </a:p>
          <a:p>
            <a:pPr marL="285750" indent="-285750" algn="just">
              <a:buFont typeface="Wingdings" panose="05000000000000000000" pitchFamily="2" charset="2"/>
              <a:buChar char="Ø"/>
            </a:pPr>
            <a:r>
              <a:rPr lang="uz-Cyrl-UZ" sz="2200" dirty="0" smtClean="0"/>
              <a:t>Баъзилар сизнинг жасоратингизга ҳасад қилишади; Бошқалар сиздан нимадир қилишга журъатингиз борлиги учун хафа бўлишади.</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1500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80">
                                          <p:stCondLst>
                                            <p:cond delay="0"/>
                                          </p:stCondLst>
                                        </p:cTn>
                                        <p:tgtEl>
                                          <p:spTgt spid="2">
                                            <p:txEl>
                                              <p:pRg st="0" end="0"/>
                                            </p:txEl>
                                          </p:spTgt>
                                        </p:tgtEl>
                                      </p:cBhvr>
                                    </p:animEffect>
                                    <p:anim calcmode="lin" valueType="num">
                                      <p:cBhvr>
                                        <p:cTn id="8"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xEl>
                                              <p:pRg st="0" end="0"/>
                                            </p:txEl>
                                          </p:spTgt>
                                        </p:tgtEl>
                                      </p:cBhvr>
                                      <p:to x="100000" y="60000"/>
                                    </p:animScale>
                                    <p:animScale>
                                      <p:cBhvr>
                                        <p:cTn id="14" dur="166" decel="50000">
                                          <p:stCondLst>
                                            <p:cond delay="676"/>
                                          </p:stCondLst>
                                        </p:cTn>
                                        <p:tgtEl>
                                          <p:spTgt spid="2">
                                            <p:txEl>
                                              <p:pRg st="0" end="0"/>
                                            </p:txEl>
                                          </p:spTgt>
                                        </p:tgtEl>
                                      </p:cBhvr>
                                      <p:to x="100000" y="100000"/>
                                    </p:animScale>
                                    <p:animScale>
                                      <p:cBhvr>
                                        <p:cTn id="15" dur="26">
                                          <p:stCondLst>
                                            <p:cond delay="1312"/>
                                          </p:stCondLst>
                                        </p:cTn>
                                        <p:tgtEl>
                                          <p:spTgt spid="2">
                                            <p:txEl>
                                              <p:pRg st="0" end="0"/>
                                            </p:txEl>
                                          </p:spTgt>
                                        </p:tgtEl>
                                      </p:cBhvr>
                                      <p:to x="100000" y="80000"/>
                                    </p:animScale>
                                    <p:animScale>
                                      <p:cBhvr>
                                        <p:cTn id="16" dur="166" decel="50000">
                                          <p:stCondLst>
                                            <p:cond delay="1338"/>
                                          </p:stCondLst>
                                        </p:cTn>
                                        <p:tgtEl>
                                          <p:spTgt spid="2">
                                            <p:txEl>
                                              <p:pRg st="0" end="0"/>
                                            </p:txEl>
                                          </p:spTgt>
                                        </p:tgtEl>
                                      </p:cBhvr>
                                      <p:to x="100000" y="100000"/>
                                    </p:animScale>
                                    <p:animScale>
                                      <p:cBhvr>
                                        <p:cTn id="17" dur="26">
                                          <p:stCondLst>
                                            <p:cond delay="1642"/>
                                          </p:stCondLst>
                                        </p:cTn>
                                        <p:tgtEl>
                                          <p:spTgt spid="2">
                                            <p:txEl>
                                              <p:pRg st="0" end="0"/>
                                            </p:txEl>
                                          </p:spTgt>
                                        </p:tgtEl>
                                      </p:cBhvr>
                                      <p:to x="100000" y="90000"/>
                                    </p:animScale>
                                    <p:animScale>
                                      <p:cBhvr>
                                        <p:cTn id="18" dur="166" decel="50000">
                                          <p:stCondLst>
                                            <p:cond delay="1668"/>
                                          </p:stCondLst>
                                        </p:cTn>
                                        <p:tgtEl>
                                          <p:spTgt spid="2">
                                            <p:txEl>
                                              <p:pRg st="0" end="0"/>
                                            </p:txEl>
                                          </p:spTgt>
                                        </p:tgtEl>
                                      </p:cBhvr>
                                      <p:to x="100000" y="100000"/>
                                    </p:animScale>
                                    <p:animScale>
                                      <p:cBhvr>
                                        <p:cTn id="19" dur="26">
                                          <p:stCondLst>
                                            <p:cond delay="1808"/>
                                          </p:stCondLst>
                                        </p:cTn>
                                        <p:tgtEl>
                                          <p:spTgt spid="2">
                                            <p:txEl>
                                              <p:pRg st="0" end="0"/>
                                            </p:txEl>
                                          </p:spTgt>
                                        </p:tgtEl>
                                      </p:cBhvr>
                                      <p:to x="100000" y="95000"/>
                                    </p:animScale>
                                    <p:animScale>
                                      <p:cBhvr>
                                        <p:cTn id="20" dur="166" decel="50000">
                                          <p:stCondLst>
                                            <p:cond delay="1834"/>
                                          </p:stCondLst>
                                        </p:cTn>
                                        <p:tgtEl>
                                          <p:spTgt spid="2">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Effect transition="in" filter="wipe(down)">
                                      <p:cBhvr>
                                        <p:cTn id="25" dur="580">
                                          <p:stCondLst>
                                            <p:cond delay="0"/>
                                          </p:stCondLst>
                                        </p:cTn>
                                        <p:tgtEl>
                                          <p:spTgt spid="2">
                                            <p:txEl>
                                              <p:pRg st="2" end="2"/>
                                            </p:txEl>
                                          </p:spTgt>
                                        </p:tgtEl>
                                      </p:cBhvr>
                                    </p:animEffect>
                                    <p:anim calcmode="lin" valueType="num">
                                      <p:cBhvr>
                                        <p:cTn id="26" dur="1822" tmFilter="0,0; 0.14,0.36; 0.43,0.73; 0.71,0.91; 1.0,1.0">
                                          <p:stCondLst>
                                            <p:cond delay="0"/>
                                          </p:stCondLst>
                                        </p:cTn>
                                        <p:tgtEl>
                                          <p:spTgt spid="2">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
                                            <p:txEl>
                                              <p:pRg st="2" end="2"/>
                                            </p:txEl>
                                          </p:spTgt>
                                        </p:tgtEl>
                                      </p:cBhvr>
                                      <p:to x="100000" y="60000"/>
                                    </p:animScale>
                                    <p:animScale>
                                      <p:cBhvr>
                                        <p:cTn id="32" dur="166" decel="50000">
                                          <p:stCondLst>
                                            <p:cond delay="676"/>
                                          </p:stCondLst>
                                        </p:cTn>
                                        <p:tgtEl>
                                          <p:spTgt spid="2">
                                            <p:txEl>
                                              <p:pRg st="2" end="2"/>
                                            </p:txEl>
                                          </p:spTgt>
                                        </p:tgtEl>
                                      </p:cBhvr>
                                      <p:to x="100000" y="100000"/>
                                    </p:animScale>
                                    <p:animScale>
                                      <p:cBhvr>
                                        <p:cTn id="33" dur="26">
                                          <p:stCondLst>
                                            <p:cond delay="1312"/>
                                          </p:stCondLst>
                                        </p:cTn>
                                        <p:tgtEl>
                                          <p:spTgt spid="2">
                                            <p:txEl>
                                              <p:pRg st="2" end="2"/>
                                            </p:txEl>
                                          </p:spTgt>
                                        </p:tgtEl>
                                      </p:cBhvr>
                                      <p:to x="100000" y="80000"/>
                                    </p:animScale>
                                    <p:animScale>
                                      <p:cBhvr>
                                        <p:cTn id="34" dur="166" decel="50000">
                                          <p:stCondLst>
                                            <p:cond delay="1338"/>
                                          </p:stCondLst>
                                        </p:cTn>
                                        <p:tgtEl>
                                          <p:spTgt spid="2">
                                            <p:txEl>
                                              <p:pRg st="2" end="2"/>
                                            </p:txEl>
                                          </p:spTgt>
                                        </p:tgtEl>
                                      </p:cBhvr>
                                      <p:to x="100000" y="100000"/>
                                    </p:animScale>
                                    <p:animScale>
                                      <p:cBhvr>
                                        <p:cTn id="35" dur="26">
                                          <p:stCondLst>
                                            <p:cond delay="1642"/>
                                          </p:stCondLst>
                                        </p:cTn>
                                        <p:tgtEl>
                                          <p:spTgt spid="2">
                                            <p:txEl>
                                              <p:pRg st="2" end="2"/>
                                            </p:txEl>
                                          </p:spTgt>
                                        </p:tgtEl>
                                      </p:cBhvr>
                                      <p:to x="100000" y="90000"/>
                                    </p:animScale>
                                    <p:animScale>
                                      <p:cBhvr>
                                        <p:cTn id="36" dur="166" decel="50000">
                                          <p:stCondLst>
                                            <p:cond delay="1668"/>
                                          </p:stCondLst>
                                        </p:cTn>
                                        <p:tgtEl>
                                          <p:spTgt spid="2">
                                            <p:txEl>
                                              <p:pRg st="2" end="2"/>
                                            </p:txEl>
                                          </p:spTgt>
                                        </p:tgtEl>
                                      </p:cBhvr>
                                      <p:to x="100000" y="100000"/>
                                    </p:animScale>
                                    <p:animScale>
                                      <p:cBhvr>
                                        <p:cTn id="37" dur="26">
                                          <p:stCondLst>
                                            <p:cond delay="1808"/>
                                          </p:stCondLst>
                                        </p:cTn>
                                        <p:tgtEl>
                                          <p:spTgt spid="2">
                                            <p:txEl>
                                              <p:pRg st="2" end="2"/>
                                            </p:txEl>
                                          </p:spTgt>
                                        </p:tgtEl>
                                      </p:cBhvr>
                                      <p:to x="100000" y="95000"/>
                                    </p:animScale>
                                    <p:animScale>
                                      <p:cBhvr>
                                        <p:cTn id="38" dur="166" decel="50000">
                                          <p:stCondLst>
                                            <p:cond delay="1834"/>
                                          </p:stCondLst>
                                        </p:cTn>
                                        <p:tgtEl>
                                          <p:spTgt spid="2">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2">
                                            <p:txEl>
                                              <p:pRg st="4" end="4"/>
                                            </p:txEl>
                                          </p:spTgt>
                                        </p:tgtEl>
                                        <p:attrNameLst>
                                          <p:attrName>style.visibility</p:attrName>
                                        </p:attrNameLst>
                                      </p:cBhvr>
                                      <p:to>
                                        <p:strVal val="visible"/>
                                      </p:to>
                                    </p:set>
                                    <p:animEffect transition="in" filter="wipe(down)">
                                      <p:cBhvr>
                                        <p:cTn id="43" dur="580">
                                          <p:stCondLst>
                                            <p:cond delay="0"/>
                                          </p:stCondLst>
                                        </p:cTn>
                                        <p:tgtEl>
                                          <p:spTgt spid="2">
                                            <p:txEl>
                                              <p:pRg st="4" end="4"/>
                                            </p:txEl>
                                          </p:spTgt>
                                        </p:tgtEl>
                                      </p:cBhvr>
                                    </p:animEffect>
                                    <p:anim calcmode="lin" valueType="num">
                                      <p:cBhvr>
                                        <p:cTn id="44" dur="1822" tmFilter="0,0; 0.14,0.36; 0.43,0.73; 0.71,0.91; 1.0,1.0">
                                          <p:stCondLst>
                                            <p:cond delay="0"/>
                                          </p:stCondLst>
                                        </p:cTn>
                                        <p:tgtEl>
                                          <p:spTgt spid="2">
                                            <p:txEl>
                                              <p:pRg st="4" end="4"/>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2">
                                            <p:txEl>
                                              <p:pRg st="4" end="4"/>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2">
                                            <p:txEl>
                                              <p:pRg st="4" end="4"/>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2">
                                            <p:txEl>
                                              <p:pRg st="4" end="4"/>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2">
                                            <p:txEl>
                                              <p:pRg st="4" end="4"/>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2">
                                            <p:txEl>
                                              <p:pRg st="4" end="4"/>
                                            </p:txEl>
                                          </p:spTgt>
                                        </p:tgtEl>
                                      </p:cBhvr>
                                      <p:to x="100000" y="60000"/>
                                    </p:animScale>
                                    <p:animScale>
                                      <p:cBhvr>
                                        <p:cTn id="50" dur="166" decel="50000">
                                          <p:stCondLst>
                                            <p:cond delay="676"/>
                                          </p:stCondLst>
                                        </p:cTn>
                                        <p:tgtEl>
                                          <p:spTgt spid="2">
                                            <p:txEl>
                                              <p:pRg st="4" end="4"/>
                                            </p:txEl>
                                          </p:spTgt>
                                        </p:tgtEl>
                                      </p:cBhvr>
                                      <p:to x="100000" y="100000"/>
                                    </p:animScale>
                                    <p:animScale>
                                      <p:cBhvr>
                                        <p:cTn id="51" dur="26">
                                          <p:stCondLst>
                                            <p:cond delay="1312"/>
                                          </p:stCondLst>
                                        </p:cTn>
                                        <p:tgtEl>
                                          <p:spTgt spid="2">
                                            <p:txEl>
                                              <p:pRg st="4" end="4"/>
                                            </p:txEl>
                                          </p:spTgt>
                                        </p:tgtEl>
                                      </p:cBhvr>
                                      <p:to x="100000" y="80000"/>
                                    </p:animScale>
                                    <p:animScale>
                                      <p:cBhvr>
                                        <p:cTn id="52" dur="166" decel="50000">
                                          <p:stCondLst>
                                            <p:cond delay="1338"/>
                                          </p:stCondLst>
                                        </p:cTn>
                                        <p:tgtEl>
                                          <p:spTgt spid="2">
                                            <p:txEl>
                                              <p:pRg st="4" end="4"/>
                                            </p:txEl>
                                          </p:spTgt>
                                        </p:tgtEl>
                                      </p:cBhvr>
                                      <p:to x="100000" y="100000"/>
                                    </p:animScale>
                                    <p:animScale>
                                      <p:cBhvr>
                                        <p:cTn id="53" dur="26">
                                          <p:stCondLst>
                                            <p:cond delay="1642"/>
                                          </p:stCondLst>
                                        </p:cTn>
                                        <p:tgtEl>
                                          <p:spTgt spid="2">
                                            <p:txEl>
                                              <p:pRg st="4" end="4"/>
                                            </p:txEl>
                                          </p:spTgt>
                                        </p:tgtEl>
                                      </p:cBhvr>
                                      <p:to x="100000" y="90000"/>
                                    </p:animScale>
                                    <p:animScale>
                                      <p:cBhvr>
                                        <p:cTn id="54" dur="166" decel="50000">
                                          <p:stCondLst>
                                            <p:cond delay="1668"/>
                                          </p:stCondLst>
                                        </p:cTn>
                                        <p:tgtEl>
                                          <p:spTgt spid="2">
                                            <p:txEl>
                                              <p:pRg st="4" end="4"/>
                                            </p:txEl>
                                          </p:spTgt>
                                        </p:tgtEl>
                                      </p:cBhvr>
                                      <p:to x="100000" y="100000"/>
                                    </p:animScale>
                                    <p:animScale>
                                      <p:cBhvr>
                                        <p:cTn id="55" dur="26">
                                          <p:stCondLst>
                                            <p:cond delay="1808"/>
                                          </p:stCondLst>
                                        </p:cTn>
                                        <p:tgtEl>
                                          <p:spTgt spid="2">
                                            <p:txEl>
                                              <p:pRg st="4" end="4"/>
                                            </p:txEl>
                                          </p:spTgt>
                                        </p:tgtEl>
                                      </p:cBhvr>
                                      <p:to x="100000" y="95000"/>
                                    </p:animScale>
                                    <p:animScale>
                                      <p:cBhvr>
                                        <p:cTn id="56" dur="166" decel="50000">
                                          <p:stCondLst>
                                            <p:cond delay="1834"/>
                                          </p:stCondLst>
                                        </p:cTn>
                                        <p:tgtEl>
                                          <p:spTgt spid="2">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41</a:t>
            </a:fld>
            <a:endParaRPr/>
          </a:p>
        </p:txBody>
      </p:sp>
      <p:sp>
        <p:nvSpPr>
          <p:cNvPr id="2" name="Прямоугольник 1"/>
          <p:cNvSpPr/>
          <p:nvPr/>
        </p:nvSpPr>
        <p:spPr>
          <a:xfrm>
            <a:off x="611560" y="1232219"/>
            <a:ext cx="8064896" cy="3477875"/>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Бу норозиларнинг сизни фикрдан қайтаришига, саёҳатингизни ҳали бошланишидан олдин тўхтатишига йўл қўйманг.</a:t>
            </a:r>
          </a:p>
          <a:p>
            <a:pPr algn="just"/>
            <a:endParaRPr lang="uz-Cyrl-UZ" sz="2200" dirty="0" smtClean="0"/>
          </a:p>
          <a:p>
            <a:pPr marL="285750" indent="-285750" algn="just">
              <a:buFont typeface="Wingdings" panose="05000000000000000000" pitchFamily="2" charset="2"/>
              <a:buChar char="Ø"/>
            </a:pPr>
            <a:r>
              <a:rPr lang="uz-Cyrl-UZ" sz="2200" dirty="0" smtClean="0"/>
              <a:t>Дарҳақиқат, бизнес учун ғояни олганингиздан сўнг, тадбиркор сифатида сизга керак бўлган энг муҳим хусусият нима?</a:t>
            </a:r>
          </a:p>
          <a:p>
            <a:pPr marL="285750" indent="-285750" algn="just">
              <a:buFont typeface="Wingdings" panose="05000000000000000000" pitchFamily="2" charset="2"/>
              <a:buChar char="Ø"/>
            </a:pPr>
            <a:endParaRPr lang="ru-RU" sz="1800" dirty="0"/>
          </a:p>
          <a:p>
            <a:pPr algn="ctr"/>
            <a:r>
              <a:rPr lang="ru-RU" sz="4800" b="1" dirty="0">
                <a:solidFill>
                  <a:srgbClr val="C00000"/>
                </a:solidFill>
                <a:effectLst>
                  <a:outerShdw blurRad="38100" dist="38100" dir="2700000" algn="tl">
                    <a:srgbClr val="000000">
                      <a:alpha val="43137"/>
                    </a:srgbClr>
                  </a:outerShdw>
                </a:effectLst>
              </a:rPr>
              <a:t>Қ</a:t>
            </a:r>
            <a:r>
              <a:rPr lang="en-US" sz="4800" b="1" dirty="0">
                <a:solidFill>
                  <a:srgbClr val="C00000"/>
                </a:solidFill>
                <a:effectLst>
                  <a:outerShdw blurRad="38100" dist="38100" dir="2700000" algn="tl">
                    <a:srgbClr val="000000">
                      <a:alpha val="43137"/>
                    </a:srgbClr>
                  </a:outerShdw>
                </a:effectLst>
              </a:rPr>
              <a:t>A</a:t>
            </a:r>
            <a:r>
              <a:rPr lang="ru-RU" sz="4800" b="1" dirty="0" smtClean="0">
                <a:solidFill>
                  <a:srgbClr val="C00000"/>
                </a:solidFill>
                <a:effectLst>
                  <a:outerShdw blurRad="38100" dist="38100" dir="2700000" algn="tl">
                    <a:srgbClr val="000000">
                      <a:alpha val="43137"/>
                    </a:srgbClr>
                  </a:outerShdw>
                </a:effectLst>
              </a:rPr>
              <a:t>ТЪИЯТ</a:t>
            </a:r>
            <a:r>
              <a:rPr lang="uz-Cyrl-UZ" sz="4800" b="1" dirty="0" smtClean="0">
                <a:solidFill>
                  <a:srgbClr val="C00000"/>
                </a:solidFill>
                <a:effectLst>
                  <a:outerShdw blurRad="38100" dist="38100" dir="2700000" algn="tl">
                    <a:srgbClr val="000000">
                      <a:alpha val="43137"/>
                    </a:srgbClr>
                  </a:outerShdw>
                </a:effectLst>
              </a:rPr>
              <a:t>ЛИЛИК</a:t>
            </a:r>
            <a:r>
              <a:rPr lang="ru-RU" sz="4800" b="1" dirty="0" smtClean="0">
                <a:solidFill>
                  <a:srgbClr val="C00000"/>
                </a:solidFill>
                <a:effectLst>
                  <a:outerShdw blurRad="38100" dist="38100" dir="2700000" algn="tl">
                    <a:srgbClr val="000000">
                      <a:alpha val="43137"/>
                    </a:srgbClr>
                  </a:outerShdw>
                </a:effectLst>
              </a:rPr>
              <a:t>!</a:t>
            </a:r>
            <a:endParaRPr lang="en-US" sz="4800" b="1" dirty="0" smtClean="0">
              <a:solidFill>
                <a:srgbClr val="C00000"/>
              </a:solidFill>
              <a:effectLst>
                <a:outerShdw blurRad="38100" dist="38100" dir="2700000" algn="tl">
                  <a:srgbClr val="000000">
                    <a:alpha val="43137"/>
                  </a:srgbClr>
                </a:outerShdw>
              </a:effectLst>
            </a:endParaRP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48100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fade">
                                      <p:cBhvr>
                                        <p:cTn id="19" dur="2000"/>
                                        <p:tgtEl>
                                          <p:spTgt spid="2">
                                            <p:txEl>
                                              <p:pRg st="4" end="4"/>
                                            </p:txEl>
                                          </p:spTgt>
                                        </p:tgtEl>
                                      </p:cBhvr>
                                    </p:animEffect>
                                    <p:anim calcmode="lin" valueType="num">
                                      <p:cBhvr>
                                        <p:cTn id="20" dur="2000" fill="hold"/>
                                        <p:tgtEl>
                                          <p:spTgt spid="2">
                                            <p:txEl>
                                              <p:pRg st="4" end="4"/>
                                            </p:txEl>
                                          </p:spTgt>
                                        </p:tgtEl>
                                        <p:attrNameLst>
                                          <p:attrName>ppt_w</p:attrName>
                                        </p:attrNameLst>
                                      </p:cBhvr>
                                      <p:tavLst>
                                        <p:tav tm="0" fmla="#ppt_w*sin(2.5*pi*$)">
                                          <p:val>
                                            <p:fltVal val="0"/>
                                          </p:val>
                                        </p:tav>
                                        <p:tav tm="100000">
                                          <p:val>
                                            <p:fltVal val="1"/>
                                          </p:val>
                                        </p:tav>
                                      </p:tavLst>
                                    </p:anim>
                                    <p:anim calcmode="lin" valueType="num">
                                      <p:cBhvr>
                                        <p:cTn id="21" dur="2000" fill="hold"/>
                                        <p:tgtEl>
                                          <p:spTgt spid="2">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42</a:t>
            </a:fld>
            <a:endParaRPr/>
          </a:p>
        </p:txBody>
      </p:sp>
      <p:pic>
        <p:nvPicPr>
          <p:cNvPr id="4098" name="Picture 2" descr="Meta-analysis finds that perseverance of effort, or grit, is strongly tied  to better subjective well-be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71550"/>
            <a:ext cx="7617999" cy="388069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 y="773048"/>
            <a:ext cx="2808312" cy="246221"/>
          </a:xfrm>
          <a:prstGeom prst="rect">
            <a:avLst/>
          </a:prstGeom>
          <a:noFill/>
        </p:spPr>
        <p:txBody>
          <a:bodyPr wrap="square" rtlCol="0">
            <a:spAutoFit/>
          </a:bodyPr>
          <a:lstStyle/>
          <a:p>
            <a:r>
              <a:rPr lang="uz-Cyrl-UZ" sz="1000" i="1" dirty="0" smtClean="0"/>
              <a:t>Манбаа: </a:t>
            </a:r>
            <a:r>
              <a:rPr lang="en-US" sz="1000" i="1" dirty="0" smtClean="0"/>
              <a:t>https</a:t>
            </a:r>
            <a:r>
              <a:rPr lang="en-US" sz="1000" i="1" dirty="0"/>
              <a:t>://www.istockphoto.com</a:t>
            </a:r>
            <a:r>
              <a:rPr lang="en-US" sz="1000" i="1" dirty="0" smtClean="0"/>
              <a:t>/</a:t>
            </a:r>
            <a:endParaRPr lang="en-US" sz="1000" i="1" dirty="0"/>
          </a:p>
        </p:txBody>
      </p:sp>
    </p:spTree>
    <p:extLst>
      <p:ext uri="{BB962C8B-B14F-4D97-AF65-F5344CB8AC3E}">
        <p14:creationId xmlns:p14="http://schemas.microsoft.com/office/powerpoint/2010/main" val="360920798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43</a:t>
            </a:fld>
            <a:endParaRPr/>
          </a:p>
        </p:txBody>
      </p:sp>
      <p:sp>
        <p:nvSpPr>
          <p:cNvPr id="2" name="Прямоугольник 1"/>
          <p:cNvSpPr/>
          <p:nvPr/>
        </p:nvSpPr>
        <p:spPr>
          <a:xfrm>
            <a:off x="611560" y="1254115"/>
            <a:ext cx="8064896" cy="3477875"/>
          </a:xfrm>
          <a:prstGeom prst="rect">
            <a:avLst/>
          </a:prstGeom>
        </p:spPr>
        <p:txBody>
          <a:bodyPr wrap="square">
            <a:spAutoFit/>
          </a:bodyPr>
          <a:lstStyle/>
          <a:p>
            <a:pPr marL="285750" indent="-285750" algn="just">
              <a:buFont typeface="Wingdings" panose="05000000000000000000" pitchFamily="2" charset="2"/>
              <a:buChar char="Ø"/>
            </a:pPr>
            <a:r>
              <a:rPr lang="uz-Cyrl-UZ" sz="2200" dirty="0" smtClean="0"/>
              <a:t>Ўз бизнесингизни бошлашга киришганингизда, сизга илгари айтилганидан кўра кўпроқ "йўқ" деб айтилади. </a:t>
            </a:r>
          </a:p>
          <a:p>
            <a:pPr algn="just"/>
            <a:endParaRPr lang="uz-Cyrl-UZ" sz="2200" dirty="0" smtClean="0"/>
          </a:p>
          <a:p>
            <a:pPr marL="285750" indent="-285750" algn="just">
              <a:buFont typeface="Wingdings" panose="05000000000000000000" pitchFamily="2" charset="2"/>
              <a:buChar char="Ø"/>
            </a:pPr>
            <a:r>
              <a:rPr lang="uz-Cyrl-UZ" sz="2200" dirty="0" smtClean="0"/>
              <a:t>Сиз буни шахсан қабул қила олмайсиз; сиз "йўқ" дан ўтиб, кейинги одамга ўтишингиз керак - чунки охир-оқибат сиз "ҳа" га эришасиз.</a:t>
            </a:r>
          </a:p>
          <a:p>
            <a:pPr algn="just"/>
            <a:endParaRPr lang="uz-Cyrl-UZ" sz="2200" dirty="0" smtClean="0"/>
          </a:p>
          <a:p>
            <a:pPr marL="285750" indent="-285750" algn="just">
              <a:buFont typeface="Wingdings" panose="05000000000000000000" pitchFamily="2" charset="2"/>
              <a:buChar char="Ø"/>
            </a:pPr>
            <a:r>
              <a:rPr lang="uz-Cyrl-UZ" sz="2200" dirty="0" smtClean="0"/>
              <a:t>Сиз эшитадиган </a:t>
            </a:r>
            <a:r>
              <a:rPr lang="uz-Cyrl-UZ" sz="2200" dirty="0"/>
              <a:t>э</a:t>
            </a:r>
            <a:r>
              <a:rPr lang="uz-Cyrl-UZ" sz="2200" dirty="0" smtClean="0"/>
              <a:t>нг кенг тарқалган огоҳлантиришлардан бири бу хавф ҳақида. Ўз бизнесингизни бошлаш хавфли эканлигини ҳамма сизга айтади. </a:t>
            </a:r>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6727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44</a:t>
            </a:fld>
            <a:endParaRPr/>
          </a:p>
        </p:txBody>
      </p:sp>
      <p:sp>
        <p:nvSpPr>
          <p:cNvPr id="2" name="Прямоугольник 1"/>
          <p:cNvSpPr/>
          <p:nvPr/>
        </p:nvSpPr>
        <p:spPr>
          <a:xfrm>
            <a:off x="611560" y="1254115"/>
            <a:ext cx="8064896" cy="3477875"/>
          </a:xfrm>
          <a:prstGeom prst="rect">
            <a:avLst/>
          </a:prstGeom>
        </p:spPr>
        <p:txBody>
          <a:bodyPr wrap="square">
            <a:spAutoFit/>
          </a:bodyPr>
          <a:lstStyle/>
          <a:p>
            <a:pPr marL="285750" indent="-285750" algn="just">
              <a:buFont typeface="Wingdings" panose="05000000000000000000" pitchFamily="2" charset="2"/>
              <a:buChar char="Ø"/>
            </a:pPr>
            <a:r>
              <a:rPr lang="en-US" sz="2200" dirty="0" smtClean="0"/>
              <a:t>A</a:t>
            </a:r>
            <a:r>
              <a:rPr lang="uz-Cyrl-UZ" sz="2200" dirty="0" smtClean="0"/>
              <a:t>лбатта, бизнес бошлаш хавфли, лекин ҳаётда нима хавфли эмас?</a:t>
            </a:r>
          </a:p>
          <a:p>
            <a:pPr algn="just"/>
            <a:endParaRPr lang="uz-Cyrl-UZ" sz="2200" dirty="0" smtClean="0"/>
          </a:p>
          <a:p>
            <a:pPr marL="285750" indent="-285750" algn="just">
              <a:buFont typeface="Wingdings" panose="05000000000000000000" pitchFamily="2" charset="2"/>
              <a:buChar char="Ø"/>
            </a:pPr>
            <a:r>
              <a:rPr lang="uz-Cyrl-UZ" sz="2200" dirty="0" smtClean="0"/>
              <a:t>Бундан ташқари, аҳмоқона ва ҳисоб-китоб қилинган хавлар ўртасида фарқ бор.</a:t>
            </a:r>
            <a:r>
              <a:rPr lang="ru-RU" sz="2200" dirty="0" smtClean="0"/>
              <a:t> </a:t>
            </a:r>
          </a:p>
          <a:p>
            <a:pPr algn="just"/>
            <a:endParaRPr lang="uz-Cyrl-UZ" sz="2200" dirty="0" smtClean="0"/>
          </a:p>
          <a:p>
            <a:pPr marL="285750" indent="-285750" algn="just">
              <a:buFont typeface="Wingdings" panose="05000000000000000000" pitchFamily="2" charset="2"/>
              <a:buChar char="Ø"/>
            </a:pPr>
            <a:r>
              <a:rPr lang="en-US" sz="2200" dirty="0" smtClean="0"/>
              <a:t>A</a:t>
            </a:r>
            <a:r>
              <a:rPr lang="uz-Cyrl-UZ" sz="2200" dirty="0" smtClean="0"/>
              <a:t>гар нима қилаётганингизни диққат билан ўйлаб кўрсангиз, керак бўлганда ёрдам сўрасангиз ва ҳеч қачон савол беришни тўхтатмасангиз, хавфни камайтиришингиз мумкин.</a:t>
            </a:r>
            <a:endParaRPr lang="uz-Cyrl-UZ" sz="22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74884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45</a:t>
            </a:fld>
            <a:endParaRPr/>
          </a:p>
        </p:txBody>
      </p:sp>
      <p:sp>
        <p:nvSpPr>
          <p:cNvPr id="2" name="Прямоугольник 1"/>
          <p:cNvSpPr/>
          <p:nvPr/>
        </p:nvSpPr>
        <p:spPr>
          <a:xfrm>
            <a:off x="251520" y="1335995"/>
            <a:ext cx="8712968" cy="3323987"/>
          </a:xfrm>
          <a:prstGeom prst="rect">
            <a:avLst/>
          </a:prstGeom>
        </p:spPr>
        <p:txBody>
          <a:bodyPr wrap="square">
            <a:spAutoFit/>
          </a:bodyPr>
          <a:lstStyle/>
          <a:p>
            <a:pPr marL="285750" indent="-285750" algn="just">
              <a:buFont typeface="Wingdings" panose="05000000000000000000" pitchFamily="2" charset="2"/>
              <a:buChar char="Ø"/>
            </a:pPr>
            <a:r>
              <a:rPr lang="uz-Cyrl-UZ" sz="2100" dirty="0" smtClean="0"/>
              <a:t>Хавф-хатар сизни олдинга харакатни тўхтатишига йўл қўйманг. Ўзингиздан сўранг: </a:t>
            </a:r>
            <a:r>
              <a:rPr lang="uz-Cyrl-UZ" sz="2100" i="1" dirty="0" smtClean="0"/>
              <a:t>"Мен аслида нимани хавф остига қўяяпман?"</a:t>
            </a:r>
          </a:p>
          <a:p>
            <a:pPr marL="285750" indent="-285750" algn="just">
              <a:buFont typeface="Wingdings" panose="05000000000000000000" pitchFamily="2" charset="2"/>
              <a:buChar char="Ø"/>
            </a:pPr>
            <a:r>
              <a:rPr lang="uz-Cyrl-UZ" sz="2100" dirty="0" smtClean="0"/>
              <a:t>Хавфни баҳоланг. Нимадан воз кечаяпсиз? Ишлар яхши бўлмаса, нимани йўқотасиз?</a:t>
            </a:r>
          </a:p>
          <a:p>
            <a:pPr marL="285750" indent="-285750" algn="just">
              <a:buFont typeface="Wingdings" panose="05000000000000000000" pitchFamily="2" charset="2"/>
              <a:buChar char="Ø"/>
            </a:pPr>
            <a:r>
              <a:rPr lang="uz-Cyrl-UZ" sz="2100" dirty="0" smtClean="0"/>
              <a:t>Ўз қўлингизда бўлмаган нарсани хавф остига қўйманг. Уйингизни, оилангизни ва соғлиғингизни хавф остига қўйманг.</a:t>
            </a:r>
          </a:p>
          <a:p>
            <a:pPr marL="285750" indent="-285750" algn="just">
              <a:buFont typeface="Wingdings" panose="05000000000000000000" pitchFamily="2" charset="2"/>
              <a:buChar char="Ø"/>
            </a:pPr>
            <a:r>
              <a:rPr lang="uz-Cyrl-UZ" sz="2100" dirty="0" smtClean="0"/>
              <a:t>Ўзингиздан сўранг: </a:t>
            </a:r>
            <a:r>
              <a:rPr lang="ru-RU" sz="2100" i="1" dirty="0" smtClean="0"/>
              <a:t>"</a:t>
            </a:r>
            <a:r>
              <a:rPr lang="en-US" sz="2100" i="1" dirty="0" smtClean="0"/>
              <a:t>A</a:t>
            </a:r>
            <a:r>
              <a:rPr lang="uz-Cyrl-UZ" sz="2100" i="1" dirty="0" smtClean="0"/>
              <a:t>гар бу ишламаса, мен ҳозиргидан ҳам ёмонроқ бўламанми?"</a:t>
            </a:r>
            <a:r>
              <a:rPr lang="ru-RU" sz="2100" dirty="0" smtClean="0"/>
              <a:t> </a:t>
            </a:r>
          </a:p>
          <a:p>
            <a:pPr marL="285750" indent="-285750" algn="just">
              <a:buFont typeface="Wingdings" panose="05000000000000000000" pitchFamily="2" charset="2"/>
              <a:buChar char="Ø"/>
            </a:pPr>
            <a:r>
              <a:rPr lang="en-US" sz="2100" dirty="0" smtClean="0"/>
              <a:t>A</a:t>
            </a:r>
            <a:r>
              <a:rPr lang="uz-Cyrl-UZ" sz="2100" dirty="0" smtClean="0"/>
              <a:t>гар йўқотишингиз керак бўлган нарса вақт, куч ва пул бўлса, унда хавф бунга арзийди</a:t>
            </a:r>
            <a:r>
              <a:rPr lang="ru-RU" sz="2100" dirty="0" smtClean="0"/>
              <a:t>.</a:t>
            </a:r>
            <a:r>
              <a:rPr lang="en-US" sz="2100" dirty="0" smtClean="0"/>
              <a:t> </a:t>
            </a:r>
            <a:endParaRPr lang="ru-RU" sz="2100" dirty="0"/>
          </a:p>
        </p:txBody>
      </p:sp>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75839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46</a:t>
            </a:fld>
            <a:endParaRPr/>
          </a:p>
        </p:txBody>
      </p:sp>
      <p:sp>
        <p:nvSpPr>
          <p:cNvPr id="2" name="Прямоугольник 1"/>
          <p:cNvSpPr/>
          <p:nvPr/>
        </p:nvSpPr>
        <p:spPr>
          <a:xfrm>
            <a:off x="251520" y="1228854"/>
            <a:ext cx="4464496" cy="3647152"/>
          </a:xfrm>
          <a:prstGeom prst="rect">
            <a:avLst/>
          </a:prstGeom>
        </p:spPr>
        <p:txBody>
          <a:bodyPr wrap="square">
            <a:spAutoFit/>
          </a:bodyPr>
          <a:lstStyle/>
          <a:p>
            <a:pPr marL="285750" indent="-285750" algn="just">
              <a:buFont typeface="Wingdings" panose="05000000000000000000" pitchFamily="2" charset="2"/>
              <a:buChar char="Ø"/>
            </a:pPr>
            <a:r>
              <a:rPr lang="uz-Cyrl-UZ" sz="2100" dirty="0" smtClean="0"/>
              <a:t>Нима қилиш истагини аниқлаш фақат биринчи қадамдир.</a:t>
            </a:r>
          </a:p>
          <a:p>
            <a:pPr marL="285750" indent="-285750" algn="just">
              <a:buFont typeface="Wingdings" panose="05000000000000000000" pitchFamily="2" charset="2"/>
              <a:buChar char="Ø"/>
            </a:pPr>
            <a:r>
              <a:rPr lang="uz-Cyrl-UZ" sz="2100" dirty="0" smtClean="0"/>
              <a:t>Сизнинг олдингизда ҳали кўп иш, кўп изланишлар турибди.</a:t>
            </a:r>
          </a:p>
          <a:p>
            <a:pPr marL="285750" indent="-285750" algn="just">
              <a:buFont typeface="Wingdings" panose="05000000000000000000" pitchFamily="2" charset="2"/>
              <a:buChar char="Ø"/>
            </a:pPr>
            <a:r>
              <a:rPr lang="uz-Cyrl-UZ" sz="2100" dirty="0"/>
              <a:t>Э</a:t>
            </a:r>
            <a:r>
              <a:rPr lang="uz-Cyrl-UZ" sz="2100" dirty="0" smtClean="0"/>
              <a:t>нг муҳими: бирор нарса қилинг. </a:t>
            </a:r>
          </a:p>
          <a:p>
            <a:pPr marL="285750" indent="-285750" algn="just">
              <a:buFont typeface="Wingdings" panose="05000000000000000000" pitchFamily="2" charset="2"/>
              <a:buChar char="Ø"/>
            </a:pPr>
            <a:r>
              <a:rPr lang="uz-Cyrl-UZ" sz="2100" dirty="0" smtClean="0"/>
              <a:t>Йилдан йилга ўтирволиб </a:t>
            </a:r>
            <a:r>
              <a:rPr lang="uz-Cyrl-UZ" sz="2100" i="1" dirty="0" smtClean="0"/>
              <a:t>"Бу йил мен ўз бизнесимни бошламоқчиман"</a:t>
            </a:r>
            <a:r>
              <a:rPr lang="uz-Cyrl-UZ" sz="2100" dirty="0" smtClean="0"/>
              <a:t> деб айтманг. </a:t>
            </a:r>
          </a:p>
          <a:p>
            <a:pPr marL="285750" indent="-285750" algn="just">
              <a:buFont typeface="Wingdings" panose="05000000000000000000" pitchFamily="2" charset="2"/>
              <a:buChar char="Ø"/>
            </a:pPr>
            <a:r>
              <a:rPr lang="uz-Cyrl-UZ" sz="2100" dirty="0" smtClean="0"/>
              <a:t>Буни ҳақиқатан ҳам амалга оширадиган йил қилинг!</a:t>
            </a:r>
            <a:endParaRPr lang="uz-Cyrl-UZ" sz="2100" dirty="0"/>
          </a:p>
        </p:txBody>
      </p:sp>
      <p:pic>
        <p:nvPicPr>
          <p:cNvPr id="3074" name="Picture 2" descr="Taking the First Step - First Congregational UCC Bould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346806"/>
            <a:ext cx="4221136" cy="31691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5695" t="5875" r="5881" b="5887"/>
          <a:stretch/>
        </p:blipFill>
        <p:spPr bwMode="auto">
          <a:xfrm>
            <a:off x="7921824" y="10988"/>
            <a:ext cx="1221231" cy="1221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932040" y="4261111"/>
            <a:ext cx="2952328" cy="246221"/>
          </a:xfrm>
          <a:prstGeom prst="rect">
            <a:avLst/>
          </a:prstGeom>
          <a:noFill/>
        </p:spPr>
        <p:txBody>
          <a:bodyPr wrap="square" rtlCol="0">
            <a:spAutoFit/>
          </a:bodyPr>
          <a:lstStyle/>
          <a:p>
            <a:r>
              <a:rPr lang="uz-Cyrl-UZ" sz="1000" i="1" dirty="0" smtClean="0"/>
              <a:t>Манбаа: </a:t>
            </a:r>
            <a:r>
              <a:rPr lang="en-US" sz="1000" i="1" dirty="0" smtClean="0"/>
              <a:t>https</a:t>
            </a:r>
            <a:r>
              <a:rPr lang="en-US" sz="1000" i="1" dirty="0"/>
              <a:t>://aranzazu5baby.wordpress.com</a:t>
            </a:r>
            <a:r>
              <a:rPr lang="en-US" sz="1000" i="1" dirty="0" smtClean="0"/>
              <a:t>/</a:t>
            </a:r>
            <a:endParaRPr lang="en-US" sz="1000" i="1" dirty="0"/>
          </a:p>
        </p:txBody>
      </p:sp>
    </p:spTree>
    <p:extLst>
      <p:ext uri="{BB962C8B-B14F-4D97-AF65-F5344CB8AC3E}">
        <p14:creationId xmlns:p14="http://schemas.microsoft.com/office/powerpoint/2010/main" val="2158394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6" name="Google Shape;216;p13"/>
          <p:cNvSpPr txBox="1">
            <a:spLocks noGrp="1"/>
          </p:cNvSpPr>
          <p:nvPr>
            <p:ph type="sldNum" idx="12"/>
          </p:nvPr>
        </p:nvSpPr>
        <p:spPr>
          <a:xfrm>
            <a:off x="7618000" y="4636500"/>
            <a:ext cx="1487400" cy="315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
              <a:t>47</a:t>
            </a:fld>
            <a:endParaRPr/>
          </a:p>
        </p:txBody>
      </p:sp>
      <p:sp>
        <p:nvSpPr>
          <p:cNvPr id="2" name="Прямоугольник 1"/>
          <p:cNvSpPr/>
          <p:nvPr/>
        </p:nvSpPr>
        <p:spPr>
          <a:xfrm>
            <a:off x="251520" y="730314"/>
            <a:ext cx="8712968" cy="4093428"/>
          </a:xfrm>
          <a:prstGeom prst="rect">
            <a:avLst/>
          </a:prstGeom>
        </p:spPr>
        <p:txBody>
          <a:bodyPr wrap="square">
            <a:spAutoFit/>
          </a:bodyPr>
          <a:lstStyle/>
          <a:p>
            <a:pPr marL="228600" lvl="0" indent="-228600">
              <a:buFont typeface="+mj-lt"/>
              <a:buAutoNum type="arabicPeriod"/>
            </a:pPr>
            <a:r>
              <a:rPr lang="en-US" sz="1000" dirty="0">
                <a:solidFill>
                  <a:schemeClr val="tx1"/>
                </a:solidFill>
              </a:rPr>
              <a:t>Basics of business: textbook and workshop for academic undergraduate students /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I.A. - </a:t>
            </a:r>
            <a:r>
              <a:rPr lang="en-US" sz="1000" dirty="0" err="1">
                <a:solidFill>
                  <a:schemeClr val="tx1"/>
                </a:solidFill>
              </a:rPr>
              <a:t>Yurayt</a:t>
            </a:r>
            <a:r>
              <a:rPr lang="en-US" sz="1000" dirty="0">
                <a:solidFill>
                  <a:schemeClr val="tx1"/>
                </a:solidFill>
              </a:rPr>
              <a:t> Publishing House, 2021. — 330 p. </a:t>
            </a:r>
          </a:p>
          <a:p>
            <a:pPr marL="228600" lvl="0" indent="-228600">
              <a:buFont typeface="+mj-lt"/>
              <a:buAutoNum type="arabicPeriod"/>
            </a:pPr>
            <a:r>
              <a:rPr lang="en-US" sz="1000" dirty="0">
                <a:solidFill>
                  <a:schemeClr val="tx1"/>
                </a:solidFill>
              </a:rPr>
              <a:t>Business Basics: Textbook / E.A. </a:t>
            </a:r>
            <a:r>
              <a:rPr lang="en-US" sz="1000" dirty="0" err="1">
                <a:solidFill>
                  <a:schemeClr val="tx1"/>
                </a:solidFill>
              </a:rPr>
              <a:t>Arustamov</a:t>
            </a:r>
            <a:r>
              <a:rPr lang="en-US" sz="1000" dirty="0">
                <a:solidFill>
                  <a:schemeClr val="tx1"/>
                </a:solidFill>
              </a:rPr>
              <a:t>. - M.: </a:t>
            </a:r>
            <a:r>
              <a:rPr lang="en-US" sz="1000" dirty="0" err="1">
                <a:solidFill>
                  <a:schemeClr val="tx1"/>
                </a:solidFill>
              </a:rPr>
              <a:t>Dashkov</a:t>
            </a:r>
            <a:r>
              <a:rPr lang="en-US" sz="1000" dirty="0">
                <a:solidFill>
                  <a:schemeClr val="tx1"/>
                </a:solidFill>
              </a:rPr>
              <a:t> and K, 2020. - 232 p. </a:t>
            </a:r>
          </a:p>
          <a:p>
            <a:pPr marL="228600" lvl="0" indent="-228600">
              <a:buFont typeface="+mj-lt"/>
              <a:buAutoNum type="arabicPeriod"/>
            </a:pPr>
            <a:r>
              <a:rPr lang="en-US" sz="1000" dirty="0">
                <a:solidFill>
                  <a:schemeClr val="tx1"/>
                </a:solidFill>
              </a:rPr>
              <a:t>Bygrave, W.D. and </a:t>
            </a:r>
            <a:r>
              <a:rPr lang="en-US" sz="1000" dirty="0" err="1">
                <a:solidFill>
                  <a:schemeClr val="tx1"/>
                </a:solidFill>
              </a:rPr>
              <a:t>Zacharakis</a:t>
            </a:r>
            <a:r>
              <a:rPr lang="en-US" sz="1000" dirty="0">
                <a:solidFill>
                  <a:schemeClr val="tx1"/>
                </a:solidFill>
              </a:rPr>
              <a:t>, A. (2014) </a:t>
            </a:r>
            <a:r>
              <a:rPr lang="en-US" sz="1000" i="1" dirty="0">
                <a:solidFill>
                  <a:schemeClr val="tx1"/>
                </a:solidFill>
              </a:rPr>
              <a:t>Entrepreneurship</a:t>
            </a:r>
            <a:r>
              <a:rPr lang="en-US" sz="1000" dirty="0">
                <a:solidFill>
                  <a:schemeClr val="tx1"/>
                </a:solidFill>
              </a:rPr>
              <a:t>. Third edition. Hoboken, New Jersey: John Wiley &amp; Sons, Inc.</a:t>
            </a:r>
          </a:p>
          <a:p>
            <a:pPr marL="228600" lvl="0" indent="-228600">
              <a:buFont typeface="+mj-lt"/>
              <a:buAutoNum type="arabicPeriod"/>
            </a:pPr>
            <a:r>
              <a:rPr lang="en-US" sz="1000" dirty="0">
                <a:solidFill>
                  <a:schemeClr val="tx1"/>
                </a:solidFill>
              </a:rPr>
              <a:t>Entrepreneurial activity: a textbook for secondary vocational education / E. E. Kuzmina. - 3rd ed., revised. and additional - </a:t>
            </a:r>
            <a:r>
              <a:rPr lang="en-US" sz="1000" dirty="0" err="1">
                <a:solidFill>
                  <a:schemeClr val="tx1"/>
                </a:solidFill>
              </a:rPr>
              <a:t>Yurayt</a:t>
            </a:r>
            <a:r>
              <a:rPr lang="en-US" sz="1000" dirty="0">
                <a:solidFill>
                  <a:schemeClr val="tx1"/>
                </a:solidFill>
              </a:rPr>
              <a:t> Publishing House, 2020. — 417 p. </a:t>
            </a:r>
          </a:p>
          <a:p>
            <a:pPr marL="228600" lvl="0" indent="-228600">
              <a:buFont typeface="+mj-lt"/>
              <a:buAutoNum type="arabicPeriod"/>
            </a:pPr>
            <a:r>
              <a:rPr lang="en-US" sz="1000" dirty="0">
                <a:solidFill>
                  <a:schemeClr val="tx1"/>
                </a:solidFill>
              </a:rPr>
              <a:t>Fundamentals of business (entrepreneurship): Textbook / </a:t>
            </a:r>
            <a:r>
              <a:rPr lang="en-US" sz="1000" dirty="0" err="1">
                <a:solidFill>
                  <a:schemeClr val="tx1"/>
                </a:solidFill>
              </a:rPr>
              <a:t>N.Yu</a:t>
            </a:r>
            <a:r>
              <a:rPr lang="en-US" sz="1000" dirty="0">
                <a:solidFill>
                  <a:schemeClr val="tx1"/>
                </a:solidFill>
              </a:rPr>
              <a:t>. </a:t>
            </a:r>
            <a:r>
              <a:rPr lang="en-US" sz="1000" dirty="0" err="1">
                <a:solidFill>
                  <a:schemeClr val="tx1"/>
                </a:solidFill>
              </a:rPr>
              <a:t>Kruglov</a:t>
            </a:r>
            <a:r>
              <a:rPr lang="en-US" sz="1000" dirty="0">
                <a:solidFill>
                  <a:schemeClr val="tx1"/>
                </a:solidFill>
              </a:rPr>
              <a:t>. - M.: </a:t>
            </a:r>
            <a:r>
              <a:rPr lang="en-US" sz="1000" dirty="0" err="1">
                <a:solidFill>
                  <a:schemeClr val="tx1"/>
                </a:solidFill>
              </a:rPr>
              <a:t>KnoRus</a:t>
            </a:r>
            <a:r>
              <a:rPr lang="en-US" sz="1000" dirty="0">
                <a:solidFill>
                  <a:schemeClr val="tx1"/>
                </a:solidFill>
              </a:rPr>
              <a:t>, 2021. - 440 c. </a:t>
            </a:r>
          </a:p>
          <a:p>
            <a:pPr marL="228600" lvl="0" indent="-228600">
              <a:buFont typeface="+mj-lt"/>
              <a:buAutoNum type="arabicPeriod"/>
            </a:pPr>
            <a:r>
              <a:rPr lang="en-US" sz="1000" dirty="0">
                <a:solidFill>
                  <a:schemeClr val="tx1"/>
                </a:solidFill>
              </a:rPr>
              <a:t>Fundamentals of business informatics: textbook and workshop for undergraduate and graduate students / E.P. </a:t>
            </a:r>
            <a:r>
              <a:rPr lang="en-US" sz="1000" dirty="0" err="1">
                <a:solidFill>
                  <a:schemeClr val="tx1"/>
                </a:solidFill>
              </a:rPr>
              <a:t>Zaramenskikh</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2020. — 407 p. </a:t>
            </a:r>
          </a:p>
          <a:p>
            <a:pPr marL="228600" lvl="0" indent="-228600">
              <a:buFont typeface="+mj-lt"/>
              <a:buAutoNum type="arabicPeriod"/>
            </a:pPr>
            <a:r>
              <a:rPr lang="en-US" sz="1000" dirty="0">
                <a:solidFill>
                  <a:schemeClr val="tx1"/>
                </a:solidFill>
              </a:rPr>
              <a:t>Fundamentals of entrepreneurial activity: a textbook and workshop for academic undergraduate students / E.F. </a:t>
            </a:r>
            <a:r>
              <a:rPr lang="en-US" sz="1000" dirty="0" err="1">
                <a:solidFill>
                  <a:schemeClr val="tx1"/>
                </a:solidFill>
              </a:rPr>
              <a:t>Cheberko</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2020. — 219 p. </a:t>
            </a:r>
          </a:p>
          <a:p>
            <a:pPr marL="228600" lvl="0" indent="-228600">
              <a:buFont typeface="+mj-lt"/>
              <a:buAutoNum type="arabicPeriod"/>
            </a:pPr>
            <a:r>
              <a:rPr lang="en-US" sz="1000" dirty="0">
                <a:solidFill>
                  <a:schemeClr val="tx1"/>
                </a:solidFill>
              </a:rPr>
              <a:t>Fundamentals of social entrepreneurship: a textbook for universities / E. M. Bely [and others]; edited by E. M. Bely. -  </a:t>
            </a:r>
            <a:r>
              <a:rPr lang="en-US" sz="1000" dirty="0" err="1">
                <a:solidFill>
                  <a:schemeClr val="tx1"/>
                </a:solidFill>
              </a:rPr>
              <a:t>Yurayt</a:t>
            </a:r>
            <a:r>
              <a:rPr lang="en-US" sz="1000" dirty="0">
                <a:solidFill>
                  <a:schemeClr val="tx1"/>
                </a:solidFill>
              </a:rPr>
              <a:t> Publishing House, 2022. — 178 p. </a:t>
            </a:r>
          </a:p>
          <a:p>
            <a:pPr marL="228600" lvl="0" indent="-228600">
              <a:buFont typeface="+mj-lt"/>
              <a:buAutoNum type="arabicPeriod"/>
            </a:pPr>
            <a:r>
              <a:rPr lang="en-US" sz="1000" dirty="0">
                <a:solidFill>
                  <a:schemeClr val="tx1"/>
                </a:solidFill>
              </a:rPr>
              <a:t>Handbook of an entrepreneur: a practical guide / O.S. </a:t>
            </a:r>
            <a:r>
              <a:rPr lang="en-US" sz="1000" dirty="0" err="1">
                <a:solidFill>
                  <a:schemeClr val="tx1"/>
                </a:solidFill>
              </a:rPr>
              <a:t>Bobrova</a:t>
            </a:r>
            <a:r>
              <a:rPr lang="en-US" sz="1000" dirty="0">
                <a:solidFill>
                  <a:schemeClr val="tx1"/>
                </a:solidFill>
              </a:rPr>
              <a:t>, S.I. </a:t>
            </a:r>
            <a:r>
              <a:rPr lang="en-US" sz="1000" dirty="0" err="1">
                <a:solidFill>
                  <a:schemeClr val="tx1"/>
                </a:solidFill>
              </a:rPr>
              <a:t>Tsybukov</a:t>
            </a:r>
            <a:r>
              <a:rPr lang="en-US" sz="1000" dirty="0">
                <a:solidFill>
                  <a:schemeClr val="tx1"/>
                </a:solidFill>
              </a:rPr>
              <a:t>, I.A. </a:t>
            </a:r>
            <a:r>
              <a:rPr lang="en-US" sz="1000" dirty="0" err="1">
                <a:solidFill>
                  <a:schemeClr val="tx1"/>
                </a:solidFill>
              </a:rPr>
              <a:t>Bobrov</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2021. — 330 s. </a:t>
            </a:r>
          </a:p>
          <a:p>
            <a:pPr marL="228600" lvl="0" indent="-228600">
              <a:buFont typeface="+mj-lt"/>
              <a:buAutoNum type="arabicPeriod"/>
            </a:pPr>
            <a:r>
              <a:rPr lang="en-US" sz="1000" dirty="0" err="1">
                <a:solidFill>
                  <a:schemeClr val="tx1"/>
                </a:solidFill>
              </a:rPr>
              <a:t>Hisrich</a:t>
            </a:r>
            <a:r>
              <a:rPr lang="en-US" sz="1000" dirty="0">
                <a:solidFill>
                  <a:schemeClr val="tx1"/>
                </a:solidFill>
              </a:rPr>
              <a:t>, R.D. (2013) </a:t>
            </a:r>
            <a:r>
              <a:rPr lang="en-US" sz="1000" i="1" dirty="0">
                <a:solidFill>
                  <a:schemeClr val="tx1"/>
                </a:solidFill>
              </a:rPr>
              <a:t>International entrepreneurship: starting, developing, and managing a global venture</a:t>
            </a:r>
            <a:r>
              <a:rPr lang="en-US" sz="1000" dirty="0">
                <a:solidFill>
                  <a:schemeClr val="tx1"/>
                </a:solidFill>
              </a:rPr>
              <a:t>. 2nd ed. Thousand Oaks, </a:t>
            </a:r>
            <a:r>
              <a:rPr lang="en-US" sz="1000" dirty="0" err="1">
                <a:solidFill>
                  <a:schemeClr val="tx1"/>
                </a:solidFill>
              </a:rPr>
              <a:t>Calif</a:t>
            </a:r>
            <a:r>
              <a:rPr lang="en-US" sz="1000" dirty="0">
                <a:solidFill>
                  <a:schemeClr val="tx1"/>
                </a:solidFill>
              </a:rPr>
              <a:t>: SAGE.</a:t>
            </a:r>
          </a:p>
          <a:p>
            <a:pPr marL="228600" lvl="0" indent="-228600">
              <a:buFont typeface="+mj-lt"/>
              <a:buAutoNum type="arabicPeriod"/>
            </a:pPr>
            <a:r>
              <a:rPr lang="en-US" sz="1000" dirty="0">
                <a:solidFill>
                  <a:schemeClr val="tx1"/>
                </a:solidFill>
              </a:rPr>
              <a:t>Innovative entrepreneurship: textbook and workshop for secondary vocational education / V. </a:t>
            </a:r>
            <a:r>
              <a:rPr lang="en-US" sz="1000" dirty="0" err="1">
                <a:solidFill>
                  <a:schemeClr val="tx1"/>
                </a:solidFill>
              </a:rPr>
              <a:t>Ya</a:t>
            </a:r>
            <a:r>
              <a:rPr lang="en-US" sz="1000" dirty="0">
                <a:solidFill>
                  <a:schemeClr val="tx1"/>
                </a:solidFill>
              </a:rPr>
              <a:t>. </a:t>
            </a:r>
            <a:r>
              <a:rPr lang="en-US" sz="1000" dirty="0" err="1">
                <a:solidFill>
                  <a:schemeClr val="tx1"/>
                </a:solidFill>
              </a:rPr>
              <a:t>Gorfinkel</a:t>
            </a:r>
            <a:r>
              <a:rPr lang="en-US" sz="1000" dirty="0">
                <a:solidFill>
                  <a:schemeClr val="tx1"/>
                </a:solidFill>
              </a:rPr>
              <a:t> [and others]; edited by V. </a:t>
            </a:r>
            <a:r>
              <a:rPr lang="en-US" sz="1000" dirty="0" err="1">
                <a:solidFill>
                  <a:schemeClr val="tx1"/>
                </a:solidFill>
              </a:rPr>
              <a:t>Ya</a:t>
            </a:r>
            <a:r>
              <a:rPr lang="en-US" sz="1000" dirty="0">
                <a:solidFill>
                  <a:schemeClr val="tx1"/>
                </a:solidFill>
              </a:rPr>
              <a:t>. </a:t>
            </a:r>
            <a:r>
              <a:rPr lang="en-US" sz="1000" dirty="0" err="1">
                <a:solidFill>
                  <a:schemeClr val="tx1"/>
                </a:solidFill>
              </a:rPr>
              <a:t>Gorfinkel</a:t>
            </a:r>
            <a:r>
              <a:rPr lang="en-US" sz="1000" dirty="0">
                <a:solidFill>
                  <a:schemeClr val="tx1"/>
                </a:solidFill>
              </a:rPr>
              <a:t>, T. G. </a:t>
            </a:r>
            <a:r>
              <a:rPr lang="en-US" sz="1000" dirty="0" err="1">
                <a:solidFill>
                  <a:schemeClr val="tx1"/>
                </a:solidFill>
              </a:rPr>
              <a:t>Popadyuk</a:t>
            </a:r>
            <a:r>
              <a:rPr lang="en-US" sz="1000" dirty="0">
                <a:solidFill>
                  <a:schemeClr val="tx1"/>
                </a:solidFill>
              </a:rPr>
              <a:t>. - </a:t>
            </a:r>
            <a:r>
              <a:rPr lang="en-US" sz="1000" dirty="0" err="1">
                <a:solidFill>
                  <a:schemeClr val="tx1"/>
                </a:solidFill>
              </a:rPr>
              <a:t>Yurayt</a:t>
            </a:r>
            <a:r>
              <a:rPr lang="en-US" sz="1000" dirty="0">
                <a:solidFill>
                  <a:schemeClr val="tx1"/>
                </a:solidFill>
              </a:rPr>
              <a:t> Publishing House, 2022. — 523 p. </a:t>
            </a:r>
          </a:p>
          <a:p>
            <a:pPr marL="228600" lvl="0" indent="-228600">
              <a:buFont typeface="+mj-lt"/>
              <a:buAutoNum type="arabicPeriod"/>
            </a:pPr>
            <a:r>
              <a:rPr lang="en-US" sz="1000" dirty="0" err="1">
                <a:solidFill>
                  <a:schemeClr val="tx1"/>
                </a:solidFill>
              </a:rPr>
              <a:t>Lussier</a:t>
            </a:r>
            <a:r>
              <a:rPr lang="en-US" sz="1000" dirty="0">
                <a:solidFill>
                  <a:schemeClr val="tx1"/>
                </a:solidFill>
              </a:rPr>
              <a:t>, R.N., </a:t>
            </a:r>
            <a:r>
              <a:rPr lang="en-US" sz="1000" dirty="0" err="1">
                <a:solidFill>
                  <a:schemeClr val="tx1"/>
                </a:solidFill>
              </a:rPr>
              <a:t>Corman</a:t>
            </a:r>
            <a:r>
              <a:rPr lang="en-US" sz="1000" dirty="0">
                <a:solidFill>
                  <a:schemeClr val="tx1"/>
                </a:solidFill>
              </a:rPr>
              <a:t>, J. and Kimball, D.C. (2015) </a:t>
            </a:r>
            <a:r>
              <a:rPr lang="en-US" sz="1000" i="1" dirty="0">
                <a:solidFill>
                  <a:schemeClr val="tx1"/>
                </a:solidFill>
              </a:rPr>
              <a:t>Entrepreneurial new venture skills</a:t>
            </a:r>
            <a:r>
              <a:rPr lang="en-US" sz="1000" dirty="0">
                <a:solidFill>
                  <a:schemeClr val="tx1"/>
                </a:solidFill>
              </a:rPr>
              <a:t>. 3. ed. New York, NY [</a:t>
            </a:r>
            <a:r>
              <a:rPr lang="en-US" sz="1000" dirty="0" err="1">
                <a:solidFill>
                  <a:schemeClr val="tx1"/>
                </a:solidFill>
              </a:rPr>
              <a:t>u.a</a:t>
            </a:r>
            <a:r>
              <a:rPr lang="en-US" sz="1000" dirty="0">
                <a:solidFill>
                  <a:schemeClr val="tx1"/>
                </a:solidFill>
              </a:rPr>
              <a:t>.]: Routledge.</a:t>
            </a:r>
          </a:p>
          <a:p>
            <a:pPr marL="228600" lvl="0" indent="-228600">
              <a:buFont typeface="+mj-lt"/>
              <a:buAutoNum type="arabicPeriod"/>
            </a:pPr>
            <a:r>
              <a:rPr lang="en-US" sz="1000" dirty="0" err="1">
                <a:solidFill>
                  <a:schemeClr val="tx1"/>
                </a:solidFill>
              </a:rPr>
              <a:t>Mariotti</a:t>
            </a:r>
            <a:r>
              <a:rPr lang="en-US" sz="1000" dirty="0">
                <a:solidFill>
                  <a:schemeClr val="tx1"/>
                </a:solidFill>
              </a:rPr>
              <a:t>, S. and </a:t>
            </a:r>
            <a:r>
              <a:rPr lang="en-US" sz="1000" dirty="0" err="1">
                <a:solidFill>
                  <a:schemeClr val="tx1"/>
                </a:solidFill>
              </a:rPr>
              <a:t>Glackin</a:t>
            </a:r>
            <a:r>
              <a:rPr lang="en-US" sz="1000" dirty="0">
                <a:solidFill>
                  <a:schemeClr val="tx1"/>
                </a:solidFill>
              </a:rPr>
              <a:t>, C. (2015) </a:t>
            </a:r>
            <a:r>
              <a:rPr lang="en-US" sz="1000" i="1" dirty="0">
                <a:solidFill>
                  <a:schemeClr val="bg2"/>
                </a:solidFill>
              </a:rPr>
              <a:t>Entrepreneurship &amp; small business management</a:t>
            </a:r>
            <a:r>
              <a:rPr lang="en-US" sz="1000" dirty="0">
                <a:solidFill>
                  <a:schemeClr val="bg2"/>
                </a:solidFill>
              </a:rPr>
              <a:t>. </a:t>
            </a:r>
            <a:r>
              <a:rPr lang="en-US" sz="1000" dirty="0">
                <a:solidFill>
                  <a:schemeClr val="tx1"/>
                </a:solidFill>
              </a:rPr>
              <a:t>Second edition. Hoboken, New Jersey: Pearson Education Inc.</a:t>
            </a:r>
          </a:p>
          <a:p>
            <a:pPr marL="228600" lvl="0" indent="-228600">
              <a:buFont typeface="+mj-lt"/>
              <a:buAutoNum type="arabicPeriod"/>
            </a:pPr>
            <a:r>
              <a:rPr lang="en-US" sz="1000" dirty="0">
                <a:solidFill>
                  <a:schemeClr val="tx1"/>
                </a:solidFill>
              </a:rPr>
              <a:t>Organization of commercial activity: textbook and workshop for secondary vocational education /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I.A. </a:t>
            </a:r>
            <a:r>
              <a:rPr lang="en-US" sz="1000" dirty="0" err="1">
                <a:solidFill>
                  <a:schemeClr val="tx1"/>
                </a:solidFill>
              </a:rPr>
              <a:t>Bobrova</a:t>
            </a:r>
            <a:r>
              <a:rPr lang="en-US" sz="1000" dirty="0">
                <a:solidFill>
                  <a:schemeClr val="tx1"/>
                </a:solidFill>
              </a:rPr>
              <a:t>, O.S., </a:t>
            </a:r>
            <a:r>
              <a:rPr lang="en-US" sz="1000" dirty="0" err="1">
                <a:solidFill>
                  <a:schemeClr val="tx1"/>
                </a:solidFill>
              </a:rPr>
              <a:t>Tsybukov</a:t>
            </a:r>
            <a:r>
              <a:rPr lang="en-US" sz="1000" dirty="0">
                <a:solidFill>
                  <a:schemeClr val="tx1"/>
                </a:solidFill>
              </a:rPr>
              <a:t>, S.I., </a:t>
            </a:r>
            <a:r>
              <a:rPr lang="en-US" sz="1000" dirty="0" err="1">
                <a:solidFill>
                  <a:schemeClr val="tx1"/>
                </a:solidFill>
              </a:rPr>
              <a:t>Bobrov</a:t>
            </a:r>
            <a:r>
              <a:rPr lang="en-US" sz="1000" dirty="0">
                <a:solidFill>
                  <a:schemeClr val="tx1"/>
                </a:solidFill>
              </a:rPr>
              <a:t>, I. - </a:t>
            </a:r>
            <a:r>
              <a:rPr lang="en-US" sz="1000" dirty="0" err="1">
                <a:solidFill>
                  <a:schemeClr val="tx1"/>
                </a:solidFill>
              </a:rPr>
              <a:t>Yurayt</a:t>
            </a:r>
            <a:r>
              <a:rPr lang="en-US" sz="1000" dirty="0">
                <a:solidFill>
                  <a:schemeClr val="tx1"/>
                </a:solidFill>
              </a:rPr>
              <a:t> Publishing House, 2021. — 332 p. </a:t>
            </a:r>
          </a:p>
          <a:p>
            <a:pPr marL="228600" lvl="0" indent="-228600">
              <a:buFont typeface="+mj-lt"/>
              <a:buAutoNum type="arabicPeriod"/>
            </a:pPr>
            <a:r>
              <a:rPr lang="en-US" sz="1000" dirty="0">
                <a:solidFill>
                  <a:schemeClr val="tx1"/>
                </a:solidFill>
              </a:rPr>
              <a:t>Process approach to management. Modeling of business processes / V.V. </a:t>
            </a:r>
            <a:r>
              <a:rPr lang="en-US" sz="1000" dirty="0" err="1">
                <a:solidFill>
                  <a:schemeClr val="tx1"/>
                </a:solidFill>
              </a:rPr>
              <a:t>Repin</a:t>
            </a:r>
            <a:r>
              <a:rPr lang="en-US" sz="1000" dirty="0">
                <a:solidFill>
                  <a:schemeClr val="tx1"/>
                </a:solidFill>
              </a:rPr>
              <a:t>. - M.: Mann, Ferber, 2022. - 544 p. </a:t>
            </a:r>
          </a:p>
          <a:p>
            <a:pPr marL="228600" lvl="0" indent="-228600">
              <a:buFont typeface="+mj-lt"/>
              <a:buAutoNum type="arabicPeriod"/>
            </a:pPr>
            <a:r>
              <a:rPr lang="en-US" sz="1000" dirty="0">
                <a:solidFill>
                  <a:schemeClr val="tx1"/>
                </a:solidFill>
              </a:rPr>
              <a:t>Read, S. (2011) </a:t>
            </a:r>
            <a:r>
              <a:rPr lang="en-US" sz="1000" i="1" dirty="0">
                <a:solidFill>
                  <a:schemeClr val="tx1"/>
                </a:solidFill>
              </a:rPr>
              <a:t>Effectual entrepreneurship</a:t>
            </a:r>
            <a:r>
              <a:rPr lang="en-US" sz="1000" dirty="0">
                <a:solidFill>
                  <a:schemeClr val="tx1"/>
                </a:solidFill>
              </a:rPr>
              <a:t>. Abingdon, Oxon: Routledge.</a:t>
            </a:r>
          </a:p>
          <a:p>
            <a:pPr marL="228600" lvl="0" indent="-228600">
              <a:buFont typeface="+mj-lt"/>
              <a:buAutoNum type="arabicPeriod"/>
            </a:pPr>
            <a:r>
              <a:rPr lang="en-US" sz="1000" dirty="0">
                <a:solidFill>
                  <a:schemeClr val="tx1"/>
                </a:solidFill>
              </a:rPr>
              <a:t>Reengineering of business processes: Textbook for university students / O.S. </a:t>
            </a:r>
            <a:r>
              <a:rPr lang="en-US" sz="1000" dirty="0" err="1">
                <a:solidFill>
                  <a:schemeClr val="tx1"/>
                </a:solidFill>
              </a:rPr>
              <a:t>Rudakov</a:t>
            </a:r>
            <a:r>
              <a:rPr lang="en-US" sz="1000" dirty="0">
                <a:solidFill>
                  <a:schemeClr val="tx1"/>
                </a:solidFill>
              </a:rPr>
              <a:t>. - M.: UNITY-DANA, 2022. - 343 p.</a:t>
            </a:r>
          </a:p>
          <a:p>
            <a:pPr marL="228600" lvl="0" indent="-228600">
              <a:buFont typeface="+mj-lt"/>
              <a:buAutoNum type="arabicPeriod"/>
            </a:pPr>
            <a:r>
              <a:rPr lang="en-US" sz="1000" dirty="0" err="1">
                <a:solidFill>
                  <a:schemeClr val="tx1"/>
                </a:solidFill>
              </a:rPr>
              <a:t>Spinelli</a:t>
            </a:r>
            <a:r>
              <a:rPr lang="en-US" sz="1000" dirty="0">
                <a:solidFill>
                  <a:schemeClr val="tx1"/>
                </a:solidFill>
              </a:rPr>
              <a:t>, S. and Adams, R. (2012a) </a:t>
            </a:r>
            <a:r>
              <a:rPr lang="en-US" sz="1000" i="1" dirty="0">
                <a:solidFill>
                  <a:schemeClr val="tx1"/>
                </a:solidFill>
              </a:rPr>
              <a:t>New venture creation: entrepreneurship for the 21st century</a:t>
            </a:r>
            <a:r>
              <a:rPr lang="en-US" sz="1000" dirty="0">
                <a:solidFill>
                  <a:schemeClr val="tx1"/>
                </a:solidFill>
              </a:rPr>
              <a:t>. 9th international ed. New York, </a:t>
            </a:r>
            <a:r>
              <a:rPr lang="uz-Cyrl-UZ" sz="1000" dirty="0" smtClean="0">
                <a:solidFill>
                  <a:schemeClr val="tx1"/>
                </a:solidFill>
              </a:rPr>
              <a:t/>
            </a:r>
            <a:br>
              <a:rPr lang="uz-Cyrl-UZ" sz="1000" dirty="0" smtClean="0">
                <a:solidFill>
                  <a:schemeClr val="tx1"/>
                </a:solidFill>
              </a:rPr>
            </a:br>
            <a:r>
              <a:rPr lang="en-US" sz="1000" dirty="0" smtClean="0">
                <a:solidFill>
                  <a:schemeClr val="tx1"/>
                </a:solidFill>
              </a:rPr>
              <a:t>N.Y</a:t>
            </a:r>
            <a:r>
              <a:rPr lang="en-US" sz="1000" dirty="0">
                <a:solidFill>
                  <a:schemeClr val="tx1"/>
                </a:solidFill>
              </a:rPr>
              <a:t>.: McGraw-Hill/Irwin.</a:t>
            </a:r>
          </a:p>
        </p:txBody>
      </p:sp>
      <p:sp>
        <p:nvSpPr>
          <p:cNvPr id="4" name="Прямоугольник 3"/>
          <p:cNvSpPr/>
          <p:nvPr/>
        </p:nvSpPr>
        <p:spPr>
          <a:xfrm>
            <a:off x="2969062" y="271562"/>
            <a:ext cx="3172663" cy="307777"/>
          </a:xfrm>
          <a:prstGeom prst="rect">
            <a:avLst/>
          </a:prstGeom>
        </p:spPr>
        <p:txBody>
          <a:bodyPr wrap="none">
            <a:spAutoFit/>
          </a:bodyPr>
          <a:lstStyle/>
          <a:p>
            <a:r>
              <a:rPr lang="uz-Cyrl-UZ" b="1" dirty="0" smtClean="0">
                <a:solidFill>
                  <a:srgbClr val="002060"/>
                </a:solidFill>
              </a:rPr>
              <a:t>ФОЙДАЛАНИЛГАН АДАБИЁТЛАР</a:t>
            </a:r>
            <a:endParaRPr lang="en-US" b="1" dirty="0">
              <a:solidFill>
                <a:srgbClr val="002060"/>
              </a:solidFill>
            </a:endParaRPr>
          </a:p>
        </p:txBody>
      </p:sp>
    </p:spTree>
    <p:extLst>
      <p:ext uri="{BB962C8B-B14F-4D97-AF65-F5344CB8AC3E}">
        <p14:creationId xmlns:p14="http://schemas.microsoft.com/office/powerpoint/2010/main" val="714700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2">
                                            <p:txEl>
                                              <p:pRg st="10" end="10"/>
                                            </p:txEl>
                                          </p:spTgt>
                                        </p:tgtEl>
                                        <p:attrNameLst>
                                          <p:attrName>style.visibility</p:attrName>
                                        </p:attrNameLst>
                                      </p:cBhvr>
                                      <p:to>
                                        <p:strVal val="visible"/>
                                      </p:to>
                                    </p:set>
                                    <p:anim calcmode="lin" valueType="num">
                                      <p:cBhvr additive="base">
                                        <p:cTn id="67"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2">
                                            <p:txEl>
                                              <p:pRg st="11" end="11"/>
                                            </p:txEl>
                                          </p:spTgt>
                                        </p:tgtEl>
                                        <p:attrNameLst>
                                          <p:attrName>style.visibility</p:attrName>
                                        </p:attrNameLst>
                                      </p:cBhvr>
                                      <p:to>
                                        <p:strVal val="visible"/>
                                      </p:to>
                                    </p:set>
                                    <p:anim calcmode="lin" valueType="num">
                                      <p:cBhvr additive="base">
                                        <p:cTn id="73"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2">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2">
                                            <p:txEl>
                                              <p:pRg st="12" end="12"/>
                                            </p:txEl>
                                          </p:spTgt>
                                        </p:tgtEl>
                                        <p:attrNameLst>
                                          <p:attrName>style.visibility</p:attrName>
                                        </p:attrNameLst>
                                      </p:cBhvr>
                                      <p:to>
                                        <p:strVal val="visible"/>
                                      </p:to>
                                    </p:set>
                                    <p:anim calcmode="lin" valueType="num">
                                      <p:cBhvr additive="base">
                                        <p:cTn id="79" dur="5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2">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2">
                                            <p:txEl>
                                              <p:pRg st="13" end="13"/>
                                            </p:txEl>
                                          </p:spTgt>
                                        </p:tgtEl>
                                        <p:attrNameLst>
                                          <p:attrName>style.visibility</p:attrName>
                                        </p:attrNameLst>
                                      </p:cBhvr>
                                      <p:to>
                                        <p:strVal val="visible"/>
                                      </p:to>
                                    </p:set>
                                    <p:anim calcmode="lin" valueType="num">
                                      <p:cBhvr additive="base">
                                        <p:cTn id="85" dur="500" fill="hold"/>
                                        <p:tgtEl>
                                          <p:spTgt spid="2">
                                            <p:txEl>
                                              <p:pRg st="13" end="13"/>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2">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2">
                                            <p:txEl>
                                              <p:pRg st="14" end="14"/>
                                            </p:txEl>
                                          </p:spTgt>
                                        </p:tgtEl>
                                        <p:attrNameLst>
                                          <p:attrName>style.visibility</p:attrName>
                                        </p:attrNameLst>
                                      </p:cBhvr>
                                      <p:to>
                                        <p:strVal val="visible"/>
                                      </p:to>
                                    </p:set>
                                    <p:anim calcmode="lin" valueType="num">
                                      <p:cBhvr additive="base">
                                        <p:cTn id="91" dur="500" fill="hold"/>
                                        <p:tgtEl>
                                          <p:spTgt spid="2">
                                            <p:txEl>
                                              <p:pRg st="14" end="14"/>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2">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2">
                                            <p:txEl>
                                              <p:pRg st="15" end="15"/>
                                            </p:txEl>
                                          </p:spTgt>
                                        </p:tgtEl>
                                        <p:attrNameLst>
                                          <p:attrName>style.visibility</p:attrName>
                                        </p:attrNameLst>
                                      </p:cBhvr>
                                      <p:to>
                                        <p:strVal val="visible"/>
                                      </p:to>
                                    </p:set>
                                    <p:anim calcmode="lin" valueType="num">
                                      <p:cBhvr additive="base">
                                        <p:cTn id="97" dur="500" fill="hold"/>
                                        <p:tgtEl>
                                          <p:spTgt spid="2">
                                            <p:txEl>
                                              <p:pRg st="15" end="15"/>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2">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2">
                                            <p:txEl>
                                              <p:pRg st="16" end="16"/>
                                            </p:txEl>
                                          </p:spTgt>
                                        </p:tgtEl>
                                        <p:attrNameLst>
                                          <p:attrName>style.visibility</p:attrName>
                                        </p:attrNameLst>
                                      </p:cBhvr>
                                      <p:to>
                                        <p:strVal val="visible"/>
                                      </p:to>
                                    </p:set>
                                    <p:anim calcmode="lin" valueType="num">
                                      <p:cBhvr additive="base">
                                        <p:cTn id="103" dur="500" fill="hold"/>
                                        <p:tgtEl>
                                          <p:spTgt spid="2">
                                            <p:txEl>
                                              <p:pRg st="16" end="16"/>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2">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nodeType="clickEffect">
                                  <p:stCondLst>
                                    <p:cond delay="0"/>
                                  </p:stCondLst>
                                  <p:childTnLst>
                                    <p:set>
                                      <p:cBhvr>
                                        <p:cTn id="108" dur="1" fill="hold">
                                          <p:stCondLst>
                                            <p:cond delay="0"/>
                                          </p:stCondLst>
                                        </p:cTn>
                                        <p:tgtEl>
                                          <p:spTgt spid="2">
                                            <p:txEl>
                                              <p:pRg st="17" end="17"/>
                                            </p:txEl>
                                          </p:spTgt>
                                        </p:tgtEl>
                                        <p:attrNameLst>
                                          <p:attrName>style.visibility</p:attrName>
                                        </p:attrNameLst>
                                      </p:cBhvr>
                                      <p:to>
                                        <p:strVal val="visible"/>
                                      </p:to>
                                    </p:set>
                                    <p:anim calcmode="lin" valueType="num">
                                      <p:cBhvr additive="base">
                                        <p:cTn id="109" dur="500" fill="hold"/>
                                        <p:tgtEl>
                                          <p:spTgt spid="2">
                                            <p:txEl>
                                              <p:pRg st="17" end="17"/>
                                            </p:txEl>
                                          </p:spTgt>
                                        </p:tgtEl>
                                        <p:attrNameLst>
                                          <p:attrName>ppt_x</p:attrName>
                                        </p:attrNameLst>
                                      </p:cBhvr>
                                      <p:tavLst>
                                        <p:tav tm="0">
                                          <p:val>
                                            <p:strVal val="#ppt_x"/>
                                          </p:val>
                                        </p:tav>
                                        <p:tav tm="100000">
                                          <p:val>
                                            <p:strVal val="#ppt_x"/>
                                          </p:val>
                                        </p:tav>
                                      </p:tavLst>
                                    </p:anim>
                                    <p:anim calcmode="lin" valueType="num">
                                      <p:cBhvr additive="base">
                                        <p:cTn id="110" dur="500" fill="hold"/>
                                        <p:tgtEl>
                                          <p:spTgt spid="2">
                                            <p:txEl>
                                              <p:pRg st="17" end="1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grpSp>
        <p:nvGrpSpPr>
          <p:cNvPr id="488" name="Google Shape;488;p29"/>
          <p:cNvGrpSpPr/>
          <p:nvPr/>
        </p:nvGrpSpPr>
        <p:grpSpPr>
          <a:xfrm>
            <a:off x="66676" y="99744"/>
            <a:ext cx="5225404" cy="5043756"/>
            <a:chOff x="-1537049" y="-96399"/>
            <a:chExt cx="10450808" cy="10450808"/>
          </a:xfrm>
        </p:grpSpPr>
        <p:sp>
          <p:nvSpPr>
            <p:cNvPr id="489" name="Google Shape;489;p29"/>
            <p:cNvSpPr/>
            <p:nvPr/>
          </p:nvSpPr>
          <p:spPr>
            <a:xfrm>
              <a:off x="-1537049" y="-96399"/>
              <a:ext cx="10450808" cy="10450808"/>
            </a:xfrm>
            <a:custGeom>
              <a:avLst/>
              <a:gdLst/>
              <a:ahLst/>
              <a:cxnLst/>
              <a:rect l="l" t="t" r="r" b="b"/>
              <a:pathLst>
                <a:path w="10450808" h="10450808" extrusionOk="0">
                  <a:moveTo>
                    <a:pt x="10450808" y="10450808"/>
                  </a:moveTo>
                  <a:lnTo>
                    <a:pt x="0" y="10450808"/>
                  </a:lnTo>
                  <a:lnTo>
                    <a:pt x="0" y="0"/>
                  </a:lnTo>
                  <a:lnTo>
                    <a:pt x="10450808" y="0"/>
                  </a:lnTo>
                  <a:lnTo>
                    <a:pt x="10450808" y="10450808"/>
                  </a:lnTo>
                  <a:close/>
                  <a:moveTo>
                    <a:pt x="14495" y="10436313"/>
                  </a:moveTo>
                  <a:lnTo>
                    <a:pt x="10436313" y="10436313"/>
                  </a:lnTo>
                  <a:lnTo>
                    <a:pt x="10436313" y="14495"/>
                  </a:lnTo>
                  <a:lnTo>
                    <a:pt x="14495" y="14495"/>
                  </a:lnTo>
                  <a:lnTo>
                    <a:pt x="14495"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0" name="Google Shape;490;p29"/>
            <p:cNvSpPr/>
            <p:nvPr/>
          </p:nvSpPr>
          <p:spPr>
            <a:xfrm>
              <a:off x="-1529802" y="9391176"/>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1" name="Google Shape;491;p29"/>
            <p:cNvSpPr/>
            <p:nvPr/>
          </p:nvSpPr>
          <p:spPr>
            <a:xfrm>
              <a:off x="-1529802" y="844243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2" name="Google Shape;492;p29"/>
            <p:cNvSpPr/>
            <p:nvPr/>
          </p:nvSpPr>
          <p:spPr>
            <a:xfrm>
              <a:off x="-1529802" y="7493603"/>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3" name="Google Shape;493;p29"/>
            <p:cNvSpPr/>
            <p:nvPr/>
          </p:nvSpPr>
          <p:spPr>
            <a:xfrm>
              <a:off x="-1529802" y="6544865"/>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4" name="Google Shape;494;p29"/>
            <p:cNvSpPr/>
            <p:nvPr/>
          </p:nvSpPr>
          <p:spPr>
            <a:xfrm>
              <a:off x="-1529802" y="559612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5" name="Google Shape;495;p29"/>
            <p:cNvSpPr/>
            <p:nvPr/>
          </p:nvSpPr>
          <p:spPr>
            <a:xfrm>
              <a:off x="-1529802" y="4647388"/>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6" name="Google Shape;496;p29"/>
            <p:cNvSpPr/>
            <p:nvPr/>
          </p:nvSpPr>
          <p:spPr>
            <a:xfrm>
              <a:off x="-1529802" y="3698650"/>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7" name="Google Shape;497;p29"/>
            <p:cNvSpPr/>
            <p:nvPr/>
          </p:nvSpPr>
          <p:spPr>
            <a:xfrm>
              <a:off x="-1529802" y="2749912"/>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8" name="Google Shape;498;p29"/>
            <p:cNvSpPr/>
            <p:nvPr/>
          </p:nvSpPr>
          <p:spPr>
            <a:xfrm>
              <a:off x="-1529802" y="1801077"/>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499" name="Google Shape;499;p29"/>
            <p:cNvSpPr/>
            <p:nvPr/>
          </p:nvSpPr>
          <p:spPr>
            <a:xfrm>
              <a:off x="-1529802" y="852339"/>
              <a:ext cx="10436313" cy="14494"/>
            </a:xfrm>
            <a:custGeom>
              <a:avLst/>
              <a:gdLst/>
              <a:ahLst/>
              <a:cxnLst/>
              <a:rect l="l" t="t" r="r" b="b"/>
              <a:pathLst>
                <a:path w="10436313" h="14494" extrusionOk="0">
                  <a:moveTo>
                    <a:pt x="0" y="0"/>
                  </a:moveTo>
                  <a:lnTo>
                    <a:pt x="10436313" y="0"/>
                  </a:lnTo>
                  <a:lnTo>
                    <a:pt x="10436313" y="14495"/>
                  </a:lnTo>
                  <a:lnTo>
                    <a:pt x="0" y="14495"/>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0" name="Google Shape;500;p29"/>
            <p:cNvSpPr/>
            <p:nvPr/>
          </p:nvSpPr>
          <p:spPr>
            <a:xfrm>
              <a:off x="7950525"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1" name="Google Shape;501;p29"/>
            <p:cNvSpPr/>
            <p:nvPr/>
          </p:nvSpPr>
          <p:spPr>
            <a:xfrm>
              <a:off x="700178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2" name="Google Shape;502;p29"/>
            <p:cNvSpPr/>
            <p:nvPr/>
          </p:nvSpPr>
          <p:spPr>
            <a:xfrm>
              <a:off x="6052952"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3" name="Google Shape;503;p29"/>
            <p:cNvSpPr/>
            <p:nvPr/>
          </p:nvSpPr>
          <p:spPr>
            <a:xfrm>
              <a:off x="5104214"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4" name="Google Shape;504;p29"/>
            <p:cNvSpPr/>
            <p:nvPr/>
          </p:nvSpPr>
          <p:spPr>
            <a:xfrm>
              <a:off x="415547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5" name="Google Shape;505;p29"/>
            <p:cNvSpPr/>
            <p:nvPr/>
          </p:nvSpPr>
          <p:spPr>
            <a:xfrm>
              <a:off x="3206737"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6" name="Google Shape;506;p29"/>
            <p:cNvSpPr/>
            <p:nvPr/>
          </p:nvSpPr>
          <p:spPr>
            <a:xfrm>
              <a:off x="2257999"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7" name="Google Shape;507;p29"/>
            <p:cNvSpPr/>
            <p:nvPr/>
          </p:nvSpPr>
          <p:spPr>
            <a:xfrm>
              <a:off x="130926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8" name="Google Shape;508;p29"/>
            <p:cNvSpPr/>
            <p:nvPr/>
          </p:nvSpPr>
          <p:spPr>
            <a:xfrm>
              <a:off x="360426"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09" name="Google Shape;509;p29"/>
            <p:cNvSpPr/>
            <p:nvPr/>
          </p:nvSpPr>
          <p:spPr>
            <a:xfrm>
              <a:off x="-588311" y="-89151"/>
              <a:ext cx="14494" cy="10436313"/>
            </a:xfrm>
            <a:custGeom>
              <a:avLst/>
              <a:gdLst/>
              <a:ahLst/>
              <a:cxnLst/>
              <a:rect l="l" t="t" r="r" b="b"/>
              <a:pathLst>
                <a:path w="14494" h="10436313" extrusionOk="0">
                  <a:moveTo>
                    <a:pt x="0" y="0"/>
                  </a:moveTo>
                  <a:lnTo>
                    <a:pt x="14495" y="0"/>
                  </a:lnTo>
                  <a:lnTo>
                    <a:pt x="14495" y="10436313"/>
                  </a:lnTo>
                  <a:lnTo>
                    <a:pt x="0" y="10436313"/>
                  </a:ln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sp>
        <p:nvSpPr>
          <p:cNvPr id="513" name="Google Shape;513;p29"/>
          <p:cNvSpPr/>
          <p:nvPr/>
        </p:nvSpPr>
        <p:spPr>
          <a:xfrm>
            <a:off x="244527" y="1131590"/>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rgbClr val="C00000"/>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4"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ln/>
        </p:spPr>
        <p:style>
          <a:lnRef idx="0">
            <a:schemeClr val="accent1"/>
          </a:lnRef>
          <a:fillRef idx="3">
            <a:schemeClr val="accent1"/>
          </a:fillRef>
          <a:effectRef idx="3">
            <a:schemeClr val="accent1"/>
          </a:effectRef>
          <a:fontRef idx="minor">
            <a:schemeClr val="lt1"/>
          </a:fontRef>
        </p:style>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5" name="Google Shape;515;p29"/>
          <p:cNvSpPr/>
          <p:nvPr/>
        </p:nvSpPr>
        <p:spPr>
          <a:xfrm>
            <a:off x="7446365" y="514350"/>
            <a:ext cx="1400232" cy="700708"/>
          </a:xfrm>
          <a:custGeom>
            <a:avLst/>
            <a:gdLst/>
            <a:ahLst/>
            <a:cxnLst/>
            <a:rect l="l" t="t" r="r" b="b"/>
            <a:pathLst>
              <a:path w="2800464" h="1401415" extrusionOk="0">
                <a:moveTo>
                  <a:pt x="2800465" y="0"/>
                </a:moveTo>
                <a:cubicBezTo>
                  <a:pt x="2800465" y="774093"/>
                  <a:pt x="2173142" y="1401416"/>
                  <a:pt x="1399049" y="1401416"/>
                </a:cubicBezTo>
                <a:cubicBezTo>
                  <a:pt x="624956" y="1401416"/>
                  <a:pt x="0" y="774093"/>
                  <a:pt x="0" y="0"/>
                </a:cubicBezTo>
                <a:lnTo>
                  <a:pt x="2800465" y="0"/>
                </a:lnTo>
                <a:close/>
              </a:path>
            </a:pathLst>
          </a:custGeom>
          <a:ln/>
        </p:spPr>
        <p:style>
          <a:lnRef idx="3">
            <a:schemeClr val="lt1"/>
          </a:lnRef>
          <a:fillRef idx="1">
            <a:schemeClr val="accent1"/>
          </a:fillRef>
          <a:effectRef idx="1">
            <a:schemeClr val="accent1"/>
          </a:effectRef>
          <a:fontRef idx="minor">
            <a:schemeClr val="lt1"/>
          </a:fontRef>
        </p:style>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516" name="Google Shape;516;p29"/>
          <p:cNvSpPr txBox="1">
            <a:spLocks noGrp="1"/>
          </p:cNvSpPr>
          <p:nvPr>
            <p:ph type="sldNum" idx="12"/>
          </p:nvPr>
        </p:nvSpPr>
        <p:spPr>
          <a:xfrm>
            <a:off x="8376075" y="4749850"/>
            <a:ext cx="548700" cy="1818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48</a:t>
            </a:fld>
            <a:endParaRPr/>
          </a:p>
        </p:txBody>
      </p:sp>
      <p:sp>
        <p:nvSpPr>
          <p:cNvPr id="31" name="TextBox 30"/>
          <p:cNvSpPr txBox="1"/>
          <p:nvPr/>
        </p:nvSpPr>
        <p:spPr>
          <a:xfrm>
            <a:off x="2760405" y="1265176"/>
            <a:ext cx="3815468" cy="933012"/>
          </a:xfrm>
          <a:prstGeom prst="rect">
            <a:avLst/>
          </a:prstGeom>
          <a:noFill/>
        </p:spPr>
        <p:txBody>
          <a:bodyPr wrap="none" rtlCol="0">
            <a:spAutoFit/>
          </a:bodyPr>
          <a:lstStyle/>
          <a:p>
            <a:pPr algn="ctr">
              <a:lnSpc>
                <a:spcPts val="6500"/>
              </a:lnSpc>
            </a:pPr>
            <a:r>
              <a:rPr lang="uz-Cyrl-UZ" sz="6800" b="1" dirty="0" smtClean="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smtClean="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rPr>
              <a:t>!</a:t>
            </a:r>
            <a:endParaRPr lang="en-US" sz="6800" b="1" dirty="0">
              <a:solidFill>
                <a:schemeClr val="accent2">
                  <a:lumMod val="50000"/>
                </a:schemeClr>
              </a:solidFill>
              <a:effectLst>
                <a:outerShdw blurRad="38100" dist="38100" dir="2700000" algn="tl">
                  <a:srgbClr val="000000">
                    <a:alpha val="43137"/>
                  </a:srgbClr>
                </a:outerShdw>
              </a:effectLst>
              <a:latin typeface="Montserrat" charset="0"/>
              <a:ea typeface="Montserrat" charset="0"/>
              <a:cs typeface="Montserrat" charset="0"/>
            </a:endParaRPr>
          </a:p>
        </p:txBody>
      </p:sp>
      <p:sp>
        <p:nvSpPr>
          <p:cNvPr id="32" name="TextBox 31"/>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bakhrom2001@gmail.com</a:t>
            </a:r>
          </a:p>
          <a:p>
            <a:pPr algn="ctr"/>
            <a:r>
              <a:rPr lang="en-US" sz="1750" dirty="0">
                <a:latin typeface="Raleway" charset="0"/>
                <a:ea typeface="Raleway" charset="0"/>
                <a:cs typeface="Raleway" charset="0"/>
              </a:rPr>
              <a:t>bkholbaev@missouristate.edu</a:t>
            </a:r>
          </a:p>
        </p:txBody>
      </p:sp>
      <p:sp>
        <p:nvSpPr>
          <p:cNvPr id="33" name="TextBox 32"/>
          <p:cNvSpPr txBox="1"/>
          <p:nvPr/>
        </p:nvSpPr>
        <p:spPr>
          <a:xfrm>
            <a:off x="3568981" y="2087983"/>
            <a:ext cx="2242922" cy="515526"/>
          </a:xfrm>
          <a:prstGeom prst="rect">
            <a:avLst/>
          </a:prstGeom>
          <a:noFill/>
        </p:spPr>
        <p:txBody>
          <a:bodyPr wrap="none" rtlCol="0">
            <a:spAutoFit/>
          </a:bodyPr>
          <a:lstStyle/>
          <a:p>
            <a:pPr algn="ctr"/>
            <a:r>
              <a:rPr lang="uz-Cyrl-UZ" sz="2750" b="1" dirty="0" smtClean="0">
                <a:latin typeface="Montserrat" charset="0"/>
                <a:ea typeface="Montserrat" charset="0"/>
                <a:cs typeface="Montserrat" charset="0"/>
              </a:rPr>
              <a:t>Саволлар</a:t>
            </a:r>
            <a:r>
              <a:rPr lang="en-US" sz="2750" b="1" dirty="0" smtClean="0">
                <a:latin typeface="Montserrat" charset="0"/>
                <a:ea typeface="Montserrat" charset="0"/>
                <a:cs typeface="Montserrat" charset="0"/>
              </a:rPr>
              <a:t>?</a:t>
            </a:r>
            <a:endParaRPr lang="en-US" sz="2750" b="1" dirty="0">
              <a:latin typeface="Montserrat" charset="0"/>
              <a:ea typeface="Montserrat" charset="0"/>
              <a:cs typeface="Montserrat" charset="0"/>
            </a:endParaRPr>
          </a:p>
        </p:txBody>
      </p:sp>
    </p:spTree>
    <p:extLst>
      <p:ext uri="{BB962C8B-B14F-4D97-AF65-F5344CB8AC3E}">
        <p14:creationId xmlns:p14="http://schemas.microsoft.com/office/powerpoint/2010/main" val="3787797446"/>
      </p:ext>
    </p:extLst>
  </p:cSld>
  <p:clrMapOvr>
    <a:masterClrMapping/>
  </p:clrMapOvr>
  <p:timing>
    <p:tnLst>
      <p:par>
        <p:cTn id="1" dur="indefinite" restart="never" nodeType="tmRoot"/>
      </p:par>
    </p:tnLst>
  </p:timing>
</p:sld>
</file>

<file path=ppt/theme/theme1.xml><?xml version="1.0" encoding="utf-8"?>
<a:theme xmlns:a="http://schemas.openxmlformats.org/drawingml/2006/main" name="Salerio template">
  <a:themeElements>
    <a:clrScheme name="Custom 347">
      <a:dk1>
        <a:srgbClr val="263248"/>
      </a:dk1>
      <a:lt1>
        <a:srgbClr val="FFFFFF"/>
      </a:lt1>
      <a:dk2>
        <a:srgbClr val="434343"/>
      </a:dk2>
      <a:lt2>
        <a:srgbClr val="E0E4E9"/>
      </a:lt2>
      <a:accent1>
        <a:srgbClr val="3F5378"/>
      </a:accent1>
      <a:accent2>
        <a:srgbClr val="263248"/>
      </a:accent2>
      <a:accent3>
        <a:srgbClr val="92A8C8"/>
      </a:accent3>
      <a:accent4>
        <a:srgbClr val="C7D3E6"/>
      </a:accent4>
      <a:accent5>
        <a:srgbClr val="FF9800"/>
      </a:accent5>
      <a:accent6>
        <a:srgbClr val="D26F00"/>
      </a:accent6>
      <a:hlink>
        <a:srgbClr val="3F5378"/>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1249</TotalTime>
  <Words>2836</Words>
  <Application>Microsoft Office PowerPoint</Application>
  <PresentationFormat>Экран (16:9)</PresentationFormat>
  <Paragraphs>265</Paragraphs>
  <Slides>48</Slides>
  <Notes>48</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48</vt:i4>
      </vt:variant>
    </vt:vector>
  </HeadingPairs>
  <TitlesOfParts>
    <vt:vector size="59" baseType="lpstr">
      <vt:lpstr>Arial</vt:lpstr>
      <vt:lpstr>Roboto Condensed</vt:lpstr>
      <vt:lpstr>Courier New</vt:lpstr>
      <vt:lpstr>Arvo</vt:lpstr>
      <vt:lpstr>Montserrat</vt:lpstr>
      <vt:lpstr>Roboto Condensed Light</vt:lpstr>
      <vt:lpstr>Wingdings</vt:lpstr>
      <vt:lpstr>Calibri</vt:lpstr>
      <vt:lpstr>Raleway</vt:lpstr>
      <vt:lpstr>Times New Roman</vt:lpstr>
      <vt:lpstr>Salerio template</vt:lpstr>
      <vt:lpstr>Entrepreneurship and  Idea for Business  Мавзу: Тадбиркорлик  ва бизнес ғоя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Инсон ресурсларини бошқариш стратегияси, лойиҳавий бошқарув, бошқарув самарадорлиги</dc:title>
  <dc:creator>UzReport</dc:creator>
  <cp:lastModifiedBy>UzReport</cp:lastModifiedBy>
  <cp:revision>89</cp:revision>
  <dcterms:modified xsi:type="dcterms:W3CDTF">2023-03-12T05:12:51Z</dcterms:modified>
</cp:coreProperties>
</file>