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38"/>
  </p:notesMasterIdLst>
  <p:sldIdLst>
    <p:sldId id="369" r:id="rId2"/>
    <p:sldId id="349" r:id="rId3"/>
    <p:sldId id="373" r:id="rId4"/>
    <p:sldId id="351" r:id="rId5"/>
    <p:sldId id="375" r:id="rId6"/>
    <p:sldId id="352" r:id="rId7"/>
    <p:sldId id="376" r:id="rId8"/>
    <p:sldId id="353" r:id="rId9"/>
    <p:sldId id="378" r:id="rId10"/>
    <p:sldId id="354" r:id="rId11"/>
    <p:sldId id="355" r:id="rId12"/>
    <p:sldId id="356" r:id="rId13"/>
    <p:sldId id="357" r:id="rId14"/>
    <p:sldId id="379" r:id="rId15"/>
    <p:sldId id="359" r:id="rId16"/>
    <p:sldId id="381" r:id="rId17"/>
    <p:sldId id="360" r:id="rId18"/>
    <p:sldId id="384" r:id="rId19"/>
    <p:sldId id="385" r:id="rId20"/>
    <p:sldId id="361" r:id="rId21"/>
    <p:sldId id="387" r:id="rId22"/>
    <p:sldId id="362" r:id="rId23"/>
    <p:sldId id="389" r:id="rId24"/>
    <p:sldId id="363" r:id="rId25"/>
    <p:sldId id="364" r:id="rId26"/>
    <p:sldId id="391" r:id="rId27"/>
    <p:sldId id="365" r:id="rId28"/>
    <p:sldId id="393" r:id="rId29"/>
    <p:sldId id="366" r:id="rId30"/>
    <p:sldId id="395" r:id="rId31"/>
    <p:sldId id="367" r:id="rId32"/>
    <p:sldId id="397" r:id="rId33"/>
    <p:sldId id="368" r:id="rId34"/>
    <p:sldId id="399" r:id="rId35"/>
    <p:sldId id="370" r:id="rId36"/>
    <p:sldId id="371" r:id="rId37"/>
  </p:sldIdLst>
  <p:sldSz cx="9144000" cy="5143500" type="screen16x9"/>
  <p:notesSz cx="6858000" cy="9144000"/>
  <p:embeddedFontLst>
    <p:embeddedFont>
      <p:font typeface="Arvo" panose="020B0604020202020204" charset="0"/>
      <p:regular r:id="rId39"/>
      <p:bold r:id="rId40"/>
      <p:italic r:id="rId41"/>
      <p:boldItalic r:id="rId42"/>
    </p:embeddedFont>
    <p:embeddedFont>
      <p:font typeface="Montserrat" panose="020B0604020202020204" charset="-52"/>
      <p:regular r:id="rId43"/>
      <p:bold r:id="rId44"/>
      <p:italic r:id="rId45"/>
      <p:boldItalic r:id="rId46"/>
    </p:embeddedFont>
    <p:embeddedFont>
      <p:font typeface="Roboto Condensed Light" panose="020B0604020202020204" charset="0"/>
      <p:regular r:id="rId47"/>
      <p:bold r:id="rId48"/>
      <p:italic r:id="rId49"/>
      <p:boldItalic r:id="rId50"/>
    </p:embeddedFont>
    <p:embeddedFont>
      <p:font typeface="Calibri" panose="020F0502020204030204" pitchFamily="34" charset="0"/>
      <p:regular r:id="rId51"/>
      <p:bold r:id="rId52"/>
      <p:italic r:id="rId53"/>
      <p:boldItalic r:id="rId54"/>
    </p:embeddedFont>
    <p:embeddedFont>
      <p:font typeface="Roboto Condensed" panose="020B0604020202020204" charset="0"/>
      <p:regular r:id="rId55"/>
      <p:bold r:id="rId56"/>
      <p:italic r:id="rId57"/>
      <p:boldItalic r:id="rId58"/>
    </p:embeddedFont>
    <p:embeddedFont>
      <p:font typeface="Raleway" panose="020B0604020202020204" charset="-52"/>
      <p:regular r:id="rId59"/>
      <p:bold r:id="rId60"/>
      <p:italic r:id="rId61"/>
      <p:boldItalic r:id="rId6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27665BA-8202-44FC-AD62-C9F0E3EA811A}">
  <a:tblStyle styleId="{E27665BA-8202-44FC-AD62-C9F0E3EA811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15DE48A-E3B5-44D0-98CB-AE0B3FDC0379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690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4.fntdata"/><Relationship Id="rId47" Type="http://schemas.openxmlformats.org/officeDocument/2006/relationships/font" Target="fonts/font9.fntdata"/><Relationship Id="rId50" Type="http://schemas.openxmlformats.org/officeDocument/2006/relationships/font" Target="fonts/font12.fntdata"/><Relationship Id="rId55" Type="http://schemas.openxmlformats.org/officeDocument/2006/relationships/font" Target="fonts/font17.fntdata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3.fntdata"/><Relationship Id="rId54" Type="http://schemas.openxmlformats.org/officeDocument/2006/relationships/font" Target="fonts/font16.fntdata"/><Relationship Id="rId62" Type="http://schemas.openxmlformats.org/officeDocument/2006/relationships/font" Target="fonts/font2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3" Type="http://schemas.openxmlformats.org/officeDocument/2006/relationships/font" Target="fonts/font15.fntdata"/><Relationship Id="rId58" Type="http://schemas.openxmlformats.org/officeDocument/2006/relationships/font" Target="fonts/font20.fntdata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1.fntdata"/><Relationship Id="rId57" Type="http://schemas.openxmlformats.org/officeDocument/2006/relationships/font" Target="fonts/font19.fntdata"/><Relationship Id="rId61" Type="http://schemas.openxmlformats.org/officeDocument/2006/relationships/font" Target="fonts/font2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6.fntdata"/><Relationship Id="rId52" Type="http://schemas.openxmlformats.org/officeDocument/2006/relationships/font" Target="fonts/font14.fntdata"/><Relationship Id="rId60" Type="http://schemas.openxmlformats.org/officeDocument/2006/relationships/font" Target="fonts/font22.fntdata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5.fntdata"/><Relationship Id="rId48" Type="http://schemas.openxmlformats.org/officeDocument/2006/relationships/font" Target="fonts/font10.fntdata"/><Relationship Id="rId56" Type="http://schemas.openxmlformats.org/officeDocument/2006/relationships/font" Target="fonts/font18.fntdata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13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46" Type="http://schemas.openxmlformats.org/officeDocument/2006/relationships/font" Target="fonts/font8.fntdata"/><Relationship Id="rId59" Type="http://schemas.openxmlformats.org/officeDocument/2006/relationships/font" Target="fonts/font2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6286852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163734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163734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733121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535594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70521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958719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958719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723438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723438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747470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747470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747470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101632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101632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194021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194021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7083362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336901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3369011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2418125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2418125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176282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176282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8853170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8853170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8515352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8515352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8556399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gfb87c9a92b_0_10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6" name="Google Shape;486;gfb87c9a92b_0_10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91910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" name="Google Shape;163;p10"/>
          <p:cNvGrpSpPr/>
          <p:nvPr/>
        </p:nvGrpSpPr>
        <p:grpSpPr>
          <a:xfrm rot="10800000">
            <a:off x="-8" y="-2"/>
            <a:ext cx="2202830" cy="670795"/>
            <a:chOff x="5575242" y="4472723"/>
            <a:chExt cx="2202830" cy="670795"/>
          </a:xfrm>
        </p:grpSpPr>
        <p:sp>
          <p:nvSpPr>
            <p:cNvPr id="164" name="Google Shape;164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5" name="Google Shape;165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66" name="Google Shape;166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7" name="Google Shape;167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8" name="Google Shape;168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69" name="Google Shape;169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" name="Google Shape;170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1" name="Google Shape;171;p10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72" name="Google Shape;172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73" name="Google Shape;173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74" name="Google Shape;174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" name="Google Shape;175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6" name="Google Shape;176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77" name="Google Shape;177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" name="Google Shape;178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79" name="Google Shape;179;p10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▰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6" r:id="rId2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414766" y="2537785"/>
            <a:ext cx="1693738" cy="1690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1259632" y="1090750"/>
            <a:ext cx="5472608" cy="29211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Business and Market</a:t>
            </a:r>
            <a:r>
              <a:rPr lang="uz-Cyrl-U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z-Cyrl-U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z-Cyrl-U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Мавзу: </a:t>
            </a:r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Бизнес </a:t>
            </a:r>
            <a:r>
              <a:rPr lang="uz-Cyrl-U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 бозор</a:t>
            </a:r>
            <a:endParaRPr lang="uz-Cyrl-UZ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4572000" y="4659982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Bakhrom A. Kholbaev</a:t>
            </a:r>
            <a:r>
              <a:rPr lang="ru-RU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PhD</a:t>
            </a:r>
            <a:endParaRPr lang="ru-RU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4373691"/>
            <a:ext cx="4067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Course: Entrepreneurship &amp; SBM</a:t>
            </a:r>
          </a:p>
          <a:p>
            <a:r>
              <a:rPr lang="ru-RU" sz="1200" b="1" dirty="0" smtClean="0"/>
              <a:t>Фан: </a:t>
            </a:r>
            <a:r>
              <a:rPr lang="uz-Cyrl-UZ" sz="1200" b="1" dirty="0" smtClean="0"/>
              <a:t>Тадбиркорлик ва кичик бизнес бошқаруви</a:t>
            </a:r>
          </a:p>
          <a:p>
            <a:pPr algn="ctr"/>
            <a:endParaRPr lang="en-US" sz="1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316416" y="309885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L-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70764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427167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Сиз бизнес учун ажойиб ғояни ўйлаб топдингиз дейлик. . . лекин сиз ҳали бошлашга тайёр эмассиз.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Олдинга боришдан олдин, кейинги қадам бу сизнинг бозорингизни аниқлашдир.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Махсулотингизни сотишингиз мумкин бўлган 2та асосий бозор мавжуд: </a:t>
            </a:r>
          </a:p>
          <a:p>
            <a:pPr marL="541338" indent="-277813" algn="just">
              <a:buFont typeface="+mj-lt"/>
              <a:buAutoNum type="arabicPeriod"/>
            </a:pPr>
            <a:r>
              <a:rPr lang="uz-Cyrl-UZ" sz="2200" dirty="0" smtClean="0"/>
              <a:t>алоҳида истеъмолчилар </a:t>
            </a:r>
          </a:p>
          <a:p>
            <a:pPr marL="541338" indent="-277813" algn="just">
              <a:buFont typeface="+mj-lt"/>
              <a:buAutoNum type="arabicPeriod"/>
            </a:pPr>
            <a:r>
              <a:rPr lang="uz-Cyrl-UZ" sz="2200" dirty="0" smtClean="0"/>
              <a:t>бизнес ташкилотлар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B850A12-8C05-0A49-14E0-4F5D83EBF136}"/>
              </a:ext>
            </a:extLst>
          </p:cNvPr>
          <p:cNvSpPr txBox="1"/>
          <p:nvPr/>
        </p:nvSpPr>
        <p:spPr>
          <a:xfrm>
            <a:off x="2915816" y="366457"/>
            <a:ext cx="33123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Бозорни аниқлаш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4449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193720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Агар сиз чакана савдо дўконидан аёллар кийимларини сотаётган бўлсангиз, сизнинг мақсадли бозорингиз истеъмолчилардир;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/>
              <a:t>А</a:t>
            </a:r>
            <a:r>
              <a:rPr lang="uz-Cyrl-UZ" sz="2200" dirty="0" smtClean="0"/>
              <a:t>гар сиз офис материалларини сотаётган бўлсангиз, мақсадли бозорингиз корхоналардир (бу “</a:t>
            </a:r>
            <a:r>
              <a:rPr lang="en-US" sz="2200" dirty="0" smtClean="0"/>
              <a:t>B</a:t>
            </a:r>
            <a:r>
              <a:rPr lang="uz-Cyrl-UZ" sz="2200" dirty="0" smtClean="0"/>
              <a:t>2</a:t>
            </a:r>
            <a:r>
              <a:rPr lang="en-US" sz="2200" dirty="0" smtClean="0"/>
              <a:t>B</a:t>
            </a:r>
            <a:r>
              <a:rPr lang="uz-Cyrl-UZ" sz="2200" dirty="0" smtClean="0"/>
              <a:t>" савдоси деб аталади).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Баъзи ҳолларда, масалан, агар сиз босмахона билан шуғуллансангиз, сиз ҳам бизнес, ҳам индивидуал истеъмолчилар учун сотаётган бўлишингиз мумкин.</a:t>
            </a:r>
            <a:endParaRPr lang="uz-Cyrl-UZ" sz="22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2519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167006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Ҳеч қандай бизнес, айниқса кичик бизнес, ҳамма учун ҳамма нарса таклиф қилиши мумкин эмас.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Мақсадли бозорингизни қанчалик тор аниқласангиз, шунча яхши бўлади. </a:t>
            </a:r>
          </a:p>
          <a:p>
            <a:pPr marL="3233738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Бу жараён жой яратиш(ниша) сифатида танилган ва ҳатто энг йирик компаниялар учун муваффақият калитидир.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Рыночная ниша: что это, виды и примеры рыночных ниш | Calltouch.Блог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70558"/>
            <a:ext cx="3572285" cy="2593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067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167006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Кўпчилик бозорда ўз ўрнини топиш ҳақида гўёки беркитилган тайёр нарса каби гапиришади. </a:t>
            </a:r>
          </a:p>
          <a:p>
            <a:pPr algn="just"/>
            <a:endParaRPr lang="uz-Cyrl-UZ" sz="2200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Яхши ўринлар шунчаки топилмайди; улар жуда эҳтиёткорлик билан ишлаб чиқилган бўлиши керак.</a:t>
            </a:r>
          </a:p>
          <a:p>
            <a:pPr algn="just"/>
            <a:endParaRPr lang="uz-Cyrl-UZ" sz="2200" dirty="0" smtClean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Кўпгина тадбиркорлар ўз ўрнини яратиш ўрнига бирданига кўп нарса билан шуғулланишади ва барчасида муваффақиёт қозонаман деб хато қилишади</a:t>
            </a:r>
            <a:r>
              <a:rPr lang="ru-RU" sz="2200" dirty="0" smtClean="0"/>
              <a:t>.</a:t>
            </a:r>
            <a:r>
              <a:rPr lang="en-US" sz="2200" dirty="0" smtClean="0"/>
              <a:t> </a:t>
            </a:r>
            <a:endParaRPr lang="en-US" sz="2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1696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83151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200" u="sng" dirty="0" smtClean="0"/>
              <a:t>Бозорда яхши жой яратиш 7 босқичли жараённи ўз ичига олади</a:t>
            </a:r>
            <a:r>
              <a:rPr lang="en-US" sz="2200" dirty="0" smtClean="0"/>
              <a:t>: </a:t>
            </a:r>
            <a:endParaRPr lang="ru-RU" sz="2200" dirty="0"/>
          </a:p>
          <a:p>
            <a:pPr algn="just"/>
            <a:endParaRPr lang="en-US" sz="2200" b="1" dirty="0">
              <a:solidFill>
                <a:srgbClr val="002060"/>
              </a:solidFill>
            </a:endParaRPr>
          </a:p>
          <a:p>
            <a:pPr marL="342900" indent="-342900" algn="just">
              <a:buClr>
                <a:srgbClr val="002060"/>
              </a:buClr>
              <a:buAutoNum type="arabicPeriod"/>
            </a:pPr>
            <a:r>
              <a:rPr lang="uz-Cyrl-UZ" sz="2200" b="1" dirty="0" smtClean="0">
                <a:solidFill>
                  <a:srgbClr val="002060"/>
                </a:solidFill>
              </a:rPr>
              <a:t>Истаклар рўйхатини тузинг</a:t>
            </a:r>
            <a:r>
              <a:rPr lang="en-US" sz="2200" b="1" dirty="0" smtClean="0">
                <a:solidFill>
                  <a:srgbClr val="002060"/>
                </a:solidFill>
              </a:rPr>
              <a:t>.</a:t>
            </a:r>
            <a:endParaRPr lang="uz-Cyrl-UZ" sz="2200" b="1" dirty="0" smtClean="0">
              <a:solidFill>
                <a:srgbClr val="002060"/>
              </a:solidFill>
            </a:endParaRPr>
          </a:p>
          <a:p>
            <a:pPr algn="just">
              <a:buClr>
                <a:srgbClr val="002060"/>
              </a:buClr>
            </a:pPr>
            <a:r>
              <a:rPr lang="en-US" sz="2200" dirty="0" smtClean="0"/>
              <a:t> </a:t>
            </a:r>
            <a:endParaRPr lang="en-US" sz="2200" dirty="0"/>
          </a:p>
          <a:p>
            <a:pPr marL="361950" indent="-28575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Ким билан бизнес қилишни хоҳлайсиз? Иложи борича аниқроқ бўлинг: бизнесингиз харидор деб кўзлаган барча бизнес ёки мижозларнинг географик диапазони ва турларини аниқланг</a:t>
            </a:r>
            <a:r>
              <a:rPr lang="ru-RU" sz="2200" dirty="0" smtClean="0"/>
              <a:t>.</a:t>
            </a:r>
            <a:endParaRPr lang="ru-RU" sz="2200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5EE40E-3B73-A67E-FC5C-64C579CFD7DB}"/>
              </a:ext>
            </a:extLst>
          </p:cNvPr>
          <p:cNvSpPr txBox="1"/>
          <p:nvPr/>
        </p:nvSpPr>
        <p:spPr>
          <a:xfrm>
            <a:off x="2627784" y="237877"/>
            <a:ext cx="50405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Ўз ўрнини яратиш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1357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304637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en-US" sz="2200" dirty="0" smtClean="0"/>
              <a:t>A</a:t>
            </a:r>
            <a:r>
              <a:rPr lang="uz-Cyrl-UZ" sz="2200" dirty="0" smtClean="0"/>
              <a:t>гар сиз мижозингиз асл қиёфасини билмасангиз, у билан алоқа ўрнатолмайсиз. Сиз ҳамма билан иш қила олмаслигингизни тан олишингиз керак, акс ҳолда сиз ўзингизни чарчатиб, мижозларингизни чалкаштириб юборишингиз мумкин.</a:t>
            </a:r>
          </a:p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Бугунги кунда тенденция тор нишонларга қаратилган. Ўсмирлар етарли </a:t>
            </a:r>
            <a:r>
              <a:rPr lang="uz-Cyrl-UZ" sz="2200" dirty="0"/>
              <a:t>даражада </a:t>
            </a:r>
            <a:r>
              <a:rPr lang="uz-Cyrl-UZ" sz="2200" dirty="0" smtClean="0"/>
              <a:t>аниқ нишон эмас; ўзига хос хусусиятларга эга бўлган эркак, аёлни нишонга олиш керак. </a:t>
            </a:r>
            <a:endParaRPr lang="uz-Cyrl-UZ" sz="22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8610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878974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rgbClr val="002060"/>
              </a:buClr>
              <a:buFont typeface="+mj-lt"/>
              <a:buAutoNum type="arabicPeriod" startAt="2"/>
            </a:pPr>
            <a:r>
              <a:rPr lang="uz-Cyrl-UZ" sz="2200" b="1" dirty="0" smtClean="0">
                <a:solidFill>
                  <a:srgbClr val="002060"/>
                </a:solidFill>
              </a:rPr>
              <a:t>Диққат маркази</a:t>
            </a:r>
            <a:r>
              <a:rPr lang="en-US" sz="2200" b="1" dirty="0" smtClean="0">
                <a:solidFill>
                  <a:srgbClr val="002060"/>
                </a:solidFill>
              </a:rPr>
              <a:t>.</a:t>
            </a:r>
            <a:r>
              <a:rPr lang="en-US" sz="2200" dirty="0" smtClean="0"/>
              <a:t> </a:t>
            </a:r>
            <a:endParaRPr lang="en-US" sz="2200" dirty="0"/>
          </a:p>
          <a:p>
            <a:pPr algn="just"/>
            <a:endParaRPr lang="uz-Cyrl-UZ" sz="2200" dirty="0" smtClean="0"/>
          </a:p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Нимани сотмоқчи эканлигингизни аниқланг. </a:t>
            </a:r>
            <a:r>
              <a:rPr lang="uz-Cyrl-UZ" sz="2200" i="1" dirty="0" smtClean="0"/>
              <a:t>Бозор ўрни</a:t>
            </a:r>
            <a:r>
              <a:rPr lang="uz-Cyrl-UZ" sz="2200" dirty="0" smtClean="0"/>
              <a:t> билан </a:t>
            </a:r>
            <a:r>
              <a:rPr lang="uz-Cyrl-UZ" sz="2200" i="1" dirty="0" smtClean="0"/>
              <a:t>соҳа</a:t>
            </a:r>
            <a:r>
              <a:rPr lang="uz-Cyrl-UZ" sz="2200" dirty="0" smtClean="0"/>
              <a:t> битта нарса эмас. </a:t>
            </a:r>
          </a:p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Мисол учун, чакана кийим-кечак бизнеси бу жой эмас, балки соҳадир. </a:t>
            </a:r>
            <a:r>
              <a:rPr lang="en-US" sz="2200" dirty="0" smtClean="0"/>
              <a:t>A</a:t>
            </a:r>
            <a:r>
              <a:rPr lang="uz-Cyrl-UZ" sz="2200" dirty="0" smtClean="0"/>
              <a:t>ниқроқ жой “болалар спорт оёқ кийимлари" бўлиши мумкин.</a:t>
            </a:r>
          </a:p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Ўзингизнинг бозор ўрнингиз </a:t>
            </a:r>
            <a:r>
              <a:rPr lang="uz-Cyrl-UZ" sz="2200" dirty="0"/>
              <a:t>табиий равишда қизиқишларингиз ва тажрибангиздан келиб чиқиши керак</a:t>
            </a:r>
            <a:r>
              <a:rPr lang="ru-RU" sz="2200" dirty="0" smtClean="0"/>
              <a:t>.</a:t>
            </a:r>
            <a:endParaRPr lang="uz-Cyrl-UZ" sz="2200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09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347614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Ушбу фокуслаш жараёнини бошлаш учун сизга ёрдам бериш учун ушбу усуллардан фойдаланинг:</a:t>
            </a:r>
          </a:p>
          <a:p>
            <a:pPr marL="539750" indent="-274638" algn="just">
              <a:buFont typeface="Arial" panose="020B0604020202020204" pitchFamily="34" charset="0"/>
              <a:buChar char="•"/>
            </a:pPr>
            <a:r>
              <a:rPr lang="uz-Cyrl-UZ" sz="2200" dirty="0" smtClean="0"/>
              <a:t>Ўзингиз энг яхши қиладиган ишлар ва уларнинг ҳар бирида аниқ кўникмалар рўйхатини тузинг.</a:t>
            </a:r>
          </a:p>
          <a:p>
            <a:pPr marL="539750" indent="-274638" algn="just">
              <a:buFont typeface="Arial" panose="020B0604020202020204" pitchFamily="34" charset="0"/>
              <a:buChar char="•"/>
            </a:pPr>
            <a:r>
              <a:rPr lang="uz-Cyrl-UZ" sz="2200" dirty="0" smtClean="0"/>
              <a:t>Хаётингиздаги ютуқларингиз рўйхатини тузинг.</a:t>
            </a:r>
          </a:p>
          <a:p>
            <a:pPr marL="539750" indent="-274638" algn="just">
              <a:buFont typeface="Arial" panose="020B0604020202020204" pitchFamily="34" charset="0"/>
              <a:buChar char="•"/>
            </a:pPr>
            <a:r>
              <a:rPr lang="uz-Cyrl-UZ" sz="2200" dirty="0" smtClean="0"/>
              <a:t>Ҳаётда ўрганган энг муҳим сабоқларингизни аниқланг.</a:t>
            </a:r>
          </a:p>
          <a:p>
            <a:pPr marL="539750" indent="-274638" algn="just">
              <a:buFont typeface="Arial" panose="020B0604020202020204" pitchFamily="34" charset="0"/>
              <a:buChar char="•"/>
            </a:pPr>
            <a:r>
              <a:rPr lang="uz-Cyrl-UZ" sz="2200" dirty="0" smtClean="0"/>
              <a:t>Услубингизни ёки муаммоларни ҳал қилишда ёндашувингизни очиб берадиган шаблонни қидиринг</a:t>
            </a:r>
            <a:r>
              <a:rPr lang="ru-RU" sz="2200" dirty="0" smtClean="0"/>
              <a:t>.</a:t>
            </a:r>
            <a:r>
              <a:rPr lang="en-US" sz="2200" dirty="0" smtClean="0"/>
              <a:t> </a:t>
            </a:r>
            <a:endParaRPr lang="en-US" sz="2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6066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800581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rgbClr val="002060"/>
              </a:buClr>
              <a:buFont typeface="+mj-lt"/>
              <a:buAutoNum type="arabicPeriod" startAt="3"/>
            </a:pPr>
            <a:r>
              <a:rPr lang="uz-Cyrl-UZ" sz="2200" b="1" dirty="0" smtClean="0">
                <a:solidFill>
                  <a:srgbClr val="002060"/>
                </a:solidFill>
              </a:rPr>
              <a:t>Мижоз дунёқарашини ўрганинг</a:t>
            </a:r>
            <a:r>
              <a:rPr lang="en-US" sz="2200" b="1" dirty="0" smtClean="0">
                <a:solidFill>
                  <a:srgbClr val="002060"/>
                </a:solidFill>
              </a:rPr>
              <a:t>. </a:t>
            </a:r>
            <a:endParaRPr lang="en-US" sz="2200" b="1" dirty="0">
              <a:solidFill>
                <a:srgbClr val="002060"/>
              </a:solidFill>
            </a:endParaRPr>
          </a:p>
          <a:p>
            <a:pPr algn="just"/>
            <a:endParaRPr lang="uz-Cyrl-UZ" sz="2200" dirty="0" smtClean="0"/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Муваффақиятли</a:t>
            </a:r>
            <a:r>
              <a:rPr lang="ru-RU" sz="2200" dirty="0" smtClean="0"/>
              <a:t> </a:t>
            </a:r>
            <a:r>
              <a:rPr lang="ru-RU" sz="2200" dirty="0"/>
              <a:t>бизнес </a:t>
            </a:r>
            <a:r>
              <a:rPr lang="uz-Cyrl-UZ" sz="2200" dirty="0" smtClean="0"/>
              <a:t>олтин</a:t>
            </a:r>
            <a:r>
              <a:rPr lang="ru-RU" sz="2200" dirty="0" smtClean="0"/>
              <a:t> </a:t>
            </a:r>
            <a:r>
              <a:rPr lang="uz-Cyrl-UZ" sz="2200" dirty="0" smtClean="0"/>
              <a:t>қоидадан фойдаланади: “Ўзгалар ўзига нима хохласа, сиз ҳам шуни хохланг". Дунёга потенциал мижоз нуқтаи назаридан қарасангиз, унинг эҳтиёж ёки истакларини аниқлашингиз мумкин.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Бунинг энг яхши йўли - потенциал мижозлар билан суҳбатлашиш ва уларнинг асосий ташвишларини аниқлашдир</a:t>
            </a:r>
            <a:r>
              <a:rPr lang="ru-RU" sz="2200" dirty="0" smtClean="0"/>
              <a:t>.</a:t>
            </a:r>
            <a:endParaRPr lang="en-US" sz="2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 descr="Empathy Marketing: Connecting With Customers By Providing Value | CleverTa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6188" y="3579863"/>
            <a:ext cx="3714044" cy="1559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6713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234" end="3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charRg st="234" end="3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843558"/>
            <a:ext cx="8496944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rgbClr val="002060"/>
              </a:buClr>
              <a:buFont typeface="+mj-lt"/>
              <a:buAutoNum type="arabicPeriod" startAt="4"/>
            </a:pPr>
            <a:r>
              <a:rPr lang="uz-Cyrl-UZ" sz="2200" b="1" dirty="0" smtClean="0">
                <a:solidFill>
                  <a:srgbClr val="002060"/>
                </a:solidFill>
              </a:rPr>
              <a:t>Синтез</a:t>
            </a:r>
            <a:r>
              <a:rPr lang="en-US" sz="2200" b="1" dirty="0" smtClean="0">
                <a:solidFill>
                  <a:srgbClr val="002060"/>
                </a:solidFill>
              </a:rPr>
              <a:t>.</a:t>
            </a:r>
            <a:r>
              <a:rPr lang="en-US" sz="2200" dirty="0" smtClean="0"/>
              <a:t> </a:t>
            </a:r>
            <a:endParaRPr lang="en-US" sz="2200" dirty="0"/>
          </a:p>
          <a:p>
            <a:pPr algn="just"/>
            <a:endParaRPr lang="ru-RU" sz="1800" dirty="0" smtClean="0"/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Ушбу босқичда сизнинг бозор ўрнингиз шакиллана бошлайди, чунки сизнинг ғояларингиз ва мижознинг эҳтиёж-хохишлари бирлашиб янги нарсаларни яратишни бошлаган. 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Яхши бозор ўрни 5 та хусусиятга эга:</a:t>
            </a:r>
          </a:p>
          <a:p>
            <a:pPr marL="539750" indent="-180975" algn="just">
              <a:buFont typeface="Arial" panose="020B0604020202020204" pitchFamily="34" charset="0"/>
              <a:buChar char="•"/>
            </a:pPr>
            <a:r>
              <a:rPr lang="uz-Cyrl-UZ" sz="2000" dirty="0" smtClean="0"/>
              <a:t>У сизнинг узоқ муддатли қарашларингизга мос келади.</a:t>
            </a:r>
          </a:p>
          <a:p>
            <a:pPr marL="539750" indent="-180975" algn="just">
              <a:buFont typeface="Arial" panose="020B0604020202020204" pitchFamily="34" charset="0"/>
              <a:buChar char="•"/>
            </a:pPr>
            <a:r>
              <a:rPr lang="uz-Cyrl-UZ" sz="2000" dirty="0" smtClean="0"/>
              <a:t>Кимдир буни хоҳлайди, яъни мижозлар.</a:t>
            </a:r>
          </a:p>
          <a:p>
            <a:pPr marL="539750" indent="-180975" algn="just">
              <a:buFont typeface="Arial" panose="020B0604020202020204" pitchFamily="34" charset="0"/>
              <a:buChar char="•"/>
            </a:pPr>
            <a:r>
              <a:rPr lang="uz-Cyrl-UZ" sz="2000" dirty="0" smtClean="0"/>
              <a:t>У эхтиёткорлик билан режалаштирилган.</a:t>
            </a:r>
          </a:p>
          <a:p>
            <a:pPr marL="539750" indent="-180975" algn="just">
              <a:buFont typeface="Arial" panose="020B0604020202020204" pitchFamily="34" charset="0"/>
              <a:buChar char="•"/>
            </a:pPr>
            <a:r>
              <a:rPr lang="uz-Cyrl-UZ" sz="2000" dirty="0" smtClean="0"/>
              <a:t>У ўзига хос ва антиқа</a:t>
            </a:r>
            <a:r>
              <a:rPr lang="ru-RU" sz="2000" dirty="0" smtClean="0"/>
              <a:t>.</a:t>
            </a:r>
            <a:endParaRPr lang="ru-RU" sz="2000" dirty="0"/>
          </a:p>
          <a:p>
            <a:pPr marL="539750" indent="-180975" algn="just">
              <a:buFont typeface="Arial" panose="020B0604020202020204" pitchFamily="34" charset="0"/>
              <a:buChar char="•"/>
            </a:pPr>
            <a:r>
              <a:rPr lang="ru-RU" sz="2000" dirty="0"/>
              <a:t>У </a:t>
            </a:r>
            <a:r>
              <a:rPr lang="uz-Cyrl-UZ" sz="2000" dirty="0" smtClean="0"/>
              <a:t>ривожланади ва узоқ муддатли муваффақиятни таъминлайди</a:t>
            </a:r>
            <a:r>
              <a:rPr lang="ru-RU" sz="2000" dirty="0" smtClean="0"/>
              <a:t>.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8870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059582"/>
            <a:ext cx="80648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rgbClr val="002060"/>
              </a:buClr>
              <a:buFont typeface="+mj-lt"/>
              <a:buAutoNum type="arabicPeriod" startAt="5"/>
            </a:pPr>
            <a:r>
              <a:rPr lang="uz-Cyrl-UZ" sz="2200" b="1" dirty="0" smtClean="0">
                <a:solidFill>
                  <a:srgbClr val="002060"/>
                </a:solidFill>
              </a:rPr>
              <a:t>Баҳолаш</a:t>
            </a:r>
            <a:r>
              <a:rPr lang="en-US" sz="2200" b="1" dirty="0" smtClean="0">
                <a:solidFill>
                  <a:srgbClr val="002060"/>
                </a:solidFill>
              </a:rPr>
              <a:t>.</a:t>
            </a:r>
            <a:endParaRPr lang="uz-Cyrl-UZ" sz="2200" b="1" dirty="0" smtClean="0">
              <a:solidFill>
                <a:srgbClr val="002060"/>
              </a:solidFill>
            </a:endParaRPr>
          </a:p>
          <a:p>
            <a:pPr algn="just"/>
            <a:endParaRPr lang="en-US" sz="1800" b="1" dirty="0">
              <a:solidFill>
                <a:srgbClr val="002060"/>
              </a:solidFill>
            </a:endParaRP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/>
              <a:t>Э</a:t>
            </a:r>
            <a:r>
              <a:rPr lang="uz-Cyrl-UZ" sz="2200" dirty="0" smtClean="0"/>
              <a:t>нди сиз таклиф қилаётган маҳсулот ёки хизматни 4-босқичдаги 5 та хусусият бўйича баҳолаш вақти келди.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/>
              <a:t>Э</a:t>
            </a:r>
            <a:r>
              <a:rPr lang="uz-Cyrl-UZ" sz="2200" dirty="0" smtClean="0"/>
              <a:t>ҳтимол, сиз ўйлаган жой сиз кутганингиздан кўра кўпроқ иш ва харакатларни талаб қилар.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Бу юқоридаги хусусиятлардан бирига жавоб бермаслигини англатади - бу сизни хоҳлаганингизни таминламайди. Шундай қилиб, уни бекор қилинг ва кейинги ғояга ўтинг.</a:t>
            </a:r>
            <a:endParaRPr lang="uz-Cyrl-UZ" sz="2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7559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0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charRg st="10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charRg st="10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966663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rgbClr val="002060"/>
              </a:buClr>
              <a:buFont typeface="+mj-lt"/>
              <a:buAutoNum type="arabicPeriod" startAt="6"/>
            </a:pPr>
            <a:r>
              <a:rPr lang="uz-Cyrl-UZ" sz="2200" b="1" dirty="0" smtClean="0">
                <a:solidFill>
                  <a:srgbClr val="002060"/>
                </a:solidFill>
              </a:rPr>
              <a:t>Синов</a:t>
            </a:r>
            <a:r>
              <a:rPr lang="en-US" sz="2200" b="1" dirty="0" smtClean="0">
                <a:solidFill>
                  <a:srgbClr val="002060"/>
                </a:solidFill>
              </a:rPr>
              <a:t>.</a:t>
            </a:r>
            <a:r>
              <a:rPr lang="en-US" sz="2200" dirty="0" smtClean="0"/>
              <a:t> </a:t>
            </a:r>
            <a:endParaRPr lang="uz-Cyrl-UZ" sz="2200" dirty="0" smtClean="0"/>
          </a:p>
          <a:p>
            <a:pPr algn="just"/>
            <a:endParaRPr lang="en-US" sz="2200" dirty="0"/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Бозор ўрни ва маҳсулот ўртасида мослик юзага келган бўлса, энди уни синаб кўринг. Одамларга маҳсулот ёки хизматингизни сотиб олиш имкониятини беринг. 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Бу бепул мини-семинар ёки ахборот бюллетенингизнинг намунавий нусхаси каби намуналарни таклиф қилиш орқали амалга оширилиши мумкин</a:t>
            </a:r>
            <a:r>
              <a:rPr lang="ru-RU" sz="2200" dirty="0" smtClean="0"/>
              <a:t>.</a:t>
            </a:r>
            <a:r>
              <a:rPr lang="en-US" sz="2200" dirty="0" smtClean="0"/>
              <a:t> </a:t>
            </a:r>
            <a:endParaRPr lang="en-US" sz="2200" dirty="0"/>
          </a:p>
          <a:p>
            <a:pPr algn="just"/>
            <a:endParaRPr lang="en-US" sz="2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1349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14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9960" y="768643"/>
            <a:ext cx="8064896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rgbClr val="002060"/>
              </a:buClr>
              <a:buFont typeface="+mj-lt"/>
              <a:buAutoNum type="arabicPeriod" startAt="7"/>
            </a:pPr>
            <a:r>
              <a:rPr lang="uz-Cyrl-UZ" sz="2200" b="1" dirty="0" smtClean="0">
                <a:solidFill>
                  <a:srgbClr val="002060"/>
                </a:solidFill>
              </a:rPr>
              <a:t>Олға</a:t>
            </a:r>
            <a:r>
              <a:rPr lang="en-US" sz="2200" b="1" dirty="0" smtClean="0">
                <a:solidFill>
                  <a:srgbClr val="002060"/>
                </a:solidFill>
              </a:rPr>
              <a:t>!</a:t>
            </a:r>
            <a:endParaRPr lang="uz-Cyrl-UZ" sz="2200" b="1" dirty="0">
              <a:solidFill>
                <a:srgbClr val="002060"/>
              </a:solidFill>
            </a:endParaRPr>
          </a:p>
          <a:p>
            <a:pPr algn="just">
              <a:buClr>
                <a:srgbClr val="002060"/>
              </a:buClr>
            </a:pPr>
            <a:r>
              <a:rPr lang="en-US" sz="1800" b="1" dirty="0" smtClean="0">
                <a:solidFill>
                  <a:srgbClr val="002060"/>
                </a:solidFill>
              </a:rPr>
              <a:t> </a:t>
            </a:r>
            <a:endParaRPr lang="en-US" sz="1800" b="1" dirty="0">
              <a:solidFill>
                <a:srgbClr val="002060"/>
              </a:solidFill>
            </a:endParaRP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Сизнинг ғоянгизни амалга ошириш вақти келди. Кўпгина тадбиркорлар учун бу энг қийин босқич. </a:t>
            </a:r>
            <a:r>
              <a:rPr lang="en-US" sz="2200" dirty="0" smtClean="0"/>
              <a:t>A</a:t>
            </a:r>
            <a:r>
              <a:rPr lang="uz-Cyrl-UZ" sz="2200" dirty="0" smtClean="0"/>
              <a:t>ммо хавотирга ўрин йўқ. </a:t>
            </a:r>
          </a:p>
          <a:p>
            <a:pPr marL="3770313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Агар сиз уй вазифангизни тўлиқ бажарган бўлсангиз, бозорга кириш шунчаки таваккаллик эмас, балки ҳисоб-китоб қилинган риск бўлади.</a:t>
            </a:r>
            <a:endParaRPr lang="uz-Cyrl-UZ" sz="2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AutoShape 2" descr="Objectif images libres de droit, photos de Objectif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3" y="2499742"/>
            <a:ext cx="4081636" cy="2649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 rot="16200000">
            <a:off x="-838958" y="3369797"/>
            <a:ext cx="195555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sz="800" b="1" dirty="0" smtClean="0"/>
              <a:t>Манбаа: </a:t>
            </a:r>
            <a:r>
              <a:rPr lang="en-US" sz="800" b="1" dirty="0" smtClean="0"/>
              <a:t>https://depositphotos.com</a:t>
            </a:r>
            <a:endParaRPr lang="ru-RU" sz="800" b="1" dirty="0"/>
          </a:p>
        </p:txBody>
      </p:sp>
    </p:spTree>
    <p:extLst>
      <p:ext uri="{BB962C8B-B14F-4D97-AF65-F5344CB8AC3E}">
        <p14:creationId xmlns:p14="http://schemas.microsoft.com/office/powerpoint/2010/main" val="2592428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15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1182687"/>
            <a:ext cx="828092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Ўз жойингиз топилган ва бозорингиз томонидан яхши қабул қилингандан сўнг, сиз пассив бўлиб қолишингиз мумкин. Бу яхши эмас. Сиз ўсишни давом эттиришингиз керак.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Бу диққатингизни бутунлай ўзгартиради дегани эмас, балки уни атрофингиздаги муҳитга янада мослаштиришни англатади.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Ўз ўрнимни топдим деб ўйласангиз, ўзингизга </a:t>
            </a:r>
            <a:r>
              <a:rPr lang="uz-Cyrl-UZ" sz="2200" dirty="0"/>
              <a:t>ҳар олти ойда бир </a:t>
            </a:r>
            <a:r>
              <a:rPr lang="uz-Cyrl-UZ" sz="2200" dirty="0" smtClean="0"/>
              <a:t>марта қуйидаги саволларни беринг ва ўз жойингиз ҳали ҳам мақсадга мувофиқ эканлигига ишонч ҳосил қилинг: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5EE40E-3B73-A67E-FC5C-64C579CFD7DB}"/>
              </a:ext>
            </a:extLst>
          </p:cNvPr>
          <p:cNvSpPr txBox="1"/>
          <p:nvPr/>
        </p:nvSpPr>
        <p:spPr>
          <a:xfrm>
            <a:off x="2627784" y="237877"/>
            <a:ext cx="50405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Диққат!!!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330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16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83568" y="1182687"/>
            <a:ext cx="799288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Сизнинг мақсадли мижозларингиз кимлар?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Сизнинг мақсадли мижозларингиз кимлар эмас?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Агар баъзи </a:t>
            </a:r>
            <a:r>
              <a:rPr lang="uz-Cyrl-UZ" sz="2200" dirty="0"/>
              <a:t>бизнес </a:t>
            </a:r>
            <a:r>
              <a:rPr lang="uz-Cyrl-UZ" sz="2200" dirty="0" smtClean="0"/>
              <a:t>турлари сизнинг нишангиздан ташқарида бўлса, уларни рад қила оласизми?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Мижозлар сизни нимага лойиқ деб ўйлашади?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Сизнинг жойингиз доимий эволюция ҳолатидами?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Сизнинг жойингиз бўлажак мижозларга нимани таклиф қилади?</a:t>
            </a:r>
            <a:endParaRPr lang="uz-Cyrl-UZ" sz="2200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5EE40E-3B73-A67E-FC5C-64C579CFD7DB}"/>
              </a:ext>
            </a:extLst>
          </p:cNvPr>
          <p:cNvSpPr txBox="1"/>
          <p:nvPr/>
        </p:nvSpPr>
        <p:spPr>
          <a:xfrm>
            <a:off x="2627784" y="237877"/>
            <a:ext cx="201622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Саволлар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7398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17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15787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/>
              <a:t>Сизнинг жойингизга бўлган эҳтиёжни тўғри бозорга самарали етказадиган режа ва етказиб бериш тизими борми?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/>
              <a:t>Ўз жойингизнинг ҳаёт айланишини ишонч билан башорат қила оласизми?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/>
              <a:t>Қандай қилиб сизнинг жойингизни фойда марказлари сифатида ишлайдиган турли хил маҳсулот ёки хизматларга кенгайтириш мумкин?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1315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18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384196"/>
            <a:ext cx="806489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/>
              <a:t>Ўз жойингизга нисбатан эҳтирос ва йўналтирилган энергия ҳисси борми?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/>
              <a:t>Сизнинг жойингиз ўзингизни қулай ва табиий ҳис қилишга имкон беряпдими?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/>
              <a:t>Ўз жойингиз сизнинг ўз бизнес мақсадларингизга эришишга қандай ҳисса қўшади?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2372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19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2843808" y="1693713"/>
            <a:ext cx="590465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363" indent="-34290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Бозорда ўз жойини яратиш бизнесда бўлиш ва бизнесда бўлмаслик ўртасидаги фарқни билдиради.</a:t>
            </a:r>
          </a:p>
          <a:p>
            <a:pPr marL="360363" indent="-34290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Бу омон қолиш ва гуллаб-яшнаш ўртасидаги, шунчаки қилаётган ишингизни ёқтириш ва муваффақият қувончи ўртасидаги фарқ билан турдош.</a:t>
            </a:r>
            <a:endParaRPr lang="uz-Cyrl-UZ" sz="2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 descr="Différence entre les ampoules E14 et E27, colorimétrie, puissance : on vous  éclaire ! - Abat-jour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47613" y="1147614"/>
            <a:ext cx="5139033" cy="2843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27584" y="4891281"/>
            <a:ext cx="201622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sz="800" b="1" dirty="0" smtClean="0"/>
              <a:t>Манбаа: </a:t>
            </a:r>
            <a:r>
              <a:rPr lang="en-US" sz="800" b="1" dirty="0" smtClean="0"/>
              <a:t>https://depositphotos.com</a:t>
            </a:r>
            <a:endParaRPr lang="ru-RU" sz="800" b="1" dirty="0"/>
          </a:p>
        </p:txBody>
      </p:sp>
    </p:spTree>
    <p:extLst>
      <p:ext uri="{BB962C8B-B14F-4D97-AF65-F5344CB8AC3E}">
        <p14:creationId xmlns:p14="http://schemas.microsoft.com/office/powerpoint/2010/main" val="2330059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20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43662"/>
            <a:ext cx="806489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Бизнес учун жойни яратганингиздан сўнг, сиз </a:t>
            </a:r>
            <a:r>
              <a:rPr lang="uz-Cyrl-UZ" sz="2200" b="1" dirty="0" smtClean="0">
                <a:solidFill>
                  <a:srgbClr val="C00000"/>
                </a:solidFill>
              </a:rPr>
              <a:t>миссия баёнотини</a:t>
            </a:r>
            <a:r>
              <a:rPr lang="uz-Cyrl-UZ" sz="2200" dirty="0" smtClean="0"/>
              <a:t> яратишингиз керак.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Сизнинг бизнес-режангиз каби муҳим бўлиши мумкин бўлган асосий восита, </a:t>
            </a:r>
            <a:r>
              <a:rPr lang="uz-Cyrl-UZ" sz="2200" b="1" dirty="0" smtClean="0">
                <a:solidFill>
                  <a:srgbClr val="C00000"/>
                </a:solidFill>
              </a:rPr>
              <a:t>миссия баёноти</a:t>
            </a:r>
            <a:r>
              <a:rPr lang="uz-Cyrl-UZ" sz="2200" dirty="0" smtClean="0"/>
              <a:t> бир нечта қисқа жумлаларда бизнесингиз мақсадларининг моҳиятини ва улар асосидаги фалсафаларни қамраб олади.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Худди шундай муҳим, </a:t>
            </a:r>
            <a:r>
              <a:rPr lang="uz-Cyrl-UZ" sz="2200" b="1" dirty="0" smtClean="0">
                <a:solidFill>
                  <a:srgbClr val="C00000"/>
                </a:solidFill>
              </a:rPr>
              <a:t>миссия баёноти</a:t>
            </a:r>
            <a:r>
              <a:rPr lang="uz-Cyrl-UZ" sz="2200" dirty="0" smtClean="0"/>
              <a:t> сизнинг мижозларингиз, ходимларингиз, етказиб берувчиларингиз ва ҳамжамият учун бизнесингиз нима ҳақида эканлигини кўрсатади.</a:t>
            </a:r>
            <a:r>
              <a:rPr lang="en-US" sz="1800" dirty="0" smtClean="0"/>
              <a:t> </a:t>
            </a:r>
            <a:endParaRPr lang="en-US" sz="1800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BD586637-12E2-C7B3-CD85-3EF17DE41CDF}"/>
              </a:ext>
            </a:extLst>
          </p:cNvPr>
          <p:cNvSpPr txBox="1"/>
          <p:nvPr/>
        </p:nvSpPr>
        <p:spPr>
          <a:xfrm>
            <a:off x="2627784" y="237877"/>
            <a:ext cx="50405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Бизнес миссияси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9498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21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43662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b="1" dirty="0" smtClean="0">
                <a:solidFill>
                  <a:srgbClr val="C00000"/>
                </a:solidFill>
              </a:rPr>
              <a:t>Миссия баёноти</a:t>
            </a:r>
            <a:r>
              <a:rPr lang="uz-Cyrl-UZ" sz="2200" dirty="0" smtClean="0"/>
              <a:t> бизнесингизнинг барча жабҳаларини акс эттиради:</a:t>
            </a:r>
          </a:p>
          <a:p>
            <a:pPr marL="53975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сиз таклиф қилаётган маҳсулотларнинг ассортименти ва табиати</a:t>
            </a:r>
          </a:p>
          <a:p>
            <a:pPr marL="53975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нарх, сифат, хизмат кўрсатиш, бозордаги ўрин</a:t>
            </a:r>
          </a:p>
          <a:p>
            <a:pPr marL="53975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ўсиш потенциали, технологиядан фойдаланиш</a:t>
            </a:r>
          </a:p>
          <a:p>
            <a:pPr marL="53975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мижозлар, ходимлар, етказиб берувчилар, рақобатчилар ва жамият билан муносабатларингиз</a:t>
            </a:r>
            <a:r>
              <a:rPr lang="ru-RU" sz="1800" dirty="0" smtClean="0"/>
              <a:t>.</a:t>
            </a:r>
            <a:r>
              <a:rPr lang="en-US" sz="1800" dirty="0" smtClean="0"/>
              <a:t> </a:t>
            </a:r>
            <a:endParaRPr lang="en-US" sz="18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2917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22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61665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b="1" dirty="0" smtClean="0">
                <a:solidFill>
                  <a:srgbClr val="C00000"/>
                </a:solidFill>
              </a:rPr>
              <a:t>Миссия баёноти</a:t>
            </a:r>
            <a:r>
              <a:rPr lang="uz-Cyrl-UZ" sz="2200" dirty="0" smtClean="0"/>
              <a:t> қайси бизнесда эканлигингиз ва мақсадларингизни аниқлашга ёрдам беради.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Сизнинг миссия баёнотингиз бизнесингизнинг махсус жойини акс эттириши керак.</a:t>
            </a:r>
          </a:p>
          <a:p>
            <a:pPr marL="4130675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Ёдда тутиш керакки, бошқа компанияларнинг </a:t>
            </a:r>
            <a:r>
              <a:rPr lang="uz-Cyrl-UZ" sz="2200" b="1" dirty="0" smtClean="0">
                <a:solidFill>
                  <a:srgbClr val="C00000"/>
                </a:solidFill>
              </a:rPr>
              <a:t>миссия баёнот</a:t>
            </a:r>
            <a:r>
              <a:rPr lang="uz-Cyrl-UZ" sz="2200" dirty="0" smtClean="0"/>
              <a:t>ларини ўрганиш сизнинг ижодингизни кучайтириши мумкин.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15766"/>
            <a:ext cx="4315972" cy="2427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1884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23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699542"/>
            <a:ext cx="8064896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b="1" dirty="0" smtClean="0">
                <a:solidFill>
                  <a:srgbClr val="C00000"/>
                </a:solidFill>
              </a:rPr>
              <a:t>Миссия баёноти</a:t>
            </a:r>
            <a:r>
              <a:rPr lang="uz-Cyrl-UZ" sz="2200" dirty="0" smtClean="0"/>
              <a:t> намунаси:</a:t>
            </a:r>
          </a:p>
          <a:p>
            <a:pPr algn="just"/>
            <a:endParaRPr lang="uz-Cyrl-UZ" sz="2000" i="1" dirty="0" smtClean="0"/>
          </a:p>
          <a:p>
            <a:pPr algn="just"/>
            <a:r>
              <a:rPr lang="uz-Cyrl-UZ" sz="2000" i="1" dirty="0" smtClean="0"/>
              <a:t>“</a:t>
            </a:r>
            <a:r>
              <a:rPr lang="en-US" sz="2000" i="1" dirty="0" smtClean="0"/>
              <a:t>AAA Inc. </a:t>
            </a:r>
            <a:r>
              <a:rPr lang="en-US" sz="2000" i="1" dirty="0"/>
              <a:t>- </a:t>
            </a:r>
            <a:r>
              <a:rPr lang="uz-Cyrl-UZ" sz="2000" i="1" dirty="0" smtClean="0"/>
              <a:t>бу фақат табиий ингредиентлардан фойдаланган ҳолда юқори сифатли, ўртача нархдаги, баъзан ғайриоддий озиқ-овқатларни таклиф қилишга қаратилган серҳосил, табиий озиқ-овқат маҳсулотлари ва хизмат кўрсатиш компанияси. Биз ўзимизни мижозларимиз, ходимларимиз, ҳамжамиятимиз ва атроф-муҳитимиз билан ҳамкор сифатида кўрамиз. Биз жануби-ғарбий ва ўрта-ер таомларига доимий қизиқишдан фойдаланган ҳолда минтақавий тан олинган бренд номига айланишни мақсад қилганмиз. Бизнинг мақсадимиз - ўртача ўсиш, йиллик рентабеллик ва ижобий туйғуни сақлаб қолишдир.”</a:t>
            </a:r>
            <a:r>
              <a:rPr lang="en-US" sz="2000" i="1" dirty="0" smtClean="0"/>
              <a:t> </a:t>
            </a:r>
            <a:endParaRPr lang="en-US" sz="2000" i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0557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24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757029"/>
            <a:ext cx="8064896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Яна бир намуна</a:t>
            </a:r>
            <a:r>
              <a:rPr lang="ru-RU" sz="2200" dirty="0" smtClean="0"/>
              <a:t>:</a:t>
            </a:r>
            <a:endParaRPr lang="ru-RU" sz="2200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sz="2200" dirty="0" smtClean="0"/>
          </a:p>
          <a:p>
            <a:pPr algn="just"/>
            <a:r>
              <a:rPr lang="ru-RU" sz="2000" dirty="0" smtClean="0"/>
              <a:t>“</a:t>
            </a:r>
            <a:r>
              <a:rPr lang="en-US" sz="2000" i="1" dirty="0" smtClean="0"/>
              <a:t>ABC Enterprises </a:t>
            </a:r>
            <a:r>
              <a:rPr lang="uz-Cyrl-UZ" sz="2000" i="1" dirty="0" smtClean="0"/>
              <a:t>- инсон салоҳиятини ривожлантиришга қаратилган компания. Бизнинг вазифамиз одамларга инновацион ечимларни яратиш ва ҳаётларини яхшилаш учун онгли равишда танлашда ёрдам беришдир. Биз бошқаларни шахсий ва профессионал муваффақиятга </a:t>
            </a:r>
            <a:r>
              <a:rPr lang="uz-Cyrl-UZ" sz="2000" i="1" dirty="0"/>
              <a:t>э</a:t>
            </a:r>
            <a:r>
              <a:rPr lang="uz-Cyrl-UZ" sz="2000" i="1" dirty="0" smtClean="0"/>
              <a:t>ришишга ундаймиз ва рағбатлантирамиз. Бизнинг шиоримиз: Биз ҳар биримиздаги энг яхши нарсалар барчамизни биргаликда бойитишига ишонамиз</a:t>
            </a:r>
            <a:r>
              <a:rPr lang="uz-Cyrl-UZ" sz="2000" dirty="0" smtClean="0"/>
              <a:t>”.</a:t>
            </a:r>
            <a:endParaRPr lang="uz-Cyrl-UZ" sz="2000" i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9136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25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137969"/>
            <a:ext cx="806489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200" dirty="0" smtClean="0"/>
              <a:t>Бизнесингизнинг барча асосий элементларини ўз ичига олган баёнот яратиш учун тўғри саволлардан бошланг. </a:t>
            </a:r>
          </a:p>
          <a:p>
            <a:pPr algn="just"/>
            <a:r>
              <a:rPr lang="uz-Cyrl-UZ" sz="2200" dirty="0" smtClean="0"/>
              <a:t>Энг муҳим савол - қайси бизнес билан шуғулланасиз? </a:t>
            </a:r>
          </a:p>
          <a:p>
            <a:pPr algn="just"/>
            <a:r>
              <a:rPr lang="uz-Cyrl-UZ" sz="2200" dirty="0" smtClean="0"/>
              <a:t>Қуйидаги 10 та саволга жавоб бериш сизнинг бизнесингиз миссиясининг тасаввурини яратишга ёрдам беради:</a:t>
            </a:r>
          </a:p>
          <a:p>
            <a:pPr algn="just"/>
            <a:endParaRPr lang="uz-Cyrl-UZ" sz="2200" dirty="0" smtClean="0"/>
          </a:p>
          <a:p>
            <a:pPr marL="342900" indent="-342900" algn="just">
              <a:buClr>
                <a:srgbClr val="002060"/>
              </a:buClr>
              <a:buFont typeface="+mj-lt"/>
              <a:buAutoNum type="arabicPeriod"/>
            </a:pPr>
            <a:r>
              <a:rPr lang="uz-Cyrl-UZ" sz="2200" b="1" dirty="0" smtClean="0">
                <a:solidFill>
                  <a:srgbClr val="002060"/>
                </a:solidFill>
              </a:rPr>
              <a:t>Нега бизнесдасиз?</a:t>
            </a:r>
            <a:r>
              <a:rPr lang="uz-Cyrl-UZ" sz="1800" b="1" dirty="0" smtClean="0">
                <a:solidFill>
                  <a:srgbClr val="002060"/>
                </a:solidFill>
              </a:rPr>
              <a:t> </a:t>
            </a:r>
            <a:r>
              <a:rPr lang="uz-Cyrl-UZ" sz="2200" dirty="0" smtClean="0"/>
              <a:t>Ўзингиз, оилангиз ва мижозларингиз учун нимани хоҳлайсиз? Сизнинг бизнес бошлаш қарорингизга туртки берган учқун ҳақида ўйлаб кўринг. Уни нима доимий равишда ёндириб туради?</a:t>
            </a:r>
            <a:endParaRPr lang="uz-Cyrl-UZ" sz="2200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3D20FF22-C4A5-68BD-1FCD-6B7AC45B90CD}"/>
              </a:ext>
            </a:extLst>
          </p:cNvPr>
          <p:cNvSpPr txBox="1"/>
          <p:nvPr/>
        </p:nvSpPr>
        <p:spPr>
          <a:xfrm>
            <a:off x="2627784" y="237877"/>
            <a:ext cx="50405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Тўғри саволлар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2241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26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83151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71475" indent="-371475" algn="just">
              <a:buClr>
                <a:srgbClr val="002060"/>
              </a:buClr>
              <a:buFont typeface="+mj-lt"/>
              <a:buAutoNum type="arabicPeriod" startAt="2"/>
            </a:pPr>
            <a:r>
              <a:rPr lang="uz-Cyrl-UZ" sz="2200" b="1" dirty="0">
                <a:solidFill>
                  <a:srgbClr val="002060"/>
                </a:solidFill>
              </a:rPr>
              <a:t>Сизнинг мижозларингиз кимлар? </a:t>
            </a:r>
            <a:r>
              <a:rPr lang="uz-Cyrl-UZ" sz="2200" dirty="0"/>
              <a:t>Улар учун ҳаётларини бойитадиган ва муваффақиятларига ҳисса қўшадиган нима қила оласиз - ҳозир ва келажакда?</a:t>
            </a:r>
          </a:p>
          <a:p>
            <a:pPr marL="342900" indent="-342900" algn="just">
              <a:buClr>
                <a:srgbClr val="002060"/>
              </a:buClr>
              <a:buFont typeface="+mj-lt"/>
              <a:buAutoNum type="arabicPeriod" startAt="2"/>
            </a:pPr>
            <a:endParaRPr lang="uz-Cyrl-UZ" sz="2200" b="1" dirty="0" smtClean="0">
              <a:solidFill>
                <a:srgbClr val="002060"/>
              </a:solidFill>
            </a:endParaRPr>
          </a:p>
          <a:p>
            <a:pPr marL="342900" indent="-342900" algn="just">
              <a:buClr>
                <a:srgbClr val="002060"/>
              </a:buClr>
              <a:buFont typeface="+mj-lt"/>
              <a:buAutoNum type="arabicPeriod" startAt="2"/>
            </a:pPr>
            <a:r>
              <a:rPr lang="uz-Cyrl-UZ" sz="2200" b="1" dirty="0" smtClean="0">
                <a:solidFill>
                  <a:srgbClr val="002060"/>
                </a:solidFill>
              </a:rPr>
              <a:t>Бизнесингизга </a:t>
            </a:r>
            <a:r>
              <a:rPr lang="uz-Cyrl-UZ" sz="2200" b="1" dirty="0">
                <a:solidFill>
                  <a:srgbClr val="002060"/>
                </a:solidFill>
              </a:rPr>
              <a:t>қандай </a:t>
            </a:r>
            <a:r>
              <a:rPr lang="uz-Cyrl-UZ" sz="2200" b="1" dirty="0" smtClean="0">
                <a:solidFill>
                  <a:srgbClr val="002060"/>
                </a:solidFill>
              </a:rPr>
              <a:t>имидж яратмоқчисиз? </a:t>
            </a:r>
            <a:r>
              <a:rPr lang="uz-Cyrl-UZ" sz="2200" dirty="0"/>
              <a:t>Мижозлар, етказиб берувчилар, ходимлар ва жамоатчилик сизнинг компаниянгиз ҳақида </a:t>
            </a:r>
            <a:r>
              <a:rPr lang="uz-Cyrl-UZ" sz="2200" dirty="0" smtClean="0"/>
              <a:t>қандай тасаввурга эга бўлади? Имиджни қандай </a:t>
            </a:r>
            <a:r>
              <a:rPr lang="uz-Cyrl-UZ" sz="2200" dirty="0"/>
              <a:t>яратасиз?</a:t>
            </a:r>
            <a:r>
              <a:rPr lang="en-US" sz="2200" dirty="0"/>
              <a:t> 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6324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27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09977"/>
            <a:ext cx="806489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rgbClr val="002060"/>
              </a:buClr>
              <a:buFont typeface="+mj-lt"/>
              <a:buAutoNum type="arabicPeriod" startAt="4"/>
            </a:pPr>
            <a:r>
              <a:rPr lang="uz-Cyrl-UZ" sz="2200" b="1" dirty="0" smtClean="0">
                <a:solidFill>
                  <a:srgbClr val="002060"/>
                </a:solidFill>
              </a:rPr>
              <a:t>Маҳсулот ва хизматларингизнинг табиати қандай? </a:t>
            </a:r>
            <a:r>
              <a:rPr lang="uz-Cyrl-UZ" sz="2200" dirty="0"/>
              <a:t>Нарх ва сифатни қандай омиллар белгилайди? </a:t>
            </a:r>
            <a:r>
              <a:rPr lang="uz-Cyrl-UZ" sz="2200" dirty="0"/>
              <a:t>Булар сизнинг бизнесингизнинг </a:t>
            </a:r>
            <a:r>
              <a:rPr lang="uz-Cyrl-UZ" sz="2200" dirty="0" smtClean="0"/>
              <a:t>билан </a:t>
            </a:r>
            <a:r>
              <a:rPr lang="uz-Cyrl-UZ" sz="2200" dirty="0"/>
              <a:t>қандай </a:t>
            </a:r>
            <a:r>
              <a:rPr lang="uz-Cyrl-UZ" sz="2200" dirty="0" smtClean="0"/>
              <a:t>боғлиқ? </a:t>
            </a:r>
            <a:r>
              <a:rPr lang="uz-Cyrl-UZ" sz="2200" dirty="0"/>
              <a:t>Буларнинг барчаси вақт ўтиши билан қандай ўзгаради?</a:t>
            </a:r>
          </a:p>
          <a:p>
            <a:pPr marL="342900" indent="-342900" algn="just">
              <a:buClr>
                <a:srgbClr val="002060"/>
              </a:buClr>
              <a:buFont typeface="+mj-lt"/>
              <a:buAutoNum type="arabicPeriod" startAt="4"/>
            </a:pPr>
            <a:endParaRPr lang="uz-Cyrl-UZ" sz="2200" b="1" dirty="0" smtClean="0">
              <a:solidFill>
                <a:srgbClr val="002060"/>
              </a:solidFill>
            </a:endParaRPr>
          </a:p>
          <a:p>
            <a:pPr marL="342900" indent="-342900" algn="just">
              <a:buClr>
                <a:srgbClr val="002060"/>
              </a:buClr>
              <a:buFont typeface="+mj-lt"/>
              <a:buAutoNum type="arabicPeriod" startAt="4"/>
            </a:pPr>
            <a:r>
              <a:rPr lang="uz-Cyrl-UZ" sz="2200" b="1" dirty="0" smtClean="0">
                <a:solidFill>
                  <a:srgbClr val="002060"/>
                </a:solidFill>
              </a:rPr>
              <a:t>Қайси даражадаги хизмат кўрсатасиз?</a:t>
            </a:r>
            <a:r>
              <a:rPr lang="ru-RU" sz="2200" b="1" dirty="0" smtClean="0">
                <a:solidFill>
                  <a:srgbClr val="002060"/>
                </a:solidFill>
              </a:rPr>
              <a:t> </a:t>
            </a:r>
            <a:r>
              <a:rPr lang="en-US" sz="2200" dirty="0"/>
              <a:t>A</a:t>
            </a:r>
            <a:r>
              <a:rPr lang="uz-Cyrl-UZ" sz="2200" dirty="0"/>
              <a:t>ксарият </a:t>
            </a:r>
            <a:r>
              <a:rPr lang="uz-Cyrl-UZ" sz="2200" dirty="0" smtClean="0"/>
              <a:t>“энг зўр </a:t>
            </a:r>
            <a:r>
              <a:rPr lang="uz-Cyrl-UZ" sz="2200" dirty="0"/>
              <a:t>хизматни" таклиф </a:t>
            </a:r>
            <a:r>
              <a:rPr lang="uz-Cyrl-UZ" sz="2200" dirty="0" smtClean="0"/>
              <a:t>қилаётганига ишонади</a:t>
            </a:r>
            <a:r>
              <a:rPr lang="uz-Cyrl-UZ" sz="2200" dirty="0"/>
              <a:t>, аммо сизнинг мижозларингиз </a:t>
            </a:r>
            <a:r>
              <a:rPr lang="uz-Cyrl-UZ" sz="2200" dirty="0" smtClean="0"/>
              <a:t>бу билан розими</a:t>
            </a:r>
            <a:r>
              <a:rPr lang="uz-Cyrl-UZ" sz="2200" dirty="0"/>
              <a:t>? </a:t>
            </a:r>
            <a:r>
              <a:rPr lang="uz-Cyrl-UZ" sz="2200" dirty="0" smtClean="0"/>
              <a:t>Мавхумликдан қочинг; </a:t>
            </a:r>
            <a:r>
              <a:rPr lang="uz-Cyrl-UZ" sz="2200" dirty="0"/>
              <a:t>Сизнинг хизматингизни нима </a:t>
            </a:r>
            <a:r>
              <a:rPr lang="uz-Cyrl-UZ" sz="2200" dirty="0" smtClean="0"/>
              <a:t>антиқа </a:t>
            </a:r>
            <a:r>
              <a:rPr lang="uz-Cyrl-UZ" sz="2200" dirty="0"/>
              <a:t>қилишини аниқланг</a:t>
            </a:r>
            <a:r>
              <a:rPr lang="uz-Cyrl-UZ" sz="2200" dirty="0" smtClean="0"/>
              <a:t>.</a:t>
            </a:r>
            <a:endParaRPr lang="uz-Cyrl-UZ" sz="2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8060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28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304637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rgbClr val="002060"/>
              </a:buClr>
              <a:buFont typeface="+mj-lt"/>
              <a:buAutoNum type="arabicPeriod" startAt="6"/>
            </a:pPr>
            <a:r>
              <a:rPr lang="uz-Cyrl-UZ" sz="2200" b="1" dirty="0">
                <a:solidFill>
                  <a:srgbClr val="002060"/>
                </a:solidFill>
              </a:rPr>
              <a:t>Сиз ва </a:t>
            </a:r>
            <a:r>
              <a:rPr lang="uz-Cyrl-UZ" sz="2200" b="1" dirty="0" smtClean="0">
                <a:solidFill>
                  <a:srgbClr val="002060"/>
                </a:solidFill>
              </a:rPr>
              <a:t>ходимларингиз </a:t>
            </a:r>
            <a:r>
              <a:rPr lang="uz-Cyrl-UZ" sz="2200" b="1" dirty="0">
                <a:solidFill>
                  <a:srgbClr val="002060"/>
                </a:solidFill>
              </a:rPr>
              <a:t>қандай рол ўйнайди?</a:t>
            </a:r>
            <a:r>
              <a:rPr lang="ru-RU" sz="2200" b="1" dirty="0">
                <a:solidFill>
                  <a:srgbClr val="002060"/>
                </a:solidFill>
              </a:rPr>
              <a:t> </a:t>
            </a:r>
            <a:r>
              <a:rPr lang="en-US" sz="2200" dirty="0"/>
              <a:t>A</a:t>
            </a:r>
            <a:r>
              <a:rPr lang="uz-Cyrl-UZ" sz="2200" dirty="0"/>
              <a:t>қлли капитанлар ходимларни ташкиллаштирадиган, уларга </a:t>
            </a:r>
            <a:r>
              <a:rPr lang="uz-Cyrl-UZ" sz="2200" dirty="0" smtClean="0"/>
              <a:t>жалб қиладиган </a:t>
            </a:r>
            <a:r>
              <a:rPr lang="uz-Cyrl-UZ" sz="2200" dirty="0"/>
              <a:t>ва тан оладиган етакчилик услубини ишлаб чиқадилар.</a:t>
            </a:r>
          </a:p>
          <a:p>
            <a:pPr marL="342900" indent="-342900" algn="just">
              <a:buClr>
                <a:srgbClr val="002060"/>
              </a:buClr>
              <a:buFont typeface="+mj-lt"/>
              <a:buAutoNum type="arabicPeriod" startAt="6"/>
            </a:pPr>
            <a:endParaRPr lang="uz-Cyrl-UZ" sz="2200" b="1" dirty="0" smtClean="0">
              <a:solidFill>
                <a:srgbClr val="002060"/>
              </a:solidFill>
            </a:endParaRPr>
          </a:p>
          <a:p>
            <a:pPr marL="342900" indent="-342900" algn="just">
              <a:buClr>
                <a:srgbClr val="002060"/>
              </a:buClr>
              <a:buFont typeface="+mj-lt"/>
              <a:buAutoNum type="arabicPeriod" startAt="6"/>
            </a:pPr>
            <a:r>
              <a:rPr lang="uz-Cyrl-UZ" sz="2200" b="1" dirty="0" smtClean="0">
                <a:solidFill>
                  <a:srgbClr val="002060"/>
                </a:solidFill>
              </a:rPr>
              <a:t>Етказиб берувчилар билан қандай муносабатда бўласиз? </a:t>
            </a:r>
            <a:r>
              <a:rPr lang="uz-Cyrl-UZ" sz="2200" dirty="0"/>
              <a:t>Ҳар бир </a:t>
            </a:r>
            <a:r>
              <a:rPr lang="uz-Cyrl-UZ" sz="2200" dirty="0" smtClean="0"/>
              <a:t>бизнес </a:t>
            </a:r>
            <a:r>
              <a:rPr lang="uz-Cyrl-UZ" sz="2200" dirty="0"/>
              <a:t>ўз етказиб берувчилари билан ҳамкорлик қилади. Сиз муваффақиятга </a:t>
            </a:r>
            <a:r>
              <a:rPr lang="uz-Cyrl-UZ" sz="2200" dirty="0" smtClean="0"/>
              <a:t>эришсангиз</a:t>
            </a:r>
            <a:r>
              <a:rPr lang="uz-Cyrl-UZ" sz="2200" dirty="0"/>
              <a:t>, улар ҳам </a:t>
            </a:r>
            <a:r>
              <a:rPr lang="uz-Cyrl-UZ" sz="2200" dirty="0" smtClean="0"/>
              <a:t>муваффақиятга эришади.</a:t>
            </a:r>
            <a:endParaRPr lang="uz-Cyrl-UZ" sz="2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5636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29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93604"/>
            <a:ext cx="806489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71475" indent="-371475" algn="just">
              <a:buClr>
                <a:srgbClr val="002060"/>
              </a:buClr>
              <a:buFont typeface="+mj-lt"/>
              <a:buAutoNum type="arabicPeriod" startAt="8"/>
            </a:pPr>
            <a:r>
              <a:rPr lang="uz-Cyrl-UZ" sz="2200" b="1" dirty="0">
                <a:solidFill>
                  <a:srgbClr val="002060"/>
                </a:solidFill>
              </a:rPr>
              <a:t>Рақобатчилардан </a:t>
            </a:r>
            <a:r>
              <a:rPr lang="uz-Cyrl-UZ" sz="2200" b="1" dirty="0" smtClean="0">
                <a:solidFill>
                  <a:srgbClr val="002060"/>
                </a:solidFill>
              </a:rPr>
              <a:t>нима </a:t>
            </a:r>
            <a:r>
              <a:rPr lang="uz-Cyrl-UZ" sz="2200" b="1" dirty="0">
                <a:solidFill>
                  <a:srgbClr val="002060"/>
                </a:solidFill>
              </a:rPr>
              <a:t>билан фарқ қиласиз? </a:t>
            </a:r>
            <a:r>
              <a:rPr lang="uz-Cyrl-UZ" sz="2200" dirty="0"/>
              <a:t>Кўпгина тадбиркорлар ўз рақобатчилари билан бир хил </a:t>
            </a:r>
            <a:r>
              <a:rPr lang="uz-Cyrl-UZ" sz="2200" dirty="0" smtClean="0"/>
              <a:t>мақсадга </a:t>
            </a:r>
            <a:r>
              <a:rPr lang="uz-Cyrl-UZ" sz="2200" dirty="0"/>
              <a:t>интилишларини унутишади. Сиз рақобатчилардан яхшироқ, арзонроқ ёки тезроқ нима </a:t>
            </a:r>
            <a:r>
              <a:rPr lang="uz-Cyrl-UZ" sz="2200" dirty="0" smtClean="0"/>
              <a:t>қила оласиз? </a:t>
            </a:r>
            <a:r>
              <a:rPr lang="uz-Cyrl-UZ" sz="2200" dirty="0"/>
              <a:t>Рақобатчиларнинг заиф томонларини ўз фойдангизга қандай ишлатиш мумкин</a:t>
            </a:r>
            <a:r>
              <a:rPr lang="uz-Cyrl-UZ" sz="2200" dirty="0" smtClean="0"/>
              <a:t>?</a:t>
            </a:r>
            <a:endParaRPr lang="uz-Cyrl-UZ" sz="2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AutoShape 2" descr="178,765 Competitors Images, Stock Photos &amp; Vectors | Shutter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50"/>
          <a:stretch/>
        </p:blipFill>
        <p:spPr bwMode="auto">
          <a:xfrm>
            <a:off x="1115616" y="3428204"/>
            <a:ext cx="5832648" cy="1715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929274" y="3431291"/>
            <a:ext cx="201622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sz="800" b="1" dirty="0" smtClean="0"/>
              <a:t>Манбаа: </a:t>
            </a:r>
            <a:r>
              <a:rPr lang="en-US" sz="800" b="1" dirty="0" smtClean="0"/>
              <a:t>https://depositphotos.com</a:t>
            </a:r>
            <a:endParaRPr lang="ru-RU" sz="800" b="1" dirty="0"/>
          </a:p>
        </p:txBody>
      </p:sp>
    </p:spTree>
    <p:extLst>
      <p:ext uri="{BB962C8B-B14F-4D97-AF65-F5344CB8AC3E}">
        <p14:creationId xmlns:p14="http://schemas.microsoft.com/office/powerpoint/2010/main" val="1211104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30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93604"/>
            <a:ext cx="806489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71475" indent="-371475" algn="just">
              <a:buClr>
                <a:srgbClr val="002060"/>
              </a:buClr>
              <a:buFont typeface="+mj-lt"/>
              <a:buAutoNum type="arabicPeriod" startAt="9"/>
            </a:pPr>
            <a:r>
              <a:rPr lang="uz-Cyrl-UZ" sz="2200" b="1" dirty="0" smtClean="0">
                <a:solidFill>
                  <a:srgbClr val="002060"/>
                </a:solidFill>
              </a:rPr>
              <a:t>Мақсадларингизга эришиш </a:t>
            </a:r>
            <a:r>
              <a:rPr lang="uz-Cyrl-UZ" sz="2200" b="1" dirty="0">
                <a:solidFill>
                  <a:srgbClr val="002060"/>
                </a:solidFill>
              </a:rPr>
              <a:t>учун технология, капитал, </a:t>
            </a:r>
            <a:r>
              <a:rPr lang="uz-Cyrl-UZ" sz="2200" b="1" dirty="0" smtClean="0">
                <a:solidFill>
                  <a:srgbClr val="002060"/>
                </a:solidFill>
              </a:rPr>
              <a:t>жараён, маҳсулот </a:t>
            </a:r>
            <a:r>
              <a:rPr lang="uz-Cyrl-UZ" sz="2200" b="1" dirty="0">
                <a:solidFill>
                  <a:srgbClr val="002060"/>
                </a:solidFill>
              </a:rPr>
              <a:t>ва хизматлардан қандай фойдаланасиз? </a:t>
            </a:r>
            <a:r>
              <a:rPr lang="uz-Cyrl-UZ" sz="2200" dirty="0" smtClean="0"/>
              <a:t>Стратегия </a:t>
            </a:r>
            <a:r>
              <a:rPr lang="uz-Cyrl-UZ" sz="2200" dirty="0"/>
              <a:t>тавсифи </a:t>
            </a:r>
            <a:r>
              <a:rPr lang="uz-Cyrl-UZ" sz="2200" dirty="0" smtClean="0"/>
              <a:t>энергиянгизни </a:t>
            </a:r>
            <a:r>
              <a:rPr lang="uz-Cyrl-UZ" sz="2200" dirty="0"/>
              <a:t>мақсадларингизга </a:t>
            </a:r>
            <a:r>
              <a:rPr lang="uz-Cyrl-UZ" sz="2200" dirty="0" smtClean="0"/>
              <a:t>йўналтиради.</a:t>
            </a:r>
            <a:endParaRPr lang="uz-Cyrl-UZ" sz="2200" dirty="0"/>
          </a:p>
          <a:p>
            <a:pPr marL="342900" indent="-342900" algn="just">
              <a:buClr>
                <a:srgbClr val="002060"/>
              </a:buClr>
              <a:buFont typeface="+mj-lt"/>
              <a:buAutoNum type="arabicPeriod" startAt="9"/>
            </a:pPr>
            <a:endParaRPr lang="uz-Cyrl-UZ" sz="2200" b="1" dirty="0" smtClean="0">
              <a:solidFill>
                <a:srgbClr val="002060"/>
              </a:solidFill>
            </a:endParaRPr>
          </a:p>
          <a:p>
            <a:pPr marL="342900" indent="-342900" algn="just">
              <a:buClr>
                <a:srgbClr val="002060"/>
              </a:buClr>
              <a:buFont typeface="+mj-lt"/>
              <a:buAutoNum type="arabicPeriod" startAt="9"/>
            </a:pPr>
            <a:r>
              <a:rPr lang="uz-Cyrl-UZ" sz="2200" b="1" dirty="0" smtClean="0">
                <a:solidFill>
                  <a:srgbClr val="002060"/>
                </a:solidFill>
              </a:rPr>
              <a:t>Саволларга </a:t>
            </a:r>
            <a:r>
              <a:rPr lang="uz-Cyrl-UZ" sz="2200" b="1" dirty="0">
                <a:solidFill>
                  <a:srgbClr val="002060"/>
                </a:solidFill>
              </a:rPr>
              <a:t>жавоб беришда қандай асосий фалсафа ёки қадриятлар ётибди? </a:t>
            </a:r>
            <a:r>
              <a:rPr lang="uz-Cyrl-UZ" sz="2200" dirty="0"/>
              <a:t>Баъзи корхоналар уларни алоҳида рўйхатга олишни танлашади. </a:t>
            </a:r>
            <a:r>
              <a:rPr lang="uz-Cyrl-UZ" sz="2200" dirty="0"/>
              <a:t>Уларни ёзиш сизнинг </a:t>
            </a:r>
            <a:r>
              <a:rPr lang="uz-Cyrl-UZ" sz="2200" dirty="0" smtClean="0"/>
              <a:t>миссиянгиз </a:t>
            </a:r>
            <a:r>
              <a:rPr lang="uz-Cyrl-UZ" sz="2200" dirty="0"/>
              <a:t>ортида турган "нима учун" ни аниқлайди</a:t>
            </a:r>
            <a:r>
              <a:rPr lang="ru-RU" sz="2200" dirty="0"/>
              <a:t>.</a:t>
            </a:r>
            <a:endParaRPr lang="en-US" sz="2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7868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31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304637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Миссия баёнотини яратиш вақт, фикр ва режалаштиришни талаб қилади. Хақиқатдан ҳам, ҳаракат бунга арзийди.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Дарҳақиқат, бошланғич миссия баёнотини ёзиш жараёни бизнеснинг якуний баёнотни каби фойдали.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Жараёндан ўтиш сизга нима қилаётганингизнинг сабабларини аниқлашга ва бизнесингиз ортидаги мотивларни аниқлаштиришга ёрдам беради.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AB7E658B-9877-701C-3EC5-B1FB60D1B68F}"/>
              </a:ext>
            </a:extLst>
          </p:cNvPr>
          <p:cNvSpPr txBox="1"/>
          <p:nvPr/>
        </p:nvSpPr>
        <p:spPr>
          <a:xfrm>
            <a:off x="3167844" y="379782"/>
            <a:ext cx="29523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Хулоса қиламиз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2185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32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304637"/>
            <a:ext cx="806489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Миссия баёнотини тугатгандан сўнг, ушбу хабарни хаммага тарқатишни бошланг!</a:t>
            </a:r>
          </a:p>
          <a:p>
            <a:pPr algn="just"/>
            <a:endParaRPr lang="uz-Cyrl-UZ" sz="2200" dirty="0" smtClean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Сиз қайерга ва нима учун кетаётганингизни ҳаммага айтиб бериш учун ўзингизнинг миссия баёнотингизни бизнес ичидаги ва ташқарисидаги бошқаларга етказишингиз керак.</a:t>
            </a:r>
            <a:endParaRPr lang="uz-Cyrl-UZ" sz="22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9895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33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54115"/>
            <a:ext cx="806489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Миссия баёнотини ходимлар ва ташриф буюрувчилар ҳар куни кўришлари мумкин бўлган офисингизга жойлаштиринг.</a:t>
            </a:r>
          </a:p>
          <a:p>
            <a:pPr algn="just"/>
            <a:endParaRPr lang="uz-Cyrl-UZ" sz="2200" dirty="0" smtClean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Уни брошюраларингиз ва бизнес режангиз каби компания материалларига ёки ҳатто ташриф қоғозларингизнинг орқа томонига чоп этинг.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1585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34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3563888" y="1312188"/>
            <a:ext cx="511256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Янги бизнесни йўлга қўйганингиз-дан кейин, мақсадларингиздан воз кечишингиз мумкин эмас.</a:t>
            </a:r>
          </a:p>
          <a:p>
            <a:pPr marL="2947988" algn="just"/>
            <a:endParaRPr lang="uz-Cyrl-UZ" sz="2200" dirty="0" smtClean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Ҳар доим ўз олдингизда миссия баёнотини сақлаб, мақсадларин-гизни ёдингизда тутсангиз, бизнесингизни силлиқ сузиб юришини таъминлай оласиз.</a:t>
            </a:r>
            <a:endParaRPr lang="uz-Cyrl-UZ" sz="22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Парусник &quot;МИР&quot; — Новости и события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7" r="25523"/>
          <a:stretch/>
        </p:blipFill>
        <p:spPr bwMode="auto">
          <a:xfrm>
            <a:off x="0" y="0"/>
            <a:ext cx="3491880" cy="5156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4900038"/>
            <a:ext cx="196808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sz="1000" b="1" dirty="0" smtClean="0"/>
              <a:t>Манбаа: </a:t>
            </a:r>
            <a:r>
              <a:rPr lang="en-US" sz="1000" b="1" dirty="0" smtClean="0"/>
              <a:t>https</a:t>
            </a:r>
            <a:r>
              <a:rPr lang="en-US" sz="1000" b="1" dirty="0"/>
              <a:t>://ma.gumrf.ru</a:t>
            </a:r>
            <a:r>
              <a:rPr lang="en-US" sz="1000" b="1" dirty="0" smtClean="0"/>
              <a:t>/</a:t>
            </a:r>
            <a:endParaRPr lang="ru-RU" sz="1000" b="1" dirty="0"/>
          </a:p>
        </p:txBody>
      </p:sp>
    </p:spTree>
    <p:extLst>
      <p:ext uri="{BB962C8B-B14F-4D97-AF65-F5344CB8AC3E}">
        <p14:creationId xmlns:p14="http://schemas.microsoft.com/office/powerpoint/2010/main" val="2718293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35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730314"/>
            <a:ext cx="871296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Basics of business: textbook and workshop for academic undergraduate students / </a:t>
            </a:r>
            <a:r>
              <a:rPr lang="en-US" sz="1000" dirty="0" err="1">
                <a:solidFill>
                  <a:schemeClr val="tx1"/>
                </a:solidFill>
              </a:rPr>
              <a:t>Bobrova</a:t>
            </a:r>
            <a:r>
              <a:rPr lang="en-US" sz="1000" dirty="0">
                <a:solidFill>
                  <a:schemeClr val="tx1"/>
                </a:solidFill>
              </a:rPr>
              <a:t>, O.S., </a:t>
            </a:r>
            <a:r>
              <a:rPr lang="en-US" sz="1000" dirty="0" err="1">
                <a:solidFill>
                  <a:schemeClr val="tx1"/>
                </a:solidFill>
              </a:rPr>
              <a:t>Tsybukov</a:t>
            </a:r>
            <a:r>
              <a:rPr lang="en-US" sz="1000" dirty="0">
                <a:solidFill>
                  <a:schemeClr val="tx1"/>
                </a:solidFill>
              </a:rPr>
              <a:t> S.I., </a:t>
            </a:r>
            <a:r>
              <a:rPr lang="en-US" sz="1000" dirty="0" err="1">
                <a:solidFill>
                  <a:schemeClr val="tx1"/>
                </a:solidFill>
              </a:rPr>
              <a:t>Bobrov</a:t>
            </a:r>
            <a:r>
              <a:rPr lang="en-US" sz="1000" dirty="0">
                <a:solidFill>
                  <a:schemeClr val="tx1"/>
                </a:solidFill>
              </a:rPr>
              <a:t> I.A. - </a:t>
            </a:r>
            <a:r>
              <a:rPr lang="en-US" sz="1000" dirty="0" err="1">
                <a:solidFill>
                  <a:schemeClr val="tx1"/>
                </a:solidFill>
              </a:rPr>
              <a:t>Yurayt</a:t>
            </a:r>
            <a:r>
              <a:rPr lang="en-US" sz="1000" dirty="0">
                <a:solidFill>
                  <a:schemeClr val="tx1"/>
                </a:solidFill>
              </a:rPr>
              <a:t> Publishing House, 2021. — 330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Business Basics: Textbook / E.A. </a:t>
            </a:r>
            <a:r>
              <a:rPr lang="en-US" sz="1000" dirty="0" err="1">
                <a:solidFill>
                  <a:schemeClr val="tx1"/>
                </a:solidFill>
              </a:rPr>
              <a:t>Arustamov</a:t>
            </a:r>
            <a:r>
              <a:rPr lang="en-US" sz="1000" dirty="0">
                <a:solidFill>
                  <a:schemeClr val="tx1"/>
                </a:solidFill>
              </a:rPr>
              <a:t>. - M.: </a:t>
            </a:r>
            <a:r>
              <a:rPr lang="en-US" sz="1000" dirty="0" err="1">
                <a:solidFill>
                  <a:schemeClr val="tx1"/>
                </a:solidFill>
              </a:rPr>
              <a:t>Dashkov</a:t>
            </a:r>
            <a:r>
              <a:rPr lang="en-US" sz="1000" dirty="0">
                <a:solidFill>
                  <a:schemeClr val="tx1"/>
                </a:solidFill>
              </a:rPr>
              <a:t> and K, 2020. - 232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Bygrave, W.D. and </a:t>
            </a:r>
            <a:r>
              <a:rPr lang="en-US" sz="1000" dirty="0" err="1">
                <a:solidFill>
                  <a:schemeClr val="tx1"/>
                </a:solidFill>
              </a:rPr>
              <a:t>Zacharakis</a:t>
            </a:r>
            <a:r>
              <a:rPr lang="en-US" sz="1000" dirty="0">
                <a:solidFill>
                  <a:schemeClr val="tx1"/>
                </a:solidFill>
              </a:rPr>
              <a:t>, A. (2014) </a:t>
            </a:r>
            <a:r>
              <a:rPr lang="en-US" sz="1000" i="1" dirty="0">
                <a:solidFill>
                  <a:schemeClr val="tx1"/>
                </a:solidFill>
              </a:rPr>
              <a:t>Entrepreneurship</a:t>
            </a:r>
            <a:r>
              <a:rPr lang="en-US" sz="1000" dirty="0">
                <a:solidFill>
                  <a:schemeClr val="tx1"/>
                </a:solidFill>
              </a:rPr>
              <a:t>. Third edition. Hoboken, New Jersey: John Wiley &amp; Sons, Inc.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Entrepreneurial activity: a textbook for secondary vocational education / E. E. Kuzmina. - 3rd ed., revised. and additional - </a:t>
            </a:r>
            <a:r>
              <a:rPr lang="en-US" sz="1000" dirty="0" err="1">
                <a:solidFill>
                  <a:schemeClr val="tx1"/>
                </a:solidFill>
              </a:rPr>
              <a:t>Yurayt</a:t>
            </a:r>
            <a:r>
              <a:rPr lang="en-US" sz="1000" dirty="0">
                <a:solidFill>
                  <a:schemeClr val="tx1"/>
                </a:solidFill>
              </a:rPr>
              <a:t> Publishing House, 2020. — 417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Fundamentals of business (entrepreneurship): Textbook / </a:t>
            </a:r>
            <a:r>
              <a:rPr lang="en-US" sz="1000" dirty="0" err="1">
                <a:solidFill>
                  <a:schemeClr val="tx1"/>
                </a:solidFill>
              </a:rPr>
              <a:t>N.Yu</a:t>
            </a:r>
            <a:r>
              <a:rPr lang="en-US" sz="1000" dirty="0">
                <a:solidFill>
                  <a:schemeClr val="tx1"/>
                </a:solidFill>
              </a:rPr>
              <a:t>. </a:t>
            </a:r>
            <a:r>
              <a:rPr lang="en-US" sz="1000" dirty="0" err="1">
                <a:solidFill>
                  <a:schemeClr val="tx1"/>
                </a:solidFill>
              </a:rPr>
              <a:t>Kruglov</a:t>
            </a:r>
            <a:r>
              <a:rPr lang="en-US" sz="1000" dirty="0">
                <a:solidFill>
                  <a:schemeClr val="tx1"/>
                </a:solidFill>
              </a:rPr>
              <a:t>. - M.: </a:t>
            </a:r>
            <a:r>
              <a:rPr lang="en-US" sz="1000" dirty="0" err="1">
                <a:solidFill>
                  <a:schemeClr val="tx1"/>
                </a:solidFill>
              </a:rPr>
              <a:t>KnoRus</a:t>
            </a:r>
            <a:r>
              <a:rPr lang="en-US" sz="1000" dirty="0">
                <a:solidFill>
                  <a:schemeClr val="tx1"/>
                </a:solidFill>
              </a:rPr>
              <a:t>, 2021. - 440 c.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Fundamentals of business informatics: textbook and workshop for undergraduate and graduate students / E.P. </a:t>
            </a:r>
            <a:r>
              <a:rPr lang="en-US" sz="1000" dirty="0" err="1">
                <a:solidFill>
                  <a:schemeClr val="tx1"/>
                </a:solidFill>
              </a:rPr>
              <a:t>Zaramenskikh</a:t>
            </a:r>
            <a:r>
              <a:rPr lang="en-US" sz="1000" dirty="0">
                <a:solidFill>
                  <a:schemeClr val="tx1"/>
                </a:solidFill>
              </a:rPr>
              <a:t>. - </a:t>
            </a:r>
            <a:r>
              <a:rPr lang="en-US" sz="1000" dirty="0" err="1">
                <a:solidFill>
                  <a:schemeClr val="tx1"/>
                </a:solidFill>
              </a:rPr>
              <a:t>Yurayt</a:t>
            </a:r>
            <a:r>
              <a:rPr lang="en-US" sz="1000" dirty="0">
                <a:solidFill>
                  <a:schemeClr val="tx1"/>
                </a:solidFill>
              </a:rPr>
              <a:t> Publishing House, 2020. — 407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Fundamentals of entrepreneurial activity: a textbook and workshop for academic undergraduate students / E.F. </a:t>
            </a:r>
            <a:r>
              <a:rPr lang="en-US" sz="1000" dirty="0" err="1">
                <a:solidFill>
                  <a:schemeClr val="tx1"/>
                </a:solidFill>
              </a:rPr>
              <a:t>Cheberko</a:t>
            </a:r>
            <a:r>
              <a:rPr lang="en-US" sz="1000" dirty="0">
                <a:solidFill>
                  <a:schemeClr val="tx1"/>
                </a:solidFill>
              </a:rPr>
              <a:t>. - </a:t>
            </a:r>
            <a:r>
              <a:rPr lang="en-US" sz="1000" dirty="0" err="1">
                <a:solidFill>
                  <a:schemeClr val="tx1"/>
                </a:solidFill>
              </a:rPr>
              <a:t>Yurayt</a:t>
            </a:r>
            <a:r>
              <a:rPr lang="en-US" sz="1000" dirty="0">
                <a:solidFill>
                  <a:schemeClr val="tx1"/>
                </a:solidFill>
              </a:rPr>
              <a:t> Publishing House, 2020. — 219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Fundamentals of social entrepreneurship: a textbook for universities / E. M. Bely [and others]; edited by E. M. Bely. -  </a:t>
            </a:r>
            <a:r>
              <a:rPr lang="en-US" sz="1000" dirty="0" err="1">
                <a:solidFill>
                  <a:schemeClr val="tx1"/>
                </a:solidFill>
              </a:rPr>
              <a:t>Yurayt</a:t>
            </a:r>
            <a:r>
              <a:rPr lang="en-US" sz="1000" dirty="0">
                <a:solidFill>
                  <a:schemeClr val="tx1"/>
                </a:solidFill>
              </a:rPr>
              <a:t> Publishing House, 2022. — 178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Handbook of an entrepreneur: a practical guide / O.S. </a:t>
            </a:r>
            <a:r>
              <a:rPr lang="en-US" sz="1000" dirty="0" err="1">
                <a:solidFill>
                  <a:schemeClr val="tx1"/>
                </a:solidFill>
              </a:rPr>
              <a:t>Bobrova</a:t>
            </a:r>
            <a:r>
              <a:rPr lang="en-US" sz="1000" dirty="0">
                <a:solidFill>
                  <a:schemeClr val="tx1"/>
                </a:solidFill>
              </a:rPr>
              <a:t>, S.I. </a:t>
            </a:r>
            <a:r>
              <a:rPr lang="en-US" sz="1000" dirty="0" err="1">
                <a:solidFill>
                  <a:schemeClr val="tx1"/>
                </a:solidFill>
              </a:rPr>
              <a:t>Tsybukov</a:t>
            </a:r>
            <a:r>
              <a:rPr lang="en-US" sz="1000" dirty="0">
                <a:solidFill>
                  <a:schemeClr val="tx1"/>
                </a:solidFill>
              </a:rPr>
              <a:t>, I.A. </a:t>
            </a:r>
            <a:r>
              <a:rPr lang="en-US" sz="1000" dirty="0" err="1">
                <a:solidFill>
                  <a:schemeClr val="tx1"/>
                </a:solidFill>
              </a:rPr>
              <a:t>Bobrov</a:t>
            </a:r>
            <a:r>
              <a:rPr lang="en-US" sz="1000" dirty="0">
                <a:solidFill>
                  <a:schemeClr val="tx1"/>
                </a:solidFill>
              </a:rPr>
              <a:t>. - </a:t>
            </a:r>
            <a:r>
              <a:rPr lang="en-US" sz="1000" dirty="0" err="1">
                <a:solidFill>
                  <a:schemeClr val="tx1"/>
                </a:solidFill>
              </a:rPr>
              <a:t>Yurayt</a:t>
            </a:r>
            <a:r>
              <a:rPr lang="en-US" sz="1000" dirty="0">
                <a:solidFill>
                  <a:schemeClr val="tx1"/>
                </a:solidFill>
              </a:rPr>
              <a:t> Publishing House, 2021. — 330 s.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 err="1">
                <a:solidFill>
                  <a:schemeClr val="tx1"/>
                </a:solidFill>
              </a:rPr>
              <a:t>Hisrich</a:t>
            </a:r>
            <a:r>
              <a:rPr lang="en-US" sz="1000" dirty="0">
                <a:solidFill>
                  <a:schemeClr val="tx1"/>
                </a:solidFill>
              </a:rPr>
              <a:t>, R.D. (2013) </a:t>
            </a:r>
            <a:r>
              <a:rPr lang="en-US" sz="1000" i="1" dirty="0">
                <a:solidFill>
                  <a:schemeClr val="tx1"/>
                </a:solidFill>
              </a:rPr>
              <a:t>International entrepreneurship: starting, developing, and managing a global venture</a:t>
            </a:r>
            <a:r>
              <a:rPr lang="en-US" sz="1000" dirty="0">
                <a:solidFill>
                  <a:schemeClr val="tx1"/>
                </a:solidFill>
              </a:rPr>
              <a:t>. 2nd ed. Thousand Oaks, </a:t>
            </a:r>
            <a:r>
              <a:rPr lang="en-US" sz="1000" dirty="0" err="1">
                <a:solidFill>
                  <a:schemeClr val="tx1"/>
                </a:solidFill>
              </a:rPr>
              <a:t>Calif</a:t>
            </a:r>
            <a:r>
              <a:rPr lang="en-US" sz="1000" dirty="0">
                <a:solidFill>
                  <a:schemeClr val="tx1"/>
                </a:solidFill>
              </a:rPr>
              <a:t>: SAGE.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Innovative entrepreneurship: textbook and workshop for secondary vocational education / V. </a:t>
            </a:r>
            <a:r>
              <a:rPr lang="en-US" sz="1000" dirty="0" err="1">
                <a:solidFill>
                  <a:schemeClr val="tx1"/>
                </a:solidFill>
              </a:rPr>
              <a:t>Ya</a:t>
            </a:r>
            <a:r>
              <a:rPr lang="en-US" sz="1000" dirty="0">
                <a:solidFill>
                  <a:schemeClr val="tx1"/>
                </a:solidFill>
              </a:rPr>
              <a:t>. </a:t>
            </a:r>
            <a:r>
              <a:rPr lang="en-US" sz="1000" dirty="0" err="1">
                <a:solidFill>
                  <a:schemeClr val="tx1"/>
                </a:solidFill>
              </a:rPr>
              <a:t>Gorfinkel</a:t>
            </a:r>
            <a:r>
              <a:rPr lang="en-US" sz="1000" dirty="0">
                <a:solidFill>
                  <a:schemeClr val="tx1"/>
                </a:solidFill>
              </a:rPr>
              <a:t> [and others]; edited by V. </a:t>
            </a:r>
            <a:r>
              <a:rPr lang="en-US" sz="1000" dirty="0" err="1">
                <a:solidFill>
                  <a:schemeClr val="tx1"/>
                </a:solidFill>
              </a:rPr>
              <a:t>Ya</a:t>
            </a:r>
            <a:r>
              <a:rPr lang="en-US" sz="1000" dirty="0">
                <a:solidFill>
                  <a:schemeClr val="tx1"/>
                </a:solidFill>
              </a:rPr>
              <a:t>. </a:t>
            </a:r>
            <a:r>
              <a:rPr lang="en-US" sz="1000" dirty="0" err="1">
                <a:solidFill>
                  <a:schemeClr val="tx1"/>
                </a:solidFill>
              </a:rPr>
              <a:t>Gorfinkel</a:t>
            </a:r>
            <a:r>
              <a:rPr lang="en-US" sz="1000" dirty="0">
                <a:solidFill>
                  <a:schemeClr val="tx1"/>
                </a:solidFill>
              </a:rPr>
              <a:t>, T. G. </a:t>
            </a:r>
            <a:r>
              <a:rPr lang="en-US" sz="1000" dirty="0" err="1">
                <a:solidFill>
                  <a:schemeClr val="tx1"/>
                </a:solidFill>
              </a:rPr>
              <a:t>Popadyuk</a:t>
            </a:r>
            <a:r>
              <a:rPr lang="en-US" sz="1000" dirty="0">
                <a:solidFill>
                  <a:schemeClr val="tx1"/>
                </a:solidFill>
              </a:rPr>
              <a:t>. - </a:t>
            </a:r>
            <a:r>
              <a:rPr lang="en-US" sz="1000" dirty="0" err="1">
                <a:solidFill>
                  <a:schemeClr val="tx1"/>
                </a:solidFill>
              </a:rPr>
              <a:t>Yurayt</a:t>
            </a:r>
            <a:r>
              <a:rPr lang="en-US" sz="1000" dirty="0">
                <a:solidFill>
                  <a:schemeClr val="tx1"/>
                </a:solidFill>
              </a:rPr>
              <a:t> Publishing House, 2022. — 523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 err="1">
                <a:solidFill>
                  <a:schemeClr val="tx1"/>
                </a:solidFill>
              </a:rPr>
              <a:t>Lussier</a:t>
            </a:r>
            <a:r>
              <a:rPr lang="en-US" sz="1000" dirty="0">
                <a:solidFill>
                  <a:schemeClr val="tx1"/>
                </a:solidFill>
              </a:rPr>
              <a:t>, R.N., </a:t>
            </a:r>
            <a:r>
              <a:rPr lang="en-US" sz="1000" dirty="0" err="1">
                <a:solidFill>
                  <a:schemeClr val="tx1"/>
                </a:solidFill>
              </a:rPr>
              <a:t>Corman</a:t>
            </a:r>
            <a:r>
              <a:rPr lang="en-US" sz="1000" dirty="0">
                <a:solidFill>
                  <a:schemeClr val="tx1"/>
                </a:solidFill>
              </a:rPr>
              <a:t>, J. and Kimball, D.C. (2015) </a:t>
            </a:r>
            <a:r>
              <a:rPr lang="en-US" sz="1000" i="1" dirty="0">
                <a:solidFill>
                  <a:schemeClr val="tx1"/>
                </a:solidFill>
              </a:rPr>
              <a:t>Entrepreneurial new venture skills</a:t>
            </a:r>
            <a:r>
              <a:rPr lang="en-US" sz="1000" dirty="0">
                <a:solidFill>
                  <a:schemeClr val="tx1"/>
                </a:solidFill>
              </a:rPr>
              <a:t>. 3. ed. New York, NY [</a:t>
            </a:r>
            <a:r>
              <a:rPr lang="en-US" sz="1000" dirty="0" err="1">
                <a:solidFill>
                  <a:schemeClr val="tx1"/>
                </a:solidFill>
              </a:rPr>
              <a:t>u.a</a:t>
            </a:r>
            <a:r>
              <a:rPr lang="en-US" sz="1000" dirty="0">
                <a:solidFill>
                  <a:schemeClr val="tx1"/>
                </a:solidFill>
              </a:rPr>
              <a:t>.]: Routledge.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 err="1">
                <a:solidFill>
                  <a:schemeClr val="tx1"/>
                </a:solidFill>
              </a:rPr>
              <a:t>Mariotti</a:t>
            </a:r>
            <a:r>
              <a:rPr lang="en-US" sz="1000" dirty="0">
                <a:solidFill>
                  <a:schemeClr val="tx1"/>
                </a:solidFill>
              </a:rPr>
              <a:t>, S. and </a:t>
            </a:r>
            <a:r>
              <a:rPr lang="en-US" sz="1000" dirty="0" err="1">
                <a:solidFill>
                  <a:schemeClr val="tx1"/>
                </a:solidFill>
              </a:rPr>
              <a:t>Glackin</a:t>
            </a:r>
            <a:r>
              <a:rPr lang="en-US" sz="1000" dirty="0">
                <a:solidFill>
                  <a:schemeClr val="tx1"/>
                </a:solidFill>
              </a:rPr>
              <a:t>, C. (2015) </a:t>
            </a:r>
            <a:r>
              <a:rPr lang="en-US" sz="1000" i="1" dirty="0">
                <a:solidFill>
                  <a:schemeClr val="bg2"/>
                </a:solidFill>
              </a:rPr>
              <a:t>Entrepreneurship &amp; small business management</a:t>
            </a:r>
            <a:r>
              <a:rPr lang="en-US" sz="1000" dirty="0">
                <a:solidFill>
                  <a:schemeClr val="bg2"/>
                </a:solidFill>
              </a:rPr>
              <a:t>. </a:t>
            </a:r>
            <a:r>
              <a:rPr lang="en-US" sz="1000" dirty="0">
                <a:solidFill>
                  <a:schemeClr val="tx1"/>
                </a:solidFill>
              </a:rPr>
              <a:t>Second edition. Hoboken, New Jersey: Pearson Education Inc.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Organization of commercial activity: textbook and workshop for secondary vocational education / </a:t>
            </a:r>
            <a:r>
              <a:rPr lang="en-US" sz="1000" dirty="0" err="1">
                <a:solidFill>
                  <a:schemeClr val="tx1"/>
                </a:solidFill>
              </a:rPr>
              <a:t>Bobrova</a:t>
            </a:r>
            <a:r>
              <a:rPr lang="en-US" sz="1000" dirty="0">
                <a:solidFill>
                  <a:schemeClr val="tx1"/>
                </a:solidFill>
              </a:rPr>
              <a:t>, O.S., </a:t>
            </a:r>
            <a:r>
              <a:rPr lang="en-US" sz="1000" dirty="0" err="1">
                <a:solidFill>
                  <a:schemeClr val="tx1"/>
                </a:solidFill>
              </a:rPr>
              <a:t>Tsybukov</a:t>
            </a:r>
            <a:r>
              <a:rPr lang="en-US" sz="1000" dirty="0">
                <a:solidFill>
                  <a:schemeClr val="tx1"/>
                </a:solidFill>
              </a:rPr>
              <a:t>, S.I., </a:t>
            </a:r>
            <a:r>
              <a:rPr lang="en-US" sz="1000" dirty="0" err="1">
                <a:solidFill>
                  <a:schemeClr val="tx1"/>
                </a:solidFill>
              </a:rPr>
              <a:t>Bobrov</a:t>
            </a:r>
            <a:r>
              <a:rPr lang="en-US" sz="1000" dirty="0">
                <a:solidFill>
                  <a:schemeClr val="tx1"/>
                </a:solidFill>
              </a:rPr>
              <a:t>, I.A. </a:t>
            </a:r>
            <a:r>
              <a:rPr lang="en-US" sz="1000" dirty="0" err="1">
                <a:solidFill>
                  <a:schemeClr val="tx1"/>
                </a:solidFill>
              </a:rPr>
              <a:t>Bobrova</a:t>
            </a:r>
            <a:r>
              <a:rPr lang="en-US" sz="1000" dirty="0">
                <a:solidFill>
                  <a:schemeClr val="tx1"/>
                </a:solidFill>
              </a:rPr>
              <a:t>, O.S., </a:t>
            </a:r>
            <a:r>
              <a:rPr lang="en-US" sz="1000" dirty="0" err="1">
                <a:solidFill>
                  <a:schemeClr val="tx1"/>
                </a:solidFill>
              </a:rPr>
              <a:t>Tsybukov</a:t>
            </a:r>
            <a:r>
              <a:rPr lang="en-US" sz="1000" dirty="0">
                <a:solidFill>
                  <a:schemeClr val="tx1"/>
                </a:solidFill>
              </a:rPr>
              <a:t>, S.I., </a:t>
            </a:r>
            <a:r>
              <a:rPr lang="en-US" sz="1000" dirty="0" err="1">
                <a:solidFill>
                  <a:schemeClr val="tx1"/>
                </a:solidFill>
              </a:rPr>
              <a:t>Bobrov</a:t>
            </a:r>
            <a:r>
              <a:rPr lang="en-US" sz="1000" dirty="0">
                <a:solidFill>
                  <a:schemeClr val="tx1"/>
                </a:solidFill>
              </a:rPr>
              <a:t>, I. - </a:t>
            </a:r>
            <a:r>
              <a:rPr lang="en-US" sz="1000" dirty="0" err="1">
                <a:solidFill>
                  <a:schemeClr val="tx1"/>
                </a:solidFill>
              </a:rPr>
              <a:t>Yurayt</a:t>
            </a:r>
            <a:r>
              <a:rPr lang="en-US" sz="1000" dirty="0">
                <a:solidFill>
                  <a:schemeClr val="tx1"/>
                </a:solidFill>
              </a:rPr>
              <a:t> Publishing House, 2021. — 332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Process approach to management. Modeling of business processes / V.V. </a:t>
            </a:r>
            <a:r>
              <a:rPr lang="en-US" sz="1000" dirty="0" err="1">
                <a:solidFill>
                  <a:schemeClr val="tx1"/>
                </a:solidFill>
              </a:rPr>
              <a:t>Repin</a:t>
            </a:r>
            <a:r>
              <a:rPr lang="en-US" sz="1000" dirty="0">
                <a:solidFill>
                  <a:schemeClr val="tx1"/>
                </a:solidFill>
              </a:rPr>
              <a:t>. - M.: Mann, Ferber, 2022. - 544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Read, S. (2011) </a:t>
            </a:r>
            <a:r>
              <a:rPr lang="en-US" sz="1000" i="1" dirty="0">
                <a:solidFill>
                  <a:schemeClr val="tx1"/>
                </a:solidFill>
              </a:rPr>
              <a:t>Effectual entrepreneurship</a:t>
            </a:r>
            <a:r>
              <a:rPr lang="en-US" sz="1000" dirty="0">
                <a:solidFill>
                  <a:schemeClr val="tx1"/>
                </a:solidFill>
              </a:rPr>
              <a:t>. Abingdon, Oxon: Routledge.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Reengineering of business processes: Textbook for university students / O.S. </a:t>
            </a:r>
            <a:r>
              <a:rPr lang="en-US" sz="1000" dirty="0" err="1">
                <a:solidFill>
                  <a:schemeClr val="tx1"/>
                </a:solidFill>
              </a:rPr>
              <a:t>Rudakov</a:t>
            </a:r>
            <a:r>
              <a:rPr lang="en-US" sz="1000" dirty="0">
                <a:solidFill>
                  <a:schemeClr val="tx1"/>
                </a:solidFill>
              </a:rPr>
              <a:t>. - M.: UNITY-DANA, 2022. - 343 p.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 err="1">
                <a:solidFill>
                  <a:schemeClr val="tx1"/>
                </a:solidFill>
              </a:rPr>
              <a:t>Spinelli</a:t>
            </a:r>
            <a:r>
              <a:rPr lang="en-US" sz="1000" dirty="0">
                <a:solidFill>
                  <a:schemeClr val="tx1"/>
                </a:solidFill>
              </a:rPr>
              <a:t>, S. and Adams, R. (2012a) </a:t>
            </a:r>
            <a:r>
              <a:rPr lang="en-US" sz="1000" i="1" dirty="0">
                <a:solidFill>
                  <a:schemeClr val="tx1"/>
                </a:solidFill>
              </a:rPr>
              <a:t>New venture creation: entrepreneurship for the 21st century</a:t>
            </a:r>
            <a:r>
              <a:rPr lang="en-US" sz="1000" dirty="0">
                <a:solidFill>
                  <a:schemeClr val="tx1"/>
                </a:solidFill>
              </a:rPr>
              <a:t>. 9th international ed. New York, </a:t>
            </a:r>
            <a:r>
              <a:rPr lang="uz-Cyrl-UZ" sz="1000" dirty="0" smtClean="0">
                <a:solidFill>
                  <a:schemeClr val="tx1"/>
                </a:solidFill>
              </a:rPr>
              <a:t/>
            </a:r>
            <a:br>
              <a:rPr lang="uz-Cyrl-UZ" sz="1000" dirty="0" smtClean="0">
                <a:solidFill>
                  <a:schemeClr val="tx1"/>
                </a:solidFill>
              </a:rPr>
            </a:br>
            <a:r>
              <a:rPr lang="en-US" sz="1000" dirty="0" smtClean="0">
                <a:solidFill>
                  <a:schemeClr val="tx1"/>
                </a:solidFill>
              </a:rPr>
              <a:t>N.Y</a:t>
            </a:r>
            <a:r>
              <a:rPr lang="en-US" sz="1000" dirty="0">
                <a:solidFill>
                  <a:schemeClr val="tx1"/>
                </a:solidFill>
              </a:rPr>
              <a:t>.: McGraw-Hill/Irwin.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969062" y="271562"/>
            <a:ext cx="31726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b="1" dirty="0" smtClean="0">
                <a:solidFill>
                  <a:srgbClr val="002060"/>
                </a:solidFill>
              </a:rPr>
              <a:t>ФОЙДАЛАНИЛГАН АДАБИЁТЛАР</a:t>
            </a:r>
            <a:endParaRPr lang="en-US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453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8" name="Google Shape;488;p29"/>
          <p:cNvGrpSpPr/>
          <p:nvPr/>
        </p:nvGrpSpPr>
        <p:grpSpPr>
          <a:xfrm>
            <a:off x="66676" y="99744"/>
            <a:ext cx="5225404" cy="5043756"/>
            <a:chOff x="-1537049" y="-96399"/>
            <a:chExt cx="10450808" cy="10450808"/>
          </a:xfrm>
        </p:grpSpPr>
        <p:sp>
          <p:nvSpPr>
            <p:cNvPr id="489" name="Google Shape;489;p29"/>
            <p:cNvSpPr/>
            <p:nvPr/>
          </p:nvSpPr>
          <p:spPr>
            <a:xfrm>
              <a:off x="-1537049" y="-96399"/>
              <a:ext cx="10450808" cy="10450808"/>
            </a:xfrm>
            <a:custGeom>
              <a:avLst/>
              <a:gdLst/>
              <a:ahLst/>
              <a:cxnLst/>
              <a:rect l="l" t="t" r="r" b="b"/>
              <a:pathLst>
                <a:path w="10450808" h="10450808" extrusionOk="0">
                  <a:moveTo>
                    <a:pt x="10450808" y="10450808"/>
                  </a:moveTo>
                  <a:lnTo>
                    <a:pt x="0" y="10450808"/>
                  </a:lnTo>
                  <a:lnTo>
                    <a:pt x="0" y="0"/>
                  </a:lnTo>
                  <a:lnTo>
                    <a:pt x="10450808" y="0"/>
                  </a:lnTo>
                  <a:lnTo>
                    <a:pt x="10450808" y="10450808"/>
                  </a:lnTo>
                  <a:close/>
                  <a:moveTo>
                    <a:pt x="14495" y="10436313"/>
                  </a:moveTo>
                  <a:lnTo>
                    <a:pt x="10436313" y="10436313"/>
                  </a:lnTo>
                  <a:lnTo>
                    <a:pt x="10436313" y="14495"/>
                  </a:lnTo>
                  <a:lnTo>
                    <a:pt x="14495" y="14495"/>
                  </a:lnTo>
                  <a:lnTo>
                    <a:pt x="14495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0" name="Google Shape;490;p29"/>
            <p:cNvSpPr/>
            <p:nvPr/>
          </p:nvSpPr>
          <p:spPr>
            <a:xfrm>
              <a:off x="-1529802" y="9391176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1" name="Google Shape;491;p29"/>
            <p:cNvSpPr/>
            <p:nvPr/>
          </p:nvSpPr>
          <p:spPr>
            <a:xfrm>
              <a:off x="-1529802" y="8442438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2" name="Google Shape;492;p29"/>
            <p:cNvSpPr/>
            <p:nvPr/>
          </p:nvSpPr>
          <p:spPr>
            <a:xfrm>
              <a:off x="-1529802" y="7493603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3" name="Google Shape;493;p29"/>
            <p:cNvSpPr/>
            <p:nvPr/>
          </p:nvSpPr>
          <p:spPr>
            <a:xfrm>
              <a:off x="-1529802" y="6544865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4" name="Google Shape;494;p29"/>
            <p:cNvSpPr/>
            <p:nvPr/>
          </p:nvSpPr>
          <p:spPr>
            <a:xfrm>
              <a:off x="-1529802" y="5596127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5" name="Google Shape;495;p29"/>
            <p:cNvSpPr/>
            <p:nvPr/>
          </p:nvSpPr>
          <p:spPr>
            <a:xfrm>
              <a:off x="-1529802" y="4647388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6" name="Google Shape;496;p29"/>
            <p:cNvSpPr/>
            <p:nvPr/>
          </p:nvSpPr>
          <p:spPr>
            <a:xfrm>
              <a:off x="-1529802" y="3698650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7" name="Google Shape;497;p29"/>
            <p:cNvSpPr/>
            <p:nvPr/>
          </p:nvSpPr>
          <p:spPr>
            <a:xfrm>
              <a:off x="-1529802" y="2749912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8" name="Google Shape;498;p29"/>
            <p:cNvSpPr/>
            <p:nvPr/>
          </p:nvSpPr>
          <p:spPr>
            <a:xfrm>
              <a:off x="-1529802" y="1801077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9" name="Google Shape;499;p29"/>
            <p:cNvSpPr/>
            <p:nvPr/>
          </p:nvSpPr>
          <p:spPr>
            <a:xfrm>
              <a:off x="-1529802" y="852339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0" name="Google Shape;500;p29"/>
            <p:cNvSpPr/>
            <p:nvPr/>
          </p:nvSpPr>
          <p:spPr>
            <a:xfrm>
              <a:off x="7950525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1" name="Google Shape;501;p29"/>
            <p:cNvSpPr/>
            <p:nvPr/>
          </p:nvSpPr>
          <p:spPr>
            <a:xfrm>
              <a:off x="7001787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2" name="Google Shape;502;p29"/>
            <p:cNvSpPr/>
            <p:nvPr/>
          </p:nvSpPr>
          <p:spPr>
            <a:xfrm>
              <a:off x="6052952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3" name="Google Shape;503;p29"/>
            <p:cNvSpPr/>
            <p:nvPr/>
          </p:nvSpPr>
          <p:spPr>
            <a:xfrm>
              <a:off x="5104214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4" name="Google Shape;504;p29"/>
            <p:cNvSpPr/>
            <p:nvPr/>
          </p:nvSpPr>
          <p:spPr>
            <a:xfrm>
              <a:off x="4155476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5" name="Google Shape;505;p29"/>
            <p:cNvSpPr/>
            <p:nvPr/>
          </p:nvSpPr>
          <p:spPr>
            <a:xfrm>
              <a:off x="3206737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6" name="Google Shape;506;p29"/>
            <p:cNvSpPr/>
            <p:nvPr/>
          </p:nvSpPr>
          <p:spPr>
            <a:xfrm>
              <a:off x="2257999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7" name="Google Shape;507;p29"/>
            <p:cNvSpPr/>
            <p:nvPr/>
          </p:nvSpPr>
          <p:spPr>
            <a:xfrm>
              <a:off x="1309261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8" name="Google Shape;508;p29"/>
            <p:cNvSpPr/>
            <p:nvPr/>
          </p:nvSpPr>
          <p:spPr>
            <a:xfrm>
              <a:off x="360426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9" name="Google Shape;509;p29"/>
            <p:cNvSpPr/>
            <p:nvPr/>
          </p:nvSpPr>
          <p:spPr>
            <a:xfrm>
              <a:off x="-588311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13" name="Google Shape;513;p29"/>
          <p:cNvSpPr/>
          <p:nvPr/>
        </p:nvSpPr>
        <p:spPr>
          <a:xfrm>
            <a:off x="244527" y="1131590"/>
            <a:ext cx="539646" cy="134912"/>
          </a:xfrm>
          <a:custGeom>
            <a:avLst/>
            <a:gdLst/>
            <a:ahLst/>
            <a:cxnLst/>
            <a:rect l="l" t="t" r="r" b="b"/>
            <a:pathLst>
              <a:path w="1079292" h="269823" extrusionOk="0">
                <a:moveTo>
                  <a:pt x="134912" y="0"/>
                </a:moveTo>
                <a:cubicBezTo>
                  <a:pt x="60373" y="0"/>
                  <a:pt x="0" y="60373"/>
                  <a:pt x="0" y="134912"/>
                </a:cubicBezTo>
                <a:cubicBezTo>
                  <a:pt x="0" y="209450"/>
                  <a:pt x="60373" y="269823"/>
                  <a:pt x="134912" y="269823"/>
                </a:cubicBezTo>
                <a:cubicBezTo>
                  <a:pt x="209450" y="269823"/>
                  <a:pt x="269823" y="209450"/>
                  <a:pt x="269823" y="134912"/>
                </a:cubicBezTo>
                <a:cubicBezTo>
                  <a:pt x="269823" y="60373"/>
                  <a:pt x="209450" y="0"/>
                  <a:pt x="134912" y="0"/>
                </a:cubicBezTo>
                <a:close/>
                <a:moveTo>
                  <a:pt x="944381" y="0"/>
                </a:moveTo>
                <a:cubicBezTo>
                  <a:pt x="869842" y="0"/>
                  <a:pt x="809469" y="60373"/>
                  <a:pt x="809469" y="134912"/>
                </a:cubicBezTo>
                <a:cubicBezTo>
                  <a:pt x="809469" y="209450"/>
                  <a:pt x="869842" y="269823"/>
                  <a:pt x="944381" y="269823"/>
                </a:cubicBezTo>
                <a:cubicBezTo>
                  <a:pt x="1018919" y="269823"/>
                  <a:pt x="1079292" y="209450"/>
                  <a:pt x="1079292" y="134912"/>
                </a:cubicBezTo>
                <a:cubicBezTo>
                  <a:pt x="1079292" y="60373"/>
                  <a:pt x="1018919" y="0"/>
                  <a:pt x="944381" y="0"/>
                </a:cubicBezTo>
                <a:close/>
                <a:moveTo>
                  <a:pt x="539646" y="0"/>
                </a:moveTo>
                <a:cubicBezTo>
                  <a:pt x="465107" y="0"/>
                  <a:pt x="404735" y="60373"/>
                  <a:pt x="404735" y="134912"/>
                </a:cubicBezTo>
                <a:cubicBezTo>
                  <a:pt x="404735" y="209450"/>
                  <a:pt x="465107" y="269823"/>
                  <a:pt x="539646" y="269823"/>
                </a:cubicBezTo>
                <a:cubicBezTo>
                  <a:pt x="614185" y="269823"/>
                  <a:pt x="674558" y="209450"/>
                  <a:pt x="674558" y="134912"/>
                </a:cubicBezTo>
                <a:cubicBezTo>
                  <a:pt x="674558" y="60373"/>
                  <a:pt x="614185" y="0"/>
                  <a:pt x="539646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" name="Google Shape;514;p29"/>
          <p:cNvSpPr/>
          <p:nvPr/>
        </p:nvSpPr>
        <p:spPr>
          <a:xfrm rot="5400000">
            <a:off x="1412630" y="3399051"/>
            <a:ext cx="1219200" cy="1219197"/>
          </a:xfrm>
          <a:custGeom>
            <a:avLst/>
            <a:gdLst/>
            <a:ahLst/>
            <a:cxnLst/>
            <a:rect l="l" t="t" r="r" b="b"/>
            <a:pathLst>
              <a:path w="2438400" h="2438393" extrusionOk="0">
                <a:moveTo>
                  <a:pt x="2438400" y="1085807"/>
                </a:moveTo>
                <a:lnTo>
                  <a:pt x="2438400" y="1085807"/>
                </a:lnTo>
                <a:lnTo>
                  <a:pt x="2438400" y="0"/>
                </a:lnTo>
                <a:lnTo>
                  <a:pt x="2438400" y="0"/>
                </a:lnTo>
                <a:cubicBezTo>
                  <a:pt x="1091702" y="0"/>
                  <a:pt x="0" y="1091696"/>
                  <a:pt x="0" y="2438394"/>
                </a:cubicBezTo>
                <a:lnTo>
                  <a:pt x="1085820" y="2438394"/>
                </a:lnTo>
                <a:cubicBezTo>
                  <a:pt x="1085820" y="1691384"/>
                  <a:pt x="1691396" y="1085807"/>
                  <a:pt x="2438400" y="1085807"/>
                </a:cubicBez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" name="Google Shape;515;p29"/>
          <p:cNvSpPr/>
          <p:nvPr/>
        </p:nvSpPr>
        <p:spPr>
          <a:xfrm>
            <a:off x="7446365" y="514350"/>
            <a:ext cx="1400232" cy="700708"/>
          </a:xfrm>
          <a:custGeom>
            <a:avLst/>
            <a:gdLst/>
            <a:ahLst/>
            <a:cxnLst/>
            <a:rect l="l" t="t" r="r" b="b"/>
            <a:pathLst>
              <a:path w="2800464" h="1401415" extrusionOk="0">
                <a:moveTo>
                  <a:pt x="2800465" y="0"/>
                </a:moveTo>
                <a:cubicBezTo>
                  <a:pt x="2800465" y="774093"/>
                  <a:pt x="2173142" y="1401416"/>
                  <a:pt x="1399049" y="1401416"/>
                </a:cubicBezTo>
                <a:cubicBezTo>
                  <a:pt x="624956" y="1401416"/>
                  <a:pt x="0" y="774093"/>
                  <a:pt x="0" y="0"/>
                </a:cubicBezTo>
                <a:lnTo>
                  <a:pt x="2800465" y="0"/>
                </a:lnTo>
                <a:close/>
              </a:path>
            </a:pathLst>
          </a:cu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" name="Google Shape;516;p29"/>
          <p:cNvSpPr txBox="1">
            <a:spLocks noGrp="1"/>
          </p:cNvSpPr>
          <p:nvPr>
            <p:ph type="sldNum" idx="12"/>
          </p:nvPr>
        </p:nvSpPr>
        <p:spPr>
          <a:xfrm>
            <a:off x="8376075" y="4749850"/>
            <a:ext cx="548700" cy="181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36</a:t>
            </a:fld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2760405" y="1265176"/>
            <a:ext cx="3815468" cy="9330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6500"/>
              </a:lnSpc>
            </a:pPr>
            <a:r>
              <a:rPr lang="uz-Cyrl-UZ" sz="6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charset="0"/>
                <a:ea typeface="Montserrat" charset="0"/>
                <a:cs typeface="Montserrat" charset="0"/>
              </a:rPr>
              <a:t>Раҳмат</a:t>
            </a:r>
            <a:r>
              <a:rPr lang="en-US" sz="6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charset="0"/>
                <a:ea typeface="Montserrat" charset="0"/>
                <a:cs typeface="Montserrat" charset="0"/>
              </a:rPr>
              <a:t>!</a:t>
            </a:r>
            <a:endParaRPr lang="en-US" sz="6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030048" y="2831940"/>
            <a:ext cx="3298467" cy="13875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600"/>
              </a:lnSpc>
            </a:pP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50" dirty="0">
                <a:latin typeface="Raleway" charset="0"/>
                <a:ea typeface="Raleway" charset="0"/>
                <a:cs typeface="Raleway" charset="0"/>
              </a:rPr>
              <a:t>Telegram: @BakhromKholbaev</a:t>
            </a:r>
            <a:endParaRPr lang="ru-RU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50" dirty="0">
                <a:latin typeface="Raleway" charset="0"/>
                <a:ea typeface="Raleway" charset="0"/>
                <a:cs typeface="Raleway" charset="0"/>
              </a:rPr>
              <a:t>bakhrom2001@gmail.com</a:t>
            </a:r>
          </a:p>
          <a:p>
            <a:pPr algn="ctr"/>
            <a:r>
              <a:rPr lang="en-US" sz="1750" dirty="0">
                <a:latin typeface="Raleway" charset="0"/>
                <a:ea typeface="Raleway" charset="0"/>
                <a:cs typeface="Raleway" charset="0"/>
              </a:rPr>
              <a:t>bkholbaev@missouristate.edu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568981" y="2087983"/>
            <a:ext cx="2242922" cy="5155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z-Cyrl-UZ" sz="2750" b="1" dirty="0" smtClean="0">
                <a:latin typeface="Montserrat" charset="0"/>
                <a:ea typeface="Montserrat" charset="0"/>
                <a:cs typeface="Montserrat" charset="0"/>
              </a:rPr>
              <a:t>Саволлар</a:t>
            </a:r>
            <a:r>
              <a:rPr lang="en-US" sz="2750" b="1" dirty="0" smtClean="0">
                <a:latin typeface="Montserrat" charset="0"/>
                <a:ea typeface="Montserrat" charset="0"/>
                <a:cs typeface="Montserrat" charset="0"/>
              </a:rPr>
              <a:t>?</a:t>
            </a:r>
            <a:endParaRPr lang="en-US" sz="2750" b="1" dirty="0">
              <a:latin typeface="Montserrat" charset="0"/>
              <a:ea typeface="Montserrat" charset="0"/>
              <a:cs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939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263248"/>
      </a:dk1>
      <a:lt1>
        <a:srgbClr val="FFFFFF"/>
      </a:lt1>
      <a:dk2>
        <a:srgbClr val="434343"/>
      </a:dk2>
      <a:lt2>
        <a:srgbClr val="E0E4E9"/>
      </a:lt2>
      <a:accent1>
        <a:srgbClr val="3F5378"/>
      </a:accent1>
      <a:accent2>
        <a:srgbClr val="263248"/>
      </a:accent2>
      <a:accent3>
        <a:srgbClr val="92A8C8"/>
      </a:accent3>
      <a:accent4>
        <a:srgbClr val="C7D3E6"/>
      </a:accent4>
      <a:accent5>
        <a:srgbClr val="FF9800"/>
      </a:accent5>
      <a:accent6>
        <a:srgbClr val="D26F00"/>
      </a:accent6>
      <a:hlink>
        <a:srgbClr val="3F5378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2031</TotalTime>
  <Words>1771</Words>
  <Application>Microsoft Office PowerPoint</Application>
  <PresentationFormat>Экран (16:9)</PresentationFormat>
  <Paragraphs>201</Paragraphs>
  <Slides>36</Slides>
  <Notes>36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6" baseType="lpstr">
      <vt:lpstr>Arial</vt:lpstr>
      <vt:lpstr>Arvo</vt:lpstr>
      <vt:lpstr>Courier New</vt:lpstr>
      <vt:lpstr>Montserrat</vt:lpstr>
      <vt:lpstr>Roboto Condensed Light</vt:lpstr>
      <vt:lpstr>Wingdings</vt:lpstr>
      <vt:lpstr>Calibri</vt:lpstr>
      <vt:lpstr>Roboto Condensed</vt:lpstr>
      <vt:lpstr>Raleway</vt:lpstr>
      <vt:lpstr>Salerio template</vt:lpstr>
      <vt:lpstr>Business and Market  Мавзу: Бизнес ва бозор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Инсон ресурсларини бошқариш стратегияси, лойиҳавий бошқарув, бошқарув самарадорлиги</dc:title>
  <dc:creator>UzReport</dc:creator>
  <cp:lastModifiedBy>UzReport</cp:lastModifiedBy>
  <cp:revision>119</cp:revision>
  <dcterms:modified xsi:type="dcterms:W3CDTF">2023-03-12T11:10:02Z</dcterms:modified>
</cp:coreProperties>
</file>