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7" r:id="rId1"/>
  </p:sldMasterIdLst>
  <p:notesMasterIdLst>
    <p:notesMasterId r:id="rId44"/>
  </p:notesMasterIdLst>
  <p:sldIdLst>
    <p:sldId id="366" r:id="rId2"/>
    <p:sldId id="349" r:id="rId3"/>
    <p:sldId id="370" r:id="rId4"/>
    <p:sldId id="351" r:id="rId5"/>
    <p:sldId id="372" r:id="rId6"/>
    <p:sldId id="352" r:id="rId7"/>
    <p:sldId id="374" r:id="rId8"/>
    <p:sldId id="353" r:id="rId9"/>
    <p:sldId id="354" r:id="rId10"/>
    <p:sldId id="355" r:id="rId11"/>
    <p:sldId id="356" r:id="rId12"/>
    <p:sldId id="375" r:id="rId13"/>
    <p:sldId id="359" r:id="rId14"/>
    <p:sldId id="358" r:id="rId15"/>
    <p:sldId id="360" r:id="rId16"/>
    <p:sldId id="363" r:id="rId17"/>
    <p:sldId id="398" r:id="rId18"/>
    <p:sldId id="365" r:id="rId19"/>
    <p:sldId id="364" r:id="rId20"/>
    <p:sldId id="376" r:id="rId21"/>
    <p:sldId id="378" r:id="rId22"/>
    <p:sldId id="379" r:id="rId23"/>
    <p:sldId id="377" r:id="rId24"/>
    <p:sldId id="381" r:id="rId25"/>
    <p:sldId id="382" r:id="rId26"/>
    <p:sldId id="380" r:id="rId27"/>
    <p:sldId id="384" r:id="rId28"/>
    <p:sldId id="385" r:id="rId29"/>
    <p:sldId id="386" r:id="rId30"/>
    <p:sldId id="387" r:id="rId31"/>
    <p:sldId id="383" r:id="rId32"/>
    <p:sldId id="389" r:id="rId33"/>
    <p:sldId id="390" r:id="rId34"/>
    <p:sldId id="391" r:id="rId35"/>
    <p:sldId id="392" r:id="rId36"/>
    <p:sldId id="388" r:id="rId37"/>
    <p:sldId id="394" r:id="rId38"/>
    <p:sldId id="395" r:id="rId39"/>
    <p:sldId id="393" r:id="rId40"/>
    <p:sldId id="397" r:id="rId41"/>
    <p:sldId id="367" r:id="rId42"/>
    <p:sldId id="368" r:id="rId43"/>
  </p:sldIdLst>
  <p:sldSz cx="9144000" cy="5143500" type="screen16x9"/>
  <p:notesSz cx="6858000" cy="9144000"/>
  <p:embeddedFontLst>
    <p:embeddedFont>
      <p:font typeface="Raleway" pitchFamily="2" charset="0"/>
      <p:regular r:id="rId45"/>
      <p:bold r:id="rId46"/>
      <p:italic r:id="rId47"/>
      <p:boldItalic r:id="rId48"/>
    </p:embeddedFont>
    <p:embeddedFont>
      <p:font typeface="Roboto Condensed" panose="02000000000000000000" pitchFamily="2" charset="0"/>
      <p:regular r:id="rId49"/>
      <p:bold r:id="rId50"/>
      <p:italic r:id="rId51"/>
      <p:boldItalic r:id="rId52"/>
    </p:embeddedFont>
    <p:embeddedFont>
      <p:font typeface="Arvo" panose="020B0604020202020204" charset="0"/>
      <p:regular r:id="rId53"/>
      <p:bold r:id="rId54"/>
      <p:italic r:id="rId55"/>
      <p:boldItalic r:id="rId56"/>
    </p:embeddedFont>
    <p:embeddedFont>
      <p:font typeface="Montserrat" panose="00000500000000000000" pitchFamily="2" charset="0"/>
      <p:regular r:id="rId57"/>
      <p:bold r:id="rId58"/>
      <p:italic r:id="rId59"/>
      <p:boldItalic r:id="rId60"/>
    </p:embeddedFont>
    <p:embeddedFont>
      <p:font typeface="Roboto Condensed Light" panose="02000000000000000000" pitchFamily="2" charset="0"/>
      <p:regular r:id="rId61"/>
      <p:bold r:id="rId62"/>
      <p:italic r:id="rId63"/>
      <p:boldItalic r:id="rId64"/>
    </p:embeddedFont>
    <p:embeddedFont>
      <p:font typeface="Calibri" panose="020F0502020204030204" pitchFamily="34" charset="0"/>
      <p:regular r:id="rId65"/>
      <p:bold r:id="rId66"/>
      <p:italic r:id="rId67"/>
      <p:boldItalic r:id="rId6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E27665BA-8202-44FC-AD62-C9F0E3EA811A}">
  <a:tblStyle styleId="{E27665BA-8202-44FC-AD62-C9F0E3EA811A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215DE48A-E3B5-44D0-98CB-AE0B3FDC0379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39" d="100"/>
          <a:sy n="139" d="100"/>
        </p:scale>
        <p:origin x="726" y="12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font" Target="fonts/font3.fntdata"/><Relationship Id="rId63" Type="http://schemas.openxmlformats.org/officeDocument/2006/relationships/font" Target="fonts/font19.fntdata"/><Relationship Id="rId68" Type="http://schemas.openxmlformats.org/officeDocument/2006/relationships/font" Target="fonts/font24.fntdata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1.fntdata"/><Relationship Id="rId53" Type="http://schemas.openxmlformats.org/officeDocument/2006/relationships/font" Target="fonts/font9.fntdata"/><Relationship Id="rId58" Type="http://schemas.openxmlformats.org/officeDocument/2006/relationships/font" Target="fonts/font14.fntdata"/><Relationship Id="rId66" Type="http://schemas.openxmlformats.org/officeDocument/2006/relationships/font" Target="fonts/font22.fntdata"/><Relationship Id="rId5" Type="http://schemas.openxmlformats.org/officeDocument/2006/relationships/slide" Target="slides/slide4.xml"/><Relationship Id="rId61" Type="http://schemas.openxmlformats.org/officeDocument/2006/relationships/font" Target="fonts/font17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4.fntdata"/><Relationship Id="rId56" Type="http://schemas.openxmlformats.org/officeDocument/2006/relationships/font" Target="fonts/font12.fntdata"/><Relationship Id="rId64" Type="http://schemas.openxmlformats.org/officeDocument/2006/relationships/font" Target="fonts/font20.fntdata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font" Target="fonts/font7.fntdata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2.fntdata"/><Relationship Id="rId59" Type="http://schemas.openxmlformats.org/officeDocument/2006/relationships/font" Target="fonts/font15.fntdata"/><Relationship Id="rId67" Type="http://schemas.openxmlformats.org/officeDocument/2006/relationships/font" Target="fonts/font23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10.fntdata"/><Relationship Id="rId62" Type="http://schemas.openxmlformats.org/officeDocument/2006/relationships/font" Target="fonts/font18.fntdata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5.fntdata"/><Relationship Id="rId57" Type="http://schemas.openxmlformats.org/officeDocument/2006/relationships/font" Target="fonts/font13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52" Type="http://schemas.openxmlformats.org/officeDocument/2006/relationships/font" Target="fonts/font8.fntdata"/><Relationship Id="rId60" Type="http://schemas.openxmlformats.org/officeDocument/2006/relationships/font" Target="fonts/font16.fntdata"/><Relationship Id="rId65" Type="http://schemas.openxmlformats.org/officeDocument/2006/relationships/font" Target="fonts/font2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font" Target="fonts/font6.fntdata"/><Relationship Id="rId55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6286852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328161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111258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998708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087379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914574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990936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89323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0527916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327899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172204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6713544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6271867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7589185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1728484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6367223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7160657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0904033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5906740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7287221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084579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5138023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1321843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2254504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5227899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3050294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9954238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85563997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Google Shape;485;gfb87c9a92b_0_10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6" name="Google Shape;486;gfb87c9a92b_0_10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919107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7544483" y="657775"/>
            <a:ext cx="1299300" cy="432900"/>
          </a:xfrm>
          <a:prstGeom prst="triangle">
            <a:avLst>
              <a:gd name="adj" fmla="val 32425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-7088"/>
            <a:ext cx="8661398" cy="5150588"/>
            <a:chOff x="0" y="-7088"/>
            <a:chExt cx="8661398" cy="5150588"/>
          </a:xfrm>
        </p:grpSpPr>
        <p:sp>
          <p:nvSpPr>
            <p:cNvPr id="12" name="Google Shape;12;p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Google Shape;14;p2"/>
          <p:cNvGrpSpPr/>
          <p:nvPr/>
        </p:nvGrpSpPr>
        <p:grpSpPr>
          <a:xfrm rot="10800000" flipH="1">
            <a:off x="1" y="1090763"/>
            <a:ext cx="8847502" cy="2961975"/>
            <a:chOff x="-8178042" y="-4493254"/>
            <a:chExt cx="19483598" cy="6522736"/>
          </a:xfrm>
        </p:grpSpPr>
        <p:sp>
          <p:nvSpPr>
            <p:cNvPr id="15" name="Google Shape;15;p2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Google Shape;17;p2"/>
          <p:cNvGrpSpPr/>
          <p:nvPr/>
        </p:nvGrpSpPr>
        <p:grpSpPr>
          <a:xfrm>
            <a:off x="3677236" y="4278349"/>
            <a:ext cx="5480829" cy="432996"/>
            <a:chOff x="5582265" y="4646738"/>
            <a:chExt cx="5480829" cy="432996"/>
          </a:xfrm>
        </p:grpSpPr>
        <p:sp>
          <p:nvSpPr>
            <p:cNvPr id="18" name="Google Shape;18;p2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9" name="Google Shape;19;p2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Google Shape;20;p2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685800" y="1090750"/>
            <a:ext cx="53679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" name="Google Shape;163;p10"/>
          <p:cNvGrpSpPr/>
          <p:nvPr/>
        </p:nvGrpSpPr>
        <p:grpSpPr>
          <a:xfrm rot="10800000">
            <a:off x="-8" y="-2"/>
            <a:ext cx="2202830" cy="670795"/>
            <a:chOff x="5575242" y="4472723"/>
            <a:chExt cx="2202830" cy="670795"/>
          </a:xfrm>
        </p:grpSpPr>
        <p:sp>
          <p:nvSpPr>
            <p:cNvPr id="164" name="Google Shape;164;p10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65" name="Google Shape;165;p10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66" name="Google Shape;166;p10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7" name="Google Shape;167;p10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8" name="Google Shape;168;p10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69" name="Google Shape;169;p10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" name="Google Shape;170;p10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71" name="Google Shape;171;p10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172" name="Google Shape;172;p10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73" name="Google Shape;173;p10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74" name="Google Shape;174;p10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" name="Google Shape;175;p10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6" name="Google Shape;176;p10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77" name="Google Shape;177;p10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" name="Google Shape;178;p10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79" name="Google Shape;179;p10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▰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6" r:id="rId2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414766" y="2537785"/>
            <a:ext cx="1693738" cy="1690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" name="Google Shape;184;p11"/>
          <p:cNvSpPr txBox="1">
            <a:spLocks noGrp="1"/>
          </p:cNvSpPr>
          <p:nvPr>
            <p:ph type="ctrTitle"/>
          </p:nvPr>
        </p:nvSpPr>
        <p:spPr>
          <a:xfrm>
            <a:off x="35496" y="1090750"/>
            <a:ext cx="7488832" cy="29211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Naming and Structuring a Business</a:t>
            </a:r>
            <a:r>
              <a:rPr lang="uz-Cyrl-U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z-Cyrl-U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z-Cyrl-U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z-Cyrl-U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z-Cyrl-U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Мавзу: Бизнес </a:t>
            </a:r>
            <a:r>
              <a:rPr lang="uz-Cyrl-U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номи </a:t>
            </a:r>
            <a:r>
              <a:rPr lang="uz-Cyrl-U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z-Cyrl-U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z-Cyrl-U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 тузулмаси</a:t>
            </a:r>
            <a:endParaRPr lang="uz-Cyrl-UZ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4572000" y="4659982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Bakhrom A. Kholbaev</a:t>
            </a:r>
            <a:r>
              <a:rPr lang="ru-RU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PhD</a:t>
            </a:r>
            <a:endParaRPr lang="ru-RU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4373691"/>
            <a:ext cx="4067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Course: Entrepreneurship &amp; SBM</a:t>
            </a:r>
          </a:p>
          <a:p>
            <a:r>
              <a:rPr lang="ru-RU" sz="1200" b="1" dirty="0" smtClean="0"/>
              <a:t>Фан: </a:t>
            </a:r>
            <a:r>
              <a:rPr lang="uz-Cyrl-UZ" sz="1200" b="1" dirty="0" smtClean="0"/>
              <a:t>Тадбиркорлик ва кичик бизнес бошқаруви</a:t>
            </a:r>
          </a:p>
          <a:p>
            <a:pPr algn="ctr"/>
            <a:endParaRPr lang="en-US" sz="1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8316416" y="309885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L-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5507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54695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Бизнеснинг номи</a:t>
            </a:r>
            <a:r>
              <a:rPr lang="en-US" sz="2200" dirty="0" smtClean="0">
                <a:solidFill>
                  <a:schemeClr val="bg2"/>
                </a:solidFill>
              </a:rPr>
              <a:t> </a:t>
            </a:r>
            <a:r>
              <a:rPr lang="uz-Cyrl-UZ" sz="2200" dirty="0" smtClean="0">
                <a:solidFill>
                  <a:schemeClr val="bg2"/>
                </a:solidFill>
              </a:rPr>
              <a:t>қандай аҳамиятга эга? </a:t>
            </a:r>
          </a:p>
          <a:p>
            <a:pPr algn="just"/>
            <a:endParaRPr lang="uz-Cyrl-UZ" sz="2200" dirty="0">
              <a:solidFill>
                <a:schemeClr val="bg2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Агар кичик бизнес муваффақияти ҳақида гап кетаётган бўлса, у катта аҳамиятга эга. </a:t>
            </a:r>
          </a:p>
          <a:p>
            <a:pPr algn="just"/>
            <a:endParaRPr lang="uz-Cyrl-UZ" sz="22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Тўғри ном бизнесингизни юлдузга айлантириши мумкин; нотўғриси эса уни ноаниқлик ва муваффақиятсизликка маҳкум қилиши мумкин.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850A12-8C05-0A49-14E0-4F5D83EBF136}"/>
              </a:ext>
            </a:extLst>
          </p:cNvPr>
          <p:cNvSpPr txBox="1"/>
          <p:nvPr/>
        </p:nvSpPr>
        <p:spPr>
          <a:xfrm>
            <a:off x="2915816" y="379782"/>
            <a:ext cx="30243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dirty="0" smtClean="0">
                <a:solidFill>
                  <a:srgbClr val="C00000"/>
                </a:solidFill>
              </a:rPr>
              <a:t>Номнинг аҳамияти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ritical Thinking | Macat International Limite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1907" y="3723878"/>
            <a:ext cx="1394270" cy="1419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4449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54695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Ғояни ишлаб чиқиш, бизнес-режани тузиш, бозор ва жой танлаш каби, бизнесни номлаш ҳам шунча куч талаб этади.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Аслида, бизнеснинг номи сиз ишлаб чиққан маҳсулот ёки хизматнинг табияти, қиймати ва ўзига хослигини билдириши керак.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Яхши бизнес номини топиш ҳар қачонгидан ҳам қийинроқ. Кўпгина энг яхши номлар аллақачон савдо белгисига айланган.</a:t>
            </a:r>
            <a:endParaRPr lang="uz-Cyrl-UZ" sz="2200" dirty="0">
              <a:solidFill>
                <a:schemeClr val="bg2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ritical Thinking | Macat International Limite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2013"/>
            <a:ext cx="1311750" cy="1335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3912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6761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2200" dirty="0" smtClean="0">
                <a:solidFill>
                  <a:schemeClr val="bg2"/>
                </a:solidFill>
              </a:rPr>
              <a:t>A</a:t>
            </a:r>
            <a:r>
              <a:rPr lang="uz-Cyrl-UZ" sz="2200" dirty="0" smtClean="0">
                <a:solidFill>
                  <a:schemeClr val="bg2"/>
                </a:solidFill>
              </a:rPr>
              <a:t>ммо реклама харажатлари ва рақобат кучайиб бораётган бир пайтда, яхши ном эсда қоларли бизнес имиджини яратиш учун жуда муҳимдир. </a:t>
            </a:r>
          </a:p>
          <a:p>
            <a:pPr algn="just"/>
            <a:endParaRPr lang="uz-Cyrl-UZ" sz="2200" dirty="0">
              <a:solidFill>
                <a:schemeClr val="bg2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Қисқаси, сиз танлаган ном бизнесингизни яратиши ёки бузиши мумкин. </a:t>
            </a:r>
          </a:p>
          <a:p>
            <a:pPr algn="just"/>
            <a:endParaRPr lang="uz-Cyrl-UZ" sz="22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Баъзи экспертларнинг фикрича, энг яхши номлар мавҳум</a:t>
            </a:r>
            <a:r>
              <a:rPr lang="uz-Cyrl-UZ" sz="2200" dirty="0">
                <a:solidFill>
                  <a:schemeClr val="bg2"/>
                </a:solidFill>
              </a:rPr>
              <a:t> </a:t>
            </a:r>
            <a:r>
              <a:rPr lang="uz-Cyrl-UZ" sz="2200" dirty="0" smtClean="0">
                <a:solidFill>
                  <a:schemeClr val="bg2"/>
                </a:solidFill>
              </a:rPr>
              <a:t>ва янги имиджни яратиш учун бўш варақдир.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Critical Thinking | Macat International Limite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" y="3989289"/>
            <a:ext cx="1112329" cy="1132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496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6761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Бошқалар, исмлар маълумот берувчи бўлиши керак, деб ўйлашади, шунинг учун мижозлар сизнинг бизнесингиз нима эканлигини дарҳол билишади.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Баъзилар, ўйлаб топилган исмлар ҳақиқий сўзлардан иборат исмларга қараганда кўпроқ эсда қолади деб ҳисоблашади. Бошқалар эса, аксинча ўйлашади.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2200" dirty="0" smtClean="0">
                <a:solidFill>
                  <a:schemeClr val="bg2"/>
                </a:solidFill>
              </a:rPr>
              <a:t>A</a:t>
            </a:r>
            <a:r>
              <a:rPr lang="uz-Cyrl-UZ" sz="2200" dirty="0" smtClean="0">
                <a:solidFill>
                  <a:schemeClr val="bg2"/>
                </a:solidFill>
              </a:rPr>
              <a:t>слида, ҳар қандай ном, агар у тегишли маркетинг стратегияси билан қўллаб-қувватланса, самарали бўлиши мумкин.</a:t>
            </a:r>
            <a:endParaRPr lang="uz-Cyrl-UZ" sz="2200" dirty="0">
              <a:solidFill>
                <a:schemeClr val="bg2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ritical Thinking | Macat International Limite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4423" y="3946312"/>
            <a:ext cx="1175809" cy="1197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3851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43662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Бизнесингиз номи манфаатдорларга қандай хабар етказмоқчи экнлигини ўйлаб кўринг. </a:t>
            </a:r>
          </a:p>
          <a:p>
            <a:pPr algn="just"/>
            <a:endParaRPr lang="uz-Cyrl-UZ" sz="2200" dirty="0">
              <a:solidFill>
                <a:schemeClr val="bg2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Самарали ном бизнес фаолиятингизнинг асосий элементларини кўрсатиб бериши керак.</a:t>
            </a:r>
          </a:p>
          <a:p>
            <a:pPr algn="just"/>
            <a:endParaRPr lang="uz-Cyrl-UZ" sz="22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Мисол учун, чакана савдо бозори шу қадар сегментланганки, ном харидор нима хохлаётганига мос бўлиши керак.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850A12-8C05-0A49-14E0-4F5D83EBF136}"/>
              </a:ext>
            </a:extLst>
          </p:cNvPr>
          <p:cNvSpPr txBox="1"/>
          <p:nvPr/>
        </p:nvSpPr>
        <p:spPr>
          <a:xfrm>
            <a:off x="2699792" y="379782"/>
            <a:ext cx="388843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dirty="0" smtClean="0">
                <a:solidFill>
                  <a:srgbClr val="C00000"/>
                </a:solidFill>
              </a:rPr>
              <a:t>Ном нимани англатади?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8499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43662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Бизнеснинг номи фаолият доирасидаги таассуротни харидорга етказиши керак.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Буни амалга оширишда логотип билан бирлаштирилган ном жуда муҳимдир. </a:t>
            </a:r>
          </a:p>
          <a:p>
            <a:pPr marL="3409950" indent="-285750" algn="just">
              <a:buFont typeface="Wingdings" panose="05000000000000000000" pitchFamily="2" charset="2"/>
              <a:buChar char="Ø"/>
            </a:pPr>
            <a:endParaRPr lang="en-US" sz="2200" dirty="0" smtClean="0">
              <a:solidFill>
                <a:schemeClr val="bg2"/>
              </a:solidFill>
            </a:endParaRPr>
          </a:p>
          <a:p>
            <a:pPr marL="34099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Шундай қилиб, ном танлашда биринчи ва энг муҳим қадам бу сизнинг бизнесингиз нима эканлигини ҳал қилишдир.</a:t>
            </a:r>
            <a:endParaRPr lang="uz-Cyrl-UZ" sz="2200" dirty="0">
              <a:solidFill>
                <a:schemeClr val="bg2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0" name="Picture 2" descr="Brand Image is: Definition and its Importance for Busines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16" y="2787774"/>
            <a:ext cx="3635896" cy="2355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9748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32629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Ном маъноли бўлиши керакми?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Бизнес номи қанчалик маънодор бўлса, сиз уни бошқаларга тушунтириш учун камроқ вақт сарфлайсиз.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Сиз сохта сўзлардан кўра ҳақиқий сўзларга ёки сўз бирикмаларига устунлик беришингиз керак.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Одамлар ўзлари тушунадиган ва талқин қила оладиган сўзларни афзал кўришади.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Шунинг учун профессионаллар номдаги рақамлар ёки қисқартмаларни қоралайди.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7770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93604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Аксинча, </a:t>
            </a:r>
            <a:r>
              <a:rPr lang="uz-Cyrl-UZ" sz="2200" dirty="0">
                <a:solidFill>
                  <a:schemeClr val="bg2"/>
                </a:solidFill>
              </a:rPr>
              <a:t>ном </a:t>
            </a:r>
            <a:r>
              <a:rPr lang="uz-Cyrl-UZ" sz="2200" dirty="0" smtClean="0">
                <a:solidFill>
                  <a:schemeClr val="bg2"/>
                </a:solidFill>
              </a:rPr>
              <a:t>хаддан ташқари маъноли </a:t>
            </a:r>
            <a:r>
              <a:rPr lang="uz-Cyrl-UZ" sz="2200" dirty="0">
                <a:solidFill>
                  <a:schemeClr val="bg2"/>
                </a:solidFill>
              </a:rPr>
              <a:t>бўлиши </a:t>
            </a:r>
            <a:r>
              <a:rPr lang="uz-Cyrl-UZ" sz="2200" dirty="0" smtClean="0">
                <a:solidFill>
                  <a:schemeClr val="bg2"/>
                </a:solidFill>
              </a:rPr>
              <a:t>ҳам мумкин</a:t>
            </a:r>
            <a:r>
              <a:rPr lang="uz-Cyrl-UZ" sz="2200" dirty="0">
                <a:solidFill>
                  <a:schemeClr val="bg2"/>
                </a:solidFill>
              </a:rPr>
              <a:t>. Жуда тор маъноли </a:t>
            </a:r>
            <a:r>
              <a:rPr lang="uz-Cyrl-UZ" sz="2200" dirty="0" smtClean="0">
                <a:solidFill>
                  <a:schemeClr val="bg2"/>
                </a:solidFill>
              </a:rPr>
              <a:t>номдан эҳтиёт </a:t>
            </a:r>
            <a:r>
              <a:rPr lang="uz-Cyrl-UZ" sz="2200" dirty="0">
                <a:solidFill>
                  <a:schemeClr val="bg2"/>
                </a:solidFill>
              </a:rPr>
              <a:t>бўлиш керак.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2200" dirty="0" smtClean="0">
                <a:solidFill>
                  <a:schemeClr val="bg2"/>
                </a:solidFill>
              </a:rPr>
              <a:t>A</a:t>
            </a:r>
            <a:r>
              <a:rPr lang="uz-Cyrl-UZ" sz="2200" dirty="0" smtClean="0">
                <a:solidFill>
                  <a:schemeClr val="bg2"/>
                </a:solidFill>
              </a:rPr>
              <a:t>гар сиз бир жойда абадий қолмоқчи бўлсангиз, маҳсус номлар мантиқий бўлади. </a:t>
            </a:r>
            <a:r>
              <a:rPr lang="en-US" sz="2200" dirty="0" smtClean="0">
                <a:solidFill>
                  <a:schemeClr val="bg2"/>
                </a:solidFill>
              </a:rPr>
              <a:t>A</a:t>
            </a:r>
            <a:r>
              <a:rPr lang="uz-Cyrl-UZ" sz="2200" dirty="0" smtClean="0">
                <a:solidFill>
                  <a:schemeClr val="bg2"/>
                </a:solidFill>
              </a:rPr>
              <a:t>гар сизда ўсиш/кенгайиш амбициялари бўлса, унда кенгроқ ном топишингиз керак.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b="1" dirty="0" smtClean="0">
                <a:solidFill>
                  <a:srgbClr val="002060"/>
                </a:solidFill>
              </a:rPr>
              <a:t>Таърифловчи</a:t>
            </a:r>
            <a:r>
              <a:rPr lang="uz-Cyrl-UZ" sz="2200" dirty="0" smtClean="0"/>
              <a:t> </a:t>
            </a:r>
            <a:r>
              <a:rPr lang="uz-Cyrl-UZ" sz="2200" dirty="0" smtClean="0">
                <a:solidFill>
                  <a:schemeClr val="bg2"/>
                </a:solidFill>
              </a:rPr>
              <a:t>номлар бизнес ҳақида аниқ маълумот беради - у нима қилади, қаерда жойлашган ва ҳоказо.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b="1" dirty="0" smtClean="0">
                <a:solidFill>
                  <a:srgbClr val="002060"/>
                </a:solidFill>
              </a:rPr>
              <a:t>Таклиф қилувчи </a:t>
            </a:r>
            <a:r>
              <a:rPr lang="uz-Cyrl-UZ" sz="2200" dirty="0" smtClean="0">
                <a:solidFill>
                  <a:schemeClr val="bg2"/>
                </a:solidFill>
              </a:rPr>
              <a:t>номлар мавҳумроқдир. Улар бизнес умуман нима ҳақида эканлигини ёритади.</a:t>
            </a:r>
            <a:endParaRPr lang="uz-Cyrl-UZ" sz="2200" dirty="0">
              <a:solidFill>
                <a:schemeClr val="bg2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207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10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54115"/>
            <a:ext cx="806489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Мисол учун, "</a:t>
            </a:r>
            <a:r>
              <a:rPr lang="en-US" sz="2200" dirty="0" smtClean="0">
                <a:solidFill>
                  <a:schemeClr val="bg2"/>
                </a:solidFill>
              </a:rPr>
              <a:t>Italiatour</a:t>
            </a:r>
            <a:r>
              <a:rPr lang="uz-Cyrl-UZ" sz="2200" dirty="0" smtClean="0">
                <a:solidFill>
                  <a:schemeClr val="bg2"/>
                </a:solidFill>
              </a:rPr>
              <a:t>" номи Италияга пакетли саёҳатларни тарғиб қилиш учун компания томонидан ишлаб чиқилган.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Бу ҳақиқий сўз бўлмаса-да, "</a:t>
            </a:r>
            <a:r>
              <a:rPr lang="en-US" sz="2200" dirty="0" smtClean="0">
                <a:solidFill>
                  <a:schemeClr val="bg2"/>
                </a:solidFill>
              </a:rPr>
              <a:t>Italiatour</a:t>
            </a:r>
            <a:r>
              <a:rPr lang="uz-Cyrl-UZ" sz="2200" dirty="0" smtClean="0">
                <a:solidFill>
                  <a:schemeClr val="bg2"/>
                </a:solidFill>
              </a:rPr>
              <a:t>" номи маъноли. Сиз дарҳол нима таклиф қилинаётганини тушунасиз.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2200" dirty="0" smtClean="0">
                <a:solidFill>
                  <a:schemeClr val="bg2"/>
                </a:solidFill>
              </a:rPr>
              <a:t>A</a:t>
            </a:r>
            <a:r>
              <a:rPr lang="uz-Cyrl-UZ" sz="2200" dirty="0" smtClean="0">
                <a:solidFill>
                  <a:schemeClr val="bg2"/>
                </a:solidFill>
              </a:rPr>
              <a:t>ммо бундан ҳам яхшироқ, "</a:t>
            </a:r>
            <a:r>
              <a:rPr lang="en-US" sz="2200" dirty="0" smtClean="0">
                <a:solidFill>
                  <a:schemeClr val="bg2"/>
                </a:solidFill>
              </a:rPr>
              <a:t>Italiatour</a:t>
            </a:r>
            <a:r>
              <a:rPr lang="uz-Cyrl-UZ" sz="2200" dirty="0" smtClean="0">
                <a:solidFill>
                  <a:schemeClr val="bg2"/>
                </a:solidFill>
              </a:rPr>
              <a:t>" номи хорижий саёҳатларнинг ҳаяжонини уйғотади. </a:t>
            </a:r>
            <a:r>
              <a:rPr lang="en-US" sz="2200" dirty="0" smtClean="0">
                <a:solidFill>
                  <a:schemeClr val="bg2"/>
                </a:solidFill>
              </a:rPr>
              <a:t>A</a:t>
            </a:r>
            <a:r>
              <a:rPr lang="uz-Cyrl-UZ" sz="2200" dirty="0" smtClean="0">
                <a:solidFill>
                  <a:schemeClr val="bg2"/>
                </a:solidFill>
              </a:rPr>
              <a:t>гар у "</a:t>
            </a:r>
            <a:r>
              <a:rPr lang="en-US" sz="2200" dirty="0">
                <a:solidFill>
                  <a:schemeClr val="bg2"/>
                </a:solidFill>
              </a:rPr>
              <a:t> </a:t>
            </a:r>
            <a:r>
              <a:rPr lang="en-US" sz="2200" dirty="0" smtClean="0">
                <a:solidFill>
                  <a:schemeClr val="bg2"/>
                </a:solidFill>
              </a:rPr>
              <a:t>Italy</a:t>
            </a:r>
            <a:r>
              <a:rPr lang="uz-Cyrl-UZ" sz="2200" dirty="0" smtClean="0">
                <a:solidFill>
                  <a:schemeClr val="bg2"/>
                </a:solidFill>
              </a:rPr>
              <a:t>-</a:t>
            </a:r>
            <a:r>
              <a:rPr lang="en-US" sz="2200" dirty="0" smtClean="0">
                <a:solidFill>
                  <a:schemeClr val="bg2"/>
                </a:solidFill>
              </a:rPr>
              <a:t>tour</a:t>
            </a:r>
            <a:r>
              <a:rPr lang="uz-Cyrl-UZ" sz="2200" dirty="0" smtClean="0">
                <a:solidFill>
                  <a:schemeClr val="bg2"/>
                </a:solidFill>
              </a:rPr>
              <a:t>" деб номланганида жуда бошқача ном бўларди.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Натижада ушбу ном ўзига хос ва чалғитувчи эмас, лекин у ҳали ҳам италян таъмга </a:t>
            </a:r>
            <a:r>
              <a:rPr lang="uz-Cyrl-UZ" sz="2200" dirty="0">
                <a:solidFill>
                  <a:schemeClr val="bg2"/>
                </a:solidFill>
              </a:rPr>
              <a:t>э</a:t>
            </a:r>
            <a:r>
              <a:rPr lang="uz-Cyrl-UZ" sz="2200" dirty="0" smtClean="0">
                <a:solidFill>
                  <a:schemeClr val="bg2"/>
                </a:solidFill>
              </a:rPr>
              <a:t>га.</a:t>
            </a:r>
            <a:endParaRPr lang="uz-Cyrl-UZ" sz="2200" dirty="0">
              <a:solidFill>
                <a:schemeClr val="bg2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0588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11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5606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Деярли барча мавжуд сўзлар савдо белгисига айланган бир пайтда, ном яратиш тобора оммалашиб бормоқда.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Ўйлаб топилган номлар мавжуд сўзларга қараганда кўпроқ маъноли бўлиши мумкин. Компания маъноли ва ўзига хос янги сўзларни ишлаб чиқиши керак.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Ном бериш жараёни ижодий ёндашувни талаб қилади. </a:t>
            </a:r>
            <a:r>
              <a:rPr lang="en-US" sz="2200" dirty="0" smtClean="0">
                <a:solidFill>
                  <a:schemeClr val="bg2"/>
                </a:solidFill>
              </a:rPr>
              <a:t>A</a:t>
            </a:r>
            <a:r>
              <a:rPr lang="uz-Cyrl-UZ" sz="2200" dirty="0" smtClean="0">
                <a:solidFill>
                  <a:schemeClr val="bg2"/>
                </a:solidFill>
              </a:rPr>
              <a:t>нъанавий сўзлар янги</a:t>
            </a:r>
            <a:r>
              <a:rPr lang="ru-RU" sz="2200" dirty="0" smtClean="0">
                <a:solidFill>
                  <a:schemeClr val="bg2"/>
                </a:solidFill>
              </a:rPr>
              <a:t> </a:t>
            </a:r>
            <a:r>
              <a:rPr lang="ru-RU" sz="2200" dirty="0">
                <a:solidFill>
                  <a:schemeClr val="bg2"/>
                </a:solidFill>
              </a:rPr>
              <a:t>компания </a:t>
            </a:r>
            <a:r>
              <a:rPr lang="uz-Cyrl-UZ" sz="2200" dirty="0" smtClean="0">
                <a:solidFill>
                  <a:schemeClr val="bg2"/>
                </a:solidFill>
              </a:rPr>
              <a:t>ёки маҳсулот ортидаги инновация ёки янги ғояларни ифодаламаслиги мумкин</a:t>
            </a:r>
            <a:r>
              <a:rPr lang="ru-RU" sz="2200" dirty="0" smtClean="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B850A12-8C05-0A49-14E0-4F5D83EBF136}"/>
              </a:ext>
            </a:extLst>
          </p:cNvPr>
          <p:cNvSpPr txBox="1"/>
          <p:nvPr/>
        </p:nvSpPr>
        <p:spPr>
          <a:xfrm>
            <a:off x="2987824" y="379782"/>
            <a:ext cx="208823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dirty="0" smtClean="0">
                <a:solidFill>
                  <a:srgbClr val="C00000"/>
                </a:solidFill>
              </a:rPr>
              <a:t>Сўз яратиш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8651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12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5606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Янги </a:t>
            </a:r>
            <a:r>
              <a:rPr lang="uz-Cyrl-UZ" sz="2200" dirty="0">
                <a:solidFill>
                  <a:schemeClr val="bg2"/>
                </a:solidFill>
              </a:rPr>
              <a:t>сўзлар ҳар қандай вазият учун ҳам тўғри ечим эмас.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>
                <a:solidFill>
                  <a:schemeClr val="bg2"/>
                </a:solidFill>
              </a:rPr>
              <a:t>Янги сўзлар мураккаб ва улар маҳсулот, хизмат ёки компаниянинг ўзи мураккаб эканлиги ҳақидаги тасаввурни яратиши мумкин.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>
                <a:solidFill>
                  <a:schemeClr val="bg2"/>
                </a:solidFill>
              </a:rPr>
              <a:t>Энг осон ечим - мавжуд сўзларнинг янги шакллари ёки имлоларидан фойдаланиш. Масалан, </a:t>
            </a:r>
            <a:r>
              <a:rPr lang="en-US" sz="2200" dirty="0">
                <a:solidFill>
                  <a:schemeClr val="bg2"/>
                </a:solidFill>
              </a:rPr>
              <a:t>Compaq</a:t>
            </a:r>
            <a:r>
              <a:rPr lang="ru-RU" sz="2200" dirty="0">
                <a:solidFill>
                  <a:schemeClr val="bg2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>
                <a:solidFill>
                  <a:schemeClr val="bg2"/>
                </a:solidFill>
              </a:rPr>
              <a:t>Аслида </a:t>
            </a:r>
            <a:r>
              <a:rPr lang="uz-Cyrl-UZ" sz="2200" dirty="0" smtClean="0">
                <a:solidFill>
                  <a:schemeClr val="bg2"/>
                </a:solidFill>
              </a:rPr>
              <a:t>“</a:t>
            </a:r>
            <a:r>
              <a:rPr lang="en-US" sz="2200" dirty="0">
                <a:solidFill>
                  <a:schemeClr val="bg2"/>
                </a:solidFill>
              </a:rPr>
              <a:t>Compact</a:t>
            </a:r>
            <a:r>
              <a:rPr lang="uz-Cyrl-UZ" sz="2200" dirty="0">
                <a:solidFill>
                  <a:schemeClr val="bg2"/>
                </a:solidFill>
              </a:rPr>
              <a:t>" деб </a:t>
            </a:r>
            <a:r>
              <a:rPr lang="uz-Cyrl-UZ" sz="2200" dirty="0" smtClean="0">
                <a:solidFill>
                  <a:schemeClr val="bg2"/>
                </a:solidFill>
              </a:rPr>
              <a:t>номланган ном </a:t>
            </a:r>
            <a:r>
              <a:rPr lang="uz-Cyrl-UZ" sz="2200" dirty="0">
                <a:solidFill>
                  <a:schemeClr val="bg2"/>
                </a:solidFill>
              </a:rPr>
              <a:t>кўпчиликни қониқтирмади</a:t>
            </a:r>
            <a:r>
              <a:rPr lang="ru-RU" sz="2200" dirty="0">
                <a:solidFill>
                  <a:schemeClr val="bg2"/>
                </a:solidFill>
              </a:rPr>
              <a:t>. </a:t>
            </a:r>
            <a:r>
              <a:rPr lang="uz-Cyrl-UZ" sz="2200" dirty="0">
                <a:solidFill>
                  <a:schemeClr val="bg2"/>
                </a:solidFill>
              </a:rPr>
              <a:t>Шунинг учун</a:t>
            </a:r>
            <a:r>
              <a:rPr lang="ru-RU" sz="2200" dirty="0">
                <a:solidFill>
                  <a:schemeClr val="bg2"/>
                </a:solidFill>
              </a:rPr>
              <a:t>, </a:t>
            </a:r>
            <a:r>
              <a:rPr lang="uz-Cyrl-UZ" sz="2200" dirty="0">
                <a:solidFill>
                  <a:schemeClr val="bg2"/>
                </a:solidFill>
              </a:rPr>
              <a:t>номни янада сезиларли қилиш мақсадида жамоа имлони</a:t>
            </a:r>
            <a:r>
              <a:rPr lang="ru-RU" sz="2200" dirty="0">
                <a:solidFill>
                  <a:schemeClr val="bg2"/>
                </a:solidFill>
              </a:rPr>
              <a:t> </a:t>
            </a:r>
            <a:r>
              <a:rPr lang="en-US" sz="2200" dirty="0">
                <a:solidFill>
                  <a:schemeClr val="bg2"/>
                </a:solidFill>
              </a:rPr>
              <a:t>Compaq </a:t>
            </a:r>
            <a:r>
              <a:rPr lang="ru-RU" sz="2200" dirty="0">
                <a:solidFill>
                  <a:schemeClr val="bg2"/>
                </a:solidFill>
              </a:rPr>
              <a:t>га </a:t>
            </a:r>
            <a:r>
              <a:rPr lang="uz-Cyrl-UZ" sz="2200" dirty="0">
                <a:solidFill>
                  <a:schemeClr val="bg2"/>
                </a:solidFill>
              </a:rPr>
              <a:t>ўзгартирди.</a:t>
            </a:r>
            <a:r>
              <a:rPr lang="en-US" sz="2200" dirty="0" smtClean="0">
                <a:solidFill>
                  <a:schemeClr val="bg2"/>
                </a:solidFill>
              </a:rPr>
              <a:t> </a:t>
            </a:r>
            <a:endParaRPr lang="en-US" sz="2200" dirty="0">
              <a:solidFill>
                <a:schemeClr val="bg2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3262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13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5606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Янги фикр учун луғат, китоб ва журналларга юзланинг. Ушбу ижодий босқичда иложи борича кўпроқ ишлайдиган номларни ўйлаб кўринг.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Ўзингизга ёқадиган камида 10 та ном топинг. Уларни ҳар томондан кўриб чиқиб, ярмигача камайтиринг.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Танлаган номингиз талаффуз қилишга осон бўлиши керак, айниқса сиз рекламага кўп таянсангиз.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2200" dirty="0" smtClean="0">
                <a:solidFill>
                  <a:schemeClr val="bg2"/>
                </a:solidFill>
              </a:rPr>
              <a:t>A</a:t>
            </a:r>
            <a:r>
              <a:rPr lang="uz-Cyrl-UZ" sz="2200" dirty="0" smtClean="0">
                <a:solidFill>
                  <a:schemeClr val="bg2"/>
                </a:solidFill>
              </a:rPr>
              <a:t>гар одамлар сизнинг номингизни талаффуз қила олмасалар, улар бундан қочишади. </a:t>
            </a:r>
            <a:endParaRPr lang="uz-Cyrl-UZ" sz="2200" dirty="0">
              <a:solidFill>
                <a:schemeClr val="bg2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B850A12-8C05-0A49-14E0-4F5D83EBF136}"/>
              </a:ext>
            </a:extLst>
          </p:cNvPr>
          <p:cNvSpPr txBox="1"/>
          <p:nvPr/>
        </p:nvSpPr>
        <p:spPr>
          <a:xfrm>
            <a:off x="3131840" y="379782"/>
            <a:ext cx="28803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dirty="0" smtClean="0">
                <a:solidFill>
                  <a:srgbClr val="C00000"/>
                </a:solidFill>
              </a:rPr>
              <a:t>Номлаш жараёни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2927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14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83151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Агар ўз бизнесингизни глобал миқёсга олиб чиқмоқчи ёки кўп тилли ҳудудда жойлашган бўлсангиз, янги ном бошқа тилларда салбий маънога эга </a:t>
            </a:r>
            <a:r>
              <a:rPr lang="uz-Cyrl-UZ" sz="2200" dirty="0">
                <a:solidFill>
                  <a:schemeClr val="bg2"/>
                </a:solidFill>
              </a:rPr>
              <a:t>э</a:t>
            </a:r>
            <a:r>
              <a:rPr lang="uz-Cyrl-UZ" sz="2200" dirty="0" smtClean="0">
                <a:solidFill>
                  <a:schemeClr val="bg2"/>
                </a:solidFill>
              </a:rPr>
              <a:t>маслигига ишонч ҳосил қилинг.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Иложи бўлса, алифбонинг бошига яқинроқ бўлган номлар афзалроқ.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Рақобатчини диққат билан ўрганинг: номнинг асосий вазифаси бизнесни бошқалардан ажратиб туришдир.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5235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15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6761"/>
            <a:ext cx="806489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Танловни </a:t>
            </a:r>
            <a:r>
              <a:rPr lang="uz-Cyrl-UZ" sz="2200" dirty="0">
                <a:solidFill>
                  <a:schemeClr val="bg2"/>
                </a:solidFill>
              </a:rPr>
              <a:t>э</a:t>
            </a:r>
            <a:r>
              <a:rPr lang="uz-Cyrl-UZ" sz="2200" dirty="0" smtClean="0">
                <a:solidFill>
                  <a:schemeClr val="bg2"/>
                </a:solidFill>
              </a:rPr>
              <a:t>сда қоларли, ифодали ва ёш бола томонидан ўқилиши мумкин бўлган 4-5 номга қисқартиринг.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Фараз қилинг:</a:t>
            </a:r>
          </a:p>
          <a:p>
            <a:pPr marL="357188" indent="-285750" algn="just">
              <a:buFont typeface="Courier New" panose="02070309020205020404" pitchFamily="49" charset="0"/>
              <a:buChar char="o"/>
            </a:pPr>
            <a:r>
              <a:rPr lang="uz-Cyrl-UZ" sz="2200" dirty="0" smtClean="0">
                <a:solidFill>
                  <a:schemeClr val="bg2"/>
                </a:solidFill>
              </a:rPr>
              <a:t>сиз биринчи буюртма олган янги корхонасисиз. Лекин, шу пайтда номаълум бир кичик компания сизнинг номингиз ўз савдо белгисининг бузилиши деб ҳисоблаб, сизни судма-суд олиб юрибди.</a:t>
            </a:r>
          </a:p>
          <a:p>
            <a:pPr marL="357188" indent="-285750" algn="just">
              <a:buFont typeface="Courier New" panose="02070309020205020404" pitchFamily="49" charset="0"/>
              <a:buChar char="o"/>
            </a:pPr>
            <a:r>
              <a:rPr lang="uz-Cyrl-UZ" sz="2200" dirty="0" smtClean="0">
                <a:solidFill>
                  <a:schemeClr val="bg2"/>
                </a:solidFill>
              </a:rPr>
              <a:t>беш йил ичида бизнесингизни тасаввур қилинг. Сиз энди кенгаймоқчи бўлганингизда, сиз кичик рақобатчининг худди шу номга эга </a:t>
            </a:r>
            <a:r>
              <a:rPr lang="uz-Cyrl-UZ" sz="2200" dirty="0">
                <a:solidFill>
                  <a:schemeClr val="bg2"/>
                </a:solidFill>
              </a:rPr>
              <a:t>э</a:t>
            </a:r>
            <a:r>
              <a:rPr lang="uz-Cyrl-UZ" sz="2200" dirty="0" smtClean="0">
                <a:solidFill>
                  <a:schemeClr val="bg2"/>
                </a:solidFill>
              </a:rPr>
              <a:t>канлигини билиб қолдингиз.</a:t>
            </a:r>
            <a:endParaRPr lang="uz-Cyrl-UZ" sz="2200" dirty="0">
              <a:solidFill>
                <a:schemeClr val="bg2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B850A12-8C05-0A49-14E0-4F5D83EBF136}"/>
              </a:ext>
            </a:extLst>
          </p:cNvPr>
          <p:cNvSpPr txBox="1"/>
          <p:nvPr/>
        </p:nvSpPr>
        <p:spPr>
          <a:xfrm>
            <a:off x="2339752" y="379782"/>
            <a:ext cx="460851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dirty="0" smtClean="0">
                <a:solidFill>
                  <a:srgbClr val="C00000"/>
                </a:solidFill>
              </a:rPr>
              <a:t>Албатта синовдан ўтказинг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 descr="Quiz y Test de personalidad - – Google Play ilovalar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9" y="4087495"/>
            <a:ext cx="1021706" cy="1021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325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16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6761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Омадингиз бўлса, сиз охирида барчани қониқтирадиган 3-5та номга эга бўласиз. Энди, якуний қарорни қандай қабул қиласиз?</a:t>
            </a:r>
          </a:p>
          <a:p>
            <a:pPr algn="just"/>
            <a:endParaRPr lang="uz-Cyrl-UZ" sz="22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Барча дастлабки мезонларни </a:t>
            </a:r>
            <a:r>
              <a:rPr lang="uz-Cyrl-UZ" sz="2200" dirty="0">
                <a:solidFill>
                  <a:schemeClr val="bg2"/>
                </a:solidFill>
              </a:rPr>
              <a:t>э</a:t>
            </a:r>
            <a:r>
              <a:rPr lang="uz-Cyrl-UZ" sz="2200" dirty="0" smtClean="0">
                <a:solidFill>
                  <a:schemeClr val="bg2"/>
                </a:solidFill>
              </a:rPr>
              <a:t>сланг. </a:t>
            </a:r>
            <a:endParaRPr lang="en-US" sz="2200" dirty="0" smtClean="0">
              <a:solidFill>
                <a:schemeClr val="bg2"/>
              </a:solidFill>
            </a:endParaRPr>
          </a:p>
          <a:p>
            <a:pPr marL="536575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>
                <a:solidFill>
                  <a:schemeClr val="bg2"/>
                </a:solidFill>
              </a:rPr>
              <a:t>Қайси ном сизнинг мақсадингизга энг мос келади? </a:t>
            </a:r>
            <a:endParaRPr lang="en-US" sz="2200" dirty="0" smtClean="0">
              <a:solidFill>
                <a:schemeClr val="bg2"/>
              </a:solidFill>
            </a:endParaRPr>
          </a:p>
          <a:p>
            <a:pPr marL="536575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>
                <a:solidFill>
                  <a:schemeClr val="bg2"/>
                </a:solidFill>
              </a:rPr>
              <a:t>Қайси ном сиз ўйлаган бизнесни тўғри таърифлайди? </a:t>
            </a:r>
            <a:endParaRPr lang="en-US" sz="2200" dirty="0" smtClean="0">
              <a:solidFill>
                <a:schemeClr val="bg2"/>
              </a:solidFill>
            </a:endParaRPr>
          </a:p>
          <a:p>
            <a:pPr marL="536575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>
                <a:solidFill>
                  <a:schemeClr val="bg2"/>
                </a:solidFill>
              </a:rPr>
              <a:t>Сизга қайси ном кўпроқ ёқади?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B850A12-8C05-0A49-14E0-4F5D83EBF136}"/>
              </a:ext>
            </a:extLst>
          </p:cNvPr>
          <p:cNvSpPr txBox="1"/>
          <p:nvPr/>
        </p:nvSpPr>
        <p:spPr>
          <a:xfrm>
            <a:off x="2699792" y="379782"/>
            <a:ext cx="252028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dirty="0" smtClean="0">
                <a:solidFill>
                  <a:srgbClr val="C00000"/>
                </a:solidFill>
              </a:rPr>
              <a:t>Якуний таҳлил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7743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17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6761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Баъзилар ном танлашда ўзларининг хоҳиш-истакларига таянса, бошқалар кўпроқ илмий ёндашади.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Баъзилар янги номларни синаш мақсадида фокус-гуруҳлар билан синовдан ўтказади. </a:t>
            </a:r>
            <a:endParaRPr lang="en-US" sz="2200" dirty="0" smtClean="0">
              <a:solidFill>
                <a:schemeClr val="bg2"/>
              </a:solidFill>
            </a:endParaRPr>
          </a:p>
          <a:p>
            <a:pPr marL="3589338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Бошқалар эса, янги номдан келиб чиқиши мумкин бўлган янги логотип дезайни тўғрисида қайғуришади.</a:t>
            </a:r>
            <a:endParaRPr lang="uz-Cyrl-UZ" sz="2200" dirty="0">
              <a:solidFill>
                <a:schemeClr val="bg2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2" name="Picture 2" descr="How to live up to your brand's promise – DGC – Technical Marketing Solutions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70" t="19380" r="11015" b="14727"/>
          <a:stretch/>
        </p:blipFill>
        <p:spPr bwMode="auto">
          <a:xfrm>
            <a:off x="108523" y="2859782"/>
            <a:ext cx="3815405" cy="2092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7616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18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894075"/>
            <a:ext cx="806489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Бошқа одамларнинг фикрини сўранг. </a:t>
            </a:r>
          </a:p>
          <a:p>
            <a:pPr algn="just"/>
            <a:endParaRPr lang="uz-Cyrl-UZ" sz="22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Ҳар бир ном ҳақида фикр юритинг. Ҳар бир номни овоз чиқариб ўқинг, унинг жарангига эътибор беринг.</a:t>
            </a:r>
          </a:p>
          <a:p>
            <a:pPr algn="just"/>
            <a:endParaRPr lang="uz-Cyrl-UZ" sz="22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Потенциал номларни ўйлаб кўргандан сўнг, рақобатчилар номлари рўйхатини тузинг. </a:t>
            </a:r>
          </a:p>
          <a:p>
            <a:pPr algn="just"/>
            <a:endParaRPr lang="uz-Cyrl-UZ" sz="22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2200" dirty="0" smtClean="0">
                <a:solidFill>
                  <a:schemeClr val="bg2"/>
                </a:solidFill>
              </a:rPr>
              <a:t>A</a:t>
            </a:r>
            <a:r>
              <a:rPr lang="uz-Cyrl-UZ" sz="2200" dirty="0" smtClean="0">
                <a:solidFill>
                  <a:schemeClr val="bg2"/>
                </a:solidFill>
              </a:rPr>
              <a:t>гар сизнинг номингиз ғоялари рақобатчиникига жуда ўхшаш бўлса, уларни рўйхатдан олиб ташланг.</a:t>
            </a:r>
            <a:endParaRPr lang="uz-Cyrl-UZ" sz="2200" dirty="0">
              <a:solidFill>
                <a:schemeClr val="bg2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710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19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1538"/>
            <a:ext cx="806489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200" dirty="0">
                <a:solidFill>
                  <a:schemeClr val="bg2"/>
                </a:solidFill>
              </a:rPr>
              <a:t>Профессионал </a:t>
            </a:r>
            <a:r>
              <a:rPr lang="uz-Cyrl-UZ" sz="2200" dirty="0" smtClean="0">
                <a:solidFill>
                  <a:schemeClr val="bg2"/>
                </a:solidFill>
              </a:rPr>
              <a:t>номлаш фирмалари номлаш жараёнига олти ҳафтадан олти ойгача вақт ажратадилар.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Эҳтимол, сизда унчалик кўп вақт бўлмайди, лекин ном танлашга камида бир неча ҳафта сарфлашни режалаштиринг.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Қарорингиз қабул қилингандан сўнг, дарҳол янги номга бўлган иштиёқингизни шакллантиришни бошланг.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Янги ном кучли компания идентификаторини яратиш йўлидаги биринчи қадам бўлиб, у бизнес оҳиригача давом этиши керак.</a:t>
            </a:r>
            <a:endParaRPr lang="uz-Cyrl-UZ" sz="2200" dirty="0">
              <a:solidFill>
                <a:schemeClr val="bg2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1606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20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1538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Бизнесни бошлашда қабул қиладиган барча қарорлардан, эҳтимол, энг муҳими, компания учун танлаган ҳуқуқий тузилмадир.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Бу қарорингиз:</a:t>
            </a:r>
          </a:p>
          <a:p>
            <a:pPr marL="536575" indent="-268288" algn="just">
              <a:buFont typeface="Courier New" panose="02070309020205020404" pitchFamily="49" charset="0"/>
              <a:buChar char="o"/>
            </a:pPr>
            <a:r>
              <a:rPr lang="uz-Cyrl-UZ" sz="2200" dirty="0" smtClean="0">
                <a:solidFill>
                  <a:schemeClr val="bg2"/>
                </a:solidFill>
              </a:rPr>
              <a:t>қанча солиқ тўлашга </a:t>
            </a:r>
          </a:p>
          <a:p>
            <a:pPr marL="536575" indent="-268288" algn="just">
              <a:buFont typeface="Courier New" panose="02070309020205020404" pitchFamily="49" charset="0"/>
              <a:buChar char="o"/>
            </a:pPr>
            <a:r>
              <a:rPr lang="uz-Cyrl-UZ" sz="2200" dirty="0" smtClean="0">
                <a:solidFill>
                  <a:schemeClr val="bg2"/>
                </a:solidFill>
              </a:rPr>
              <a:t>керак бўлган ҳужжатлар миқдорига </a:t>
            </a:r>
          </a:p>
          <a:p>
            <a:pPr marL="536575" indent="-268288" algn="just">
              <a:buFont typeface="Courier New" panose="02070309020205020404" pitchFamily="49" charset="0"/>
              <a:buChar char="o"/>
            </a:pPr>
            <a:r>
              <a:rPr lang="uz-Cyrl-UZ" sz="2200" dirty="0" smtClean="0">
                <a:solidFill>
                  <a:schemeClr val="bg2"/>
                </a:solidFill>
              </a:rPr>
              <a:t>шахсий жавобгарликка </a:t>
            </a:r>
          </a:p>
          <a:p>
            <a:pPr marL="536575" indent="-268288" algn="just">
              <a:buFont typeface="Courier New" panose="02070309020205020404" pitchFamily="49" charset="0"/>
              <a:buChar char="o"/>
            </a:pPr>
            <a:r>
              <a:rPr lang="uz-Cyrl-UZ" sz="2200" dirty="0" smtClean="0">
                <a:solidFill>
                  <a:schemeClr val="bg2"/>
                </a:solidFill>
              </a:rPr>
              <a:t>пул тўплаш қобилиятингизга таъсир қилади.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B850A12-8C05-0A49-14E0-4F5D83EBF136}"/>
              </a:ext>
            </a:extLst>
          </p:cNvPr>
          <p:cNvSpPr txBox="1"/>
          <p:nvPr/>
        </p:nvSpPr>
        <p:spPr>
          <a:xfrm>
            <a:off x="2915816" y="379782"/>
            <a:ext cx="30243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dirty="0" smtClean="0">
                <a:solidFill>
                  <a:srgbClr val="C00000"/>
                </a:solidFill>
              </a:rPr>
              <a:t>Бизнес тузулмаси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329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21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1538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Бизнеснинг энг кенг тарқалган шакллари - якка тартибдаги тадбиркорлик, шериклик ва корпорация. </a:t>
            </a:r>
          </a:p>
          <a:p>
            <a:pPr algn="just"/>
            <a:endParaRPr lang="uz-Cyrl-UZ" sz="22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Тадбиркорлик шаклларининг энг сўнггиси масъулияти чекланган жамият (МЧЖ) ҳисобланади. </a:t>
            </a:r>
          </a:p>
          <a:p>
            <a:pPr algn="just"/>
            <a:endParaRPr lang="uz-Cyrl-UZ" sz="22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Ҳар бир бизнес шакли турли хил солиқ муносабатларига олиб келиши сабабли, сиз бизнес эҳтиёжларига </a:t>
            </a:r>
            <a:r>
              <a:rPr lang="uz-Cyrl-UZ" sz="2200" dirty="0">
                <a:solidFill>
                  <a:schemeClr val="bg2"/>
                </a:solidFill>
              </a:rPr>
              <a:t>э</a:t>
            </a:r>
            <a:r>
              <a:rPr lang="uz-Cyrl-UZ" sz="2200" dirty="0" smtClean="0">
                <a:solidFill>
                  <a:schemeClr val="bg2"/>
                </a:solidFill>
              </a:rPr>
              <a:t>нг мос келадиган тузилмани танлашингиз керак.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9516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22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1538"/>
            <a:ext cx="806489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2200" dirty="0" smtClean="0">
                <a:solidFill>
                  <a:schemeClr val="bg2"/>
                </a:solidFill>
              </a:rPr>
              <a:t>A</a:t>
            </a:r>
            <a:r>
              <a:rPr lang="uz-Cyrl-UZ" sz="2200" dirty="0" smtClean="0">
                <a:solidFill>
                  <a:schemeClr val="bg2"/>
                </a:solidFill>
              </a:rPr>
              <a:t>гар бизнесни якка тартибдаги тадбиркор сифатида бошлаб, лекин кейинчалик ҳамкорларни қабул қилсангиз, сиз </a:t>
            </a:r>
            <a:r>
              <a:rPr lang="uz-Cyrl-UZ" sz="2200" dirty="0">
                <a:solidFill>
                  <a:schemeClr val="bg2"/>
                </a:solidFill>
              </a:rPr>
              <a:t>бошқа юридик шахс сифатида қайта ташкил қилинишингиз керак!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2200" dirty="0" smtClean="0">
                <a:solidFill>
                  <a:schemeClr val="bg2"/>
                </a:solidFill>
              </a:rPr>
              <a:t>A</a:t>
            </a:r>
            <a:r>
              <a:rPr lang="uz-Cyrl-UZ" sz="2200" dirty="0" smtClean="0">
                <a:solidFill>
                  <a:schemeClr val="bg2"/>
                </a:solidFill>
              </a:rPr>
              <a:t>гар шундай қилсангиз, давлат солиқ идораларини хабардор қилиб қўйишингиз керак.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Business Structure - Overview, Forms, How They Wor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6199" y="3395196"/>
            <a:ext cx="5172065" cy="1748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1709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23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1538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>
                <a:solidFill>
                  <a:schemeClr val="bg2"/>
                </a:solidFill>
              </a:rPr>
              <a:t>Э</a:t>
            </a:r>
            <a:r>
              <a:rPr lang="uz-Cyrl-UZ" sz="2200" dirty="0" smtClean="0">
                <a:solidFill>
                  <a:schemeClr val="bg2"/>
                </a:solidFill>
              </a:rPr>
              <a:t>нг оддий тузилма якка тартибдаги тадбиркорлик бўлиб, унда корхона эгаси ва бошқарувчиси битта шахс бўлади.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2200" dirty="0" smtClean="0">
                <a:solidFill>
                  <a:schemeClr val="bg2"/>
                </a:solidFill>
              </a:rPr>
              <a:t>A</a:t>
            </a:r>
            <a:r>
              <a:rPr lang="uz-Cyrl-UZ" sz="2200" dirty="0" smtClean="0">
                <a:solidFill>
                  <a:schemeClr val="bg2"/>
                </a:solidFill>
              </a:rPr>
              <a:t>гар сиз ёлғиз ишлашни маъқул топсангиз ушбу тузилма сизга мос бўлади. </a:t>
            </a:r>
          </a:p>
          <a:p>
            <a:pPr marL="34988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Якка тартибдаги тадбиркорнинг солиқ жиҳатлари жозибадор, чунки бизнесдаги йўқотишларни бошқа манбалардан олган даромад билан қоплаш мумкин.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B850A12-8C05-0A49-14E0-4F5D83EBF136}"/>
              </a:ext>
            </a:extLst>
          </p:cNvPr>
          <p:cNvSpPr txBox="1"/>
          <p:nvPr/>
        </p:nvSpPr>
        <p:spPr>
          <a:xfrm>
            <a:off x="2123728" y="379782"/>
            <a:ext cx="525658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dirty="0" smtClean="0">
                <a:solidFill>
                  <a:srgbClr val="C00000"/>
                </a:solidFill>
              </a:rPr>
              <a:t>Якка тартибдаги тадбиркорлик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7170" name="Picture 2" descr="Types of Ownership - Introduction &amp; Sole Trader - Quizizz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6" y="3003798"/>
            <a:ext cx="3939522" cy="2139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2611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24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1538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Якка тартибдаги тадбиркорликда даромад фақат бир марта солиққа тортилади.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Яна бир катта афзаллик, сиз ўз бизнесингиз устидан тўлиқ назоратга эга бўласиз - барча қарорларни ўзингиз қабул қиласиз.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Бироқ, бир нечта камчиликлар хам бор. Якка тартибдаги тадбиркор компания мажбуриятлари учун шахсан жавобгар ҳисобланади.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0842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25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1538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Натижада, сиз ўз активларингизни хавф остига қўясиз ва улар бизнес қарзини ёки сизга қарши қўйилган қонуний даъвони қондириш учун ҳибсга олиниши мумкин.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Якка тартибдаги тадбиркорлик учун пул йиғиш ҳам қийин. Банк ва бошқа молия манбалари якка тартибдаги тадбиркорларга кредит беришни истамаслиги мумкин.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2200" dirty="0" smtClean="0">
                <a:solidFill>
                  <a:schemeClr val="bg2"/>
                </a:solidFill>
              </a:rPr>
              <a:t>A</a:t>
            </a:r>
            <a:r>
              <a:rPr lang="uz-Cyrl-UZ" sz="2200" dirty="0" smtClean="0">
                <a:solidFill>
                  <a:schemeClr val="bg2"/>
                </a:solidFill>
              </a:rPr>
              <a:t>ксарият ҳолларда сиз омонат, уй-жой ёки оилавий кредитлар каби молиялаштириш манбаларини топишингиз керак бўлади.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737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26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1538"/>
            <a:ext cx="806489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2200" dirty="0" smtClean="0">
                <a:solidFill>
                  <a:schemeClr val="bg2"/>
                </a:solidFill>
              </a:rPr>
              <a:t>A</a:t>
            </a:r>
            <a:r>
              <a:rPr lang="uz-Cyrl-UZ" sz="2200" dirty="0" smtClean="0">
                <a:solidFill>
                  <a:schemeClr val="bg2"/>
                </a:solidFill>
              </a:rPr>
              <a:t>гар бизнес бир нечта шахсга тегишли ва бошқариладиган бўлса, компанияни шериклик сифатида тузиш мумкин.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Шериклик икки хил бўлади: </a:t>
            </a:r>
          </a:p>
          <a:p>
            <a:pPr marL="536575" indent="-268288" algn="just">
              <a:buFont typeface="Courier New" panose="02070309020205020404" pitchFamily="49" charset="0"/>
              <a:buChar char="o"/>
            </a:pPr>
            <a:r>
              <a:rPr lang="uz-Cyrl-UZ" sz="2200" dirty="0" smtClean="0">
                <a:solidFill>
                  <a:schemeClr val="bg2"/>
                </a:solidFill>
              </a:rPr>
              <a:t>тўлиқ шериклик</a:t>
            </a:r>
          </a:p>
          <a:p>
            <a:pPr marL="536575" indent="-268288" algn="just">
              <a:buFont typeface="Courier New" panose="02070309020205020404" pitchFamily="49" charset="0"/>
              <a:buChar char="o"/>
            </a:pPr>
            <a:r>
              <a:rPr lang="uz-Cyrl-UZ" sz="2200" dirty="0" smtClean="0">
                <a:solidFill>
                  <a:schemeClr val="bg2"/>
                </a:solidFill>
              </a:rPr>
              <a:t>маъсулияти чекланган шериклик.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B850A12-8C05-0A49-14E0-4F5D83EBF136}"/>
              </a:ext>
            </a:extLst>
          </p:cNvPr>
          <p:cNvSpPr txBox="1"/>
          <p:nvPr/>
        </p:nvSpPr>
        <p:spPr>
          <a:xfrm>
            <a:off x="2915816" y="379782"/>
            <a:ext cx="30243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dirty="0" smtClean="0">
                <a:solidFill>
                  <a:srgbClr val="C00000"/>
                </a:solidFill>
              </a:rPr>
              <a:t>Шериклик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5122" name="Picture 2" descr="A Guide to Creating Partnerships for Your Business - Key Person of Influenc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981691"/>
            <a:ext cx="3384376" cy="2462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744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27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1538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Тўлиқ шерикликда хамкорлар бизнесни бошқарадилар ва шериклик қарзи ва бошқа мажбуриятлари учун жавобгарликни ўз зиммаларига оладилар. </a:t>
            </a:r>
          </a:p>
          <a:p>
            <a:pPr algn="just"/>
            <a:endParaRPr lang="uz-Cyrl-UZ" sz="22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Маъсулияти чекланган шериклар </a:t>
            </a:r>
            <a:r>
              <a:rPr lang="uz-Cyrl-UZ" sz="2200" dirty="0">
                <a:solidFill>
                  <a:schemeClr val="bg2"/>
                </a:solidFill>
              </a:rPr>
              <a:t>э</a:t>
            </a:r>
            <a:r>
              <a:rPr lang="uz-Cyrl-UZ" sz="2200" dirty="0" smtClean="0">
                <a:solidFill>
                  <a:schemeClr val="bg2"/>
                </a:solidFill>
              </a:rPr>
              <a:t>са фақат инвестор сифатида хизмат қилади; улар компания устидан назоратга эга эмас ва тўлиқ шериклар билан бир хил мажбуриятга эга эмас.</a:t>
            </a:r>
            <a:r>
              <a:rPr lang="ru-RU" sz="2200" dirty="0" smtClean="0">
                <a:solidFill>
                  <a:schemeClr val="bg2"/>
                </a:solidFill>
              </a:rPr>
              <a:t>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9841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28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1538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2200" dirty="0" smtClean="0">
                <a:solidFill>
                  <a:schemeClr val="bg2"/>
                </a:solidFill>
              </a:rPr>
              <a:t>A</a:t>
            </a:r>
            <a:r>
              <a:rPr lang="uz-Cyrl-UZ" sz="2200" dirty="0" smtClean="0">
                <a:solidFill>
                  <a:schemeClr val="bg2"/>
                </a:solidFill>
              </a:rPr>
              <a:t>гар сиз пассив инвесторларни маъқул кўрмасангиз, чекланган шерикликдаги барча талаб қилинадиган ҳужжатлар ва маъмурий мураккабликлар туфайли одатда янги бизнес учун у яхши танлов эмас. </a:t>
            </a:r>
          </a:p>
          <a:p>
            <a:pPr algn="just"/>
            <a:endParaRPr lang="uz-Cyrl-UZ" sz="22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2200" dirty="0" smtClean="0">
                <a:solidFill>
                  <a:schemeClr val="bg2"/>
                </a:solidFill>
              </a:rPr>
              <a:t>A</a:t>
            </a:r>
            <a:r>
              <a:rPr lang="uz-Cyrl-UZ" sz="2200" dirty="0" smtClean="0">
                <a:solidFill>
                  <a:schemeClr val="bg2"/>
                </a:solidFill>
              </a:rPr>
              <a:t>гар сизда фаол иштирок этишни хоҳлайдиган икки ёки ундан ортиқ шерикларингиз бўлса, умумий шерикликни шакллантириш анча осон бўлади.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8879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29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1538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Шерикликнинг асосий афзалликларидан бири бу солиққа тортилиш механизми.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Шериклик ўз даромадидан солиқ тўламайди, лекин ҳар қандай фойда ёки зарарни индивидуал шерикларга ўтказади.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2200" dirty="0" smtClean="0">
                <a:solidFill>
                  <a:schemeClr val="bg2"/>
                </a:solidFill>
              </a:rPr>
              <a:t>A</a:t>
            </a:r>
            <a:r>
              <a:rPr lang="uz-Cyrl-UZ" sz="2200" dirty="0" smtClean="0">
                <a:solidFill>
                  <a:schemeClr val="bg2"/>
                </a:solidFill>
              </a:rPr>
              <a:t>гар бизнесни очиш учун тўлиқ шерикликдан фойдалансангиз, шахсий жавобгарлик асосий муаммо ҳисобланади.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5997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30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1538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Якка тартибдаги тадбиркорлар сингари, тўлиқ шериклар ҳам ширкатнинг мажбуриятлари ва қарзлари учун шахсан жавобгардирлар.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Ҳар бир тўлиқ шерик шериклик номидан иш олиб бориши, кредитлар олиши ва барча шерикларга таъсир қиладиган ва мажбурий бўлган қарорлар қабул қилиши мумкин.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Ёдда тутингки, шерикликни ташкил этиш якка тартибдаги тадбиркорларга қараганда қимматроқ, чунки улар кўпроқ юридик ва бухгалтерия хизматларини талаб қилади.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8720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31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1538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Корпоратив тузилма бошқа бизнес тузилмаларига қараганда анча мураккаб ва қимматроқ.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Корпорация ўз эгаларидан ажралиб турадиган мустақил юридик шахс ва шунинг учун у кўпроқ қоидалар ва солиқ талабларига риоя қилади. </a:t>
            </a:r>
          </a:p>
          <a:p>
            <a:pPr marL="3589338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Бирлашишга қарор қилган бизнес эгаси учун энг катта фойда - у оладиган жавобгарлик ҳимояси.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B850A12-8C05-0A49-14E0-4F5D83EBF136}"/>
              </a:ext>
            </a:extLst>
          </p:cNvPr>
          <p:cNvSpPr txBox="1"/>
          <p:nvPr/>
        </p:nvSpPr>
        <p:spPr>
          <a:xfrm>
            <a:off x="2915816" y="379782"/>
            <a:ext cx="30243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dirty="0" smtClean="0">
                <a:solidFill>
                  <a:srgbClr val="C00000"/>
                </a:solidFill>
              </a:rPr>
              <a:t>Корпорация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2050" name="Picture 2" descr="How to Start a Corporation | LegalZoom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04" t="10096" r="11020" b="12502"/>
          <a:stretch/>
        </p:blipFill>
        <p:spPr bwMode="auto">
          <a:xfrm>
            <a:off x="0" y="3145532"/>
            <a:ext cx="3995936" cy="1997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5046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32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1538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Корпорациянинг қарзи унинг эгаларининг қарзи ҳисобланмайди, шунинг учун агар сиз ўз бизнесингизни корпорация сифатида ташкил қилсангиз, шахсий активларингизни хавф остига қўймайсиз.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Корпорация ўз фойдасининг бир қисмини эгаси солиқ тўламасдан ҳам сақлаб қолиши мумкин.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Корпорация маблағларни жалб қилиш учун оддий ёки имтиёзли акцияларни сотиши мумкин. </a:t>
            </a:r>
            <a:r>
              <a:rPr lang="en-US" sz="2200" dirty="0" smtClean="0">
                <a:solidFill>
                  <a:schemeClr val="bg2"/>
                </a:solidFill>
              </a:rPr>
              <a:t>A</a:t>
            </a:r>
            <a:r>
              <a:rPr lang="uz-Cyrl-UZ" sz="2200" dirty="0" smtClean="0">
                <a:solidFill>
                  <a:schemeClr val="bg2"/>
                </a:solidFill>
              </a:rPr>
              <a:t>кциядорлардан бири вафот этса ҳам, у чексиз давом этади.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6281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33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1538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Бироқ, корпоратив тузилма бир қатор камчиликларга эга.</a:t>
            </a:r>
            <a:r>
              <a:rPr lang="ru-RU" sz="2200" dirty="0" smtClean="0">
                <a:solidFill>
                  <a:schemeClr val="bg2"/>
                </a:solidFill>
              </a:rPr>
              <a:t> </a:t>
            </a:r>
            <a:r>
              <a:rPr lang="en-US" sz="2200" dirty="0" smtClean="0">
                <a:solidFill>
                  <a:schemeClr val="bg2"/>
                </a:solidFill>
              </a:rPr>
              <a:t>A</a:t>
            </a:r>
            <a:r>
              <a:rPr lang="uz-Cyrl-UZ" sz="2200" dirty="0" smtClean="0">
                <a:solidFill>
                  <a:schemeClr val="bg2"/>
                </a:solidFill>
              </a:rPr>
              <a:t>сосийси, юқори харажатлар.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Корпорациялар ҳар бир мамлакат қонунлари асосида ўзига хос қоидаларга эга бўлган ҳолда тузилади. Эҳтимол, сизга раҳбарлик қилиш учун адвокатнинг ёрдами керак бўлади.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Корпорация мураккаброқ қоида ва принципларга амал қилиши кераклиги сабабли, у кўпроқ бухгалтерия ва солиқни тайёрлаш хизматларини талаб қилади.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6036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34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1538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Корпорацияни ташкил этишнинг яна бир камчилиги: корпорация эгалари бизнеснинг даромадидан икки баравар солиқ тўлайдилар. </a:t>
            </a:r>
          </a:p>
          <a:p>
            <a:pPr algn="just"/>
            <a:endParaRPr lang="uz-Cyrl-UZ" sz="22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Корпорациялар нафақат даромад солиғига тортилади, балки акциядорларга дивидендлар шаклида тақсимланган ҳар қандай даромадлар хам солиққа тортилади.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2785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35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1538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Икки томонлама солиққа тортиш зарбасини юмшатишга ёрдам берадиган стратегиялардан бири бу сизга ва компанияда ишлайдиган бошқа корпоратив акциядорларга иш ҳақи сифатида бир оз пул тўлашдир. </a:t>
            </a:r>
          </a:p>
          <a:p>
            <a:pPr algn="just"/>
            <a:endParaRPr lang="uz-Cyrl-UZ" sz="22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Корпорация оқилона компенсация сифатида тўланган даромаддан солиқ тўлаши шарт эмас ва у тўловларни бизнес харажатлари сифатида чегириб ташлаши мумкин.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8719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36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1538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Масъулияти чекланган жамиятлар 1977 йилдан бери мавжуд, аммо уларнинг тадбиркорлар орасида машҳурлиги нисбатан яқинда пайдо бўлган. </a:t>
            </a:r>
          </a:p>
          <a:p>
            <a:pPr marL="2509838" indent="-285750" algn="just">
              <a:buFont typeface="Wingdings" panose="05000000000000000000" pitchFamily="2" charset="2"/>
              <a:buChar char="Ø"/>
            </a:pPr>
            <a:endParaRPr lang="en-US" sz="2200" dirty="0" smtClean="0">
              <a:solidFill>
                <a:schemeClr val="bg2"/>
              </a:solidFill>
            </a:endParaRPr>
          </a:p>
          <a:p>
            <a:pPr marL="2509838" indent="-285750" algn="just">
              <a:buFont typeface="Wingdings" panose="05000000000000000000" pitchFamily="2" charset="2"/>
              <a:buChar char="Ø"/>
            </a:pPr>
            <a:endParaRPr lang="en-US" sz="2200" dirty="0">
              <a:solidFill>
                <a:schemeClr val="bg2"/>
              </a:solidFill>
            </a:endParaRPr>
          </a:p>
          <a:p>
            <a:pPr marL="2509838" indent="-285750" algn="just">
              <a:buFont typeface="Wingdings" panose="05000000000000000000" pitchFamily="2" charset="2"/>
              <a:buChar char="Ø"/>
            </a:pPr>
            <a:endParaRPr lang="en-US" sz="2200" dirty="0" smtClean="0">
              <a:solidFill>
                <a:schemeClr val="bg2"/>
              </a:solidFill>
            </a:endParaRPr>
          </a:p>
          <a:p>
            <a:pPr marL="2509838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МЧЖ гибрид ташкилот бўлиб, шериклик ва корпорацияларнинг энг яхши хусусиятларини бирлаштиради.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B850A12-8C05-0A49-14E0-4F5D83EBF136}"/>
              </a:ext>
            </a:extLst>
          </p:cNvPr>
          <p:cNvSpPr txBox="1"/>
          <p:nvPr/>
        </p:nvSpPr>
        <p:spPr>
          <a:xfrm>
            <a:off x="2411760" y="379782"/>
            <a:ext cx="496855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dirty="0" smtClean="0">
                <a:solidFill>
                  <a:srgbClr val="C00000"/>
                </a:solidFill>
              </a:rPr>
              <a:t>Маъсулияти чекланган жамият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427989"/>
            <a:ext cx="2771800" cy="2715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56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37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1538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>
                <a:solidFill>
                  <a:schemeClr val="bg2"/>
                </a:solidFill>
              </a:rPr>
              <a:t>МЧЖлар бизнес эгаларига корпорациялар икки томонлама солиққа тортилмаган ҳолда жавобгарликни ҳимоя қилиш учун яратилган.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Даромад ва зарарлар эгаларига ўтади ва уларнинг шахсий солиқ декларациясига киритилади.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МЧЖнинг ҳар қандай аъзоси ёки эгасига бизнес фаолиятида тўлиқ иштирок этишига рухсат берилади; чекланган шерикликда эса шерикларга операцияда ҳеч қандай фикр билдиришга рухсат берилмайди.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2346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38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1538"/>
            <a:ext cx="8064896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>
                <a:solidFill>
                  <a:schemeClr val="bg2"/>
                </a:solidFill>
              </a:rPr>
              <a:t>Шериклик сингари, МЧЖлар ҳам абадий ҳаётга эга </a:t>
            </a:r>
            <a:r>
              <a:rPr lang="uz-Cyrl-UZ" sz="2200" dirty="0">
                <a:solidFill>
                  <a:schemeClr val="bg2"/>
                </a:solidFill>
              </a:rPr>
              <a:t>э</a:t>
            </a:r>
            <a:r>
              <a:rPr lang="uz-Cyrl-UZ" sz="2200" dirty="0" smtClean="0">
                <a:solidFill>
                  <a:schemeClr val="bg2"/>
                </a:solidFill>
              </a:rPr>
              <a:t>мас. Техник жиҳатдан, МЧЖ аъзоси вафот этганида, ишдан бўшатилганда ёки нафақага чиққанда тугатилади. </a:t>
            </a:r>
          </a:p>
          <a:p>
            <a:pPr algn="just"/>
            <a:endParaRPr lang="uz-Cyrl-UZ" sz="2200" dirty="0" smtClean="0">
              <a:solidFill>
                <a:schemeClr val="bg2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2200" dirty="0" smtClean="0">
                <a:solidFill>
                  <a:schemeClr val="bg2"/>
                </a:solidFill>
              </a:rPr>
              <a:t>A</a:t>
            </a:r>
            <a:r>
              <a:rPr lang="uz-Cyrl-UZ" sz="2200" dirty="0" smtClean="0">
                <a:solidFill>
                  <a:schemeClr val="bg2"/>
                </a:solidFill>
              </a:rPr>
              <a:t>гар сиз МЧЖ тузишни қарор қилсангиз, МЧЖнинг турли қоидалари ва талаблари билан таниш бўлган тажрибали бухгалтердан фойдаланинг.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5690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39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1538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200" dirty="0" smtClean="0">
                <a:solidFill>
                  <a:schemeClr val="bg2"/>
                </a:solidFill>
              </a:rPr>
              <a:t>Қуйидаги саволларга жавоб бериш сизга қайси тузулма мос келишини аниқлашга ёрдам беради:</a:t>
            </a:r>
          </a:p>
          <a:p>
            <a:pPr algn="just"/>
            <a:endParaRPr lang="uz-Cyrl-UZ" sz="2200" dirty="0" smtClean="0">
              <a:solidFill>
                <a:schemeClr val="bg2"/>
              </a:solidFill>
            </a:endParaRPr>
          </a:p>
          <a:p>
            <a:pPr marL="447675" indent="-285750" algn="just">
              <a:buFont typeface="Courier New" panose="02070309020205020404" pitchFamily="49" charset="0"/>
              <a:buChar char="o"/>
            </a:pPr>
            <a:r>
              <a:rPr lang="uz-Cyrl-UZ" sz="2200" dirty="0" smtClean="0">
                <a:solidFill>
                  <a:schemeClr val="bg2"/>
                </a:solidFill>
              </a:rPr>
              <a:t>Сизнинг бизнесингизнинг нечта эгаси бўлади ва уларнинг роли қандай бўлади?</a:t>
            </a:r>
          </a:p>
          <a:p>
            <a:pPr marL="447675" indent="-285750" algn="just">
              <a:buFont typeface="Courier New" panose="02070309020205020404" pitchFamily="49" charset="0"/>
              <a:buChar char="o"/>
            </a:pPr>
            <a:r>
              <a:rPr lang="uz-Cyrl-UZ" sz="2200" dirty="0" smtClean="0">
                <a:solidFill>
                  <a:schemeClr val="bg2"/>
                </a:solidFill>
              </a:rPr>
              <a:t>Сизнинг бизнес тузилмангизнинг солиқ оқибатлари сизни хавотирга солаяпдими?</a:t>
            </a:r>
          </a:p>
          <a:p>
            <a:pPr marL="447675" indent="-285750" algn="just">
              <a:buFont typeface="Courier New" panose="02070309020205020404" pitchFamily="49" charset="0"/>
              <a:buChar char="o"/>
            </a:pPr>
            <a:r>
              <a:rPr lang="uz-Cyrl-UZ" sz="2200" dirty="0" smtClean="0">
                <a:solidFill>
                  <a:schemeClr val="bg2"/>
                </a:solidFill>
              </a:rPr>
              <a:t>Ходимлар компаниянинг улуший эгаси бўлишлари ҳақида ўйлашни хоҳлайсизми?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B850A12-8C05-0A49-14E0-4F5D83EBF136}"/>
              </a:ext>
            </a:extLst>
          </p:cNvPr>
          <p:cNvSpPr txBox="1"/>
          <p:nvPr/>
        </p:nvSpPr>
        <p:spPr>
          <a:xfrm>
            <a:off x="2915816" y="379782"/>
            <a:ext cx="410445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dirty="0" smtClean="0">
                <a:solidFill>
                  <a:srgbClr val="C00000"/>
                </a:solidFill>
              </a:rPr>
              <a:t>Бизнес тузулма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4098" name="Picture 2" descr="File:Orange question mark.svg - Wikimedia Commons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56" r="17856"/>
          <a:stretch/>
        </p:blipFill>
        <p:spPr bwMode="auto">
          <a:xfrm>
            <a:off x="107504" y="3841061"/>
            <a:ext cx="720080" cy="1139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9980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40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1538"/>
            <a:ext cx="806489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7675" indent="-285750" algn="just">
              <a:buFont typeface="Courier New" panose="02070309020205020404" pitchFamily="49" charset="0"/>
              <a:buChar char="o"/>
            </a:pPr>
            <a:r>
              <a:rPr lang="uz-Cyrl-UZ" sz="2200" dirty="0" smtClean="0">
                <a:solidFill>
                  <a:schemeClr val="bg2"/>
                </a:solidFill>
              </a:rPr>
              <a:t>Мураккаб бизнес тузилмасини танлаш билан боғлиқ қўшимча харажатлар билан шуғуллана оласизми?</a:t>
            </a:r>
          </a:p>
          <a:p>
            <a:pPr marL="447675" indent="-285750" algn="just">
              <a:buFont typeface="Courier New" panose="02070309020205020404" pitchFamily="49" charset="0"/>
              <a:buChar char="o"/>
            </a:pPr>
            <a:r>
              <a:rPr lang="uz-Cyrl-UZ" sz="2200" dirty="0" smtClean="0">
                <a:solidFill>
                  <a:schemeClr val="bg2"/>
                </a:solidFill>
              </a:rPr>
              <a:t>Қанчалик кўп ҳужжатлар билан шуғулланишга тайёрсиз?</a:t>
            </a:r>
          </a:p>
          <a:p>
            <a:pPr marL="447675" indent="-285750" algn="just">
              <a:buFont typeface="Courier New" panose="02070309020205020404" pitchFamily="49" charset="0"/>
              <a:buChar char="o"/>
            </a:pPr>
            <a:r>
              <a:rPr lang="uz-Cyrl-UZ" sz="2200" dirty="0" smtClean="0">
                <a:solidFill>
                  <a:schemeClr val="bg2"/>
                </a:solidFill>
              </a:rPr>
              <a:t>Сиз компаниядаги барча қарорларни қабул қилишни хоҳлайсизми?</a:t>
            </a:r>
          </a:p>
          <a:p>
            <a:pPr marL="447675" indent="-285750" algn="just">
              <a:buFont typeface="Courier New" panose="02070309020205020404" pitchFamily="49" charset="0"/>
              <a:buChar char="o"/>
            </a:pPr>
            <a:r>
              <a:rPr lang="uz-Cyrl-UZ" sz="2200" dirty="0" smtClean="0">
                <a:solidFill>
                  <a:schemeClr val="bg2"/>
                </a:solidFill>
              </a:rPr>
              <a:t>Оммага чиқишни режалаштиряпсизми?</a:t>
            </a:r>
          </a:p>
          <a:p>
            <a:pPr marL="447675" indent="-285750" algn="just">
              <a:buFont typeface="Courier New" panose="02070309020205020404" pitchFamily="49" charset="0"/>
              <a:buChar char="o"/>
            </a:pPr>
            <a:r>
              <a:rPr lang="uz-Cyrl-UZ" sz="2200" dirty="0" smtClean="0">
                <a:solidFill>
                  <a:schemeClr val="bg2"/>
                </a:solidFill>
              </a:rPr>
              <a:t>Шахсий ресурсларингизни сизга қарши қарзлар ёки бошқа даъволардан ҳимоя қилишни хоҳлайсизми?</a:t>
            </a:r>
          </a:p>
          <a:p>
            <a:pPr marL="447675" indent="-285750" algn="just">
              <a:buFont typeface="Courier New" panose="02070309020205020404" pitchFamily="49" charset="0"/>
              <a:buChar char="o"/>
            </a:pPr>
            <a:r>
              <a:rPr lang="uz-Cyrl-UZ" sz="2200" dirty="0" smtClean="0">
                <a:solidFill>
                  <a:schemeClr val="bg2"/>
                </a:solidFill>
              </a:rPr>
              <a:t>Оилангизда ворислик муаммоси сизни ташвишга соладими?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File:Orange question mark.svg - Wikimedia Commons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56" r="17856"/>
          <a:stretch/>
        </p:blipFill>
        <p:spPr bwMode="auto">
          <a:xfrm>
            <a:off x="107504" y="3841061"/>
            <a:ext cx="720080" cy="1139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3025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41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730314"/>
            <a:ext cx="871296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Basics of business: textbook and workshop for academic undergraduate students / </a:t>
            </a:r>
            <a:r>
              <a:rPr lang="en-US" sz="1000" dirty="0" err="1">
                <a:solidFill>
                  <a:schemeClr val="tx1"/>
                </a:solidFill>
              </a:rPr>
              <a:t>Bobrova</a:t>
            </a:r>
            <a:r>
              <a:rPr lang="en-US" sz="1000" dirty="0">
                <a:solidFill>
                  <a:schemeClr val="tx1"/>
                </a:solidFill>
              </a:rPr>
              <a:t>, O.S., </a:t>
            </a:r>
            <a:r>
              <a:rPr lang="en-US" sz="1000" dirty="0" err="1">
                <a:solidFill>
                  <a:schemeClr val="tx1"/>
                </a:solidFill>
              </a:rPr>
              <a:t>Tsybukov</a:t>
            </a:r>
            <a:r>
              <a:rPr lang="en-US" sz="1000" dirty="0">
                <a:solidFill>
                  <a:schemeClr val="tx1"/>
                </a:solidFill>
              </a:rPr>
              <a:t> S.I., </a:t>
            </a:r>
            <a:r>
              <a:rPr lang="en-US" sz="1000" dirty="0" err="1">
                <a:solidFill>
                  <a:schemeClr val="tx1"/>
                </a:solidFill>
              </a:rPr>
              <a:t>Bobrov</a:t>
            </a:r>
            <a:r>
              <a:rPr lang="en-US" sz="1000" dirty="0">
                <a:solidFill>
                  <a:schemeClr val="tx1"/>
                </a:solidFill>
              </a:rPr>
              <a:t> I.A. - </a:t>
            </a:r>
            <a:r>
              <a:rPr lang="en-US" sz="1000" dirty="0" err="1">
                <a:solidFill>
                  <a:schemeClr val="tx1"/>
                </a:solidFill>
              </a:rPr>
              <a:t>Yurayt</a:t>
            </a:r>
            <a:r>
              <a:rPr lang="en-US" sz="1000" dirty="0">
                <a:solidFill>
                  <a:schemeClr val="tx1"/>
                </a:solidFill>
              </a:rPr>
              <a:t> Publishing House, 2021. — 330 p.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Business Basics: Textbook / E.A. </a:t>
            </a:r>
            <a:r>
              <a:rPr lang="en-US" sz="1000" dirty="0" err="1">
                <a:solidFill>
                  <a:schemeClr val="tx1"/>
                </a:solidFill>
              </a:rPr>
              <a:t>Arustamov</a:t>
            </a:r>
            <a:r>
              <a:rPr lang="en-US" sz="1000" dirty="0">
                <a:solidFill>
                  <a:schemeClr val="tx1"/>
                </a:solidFill>
              </a:rPr>
              <a:t>. - M.: </a:t>
            </a:r>
            <a:r>
              <a:rPr lang="en-US" sz="1000" dirty="0" err="1">
                <a:solidFill>
                  <a:schemeClr val="tx1"/>
                </a:solidFill>
              </a:rPr>
              <a:t>Dashkov</a:t>
            </a:r>
            <a:r>
              <a:rPr lang="en-US" sz="1000" dirty="0">
                <a:solidFill>
                  <a:schemeClr val="tx1"/>
                </a:solidFill>
              </a:rPr>
              <a:t> and K, 2020. - 232 p.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Bygrave, W.D. and </a:t>
            </a:r>
            <a:r>
              <a:rPr lang="en-US" sz="1000" dirty="0" err="1">
                <a:solidFill>
                  <a:schemeClr val="tx1"/>
                </a:solidFill>
              </a:rPr>
              <a:t>Zacharakis</a:t>
            </a:r>
            <a:r>
              <a:rPr lang="en-US" sz="1000" dirty="0">
                <a:solidFill>
                  <a:schemeClr val="tx1"/>
                </a:solidFill>
              </a:rPr>
              <a:t>, A. (2014) </a:t>
            </a:r>
            <a:r>
              <a:rPr lang="en-US" sz="1000" i="1" dirty="0">
                <a:solidFill>
                  <a:schemeClr val="tx1"/>
                </a:solidFill>
              </a:rPr>
              <a:t>Entrepreneurship</a:t>
            </a:r>
            <a:r>
              <a:rPr lang="en-US" sz="1000" dirty="0">
                <a:solidFill>
                  <a:schemeClr val="tx1"/>
                </a:solidFill>
              </a:rPr>
              <a:t>. Third edition. Hoboken, New Jersey: John Wiley &amp; Sons, Inc.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Entrepreneurial activity: a textbook for secondary vocational education / E. E. Kuzmina. - 3rd ed., revised. and additional - </a:t>
            </a:r>
            <a:r>
              <a:rPr lang="en-US" sz="1000" dirty="0" err="1">
                <a:solidFill>
                  <a:schemeClr val="tx1"/>
                </a:solidFill>
              </a:rPr>
              <a:t>Yurayt</a:t>
            </a:r>
            <a:r>
              <a:rPr lang="en-US" sz="1000" dirty="0">
                <a:solidFill>
                  <a:schemeClr val="tx1"/>
                </a:solidFill>
              </a:rPr>
              <a:t> Publishing House, 2020. — 417 p.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Fundamentals of business (entrepreneurship): Textbook / </a:t>
            </a:r>
            <a:r>
              <a:rPr lang="en-US" sz="1000" dirty="0" err="1">
                <a:solidFill>
                  <a:schemeClr val="tx1"/>
                </a:solidFill>
              </a:rPr>
              <a:t>N.Yu</a:t>
            </a:r>
            <a:r>
              <a:rPr lang="en-US" sz="1000" dirty="0">
                <a:solidFill>
                  <a:schemeClr val="tx1"/>
                </a:solidFill>
              </a:rPr>
              <a:t>. </a:t>
            </a:r>
            <a:r>
              <a:rPr lang="en-US" sz="1000" dirty="0" err="1">
                <a:solidFill>
                  <a:schemeClr val="tx1"/>
                </a:solidFill>
              </a:rPr>
              <a:t>Kruglov</a:t>
            </a:r>
            <a:r>
              <a:rPr lang="en-US" sz="1000" dirty="0">
                <a:solidFill>
                  <a:schemeClr val="tx1"/>
                </a:solidFill>
              </a:rPr>
              <a:t>. - M.: </a:t>
            </a:r>
            <a:r>
              <a:rPr lang="en-US" sz="1000" dirty="0" err="1">
                <a:solidFill>
                  <a:schemeClr val="tx1"/>
                </a:solidFill>
              </a:rPr>
              <a:t>KnoRus</a:t>
            </a:r>
            <a:r>
              <a:rPr lang="en-US" sz="1000" dirty="0">
                <a:solidFill>
                  <a:schemeClr val="tx1"/>
                </a:solidFill>
              </a:rPr>
              <a:t>, 2021. - 440 c.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Fundamentals of business informatics: textbook and workshop for undergraduate and graduate students / E.P. </a:t>
            </a:r>
            <a:r>
              <a:rPr lang="en-US" sz="1000" dirty="0" err="1">
                <a:solidFill>
                  <a:schemeClr val="tx1"/>
                </a:solidFill>
              </a:rPr>
              <a:t>Zaramenskikh</a:t>
            </a:r>
            <a:r>
              <a:rPr lang="en-US" sz="1000" dirty="0">
                <a:solidFill>
                  <a:schemeClr val="tx1"/>
                </a:solidFill>
              </a:rPr>
              <a:t>. - </a:t>
            </a:r>
            <a:r>
              <a:rPr lang="en-US" sz="1000" dirty="0" err="1">
                <a:solidFill>
                  <a:schemeClr val="tx1"/>
                </a:solidFill>
              </a:rPr>
              <a:t>Yurayt</a:t>
            </a:r>
            <a:r>
              <a:rPr lang="en-US" sz="1000" dirty="0">
                <a:solidFill>
                  <a:schemeClr val="tx1"/>
                </a:solidFill>
              </a:rPr>
              <a:t> Publishing House, 2020. — 407 p.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Fundamentals of entrepreneurial activity: a textbook and workshop for academic undergraduate students / E.F. </a:t>
            </a:r>
            <a:r>
              <a:rPr lang="en-US" sz="1000" dirty="0" err="1">
                <a:solidFill>
                  <a:schemeClr val="tx1"/>
                </a:solidFill>
              </a:rPr>
              <a:t>Cheberko</a:t>
            </a:r>
            <a:r>
              <a:rPr lang="en-US" sz="1000" dirty="0">
                <a:solidFill>
                  <a:schemeClr val="tx1"/>
                </a:solidFill>
              </a:rPr>
              <a:t>. - </a:t>
            </a:r>
            <a:r>
              <a:rPr lang="en-US" sz="1000" dirty="0" err="1">
                <a:solidFill>
                  <a:schemeClr val="tx1"/>
                </a:solidFill>
              </a:rPr>
              <a:t>Yurayt</a:t>
            </a:r>
            <a:r>
              <a:rPr lang="en-US" sz="1000" dirty="0">
                <a:solidFill>
                  <a:schemeClr val="tx1"/>
                </a:solidFill>
              </a:rPr>
              <a:t> Publishing House, 2020. — 219 p.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Fundamentals of social entrepreneurship: a textbook for universities / E. M. Bely [and others]; edited by E. M. Bely. -  </a:t>
            </a:r>
            <a:r>
              <a:rPr lang="en-US" sz="1000" dirty="0" err="1">
                <a:solidFill>
                  <a:schemeClr val="tx1"/>
                </a:solidFill>
              </a:rPr>
              <a:t>Yurayt</a:t>
            </a:r>
            <a:r>
              <a:rPr lang="en-US" sz="1000" dirty="0">
                <a:solidFill>
                  <a:schemeClr val="tx1"/>
                </a:solidFill>
              </a:rPr>
              <a:t> Publishing House, 2022. — 178 p.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Handbook of an entrepreneur: a practical guide / O.S. </a:t>
            </a:r>
            <a:r>
              <a:rPr lang="en-US" sz="1000" dirty="0" err="1">
                <a:solidFill>
                  <a:schemeClr val="tx1"/>
                </a:solidFill>
              </a:rPr>
              <a:t>Bobrova</a:t>
            </a:r>
            <a:r>
              <a:rPr lang="en-US" sz="1000" dirty="0">
                <a:solidFill>
                  <a:schemeClr val="tx1"/>
                </a:solidFill>
              </a:rPr>
              <a:t>, S.I. </a:t>
            </a:r>
            <a:r>
              <a:rPr lang="en-US" sz="1000" dirty="0" err="1">
                <a:solidFill>
                  <a:schemeClr val="tx1"/>
                </a:solidFill>
              </a:rPr>
              <a:t>Tsybukov</a:t>
            </a:r>
            <a:r>
              <a:rPr lang="en-US" sz="1000" dirty="0">
                <a:solidFill>
                  <a:schemeClr val="tx1"/>
                </a:solidFill>
              </a:rPr>
              <a:t>, I.A. </a:t>
            </a:r>
            <a:r>
              <a:rPr lang="en-US" sz="1000" dirty="0" err="1">
                <a:solidFill>
                  <a:schemeClr val="tx1"/>
                </a:solidFill>
              </a:rPr>
              <a:t>Bobrov</a:t>
            </a:r>
            <a:r>
              <a:rPr lang="en-US" sz="1000" dirty="0">
                <a:solidFill>
                  <a:schemeClr val="tx1"/>
                </a:solidFill>
              </a:rPr>
              <a:t>. - </a:t>
            </a:r>
            <a:r>
              <a:rPr lang="en-US" sz="1000" dirty="0" err="1">
                <a:solidFill>
                  <a:schemeClr val="tx1"/>
                </a:solidFill>
              </a:rPr>
              <a:t>Yurayt</a:t>
            </a:r>
            <a:r>
              <a:rPr lang="en-US" sz="1000" dirty="0">
                <a:solidFill>
                  <a:schemeClr val="tx1"/>
                </a:solidFill>
              </a:rPr>
              <a:t> Publishing House, 2021. — 330 s.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 err="1">
                <a:solidFill>
                  <a:schemeClr val="tx1"/>
                </a:solidFill>
              </a:rPr>
              <a:t>Hisrich</a:t>
            </a:r>
            <a:r>
              <a:rPr lang="en-US" sz="1000" dirty="0">
                <a:solidFill>
                  <a:schemeClr val="tx1"/>
                </a:solidFill>
              </a:rPr>
              <a:t>, R.D. (2013) </a:t>
            </a:r>
            <a:r>
              <a:rPr lang="en-US" sz="1000" i="1" dirty="0">
                <a:solidFill>
                  <a:schemeClr val="tx1"/>
                </a:solidFill>
              </a:rPr>
              <a:t>International entrepreneurship: starting, developing, and managing a global venture</a:t>
            </a:r>
            <a:r>
              <a:rPr lang="en-US" sz="1000" dirty="0">
                <a:solidFill>
                  <a:schemeClr val="tx1"/>
                </a:solidFill>
              </a:rPr>
              <a:t>. 2nd ed. Thousand Oaks, </a:t>
            </a:r>
            <a:r>
              <a:rPr lang="en-US" sz="1000" dirty="0" err="1">
                <a:solidFill>
                  <a:schemeClr val="tx1"/>
                </a:solidFill>
              </a:rPr>
              <a:t>Calif</a:t>
            </a:r>
            <a:r>
              <a:rPr lang="en-US" sz="1000" dirty="0">
                <a:solidFill>
                  <a:schemeClr val="tx1"/>
                </a:solidFill>
              </a:rPr>
              <a:t>: SAGE.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Innovative entrepreneurship: textbook and workshop for secondary vocational education / V. </a:t>
            </a:r>
            <a:r>
              <a:rPr lang="en-US" sz="1000" dirty="0" err="1">
                <a:solidFill>
                  <a:schemeClr val="tx1"/>
                </a:solidFill>
              </a:rPr>
              <a:t>Ya</a:t>
            </a:r>
            <a:r>
              <a:rPr lang="en-US" sz="1000" dirty="0">
                <a:solidFill>
                  <a:schemeClr val="tx1"/>
                </a:solidFill>
              </a:rPr>
              <a:t>. </a:t>
            </a:r>
            <a:r>
              <a:rPr lang="en-US" sz="1000" dirty="0" err="1">
                <a:solidFill>
                  <a:schemeClr val="tx1"/>
                </a:solidFill>
              </a:rPr>
              <a:t>Gorfinkel</a:t>
            </a:r>
            <a:r>
              <a:rPr lang="en-US" sz="1000" dirty="0">
                <a:solidFill>
                  <a:schemeClr val="tx1"/>
                </a:solidFill>
              </a:rPr>
              <a:t> [and others]; edited by V. </a:t>
            </a:r>
            <a:r>
              <a:rPr lang="en-US" sz="1000" dirty="0" err="1">
                <a:solidFill>
                  <a:schemeClr val="tx1"/>
                </a:solidFill>
              </a:rPr>
              <a:t>Ya</a:t>
            </a:r>
            <a:r>
              <a:rPr lang="en-US" sz="1000" dirty="0">
                <a:solidFill>
                  <a:schemeClr val="tx1"/>
                </a:solidFill>
              </a:rPr>
              <a:t>. </a:t>
            </a:r>
            <a:r>
              <a:rPr lang="en-US" sz="1000" dirty="0" err="1">
                <a:solidFill>
                  <a:schemeClr val="tx1"/>
                </a:solidFill>
              </a:rPr>
              <a:t>Gorfinkel</a:t>
            </a:r>
            <a:r>
              <a:rPr lang="en-US" sz="1000" dirty="0">
                <a:solidFill>
                  <a:schemeClr val="tx1"/>
                </a:solidFill>
              </a:rPr>
              <a:t>, T. G. </a:t>
            </a:r>
            <a:r>
              <a:rPr lang="en-US" sz="1000" dirty="0" err="1">
                <a:solidFill>
                  <a:schemeClr val="tx1"/>
                </a:solidFill>
              </a:rPr>
              <a:t>Popadyuk</a:t>
            </a:r>
            <a:r>
              <a:rPr lang="en-US" sz="1000" dirty="0">
                <a:solidFill>
                  <a:schemeClr val="tx1"/>
                </a:solidFill>
              </a:rPr>
              <a:t>. - </a:t>
            </a:r>
            <a:r>
              <a:rPr lang="en-US" sz="1000" dirty="0" err="1">
                <a:solidFill>
                  <a:schemeClr val="tx1"/>
                </a:solidFill>
              </a:rPr>
              <a:t>Yurayt</a:t>
            </a:r>
            <a:r>
              <a:rPr lang="en-US" sz="1000" dirty="0">
                <a:solidFill>
                  <a:schemeClr val="tx1"/>
                </a:solidFill>
              </a:rPr>
              <a:t> Publishing House, 2022. — 523 p.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 err="1">
                <a:solidFill>
                  <a:schemeClr val="tx1"/>
                </a:solidFill>
              </a:rPr>
              <a:t>Lussier</a:t>
            </a:r>
            <a:r>
              <a:rPr lang="en-US" sz="1000" dirty="0">
                <a:solidFill>
                  <a:schemeClr val="tx1"/>
                </a:solidFill>
              </a:rPr>
              <a:t>, R.N., </a:t>
            </a:r>
            <a:r>
              <a:rPr lang="en-US" sz="1000" dirty="0" err="1">
                <a:solidFill>
                  <a:schemeClr val="tx1"/>
                </a:solidFill>
              </a:rPr>
              <a:t>Corman</a:t>
            </a:r>
            <a:r>
              <a:rPr lang="en-US" sz="1000" dirty="0">
                <a:solidFill>
                  <a:schemeClr val="tx1"/>
                </a:solidFill>
              </a:rPr>
              <a:t>, J. and Kimball, D.C. (2015) </a:t>
            </a:r>
            <a:r>
              <a:rPr lang="en-US" sz="1000" i="1" dirty="0">
                <a:solidFill>
                  <a:schemeClr val="tx1"/>
                </a:solidFill>
              </a:rPr>
              <a:t>Entrepreneurial new venture skills</a:t>
            </a:r>
            <a:r>
              <a:rPr lang="en-US" sz="1000" dirty="0">
                <a:solidFill>
                  <a:schemeClr val="tx1"/>
                </a:solidFill>
              </a:rPr>
              <a:t>. 3. ed. New York, NY [</a:t>
            </a:r>
            <a:r>
              <a:rPr lang="en-US" sz="1000" dirty="0" err="1">
                <a:solidFill>
                  <a:schemeClr val="tx1"/>
                </a:solidFill>
              </a:rPr>
              <a:t>u.a</a:t>
            </a:r>
            <a:r>
              <a:rPr lang="en-US" sz="1000" dirty="0">
                <a:solidFill>
                  <a:schemeClr val="tx1"/>
                </a:solidFill>
              </a:rPr>
              <a:t>.]: Routledge.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 err="1">
                <a:solidFill>
                  <a:schemeClr val="tx1"/>
                </a:solidFill>
              </a:rPr>
              <a:t>Mariotti</a:t>
            </a:r>
            <a:r>
              <a:rPr lang="en-US" sz="1000" dirty="0">
                <a:solidFill>
                  <a:schemeClr val="tx1"/>
                </a:solidFill>
              </a:rPr>
              <a:t>, S. and </a:t>
            </a:r>
            <a:r>
              <a:rPr lang="en-US" sz="1000" dirty="0" err="1">
                <a:solidFill>
                  <a:schemeClr val="tx1"/>
                </a:solidFill>
              </a:rPr>
              <a:t>Glackin</a:t>
            </a:r>
            <a:r>
              <a:rPr lang="en-US" sz="1000" dirty="0">
                <a:solidFill>
                  <a:schemeClr val="tx1"/>
                </a:solidFill>
              </a:rPr>
              <a:t>, C. (2015) </a:t>
            </a:r>
            <a:r>
              <a:rPr lang="en-US" sz="1000" i="1" dirty="0">
                <a:solidFill>
                  <a:schemeClr val="bg2"/>
                </a:solidFill>
              </a:rPr>
              <a:t>Entrepreneurship &amp; small business management</a:t>
            </a:r>
            <a:r>
              <a:rPr lang="en-US" sz="1000" dirty="0">
                <a:solidFill>
                  <a:schemeClr val="bg2"/>
                </a:solidFill>
              </a:rPr>
              <a:t>. </a:t>
            </a:r>
            <a:r>
              <a:rPr lang="en-US" sz="1000" dirty="0">
                <a:solidFill>
                  <a:schemeClr val="tx1"/>
                </a:solidFill>
              </a:rPr>
              <a:t>Second edition. Hoboken, New Jersey: Pearson Education Inc.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Organization of commercial activity: textbook and workshop for secondary vocational education / </a:t>
            </a:r>
            <a:r>
              <a:rPr lang="en-US" sz="1000" dirty="0" err="1">
                <a:solidFill>
                  <a:schemeClr val="tx1"/>
                </a:solidFill>
              </a:rPr>
              <a:t>Bobrova</a:t>
            </a:r>
            <a:r>
              <a:rPr lang="en-US" sz="1000" dirty="0">
                <a:solidFill>
                  <a:schemeClr val="tx1"/>
                </a:solidFill>
              </a:rPr>
              <a:t>, O.S., </a:t>
            </a:r>
            <a:r>
              <a:rPr lang="en-US" sz="1000" dirty="0" err="1">
                <a:solidFill>
                  <a:schemeClr val="tx1"/>
                </a:solidFill>
              </a:rPr>
              <a:t>Tsybukov</a:t>
            </a:r>
            <a:r>
              <a:rPr lang="en-US" sz="1000" dirty="0">
                <a:solidFill>
                  <a:schemeClr val="tx1"/>
                </a:solidFill>
              </a:rPr>
              <a:t>, S.I., </a:t>
            </a:r>
            <a:r>
              <a:rPr lang="en-US" sz="1000" dirty="0" err="1">
                <a:solidFill>
                  <a:schemeClr val="tx1"/>
                </a:solidFill>
              </a:rPr>
              <a:t>Bobrov</a:t>
            </a:r>
            <a:r>
              <a:rPr lang="en-US" sz="1000" dirty="0">
                <a:solidFill>
                  <a:schemeClr val="tx1"/>
                </a:solidFill>
              </a:rPr>
              <a:t>, I.A. </a:t>
            </a:r>
            <a:r>
              <a:rPr lang="en-US" sz="1000" dirty="0" err="1">
                <a:solidFill>
                  <a:schemeClr val="tx1"/>
                </a:solidFill>
              </a:rPr>
              <a:t>Bobrova</a:t>
            </a:r>
            <a:r>
              <a:rPr lang="en-US" sz="1000" dirty="0">
                <a:solidFill>
                  <a:schemeClr val="tx1"/>
                </a:solidFill>
              </a:rPr>
              <a:t>, O.S., </a:t>
            </a:r>
            <a:r>
              <a:rPr lang="en-US" sz="1000" dirty="0" err="1">
                <a:solidFill>
                  <a:schemeClr val="tx1"/>
                </a:solidFill>
              </a:rPr>
              <a:t>Tsybukov</a:t>
            </a:r>
            <a:r>
              <a:rPr lang="en-US" sz="1000" dirty="0">
                <a:solidFill>
                  <a:schemeClr val="tx1"/>
                </a:solidFill>
              </a:rPr>
              <a:t>, S.I., </a:t>
            </a:r>
            <a:r>
              <a:rPr lang="en-US" sz="1000" dirty="0" err="1">
                <a:solidFill>
                  <a:schemeClr val="tx1"/>
                </a:solidFill>
              </a:rPr>
              <a:t>Bobrov</a:t>
            </a:r>
            <a:r>
              <a:rPr lang="en-US" sz="1000" dirty="0">
                <a:solidFill>
                  <a:schemeClr val="tx1"/>
                </a:solidFill>
              </a:rPr>
              <a:t>, I. - </a:t>
            </a:r>
            <a:r>
              <a:rPr lang="en-US" sz="1000" dirty="0" err="1">
                <a:solidFill>
                  <a:schemeClr val="tx1"/>
                </a:solidFill>
              </a:rPr>
              <a:t>Yurayt</a:t>
            </a:r>
            <a:r>
              <a:rPr lang="en-US" sz="1000" dirty="0">
                <a:solidFill>
                  <a:schemeClr val="tx1"/>
                </a:solidFill>
              </a:rPr>
              <a:t> Publishing House, 2021. — 332 p.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Process approach to management. Modeling of business processes / V.V. </a:t>
            </a:r>
            <a:r>
              <a:rPr lang="en-US" sz="1000" dirty="0" err="1">
                <a:solidFill>
                  <a:schemeClr val="tx1"/>
                </a:solidFill>
              </a:rPr>
              <a:t>Repin</a:t>
            </a:r>
            <a:r>
              <a:rPr lang="en-US" sz="1000" dirty="0">
                <a:solidFill>
                  <a:schemeClr val="tx1"/>
                </a:solidFill>
              </a:rPr>
              <a:t>. - M.: Mann, Ferber, 2022. - 544 p.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Read, S. (2011) </a:t>
            </a:r>
            <a:r>
              <a:rPr lang="en-US" sz="1000" i="1" dirty="0">
                <a:solidFill>
                  <a:schemeClr val="tx1"/>
                </a:solidFill>
              </a:rPr>
              <a:t>Effectual entrepreneurship</a:t>
            </a:r>
            <a:r>
              <a:rPr lang="en-US" sz="1000" dirty="0">
                <a:solidFill>
                  <a:schemeClr val="tx1"/>
                </a:solidFill>
              </a:rPr>
              <a:t>. Abingdon, Oxon: Routledge.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Reengineering of business processes: Textbook for university students / O.S. </a:t>
            </a:r>
            <a:r>
              <a:rPr lang="en-US" sz="1000" dirty="0" err="1">
                <a:solidFill>
                  <a:schemeClr val="tx1"/>
                </a:solidFill>
              </a:rPr>
              <a:t>Rudakov</a:t>
            </a:r>
            <a:r>
              <a:rPr lang="en-US" sz="1000" dirty="0">
                <a:solidFill>
                  <a:schemeClr val="tx1"/>
                </a:solidFill>
              </a:rPr>
              <a:t>. - M.: UNITY-DANA, 2022. - 343 p.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 err="1">
                <a:solidFill>
                  <a:schemeClr val="tx1"/>
                </a:solidFill>
              </a:rPr>
              <a:t>Spinelli</a:t>
            </a:r>
            <a:r>
              <a:rPr lang="en-US" sz="1000" dirty="0">
                <a:solidFill>
                  <a:schemeClr val="tx1"/>
                </a:solidFill>
              </a:rPr>
              <a:t>, S. and Adams, R. (2012a) </a:t>
            </a:r>
            <a:r>
              <a:rPr lang="en-US" sz="1000" i="1" dirty="0">
                <a:solidFill>
                  <a:schemeClr val="tx1"/>
                </a:solidFill>
              </a:rPr>
              <a:t>New venture creation: entrepreneurship for the 21st century</a:t>
            </a:r>
            <a:r>
              <a:rPr lang="en-US" sz="1000" dirty="0">
                <a:solidFill>
                  <a:schemeClr val="tx1"/>
                </a:solidFill>
              </a:rPr>
              <a:t>. 9th international ed. New York, </a:t>
            </a:r>
            <a:r>
              <a:rPr lang="uz-Cyrl-UZ" sz="1000" dirty="0" smtClean="0">
                <a:solidFill>
                  <a:schemeClr val="tx1"/>
                </a:solidFill>
              </a:rPr>
              <a:t/>
            </a:r>
            <a:br>
              <a:rPr lang="uz-Cyrl-UZ" sz="1000" dirty="0" smtClean="0">
                <a:solidFill>
                  <a:schemeClr val="tx1"/>
                </a:solidFill>
              </a:rPr>
            </a:br>
            <a:r>
              <a:rPr lang="en-US" sz="1000" dirty="0" smtClean="0">
                <a:solidFill>
                  <a:schemeClr val="tx1"/>
                </a:solidFill>
              </a:rPr>
              <a:t>N.Y</a:t>
            </a:r>
            <a:r>
              <a:rPr lang="en-US" sz="1000" dirty="0">
                <a:solidFill>
                  <a:schemeClr val="tx1"/>
                </a:solidFill>
              </a:rPr>
              <a:t>.: McGraw-Hill/Irwin.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969062" y="271562"/>
            <a:ext cx="317266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b="1" dirty="0" smtClean="0">
                <a:solidFill>
                  <a:srgbClr val="002060"/>
                </a:solidFill>
              </a:rPr>
              <a:t>ФОЙДАЛАНИЛГАН АДАБИЁТЛАР</a:t>
            </a:r>
            <a:endParaRPr lang="en-US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64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8" name="Google Shape;488;p29"/>
          <p:cNvGrpSpPr/>
          <p:nvPr/>
        </p:nvGrpSpPr>
        <p:grpSpPr>
          <a:xfrm>
            <a:off x="66676" y="99744"/>
            <a:ext cx="5225404" cy="5043756"/>
            <a:chOff x="-1537049" y="-96399"/>
            <a:chExt cx="10450808" cy="10450808"/>
          </a:xfrm>
        </p:grpSpPr>
        <p:sp>
          <p:nvSpPr>
            <p:cNvPr id="489" name="Google Shape;489;p29"/>
            <p:cNvSpPr/>
            <p:nvPr/>
          </p:nvSpPr>
          <p:spPr>
            <a:xfrm>
              <a:off x="-1537049" y="-96399"/>
              <a:ext cx="10450808" cy="10450808"/>
            </a:xfrm>
            <a:custGeom>
              <a:avLst/>
              <a:gdLst/>
              <a:ahLst/>
              <a:cxnLst/>
              <a:rect l="l" t="t" r="r" b="b"/>
              <a:pathLst>
                <a:path w="10450808" h="10450808" extrusionOk="0">
                  <a:moveTo>
                    <a:pt x="10450808" y="10450808"/>
                  </a:moveTo>
                  <a:lnTo>
                    <a:pt x="0" y="10450808"/>
                  </a:lnTo>
                  <a:lnTo>
                    <a:pt x="0" y="0"/>
                  </a:lnTo>
                  <a:lnTo>
                    <a:pt x="10450808" y="0"/>
                  </a:lnTo>
                  <a:lnTo>
                    <a:pt x="10450808" y="10450808"/>
                  </a:lnTo>
                  <a:close/>
                  <a:moveTo>
                    <a:pt x="14495" y="10436313"/>
                  </a:moveTo>
                  <a:lnTo>
                    <a:pt x="10436313" y="10436313"/>
                  </a:lnTo>
                  <a:lnTo>
                    <a:pt x="10436313" y="14495"/>
                  </a:lnTo>
                  <a:lnTo>
                    <a:pt x="14495" y="14495"/>
                  </a:lnTo>
                  <a:lnTo>
                    <a:pt x="14495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0" name="Google Shape;490;p29"/>
            <p:cNvSpPr/>
            <p:nvPr/>
          </p:nvSpPr>
          <p:spPr>
            <a:xfrm>
              <a:off x="-1529802" y="9391176"/>
              <a:ext cx="10436313" cy="14494"/>
            </a:xfrm>
            <a:custGeom>
              <a:avLst/>
              <a:gdLst/>
              <a:ahLst/>
              <a:cxnLst/>
              <a:rect l="l" t="t" r="r" b="b"/>
              <a:pathLst>
                <a:path w="10436313" h="14494" extrusionOk="0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1" name="Google Shape;491;p29"/>
            <p:cNvSpPr/>
            <p:nvPr/>
          </p:nvSpPr>
          <p:spPr>
            <a:xfrm>
              <a:off x="-1529802" y="8442438"/>
              <a:ext cx="10436313" cy="14494"/>
            </a:xfrm>
            <a:custGeom>
              <a:avLst/>
              <a:gdLst/>
              <a:ahLst/>
              <a:cxnLst/>
              <a:rect l="l" t="t" r="r" b="b"/>
              <a:pathLst>
                <a:path w="10436313" h="14494" extrusionOk="0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2" name="Google Shape;492;p29"/>
            <p:cNvSpPr/>
            <p:nvPr/>
          </p:nvSpPr>
          <p:spPr>
            <a:xfrm>
              <a:off x="-1529802" y="7493603"/>
              <a:ext cx="10436313" cy="14494"/>
            </a:xfrm>
            <a:custGeom>
              <a:avLst/>
              <a:gdLst/>
              <a:ahLst/>
              <a:cxnLst/>
              <a:rect l="l" t="t" r="r" b="b"/>
              <a:pathLst>
                <a:path w="10436313" h="14494" extrusionOk="0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3" name="Google Shape;493;p29"/>
            <p:cNvSpPr/>
            <p:nvPr/>
          </p:nvSpPr>
          <p:spPr>
            <a:xfrm>
              <a:off x="-1529802" y="6544865"/>
              <a:ext cx="10436313" cy="14494"/>
            </a:xfrm>
            <a:custGeom>
              <a:avLst/>
              <a:gdLst/>
              <a:ahLst/>
              <a:cxnLst/>
              <a:rect l="l" t="t" r="r" b="b"/>
              <a:pathLst>
                <a:path w="10436313" h="14494" extrusionOk="0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4" name="Google Shape;494;p29"/>
            <p:cNvSpPr/>
            <p:nvPr/>
          </p:nvSpPr>
          <p:spPr>
            <a:xfrm>
              <a:off x="-1529802" y="5596127"/>
              <a:ext cx="10436313" cy="14494"/>
            </a:xfrm>
            <a:custGeom>
              <a:avLst/>
              <a:gdLst/>
              <a:ahLst/>
              <a:cxnLst/>
              <a:rect l="l" t="t" r="r" b="b"/>
              <a:pathLst>
                <a:path w="10436313" h="14494" extrusionOk="0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5" name="Google Shape;495;p29"/>
            <p:cNvSpPr/>
            <p:nvPr/>
          </p:nvSpPr>
          <p:spPr>
            <a:xfrm>
              <a:off x="-1529802" y="4647388"/>
              <a:ext cx="10436313" cy="14494"/>
            </a:xfrm>
            <a:custGeom>
              <a:avLst/>
              <a:gdLst/>
              <a:ahLst/>
              <a:cxnLst/>
              <a:rect l="l" t="t" r="r" b="b"/>
              <a:pathLst>
                <a:path w="10436313" h="14494" extrusionOk="0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6" name="Google Shape;496;p29"/>
            <p:cNvSpPr/>
            <p:nvPr/>
          </p:nvSpPr>
          <p:spPr>
            <a:xfrm>
              <a:off x="-1529802" y="3698650"/>
              <a:ext cx="10436313" cy="14494"/>
            </a:xfrm>
            <a:custGeom>
              <a:avLst/>
              <a:gdLst/>
              <a:ahLst/>
              <a:cxnLst/>
              <a:rect l="l" t="t" r="r" b="b"/>
              <a:pathLst>
                <a:path w="10436313" h="14494" extrusionOk="0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7" name="Google Shape;497;p29"/>
            <p:cNvSpPr/>
            <p:nvPr/>
          </p:nvSpPr>
          <p:spPr>
            <a:xfrm>
              <a:off x="-1529802" y="2749912"/>
              <a:ext cx="10436313" cy="14494"/>
            </a:xfrm>
            <a:custGeom>
              <a:avLst/>
              <a:gdLst/>
              <a:ahLst/>
              <a:cxnLst/>
              <a:rect l="l" t="t" r="r" b="b"/>
              <a:pathLst>
                <a:path w="10436313" h="14494" extrusionOk="0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8" name="Google Shape;498;p29"/>
            <p:cNvSpPr/>
            <p:nvPr/>
          </p:nvSpPr>
          <p:spPr>
            <a:xfrm>
              <a:off x="-1529802" y="1801077"/>
              <a:ext cx="10436313" cy="14494"/>
            </a:xfrm>
            <a:custGeom>
              <a:avLst/>
              <a:gdLst/>
              <a:ahLst/>
              <a:cxnLst/>
              <a:rect l="l" t="t" r="r" b="b"/>
              <a:pathLst>
                <a:path w="10436313" h="14494" extrusionOk="0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9" name="Google Shape;499;p29"/>
            <p:cNvSpPr/>
            <p:nvPr/>
          </p:nvSpPr>
          <p:spPr>
            <a:xfrm>
              <a:off x="-1529802" y="852339"/>
              <a:ext cx="10436313" cy="14494"/>
            </a:xfrm>
            <a:custGeom>
              <a:avLst/>
              <a:gdLst/>
              <a:ahLst/>
              <a:cxnLst/>
              <a:rect l="l" t="t" r="r" b="b"/>
              <a:pathLst>
                <a:path w="10436313" h="14494" extrusionOk="0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0" name="Google Shape;500;p29"/>
            <p:cNvSpPr/>
            <p:nvPr/>
          </p:nvSpPr>
          <p:spPr>
            <a:xfrm>
              <a:off x="7950525" y="-89151"/>
              <a:ext cx="14494" cy="10436313"/>
            </a:xfrm>
            <a:custGeom>
              <a:avLst/>
              <a:gdLst/>
              <a:ahLst/>
              <a:cxnLst/>
              <a:rect l="l" t="t" r="r" b="b"/>
              <a:pathLst>
                <a:path w="14494" h="10436313" extrusionOk="0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1" name="Google Shape;501;p29"/>
            <p:cNvSpPr/>
            <p:nvPr/>
          </p:nvSpPr>
          <p:spPr>
            <a:xfrm>
              <a:off x="7001787" y="-89151"/>
              <a:ext cx="14494" cy="10436313"/>
            </a:xfrm>
            <a:custGeom>
              <a:avLst/>
              <a:gdLst/>
              <a:ahLst/>
              <a:cxnLst/>
              <a:rect l="l" t="t" r="r" b="b"/>
              <a:pathLst>
                <a:path w="14494" h="10436313" extrusionOk="0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2" name="Google Shape;502;p29"/>
            <p:cNvSpPr/>
            <p:nvPr/>
          </p:nvSpPr>
          <p:spPr>
            <a:xfrm>
              <a:off x="6052952" y="-89151"/>
              <a:ext cx="14494" cy="10436313"/>
            </a:xfrm>
            <a:custGeom>
              <a:avLst/>
              <a:gdLst/>
              <a:ahLst/>
              <a:cxnLst/>
              <a:rect l="l" t="t" r="r" b="b"/>
              <a:pathLst>
                <a:path w="14494" h="10436313" extrusionOk="0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3" name="Google Shape;503;p29"/>
            <p:cNvSpPr/>
            <p:nvPr/>
          </p:nvSpPr>
          <p:spPr>
            <a:xfrm>
              <a:off x="5104214" y="-89151"/>
              <a:ext cx="14494" cy="10436313"/>
            </a:xfrm>
            <a:custGeom>
              <a:avLst/>
              <a:gdLst/>
              <a:ahLst/>
              <a:cxnLst/>
              <a:rect l="l" t="t" r="r" b="b"/>
              <a:pathLst>
                <a:path w="14494" h="10436313" extrusionOk="0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4" name="Google Shape;504;p29"/>
            <p:cNvSpPr/>
            <p:nvPr/>
          </p:nvSpPr>
          <p:spPr>
            <a:xfrm>
              <a:off x="4155476" y="-89151"/>
              <a:ext cx="14494" cy="10436313"/>
            </a:xfrm>
            <a:custGeom>
              <a:avLst/>
              <a:gdLst/>
              <a:ahLst/>
              <a:cxnLst/>
              <a:rect l="l" t="t" r="r" b="b"/>
              <a:pathLst>
                <a:path w="14494" h="10436313" extrusionOk="0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5" name="Google Shape;505;p29"/>
            <p:cNvSpPr/>
            <p:nvPr/>
          </p:nvSpPr>
          <p:spPr>
            <a:xfrm>
              <a:off x="3206737" y="-89151"/>
              <a:ext cx="14494" cy="10436313"/>
            </a:xfrm>
            <a:custGeom>
              <a:avLst/>
              <a:gdLst/>
              <a:ahLst/>
              <a:cxnLst/>
              <a:rect l="l" t="t" r="r" b="b"/>
              <a:pathLst>
                <a:path w="14494" h="10436313" extrusionOk="0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6" name="Google Shape;506;p29"/>
            <p:cNvSpPr/>
            <p:nvPr/>
          </p:nvSpPr>
          <p:spPr>
            <a:xfrm>
              <a:off x="2257999" y="-89151"/>
              <a:ext cx="14494" cy="10436313"/>
            </a:xfrm>
            <a:custGeom>
              <a:avLst/>
              <a:gdLst/>
              <a:ahLst/>
              <a:cxnLst/>
              <a:rect l="l" t="t" r="r" b="b"/>
              <a:pathLst>
                <a:path w="14494" h="10436313" extrusionOk="0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7" name="Google Shape;507;p29"/>
            <p:cNvSpPr/>
            <p:nvPr/>
          </p:nvSpPr>
          <p:spPr>
            <a:xfrm>
              <a:off x="1309261" y="-89151"/>
              <a:ext cx="14494" cy="10436313"/>
            </a:xfrm>
            <a:custGeom>
              <a:avLst/>
              <a:gdLst/>
              <a:ahLst/>
              <a:cxnLst/>
              <a:rect l="l" t="t" r="r" b="b"/>
              <a:pathLst>
                <a:path w="14494" h="10436313" extrusionOk="0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8" name="Google Shape;508;p29"/>
            <p:cNvSpPr/>
            <p:nvPr/>
          </p:nvSpPr>
          <p:spPr>
            <a:xfrm>
              <a:off x="360426" y="-89151"/>
              <a:ext cx="14494" cy="10436313"/>
            </a:xfrm>
            <a:custGeom>
              <a:avLst/>
              <a:gdLst/>
              <a:ahLst/>
              <a:cxnLst/>
              <a:rect l="l" t="t" r="r" b="b"/>
              <a:pathLst>
                <a:path w="14494" h="10436313" extrusionOk="0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9" name="Google Shape;509;p29"/>
            <p:cNvSpPr/>
            <p:nvPr/>
          </p:nvSpPr>
          <p:spPr>
            <a:xfrm>
              <a:off x="-588311" y="-89151"/>
              <a:ext cx="14494" cy="10436313"/>
            </a:xfrm>
            <a:custGeom>
              <a:avLst/>
              <a:gdLst/>
              <a:ahLst/>
              <a:cxnLst/>
              <a:rect l="l" t="t" r="r" b="b"/>
              <a:pathLst>
                <a:path w="14494" h="10436313" extrusionOk="0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13" name="Google Shape;513;p29"/>
          <p:cNvSpPr/>
          <p:nvPr/>
        </p:nvSpPr>
        <p:spPr>
          <a:xfrm>
            <a:off x="244527" y="1131590"/>
            <a:ext cx="539646" cy="134912"/>
          </a:xfrm>
          <a:custGeom>
            <a:avLst/>
            <a:gdLst/>
            <a:ahLst/>
            <a:cxnLst/>
            <a:rect l="l" t="t" r="r" b="b"/>
            <a:pathLst>
              <a:path w="1079292" h="269823" extrusionOk="0">
                <a:moveTo>
                  <a:pt x="134912" y="0"/>
                </a:moveTo>
                <a:cubicBezTo>
                  <a:pt x="60373" y="0"/>
                  <a:pt x="0" y="60373"/>
                  <a:pt x="0" y="134912"/>
                </a:cubicBezTo>
                <a:cubicBezTo>
                  <a:pt x="0" y="209450"/>
                  <a:pt x="60373" y="269823"/>
                  <a:pt x="134912" y="269823"/>
                </a:cubicBezTo>
                <a:cubicBezTo>
                  <a:pt x="209450" y="269823"/>
                  <a:pt x="269823" y="209450"/>
                  <a:pt x="269823" y="134912"/>
                </a:cubicBezTo>
                <a:cubicBezTo>
                  <a:pt x="269823" y="60373"/>
                  <a:pt x="209450" y="0"/>
                  <a:pt x="134912" y="0"/>
                </a:cubicBezTo>
                <a:close/>
                <a:moveTo>
                  <a:pt x="944381" y="0"/>
                </a:moveTo>
                <a:cubicBezTo>
                  <a:pt x="869842" y="0"/>
                  <a:pt x="809469" y="60373"/>
                  <a:pt x="809469" y="134912"/>
                </a:cubicBezTo>
                <a:cubicBezTo>
                  <a:pt x="809469" y="209450"/>
                  <a:pt x="869842" y="269823"/>
                  <a:pt x="944381" y="269823"/>
                </a:cubicBezTo>
                <a:cubicBezTo>
                  <a:pt x="1018919" y="269823"/>
                  <a:pt x="1079292" y="209450"/>
                  <a:pt x="1079292" y="134912"/>
                </a:cubicBezTo>
                <a:cubicBezTo>
                  <a:pt x="1079292" y="60373"/>
                  <a:pt x="1018919" y="0"/>
                  <a:pt x="944381" y="0"/>
                </a:cubicBezTo>
                <a:close/>
                <a:moveTo>
                  <a:pt x="539646" y="0"/>
                </a:moveTo>
                <a:cubicBezTo>
                  <a:pt x="465107" y="0"/>
                  <a:pt x="404735" y="60373"/>
                  <a:pt x="404735" y="134912"/>
                </a:cubicBezTo>
                <a:cubicBezTo>
                  <a:pt x="404735" y="209450"/>
                  <a:pt x="465107" y="269823"/>
                  <a:pt x="539646" y="269823"/>
                </a:cubicBezTo>
                <a:cubicBezTo>
                  <a:pt x="614185" y="269823"/>
                  <a:pt x="674558" y="209450"/>
                  <a:pt x="674558" y="134912"/>
                </a:cubicBezTo>
                <a:cubicBezTo>
                  <a:pt x="674558" y="60373"/>
                  <a:pt x="614185" y="0"/>
                  <a:pt x="539646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" name="Google Shape;514;p29"/>
          <p:cNvSpPr/>
          <p:nvPr/>
        </p:nvSpPr>
        <p:spPr>
          <a:xfrm rot="5400000">
            <a:off x="1412630" y="3399051"/>
            <a:ext cx="1219200" cy="1219197"/>
          </a:xfrm>
          <a:custGeom>
            <a:avLst/>
            <a:gdLst/>
            <a:ahLst/>
            <a:cxnLst/>
            <a:rect l="l" t="t" r="r" b="b"/>
            <a:pathLst>
              <a:path w="2438400" h="2438393" extrusionOk="0">
                <a:moveTo>
                  <a:pt x="2438400" y="1085807"/>
                </a:moveTo>
                <a:lnTo>
                  <a:pt x="2438400" y="1085807"/>
                </a:lnTo>
                <a:lnTo>
                  <a:pt x="2438400" y="0"/>
                </a:lnTo>
                <a:lnTo>
                  <a:pt x="2438400" y="0"/>
                </a:lnTo>
                <a:cubicBezTo>
                  <a:pt x="1091702" y="0"/>
                  <a:pt x="0" y="1091696"/>
                  <a:pt x="0" y="2438394"/>
                </a:cubicBezTo>
                <a:lnTo>
                  <a:pt x="1085820" y="2438394"/>
                </a:lnTo>
                <a:cubicBezTo>
                  <a:pt x="1085820" y="1691384"/>
                  <a:pt x="1691396" y="1085807"/>
                  <a:pt x="2438400" y="1085807"/>
                </a:cubicBezTo>
                <a:close/>
              </a:path>
            </a:pathLst>
          </a:cu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" name="Google Shape;515;p29"/>
          <p:cNvSpPr/>
          <p:nvPr/>
        </p:nvSpPr>
        <p:spPr>
          <a:xfrm>
            <a:off x="7446365" y="514350"/>
            <a:ext cx="1400232" cy="700708"/>
          </a:xfrm>
          <a:custGeom>
            <a:avLst/>
            <a:gdLst/>
            <a:ahLst/>
            <a:cxnLst/>
            <a:rect l="l" t="t" r="r" b="b"/>
            <a:pathLst>
              <a:path w="2800464" h="1401415" extrusionOk="0">
                <a:moveTo>
                  <a:pt x="2800465" y="0"/>
                </a:moveTo>
                <a:cubicBezTo>
                  <a:pt x="2800465" y="774093"/>
                  <a:pt x="2173142" y="1401416"/>
                  <a:pt x="1399049" y="1401416"/>
                </a:cubicBezTo>
                <a:cubicBezTo>
                  <a:pt x="624956" y="1401416"/>
                  <a:pt x="0" y="774093"/>
                  <a:pt x="0" y="0"/>
                </a:cubicBezTo>
                <a:lnTo>
                  <a:pt x="2800465" y="0"/>
                </a:lnTo>
                <a:close/>
              </a:path>
            </a:pathLst>
          </a:cu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" name="Google Shape;516;p29"/>
          <p:cNvSpPr txBox="1">
            <a:spLocks noGrp="1"/>
          </p:cNvSpPr>
          <p:nvPr>
            <p:ph type="sldNum" idx="12"/>
          </p:nvPr>
        </p:nvSpPr>
        <p:spPr>
          <a:xfrm>
            <a:off x="8376075" y="4749850"/>
            <a:ext cx="548700" cy="181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42</a:t>
            </a:fld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2760405" y="1265176"/>
            <a:ext cx="3815468" cy="9330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6500"/>
              </a:lnSpc>
            </a:pPr>
            <a:r>
              <a:rPr lang="uz-Cyrl-UZ" sz="6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charset="0"/>
                <a:ea typeface="Montserrat" charset="0"/>
                <a:cs typeface="Montserrat" charset="0"/>
              </a:rPr>
              <a:t>Раҳмат</a:t>
            </a:r>
            <a:r>
              <a:rPr lang="en-US" sz="6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charset="0"/>
                <a:ea typeface="Montserrat" charset="0"/>
                <a:cs typeface="Montserrat" charset="0"/>
              </a:rPr>
              <a:t>!</a:t>
            </a:r>
            <a:endParaRPr lang="en-US" sz="6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charset="0"/>
              <a:ea typeface="Montserrat" charset="0"/>
              <a:cs typeface="Montserrat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030048" y="2831940"/>
            <a:ext cx="3298467" cy="13875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600"/>
              </a:lnSpc>
            </a:pPr>
            <a:endParaRPr lang="en-US" sz="1750" dirty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endParaRPr lang="en-US" sz="1750" dirty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r>
              <a:rPr lang="en-US" sz="1750" dirty="0">
                <a:latin typeface="Raleway" charset="0"/>
                <a:ea typeface="Raleway" charset="0"/>
                <a:cs typeface="Raleway" charset="0"/>
              </a:rPr>
              <a:t>Telegram: @BakhromKholbaev</a:t>
            </a:r>
            <a:endParaRPr lang="ru-RU" sz="1750" dirty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endParaRPr lang="en-US" sz="1750" dirty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r>
              <a:rPr lang="en-US" sz="1750" dirty="0">
                <a:latin typeface="Raleway" charset="0"/>
                <a:ea typeface="Raleway" charset="0"/>
                <a:cs typeface="Raleway" charset="0"/>
              </a:rPr>
              <a:t>bakhrom2001@gmail.com</a:t>
            </a:r>
          </a:p>
          <a:p>
            <a:pPr algn="ctr"/>
            <a:r>
              <a:rPr lang="en-US" sz="1750" dirty="0">
                <a:latin typeface="Raleway" charset="0"/>
                <a:ea typeface="Raleway" charset="0"/>
                <a:cs typeface="Raleway" charset="0"/>
              </a:rPr>
              <a:t>bkholbaev@missouristate.edu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568981" y="2087983"/>
            <a:ext cx="2242922" cy="5155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z-Cyrl-UZ" sz="2750" b="1" dirty="0" smtClean="0">
                <a:latin typeface="Montserrat" charset="0"/>
                <a:ea typeface="Montserrat" charset="0"/>
                <a:cs typeface="Montserrat" charset="0"/>
              </a:rPr>
              <a:t>Саволлар</a:t>
            </a:r>
            <a:r>
              <a:rPr lang="en-US" sz="2750" b="1" dirty="0" smtClean="0">
                <a:latin typeface="Montserrat" charset="0"/>
                <a:ea typeface="Montserrat" charset="0"/>
                <a:cs typeface="Montserrat" charset="0"/>
              </a:rPr>
              <a:t>?</a:t>
            </a:r>
            <a:endParaRPr lang="en-US" sz="2750" b="1" dirty="0">
              <a:latin typeface="Montserrat" charset="0"/>
              <a:ea typeface="Montserrat" charset="0"/>
              <a:cs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516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lerio template">
  <a:themeElements>
    <a:clrScheme name="Custom 347">
      <a:dk1>
        <a:srgbClr val="263248"/>
      </a:dk1>
      <a:lt1>
        <a:srgbClr val="FFFFFF"/>
      </a:lt1>
      <a:dk2>
        <a:srgbClr val="434343"/>
      </a:dk2>
      <a:lt2>
        <a:srgbClr val="E0E4E9"/>
      </a:lt2>
      <a:accent1>
        <a:srgbClr val="3F5378"/>
      </a:accent1>
      <a:accent2>
        <a:srgbClr val="263248"/>
      </a:accent2>
      <a:accent3>
        <a:srgbClr val="92A8C8"/>
      </a:accent3>
      <a:accent4>
        <a:srgbClr val="C7D3E6"/>
      </a:accent4>
      <a:accent5>
        <a:srgbClr val="FF9800"/>
      </a:accent5>
      <a:accent6>
        <a:srgbClr val="D26F00"/>
      </a:accent6>
      <a:hlink>
        <a:srgbClr val="3F5378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2225</TotalTime>
  <Words>2146</Words>
  <Application>Microsoft Office PowerPoint</Application>
  <PresentationFormat>Экран (16:9)</PresentationFormat>
  <Paragraphs>236</Paragraphs>
  <Slides>42</Slides>
  <Notes>42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52" baseType="lpstr">
      <vt:lpstr>Raleway</vt:lpstr>
      <vt:lpstr>Roboto Condensed</vt:lpstr>
      <vt:lpstr>Courier New</vt:lpstr>
      <vt:lpstr>Arial</vt:lpstr>
      <vt:lpstr>Arvo</vt:lpstr>
      <vt:lpstr>Montserrat</vt:lpstr>
      <vt:lpstr>Wingdings</vt:lpstr>
      <vt:lpstr>Roboto Condensed Light</vt:lpstr>
      <vt:lpstr>Calibri</vt:lpstr>
      <vt:lpstr>Salerio template</vt:lpstr>
      <vt:lpstr>Naming and Structuring a Business  Мавзу: Бизнес номи  ва тузулмаси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Инсон ресурсларини бошқариш стратегияси, лойиҳавий бошқарув, бошқарув самарадорлиги</dc:title>
  <dc:creator>UzReport</dc:creator>
  <cp:lastModifiedBy>TMCI</cp:lastModifiedBy>
  <cp:revision>131</cp:revision>
  <dcterms:modified xsi:type="dcterms:W3CDTF">2023-03-14T13:40:55Z</dcterms:modified>
</cp:coreProperties>
</file>