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54"/>
  </p:notesMasterIdLst>
  <p:sldIdLst>
    <p:sldId id="379" r:id="rId2"/>
    <p:sldId id="349" r:id="rId3"/>
    <p:sldId id="383" r:id="rId4"/>
    <p:sldId id="352" r:id="rId5"/>
    <p:sldId id="385" r:id="rId6"/>
    <p:sldId id="351" r:id="rId7"/>
    <p:sldId id="387" r:id="rId8"/>
    <p:sldId id="353" r:id="rId9"/>
    <p:sldId id="389" r:id="rId10"/>
    <p:sldId id="390" r:id="rId11"/>
    <p:sldId id="391" r:id="rId12"/>
    <p:sldId id="354" r:id="rId13"/>
    <p:sldId id="355" r:id="rId14"/>
    <p:sldId id="393" r:id="rId15"/>
    <p:sldId id="356" r:id="rId16"/>
    <p:sldId id="395" r:id="rId17"/>
    <p:sldId id="359" r:id="rId18"/>
    <p:sldId id="397" r:id="rId19"/>
    <p:sldId id="357" r:id="rId20"/>
    <p:sldId id="358" r:id="rId21"/>
    <p:sldId id="399" r:id="rId22"/>
    <p:sldId id="360" r:id="rId23"/>
    <p:sldId id="401" r:id="rId24"/>
    <p:sldId id="361" r:id="rId25"/>
    <p:sldId id="403" r:id="rId26"/>
    <p:sldId id="364" r:id="rId27"/>
    <p:sldId id="362" r:id="rId28"/>
    <p:sldId id="363" r:id="rId29"/>
    <p:sldId id="365" r:id="rId30"/>
    <p:sldId id="366" r:id="rId31"/>
    <p:sldId id="405" r:id="rId32"/>
    <p:sldId id="367" r:id="rId33"/>
    <p:sldId id="407" r:id="rId34"/>
    <p:sldId id="368" r:id="rId35"/>
    <p:sldId id="409" r:id="rId36"/>
    <p:sldId id="369" r:id="rId37"/>
    <p:sldId id="370" r:id="rId38"/>
    <p:sldId id="371" r:id="rId39"/>
    <p:sldId id="410" r:id="rId40"/>
    <p:sldId id="372" r:id="rId41"/>
    <p:sldId id="412" r:id="rId42"/>
    <p:sldId id="373" r:id="rId43"/>
    <p:sldId id="414" r:id="rId44"/>
    <p:sldId id="374" r:id="rId45"/>
    <p:sldId id="375" r:id="rId46"/>
    <p:sldId id="416" r:id="rId47"/>
    <p:sldId id="376" r:id="rId48"/>
    <p:sldId id="377" r:id="rId49"/>
    <p:sldId id="418" r:id="rId50"/>
    <p:sldId id="378" r:id="rId51"/>
    <p:sldId id="380" r:id="rId52"/>
    <p:sldId id="381" r:id="rId53"/>
  </p:sldIdLst>
  <p:sldSz cx="9144000" cy="5143500" type="screen16x9"/>
  <p:notesSz cx="6858000" cy="9144000"/>
  <p:embeddedFontLst>
    <p:embeddedFont>
      <p:font typeface="Raleway" pitchFamily="2" charset="0"/>
      <p:regular r:id="rId55"/>
      <p:bold r:id="rId56"/>
      <p:italic r:id="rId57"/>
      <p:boldItalic r:id="rId58"/>
    </p:embeddedFont>
    <p:embeddedFont>
      <p:font typeface="Arvo" panose="020B0604020202020204" charset="0"/>
      <p:regular r:id="rId59"/>
      <p:bold r:id="rId60"/>
      <p:italic r:id="rId61"/>
      <p:boldItalic r:id="rId62"/>
    </p:embeddedFont>
    <p:embeddedFont>
      <p:font typeface="Montserrat" panose="00000500000000000000" pitchFamily="2" charset="0"/>
      <p:regular r:id="rId63"/>
      <p:bold r:id="rId64"/>
      <p:italic r:id="rId65"/>
      <p:boldItalic r:id="rId66"/>
    </p:embeddedFont>
    <p:embeddedFont>
      <p:font typeface="Roboto Condensed Light" panose="02000000000000000000" pitchFamily="2" charset="0"/>
      <p:regular r:id="rId67"/>
      <p:bold r:id="rId68"/>
      <p:italic r:id="rId69"/>
      <p:boldItalic r:id="rId70"/>
    </p:embeddedFont>
    <p:embeddedFont>
      <p:font typeface="Roboto Condensed" panose="02000000000000000000" pitchFamily="2" charset="0"/>
      <p:regular r:id="rId71"/>
      <p:bold r:id="rId72"/>
      <p:italic r:id="rId73"/>
      <p:boldItalic r:id="rId74"/>
    </p:embeddedFont>
    <p:embeddedFont>
      <p:font typeface="Calibri" panose="020F0502020204030204" pitchFamily="34" charset="0"/>
      <p:regular r:id="rId75"/>
      <p:bold r:id="rId76"/>
      <p:italic r:id="rId77"/>
      <p:boldItalic r:id="rId7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27665BA-8202-44FC-AD62-C9F0E3EA811A}">
  <a:tblStyle styleId="{E27665BA-8202-44FC-AD62-C9F0E3EA811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15DE48A-E3B5-44D0-98CB-AE0B3FDC037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39" d="100"/>
          <a:sy n="139" d="100"/>
        </p:scale>
        <p:origin x="726" y="12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9.fntdata"/><Relationship Id="rId68" Type="http://schemas.openxmlformats.org/officeDocument/2006/relationships/font" Target="fonts/font14.fntdata"/><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font" Target="fonts/font4.fntdata"/><Relationship Id="rId74" Type="http://schemas.openxmlformats.org/officeDocument/2006/relationships/font" Target="fonts/font20.fntdata"/><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7.fntdata"/><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font" Target="fonts/font15.fntdata"/><Relationship Id="rId77" Type="http://schemas.openxmlformats.org/officeDocument/2006/relationships/font" Target="fonts/font23.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8.fntdata"/><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font" Target="fonts/font16.fntdata"/><Relationship Id="rId75"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6.fntdata"/><Relationship Id="rId65" Type="http://schemas.openxmlformats.org/officeDocument/2006/relationships/font" Target="fonts/font11.fntdata"/><Relationship Id="rId73" Type="http://schemas.openxmlformats.org/officeDocument/2006/relationships/font" Target="fonts/font19.fntdata"/><Relationship Id="rId78" Type="http://schemas.openxmlformats.org/officeDocument/2006/relationships/font" Target="fonts/font24.fntdata"/><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1.fntdata"/><Relationship Id="rId76" Type="http://schemas.openxmlformats.org/officeDocument/2006/relationships/font" Target="fonts/font22.fntdata"/><Relationship Id="rId7" Type="http://schemas.openxmlformats.org/officeDocument/2006/relationships/slide" Target="slides/slide6.xml"/><Relationship Id="rId71" Type="http://schemas.openxmlformats.org/officeDocument/2006/relationships/font" Target="fonts/font17.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56286852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1932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2705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78217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0036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6868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8471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4688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2036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7608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0607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99635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60686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1811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2848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133818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21410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9617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49711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88652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7081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188346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26443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902974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680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76161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503751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40411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662704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07981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67440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96074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05663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78167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20855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418700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38750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65044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76837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61651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618504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64060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0897150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94464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273782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2347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2246111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4352407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921768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55639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1910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grpSp>
        <p:nvGrpSpPr>
          <p:cNvPr id="163" name="Google Shape;163;p10"/>
          <p:cNvGrpSpPr/>
          <p:nvPr/>
        </p:nvGrpSpPr>
        <p:grpSpPr>
          <a:xfrm rot="10800000">
            <a:off x="-8" y="-2"/>
            <a:ext cx="2202830" cy="670795"/>
            <a:chOff x="5575242" y="4472723"/>
            <a:chExt cx="2202830" cy="670795"/>
          </a:xfrm>
        </p:grpSpPr>
        <p:sp>
          <p:nvSpPr>
            <p:cNvPr id="164" name="Google Shape;164;p10"/>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5" name="Google Shape;165;p10"/>
            <p:cNvGrpSpPr/>
            <p:nvPr/>
          </p:nvGrpSpPr>
          <p:grpSpPr>
            <a:xfrm flipH="1">
              <a:off x="5734850" y="4472723"/>
              <a:ext cx="2040837" cy="670795"/>
              <a:chOff x="1297954" y="330075"/>
              <a:chExt cx="5169293" cy="1699506"/>
            </a:xfrm>
          </p:grpSpPr>
          <p:sp>
            <p:nvSpPr>
              <p:cNvPr id="166" name="Google Shape;166;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10"/>
            <p:cNvGrpSpPr/>
            <p:nvPr/>
          </p:nvGrpSpPr>
          <p:grpSpPr>
            <a:xfrm flipH="1">
              <a:off x="5578209" y="4646738"/>
              <a:ext cx="2199863" cy="304563"/>
              <a:chOff x="-5827153" y="330075"/>
              <a:chExt cx="12276019" cy="1699569"/>
            </a:xfrm>
          </p:grpSpPr>
          <p:sp>
            <p:nvSpPr>
              <p:cNvPr id="169" name="Google Shape;169;p10"/>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0"/>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71" name="Google Shape;171;p10"/>
          <p:cNvGrpSpPr/>
          <p:nvPr/>
        </p:nvGrpSpPr>
        <p:grpSpPr>
          <a:xfrm>
            <a:off x="6946842" y="4472723"/>
            <a:ext cx="2202830" cy="670795"/>
            <a:chOff x="5575242" y="4472723"/>
            <a:chExt cx="2202830" cy="670795"/>
          </a:xfrm>
        </p:grpSpPr>
        <p:sp>
          <p:nvSpPr>
            <p:cNvPr id="172" name="Google Shape;172;p10"/>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3" name="Google Shape;173;p10"/>
            <p:cNvGrpSpPr/>
            <p:nvPr/>
          </p:nvGrpSpPr>
          <p:grpSpPr>
            <a:xfrm flipH="1">
              <a:off x="5734850" y="4472723"/>
              <a:ext cx="2040837" cy="670795"/>
              <a:chOff x="1297954" y="330075"/>
              <a:chExt cx="5169293" cy="1699506"/>
            </a:xfrm>
          </p:grpSpPr>
          <p:sp>
            <p:nvSpPr>
              <p:cNvPr id="174" name="Google Shape;174;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 name="Google Shape;176;p10"/>
            <p:cNvGrpSpPr/>
            <p:nvPr/>
          </p:nvGrpSpPr>
          <p:grpSpPr>
            <a:xfrm flipH="1">
              <a:off x="5578209" y="4646738"/>
              <a:ext cx="2199863" cy="304563"/>
              <a:chOff x="-5827153" y="330075"/>
              <a:chExt cx="12276019" cy="1699569"/>
            </a:xfrm>
          </p:grpSpPr>
          <p:sp>
            <p:nvSpPr>
              <p:cNvPr id="177" name="Google Shape;177;p10"/>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0"/>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79" name="Google Shape;179;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1pPr>
            <a:lvl2pPr lvl="1">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2pPr>
            <a:lvl3pPr lvl="2">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3pPr>
            <a:lvl4pPr lvl="3">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4pPr>
            <a:lvl5pPr lvl="4">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5pPr>
            <a:lvl6pPr lvl="5">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6pPr>
            <a:lvl7pPr lvl="6">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7pPr>
            <a:lvl8pPr lvl="7">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8pPr>
            <a:lvl9pPr lvl="8">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9pPr>
          </a:lstStyle>
          <a:p>
            <a:endParaRPr/>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noAutofit/>
          </a:bodyPr>
          <a:lstStyle>
            <a:lvl1pPr marL="457200" lvl="0" indent="-381000">
              <a:spcBef>
                <a:spcPts val="6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chemeClr val="lt1"/>
                </a:solidFill>
                <a:latin typeface="Roboto Condensed"/>
                <a:ea typeface="Roboto Condensed"/>
                <a:cs typeface="Roboto Condensed"/>
                <a:sym typeface="Roboto Condensed"/>
              </a:defRPr>
            </a:lvl1pPr>
            <a:lvl2pPr lvl="1" algn="r">
              <a:buNone/>
              <a:defRPr sz="1200" b="1">
                <a:solidFill>
                  <a:schemeClr val="lt1"/>
                </a:solidFill>
                <a:latin typeface="Roboto Condensed"/>
                <a:ea typeface="Roboto Condensed"/>
                <a:cs typeface="Roboto Condensed"/>
                <a:sym typeface="Roboto Condensed"/>
              </a:defRPr>
            </a:lvl2pPr>
            <a:lvl3pPr lvl="2" algn="r">
              <a:buNone/>
              <a:defRPr sz="1200" b="1">
                <a:solidFill>
                  <a:schemeClr val="lt1"/>
                </a:solidFill>
                <a:latin typeface="Roboto Condensed"/>
                <a:ea typeface="Roboto Condensed"/>
                <a:cs typeface="Roboto Condensed"/>
                <a:sym typeface="Roboto Condensed"/>
              </a:defRPr>
            </a:lvl3pPr>
            <a:lvl4pPr lvl="3" algn="r">
              <a:buNone/>
              <a:defRPr sz="1200" b="1">
                <a:solidFill>
                  <a:schemeClr val="lt1"/>
                </a:solidFill>
                <a:latin typeface="Roboto Condensed"/>
                <a:ea typeface="Roboto Condensed"/>
                <a:cs typeface="Roboto Condensed"/>
                <a:sym typeface="Roboto Condensed"/>
              </a:defRPr>
            </a:lvl4pPr>
            <a:lvl5pPr lvl="4" algn="r">
              <a:buNone/>
              <a:defRPr sz="1200" b="1">
                <a:solidFill>
                  <a:schemeClr val="lt1"/>
                </a:solidFill>
                <a:latin typeface="Roboto Condensed"/>
                <a:ea typeface="Roboto Condensed"/>
                <a:cs typeface="Roboto Condensed"/>
                <a:sym typeface="Roboto Condensed"/>
              </a:defRPr>
            </a:lvl5pPr>
            <a:lvl6pPr lvl="5" algn="r">
              <a:buNone/>
              <a:defRPr sz="1200" b="1">
                <a:solidFill>
                  <a:schemeClr val="lt1"/>
                </a:solidFill>
                <a:latin typeface="Roboto Condensed"/>
                <a:ea typeface="Roboto Condensed"/>
                <a:cs typeface="Roboto Condensed"/>
                <a:sym typeface="Roboto Condensed"/>
              </a:defRPr>
            </a:lvl6pPr>
            <a:lvl7pPr lvl="6" algn="r">
              <a:buNone/>
              <a:defRPr sz="1200" b="1">
                <a:solidFill>
                  <a:schemeClr val="lt1"/>
                </a:solidFill>
                <a:latin typeface="Roboto Condensed"/>
                <a:ea typeface="Roboto Condensed"/>
                <a:cs typeface="Roboto Condensed"/>
                <a:sym typeface="Roboto Condensed"/>
              </a:defRPr>
            </a:lvl7pPr>
            <a:lvl8pPr lvl="7" algn="r">
              <a:buNone/>
              <a:defRPr sz="1200" b="1">
                <a:solidFill>
                  <a:schemeClr val="lt1"/>
                </a:solidFill>
                <a:latin typeface="Roboto Condensed"/>
                <a:ea typeface="Roboto Condensed"/>
                <a:cs typeface="Roboto Condensed"/>
                <a:sym typeface="Roboto Condensed"/>
              </a:defRPr>
            </a:lvl8pPr>
            <a:lvl9pPr lvl="8" algn="r">
              <a:buNone/>
              <a:defRPr sz="1200" b="1">
                <a:solidFill>
                  <a:schemeClr val="lt1"/>
                </a:solidFill>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6"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414766" y="2537785"/>
            <a:ext cx="1693738" cy="1690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4" name="Google Shape;184;p11"/>
          <p:cNvSpPr txBox="1">
            <a:spLocks noGrp="1"/>
          </p:cNvSpPr>
          <p:nvPr>
            <p:ph type="ctrTitle"/>
          </p:nvPr>
        </p:nvSpPr>
        <p:spPr>
          <a:xfrm>
            <a:off x="35496" y="1090750"/>
            <a:ext cx="7488832" cy="2921160"/>
          </a:xfrm>
          <a:prstGeom prst="rect">
            <a:avLst/>
          </a:prstGeom>
        </p:spPr>
        <p:txBody>
          <a:bodyPr spcFirstLastPara="1" wrap="square" lIns="91425" tIns="91425" rIns="91425" bIns="91425" anchor="ctr" anchorCtr="0">
            <a:noAutofit/>
          </a:bodyPr>
          <a:lstStyle/>
          <a:p>
            <a:pPr lvl="0" algn="ctr"/>
            <a:r>
              <a:rPr lang="en-US" sz="4000" dirty="0" smtClean="0">
                <a:effectLst>
                  <a:outerShdw blurRad="38100" dist="38100" dir="2700000" algn="tl">
                    <a:srgbClr val="000000">
                      <a:alpha val="43137"/>
                    </a:srgbClr>
                  </a:outerShdw>
                </a:effectLst>
              </a:rPr>
              <a:t>Business Plan</a:t>
            </a:r>
            <a:r>
              <a:rPr lang="uz-Cyrl-UZ" sz="4000" dirty="0" smtClean="0">
                <a:effectLst>
                  <a:outerShdw blurRad="38100" dist="38100" dir="2700000" algn="tl">
                    <a:srgbClr val="000000">
                      <a:alpha val="43137"/>
                    </a:srgbClr>
                  </a:outerShdw>
                </a:effectLst>
              </a:rPr>
              <a:t/>
            </a:r>
            <a:br>
              <a:rPr lang="uz-Cyrl-UZ" sz="4000" dirty="0" smtClean="0">
                <a:effectLst>
                  <a:outerShdw blurRad="38100" dist="38100" dir="2700000" algn="tl">
                    <a:srgbClr val="000000">
                      <a:alpha val="43137"/>
                    </a:srgbClr>
                  </a:outerShdw>
                </a:effectLst>
              </a:rPr>
            </a:br>
            <a:r>
              <a:rPr lang="uz-Cyrl-UZ" sz="4000" dirty="0" smtClean="0">
                <a:effectLst>
                  <a:outerShdw blurRad="38100" dist="38100" dir="2700000" algn="tl">
                    <a:srgbClr val="000000">
                      <a:alpha val="43137"/>
                    </a:srgbClr>
                  </a:outerShdw>
                </a:effectLst>
              </a:rPr>
              <a:t/>
            </a:r>
            <a:br>
              <a:rPr lang="uz-Cyrl-UZ" sz="4000" dirty="0" smtClean="0">
                <a:effectLst>
                  <a:outerShdw blurRad="38100" dist="38100" dir="2700000" algn="tl">
                    <a:srgbClr val="000000">
                      <a:alpha val="43137"/>
                    </a:srgbClr>
                  </a:outerShdw>
                </a:effectLst>
              </a:rPr>
            </a:br>
            <a:r>
              <a:rPr lang="uz-Cyrl-UZ" sz="4000" dirty="0" smtClean="0">
                <a:effectLst>
                  <a:outerShdw blurRad="38100" dist="38100" dir="2700000" algn="tl">
                    <a:srgbClr val="000000">
                      <a:alpha val="43137"/>
                    </a:srgbClr>
                  </a:outerShdw>
                </a:effectLst>
              </a:rPr>
              <a:t>Мавзу: Бизнес </a:t>
            </a:r>
            <a:r>
              <a:rPr lang="ru-RU" sz="4000" dirty="0" smtClean="0">
                <a:effectLst>
                  <a:outerShdw blurRad="38100" dist="38100" dir="2700000" algn="tl">
                    <a:srgbClr val="000000">
                      <a:alpha val="43137"/>
                    </a:srgbClr>
                  </a:outerShdw>
                </a:effectLst>
              </a:rPr>
              <a:t>план</a:t>
            </a:r>
            <a:endParaRPr lang="uz-Cyrl-UZ" sz="2800" dirty="0"/>
          </a:p>
        </p:txBody>
      </p:sp>
      <p:sp>
        <p:nvSpPr>
          <p:cNvPr id="2" name="TextBox 1"/>
          <p:cNvSpPr txBox="1"/>
          <p:nvPr/>
        </p:nvSpPr>
        <p:spPr>
          <a:xfrm>
            <a:off x="4572000" y="4659982"/>
            <a:ext cx="4392488" cy="369332"/>
          </a:xfrm>
          <a:prstGeom prst="rect">
            <a:avLst/>
          </a:prstGeom>
          <a:noFill/>
        </p:spPr>
        <p:txBody>
          <a:bodyPr wrap="square" rtlCol="0">
            <a:spAutoFit/>
          </a:bodyPr>
          <a:lstStyle/>
          <a:p>
            <a:r>
              <a:rPr lang="en-US" sz="1800" b="1" dirty="0">
                <a:solidFill>
                  <a:srgbClr val="002060"/>
                </a:solidFill>
                <a:effectLst>
                  <a:outerShdw blurRad="38100" dist="38100" dir="2700000" algn="tl">
                    <a:srgbClr val="000000">
                      <a:alpha val="43137"/>
                    </a:srgbClr>
                  </a:outerShdw>
                </a:effectLst>
              </a:rPr>
              <a:t>Bakhrom A. Kholbaev</a:t>
            </a:r>
            <a:r>
              <a:rPr lang="ru-RU" sz="1800" b="1" dirty="0">
                <a:solidFill>
                  <a:srgbClr val="002060"/>
                </a:solidFill>
                <a:effectLst>
                  <a:outerShdw blurRad="38100" dist="38100" dir="2700000" algn="tl">
                    <a:srgbClr val="000000">
                      <a:alpha val="43137"/>
                    </a:srgbClr>
                  </a:outerShdw>
                </a:effectLst>
              </a:rPr>
              <a:t>, </a:t>
            </a:r>
            <a:r>
              <a:rPr lang="en-US" sz="1800" b="1" dirty="0">
                <a:solidFill>
                  <a:srgbClr val="002060"/>
                </a:solidFill>
                <a:effectLst>
                  <a:outerShdw blurRad="38100" dist="38100" dir="2700000" algn="tl">
                    <a:srgbClr val="000000">
                      <a:alpha val="43137"/>
                    </a:srgbClr>
                  </a:outerShdw>
                </a:effectLst>
              </a:rPr>
              <a:t>PhD</a:t>
            </a:r>
            <a:endParaRPr lang="ru-RU" sz="1800" b="1" dirty="0">
              <a:solidFill>
                <a:srgbClr val="002060"/>
              </a:solidFill>
              <a:effectLst>
                <a:outerShdw blurRad="38100" dist="38100" dir="2700000" algn="tl">
                  <a:srgbClr val="000000">
                    <a:alpha val="43137"/>
                  </a:srgbClr>
                </a:outerShdw>
              </a:effectLst>
            </a:endParaRPr>
          </a:p>
        </p:txBody>
      </p:sp>
      <p:sp>
        <p:nvSpPr>
          <p:cNvPr id="3" name="TextBox 2"/>
          <p:cNvSpPr txBox="1"/>
          <p:nvPr/>
        </p:nvSpPr>
        <p:spPr>
          <a:xfrm>
            <a:off x="0" y="4373691"/>
            <a:ext cx="4067944" cy="646331"/>
          </a:xfrm>
          <a:prstGeom prst="rect">
            <a:avLst/>
          </a:prstGeom>
          <a:noFill/>
        </p:spPr>
        <p:txBody>
          <a:bodyPr wrap="square" rtlCol="0">
            <a:spAutoFit/>
          </a:bodyPr>
          <a:lstStyle/>
          <a:p>
            <a:r>
              <a:rPr lang="en-US" sz="1200" b="1" dirty="0" smtClean="0"/>
              <a:t>Course: Entrepreneurship &amp; SBM</a:t>
            </a:r>
          </a:p>
          <a:p>
            <a:r>
              <a:rPr lang="ru-RU" sz="1200" b="1" dirty="0" smtClean="0"/>
              <a:t>Фан: </a:t>
            </a:r>
            <a:r>
              <a:rPr lang="uz-Cyrl-UZ" sz="1200" b="1" dirty="0" smtClean="0"/>
              <a:t>Тадбиркорлик ва кичик бизнес бошқаруви</a:t>
            </a:r>
          </a:p>
          <a:p>
            <a:pPr algn="ctr"/>
            <a:endParaRPr lang="en-US" sz="1200" b="1" dirty="0"/>
          </a:p>
        </p:txBody>
      </p:sp>
      <p:sp>
        <p:nvSpPr>
          <p:cNvPr id="4" name="TextBox 3"/>
          <p:cNvSpPr txBox="1"/>
          <p:nvPr/>
        </p:nvSpPr>
        <p:spPr>
          <a:xfrm>
            <a:off x="8316416" y="309885"/>
            <a:ext cx="864096" cy="461665"/>
          </a:xfrm>
          <a:prstGeom prst="rect">
            <a:avLst/>
          </a:prstGeom>
          <a:noFill/>
        </p:spPr>
        <p:txBody>
          <a:bodyPr wrap="square" rtlCol="0">
            <a:spAutoFit/>
          </a:bodyPr>
          <a:lstStyle/>
          <a:p>
            <a:r>
              <a:rPr lang="en-US" sz="2400" b="1" dirty="0" smtClean="0">
                <a:effectLst>
                  <a:outerShdw blurRad="38100" dist="38100" dir="2700000" algn="tl">
                    <a:srgbClr val="000000">
                      <a:alpha val="43137"/>
                    </a:srgbClr>
                  </a:outerShdw>
                </a:effectLst>
              </a:rPr>
              <a:t>L-</a:t>
            </a:r>
            <a:r>
              <a:rPr lang="ru-RU" sz="2400" b="1" dirty="0" smtClean="0">
                <a:effectLst>
                  <a:outerShdw blurRad="38100" dist="38100" dir="2700000" algn="tl">
                    <a:srgbClr val="000000">
                      <a:alpha val="43137"/>
                    </a:srgbClr>
                  </a:outerShdw>
                </a:effectLst>
              </a:rPr>
              <a:t>0</a:t>
            </a:r>
            <a:r>
              <a:rPr lang="en-US" sz="2400" b="1" dirty="0" smtClean="0">
                <a:effectLst>
                  <a:outerShdw blurRad="38100" dist="38100" dir="2700000" algn="tl">
                    <a:srgbClr val="000000">
                      <a:alpha val="43137"/>
                    </a:srgbClr>
                  </a:outerShdw>
                </a:effectLst>
              </a:rPr>
              <a:t>6</a:t>
            </a:r>
            <a:endParaRPr lang="ru-RU"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24498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a:t>
            </a:fld>
            <a:endParaRPr/>
          </a:p>
        </p:txBody>
      </p:sp>
      <p:sp>
        <p:nvSpPr>
          <p:cNvPr id="2" name="Прямоугольник 1"/>
          <p:cNvSpPr/>
          <p:nvPr/>
        </p:nvSpPr>
        <p:spPr>
          <a:xfrm>
            <a:off x="611560" y="1265728"/>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Дўстларингизга бизнес бошлаётганингизни айтсангиз турли хил маслаҳатларни оласиз. Бироқ, бир иш ҳаммасидан устундир: </a:t>
            </a:r>
          </a:p>
          <a:p>
            <a:pPr algn="ctr"/>
            <a:endParaRPr lang="uz-Cyrl-UZ" sz="2200" b="1" dirty="0" smtClean="0">
              <a:solidFill>
                <a:srgbClr val="C00000"/>
              </a:solidFill>
            </a:endParaRPr>
          </a:p>
          <a:p>
            <a:pPr algn="ctr"/>
            <a:r>
              <a:rPr lang="uz-Cyrl-UZ" sz="2200" b="1" dirty="0" smtClean="0">
                <a:solidFill>
                  <a:srgbClr val="002060"/>
                </a:solidFill>
              </a:rPr>
              <a:t>БИЗНЕС-РЕЖА ЁЗИНГ!</a:t>
            </a:r>
          </a:p>
          <a:p>
            <a:pPr algn="just"/>
            <a:endParaRPr lang="uz-Cyrl-UZ" sz="2200" dirty="0" smtClean="0"/>
          </a:p>
          <a:p>
            <a:pPr marL="285750" indent="-285750" algn="just">
              <a:buFont typeface="Wingdings" panose="05000000000000000000" pitchFamily="2" charset="2"/>
              <a:buChar char="Ø"/>
            </a:pPr>
            <a:r>
              <a:rPr lang="uz-Cyrl-UZ" sz="2200" dirty="0" smtClean="0"/>
              <a:t>Тадқиқотларга кўра, кичик бизнес эгаларининг атиги 42%и расмий бизнес-режа билан ишлайди; шуларнинг 69%и муваффақиятни ўзларининг бизнес режаси билан боғлайди.</a:t>
            </a:r>
          </a:p>
        </p:txBody>
      </p:sp>
      <p:sp>
        <p:nvSpPr>
          <p:cNvPr id="6" name="TextBox 5">
            <a:extLst>
              <a:ext uri="{FF2B5EF4-FFF2-40B4-BE49-F238E27FC236}">
                <a16:creationId xmlns:a16="http://schemas.microsoft.com/office/drawing/2014/main" id="{BB850A12-8C05-0A49-14E0-4F5D83EBF136}"/>
              </a:ext>
            </a:extLst>
          </p:cNvPr>
          <p:cNvSpPr txBox="1"/>
          <p:nvPr/>
        </p:nvSpPr>
        <p:spPr>
          <a:xfrm>
            <a:off x="2915816" y="379782"/>
            <a:ext cx="3168352" cy="461665"/>
          </a:xfrm>
          <a:prstGeom prst="rect">
            <a:avLst/>
          </a:prstGeom>
          <a:noFill/>
        </p:spPr>
        <p:txBody>
          <a:bodyPr wrap="square">
            <a:spAutoFit/>
          </a:bodyPr>
          <a:lstStyle/>
          <a:p>
            <a:pPr algn="just"/>
            <a:r>
              <a:rPr lang="uz-Cyrl-UZ" sz="2400" b="1" dirty="0" smtClean="0">
                <a:solidFill>
                  <a:srgbClr val="C00000"/>
                </a:solidFill>
              </a:rPr>
              <a:t>Режа ишлаб чиқиш</a:t>
            </a:r>
            <a:endParaRPr lang="ru-RU" sz="2400" b="1" dirty="0">
              <a:solidFill>
                <a:srgbClr val="C00000"/>
              </a:solidFill>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1444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2" name="Прямоугольник 1"/>
          <p:cNvSpPr/>
          <p:nvPr/>
        </p:nvSpPr>
        <p:spPr>
          <a:xfrm>
            <a:off x="611560" y="1265728"/>
            <a:ext cx="8064896" cy="2462213"/>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Баъзилар, агар бизнесга маблағ жалб қилиш хожати йўқ бўлса, сизга бизнес-режа хам керак эмас деб ўйлашади. </a:t>
            </a:r>
          </a:p>
          <a:p>
            <a:pPr algn="just"/>
            <a:endParaRPr lang="uz-Cyrl-UZ" sz="2200" dirty="0" smtClean="0"/>
          </a:p>
          <a:p>
            <a:pPr marL="285750" indent="-285750" algn="just">
              <a:buFont typeface="Wingdings" panose="05000000000000000000" pitchFamily="2" charset="2"/>
              <a:buChar char="Ø"/>
            </a:pPr>
            <a:r>
              <a:rPr lang="uz-Cyrl-UZ" sz="2200" dirty="0" smtClean="0"/>
              <a:t>Агар сиз кредиторга - банкирга, венчур капиталистга ёки бошқа манбаларга - бошланғич капитал учун мурожаат қилмоқчи бўлсангиз, сизга яхши бизнес режа керак бўлади.</a:t>
            </a:r>
            <a:endParaRPr lang="uz-Cyrl-UZ" sz="2200" dirty="0"/>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9146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2" name="Прямоугольник 1"/>
          <p:cNvSpPr/>
          <p:nvPr/>
        </p:nvSpPr>
        <p:spPr>
          <a:xfrm>
            <a:off x="611560" y="1260499"/>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Лекин бизнес-режа фақат молиялаштириш учун эмас; бу сизнинг бизнес мақсадларингизни аниқлаш ва уларга эришишингизга ёрдам берадиган қўлланмадир. </a:t>
            </a:r>
          </a:p>
          <a:p>
            <a:pPr marL="3767138" indent="-285750" algn="just">
              <a:buFont typeface="Wingdings" panose="05000000000000000000" pitchFamily="2" charset="2"/>
              <a:buChar char="Ø"/>
              <a:tabLst>
                <a:tab pos="2778125" algn="l"/>
              </a:tabLst>
            </a:pPr>
            <a:endParaRPr lang="en-US" sz="2200" dirty="0" smtClean="0"/>
          </a:p>
          <a:p>
            <a:pPr marL="3767138" indent="-285750" algn="just">
              <a:buFont typeface="Wingdings" panose="05000000000000000000" pitchFamily="2" charset="2"/>
              <a:buChar char="Ø"/>
              <a:tabLst>
                <a:tab pos="2778125" algn="l"/>
              </a:tabLst>
            </a:pPr>
            <a:r>
              <a:rPr lang="uz-Cyrl-UZ" sz="2200" dirty="0" smtClean="0"/>
              <a:t>Харитасиз </a:t>
            </a:r>
            <a:r>
              <a:rPr lang="uz-Cyrl-UZ" sz="2200" dirty="0" smtClean="0"/>
              <a:t>саёҳат </a:t>
            </a:r>
            <a:r>
              <a:rPr lang="uz-Cyrl-UZ" sz="2200" dirty="0" smtClean="0"/>
              <a:t>бошланма</a:t>
            </a:r>
            <a:r>
              <a:rPr lang="en-US" sz="2200" dirty="0" smtClean="0"/>
              <a:t>-</a:t>
            </a:r>
            <a:r>
              <a:rPr lang="uz-Cyrl-UZ" sz="2200" dirty="0" smtClean="0"/>
              <a:t>гани </a:t>
            </a:r>
            <a:r>
              <a:rPr lang="uz-Cyrl-UZ" sz="2200" dirty="0" smtClean="0"/>
              <a:t>каби, сиз </a:t>
            </a:r>
            <a:r>
              <a:rPr lang="uz-Cyrl-UZ" sz="2200" dirty="0"/>
              <a:t>янги </a:t>
            </a:r>
            <a:r>
              <a:rPr lang="uz-Cyrl-UZ" sz="2200" dirty="0" smtClean="0"/>
              <a:t>бизнесни йўл-йўриқ кўрсатадиган бизнес-режасиз </a:t>
            </a:r>
            <a:r>
              <a:rPr lang="uz-Cyrl-UZ" sz="2200" dirty="0" smtClean="0"/>
              <a:t>бошламасли</a:t>
            </a:r>
            <a:r>
              <a:rPr lang="en-US" sz="2200" dirty="0" smtClean="0"/>
              <a:t>-</a:t>
            </a:r>
            <a:r>
              <a:rPr lang="uz-Cyrl-UZ" sz="2200" dirty="0" smtClean="0"/>
              <a:t>гингиз </a:t>
            </a:r>
            <a:r>
              <a:rPr lang="uz-Cyrl-UZ" sz="2200" dirty="0" smtClean="0"/>
              <a:t>керак.</a:t>
            </a: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Why you need a business roadmap - HRKiln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283718"/>
            <a:ext cx="3977718" cy="2787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86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2" name="Прямоугольник 1"/>
          <p:cNvSpPr/>
          <p:nvPr/>
        </p:nvSpPr>
        <p:spPr>
          <a:xfrm>
            <a:off x="611560" y="1232629"/>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Бизнес-режа автоматик равишда муваффақиятга етакламайди, лекин у бизнес муваффақиятсизлигининг баъзи умумий сабабларидан қочишга ёрдам беради.</a:t>
            </a:r>
          </a:p>
          <a:p>
            <a:pPr marL="285750" indent="-285750" algn="just">
              <a:buFont typeface="Wingdings" panose="05000000000000000000" pitchFamily="2" charset="2"/>
              <a:buChar char="Ø"/>
            </a:pPr>
            <a:r>
              <a:rPr lang="uz-Cyrl-UZ" sz="2200" dirty="0" smtClean="0"/>
              <a:t>Бизнес-режангизни тадқиқ қилиш ва тайёрлаш жараёнида сиз ўзингизнинг бизнес ғоянгизда тузатиб бўладиган заиф нуқталарни топасиз. </a:t>
            </a:r>
          </a:p>
          <a:p>
            <a:pPr marL="285750" indent="-285750" algn="just">
              <a:buFont typeface="Wingdings" panose="05000000000000000000" pitchFamily="2" charset="2"/>
              <a:buChar char="Ø"/>
            </a:pPr>
            <a:r>
              <a:rPr lang="uz-Cyrl-UZ" sz="2200" dirty="0" smtClean="0"/>
              <a:t>Бундан ташқари, сиз илгари хаёлингизга ҳам келтирмаган потенциал соҳаларни ва улардан фойда олиш йўлларини топасиз.</a:t>
            </a:r>
            <a:endParaRPr lang="uz-Cyrl-UZ" sz="2200" dirty="0"/>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94573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2" name="Прямоугольник 1"/>
          <p:cNvSpPr/>
          <p:nvPr/>
        </p:nvSpPr>
        <p:spPr>
          <a:xfrm>
            <a:off x="611560" y="1251213"/>
            <a:ext cx="8064896" cy="1708160"/>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Фақатгина бизнес-режани тузиш орқали сиз ажойиб ғоянгиз ҳақиқатан ҳам вақт ва сармояга арзийдими ёки йўқлигини билиб олишингиз мумкин</a:t>
            </a:r>
            <a:r>
              <a:rPr lang="ru-RU" sz="2200" dirty="0" smtClean="0"/>
              <a:t>.</a:t>
            </a:r>
            <a:r>
              <a:rPr lang="en-US" sz="2200" dirty="0" smtClean="0"/>
              <a:t> </a:t>
            </a:r>
          </a:p>
          <a:p>
            <a:pPr algn="ctr"/>
            <a:r>
              <a:rPr lang="ru-RU" sz="2100" b="1" dirty="0" smtClean="0">
                <a:solidFill>
                  <a:srgbClr val="002060"/>
                </a:solidFill>
                <a:effectLst>
                  <a:outerShdw blurRad="38100" dist="38100" dir="2700000" algn="tl">
                    <a:srgbClr val="000000">
                      <a:alpha val="43137"/>
                    </a:srgbClr>
                  </a:outerShdw>
                </a:effectLst>
              </a:rPr>
              <a:t>БИЗНЕС-РЕЖ</a:t>
            </a:r>
            <a:r>
              <a:rPr lang="en-US" sz="2100" b="1" dirty="0">
                <a:solidFill>
                  <a:srgbClr val="002060"/>
                </a:solidFill>
                <a:effectLst>
                  <a:outerShdw blurRad="38100" dist="38100" dir="2700000" algn="tl">
                    <a:srgbClr val="000000">
                      <a:alpha val="43137"/>
                    </a:srgbClr>
                  </a:outerShdw>
                </a:effectLst>
              </a:rPr>
              <a:t>A </a:t>
            </a:r>
            <a:r>
              <a:rPr lang="ru-RU" sz="2100" b="1" dirty="0">
                <a:solidFill>
                  <a:srgbClr val="002060"/>
                </a:solidFill>
                <a:effectLst>
                  <a:outerShdw blurRad="38100" dist="38100" dir="2700000" algn="tl">
                    <a:srgbClr val="000000">
                      <a:alpha val="43137"/>
                    </a:srgbClr>
                  </a:outerShdw>
                </a:effectLst>
              </a:rPr>
              <a:t>НИМ</a:t>
            </a:r>
            <a:r>
              <a:rPr lang="en-US" sz="2100" b="1" dirty="0">
                <a:solidFill>
                  <a:srgbClr val="002060"/>
                </a:solidFill>
                <a:effectLst>
                  <a:outerShdw blurRad="38100" dist="38100" dir="2700000" algn="tl">
                    <a:srgbClr val="000000">
                      <a:alpha val="43137"/>
                    </a:srgbClr>
                  </a:outerShdw>
                </a:effectLst>
              </a:rPr>
              <a:t>A </a:t>
            </a:r>
            <a:r>
              <a:rPr lang="ru-RU" sz="2100" b="1" dirty="0">
                <a:solidFill>
                  <a:srgbClr val="002060"/>
                </a:solidFill>
                <a:effectLst>
                  <a:outerShdw blurRad="38100" dist="38100" dir="2700000" algn="tl">
                    <a:srgbClr val="000000">
                      <a:alpha val="43137"/>
                    </a:srgbClr>
                  </a:outerShdw>
                </a:effectLst>
              </a:rPr>
              <a:t>В</a:t>
            </a:r>
            <a:r>
              <a:rPr lang="en-US" sz="2100" b="1" dirty="0">
                <a:solidFill>
                  <a:srgbClr val="002060"/>
                </a:solidFill>
                <a:effectLst>
                  <a:outerShdw blurRad="38100" dist="38100" dir="2700000" algn="tl">
                    <a:srgbClr val="000000">
                      <a:alpha val="43137"/>
                    </a:srgbClr>
                  </a:outerShdw>
                </a:effectLst>
              </a:rPr>
              <a:t>A </a:t>
            </a:r>
            <a:r>
              <a:rPr lang="ru-RU" sz="2100" b="1" dirty="0" smtClean="0">
                <a:solidFill>
                  <a:srgbClr val="002060"/>
                </a:solidFill>
                <a:effectLst>
                  <a:outerShdw blurRad="38100" dist="38100" dir="2700000" algn="tl">
                    <a:srgbClr val="000000">
                      <a:alpha val="43137"/>
                    </a:srgbClr>
                  </a:outerShdw>
                </a:effectLst>
              </a:rPr>
              <a:t>У </a:t>
            </a:r>
            <a:r>
              <a:rPr lang="ru-RU" sz="2100" b="1" dirty="0">
                <a:solidFill>
                  <a:srgbClr val="002060"/>
                </a:solidFill>
                <a:effectLst>
                  <a:outerShdw blurRad="38100" dist="38100" dir="2700000" algn="tl">
                    <a:srgbClr val="000000">
                      <a:alpha val="43137"/>
                    </a:srgbClr>
                  </a:outerShdw>
                </a:effectLst>
              </a:rPr>
              <a:t>Қ</a:t>
            </a:r>
            <a:r>
              <a:rPr lang="en-US" sz="2100" b="1" dirty="0">
                <a:solidFill>
                  <a:srgbClr val="002060"/>
                </a:solidFill>
                <a:effectLst>
                  <a:outerShdw blurRad="38100" dist="38100" dir="2700000" algn="tl">
                    <a:srgbClr val="000000">
                      <a:alpha val="43137"/>
                    </a:srgbClr>
                  </a:outerShdw>
                </a:effectLst>
              </a:rPr>
              <a:t>A</a:t>
            </a:r>
            <a:r>
              <a:rPr lang="ru-RU" sz="2100" b="1" dirty="0">
                <a:solidFill>
                  <a:srgbClr val="002060"/>
                </a:solidFill>
                <a:effectLst>
                  <a:outerShdw blurRad="38100" dist="38100" dir="2700000" algn="tl">
                    <a:srgbClr val="000000">
                      <a:alpha val="43137"/>
                    </a:srgbClr>
                  </a:outerShdw>
                </a:effectLst>
              </a:rPr>
              <a:t>НД</a:t>
            </a:r>
            <a:r>
              <a:rPr lang="en-US" sz="2100" b="1" dirty="0">
                <a:solidFill>
                  <a:srgbClr val="002060"/>
                </a:solidFill>
                <a:effectLst>
                  <a:outerShdw blurRad="38100" dist="38100" dir="2700000" algn="tl">
                    <a:srgbClr val="000000">
                      <a:alpha val="43137"/>
                    </a:srgbClr>
                  </a:outerShdw>
                </a:effectLst>
              </a:rPr>
              <a:t>A</a:t>
            </a:r>
            <a:r>
              <a:rPr lang="ru-RU" sz="2100" b="1" dirty="0">
                <a:solidFill>
                  <a:srgbClr val="002060"/>
                </a:solidFill>
                <a:effectLst>
                  <a:outerShdw blurRad="38100" dist="38100" dir="2700000" algn="tl">
                    <a:srgbClr val="000000">
                      <a:alpha val="43137"/>
                    </a:srgbClr>
                  </a:outerShdw>
                </a:effectLst>
              </a:rPr>
              <a:t>Й </a:t>
            </a:r>
            <a:r>
              <a:rPr lang="ru-RU" sz="2100" b="1" dirty="0" smtClean="0">
                <a:solidFill>
                  <a:srgbClr val="002060"/>
                </a:solidFill>
                <a:effectLst>
                  <a:outerShdw blurRad="38100" dist="38100" dir="2700000" algn="tl">
                    <a:srgbClr val="000000">
                      <a:alpha val="43137"/>
                    </a:srgbClr>
                  </a:outerShdw>
                </a:effectLst>
              </a:rPr>
              <a:t>ИШЛАБ ЧИҚИЛАДИ?</a:t>
            </a:r>
            <a:r>
              <a:rPr lang="en-US" sz="2100" b="1" dirty="0" smtClean="0">
                <a:solidFill>
                  <a:srgbClr val="002060"/>
                </a:solidFill>
                <a:effectLst>
                  <a:outerShdw blurRad="38100" dist="38100" dir="2700000" algn="tl">
                    <a:srgbClr val="000000">
                      <a:alpha val="43137"/>
                    </a:srgbClr>
                  </a:outerShdw>
                </a:effectLst>
              </a:rPr>
              <a:t> </a:t>
            </a:r>
            <a:endParaRPr lang="en-US" sz="2100" b="1" dirty="0">
              <a:solidFill>
                <a:srgbClr val="002060"/>
              </a:solidFill>
              <a:effectLst>
                <a:outerShdw blurRad="38100" dist="38100" dir="2700000" algn="tl">
                  <a:srgbClr val="000000">
                    <a:alpha val="43137"/>
                  </a:srgbClr>
                </a:outerShdw>
              </a:effectLst>
            </a:endParaRPr>
          </a:p>
          <a:p>
            <a:pPr algn="just"/>
            <a:endParaRPr lang="en-US" sz="1800" dirty="0"/>
          </a:p>
        </p:txBody>
      </p:sp>
      <p:sp>
        <p:nvSpPr>
          <p:cNvPr id="6" name="TextBox 5">
            <a:extLst>
              <a:ext uri="{FF2B5EF4-FFF2-40B4-BE49-F238E27FC236}">
                <a16:creationId xmlns:a16="http://schemas.microsoft.com/office/drawing/2014/main" id="{BB850A12-8C05-0A49-14E0-4F5D83EBF136}"/>
              </a:ext>
            </a:extLst>
          </p:cNvPr>
          <p:cNvSpPr txBox="1"/>
          <p:nvPr/>
        </p:nvSpPr>
        <p:spPr>
          <a:xfrm>
            <a:off x="3131840" y="379782"/>
            <a:ext cx="2304256" cy="461665"/>
          </a:xfrm>
          <a:prstGeom prst="rect">
            <a:avLst/>
          </a:prstGeom>
          <a:noFill/>
        </p:spPr>
        <p:txBody>
          <a:bodyPr wrap="square">
            <a:spAutoFit/>
          </a:bodyPr>
          <a:lstStyle/>
          <a:p>
            <a:pPr algn="just"/>
            <a:r>
              <a:rPr lang="uz-Cyrl-UZ" sz="2400" b="1" dirty="0" smtClean="0">
                <a:solidFill>
                  <a:srgbClr val="C00000"/>
                </a:solidFill>
              </a:rPr>
              <a:t>Бизнес режа</a:t>
            </a:r>
            <a:endParaRPr lang="ru-RU" sz="2400" b="1" dirty="0">
              <a:solidFill>
                <a:srgbClr val="C00000"/>
              </a:solidFill>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descr="writing a business plan for buying a business - CEO Hangout"/>
          <p:cNvPicPr>
            <a:picLocks noChangeAspect="1" noChangeArrowheads="1"/>
          </p:cNvPicPr>
          <p:nvPr/>
        </p:nvPicPr>
        <p:blipFill rotWithShape="1">
          <a:blip r:embed="rId4">
            <a:extLst>
              <a:ext uri="{28A0092B-C50C-407E-A947-70E740481C1C}">
                <a14:useLocalDpi xmlns:a14="http://schemas.microsoft.com/office/drawing/2010/main" val="0"/>
              </a:ext>
            </a:extLst>
          </a:blip>
          <a:srcRect l="9584" r="13765" b="46493"/>
          <a:stretch/>
        </p:blipFill>
        <p:spPr bwMode="auto">
          <a:xfrm>
            <a:off x="2195736" y="2715766"/>
            <a:ext cx="4622248" cy="2421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842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barn(inVertical)">
                                      <p:cBhvr>
                                        <p:cTn id="13"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2" name="Прямоугольник 1"/>
          <p:cNvSpPr/>
          <p:nvPr/>
        </p:nvSpPr>
        <p:spPr>
          <a:xfrm>
            <a:off x="611560" y="1232629"/>
            <a:ext cx="8064896" cy="3477875"/>
          </a:xfrm>
          <a:prstGeom prst="rect">
            <a:avLst/>
          </a:prstGeom>
        </p:spPr>
        <p:txBody>
          <a:bodyPr wrap="square">
            <a:spAutoFit/>
          </a:bodyPr>
          <a:lstStyle/>
          <a:p>
            <a:pPr algn="just"/>
            <a:r>
              <a:rPr lang="ru-RU" sz="2200" b="1" dirty="0" smtClean="0">
                <a:solidFill>
                  <a:srgbClr val="002060"/>
                </a:solidFill>
              </a:rPr>
              <a:t>БИЗНЕС </a:t>
            </a:r>
            <a:r>
              <a:rPr lang="ru-RU" sz="2200" b="1" dirty="0">
                <a:solidFill>
                  <a:srgbClr val="002060"/>
                </a:solidFill>
              </a:rPr>
              <a:t>РЕЖ</a:t>
            </a:r>
            <a:r>
              <a:rPr lang="en-US" sz="2200" b="1" dirty="0">
                <a:solidFill>
                  <a:srgbClr val="002060"/>
                </a:solidFill>
              </a:rPr>
              <a:t>A </a:t>
            </a:r>
            <a:r>
              <a:rPr lang="uz-Cyrl-UZ" sz="2200" dirty="0" smtClean="0"/>
              <a:t>ўзига қуйидагиларни олади:</a:t>
            </a:r>
          </a:p>
          <a:p>
            <a:pPr marL="450850" indent="-180975" algn="just">
              <a:buFont typeface="Courier New" panose="02070309020205020404" pitchFamily="49" charset="0"/>
              <a:buChar char="o"/>
            </a:pPr>
            <a:endParaRPr lang="uz-Cyrl-UZ" sz="2200" dirty="0" smtClean="0"/>
          </a:p>
          <a:p>
            <a:pPr marL="450850" indent="-180975" algn="just">
              <a:buFont typeface="Courier New" panose="02070309020205020404" pitchFamily="49" charset="0"/>
              <a:buChar char="o"/>
            </a:pPr>
            <a:r>
              <a:rPr lang="uz-Cyrl-UZ" sz="2200" dirty="0" smtClean="0"/>
              <a:t>бизнес мақсадлар </a:t>
            </a:r>
            <a:r>
              <a:rPr lang="uz-Cyrl-UZ" sz="2200" dirty="0"/>
              <a:t>ва уларга </a:t>
            </a:r>
            <a:r>
              <a:rPr lang="uz-Cyrl-UZ" sz="2200" dirty="0" smtClean="0"/>
              <a:t>эришиш </a:t>
            </a:r>
            <a:r>
              <a:rPr lang="uz-Cyrl-UZ" sz="2200" dirty="0"/>
              <a:t>учун фойдаланадиган стратегиялар;</a:t>
            </a:r>
          </a:p>
          <a:p>
            <a:pPr marL="450850" indent="-180975" algn="just">
              <a:buFont typeface="Courier New" panose="02070309020205020404" pitchFamily="49" charset="0"/>
              <a:buChar char="o"/>
            </a:pPr>
            <a:r>
              <a:rPr lang="uz-Cyrl-UZ" sz="2200" dirty="0"/>
              <a:t>бизнесингиз дуч келиши мумкин бўлган муаммолар ва уларни ҳал қилиш йўллари;</a:t>
            </a:r>
          </a:p>
          <a:p>
            <a:pPr marL="450850" indent="-180975" algn="just">
              <a:buFont typeface="Courier New" panose="02070309020205020404" pitchFamily="49" charset="0"/>
              <a:buChar char="o"/>
            </a:pPr>
            <a:r>
              <a:rPr lang="uz-Cyrl-UZ" sz="2200" dirty="0"/>
              <a:t>бизнесингизнинг ташкилий тузилмаси (шу жумладан </a:t>
            </a:r>
            <a:r>
              <a:rPr lang="uz-Cyrl-UZ" sz="2200" dirty="0" smtClean="0"/>
              <a:t>ваколат ва масъулият</a:t>
            </a:r>
            <a:r>
              <a:rPr lang="uz-Cyrl-UZ" sz="2200" dirty="0"/>
              <a:t>);</a:t>
            </a:r>
          </a:p>
          <a:p>
            <a:pPr marL="450850" indent="-180975" algn="just">
              <a:buFont typeface="Courier New" panose="02070309020205020404" pitchFamily="49" charset="0"/>
              <a:buChar char="o"/>
            </a:pPr>
            <a:r>
              <a:rPr lang="uz-Cyrl-UZ" sz="2200" dirty="0"/>
              <a:t>корхонангизни молиялаштириш </a:t>
            </a:r>
            <a:r>
              <a:rPr lang="uz-Cyrl-UZ" sz="2200" dirty="0" smtClean="0"/>
              <a:t>учун </a:t>
            </a:r>
            <a:r>
              <a:rPr lang="uz-Cyrl-UZ" sz="2200" dirty="0"/>
              <a:t>зарур бўлган капитал миқдори</a:t>
            </a:r>
            <a:r>
              <a:rPr lang="ru-RU" sz="2200" dirty="0"/>
              <a:t>.</a:t>
            </a:r>
            <a:endParaRPr lang="en-US"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373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2" name="Прямоугольник 1"/>
          <p:cNvSpPr/>
          <p:nvPr/>
        </p:nvSpPr>
        <p:spPr>
          <a:xfrm>
            <a:off x="611560" y="1333673"/>
            <a:ext cx="8064896" cy="2462213"/>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t>Яхши бизнес-режа шакл ва мазмун учун умумий қабул қилинган кўрсатмаларга амал қилади. </a:t>
            </a:r>
          </a:p>
          <a:p>
            <a:pPr marL="342900" indent="-342900" algn="just">
              <a:buFont typeface="Wingdings" panose="05000000000000000000" pitchFamily="2" charset="2"/>
              <a:buChar char="Ø"/>
            </a:pPr>
            <a:r>
              <a:rPr lang="uz-Cyrl-UZ" sz="2200" dirty="0" smtClean="0"/>
              <a:t>Бизнес-режанинг учта асосий қисми мавжуд.</a:t>
            </a:r>
          </a:p>
          <a:p>
            <a:pPr marL="714375" indent="-277813" algn="just">
              <a:buFont typeface="+mj-lt"/>
              <a:buAutoNum type="arabicPeriod"/>
            </a:pPr>
            <a:r>
              <a:rPr lang="uz-Cyrl-UZ" sz="2200" dirty="0" smtClean="0"/>
              <a:t>Бизнес концепцияси</a:t>
            </a:r>
          </a:p>
          <a:p>
            <a:pPr marL="714375" indent="-277813" algn="just">
              <a:buFont typeface="+mj-lt"/>
              <a:buAutoNum type="arabicPeriod"/>
            </a:pPr>
            <a:r>
              <a:rPr lang="uz-Cyrl-UZ" sz="2200" dirty="0" smtClean="0"/>
              <a:t>Бозор бўлими</a:t>
            </a:r>
          </a:p>
          <a:p>
            <a:pPr marL="714375" indent="-277813" algn="just">
              <a:buFont typeface="+mj-lt"/>
              <a:buAutoNum type="arabicPeriod"/>
            </a:pPr>
            <a:r>
              <a:rPr lang="uz-Cyrl-UZ" sz="2200" dirty="0" smtClean="0"/>
              <a:t>Молиявий бўлим</a:t>
            </a:r>
          </a:p>
          <a:p>
            <a:pPr algn="just"/>
            <a:endParaRPr lang="uz-Cyrl-UZ" sz="2200" dirty="0" smtClean="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writing a business plan for buying a business - CEO Hangout"/>
          <p:cNvPicPr>
            <a:picLocks noChangeAspect="1" noChangeArrowheads="1"/>
          </p:cNvPicPr>
          <p:nvPr/>
        </p:nvPicPr>
        <p:blipFill rotWithShape="1">
          <a:blip r:embed="rId4">
            <a:extLst>
              <a:ext uri="{28A0092B-C50C-407E-A947-70E740481C1C}">
                <a14:useLocalDpi xmlns:a14="http://schemas.microsoft.com/office/drawing/2010/main" val="0"/>
              </a:ext>
            </a:extLst>
          </a:blip>
          <a:srcRect l="42705" t="51339" r="7243"/>
          <a:stretch/>
        </p:blipFill>
        <p:spPr bwMode="auto">
          <a:xfrm>
            <a:off x="3779912" y="2831459"/>
            <a:ext cx="3168352" cy="2312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3494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2" name="Прямоугольник 1"/>
          <p:cNvSpPr/>
          <p:nvPr/>
        </p:nvSpPr>
        <p:spPr>
          <a:xfrm>
            <a:off x="611560" y="1274434"/>
            <a:ext cx="8064896" cy="2462213"/>
          </a:xfrm>
          <a:prstGeom prst="rect">
            <a:avLst/>
          </a:prstGeom>
        </p:spPr>
        <p:txBody>
          <a:bodyPr wrap="square">
            <a:spAutoFit/>
          </a:bodyPr>
          <a:lstStyle/>
          <a:p>
            <a:pPr algn="just"/>
            <a:r>
              <a:rPr lang="uz-Cyrl-UZ" sz="2200" dirty="0" smtClean="0"/>
              <a:t>Биринчиси қисм бу бизнес концепцияси бўлиб, унда:</a:t>
            </a:r>
          </a:p>
          <a:p>
            <a:pPr algn="just"/>
            <a:endParaRPr lang="uz-Cyrl-UZ" sz="2200" dirty="0" smtClean="0"/>
          </a:p>
          <a:p>
            <a:pPr marL="342900" indent="-342900" algn="just">
              <a:buFont typeface="Courier New" panose="02070309020205020404" pitchFamily="49" charset="0"/>
              <a:buChar char="o"/>
            </a:pPr>
            <a:r>
              <a:rPr lang="uz-Cyrl-UZ" sz="2200" dirty="0" smtClean="0"/>
              <a:t>саноат, </a:t>
            </a:r>
          </a:p>
          <a:p>
            <a:pPr marL="342900" indent="-342900" algn="just">
              <a:buFont typeface="Courier New" panose="02070309020205020404" pitchFamily="49" charset="0"/>
              <a:buChar char="o"/>
            </a:pPr>
            <a:r>
              <a:rPr lang="uz-Cyrl-UZ" sz="2200" dirty="0" smtClean="0"/>
              <a:t>бизнес тузилма,</a:t>
            </a:r>
          </a:p>
          <a:p>
            <a:pPr marL="342900" indent="-342900" algn="just">
              <a:buFont typeface="Courier New" panose="02070309020205020404" pitchFamily="49" charset="0"/>
              <a:buChar char="o"/>
            </a:pPr>
            <a:r>
              <a:rPr lang="uz-Cyrl-UZ" sz="2200" dirty="0" smtClean="0"/>
              <a:t>маҳсулот ёки хизматлар, ва</a:t>
            </a:r>
          </a:p>
          <a:p>
            <a:pPr marL="342900" indent="-342900" algn="just">
              <a:buFont typeface="Courier New" panose="02070309020205020404" pitchFamily="49" charset="0"/>
              <a:buChar char="o"/>
            </a:pPr>
            <a:r>
              <a:rPr lang="uz-Cyrl-UZ" sz="2200" dirty="0" smtClean="0"/>
              <a:t>бизнеснинг муваффақият йўли муҳокама қилинади.</a:t>
            </a:r>
          </a:p>
          <a:p>
            <a:pPr algn="just"/>
            <a:endParaRPr lang="uz-Cyrl-UZ" sz="2200" dirty="0" smtClean="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602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10</a:t>
            </a:fld>
            <a:endParaRPr/>
          </a:p>
        </p:txBody>
      </p:sp>
      <p:sp>
        <p:nvSpPr>
          <p:cNvPr id="2" name="Прямоугольник 1"/>
          <p:cNvSpPr/>
          <p:nvPr/>
        </p:nvSpPr>
        <p:spPr>
          <a:xfrm>
            <a:off x="611560" y="1274434"/>
            <a:ext cx="8064896" cy="3477875"/>
          </a:xfrm>
          <a:prstGeom prst="rect">
            <a:avLst/>
          </a:prstGeom>
        </p:spPr>
        <p:txBody>
          <a:bodyPr wrap="square">
            <a:spAutoFit/>
          </a:bodyPr>
          <a:lstStyle/>
          <a:p>
            <a:pPr algn="just"/>
            <a:r>
              <a:rPr lang="uz-Cyrl-UZ" sz="2200" dirty="0" smtClean="0"/>
              <a:t>Иккинчи қисм бозор бўлими бўлиб, унда:</a:t>
            </a:r>
          </a:p>
          <a:p>
            <a:pPr algn="just"/>
            <a:endParaRPr lang="uz-Cyrl-UZ" sz="2200" dirty="0" smtClean="0"/>
          </a:p>
          <a:p>
            <a:pPr marL="342900" indent="-342900" algn="just">
              <a:buFont typeface="Courier New" panose="02070309020205020404" pitchFamily="49" charset="0"/>
              <a:buChar char="o"/>
            </a:pPr>
            <a:r>
              <a:rPr lang="uz-Cyrl-UZ" sz="2200" dirty="0" smtClean="0"/>
              <a:t>потенциал мижозларни тавсифи,</a:t>
            </a:r>
          </a:p>
          <a:p>
            <a:pPr marL="342900" indent="-342900" algn="just">
              <a:buFont typeface="Courier New" panose="02070309020205020404" pitchFamily="49" charset="0"/>
              <a:buChar char="o"/>
            </a:pPr>
            <a:r>
              <a:rPr lang="uz-Cyrl-UZ" sz="2200" dirty="0" smtClean="0"/>
              <a:t>уларнинг таҳлили,</a:t>
            </a:r>
          </a:p>
          <a:p>
            <a:pPr marL="342900" indent="-342900" algn="just">
              <a:buFont typeface="Courier New" panose="02070309020205020404" pitchFamily="49" charset="0"/>
              <a:buChar char="o"/>
            </a:pPr>
            <a:r>
              <a:rPr lang="uz-Cyrl-UZ" sz="2200" dirty="0" smtClean="0"/>
              <a:t>улар ким ва қаерда,</a:t>
            </a:r>
          </a:p>
          <a:p>
            <a:pPr marL="342900" indent="-342900" algn="just">
              <a:buFont typeface="Courier New" panose="02070309020205020404" pitchFamily="49" charset="0"/>
              <a:buChar char="o"/>
            </a:pPr>
            <a:r>
              <a:rPr lang="uz-Cyrl-UZ" sz="2200" dirty="0" smtClean="0"/>
              <a:t>сотиб олишга уларни нима мажбур қилади, ва хк. масалалар ёритилади. </a:t>
            </a:r>
          </a:p>
          <a:p>
            <a:pPr algn="just"/>
            <a:endParaRPr lang="uz-Cyrl-UZ" sz="2200" dirty="0" smtClean="0"/>
          </a:p>
          <a:p>
            <a:pPr algn="just"/>
            <a:r>
              <a:rPr lang="uz-Cyrl-UZ" sz="2200" dirty="0" smtClean="0"/>
              <a:t>Бу ерда сиз рақобат ва унда енгиш учун ўзингизни ўрнингизни ҳам тасвирлайсиз.</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1399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 calcmode="lin" valueType="num">
                                      <p:cBhvr additive="base">
                                        <p:cTn id="3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11</a:t>
            </a:fld>
            <a:endParaRPr/>
          </a:p>
        </p:txBody>
      </p:sp>
      <p:sp>
        <p:nvSpPr>
          <p:cNvPr id="2" name="Прямоугольник 1"/>
          <p:cNvSpPr/>
          <p:nvPr/>
        </p:nvSpPr>
        <p:spPr>
          <a:xfrm>
            <a:off x="611560" y="915566"/>
            <a:ext cx="8064896" cy="3139321"/>
          </a:xfrm>
          <a:prstGeom prst="rect">
            <a:avLst/>
          </a:prstGeom>
        </p:spPr>
        <p:txBody>
          <a:bodyPr wrap="square">
            <a:spAutoFit/>
          </a:bodyPr>
          <a:lstStyle/>
          <a:p>
            <a:pPr algn="just"/>
            <a:r>
              <a:rPr lang="uz-Cyrl-UZ" sz="2200" dirty="0" smtClean="0"/>
              <a:t>Учинчи қисм молиявий бўлим бўлиб, унда:</a:t>
            </a:r>
          </a:p>
          <a:p>
            <a:pPr algn="just"/>
            <a:endParaRPr lang="uz-Cyrl-UZ" sz="2200" dirty="0" smtClean="0"/>
          </a:p>
          <a:p>
            <a:pPr marL="342900" indent="-342900" algn="just">
              <a:buFont typeface="Courier New" panose="02070309020205020404" pitchFamily="49" charset="0"/>
              <a:buChar char="o"/>
            </a:pPr>
            <a:r>
              <a:rPr lang="uz-Cyrl-UZ" sz="2200" dirty="0" smtClean="0"/>
              <a:t>даромадлар ҳисоботлари,</a:t>
            </a:r>
          </a:p>
          <a:p>
            <a:pPr marL="342900" indent="-342900" algn="just">
              <a:buFont typeface="Courier New" panose="02070309020205020404" pitchFamily="49" charset="0"/>
              <a:buChar char="o"/>
            </a:pPr>
            <a:r>
              <a:rPr lang="uz-Cyrl-UZ" sz="2200" dirty="0" smtClean="0"/>
              <a:t>пул оқимлари </a:t>
            </a:r>
            <a:r>
              <a:rPr lang="uz-Cyrl-UZ" sz="2200" dirty="0"/>
              <a:t>ҳисоботлар</a:t>
            </a:r>
            <a:r>
              <a:rPr lang="uz-Cyrl-UZ" sz="2200" dirty="0" smtClean="0"/>
              <a:t>,</a:t>
            </a:r>
          </a:p>
          <a:p>
            <a:pPr marL="342900" indent="-342900" algn="just">
              <a:buFont typeface="Courier New" panose="02070309020205020404" pitchFamily="49" charset="0"/>
              <a:buChar char="o"/>
            </a:pPr>
            <a:r>
              <a:rPr lang="uz-Cyrl-UZ" sz="2200" dirty="0" smtClean="0"/>
              <a:t>баланс ва бошқа молиявий кўрсаткичлар, таҳлил қилинади. </a:t>
            </a:r>
          </a:p>
          <a:p>
            <a:pPr algn="just"/>
            <a:endParaRPr lang="uz-Cyrl-UZ" sz="2200" dirty="0"/>
          </a:p>
          <a:p>
            <a:pPr algn="just"/>
            <a:r>
              <a:rPr lang="uz-Cyrl-UZ" sz="2200" dirty="0" smtClean="0"/>
              <a:t>Бу қисм бухгалтер ёрдами ва яхши электрон жадвал дастурини талаб қилиши мумкин.</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0019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additive="base">
                                        <p:cTn id="3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12</a:t>
            </a:fld>
            <a:endParaRPr/>
          </a:p>
        </p:txBody>
      </p:sp>
      <p:sp>
        <p:nvSpPr>
          <p:cNvPr id="2" name="Прямоугольник 1"/>
          <p:cNvSpPr/>
          <p:nvPr/>
        </p:nvSpPr>
        <p:spPr>
          <a:xfrm>
            <a:off x="611560" y="771550"/>
            <a:ext cx="8064896" cy="4154984"/>
          </a:xfrm>
          <a:prstGeom prst="rect">
            <a:avLst/>
          </a:prstGeom>
        </p:spPr>
        <p:txBody>
          <a:bodyPr wrap="square">
            <a:spAutoFit/>
          </a:bodyPr>
          <a:lstStyle/>
          <a:p>
            <a:pPr algn="just"/>
            <a:r>
              <a:rPr lang="uz-Cyrl-UZ" sz="2200" dirty="0" smtClean="0"/>
              <a:t>Бизнес-режа 7та асосий компонентдан иборат:</a:t>
            </a:r>
          </a:p>
          <a:p>
            <a:pPr marL="285750" indent="-285750" algn="just">
              <a:buFont typeface="Wingdings" panose="05000000000000000000" pitchFamily="2" charset="2"/>
              <a:buChar char="Ø"/>
            </a:pPr>
            <a:endParaRPr lang="uz-Cyrl-UZ" sz="2200" dirty="0" smtClean="0"/>
          </a:p>
          <a:p>
            <a:pPr marL="457200" indent="-457200" algn="just">
              <a:buFont typeface="+mj-lt"/>
              <a:buAutoNum type="arabicPeriod"/>
            </a:pPr>
            <a:r>
              <a:rPr lang="uz-Cyrl-UZ" sz="2200" dirty="0" smtClean="0"/>
              <a:t>Умумий маълумот;</a:t>
            </a:r>
          </a:p>
          <a:p>
            <a:pPr marL="457200" indent="-457200" algn="just">
              <a:buFont typeface="+mj-lt"/>
              <a:buAutoNum type="arabicPeriod"/>
            </a:pPr>
            <a:r>
              <a:rPr lang="uz-Cyrl-UZ" sz="2200" dirty="0" smtClean="0"/>
              <a:t>Бизнес тавсифи;</a:t>
            </a:r>
          </a:p>
          <a:p>
            <a:pPr marL="457200" indent="-457200" algn="just">
              <a:buFont typeface="+mj-lt"/>
              <a:buAutoNum type="arabicPeriod"/>
            </a:pPr>
            <a:r>
              <a:rPr lang="uz-Cyrl-UZ" sz="2200" dirty="0" smtClean="0"/>
              <a:t>Бозор стратегиялари;</a:t>
            </a:r>
          </a:p>
          <a:p>
            <a:pPr marL="457200" indent="-457200" algn="just">
              <a:buFont typeface="+mj-lt"/>
              <a:buAutoNum type="arabicPeriod"/>
            </a:pPr>
            <a:r>
              <a:rPr lang="uz-Cyrl-UZ" sz="2200" dirty="0" smtClean="0"/>
              <a:t>Рақобат таҳлили;</a:t>
            </a:r>
          </a:p>
          <a:p>
            <a:pPr marL="457200" indent="-457200" algn="just">
              <a:buFont typeface="+mj-lt"/>
              <a:buAutoNum type="arabicPeriod"/>
            </a:pPr>
            <a:r>
              <a:rPr lang="uz-Cyrl-UZ" sz="2200" dirty="0" smtClean="0"/>
              <a:t>Лойиҳа ва тараққиёт режаси;</a:t>
            </a:r>
          </a:p>
          <a:p>
            <a:pPr marL="457200" indent="-457200" algn="just">
              <a:buFont typeface="+mj-lt"/>
              <a:buAutoNum type="arabicPeriod"/>
            </a:pPr>
            <a:r>
              <a:rPr lang="uz-Cyrl-UZ" sz="2200" dirty="0" smtClean="0"/>
              <a:t>Операцион ва бошқарув режаси;</a:t>
            </a:r>
          </a:p>
          <a:p>
            <a:pPr marL="457200" indent="-457200" algn="just">
              <a:buFont typeface="+mj-lt"/>
              <a:buAutoNum type="arabicPeriod"/>
            </a:pPr>
            <a:r>
              <a:rPr lang="uz-Cyrl-UZ" sz="2200" dirty="0" smtClean="0"/>
              <a:t>Молиявий омиллар;</a:t>
            </a:r>
          </a:p>
          <a:p>
            <a:pPr marL="285750" indent="-285750" algn="just">
              <a:buFont typeface="Wingdings" panose="05000000000000000000" pitchFamily="2" charset="2"/>
              <a:buChar char="Ø"/>
            </a:pPr>
            <a:endParaRPr lang="uz-Cyrl-UZ" sz="2200" dirty="0" smtClean="0"/>
          </a:p>
          <a:p>
            <a:pPr marL="285750" indent="-285750" algn="just">
              <a:buFont typeface="Wingdings" panose="05000000000000000000" pitchFamily="2" charset="2"/>
              <a:buChar char="Ø"/>
            </a:pPr>
            <a:r>
              <a:rPr lang="uz-Cyrl-UZ" sz="2200" dirty="0" smtClean="0"/>
              <a:t>Шунингдек бизнес-режада муқова, сарлавҳа саҳифаси ва мундарижа ҳам бўлиши керак.</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descr="BUSINESS PLAN ¿POR QUÉ ES IMPORTANTE?"/>
          <p:cNvPicPr>
            <a:picLocks noChangeAspect="1" noChangeArrowheads="1"/>
          </p:cNvPicPr>
          <p:nvPr/>
        </p:nvPicPr>
        <p:blipFill rotWithShape="1">
          <a:blip r:embed="rId4">
            <a:extLst>
              <a:ext uri="{28A0092B-C50C-407E-A947-70E740481C1C}">
                <a14:useLocalDpi xmlns:a14="http://schemas.microsoft.com/office/drawing/2010/main" val="0"/>
              </a:ext>
            </a:extLst>
          </a:blip>
          <a:srcRect r="10831"/>
          <a:stretch/>
        </p:blipFill>
        <p:spPr bwMode="auto">
          <a:xfrm>
            <a:off x="5463245" y="1419622"/>
            <a:ext cx="3680755"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35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barn(inVertic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barn(inVertic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barn(inVertical)">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barn(inVertical)">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barn(inVertical)">
                                      <p:cBhvr>
                                        <p:cTn id="37" dur="500"/>
                                        <p:tgtEl>
                                          <p:spTgt spid="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2">
                                            <p:txEl>
                                              <p:pRg st="8" end="8"/>
                                            </p:txEl>
                                          </p:spTgt>
                                        </p:tgtEl>
                                        <p:attrNameLst>
                                          <p:attrName>style.visibility</p:attrName>
                                        </p:attrNameLst>
                                      </p:cBhvr>
                                      <p:to>
                                        <p:strVal val="visible"/>
                                      </p:to>
                                    </p:set>
                                    <p:animEffect transition="in" filter="barn(inVertical)">
                                      <p:cBhvr>
                                        <p:cTn id="42" dur="500"/>
                                        <p:tgtEl>
                                          <p:spTgt spid="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2">
                                            <p:txEl>
                                              <p:pRg st="10" end="10"/>
                                            </p:txEl>
                                          </p:spTgt>
                                        </p:tgtEl>
                                        <p:attrNameLst>
                                          <p:attrName>style.visibility</p:attrName>
                                        </p:attrNameLst>
                                      </p:cBhvr>
                                      <p:to>
                                        <p:strVal val="visible"/>
                                      </p:to>
                                    </p:set>
                                    <p:animEffect transition="in" filter="barn(inVertical)">
                                      <p:cBhvr>
                                        <p:cTn id="47"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13</a:t>
            </a:fld>
            <a:endParaRPr/>
          </a:p>
        </p:txBody>
      </p:sp>
      <p:sp>
        <p:nvSpPr>
          <p:cNvPr id="2" name="Прямоугольник 1"/>
          <p:cNvSpPr/>
          <p:nvPr/>
        </p:nvSpPr>
        <p:spPr>
          <a:xfrm>
            <a:off x="611560" y="1226820"/>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Бизнес-режани кўраётган ҳар бир киши биринчи навбатда бу қандай бизнес эканлигини билишни хоҳлайди. Шундай қилиб, бизнес концепцияси сотиладиган маҳсулот ёки хизматни тавсифловчи хулоса билан бошланиши керак.</a:t>
            </a:r>
          </a:p>
          <a:p>
            <a:pPr algn="just"/>
            <a:endParaRPr lang="uz-Cyrl-UZ" sz="2200" dirty="0" smtClean="0"/>
          </a:p>
          <a:p>
            <a:pPr marL="285750" indent="-285750" algn="just">
              <a:buFont typeface="Wingdings" panose="05000000000000000000" pitchFamily="2" charset="2"/>
              <a:buChar char="Ø"/>
            </a:pPr>
            <a:r>
              <a:rPr lang="uz-Cyrl-UZ" sz="2200" dirty="0" smtClean="0"/>
              <a:t>Умумий маълумот бизнеснинг моҳиятини ва агар сиз капитал излаётган бўлсангиз, сиз хоҳлаган молиялаштириш турини аниқ кўрсатиши керак.</a:t>
            </a:r>
          </a:p>
        </p:txBody>
      </p:sp>
      <p:sp>
        <p:nvSpPr>
          <p:cNvPr id="6" name="TextBox 5">
            <a:extLst>
              <a:ext uri="{FF2B5EF4-FFF2-40B4-BE49-F238E27FC236}">
                <a16:creationId xmlns:a16="http://schemas.microsoft.com/office/drawing/2014/main" id="{BB850A12-8C05-0A49-14E0-4F5D83EBF136}"/>
              </a:ext>
            </a:extLst>
          </p:cNvPr>
          <p:cNvSpPr txBox="1"/>
          <p:nvPr/>
        </p:nvSpPr>
        <p:spPr>
          <a:xfrm>
            <a:off x="2915816" y="379782"/>
            <a:ext cx="3096344" cy="461665"/>
          </a:xfrm>
          <a:prstGeom prst="rect">
            <a:avLst/>
          </a:prstGeom>
          <a:noFill/>
        </p:spPr>
        <p:txBody>
          <a:bodyPr wrap="square">
            <a:spAutoFit/>
          </a:bodyPr>
          <a:lstStyle/>
          <a:p>
            <a:pPr algn="just"/>
            <a:r>
              <a:rPr lang="uz-Cyrl-UZ" sz="2400" b="1" dirty="0" smtClean="0">
                <a:solidFill>
                  <a:srgbClr val="C00000"/>
                </a:solidFill>
              </a:rPr>
              <a:t>Умумий маълумот</a:t>
            </a:r>
            <a:endParaRPr lang="ru-RU" sz="2400" b="1" dirty="0">
              <a:solidFill>
                <a:srgbClr val="C00000"/>
              </a:solidFill>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54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14</a:t>
            </a:fld>
            <a:endParaRPr/>
          </a:p>
        </p:txBody>
      </p:sp>
      <p:sp>
        <p:nvSpPr>
          <p:cNvPr id="2" name="Прямоугольник 1"/>
          <p:cNvSpPr/>
          <p:nvPr/>
        </p:nvSpPr>
        <p:spPr>
          <a:xfrm>
            <a:off x="611560" y="1226820"/>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Гарчи бу бизнес режанинг биринчи қисми бўлса-да, умумий маълумот охирида ёзилса, самара юқори ҳисобланади. </a:t>
            </a:r>
          </a:p>
          <a:p>
            <a:pPr marL="285750" indent="-285750" algn="just">
              <a:buFont typeface="Wingdings" panose="05000000000000000000" pitchFamily="2" charset="2"/>
              <a:buChar char="Ø"/>
            </a:pPr>
            <a:r>
              <a:rPr lang="uz-Cyrl-UZ" sz="2200" dirty="0" smtClean="0"/>
              <a:t>Бизнес-режани якунига қадар сиз барча маълумотларни киритасиз. </a:t>
            </a:r>
          </a:p>
          <a:p>
            <a:pPr marL="285750" indent="-285750" algn="just">
              <a:buFont typeface="Wingdings" panose="05000000000000000000" pitchFamily="2" charset="2"/>
              <a:buChar char="Ø"/>
            </a:pPr>
            <a:r>
              <a:rPr lang="uz-Cyrl-UZ" sz="2200" dirty="0" smtClean="0"/>
              <a:t>Бу сизнинг режангизнинг барча муҳим нуқталарини акс эттирадиган умумий маълумотни самарали ёзишга имкон беради.</a:t>
            </a:r>
            <a:endParaRPr lang="uz-Cyrl-UZ" sz="2200" dirty="0"/>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296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15</a:t>
            </a:fld>
            <a:endParaRPr/>
          </a:p>
        </p:txBody>
      </p:sp>
      <p:sp>
        <p:nvSpPr>
          <p:cNvPr id="2" name="Прямоугольник 1"/>
          <p:cNvSpPr/>
          <p:nvPr/>
        </p:nvSpPr>
        <p:spPr>
          <a:xfrm>
            <a:off x="611560" y="1243662"/>
            <a:ext cx="8064896" cy="2800767"/>
          </a:xfrm>
          <a:prstGeom prst="rect">
            <a:avLst/>
          </a:prstGeom>
        </p:spPr>
        <p:txBody>
          <a:bodyPr wrap="square">
            <a:spAutoFit/>
          </a:bodyPr>
          <a:lstStyle/>
          <a:p>
            <a:pPr algn="just"/>
            <a:r>
              <a:rPr lang="uz-Cyrl-UZ" sz="2200" dirty="0" smtClean="0"/>
              <a:t>Умумий маълумот, шунингдек:</a:t>
            </a:r>
          </a:p>
          <a:p>
            <a:pPr algn="just"/>
            <a:endParaRPr lang="uz-Cyrl-UZ" sz="2200" dirty="0" smtClean="0"/>
          </a:p>
          <a:p>
            <a:pPr marL="285750" indent="-285750" algn="just">
              <a:buFont typeface="Courier New" panose="02070309020205020404" pitchFamily="49" charset="0"/>
              <a:buChar char="o"/>
            </a:pPr>
            <a:r>
              <a:rPr lang="uz-Cyrl-UZ" sz="2200" dirty="0" smtClean="0"/>
              <a:t>бизнес фаолиятни</a:t>
            </a:r>
          </a:p>
          <a:p>
            <a:pPr marL="285750" indent="-285750" algn="just">
              <a:buFont typeface="Courier New" panose="02070309020205020404" pitchFamily="49" charset="0"/>
              <a:buChar char="o"/>
            </a:pPr>
            <a:r>
              <a:rPr lang="uz-Cyrl-UZ" sz="2200" dirty="0" smtClean="0"/>
              <a:t>ҳуқуқий шаклни (</a:t>
            </a:r>
            <a:r>
              <a:rPr lang="uz-Cyrl-UZ" sz="1200" dirty="0" smtClean="0"/>
              <a:t>якка тартибдаги тадбиркорлик, шериклик, корпорация ёки МЧЖ</a:t>
            </a:r>
            <a:r>
              <a:rPr lang="uz-Cyrl-UZ" sz="2200" dirty="0" smtClean="0"/>
              <a:t>), </a:t>
            </a:r>
          </a:p>
          <a:p>
            <a:pPr marL="285750" indent="-285750" algn="just">
              <a:buFont typeface="Courier New" panose="02070309020205020404" pitchFamily="49" charset="0"/>
              <a:buChar char="o"/>
            </a:pPr>
            <a:r>
              <a:rPr lang="uz-Cyrl-UZ" sz="2200" dirty="0"/>
              <a:t>қ</a:t>
            </a:r>
            <a:r>
              <a:rPr lang="uz-Cyrl-UZ" sz="2200" dirty="0" smtClean="0"/>
              <a:t>арз маблағларининг миқдори ва мақсадини</a:t>
            </a:r>
          </a:p>
          <a:p>
            <a:pPr marL="285750" indent="-285750" algn="just">
              <a:buFont typeface="Courier New" panose="02070309020205020404" pitchFamily="49" charset="0"/>
              <a:buChar char="o"/>
            </a:pPr>
            <a:r>
              <a:rPr lang="uz-Cyrl-UZ" sz="2200" dirty="0"/>
              <a:t>қ</a:t>
            </a:r>
            <a:r>
              <a:rPr lang="uz-Cyrl-UZ" sz="2200" dirty="0" smtClean="0"/>
              <a:t>арзни қайтариш жадвалини</a:t>
            </a:r>
          </a:p>
          <a:p>
            <a:pPr marL="285750" indent="-285750" algn="just">
              <a:buFont typeface="Courier New" panose="02070309020205020404" pitchFamily="49" charset="0"/>
              <a:buChar char="o"/>
            </a:pPr>
            <a:r>
              <a:rPr lang="uz-Cyrl-UZ" sz="2200" dirty="0"/>
              <a:t>у</a:t>
            </a:r>
            <a:r>
              <a:rPr lang="uz-Cyrl-UZ" sz="2200" dirty="0" smtClean="0"/>
              <a:t>став капиталидаги улушни</a:t>
            </a:r>
          </a:p>
          <a:p>
            <a:pPr marL="285750" indent="-285750" algn="just">
              <a:buFont typeface="Courier New" panose="02070309020205020404" pitchFamily="49" charset="0"/>
              <a:buChar char="o"/>
            </a:pPr>
            <a:r>
              <a:rPr lang="uz-Cyrl-UZ" sz="2200" dirty="0" smtClean="0"/>
              <a:t>қарзнинг ўз капиталига нисбатини тавсифлайди.</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6939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16</a:t>
            </a:fld>
            <a:endParaRPr/>
          </a:p>
        </p:txBody>
      </p:sp>
      <p:sp>
        <p:nvSpPr>
          <p:cNvPr id="2" name="Прямоугольник 1"/>
          <p:cNvSpPr/>
          <p:nvPr/>
        </p:nvSpPr>
        <p:spPr>
          <a:xfrm>
            <a:off x="611560" y="1243662"/>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Шунингдек, умумий маълумотда кредит маблағларига сотиб олиниши режалаштирилган ҳар қандай ускунанинг бозор қиймати, тахминий қиймати ёки нархлари кўрсатилади. </a:t>
            </a:r>
          </a:p>
          <a:p>
            <a:pPr algn="just"/>
            <a:endParaRPr lang="uz-Cyrl-UZ" sz="2200" dirty="0"/>
          </a:p>
          <a:p>
            <a:pPr marL="285750" indent="-285750" algn="just">
              <a:buFont typeface="Wingdings" panose="05000000000000000000" pitchFamily="2" charset="2"/>
              <a:buChar char="Ø"/>
            </a:pPr>
            <a:r>
              <a:rPr lang="uz-Cyrl-UZ" sz="2200" dirty="0" smtClean="0"/>
              <a:t>Умумий маълумот қисқа ва лўнда бўлиши керак - маблағлардан фойдаланиш қанчалик мураккаблигига қараб, одатда ярим саҳифадан бир саҳифагача.</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059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2" name="Прямоугольник 1"/>
          <p:cNvSpPr/>
          <p:nvPr/>
        </p:nvSpPr>
        <p:spPr>
          <a:xfrm>
            <a:off x="683568" y="1275606"/>
            <a:ext cx="7992888" cy="3108543"/>
          </a:xfrm>
          <a:prstGeom prst="rect">
            <a:avLst/>
          </a:prstGeom>
        </p:spPr>
        <p:txBody>
          <a:bodyPr wrap="square">
            <a:spAutoFit/>
          </a:bodyPr>
          <a:lstStyle/>
          <a:p>
            <a:pPr algn="just"/>
            <a:r>
              <a:rPr lang="uz-Cyrl-UZ" dirty="0" smtClean="0"/>
              <a:t>Бизнес экологияга </a:t>
            </a:r>
            <a:r>
              <a:rPr lang="uz-Cyrl-UZ" dirty="0"/>
              <a:t>э</a:t>
            </a:r>
            <a:r>
              <a:rPr lang="uz-Cyrl-UZ" dirty="0" smtClean="0"/>
              <a:t>ътиборли истеъмолчиларга бир марталик тагликлар фойдаланувчилари орасида машҳур бўлган барча элементларни ўз ичига олган, лекин биологик парчаланишнинг қўшимча афзалликларини ўз ичига олган экологик хавфсиз бир марталик таглик билан таъминлайди. Патент кутилаётган маҳсулот атроф-муҳит ҳақида чуқур қайғурадиган бир марталик тагликларнинг ҳозирги фойдаланувчиларига, шунингдек, мато тагликлари ва таглик хизматларидан фойдаланадиган истеъмолчиларга мўлжалланган. Маҳсулот улгуржи сотувчиларга тарқатилади, улар ўз навбатида йирик супермаркетлар, ихтисослаштирилган дўконлар, универсал дўконлар ва йирик ўйинчоқ дўконларида сотилади.</a:t>
            </a:r>
            <a:r>
              <a:rPr lang="ru-RU" dirty="0" smtClean="0"/>
              <a:t> </a:t>
            </a:r>
            <a:r>
              <a:rPr lang="ru-RU" dirty="0"/>
              <a:t>Компания 2021-йилда </a:t>
            </a:r>
            <a:r>
              <a:rPr lang="uz-Cyrl-UZ" dirty="0" smtClean="0"/>
              <a:t>Тошкент шаҳрида </a:t>
            </a:r>
            <a:r>
              <a:rPr lang="en-US" dirty="0" smtClean="0"/>
              <a:t>Softy Baby Care</a:t>
            </a:r>
            <a:r>
              <a:rPr lang="ru-RU" dirty="0" smtClean="0"/>
              <a:t> </a:t>
            </a:r>
            <a:r>
              <a:rPr lang="uz-Cyrl-UZ" dirty="0" smtClean="0"/>
              <a:t>номи билан ташкил этилади. Компаниянинг бош директори, президенти ва вице-президенти таглик саноати соҳасида 10 йилдан ортиқ тажрибага эга. Учинчи йилда соф сотилиши </a:t>
            </a:r>
            <a:r>
              <a:rPr lang="ru-RU" dirty="0" smtClean="0"/>
              <a:t>8 </a:t>
            </a:r>
            <a:r>
              <a:rPr lang="ru-RU" dirty="0"/>
              <a:t>миллион </a:t>
            </a:r>
            <a:r>
              <a:rPr lang="uz-Cyrl-UZ" dirty="0" smtClean="0"/>
              <a:t>долларни ташкил этиши кутилаётган бизнес солиқдан олдинги 8 % соф фойда келтиради. Ушбу даромадни ҳисобга олсак, компанияга сармоя киритиш жуда жозибадор. </a:t>
            </a:r>
            <a:r>
              <a:rPr lang="en-US" dirty="0"/>
              <a:t>Softy Baby Care</a:t>
            </a:r>
            <a:r>
              <a:rPr lang="ru-RU" dirty="0" smtClean="0"/>
              <a:t> га </a:t>
            </a:r>
            <a:r>
              <a:rPr lang="uz-Cyrl-UZ" dirty="0" smtClean="0"/>
              <a:t>бизнесни бошлаш учун уч босқичда жами 1 миллион доллар керак бўлади.</a:t>
            </a:r>
          </a:p>
        </p:txBody>
      </p:sp>
      <p:sp>
        <p:nvSpPr>
          <p:cNvPr id="3" name="TextBox 2">
            <a:extLst>
              <a:ext uri="{FF2B5EF4-FFF2-40B4-BE49-F238E27FC236}">
                <a16:creationId xmlns:a16="http://schemas.microsoft.com/office/drawing/2014/main" id="{758D1398-CF54-07B7-497A-4BA5404DBD48}"/>
              </a:ext>
            </a:extLst>
          </p:cNvPr>
          <p:cNvSpPr txBox="1"/>
          <p:nvPr/>
        </p:nvSpPr>
        <p:spPr>
          <a:xfrm>
            <a:off x="2339752" y="237877"/>
            <a:ext cx="5256584" cy="461665"/>
          </a:xfrm>
          <a:prstGeom prst="rect">
            <a:avLst/>
          </a:prstGeom>
          <a:noFill/>
        </p:spPr>
        <p:txBody>
          <a:bodyPr wrap="square">
            <a:spAutoFit/>
          </a:bodyPr>
          <a:lstStyle/>
          <a:p>
            <a:pPr algn="just"/>
            <a:r>
              <a:rPr lang="uz-Cyrl-UZ" sz="2400" b="1" dirty="0" smtClean="0">
                <a:solidFill>
                  <a:srgbClr val="C00000"/>
                </a:solidFill>
              </a:rPr>
              <a:t>Намунавий “Умумий маълумот”</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03458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2" name="Прямоугольник 1"/>
          <p:cNvSpPr/>
          <p:nvPr/>
        </p:nvSpPr>
        <p:spPr>
          <a:xfrm>
            <a:off x="683568" y="1275606"/>
            <a:ext cx="7992888" cy="3108543"/>
          </a:xfrm>
          <a:prstGeom prst="rect">
            <a:avLst/>
          </a:prstGeom>
        </p:spPr>
        <p:txBody>
          <a:bodyPr wrap="square">
            <a:spAutoFit/>
          </a:bodyPr>
          <a:lstStyle/>
          <a:p>
            <a:pPr algn="just"/>
            <a:r>
              <a:rPr lang="uz-Cyrl-UZ" dirty="0" smtClean="0"/>
              <a:t>1-чи босқичда маҳсулот ва бозорни ривожлантириш учун </a:t>
            </a:r>
            <a:r>
              <a:rPr lang="en-US" dirty="0" smtClean="0"/>
              <a:t>$</a:t>
            </a:r>
            <a:r>
              <a:rPr lang="uz-Cyrl-UZ" dirty="0" smtClean="0"/>
              <a:t>0,3 миллион керак бўлади.</a:t>
            </a:r>
          </a:p>
          <a:p>
            <a:pPr algn="just"/>
            <a:r>
              <a:rPr lang="uz-Cyrl-UZ" dirty="0" smtClean="0"/>
              <a:t>2-чи босқичини амалга ошириш учун </a:t>
            </a:r>
            <a:r>
              <a:rPr lang="en-US" dirty="0" smtClean="0"/>
              <a:t>$</a:t>
            </a:r>
            <a:r>
              <a:rPr lang="uz-Cyrl-UZ" dirty="0" smtClean="0"/>
              <a:t>0,5 миллион талаб қилинади.</a:t>
            </a:r>
          </a:p>
          <a:p>
            <a:pPr algn="just"/>
            <a:r>
              <a:rPr lang="uz-Cyrl-UZ" dirty="0" smtClean="0"/>
              <a:t>3-чи босқичда айланма маблағлар зарарсиз нуқтага етгунча </a:t>
            </a:r>
            <a:r>
              <a:rPr lang="en-US" dirty="0" smtClean="0"/>
              <a:t>$</a:t>
            </a:r>
            <a:r>
              <a:rPr lang="uz-Cyrl-UZ" dirty="0" smtClean="0"/>
              <a:t>0,2 миллион талаб қилинади.</a:t>
            </a:r>
          </a:p>
          <a:p>
            <a:pPr algn="just"/>
            <a:endParaRPr lang="en-US" dirty="0" smtClean="0"/>
          </a:p>
          <a:p>
            <a:pPr algn="just"/>
            <a:r>
              <a:rPr lang="uz-Cyrl-UZ" dirty="0" smtClean="0"/>
              <a:t>Биринчи босқич капитали маҳсулотни ишлаб чиқиш ва уни бозорга чиқариш учун зарур бўлган асбоб-ускуналар ва материалларни сотиб олишга сарфланади. Ўзининг капитал талабларини олиш учун компания биринчи босқичдаги инвесторларга 25 %лик капиталдан воз кечишга тайёр. Компания бир марталик таглик ичидаги пластмассани қуёш нурига узоқ вақт таъсир қилишда парчаланишига имкон берувчи бизнес атрофида қурилган асосий технологияга патент олиш учун ариза топширди. Шунингдек, Сергели туманидаги енгил саноат ҳудудидаги 20 минг м</a:t>
            </a:r>
            <a:r>
              <a:rPr lang="uz-Cyrl-UZ" baseline="30000" dirty="0" smtClean="0"/>
              <a:t>2</a:t>
            </a:r>
            <a:r>
              <a:rPr lang="uz-Cyrl-UZ" dirty="0" smtClean="0"/>
              <a:t> майдонга </a:t>
            </a:r>
            <a:r>
              <a:rPr lang="uz-Cyrl-UZ" dirty="0"/>
              <a:t>э</a:t>
            </a:r>
            <a:r>
              <a:rPr lang="uz-Cyrl-UZ" dirty="0" smtClean="0"/>
              <a:t>га объект ҳамда ишлаб чиқаришни бошлаш учун зарур бўлган асосий ускуналар учун ижара шартномалари тузилган. </a:t>
            </a:r>
            <a:r>
              <a:rPr lang="en-US" dirty="0" smtClean="0"/>
              <a:t>A</a:t>
            </a:r>
            <a:r>
              <a:rPr lang="uz-Cyrl-UZ" dirty="0" smtClean="0"/>
              <a:t>йни пайтда компания учта асосий компаниядан 0,3 миллион доллар маблағга эга, 500 000 дона сотиб олиш буюртмалари аллақачон мавжуд.</a:t>
            </a:r>
            <a:endParaRPr lang="uz-Cyrl-UZ"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72512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19</a:t>
            </a:fld>
            <a:endParaRPr/>
          </a:p>
        </p:txBody>
      </p:sp>
      <p:sp>
        <p:nvSpPr>
          <p:cNvPr id="2" name="Прямоугольник 1"/>
          <p:cNvSpPr/>
          <p:nvPr/>
        </p:nvSpPr>
        <p:spPr>
          <a:xfrm>
            <a:off x="611560" y="1243662"/>
            <a:ext cx="8064896" cy="366254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Ушбу бўлим умумий маълумотни кенгайтирган ҳолда бизнесни батафсилроқ тавсифлаб беради. </a:t>
            </a:r>
          </a:p>
          <a:p>
            <a:pPr marL="285750" indent="-285750" algn="just">
              <a:buFont typeface="Wingdings" panose="05000000000000000000" pitchFamily="2" charset="2"/>
              <a:buChar char="Ø"/>
            </a:pPr>
            <a:r>
              <a:rPr lang="uz-Cyrl-UZ" sz="2200" dirty="0" smtClean="0"/>
              <a:t>Бу бўлим саноат тавсифи билан бошланади:</a:t>
            </a:r>
          </a:p>
          <a:p>
            <a:pPr marL="342900" indent="-342900" algn="just">
              <a:buFont typeface="Courier New" panose="02070309020205020404" pitchFamily="49" charset="0"/>
              <a:buChar char="o"/>
            </a:pPr>
            <a:r>
              <a:rPr lang="uz-Cyrl-UZ" sz="2000" dirty="0" smtClean="0"/>
              <a:t>Бизнес чакана савдо, улгуржи, озиқ-овқат хизмати, ишлаб чиқариш ёки хизмат кўрсатишга мўлжалланганми?</a:t>
            </a:r>
          </a:p>
          <a:p>
            <a:pPr marL="342900" indent="-342900" algn="just">
              <a:buFont typeface="Courier New" panose="02070309020205020404" pitchFamily="49" charset="0"/>
              <a:buChar char="o"/>
            </a:pPr>
            <a:r>
              <a:rPr lang="uz-Cyrl-UZ" sz="2000" dirty="0" smtClean="0"/>
              <a:t>Саноат қанчалик катта?</a:t>
            </a:r>
          </a:p>
          <a:p>
            <a:pPr marL="342900" indent="-342900" algn="just">
              <a:buFont typeface="Courier New" panose="02070309020205020404" pitchFamily="49" charset="0"/>
              <a:buChar char="o"/>
            </a:pPr>
            <a:r>
              <a:rPr lang="uz-Cyrl-UZ" sz="2000" dirty="0" smtClean="0"/>
              <a:t>Нега бу саноат шунчалик машҳур?</a:t>
            </a:r>
          </a:p>
          <a:p>
            <a:pPr marL="342900" indent="-342900" algn="just">
              <a:buFont typeface="Courier New" panose="02070309020205020404" pitchFamily="49" charset="0"/>
              <a:buChar char="o"/>
            </a:pPr>
            <a:r>
              <a:rPr lang="uz-Cyrl-UZ" sz="2000" dirty="0" smtClean="0"/>
              <a:t>Саноат ўсиши учун қандай трендлар сабабчи?</a:t>
            </a:r>
          </a:p>
          <a:p>
            <a:pPr marL="285750" indent="-285750" algn="just">
              <a:buFont typeface="Wingdings" panose="05000000000000000000" pitchFamily="2" charset="2"/>
              <a:buChar char="Ø"/>
            </a:pPr>
            <a:endParaRPr lang="uz-Cyrl-UZ" sz="2200" dirty="0" smtClean="0"/>
          </a:p>
          <a:p>
            <a:pPr marL="285750" indent="-285750" algn="just">
              <a:buFont typeface="Wingdings" panose="05000000000000000000" pitchFamily="2" charset="2"/>
              <a:buChar char="Ø"/>
            </a:pPr>
            <a:r>
              <a:rPr lang="uz-Cyrl-UZ" sz="2200" dirty="0" smtClean="0"/>
              <a:t>Саноатда қанча имкониятлар мавжудлигини статистика билан исботланг.</a:t>
            </a:r>
            <a:endParaRPr lang="uz-Cyrl-UZ" sz="2200" dirty="0"/>
          </a:p>
        </p:txBody>
      </p:sp>
      <p:sp>
        <p:nvSpPr>
          <p:cNvPr id="6" name="TextBox 5">
            <a:extLst>
              <a:ext uri="{FF2B5EF4-FFF2-40B4-BE49-F238E27FC236}">
                <a16:creationId xmlns:a16="http://schemas.microsoft.com/office/drawing/2014/main" id="{BB850A12-8C05-0A49-14E0-4F5D83EBF136}"/>
              </a:ext>
            </a:extLst>
          </p:cNvPr>
          <p:cNvSpPr txBox="1"/>
          <p:nvPr/>
        </p:nvSpPr>
        <p:spPr>
          <a:xfrm>
            <a:off x="2627784" y="237877"/>
            <a:ext cx="2808312" cy="461665"/>
          </a:xfrm>
          <a:prstGeom prst="rect">
            <a:avLst/>
          </a:prstGeom>
          <a:noFill/>
        </p:spPr>
        <p:txBody>
          <a:bodyPr wrap="square">
            <a:spAutoFit/>
          </a:bodyPr>
          <a:lstStyle/>
          <a:p>
            <a:pPr algn="just"/>
            <a:r>
              <a:rPr lang="uz-Cyrl-UZ" sz="2400" b="1" dirty="0" smtClean="0">
                <a:solidFill>
                  <a:srgbClr val="C00000"/>
                </a:solidFill>
              </a:rPr>
              <a:t>Бизнес тавсифи</a:t>
            </a:r>
            <a:endParaRPr lang="ru-RU" sz="2400" b="1" dirty="0">
              <a:solidFill>
                <a:srgbClr val="C00000"/>
              </a:solidFill>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079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arn(inVertical)">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barn(inVertical)">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barn(inVertical)">
                                      <p:cBhvr>
                                        <p:cTn id="3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20</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Маҳсулот ёки хизмат учун мақсадли бозорни, уни тарқатиш йўлларини, унинг рекламаси, реклама акциялари ва мижозларга хизмат кўрсатиш стратегияларини тушунтиринг.</a:t>
            </a:r>
          </a:p>
          <a:p>
            <a:pPr algn="just"/>
            <a:endParaRPr lang="uz-Cyrl-UZ" sz="2200" dirty="0" smtClean="0"/>
          </a:p>
          <a:p>
            <a:pPr marL="285750" indent="-285750" algn="just">
              <a:buFont typeface="Wingdings" panose="05000000000000000000" pitchFamily="2" charset="2"/>
              <a:buChar char="Ø"/>
            </a:pPr>
            <a:r>
              <a:rPr lang="uz-Cyrl-UZ" sz="2200" dirty="0" smtClean="0"/>
              <a:t>Сўнг, маҳсулот ёки хизматни батафсил тавсифланг. </a:t>
            </a:r>
          </a:p>
          <a:p>
            <a:pPr algn="just"/>
            <a:endParaRPr lang="uz-Cyrl-UZ" sz="2200" dirty="0" smtClean="0"/>
          </a:p>
          <a:p>
            <a:pPr marL="285750" indent="-285750" algn="just">
              <a:buFont typeface="Wingdings" panose="05000000000000000000" pitchFamily="2" charset="2"/>
              <a:buChar char="Ø"/>
            </a:pPr>
            <a:r>
              <a:rPr lang="uz-Cyrl-UZ" sz="2200" dirty="0" smtClean="0"/>
              <a:t>Маҳсулот иқўлланиши ва унинг имтемолчиларини муҳокама қилинг. </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657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barn(inVertical)">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21</a:t>
            </a:fld>
            <a:endParaRPr/>
          </a:p>
        </p:txBody>
      </p:sp>
      <p:sp>
        <p:nvSpPr>
          <p:cNvPr id="2" name="Прямоугольник 1"/>
          <p:cNvSpPr/>
          <p:nvPr/>
        </p:nvSpPr>
        <p:spPr>
          <a:xfrm>
            <a:off x="611560" y="1254115"/>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Маҳсулот ёки хизматнинг саноатдаги бошқалардан ажралиб турадиган ҳар қандай ноёб хусусиятларини таъкидланг.</a:t>
            </a:r>
          </a:p>
          <a:p>
            <a:pPr algn="just"/>
            <a:endParaRPr lang="uz-Cyrl-UZ" sz="2200" dirty="0" smtClean="0"/>
          </a:p>
          <a:p>
            <a:pPr marL="285750" indent="-285750" algn="just">
              <a:buFont typeface="Wingdings" panose="05000000000000000000" pitchFamily="2" charset="2"/>
              <a:buChar char="Ø"/>
            </a:pPr>
            <a:r>
              <a:rPr lang="en-US" sz="2200" dirty="0" smtClean="0"/>
              <a:t>A</a:t>
            </a:r>
            <a:r>
              <a:rPr lang="uz-Cyrl-UZ" sz="2200" dirty="0" smtClean="0"/>
              <a:t>гар бизнес-режада молиявий мақсадлар кўзланган бўлса, нима учун қарз маблағлари бизнесни янада фойдали қилишини тушунтиринг. </a:t>
            </a:r>
          </a:p>
          <a:p>
            <a:pPr algn="just"/>
            <a:endParaRPr lang="uz-Cyrl-UZ" sz="2200" dirty="0"/>
          </a:p>
          <a:p>
            <a:pPr marL="285750" indent="-285750" algn="just">
              <a:buFont typeface="Wingdings" panose="05000000000000000000" pitchFamily="2" charset="2"/>
              <a:buChar char="Ø"/>
            </a:pPr>
            <a:r>
              <a:rPr lang="uz-Cyrl-UZ" sz="2200" dirty="0" smtClean="0"/>
              <a:t>Пулни кенгайтириш, янги маҳсулот яратиш ёки янги жиҳозлар сотиб олиш учун ишлатасизми?</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829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barn(inVertical)">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22</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Бу ерда сиз ўз бозорингизни аниқлайсиз - унинг ҳажми, тузилиши, ўсиш истиқболлари, тенденциялари ва сотиш салоҳияти. </a:t>
            </a:r>
          </a:p>
          <a:p>
            <a:pPr marL="285750" indent="-285750" algn="just">
              <a:buFont typeface="Wingdings" panose="05000000000000000000" pitchFamily="2" charset="2"/>
              <a:buChar char="Ø"/>
            </a:pPr>
            <a:r>
              <a:rPr lang="uz-Cyrl-UZ" sz="2200" dirty="0" smtClean="0"/>
              <a:t>Тадқиқотлар, интервюлар ва савдо таҳлиллари асосида бозор бўлими сизнинг мижозларингиз ва рақобатингизга эътибор қаратиши керак.</a:t>
            </a:r>
          </a:p>
          <a:p>
            <a:pPr marL="285750" indent="-285750" algn="just">
              <a:buFont typeface="Wingdings" panose="05000000000000000000" pitchFamily="2" charset="2"/>
              <a:buChar char="Ø"/>
            </a:pPr>
            <a:r>
              <a:rPr lang="uz-Cyrl-UZ" sz="2200" dirty="0" smtClean="0"/>
              <a:t>Маҳсулотингиз ёки хизматингиз бозорнинг қанча қисмини эгаллаши мумкин? Жавоб жуда қийин, чунки жуда кўп ўзгарувчилар унга таъсир қилади. </a:t>
            </a:r>
          </a:p>
        </p:txBody>
      </p:sp>
      <p:sp>
        <p:nvSpPr>
          <p:cNvPr id="3" name="TextBox 2">
            <a:extLst>
              <a:ext uri="{FF2B5EF4-FFF2-40B4-BE49-F238E27FC236}">
                <a16:creationId xmlns:a16="http://schemas.microsoft.com/office/drawing/2014/main" id="{CA5A85A8-CFF2-1F46-09A1-892BAFF3C37B}"/>
              </a:ext>
            </a:extLst>
          </p:cNvPr>
          <p:cNvSpPr txBox="1"/>
          <p:nvPr/>
        </p:nvSpPr>
        <p:spPr>
          <a:xfrm>
            <a:off x="2843808" y="379782"/>
            <a:ext cx="3456384" cy="461665"/>
          </a:xfrm>
          <a:prstGeom prst="rect">
            <a:avLst/>
          </a:prstGeom>
          <a:noFill/>
        </p:spPr>
        <p:txBody>
          <a:bodyPr wrap="square">
            <a:spAutoFit/>
          </a:bodyPr>
          <a:lstStyle/>
          <a:p>
            <a:pPr algn="just"/>
            <a:r>
              <a:rPr lang="uz-Cyrl-UZ" sz="2400" b="1" dirty="0" smtClean="0">
                <a:solidFill>
                  <a:srgbClr val="C00000"/>
                </a:solidFill>
              </a:rPr>
              <a:t>Бозор стратегиялари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3407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23</a:t>
            </a:fld>
            <a:endParaRPr/>
          </a:p>
        </p:txBody>
      </p:sp>
      <p:sp>
        <p:nvSpPr>
          <p:cNvPr id="2" name="Прямоугольник 1"/>
          <p:cNvSpPr/>
          <p:nvPr/>
        </p:nvSpPr>
        <p:spPr>
          <a:xfrm>
            <a:off x="611560" y="1254695"/>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Буни сўзлар ва рақамларнинг комбинацияси сифатида тасаввур қилинг. Мижозларингизнинг ким, нима, қачон, қаерда ва нима учун эканлигини ёзинг.</a:t>
            </a:r>
          </a:p>
          <a:p>
            <a:pPr marL="285750" indent="-285750" algn="just">
              <a:buFont typeface="Wingdings" panose="05000000000000000000" pitchFamily="2" charset="2"/>
              <a:buChar char="Ø"/>
            </a:pPr>
            <a:r>
              <a:rPr lang="uz-Cyrl-UZ" sz="2200" dirty="0" smtClean="0"/>
              <a:t>Жавоб нарх стратегияси ва тарқатиш каналларини қандай ишлаб чиқишингизни аниқлаш учун жуда муҳимдир. </a:t>
            </a:r>
          </a:p>
          <a:p>
            <a:pPr marL="285750" indent="-285750" algn="just">
              <a:buFont typeface="Wingdings" panose="05000000000000000000" pitchFamily="2" charset="2"/>
              <a:buChar char="Ø"/>
            </a:pPr>
            <a:r>
              <a:rPr lang="uz-Cyrl-UZ" sz="2200" dirty="0" smtClean="0"/>
              <a:t>Бозор маълумотларини қандай ва қайси манбалардан тўплаганингизни ҳужжатлаштиринг.</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8050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24</a:t>
            </a:fld>
            <a:endParaRPr/>
          </a:p>
        </p:txBody>
      </p:sp>
      <p:sp>
        <p:nvSpPr>
          <p:cNvPr id="2" name="Прямоугольник 1"/>
          <p:cNvSpPr/>
          <p:nvPr/>
        </p:nvSpPr>
        <p:spPr>
          <a:xfrm>
            <a:off x="611560" y="1260505"/>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Сизнинг бизнесингиз умумий бозорга қандай мос келишини тасвирлаб беринг. </a:t>
            </a:r>
          </a:p>
          <a:p>
            <a:pPr marL="285750" indent="-285750" algn="just">
              <a:buFont typeface="Wingdings" panose="05000000000000000000" pitchFamily="2" charset="2"/>
              <a:buChar char="Ø"/>
            </a:pPr>
            <a:r>
              <a:rPr lang="uz-Cyrl-UZ" sz="2200" dirty="0" smtClean="0"/>
              <a:t>Ўзингизнинг ноёб савдо таклифингизни таъкидланг - бошқача қилиб айтганда, сиз нима билан ажралиб турасиз?</a:t>
            </a:r>
          </a:p>
          <a:p>
            <a:pPr marL="285750" indent="-285750" algn="just">
              <a:buFont typeface="Wingdings" panose="05000000000000000000" pitchFamily="2" charset="2"/>
              <a:buChar char="Ø"/>
            </a:pPr>
            <a:r>
              <a:rPr lang="uz-Cyrl-UZ" sz="2200" dirty="0" smtClean="0"/>
              <a:t>Сизнинг ёндашувингиз нима учун бозорингиз учун идеал эканлигини тушунтиринг. </a:t>
            </a:r>
          </a:p>
          <a:p>
            <a:pPr marL="285750" indent="-285750" algn="just">
              <a:buFont typeface="Wingdings" panose="05000000000000000000" pitchFamily="2" charset="2"/>
              <a:buChar char="Ø"/>
            </a:pPr>
            <a:r>
              <a:rPr lang="uz-Cyrl-UZ" sz="2200" dirty="0" smtClean="0"/>
              <a:t>Бозорни аниқ белгилаб, савдо мақсадлари белгилаб қўйилганидан сўнг, ушбу мақсадларга эришишда фойдаланадиган стратегияларни тақдим этинг.</a:t>
            </a: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700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25</a:t>
            </a:fld>
            <a:endParaRPr/>
          </a:p>
        </p:txBody>
      </p:sp>
      <p:sp>
        <p:nvSpPr>
          <p:cNvPr id="2" name="Прямоугольник 1"/>
          <p:cNvSpPr/>
          <p:nvPr/>
        </p:nvSpPr>
        <p:spPr>
          <a:xfrm>
            <a:off x="611560" y="1002670"/>
            <a:ext cx="8064896" cy="1785104"/>
          </a:xfrm>
          <a:prstGeom prst="rect">
            <a:avLst/>
          </a:prstGeom>
        </p:spPr>
        <p:txBody>
          <a:bodyPr wrap="square">
            <a:spAutoFit/>
          </a:bodyPr>
          <a:lstStyle/>
          <a:p>
            <a:pPr algn="just"/>
            <a:r>
              <a:rPr lang="uz-Cyrl-UZ" sz="2200" b="1" dirty="0" smtClean="0">
                <a:solidFill>
                  <a:srgbClr val="002060"/>
                </a:solidFill>
              </a:rPr>
              <a:t>Савдо</a:t>
            </a:r>
          </a:p>
          <a:p>
            <a:pPr marL="342900" indent="-342900" algn="just">
              <a:buFont typeface="Courier New" panose="02070309020205020404" pitchFamily="49" charset="0"/>
              <a:buChar char="o"/>
            </a:pPr>
            <a:r>
              <a:rPr lang="uz-Cyrl-UZ" sz="2200" dirty="0" smtClean="0"/>
              <a:t>Савдо кучингиз ўз мақсадларига қандай эришишини тушунтиринг, жумладан нархларнинг мослашувчанлиги, савдо тақдимотлари, етакчи ишлаб чиқариш ва компенсация сиёсати.</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descr="Garmin Sales | Deals, Promotions, Discounts and Rebate Offers"/>
          <p:cNvPicPr>
            <a:picLocks noChangeAspect="1" noChangeArrowheads="1"/>
          </p:cNvPicPr>
          <p:nvPr/>
        </p:nvPicPr>
        <p:blipFill rotWithShape="1">
          <a:blip r:embed="rId4">
            <a:extLst>
              <a:ext uri="{28A0092B-C50C-407E-A947-70E740481C1C}">
                <a14:useLocalDpi xmlns:a14="http://schemas.microsoft.com/office/drawing/2010/main" val="0"/>
              </a:ext>
            </a:extLst>
          </a:blip>
          <a:srcRect l="19318" t="15910" r="18942" b="14970"/>
          <a:stretch/>
        </p:blipFill>
        <p:spPr bwMode="auto">
          <a:xfrm>
            <a:off x="3923928" y="2508674"/>
            <a:ext cx="2664296" cy="2609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34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26</a:t>
            </a:fld>
            <a:endParaRPr/>
          </a:p>
        </p:txBody>
      </p:sp>
      <p:sp>
        <p:nvSpPr>
          <p:cNvPr id="2" name="Прямоугольник 1"/>
          <p:cNvSpPr/>
          <p:nvPr/>
        </p:nvSpPr>
        <p:spPr>
          <a:xfrm>
            <a:off x="611560" y="1038091"/>
            <a:ext cx="8064896" cy="3477875"/>
          </a:xfrm>
          <a:prstGeom prst="rect">
            <a:avLst/>
          </a:prstGeom>
        </p:spPr>
        <p:txBody>
          <a:bodyPr wrap="square">
            <a:spAutoFit/>
          </a:bodyPr>
          <a:lstStyle/>
          <a:p>
            <a:pPr algn="just"/>
            <a:r>
              <a:rPr lang="uz-Cyrl-UZ" sz="2200" b="1" dirty="0" smtClean="0">
                <a:solidFill>
                  <a:srgbClr val="002060"/>
                </a:solidFill>
              </a:rPr>
              <a:t>Нарх</a:t>
            </a:r>
            <a:endParaRPr lang="uz-Cyrl-UZ" sz="2200" b="1" dirty="0">
              <a:solidFill>
                <a:srgbClr val="002060"/>
              </a:solidFill>
            </a:endParaRPr>
          </a:p>
          <a:p>
            <a:pPr marL="539750" indent="-285750" algn="just">
              <a:buFont typeface="Courier New" panose="02070309020205020404" pitchFamily="49" charset="0"/>
              <a:buChar char="o"/>
            </a:pPr>
            <a:r>
              <a:rPr lang="uz-Cyrl-UZ" sz="2200" dirty="0" smtClean="0"/>
              <a:t>Нарх стратегиясини ва у муваффақиятга қандай таъсир қилишини батафсил тушунтириб беринг.</a:t>
            </a:r>
          </a:p>
          <a:p>
            <a:pPr marL="539750" indent="-285750" algn="just">
              <a:buFont typeface="Courier New" panose="02070309020205020404" pitchFamily="49" charset="0"/>
              <a:buChar char="o"/>
            </a:pPr>
            <a:r>
              <a:rPr lang="uz-Cyrl-UZ" sz="2200" dirty="0" smtClean="0"/>
              <a:t>Прогноз қилинган харажатларингизни тавсифланг ва кейин сиз кутган фойдага қараб нархни аниқланг.</a:t>
            </a:r>
          </a:p>
          <a:p>
            <a:pPr marL="539750" indent="-285750" algn="just">
              <a:buFont typeface="Courier New" panose="02070309020205020404" pitchFamily="49" charset="0"/>
              <a:buChar char="o"/>
            </a:pPr>
            <a:r>
              <a:rPr lang="uz-Cyrl-UZ" sz="2200" dirty="0" smtClean="0"/>
              <a:t>Харажатларга материаллар, тарқатиш, реклама ва умумий харажатлар киради.</a:t>
            </a:r>
          </a:p>
          <a:p>
            <a:pPr marL="539750" indent="-285750" algn="just">
              <a:buFont typeface="Courier New" panose="02070309020205020404" pitchFamily="49" charset="0"/>
              <a:buChar char="o"/>
            </a:pPr>
            <a:r>
              <a:rPr lang="uz-Cyrl-UZ" sz="2200" dirty="0" smtClean="0"/>
              <a:t>Кўпгина экспертлар ҳар бир харажат сметасига 25-50%гача қўшишни тавсия қилади, айниқса қўшимча харажатлар нуқтаи назаридан.</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045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arn(inVertical)">
                                      <p:cBhvr>
                                        <p:cTn id="2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2" name="Прямоугольник 1"/>
          <p:cNvSpPr/>
          <p:nvPr/>
        </p:nvSpPr>
        <p:spPr>
          <a:xfrm>
            <a:off x="611560" y="843553"/>
            <a:ext cx="8064896" cy="3816429"/>
          </a:xfrm>
          <a:prstGeom prst="rect">
            <a:avLst/>
          </a:prstGeom>
        </p:spPr>
        <p:txBody>
          <a:bodyPr wrap="square">
            <a:spAutoFit/>
          </a:bodyPr>
          <a:lstStyle/>
          <a:p>
            <a:pPr algn="just"/>
            <a:r>
              <a:rPr lang="uz-Cyrl-UZ" sz="2200" b="1" dirty="0" smtClean="0">
                <a:solidFill>
                  <a:srgbClr val="002060"/>
                </a:solidFill>
              </a:rPr>
              <a:t>Тарқатиш</a:t>
            </a:r>
            <a:endParaRPr lang="uz-Cyrl-UZ" sz="2200" b="1" dirty="0">
              <a:solidFill>
                <a:srgbClr val="002060"/>
              </a:solidFill>
            </a:endParaRPr>
          </a:p>
          <a:p>
            <a:pPr marL="539750" indent="-285750" algn="just">
              <a:buFont typeface="Courier New" panose="02070309020205020404" pitchFamily="49" charset="0"/>
              <a:buChar char="o"/>
            </a:pPr>
            <a:r>
              <a:rPr lang="uz-Cyrl-UZ" sz="2200" dirty="0" smtClean="0"/>
              <a:t>Бу жараён маҳсулот заводдан тортиб охирги истеъмолчига етиб боришини ўз ичига олади.</a:t>
            </a:r>
          </a:p>
          <a:p>
            <a:pPr marL="539750" indent="-285750" algn="just">
              <a:buFont typeface="Courier New" panose="02070309020205020404" pitchFamily="49" charset="0"/>
              <a:buChar char="o"/>
            </a:pPr>
            <a:r>
              <a:rPr lang="uz-Cyrl-UZ" sz="2200" dirty="0" smtClean="0"/>
              <a:t>Сиз танлаган тарқатиш тармоғининг тури сизнинг саноатингиз ва бозор ҳажмига боғлиқ.</a:t>
            </a:r>
          </a:p>
          <a:p>
            <a:pPr marL="539750" indent="-285750" algn="just">
              <a:buFont typeface="Courier New" panose="02070309020205020404" pitchFamily="49" charset="0"/>
              <a:buChar char="o"/>
            </a:pPr>
            <a:r>
              <a:rPr lang="uz-Cyrl-UZ" sz="2200" dirty="0" smtClean="0"/>
              <a:t>Ушбу бозор юқори сифатли маҳсулот ёки хизмат учун қўшимча пул тўлайдиган юқори даражадаги мижозлардан иборатми?</a:t>
            </a:r>
          </a:p>
          <a:p>
            <a:pPr marL="539750" indent="-285750" algn="just">
              <a:buFont typeface="Courier New" panose="02070309020205020404" pitchFamily="49" charset="0"/>
              <a:buChar char="o"/>
            </a:pPr>
            <a:r>
              <a:rPr lang="uz-Cyrl-UZ" sz="2200" dirty="0" smtClean="0"/>
              <a:t>Рақобатчиларни ўрганинг. Сизга </a:t>
            </a:r>
            <a:r>
              <a:rPr lang="uz-Cyrl-UZ" sz="2200" dirty="0"/>
              <a:t>бир хил каналлардан ёки </a:t>
            </a:r>
            <a:r>
              <a:rPr lang="uz-Cyrl-UZ" sz="2200" dirty="0" smtClean="0"/>
              <a:t>стратегик устунлик бериши мумкин бўлган бошқа усуллардан фойдаланасизми?</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112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arn(inVertical)">
                                      <p:cBhvr>
                                        <p:cTn id="2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28</a:t>
            </a:fld>
            <a:endParaRPr/>
          </a:p>
        </p:txBody>
      </p:sp>
      <p:sp>
        <p:nvSpPr>
          <p:cNvPr id="2" name="Прямоугольник 1"/>
          <p:cNvSpPr/>
          <p:nvPr/>
        </p:nvSpPr>
        <p:spPr>
          <a:xfrm>
            <a:off x="611560" y="987569"/>
            <a:ext cx="8064896" cy="3816429"/>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Бизнесингиз рақобат билан қандай боғлиқ?</a:t>
            </a:r>
          </a:p>
          <a:p>
            <a:pPr marL="285750" indent="-285750" algn="just">
              <a:buFont typeface="Wingdings" panose="05000000000000000000" pitchFamily="2" charset="2"/>
              <a:buChar char="Ø"/>
            </a:pPr>
            <a:r>
              <a:rPr lang="uz-Cyrl-UZ" sz="2200" dirty="0" smtClean="0"/>
              <a:t>Рақобат таҳлили бу саволга жавоб беради. Бозор тадқиқотингиздан ўрганган нарсангиздан фойдаланиб, батафсил:</a:t>
            </a:r>
          </a:p>
          <a:p>
            <a:pPr marL="285750" indent="-285750" algn="just">
              <a:buFont typeface="Wingdings" panose="05000000000000000000" pitchFamily="2" charset="2"/>
              <a:buChar char="Ø"/>
            </a:pPr>
            <a:endParaRPr lang="uz-Cyrl-UZ" sz="2200" dirty="0" smtClean="0"/>
          </a:p>
          <a:p>
            <a:pPr marL="539750" indent="-285750" algn="just">
              <a:buFont typeface="Courier New" panose="02070309020205020404" pitchFamily="49" charset="0"/>
              <a:buChar char="o"/>
            </a:pPr>
            <a:r>
              <a:rPr lang="uz-Cyrl-UZ" sz="2200" dirty="0"/>
              <a:t>рақобатчиларнинг кучли ва заиф томонлари;</a:t>
            </a:r>
          </a:p>
          <a:p>
            <a:pPr marL="539750" indent="-285750" algn="just">
              <a:buFont typeface="Courier New" panose="02070309020205020404" pitchFamily="49" charset="0"/>
              <a:buChar char="o"/>
            </a:pPr>
            <a:r>
              <a:rPr lang="uz-Cyrl-UZ" sz="2200" dirty="0"/>
              <a:t>сизга аниқ устунлик берувчи стратегиялар;</a:t>
            </a:r>
          </a:p>
          <a:p>
            <a:pPr marL="539750" indent="-285750" algn="just">
              <a:buFont typeface="Courier New" panose="02070309020205020404" pitchFamily="49" charset="0"/>
              <a:buChar char="o"/>
            </a:pPr>
            <a:r>
              <a:rPr lang="uz-Cyrl-UZ" sz="2200" dirty="0"/>
              <a:t>янги </a:t>
            </a:r>
            <a:r>
              <a:rPr lang="uz-Cyrl-UZ" sz="2200" dirty="0" smtClean="0"/>
              <a:t>рақобатчини бозорга киритмаслик </a:t>
            </a:r>
            <a:r>
              <a:rPr lang="uz-Cyrl-UZ" sz="2200" dirty="0"/>
              <a:t>учун сиз ишлаб чиқишингиз мумкин бўлган ҳар қандай тўсиқлар;</a:t>
            </a:r>
          </a:p>
          <a:p>
            <a:pPr marL="539750" indent="-285750" algn="just">
              <a:buFont typeface="Courier New" panose="02070309020205020404" pitchFamily="49" charset="0"/>
              <a:buChar char="o"/>
            </a:pPr>
            <a:r>
              <a:rPr lang="uz-Cyrl-UZ" sz="2200" dirty="0" smtClean="0"/>
              <a:t>рақобатчилар маҳсулот ва хизматларини ишлаб </a:t>
            </a:r>
            <a:r>
              <a:rPr lang="uz-Cyrl-UZ" sz="2200" dirty="0"/>
              <a:t>чиқиш циклидаги ҳар қандай заифликлар.</a:t>
            </a:r>
            <a:endParaRPr lang="uz-Cyrl-UZ" sz="2200" dirty="0"/>
          </a:p>
        </p:txBody>
      </p:sp>
      <p:sp>
        <p:nvSpPr>
          <p:cNvPr id="3" name="TextBox 2">
            <a:extLst>
              <a:ext uri="{FF2B5EF4-FFF2-40B4-BE49-F238E27FC236}">
                <a16:creationId xmlns:a16="http://schemas.microsoft.com/office/drawing/2014/main" id="{CA5A85A8-CFF2-1F46-09A1-892BAFF3C37B}"/>
              </a:ext>
            </a:extLst>
          </p:cNvPr>
          <p:cNvSpPr txBox="1"/>
          <p:nvPr/>
        </p:nvSpPr>
        <p:spPr>
          <a:xfrm>
            <a:off x="3239852" y="379782"/>
            <a:ext cx="2808312" cy="461665"/>
          </a:xfrm>
          <a:prstGeom prst="rect">
            <a:avLst/>
          </a:prstGeom>
          <a:noFill/>
        </p:spPr>
        <p:txBody>
          <a:bodyPr wrap="square">
            <a:spAutoFit/>
          </a:bodyPr>
          <a:lstStyle/>
          <a:p>
            <a:pPr algn="just"/>
            <a:r>
              <a:rPr lang="uz-Cyrl-UZ" sz="2400" b="1" dirty="0" smtClean="0">
                <a:solidFill>
                  <a:srgbClr val="C00000"/>
                </a:solidFill>
              </a:rPr>
              <a:t>Рақобат таҳлили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73469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barn(inVertic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barn(inVertic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barn(inVertical)">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barn(inVertical)">
                                      <p:cBhvr>
                                        <p:cTn id="3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29</a:t>
            </a:fld>
            <a:endParaRPr/>
          </a:p>
        </p:txBody>
      </p:sp>
      <p:sp>
        <p:nvSpPr>
          <p:cNvPr id="2" name="Прямоугольник 1"/>
          <p:cNvSpPr/>
          <p:nvPr/>
        </p:nvSpPr>
        <p:spPr>
          <a:xfrm>
            <a:off x="611560" y="1304637"/>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Рақобат таҳлили бизнес-режангизнинг муҳим қисмидир.</a:t>
            </a:r>
          </a:p>
          <a:p>
            <a:pPr marL="285750" indent="-285750" algn="just">
              <a:buFont typeface="Wingdings" panose="05000000000000000000" pitchFamily="2" charset="2"/>
              <a:buChar char="Ø"/>
            </a:pPr>
            <a:r>
              <a:rPr lang="uz-Cyrl-UZ" sz="2200" dirty="0" smtClean="0"/>
              <a:t>Кўпинча, бошланғич тадбиркорлар ўз маҳсулоти ёки хизматларини энг зўр деб адашади ва рақобат мавжудлигини тан олмайдилар.</a:t>
            </a:r>
          </a:p>
          <a:p>
            <a:pPr marL="285750" indent="-285750" algn="just">
              <a:buFont typeface="Wingdings" panose="05000000000000000000" pitchFamily="2" charset="2"/>
              <a:buChar char="Ø"/>
            </a:pPr>
            <a:r>
              <a:rPr lang="uz-Cyrl-UZ" sz="2200" dirty="0" smtClean="0"/>
              <a:t>Дарҳақиқат, ҳар бир бизнес тўғридан-тўғри ёки билвосита рақобатга эга.</a:t>
            </a:r>
          </a:p>
          <a:p>
            <a:pPr marL="285750" indent="-285750" algn="just">
              <a:buFont typeface="Wingdings" panose="05000000000000000000" pitchFamily="2" charset="2"/>
              <a:buChar char="Ø"/>
            </a:pPr>
            <a:r>
              <a:rPr lang="uz-Cyrl-UZ" sz="2200" dirty="0" smtClean="0"/>
              <a:t>Сизнинг режангиз буни тан олишингизни ва рақобат билан курашиш стратегиясига эга </a:t>
            </a:r>
            <a:r>
              <a:rPr lang="uz-Cyrl-UZ" sz="2200" dirty="0"/>
              <a:t>э</a:t>
            </a:r>
            <a:r>
              <a:rPr lang="uz-Cyrl-UZ" sz="2200" dirty="0" smtClean="0"/>
              <a:t>канлигингизни кўрсатиши керак.</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640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30</a:t>
            </a:fld>
            <a:endParaRPr/>
          </a:p>
        </p:txBody>
      </p:sp>
      <p:sp>
        <p:nvSpPr>
          <p:cNvPr id="2" name="Прямоугольник 1"/>
          <p:cNvSpPr/>
          <p:nvPr/>
        </p:nvSpPr>
        <p:spPr>
          <a:xfrm>
            <a:off x="611560" y="1283151"/>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Ушбу бўлим маҳсулот лойиҳасини тавсифлайди ва уни ишлаб чиқариш, маркетинг ва компаниянинг ўзи контекстида ривожланишини кўрсатади.</a:t>
            </a:r>
          </a:p>
          <a:p>
            <a:pPr algn="just"/>
            <a:endParaRPr lang="uz-Cyrl-UZ" sz="2200" dirty="0" smtClean="0"/>
          </a:p>
          <a:p>
            <a:pPr marL="285750" indent="-285750" algn="just">
              <a:buFont typeface="Wingdings" panose="05000000000000000000" pitchFamily="2" charset="2"/>
              <a:buChar char="Ø"/>
            </a:pPr>
            <a:r>
              <a:rPr lang="en-US" sz="2200" dirty="0" smtClean="0"/>
              <a:t>A</a:t>
            </a:r>
            <a:r>
              <a:rPr lang="uz-Cyrl-UZ" sz="2200" dirty="0"/>
              <a:t>гар маҳсулотингиз аллақачон тўлиқ ишлаб чиқилган бўлса, ушбу бўлимни тўлдиришингиз шарт эмас. </a:t>
            </a:r>
            <a:r>
              <a:rPr lang="en-US" sz="2200" dirty="0"/>
              <a:t>A</a:t>
            </a:r>
            <a:r>
              <a:rPr lang="uz-Cyrl-UZ" sz="2200" dirty="0"/>
              <a:t>гар сиз хизматни таклиф қилсангиз, бўлимнинг фақат ярмини ишлаб чиқишингиз мумкин</a:t>
            </a:r>
            <a:r>
              <a:rPr lang="uz-Cyrl-UZ" sz="2200" dirty="0" smtClean="0"/>
              <a:t>.</a:t>
            </a:r>
            <a:endParaRPr lang="uz-Cyrl-UZ" sz="2200" dirty="0"/>
          </a:p>
        </p:txBody>
      </p:sp>
      <p:sp>
        <p:nvSpPr>
          <p:cNvPr id="3" name="TextBox 2">
            <a:extLst>
              <a:ext uri="{FF2B5EF4-FFF2-40B4-BE49-F238E27FC236}">
                <a16:creationId xmlns:a16="http://schemas.microsoft.com/office/drawing/2014/main" id="{CA5A85A8-CFF2-1F46-09A1-892BAFF3C37B}"/>
              </a:ext>
            </a:extLst>
          </p:cNvPr>
          <p:cNvSpPr txBox="1"/>
          <p:nvPr/>
        </p:nvSpPr>
        <p:spPr>
          <a:xfrm>
            <a:off x="2627784" y="237877"/>
            <a:ext cx="5040560" cy="461665"/>
          </a:xfrm>
          <a:prstGeom prst="rect">
            <a:avLst/>
          </a:prstGeom>
          <a:noFill/>
        </p:spPr>
        <p:txBody>
          <a:bodyPr wrap="square">
            <a:spAutoFit/>
          </a:bodyPr>
          <a:lstStyle/>
          <a:p>
            <a:pPr algn="just"/>
            <a:r>
              <a:rPr lang="uz-Cyrl-UZ" sz="2400" b="1" dirty="0" smtClean="0">
                <a:solidFill>
                  <a:srgbClr val="C00000"/>
                </a:solidFill>
              </a:rPr>
              <a:t>Лойиҳа ва тараққиёт режаси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007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31</a:t>
            </a:fld>
            <a:endParaRPr/>
          </a:p>
        </p:txBody>
      </p:sp>
      <p:sp>
        <p:nvSpPr>
          <p:cNvPr id="2" name="Прямоугольник 1"/>
          <p:cNvSpPr/>
          <p:nvPr/>
        </p:nvSpPr>
        <p:spPr>
          <a:xfrm>
            <a:off x="611560" y="1261665"/>
            <a:ext cx="8064896" cy="2462213"/>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гар сизда ғоя бўлса, лекин маҳсулот ёки хизматни ҳали ишлаб чиқмаган бўлсангиз, мавжуд маҳсулот ёки хизматни яхшилашни режалаштирсангиз ёки мавжуд компаниянгиз бўлса ва янги маҳсулот ёки хизматни жорий этишни режалаштирмоқчи бўлсангиз, ушбу бўлим жуда муҳимдир.</a:t>
            </a:r>
          </a:p>
          <a:p>
            <a:pPr marL="285750" indent="-285750" algn="just">
              <a:buFont typeface="Wingdings" panose="05000000000000000000" pitchFamily="2" charset="2"/>
              <a:buChar char="Ø"/>
            </a:pPr>
            <a:endParaRPr lang="ru-RU"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971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32</a:t>
            </a:fld>
            <a:endParaRPr/>
          </a:p>
        </p:txBody>
      </p:sp>
      <p:sp>
        <p:nvSpPr>
          <p:cNvPr id="2" name="Прямоугольник 1"/>
          <p:cNvSpPr/>
          <p:nvPr/>
        </p:nvSpPr>
        <p:spPr>
          <a:xfrm>
            <a:off x="611560" y="1265728"/>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Маҳсулот лойиҳаси ва ишлатилган материалларни тўлиқ тавсифлаш керак; агар мавжуд бўлса, ҳар қандай диаграммани қўшинг. </a:t>
            </a:r>
          </a:p>
          <a:p>
            <a:pPr marL="285750" indent="-285750" algn="just">
              <a:buFont typeface="Wingdings" panose="05000000000000000000" pitchFamily="2" charset="2"/>
              <a:buChar char="Ø"/>
            </a:pPr>
            <a:r>
              <a:rPr lang="uz-Cyrl-UZ" sz="2200" dirty="0" smtClean="0"/>
              <a:t>Тараққиёт режаси одатда ушбу 3та соҳани қамраб олади:</a:t>
            </a:r>
          </a:p>
          <a:p>
            <a:pPr marL="285750" indent="-285750" algn="just">
              <a:buFont typeface="Wingdings" panose="05000000000000000000" pitchFamily="2" charset="2"/>
              <a:buChar char="Ø"/>
            </a:pPr>
            <a:endParaRPr lang="uz-Cyrl-UZ" sz="2200" dirty="0" smtClean="0"/>
          </a:p>
          <a:p>
            <a:pPr marL="536575" indent="-342900" algn="just">
              <a:buFont typeface="Courier New" panose="02070309020205020404" pitchFamily="49" charset="0"/>
              <a:buChar char="o"/>
            </a:pPr>
            <a:r>
              <a:rPr lang="uz-Cyrl-UZ" sz="2200" dirty="0" smtClean="0"/>
              <a:t>маҳсулотни ривожлантириш;</a:t>
            </a:r>
          </a:p>
          <a:p>
            <a:pPr marL="536575" indent="-342900" algn="just">
              <a:buFont typeface="Courier New" panose="02070309020205020404" pitchFamily="49" charset="0"/>
              <a:buChar char="o"/>
            </a:pPr>
            <a:r>
              <a:rPr lang="uz-Cyrl-UZ" sz="2200" dirty="0" smtClean="0"/>
              <a:t>бозорни ривожлантириш;</a:t>
            </a:r>
          </a:p>
          <a:p>
            <a:pPr marL="536575" indent="-342900" algn="just">
              <a:buFont typeface="Courier New" panose="02070309020205020404" pitchFamily="49" charset="0"/>
              <a:buChar char="o"/>
            </a:pPr>
            <a:r>
              <a:rPr lang="uz-Cyrl-UZ" sz="2200" dirty="0" smtClean="0"/>
              <a:t>ташкилий ривожланиш;</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8" name="Picture 2" descr="The Ultimate Guide To Employee Development In 2023"/>
          <p:cNvPicPr>
            <a:picLocks noChangeAspect="1" noChangeArrowheads="1"/>
          </p:cNvPicPr>
          <p:nvPr/>
        </p:nvPicPr>
        <p:blipFill rotWithShape="1">
          <a:blip r:embed="rId4">
            <a:extLst>
              <a:ext uri="{28A0092B-C50C-407E-A947-70E740481C1C}">
                <a14:useLocalDpi xmlns:a14="http://schemas.microsoft.com/office/drawing/2010/main" val="0"/>
              </a:ext>
            </a:extLst>
          </a:blip>
          <a:srcRect l="18873" t="37030" r="34503" b="17452"/>
          <a:stretch/>
        </p:blipFill>
        <p:spPr bwMode="auto">
          <a:xfrm>
            <a:off x="5148065" y="2931789"/>
            <a:ext cx="3024335" cy="1656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549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barn(inVertic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barn(inVertic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barn(inVertical)">
                                      <p:cBhvr>
                                        <p:cTn id="2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33</a:t>
            </a:fld>
            <a:endParaRPr/>
          </a:p>
        </p:txBody>
      </p:sp>
      <p:sp>
        <p:nvSpPr>
          <p:cNvPr id="2" name="Прямоугольник 1"/>
          <p:cNvSpPr/>
          <p:nvPr/>
        </p:nvSpPr>
        <p:spPr>
          <a:xfrm>
            <a:off x="611560" y="1265728"/>
            <a:ext cx="8064896" cy="2800767"/>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гар сиз хизматни таклиф қилсангиз, фақат охирги 2та соҳани қамраб олинг. </a:t>
            </a:r>
          </a:p>
          <a:p>
            <a:pPr marL="285750" indent="-285750" algn="just">
              <a:buFont typeface="Wingdings" panose="05000000000000000000" pitchFamily="2" charset="2"/>
              <a:buChar char="Ø"/>
            </a:pPr>
            <a:r>
              <a:rPr lang="uz-Cyrl-UZ" sz="2200" dirty="0" smtClean="0"/>
              <a:t>Вақт ўтиши билан маҳсулот, маркетинг стратегиялари ва ташкилот қандай ривожланишини кўрсатадиган жадвал тузинг.</a:t>
            </a:r>
          </a:p>
          <a:p>
            <a:pPr marL="285750" indent="-285750" algn="just">
              <a:buFont typeface="Wingdings" panose="05000000000000000000" pitchFamily="2" charset="2"/>
              <a:buChar char="Ø"/>
            </a:pPr>
            <a:r>
              <a:rPr lang="uz-Cyrl-UZ" sz="2200" dirty="0" smtClean="0"/>
              <a:t>Жадвал ривожланиш бюджетига боғланган бўлиши керак, шунинг учун харажатларни лойиҳалаш ва ишлаб чиқиш жараёнида кузатиб бориш мумкин.</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3085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34</a:t>
            </a:fld>
            <a:endParaRPr/>
          </a:p>
        </p:txBody>
      </p:sp>
      <p:sp>
        <p:nvSpPr>
          <p:cNvPr id="2" name="Прямоугольник 1"/>
          <p:cNvSpPr/>
          <p:nvPr/>
        </p:nvSpPr>
        <p:spPr>
          <a:xfrm>
            <a:off x="611560" y="1283151"/>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Бу ерда сиз бизнесингиз кундалик равишда қандай ишлашини тасвирлаб берасиз.</a:t>
            </a:r>
          </a:p>
          <a:p>
            <a:pPr algn="just"/>
            <a:endParaRPr lang="uz-Cyrl-UZ" sz="2200" dirty="0" smtClean="0"/>
          </a:p>
          <a:p>
            <a:pPr marL="285750" indent="-285750" algn="just">
              <a:buFont typeface="Wingdings" panose="05000000000000000000" pitchFamily="2" charset="2"/>
              <a:buChar char="Ø"/>
            </a:pPr>
            <a:r>
              <a:rPr lang="uz-Cyrl-UZ" sz="2200" dirty="0" smtClean="0"/>
              <a:t>Ушбу бўлимда менежмент гуруҳининг ҳар бир аъзосининг масъулияти, компаниянинг ҳар бир бўлинмасига юкланган вазифалар ва бизнесни юритиш учун капитал ва харажатлар талаблари каби логистика тушунтирилади.</a:t>
            </a:r>
          </a:p>
        </p:txBody>
      </p:sp>
      <p:sp>
        <p:nvSpPr>
          <p:cNvPr id="3" name="TextBox 2">
            <a:extLst>
              <a:ext uri="{FF2B5EF4-FFF2-40B4-BE49-F238E27FC236}">
                <a16:creationId xmlns:a16="http://schemas.microsoft.com/office/drawing/2014/main" id="{CA5A85A8-CFF2-1F46-09A1-892BAFF3C37B}"/>
              </a:ext>
            </a:extLst>
          </p:cNvPr>
          <p:cNvSpPr txBox="1"/>
          <p:nvPr/>
        </p:nvSpPr>
        <p:spPr>
          <a:xfrm>
            <a:off x="2267744" y="379782"/>
            <a:ext cx="5256584" cy="461665"/>
          </a:xfrm>
          <a:prstGeom prst="rect">
            <a:avLst/>
          </a:prstGeom>
          <a:noFill/>
        </p:spPr>
        <p:txBody>
          <a:bodyPr wrap="square">
            <a:spAutoFit/>
          </a:bodyPr>
          <a:lstStyle/>
          <a:p>
            <a:pPr algn="just"/>
            <a:r>
              <a:rPr lang="uz-Cyrl-UZ" sz="2400" b="1" dirty="0" smtClean="0">
                <a:solidFill>
                  <a:srgbClr val="C00000"/>
                </a:solidFill>
              </a:rPr>
              <a:t>Операцион ва бошқарув режаси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9671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35</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 менежерлари ва уларнинг малакасини тавсифланг ва бизнеснинг самарали ишлаши учун қандай турдаги ёрдамчи ходимлар кераклигини аниқланг.</a:t>
            </a:r>
          </a:p>
          <a:p>
            <a:pPr algn="just"/>
            <a:endParaRPr lang="uz-Cyrl-UZ" sz="2200" dirty="0" smtClean="0"/>
          </a:p>
          <a:p>
            <a:pPr marL="285750" indent="-285750" algn="just">
              <a:buFont typeface="Wingdings" panose="05000000000000000000" pitchFamily="2" charset="2"/>
              <a:buChar char="Ø"/>
            </a:pPr>
            <a:r>
              <a:rPr lang="uz-Cyrl-UZ" sz="2200" dirty="0" smtClean="0"/>
              <a:t>Янги иш ўринлари яратиш, иқтисодий ўсиш ва ишлаб чиқаришнинг атроф-муҳитга мумкин бўлган таъсири ва уларни маҳаллий қоидаларга мувофиқ қандай ҳал қилиш каби жамият учун ҳар қандай мумкин бўлган фойда ёки тузоқлар ҳам тақдим этилиши керак.</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3068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36</a:t>
            </a:fld>
            <a:endParaRPr/>
          </a:p>
        </p:txBody>
      </p:sp>
      <p:sp>
        <p:nvSpPr>
          <p:cNvPr id="2" name="Прямоугольник 1"/>
          <p:cNvSpPr/>
          <p:nvPr/>
        </p:nvSpPr>
        <p:spPr>
          <a:xfrm>
            <a:off x="611560" y="1293604"/>
            <a:ext cx="8064896" cy="332398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Молиявий ҳисобот бизнес-режанинг асосидир. У сизнинг бизнесингиз қисқа ва узоқ муддатда қанчалик фойдали бўлишини кўрсатади ва қуйидагиларни ўз ичига олади:</a:t>
            </a:r>
          </a:p>
          <a:p>
            <a:pPr marL="285750" indent="-285750" algn="just">
              <a:buFont typeface="Wingdings" panose="05000000000000000000" pitchFamily="2" charset="2"/>
              <a:buChar char="q"/>
            </a:pPr>
            <a:r>
              <a:rPr lang="uz-Cyrl-UZ" sz="2200" b="1" dirty="0" smtClean="0">
                <a:solidFill>
                  <a:srgbClr val="002060"/>
                </a:solidFill>
              </a:rPr>
              <a:t>Даромадлар </a:t>
            </a:r>
            <a:r>
              <a:rPr lang="uz-Cyrl-UZ" sz="2200" b="1" dirty="0">
                <a:solidFill>
                  <a:srgbClr val="002060"/>
                </a:solidFill>
              </a:rPr>
              <a:t>тўғрисидаги ҳисобот </a:t>
            </a:r>
            <a:r>
              <a:rPr lang="uz-Cyrl-UZ" sz="2200" dirty="0"/>
              <a:t>корхонанинг пул </a:t>
            </a:r>
            <a:r>
              <a:rPr lang="uz-Cyrl-UZ" sz="2200" dirty="0" smtClean="0"/>
              <a:t>топиш </a:t>
            </a:r>
            <a:r>
              <a:rPr lang="uz-Cyrl-UZ" sz="2200" dirty="0"/>
              <a:t>қобилиятини батафсил тавсифлайди.</a:t>
            </a:r>
          </a:p>
          <a:p>
            <a:pPr marL="539750" indent="-285750" algn="just">
              <a:buFont typeface="Courier New" panose="02070309020205020404" pitchFamily="49" charset="0"/>
              <a:buChar char="o"/>
            </a:pPr>
            <a:r>
              <a:rPr lang="uz-Cyrl-UZ" sz="2000" dirty="0"/>
              <a:t>У даромадлар, харажатлар, капитал ва маҳсулот таннархи каби моддаларни лойиҳалаштиради.</a:t>
            </a:r>
          </a:p>
          <a:p>
            <a:pPr marL="539750" indent="-285750" algn="just">
              <a:buFont typeface="Courier New" panose="02070309020205020404" pitchFamily="49" charset="0"/>
              <a:buChar char="o"/>
            </a:pPr>
            <a:r>
              <a:rPr lang="uz-Cyrl-UZ" sz="2000" dirty="0"/>
              <a:t>Сиз бизнеснинг </a:t>
            </a:r>
            <a:r>
              <a:rPr lang="uz-Cyrl-UZ" sz="2000" dirty="0" smtClean="0"/>
              <a:t>1чи </a:t>
            </a:r>
            <a:r>
              <a:rPr lang="uz-Cyrl-UZ" sz="2000" dirty="0"/>
              <a:t>йили учун ойлик даромад ҳисоботини, </a:t>
            </a:r>
            <a:r>
              <a:rPr lang="uz-Cyrl-UZ" sz="2000" dirty="0" smtClean="0"/>
              <a:t>2чи </a:t>
            </a:r>
            <a:r>
              <a:rPr lang="uz-Cyrl-UZ" sz="2000" dirty="0"/>
              <a:t>йил учун чораклик ҳисоботларни ва кейинги ҳар </a:t>
            </a:r>
            <a:r>
              <a:rPr lang="uz-Cyrl-UZ" sz="2000" dirty="0" smtClean="0"/>
              <a:t>1 </a:t>
            </a:r>
            <a:r>
              <a:rPr lang="uz-Cyrl-UZ" sz="2000" dirty="0"/>
              <a:t>йил учун йиллик </a:t>
            </a:r>
            <a:r>
              <a:rPr lang="uz-Cyrl-UZ" sz="2000" dirty="0" smtClean="0"/>
              <a:t>ҳисоботларни яратишингиз </a:t>
            </a:r>
            <a:r>
              <a:rPr lang="uz-Cyrl-UZ" sz="2000" dirty="0"/>
              <a:t>керак.</a:t>
            </a:r>
            <a:endParaRPr lang="uz-Cyrl-UZ" sz="2000" dirty="0"/>
          </a:p>
        </p:txBody>
      </p:sp>
      <p:sp>
        <p:nvSpPr>
          <p:cNvPr id="5" name="TextBox 4">
            <a:extLst>
              <a:ext uri="{FF2B5EF4-FFF2-40B4-BE49-F238E27FC236}">
                <a16:creationId xmlns:a16="http://schemas.microsoft.com/office/drawing/2014/main" id="{CA5A85A8-CFF2-1F46-09A1-892BAFF3C37B}"/>
              </a:ext>
            </a:extLst>
          </p:cNvPr>
          <p:cNvSpPr txBox="1"/>
          <p:nvPr/>
        </p:nvSpPr>
        <p:spPr>
          <a:xfrm>
            <a:off x="2915816" y="379782"/>
            <a:ext cx="3312368" cy="461665"/>
          </a:xfrm>
          <a:prstGeom prst="rect">
            <a:avLst/>
          </a:prstGeom>
          <a:noFill/>
        </p:spPr>
        <p:txBody>
          <a:bodyPr wrap="square">
            <a:spAutoFit/>
          </a:bodyPr>
          <a:lstStyle/>
          <a:p>
            <a:pPr algn="just"/>
            <a:r>
              <a:rPr lang="uz-Cyrl-UZ" sz="2400" b="1" dirty="0" smtClean="0">
                <a:solidFill>
                  <a:srgbClr val="C00000"/>
                </a:solidFill>
              </a:rPr>
              <a:t>Молиявий омиллар</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71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37</a:t>
            </a:fld>
            <a:endParaRPr/>
          </a:p>
        </p:txBody>
      </p:sp>
      <p:sp>
        <p:nvSpPr>
          <p:cNvPr id="2" name="Прямоугольник 1"/>
          <p:cNvSpPr/>
          <p:nvPr/>
        </p:nvSpPr>
        <p:spPr>
          <a:xfrm>
            <a:off x="611560" y="1275606"/>
            <a:ext cx="8064896" cy="3262432"/>
          </a:xfrm>
          <a:prstGeom prst="rect">
            <a:avLst/>
          </a:prstGeom>
        </p:spPr>
        <p:txBody>
          <a:bodyPr wrap="square">
            <a:spAutoFit/>
          </a:bodyPr>
          <a:lstStyle/>
          <a:p>
            <a:pPr marL="285750" indent="-285750" algn="just">
              <a:buFont typeface="Wingdings" panose="05000000000000000000" pitchFamily="2" charset="2"/>
              <a:buChar char="q"/>
            </a:pPr>
            <a:r>
              <a:rPr lang="uz-Cyrl-UZ" sz="2200" b="1" dirty="0" smtClean="0">
                <a:solidFill>
                  <a:srgbClr val="002060"/>
                </a:solidFill>
              </a:rPr>
              <a:t>Нақд пул оқими тўғрисидаги ҳисобот </a:t>
            </a:r>
            <a:r>
              <a:rPr lang="uz-Cyrl-UZ" sz="2200" dirty="0" smtClean="0"/>
              <a:t>бизнесга кириб-чиқувчи пул миқдорини батафсил кўрсатади - биринчи йил учун ҳар ойда ва кейинчалик ҳар чоракда.</a:t>
            </a:r>
          </a:p>
          <a:p>
            <a:pPr marL="539750" indent="-285750" algn="just">
              <a:buFont typeface="Courier New" panose="02070309020205020404" pitchFamily="49" charset="0"/>
              <a:buChar char="o"/>
            </a:pPr>
            <a:r>
              <a:rPr lang="en-US" sz="2000" dirty="0" smtClean="0"/>
              <a:t>A</a:t>
            </a:r>
            <a:r>
              <a:rPr lang="uz-Cyrl-UZ" sz="2000" dirty="0" smtClean="0"/>
              <a:t>гар сизнинг пул оқими тўғрисидаги ҳисоботингиз доимий равишда зарар кўрганингизни кўрсатса, харажатларни қоплаш учун сизга қўшимча пул керак бўлади.</a:t>
            </a:r>
          </a:p>
          <a:p>
            <a:pPr marL="539750" indent="-285750" algn="just">
              <a:buFont typeface="Courier New" panose="02070309020205020404" pitchFamily="49" charset="0"/>
              <a:buChar char="o"/>
            </a:pPr>
            <a:r>
              <a:rPr lang="en-US" sz="2000" dirty="0" smtClean="0"/>
              <a:t>A</a:t>
            </a:r>
            <a:r>
              <a:rPr lang="uz-Cyrl-UZ" sz="2000" dirty="0" smtClean="0"/>
              <a:t>ксарият корхоналар ўз бюджетларида мавсумий ўзгаришларга эга, шунинг учун агар улар ҳар ой бир хил кўринса, пул оқимлари ҳисоб-китобларини қайта кўриб чиқинг.</a:t>
            </a:r>
            <a:endParaRPr lang="uz-Cyrl-UZ" sz="20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0391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38</a:t>
            </a:fld>
            <a:endParaRPr/>
          </a:p>
        </p:txBody>
      </p:sp>
      <p:sp>
        <p:nvSpPr>
          <p:cNvPr id="2" name="Прямоугольник 1"/>
          <p:cNvSpPr/>
          <p:nvPr/>
        </p:nvSpPr>
        <p:spPr>
          <a:xfrm>
            <a:off x="611560" y="1254695"/>
            <a:ext cx="8064896" cy="2677656"/>
          </a:xfrm>
          <a:prstGeom prst="rect">
            <a:avLst/>
          </a:prstGeom>
        </p:spPr>
        <p:txBody>
          <a:bodyPr wrap="square">
            <a:spAutoFit/>
          </a:bodyPr>
          <a:lstStyle/>
          <a:p>
            <a:pPr marL="285750" indent="-285750" algn="just">
              <a:buFont typeface="Wingdings" panose="05000000000000000000" pitchFamily="2" charset="2"/>
              <a:buChar char="q"/>
            </a:pPr>
            <a:r>
              <a:rPr lang="uz-Cyrl-UZ" sz="2200" b="1" dirty="0" smtClean="0">
                <a:solidFill>
                  <a:srgbClr val="002060"/>
                </a:solidFill>
              </a:rPr>
              <a:t>Бухгалтерия баланси </a:t>
            </a:r>
            <a:r>
              <a:rPr lang="uz-Cyrl-UZ" sz="2200" dirty="0" smtClean="0"/>
              <a:t>маълум бир даврдаги активлар, мажбуриятлар ва ўз капитали нуқтаи назаридан корхонанинг молиявий кучини тасвирлайди.</a:t>
            </a:r>
          </a:p>
          <a:p>
            <a:pPr algn="just"/>
            <a:endParaRPr lang="uz-Cyrl-UZ" sz="2200" dirty="0" smtClean="0"/>
          </a:p>
          <a:p>
            <a:pPr marL="3589338" indent="-285750" algn="just">
              <a:buFont typeface="Courier New" panose="02070309020205020404" pitchFamily="49" charset="0"/>
              <a:buChar char="o"/>
            </a:pPr>
            <a:r>
              <a:rPr lang="uz-Cyrl-UZ" sz="2000" dirty="0" smtClean="0"/>
              <a:t>Сиз ўзингизнинг бизнесингиз ривожланишида профилланган ҳар бир йил учун балансни яратишингиз керак.</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descr="Balance sheet - PrepNugge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2355726"/>
            <a:ext cx="3174875" cy="2775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18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39</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Ушбу муҳим молиявий ҳужжатлардан сўнг, режанинг бошқа жойларига киритилмаган, аммо бизнесга сезиларли таъсир кўрсатадиган ҳар қандай тегишли хулоса маълумотларини киритинг.</a:t>
            </a:r>
          </a:p>
          <a:p>
            <a:pPr marL="285750" indent="-285750" algn="just">
              <a:buFont typeface="Wingdings" panose="05000000000000000000" pitchFamily="2" charset="2"/>
              <a:buChar char="Ø"/>
            </a:pPr>
            <a:r>
              <a:rPr lang="uz-Cyrl-UZ" sz="2200" dirty="0" smtClean="0"/>
              <a:t>Бу инвестициялар рентабеллиги, зарарни йўқотиш нуқтаси ёки активлар рентабеллиги каби нисбатларни ўз ичига олиши мумкин.</a:t>
            </a:r>
          </a:p>
          <a:p>
            <a:pPr marL="285750" indent="-285750" algn="just">
              <a:buFont typeface="Wingdings" panose="05000000000000000000" pitchFamily="2" charset="2"/>
              <a:buChar char="Ø"/>
            </a:pPr>
            <a:r>
              <a:rPr lang="uz-Cyrl-UZ" sz="2200" dirty="0" smtClean="0"/>
              <a:t>Сизнинг бухгалтерингиз қайси маълумотни киритиш яхшироқ эканлигини аниқлашга ёрдам беради.</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0692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40</a:t>
            </a:fld>
            <a:endParaRPr/>
          </a:p>
        </p:txBody>
      </p:sp>
      <p:sp>
        <p:nvSpPr>
          <p:cNvPr id="2" name="Прямоугольник 1"/>
          <p:cNvSpPr/>
          <p:nvPr/>
        </p:nvSpPr>
        <p:spPr>
          <a:xfrm>
            <a:off x="611560" y="1254695"/>
            <a:ext cx="8064896" cy="2462213"/>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Кўпчилик бизнес-режанинг молиявий қисмини ёзишни энг қийин деб билади. </a:t>
            </a:r>
          </a:p>
          <a:p>
            <a:pPr algn="just"/>
            <a:endParaRPr lang="uz-Cyrl-UZ" sz="2200" dirty="0"/>
          </a:p>
          <a:p>
            <a:pPr marL="285750" indent="-285750" algn="just">
              <a:buFont typeface="Wingdings" panose="05000000000000000000" pitchFamily="2" charset="2"/>
              <a:buChar char="Ø"/>
            </a:pPr>
            <a:r>
              <a:rPr lang="en-US" sz="2200" dirty="0" smtClean="0"/>
              <a:t>A</a:t>
            </a:r>
            <a:r>
              <a:rPr lang="uz-Cyrl-UZ" sz="2200" dirty="0" smtClean="0"/>
              <a:t>гар сиз ҳали бизнесингизни бошламаган бўлсангиз, даромадингиз қанча бўлишини қандай биласиз?</a:t>
            </a:r>
          </a:p>
          <a:p>
            <a:pPr algn="just"/>
            <a:endParaRPr lang="uz-Cyrl-UZ" sz="2200" dirty="0" smtClean="0"/>
          </a:p>
          <a:p>
            <a:pPr marL="285750" indent="-285750" algn="just">
              <a:buFont typeface="Wingdings" panose="05000000000000000000" pitchFamily="2" charset="2"/>
              <a:buChar char="Ø"/>
            </a:pPr>
            <a:r>
              <a:rPr lang="uz-Cyrl-UZ" sz="2200" dirty="0" smtClean="0"/>
              <a:t>Сизда бир нечта вариант бор:</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Стрелка вниз 2"/>
          <p:cNvSpPr/>
          <p:nvPr/>
        </p:nvSpPr>
        <p:spPr>
          <a:xfrm>
            <a:off x="3779912" y="3939902"/>
            <a:ext cx="1584176" cy="93610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20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barn(inVertical)">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41</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Биринчидан, бухгалтернинг ёрдамига мурожаат қилишдир. Бухгалтер сизнинг дастлабки маълумотларингизни олиши ва уни молиявий бўлимнинг барча талабларига, шу жумладан ойлик ва йиллик савдо прогнозларини қондирадиган тоифаларга ажратиши мумкин.</a:t>
            </a:r>
          </a:p>
          <a:p>
            <a:pPr marL="285750" indent="-285750" algn="just">
              <a:buFont typeface="Wingdings" panose="05000000000000000000" pitchFamily="2" charset="2"/>
              <a:buChar char="Ø"/>
            </a:pPr>
            <a:r>
              <a:rPr lang="uz-Cyrl-UZ" sz="2200" dirty="0" smtClean="0"/>
              <a:t>Иккинчидан, агар бухгалтерия ҳисоби тартиб-қоидалари билан таниш бўлсангиз, яхши электрон жадвал дастури ёрдамида буни ўзингиз қилишингиз мумкин.</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656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42</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Сиз бизнес режага кўп вақт ва куч сарфладингиз. </a:t>
            </a:r>
          </a:p>
          <a:p>
            <a:pPr algn="just"/>
            <a:r>
              <a:rPr lang="uz-Cyrl-UZ" sz="2200" dirty="0"/>
              <a:t> </a:t>
            </a:r>
            <a:r>
              <a:rPr lang="uz-Cyrl-UZ" sz="2200" dirty="0" smtClean="0"/>
              <a:t>   Хўш, у тугагач нима бўлади?</a:t>
            </a:r>
          </a:p>
          <a:p>
            <a:pPr algn="just"/>
            <a:endParaRPr lang="uz-Cyrl-UZ" sz="2200" dirty="0" smtClean="0"/>
          </a:p>
          <a:p>
            <a:pPr marL="285750" indent="-285750" algn="just">
              <a:buFont typeface="Wingdings" panose="05000000000000000000" pitchFamily="2" charset="2"/>
              <a:buChar char="Ø"/>
            </a:pPr>
            <a:r>
              <a:rPr lang="uz-Cyrl-UZ" sz="2200" dirty="0" smtClean="0"/>
              <a:t>Яхши бизнес-режа чанг тўпламаслиги керак. Уни тирик ҳужжат деб ҳисобланг ва унга тез-тез мурожаат қилинг.</a:t>
            </a:r>
          </a:p>
          <a:p>
            <a:pPr algn="just"/>
            <a:endParaRPr lang="uz-Cyrl-UZ" sz="2200" dirty="0" smtClean="0"/>
          </a:p>
          <a:p>
            <a:pPr marL="285750" indent="-285750" algn="just">
              <a:buFont typeface="Wingdings" panose="05000000000000000000" pitchFamily="2" charset="2"/>
              <a:buChar char="Ø"/>
            </a:pPr>
            <a:r>
              <a:rPr lang="uz-Cyrl-UZ" sz="2200" dirty="0" smtClean="0"/>
              <a:t>Яхши ёзилган режа сизнинг бизнесингиздаги фаолият ва масъулиятни белгилашга, шунингдек мақсадларингизни аниқлашга ва уларга эришишга ёрдам беради.</a:t>
            </a:r>
          </a:p>
        </p:txBody>
      </p:sp>
      <p:sp>
        <p:nvSpPr>
          <p:cNvPr id="3" name="TextBox 2">
            <a:extLst>
              <a:ext uri="{FF2B5EF4-FFF2-40B4-BE49-F238E27FC236}">
                <a16:creationId xmlns:a16="http://schemas.microsoft.com/office/drawing/2014/main" id="{5A8C22FE-E8ED-6971-5A0C-E82A3F72A0E9}"/>
              </a:ext>
            </a:extLst>
          </p:cNvPr>
          <p:cNvSpPr txBox="1"/>
          <p:nvPr/>
        </p:nvSpPr>
        <p:spPr>
          <a:xfrm>
            <a:off x="3419872" y="379782"/>
            <a:ext cx="2448272" cy="461665"/>
          </a:xfrm>
          <a:prstGeom prst="rect">
            <a:avLst/>
          </a:prstGeom>
          <a:noFill/>
        </p:spPr>
        <p:txBody>
          <a:bodyPr wrap="square">
            <a:spAutoFit/>
          </a:bodyPr>
          <a:lstStyle/>
          <a:p>
            <a:pPr algn="just"/>
            <a:r>
              <a:rPr lang="uz-Cyrl-UZ" sz="2400" b="1" dirty="0" smtClean="0">
                <a:solidFill>
                  <a:srgbClr val="C00000"/>
                </a:solidFill>
              </a:rPr>
              <a:t>Тирик ҳужжат</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9055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 calcmode="lin" valueType="num">
                                      <p:cBhvr additive="base">
                                        <p:cTn id="2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43</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Бизнес-режангиз сизга яхши хизмат қилишини таъминлаш учун ҳар йили ўз бизнес режангизни янгилаб туришни одат қилинг.</a:t>
            </a:r>
          </a:p>
          <a:p>
            <a:pPr algn="just"/>
            <a:endParaRPr lang="uz-Cyrl-UZ" sz="2200" dirty="0" smtClean="0"/>
          </a:p>
          <a:p>
            <a:pPr marL="3135313" indent="-285750" algn="just">
              <a:buFont typeface="Wingdings" panose="05000000000000000000" pitchFamily="2" charset="2"/>
              <a:buChar char="Ø"/>
            </a:pPr>
            <a:r>
              <a:rPr lang="en-US" sz="2200" dirty="0" smtClean="0"/>
              <a:t>A</a:t>
            </a:r>
            <a:r>
              <a:rPr lang="uz-Cyrl-UZ" sz="2200" dirty="0" smtClean="0"/>
              <a:t>гар керак бўлса, молиявий кўрсаткичларни кўриб чиқиш ва янгилаш учун бухгалтер ёки молиявий маслаҳатчи билан учрашинг.</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descr="Revise Images – Browse 62,978 Stock Photos, Vectors, and Video | Adobe Stock"/>
          <p:cNvPicPr>
            <a:picLocks noChangeAspect="1" noChangeArrowheads="1"/>
          </p:cNvPicPr>
          <p:nvPr/>
        </p:nvPicPr>
        <p:blipFill rotWithShape="1">
          <a:blip r:embed="rId4">
            <a:extLst>
              <a:ext uri="{28A0092B-C50C-407E-A947-70E740481C1C}">
                <a14:useLocalDpi xmlns:a14="http://schemas.microsoft.com/office/drawing/2010/main" val="0"/>
              </a:ext>
            </a:extLst>
          </a:blip>
          <a:srcRect l="17849" t="15911" r="19153" b="10590"/>
          <a:stretch/>
        </p:blipFill>
        <p:spPr bwMode="auto">
          <a:xfrm>
            <a:off x="0" y="2403140"/>
            <a:ext cx="3131840" cy="27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70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44</a:t>
            </a:fld>
            <a:endParaRPr/>
          </a:p>
        </p:txBody>
      </p:sp>
      <p:sp>
        <p:nvSpPr>
          <p:cNvPr id="2" name="Прямоугольник 1"/>
          <p:cNvSpPr/>
          <p:nvPr/>
        </p:nvSpPr>
        <p:spPr>
          <a:xfrm>
            <a:off x="611560" y="1293604"/>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Бизнес-режани ҳар йили кўриб чиқишни амалиётга айлантиринг. Бу сизга ҳар қандай муаммолар жуда катта бўлиб кетишидан олдин уларни қўлга олиш имконини беради.</a:t>
            </a:r>
          </a:p>
          <a:p>
            <a:pPr algn="just"/>
            <a:endParaRPr lang="uz-Cyrl-UZ" sz="2200" dirty="0" smtClean="0"/>
          </a:p>
          <a:p>
            <a:pPr marL="285750" indent="-285750" algn="just">
              <a:buFont typeface="Wingdings" panose="05000000000000000000" pitchFamily="2" charset="2"/>
              <a:buChar char="Ø"/>
            </a:pPr>
            <a:r>
              <a:rPr lang="uz-Cyrl-UZ" sz="2200" dirty="0" smtClean="0"/>
              <a:t>Яхши бизнес-режа ўзингизга ва бошқаларга ўз бизнесингизни тушунганингизни ва унинг ривожланиши ва гуллаб-яшнаши учун нима талаб қилинишини билишингизни исботлашни англатади.</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653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45</a:t>
            </a:fld>
            <a:endParaRPr/>
          </a:p>
        </p:txBody>
      </p:sp>
      <p:sp>
        <p:nvSpPr>
          <p:cNvPr id="2" name="Прямоугольник 1"/>
          <p:cNvSpPr/>
          <p:nvPr/>
        </p:nvSpPr>
        <p:spPr>
          <a:xfrm>
            <a:off x="611560" y="1254695"/>
            <a:ext cx="8064896" cy="2462213"/>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Бизнес-режанинг асосий мақсадларидан бири бу бизнесни молиялаштиришга ёрдам бериш. </a:t>
            </a:r>
          </a:p>
          <a:p>
            <a:pPr marL="285750" indent="-285750" algn="just">
              <a:buFont typeface="Wingdings" panose="05000000000000000000" pitchFamily="2" charset="2"/>
              <a:buChar char="Ø"/>
            </a:pPr>
            <a:r>
              <a:rPr lang="uz-Cyrl-UZ" sz="2200" dirty="0" smtClean="0"/>
              <a:t>Режани ёзаётганда, бу молиялаштириш манбалари ким бўлиши мумкинлигини ёдда тутиш муҳимдир. </a:t>
            </a:r>
          </a:p>
          <a:p>
            <a:pPr marL="285750" indent="-285750" algn="just">
              <a:buFont typeface="Wingdings" panose="05000000000000000000" pitchFamily="2" charset="2"/>
              <a:buChar char="Ø"/>
            </a:pPr>
            <a:r>
              <a:rPr lang="uz-Cyrl-UZ" sz="2200" dirty="0" smtClean="0"/>
              <a:t>Режангиз тўғри таассурот қолдиришига қандай ишонч ҳосил қилишингиз мумкин? </a:t>
            </a:r>
          </a:p>
          <a:p>
            <a:pPr marL="285750" indent="-285750" algn="just">
              <a:buFont typeface="Wingdings" panose="05000000000000000000" pitchFamily="2" charset="2"/>
              <a:buChar char="Ø"/>
            </a:pPr>
            <a:r>
              <a:rPr lang="uz-Cyrl-UZ" sz="2200" dirty="0" smtClean="0"/>
              <a:t>3 та муҳим маслаҳат :</a:t>
            </a:r>
          </a:p>
        </p:txBody>
      </p:sp>
      <p:sp>
        <p:nvSpPr>
          <p:cNvPr id="3" name="TextBox 2">
            <a:extLst>
              <a:ext uri="{FF2B5EF4-FFF2-40B4-BE49-F238E27FC236}">
                <a16:creationId xmlns:a16="http://schemas.microsoft.com/office/drawing/2014/main" id="{F154311B-A6DA-8E17-58ED-5145A0961F8A}"/>
              </a:ext>
            </a:extLst>
          </p:cNvPr>
          <p:cNvSpPr txBox="1"/>
          <p:nvPr/>
        </p:nvSpPr>
        <p:spPr>
          <a:xfrm>
            <a:off x="2627784" y="237877"/>
            <a:ext cx="2952328" cy="461665"/>
          </a:xfrm>
          <a:prstGeom prst="rect">
            <a:avLst/>
          </a:prstGeom>
          <a:noFill/>
        </p:spPr>
        <p:txBody>
          <a:bodyPr wrap="square">
            <a:spAutoFit/>
          </a:bodyPr>
          <a:lstStyle/>
          <a:p>
            <a:pPr algn="just"/>
            <a:r>
              <a:rPr lang="uz-Cyrl-UZ" sz="2400" b="1" dirty="0" smtClean="0">
                <a:solidFill>
                  <a:srgbClr val="C00000"/>
                </a:solidFill>
              </a:rPr>
              <a:t>Молиялаштириш</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Стрелка вниз 6"/>
          <p:cNvSpPr/>
          <p:nvPr/>
        </p:nvSpPr>
        <p:spPr>
          <a:xfrm>
            <a:off x="3779912" y="3939902"/>
            <a:ext cx="1584176" cy="93610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5905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46</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457200" indent="-457200" algn="just">
              <a:buClr>
                <a:srgbClr val="002060"/>
              </a:buClr>
              <a:buFont typeface="+mj-lt"/>
              <a:buAutoNum type="arabicPeriod"/>
            </a:pPr>
            <a:r>
              <a:rPr lang="uz-Cyrl-UZ" sz="2200" b="1" dirty="0" smtClean="0">
                <a:solidFill>
                  <a:srgbClr val="002060"/>
                </a:solidFill>
              </a:rPr>
              <a:t>Шовқиндан сақланинг.</a:t>
            </a:r>
          </a:p>
          <a:p>
            <a:pPr marL="536575" indent="-342900" algn="just">
              <a:buFont typeface="Courier New" panose="02070309020205020404" pitchFamily="49" charset="0"/>
              <a:buChar char="o"/>
            </a:pPr>
            <a:r>
              <a:rPr lang="uz-Cyrl-UZ" sz="2200" dirty="0" smtClean="0"/>
              <a:t>Кўпгина тадбиркорлар ўзларининг ҳис-туйғуларига таянишга мойил бўлишса-да, молиявий турлар бу аниқ мантиқий кетма-кетликдир.</a:t>
            </a:r>
          </a:p>
          <a:p>
            <a:pPr marL="536575" indent="-342900" algn="just">
              <a:buFont typeface="Courier New" panose="02070309020205020404" pitchFamily="49" charset="0"/>
              <a:buChar char="o"/>
            </a:pPr>
            <a:r>
              <a:rPr lang="en-US" sz="2200" dirty="0" smtClean="0"/>
              <a:t>A</a:t>
            </a:r>
            <a:r>
              <a:rPr lang="uz-Cyrl-UZ" sz="2200" dirty="0" smtClean="0"/>
              <a:t>гар бизнес-режа ғоянни ҳаддан ташқари мақтаса, у ташқаридагиларни совутиб қўйиши мумкин.</a:t>
            </a:r>
          </a:p>
          <a:p>
            <a:pPr marL="536575" indent="-342900" algn="just">
              <a:buFont typeface="Courier New" panose="02070309020205020404" pitchFamily="49" charset="0"/>
              <a:buChar char="o"/>
            </a:pPr>
            <a:r>
              <a:rPr lang="uz-Cyrl-UZ" sz="2200" dirty="0" smtClean="0"/>
              <a:t>Асоссиз ваъдалар ёки хулосалар молиявий манбаларга сизнинг тажрибасиз, содда ва бепарво эканлигингизни билдиради.</a:t>
            </a:r>
            <a:endParaRPr lang="uz-Cyrl-UZ"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2112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47</a:t>
            </a:fld>
            <a:endParaRPr/>
          </a:p>
        </p:txBody>
      </p:sp>
      <p:sp>
        <p:nvSpPr>
          <p:cNvPr id="2" name="Прямоугольник 1"/>
          <p:cNvSpPr/>
          <p:nvPr/>
        </p:nvSpPr>
        <p:spPr>
          <a:xfrm>
            <a:off x="611560" y="966083"/>
            <a:ext cx="8064896" cy="3477875"/>
          </a:xfrm>
          <a:prstGeom prst="rect">
            <a:avLst/>
          </a:prstGeom>
        </p:spPr>
        <p:txBody>
          <a:bodyPr wrap="square">
            <a:spAutoFit/>
          </a:bodyPr>
          <a:lstStyle/>
          <a:p>
            <a:pPr marL="457200" indent="-457200" algn="just">
              <a:buClr>
                <a:srgbClr val="002060"/>
              </a:buClr>
              <a:buFont typeface="+mj-lt"/>
              <a:buAutoNum type="arabicPeriod" startAt="2"/>
            </a:pPr>
            <a:r>
              <a:rPr lang="uz-Cyrl-UZ" sz="2200" b="1" dirty="0" smtClean="0">
                <a:solidFill>
                  <a:srgbClr val="002060"/>
                </a:solidFill>
              </a:rPr>
              <a:t>Умумий хулосани жилоланг.</a:t>
            </a:r>
          </a:p>
          <a:p>
            <a:pPr marL="536575" indent="-342900" algn="just">
              <a:buFont typeface="Courier New" panose="02070309020205020404" pitchFamily="49" charset="0"/>
              <a:buChar char="o"/>
            </a:pPr>
            <a:r>
              <a:rPr lang="uz-Cyrl-UZ" sz="2200" dirty="0"/>
              <a:t>Потенциал инвесторлар жуда кўп бизнес-режаларни олишади, уларнинг ҳар бирини баҳолаш учун фақатгина бир неча дақиқа вақт сарфлашади.</a:t>
            </a:r>
          </a:p>
          <a:p>
            <a:pPr marL="536575" indent="-342900" algn="just">
              <a:buFont typeface="Courier New" panose="02070309020205020404" pitchFamily="49" charset="0"/>
              <a:buChar char="o"/>
            </a:pPr>
            <a:r>
              <a:rPr lang="en-US" sz="2200" dirty="0"/>
              <a:t>A</a:t>
            </a:r>
            <a:r>
              <a:rPr lang="uz-Cyrl-UZ" sz="2200" dirty="0"/>
              <a:t>гар бир қарашда сизнинг таклифингиз зерикарли, нотўғри ёзилган ёки чалкаш кўринса, инвесторлар ўйламасдан уни четга суриб қўйишади.</a:t>
            </a:r>
          </a:p>
          <a:p>
            <a:pPr marL="536575" indent="-342900" algn="just">
              <a:buFont typeface="Courier New" panose="02070309020205020404" pitchFamily="49" charset="0"/>
              <a:buChar char="o"/>
            </a:pPr>
            <a:r>
              <a:rPr lang="uz-Cyrl-UZ" sz="2200" dirty="0"/>
              <a:t>Бошқача қилиб айтадиган бўлсак, агар сизнинг хулосангиз уларни қизиқтирмаса, сиз иккинчи имкониятга эга бўлмайсиз.</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918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48</a:t>
            </a:fld>
            <a:endParaRPr/>
          </a:p>
        </p:txBody>
      </p:sp>
      <p:sp>
        <p:nvSpPr>
          <p:cNvPr id="2" name="Прямоугольник 1"/>
          <p:cNvSpPr/>
          <p:nvPr/>
        </p:nvSpPr>
        <p:spPr>
          <a:xfrm>
            <a:off x="611560" y="1030540"/>
            <a:ext cx="8064896" cy="2462213"/>
          </a:xfrm>
          <a:prstGeom prst="rect">
            <a:avLst/>
          </a:prstGeom>
        </p:spPr>
        <p:txBody>
          <a:bodyPr wrap="square">
            <a:spAutoFit/>
          </a:bodyPr>
          <a:lstStyle/>
          <a:p>
            <a:pPr marL="457200" indent="-457200" algn="just">
              <a:buClr>
                <a:srgbClr val="002060"/>
              </a:buClr>
              <a:buFont typeface="+mj-lt"/>
              <a:buAutoNum type="arabicPeriod" startAt="3"/>
            </a:pPr>
            <a:r>
              <a:rPr lang="uz-Cyrl-UZ" sz="2200" b="1" dirty="0" smtClean="0">
                <a:solidFill>
                  <a:srgbClr val="002060"/>
                </a:solidFill>
              </a:rPr>
              <a:t>Режани тўлиқлигини таъминланг.</a:t>
            </a:r>
          </a:p>
          <a:p>
            <a:pPr marL="536575" indent="-342900" algn="just">
              <a:buFont typeface="Courier New" panose="02070309020205020404" pitchFamily="49" charset="0"/>
              <a:buChar char="o"/>
            </a:pPr>
            <a:r>
              <a:rPr lang="uz-Cyrl-UZ" sz="2200" dirty="0" smtClean="0"/>
              <a:t>Баъзилар молиялаштиришга шошилишади, инвесторни қизиқтириб, унга кейинчалик кўпроқ маълумот беришга ваъда бериб, ихчам ёки дастлабки бизнес-режани тақдим этадилар. </a:t>
            </a:r>
          </a:p>
          <a:p>
            <a:pPr marL="536575" indent="-342900" algn="just">
              <a:buFont typeface="Courier New" panose="02070309020205020404" pitchFamily="49" charset="0"/>
              <a:buChar char="o"/>
            </a:pPr>
            <a:r>
              <a:rPr lang="uz-Cyrl-UZ" sz="2200" dirty="0" smtClean="0"/>
              <a:t>Ушбу ёндашув одатда иккита сабабга кўра тескари таъсир кўрсатади:</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Стрелка вниз 5"/>
          <p:cNvSpPr/>
          <p:nvPr/>
        </p:nvSpPr>
        <p:spPr>
          <a:xfrm>
            <a:off x="3779912" y="3939902"/>
            <a:ext cx="1584176" cy="93610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192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49</a:t>
            </a:fld>
            <a:endParaRPr/>
          </a:p>
        </p:txBody>
      </p:sp>
      <p:sp>
        <p:nvSpPr>
          <p:cNvPr id="2" name="Прямоугольник 1"/>
          <p:cNvSpPr/>
          <p:nvPr/>
        </p:nvSpPr>
        <p:spPr>
          <a:xfrm>
            <a:off x="611560" y="1333673"/>
            <a:ext cx="8064896" cy="2462213"/>
          </a:xfrm>
          <a:prstGeom prst="rect">
            <a:avLst/>
          </a:prstGeom>
        </p:spPr>
        <p:txBody>
          <a:bodyPr wrap="square">
            <a:spAutoFit/>
          </a:bodyPr>
          <a:lstStyle/>
          <a:p>
            <a:pPr marL="536575" indent="-342900" algn="just">
              <a:buFont typeface="Courier New" panose="02070309020205020404" pitchFamily="49" charset="0"/>
              <a:buChar char="o"/>
            </a:pPr>
            <a:r>
              <a:rPr lang="uz-Cyrl-UZ" sz="2200" dirty="0" smtClean="0"/>
              <a:t>Биринчидан, агар сиз олдиндан маълумот бермасангиз, инвесторлар маълумот ҳали мавжуд эмас ва сиз фақатгина вақтни чўзаяпсиз деб ўйлашади.</a:t>
            </a:r>
          </a:p>
          <a:p>
            <a:pPr marL="193675" algn="just"/>
            <a:endParaRPr lang="uz-Cyrl-UZ" sz="2200" dirty="0" smtClean="0"/>
          </a:p>
          <a:p>
            <a:pPr marL="536575" indent="-342900" algn="just">
              <a:buFont typeface="Courier New" panose="02070309020205020404" pitchFamily="49" charset="0"/>
              <a:buChar char="o"/>
            </a:pPr>
            <a:r>
              <a:rPr lang="uz-Cyrl-UZ" sz="2200" dirty="0" smtClean="0"/>
              <a:t>Иккинчидан, инвесторлар сизнинг дастлабки режангиз билан қизиқса ҳам, қолган маълумотларни тўплаш учун вақт ўтиши билан уларнинг қизиқиши совиши мумкин.</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38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50</a:t>
            </a:fld>
            <a:endParaRPr/>
          </a:p>
        </p:txBody>
      </p:sp>
      <p:sp>
        <p:nvSpPr>
          <p:cNvPr id="2" name="Прямоугольник 1"/>
          <p:cNvSpPr/>
          <p:nvPr/>
        </p:nvSpPr>
        <p:spPr>
          <a:xfrm>
            <a:off x="611560" y="1282571"/>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Бизнес-режани тақдим этаётганда, сиз заиф позициядан бошлайсиз.</a:t>
            </a:r>
          </a:p>
          <a:p>
            <a:pPr marL="285750" indent="-285750" algn="just">
              <a:buFont typeface="Wingdings" panose="05000000000000000000" pitchFamily="2" charset="2"/>
              <a:buChar char="Ø"/>
            </a:pPr>
            <a:r>
              <a:rPr lang="uz-Cyrl-UZ" sz="2200" dirty="0" smtClean="0"/>
              <a:t>Агар потенциал инвестор режада бирон камчиликни топса, у янада каттароқ музокара устунлигига эга бўлади.</a:t>
            </a:r>
          </a:p>
          <a:p>
            <a:pPr marL="285750" indent="-285750" algn="just">
              <a:buFont typeface="Wingdings" panose="05000000000000000000" pitchFamily="2" charset="2"/>
              <a:buChar char="Ø"/>
            </a:pPr>
            <a:r>
              <a:rPr lang="uz-Cyrl-UZ" sz="2200" dirty="0" smtClean="0"/>
              <a:t>Яхши ёзилган ва тўлиқ режа сизга кўпроқ музокаралар олиб бориш имкониятини беради ва ўзингизнинг шартларингиз бўйича молиялаштириш имкониятингизни оширади.</a:t>
            </a:r>
            <a:endParaRPr lang="uz-Cyrl-UZ" sz="2200" dirty="0"/>
          </a:p>
        </p:txBody>
      </p:sp>
      <p:sp>
        <p:nvSpPr>
          <p:cNvPr id="3" name="TextBox 2">
            <a:extLst>
              <a:ext uri="{FF2B5EF4-FFF2-40B4-BE49-F238E27FC236}">
                <a16:creationId xmlns:a16="http://schemas.microsoft.com/office/drawing/2014/main" id="{F154311B-A6DA-8E17-58ED-5145A0961F8A}"/>
              </a:ext>
            </a:extLst>
          </p:cNvPr>
          <p:cNvSpPr txBox="1"/>
          <p:nvPr/>
        </p:nvSpPr>
        <p:spPr>
          <a:xfrm>
            <a:off x="3491880" y="379782"/>
            <a:ext cx="2016224" cy="461665"/>
          </a:xfrm>
          <a:prstGeom prst="rect">
            <a:avLst/>
          </a:prstGeom>
          <a:noFill/>
        </p:spPr>
        <p:txBody>
          <a:bodyPr wrap="square">
            <a:spAutoFit/>
          </a:bodyPr>
          <a:lstStyle/>
          <a:p>
            <a:pPr algn="just"/>
            <a:r>
              <a:rPr lang="uz-Cyrl-UZ" sz="2400" b="1" dirty="0" smtClean="0">
                <a:solidFill>
                  <a:srgbClr val="C00000"/>
                </a:solidFill>
              </a:rPr>
              <a:t>Ёдда тутинг</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8" name="Picture 8" descr="Double Exclamation Mark Emoj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2418" y="39307"/>
            <a:ext cx="1214388" cy="121438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Double Exclamation Mark Emoj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4455" y="8650"/>
            <a:ext cx="1214388" cy="1214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67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51</a:t>
            </a:fld>
            <a:endParaRPr/>
          </a:p>
        </p:txBody>
      </p:sp>
      <p:sp>
        <p:nvSpPr>
          <p:cNvPr id="2" name="Прямоугольник 1"/>
          <p:cNvSpPr/>
          <p:nvPr/>
        </p:nvSpPr>
        <p:spPr>
          <a:xfrm>
            <a:off x="251520" y="730314"/>
            <a:ext cx="8712968" cy="4093428"/>
          </a:xfrm>
          <a:prstGeom prst="rect">
            <a:avLst/>
          </a:prstGeom>
        </p:spPr>
        <p:txBody>
          <a:bodyPr wrap="square">
            <a:spAutoFit/>
          </a:bodyPr>
          <a:lstStyle/>
          <a:p>
            <a:pPr marL="228600" lvl="0" indent="-228600">
              <a:buFont typeface="+mj-lt"/>
              <a:buAutoNum type="arabicPeriod"/>
            </a:pPr>
            <a:r>
              <a:rPr lang="en-US" sz="1000" dirty="0">
                <a:solidFill>
                  <a:schemeClr val="tx1"/>
                </a:solidFill>
              </a:rPr>
              <a:t>Basics of business: textbook and workshop for academic undergraduate students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 </a:t>
            </a:r>
            <a:r>
              <a:rPr lang="en-US" sz="1000" dirty="0" err="1">
                <a:solidFill>
                  <a:schemeClr val="tx1"/>
                </a:solidFill>
              </a:rPr>
              <a:t>Yurayt</a:t>
            </a:r>
            <a:r>
              <a:rPr lang="en-US" sz="1000" dirty="0">
                <a:solidFill>
                  <a:schemeClr val="tx1"/>
                </a:solidFill>
              </a:rPr>
              <a:t> Publishing House, 2021. — 330 p. </a:t>
            </a:r>
          </a:p>
          <a:p>
            <a:pPr marL="228600" lvl="0" indent="-228600">
              <a:buFont typeface="+mj-lt"/>
              <a:buAutoNum type="arabicPeriod"/>
            </a:pPr>
            <a:r>
              <a:rPr lang="en-US" sz="1000" dirty="0">
                <a:solidFill>
                  <a:schemeClr val="tx1"/>
                </a:solidFill>
              </a:rPr>
              <a:t>Business Basics: Textbook / E.A. </a:t>
            </a:r>
            <a:r>
              <a:rPr lang="en-US" sz="1000" dirty="0" err="1">
                <a:solidFill>
                  <a:schemeClr val="tx1"/>
                </a:solidFill>
              </a:rPr>
              <a:t>Arustamov</a:t>
            </a:r>
            <a:r>
              <a:rPr lang="en-US" sz="1000" dirty="0">
                <a:solidFill>
                  <a:schemeClr val="tx1"/>
                </a:solidFill>
              </a:rPr>
              <a:t>. - M.: </a:t>
            </a:r>
            <a:r>
              <a:rPr lang="en-US" sz="1000" dirty="0" err="1">
                <a:solidFill>
                  <a:schemeClr val="tx1"/>
                </a:solidFill>
              </a:rPr>
              <a:t>Dashkov</a:t>
            </a:r>
            <a:r>
              <a:rPr lang="en-US" sz="1000" dirty="0">
                <a:solidFill>
                  <a:schemeClr val="tx1"/>
                </a:solidFill>
              </a:rPr>
              <a:t> and K, 2020. - 232 p. </a:t>
            </a:r>
          </a:p>
          <a:p>
            <a:pPr marL="228600" lvl="0" indent="-228600">
              <a:buFont typeface="+mj-lt"/>
              <a:buAutoNum type="arabicPeriod"/>
            </a:pPr>
            <a:r>
              <a:rPr lang="en-US" sz="1000" dirty="0">
                <a:solidFill>
                  <a:schemeClr val="tx1"/>
                </a:solidFill>
              </a:rPr>
              <a:t>Bygrave, W.D. and </a:t>
            </a:r>
            <a:r>
              <a:rPr lang="en-US" sz="1000" dirty="0" err="1">
                <a:solidFill>
                  <a:schemeClr val="tx1"/>
                </a:solidFill>
              </a:rPr>
              <a:t>Zacharakis</a:t>
            </a:r>
            <a:r>
              <a:rPr lang="en-US" sz="1000" dirty="0">
                <a:solidFill>
                  <a:schemeClr val="tx1"/>
                </a:solidFill>
              </a:rPr>
              <a:t>, A. (2014) </a:t>
            </a:r>
            <a:r>
              <a:rPr lang="en-US" sz="1000" i="1" dirty="0">
                <a:solidFill>
                  <a:schemeClr val="tx1"/>
                </a:solidFill>
              </a:rPr>
              <a:t>Entrepreneurship</a:t>
            </a:r>
            <a:r>
              <a:rPr lang="en-US" sz="1000" dirty="0">
                <a:solidFill>
                  <a:schemeClr val="tx1"/>
                </a:solidFill>
              </a:rPr>
              <a:t>. Third edition. Hoboken, New Jersey: John Wiley &amp; Sons, Inc.</a:t>
            </a:r>
          </a:p>
          <a:p>
            <a:pPr marL="228600" lvl="0" indent="-228600">
              <a:buFont typeface="+mj-lt"/>
              <a:buAutoNum type="arabicPeriod"/>
            </a:pPr>
            <a:r>
              <a:rPr lang="en-US" sz="1000" dirty="0">
                <a:solidFill>
                  <a:schemeClr val="tx1"/>
                </a:solidFill>
              </a:rPr>
              <a:t>Entrepreneurial activity: a textbook for secondary vocational education / E. E. Kuzmina. - 3rd ed., revised. and additional - </a:t>
            </a:r>
            <a:r>
              <a:rPr lang="en-US" sz="1000" dirty="0" err="1">
                <a:solidFill>
                  <a:schemeClr val="tx1"/>
                </a:solidFill>
              </a:rPr>
              <a:t>Yurayt</a:t>
            </a:r>
            <a:r>
              <a:rPr lang="en-US" sz="1000" dirty="0">
                <a:solidFill>
                  <a:schemeClr val="tx1"/>
                </a:solidFill>
              </a:rPr>
              <a:t> Publishing House, 2020. — 417 p. </a:t>
            </a:r>
          </a:p>
          <a:p>
            <a:pPr marL="228600" lvl="0" indent="-228600">
              <a:buFont typeface="+mj-lt"/>
              <a:buAutoNum type="arabicPeriod"/>
            </a:pPr>
            <a:r>
              <a:rPr lang="en-US" sz="1000" dirty="0">
                <a:solidFill>
                  <a:schemeClr val="tx1"/>
                </a:solidFill>
              </a:rPr>
              <a:t>Fundamentals of business (entrepreneurship): Textbook / </a:t>
            </a:r>
            <a:r>
              <a:rPr lang="en-US" sz="1000" dirty="0" err="1">
                <a:solidFill>
                  <a:schemeClr val="tx1"/>
                </a:solidFill>
              </a:rPr>
              <a:t>N.Yu</a:t>
            </a:r>
            <a:r>
              <a:rPr lang="en-US" sz="1000" dirty="0">
                <a:solidFill>
                  <a:schemeClr val="tx1"/>
                </a:solidFill>
              </a:rPr>
              <a:t>. </a:t>
            </a:r>
            <a:r>
              <a:rPr lang="en-US" sz="1000" dirty="0" err="1">
                <a:solidFill>
                  <a:schemeClr val="tx1"/>
                </a:solidFill>
              </a:rPr>
              <a:t>Kruglov</a:t>
            </a:r>
            <a:r>
              <a:rPr lang="en-US" sz="1000" dirty="0">
                <a:solidFill>
                  <a:schemeClr val="tx1"/>
                </a:solidFill>
              </a:rPr>
              <a:t>. - M.: </a:t>
            </a:r>
            <a:r>
              <a:rPr lang="en-US" sz="1000" dirty="0" err="1">
                <a:solidFill>
                  <a:schemeClr val="tx1"/>
                </a:solidFill>
              </a:rPr>
              <a:t>KnoRus</a:t>
            </a:r>
            <a:r>
              <a:rPr lang="en-US" sz="1000" dirty="0">
                <a:solidFill>
                  <a:schemeClr val="tx1"/>
                </a:solidFill>
              </a:rPr>
              <a:t>, 2021. - 440 c. </a:t>
            </a:r>
          </a:p>
          <a:p>
            <a:pPr marL="228600" lvl="0" indent="-228600">
              <a:buFont typeface="+mj-lt"/>
              <a:buAutoNum type="arabicPeriod"/>
            </a:pPr>
            <a:r>
              <a:rPr lang="en-US" sz="1000" dirty="0">
                <a:solidFill>
                  <a:schemeClr val="tx1"/>
                </a:solidFill>
              </a:rPr>
              <a:t>Fundamentals of business informatics: textbook and workshop for undergraduate and graduate students / E.P. </a:t>
            </a:r>
            <a:r>
              <a:rPr lang="en-US" sz="1000" dirty="0" err="1">
                <a:solidFill>
                  <a:schemeClr val="tx1"/>
                </a:solidFill>
              </a:rPr>
              <a:t>Zaramenskikh</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407 p. </a:t>
            </a:r>
          </a:p>
          <a:p>
            <a:pPr marL="228600" lvl="0" indent="-228600">
              <a:buFont typeface="+mj-lt"/>
              <a:buAutoNum type="arabicPeriod"/>
            </a:pPr>
            <a:r>
              <a:rPr lang="en-US" sz="1000" dirty="0">
                <a:solidFill>
                  <a:schemeClr val="tx1"/>
                </a:solidFill>
              </a:rPr>
              <a:t>Fundamentals of entrepreneurial activity: a textbook and workshop for academic undergraduate students / E.F. </a:t>
            </a:r>
            <a:r>
              <a:rPr lang="en-US" sz="1000" dirty="0" err="1">
                <a:solidFill>
                  <a:schemeClr val="tx1"/>
                </a:solidFill>
              </a:rPr>
              <a:t>Cheberko</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219 p. </a:t>
            </a:r>
          </a:p>
          <a:p>
            <a:pPr marL="228600" lvl="0" indent="-228600">
              <a:buFont typeface="+mj-lt"/>
              <a:buAutoNum type="arabicPeriod"/>
            </a:pPr>
            <a:r>
              <a:rPr lang="en-US" sz="1000" dirty="0">
                <a:solidFill>
                  <a:schemeClr val="tx1"/>
                </a:solidFill>
              </a:rPr>
              <a:t>Fundamentals of social entrepreneurship: a textbook for universities / E. M. Bely [and others]; edited by E. M. Bely. -  </a:t>
            </a:r>
            <a:r>
              <a:rPr lang="en-US" sz="1000" dirty="0" err="1">
                <a:solidFill>
                  <a:schemeClr val="tx1"/>
                </a:solidFill>
              </a:rPr>
              <a:t>Yurayt</a:t>
            </a:r>
            <a:r>
              <a:rPr lang="en-US" sz="1000" dirty="0">
                <a:solidFill>
                  <a:schemeClr val="tx1"/>
                </a:solidFill>
              </a:rPr>
              <a:t> Publishing House, 2022. — 178 p. </a:t>
            </a:r>
          </a:p>
          <a:p>
            <a:pPr marL="228600" lvl="0" indent="-228600">
              <a:buFont typeface="+mj-lt"/>
              <a:buAutoNum type="arabicPeriod"/>
            </a:pPr>
            <a:r>
              <a:rPr lang="en-US" sz="1000" dirty="0">
                <a:solidFill>
                  <a:schemeClr val="tx1"/>
                </a:solidFill>
              </a:rPr>
              <a:t>Handbook of an entrepreneur: a practical guide / O.S. </a:t>
            </a:r>
            <a:r>
              <a:rPr lang="en-US" sz="1000" dirty="0" err="1">
                <a:solidFill>
                  <a:schemeClr val="tx1"/>
                </a:solidFill>
              </a:rPr>
              <a:t>Bobrova</a:t>
            </a:r>
            <a:r>
              <a:rPr lang="en-US" sz="1000" dirty="0">
                <a:solidFill>
                  <a:schemeClr val="tx1"/>
                </a:solidFill>
              </a:rPr>
              <a:t>, S.I. </a:t>
            </a:r>
            <a:r>
              <a:rPr lang="en-US" sz="1000" dirty="0" err="1">
                <a:solidFill>
                  <a:schemeClr val="tx1"/>
                </a:solidFill>
              </a:rPr>
              <a:t>Tsybukov</a:t>
            </a:r>
            <a:r>
              <a:rPr lang="en-US" sz="1000" dirty="0">
                <a:solidFill>
                  <a:schemeClr val="tx1"/>
                </a:solidFill>
              </a:rPr>
              <a:t>, I.A. </a:t>
            </a:r>
            <a:r>
              <a:rPr lang="en-US" sz="1000" dirty="0" err="1">
                <a:solidFill>
                  <a:schemeClr val="tx1"/>
                </a:solidFill>
              </a:rPr>
              <a:t>Bobrov</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2021. — 330 s. </a:t>
            </a:r>
          </a:p>
          <a:p>
            <a:pPr marL="228600" lvl="0" indent="-228600">
              <a:buFont typeface="+mj-lt"/>
              <a:buAutoNum type="arabicPeriod"/>
            </a:pPr>
            <a:r>
              <a:rPr lang="en-US" sz="1000" dirty="0" err="1">
                <a:solidFill>
                  <a:schemeClr val="tx1"/>
                </a:solidFill>
              </a:rPr>
              <a:t>Hisrich</a:t>
            </a:r>
            <a:r>
              <a:rPr lang="en-US" sz="1000" dirty="0">
                <a:solidFill>
                  <a:schemeClr val="tx1"/>
                </a:solidFill>
              </a:rPr>
              <a:t>, R.D. (2013) </a:t>
            </a:r>
            <a:r>
              <a:rPr lang="en-US" sz="1000" i="1" dirty="0">
                <a:solidFill>
                  <a:schemeClr val="tx1"/>
                </a:solidFill>
              </a:rPr>
              <a:t>International entrepreneurship: starting, developing, and managing a global venture</a:t>
            </a:r>
            <a:r>
              <a:rPr lang="en-US" sz="1000" dirty="0">
                <a:solidFill>
                  <a:schemeClr val="tx1"/>
                </a:solidFill>
              </a:rPr>
              <a:t>. 2nd ed. Thousand Oaks, </a:t>
            </a:r>
            <a:r>
              <a:rPr lang="en-US" sz="1000" dirty="0" err="1">
                <a:solidFill>
                  <a:schemeClr val="tx1"/>
                </a:solidFill>
              </a:rPr>
              <a:t>Calif</a:t>
            </a:r>
            <a:r>
              <a:rPr lang="en-US" sz="1000" dirty="0">
                <a:solidFill>
                  <a:schemeClr val="tx1"/>
                </a:solidFill>
              </a:rPr>
              <a:t>: SAGE.</a:t>
            </a:r>
          </a:p>
          <a:p>
            <a:pPr marL="228600" lvl="0" indent="-228600">
              <a:buFont typeface="+mj-lt"/>
              <a:buAutoNum type="arabicPeriod"/>
            </a:pPr>
            <a:r>
              <a:rPr lang="en-US" sz="1000" dirty="0">
                <a:solidFill>
                  <a:schemeClr val="tx1"/>
                </a:solidFill>
              </a:rPr>
              <a:t>Innovative entrepreneurship: textbook and workshop for secondary vocational education /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[and others]; edited by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T. G. </a:t>
            </a:r>
            <a:r>
              <a:rPr lang="en-US" sz="1000" dirty="0" err="1">
                <a:solidFill>
                  <a:schemeClr val="tx1"/>
                </a:solidFill>
              </a:rPr>
              <a:t>Popadyuk</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2022. — 523 p. </a:t>
            </a:r>
          </a:p>
          <a:p>
            <a:pPr marL="228600" lvl="0" indent="-228600">
              <a:buFont typeface="+mj-lt"/>
              <a:buAutoNum type="arabicPeriod"/>
            </a:pPr>
            <a:r>
              <a:rPr lang="en-US" sz="1000" dirty="0" err="1">
                <a:solidFill>
                  <a:schemeClr val="tx1"/>
                </a:solidFill>
              </a:rPr>
              <a:t>Lussier</a:t>
            </a:r>
            <a:r>
              <a:rPr lang="en-US" sz="1000" dirty="0">
                <a:solidFill>
                  <a:schemeClr val="tx1"/>
                </a:solidFill>
              </a:rPr>
              <a:t>, R.N., </a:t>
            </a:r>
            <a:r>
              <a:rPr lang="en-US" sz="1000" dirty="0" err="1">
                <a:solidFill>
                  <a:schemeClr val="tx1"/>
                </a:solidFill>
              </a:rPr>
              <a:t>Corman</a:t>
            </a:r>
            <a:r>
              <a:rPr lang="en-US" sz="1000" dirty="0">
                <a:solidFill>
                  <a:schemeClr val="tx1"/>
                </a:solidFill>
              </a:rPr>
              <a:t>, J. and Kimball, D.C. (2015) </a:t>
            </a:r>
            <a:r>
              <a:rPr lang="en-US" sz="1000" i="1" dirty="0">
                <a:solidFill>
                  <a:schemeClr val="tx1"/>
                </a:solidFill>
              </a:rPr>
              <a:t>Entrepreneurial new venture skills</a:t>
            </a:r>
            <a:r>
              <a:rPr lang="en-US" sz="1000" dirty="0">
                <a:solidFill>
                  <a:schemeClr val="tx1"/>
                </a:solidFill>
              </a:rPr>
              <a:t>. 3. ed. New York, NY [</a:t>
            </a:r>
            <a:r>
              <a:rPr lang="en-US" sz="1000" dirty="0" err="1">
                <a:solidFill>
                  <a:schemeClr val="tx1"/>
                </a:solidFill>
              </a:rPr>
              <a:t>u.a</a:t>
            </a:r>
            <a:r>
              <a:rPr lang="en-US" sz="1000" dirty="0">
                <a:solidFill>
                  <a:schemeClr val="tx1"/>
                </a:solidFill>
              </a:rPr>
              <a:t>.]: Routledge.</a:t>
            </a:r>
          </a:p>
          <a:p>
            <a:pPr marL="228600" lvl="0" indent="-228600">
              <a:buFont typeface="+mj-lt"/>
              <a:buAutoNum type="arabicPeriod"/>
            </a:pPr>
            <a:r>
              <a:rPr lang="en-US" sz="1000" dirty="0" err="1">
                <a:solidFill>
                  <a:schemeClr val="tx1"/>
                </a:solidFill>
              </a:rPr>
              <a:t>Mariotti</a:t>
            </a:r>
            <a:r>
              <a:rPr lang="en-US" sz="1000" dirty="0">
                <a:solidFill>
                  <a:schemeClr val="tx1"/>
                </a:solidFill>
              </a:rPr>
              <a:t>, S. and </a:t>
            </a:r>
            <a:r>
              <a:rPr lang="en-US" sz="1000" dirty="0" err="1">
                <a:solidFill>
                  <a:schemeClr val="tx1"/>
                </a:solidFill>
              </a:rPr>
              <a:t>Glackin</a:t>
            </a:r>
            <a:r>
              <a:rPr lang="en-US" sz="1000" dirty="0">
                <a:solidFill>
                  <a:schemeClr val="tx1"/>
                </a:solidFill>
              </a:rPr>
              <a:t>, C. (2015) </a:t>
            </a:r>
            <a:r>
              <a:rPr lang="en-US" sz="1000" i="1" dirty="0">
                <a:solidFill>
                  <a:schemeClr val="bg2"/>
                </a:solidFill>
              </a:rPr>
              <a:t>Entrepreneurship &amp; small business management</a:t>
            </a:r>
            <a:r>
              <a:rPr lang="en-US" sz="1000" dirty="0">
                <a:solidFill>
                  <a:schemeClr val="bg2"/>
                </a:solidFill>
              </a:rPr>
              <a:t>. </a:t>
            </a:r>
            <a:r>
              <a:rPr lang="en-US" sz="1000" dirty="0">
                <a:solidFill>
                  <a:schemeClr val="tx1"/>
                </a:solidFill>
              </a:rPr>
              <a:t>Second edition. Hoboken, New Jersey: Pearson Education Inc.</a:t>
            </a:r>
          </a:p>
          <a:p>
            <a:pPr marL="228600" lvl="0" indent="-228600">
              <a:buFont typeface="+mj-lt"/>
              <a:buAutoNum type="arabicPeriod"/>
            </a:pPr>
            <a:r>
              <a:rPr lang="en-US" sz="1000" dirty="0">
                <a:solidFill>
                  <a:schemeClr val="tx1"/>
                </a:solidFill>
              </a:rPr>
              <a:t>Organization of commercial activity: textbook and workshop for secondary vocational education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 - </a:t>
            </a:r>
            <a:r>
              <a:rPr lang="en-US" sz="1000" dirty="0" err="1">
                <a:solidFill>
                  <a:schemeClr val="tx1"/>
                </a:solidFill>
              </a:rPr>
              <a:t>Yurayt</a:t>
            </a:r>
            <a:r>
              <a:rPr lang="en-US" sz="1000" dirty="0">
                <a:solidFill>
                  <a:schemeClr val="tx1"/>
                </a:solidFill>
              </a:rPr>
              <a:t> Publishing House, 2021. — 332 p. </a:t>
            </a:r>
          </a:p>
          <a:p>
            <a:pPr marL="228600" lvl="0" indent="-228600">
              <a:buFont typeface="+mj-lt"/>
              <a:buAutoNum type="arabicPeriod"/>
            </a:pPr>
            <a:r>
              <a:rPr lang="en-US" sz="1000" dirty="0">
                <a:solidFill>
                  <a:schemeClr val="tx1"/>
                </a:solidFill>
              </a:rPr>
              <a:t>Process approach to management. Modeling of business processes / V.V. </a:t>
            </a:r>
            <a:r>
              <a:rPr lang="en-US" sz="1000" dirty="0" err="1">
                <a:solidFill>
                  <a:schemeClr val="tx1"/>
                </a:solidFill>
              </a:rPr>
              <a:t>Repin</a:t>
            </a:r>
            <a:r>
              <a:rPr lang="en-US" sz="1000" dirty="0">
                <a:solidFill>
                  <a:schemeClr val="tx1"/>
                </a:solidFill>
              </a:rPr>
              <a:t>. - M.: Mann, Ferber, 2022. - 544 p. </a:t>
            </a:r>
          </a:p>
          <a:p>
            <a:pPr marL="228600" lvl="0" indent="-228600">
              <a:buFont typeface="+mj-lt"/>
              <a:buAutoNum type="arabicPeriod"/>
            </a:pPr>
            <a:r>
              <a:rPr lang="en-US" sz="1000" dirty="0">
                <a:solidFill>
                  <a:schemeClr val="tx1"/>
                </a:solidFill>
              </a:rPr>
              <a:t>Read, S. (2011) </a:t>
            </a:r>
            <a:r>
              <a:rPr lang="en-US" sz="1000" i="1" dirty="0">
                <a:solidFill>
                  <a:schemeClr val="tx1"/>
                </a:solidFill>
              </a:rPr>
              <a:t>Effectual entrepreneurship</a:t>
            </a:r>
            <a:r>
              <a:rPr lang="en-US" sz="1000" dirty="0">
                <a:solidFill>
                  <a:schemeClr val="tx1"/>
                </a:solidFill>
              </a:rPr>
              <a:t>. Abingdon, Oxon: Routledge.</a:t>
            </a:r>
          </a:p>
          <a:p>
            <a:pPr marL="228600" lvl="0" indent="-228600">
              <a:buFont typeface="+mj-lt"/>
              <a:buAutoNum type="arabicPeriod"/>
            </a:pPr>
            <a:r>
              <a:rPr lang="en-US" sz="1000" dirty="0">
                <a:solidFill>
                  <a:schemeClr val="tx1"/>
                </a:solidFill>
              </a:rPr>
              <a:t>Reengineering of business processes: Textbook for university students / O.S. </a:t>
            </a:r>
            <a:r>
              <a:rPr lang="en-US" sz="1000" dirty="0" err="1">
                <a:solidFill>
                  <a:schemeClr val="tx1"/>
                </a:solidFill>
              </a:rPr>
              <a:t>Rudakov</a:t>
            </a:r>
            <a:r>
              <a:rPr lang="en-US" sz="1000" dirty="0">
                <a:solidFill>
                  <a:schemeClr val="tx1"/>
                </a:solidFill>
              </a:rPr>
              <a:t>. - M.: UNITY-DANA, 2022. - 343 p.</a:t>
            </a:r>
          </a:p>
          <a:p>
            <a:pPr marL="228600" lvl="0" indent="-228600">
              <a:buFont typeface="+mj-lt"/>
              <a:buAutoNum type="arabicPeriod"/>
            </a:pPr>
            <a:r>
              <a:rPr lang="en-US" sz="1000" dirty="0" err="1">
                <a:solidFill>
                  <a:schemeClr val="tx1"/>
                </a:solidFill>
              </a:rPr>
              <a:t>Spinelli</a:t>
            </a:r>
            <a:r>
              <a:rPr lang="en-US" sz="1000" dirty="0">
                <a:solidFill>
                  <a:schemeClr val="tx1"/>
                </a:solidFill>
              </a:rPr>
              <a:t>, S. and Adams, R. (2012a) </a:t>
            </a:r>
            <a:r>
              <a:rPr lang="en-US" sz="1000" i="1" dirty="0">
                <a:solidFill>
                  <a:schemeClr val="tx1"/>
                </a:solidFill>
              </a:rPr>
              <a:t>New venture creation: entrepreneurship for the 21st century</a:t>
            </a:r>
            <a:r>
              <a:rPr lang="en-US" sz="1000" dirty="0">
                <a:solidFill>
                  <a:schemeClr val="tx1"/>
                </a:solidFill>
              </a:rPr>
              <a:t>. 9th international ed. New York, </a:t>
            </a:r>
            <a:r>
              <a:rPr lang="uz-Cyrl-UZ" sz="1000" dirty="0" smtClean="0">
                <a:solidFill>
                  <a:schemeClr val="tx1"/>
                </a:solidFill>
              </a:rPr>
              <a:t/>
            </a:r>
            <a:br>
              <a:rPr lang="uz-Cyrl-UZ" sz="1000" dirty="0" smtClean="0">
                <a:solidFill>
                  <a:schemeClr val="tx1"/>
                </a:solidFill>
              </a:rPr>
            </a:br>
            <a:r>
              <a:rPr lang="en-US" sz="1000" dirty="0" smtClean="0">
                <a:solidFill>
                  <a:schemeClr val="tx1"/>
                </a:solidFill>
              </a:rPr>
              <a:t>N.Y</a:t>
            </a:r>
            <a:r>
              <a:rPr lang="en-US" sz="1000" dirty="0">
                <a:solidFill>
                  <a:schemeClr val="tx1"/>
                </a:solidFill>
              </a:rPr>
              <a:t>.: McGraw-Hill/Irwin.</a:t>
            </a:r>
          </a:p>
        </p:txBody>
      </p:sp>
      <p:sp>
        <p:nvSpPr>
          <p:cNvPr id="4" name="Прямоугольник 3"/>
          <p:cNvSpPr/>
          <p:nvPr/>
        </p:nvSpPr>
        <p:spPr>
          <a:xfrm>
            <a:off x="2969062" y="271562"/>
            <a:ext cx="3172663" cy="307777"/>
          </a:xfrm>
          <a:prstGeom prst="rect">
            <a:avLst/>
          </a:prstGeom>
        </p:spPr>
        <p:txBody>
          <a:bodyPr wrap="none">
            <a:spAutoFit/>
          </a:bodyPr>
          <a:lstStyle/>
          <a:p>
            <a:r>
              <a:rPr lang="uz-Cyrl-UZ" b="1" dirty="0" smtClean="0">
                <a:solidFill>
                  <a:srgbClr val="002060"/>
                </a:solidFill>
              </a:rPr>
              <a:t>ФОЙДАЛАНИЛГАН АДАБИЁТЛАР</a:t>
            </a:r>
            <a:endParaRPr lang="en-US" b="1" dirty="0">
              <a:solidFill>
                <a:srgbClr val="002060"/>
              </a:solidFill>
            </a:endParaRPr>
          </a:p>
        </p:txBody>
      </p:sp>
    </p:spTree>
    <p:extLst>
      <p:ext uri="{BB962C8B-B14F-4D97-AF65-F5344CB8AC3E}">
        <p14:creationId xmlns:p14="http://schemas.microsoft.com/office/powerpoint/2010/main" val="328249285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grpSp>
        <p:nvGrpSpPr>
          <p:cNvPr id="488" name="Google Shape;488;p29"/>
          <p:cNvGrpSpPr/>
          <p:nvPr/>
        </p:nvGrpSpPr>
        <p:grpSpPr>
          <a:xfrm>
            <a:off x="66676" y="99744"/>
            <a:ext cx="5225404" cy="5043756"/>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1131590"/>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ln/>
        </p:spPr>
        <p:style>
          <a:lnRef idx="0">
            <a:schemeClr val="accent1"/>
          </a:lnRef>
          <a:fillRef idx="3">
            <a:schemeClr val="accent1"/>
          </a:fillRef>
          <a:effectRef idx="3">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ln/>
        </p:spPr>
        <p:style>
          <a:lnRef idx="3">
            <a:schemeClr val="lt1"/>
          </a:lnRef>
          <a:fillRef idx="1">
            <a:schemeClr val="accent1"/>
          </a:fillRef>
          <a:effectRef idx="1">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52</a:t>
            </a:fld>
            <a:endParaRPr/>
          </a:p>
        </p:txBody>
      </p:sp>
      <p:sp>
        <p:nvSpPr>
          <p:cNvPr id="31" name="TextBox 30"/>
          <p:cNvSpPr txBox="1"/>
          <p:nvPr/>
        </p:nvSpPr>
        <p:spPr>
          <a:xfrm>
            <a:off x="2760405" y="1265176"/>
            <a:ext cx="3815468" cy="933012"/>
          </a:xfrm>
          <a:prstGeom prst="rect">
            <a:avLst/>
          </a:prstGeom>
          <a:noFill/>
        </p:spPr>
        <p:txBody>
          <a:bodyPr wrap="none" rtlCol="0">
            <a:spAutoFit/>
          </a:bodyPr>
          <a:lstStyle/>
          <a:p>
            <a:pPr algn="ctr">
              <a:lnSpc>
                <a:spcPts val="6500"/>
              </a:lnSpc>
            </a:pPr>
            <a:r>
              <a:rPr lang="uz-Cyrl-UZ" sz="6800" b="1" dirty="0" smtClean="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endParaRP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bakhrom2001@gmail.com</a:t>
            </a:r>
          </a:p>
          <a:p>
            <a:pPr algn="ctr"/>
            <a:r>
              <a:rPr lang="en-US" sz="1750" dirty="0">
                <a:latin typeface="Raleway" charset="0"/>
                <a:ea typeface="Raleway" charset="0"/>
                <a:cs typeface="Raleway" charset="0"/>
              </a:rPr>
              <a:t>bkholbaev@missouristate.edu</a:t>
            </a:r>
          </a:p>
        </p:txBody>
      </p:sp>
      <p:sp>
        <p:nvSpPr>
          <p:cNvPr id="33" name="TextBox 32"/>
          <p:cNvSpPr txBox="1"/>
          <p:nvPr/>
        </p:nvSpPr>
        <p:spPr>
          <a:xfrm>
            <a:off x="3568981" y="2087983"/>
            <a:ext cx="2242922"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3271360802"/>
      </p:ext>
    </p:extLst>
  </p:cSld>
  <p:clrMapOvr>
    <a:masterClrMapping/>
  </p:clrMapOvr>
  <p:timing>
    <p:tnLst>
      <p:par>
        <p:cTn id="1" dur="indefinite" restart="never" nodeType="tmRoot"/>
      </p:par>
    </p:tnLst>
  </p:timing>
</p:sld>
</file>

<file path=ppt/theme/theme1.xml><?xml version="1.0" encoding="utf-8"?>
<a:theme xmlns:a="http://schemas.openxmlformats.org/drawingml/2006/main"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2419</TotalTime>
  <Words>2599</Words>
  <Application>Microsoft Office PowerPoint</Application>
  <PresentationFormat>Экран (16:9)</PresentationFormat>
  <Paragraphs>301</Paragraphs>
  <Slides>52</Slides>
  <Notes>52</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52</vt:i4>
      </vt:variant>
    </vt:vector>
  </HeadingPairs>
  <TitlesOfParts>
    <vt:vector size="62" baseType="lpstr">
      <vt:lpstr>Raleway</vt:lpstr>
      <vt:lpstr>Arvo</vt:lpstr>
      <vt:lpstr>Montserrat</vt:lpstr>
      <vt:lpstr>Arial</vt:lpstr>
      <vt:lpstr>Roboto Condensed Light</vt:lpstr>
      <vt:lpstr>Courier New</vt:lpstr>
      <vt:lpstr>Roboto Condensed</vt:lpstr>
      <vt:lpstr>Calibri</vt:lpstr>
      <vt:lpstr>Wingdings</vt:lpstr>
      <vt:lpstr>Salerio template</vt:lpstr>
      <vt:lpstr>Business Plan  Мавзу: Бизнес план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Инсон ресурсларини бошқариш стратегияси, лойиҳавий бошқарув, бошқарув самарадорлиги</dc:title>
  <dc:creator>UzReport</dc:creator>
  <cp:lastModifiedBy>TMCI</cp:lastModifiedBy>
  <cp:revision>137</cp:revision>
  <dcterms:modified xsi:type="dcterms:W3CDTF">2023-03-16T13:25:19Z</dcterms:modified>
</cp:coreProperties>
</file>