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57" r:id="rId1"/>
  </p:sldMasterIdLst>
  <p:notesMasterIdLst>
    <p:notesMasterId r:id="rId39"/>
  </p:notesMasterIdLst>
  <p:sldIdLst>
    <p:sldId id="371" r:id="rId2"/>
    <p:sldId id="349" r:id="rId3"/>
    <p:sldId id="402" r:id="rId4"/>
    <p:sldId id="375" r:id="rId5"/>
    <p:sldId id="350" r:id="rId6"/>
    <p:sldId id="377" r:id="rId7"/>
    <p:sldId id="351" r:id="rId8"/>
    <p:sldId id="352" r:id="rId9"/>
    <p:sldId id="354" r:id="rId10"/>
    <p:sldId id="379" r:id="rId11"/>
    <p:sldId id="355" r:id="rId12"/>
    <p:sldId id="381" r:id="rId13"/>
    <p:sldId id="356" r:id="rId14"/>
    <p:sldId id="383" r:id="rId15"/>
    <p:sldId id="357" r:id="rId16"/>
    <p:sldId id="385" r:id="rId17"/>
    <p:sldId id="358" r:id="rId18"/>
    <p:sldId id="387" r:id="rId19"/>
    <p:sldId id="359" r:id="rId20"/>
    <p:sldId id="389" r:id="rId21"/>
    <p:sldId id="360" r:id="rId22"/>
    <p:sldId id="391" r:id="rId23"/>
    <p:sldId id="392" r:id="rId24"/>
    <p:sldId id="361" r:id="rId25"/>
    <p:sldId id="362" r:id="rId26"/>
    <p:sldId id="394" r:id="rId27"/>
    <p:sldId id="363" r:id="rId28"/>
    <p:sldId id="364" r:id="rId29"/>
    <p:sldId id="396" r:id="rId30"/>
    <p:sldId id="365" r:id="rId31"/>
    <p:sldId id="398" r:id="rId32"/>
    <p:sldId id="366" r:id="rId33"/>
    <p:sldId id="400" r:id="rId34"/>
    <p:sldId id="367" r:id="rId35"/>
    <p:sldId id="401" r:id="rId36"/>
    <p:sldId id="372" r:id="rId37"/>
    <p:sldId id="373" r:id="rId38"/>
  </p:sldIdLst>
  <p:sldSz cx="9144000" cy="5143500" type="screen16x9"/>
  <p:notesSz cx="6858000" cy="9144000"/>
  <p:embeddedFontLst>
    <p:embeddedFont>
      <p:font typeface="Raleway" panose="020B0604020202020204" charset="-52"/>
      <p:regular r:id="rId40"/>
      <p:bold r:id="rId41"/>
      <p:italic r:id="rId42"/>
      <p:boldItalic r:id="rId43"/>
    </p:embeddedFont>
    <p:embeddedFont>
      <p:font typeface="Arvo" panose="020B0604020202020204" charset="0"/>
      <p:regular r:id="rId44"/>
      <p:bold r:id="rId45"/>
      <p:italic r:id="rId46"/>
      <p:boldItalic r:id="rId47"/>
    </p:embeddedFont>
    <p:embeddedFont>
      <p:font typeface="Montserrat" panose="020B0604020202020204" charset="-52"/>
      <p:regular r:id="rId48"/>
      <p:bold r:id="rId49"/>
      <p:italic r:id="rId50"/>
      <p:boldItalic r:id="rId51"/>
    </p:embeddedFont>
    <p:embeddedFont>
      <p:font typeface="Calibri" panose="020F0502020204030204" pitchFamily="34" charset="0"/>
      <p:regular r:id="rId52"/>
      <p:bold r:id="rId53"/>
      <p:italic r:id="rId54"/>
      <p:boldItalic r:id="rId55"/>
    </p:embeddedFont>
    <p:embeddedFont>
      <p:font typeface="Roboto Condensed" panose="020B0604020202020204" charset="0"/>
      <p:regular r:id="rId56"/>
      <p:bold r:id="rId57"/>
      <p:italic r:id="rId58"/>
      <p:boldItalic r:id="rId59"/>
    </p:embeddedFont>
    <p:embeddedFont>
      <p:font typeface="Roboto Condensed Light" panose="020B0604020202020204" charset="0"/>
      <p:regular r:id="rId60"/>
      <p:bold r:id="rId61"/>
      <p:italic r:id="rId62"/>
      <p:boldItalic r:id="rId6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xmlns="">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E27665BA-8202-44FC-AD62-C9F0E3EA811A}">
  <a:tblStyle styleId="{E27665BA-8202-44FC-AD62-C9F0E3EA811A}"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215DE48A-E3B5-44D0-98CB-AE0B3FDC0379}" styleName="Table_1">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100" d="100"/>
          <a:sy n="100" d="100"/>
        </p:scale>
        <p:origin x="-1020" y="-270"/>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3.fntdata"/><Relationship Id="rId47" Type="http://schemas.openxmlformats.org/officeDocument/2006/relationships/font" Target="fonts/font8.fntdata"/><Relationship Id="rId50" Type="http://schemas.openxmlformats.org/officeDocument/2006/relationships/font" Target="fonts/font11.fntdata"/><Relationship Id="rId55" Type="http://schemas.openxmlformats.org/officeDocument/2006/relationships/font" Target="fonts/font16.fntdata"/><Relationship Id="rId63" Type="http://schemas.openxmlformats.org/officeDocument/2006/relationships/font" Target="fonts/font24.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font" Target="fonts/font1.fntdata"/><Relationship Id="rId45" Type="http://schemas.openxmlformats.org/officeDocument/2006/relationships/font" Target="fonts/font6.fntdata"/><Relationship Id="rId53" Type="http://schemas.openxmlformats.org/officeDocument/2006/relationships/font" Target="fonts/font14.fntdata"/><Relationship Id="rId58" Type="http://schemas.openxmlformats.org/officeDocument/2006/relationships/font" Target="fonts/font19.fntdata"/><Relationship Id="rId66"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10.fntdata"/><Relationship Id="rId57" Type="http://schemas.openxmlformats.org/officeDocument/2006/relationships/font" Target="fonts/font18.fntdata"/><Relationship Id="rId61" Type="http://schemas.openxmlformats.org/officeDocument/2006/relationships/font" Target="fonts/font22.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5.fntdata"/><Relationship Id="rId52" Type="http://schemas.openxmlformats.org/officeDocument/2006/relationships/font" Target="fonts/font13.fntdata"/><Relationship Id="rId60" Type="http://schemas.openxmlformats.org/officeDocument/2006/relationships/font" Target="fonts/font21.fntdata"/><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4.fntdata"/><Relationship Id="rId48" Type="http://schemas.openxmlformats.org/officeDocument/2006/relationships/font" Target="fonts/font9.fntdata"/><Relationship Id="rId56" Type="http://schemas.openxmlformats.org/officeDocument/2006/relationships/font" Target="fonts/font17.fntdata"/><Relationship Id="rId64"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font" Target="fonts/font12.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7.fntdata"/><Relationship Id="rId59" Type="http://schemas.openxmlformats.org/officeDocument/2006/relationships/font" Target="fonts/font20.fntdata"/><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font" Target="fonts/font2.fntdata"/><Relationship Id="rId54" Type="http://schemas.openxmlformats.org/officeDocument/2006/relationships/font" Target="fonts/font15.fntdata"/><Relationship Id="rId62" Type="http://schemas.openxmlformats.org/officeDocument/2006/relationships/font" Target="fonts/font23.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extLst>
      <p:ext uri="{BB962C8B-B14F-4D97-AF65-F5344CB8AC3E}">
        <p14:creationId xmlns:p14="http://schemas.microsoft.com/office/powerpoint/2010/main" val="1562868526"/>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2" name="Google Shape;182;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78478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968891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992666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495861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8748666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6557989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009403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718032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2897086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5905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1690616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2345898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7293402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5900602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5650682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5582556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8157892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6858077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1914142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9993811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8275073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3479216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5152037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5288207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2952255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3493420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7209358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3839202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5372305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264198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6812309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0881473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855639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4"/>
        <p:cNvGrpSpPr/>
        <p:nvPr/>
      </p:nvGrpSpPr>
      <p:grpSpPr>
        <a:xfrm>
          <a:off x="0" y="0"/>
          <a:ext cx="0" cy="0"/>
          <a:chOff x="0" y="0"/>
          <a:chExt cx="0" cy="0"/>
        </a:xfrm>
      </p:grpSpPr>
      <p:sp>
        <p:nvSpPr>
          <p:cNvPr id="485" name="Google Shape;485;gfb87c9a92b_0_104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86" name="Google Shape;486;gfb87c9a92b_0_10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919107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sp>
        <p:nvSpPr>
          <p:cNvPr id="10" name="Google Shape;10;p2"/>
          <p:cNvSpPr/>
          <p:nvPr/>
        </p:nvSpPr>
        <p:spPr>
          <a:xfrm>
            <a:off x="7544483" y="657775"/>
            <a:ext cx="1299300" cy="432900"/>
          </a:xfrm>
          <a:prstGeom prst="triangle">
            <a:avLst>
              <a:gd name="adj" fmla="val 32425"/>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vo"/>
              <a:ea typeface="Arvo"/>
              <a:cs typeface="Arvo"/>
              <a:sym typeface="Arvo"/>
            </a:endParaRPr>
          </a:p>
        </p:txBody>
      </p:sp>
      <p:grpSp>
        <p:nvGrpSpPr>
          <p:cNvPr id="11" name="Google Shape;11;p2"/>
          <p:cNvGrpSpPr/>
          <p:nvPr/>
        </p:nvGrpSpPr>
        <p:grpSpPr>
          <a:xfrm>
            <a:off x="0" y="-7088"/>
            <a:ext cx="8661398" cy="5150588"/>
            <a:chOff x="0" y="-7088"/>
            <a:chExt cx="8661398" cy="5150588"/>
          </a:xfrm>
        </p:grpSpPr>
        <p:sp>
          <p:nvSpPr>
            <p:cNvPr id="12" name="Google Shape;12;p2"/>
            <p:cNvSpPr/>
            <p:nvPr/>
          </p:nvSpPr>
          <p:spPr>
            <a:xfrm>
              <a:off x="0" y="0"/>
              <a:ext cx="3525000" cy="5143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3;p2"/>
            <p:cNvSpPr/>
            <p:nvPr/>
          </p:nvSpPr>
          <p:spPr>
            <a:xfrm rot="10800000" flipH="1">
              <a:off x="3517898" y="-7088"/>
              <a:ext cx="5143500" cy="5143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vo"/>
                <a:ea typeface="Arvo"/>
                <a:cs typeface="Arvo"/>
                <a:sym typeface="Arvo"/>
              </a:endParaRPr>
            </a:p>
          </p:txBody>
        </p:sp>
      </p:grpSp>
      <p:grpSp>
        <p:nvGrpSpPr>
          <p:cNvPr id="14" name="Google Shape;14;p2"/>
          <p:cNvGrpSpPr/>
          <p:nvPr/>
        </p:nvGrpSpPr>
        <p:grpSpPr>
          <a:xfrm rot="10800000" flipH="1">
            <a:off x="1" y="1090763"/>
            <a:ext cx="8847502" cy="2961975"/>
            <a:chOff x="-8178042" y="-4493254"/>
            <a:chExt cx="19483598" cy="6522736"/>
          </a:xfrm>
        </p:grpSpPr>
        <p:sp>
          <p:nvSpPr>
            <p:cNvPr id="15" name="Google Shape;15;p2"/>
            <p:cNvSpPr/>
            <p:nvPr/>
          </p:nvSpPr>
          <p:spPr>
            <a:xfrm>
              <a:off x="-8178042" y="-4493118"/>
              <a:ext cx="12968400" cy="65226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vo"/>
                <a:ea typeface="Arvo"/>
                <a:cs typeface="Arvo"/>
                <a:sym typeface="Arvo"/>
              </a:endParaRPr>
            </a:p>
          </p:txBody>
        </p:sp>
        <p:sp>
          <p:nvSpPr>
            <p:cNvPr id="16" name="Google Shape;16;p2"/>
            <p:cNvSpPr/>
            <p:nvPr/>
          </p:nvSpPr>
          <p:spPr>
            <a:xfrm>
              <a:off x="4782955" y="-4493254"/>
              <a:ext cx="6522600" cy="6522600"/>
            </a:xfrm>
            <a:prstGeom prst="rtTriangl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vo"/>
                <a:ea typeface="Arvo"/>
                <a:cs typeface="Arvo"/>
                <a:sym typeface="Arvo"/>
              </a:endParaRPr>
            </a:p>
          </p:txBody>
        </p:sp>
      </p:grpSp>
      <p:grpSp>
        <p:nvGrpSpPr>
          <p:cNvPr id="17" name="Google Shape;17;p2"/>
          <p:cNvGrpSpPr/>
          <p:nvPr/>
        </p:nvGrpSpPr>
        <p:grpSpPr>
          <a:xfrm>
            <a:off x="3677236" y="4278349"/>
            <a:ext cx="5480829" cy="432996"/>
            <a:chOff x="5582265" y="4646738"/>
            <a:chExt cx="5480829" cy="432996"/>
          </a:xfrm>
        </p:grpSpPr>
        <p:sp>
          <p:nvSpPr>
            <p:cNvPr id="18" name="Google Shape;18;p2"/>
            <p:cNvSpPr/>
            <p:nvPr/>
          </p:nvSpPr>
          <p:spPr>
            <a:xfrm rot="10800000">
              <a:off x="5582265" y="4948334"/>
              <a:ext cx="394200" cy="131400"/>
            </a:xfrm>
            <a:prstGeom prst="triangle">
              <a:avLst>
                <a:gd name="adj" fmla="val 32425"/>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9" name="Google Shape;19;p2"/>
            <p:cNvGrpSpPr/>
            <p:nvPr/>
          </p:nvGrpSpPr>
          <p:grpSpPr>
            <a:xfrm flipH="1">
              <a:off x="5585232" y="4646738"/>
              <a:ext cx="5477861" cy="304551"/>
              <a:chOff x="-24158748" y="330075"/>
              <a:chExt cx="30568423" cy="1699506"/>
            </a:xfrm>
          </p:grpSpPr>
          <p:sp>
            <p:nvSpPr>
              <p:cNvPr id="20" name="Google Shape;20;p2"/>
              <p:cNvSpPr/>
              <p:nvPr/>
            </p:nvSpPr>
            <p:spPr>
              <a:xfrm>
                <a:off x="-24158748" y="330081"/>
                <a:ext cx="28908000" cy="16995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21;p2"/>
              <p:cNvSpPr/>
              <p:nvPr/>
            </p:nvSpPr>
            <p:spPr>
              <a:xfrm>
                <a:off x="4710175" y="330075"/>
                <a:ext cx="1699500" cy="1699500"/>
              </a:xfrm>
              <a:prstGeom prst="rtTriangle">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22" name="Google Shape;22;p2"/>
          <p:cNvSpPr txBox="1">
            <a:spLocks noGrp="1"/>
          </p:cNvSpPr>
          <p:nvPr>
            <p:ph type="ctrTitle"/>
          </p:nvPr>
        </p:nvSpPr>
        <p:spPr>
          <a:xfrm>
            <a:off x="685800" y="1090750"/>
            <a:ext cx="5367900" cy="29619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lgn="ctr">
              <a:spcBef>
                <a:spcPts val="0"/>
              </a:spcBef>
              <a:spcAft>
                <a:spcPts val="0"/>
              </a:spcAft>
              <a:buSzPts val="4800"/>
              <a:buNone/>
              <a:defRPr sz="4800"/>
            </a:lvl2pPr>
            <a:lvl3pPr lvl="2" algn="ctr">
              <a:spcBef>
                <a:spcPts val="0"/>
              </a:spcBef>
              <a:spcAft>
                <a:spcPts val="0"/>
              </a:spcAft>
              <a:buSzPts val="4800"/>
              <a:buNone/>
              <a:defRPr sz="4800"/>
            </a:lvl3pPr>
            <a:lvl4pPr lvl="3" algn="ctr">
              <a:spcBef>
                <a:spcPts val="0"/>
              </a:spcBef>
              <a:spcAft>
                <a:spcPts val="0"/>
              </a:spcAft>
              <a:buSzPts val="4800"/>
              <a:buNone/>
              <a:defRPr sz="4800"/>
            </a:lvl4pPr>
            <a:lvl5pPr lvl="4" algn="ctr">
              <a:spcBef>
                <a:spcPts val="0"/>
              </a:spcBef>
              <a:spcAft>
                <a:spcPts val="0"/>
              </a:spcAft>
              <a:buSzPts val="4800"/>
              <a:buNone/>
              <a:defRPr sz="4800"/>
            </a:lvl5pPr>
            <a:lvl6pPr lvl="5" algn="ctr">
              <a:spcBef>
                <a:spcPts val="0"/>
              </a:spcBef>
              <a:spcAft>
                <a:spcPts val="0"/>
              </a:spcAft>
              <a:buSzPts val="4800"/>
              <a:buNone/>
              <a:defRPr sz="4800"/>
            </a:lvl6pPr>
            <a:lvl7pPr lvl="6" algn="ctr">
              <a:spcBef>
                <a:spcPts val="0"/>
              </a:spcBef>
              <a:spcAft>
                <a:spcPts val="0"/>
              </a:spcAft>
              <a:buSzPts val="4800"/>
              <a:buNone/>
              <a:defRPr sz="4800"/>
            </a:lvl7pPr>
            <a:lvl8pPr lvl="7" algn="ctr">
              <a:spcBef>
                <a:spcPts val="0"/>
              </a:spcBef>
              <a:spcAft>
                <a:spcPts val="0"/>
              </a:spcAft>
              <a:buSzPts val="4800"/>
              <a:buNone/>
              <a:defRPr sz="4800"/>
            </a:lvl8pPr>
            <a:lvl9pPr lvl="8" algn="ctr">
              <a:spcBef>
                <a:spcPts val="0"/>
              </a:spcBef>
              <a:spcAft>
                <a:spcPts val="0"/>
              </a:spcAft>
              <a:buSzPts val="4800"/>
              <a:buNone/>
              <a:defRPr sz="4800"/>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62"/>
        <p:cNvGrpSpPr/>
        <p:nvPr/>
      </p:nvGrpSpPr>
      <p:grpSpPr>
        <a:xfrm>
          <a:off x="0" y="0"/>
          <a:ext cx="0" cy="0"/>
          <a:chOff x="0" y="0"/>
          <a:chExt cx="0" cy="0"/>
        </a:xfrm>
      </p:grpSpPr>
      <p:grpSp>
        <p:nvGrpSpPr>
          <p:cNvPr id="163" name="Google Shape;163;p10"/>
          <p:cNvGrpSpPr/>
          <p:nvPr/>
        </p:nvGrpSpPr>
        <p:grpSpPr>
          <a:xfrm rot="10800000">
            <a:off x="-8" y="-2"/>
            <a:ext cx="2202830" cy="670795"/>
            <a:chOff x="5575242" y="4472723"/>
            <a:chExt cx="2202830" cy="670795"/>
          </a:xfrm>
        </p:grpSpPr>
        <p:sp>
          <p:nvSpPr>
            <p:cNvPr id="164" name="Google Shape;164;p10"/>
            <p:cNvSpPr/>
            <p:nvPr/>
          </p:nvSpPr>
          <p:spPr>
            <a:xfrm rot="10800000">
              <a:off x="5575242" y="4948334"/>
              <a:ext cx="394200" cy="131400"/>
            </a:xfrm>
            <a:prstGeom prst="triangle">
              <a:avLst>
                <a:gd name="adj" fmla="val 32425"/>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65" name="Google Shape;165;p10"/>
            <p:cNvGrpSpPr/>
            <p:nvPr/>
          </p:nvGrpSpPr>
          <p:grpSpPr>
            <a:xfrm flipH="1">
              <a:off x="5734850" y="4472723"/>
              <a:ext cx="2040837" cy="670795"/>
              <a:chOff x="1297954" y="330075"/>
              <a:chExt cx="5169293" cy="1699506"/>
            </a:xfrm>
          </p:grpSpPr>
          <p:sp>
            <p:nvSpPr>
              <p:cNvPr id="166" name="Google Shape;166;p10"/>
              <p:cNvSpPr/>
              <p:nvPr/>
            </p:nvSpPr>
            <p:spPr>
              <a:xfrm>
                <a:off x="1297954" y="330081"/>
                <a:ext cx="34767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 name="Google Shape;167;p10"/>
              <p:cNvSpPr/>
              <p:nvPr/>
            </p:nvSpPr>
            <p:spPr>
              <a:xfrm>
                <a:off x="4767747"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8" name="Google Shape;168;p10"/>
            <p:cNvGrpSpPr/>
            <p:nvPr/>
          </p:nvGrpSpPr>
          <p:grpSpPr>
            <a:xfrm flipH="1">
              <a:off x="5578209" y="4646738"/>
              <a:ext cx="2199863" cy="304563"/>
              <a:chOff x="-5827153" y="330075"/>
              <a:chExt cx="12276019" cy="1699569"/>
            </a:xfrm>
          </p:grpSpPr>
          <p:sp>
            <p:nvSpPr>
              <p:cNvPr id="169" name="Google Shape;169;p10"/>
              <p:cNvSpPr/>
              <p:nvPr/>
            </p:nvSpPr>
            <p:spPr>
              <a:xfrm>
                <a:off x="-5827153" y="330144"/>
                <a:ext cx="10612200" cy="16995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 name="Google Shape;170;p10"/>
              <p:cNvSpPr/>
              <p:nvPr/>
            </p:nvSpPr>
            <p:spPr>
              <a:xfrm>
                <a:off x="4749366" y="330075"/>
                <a:ext cx="1699500" cy="1699500"/>
              </a:xfrm>
              <a:prstGeom prst="rtTriangl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171" name="Google Shape;171;p10"/>
          <p:cNvGrpSpPr/>
          <p:nvPr/>
        </p:nvGrpSpPr>
        <p:grpSpPr>
          <a:xfrm>
            <a:off x="6946842" y="4472723"/>
            <a:ext cx="2202830" cy="670795"/>
            <a:chOff x="5575242" y="4472723"/>
            <a:chExt cx="2202830" cy="670795"/>
          </a:xfrm>
        </p:grpSpPr>
        <p:sp>
          <p:nvSpPr>
            <p:cNvPr id="172" name="Google Shape;172;p10"/>
            <p:cNvSpPr/>
            <p:nvPr/>
          </p:nvSpPr>
          <p:spPr>
            <a:xfrm rot="10800000">
              <a:off x="5575242" y="4948334"/>
              <a:ext cx="394200" cy="131400"/>
            </a:xfrm>
            <a:prstGeom prst="triangle">
              <a:avLst>
                <a:gd name="adj" fmla="val 32425"/>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73" name="Google Shape;173;p10"/>
            <p:cNvGrpSpPr/>
            <p:nvPr/>
          </p:nvGrpSpPr>
          <p:grpSpPr>
            <a:xfrm flipH="1">
              <a:off x="5734850" y="4472723"/>
              <a:ext cx="2040837" cy="670795"/>
              <a:chOff x="1297954" y="330075"/>
              <a:chExt cx="5169293" cy="1699506"/>
            </a:xfrm>
          </p:grpSpPr>
          <p:sp>
            <p:nvSpPr>
              <p:cNvPr id="174" name="Google Shape;174;p10"/>
              <p:cNvSpPr/>
              <p:nvPr/>
            </p:nvSpPr>
            <p:spPr>
              <a:xfrm>
                <a:off x="1297954" y="330081"/>
                <a:ext cx="34767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 name="Google Shape;175;p10"/>
              <p:cNvSpPr/>
              <p:nvPr/>
            </p:nvSpPr>
            <p:spPr>
              <a:xfrm>
                <a:off x="4767747"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76" name="Google Shape;176;p10"/>
            <p:cNvGrpSpPr/>
            <p:nvPr/>
          </p:nvGrpSpPr>
          <p:grpSpPr>
            <a:xfrm flipH="1">
              <a:off x="5578209" y="4646738"/>
              <a:ext cx="2199863" cy="304563"/>
              <a:chOff x="-5827153" y="330075"/>
              <a:chExt cx="12276019" cy="1699569"/>
            </a:xfrm>
          </p:grpSpPr>
          <p:sp>
            <p:nvSpPr>
              <p:cNvPr id="177" name="Google Shape;177;p10"/>
              <p:cNvSpPr/>
              <p:nvPr/>
            </p:nvSpPr>
            <p:spPr>
              <a:xfrm>
                <a:off x="-5827153" y="330144"/>
                <a:ext cx="10612200" cy="16995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 name="Google Shape;178;p10"/>
              <p:cNvSpPr/>
              <p:nvPr/>
            </p:nvSpPr>
            <p:spPr>
              <a:xfrm>
                <a:off x="4749366" y="330075"/>
                <a:ext cx="1699500" cy="1699500"/>
              </a:xfrm>
              <a:prstGeom prst="rtTriangle">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179" name="Google Shape;179;p10"/>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814275" y="392575"/>
            <a:ext cx="5258400" cy="766200"/>
          </a:xfrm>
          <a:prstGeom prst="rect">
            <a:avLst/>
          </a:prstGeom>
          <a:noFill/>
          <a:ln>
            <a:noFill/>
          </a:ln>
        </p:spPr>
        <p:txBody>
          <a:bodyPr spcFirstLastPara="1" wrap="square" lIns="91425" tIns="91425" rIns="91425" bIns="91425" anchor="ctr" anchorCtr="0">
            <a:noAutofit/>
          </a:bodyPr>
          <a:lstStyle>
            <a:lvl1pPr lvl="0">
              <a:spcBef>
                <a:spcPts val="0"/>
              </a:spcBef>
              <a:spcAft>
                <a:spcPts val="0"/>
              </a:spcAft>
              <a:buClr>
                <a:schemeClr val="lt1"/>
              </a:buClr>
              <a:buSzPts val="2000"/>
              <a:buFont typeface="Roboto Condensed"/>
              <a:buNone/>
              <a:defRPr sz="2000" b="1">
                <a:solidFill>
                  <a:schemeClr val="lt1"/>
                </a:solidFill>
                <a:latin typeface="Roboto Condensed"/>
                <a:ea typeface="Roboto Condensed"/>
                <a:cs typeface="Roboto Condensed"/>
                <a:sym typeface="Roboto Condensed"/>
              </a:defRPr>
            </a:lvl1pPr>
            <a:lvl2pPr lvl="1">
              <a:spcBef>
                <a:spcPts val="0"/>
              </a:spcBef>
              <a:spcAft>
                <a:spcPts val="0"/>
              </a:spcAft>
              <a:buClr>
                <a:schemeClr val="lt1"/>
              </a:buClr>
              <a:buSzPts val="2000"/>
              <a:buFont typeface="Roboto Condensed"/>
              <a:buNone/>
              <a:defRPr sz="2000" b="1">
                <a:solidFill>
                  <a:schemeClr val="lt1"/>
                </a:solidFill>
                <a:latin typeface="Roboto Condensed"/>
                <a:ea typeface="Roboto Condensed"/>
                <a:cs typeface="Roboto Condensed"/>
                <a:sym typeface="Roboto Condensed"/>
              </a:defRPr>
            </a:lvl2pPr>
            <a:lvl3pPr lvl="2">
              <a:spcBef>
                <a:spcPts val="0"/>
              </a:spcBef>
              <a:spcAft>
                <a:spcPts val="0"/>
              </a:spcAft>
              <a:buClr>
                <a:schemeClr val="lt1"/>
              </a:buClr>
              <a:buSzPts val="2000"/>
              <a:buFont typeface="Roboto Condensed"/>
              <a:buNone/>
              <a:defRPr sz="2000" b="1">
                <a:solidFill>
                  <a:schemeClr val="lt1"/>
                </a:solidFill>
                <a:latin typeface="Roboto Condensed"/>
                <a:ea typeface="Roboto Condensed"/>
                <a:cs typeface="Roboto Condensed"/>
                <a:sym typeface="Roboto Condensed"/>
              </a:defRPr>
            </a:lvl3pPr>
            <a:lvl4pPr lvl="3">
              <a:spcBef>
                <a:spcPts val="0"/>
              </a:spcBef>
              <a:spcAft>
                <a:spcPts val="0"/>
              </a:spcAft>
              <a:buClr>
                <a:schemeClr val="lt1"/>
              </a:buClr>
              <a:buSzPts val="2000"/>
              <a:buFont typeface="Roboto Condensed"/>
              <a:buNone/>
              <a:defRPr sz="2000" b="1">
                <a:solidFill>
                  <a:schemeClr val="lt1"/>
                </a:solidFill>
                <a:latin typeface="Roboto Condensed"/>
                <a:ea typeface="Roboto Condensed"/>
                <a:cs typeface="Roboto Condensed"/>
                <a:sym typeface="Roboto Condensed"/>
              </a:defRPr>
            </a:lvl4pPr>
            <a:lvl5pPr lvl="4">
              <a:spcBef>
                <a:spcPts val="0"/>
              </a:spcBef>
              <a:spcAft>
                <a:spcPts val="0"/>
              </a:spcAft>
              <a:buClr>
                <a:schemeClr val="lt1"/>
              </a:buClr>
              <a:buSzPts val="2000"/>
              <a:buFont typeface="Roboto Condensed"/>
              <a:buNone/>
              <a:defRPr sz="2000" b="1">
                <a:solidFill>
                  <a:schemeClr val="lt1"/>
                </a:solidFill>
                <a:latin typeface="Roboto Condensed"/>
                <a:ea typeface="Roboto Condensed"/>
                <a:cs typeface="Roboto Condensed"/>
                <a:sym typeface="Roboto Condensed"/>
              </a:defRPr>
            </a:lvl5pPr>
            <a:lvl6pPr lvl="5">
              <a:spcBef>
                <a:spcPts val="0"/>
              </a:spcBef>
              <a:spcAft>
                <a:spcPts val="0"/>
              </a:spcAft>
              <a:buClr>
                <a:schemeClr val="lt1"/>
              </a:buClr>
              <a:buSzPts val="2000"/>
              <a:buFont typeface="Roboto Condensed"/>
              <a:buNone/>
              <a:defRPr sz="2000" b="1">
                <a:solidFill>
                  <a:schemeClr val="lt1"/>
                </a:solidFill>
                <a:latin typeface="Roboto Condensed"/>
                <a:ea typeface="Roboto Condensed"/>
                <a:cs typeface="Roboto Condensed"/>
                <a:sym typeface="Roboto Condensed"/>
              </a:defRPr>
            </a:lvl6pPr>
            <a:lvl7pPr lvl="6">
              <a:spcBef>
                <a:spcPts val="0"/>
              </a:spcBef>
              <a:spcAft>
                <a:spcPts val="0"/>
              </a:spcAft>
              <a:buClr>
                <a:schemeClr val="lt1"/>
              </a:buClr>
              <a:buSzPts val="2000"/>
              <a:buFont typeface="Roboto Condensed"/>
              <a:buNone/>
              <a:defRPr sz="2000" b="1">
                <a:solidFill>
                  <a:schemeClr val="lt1"/>
                </a:solidFill>
                <a:latin typeface="Roboto Condensed"/>
                <a:ea typeface="Roboto Condensed"/>
                <a:cs typeface="Roboto Condensed"/>
                <a:sym typeface="Roboto Condensed"/>
              </a:defRPr>
            </a:lvl7pPr>
            <a:lvl8pPr lvl="7">
              <a:spcBef>
                <a:spcPts val="0"/>
              </a:spcBef>
              <a:spcAft>
                <a:spcPts val="0"/>
              </a:spcAft>
              <a:buClr>
                <a:schemeClr val="lt1"/>
              </a:buClr>
              <a:buSzPts val="2000"/>
              <a:buFont typeface="Roboto Condensed"/>
              <a:buNone/>
              <a:defRPr sz="2000" b="1">
                <a:solidFill>
                  <a:schemeClr val="lt1"/>
                </a:solidFill>
                <a:latin typeface="Roboto Condensed"/>
                <a:ea typeface="Roboto Condensed"/>
                <a:cs typeface="Roboto Condensed"/>
                <a:sym typeface="Roboto Condensed"/>
              </a:defRPr>
            </a:lvl8pPr>
            <a:lvl9pPr lvl="8">
              <a:spcBef>
                <a:spcPts val="0"/>
              </a:spcBef>
              <a:spcAft>
                <a:spcPts val="0"/>
              </a:spcAft>
              <a:buClr>
                <a:schemeClr val="lt1"/>
              </a:buClr>
              <a:buSzPts val="2000"/>
              <a:buFont typeface="Roboto Condensed"/>
              <a:buNone/>
              <a:defRPr sz="2000" b="1">
                <a:solidFill>
                  <a:schemeClr val="lt1"/>
                </a:solidFill>
                <a:latin typeface="Roboto Condensed"/>
                <a:ea typeface="Roboto Condensed"/>
                <a:cs typeface="Roboto Condensed"/>
                <a:sym typeface="Roboto Condensed"/>
              </a:defRPr>
            </a:lvl9pPr>
          </a:lstStyle>
          <a:p>
            <a:endParaRPr/>
          </a:p>
        </p:txBody>
      </p:sp>
      <p:sp>
        <p:nvSpPr>
          <p:cNvPr id="7" name="Google Shape;7;p1"/>
          <p:cNvSpPr txBox="1">
            <a:spLocks noGrp="1"/>
          </p:cNvSpPr>
          <p:nvPr>
            <p:ph type="body" idx="1"/>
          </p:nvPr>
        </p:nvSpPr>
        <p:spPr>
          <a:xfrm>
            <a:off x="814275" y="1327350"/>
            <a:ext cx="6132600" cy="3145500"/>
          </a:xfrm>
          <a:prstGeom prst="rect">
            <a:avLst/>
          </a:prstGeom>
          <a:noFill/>
          <a:ln>
            <a:noFill/>
          </a:ln>
        </p:spPr>
        <p:txBody>
          <a:bodyPr spcFirstLastPara="1" wrap="square" lIns="91425" tIns="91425" rIns="91425" bIns="91425" anchor="ctr" anchorCtr="0">
            <a:noAutofit/>
          </a:bodyPr>
          <a:lstStyle>
            <a:lvl1pPr marL="457200" lvl="0" indent="-381000">
              <a:spcBef>
                <a:spcPts val="600"/>
              </a:spcBef>
              <a:spcAft>
                <a:spcPts val="0"/>
              </a:spcAft>
              <a:buClr>
                <a:schemeClr val="accent4"/>
              </a:buClr>
              <a:buSzPts val="2400"/>
              <a:buFont typeface="Roboto Condensed Light"/>
              <a:buChar char="▰"/>
              <a:defRPr sz="2400">
                <a:solidFill>
                  <a:schemeClr val="dk1"/>
                </a:solidFill>
                <a:latin typeface="Roboto Condensed Light"/>
                <a:ea typeface="Roboto Condensed Light"/>
                <a:cs typeface="Roboto Condensed Light"/>
                <a:sym typeface="Roboto Condensed Light"/>
              </a:defRPr>
            </a:lvl1pPr>
            <a:lvl2pPr marL="914400" lvl="1" indent="-381000">
              <a:spcBef>
                <a:spcPts val="1000"/>
              </a:spcBef>
              <a:spcAft>
                <a:spcPts val="0"/>
              </a:spcAft>
              <a:buClr>
                <a:schemeClr val="accent4"/>
              </a:buClr>
              <a:buSzPts val="2400"/>
              <a:buFont typeface="Roboto Condensed Light"/>
              <a:buChar char="▻"/>
              <a:defRPr sz="2400">
                <a:solidFill>
                  <a:schemeClr val="dk1"/>
                </a:solidFill>
                <a:latin typeface="Roboto Condensed Light"/>
                <a:ea typeface="Roboto Condensed Light"/>
                <a:cs typeface="Roboto Condensed Light"/>
                <a:sym typeface="Roboto Condensed Light"/>
              </a:defRPr>
            </a:lvl2pPr>
            <a:lvl3pPr marL="1371600" lvl="2" indent="-381000">
              <a:spcBef>
                <a:spcPts val="1000"/>
              </a:spcBef>
              <a:spcAft>
                <a:spcPts val="0"/>
              </a:spcAft>
              <a:buClr>
                <a:schemeClr val="accent4"/>
              </a:buClr>
              <a:buSzPts val="2400"/>
              <a:buFont typeface="Roboto Condensed Light"/>
              <a:buChar char="▻"/>
              <a:defRPr sz="2400">
                <a:solidFill>
                  <a:schemeClr val="dk1"/>
                </a:solidFill>
                <a:latin typeface="Roboto Condensed Light"/>
                <a:ea typeface="Roboto Condensed Light"/>
                <a:cs typeface="Roboto Condensed Light"/>
                <a:sym typeface="Roboto Condensed Light"/>
              </a:defRPr>
            </a:lvl3pPr>
            <a:lvl4pPr marL="1828800" lvl="3" indent="-381000">
              <a:spcBef>
                <a:spcPts val="1000"/>
              </a:spcBef>
              <a:spcAft>
                <a:spcPts val="0"/>
              </a:spcAft>
              <a:buClr>
                <a:schemeClr val="accent4"/>
              </a:buClr>
              <a:buSzPts val="2400"/>
              <a:buFont typeface="Roboto Condensed Light"/>
              <a:buChar char="▻"/>
              <a:defRPr sz="2400">
                <a:solidFill>
                  <a:schemeClr val="dk1"/>
                </a:solidFill>
                <a:latin typeface="Roboto Condensed Light"/>
                <a:ea typeface="Roboto Condensed Light"/>
                <a:cs typeface="Roboto Condensed Light"/>
                <a:sym typeface="Roboto Condensed Light"/>
              </a:defRPr>
            </a:lvl4pPr>
            <a:lvl5pPr marL="2286000" lvl="4" indent="-381000">
              <a:spcBef>
                <a:spcPts val="1000"/>
              </a:spcBef>
              <a:spcAft>
                <a:spcPts val="0"/>
              </a:spcAft>
              <a:buClr>
                <a:schemeClr val="accent4"/>
              </a:buClr>
              <a:buSzPts val="2400"/>
              <a:buFont typeface="Roboto Condensed Light"/>
              <a:buChar char="▻"/>
              <a:defRPr sz="2400">
                <a:solidFill>
                  <a:schemeClr val="dk1"/>
                </a:solidFill>
                <a:latin typeface="Roboto Condensed Light"/>
                <a:ea typeface="Roboto Condensed Light"/>
                <a:cs typeface="Roboto Condensed Light"/>
                <a:sym typeface="Roboto Condensed Light"/>
              </a:defRPr>
            </a:lvl5pPr>
            <a:lvl6pPr marL="2743200" lvl="5" indent="-381000">
              <a:spcBef>
                <a:spcPts val="1000"/>
              </a:spcBef>
              <a:spcAft>
                <a:spcPts val="0"/>
              </a:spcAft>
              <a:buClr>
                <a:schemeClr val="accent4"/>
              </a:buClr>
              <a:buSzPts val="2400"/>
              <a:buFont typeface="Roboto Condensed Light"/>
              <a:buChar char="▻"/>
              <a:defRPr sz="2400">
                <a:solidFill>
                  <a:schemeClr val="dk1"/>
                </a:solidFill>
                <a:latin typeface="Roboto Condensed Light"/>
                <a:ea typeface="Roboto Condensed Light"/>
                <a:cs typeface="Roboto Condensed Light"/>
                <a:sym typeface="Roboto Condensed Light"/>
              </a:defRPr>
            </a:lvl6pPr>
            <a:lvl7pPr marL="3200400" lvl="6" indent="-381000">
              <a:spcBef>
                <a:spcPts val="1000"/>
              </a:spcBef>
              <a:spcAft>
                <a:spcPts val="0"/>
              </a:spcAft>
              <a:buClr>
                <a:schemeClr val="accent4"/>
              </a:buClr>
              <a:buSzPts val="2400"/>
              <a:buFont typeface="Roboto Condensed Light"/>
              <a:buChar char="▻"/>
              <a:defRPr sz="2400">
                <a:solidFill>
                  <a:schemeClr val="dk1"/>
                </a:solidFill>
                <a:latin typeface="Roboto Condensed Light"/>
                <a:ea typeface="Roboto Condensed Light"/>
                <a:cs typeface="Roboto Condensed Light"/>
                <a:sym typeface="Roboto Condensed Light"/>
              </a:defRPr>
            </a:lvl7pPr>
            <a:lvl8pPr marL="3657600" lvl="7" indent="-381000">
              <a:spcBef>
                <a:spcPts val="1000"/>
              </a:spcBef>
              <a:spcAft>
                <a:spcPts val="0"/>
              </a:spcAft>
              <a:buClr>
                <a:schemeClr val="accent4"/>
              </a:buClr>
              <a:buSzPts val="2400"/>
              <a:buFont typeface="Roboto Condensed Light"/>
              <a:buChar char="▻"/>
              <a:defRPr sz="2400">
                <a:solidFill>
                  <a:schemeClr val="dk1"/>
                </a:solidFill>
                <a:latin typeface="Roboto Condensed Light"/>
                <a:ea typeface="Roboto Condensed Light"/>
                <a:cs typeface="Roboto Condensed Light"/>
                <a:sym typeface="Roboto Condensed Light"/>
              </a:defRPr>
            </a:lvl8pPr>
            <a:lvl9pPr marL="4114800" lvl="8" indent="-381000">
              <a:spcBef>
                <a:spcPts val="1000"/>
              </a:spcBef>
              <a:spcAft>
                <a:spcPts val="1000"/>
              </a:spcAft>
              <a:buClr>
                <a:schemeClr val="accent4"/>
              </a:buClr>
              <a:buSzPts val="2400"/>
              <a:buFont typeface="Roboto Condensed Light"/>
              <a:buChar char="▻"/>
              <a:defRPr sz="2400">
                <a:solidFill>
                  <a:schemeClr val="dk1"/>
                </a:solidFill>
                <a:latin typeface="Roboto Condensed Light"/>
                <a:ea typeface="Roboto Condensed Light"/>
                <a:cs typeface="Roboto Condensed Light"/>
                <a:sym typeface="Roboto Condensed Light"/>
              </a:defRPr>
            </a:lvl9pPr>
          </a:lstStyle>
          <a:p>
            <a:endParaRPr/>
          </a:p>
        </p:txBody>
      </p:sp>
      <p:sp>
        <p:nvSpPr>
          <p:cNvPr id="8" name="Google Shape;8;p1"/>
          <p:cNvSpPr txBox="1">
            <a:spLocks noGrp="1"/>
          </p:cNvSpPr>
          <p:nvPr>
            <p:ph type="sldNum" idx="12"/>
          </p:nvPr>
        </p:nvSpPr>
        <p:spPr>
          <a:xfrm>
            <a:off x="7618000" y="4636500"/>
            <a:ext cx="1487400" cy="315600"/>
          </a:xfrm>
          <a:prstGeom prst="rect">
            <a:avLst/>
          </a:prstGeom>
          <a:noFill/>
          <a:ln>
            <a:noFill/>
          </a:ln>
        </p:spPr>
        <p:txBody>
          <a:bodyPr spcFirstLastPara="1" wrap="square" lIns="91425" tIns="91425" rIns="91425" bIns="91425" anchor="ctr" anchorCtr="0">
            <a:noAutofit/>
          </a:bodyPr>
          <a:lstStyle>
            <a:lvl1pPr lvl="0" algn="r">
              <a:buNone/>
              <a:defRPr sz="1200" b="1">
                <a:solidFill>
                  <a:schemeClr val="lt1"/>
                </a:solidFill>
                <a:latin typeface="Roboto Condensed"/>
                <a:ea typeface="Roboto Condensed"/>
                <a:cs typeface="Roboto Condensed"/>
                <a:sym typeface="Roboto Condensed"/>
              </a:defRPr>
            </a:lvl1pPr>
            <a:lvl2pPr lvl="1" algn="r">
              <a:buNone/>
              <a:defRPr sz="1200" b="1">
                <a:solidFill>
                  <a:schemeClr val="lt1"/>
                </a:solidFill>
                <a:latin typeface="Roboto Condensed"/>
                <a:ea typeface="Roboto Condensed"/>
                <a:cs typeface="Roboto Condensed"/>
                <a:sym typeface="Roboto Condensed"/>
              </a:defRPr>
            </a:lvl2pPr>
            <a:lvl3pPr lvl="2" algn="r">
              <a:buNone/>
              <a:defRPr sz="1200" b="1">
                <a:solidFill>
                  <a:schemeClr val="lt1"/>
                </a:solidFill>
                <a:latin typeface="Roboto Condensed"/>
                <a:ea typeface="Roboto Condensed"/>
                <a:cs typeface="Roboto Condensed"/>
                <a:sym typeface="Roboto Condensed"/>
              </a:defRPr>
            </a:lvl3pPr>
            <a:lvl4pPr lvl="3" algn="r">
              <a:buNone/>
              <a:defRPr sz="1200" b="1">
                <a:solidFill>
                  <a:schemeClr val="lt1"/>
                </a:solidFill>
                <a:latin typeface="Roboto Condensed"/>
                <a:ea typeface="Roboto Condensed"/>
                <a:cs typeface="Roboto Condensed"/>
                <a:sym typeface="Roboto Condensed"/>
              </a:defRPr>
            </a:lvl4pPr>
            <a:lvl5pPr lvl="4" algn="r">
              <a:buNone/>
              <a:defRPr sz="1200" b="1">
                <a:solidFill>
                  <a:schemeClr val="lt1"/>
                </a:solidFill>
                <a:latin typeface="Roboto Condensed"/>
                <a:ea typeface="Roboto Condensed"/>
                <a:cs typeface="Roboto Condensed"/>
                <a:sym typeface="Roboto Condensed"/>
              </a:defRPr>
            </a:lvl5pPr>
            <a:lvl6pPr lvl="5" algn="r">
              <a:buNone/>
              <a:defRPr sz="1200" b="1">
                <a:solidFill>
                  <a:schemeClr val="lt1"/>
                </a:solidFill>
                <a:latin typeface="Roboto Condensed"/>
                <a:ea typeface="Roboto Condensed"/>
                <a:cs typeface="Roboto Condensed"/>
                <a:sym typeface="Roboto Condensed"/>
              </a:defRPr>
            </a:lvl6pPr>
            <a:lvl7pPr lvl="6" algn="r">
              <a:buNone/>
              <a:defRPr sz="1200" b="1">
                <a:solidFill>
                  <a:schemeClr val="lt1"/>
                </a:solidFill>
                <a:latin typeface="Roboto Condensed"/>
                <a:ea typeface="Roboto Condensed"/>
                <a:cs typeface="Roboto Condensed"/>
                <a:sym typeface="Roboto Condensed"/>
              </a:defRPr>
            </a:lvl7pPr>
            <a:lvl8pPr lvl="7" algn="r">
              <a:buNone/>
              <a:defRPr sz="1200" b="1">
                <a:solidFill>
                  <a:schemeClr val="lt1"/>
                </a:solidFill>
                <a:latin typeface="Roboto Condensed"/>
                <a:ea typeface="Roboto Condensed"/>
                <a:cs typeface="Roboto Condensed"/>
                <a:sym typeface="Roboto Condensed"/>
              </a:defRPr>
            </a:lvl8pPr>
            <a:lvl9pPr lvl="8" algn="r">
              <a:buNone/>
              <a:defRPr sz="1200" b="1">
                <a:solidFill>
                  <a:schemeClr val="lt1"/>
                </a:solidFill>
                <a:latin typeface="Roboto Condensed"/>
                <a:ea typeface="Roboto Condensed"/>
                <a:cs typeface="Roboto Condensed"/>
                <a:sym typeface="Roboto Condensed"/>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56" r:id="rId2"/>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5.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pic>
        <p:nvPicPr>
          <p:cNvPr id="102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414766" y="2537785"/>
            <a:ext cx="1693738" cy="16901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84" name="Google Shape;184;p11"/>
          <p:cNvSpPr txBox="1">
            <a:spLocks noGrp="1"/>
          </p:cNvSpPr>
          <p:nvPr>
            <p:ph type="ctrTitle"/>
          </p:nvPr>
        </p:nvSpPr>
        <p:spPr>
          <a:xfrm>
            <a:off x="683568" y="1090750"/>
            <a:ext cx="6048672" cy="2921160"/>
          </a:xfrm>
          <a:prstGeom prst="rect">
            <a:avLst/>
          </a:prstGeom>
        </p:spPr>
        <p:txBody>
          <a:bodyPr spcFirstLastPara="1" wrap="square" lIns="91425" tIns="91425" rIns="91425" bIns="91425" anchor="ctr" anchorCtr="0">
            <a:noAutofit/>
          </a:bodyPr>
          <a:lstStyle/>
          <a:p>
            <a:pPr lvl="0" algn="ctr"/>
            <a:r>
              <a:rPr lang="en-US" sz="4000" dirty="0">
                <a:effectLst>
                  <a:outerShdw blurRad="38100" dist="38100" dir="2700000" algn="tl">
                    <a:srgbClr val="000000">
                      <a:alpha val="43137"/>
                    </a:srgbClr>
                  </a:outerShdw>
                </a:effectLst>
              </a:rPr>
              <a:t>Funding a Business</a:t>
            </a:r>
            <a:r>
              <a:rPr lang="uz-Cyrl-UZ" sz="4000" dirty="0">
                <a:effectLst>
                  <a:outerShdw blurRad="38100" dist="38100" dir="2700000" algn="tl">
                    <a:srgbClr val="000000">
                      <a:alpha val="43137"/>
                    </a:srgbClr>
                  </a:outerShdw>
                </a:effectLst>
              </a:rPr>
              <a:t/>
            </a:r>
            <a:br>
              <a:rPr lang="uz-Cyrl-UZ" sz="4000" dirty="0">
                <a:effectLst>
                  <a:outerShdw blurRad="38100" dist="38100" dir="2700000" algn="tl">
                    <a:srgbClr val="000000">
                      <a:alpha val="43137"/>
                    </a:srgbClr>
                  </a:outerShdw>
                </a:effectLst>
              </a:rPr>
            </a:br>
            <a:r>
              <a:rPr lang="en-US" sz="4000" dirty="0">
                <a:effectLst>
                  <a:outerShdw blurRad="38100" dist="38100" dir="2700000" algn="tl">
                    <a:srgbClr val="000000">
                      <a:alpha val="43137"/>
                    </a:srgbClr>
                  </a:outerShdw>
                </a:effectLst>
              </a:rPr>
              <a:t/>
            </a:r>
            <a:br>
              <a:rPr lang="en-US" sz="4000" dirty="0">
                <a:effectLst>
                  <a:outerShdw blurRad="38100" dist="38100" dir="2700000" algn="tl">
                    <a:srgbClr val="000000">
                      <a:alpha val="43137"/>
                    </a:srgbClr>
                  </a:outerShdw>
                </a:effectLst>
              </a:rPr>
            </a:br>
            <a:r>
              <a:rPr lang="uz-Cyrl-UZ" sz="4000" dirty="0">
                <a:effectLst>
                  <a:outerShdw blurRad="38100" dist="38100" dir="2700000" algn="tl">
                    <a:srgbClr val="000000">
                      <a:alpha val="43137"/>
                    </a:srgbClr>
                  </a:outerShdw>
                </a:effectLst>
              </a:rPr>
              <a:t>Мавзу: Бизнесни молиялаштириш</a:t>
            </a:r>
            <a:endParaRPr lang="uz-Cyrl-UZ" sz="2800" dirty="0"/>
          </a:p>
        </p:txBody>
      </p:sp>
      <p:sp>
        <p:nvSpPr>
          <p:cNvPr id="2" name="TextBox 1"/>
          <p:cNvSpPr txBox="1"/>
          <p:nvPr/>
        </p:nvSpPr>
        <p:spPr>
          <a:xfrm>
            <a:off x="4572000" y="4659982"/>
            <a:ext cx="4392488" cy="369332"/>
          </a:xfrm>
          <a:prstGeom prst="rect">
            <a:avLst/>
          </a:prstGeom>
          <a:noFill/>
        </p:spPr>
        <p:txBody>
          <a:bodyPr wrap="square" rtlCol="0">
            <a:spAutoFit/>
          </a:bodyPr>
          <a:lstStyle/>
          <a:p>
            <a:r>
              <a:rPr lang="en-US" sz="1800" b="1" dirty="0">
                <a:solidFill>
                  <a:srgbClr val="002060"/>
                </a:solidFill>
                <a:effectLst>
                  <a:outerShdw blurRad="38100" dist="38100" dir="2700000" algn="tl">
                    <a:srgbClr val="000000">
                      <a:alpha val="43137"/>
                    </a:srgbClr>
                  </a:outerShdw>
                </a:effectLst>
              </a:rPr>
              <a:t>Bakhrom A. Kholbaev</a:t>
            </a:r>
            <a:r>
              <a:rPr lang="ru-RU" sz="1800" b="1" dirty="0">
                <a:solidFill>
                  <a:srgbClr val="002060"/>
                </a:solidFill>
                <a:effectLst>
                  <a:outerShdw blurRad="38100" dist="38100" dir="2700000" algn="tl">
                    <a:srgbClr val="000000">
                      <a:alpha val="43137"/>
                    </a:srgbClr>
                  </a:outerShdw>
                </a:effectLst>
              </a:rPr>
              <a:t>, </a:t>
            </a:r>
            <a:r>
              <a:rPr lang="en-US" sz="1800" b="1" dirty="0">
                <a:solidFill>
                  <a:srgbClr val="002060"/>
                </a:solidFill>
                <a:effectLst>
                  <a:outerShdw blurRad="38100" dist="38100" dir="2700000" algn="tl">
                    <a:srgbClr val="000000">
                      <a:alpha val="43137"/>
                    </a:srgbClr>
                  </a:outerShdw>
                </a:effectLst>
              </a:rPr>
              <a:t>PhD</a:t>
            </a:r>
            <a:endParaRPr lang="ru-RU" sz="1800" b="1" dirty="0">
              <a:solidFill>
                <a:srgbClr val="002060"/>
              </a:solidFill>
              <a:effectLst>
                <a:outerShdw blurRad="38100" dist="38100" dir="2700000" algn="tl">
                  <a:srgbClr val="000000">
                    <a:alpha val="43137"/>
                  </a:srgbClr>
                </a:outerShdw>
              </a:effectLst>
            </a:endParaRPr>
          </a:p>
        </p:txBody>
      </p:sp>
      <p:sp>
        <p:nvSpPr>
          <p:cNvPr id="3" name="TextBox 2"/>
          <p:cNvSpPr txBox="1"/>
          <p:nvPr/>
        </p:nvSpPr>
        <p:spPr>
          <a:xfrm>
            <a:off x="0" y="4373691"/>
            <a:ext cx="4067944" cy="646331"/>
          </a:xfrm>
          <a:prstGeom prst="rect">
            <a:avLst/>
          </a:prstGeom>
          <a:noFill/>
        </p:spPr>
        <p:txBody>
          <a:bodyPr wrap="square" rtlCol="0">
            <a:spAutoFit/>
          </a:bodyPr>
          <a:lstStyle/>
          <a:p>
            <a:r>
              <a:rPr lang="en-US" sz="1200" b="1" dirty="0"/>
              <a:t>Course: Entrepreneurship &amp; SBM</a:t>
            </a:r>
          </a:p>
          <a:p>
            <a:r>
              <a:rPr lang="ru-RU" sz="1200" b="1" dirty="0"/>
              <a:t>Фан: </a:t>
            </a:r>
            <a:r>
              <a:rPr lang="uz-Cyrl-UZ" sz="1200" b="1" dirty="0"/>
              <a:t>Тадбиркорлик ва кичик бизнес бошқаруви</a:t>
            </a:r>
          </a:p>
          <a:p>
            <a:pPr algn="ctr"/>
            <a:endParaRPr lang="en-US" sz="1200" b="1" dirty="0"/>
          </a:p>
        </p:txBody>
      </p:sp>
      <p:sp>
        <p:nvSpPr>
          <p:cNvPr id="4" name="TextBox 3"/>
          <p:cNvSpPr txBox="1"/>
          <p:nvPr/>
        </p:nvSpPr>
        <p:spPr>
          <a:xfrm>
            <a:off x="8316416" y="309885"/>
            <a:ext cx="864096" cy="461665"/>
          </a:xfrm>
          <a:prstGeom prst="rect">
            <a:avLst/>
          </a:prstGeom>
          <a:noFill/>
        </p:spPr>
        <p:txBody>
          <a:bodyPr wrap="square" rtlCol="0">
            <a:spAutoFit/>
          </a:bodyPr>
          <a:lstStyle/>
          <a:p>
            <a:r>
              <a:rPr lang="en-US" sz="2400" b="1" dirty="0">
                <a:effectLst>
                  <a:outerShdw blurRad="38100" dist="38100" dir="2700000" algn="tl">
                    <a:srgbClr val="000000">
                      <a:alpha val="43137"/>
                    </a:srgbClr>
                  </a:outerShdw>
                </a:effectLst>
              </a:rPr>
              <a:t>L-</a:t>
            </a:r>
            <a:r>
              <a:rPr lang="ru-RU" sz="2400" b="1" dirty="0">
                <a:effectLst>
                  <a:outerShdw blurRad="38100" dist="38100" dir="2700000" algn="tl">
                    <a:srgbClr val="000000">
                      <a:alpha val="43137"/>
                    </a:srgbClr>
                  </a:outerShdw>
                </a:effectLst>
              </a:rPr>
              <a:t>0</a:t>
            </a:r>
            <a:r>
              <a:rPr lang="en-US" sz="2400" b="1" dirty="0">
                <a:effectLst>
                  <a:outerShdw blurRad="38100" dist="38100" dir="2700000" algn="tl">
                    <a:srgbClr val="000000">
                      <a:alpha val="43137"/>
                    </a:srgbClr>
                  </a:outerShdw>
                </a:effectLst>
              </a:rPr>
              <a:t>7</a:t>
            </a:r>
            <a:endParaRPr lang="ru-RU" sz="24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9711526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2</a:t>
            </a:fld>
            <a:endParaRPr/>
          </a:p>
        </p:txBody>
      </p:sp>
      <p:pic>
        <p:nvPicPr>
          <p:cNvPr id="3" name="Picture 2">
            <a:extLst>
              <a:ext uri="{FF2B5EF4-FFF2-40B4-BE49-F238E27FC236}">
                <a16:creationId xmlns:a16="http://schemas.microsoft.com/office/drawing/2014/main" xmlns="" id="{4E656064-28BB-75BD-6963-749BA77C6F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6" name="Picture 2" descr="Funding Opportunities | Community Energy England"/>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483518"/>
            <a:ext cx="6948264" cy="4659982"/>
          </a:xfrm>
          <a:prstGeom prst="rect">
            <a:avLst/>
          </a:prstGeom>
          <a:noFill/>
          <a:extLst>
            <a:ext uri="{909E8E84-426E-40DD-AFC4-6F175D3DCCD1}">
              <a14:hiddenFill xmlns:a14="http://schemas.microsoft.com/office/drawing/2010/main">
                <a:solidFill>
                  <a:srgbClr val="FFFFFF"/>
                </a:solidFill>
              </a14:hiddenFill>
            </a:ext>
          </a:extLst>
        </p:spPr>
      </p:pic>
      <p:sp>
        <p:nvSpPr>
          <p:cNvPr id="7" name="Прямоугольник 6"/>
          <p:cNvSpPr/>
          <p:nvPr/>
        </p:nvSpPr>
        <p:spPr>
          <a:xfrm>
            <a:off x="107504" y="837168"/>
            <a:ext cx="3960440" cy="1446550"/>
          </a:xfrm>
          <a:prstGeom prst="rect">
            <a:avLst/>
          </a:prstGeom>
        </p:spPr>
        <p:txBody>
          <a:bodyPr wrap="square">
            <a:spAutoFit/>
          </a:bodyPr>
          <a:lstStyle/>
          <a:p>
            <a:pPr algn="just"/>
            <a:r>
              <a:rPr lang="uz-Cyrl-UZ" sz="2200" dirty="0" smtClean="0"/>
              <a:t>Бизнеснинг </a:t>
            </a:r>
            <a:r>
              <a:rPr lang="uz-Cyrl-UZ" sz="2200" dirty="0"/>
              <a:t>юридик </a:t>
            </a:r>
            <a:r>
              <a:rPr lang="uz-Cyrl-UZ" sz="2200" dirty="0" smtClean="0"/>
              <a:t>тузилмаси</a:t>
            </a:r>
            <a:r>
              <a:rPr lang="en-US" sz="2200" dirty="0" smtClean="0"/>
              <a:t> </a:t>
            </a:r>
            <a:r>
              <a:rPr lang="uz-Cyrl-UZ" sz="2200" dirty="0" smtClean="0"/>
              <a:t>аниқ</a:t>
            </a:r>
            <a:r>
              <a:rPr lang="en-US" sz="2200" dirty="0" smtClean="0"/>
              <a:t> </a:t>
            </a:r>
            <a:r>
              <a:rPr lang="uz-Cyrl-UZ" sz="2200" dirty="0" smtClean="0"/>
              <a:t>бўлганидан </a:t>
            </a:r>
            <a:r>
              <a:rPr lang="uz-Cyrl-UZ" sz="2200" dirty="0"/>
              <a:t>сўнг, </a:t>
            </a:r>
            <a:r>
              <a:rPr lang="uz-Cyrl-UZ" sz="2200" dirty="0" smtClean="0"/>
              <a:t>кейинги </a:t>
            </a:r>
            <a:r>
              <a:rPr lang="uz-Cyrl-UZ" sz="2200" dirty="0"/>
              <a:t>қадам бу уни молиялаштиришдир. </a:t>
            </a:r>
          </a:p>
        </p:txBody>
      </p:sp>
      <p:sp>
        <p:nvSpPr>
          <p:cNvPr id="4" name="Прямоугольник 3"/>
          <p:cNvSpPr/>
          <p:nvPr/>
        </p:nvSpPr>
        <p:spPr>
          <a:xfrm>
            <a:off x="3244725" y="4443958"/>
            <a:ext cx="3499676" cy="430887"/>
          </a:xfrm>
          <a:prstGeom prst="rect">
            <a:avLst/>
          </a:prstGeom>
        </p:spPr>
        <p:txBody>
          <a:bodyPr wrap="none">
            <a:spAutoFit/>
          </a:bodyPr>
          <a:lstStyle/>
          <a:p>
            <a:pPr algn="just"/>
            <a:r>
              <a:rPr lang="uz-Cyrl-UZ" sz="2200" dirty="0" smtClean="0"/>
              <a:t>Нимадан </a:t>
            </a:r>
            <a:r>
              <a:rPr lang="uz-Cyrl-UZ" sz="2200" dirty="0"/>
              <a:t>бошлаш керак?</a:t>
            </a:r>
            <a:endParaRPr lang="uz-Cyrl-UZ" sz="2200" dirty="0"/>
          </a:p>
        </p:txBody>
      </p:sp>
    </p:spTree>
    <p:extLst>
      <p:ext uri="{BB962C8B-B14F-4D97-AF65-F5344CB8AC3E}">
        <p14:creationId xmlns:p14="http://schemas.microsoft.com/office/powerpoint/2010/main" val="14144493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3</a:t>
            </a:fld>
            <a:endParaRPr/>
          </a:p>
        </p:txBody>
      </p:sp>
      <p:sp>
        <p:nvSpPr>
          <p:cNvPr id="2" name="Прямоугольник 1"/>
          <p:cNvSpPr/>
          <p:nvPr/>
        </p:nvSpPr>
        <p:spPr>
          <a:xfrm>
            <a:off x="611560" y="1391746"/>
            <a:ext cx="8064896" cy="1107996"/>
          </a:xfrm>
          <a:prstGeom prst="rect">
            <a:avLst/>
          </a:prstGeom>
        </p:spPr>
        <p:txBody>
          <a:bodyPr wrap="square">
            <a:spAutoFit/>
          </a:bodyPr>
          <a:lstStyle/>
          <a:p>
            <a:pPr marL="285750" indent="-285750" algn="just">
              <a:buFont typeface="Wingdings" panose="05000000000000000000" pitchFamily="2" charset="2"/>
              <a:buChar char="Ø"/>
            </a:pPr>
            <a:r>
              <a:rPr lang="uz-Cyrl-UZ" sz="2200" dirty="0" smtClean="0"/>
              <a:t>Ўз-ўзини </a:t>
            </a:r>
            <a:r>
              <a:rPr lang="uz-Cyrl-UZ" sz="2200" dirty="0"/>
              <a:t>молиялаштириш - бу кўпчилик бошланғич бизнеслар томонидан қўлланиладиган молиялаштириш шаклидир.</a:t>
            </a:r>
          </a:p>
        </p:txBody>
      </p:sp>
      <p:sp>
        <p:nvSpPr>
          <p:cNvPr id="6" name="TextBox 5">
            <a:extLst>
              <a:ext uri="{FF2B5EF4-FFF2-40B4-BE49-F238E27FC236}">
                <a16:creationId xmlns:a16="http://schemas.microsoft.com/office/drawing/2014/main" xmlns="" id="{BB850A12-8C05-0A49-14E0-4F5D83EBF136}"/>
              </a:ext>
            </a:extLst>
          </p:cNvPr>
          <p:cNvSpPr txBox="1"/>
          <p:nvPr/>
        </p:nvSpPr>
        <p:spPr>
          <a:xfrm>
            <a:off x="3059832" y="379782"/>
            <a:ext cx="2880320" cy="461665"/>
          </a:xfrm>
          <a:prstGeom prst="rect">
            <a:avLst/>
          </a:prstGeom>
          <a:noFill/>
        </p:spPr>
        <p:txBody>
          <a:bodyPr wrap="square">
            <a:spAutoFit/>
          </a:bodyPr>
          <a:lstStyle/>
          <a:p>
            <a:pPr algn="just"/>
            <a:r>
              <a:rPr lang="uz-Cyrl-UZ" sz="2400" b="1" dirty="0">
                <a:solidFill>
                  <a:srgbClr val="C00000"/>
                </a:solidFill>
              </a:rPr>
              <a:t>Молиялаштириш</a:t>
            </a:r>
            <a:endParaRPr lang="ru-RU" sz="2400" b="1" dirty="0">
              <a:solidFill>
                <a:srgbClr val="C00000"/>
              </a:solidFill>
            </a:endParaRPr>
          </a:p>
        </p:txBody>
      </p:sp>
      <p:pic>
        <p:nvPicPr>
          <p:cNvPr id="3" name="Picture 2">
            <a:extLst>
              <a:ext uri="{FF2B5EF4-FFF2-40B4-BE49-F238E27FC236}">
                <a16:creationId xmlns:a16="http://schemas.microsoft.com/office/drawing/2014/main" xmlns="" id="{4E656064-28BB-75BD-6963-749BA77C6F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0" name="Picture 2" descr="Self Fundi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11760" y="2108878"/>
            <a:ext cx="4536505" cy="30174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75686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4</a:t>
            </a:fld>
            <a:endParaRPr/>
          </a:p>
        </p:txBody>
      </p:sp>
      <p:sp>
        <p:nvSpPr>
          <p:cNvPr id="2" name="Прямоугольник 1"/>
          <p:cNvSpPr/>
          <p:nvPr/>
        </p:nvSpPr>
        <p:spPr>
          <a:xfrm>
            <a:off x="611560" y="1254695"/>
            <a:ext cx="8064896" cy="3139321"/>
          </a:xfrm>
          <a:prstGeom prst="rect">
            <a:avLst/>
          </a:prstGeom>
        </p:spPr>
        <p:txBody>
          <a:bodyPr wrap="square">
            <a:spAutoFit/>
          </a:bodyPr>
          <a:lstStyle/>
          <a:p>
            <a:pPr marL="285750" indent="-285750" algn="just">
              <a:buFont typeface="Wingdings" panose="05000000000000000000" pitchFamily="2" charset="2"/>
              <a:buChar char="Ø"/>
            </a:pPr>
            <a:r>
              <a:rPr lang="uz-Cyrl-UZ" sz="2200" dirty="0"/>
              <a:t>Бундан ташқари, банкирлар, венчур капиталистлари ёки ҳукумат каби бошқа молиялаштириш манбаларига мурожаат қилганингизда, улар ўз маблағингизнинг қанча қисмини корхонага қўйганингизни аниқ билишни хоҳлашади.</a:t>
            </a:r>
          </a:p>
          <a:p>
            <a:pPr algn="just"/>
            <a:endParaRPr lang="uz-Cyrl-UZ" sz="2200" dirty="0"/>
          </a:p>
          <a:p>
            <a:pPr marL="285750" indent="-285750" algn="just">
              <a:buFont typeface="Wingdings" panose="05000000000000000000" pitchFamily="2" charset="2"/>
              <a:buChar char="Ø"/>
            </a:pPr>
            <a:r>
              <a:rPr lang="uz-Cyrl-UZ" sz="2200" dirty="0"/>
              <a:t>Ахир, ўз пулингизни ишлатмасдан бизнесингизга етарлича ишончингиз бўлмаса, нега унда бошқа биров ўз пулини хавф остига қўйиши керак экан?</a:t>
            </a:r>
          </a:p>
        </p:txBody>
      </p:sp>
      <p:pic>
        <p:nvPicPr>
          <p:cNvPr id="3" name="Picture 2">
            <a:extLst>
              <a:ext uri="{FF2B5EF4-FFF2-40B4-BE49-F238E27FC236}">
                <a16:creationId xmlns:a16="http://schemas.microsoft.com/office/drawing/2014/main" xmlns="" id="{4E656064-28BB-75BD-6963-749BA77C6F5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47639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5</a:t>
            </a:fld>
            <a:endParaRPr/>
          </a:p>
        </p:txBody>
      </p:sp>
      <p:sp>
        <p:nvSpPr>
          <p:cNvPr id="2" name="Прямоугольник 1"/>
          <p:cNvSpPr/>
          <p:nvPr/>
        </p:nvSpPr>
        <p:spPr>
          <a:xfrm>
            <a:off x="611560" y="1275606"/>
            <a:ext cx="8064896" cy="3139321"/>
          </a:xfrm>
          <a:prstGeom prst="rect">
            <a:avLst/>
          </a:prstGeom>
        </p:spPr>
        <p:txBody>
          <a:bodyPr wrap="square">
            <a:spAutoFit/>
          </a:bodyPr>
          <a:lstStyle/>
          <a:p>
            <a:pPr marL="285750" indent="-285750" algn="just">
              <a:buFont typeface="Wingdings" panose="05000000000000000000" pitchFamily="2" charset="2"/>
              <a:buChar char="Ø"/>
            </a:pPr>
            <a:r>
              <a:rPr lang="uz-Cyrl-UZ" sz="2200" dirty="0"/>
              <a:t>Ўзингизнинг активларингизни тўлиқ инвентаризация қилишдан бошланг. </a:t>
            </a:r>
          </a:p>
          <a:p>
            <a:pPr algn="just"/>
            <a:endParaRPr lang="uz-Cyrl-UZ" sz="2200" dirty="0"/>
          </a:p>
          <a:p>
            <a:pPr marL="285750" indent="-285750" algn="just">
              <a:buFont typeface="Wingdings" panose="05000000000000000000" pitchFamily="2" charset="2"/>
              <a:buChar char="Ø"/>
            </a:pPr>
            <a:r>
              <a:rPr lang="uz-Cyrl-UZ" sz="2200" dirty="0"/>
              <a:t>Сиз тасаввур қилмаган янги ресурсларни ўзингиз учун очишингиз мумкин.</a:t>
            </a:r>
          </a:p>
          <a:p>
            <a:pPr algn="just"/>
            <a:endParaRPr lang="uz-Cyrl-UZ" sz="2200" dirty="0"/>
          </a:p>
          <a:p>
            <a:pPr marL="285750" indent="-285750" algn="just">
              <a:buFont typeface="Wingdings" panose="05000000000000000000" pitchFamily="2" charset="2"/>
              <a:buChar char="Ø"/>
            </a:pPr>
            <a:r>
              <a:rPr lang="en-US" sz="2200" dirty="0"/>
              <a:t>A</a:t>
            </a:r>
            <a:r>
              <a:rPr lang="uz-Cyrl-UZ" sz="2200" dirty="0"/>
              <a:t>ктивларга жамғарма ҳисобварақлари, кўчмас мулкдаги ўз маблағлари, пенсия ҳисобварақлари, транспорт воситалари, спорт жиҳозлари ва коллекциялар киради. </a:t>
            </a:r>
          </a:p>
        </p:txBody>
      </p:sp>
      <p:sp>
        <p:nvSpPr>
          <p:cNvPr id="6" name="TextBox 5">
            <a:extLst>
              <a:ext uri="{FF2B5EF4-FFF2-40B4-BE49-F238E27FC236}">
                <a16:creationId xmlns:a16="http://schemas.microsoft.com/office/drawing/2014/main" xmlns="" id="{BB850A12-8C05-0A49-14E0-4F5D83EBF136}"/>
              </a:ext>
            </a:extLst>
          </p:cNvPr>
          <p:cNvSpPr txBox="1"/>
          <p:nvPr/>
        </p:nvSpPr>
        <p:spPr>
          <a:xfrm>
            <a:off x="3005826" y="379782"/>
            <a:ext cx="3132348" cy="461665"/>
          </a:xfrm>
          <a:prstGeom prst="rect">
            <a:avLst/>
          </a:prstGeom>
          <a:noFill/>
        </p:spPr>
        <p:txBody>
          <a:bodyPr wrap="square">
            <a:spAutoFit/>
          </a:bodyPr>
          <a:lstStyle/>
          <a:p>
            <a:pPr algn="just"/>
            <a:r>
              <a:rPr lang="uz-Cyrl-UZ" sz="2400" b="1" dirty="0">
                <a:solidFill>
                  <a:srgbClr val="C00000"/>
                </a:solidFill>
              </a:rPr>
              <a:t>Ўзингизга ишонинг</a:t>
            </a:r>
            <a:endParaRPr lang="ru-RU" sz="2400" b="1" dirty="0">
              <a:solidFill>
                <a:srgbClr val="C00000"/>
              </a:solidFill>
            </a:endParaRPr>
          </a:p>
        </p:txBody>
      </p:sp>
      <p:pic>
        <p:nvPicPr>
          <p:cNvPr id="3" name="Picture 2">
            <a:extLst>
              <a:ext uri="{FF2B5EF4-FFF2-40B4-BE49-F238E27FC236}">
                <a16:creationId xmlns:a16="http://schemas.microsoft.com/office/drawing/2014/main" xmlns="" id="{6EB78A30-5C02-22B6-5154-6B14CAB81C2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98470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anim calcmode="lin" valueType="num">
                                      <p:cBhvr additive="base">
                                        <p:cTn id="19"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6</a:t>
            </a:fld>
            <a:endParaRPr/>
          </a:p>
        </p:txBody>
      </p:sp>
      <p:sp>
        <p:nvSpPr>
          <p:cNvPr id="2" name="Прямоугольник 1"/>
          <p:cNvSpPr/>
          <p:nvPr/>
        </p:nvSpPr>
        <p:spPr>
          <a:xfrm>
            <a:off x="611560" y="1275606"/>
            <a:ext cx="8064896" cy="3139321"/>
          </a:xfrm>
          <a:prstGeom prst="rect">
            <a:avLst/>
          </a:prstGeom>
        </p:spPr>
        <p:txBody>
          <a:bodyPr wrap="square">
            <a:spAutoFit/>
          </a:bodyPr>
          <a:lstStyle/>
          <a:p>
            <a:pPr marL="285750" indent="-285750" algn="just">
              <a:buFont typeface="Wingdings" panose="05000000000000000000" pitchFamily="2" charset="2"/>
              <a:buChar char="Ø"/>
            </a:pPr>
            <a:r>
              <a:rPr lang="uz-Cyrl-UZ" sz="2200" dirty="0"/>
              <a:t>Сиз баъзи активларни нақд пулга сотишга ёки уларни кредит учун гаров сифатида ишлатишингиз мумкин.</a:t>
            </a:r>
          </a:p>
          <a:p>
            <a:pPr algn="just"/>
            <a:endParaRPr lang="uz-Cyrl-UZ" sz="2200" dirty="0"/>
          </a:p>
          <a:p>
            <a:pPr marL="285750" indent="-285750" algn="just">
              <a:buFont typeface="Wingdings" panose="05000000000000000000" pitchFamily="2" charset="2"/>
              <a:buChar char="Ø"/>
            </a:pPr>
            <a:r>
              <a:rPr lang="en-US" sz="2200" dirty="0"/>
              <a:t>A</a:t>
            </a:r>
            <a:r>
              <a:rPr lang="uz-Cyrl-UZ" sz="2200" dirty="0"/>
              <a:t>гар инвестицияларингиз бўлса, уларни манба сифатида ишлатишингиз мумкин. </a:t>
            </a:r>
          </a:p>
          <a:p>
            <a:pPr algn="just"/>
            <a:endParaRPr lang="uz-Cyrl-UZ" sz="2200" dirty="0"/>
          </a:p>
          <a:p>
            <a:pPr marL="285750" indent="-285750" algn="just">
              <a:buFont typeface="Wingdings" panose="05000000000000000000" pitchFamily="2" charset="2"/>
              <a:buChar char="Ø"/>
            </a:pPr>
            <a:r>
              <a:rPr lang="uz-Cyrl-UZ" sz="2200" dirty="0"/>
              <a:t>Қимматли қоғозлар ва қимматли қоғозларга нисбатан паст фоизли кредитлар сизнинг брокерлик ҳисобларингиз орқали амалга оширилиши мумкин.</a:t>
            </a:r>
          </a:p>
        </p:txBody>
      </p:sp>
      <p:pic>
        <p:nvPicPr>
          <p:cNvPr id="3" name="Picture 2">
            <a:extLst>
              <a:ext uri="{FF2B5EF4-FFF2-40B4-BE49-F238E27FC236}">
                <a16:creationId xmlns:a16="http://schemas.microsoft.com/office/drawing/2014/main" xmlns="" id="{6EB78A30-5C02-22B6-5154-6B14CAB81C2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59670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anim calcmode="lin" valueType="num">
                                      <p:cBhvr additive="base">
                                        <p:cTn id="19"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7</a:t>
            </a:fld>
            <a:endParaRPr/>
          </a:p>
        </p:txBody>
      </p:sp>
      <p:sp>
        <p:nvSpPr>
          <p:cNvPr id="2" name="Прямоугольник 1"/>
          <p:cNvSpPr/>
          <p:nvPr/>
        </p:nvSpPr>
        <p:spPr>
          <a:xfrm>
            <a:off x="611560" y="1293604"/>
            <a:ext cx="8064896" cy="3477875"/>
          </a:xfrm>
          <a:prstGeom prst="rect">
            <a:avLst/>
          </a:prstGeom>
        </p:spPr>
        <p:txBody>
          <a:bodyPr wrap="square">
            <a:spAutoFit/>
          </a:bodyPr>
          <a:lstStyle/>
          <a:p>
            <a:pPr marL="285750" indent="-285750" algn="just">
              <a:buFont typeface="Wingdings" panose="05000000000000000000" pitchFamily="2" charset="2"/>
              <a:buChar char="Ø"/>
            </a:pPr>
            <a:r>
              <a:rPr lang="uz-Cyrl-UZ" sz="2200" dirty="0"/>
              <a:t>Бу ерда салбий томони шундаки, агар бозор тушиб қолса ва сизнинг қимматли қоғозларингиз сизнинг кредит гаровингиз бўлса, брокерингиздан янада кўпроқ гаров тақдим этилишини эшитасиз.</a:t>
            </a:r>
          </a:p>
          <a:p>
            <a:pPr marL="285750" indent="-285750" algn="just">
              <a:buFont typeface="Wingdings" panose="05000000000000000000" pitchFamily="2" charset="2"/>
              <a:buChar char="Ø"/>
            </a:pPr>
            <a:r>
              <a:rPr lang="en-US" sz="2200" dirty="0"/>
              <a:t>A</a:t>
            </a:r>
            <a:r>
              <a:rPr lang="uz-Cyrl-UZ" sz="2200" dirty="0"/>
              <a:t>гар маълум вақт ичида буни қила олмасангиз, сиздан гаровни мустаҳкамлаш учун қимматли қоғозларингизнинг бир қисмини сотишингиз сўралади. </a:t>
            </a:r>
          </a:p>
          <a:p>
            <a:pPr marL="285750" indent="-285750" algn="just">
              <a:buFont typeface="Wingdings" panose="05000000000000000000" pitchFamily="2" charset="2"/>
              <a:buChar char="Ø"/>
            </a:pPr>
            <a:r>
              <a:rPr lang="uz-Cyrl-UZ" sz="2200" dirty="0"/>
              <a:t>Баъзи бизнеслар, ўзинни молиялаштиришнинг энг қиммат усулларидан бири бўлсада, кредит карталари билан муваффақиятга эришган.</a:t>
            </a:r>
          </a:p>
        </p:txBody>
      </p:sp>
      <p:pic>
        <p:nvPicPr>
          <p:cNvPr id="3" name="Picture 2">
            <a:extLst>
              <a:ext uri="{FF2B5EF4-FFF2-40B4-BE49-F238E27FC236}">
                <a16:creationId xmlns:a16="http://schemas.microsoft.com/office/drawing/2014/main" xmlns="" id="{95DAB402-49A7-0BC0-3235-5CDC8F3B854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487018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8</a:t>
            </a:fld>
            <a:endParaRPr/>
          </a:p>
        </p:txBody>
      </p:sp>
      <p:sp>
        <p:nvSpPr>
          <p:cNvPr id="2" name="Прямоугольник 1"/>
          <p:cNvSpPr/>
          <p:nvPr/>
        </p:nvSpPr>
        <p:spPr>
          <a:xfrm>
            <a:off x="611560" y="1271538"/>
            <a:ext cx="8064896" cy="3139321"/>
          </a:xfrm>
          <a:prstGeom prst="rect">
            <a:avLst/>
          </a:prstGeom>
        </p:spPr>
        <p:txBody>
          <a:bodyPr wrap="square">
            <a:spAutoFit/>
          </a:bodyPr>
          <a:lstStyle/>
          <a:p>
            <a:pPr marL="285750" indent="-285750" algn="just">
              <a:buFont typeface="Wingdings" panose="05000000000000000000" pitchFamily="2" charset="2"/>
              <a:buChar char="Ø"/>
            </a:pPr>
            <a:r>
              <a:rPr lang="en-US" sz="2200" dirty="0"/>
              <a:t>A</a:t>
            </a:r>
            <a:r>
              <a:rPr lang="uz-Cyrl-UZ" sz="2200" dirty="0"/>
              <a:t>гар сизнинг уйингиз бўлса, тўлаган ипотека қисмига уй-жой капитали учун кредит олиш мумкин. </a:t>
            </a:r>
          </a:p>
          <a:p>
            <a:pPr marL="285750" indent="-285750" algn="just">
              <a:buFont typeface="Wingdings" panose="05000000000000000000" pitchFamily="2" charset="2"/>
              <a:buChar char="Ø"/>
            </a:pPr>
            <a:r>
              <a:rPr lang="uz-Cyrl-UZ" sz="2200" dirty="0"/>
              <a:t>Банк бир марталик кредит тўловини тақдим этади ёки сизнинг уйингиздаги капиталга асосланган кредит линиясини узайтиради.</a:t>
            </a:r>
          </a:p>
          <a:p>
            <a:pPr marL="285750" indent="-285750" algn="just">
              <a:buFont typeface="Wingdings" panose="05000000000000000000" pitchFamily="2" charset="2"/>
              <a:buChar char="Ø"/>
            </a:pPr>
            <a:r>
              <a:rPr lang="uz-Cyrl-UZ" sz="2200" dirty="0"/>
              <a:t>Уйингизнинг қийматига қараб, уй-жой кредити муҳим кредит линиясига айланиши мумкин. </a:t>
            </a:r>
          </a:p>
          <a:p>
            <a:pPr marL="285750" indent="-285750" algn="just">
              <a:buFont typeface="Wingdings" panose="05000000000000000000" pitchFamily="2" charset="2"/>
              <a:buChar char="Ø"/>
            </a:pPr>
            <a:r>
              <a:rPr lang="en-US" sz="2200" dirty="0"/>
              <a:t>A</a:t>
            </a:r>
            <a:r>
              <a:rPr lang="uz-Cyrl-UZ" sz="2200" dirty="0"/>
              <a:t>ммо қарзни қайтара олишингизга ишонч ҳосил қилинг - агар тўламасангиз, уйингизни йўқотишингиз мумкин.</a:t>
            </a:r>
          </a:p>
        </p:txBody>
      </p:sp>
      <p:pic>
        <p:nvPicPr>
          <p:cNvPr id="3" name="Picture 2">
            <a:extLst>
              <a:ext uri="{FF2B5EF4-FFF2-40B4-BE49-F238E27FC236}">
                <a16:creationId xmlns:a16="http://schemas.microsoft.com/office/drawing/2014/main" xmlns="" id="{5C39D854-7799-CABC-AF19-16BA93AFBE6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552901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9</a:t>
            </a:fld>
            <a:endParaRPr/>
          </a:p>
        </p:txBody>
      </p:sp>
      <p:sp>
        <p:nvSpPr>
          <p:cNvPr id="2" name="Прямоугольник 1"/>
          <p:cNvSpPr/>
          <p:nvPr/>
        </p:nvSpPr>
        <p:spPr>
          <a:xfrm>
            <a:off x="611560" y="1297086"/>
            <a:ext cx="8064896" cy="3139321"/>
          </a:xfrm>
          <a:prstGeom prst="rect">
            <a:avLst/>
          </a:prstGeom>
        </p:spPr>
        <p:txBody>
          <a:bodyPr wrap="square">
            <a:spAutoFit/>
          </a:bodyPr>
          <a:lstStyle/>
          <a:p>
            <a:pPr marL="285750" indent="-285750" algn="just">
              <a:buFont typeface="Wingdings" panose="05000000000000000000" pitchFamily="2" charset="2"/>
              <a:buChar char="Ø"/>
            </a:pPr>
            <a:r>
              <a:rPr lang="uz-Cyrl-UZ" sz="2200" dirty="0"/>
              <a:t>Нақд пул қийматли ҳаёт суғуртаси бўйича қарз олишни ўйлаб кўринг. </a:t>
            </a:r>
          </a:p>
          <a:p>
            <a:pPr algn="just"/>
            <a:endParaRPr lang="uz-Cyrl-UZ" sz="2200" dirty="0"/>
          </a:p>
          <a:p>
            <a:pPr marL="285750" indent="-285750" algn="just">
              <a:buFont typeface="Wingdings" panose="05000000000000000000" pitchFamily="2" charset="2"/>
              <a:buChar char="Ø"/>
            </a:pPr>
            <a:r>
              <a:rPr lang="uz-Cyrl-UZ" sz="2200" dirty="0"/>
              <a:t>Сиз нақд пулнинг тайёр манбаи сифатида ҳаётни суғурталаш полисида тузилган қийматдан фойдаланишингиз мумкин.</a:t>
            </a:r>
          </a:p>
          <a:p>
            <a:pPr algn="just"/>
            <a:endParaRPr lang="uz-Cyrl-UZ" sz="2200" dirty="0"/>
          </a:p>
          <a:p>
            <a:pPr marL="285750" indent="-285750" algn="just">
              <a:buFont typeface="Wingdings" panose="05000000000000000000" pitchFamily="2" charset="2"/>
              <a:buChar char="Ø"/>
            </a:pPr>
            <a:r>
              <a:rPr lang="uz-Cyrl-UZ" sz="2200" dirty="0"/>
              <a:t>Фоиз ставкалари ўртача, чунки суғурта компаниялари ҳар доим пулларини қайтариб олишади. </a:t>
            </a:r>
          </a:p>
        </p:txBody>
      </p:sp>
      <p:sp>
        <p:nvSpPr>
          <p:cNvPr id="6" name="TextBox 5">
            <a:extLst>
              <a:ext uri="{FF2B5EF4-FFF2-40B4-BE49-F238E27FC236}">
                <a16:creationId xmlns:a16="http://schemas.microsoft.com/office/drawing/2014/main" xmlns="" id="{BB850A12-8C05-0A49-14E0-4F5D83EBF136}"/>
              </a:ext>
            </a:extLst>
          </p:cNvPr>
          <p:cNvSpPr txBox="1"/>
          <p:nvPr/>
        </p:nvSpPr>
        <p:spPr>
          <a:xfrm>
            <a:off x="2627784" y="237877"/>
            <a:ext cx="2736304" cy="461665"/>
          </a:xfrm>
          <a:prstGeom prst="rect">
            <a:avLst/>
          </a:prstGeom>
          <a:noFill/>
        </p:spPr>
        <p:txBody>
          <a:bodyPr wrap="square">
            <a:spAutoFit/>
          </a:bodyPr>
          <a:lstStyle/>
          <a:p>
            <a:pPr algn="just"/>
            <a:r>
              <a:rPr lang="uz-Cyrl-UZ" sz="2400" b="1" i="1" dirty="0">
                <a:solidFill>
                  <a:srgbClr val="C00000"/>
                </a:solidFill>
              </a:rPr>
              <a:t>Ҳаёт суғуртаси</a:t>
            </a:r>
            <a:endParaRPr lang="ru-RU" sz="2400" b="1" i="1" dirty="0">
              <a:solidFill>
                <a:srgbClr val="C00000"/>
              </a:solidFill>
            </a:endParaRPr>
          </a:p>
        </p:txBody>
      </p:sp>
      <p:pic>
        <p:nvPicPr>
          <p:cNvPr id="3" name="Picture 2">
            <a:extLst>
              <a:ext uri="{FF2B5EF4-FFF2-40B4-BE49-F238E27FC236}">
                <a16:creationId xmlns:a16="http://schemas.microsoft.com/office/drawing/2014/main" xmlns="" id="{EC5175CC-FD01-D6ED-151F-C8F1A36DF6D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590860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anim calcmode="lin" valueType="num">
                                      <p:cBhvr additive="base">
                                        <p:cTn id="19"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10</a:t>
            </a:fld>
            <a:endParaRPr/>
          </a:p>
        </p:txBody>
      </p:sp>
      <p:sp>
        <p:nvSpPr>
          <p:cNvPr id="2" name="Прямоугольник 1"/>
          <p:cNvSpPr/>
          <p:nvPr/>
        </p:nvSpPr>
        <p:spPr>
          <a:xfrm>
            <a:off x="611560" y="1297086"/>
            <a:ext cx="8064896" cy="2462213"/>
          </a:xfrm>
          <a:prstGeom prst="rect">
            <a:avLst/>
          </a:prstGeom>
        </p:spPr>
        <p:txBody>
          <a:bodyPr wrap="square">
            <a:spAutoFit/>
          </a:bodyPr>
          <a:lstStyle/>
          <a:p>
            <a:pPr marL="285750" indent="-285750" algn="just">
              <a:buFont typeface="Wingdings" panose="05000000000000000000" pitchFamily="2" charset="2"/>
              <a:buChar char="Ø"/>
            </a:pPr>
            <a:r>
              <a:rPr lang="en-US" sz="2200" dirty="0"/>
              <a:t>A</a:t>
            </a:r>
            <a:r>
              <a:rPr lang="uz-Cyrl-UZ" sz="2200" dirty="0"/>
              <a:t>гар хоҳламасангиз, тўловларни амалга оширишингиз шарт эмас. Қарз олган сумма ҳам, ҳисобланган фоизлар ҳам қайтарилиши шарт эмас.</a:t>
            </a:r>
          </a:p>
          <a:p>
            <a:pPr algn="just"/>
            <a:endParaRPr lang="uz-Cyrl-UZ" sz="2200" dirty="0"/>
          </a:p>
          <a:p>
            <a:pPr marL="285750" indent="-285750" algn="just">
              <a:buFont typeface="Wingdings" panose="05000000000000000000" pitchFamily="2" charset="2"/>
              <a:buChar char="Ø"/>
            </a:pPr>
            <a:r>
              <a:rPr lang="uz-Cyrl-UZ" sz="2200" dirty="0"/>
              <a:t>Ягона йўқотиш шундаки, агар сиз вафот этсангиз ва қарз тўланмаган бўлса, бу пул сизнинг бенефициарингиз оладиган суммадан ушлаб қолинади.</a:t>
            </a:r>
          </a:p>
        </p:txBody>
      </p:sp>
      <p:pic>
        <p:nvPicPr>
          <p:cNvPr id="3" name="Picture 2">
            <a:extLst>
              <a:ext uri="{FF2B5EF4-FFF2-40B4-BE49-F238E27FC236}">
                <a16:creationId xmlns:a16="http://schemas.microsoft.com/office/drawing/2014/main" xmlns="" id="{EC5175CC-FD01-D6ED-151F-C8F1A36DF6D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997792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11</a:t>
            </a:fld>
            <a:endParaRPr/>
          </a:p>
        </p:txBody>
      </p:sp>
      <p:sp>
        <p:nvSpPr>
          <p:cNvPr id="2" name="Прямоугольник 1"/>
          <p:cNvSpPr/>
          <p:nvPr/>
        </p:nvSpPr>
        <p:spPr>
          <a:xfrm>
            <a:off x="611560" y="1275606"/>
            <a:ext cx="8064896" cy="3139321"/>
          </a:xfrm>
          <a:prstGeom prst="rect">
            <a:avLst/>
          </a:prstGeom>
        </p:spPr>
        <p:txBody>
          <a:bodyPr wrap="square">
            <a:spAutoFit/>
          </a:bodyPr>
          <a:lstStyle/>
          <a:p>
            <a:pPr marL="285750" indent="-285750" algn="just">
              <a:buFont typeface="Wingdings" panose="05000000000000000000" pitchFamily="2" charset="2"/>
              <a:buChar char="Ø"/>
            </a:pPr>
            <a:r>
              <a:rPr lang="bg-BG" sz="2200" dirty="0"/>
              <a:t>Яна бир вариант - шахсий пенсия ҳисобингиздаги маблағлардан фойдаланиш.</a:t>
            </a:r>
          </a:p>
          <a:p>
            <a:pPr algn="just"/>
            <a:endParaRPr lang="bg-BG" sz="2200" dirty="0"/>
          </a:p>
          <a:p>
            <a:pPr marL="285750" indent="-285750" algn="just">
              <a:buFont typeface="Wingdings" panose="05000000000000000000" pitchFamily="2" charset="2"/>
              <a:buChar char="Ø"/>
            </a:pPr>
            <a:r>
              <a:rPr lang="bg-BG" sz="2200" dirty="0"/>
              <a:t>Буни тартибга солувчи қонунлар доирасида, агар сиз уни 60 кун ичида қайтара олсангиз, пенсия жамғармасидан пул олишингиз мумкин. </a:t>
            </a:r>
          </a:p>
          <a:p>
            <a:pPr algn="just"/>
            <a:endParaRPr lang="bg-BG" sz="2200" dirty="0"/>
          </a:p>
          <a:p>
            <a:pPr marL="285750" indent="-285750" algn="just">
              <a:buFont typeface="Wingdings" panose="05000000000000000000" pitchFamily="2" charset="2"/>
              <a:buChar char="Ø"/>
            </a:pPr>
            <a:r>
              <a:rPr lang="bg-BG" sz="2200" dirty="0"/>
              <a:t>Бу қарз эмас, шунинг учун сиз фоизларни тўламайсиз. Бу 60 кун давомида сақлашингиз мумкин бўлган ечиб олиш. </a:t>
            </a:r>
          </a:p>
        </p:txBody>
      </p:sp>
      <p:sp>
        <p:nvSpPr>
          <p:cNvPr id="6" name="TextBox 5">
            <a:extLst>
              <a:ext uri="{FF2B5EF4-FFF2-40B4-BE49-F238E27FC236}">
                <a16:creationId xmlns:a16="http://schemas.microsoft.com/office/drawing/2014/main" xmlns="" id="{BB850A12-8C05-0A49-14E0-4F5D83EBF136}"/>
              </a:ext>
            </a:extLst>
          </p:cNvPr>
          <p:cNvSpPr txBox="1"/>
          <p:nvPr/>
        </p:nvSpPr>
        <p:spPr>
          <a:xfrm>
            <a:off x="2987824" y="379782"/>
            <a:ext cx="3312368" cy="461665"/>
          </a:xfrm>
          <a:prstGeom prst="rect">
            <a:avLst/>
          </a:prstGeom>
          <a:noFill/>
        </p:spPr>
        <p:txBody>
          <a:bodyPr wrap="square">
            <a:spAutoFit/>
          </a:bodyPr>
          <a:lstStyle/>
          <a:p>
            <a:pPr algn="just"/>
            <a:r>
              <a:rPr lang="uz-Cyrl-UZ" sz="2400" b="1" i="1" dirty="0">
                <a:solidFill>
                  <a:srgbClr val="C00000"/>
                </a:solidFill>
              </a:rPr>
              <a:t>Пенсия жамғармаси</a:t>
            </a:r>
            <a:endParaRPr lang="ru-RU" sz="2400" b="1" i="1" dirty="0">
              <a:solidFill>
                <a:srgbClr val="C00000"/>
              </a:solidFill>
            </a:endParaRPr>
          </a:p>
        </p:txBody>
      </p:sp>
      <p:pic>
        <p:nvPicPr>
          <p:cNvPr id="3" name="Picture 2">
            <a:extLst>
              <a:ext uri="{FF2B5EF4-FFF2-40B4-BE49-F238E27FC236}">
                <a16:creationId xmlns:a16="http://schemas.microsoft.com/office/drawing/2014/main" xmlns="" id="{2324FDA7-4CF9-1CB0-B0D6-CFDD8B4E173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329122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anim calcmode="lin" valueType="num">
                                      <p:cBhvr additive="base">
                                        <p:cTn id="19"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12</a:t>
            </a:fld>
            <a:endParaRPr/>
          </a:p>
        </p:txBody>
      </p:sp>
      <p:sp>
        <p:nvSpPr>
          <p:cNvPr id="2" name="Прямоугольник 1"/>
          <p:cNvSpPr/>
          <p:nvPr/>
        </p:nvSpPr>
        <p:spPr>
          <a:xfrm>
            <a:off x="611560" y="1275606"/>
            <a:ext cx="8064896" cy="2462213"/>
          </a:xfrm>
          <a:prstGeom prst="rect">
            <a:avLst/>
          </a:prstGeom>
        </p:spPr>
        <p:txBody>
          <a:bodyPr wrap="square">
            <a:spAutoFit/>
          </a:bodyPr>
          <a:lstStyle/>
          <a:p>
            <a:pPr marL="285750" indent="-285750" algn="just">
              <a:buFont typeface="Wingdings" panose="05000000000000000000" pitchFamily="2" charset="2"/>
              <a:buChar char="Ø"/>
            </a:pPr>
            <a:r>
              <a:rPr lang="bg-BG" sz="2200" dirty="0"/>
              <a:t>Юқори даражада ташкил этилган тадбиркор бир нечта жамғармалар ўртасида маблағларни айирбошлаши мумкин.</a:t>
            </a:r>
          </a:p>
          <a:p>
            <a:pPr algn="just"/>
            <a:endParaRPr lang="uz-Cyrl-UZ" sz="2200" dirty="0"/>
          </a:p>
          <a:p>
            <a:pPr marL="285750" indent="-285750" algn="just">
              <a:buFont typeface="Wingdings" panose="05000000000000000000" pitchFamily="2" charset="2"/>
              <a:buChar char="Ø"/>
            </a:pPr>
            <a:r>
              <a:rPr lang="en-US" sz="2200" dirty="0"/>
              <a:t>A</a:t>
            </a:r>
            <a:r>
              <a:rPr lang="uz-Cyrl-UZ" sz="2200" dirty="0"/>
              <a:t>ммо, агар сиз бирон-бир сабабга кўра бир кун кечиксангиз, сиздан муддатидан олдин 10 фоизлик тўлов олинади ва қайтармаган пулингиз солиққа тортилади.</a:t>
            </a:r>
          </a:p>
        </p:txBody>
      </p:sp>
      <p:pic>
        <p:nvPicPr>
          <p:cNvPr id="3" name="Picture 2">
            <a:extLst>
              <a:ext uri="{FF2B5EF4-FFF2-40B4-BE49-F238E27FC236}">
                <a16:creationId xmlns:a16="http://schemas.microsoft.com/office/drawing/2014/main" xmlns="" id="{2324FDA7-4CF9-1CB0-B0D6-CFDD8B4E173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72326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13</a:t>
            </a:fld>
            <a:endParaRPr/>
          </a:p>
        </p:txBody>
      </p:sp>
      <p:sp>
        <p:nvSpPr>
          <p:cNvPr id="2" name="Прямоугольник 1"/>
          <p:cNvSpPr/>
          <p:nvPr/>
        </p:nvSpPr>
        <p:spPr>
          <a:xfrm>
            <a:off x="611560" y="1275606"/>
            <a:ext cx="8064896" cy="3139321"/>
          </a:xfrm>
          <a:prstGeom prst="rect">
            <a:avLst/>
          </a:prstGeom>
        </p:spPr>
        <p:txBody>
          <a:bodyPr wrap="square">
            <a:spAutoFit/>
          </a:bodyPr>
          <a:lstStyle/>
          <a:p>
            <a:pPr marL="285750" indent="-285750" algn="just">
              <a:buFont typeface="Wingdings" panose="05000000000000000000" pitchFamily="2" charset="2"/>
              <a:buChar char="Ø"/>
            </a:pPr>
            <a:r>
              <a:rPr lang="en-US" sz="2200" dirty="0"/>
              <a:t>A</a:t>
            </a:r>
            <a:r>
              <a:rPr lang="bg-BG" sz="2200" dirty="0"/>
              <a:t>гар сиз иш билан банд бўлсангиз, бизнесингизни молиялаштиришнинг яна бир усули - бу ҳозирги маошингиздан пул ажратишдир.</a:t>
            </a:r>
          </a:p>
          <a:p>
            <a:pPr algn="just"/>
            <a:endParaRPr lang="uz-Cyrl-UZ" sz="2200" dirty="0"/>
          </a:p>
          <a:p>
            <a:pPr marL="285750" indent="-285750" algn="just">
              <a:buFont typeface="Wingdings" panose="05000000000000000000" pitchFamily="2" charset="2"/>
              <a:buChar char="Ø"/>
            </a:pPr>
            <a:r>
              <a:rPr lang="en-US" sz="2200" dirty="0"/>
              <a:t>A</a:t>
            </a:r>
            <a:r>
              <a:rPr lang="bg-BG" sz="2200" dirty="0"/>
              <a:t>гар сиз кутишни истамасангиз, ўриндош ишни ёки тўлиқ ишингизни ярим кунга қисқартиришни ўйлаб кўринг.</a:t>
            </a:r>
          </a:p>
          <a:p>
            <a:pPr algn="just"/>
            <a:endParaRPr lang="bg-BG" sz="2200" dirty="0"/>
          </a:p>
          <a:p>
            <a:pPr marL="285750" indent="-285750" algn="just">
              <a:buFont typeface="Wingdings" panose="05000000000000000000" pitchFamily="2" charset="2"/>
              <a:buChar char="Ø"/>
            </a:pPr>
            <a:r>
              <a:rPr lang="bg-BG" sz="2200" dirty="0"/>
              <a:t>Бу сизнинг бизнесингиз ўсишни бошлагунга қадар сизда барқарор маблағларга эга бўлишингизни таъминлайди. </a:t>
            </a:r>
          </a:p>
        </p:txBody>
      </p:sp>
      <p:sp>
        <p:nvSpPr>
          <p:cNvPr id="6" name="TextBox 5">
            <a:extLst>
              <a:ext uri="{FF2B5EF4-FFF2-40B4-BE49-F238E27FC236}">
                <a16:creationId xmlns:a16="http://schemas.microsoft.com/office/drawing/2014/main" xmlns="" id="{BB850A12-8C05-0A49-14E0-4F5D83EBF136}"/>
              </a:ext>
            </a:extLst>
          </p:cNvPr>
          <p:cNvSpPr txBox="1"/>
          <p:nvPr/>
        </p:nvSpPr>
        <p:spPr>
          <a:xfrm>
            <a:off x="3383868" y="379782"/>
            <a:ext cx="2376264" cy="461665"/>
          </a:xfrm>
          <a:prstGeom prst="rect">
            <a:avLst/>
          </a:prstGeom>
          <a:noFill/>
        </p:spPr>
        <p:txBody>
          <a:bodyPr wrap="square">
            <a:spAutoFit/>
          </a:bodyPr>
          <a:lstStyle/>
          <a:p>
            <a:pPr algn="just"/>
            <a:r>
              <a:rPr lang="uz-Cyrl-UZ" sz="2400" b="1" i="1" dirty="0">
                <a:solidFill>
                  <a:srgbClr val="C00000"/>
                </a:solidFill>
              </a:rPr>
              <a:t>Жорий ойлик</a:t>
            </a:r>
            <a:endParaRPr lang="ru-RU" sz="2400" b="1" i="1" dirty="0">
              <a:solidFill>
                <a:srgbClr val="C00000"/>
              </a:solidFill>
            </a:endParaRPr>
          </a:p>
        </p:txBody>
      </p:sp>
      <p:pic>
        <p:nvPicPr>
          <p:cNvPr id="3" name="Picture 2">
            <a:extLst>
              <a:ext uri="{FF2B5EF4-FFF2-40B4-BE49-F238E27FC236}">
                <a16:creationId xmlns:a16="http://schemas.microsoft.com/office/drawing/2014/main" xmlns="" id="{A515DD41-3AD9-6D7D-2929-BCBE6C19150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736197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anim calcmode="lin" valueType="num">
                                      <p:cBhvr additive="base">
                                        <p:cTn id="19"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14</a:t>
            </a:fld>
            <a:endParaRPr/>
          </a:p>
        </p:txBody>
      </p:sp>
      <p:sp>
        <p:nvSpPr>
          <p:cNvPr id="2" name="Прямоугольник 1"/>
          <p:cNvSpPr/>
          <p:nvPr/>
        </p:nvSpPr>
        <p:spPr>
          <a:xfrm>
            <a:off x="611560" y="1275606"/>
            <a:ext cx="8064896" cy="3139321"/>
          </a:xfrm>
          <a:prstGeom prst="rect">
            <a:avLst/>
          </a:prstGeom>
        </p:spPr>
        <p:txBody>
          <a:bodyPr wrap="square">
            <a:spAutoFit/>
          </a:bodyPr>
          <a:lstStyle/>
          <a:p>
            <a:pPr marL="285750" indent="-285750" algn="just">
              <a:buFont typeface="Wingdings" panose="05000000000000000000" pitchFamily="2" charset="2"/>
              <a:buChar char="Ø"/>
            </a:pPr>
            <a:r>
              <a:rPr lang="bg-BG" sz="2200" dirty="0"/>
              <a:t>Одамлар одатда ўйлаганларига қараганда кўпроқ мулкка эга.</a:t>
            </a:r>
          </a:p>
          <a:p>
            <a:pPr marL="285750" indent="-285750" algn="just">
              <a:buFont typeface="Wingdings" panose="05000000000000000000" pitchFamily="2" charset="2"/>
              <a:buChar char="Ø"/>
            </a:pPr>
            <a:endParaRPr lang="bg-BG" sz="2200" dirty="0"/>
          </a:p>
          <a:p>
            <a:pPr marL="285750" indent="-285750" algn="just">
              <a:buFont typeface="Wingdings" panose="05000000000000000000" pitchFamily="2" charset="2"/>
              <a:buChar char="Ø"/>
            </a:pPr>
            <a:r>
              <a:rPr lang="bg-BG" sz="2200" dirty="0"/>
              <a:t>Ишни бошлаш учун имкон қадар ўз пулингиздан фойдаланинг.</a:t>
            </a:r>
          </a:p>
          <a:p>
            <a:pPr algn="just"/>
            <a:endParaRPr lang="bg-BG" sz="2200" dirty="0"/>
          </a:p>
          <a:p>
            <a:pPr marL="285750" indent="-285750" algn="just">
              <a:buFont typeface="Wingdings" panose="05000000000000000000" pitchFamily="2" charset="2"/>
              <a:buChar char="Ø"/>
            </a:pPr>
            <a:r>
              <a:rPr lang="bg-BG" sz="2200" dirty="0"/>
              <a:t>Эсда тутингки, ўз инвестициянгиз қанчалик катта бўлса, бошқа манбалардан капитал олишингиз шунчалик осон бўлади.</a:t>
            </a:r>
            <a:endParaRPr lang="en-US" sz="2200" dirty="0"/>
          </a:p>
        </p:txBody>
      </p:sp>
      <p:pic>
        <p:nvPicPr>
          <p:cNvPr id="3" name="Picture 2">
            <a:extLst>
              <a:ext uri="{FF2B5EF4-FFF2-40B4-BE49-F238E27FC236}">
                <a16:creationId xmlns:a16="http://schemas.microsoft.com/office/drawing/2014/main" xmlns="" id="{A515DD41-3AD9-6D7D-2929-BCBE6C19150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12608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anim calcmode="lin" valueType="num">
                                      <p:cBhvr additive="base">
                                        <p:cTn id="19"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15</a:t>
            </a:fld>
            <a:endParaRPr/>
          </a:p>
        </p:txBody>
      </p:sp>
      <p:sp>
        <p:nvSpPr>
          <p:cNvPr id="2" name="Прямоугольник 1"/>
          <p:cNvSpPr/>
          <p:nvPr/>
        </p:nvSpPr>
        <p:spPr>
          <a:xfrm>
            <a:off x="611560" y="1289536"/>
            <a:ext cx="8064896" cy="2800767"/>
          </a:xfrm>
          <a:prstGeom prst="rect">
            <a:avLst/>
          </a:prstGeom>
        </p:spPr>
        <p:txBody>
          <a:bodyPr wrap="square">
            <a:spAutoFit/>
          </a:bodyPr>
          <a:lstStyle/>
          <a:p>
            <a:pPr marL="285750" indent="-285750" algn="just">
              <a:buFont typeface="Wingdings" panose="05000000000000000000" pitchFamily="2" charset="2"/>
              <a:buChar char="Ø"/>
            </a:pPr>
            <a:r>
              <a:rPr lang="uz-Cyrl-UZ" sz="2200" dirty="0"/>
              <a:t>Сизнинг шахсий маблағларингиз етарли бўлмаслиги мумкин. </a:t>
            </a:r>
            <a:r>
              <a:rPr lang="en-US" sz="2200" dirty="0"/>
              <a:t>A</a:t>
            </a:r>
            <a:r>
              <a:rPr lang="uz-Cyrl-UZ" sz="2200" dirty="0"/>
              <a:t>ксарият корхоналар тўрт ёки беш хил манбадан пул олиш билан бошланади.</a:t>
            </a:r>
          </a:p>
          <a:p>
            <a:pPr marL="285750" indent="-285750" algn="just">
              <a:buFont typeface="Wingdings" panose="05000000000000000000" pitchFamily="2" charset="2"/>
              <a:buChar char="Ø"/>
            </a:pPr>
            <a:r>
              <a:rPr lang="uz-Cyrl-UZ" sz="2200" dirty="0"/>
              <a:t>Ўз-ўзини молиялаштиришдан сўнг, бошланғич пул учун 2чи энг машҳур манба, бу: </a:t>
            </a:r>
          </a:p>
          <a:p>
            <a:pPr marL="719138" indent="-342900" algn="just">
              <a:buFont typeface="Courier New" panose="02070309020205020404" pitchFamily="49" charset="0"/>
              <a:buChar char="o"/>
            </a:pPr>
            <a:r>
              <a:rPr lang="uz-Cyrl-UZ" sz="2200" dirty="0"/>
              <a:t>дўстлар, </a:t>
            </a:r>
          </a:p>
          <a:p>
            <a:pPr marL="719138" indent="-342900" algn="just">
              <a:buFont typeface="Courier New" panose="02070309020205020404" pitchFamily="49" charset="0"/>
              <a:buChar char="o"/>
            </a:pPr>
            <a:r>
              <a:rPr lang="uz-Cyrl-UZ" sz="2200" dirty="0"/>
              <a:t>Қариндошлар, </a:t>
            </a:r>
            <a:r>
              <a:rPr lang="uz-Cyrl-UZ" sz="2200" dirty="0" smtClean="0"/>
              <a:t>ва</a:t>
            </a:r>
            <a:endParaRPr lang="uz-Cyrl-UZ" sz="2200" dirty="0"/>
          </a:p>
          <a:p>
            <a:pPr marL="719138" indent="-342900" algn="just">
              <a:buFont typeface="Courier New" panose="02070309020205020404" pitchFamily="49" charset="0"/>
              <a:buChar char="o"/>
            </a:pPr>
            <a:r>
              <a:rPr lang="uz-Cyrl-UZ" sz="2200" dirty="0"/>
              <a:t>бизнес ҳамкорлардир.</a:t>
            </a:r>
          </a:p>
        </p:txBody>
      </p:sp>
      <p:sp>
        <p:nvSpPr>
          <p:cNvPr id="6" name="TextBox 5">
            <a:extLst>
              <a:ext uri="{FF2B5EF4-FFF2-40B4-BE49-F238E27FC236}">
                <a16:creationId xmlns:a16="http://schemas.microsoft.com/office/drawing/2014/main" xmlns="" id="{BB850A12-8C05-0A49-14E0-4F5D83EBF136}"/>
              </a:ext>
            </a:extLst>
          </p:cNvPr>
          <p:cNvSpPr txBox="1"/>
          <p:nvPr/>
        </p:nvSpPr>
        <p:spPr>
          <a:xfrm>
            <a:off x="3131840" y="379782"/>
            <a:ext cx="2880320" cy="461665"/>
          </a:xfrm>
          <a:prstGeom prst="rect">
            <a:avLst/>
          </a:prstGeom>
          <a:noFill/>
        </p:spPr>
        <p:txBody>
          <a:bodyPr wrap="square">
            <a:spAutoFit/>
          </a:bodyPr>
          <a:lstStyle/>
          <a:p>
            <a:pPr algn="just"/>
            <a:r>
              <a:rPr lang="uz-Cyrl-UZ" sz="2400" b="1" dirty="0">
                <a:solidFill>
                  <a:srgbClr val="C00000"/>
                </a:solidFill>
              </a:rPr>
              <a:t>Дўстлар ва оила</a:t>
            </a:r>
            <a:endParaRPr lang="ru-RU" sz="2400" b="1" dirty="0">
              <a:solidFill>
                <a:srgbClr val="C00000"/>
              </a:solidFill>
            </a:endParaRPr>
          </a:p>
        </p:txBody>
      </p:sp>
      <p:pic>
        <p:nvPicPr>
          <p:cNvPr id="3" name="Picture 2">
            <a:extLst>
              <a:ext uri="{FF2B5EF4-FFF2-40B4-BE49-F238E27FC236}">
                <a16:creationId xmlns:a16="http://schemas.microsoft.com/office/drawing/2014/main" xmlns="" id="{35160E07-73F7-7C8A-C335-BB68BBC16CF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0" y="2715766"/>
            <a:ext cx="2320652" cy="2320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631858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additive="base">
                                        <p:cTn id="31"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16</a:t>
            </a:fld>
            <a:endParaRPr/>
          </a:p>
        </p:txBody>
      </p:sp>
      <p:sp>
        <p:nvSpPr>
          <p:cNvPr id="2" name="Прямоугольник 1"/>
          <p:cNvSpPr/>
          <p:nvPr/>
        </p:nvSpPr>
        <p:spPr>
          <a:xfrm>
            <a:off x="611560" y="1289536"/>
            <a:ext cx="8064896" cy="2800767"/>
          </a:xfrm>
          <a:prstGeom prst="rect">
            <a:avLst/>
          </a:prstGeom>
        </p:spPr>
        <p:txBody>
          <a:bodyPr wrap="square">
            <a:spAutoFit/>
          </a:bodyPr>
          <a:lstStyle/>
          <a:p>
            <a:pPr marL="285750" indent="-285750" algn="just">
              <a:buFont typeface="Wingdings" panose="05000000000000000000" pitchFamily="2" charset="2"/>
              <a:buChar char="Ø"/>
            </a:pPr>
            <a:r>
              <a:rPr lang="uz-Cyrl-UZ" sz="2200" dirty="0"/>
              <a:t>Оила ва дўстлар катта молиявий манбалардир. Бу одамлар сизнинг ҳалоллигингизни билишади ва сизнинг характерингизнинг кучига қараб сизга қарз беришади.</a:t>
            </a:r>
          </a:p>
          <a:p>
            <a:pPr marL="285750" indent="-285750" algn="just">
              <a:buFont typeface="Wingdings" panose="05000000000000000000" pitchFamily="2" charset="2"/>
              <a:buChar char="Ø"/>
            </a:pPr>
            <a:r>
              <a:rPr lang="uz-Cyrl-UZ" sz="2200" dirty="0"/>
              <a:t>Яқинларингиз сизнинг ишончли ва малакали эканлигингизни билишади, шунинг учун қарз сўраш муаммо бўлмаслиги керак.</a:t>
            </a:r>
          </a:p>
          <a:p>
            <a:pPr marL="285750" indent="-285750" algn="just">
              <a:buFont typeface="Wingdings" panose="05000000000000000000" pitchFamily="2" charset="2"/>
              <a:buChar char="Ø"/>
            </a:pPr>
            <a:r>
              <a:rPr lang="en-US" sz="2200" dirty="0"/>
              <a:t>A</a:t>
            </a:r>
            <a:r>
              <a:rPr lang="uz-Cyrl-UZ" sz="2200" dirty="0"/>
              <a:t>ммо шуни ёдда тутингки, молиявий ёрдам сўраш автомобилни қарзга олиш билан бир хил эмас.</a:t>
            </a:r>
          </a:p>
        </p:txBody>
      </p:sp>
      <p:pic>
        <p:nvPicPr>
          <p:cNvPr id="3" name="Picture 2">
            <a:extLst>
              <a:ext uri="{FF2B5EF4-FFF2-40B4-BE49-F238E27FC236}">
                <a16:creationId xmlns:a16="http://schemas.microsoft.com/office/drawing/2014/main" xmlns="" id="{35160E07-73F7-7C8A-C335-BB68BBC16CF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654206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17</a:t>
            </a:fld>
            <a:endParaRPr/>
          </a:p>
        </p:txBody>
      </p:sp>
      <p:sp>
        <p:nvSpPr>
          <p:cNvPr id="2" name="Прямоугольник 1"/>
          <p:cNvSpPr/>
          <p:nvPr/>
        </p:nvSpPr>
        <p:spPr>
          <a:xfrm>
            <a:off x="611560" y="1254695"/>
            <a:ext cx="8064896" cy="3477875"/>
          </a:xfrm>
          <a:prstGeom prst="rect">
            <a:avLst/>
          </a:prstGeom>
        </p:spPr>
        <p:txBody>
          <a:bodyPr wrap="square">
            <a:spAutoFit/>
          </a:bodyPr>
          <a:lstStyle/>
          <a:p>
            <a:pPr marL="285750" indent="-285750" algn="just">
              <a:buFont typeface="Wingdings" panose="05000000000000000000" pitchFamily="2" charset="2"/>
              <a:buChar char="Ø"/>
            </a:pPr>
            <a:r>
              <a:rPr lang="uz-Cyrl-UZ" sz="2200" dirty="0"/>
              <a:t>Оила ва дўстлардан пул олиш осон туюлиши мумкин бўлса-да, аслида бу жуда нозик вазият бўлиши мумкин.</a:t>
            </a:r>
          </a:p>
          <a:p>
            <a:pPr algn="just"/>
            <a:endParaRPr lang="uz-Cyrl-UZ" sz="2200" dirty="0"/>
          </a:p>
          <a:p>
            <a:pPr marL="285750" indent="-285750" algn="just">
              <a:buFont typeface="Wingdings" panose="05000000000000000000" pitchFamily="2" charset="2"/>
              <a:buChar char="Ø"/>
            </a:pPr>
            <a:r>
              <a:rPr lang="uz-Cyrl-UZ" sz="2200" dirty="0"/>
              <a:t>Оила аъзоларингиз ёки дўстларингиз сизга қарз бериш уларга аралашиш ҳуқуқини беради деб ўйлашлари мумкин. </a:t>
            </a:r>
          </a:p>
          <a:p>
            <a:pPr algn="just"/>
            <a:endParaRPr lang="uz-Cyrl-UZ" sz="2200" dirty="0"/>
          </a:p>
          <a:p>
            <a:pPr marL="285750" indent="-285750" algn="just">
              <a:buFont typeface="Wingdings" panose="05000000000000000000" pitchFamily="2" charset="2"/>
              <a:buChar char="Ø"/>
            </a:pPr>
            <a:r>
              <a:rPr lang="uz-Cyrl-UZ" sz="2200" dirty="0"/>
              <a:t>Агар бизнес муваффақиятсизликка учраса, пулни қайтариш масаласи муаммо бўлиб, бутун муносабатларни хавф остига қўйиши мумкин.</a:t>
            </a:r>
          </a:p>
        </p:txBody>
      </p:sp>
      <p:pic>
        <p:nvPicPr>
          <p:cNvPr id="3" name="Picture 2">
            <a:extLst>
              <a:ext uri="{FF2B5EF4-FFF2-40B4-BE49-F238E27FC236}">
                <a16:creationId xmlns:a16="http://schemas.microsoft.com/office/drawing/2014/main" xmlns="" id="{FD89F220-162E-83CB-67DD-4B549713CE5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83676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anim calcmode="lin" valueType="num">
                                      <p:cBhvr additive="base">
                                        <p:cTn id="19"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18</a:t>
            </a:fld>
            <a:endParaRPr/>
          </a:p>
        </p:txBody>
      </p:sp>
      <p:sp>
        <p:nvSpPr>
          <p:cNvPr id="2" name="Прямоугольник 1"/>
          <p:cNvSpPr/>
          <p:nvPr/>
        </p:nvSpPr>
        <p:spPr>
          <a:xfrm>
            <a:off x="611560" y="1254695"/>
            <a:ext cx="8064896" cy="3139321"/>
          </a:xfrm>
          <a:prstGeom prst="rect">
            <a:avLst/>
          </a:prstGeom>
        </p:spPr>
        <p:txBody>
          <a:bodyPr wrap="square">
            <a:spAutoFit/>
          </a:bodyPr>
          <a:lstStyle/>
          <a:p>
            <a:pPr marL="285750" indent="-285750" algn="just">
              <a:buFont typeface="Wingdings" panose="05000000000000000000" pitchFamily="2" charset="2"/>
              <a:buChar char="Ø"/>
            </a:pPr>
            <a:r>
              <a:rPr lang="uz-Cyrl-UZ" sz="2200" dirty="0"/>
              <a:t>Хулоса шуки, сиз дўстлик ёки муҳаббатни ўз ичига олган муносабатларга пул қўйсангиз, у жуда мураккаблашади. </a:t>
            </a:r>
          </a:p>
          <a:p>
            <a:pPr marL="285750" indent="-285750" algn="just">
              <a:buFont typeface="Wingdings" panose="05000000000000000000" pitchFamily="2" charset="2"/>
              <a:buChar char="Ø"/>
            </a:pPr>
            <a:r>
              <a:rPr lang="uz-Cyrl-UZ" sz="2200" dirty="0"/>
              <a:t>Яхшиямки, тафсилотларни ишлаб чиқиш ва бизнес алоқаларини барча иштирокчилар учун фойдали қилиш усуллари мавжуд.</a:t>
            </a:r>
          </a:p>
          <a:p>
            <a:pPr marL="285750" indent="-285750" algn="just">
              <a:buFont typeface="Wingdings" panose="05000000000000000000" pitchFamily="2" charset="2"/>
              <a:buChar char="Ø"/>
            </a:pPr>
            <a:r>
              <a:rPr lang="en-US" sz="2200" dirty="0"/>
              <a:t>A</a:t>
            </a:r>
            <a:r>
              <a:rPr lang="uz-Cyrl-UZ" sz="2200" dirty="0"/>
              <a:t>гар сиз вазиятни тўғри ва хушмуомалалик билан ҳал қилсангиз, бизнесингиз учун молиявийдан кўпроқ фойда олишингиз мумкин - шахсий муносабатларингизни ҳам мустаҳкамлашингиз мумкин.</a:t>
            </a:r>
          </a:p>
        </p:txBody>
      </p:sp>
      <p:pic>
        <p:nvPicPr>
          <p:cNvPr id="3" name="Picture 2">
            <a:extLst>
              <a:ext uri="{FF2B5EF4-FFF2-40B4-BE49-F238E27FC236}">
                <a16:creationId xmlns:a16="http://schemas.microsoft.com/office/drawing/2014/main" xmlns="" id="{FD89F220-162E-83CB-67DD-4B549713CE5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43717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19</a:t>
            </a:fld>
            <a:endParaRPr/>
          </a:p>
        </p:txBody>
      </p:sp>
      <p:sp>
        <p:nvSpPr>
          <p:cNvPr id="2" name="Прямоугольник 1"/>
          <p:cNvSpPr/>
          <p:nvPr/>
        </p:nvSpPr>
        <p:spPr>
          <a:xfrm>
            <a:off x="611560" y="1283151"/>
            <a:ext cx="8208912" cy="2800767"/>
          </a:xfrm>
          <a:prstGeom prst="rect">
            <a:avLst/>
          </a:prstGeom>
        </p:spPr>
        <p:txBody>
          <a:bodyPr wrap="square">
            <a:spAutoFit/>
          </a:bodyPr>
          <a:lstStyle/>
          <a:p>
            <a:pPr marL="285750" indent="-285750" algn="just">
              <a:buFont typeface="Wingdings" panose="05000000000000000000" pitchFamily="2" charset="2"/>
              <a:buChar char="Ø"/>
            </a:pPr>
            <a:r>
              <a:rPr lang="uz-Cyrl-UZ" sz="2200" dirty="0"/>
              <a:t>Молиялаштиришнинг биринчи босқичи - бу қарз олиш учун тўғри одамни топиш. </a:t>
            </a:r>
          </a:p>
          <a:p>
            <a:pPr algn="just"/>
            <a:endParaRPr lang="uz-Cyrl-UZ" sz="2200" dirty="0"/>
          </a:p>
          <a:p>
            <a:pPr marL="285750" indent="-285750" algn="just">
              <a:buFont typeface="Wingdings" panose="05000000000000000000" pitchFamily="2" charset="2"/>
              <a:buChar char="Ø"/>
            </a:pPr>
            <a:r>
              <a:rPr lang="uz-Cyrl-UZ" sz="2200" dirty="0"/>
              <a:t>Потенциал кредитор ёки инвесторларни қидираётган-ингизда, ғаразли ниятли одамларни жалб қилманг.</a:t>
            </a:r>
          </a:p>
          <a:p>
            <a:pPr algn="just"/>
            <a:endParaRPr lang="uz-Cyrl-UZ" sz="2200" dirty="0"/>
          </a:p>
          <a:p>
            <a:pPr marL="285750" indent="-285750" algn="just">
              <a:buFont typeface="Wingdings" panose="05000000000000000000" pitchFamily="2" charset="2"/>
              <a:buChar char="Ø"/>
            </a:pPr>
            <a:r>
              <a:rPr lang="uz-Cyrl-UZ" sz="2200" dirty="0"/>
              <a:t>Бирор кишидан пул олиш, агар у ҳиссий иплар билан берилган бўлса, яхши фикр эмас. </a:t>
            </a:r>
          </a:p>
        </p:txBody>
      </p:sp>
      <p:sp>
        <p:nvSpPr>
          <p:cNvPr id="6" name="TextBox 5">
            <a:extLst>
              <a:ext uri="{FF2B5EF4-FFF2-40B4-BE49-F238E27FC236}">
                <a16:creationId xmlns:a16="http://schemas.microsoft.com/office/drawing/2014/main" xmlns="" id="{BB850A12-8C05-0A49-14E0-4F5D83EBF136}"/>
              </a:ext>
            </a:extLst>
          </p:cNvPr>
          <p:cNvSpPr txBox="1"/>
          <p:nvPr/>
        </p:nvSpPr>
        <p:spPr>
          <a:xfrm>
            <a:off x="3527884" y="379782"/>
            <a:ext cx="2376264" cy="461665"/>
          </a:xfrm>
          <a:prstGeom prst="rect">
            <a:avLst/>
          </a:prstGeom>
          <a:noFill/>
        </p:spPr>
        <p:txBody>
          <a:bodyPr wrap="square">
            <a:spAutoFit/>
          </a:bodyPr>
          <a:lstStyle/>
          <a:p>
            <a:pPr algn="just"/>
            <a:r>
              <a:rPr lang="uz-Cyrl-UZ" sz="2400" b="1" i="1" dirty="0">
                <a:solidFill>
                  <a:srgbClr val="C00000"/>
                </a:solidFill>
              </a:rPr>
              <a:t>Тўғри манбаа</a:t>
            </a:r>
            <a:endParaRPr lang="ru-RU" sz="2400" b="1" i="1" dirty="0">
              <a:solidFill>
                <a:srgbClr val="C00000"/>
              </a:solidFill>
            </a:endParaRPr>
          </a:p>
        </p:txBody>
      </p:sp>
      <p:pic>
        <p:nvPicPr>
          <p:cNvPr id="3" name="Picture 2">
            <a:extLst>
              <a:ext uri="{FF2B5EF4-FFF2-40B4-BE49-F238E27FC236}">
                <a16:creationId xmlns:a16="http://schemas.microsoft.com/office/drawing/2014/main" xmlns="" id="{6C4F22A8-CB1C-2ECB-3270-5BA7543E1D9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719043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anim calcmode="lin" valueType="num">
                                      <p:cBhvr additive="base">
                                        <p:cTn id="19"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20</a:t>
            </a:fld>
            <a:endParaRPr/>
          </a:p>
        </p:txBody>
      </p:sp>
      <p:sp>
        <p:nvSpPr>
          <p:cNvPr id="2" name="Прямоугольник 1"/>
          <p:cNvSpPr/>
          <p:nvPr/>
        </p:nvSpPr>
        <p:spPr>
          <a:xfrm>
            <a:off x="611560" y="1254115"/>
            <a:ext cx="8208912" cy="3477875"/>
          </a:xfrm>
          <a:prstGeom prst="rect">
            <a:avLst/>
          </a:prstGeom>
        </p:spPr>
        <p:txBody>
          <a:bodyPr wrap="square">
            <a:spAutoFit/>
          </a:bodyPr>
          <a:lstStyle/>
          <a:p>
            <a:pPr marL="285750" indent="-285750" algn="just">
              <a:buFont typeface="Wingdings" panose="05000000000000000000" pitchFamily="2" charset="2"/>
              <a:buChar char="Ø"/>
            </a:pPr>
            <a:r>
              <a:rPr lang="uz-Cyrl-UZ" sz="2200" dirty="0"/>
              <a:t>Мисол учун, "мен сизга пул бераман, лекин мен сизга кўпроқ эътибор беришингизни хоҳлайман" деган муносабатда бўлган қариндош ёки дўстлардан қарз олишдан сақланинг.</a:t>
            </a:r>
          </a:p>
          <a:p>
            <a:pPr algn="just"/>
            <a:endParaRPr lang="uz-Cyrl-UZ" sz="2200" dirty="0"/>
          </a:p>
          <a:p>
            <a:pPr marL="285750" indent="-285750" algn="just">
              <a:buFont typeface="Wingdings" panose="05000000000000000000" pitchFamily="2" charset="2"/>
              <a:buChar char="Ø"/>
            </a:pPr>
            <a:r>
              <a:rPr lang="uz-Cyrl-UZ" sz="2200" dirty="0"/>
              <a:t>Кимдан қарз олмоқчи эканлигингизни аниқлаганингиздан сўнг, дастлаб норасмий вазиятда одамга мурожаат қилинг. </a:t>
            </a:r>
          </a:p>
          <a:p>
            <a:pPr algn="just"/>
            <a:endParaRPr lang="uz-Cyrl-UZ" sz="2200" dirty="0"/>
          </a:p>
          <a:p>
            <a:pPr marL="285750" indent="-285750" algn="just">
              <a:buFont typeface="Wingdings" panose="05000000000000000000" pitchFamily="2" charset="2"/>
              <a:buChar char="Ø"/>
            </a:pPr>
            <a:r>
              <a:rPr lang="uz-Cyrl-UZ" sz="2200" dirty="0"/>
              <a:t>Одамга сизнинг бизнесингиз ҳақида озгина маълумот беринг ва унинг қизиқишини ўлчанг.</a:t>
            </a:r>
          </a:p>
        </p:txBody>
      </p:sp>
      <p:pic>
        <p:nvPicPr>
          <p:cNvPr id="3" name="Picture 2">
            <a:extLst>
              <a:ext uri="{FF2B5EF4-FFF2-40B4-BE49-F238E27FC236}">
                <a16:creationId xmlns:a16="http://schemas.microsoft.com/office/drawing/2014/main" xmlns="" id="{87F58DD9-ABEB-A70C-75AF-E1D41A8F773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95121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anim calcmode="lin" valueType="num">
                                      <p:cBhvr additive="base">
                                        <p:cTn id="19"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21</a:t>
            </a:fld>
            <a:endParaRPr/>
          </a:p>
        </p:txBody>
      </p:sp>
      <p:sp>
        <p:nvSpPr>
          <p:cNvPr id="2" name="Прямоугольник 1"/>
          <p:cNvSpPr/>
          <p:nvPr/>
        </p:nvSpPr>
        <p:spPr>
          <a:xfrm>
            <a:off x="611560" y="1281985"/>
            <a:ext cx="8064896" cy="3139321"/>
          </a:xfrm>
          <a:prstGeom prst="rect">
            <a:avLst/>
          </a:prstGeom>
        </p:spPr>
        <p:txBody>
          <a:bodyPr wrap="square">
            <a:spAutoFit/>
          </a:bodyPr>
          <a:lstStyle/>
          <a:p>
            <a:pPr marL="285750" indent="-285750" algn="just">
              <a:buFont typeface="Wingdings" panose="05000000000000000000" pitchFamily="2" charset="2"/>
              <a:buChar char="Ø"/>
            </a:pPr>
            <a:r>
              <a:rPr lang="en-US" sz="2200" dirty="0"/>
              <a:t>A</a:t>
            </a:r>
            <a:r>
              <a:rPr lang="uz-Cyrl-UZ" sz="2200" dirty="0"/>
              <a:t>гар одам қизиқса ва бизнес ҳақида кўпроқ маълумот олишни хоҳласа, у билан профессионал муҳитда учрашиш учун учрашув тайинланг.</a:t>
            </a:r>
          </a:p>
          <a:p>
            <a:pPr marL="285750" indent="-285750" algn="just">
              <a:buFont typeface="Wingdings" panose="05000000000000000000" pitchFamily="2" charset="2"/>
              <a:buChar char="Ø"/>
            </a:pPr>
            <a:r>
              <a:rPr lang="uz-Cyrl-UZ" sz="2200" dirty="0"/>
              <a:t>Бу сизнинг бизнесингиз ва уларнинг унга бўлган қизиқиши муҳокама мавзуси бўлишини аниқ кўрсатади. </a:t>
            </a:r>
          </a:p>
          <a:p>
            <a:pPr marL="285750" indent="-285750" algn="just">
              <a:buFont typeface="Wingdings" panose="05000000000000000000" pitchFamily="2" charset="2"/>
              <a:buChar char="Ø"/>
            </a:pPr>
            <a:r>
              <a:rPr lang="uz-Cyrl-UZ" sz="2200" dirty="0"/>
              <a:t>Сиз тасодифий муҳитда уларнинг дастлабки қизиқишларини таъминлашингиз мумкин, аммо бундан ташқарига чиқиш учун сиз қўшимча ҳаракат қилишингиз керак.</a:t>
            </a:r>
          </a:p>
        </p:txBody>
      </p:sp>
      <p:pic>
        <p:nvPicPr>
          <p:cNvPr id="3" name="Picture 2">
            <a:extLst>
              <a:ext uri="{FF2B5EF4-FFF2-40B4-BE49-F238E27FC236}">
                <a16:creationId xmlns:a16="http://schemas.microsoft.com/office/drawing/2014/main" xmlns="" id="{77F9D35D-41FC-8C0B-B9A9-10B540488A5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62605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22</a:t>
            </a:fld>
            <a:endParaRPr/>
          </a:p>
        </p:txBody>
      </p:sp>
      <p:sp>
        <p:nvSpPr>
          <p:cNvPr id="2" name="Прямоугольник 1"/>
          <p:cNvSpPr/>
          <p:nvPr/>
        </p:nvSpPr>
        <p:spPr>
          <a:xfrm>
            <a:off x="3491880" y="1281985"/>
            <a:ext cx="5184576" cy="3139321"/>
          </a:xfrm>
          <a:prstGeom prst="rect">
            <a:avLst/>
          </a:prstGeom>
        </p:spPr>
        <p:txBody>
          <a:bodyPr wrap="square">
            <a:spAutoFit/>
          </a:bodyPr>
          <a:lstStyle/>
          <a:p>
            <a:pPr marL="285750" indent="-285750" algn="just">
              <a:buFont typeface="Wingdings" panose="05000000000000000000" pitchFamily="2" charset="2"/>
              <a:buChar char="Ø"/>
            </a:pPr>
            <a:r>
              <a:rPr lang="uz-Cyrl-UZ" sz="2200" dirty="0"/>
              <a:t>Сиз расмий савдо тақдимотини ўтказишингиз ва одамнинг барча фактларга эга эканлигига ишонч ҳосил қилишингиз керак. </a:t>
            </a:r>
          </a:p>
          <a:p>
            <a:pPr marL="285750" indent="-285750" algn="just">
              <a:buFont typeface="Wingdings" panose="05000000000000000000" pitchFamily="2" charset="2"/>
              <a:buChar char="Ø"/>
            </a:pPr>
            <a:endParaRPr lang="uz-Cyrl-UZ" sz="2200" dirty="0" smtClean="0"/>
          </a:p>
          <a:p>
            <a:pPr marL="285750" indent="-285750" algn="just">
              <a:buFont typeface="Wingdings" panose="05000000000000000000" pitchFamily="2" charset="2"/>
              <a:buChar char="Ø"/>
            </a:pPr>
            <a:r>
              <a:rPr lang="uz-Cyrl-UZ" sz="2200" dirty="0" smtClean="0"/>
              <a:t>Бу </a:t>
            </a:r>
            <a:r>
              <a:rPr lang="uz-Cyrl-UZ" sz="2200" dirty="0"/>
              <a:t>одамни хабардор қилишнинг катта қисми бизнес-режани тузишдир, уни йиғилишга олиб келишингиз керак.</a:t>
            </a:r>
          </a:p>
        </p:txBody>
      </p:sp>
      <p:pic>
        <p:nvPicPr>
          <p:cNvPr id="3" name="Picture 2">
            <a:extLst>
              <a:ext uri="{FF2B5EF4-FFF2-40B4-BE49-F238E27FC236}">
                <a16:creationId xmlns:a16="http://schemas.microsoft.com/office/drawing/2014/main" xmlns="" id="{77F9D35D-41FC-8C0B-B9A9-10B540488A5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50" name="Picture 6" descr="How To Ace ANY Presentation. Tomorrow I will fly to Europe to attend… | by  Corporate Wise Man | Medium"/>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17" y="1221231"/>
            <a:ext cx="3291830" cy="39222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96778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23</a:t>
            </a:fld>
            <a:endParaRPr/>
          </a:p>
        </p:txBody>
      </p:sp>
      <p:sp>
        <p:nvSpPr>
          <p:cNvPr id="2" name="Прямоугольник 1"/>
          <p:cNvSpPr/>
          <p:nvPr/>
        </p:nvSpPr>
        <p:spPr>
          <a:xfrm>
            <a:off x="611560" y="1281985"/>
            <a:ext cx="8064896" cy="3508653"/>
          </a:xfrm>
          <a:prstGeom prst="rect">
            <a:avLst/>
          </a:prstGeom>
        </p:spPr>
        <p:txBody>
          <a:bodyPr wrap="square">
            <a:spAutoFit/>
          </a:bodyPr>
          <a:lstStyle/>
          <a:p>
            <a:pPr marL="285750" indent="-285750" algn="just">
              <a:buFont typeface="Wingdings" panose="05000000000000000000" pitchFamily="2" charset="2"/>
              <a:buChar char="Ø"/>
            </a:pPr>
            <a:r>
              <a:rPr lang="uz-Cyrl-UZ" sz="2200" dirty="0"/>
              <a:t>Режани батафсил тушунтиринг ва тақдимотни банкир ёки бошқа инвестор олдида қилганингиздек бажаринг. </a:t>
            </a:r>
          </a:p>
          <a:p>
            <a:pPr algn="just"/>
            <a:endParaRPr lang="uz-Cyrl-UZ" sz="2200" dirty="0"/>
          </a:p>
          <a:p>
            <a:pPr marL="285750" indent="-285750" algn="just">
              <a:buFont typeface="Wingdings" panose="05000000000000000000" pitchFamily="2" charset="2"/>
              <a:buChar char="Ø"/>
            </a:pPr>
            <a:r>
              <a:rPr lang="uz-Cyrl-UZ" sz="2200" dirty="0"/>
              <a:t>Мақсадингиз бошқа одамни сиз томонда тутиш ва уни ўзингизнинг бизнесингиз имкониятлари ҳақида ўзингиз каби ҳаяжонлантиришдир.</a:t>
            </a:r>
          </a:p>
          <a:p>
            <a:pPr algn="just"/>
            <a:endParaRPr lang="uz-Cyrl-UZ" sz="2400" dirty="0"/>
          </a:p>
          <a:p>
            <a:pPr marL="285750" indent="-285750" algn="just">
              <a:buFont typeface="Wingdings" panose="05000000000000000000" pitchFamily="2" charset="2"/>
              <a:buChar char="Ø"/>
            </a:pPr>
            <a:r>
              <a:rPr lang="uz-Cyrl-UZ" sz="2200" dirty="0"/>
              <a:t>Йиғилиш пайтида ва, аслида, қарзни муҳокама қилганингизда, иложи борича шахсийни бизнесдан ажратишга ҳаракат қилинг.</a:t>
            </a:r>
          </a:p>
        </p:txBody>
      </p:sp>
      <p:pic>
        <p:nvPicPr>
          <p:cNvPr id="3" name="Picture 2">
            <a:extLst>
              <a:ext uri="{FF2B5EF4-FFF2-40B4-BE49-F238E27FC236}">
                <a16:creationId xmlns:a16="http://schemas.microsoft.com/office/drawing/2014/main" xmlns="" id="{77F9D35D-41FC-8C0B-B9A9-10B540488A5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26727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anim calcmode="lin" valueType="num">
                                      <p:cBhvr additive="base">
                                        <p:cTn id="19"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24</a:t>
            </a:fld>
            <a:endParaRPr/>
          </a:p>
        </p:txBody>
      </p:sp>
      <p:sp>
        <p:nvSpPr>
          <p:cNvPr id="2" name="Прямоугольник 1"/>
          <p:cNvSpPr/>
          <p:nvPr/>
        </p:nvSpPr>
        <p:spPr>
          <a:xfrm>
            <a:off x="611560" y="1275601"/>
            <a:ext cx="8064896" cy="3139321"/>
          </a:xfrm>
          <a:prstGeom prst="rect">
            <a:avLst/>
          </a:prstGeom>
        </p:spPr>
        <p:txBody>
          <a:bodyPr wrap="square">
            <a:spAutoFit/>
          </a:bodyPr>
          <a:lstStyle/>
          <a:p>
            <a:pPr marL="285750" indent="-285750" algn="just">
              <a:buFont typeface="Wingdings" panose="05000000000000000000" pitchFamily="2" charset="2"/>
              <a:buChar char="Ø"/>
            </a:pPr>
            <a:r>
              <a:rPr lang="uz-Cyrl-UZ" sz="2200" dirty="0"/>
              <a:t>Бу қанчалик қийин туюлмасин, муносабатларингиз саломатлиги учун жуда муҳим. </a:t>
            </a:r>
          </a:p>
          <a:p>
            <a:pPr marL="285750" indent="-285750" algn="just">
              <a:buFont typeface="Wingdings" panose="05000000000000000000" pitchFamily="2" charset="2"/>
              <a:buChar char="Ø"/>
            </a:pPr>
            <a:r>
              <a:rPr lang="uz-Cyrl-UZ" sz="2200" dirty="0"/>
              <a:t>Қарз берувчига расмий муносабатда бўлиш, бизнес-режангизни "агар мени севсангиз, менга пул берасиз" деган муносабатда бўлишдан кўра, уни батафсил тушунтириб бериш муҳимдир.</a:t>
            </a:r>
          </a:p>
          <a:p>
            <a:pPr marL="285750" indent="-285750" algn="just">
              <a:buFont typeface="Wingdings" panose="05000000000000000000" pitchFamily="2" charset="2"/>
              <a:buChar char="Ø"/>
            </a:pPr>
            <a:r>
              <a:rPr lang="uz-Cyrl-UZ" sz="2200" dirty="0"/>
              <a:t>Рад этишни хушмуомалалик билан қабул қилишга тайёр бўлинг. Ҳиссий босимга тушманг - бу улар учун бизнес қарори бўлишини хоҳлаётганингизни таъкидланг.</a:t>
            </a:r>
          </a:p>
        </p:txBody>
      </p:sp>
      <p:pic>
        <p:nvPicPr>
          <p:cNvPr id="3" name="Picture 2">
            <a:extLst>
              <a:ext uri="{FF2B5EF4-FFF2-40B4-BE49-F238E27FC236}">
                <a16:creationId xmlns:a16="http://schemas.microsoft.com/office/drawing/2014/main" xmlns="" id="{AB9D87D8-087B-76AB-94C1-6479BDF13BD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568632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25</a:t>
            </a:fld>
            <a:endParaRPr/>
          </a:p>
        </p:txBody>
      </p:sp>
      <p:sp>
        <p:nvSpPr>
          <p:cNvPr id="2" name="Прямоугольник 1"/>
          <p:cNvSpPr/>
          <p:nvPr/>
        </p:nvSpPr>
        <p:spPr>
          <a:xfrm>
            <a:off x="611560" y="1275606"/>
            <a:ext cx="8064896" cy="2800767"/>
          </a:xfrm>
          <a:prstGeom prst="rect">
            <a:avLst/>
          </a:prstGeom>
        </p:spPr>
        <p:txBody>
          <a:bodyPr wrap="square">
            <a:spAutoFit/>
          </a:bodyPr>
          <a:lstStyle/>
          <a:p>
            <a:pPr marL="285750" indent="-285750" algn="just">
              <a:buFont typeface="Wingdings" panose="05000000000000000000" pitchFamily="2" charset="2"/>
              <a:buChar char="Ø"/>
            </a:pPr>
            <a:r>
              <a:rPr lang="uz-Cyrl-UZ" sz="2200" dirty="0"/>
              <a:t>Энди кредитни ишга тушириш вақти келди. Биринчидан, сизга қанча пул кераклигини, уни нима учун ишлатишингиз ва уни қандай қайтариш кераклигини кўрсатишингиз керак.</a:t>
            </a:r>
          </a:p>
          <a:p>
            <a:pPr algn="just"/>
            <a:endParaRPr lang="uz-Cyrl-UZ" sz="2200" dirty="0"/>
          </a:p>
          <a:p>
            <a:pPr marL="285750" indent="-285750" algn="just">
              <a:buFont typeface="Wingdings" panose="05000000000000000000" pitchFamily="2" charset="2"/>
              <a:buChar char="Ø"/>
            </a:pPr>
            <a:r>
              <a:rPr lang="uz-Cyrl-UZ" sz="2200" dirty="0"/>
              <a:t>Кейинчалик, юридик ҳужжатларни тузинг - бу шахс ҳақиқатан ҳам бизнесга пул қўйишини кўрсатадиган шартнома.</a:t>
            </a:r>
          </a:p>
        </p:txBody>
      </p:sp>
      <p:sp>
        <p:nvSpPr>
          <p:cNvPr id="6" name="TextBox 5">
            <a:extLst>
              <a:ext uri="{FF2B5EF4-FFF2-40B4-BE49-F238E27FC236}">
                <a16:creationId xmlns:a16="http://schemas.microsoft.com/office/drawing/2014/main" xmlns="" id="{BB850A12-8C05-0A49-14E0-4F5D83EBF136}"/>
              </a:ext>
            </a:extLst>
          </p:cNvPr>
          <p:cNvSpPr txBox="1"/>
          <p:nvPr/>
        </p:nvSpPr>
        <p:spPr>
          <a:xfrm>
            <a:off x="2699792" y="379782"/>
            <a:ext cx="3888432" cy="461665"/>
          </a:xfrm>
          <a:prstGeom prst="rect">
            <a:avLst/>
          </a:prstGeom>
          <a:noFill/>
        </p:spPr>
        <p:txBody>
          <a:bodyPr wrap="square">
            <a:spAutoFit/>
          </a:bodyPr>
          <a:lstStyle/>
          <a:p>
            <a:pPr algn="just"/>
            <a:r>
              <a:rPr lang="uz-Cyrl-UZ" sz="2400" b="1" i="1" dirty="0">
                <a:solidFill>
                  <a:srgbClr val="C00000"/>
                </a:solidFill>
              </a:rPr>
              <a:t>Қоғозга туширинг</a:t>
            </a:r>
            <a:endParaRPr lang="ru-RU" sz="2400" b="1" i="1" dirty="0">
              <a:solidFill>
                <a:srgbClr val="C00000"/>
              </a:solidFill>
            </a:endParaRPr>
          </a:p>
        </p:txBody>
      </p:sp>
      <p:pic>
        <p:nvPicPr>
          <p:cNvPr id="3" name="Picture 2">
            <a:extLst>
              <a:ext uri="{FF2B5EF4-FFF2-40B4-BE49-F238E27FC236}">
                <a16:creationId xmlns:a16="http://schemas.microsoft.com/office/drawing/2014/main" xmlns="" id="{5A2E71CE-FCDE-16F0-2FD0-451C343A502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64020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26</a:t>
            </a:fld>
            <a:endParaRPr/>
          </a:p>
        </p:txBody>
      </p:sp>
      <p:sp>
        <p:nvSpPr>
          <p:cNvPr id="2" name="Прямоугольник 1"/>
          <p:cNvSpPr/>
          <p:nvPr/>
        </p:nvSpPr>
        <p:spPr>
          <a:xfrm>
            <a:off x="611560" y="1275606"/>
            <a:ext cx="8064896" cy="3139321"/>
          </a:xfrm>
          <a:prstGeom prst="rect">
            <a:avLst/>
          </a:prstGeom>
        </p:spPr>
        <p:txBody>
          <a:bodyPr wrap="square">
            <a:spAutoFit/>
          </a:bodyPr>
          <a:lstStyle/>
          <a:p>
            <a:pPr marL="285750" indent="-285750" algn="just">
              <a:buFont typeface="Wingdings" panose="05000000000000000000" pitchFamily="2" charset="2"/>
              <a:buChar char="Ø"/>
            </a:pPr>
            <a:r>
              <a:rPr lang="uz-Cyrl-UZ" sz="2200" dirty="0"/>
              <a:t>Кўпинча, бизнес эгалари оила ёки дўстлардан қарз олишда қандай ҳужжатларни тўлдириш кераклигини аниқлашга вақт ажратмайдилар.</a:t>
            </a:r>
          </a:p>
          <a:p>
            <a:pPr marL="285750" indent="-285750" algn="just">
              <a:buFont typeface="Wingdings" panose="05000000000000000000" pitchFamily="2" charset="2"/>
              <a:buChar char="Ø"/>
            </a:pPr>
            <a:r>
              <a:rPr lang="en-US" sz="2200" dirty="0"/>
              <a:t>A</a:t>
            </a:r>
            <a:r>
              <a:rPr lang="uz-Cyrl-UZ" sz="2200" dirty="0"/>
              <a:t>фсуски, бу соҳада хатога йўл қўйганингиздан сўнг, уни тузатиш қийин. </a:t>
            </a:r>
          </a:p>
          <a:p>
            <a:pPr marL="285750" indent="-285750" algn="just">
              <a:buFont typeface="Wingdings" panose="05000000000000000000" pitchFamily="2" charset="2"/>
              <a:buChar char="Ø"/>
            </a:pPr>
            <a:r>
              <a:rPr lang="uz-Cyrl-UZ" sz="2200" dirty="0"/>
              <a:t>Сизнинг кредит шартномангизда кредит кафолатланганми ёки таъминланмаганми, тўловлар қандай бўлиши, қачон ва қандай фоизлар бўлиши аниқланиши керак.</a:t>
            </a:r>
          </a:p>
        </p:txBody>
      </p:sp>
      <p:pic>
        <p:nvPicPr>
          <p:cNvPr id="3" name="Picture 2">
            <a:extLst>
              <a:ext uri="{FF2B5EF4-FFF2-40B4-BE49-F238E27FC236}">
                <a16:creationId xmlns:a16="http://schemas.microsoft.com/office/drawing/2014/main" xmlns="" id="{5A2E71CE-FCDE-16F0-2FD0-451C343A502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07509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27</a:t>
            </a:fld>
            <a:endParaRPr/>
          </a:p>
        </p:txBody>
      </p:sp>
      <p:sp>
        <p:nvSpPr>
          <p:cNvPr id="2" name="Прямоугольник 1"/>
          <p:cNvSpPr/>
          <p:nvPr/>
        </p:nvSpPr>
        <p:spPr>
          <a:xfrm>
            <a:off x="611560" y="1282571"/>
            <a:ext cx="8064896" cy="3477875"/>
          </a:xfrm>
          <a:prstGeom prst="rect">
            <a:avLst/>
          </a:prstGeom>
        </p:spPr>
        <p:txBody>
          <a:bodyPr wrap="square">
            <a:spAutoFit/>
          </a:bodyPr>
          <a:lstStyle/>
          <a:p>
            <a:pPr marL="285750" indent="-285750" algn="just">
              <a:buFont typeface="Wingdings" panose="05000000000000000000" pitchFamily="2" charset="2"/>
              <a:buChar char="Ø"/>
            </a:pPr>
            <a:r>
              <a:rPr lang="en-US" sz="2200" dirty="0"/>
              <a:t>A</a:t>
            </a:r>
            <a:r>
              <a:rPr lang="uz-Cyrl-UZ" sz="2200" dirty="0"/>
              <a:t>гар пул инвестиция шаклида бўлса, сиз бизнес шериклик ёки корпорация эканлигини ва инвестор қандай рол ўйнашини аниқлашингиз керак.</a:t>
            </a:r>
          </a:p>
          <a:p>
            <a:pPr marL="285750" indent="-285750" algn="just">
              <a:buFont typeface="Wingdings" panose="05000000000000000000" pitchFamily="2" charset="2"/>
              <a:buChar char="Ø"/>
            </a:pPr>
            <a:endParaRPr lang="uz-Cyrl-UZ" sz="2200" dirty="0"/>
          </a:p>
          <a:p>
            <a:pPr marL="285750" indent="-285750" algn="just">
              <a:buFont typeface="Wingdings" panose="05000000000000000000" pitchFamily="2" charset="2"/>
              <a:buChar char="Ø"/>
            </a:pPr>
            <a:r>
              <a:rPr lang="uz-Cyrl-UZ" sz="2200" dirty="0"/>
              <a:t>Сиз ва сизнинг оилангиз ва дўстларингиз қандай молиявий мажбуриятлар яратилаётгани ҳақида аниқ тасаввурга эга бўлишларига ишонч ҳосил қилиш учун сиз ҳар бир киши жараён ҳақида хабардор бўлишига ишонч ҳосил қилиш ва қандай давом этишни биргаликда ҳал қилиш учун ўзаро жавобгарсиз.</a:t>
            </a:r>
          </a:p>
        </p:txBody>
      </p:sp>
      <p:pic>
        <p:nvPicPr>
          <p:cNvPr id="3" name="Picture 2">
            <a:extLst>
              <a:ext uri="{FF2B5EF4-FFF2-40B4-BE49-F238E27FC236}">
                <a16:creationId xmlns:a16="http://schemas.microsoft.com/office/drawing/2014/main" xmlns="" id="{8ED8E645-BEB6-217A-C5A5-5ED655B7A4D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8863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28</a:t>
            </a:fld>
            <a:endParaRPr/>
          </a:p>
        </p:txBody>
      </p:sp>
      <p:sp>
        <p:nvSpPr>
          <p:cNvPr id="2" name="Прямоугольник 1"/>
          <p:cNvSpPr/>
          <p:nvPr/>
        </p:nvSpPr>
        <p:spPr>
          <a:xfrm>
            <a:off x="611560" y="1289536"/>
            <a:ext cx="8064896" cy="3139321"/>
          </a:xfrm>
          <a:prstGeom prst="rect">
            <a:avLst/>
          </a:prstGeom>
        </p:spPr>
        <p:txBody>
          <a:bodyPr wrap="square">
            <a:spAutoFit/>
          </a:bodyPr>
          <a:lstStyle/>
          <a:p>
            <a:pPr marL="285750" indent="-285750" algn="just">
              <a:buFont typeface="Wingdings" panose="05000000000000000000" pitchFamily="2" charset="2"/>
              <a:buChar char="Ø"/>
            </a:pPr>
            <a:r>
              <a:rPr lang="uz-Cyrl-UZ" sz="2200" dirty="0"/>
              <a:t>Энг муҳими, иккала томоннинг қонуний жавобгарлигини ва пулни қачон ва қандай қайтариш кераклигини кўрсатинг. </a:t>
            </a:r>
          </a:p>
          <a:p>
            <a:pPr marL="285750" indent="-285750" algn="just">
              <a:buFont typeface="Wingdings" panose="05000000000000000000" pitchFamily="2" charset="2"/>
              <a:buChar char="Ø"/>
            </a:pPr>
            <a:r>
              <a:rPr lang="en-US" sz="2200" dirty="0"/>
              <a:t>A</a:t>
            </a:r>
            <a:r>
              <a:rPr lang="uz-Cyrl-UZ" sz="2200" dirty="0"/>
              <a:t>гар сизнинг кредит шартномангиз мураккаб бўлса, кредитни тузишнинг энг яхши усуллари ҳақида бухгалтерингиз билан маслаҳатлашинг.</a:t>
            </a:r>
          </a:p>
          <a:p>
            <a:pPr marL="285750" indent="-285750" algn="just">
              <a:buFont typeface="Wingdings" panose="05000000000000000000" pitchFamily="2" charset="2"/>
              <a:buChar char="Ø"/>
            </a:pPr>
            <a:r>
              <a:rPr lang="uz-Cyrl-UZ" sz="2200" dirty="0"/>
              <a:t>Қайси йўлни танласангиз хам, шартнома ёзма равишда тузилганлигига ишонч ҳосил қилинг, агар у мажбурий бўлишини кутсангиз. </a:t>
            </a:r>
          </a:p>
        </p:txBody>
      </p:sp>
      <p:pic>
        <p:nvPicPr>
          <p:cNvPr id="3" name="Picture 2">
            <a:extLst>
              <a:ext uri="{FF2B5EF4-FFF2-40B4-BE49-F238E27FC236}">
                <a16:creationId xmlns:a16="http://schemas.microsoft.com/office/drawing/2014/main" xmlns="" id="{778CC00D-38D4-8643-00E3-C640E191944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377105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29</a:t>
            </a:fld>
            <a:endParaRPr/>
          </a:p>
        </p:txBody>
      </p:sp>
      <p:sp>
        <p:nvSpPr>
          <p:cNvPr id="2" name="Прямоугольник 1"/>
          <p:cNvSpPr/>
          <p:nvPr/>
        </p:nvSpPr>
        <p:spPr>
          <a:xfrm>
            <a:off x="611560" y="1289536"/>
            <a:ext cx="8064896" cy="3139321"/>
          </a:xfrm>
          <a:prstGeom prst="rect">
            <a:avLst/>
          </a:prstGeom>
        </p:spPr>
        <p:txBody>
          <a:bodyPr wrap="square">
            <a:spAutoFit/>
          </a:bodyPr>
          <a:lstStyle/>
          <a:p>
            <a:pPr marL="285750" indent="-285750" algn="just">
              <a:buFont typeface="Wingdings" panose="05000000000000000000" pitchFamily="2" charset="2"/>
              <a:buChar char="Ø"/>
            </a:pPr>
            <a:r>
              <a:rPr lang="uz-Cyrl-UZ" sz="2200" dirty="0"/>
              <a:t>Ҳар қандай вақтда сиз бизнесга пул олсангиз, қонун жуда аниқ: сизда барча шартномалар ёзиб қўйилган ва ҳужжатлаштирилган бўлиши керак.</a:t>
            </a:r>
          </a:p>
          <a:p>
            <a:pPr algn="just"/>
            <a:endParaRPr lang="uz-Cyrl-UZ" sz="2200" dirty="0"/>
          </a:p>
          <a:p>
            <a:pPr marL="285750" indent="-285750" algn="just">
              <a:buFont typeface="Wingdings" panose="05000000000000000000" pitchFamily="2" charset="2"/>
              <a:buChar char="Ø"/>
            </a:pPr>
            <a:r>
              <a:rPr lang="en-US" sz="2200" dirty="0"/>
              <a:t>A</a:t>
            </a:r>
            <a:r>
              <a:rPr lang="uz-Cyrl-UZ" sz="2200" dirty="0"/>
              <a:t>кс ҳолда, ҳиссий ва ҳуқуқий қийинчиликлар судга олиб келиши мумкин. </a:t>
            </a:r>
          </a:p>
          <a:p>
            <a:pPr algn="just"/>
            <a:endParaRPr lang="uz-Cyrl-UZ" sz="2200" dirty="0"/>
          </a:p>
          <a:p>
            <a:pPr marL="285750" indent="-285750" algn="just">
              <a:buFont typeface="Wingdings" panose="05000000000000000000" pitchFamily="2" charset="2"/>
              <a:buChar char="Ø"/>
            </a:pPr>
            <a:r>
              <a:rPr lang="uz-Cyrl-UZ" sz="2200" dirty="0"/>
              <a:t>Ва агар кредит ҳужжатлаштирилмаган бўлса, сизга ҳеч қандай қонуний йўл ёрдам бермайди.</a:t>
            </a:r>
          </a:p>
        </p:txBody>
      </p:sp>
      <p:pic>
        <p:nvPicPr>
          <p:cNvPr id="3" name="Picture 2">
            <a:extLst>
              <a:ext uri="{FF2B5EF4-FFF2-40B4-BE49-F238E27FC236}">
                <a16:creationId xmlns:a16="http://schemas.microsoft.com/office/drawing/2014/main" xmlns="" id="{778CC00D-38D4-8643-00E3-C640E191944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719842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anim calcmode="lin" valueType="num">
                                      <p:cBhvr additive="base">
                                        <p:cTn id="19"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30</a:t>
            </a:fld>
            <a:endParaRPr/>
          </a:p>
        </p:txBody>
      </p:sp>
      <p:sp>
        <p:nvSpPr>
          <p:cNvPr id="2" name="Прямоугольник 1"/>
          <p:cNvSpPr/>
          <p:nvPr/>
        </p:nvSpPr>
        <p:spPr>
          <a:xfrm>
            <a:off x="611560" y="1265728"/>
            <a:ext cx="8064896" cy="2800767"/>
          </a:xfrm>
          <a:prstGeom prst="rect">
            <a:avLst/>
          </a:prstGeom>
        </p:spPr>
        <p:txBody>
          <a:bodyPr wrap="square">
            <a:spAutoFit/>
          </a:bodyPr>
          <a:lstStyle/>
          <a:p>
            <a:pPr marL="285750" indent="-285750" algn="just">
              <a:buFont typeface="Wingdings" panose="05000000000000000000" pitchFamily="2" charset="2"/>
              <a:buChar char="Ø"/>
            </a:pPr>
            <a:r>
              <a:rPr lang="uz-Cyrl-UZ" sz="2200" dirty="0"/>
              <a:t>Ҳар бир тафсилот ҳужжатлаштирилган бўлса ҳам, сизнинг масъулиятингиз тугамайди. </a:t>
            </a:r>
          </a:p>
          <a:p>
            <a:pPr marL="285750" indent="-285750" algn="just">
              <a:buFont typeface="Wingdings" panose="05000000000000000000" pitchFamily="2" charset="2"/>
              <a:buChar char="Ø"/>
            </a:pPr>
            <a:r>
              <a:rPr lang="uz-Cyrl-UZ" sz="2200" dirty="0"/>
              <a:t>Дўстлар ёки оила аъзолари бўлганлиги учун одамларни тахмин қилманг ёки оддий деб ҳисобламанг. Мулоқот асосий ҳисобланади.</a:t>
            </a:r>
          </a:p>
          <a:p>
            <a:pPr marL="285750" indent="-285750" algn="just">
              <a:buFont typeface="Wingdings" panose="05000000000000000000" pitchFamily="2" charset="2"/>
              <a:buChar char="Ø"/>
            </a:pPr>
            <a:r>
              <a:rPr lang="uz-Cyrl-UZ" sz="2200" dirty="0"/>
              <a:t>Қариндошингиз ёки дўстингиз бизнесда фаол иштирок этмаса, у билан ҳар ойда бир ёки икки марта боғланиб, бизнес қандай кетаётганини тушунтиринг.</a:t>
            </a:r>
          </a:p>
        </p:txBody>
      </p:sp>
      <p:sp>
        <p:nvSpPr>
          <p:cNvPr id="6" name="TextBox 5">
            <a:extLst>
              <a:ext uri="{FF2B5EF4-FFF2-40B4-BE49-F238E27FC236}">
                <a16:creationId xmlns:a16="http://schemas.microsoft.com/office/drawing/2014/main" xmlns="" id="{BB850A12-8C05-0A49-14E0-4F5D83EBF136}"/>
              </a:ext>
            </a:extLst>
          </p:cNvPr>
          <p:cNvSpPr txBox="1"/>
          <p:nvPr/>
        </p:nvSpPr>
        <p:spPr>
          <a:xfrm>
            <a:off x="2591780" y="379782"/>
            <a:ext cx="4104456" cy="461665"/>
          </a:xfrm>
          <a:prstGeom prst="rect">
            <a:avLst/>
          </a:prstGeom>
          <a:noFill/>
        </p:spPr>
        <p:txBody>
          <a:bodyPr wrap="square">
            <a:spAutoFit/>
          </a:bodyPr>
          <a:lstStyle/>
          <a:p>
            <a:pPr algn="just"/>
            <a:r>
              <a:rPr lang="uz-Cyrl-UZ" sz="2400" b="1" i="1" dirty="0">
                <a:solidFill>
                  <a:srgbClr val="C00000"/>
                </a:solidFill>
              </a:rPr>
              <a:t>Хеч кимни хафа қилманг</a:t>
            </a:r>
            <a:endParaRPr lang="ru-RU" sz="2400" b="1" i="1" dirty="0">
              <a:solidFill>
                <a:srgbClr val="C00000"/>
              </a:solidFill>
            </a:endParaRPr>
          </a:p>
        </p:txBody>
      </p:sp>
      <p:pic>
        <p:nvPicPr>
          <p:cNvPr id="3" name="Picture 2">
            <a:extLst>
              <a:ext uri="{FF2B5EF4-FFF2-40B4-BE49-F238E27FC236}">
                <a16:creationId xmlns:a16="http://schemas.microsoft.com/office/drawing/2014/main" xmlns="" id="{9D5629DB-D9C8-DA6C-7AF0-0F4F4E77D7D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3877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31</a:t>
            </a:fld>
            <a:endParaRPr/>
          </a:p>
        </p:txBody>
      </p:sp>
      <p:sp>
        <p:nvSpPr>
          <p:cNvPr id="2" name="Прямоугольник 1"/>
          <p:cNvSpPr/>
          <p:nvPr/>
        </p:nvSpPr>
        <p:spPr>
          <a:xfrm>
            <a:off x="611560" y="1265728"/>
            <a:ext cx="8064896" cy="2800767"/>
          </a:xfrm>
          <a:prstGeom prst="rect">
            <a:avLst/>
          </a:prstGeom>
        </p:spPr>
        <p:txBody>
          <a:bodyPr wrap="square">
            <a:spAutoFit/>
          </a:bodyPr>
          <a:lstStyle/>
          <a:p>
            <a:pPr marL="285750" indent="-285750" algn="just">
              <a:buFont typeface="Wingdings" panose="05000000000000000000" pitchFamily="2" charset="2"/>
              <a:buChar char="Ø"/>
            </a:pPr>
            <a:r>
              <a:rPr lang="uz-Cyrl-UZ" sz="2200" dirty="0"/>
              <a:t>Одамлар кичик бизнесга сармоя киритганда, бу кўпинча уларнинг уй ҳайвонлари лойиҳасига айланади. Уларни хабардор қилиш учун вақт ажратиш муҳимдир.</a:t>
            </a:r>
          </a:p>
          <a:p>
            <a:pPr algn="just"/>
            <a:endParaRPr lang="uz-Cyrl-UZ" sz="2200" dirty="0"/>
          </a:p>
          <a:p>
            <a:pPr marL="285750" indent="-285750" algn="just">
              <a:buFont typeface="Wingdings" panose="05000000000000000000" pitchFamily="2" charset="2"/>
              <a:buChar char="Ø"/>
            </a:pPr>
            <a:r>
              <a:rPr lang="uz-Cyrl-UZ" sz="2200" dirty="0"/>
              <a:t>Ва, албатта, тўловлар мавжуд. Сизнинг бизнесингизга сармоя киритган дўстларингиз ёки қариндошларингиз хавф-хатарни тушунишларига қарамай, сиз ҳеч қачон кредитни қайтармаса хам бўлади деган ҳаёлга борманг.</a:t>
            </a:r>
          </a:p>
        </p:txBody>
      </p:sp>
      <p:pic>
        <p:nvPicPr>
          <p:cNvPr id="3" name="Picture 2">
            <a:extLst>
              <a:ext uri="{FF2B5EF4-FFF2-40B4-BE49-F238E27FC236}">
                <a16:creationId xmlns:a16="http://schemas.microsoft.com/office/drawing/2014/main" xmlns="" id="{9D5629DB-D9C8-DA6C-7AF0-0F4F4E77D7D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436718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32</a:t>
            </a:fld>
            <a:endParaRPr/>
          </a:p>
        </p:txBody>
      </p:sp>
      <p:sp>
        <p:nvSpPr>
          <p:cNvPr id="2" name="Прямоугольник 1"/>
          <p:cNvSpPr/>
          <p:nvPr/>
        </p:nvSpPr>
        <p:spPr>
          <a:xfrm>
            <a:off x="611560" y="1275606"/>
            <a:ext cx="8064896" cy="2800767"/>
          </a:xfrm>
          <a:prstGeom prst="rect">
            <a:avLst/>
          </a:prstGeom>
        </p:spPr>
        <p:txBody>
          <a:bodyPr wrap="square">
            <a:spAutoFit/>
          </a:bodyPr>
          <a:lstStyle/>
          <a:p>
            <a:pPr marL="285750" indent="-285750" algn="just">
              <a:buFont typeface="Wingdings" panose="05000000000000000000" pitchFamily="2" charset="2"/>
              <a:buChar char="Ø"/>
            </a:pPr>
            <a:r>
              <a:rPr lang="uz-Cyrl-UZ" sz="2200" dirty="0"/>
              <a:t>Бизнесингизнинг нақд пулга бўлган эҳтиёжларини режалаштиришни бошлашдан олдин, бизнесингиз фаолиятининг дастлабки 6 ойдан 12 ойгача яшашингиз учун қанча пул керак бўлишини аниқлаб олишингиз керак.</a:t>
            </a:r>
          </a:p>
          <a:p>
            <a:pPr algn="just"/>
            <a:endParaRPr lang="uz-Cyrl-UZ" sz="2200" dirty="0"/>
          </a:p>
          <a:p>
            <a:pPr marL="285750" indent="-285750" algn="just">
              <a:buFont typeface="Wingdings" panose="05000000000000000000" pitchFamily="2" charset="2"/>
              <a:buChar char="Ø"/>
            </a:pPr>
            <a:r>
              <a:rPr lang="uz-Cyrl-UZ" sz="2200" dirty="0"/>
              <a:t>Буни амалга оширишнинг энг яхши усули - сўнгги 12 ой ичида пулингизни қайерга сарфлаганингизни кўрсатадиган бюджет яратиш.</a:t>
            </a:r>
          </a:p>
        </p:txBody>
      </p:sp>
      <p:sp>
        <p:nvSpPr>
          <p:cNvPr id="6" name="TextBox 5">
            <a:extLst>
              <a:ext uri="{FF2B5EF4-FFF2-40B4-BE49-F238E27FC236}">
                <a16:creationId xmlns:a16="http://schemas.microsoft.com/office/drawing/2014/main" xmlns="" id="{BB850A12-8C05-0A49-14E0-4F5D83EBF136}"/>
              </a:ext>
            </a:extLst>
          </p:cNvPr>
          <p:cNvSpPr txBox="1"/>
          <p:nvPr/>
        </p:nvSpPr>
        <p:spPr>
          <a:xfrm>
            <a:off x="2879812" y="379782"/>
            <a:ext cx="3384376" cy="461665"/>
          </a:xfrm>
          <a:prstGeom prst="rect">
            <a:avLst/>
          </a:prstGeom>
          <a:noFill/>
        </p:spPr>
        <p:txBody>
          <a:bodyPr wrap="square">
            <a:spAutoFit/>
          </a:bodyPr>
          <a:lstStyle/>
          <a:p>
            <a:pPr algn="just"/>
            <a:r>
              <a:rPr lang="uz-Cyrl-UZ" sz="2400" b="1" dirty="0">
                <a:solidFill>
                  <a:srgbClr val="C00000"/>
                </a:solidFill>
              </a:rPr>
              <a:t>Етарлича бу қанча?</a:t>
            </a:r>
            <a:endParaRPr lang="ru-RU" sz="2400" b="1" dirty="0">
              <a:solidFill>
                <a:srgbClr val="C00000"/>
              </a:solidFill>
            </a:endParaRPr>
          </a:p>
        </p:txBody>
      </p:sp>
      <p:pic>
        <p:nvPicPr>
          <p:cNvPr id="3" name="Picture 2">
            <a:extLst>
              <a:ext uri="{FF2B5EF4-FFF2-40B4-BE49-F238E27FC236}">
                <a16:creationId xmlns:a16="http://schemas.microsoft.com/office/drawing/2014/main" xmlns="" id="{16B1638E-A81B-D3EA-4B0E-515AFDF5863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617612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33</a:t>
            </a:fld>
            <a:endParaRPr/>
          </a:p>
        </p:txBody>
      </p:sp>
      <p:sp>
        <p:nvSpPr>
          <p:cNvPr id="2" name="Прямоугольник 1"/>
          <p:cNvSpPr/>
          <p:nvPr/>
        </p:nvSpPr>
        <p:spPr>
          <a:xfrm>
            <a:off x="611560" y="1275606"/>
            <a:ext cx="8064896" cy="2800767"/>
          </a:xfrm>
          <a:prstGeom prst="rect">
            <a:avLst/>
          </a:prstGeom>
        </p:spPr>
        <p:txBody>
          <a:bodyPr wrap="square">
            <a:spAutoFit/>
          </a:bodyPr>
          <a:lstStyle/>
          <a:p>
            <a:pPr marL="285750" indent="-285750" algn="just">
              <a:buFont typeface="Wingdings" panose="05000000000000000000" pitchFamily="2" charset="2"/>
              <a:buChar char="Ø"/>
            </a:pPr>
            <a:r>
              <a:rPr lang="uz-Cyrl-UZ" sz="2200" dirty="0"/>
              <a:t>Бутун 12 ойлик даврни кўриб чиқинг, чунки харажатлар кўпинча ойдан ойга ўзгаради.</a:t>
            </a:r>
          </a:p>
          <a:p>
            <a:pPr marL="4486275" indent="-285750" algn="just">
              <a:buFont typeface="Wingdings" panose="05000000000000000000" pitchFamily="2" charset="2"/>
              <a:buChar char="Ø"/>
            </a:pPr>
            <a:endParaRPr lang="uz-Cyrl-UZ" sz="2200" dirty="0" smtClean="0"/>
          </a:p>
          <a:p>
            <a:pPr marL="4486275" indent="-285750" algn="just">
              <a:buFont typeface="Wingdings" panose="05000000000000000000" pitchFamily="2" charset="2"/>
              <a:buChar char="Ø"/>
            </a:pPr>
            <a:r>
              <a:rPr lang="uz-Cyrl-UZ" sz="2200" dirty="0" smtClean="0"/>
              <a:t>Жадвални </a:t>
            </a:r>
            <a:r>
              <a:rPr lang="uz-Cyrl-UZ" sz="2200" dirty="0"/>
              <a:t>тузишда, агар керак бўлса, </a:t>
            </a:r>
            <a:r>
              <a:rPr lang="uz-Cyrl-UZ" sz="2200" dirty="0" smtClean="0"/>
              <a:t>қисқартири-лиши </a:t>
            </a:r>
            <a:r>
              <a:rPr lang="uz-Cyrl-UZ" sz="2200" dirty="0"/>
              <a:t>ёки йўқ қилиниши мумкин бўлган </a:t>
            </a:r>
            <a:r>
              <a:rPr lang="uz-Cyrl-UZ" sz="2200" dirty="0" smtClean="0"/>
              <a:t>харажат-ларга </a:t>
            </a:r>
            <a:r>
              <a:rPr lang="uz-Cyrl-UZ" sz="2200" dirty="0"/>
              <a:t>эътибор беринг.</a:t>
            </a:r>
          </a:p>
        </p:txBody>
      </p:sp>
      <p:pic>
        <p:nvPicPr>
          <p:cNvPr id="3" name="Picture 2">
            <a:extLst>
              <a:ext uri="{FF2B5EF4-FFF2-40B4-BE49-F238E27FC236}">
                <a16:creationId xmlns:a16="http://schemas.microsoft.com/office/drawing/2014/main" xmlns="" id="{16B1638E-A81B-D3EA-4B0E-515AFDF5863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2" name="Picture 2" descr="2022 Budgets – City of Sarni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44" y="2209203"/>
            <a:ext cx="4784180" cy="29342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7607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34</a:t>
            </a:fld>
            <a:endParaRPr/>
          </a:p>
        </p:txBody>
      </p:sp>
      <p:pic>
        <p:nvPicPr>
          <p:cNvPr id="4" name="Рисунок 3">
            <a:extLst>
              <a:ext uri="{FF2B5EF4-FFF2-40B4-BE49-F238E27FC236}">
                <a16:creationId xmlns:a16="http://schemas.microsoft.com/office/drawing/2014/main" xmlns="" id="{9E8C2656-16A8-0191-3299-FDDBC25EC31B}"/>
              </a:ext>
            </a:extLst>
          </p:cNvPr>
          <p:cNvPicPr>
            <a:picLocks noChangeAspect="1"/>
          </p:cNvPicPr>
          <p:nvPr/>
        </p:nvPicPr>
        <p:blipFill>
          <a:blip r:embed="rId3"/>
          <a:stretch>
            <a:fillRect/>
          </a:stretch>
        </p:blipFill>
        <p:spPr>
          <a:xfrm rot="5400000">
            <a:off x="1164619" y="-479175"/>
            <a:ext cx="4475010" cy="6804248"/>
          </a:xfrm>
          <a:prstGeom prst="rect">
            <a:avLst/>
          </a:prstGeom>
        </p:spPr>
      </p:pic>
      <p:pic>
        <p:nvPicPr>
          <p:cNvPr id="2" name="Picture 2">
            <a:extLst>
              <a:ext uri="{FF2B5EF4-FFF2-40B4-BE49-F238E27FC236}">
                <a16:creationId xmlns:a16="http://schemas.microsoft.com/office/drawing/2014/main" xmlns="" id="{C29A595F-BE86-1A8D-B35F-99C059F379F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4143102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35</a:t>
            </a:fld>
            <a:endParaRPr/>
          </a:p>
        </p:txBody>
      </p:sp>
      <p:pic>
        <p:nvPicPr>
          <p:cNvPr id="7" name="Рисунок 6">
            <a:extLst>
              <a:ext uri="{FF2B5EF4-FFF2-40B4-BE49-F238E27FC236}">
                <a16:creationId xmlns:a16="http://schemas.microsoft.com/office/drawing/2014/main" xmlns="" id="{4D288D1B-D0DD-3B08-2B46-3D895BED7FDB}"/>
              </a:ext>
            </a:extLst>
          </p:cNvPr>
          <p:cNvPicPr>
            <a:picLocks noChangeAspect="1"/>
          </p:cNvPicPr>
          <p:nvPr/>
        </p:nvPicPr>
        <p:blipFill>
          <a:blip r:embed="rId3"/>
          <a:stretch>
            <a:fillRect/>
          </a:stretch>
        </p:blipFill>
        <p:spPr>
          <a:xfrm rot="5400000">
            <a:off x="1169979" y="-491167"/>
            <a:ext cx="4464291" cy="6804249"/>
          </a:xfrm>
          <a:prstGeom prst="rect">
            <a:avLst/>
          </a:prstGeom>
        </p:spPr>
      </p:pic>
      <p:pic>
        <p:nvPicPr>
          <p:cNvPr id="2" name="Picture 2">
            <a:extLst>
              <a:ext uri="{FF2B5EF4-FFF2-40B4-BE49-F238E27FC236}">
                <a16:creationId xmlns:a16="http://schemas.microsoft.com/office/drawing/2014/main" xmlns="" id="{2A956725-818E-4C70-33B3-62EF1140D288}"/>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6996133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36</a:t>
            </a:fld>
            <a:endParaRPr/>
          </a:p>
        </p:txBody>
      </p:sp>
      <p:sp>
        <p:nvSpPr>
          <p:cNvPr id="2" name="Прямоугольник 1"/>
          <p:cNvSpPr/>
          <p:nvPr/>
        </p:nvSpPr>
        <p:spPr>
          <a:xfrm>
            <a:off x="251520" y="730314"/>
            <a:ext cx="8712968" cy="4093428"/>
          </a:xfrm>
          <a:prstGeom prst="rect">
            <a:avLst/>
          </a:prstGeom>
        </p:spPr>
        <p:txBody>
          <a:bodyPr wrap="square">
            <a:spAutoFit/>
          </a:bodyPr>
          <a:lstStyle/>
          <a:p>
            <a:pPr marL="228600" lvl="0" indent="-228600">
              <a:buFont typeface="+mj-lt"/>
              <a:buAutoNum type="arabicPeriod"/>
            </a:pPr>
            <a:r>
              <a:rPr lang="en-US" sz="1000" dirty="0">
                <a:solidFill>
                  <a:schemeClr val="tx1"/>
                </a:solidFill>
              </a:rPr>
              <a:t>Basics of business: textbook and workshop for academic undergraduate students / </a:t>
            </a:r>
            <a:r>
              <a:rPr lang="en-US" sz="1000" dirty="0" err="1">
                <a:solidFill>
                  <a:schemeClr val="tx1"/>
                </a:solidFill>
              </a:rPr>
              <a:t>Bobrova</a:t>
            </a:r>
            <a:r>
              <a:rPr lang="en-US" sz="1000" dirty="0">
                <a:solidFill>
                  <a:schemeClr val="tx1"/>
                </a:solidFill>
              </a:rPr>
              <a:t>, O.S., </a:t>
            </a:r>
            <a:r>
              <a:rPr lang="en-US" sz="1000" dirty="0" err="1">
                <a:solidFill>
                  <a:schemeClr val="tx1"/>
                </a:solidFill>
              </a:rPr>
              <a:t>Tsybukov</a:t>
            </a:r>
            <a:r>
              <a:rPr lang="en-US" sz="1000" dirty="0">
                <a:solidFill>
                  <a:schemeClr val="tx1"/>
                </a:solidFill>
              </a:rPr>
              <a:t> S.I., </a:t>
            </a:r>
            <a:r>
              <a:rPr lang="en-US" sz="1000" dirty="0" err="1">
                <a:solidFill>
                  <a:schemeClr val="tx1"/>
                </a:solidFill>
              </a:rPr>
              <a:t>Bobrov</a:t>
            </a:r>
            <a:r>
              <a:rPr lang="en-US" sz="1000" dirty="0">
                <a:solidFill>
                  <a:schemeClr val="tx1"/>
                </a:solidFill>
              </a:rPr>
              <a:t> I.A. - </a:t>
            </a:r>
            <a:r>
              <a:rPr lang="en-US" sz="1000" dirty="0" err="1">
                <a:solidFill>
                  <a:schemeClr val="tx1"/>
                </a:solidFill>
              </a:rPr>
              <a:t>Yurayt</a:t>
            </a:r>
            <a:r>
              <a:rPr lang="en-US" sz="1000" dirty="0">
                <a:solidFill>
                  <a:schemeClr val="tx1"/>
                </a:solidFill>
              </a:rPr>
              <a:t> Publishing House, 2021. — 330 p. </a:t>
            </a:r>
          </a:p>
          <a:p>
            <a:pPr marL="228600" lvl="0" indent="-228600">
              <a:buFont typeface="+mj-lt"/>
              <a:buAutoNum type="arabicPeriod"/>
            </a:pPr>
            <a:r>
              <a:rPr lang="en-US" sz="1000" dirty="0">
                <a:solidFill>
                  <a:schemeClr val="tx1"/>
                </a:solidFill>
              </a:rPr>
              <a:t>Business Basics: Textbook / E.A. </a:t>
            </a:r>
            <a:r>
              <a:rPr lang="en-US" sz="1000" dirty="0" err="1">
                <a:solidFill>
                  <a:schemeClr val="tx1"/>
                </a:solidFill>
              </a:rPr>
              <a:t>Arustamov</a:t>
            </a:r>
            <a:r>
              <a:rPr lang="en-US" sz="1000" dirty="0">
                <a:solidFill>
                  <a:schemeClr val="tx1"/>
                </a:solidFill>
              </a:rPr>
              <a:t>. - M.: </a:t>
            </a:r>
            <a:r>
              <a:rPr lang="en-US" sz="1000" dirty="0" err="1">
                <a:solidFill>
                  <a:schemeClr val="tx1"/>
                </a:solidFill>
              </a:rPr>
              <a:t>Dashkov</a:t>
            </a:r>
            <a:r>
              <a:rPr lang="en-US" sz="1000" dirty="0">
                <a:solidFill>
                  <a:schemeClr val="tx1"/>
                </a:solidFill>
              </a:rPr>
              <a:t> and K, 2020. - 232 p. </a:t>
            </a:r>
          </a:p>
          <a:p>
            <a:pPr marL="228600" lvl="0" indent="-228600">
              <a:buFont typeface="+mj-lt"/>
              <a:buAutoNum type="arabicPeriod"/>
            </a:pPr>
            <a:r>
              <a:rPr lang="en-US" sz="1000" dirty="0">
                <a:solidFill>
                  <a:schemeClr val="tx1"/>
                </a:solidFill>
              </a:rPr>
              <a:t>Bygrave, W.D. and </a:t>
            </a:r>
            <a:r>
              <a:rPr lang="en-US" sz="1000" dirty="0" err="1">
                <a:solidFill>
                  <a:schemeClr val="tx1"/>
                </a:solidFill>
              </a:rPr>
              <a:t>Zacharakis</a:t>
            </a:r>
            <a:r>
              <a:rPr lang="en-US" sz="1000" dirty="0">
                <a:solidFill>
                  <a:schemeClr val="tx1"/>
                </a:solidFill>
              </a:rPr>
              <a:t>, A. (2014) </a:t>
            </a:r>
            <a:r>
              <a:rPr lang="en-US" sz="1000" i="1" dirty="0">
                <a:solidFill>
                  <a:schemeClr val="tx1"/>
                </a:solidFill>
              </a:rPr>
              <a:t>Entrepreneurship</a:t>
            </a:r>
            <a:r>
              <a:rPr lang="en-US" sz="1000" dirty="0">
                <a:solidFill>
                  <a:schemeClr val="tx1"/>
                </a:solidFill>
              </a:rPr>
              <a:t>. Third edition. Hoboken, New Jersey: John Wiley &amp; Sons, Inc.</a:t>
            </a:r>
          </a:p>
          <a:p>
            <a:pPr marL="228600" lvl="0" indent="-228600">
              <a:buFont typeface="+mj-lt"/>
              <a:buAutoNum type="arabicPeriod"/>
            </a:pPr>
            <a:r>
              <a:rPr lang="en-US" sz="1000" dirty="0">
                <a:solidFill>
                  <a:schemeClr val="tx1"/>
                </a:solidFill>
              </a:rPr>
              <a:t>Entrepreneurial activity: a textbook for secondary vocational education / E. E. Kuzmina. - 3rd ed., revised. and additional - </a:t>
            </a:r>
            <a:r>
              <a:rPr lang="en-US" sz="1000" dirty="0" err="1">
                <a:solidFill>
                  <a:schemeClr val="tx1"/>
                </a:solidFill>
              </a:rPr>
              <a:t>Yurayt</a:t>
            </a:r>
            <a:r>
              <a:rPr lang="en-US" sz="1000" dirty="0">
                <a:solidFill>
                  <a:schemeClr val="tx1"/>
                </a:solidFill>
              </a:rPr>
              <a:t> Publishing House, 2020. — 417 p. </a:t>
            </a:r>
          </a:p>
          <a:p>
            <a:pPr marL="228600" lvl="0" indent="-228600">
              <a:buFont typeface="+mj-lt"/>
              <a:buAutoNum type="arabicPeriod"/>
            </a:pPr>
            <a:r>
              <a:rPr lang="en-US" sz="1000" dirty="0">
                <a:solidFill>
                  <a:schemeClr val="tx1"/>
                </a:solidFill>
              </a:rPr>
              <a:t>Fundamentals of business (entrepreneurship): Textbook / </a:t>
            </a:r>
            <a:r>
              <a:rPr lang="en-US" sz="1000" dirty="0" err="1">
                <a:solidFill>
                  <a:schemeClr val="tx1"/>
                </a:solidFill>
              </a:rPr>
              <a:t>N.Yu</a:t>
            </a:r>
            <a:r>
              <a:rPr lang="en-US" sz="1000" dirty="0">
                <a:solidFill>
                  <a:schemeClr val="tx1"/>
                </a:solidFill>
              </a:rPr>
              <a:t>. </a:t>
            </a:r>
            <a:r>
              <a:rPr lang="en-US" sz="1000" dirty="0" err="1">
                <a:solidFill>
                  <a:schemeClr val="tx1"/>
                </a:solidFill>
              </a:rPr>
              <a:t>Kruglov</a:t>
            </a:r>
            <a:r>
              <a:rPr lang="en-US" sz="1000" dirty="0">
                <a:solidFill>
                  <a:schemeClr val="tx1"/>
                </a:solidFill>
              </a:rPr>
              <a:t>. - M.: </a:t>
            </a:r>
            <a:r>
              <a:rPr lang="en-US" sz="1000" dirty="0" err="1">
                <a:solidFill>
                  <a:schemeClr val="tx1"/>
                </a:solidFill>
              </a:rPr>
              <a:t>KnoRus</a:t>
            </a:r>
            <a:r>
              <a:rPr lang="en-US" sz="1000" dirty="0">
                <a:solidFill>
                  <a:schemeClr val="tx1"/>
                </a:solidFill>
              </a:rPr>
              <a:t>, 2021. - 440 c. </a:t>
            </a:r>
          </a:p>
          <a:p>
            <a:pPr marL="228600" lvl="0" indent="-228600">
              <a:buFont typeface="+mj-lt"/>
              <a:buAutoNum type="arabicPeriod"/>
            </a:pPr>
            <a:r>
              <a:rPr lang="en-US" sz="1000" dirty="0">
                <a:solidFill>
                  <a:schemeClr val="tx1"/>
                </a:solidFill>
              </a:rPr>
              <a:t>Fundamentals of business informatics: textbook and workshop for undergraduate and graduate students / E.P. </a:t>
            </a:r>
            <a:r>
              <a:rPr lang="en-US" sz="1000" dirty="0" err="1">
                <a:solidFill>
                  <a:schemeClr val="tx1"/>
                </a:solidFill>
              </a:rPr>
              <a:t>Zaramenskikh</a:t>
            </a:r>
            <a:r>
              <a:rPr lang="en-US" sz="1000" dirty="0">
                <a:solidFill>
                  <a:schemeClr val="tx1"/>
                </a:solidFill>
              </a:rPr>
              <a:t>. - </a:t>
            </a:r>
            <a:r>
              <a:rPr lang="en-US" sz="1000" dirty="0" err="1">
                <a:solidFill>
                  <a:schemeClr val="tx1"/>
                </a:solidFill>
              </a:rPr>
              <a:t>Yurayt</a:t>
            </a:r>
            <a:r>
              <a:rPr lang="en-US" sz="1000" dirty="0">
                <a:solidFill>
                  <a:schemeClr val="tx1"/>
                </a:solidFill>
              </a:rPr>
              <a:t> Publishing House, 2020. — 407 p. </a:t>
            </a:r>
          </a:p>
          <a:p>
            <a:pPr marL="228600" lvl="0" indent="-228600">
              <a:buFont typeface="+mj-lt"/>
              <a:buAutoNum type="arabicPeriod"/>
            </a:pPr>
            <a:r>
              <a:rPr lang="en-US" sz="1000" dirty="0">
                <a:solidFill>
                  <a:schemeClr val="tx1"/>
                </a:solidFill>
              </a:rPr>
              <a:t>Fundamentals of entrepreneurial activity: a textbook and workshop for academic undergraduate students / E.F. </a:t>
            </a:r>
            <a:r>
              <a:rPr lang="en-US" sz="1000" dirty="0" err="1">
                <a:solidFill>
                  <a:schemeClr val="tx1"/>
                </a:solidFill>
              </a:rPr>
              <a:t>Cheberko</a:t>
            </a:r>
            <a:r>
              <a:rPr lang="en-US" sz="1000" dirty="0">
                <a:solidFill>
                  <a:schemeClr val="tx1"/>
                </a:solidFill>
              </a:rPr>
              <a:t>. - </a:t>
            </a:r>
            <a:r>
              <a:rPr lang="en-US" sz="1000" dirty="0" err="1">
                <a:solidFill>
                  <a:schemeClr val="tx1"/>
                </a:solidFill>
              </a:rPr>
              <a:t>Yurayt</a:t>
            </a:r>
            <a:r>
              <a:rPr lang="en-US" sz="1000" dirty="0">
                <a:solidFill>
                  <a:schemeClr val="tx1"/>
                </a:solidFill>
              </a:rPr>
              <a:t> Publishing House, 2020. — 219 p. </a:t>
            </a:r>
          </a:p>
          <a:p>
            <a:pPr marL="228600" lvl="0" indent="-228600">
              <a:buFont typeface="+mj-lt"/>
              <a:buAutoNum type="arabicPeriod"/>
            </a:pPr>
            <a:r>
              <a:rPr lang="en-US" sz="1000" dirty="0">
                <a:solidFill>
                  <a:schemeClr val="tx1"/>
                </a:solidFill>
              </a:rPr>
              <a:t>Fundamentals of social entrepreneurship: a textbook for universities / E. M. Bely [and others]; edited by E. M. Bely. -  </a:t>
            </a:r>
            <a:r>
              <a:rPr lang="en-US" sz="1000" dirty="0" err="1">
                <a:solidFill>
                  <a:schemeClr val="tx1"/>
                </a:solidFill>
              </a:rPr>
              <a:t>Yurayt</a:t>
            </a:r>
            <a:r>
              <a:rPr lang="en-US" sz="1000" dirty="0">
                <a:solidFill>
                  <a:schemeClr val="tx1"/>
                </a:solidFill>
              </a:rPr>
              <a:t> Publishing House, 2022. — 178 p. </a:t>
            </a:r>
          </a:p>
          <a:p>
            <a:pPr marL="228600" lvl="0" indent="-228600">
              <a:buFont typeface="+mj-lt"/>
              <a:buAutoNum type="arabicPeriod"/>
            </a:pPr>
            <a:r>
              <a:rPr lang="en-US" sz="1000" dirty="0">
                <a:solidFill>
                  <a:schemeClr val="tx1"/>
                </a:solidFill>
              </a:rPr>
              <a:t>Handbook of an entrepreneur: a practical guide / O.S. </a:t>
            </a:r>
            <a:r>
              <a:rPr lang="en-US" sz="1000" dirty="0" err="1">
                <a:solidFill>
                  <a:schemeClr val="tx1"/>
                </a:solidFill>
              </a:rPr>
              <a:t>Bobrova</a:t>
            </a:r>
            <a:r>
              <a:rPr lang="en-US" sz="1000" dirty="0">
                <a:solidFill>
                  <a:schemeClr val="tx1"/>
                </a:solidFill>
              </a:rPr>
              <a:t>, S.I. </a:t>
            </a:r>
            <a:r>
              <a:rPr lang="en-US" sz="1000" dirty="0" err="1">
                <a:solidFill>
                  <a:schemeClr val="tx1"/>
                </a:solidFill>
              </a:rPr>
              <a:t>Tsybukov</a:t>
            </a:r>
            <a:r>
              <a:rPr lang="en-US" sz="1000" dirty="0">
                <a:solidFill>
                  <a:schemeClr val="tx1"/>
                </a:solidFill>
              </a:rPr>
              <a:t>, I.A. </a:t>
            </a:r>
            <a:r>
              <a:rPr lang="en-US" sz="1000" dirty="0" err="1">
                <a:solidFill>
                  <a:schemeClr val="tx1"/>
                </a:solidFill>
              </a:rPr>
              <a:t>Bobrov</a:t>
            </a:r>
            <a:r>
              <a:rPr lang="en-US" sz="1000" dirty="0">
                <a:solidFill>
                  <a:schemeClr val="tx1"/>
                </a:solidFill>
              </a:rPr>
              <a:t>. - </a:t>
            </a:r>
            <a:r>
              <a:rPr lang="en-US" sz="1000" dirty="0" err="1">
                <a:solidFill>
                  <a:schemeClr val="tx1"/>
                </a:solidFill>
              </a:rPr>
              <a:t>Yurayt</a:t>
            </a:r>
            <a:r>
              <a:rPr lang="en-US" sz="1000" dirty="0">
                <a:solidFill>
                  <a:schemeClr val="tx1"/>
                </a:solidFill>
              </a:rPr>
              <a:t> Publishing House, 2021. — 330 s. </a:t>
            </a:r>
          </a:p>
          <a:p>
            <a:pPr marL="228600" lvl="0" indent="-228600">
              <a:buFont typeface="+mj-lt"/>
              <a:buAutoNum type="arabicPeriod"/>
            </a:pPr>
            <a:r>
              <a:rPr lang="en-US" sz="1000" dirty="0" err="1">
                <a:solidFill>
                  <a:schemeClr val="tx1"/>
                </a:solidFill>
              </a:rPr>
              <a:t>Hisrich</a:t>
            </a:r>
            <a:r>
              <a:rPr lang="en-US" sz="1000" dirty="0">
                <a:solidFill>
                  <a:schemeClr val="tx1"/>
                </a:solidFill>
              </a:rPr>
              <a:t>, R.D. (2013) </a:t>
            </a:r>
            <a:r>
              <a:rPr lang="en-US" sz="1000" i="1" dirty="0">
                <a:solidFill>
                  <a:schemeClr val="tx1"/>
                </a:solidFill>
              </a:rPr>
              <a:t>International entrepreneurship: starting, developing, and managing a global venture</a:t>
            </a:r>
            <a:r>
              <a:rPr lang="en-US" sz="1000" dirty="0">
                <a:solidFill>
                  <a:schemeClr val="tx1"/>
                </a:solidFill>
              </a:rPr>
              <a:t>. 2nd ed. Thousand Oaks, </a:t>
            </a:r>
            <a:r>
              <a:rPr lang="en-US" sz="1000" dirty="0" err="1">
                <a:solidFill>
                  <a:schemeClr val="tx1"/>
                </a:solidFill>
              </a:rPr>
              <a:t>Calif</a:t>
            </a:r>
            <a:r>
              <a:rPr lang="en-US" sz="1000" dirty="0">
                <a:solidFill>
                  <a:schemeClr val="tx1"/>
                </a:solidFill>
              </a:rPr>
              <a:t>: SAGE.</a:t>
            </a:r>
          </a:p>
          <a:p>
            <a:pPr marL="228600" lvl="0" indent="-228600">
              <a:buFont typeface="+mj-lt"/>
              <a:buAutoNum type="arabicPeriod"/>
            </a:pPr>
            <a:r>
              <a:rPr lang="en-US" sz="1000" dirty="0">
                <a:solidFill>
                  <a:schemeClr val="tx1"/>
                </a:solidFill>
              </a:rPr>
              <a:t>Innovative entrepreneurship: textbook and workshop for secondary vocational education / V. </a:t>
            </a:r>
            <a:r>
              <a:rPr lang="en-US" sz="1000" dirty="0" err="1">
                <a:solidFill>
                  <a:schemeClr val="tx1"/>
                </a:solidFill>
              </a:rPr>
              <a:t>Ya</a:t>
            </a:r>
            <a:r>
              <a:rPr lang="en-US" sz="1000" dirty="0">
                <a:solidFill>
                  <a:schemeClr val="tx1"/>
                </a:solidFill>
              </a:rPr>
              <a:t>. </a:t>
            </a:r>
            <a:r>
              <a:rPr lang="en-US" sz="1000" dirty="0" err="1">
                <a:solidFill>
                  <a:schemeClr val="tx1"/>
                </a:solidFill>
              </a:rPr>
              <a:t>Gorfinkel</a:t>
            </a:r>
            <a:r>
              <a:rPr lang="en-US" sz="1000" dirty="0">
                <a:solidFill>
                  <a:schemeClr val="tx1"/>
                </a:solidFill>
              </a:rPr>
              <a:t> [and others]; edited by V. </a:t>
            </a:r>
            <a:r>
              <a:rPr lang="en-US" sz="1000" dirty="0" err="1">
                <a:solidFill>
                  <a:schemeClr val="tx1"/>
                </a:solidFill>
              </a:rPr>
              <a:t>Ya</a:t>
            </a:r>
            <a:r>
              <a:rPr lang="en-US" sz="1000" dirty="0">
                <a:solidFill>
                  <a:schemeClr val="tx1"/>
                </a:solidFill>
              </a:rPr>
              <a:t>. </a:t>
            </a:r>
            <a:r>
              <a:rPr lang="en-US" sz="1000" dirty="0" err="1">
                <a:solidFill>
                  <a:schemeClr val="tx1"/>
                </a:solidFill>
              </a:rPr>
              <a:t>Gorfinkel</a:t>
            </a:r>
            <a:r>
              <a:rPr lang="en-US" sz="1000" dirty="0">
                <a:solidFill>
                  <a:schemeClr val="tx1"/>
                </a:solidFill>
              </a:rPr>
              <a:t>, T. G. </a:t>
            </a:r>
            <a:r>
              <a:rPr lang="en-US" sz="1000" dirty="0" err="1">
                <a:solidFill>
                  <a:schemeClr val="tx1"/>
                </a:solidFill>
              </a:rPr>
              <a:t>Popadyuk</a:t>
            </a:r>
            <a:r>
              <a:rPr lang="en-US" sz="1000" dirty="0">
                <a:solidFill>
                  <a:schemeClr val="tx1"/>
                </a:solidFill>
              </a:rPr>
              <a:t>. - </a:t>
            </a:r>
            <a:r>
              <a:rPr lang="en-US" sz="1000" dirty="0" err="1">
                <a:solidFill>
                  <a:schemeClr val="tx1"/>
                </a:solidFill>
              </a:rPr>
              <a:t>Yurayt</a:t>
            </a:r>
            <a:r>
              <a:rPr lang="en-US" sz="1000" dirty="0">
                <a:solidFill>
                  <a:schemeClr val="tx1"/>
                </a:solidFill>
              </a:rPr>
              <a:t> Publishing House, 2022. — 523 p. </a:t>
            </a:r>
          </a:p>
          <a:p>
            <a:pPr marL="228600" lvl="0" indent="-228600">
              <a:buFont typeface="+mj-lt"/>
              <a:buAutoNum type="arabicPeriod"/>
            </a:pPr>
            <a:r>
              <a:rPr lang="en-US" sz="1000" dirty="0" err="1">
                <a:solidFill>
                  <a:schemeClr val="tx1"/>
                </a:solidFill>
              </a:rPr>
              <a:t>Lussier</a:t>
            </a:r>
            <a:r>
              <a:rPr lang="en-US" sz="1000" dirty="0">
                <a:solidFill>
                  <a:schemeClr val="tx1"/>
                </a:solidFill>
              </a:rPr>
              <a:t>, R.N., </a:t>
            </a:r>
            <a:r>
              <a:rPr lang="en-US" sz="1000" dirty="0" err="1">
                <a:solidFill>
                  <a:schemeClr val="tx1"/>
                </a:solidFill>
              </a:rPr>
              <a:t>Corman</a:t>
            </a:r>
            <a:r>
              <a:rPr lang="en-US" sz="1000" dirty="0">
                <a:solidFill>
                  <a:schemeClr val="tx1"/>
                </a:solidFill>
              </a:rPr>
              <a:t>, J. and Kimball, D.C. (2015) </a:t>
            </a:r>
            <a:r>
              <a:rPr lang="en-US" sz="1000" i="1" dirty="0">
                <a:solidFill>
                  <a:schemeClr val="tx1"/>
                </a:solidFill>
              </a:rPr>
              <a:t>Entrepreneurial new venture skills</a:t>
            </a:r>
            <a:r>
              <a:rPr lang="en-US" sz="1000" dirty="0">
                <a:solidFill>
                  <a:schemeClr val="tx1"/>
                </a:solidFill>
              </a:rPr>
              <a:t>. 3. ed. New York, NY [</a:t>
            </a:r>
            <a:r>
              <a:rPr lang="en-US" sz="1000" dirty="0" err="1">
                <a:solidFill>
                  <a:schemeClr val="tx1"/>
                </a:solidFill>
              </a:rPr>
              <a:t>u.a</a:t>
            </a:r>
            <a:r>
              <a:rPr lang="en-US" sz="1000" dirty="0">
                <a:solidFill>
                  <a:schemeClr val="tx1"/>
                </a:solidFill>
              </a:rPr>
              <a:t>.]: Routledge.</a:t>
            </a:r>
          </a:p>
          <a:p>
            <a:pPr marL="228600" lvl="0" indent="-228600">
              <a:buFont typeface="+mj-lt"/>
              <a:buAutoNum type="arabicPeriod"/>
            </a:pPr>
            <a:r>
              <a:rPr lang="en-US" sz="1000" dirty="0" err="1">
                <a:solidFill>
                  <a:schemeClr val="tx1"/>
                </a:solidFill>
              </a:rPr>
              <a:t>Mariotti</a:t>
            </a:r>
            <a:r>
              <a:rPr lang="en-US" sz="1000" dirty="0">
                <a:solidFill>
                  <a:schemeClr val="tx1"/>
                </a:solidFill>
              </a:rPr>
              <a:t>, S. and </a:t>
            </a:r>
            <a:r>
              <a:rPr lang="en-US" sz="1000" dirty="0" err="1">
                <a:solidFill>
                  <a:schemeClr val="tx1"/>
                </a:solidFill>
              </a:rPr>
              <a:t>Glackin</a:t>
            </a:r>
            <a:r>
              <a:rPr lang="en-US" sz="1000" dirty="0">
                <a:solidFill>
                  <a:schemeClr val="tx1"/>
                </a:solidFill>
              </a:rPr>
              <a:t>, C. (2015) </a:t>
            </a:r>
            <a:r>
              <a:rPr lang="en-US" sz="1000" i="1" dirty="0">
                <a:solidFill>
                  <a:schemeClr val="bg2"/>
                </a:solidFill>
              </a:rPr>
              <a:t>Entrepreneurship &amp; small business management</a:t>
            </a:r>
            <a:r>
              <a:rPr lang="en-US" sz="1000" dirty="0">
                <a:solidFill>
                  <a:schemeClr val="bg2"/>
                </a:solidFill>
              </a:rPr>
              <a:t>. </a:t>
            </a:r>
            <a:r>
              <a:rPr lang="en-US" sz="1000" dirty="0">
                <a:solidFill>
                  <a:schemeClr val="tx1"/>
                </a:solidFill>
              </a:rPr>
              <a:t>Second edition. Hoboken, New Jersey: Pearson Education Inc.</a:t>
            </a:r>
          </a:p>
          <a:p>
            <a:pPr marL="228600" lvl="0" indent="-228600">
              <a:buFont typeface="+mj-lt"/>
              <a:buAutoNum type="arabicPeriod"/>
            </a:pPr>
            <a:r>
              <a:rPr lang="en-US" sz="1000" dirty="0">
                <a:solidFill>
                  <a:schemeClr val="tx1"/>
                </a:solidFill>
              </a:rPr>
              <a:t>Organization of commercial activity: textbook and workshop for secondary vocational education / </a:t>
            </a:r>
            <a:r>
              <a:rPr lang="en-US" sz="1000" dirty="0" err="1">
                <a:solidFill>
                  <a:schemeClr val="tx1"/>
                </a:solidFill>
              </a:rPr>
              <a:t>Bobrova</a:t>
            </a:r>
            <a:r>
              <a:rPr lang="en-US" sz="1000" dirty="0">
                <a:solidFill>
                  <a:schemeClr val="tx1"/>
                </a:solidFill>
              </a:rPr>
              <a:t>, O.S., </a:t>
            </a:r>
            <a:r>
              <a:rPr lang="en-US" sz="1000" dirty="0" err="1">
                <a:solidFill>
                  <a:schemeClr val="tx1"/>
                </a:solidFill>
              </a:rPr>
              <a:t>Tsybukov</a:t>
            </a:r>
            <a:r>
              <a:rPr lang="en-US" sz="1000" dirty="0">
                <a:solidFill>
                  <a:schemeClr val="tx1"/>
                </a:solidFill>
              </a:rPr>
              <a:t>, S.I., </a:t>
            </a:r>
            <a:r>
              <a:rPr lang="en-US" sz="1000" dirty="0" err="1">
                <a:solidFill>
                  <a:schemeClr val="tx1"/>
                </a:solidFill>
              </a:rPr>
              <a:t>Bobrov</a:t>
            </a:r>
            <a:r>
              <a:rPr lang="en-US" sz="1000" dirty="0">
                <a:solidFill>
                  <a:schemeClr val="tx1"/>
                </a:solidFill>
              </a:rPr>
              <a:t>, I.A. </a:t>
            </a:r>
            <a:r>
              <a:rPr lang="en-US" sz="1000" dirty="0" err="1">
                <a:solidFill>
                  <a:schemeClr val="tx1"/>
                </a:solidFill>
              </a:rPr>
              <a:t>Bobrova</a:t>
            </a:r>
            <a:r>
              <a:rPr lang="en-US" sz="1000" dirty="0">
                <a:solidFill>
                  <a:schemeClr val="tx1"/>
                </a:solidFill>
              </a:rPr>
              <a:t>, O.S., </a:t>
            </a:r>
            <a:r>
              <a:rPr lang="en-US" sz="1000" dirty="0" err="1">
                <a:solidFill>
                  <a:schemeClr val="tx1"/>
                </a:solidFill>
              </a:rPr>
              <a:t>Tsybukov</a:t>
            </a:r>
            <a:r>
              <a:rPr lang="en-US" sz="1000" dirty="0">
                <a:solidFill>
                  <a:schemeClr val="tx1"/>
                </a:solidFill>
              </a:rPr>
              <a:t>, S.I., </a:t>
            </a:r>
            <a:r>
              <a:rPr lang="en-US" sz="1000" dirty="0" err="1">
                <a:solidFill>
                  <a:schemeClr val="tx1"/>
                </a:solidFill>
              </a:rPr>
              <a:t>Bobrov</a:t>
            </a:r>
            <a:r>
              <a:rPr lang="en-US" sz="1000" dirty="0">
                <a:solidFill>
                  <a:schemeClr val="tx1"/>
                </a:solidFill>
              </a:rPr>
              <a:t>, I. - </a:t>
            </a:r>
            <a:r>
              <a:rPr lang="en-US" sz="1000" dirty="0" err="1">
                <a:solidFill>
                  <a:schemeClr val="tx1"/>
                </a:solidFill>
              </a:rPr>
              <a:t>Yurayt</a:t>
            </a:r>
            <a:r>
              <a:rPr lang="en-US" sz="1000" dirty="0">
                <a:solidFill>
                  <a:schemeClr val="tx1"/>
                </a:solidFill>
              </a:rPr>
              <a:t> Publishing House, 2021. — 332 p. </a:t>
            </a:r>
          </a:p>
          <a:p>
            <a:pPr marL="228600" lvl="0" indent="-228600">
              <a:buFont typeface="+mj-lt"/>
              <a:buAutoNum type="arabicPeriod"/>
            </a:pPr>
            <a:r>
              <a:rPr lang="en-US" sz="1000" dirty="0">
                <a:solidFill>
                  <a:schemeClr val="tx1"/>
                </a:solidFill>
              </a:rPr>
              <a:t>Process approach to management. Modeling of business processes / V.V. </a:t>
            </a:r>
            <a:r>
              <a:rPr lang="en-US" sz="1000" dirty="0" err="1">
                <a:solidFill>
                  <a:schemeClr val="tx1"/>
                </a:solidFill>
              </a:rPr>
              <a:t>Repin</a:t>
            </a:r>
            <a:r>
              <a:rPr lang="en-US" sz="1000" dirty="0">
                <a:solidFill>
                  <a:schemeClr val="tx1"/>
                </a:solidFill>
              </a:rPr>
              <a:t>. - M.: Mann, Ferber, 2022. - 544 p. </a:t>
            </a:r>
          </a:p>
          <a:p>
            <a:pPr marL="228600" lvl="0" indent="-228600">
              <a:buFont typeface="+mj-lt"/>
              <a:buAutoNum type="arabicPeriod"/>
            </a:pPr>
            <a:r>
              <a:rPr lang="en-US" sz="1000" dirty="0">
                <a:solidFill>
                  <a:schemeClr val="tx1"/>
                </a:solidFill>
              </a:rPr>
              <a:t>Read, S. (2011) </a:t>
            </a:r>
            <a:r>
              <a:rPr lang="en-US" sz="1000" i="1" dirty="0">
                <a:solidFill>
                  <a:schemeClr val="tx1"/>
                </a:solidFill>
              </a:rPr>
              <a:t>Effectual entrepreneurship</a:t>
            </a:r>
            <a:r>
              <a:rPr lang="en-US" sz="1000" dirty="0">
                <a:solidFill>
                  <a:schemeClr val="tx1"/>
                </a:solidFill>
              </a:rPr>
              <a:t>. Abingdon, Oxon: Routledge.</a:t>
            </a:r>
          </a:p>
          <a:p>
            <a:pPr marL="228600" lvl="0" indent="-228600">
              <a:buFont typeface="+mj-lt"/>
              <a:buAutoNum type="arabicPeriod"/>
            </a:pPr>
            <a:r>
              <a:rPr lang="en-US" sz="1000" dirty="0">
                <a:solidFill>
                  <a:schemeClr val="tx1"/>
                </a:solidFill>
              </a:rPr>
              <a:t>Reengineering of business processes: Textbook for university students / O.S. </a:t>
            </a:r>
            <a:r>
              <a:rPr lang="en-US" sz="1000" dirty="0" err="1">
                <a:solidFill>
                  <a:schemeClr val="tx1"/>
                </a:solidFill>
              </a:rPr>
              <a:t>Rudakov</a:t>
            </a:r>
            <a:r>
              <a:rPr lang="en-US" sz="1000" dirty="0">
                <a:solidFill>
                  <a:schemeClr val="tx1"/>
                </a:solidFill>
              </a:rPr>
              <a:t>. - M.: UNITY-DANA, 2022. - 343 p.</a:t>
            </a:r>
          </a:p>
          <a:p>
            <a:pPr marL="228600" lvl="0" indent="-228600">
              <a:buFont typeface="+mj-lt"/>
              <a:buAutoNum type="arabicPeriod"/>
            </a:pPr>
            <a:r>
              <a:rPr lang="en-US" sz="1000" dirty="0" err="1">
                <a:solidFill>
                  <a:schemeClr val="tx1"/>
                </a:solidFill>
              </a:rPr>
              <a:t>Spinelli</a:t>
            </a:r>
            <a:r>
              <a:rPr lang="en-US" sz="1000" dirty="0">
                <a:solidFill>
                  <a:schemeClr val="tx1"/>
                </a:solidFill>
              </a:rPr>
              <a:t>, S. and Adams, R. (2012a) </a:t>
            </a:r>
            <a:r>
              <a:rPr lang="en-US" sz="1000" i="1" dirty="0">
                <a:solidFill>
                  <a:schemeClr val="tx1"/>
                </a:solidFill>
              </a:rPr>
              <a:t>New venture creation: entrepreneurship for the 21st century</a:t>
            </a:r>
            <a:r>
              <a:rPr lang="en-US" sz="1000" dirty="0">
                <a:solidFill>
                  <a:schemeClr val="tx1"/>
                </a:solidFill>
              </a:rPr>
              <a:t>. 9th international ed. New York, </a:t>
            </a:r>
            <a:r>
              <a:rPr lang="uz-Cyrl-UZ" sz="1000" dirty="0">
                <a:solidFill>
                  <a:schemeClr val="tx1"/>
                </a:solidFill>
              </a:rPr>
              <a:t/>
            </a:r>
            <a:br>
              <a:rPr lang="uz-Cyrl-UZ" sz="1000" dirty="0">
                <a:solidFill>
                  <a:schemeClr val="tx1"/>
                </a:solidFill>
              </a:rPr>
            </a:br>
            <a:r>
              <a:rPr lang="en-US" sz="1000" dirty="0">
                <a:solidFill>
                  <a:schemeClr val="tx1"/>
                </a:solidFill>
              </a:rPr>
              <a:t>N.Y.: McGraw-Hill/Irwin.</a:t>
            </a:r>
          </a:p>
        </p:txBody>
      </p:sp>
      <p:sp>
        <p:nvSpPr>
          <p:cNvPr id="4" name="Прямоугольник 3"/>
          <p:cNvSpPr/>
          <p:nvPr/>
        </p:nvSpPr>
        <p:spPr>
          <a:xfrm>
            <a:off x="2969062" y="271562"/>
            <a:ext cx="3172663" cy="307777"/>
          </a:xfrm>
          <a:prstGeom prst="rect">
            <a:avLst/>
          </a:prstGeom>
        </p:spPr>
        <p:txBody>
          <a:bodyPr wrap="none">
            <a:spAutoFit/>
          </a:bodyPr>
          <a:lstStyle/>
          <a:p>
            <a:r>
              <a:rPr lang="uz-Cyrl-UZ" b="1" dirty="0">
                <a:solidFill>
                  <a:srgbClr val="002060"/>
                </a:solidFill>
              </a:rPr>
              <a:t>ФОЙДАЛАНИЛГАН АДАБИЁТЛАР</a:t>
            </a:r>
            <a:endParaRPr lang="en-US" b="1" dirty="0">
              <a:solidFill>
                <a:srgbClr val="002060"/>
              </a:solidFill>
            </a:endParaRPr>
          </a:p>
        </p:txBody>
      </p:sp>
    </p:spTree>
    <p:extLst>
      <p:ext uri="{BB962C8B-B14F-4D97-AF65-F5344CB8AC3E}">
        <p14:creationId xmlns:p14="http://schemas.microsoft.com/office/powerpoint/2010/main" val="226545863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487"/>
        <p:cNvGrpSpPr/>
        <p:nvPr/>
      </p:nvGrpSpPr>
      <p:grpSpPr>
        <a:xfrm>
          <a:off x="0" y="0"/>
          <a:ext cx="0" cy="0"/>
          <a:chOff x="0" y="0"/>
          <a:chExt cx="0" cy="0"/>
        </a:xfrm>
      </p:grpSpPr>
      <p:grpSp>
        <p:nvGrpSpPr>
          <p:cNvPr id="488" name="Google Shape;488;p29"/>
          <p:cNvGrpSpPr/>
          <p:nvPr/>
        </p:nvGrpSpPr>
        <p:grpSpPr>
          <a:xfrm>
            <a:off x="66676" y="99744"/>
            <a:ext cx="5225404" cy="5043756"/>
            <a:chOff x="-1537049" y="-96399"/>
            <a:chExt cx="10450808" cy="10450808"/>
          </a:xfrm>
        </p:grpSpPr>
        <p:sp>
          <p:nvSpPr>
            <p:cNvPr id="489" name="Google Shape;489;p29"/>
            <p:cNvSpPr/>
            <p:nvPr/>
          </p:nvSpPr>
          <p:spPr>
            <a:xfrm>
              <a:off x="-1537049" y="-96399"/>
              <a:ext cx="10450808" cy="10450808"/>
            </a:xfrm>
            <a:custGeom>
              <a:avLst/>
              <a:gdLst/>
              <a:ahLst/>
              <a:cxnLst/>
              <a:rect l="l" t="t" r="r" b="b"/>
              <a:pathLst>
                <a:path w="10450808" h="10450808" extrusionOk="0">
                  <a:moveTo>
                    <a:pt x="10450808" y="10450808"/>
                  </a:moveTo>
                  <a:lnTo>
                    <a:pt x="0" y="10450808"/>
                  </a:lnTo>
                  <a:lnTo>
                    <a:pt x="0" y="0"/>
                  </a:lnTo>
                  <a:lnTo>
                    <a:pt x="10450808" y="0"/>
                  </a:lnTo>
                  <a:lnTo>
                    <a:pt x="10450808" y="10450808"/>
                  </a:lnTo>
                  <a:close/>
                  <a:moveTo>
                    <a:pt x="14495" y="10436313"/>
                  </a:moveTo>
                  <a:lnTo>
                    <a:pt x="10436313" y="10436313"/>
                  </a:lnTo>
                  <a:lnTo>
                    <a:pt x="10436313" y="14495"/>
                  </a:lnTo>
                  <a:lnTo>
                    <a:pt x="14495" y="14495"/>
                  </a:lnTo>
                  <a:lnTo>
                    <a:pt x="14495"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90" name="Google Shape;490;p29"/>
            <p:cNvSpPr/>
            <p:nvPr/>
          </p:nvSpPr>
          <p:spPr>
            <a:xfrm>
              <a:off x="-1529802" y="9391176"/>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91" name="Google Shape;491;p29"/>
            <p:cNvSpPr/>
            <p:nvPr/>
          </p:nvSpPr>
          <p:spPr>
            <a:xfrm>
              <a:off x="-1529802" y="8442438"/>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92" name="Google Shape;492;p29"/>
            <p:cNvSpPr/>
            <p:nvPr/>
          </p:nvSpPr>
          <p:spPr>
            <a:xfrm>
              <a:off x="-1529802" y="7493603"/>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93" name="Google Shape;493;p29"/>
            <p:cNvSpPr/>
            <p:nvPr/>
          </p:nvSpPr>
          <p:spPr>
            <a:xfrm>
              <a:off x="-1529802" y="6544865"/>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94" name="Google Shape;494;p29"/>
            <p:cNvSpPr/>
            <p:nvPr/>
          </p:nvSpPr>
          <p:spPr>
            <a:xfrm>
              <a:off x="-1529802" y="5596127"/>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95" name="Google Shape;495;p29"/>
            <p:cNvSpPr/>
            <p:nvPr/>
          </p:nvSpPr>
          <p:spPr>
            <a:xfrm>
              <a:off x="-1529802" y="4647388"/>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96" name="Google Shape;496;p29"/>
            <p:cNvSpPr/>
            <p:nvPr/>
          </p:nvSpPr>
          <p:spPr>
            <a:xfrm>
              <a:off x="-1529802" y="3698650"/>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97" name="Google Shape;497;p29"/>
            <p:cNvSpPr/>
            <p:nvPr/>
          </p:nvSpPr>
          <p:spPr>
            <a:xfrm>
              <a:off x="-1529802" y="2749912"/>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98" name="Google Shape;498;p29"/>
            <p:cNvSpPr/>
            <p:nvPr/>
          </p:nvSpPr>
          <p:spPr>
            <a:xfrm>
              <a:off x="-1529802" y="1801077"/>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99" name="Google Shape;499;p29"/>
            <p:cNvSpPr/>
            <p:nvPr/>
          </p:nvSpPr>
          <p:spPr>
            <a:xfrm>
              <a:off x="-1529802" y="852339"/>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00" name="Google Shape;500;p29"/>
            <p:cNvSpPr/>
            <p:nvPr/>
          </p:nvSpPr>
          <p:spPr>
            <a:xfrm>
              <a:off x="7950525"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01" name="Google Shape;501;p29"/>
            <p:cNvSpPr/>
            <p:nvPr/>
          </p:nvSpPr>
          <p:spPr>
            <a:xfrm>
              <a:off x="7001787"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02" name="Google Shape;502;p29"/>
            <p:cNvSpPr/>
            <p:nvPr/>
          </p:nvSpPr>
          <p:spPr>
            <a:xfrm>
              <a:off x="6052952"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03" name="Google Shape;503;p29"/>
            <p:cNvSpPr/>
            <p:nvPr/>
          </p:nvSpPr>
          <p:spPr>
            <a:xfrm>
              <a:off x="5104214"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04" name="Google Shape;504;p29"/>
            <p:cNvSpPr/>
            <p:nvPr/>
          </p:nvSpPr>
          <p:spPr>
            <a:xfrm>
              <a:off x="4155476"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05" name="Google Shape;505;p29"/>
            <p:cNvSpPr/>
            <p:nvPr/>
          </p:nvSpPr>
          <p:spPr>
            <a:xfrm>
              <a:off x="3206737"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06" name="Google Shape;506;p29"/>
            <p:cNvSpPr/>
            <p:nvPr/>
          </p:nvSpPr>
          <p:spPr>
            <a:xfrm>
              <a:off x="2257999"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07" name="Google Shape;507;p29"/>
            <p:cNvSpPr/>
            <p:nvPr/>
          </p:nvSpPr>
          <p:spPr>
            <a:xfrm>
              <a:off x="1309261"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08" name="Google Shape;508;p29"/>
            <p:cNvSpPr/>
            <p:nvPr/>
          </p:nvSpPr>
          <p:spPr>
            <a:xfrm>
              <a:off x="360426"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09" name="Google Shape;509;p29"/>
            <p:cNvSpPr/>
            <p:nvPr/>
          </p:nvSpPr>
          <p:spPr>
            <a:xfrm>
              <a:off x="-588311"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grpSp>
      <p:sp>
        <p:nvSpPr>
          <p:cNvPr id="513" name="Google Shape;513;p29"/>
          <p:cNvSpPr/>
          <p:nvPr/>
        </p:nvSpPr>
        <p:spPr>
          <a:xfrm>
            <a:off x="244527" y="1131590"/>
            <a:ext cx="539646" cy="134912"/>
          </a:xfrm>
          <a:custGeom>
            <a:avLst/>
            <a:gdLst/>
            <a:ahLst/>
            <a:cxnLst/>
            <a:rect l="l" t="t" r="r" b="b"/>
            <a:pathLst>
              <a:path w="1079292" h="269823" extrusionOk="0">
                <a:moveTo>
                  <a:pt x="134912" y="0"/>
                </a:moveTo>
                <a:cubicBezTo>
                  <a:pt x="60373" y="0"/>
                  <a:pt x="0" y="60373"/>
                  <a:pt x="0" y="134912"/>
                </a:cubicBezTo>
                <a:cubicBezTo>
                  <a:pt x="0" y="209450"/>
                  <a:pt x="60373" y="269823"/>
                  <a:pt x="134912" y="269823"/>
                </a:cubicBezTo>
                <a:cubicBezTo>
                  <a:pt x="209450" y="269823"/>
                  <a:pt x="269823" y="209450"/>
                  <a:pt x="269823" y="134912"/>
                </a:cubicBezTo>
                <a:cubicBezTo>
                  <a:pt x="269823" y="60373"/>
                  <a:pt x="209450" y="0"/>
                  <a:pt x="134912" y="0"/>
                </a:cubicBezTo>
                <a:close/>
                <a:moveTo>
                  <a:pt x="944381" y="0"/>
                </a:moveTo>
                <a:cubicBezTo>
                  <a:pt x="869842" y="0"/>
                  <a:pt x="809469" y="60373"/>
                  <a:pt x="809469" y="134912"/>
                </a:cubicBezTo>
                <a:cubicBezTo>
                  <a:pt x="809469" y="209450"/>
                  <a:pt x="869842" y="269823"/>
                  <a:pt x="944381" y="269823"/>
                </a:cubicBezTo>
                <a:cubicBezTo>
                  <a:pt x="1018919" y="269823"/>
                  <a:pt x="1079292" y="209450"/>
                  <a:pt x="1079292" y="134912"/>
                </a:cubicBezTo>
                <a:cubicBezTo>
                  <a:pt x="1079292" y="60373"/>
                  <a:pt x="1018919" y="0"/>
                  <a:pt x="944381" y="0"/>
                </a:cubicBezTo>
                <a:close/>
                <a:moveTo>
                  <a:pt x="539646" y="0"/>
                </a:moveTo>
                <a:cubicBezTo>
                  <a:pt x="465107" y="0"/>
                  <a:pt x="404735" y="60373"/>
                  <a:pt x="404735" y="134912"/>
                </a:cubicBezTo>
                <a:cubicBezTo>
                  <a:pt x="404735" y="209450"/>
                  <a:pt x="465107" y="269823"/>
                  <a:pt x="539646" y="269823"/>
                </a:cubicBezTo>
                <a:cubicBezTo>
                  <a:pt x="614185" y="269823"/>
                  <a:pt x="674558" y="209450"/>
                  <a:pt x="674558" y="134912"/>
                </a:cubicBezTo>
                <a:cubicBezTo>
                  <a:pt x="674558" y="60373"/>
                  <a:pt x="614185" y="0"/>
                  <a:pt x="539646" y="0"/>
                </a:cubicBezTo>
                <a:close/>
              </a:path>
            </a:pathLst>
          </a:custGeom>
          <a:solidFill>
            <a:srgbClr val="C00000"/>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14" name="Google Shape;514;p29"/>
          <p:cNvSpPr/>
          <p:nvPr/>
        </p:nvSpPr>
        <p:spPr>
          <a:xfrm rot="5400000">
            <a:off x="1412630" y="3399051"/>
            <a:ext cx="1219200" cy="1219197"/>
          </a:xfrm>
          <a:custGeom>
            <a:avLst/>
            <a:gdLst/>
            <a:ahLst/>
            <a:cxnLst/>
            <a:rect l="l" t="t" r="r" b="b"/>
            <a:pathLst>
              <a:path w="2438400" h="2438393" extrusionOk="0">
                <a:moveTo>
                  <a:pt x="2438400" y="1085807"/>
                </a:moveTo>
                <a:lnTo>
                  <a:pt x="2438400" y="1085807"/>
                </a:lnTo>
                <a:lnTo>
                  <a:pt x="2438400" y="0"/>
                </a:lnTo>
                <a:lnTo>
                  <a:pt x="2438400" y="0"/>
                </a:lnTo>
                <a:cubicBezTo>
                  <a:pt x="1091702" y="0"/>
                  <a:pt x="0" y="1091696"/>
                  <a:pt x="0" y="2438394"/>
                </a:cubicBezTo>
                <a:lnTo>
                  <a:pt x="1085820" y="2438394"/>
                </a:lnTo>
                <a:cubicBezTo>
                  <a:pt x="1085820" y="1691384"/>
                  <a:pt x="1691396" y="1085807"/>
                  <a:pt x="2438400" y="1085807"/>
                </a:cubicBezTo>
                <a:close/>
              </a:path>
            </a:pathLst>
          </a:custGeom>
          <a:ln/>
        </p:spPr>
        <p:style>
          <a:lnRef idx="0">
            <a:schemeClr val="accent1"/>
          </a:lnRef>
          <a:fillRef idx="3">
            <a:schemeClr val="accent1"/>
          </a:fillRef>
          <a:effectRef idx="3">
            <a:schemeClr val="accent1"/>
          </a:effectRef>
          <a:fontRef idx="minor">
            <a:schemeClr val="lt1"/>
          </a:fontRef>
        </p:style>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15" name="Google Shape;515;p29"/>
          <p:cNvSpPr/>
          <p:nvPr/>
        </p:nvSpPr>
        <p:spPr>
          <a:xfrm>
            <a:off x="7446365" y="514350"/>
            <a:ext cx="1400232" cy="700708"/>
          </a:xfrm>
          <a:custGeom>
            <a:avLst/>
            <a:gdLst/>
            <a:ahLst/>
            <a:cxnLst/>
            <a:rect l="l" t="t" r="r" b="b"/>
            <a:pathLst>
              <a:path w="2800464" h="1401415" extrusionOk="0">
                <a:moveTo>
                  <a:pt x="2800465" y="0"/>
                </a:moveTo>
                <a:cubicBezTo>
                  <a:pt x="2800465" y="774093"/>
                  <a:pt x="2173142" y="1401416"/>
                  <a:pt x="1399049" y="1401416"/>
                </a:cubicBezTo>
                <a:cubicBezTo>
                  <a:pt x="624956" y="1401416"/>
                  <a:pt x="0" y="774093"/>
                  <a:pt x="0" y="0"/>
                </a:cubicBezTo>
                <a:lnTo>
                  <a:pt x="2800465" y="0"/>
                </a:lnTo>
                <a:close/>
              </a:path>
            </a:pathLst>
          </a:custGeom>
          <a:ln/>
        </p:spPr>
        <p:style>
          <a:lnRef idx="3">
            <a:schemeClr val="lt1"/>
          </a:lnRef>
          <a:fillRef idx="1">
            <a:schemeClr val="accent1"/>
          </a:fillRef>
          <a:effectRef idx="1">
            <a:schemeClr val="accent1"/>
          </a:effectRef>
          <a:fontRef idx="minor">
            <a:schemeClr val="lt1"/>
          </a:fontRef>
        </p:style>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16" name="Google Shape;516;p29"/>
          <p:cNvSpPr txBox="1">
            <a:spLocks noGrp="1"/>
          </p:cNvSpPr>
          <p:nvPr>
            <p:ph type="sldNum" idx="12"/>
          </p:nvPr>
        </p:nvSpPr>
        <p:spPr>
          <a:xfrm>
            <a:off x="8376075" y="4749850"/>
            <a:ext cx="548700" cy="181800"/>
          </a:xfrm>
          <a:prstGeom prst="rect">
            <a:avLst/>
          </a:prstGeom>
        </p:spPr>
        <p:txBody>
          <a:bodyPr spcFirstLastPara="1" wrap="square" lIns="0" tIns="0" rIns="0" bIns="0" anchor="ctr" anchorCtr="0">
            <a:noAutofit/>
          </a:bodyPr>
          <a:lstStyle/>
          <a:p>
            <a:pPr marL="0" lvl="0" indent="0" algn="r" rtl="0">
              <a:spcBef>
                <a:spcPts val="0"/>
              </a:spcBef>
              <a:spcAft>
                <a:spcPts val="0"/>
              </a:spcAft>
              <a:buNone/>
            </a:pPr>
            <a:fld id="{00000000-1234-1234-1234-123412341234}" type="slidenum">
              <a:rPr lang="en"/>
              <a:t>37</a:t>
            </a:fld>
            <a:endParaRPr/>
          </a:p>
        </p:txBody>
      </p:sp>
      <p:sp>
        <p:nvSpPr>
          <p:cNvPr id="31" name="TextBox 30"/>
          <p:cNvSpPr txBox="1"/>
          <p:nvPr/>
        </p:nvSpPr>
        <p:spPr>
          <a:xfrm>
            <a:off x="2760405" y="1265176"/>
            <a:ext cx="3815468" cy="933012"/>
          </a:xfrm>
          <a:prstGeom prst="rect">
            <a:avLst/>
          </a:prstGeom>
          <a:noFill/>
        </p:spPr>
        <p:txBody>
          <a:bodyPr wrap="none" rtlCol="0">
            <a:spAutoFit/>
          </a:bodyPr>
          <a:lstStyle/>
          <a:p>
            <a:pPr algn="ctr">
              <a:lnSpc>
                <a:spcPts val="6500"/>
              </a:lnSpc>
            </a:pPr>
            <a:r>
              <a:rPr lang="uz-Cyrl-UZ" sz="6800" b="1" dirty="0">
                <a:solidFill>
                  <a:schemeClr val="accent2">
                    <a:lumMod val="50000"/>
                  </a:schemeClr>
                </a:solidFill>
                <a:effectLst>
                  <a:outerShdw blurRad="38100" dist="38100" dir="2700000" algn="tl">
                    <a:srgbClr val="000000">
                      <a:alpha val="43137"/>
                    </a:srgbClr>
                  </a:outerShdw>
                </a:effectLst>
                <a:latin typeface="Montserrat" charset="0"/>
                <a:ea typeface="Montserrat" charset="0"/>
                <a:cs typeface="Montserrat" charset="0"/>
              </a:rPr>
              <a:t>Раҳмат</a:t>
            </a:r>
            <a:r>
              <a:rPr lang="en-US" sz="6800" b="1" dirty="0">
                <a:solidFill>
                  <a:schemeClr val="accent2">
                    <a:lumMod val="50000"/>
                  </a:schemeClr>
                </a:solidFill>
                <a:effectLst>
                  <a:outerShdw blurRad="38100" dist="38100" dir="2700000" algn="tl">
                    <a:srgbClr val="000000">
                      <a:alpha val="43137"/>
                    </a:srgbClr>
                  </a:outerShdw>
                </a:effectLst>
                <a:latin typeface="Montserrat" charset="0"/>
                <a:ea typeface="Montserrat" charset="0"/>
                <a:cs typeface="Montserrat" charset="0"/>
              </a:rPr>
              <a:t>!</a:t>
            </a:r>
          </a:p>
        </p:txBody>
      </p:sp>
      <p:sp>
        <p:nvSpPr>
          <p:cNvPr id="32" name="TextBox 31"/>
          <p:cNvSpPr txBox="1"/>
          <p:nvPr/>
        </p:nvSpPr>
        <p:spPr>
          <a:xfrm>
            <a:off x="3030048" y="2831940"/>
            <a:ext cx="3298467" cy="1387559"/>
          </a:xfrm>
          <a:prstGeom prst="rect">
            <a:avLst/>
          </a:prstGeom>
          <a:noFill/>
        </p:spPr>
        <p:txBody>
          <a:bodyPr wrap="none" rtlCol="0">
            <a:spAutoFit/>
          </a:bodyPr>
          <a:lstStyle/>
          <a:p>
            <a:pPr algn="ctr">
              <a:lnSpc>
                <a:spcPts val="1600"/>
              </a:lnSpc>
            </a:pPr>
            <a:endParaRPr lang="en-US" sz="1750" dirty="0">
              <a:latin typeface="Raleway" charset="0"/>
              <a:ea typeface="Raleway" charset="0"/>
              <a:cs typeface="Raleway" charset="0"/>
            </a:endParaRPr>
          </a:p>
          <a:p>
            <a:pPr algn="ctr">
              <a:lnSpc>
                <a:spcPts val="1600"/>
              </a:lnSpc>
            </a:pPr>
            <a:endParaRPr lang="en-US" sz="1750" dirty="0">
              <a:latin typeface="Raleway" charset="0"/>
              <a:ea typeface="Raleway" charset="0"/>
              <a:cs typeface="Raleway" charset="0"/>
            </a:endParaRPr>
          </a:p>
          <a:p>
            <a:pPr algn="ctr">
              <a:lnSpc>
                <a:spcPts val="1600"/>
              </a:lnSpc>
            </a:pPr>
            <a:r>
              <a:rPr lang="en-US" sz="1750" dirty="0">
                <a:latin typeface="Raleway" charset="0"/>
                <a:ea typeface="Raleway" charset="0"/>
                <a:cs typeface="Raleway" charset="0"/>
              </a:rPr>
              <a:t>Telegram: @BakhromKholbaev</a:t>
            </a:r>
            <a:endParaRPr lang="ru-RU" sz="1750" dirty="0">
              <a:latin typeface="Raleway" charset="0"/>
              <a:ea typeface="Raleway" charset="0"/>
              <a:cs typeface="Raleway" charset="0"/>
            </a:endParaRPr>
          </a:p>
          <a:p>
            <a:pPr algn="ctr">
              <a:lnSpc>
                <a:spcPts val="1600"/>
              </a:lnSpc>
            </a:pPr>
            <a:endParaRPr lang="en-US" sz="1750" dirty="0">
              <a:latin typeface="Raleway" charset="0"/>
              <a:ea typeface="Raleway" charset="0"/>
              <a:cs typeface="Raleway" charset="0"/>
            </a:endParaRPr>
          </a:p>
          <a:p>
            <a:pPr algn="ctr">
              <a:lnSpc>
                <a:spcPts val="1600"/>
              </a:lnSpc>
            </a:pPr>
            <a:r>
              <a:rPr lang="en-US" sz="1750" dirty="0">
                <a:latin typeface="Raleway" charset="0"/>
                <a:ea typeface="Raleway" charset="0"/>
                <a:cs typeface="Raleway" charset="0"/>
              </a:rPr>
              <a:t>bakhrom2001@gmail.com</a:t>
            </a:r>
          </a:p>
          <a:p>
            <a:pPr algn="ctr"/>
            <a:r>
              <a:rPr lang="en-US" sz="1750" dirty="0">
                <a:latin typeface="Raleway" charset="0"/>
                <a:ea typeface="Raleway" charset="0"/>
                <a:cs typeface="Raleway" charset="0"/>
              </a:rPr>
              <a:t>bkholbaev@missouristate.edu</a:t>
            </a:r>
          </a:p>
        </p:txBody>
      </p:sp>
      <p:sp>
        <p:nvSpPr>
          <p:cNvPr id="33" name="TextBox 32"/>
          <p:cNvSpPr txBox="1"/>
          <p:nvPr/>
        </p:nvSpPr>
        <p:spPr>
          <a:xfrm>
            <a:off x="3568981" y="2087983"/>
            <a:ext cx="2242922" cy="515526"/>
          </a:xfrm>
          <a:prstGeom prst="rect">
            <a:avLst/>
          </a:prstGeom>
          <a:noFill/>
        </p:spPr>
        <p:txBody>
          <a:bodyPr wrap="none" rtlCol="0">
            <a:spAutoFit/>
          </a:bodyPr>
          <a:lstStyle/>
          <a:p>
            <a:pPr algn="ctr"/>
            <a:r>
              <a:rPr lang="uz-Cyrl-UZ" sz="2750" b="1" dirty="0">
                <a:latin typeface="Montserrat" charset="0"/>
                <a:ea typeface="Montserrat" charset="0"/>
                <a:cs typeface="Montserrat" charset="0"/>
              </a:rPr>
              <a:t>Саволлар</a:t>
            </a:r>
            <a:r>
              <a:rPr lang="en-US" sz="2750" b="1" dirty="0">
                <a:latin typeface="Montserrat" charset="0"/>
                <a:ea typeface="Montserrat" charset="0"/>
                <a:cs typeface="Montserrat" charset="0"/>
              </a:rPr>
              <a:t>?</a:t>
            </a:r>
          </a:p>
        </p:txBody>
      </p:sp>
    </p:spTree>
    <p:extLst>
      <p:ext uri="{BB962C8B-B14F-4D97-AF65-F5344CB8AC3E}">
        <p14:creationId xmlns:p14="http://schemas.microsoft.com/office/powerpoint/2010/main" val="1387306169"/>
      </p:ext>
    </p:extLst>
  </p:cSld>
  <p:clrMapOvr>
    <a:masterClrMapping/>
  </p:clrMapOvr>
</p:sld>
</file>

<file path=ppt/theme/theme1.xml><?xml version="1.0" encoding="utf-8"?>
<a:theme xmlns:a="http://schemas.openxmlformats.org/drawingml/2006/main" name="Salerio template">
  <a:themeElements>
    <a:clrScheme name="Custom 347">
      <a:dk1>
        <a:srgbClr val="263248"/>
      </a:dk1>
      <a:lt1>
        <a:srgbClr val="FFFFFF"/>
      </a:lt1>
      <a:dk2>
        <a:srgbClr val="434343"/>
      </a:dk2>
      <a:lt2>
        <a:srgbClr val="E0E4E9"/>
      </a:lt2>
      <a:accent1>
        <a:srgbClr val="3F5378"/>
      </a:accent1>
      <a:accent2>
        <a:srgbClr val="263248"/>
      </a:accent2>
      <a:accent3>
        <a:srgbClr val="92A8C8"/>
      </a:accent3>
      <a:accent4>
        <a:srgbClr val="C7D3E6"/>
      </a:accent4>
      <a:accent5>
        <a:srgbClr val="FF9800"/>
      </a:accent5>
      <a:accent6>
        <a:srgbClr val="D26F00"/>
      </a:accent6>
      <a:hlink>
        <a:srgbClr val="3F5378"/>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2095</TotalTime>
  <Words>1630</Words>
  <Application>Microsoft Office PowerPoint</Application>
  <PresentationFormat>Экран (16:9)</PresentationFormat>
  <Paragraphs>196</Paragraphs>
  <Slides>37</Slides>
  <Notes>37</Notes>
  <HiddenSlides>0</HiddenSlides>
  <MMClips>0</MMClips>
  <ScaleCrop>false</ScaleCrop>
  <HeadingPairs>
    <vt:vector size="6" baseType="variant">
      <vt:variant>
        <vt:lpstr>Использованные шрифты</vt:lpstr>
      </vt:variant>
      <vt:variant>
        <vt:i4>9</vt:i4>
      </vt:variant>
      <vt:variant>
        <vt:lpstr>Тема</vt:lpstr>
      </vt:variant>
      <vt:variant>
        <vt:i4>1</vt:i4>
      </vt:variant>
      <vt:variant>
        <vt:lpstr>Заголовки слайдов</vt:lpstr>
      </vt:variant>
      <vt:variant>
        <vt:i4>37</vt:i4>
      </vt:variant>
    </vt:vector>
  </HeadingPairs>
  <TitlesOfParts>
    <vt:vector size="47" baseType="lpstr">
      <vt:lpstr>Arial</vt:lpstr>
      <vt:lpstr>Raleway</vt:lpstr>
      <vt:lpstr>Arvo</vt:lpstr>
      <vt:lpstr>Courier New</vt:lpstr>
      <vt:lpstr>Wingdings</vt:lpstr>
      <vt:lpstr>Montserrat</vt:lpstr>
      <vt:lpstr>Calibri</vt:lpstr>
      <vt:lpstr>Roboto Condensed</vt:lpstr>
      <vt:lpstr>Roboto Condensed Light</vt:lpstr>
      <vt:lpstr>Salerio template</vt:lpstr>
      <vt:lpstr>Funding a Business  Мавзу: Бизнесни молиялаштириш</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Инсон ресурсларини бошқариш стратегияси, лойиҳавий бошқарув, бошқарув самарадорлиги</dc:title>
  <dc:creator>UzReport</dc:creator>
  <cp:lastModifiedBy>UzReport</cp:lastModifiedBy>
  <cp:revision>113</cp:revision>
  <dcterms:modified xsi:type="dcterms:W3CDTF">2023-03-20T04:19:10Z</dcterms:modified>
</cp:coreProperties>
</file>