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37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2.xml"/>
  <Override ContentType="application/vnd.openxmlformats-officedocument.presentationml.notesSlide+xml" PartName="/ppt/notesSlides/notesSlide45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33.xml"/>
  <Override ContentType="application/vnd.openxmlformats-officedocument.presentationml.notesSlide+xml" PartName="/ppt/notesSlides/notesSlide41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42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34.xml"/>
  <Override ContentType="application/vnd.openxmlformats-officedocument.presentationml.notesSlide+xml" PartName="/ppt/notesSlides/notesSlide38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43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35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39.xml"/>
  <Override ContentType="application/vnd.openxmlformats-officedocument.presentationml.notesSlide+xml" PartName="/ppt/notesSlides/notesSlide31.xml"/>
  <Override ContentType="application/vnd.openxmlformats-officedocument.presentationml.notesSlide+xml" PartName="/ppt/notesSlides/notesSlide36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44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40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43.xml"/>
  <Override ContentType="application/vnd.openxmlformats-officedocument.presentationml.slide+xml" PartName="/ppt/slides/slide30.xml"/>
  <Override ContentType="application/vnd.openxmlformats-officedocument.presentationml.slide+xml" PartName="/ppt/slides/slide22.xml"/>
  <Override ContentType="application/vnd.openxmlformats-officedocument.presentationml.slide+xml" PartName="/ppt/slides/slide35.xml"/>
  <Override ContentType="application/vnd.openxmlformats-officedocument.presentationml.slide+xml" PartName="/ppt/slides/slide26.xml"/>
  <Override ContentType="application/vnd.openxmlformats-officedocument.presentationml.slide+xml" PartName="/ppt/slides/slide19.xml"/>
  <Override ContentType="application/vnd.openxmlformats-officedocument.presentationml.slide+xml" PartName="/ppt/slides/slide3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42.xml"/>
  <Override ContentType="application/vnd.openxmlformats-officedocument.presentationml.slide+xml" PartName="/ppt/slides/slide25.xml"/>
  <Override ContentType="application/vnd.openxmlformats-officedocument.presentationml.slide+xml" PartName="/ppt/slides/slide34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33.xml"/>
  <Override ContentType="application/vnd.openxmlformats-officedocument.presentationml.slide+xml" PartName="/ppt/slides/slide38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29.xml"/>
  <Override ContentType="application/vnd.openxmlformats-officedocument.presentationml.slide+xml" PartName="/ppt/slides/slide24.xml"/>
  <Override ContentType="application/vnd.openxmlformats-officedocument.presentationml.slide+xml" PartName="/ppt/slides/slide11.xml"/>
  <Override ContentType="application/vnd.openxmlformats-officedocument.presentationml.slide+xml" PartName="/ppt/slides/slide32.xml"/>
  <Override ContentType="application/vnd.openxmlformats-officedocument.presentationml.slide+xml" PartName="/ppt/slides/slide37.xml"/>
  <Override ContentType="application/vnd.openxmlformats-officedocument.presentationml.slide+xml" PartName="/ppt/slides/slide1.xml"/>
  <Override ContentType="application/vnd.openxmlformats-officedocument.presentationml.slide+xml" PartName="/ppt/slides/slide45.xml"/>
  <Override ContentType="application/vnd.openxmlformats-officedocument.presentationml.slide+xml" PartName="/ppt/slides/slide28.xml"/>
  <Override ContentType="application/vnd.openxmlformats-officedocument.presentationml.slide+xml" PartName="/ppt/slides/slide41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36.xml"/>
  <Override ContentType="application/vnd.openxmlformats-officedocument.presentationml.slide+xml" PartName="/ppt/slides/slide31.xml"/>
  <Override ContentType="application/vnd.openxmlformats-officedocument.presentationml.slide+xml" PartName="/ppt/slides/slide23.xml"/>
  <Override ContentType="application/vnd.openxmlformats-officedocument.presentationml.slide+xml" PartName="/ppt/slides/slide27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44.xml"/>
  <Override ContentType="application/vnd.openxmlformats-officedocument.presentationml.slide+xml" PartName="/ppt/slides/slide6.xml"/>
  <Override ContentType="application/vnd.openxmlformats-officedocument.presentationml.slide+xml" PartName="/ppt/slides/slide14.xml"/>
  <Override ContentType="application/vnd.openxmlformats-officedocument.presentationml.slide+xml" PartName="/ppt/slides/slide40.xml"/>
  <Override ContentType="application/vnd.openxmlformats-officedocument.presentationml.notesMaster+xml" PartName="/ppt/notesMasters/notesMaster1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 showSpecialPlsOnTitleSld="0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84" r:id="rId34"/>
    <p:sldId id="285" r:id="rId35"/>
    <p:sldId id="286" r:id="rId36"/>
    <p:sldId id="287" r:id="rId37"/>
    <p:sldId id="288" r:id="rId38"/>
    <p:sldId id="289" r:id="rId39"/>
    <p:sldId id="290" r:id="rId40"/>
    <p:sldId id="291" r:id="rId41"/>
    <p:sldId id="292" r:id="rId42"/>
    <p:sldId id="293" r:id="rId43"/>
    <p:sldId id="294" r:id="rId44"/>
    <p:sldId id="295" r:id="rId45"/>
    <p:sldId id="296" r:id="rId46"/>
    <p:sldId id="297" r:id="rId47"/>
    <p:sldId id="298" r:id="rId48"/>
    <p:sldId id="299" r:id="rId49"/>
    <p:sldId id="300" r:id="rId50"/>
  </p:sldIdLst>
  <p:sldSz cy="5143500" cx="9144000"/>
  <p:notesSz cx="6858000" cy="9144000"/>
  <p:embeddedFontLst>
    <p:embeddedFont>
      <p:font typeface="Raleway"/>
      <p:regular r:id="rId51"/>
      <p:bold r:id="rId52"/>
      <p:italic r:id="rId53"/>
      <p:boldItalic r:id="rId54"/>
    </p:embeddedFont>
    <p:embeddedFont>
      <p:font typeface="Montserrat"/>
      <p:regular r:id="rId55"/>
      <p:bold r:id="rId56"/>
      <p:italic r:id="rId57"/>
      <p:boldItalic r:id="rId58"/>
    </p:embeddedFont>
    <p:embeddedFont>
      <p:font typeface="Arvo"/>
      <p:regular r:id="rId59"/>
      <p:bold r:id="rId60"/>
      <p:italic r:id="rId61"/>
      <p:boldItalic r:id="rId62"/>
    </p:embeddedFont>
    <p:embeddedFont>
      <p:font typeface="Roboto Condensed"/>
      <p:regular r:id="rId63"/>
      <p:bold r:id="rId64"/>
      <p:italic r:id="rId65"/>
      <p:boldItalic r:id="rId66"/>
    </p:embeddedFont>
    <p:embeddedFont>
      <p:font typeface="Roboto Condensed Light"/>
      <p:regular r:id="rId67"/>
      <p:bold r:id="rId68"/>
      <p:italic r:id="rId69"/>
      <p:boldItalic r:id="rId7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http://customooxmlschemas.google.com/">
      <go:slidesCustomData xmlns:go="http://customooxmlschemas.google.com/" r:id="rId71" roundtripDataSignature="AMtx7mi8tWX6DIvZacO+khePeDSyzVhFz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40" Type="http://schemas.openxmlformats.org/officeDocument/2006/relationships/slide" Target="slides/slide35.xml"/><Relationship Id="rId42" Type="http://schemas.openxmlformats.org/officeDocument/2006/relationships/slide" Target="slides/slide37.xml"/><Relationship Id="rId41" Type="http://schemas.openxmlformats.org/officeDocument/2006/relationships/slide" Target="slides/slide36.xml"/><Relationship Id="rId44" Type="http://schemas.openxmlformats.org/officeDocument/2006/relationships/slide" Target="slides/slide39.xml"/><Relationship Id="rId43" Type="http://schemas.openxmlformats.org/officeDocument/2006/relationships/slide" Target="slides/slide38.xml"/><Relationship Id="rId46" Type="http://schemas.openxmlformats.org/officeDocument/2006/relationships/slide" Target="slides/slide41.xml"/><Relationship Id="rId45" Type="http://schemas.openxmlformats.org/officeDocument/2006/relationships/slide" Target="slides/slide40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48" Type="http://schemas.openxmlformats.org/officeDocument/2006/relationships/slide" Target="slides/slide43.xml"/><Relationship Id="rId47" Type="http://schemas.openxmlformats.org/officeDocument/2006/relationships/slide" Target="slides/slide42.xml"/><Relationship Id="rId49" Type="http://schemas.openxmlformats.org/officeDocument/2006/relationships/slide" Target="slides/slide4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1" Type="http://schemas.openxmlformats.org/officeDocument/2006/relationships/slide" Target="slides/slide26.xml"/><Relationship Id="rId30" Type="http://schemas.openxmlformats.org/officeDocument/2006/relationships/slide" Target="slides/slide25.xml"/><Relationship Id="rId33" Type="http://schemas.openxmlformats.org/officeDocument/2006/relationships/slide" Target="slides/slide28.xml"/><Relationship Id="rId32" Type="http://schemas.openxmlformats.org/officeDocument/2006/relationships/slide" Target="slides/slide27.xml"/><Relationship Id="rId35" Type="http://schemas.openxmlformats.org/officeDocument/2006/relationships/slide" Target="slides/slide30.xml"/><Relationship Id="rId34" Type="http://schemas.openxmlformats.org/officeDocument/2006/relationships/slide" Target="slides/slide29.xml"/><Relationship Id="rId71" Type="http://customschemas.google.com/relationships/presentationmetadata" Target="metadata"/><Relationship Id="rId70" Type="http://schemas.openxmlformats.org/officeDocument/2006/relationships/font" Target="fonts/RobotoCondensedLight-boldItalic.fntdata"/><Relationship Id="rId37" Type="http://schemas.openxmlformats.org/officeDocument/2006/relationships/slide" Target="slides/slide32.xml"/><Relationship Id="rId36" Type="http://schemas.openxmlformats.org/officeDocument/2006/relationships/slide" Target="slides/slide31.xml"/><Relationship Id="rId39" Type="http://schemas.openxmlformats.org/officeDocument/2006/relationships/slide" Target="slides/slide34.xml"/><Relationship Id="rId38" Type="http://schemas.openxmlformats.org/officeDocument/2006/relationships/slide" Target="slides/slide33.xml"/><Relationship Id="rId62" Type="http://schemas.openxmlformats.org/officeDocument/2006/relationships/font" Target="fonts/Arvo-boldItalic.fntdata"/><Relationship Id="rId61" Type="http://schemas.openxmlformats.org/officeDocument/2006/relationships/font" Target="fonts/Arvo-italic.fntdata"/><Relationship Id="rId20" Type="http://schemas.openxmlformats.org/officeDocument/2006/relationships/slide" Target="slides/slide15.xml"/><Relationship Id="rId64" Type="http://schemas.openxmlformats.org/officeDocument/2006/relationships/font" Target="fonts/RobotoCondensed-bold.fntdata"/><Relationship Id="rId63" Type="http://schemas.openxmlformats.org/officeDocument/2006/relationships/font" Target="fonts/RobotoCondensed-regular.fntdata"/><Relationship Id="rId22" Type="http://schemas.openxmlformats.org/officeDocument/2006/relationships/slide" Target="slides/slide17.xml"/><Relationship Id="rId66" Type="http://schemas.openxmlformats.org/officeDocument/2006/relationships/font" Target="fonts/RobotoCondensed-boldItalic.fntdata"/><Relationship Id="rId21" Type="http://schemas.openxmlformats.org/officeDocument/2006/relationships/slide" Target="slides/slide16.xml"/><Relationship Id="rId65" Type="http://schemas.openxmlformats.org/officeDocument/2006/relationships/font" Target="fonts/RobotoCondensed-italic.fntdata"/><Relationship Id="rId24" Type="http://schemas.openxmlformats.org/officeDocument/2006/relationships/slide" Target="slides/slide19.xml"/><Relationship Id="rId68" Type="http://schemas.openxmlformats.org/officeDocument/2006/relationships/font" Target="fonts/RobotoCondensedLight-bold.fntdata"/><Relationship Id="rId23" Type="http://schemas.openxmlformats.org/officeDocument/2006/relationships/slide" Target="slides/slide18.xml"/><Relationship Id="rId67" Type="http://schemas.openxmlformats.org/officeDocument/2006/relationships/font" Target="fonts/RobotoCondensedLight-regular.fntdata"/><Relationship Id="rId60" Type="http://schemas.openxmlformats.org/officeDocument/2006/relationships/font" Target="fonts/Arvo-bold.fntdata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69" Type="http://schemas.openxmlformats.org/officeDocument/2006/relationships/font" Target="fonts/RobotoCondensedLight-italic.fntdata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29" Type="http://schemas.openxmlformats.org/officeDocument/2006/relationships/slide" Target="slides/slide24.xml"/><Relationship Id="rId51" Type="http://schemas.openxmlformats.org/officeDocument/2006/relationships/font" Target="fonts/Raleway-regular.fntdata"/><Relationship Id="rId50" Type="http://schemas.openxmlformats.org/officeDocument/2006/relationships/slide" Target="slides/slide45.xml"/><Relationship Id="rId53" Type="http://schemas.openxmlformats.org/officeDocument/2006/relationships/font" Target="fonts/Raleway-italic.fntdata"/><Relationship Id="rId52" Type="http://schemas.openxmlformats.org/officeDocument/2006/relationships/font" Target="fonts/Raleway-bold.fntdata"/><Relationship Id="rId11" Type="http://schemas.openxmlformats.org/officeDocument/2006/relationships/slide" Target="slides/slide6.xml"/><Relationship Id="rId55" Type="http://schemas.openxmlformats.org/officeDocument/2006/relationships/font" Target="fonts/Montserrat-regular.fntdata"/><Relationship Id="rId10" Type="http://schemas.openxmlformats.org/officeDocument/2006/relationships/slide" Target="slides/slide5.xml"/><Relationship Id="rId54" Type="http://schemas.openxmlformats.org/officeDocument/2006/relationships/font" Target="fonts/Raleway-boldItalic.fntdata"/><Relationship Id="rId13" Type="http://schemas.openxmlformats.org/officeDocument/2006/relationships/slide" Target="slides/slide8.xml"/><Relationship Id="rId57" Type="http://schemas.openxmlformats.org/officeDocument/2006/relationships/font" Target="fonts/Montserrat-italic.fntdata"/><Relationship Id="rId12" Type="http://schemas.openxmlformats.org/officeDocument/2006/relationships/slide" Target="slides/slide7.xml"/><Relationship Id="rId56" Type="http://schemas.openxmlformats.org/officeDocument/2006/relationships/font" Target="fonts/Montserrat-bold.fntdata"/><Relationship Id="rId15" Type="http://schemas.openxmlformats.org/officeDocument/2006/relationships/slide" Target="slides/slide10.xml"/><Relationship Id="rId59" Type="http://schemas.openxmlformats.org/officeDocument/2006/relationships/font" Target="fonts/Arvo-regular.fntdata"/><Relationship Id="rId14" Type="http://schemas.openxmlformats.org/officeDocument/2006/relationships/slide" Target="slides/slide9.xml"/><Relationship Id="rId58" Type="http://schemas.openxmlformats.org/officeDocument/2006/relationships/font" Target="fonts/Montserrat-boldItalic.fntdata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175" y="685800"/>
            <a:ext cx="60963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3" name="Google Shape;43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8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0" name="Google Shape;60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7" name="Google Shape;67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6" name="Google Shape;76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" name="Google Shape;82;p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3" name="Google Shape;83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1" name="Google Shape;91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9" name="Google Shape;9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p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6" name="Google Shape;106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p1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3" name="Google Shape;113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6" name="Shape 1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Google Shape;127;p1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8" name="Google Shape;128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5" name="Google Shape;135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1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4" name="Google Shape;144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1" name="Google Shape;151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8" name="Google Shape;15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1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6" name="Google Shape;166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1" name="Shape 1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Google Shape;172;p1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3" name="Google Shape;173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8" name="Shape 1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9" name="Google Shape;179;p1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0" name="Google Shape;180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5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7" name="Google Shape;187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05" name="Google Shape;205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0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p2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2" name="Google Shape;212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7" name="Shape 2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8" name="Google Shape;218;p2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19" name="Google Shape;219;p2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5" name="Shape 2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" name="Google Shape;226;p2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27" name="Google Shape;227;p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4" name="Shape 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" name="Google Shape;235;p2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36" name="Google Shape;236;p2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2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2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44" name="Google Shape;244;p2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49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2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1" name="Google Shape;251;p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56" name="Shape 2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2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58" name="Google Shape;258;p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4" name="Shape 2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5" name="Google Shape;265;p3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66" name="Google Shape;266;p3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1" name="Shape 2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Google Shape;272;p3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73" name="Google Shape;273;p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79" name="Shape 2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Google Shape;280;p3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1" name="Google Shape;281;p3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86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7" name="Google Shape;287;p3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88" name="Google Shape;288;p3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3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5" name="Google Shape;295;p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1" name="Shape 3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2" name="Google Shape;302;p3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03" name="Google Shape;303;p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08" name="Shape 3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9" name="Google Shape;309;p36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0" name="Google Shape;310;p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5" name="Shape 3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Google Shape;316;p37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17" name="Google Shape;317;p3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p38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25" name="Google Shape;325;p3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0" name="Shape 3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1" name="Google Shape;331;p39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32" name="Google Shape;332;p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0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0" name="Google Shape;340;p4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47" name="Shape 3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" name="Google Shape;348;p41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49" name="Google Shape;349;p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2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56" name="Google Shape;356;p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61" name="Shape 3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2" name="Google Shape;362;p43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63" name="Google Shape;363;p4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0" name="Shape 3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1" name="Google Shape;371;p44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2" name="Google Shape;372;p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7" name="Shape 3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" name="Google Shape;378;p4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379" name="Google Shape;379;p45:notes"/>
          <p:cNvSpPr/>
          <p:nvPr>
            <p:ph idx="2" type="sldImg"/>
          </p:nvPr>
        </p:nvSpPr>
        <p:spPr>
          <a:xfrm>
            <a:off x="3810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47"/>
          <p:cNvSpPr/>
          <p:nvPr/>
        </p:nvSpPr>
        <p:spPr>
          <a:xfrm>
            <a:off x="7544483" y="657775"/>
            <a:ext cx="1299300" cy="432900"/>
          </a:xfrm>
          <a:prstGeom prst="triangle">
            <a:avLst>
              <a:gd fmla="val 32425" name="adj"/>
            </a:avLst>
          </a:prstGeom>
          <a:solidFill>
            <a:schemeClr val="accen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vo"/>
              <a:ea typeface="Arvo"/>
              <a:cs typeface="Arvo"/>
              <a:sym typeface="Arvo"/>
            </a:endParaRPr>
          </a:p>
        </p:txBody>
      </p:sp>
      <p:grpSp>
        <p:nvGrpSpPr>
          <p:cNvPr id="11" name="Google Shape;11;p47"/>
          <p:cNvGrpSpPr/>
          <p:nvPr/>
        </p:nvGrpSpPr>
        <p:grpSpPr>
          <a:xfrm>
            <a:off x="0" y="-7088"/>
            <a:ext cx="8661398" cy="5150588"/>
            <a:chOff x="0" y="-7088"/>
            <a:chExt cx="8661398" cy="5150588"/>
          </a:xfrm>
        </p:grpSpPr>
        <p:sp>
          <p:nvSpPr>
            <p:cNvPr id="12" name="Google Shape;12;p47"/>
            <p:cNvSpPr/>
            <p:nvPr/>
          </p:nvSpPr>
          <p:spPr>
            <a:xfrm>
              <a:off x="0" y="0"/>
              <a:ext cx="3525000" cy="51435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Google Shape;13;p47"/>
            <p:cNvSpPr/>
            <p:nvPr/>
          </p:nvSpPr>
          <p:spPr>
            <a:xfrm flipH="1" rot="10800000">
              <a:off x="3517898" y="-7088"/>
              <a:ext cx="5143500" cy="5143500"/>
            </a:xfrm>
            <a:prstGeom prst="rtTriangle">
              <a:avLst/>
            </a:prstGeom>
            <a:solidFill>
              <a:schemeClr val="accent4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4" name="Google Shape;14;p47"/>
          <p:cNvGrpSpPr/>
          <p:nvPr/>
        </p:nvGrpSpPr>
        <p:grpSpPr>
          <a:xfrm flipH="1" rot="10800000">
            <a:off x="1" y="1090763"/>
            <a:ext cx="8847502" cy="2961975"/>
            <a:chOff x="-8178042" y="-4493254"/>
            <a:chExt cx="19483597" cy="6522736"/>
          </a:xfrm>
        </p:grpSpPr>
        <p:sp>
          <p:nvSpPr>
            <p:cNvPr id="15" name="Google Shape;15;p47"/>
            <p:cNvSpPr/>
            <p:nvPr/>
          </p:nvSpPr>
          <p:spPr>
            <a:xfrm>
              <a:off x="-8178042" y="-4493118"/>
              <a:ext cx="12968400" cy="6522600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  <p:sp>
          <p:nvSpPr>
            <p:cNvPr id="16" name="Google Shape;16;p47"/>
            <p:cNvSpPr/>
            <p:nvPr/>
          </p:nvSpPr>
          <p:spPr>
            <a:xfrm>
              <a:off x="4782955" y="-4493254"/>
              <a:ext cx="6522600" cy="6522600"/>
            </a:xfrm>
            <a:prstGeom prst="rtTriangle">
              <a:avLst/>
            </a:prstGeom>
            <a:solidFill>
              <a:schemeClr val="accent1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vo"/>
                <a:ea typeface="Arvo"/>
                <a:cs typeface="Arvo"/>
                <a:sym typeface="Arvo"/>
              </a:endParaRPr>
            </a:p>
          </p:txBody>
        </p:sp>
      </p:grpSp>
      <p:grpSp>
        <p:nvGrpSpPr>
          <p:cNvPr id="17" name="Google Shape;17;p47"/>
          <p:cNvGrpSpPr/>
          <p:nvPr/>
        </p:nvGrpSpPr>
        <p:grpSpPr>
          <a:xfrm>
            <a:off x="3677236" y="4278349"/>
            <a:ext cx="5480828" cy="432996"/>
            <a:chOff x="5582265" y="4646738"/>
            <a:chExt cx="5480828" cy="432996"/>
          </a:xfrm>
        </p:grpSpPr>
        <p:sp>
          <p:nvSpPr>
            <p:cNvPr id="18" name="Google Shape;18;p47"/>
            <p:cNvSpPr/>
            <p:nvPr/>
          </p:nvSpPr>
          <p:spPr>
            <a:xfrm rot="10800000">
              <a:off x="5582265" y="4948334"/>
              <a:ext cx="394200" cy="131400"/>
            </a:xfrm>
            <a:prstGeom prst="triangle">
              <a:avLst>
                <a:gd fmla="val 32425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19" name="Google Shape;19;p47"/>
            <p:cNvGrpSpPr/>
            <p:nvPr/>
          </p:nvGrpSpPr>
          <p:grpSpPr>
            <a:xfrm flipH="1">
              <a:off x="5585232" y="4646738"/>
              <a:ext cx="5477861" cy="304551"/>
              <a:chOff x="-24158748" y="330075"/>
              <a:chExt cx="30568423" cy="1699506"/>
            </a:xfrm>
          </p:grpSpPr>
          <p:sp>
            <p:nvSpPr>
              <p:cNvPr id="20" name="Google Shape;20;p47"/>
              <p:cNvSpPr/>
              <p:nvPr/>
            </p:nvSpPr>
            <p:spPr>
              <a:xfrm>
                <a:off x="-24158748" y="330081"/>
                <a:ext cx="289080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1" name="Google Shape;21;p47"/>
              <p:cNvSpPr/>
              <p:nvPr/>
            </p:nvSpPr>
            <p:spPr>
              <a:xfrm>
                <a:off x="4710175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22" name="Google Shape;22;p47"/>
          <p:cNvSpPr txBox="1"/>
          <p:nvPr>
            <p:ph type="ctrTitle"/>
          </p:nvPr>
        </p:nvSpPr>
        <p:spPr>
          <a:xfrm>
            <a:off x="685800" y="1090750"/>
            <a:ext cx="5367900" cy="2961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" name="Google Shape;24;p48"/>
          <p:cNvGrpSpPr/>
          <p:nvPr/>
        </p:nvGrpSpPr>
        <p:grpSpPr>
          <a:xfrm rot="10800000">
            <a:off x="-8" y="-2"/>
            <a:ext cx="2202830" cy="670795"/>
            <a:chOff x="5575242" y="4472723"/>
            <a:chExt cx="2202830" cy="670795"/>
          </a:xfrm>
        </p:grpSpPr>
        <p:sp>
          <p:nvSpPr>
            <p:cNvPr id="25" name="Google Shape;25;p4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fmla="val 32425" name="adj"/>
              </a:avLst>
            </a:prstGeom>
            <a:solidFill>
              <a:schemeClr val="accent2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26" name="Google Shape;26;p4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27" name="Google Shape;27;p4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28" name="Google Shape;28;p4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29" name="Google Shape;29;p4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0" name="Google Shape;30;p4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1" name="Google Shape;31;p4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1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grpSp>
        <p:nvGrpSpPr>
          <p:cNvPr id="32" name="Google Shape;32;p48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33" name="Google Shape;33;p48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fmla="val 32425" name="adj"/>
              </a:avLst>
            </a:prstGeom>
            <a:solidFill>
              <a:schemeClr val="accent6"/>
            </a:solidFill>
            <a:ln>
              <a:noFill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r>
                <a:t/>
              </a:r>
              <a:endParaRPr b="0" i="0" sz="1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grpSp>
          <p:nvGrpSpPr>
            <p:cNvPr id="34" name="Google Shape;34;p48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35" name="Google Shape;35;p48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6" name="Google Shape;36;p48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chemeClr val="accent4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  <p:grpSp>
          <p:nvGrpSpPr>
            <p:cNvPr id="37" name="Google Shape;37;p48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38" name="Google Shape;38;p48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  <p:sp>
            <p:nvSpPr>
              <p:cNvPr id="39" name="Google Shape;39;p48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chemeClr val="accent5"/>
              </a:solidFill>
              <a:ln>
                <a:noFill/>
              </a:ln>
            </p:spPr>
            <p:txBody>
              <a:bodyPr anchorCtr="0" anchor="ctr" bIns="91425" lIns="91425" spcFirstLastPara="1" rIns="91425" wrap="square" tIns="91425">
                <a:noAutofit/>
              </a:bodyPr>
              <a:lstStyle/>
              <a:p>
                <a:pPr indent="0" lvl="0" marL="0" marR="0" rtl="0" algn="l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400"/>
                  <a:buFont typeface="Arial"/>
                  <a:buNone/>
                </a:pPr>
                <a:r>
                  <a:t/>
                </a:r>
                <a:endParaRPr b="0" i="0" sz="1400" u="none" cap="none" strike="noStrike">
                  <a:solidFill>
                    <a:srgbClr val="000000"/>
                  </a:solidFill>
                  <a:latin typeface="Arial"/>
                  <a:ea typeface="Arial"/>
                  <a:cs typeface="Arial"/>
                  <a:sym typeface="Arial"/>
                </a:endParaRPr>
              </a:p>
            </p:txBody>
          </p:sp>
        </p:grpSp>
      </p:grpSp>
      <p:sp>
        <p:nvSpPr>
          <p:cNvPr id="40" name="Google Shape;40;p48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46"/>
          <p:cNvSpPr txBox="1"/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2000"/>
              <a:buFont typeface="Roboto Condensed"/>
              <a:buNone/>
              <a:defRPr b="1" i="0" sz="20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/>
        </p:txBody>
      </p:sp>
      <p:sp>
        <p:nvSpPr>
          <p:cNvPr id="7" name="Google Shape;7;p46"/>
          <p:cNvSpPr txBox="1"/>
          <p:nvPr>
            <p:ph idx="1" type="body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81000" lvl="0" marL="457200" marR="0" rtl="0" algn="l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▰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indent="-381000" lvl="1" marL="914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indent="-381000" lvl="2" marL="1371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indent="-381000" lvl="3" marL="18288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indent="-381000" lvl="4" marL="22860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indent="-381000" lvl="5" marL="27432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indent="-381000" lvl="6" marL="32004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indent="-381000" lvl="7" marL="3657600" marR="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indent="-381000" lvl="8" marL="4114800" marR="0" rtl="0" algn="l">
              <a:lnSpc>
                <a:spcPct val="100000"/>
              </a:lnSpc>
              <a:spcBef>
                <a:spcPts val="1000"/>
              </a:spcBef>
              <a:spcAft>
                <a:spcPts val="1000"/>
              </a:spcAft>
              <a:buClr>
                <a:schemeClr val="accent4"/>
              </a:buClr>
              <a:buSzPts val="2400"/>
              <a:buFont typeface="Roboto Condensed Light"/>
              <a:buChar char="▻"/>
              <a:defRPr b="0" i="0" sz="2400" u="none" cap="none" strike="noStrike">
                <a:solidFill>
                  <a:schemeClr val="dk1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/>
        </p:txBody>
      </p:sp>
      <p:sp>
        <p:nvSpPr>
          <p:cNvPr id="8" name="Google Shape;8;p46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1" i="0" sz="1200" u="none" cap="none" strike="noStrike">
                <a:solidFill>
                  <a:schemeClr val="lt1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</p:sldLayoutIdLst>
  <p:transition>
    <p:fade thruBlk="1"/>
  </p:transition>
  <p:hf dt="0" ftr="0" hdr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Relationship Id="rId4" Type="http://schemas.openxmlformats.org/officeDocument/2006/relationships/image" Target="../media/image4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3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3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3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3.png"/><Relationship Id="rId4" Type="http://schemas.openxmlformats.org/officeDocument/2006/relationships/image" Target="../media/image1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3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3.png"/><Relationship Id="rId4" Type="http://schemas.openxmlformats.org/officeDocument/2006/relationships/image" Target="../media/image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3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3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3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3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3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3.pn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3.png"/><Relationship Id="rId4" Type="http://schemas.openxmlformats.org/officeDocument/2006/relationships/image" Target="../media/image8.jp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3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3.png"/></Relationships>
</file>

<file path=ppt/slides/_rels/slide2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4.xml"/><Relationship Id="rId3" Type="http://schemas.openxmlformats.org/officeDocument/2006/relationships/image" Target="../media/image3.png"/></Relationships>
</file>

<file path=ppt/slides/_rels/slide2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5.xml"/><Relationship Id="rId3" Type="http://schemas.openxmlformats.org/officeDocument/2006/relationships/image" Target="../media/image3.png"/><Relationship Id="rId4" Type="http://schemas.openxmlformats.org/officeDocument/2006/relationships/image" Target="../media/image10.png"/></Relationships>
</file>

<file path=ppt/slides/_rels/slide2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6.xml"/><Relationship Id="rId3" Type="http://schemas.openxmlformats.org/officeDocument/2006/relationships/image" Target="../media/image3.png"/></Relationships>
</file>

<file path=ppt/slides/_rels/slide2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7.xml"/><Relationship Id="rId3" Type="http://schemas.openxmlformats.org/officeDocument/2006/relationships/image" Target="../media/image3.png"/></Relationships>
</file>

<file path=ppt/slides/_rels/slide2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3.png"/></Relationships>
</file>

<file path=ppt/slides/_rels/slide2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3.png"/></Relationships>
</file>

<file path=ppt/slides/_rels/slide3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3.png"/></Relationships>
</file>

<file path=ppt/slides/_rels/slide3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3.png"/></Relationships>
</file>

<file path=ppt/slides/_rels/slide3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3.png"/></Relationships>
</file>

<file path=ppt/slides/_rels/slide3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3.png"/></Relationships>
</file>

<file path=ppt/slides/_rels/slide3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3.png"/></Relationships>
</file>

<file path=ppt/slides/_rels/slide3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3.png"/></Relationships>
</file>

<file path=ppt/slides/_rels/slide3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6.xml"/><Relationship Id="rId3" Type="http://schemas.openxmlformats.org/officeDocument/2006/relationships/image" Target="../media/image3.png"/></Relationships>
</file>

<file path=ppt/slides/_rels/slide3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7.xml"/><Relationship Id="rId3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s/_rels/slide3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.png"/></Relationships>
</file>

<file path=ppt/slides/_rels/slide3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.png"/></Relationships>
</file>

<file path=ppt/slides/_rels/slide4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0.xml"/><Relationship Id="rId3" Type="http://schemas.openxmlformats.org/officeDocument/2006/relationships/image" Target="../media/image3.png"/><Relationship Id="rId4" Type="http://schemas.openxmlformats.org/officeDocument/2006/relationships/image" Target="../media/image9.jpg"/></Relationships>
</file>

<file path=ppt/slides/_rels/slide4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1.xml"/><Relationship Id="rId3" Type="http://schemas.openxmlformats.org/officeDocument/2006/relationships/image" Target="../media/image3.png"/></Relationships>
</file>

<file path=ppt/slides/_rels/slide4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2.xml"/><Relationship Id="rId3" Type="http://schemas.openxmlformats.org/officeDocument/2006/relationships/image" Target="../media/image3.png"/></Relationships>
</file>

<file path=ppt/slides/_rels/slide4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3.xml"/><Relationship Id="rId3" Type="http://schemas.openxmlformats.org/officeDocument/2006/relationships/image" Target="../media/image3.png"/><Relationship Id="rId4" Type="http://schemas.openxmlformats.org/officeDocument/2006/relationships/image" Target="../media/image7.png"/></Relationships>
</file>

<file path=ppt/slides/_rels/slide4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4.xml"/></Relationships>
</file>

<file path=ppt/slides/_rels/slide4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Google Shape;45;p1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414766" y="2537785"/>
            <a:ext cx="1693738" cy="1690149"/>
          </a:xfrm>
          <a:prstGeom prst="rect">
            <a:avLst/>
          </a:prstGeom>
          <a:noFill/>
          <a:ln>
            <a:noFill/>
          </a:ln>
        </p:spPr>
      </p:pic>
      <p:sp>
        <p:nvSpPr>
          <p:cNvPr id="46" name="Google Shape;46;p1"/>
          <p:cNvSpPr txBox="1"/>
          <p:nvPr>
            <p:ph type="ctrTitle"/>
          </p:nvPr>
        </p:nvSpPr>
        <p:spPr>
          <a:xfrm>
            <a:off x="683568" y="1090750"/>
            <a:ext cx="6048672" cy="292116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uz-Cyrl-UZ" sz="4000"/>
              <a:t>Location &amp; </a:t>
            </a:r>
            <a:br>
              <a:rPr lang="uz-Cyrl-UZ" sz="4000"/>
            </a:br>
            <a:r>
              <a:rPr lang="uz-Cyrl-UZ" sz="4000"/>
              <a:t>Professional Image</a:t>
            </a:r>
            <a:br>
              <a:rPr lang="uz-Cyrl-UZ" sz="4000"/>
            </a:br>
            <a:br>
              <a:rPr lang="uz-Cyrl-UZ" sz="4000"/>
            </a:br>
            <a:r>
              <a:rPr lang="uz-Cyrl-UZ" sz="4000"/>
              <a:t>Мавзу: Жойлашув ва профессионал имидж</a:t>
            </a:r>
            <a:endParaRPr sz="2800"/>
          </a:p>
        </p:txBody>
      </p:sp>
      <p:sp>
        <p:nvSpPr>
          <p:cNvPr id="47" name="Google Shape;47;p1"/>
          <p:cNvSpPr txBox="1"/>
          <p:nvPr/>
        </p:nvSpPr>
        <p:spPr>
          <a:xfrm>
            <a:off x="4572000" y="4659982"/>
            <a:ext cx="4392488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18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Bakhrom A. Kholbaev, PhD</a:t>
            </a:r>
            <a:endParaRPr b="1" i="0" sz="18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8" name="Google Shape;48;p1"/>
          <p:cNvSpPr txBox="1"/>
          <p:nvPr/>
        </p:nvSpPr>
        <p:spPr>
          <a:xfrm>
            <a:off x="0" y="4373691"/>
            <a:ext cx="4067944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Course: Entrepreneurship &amp; SBM</a:t>
            </a:r>
            <a:endParaRPr/>
          </a:p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12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Фан: Тадбиркорлик ва кичик бизнес бошқаруви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i="0" sz="12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49" name="Google Shape;49;p1"/>
          <p:cNvSpPr txBox="1"/>
          <p:nvPr/>
        </p:nvSpPr>
        <p:spPr>
          <a:xfrm>
            <a:off x="8316416" y="309885"/>
            <a:ext cx="86409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rPr>
              <a:t>L-08</a:t>
            </a:r>
            <a:endParaRPr b="1" i="0" sz="2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2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55" name="Google Shape;55;p2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Бизнесингизни қайерда жойлаштирса бўлади?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Баъзилар, бизнеснинг жойи компани муваффақияти учун жуда муҳим деса; бошқалар сизнинг қайерда эканлигингизнинг аҳамияти йўқлигини таъкидлайди ва иккаласи ҳам ҳақ.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Компания учун жойлашув қанчалик муҳимлиги бизнес турига, керак бўлган объектлар ва бошқа ресурсларга ва мижозларингиз қайерда эканлигига боғлиқ.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56" name="Google Shape;56;p2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57" name="Google Shape;57;p2"/>
          <p:cNvSpPr txBox="1"/>
          <p:nvPr/>
        </p:nvSpPr>
        <p:spPr>
          <a:xfrm>
            <a:off x="3005826" y="379782"/>
            <a:ext cx="322235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Жойлашув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5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3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63" name="Google Shape;63;p3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1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 чакана савдода бўлсангиз ёки маҳсулот ишлаб чиқарсангиз ва тарқатиш сизнинг умумий фаолиятингизнинг муҳим элементи бўлса, географик жойлашув жуда муҳимдир.</a:t>
            </a:r>
            <a:endParaRPr/>
          </a:p>
          <a:p>
            <a:pPr indent="0" lvl="1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1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сизнинг бизнесингиз ахборот ёки хизмат кўрсатиш билан боғлиқ бўлса, ҳақиқий жойлашув иккинчи ўринда туради.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64" name="Google Shape;64;p3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6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70" name="Google Shape;70;p4"/>
          <p:cNvSpPr/>
          <p:nvPr/>
        </p:nvSpPr>
        <p:spPr>
          <a:xfrm>
            <a:off x="611560" y="1254695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Бизнес табиатидан қатъи назар, сиз жой қидиришдан олдин, сиз қуйидагилар ҳақида аниқ тасаввурга эга бўлишингиз керак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7143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нима бўлиши керак?</a:t>
            </a:r>
            <a:endParaRPr/>
          </a:p>
          <a:p>
            <a:pPr indent="-342900" lvl="0" marL="7143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нимага эга бўлишни хоҳлайсиз?</a:t>
            </a:r>
            <a:endParaRPr/>
          </a:p>
          <a:p>
            <a:pPr indent="-342900" lvl="0" marL="7143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нималарга тоқат қилмайсиз?</a:t>
            </a:r>
            <a:endParaRPr/>
          </a:p>
          <a:p>
            <a:pPr indent="-342900" lvl="0" marL="71437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мималарга қодирсиз?</a:t>
            </a:r>
            <a:endParaRPr/>
          </a:p>
        </p:txBody>
      </p:sp>
      <p:pic>
        <p:nvPicPr>
          <p:cNvPr id="71" name="Google Shape;71;p4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descr="How to get and use location data in your Android app" id="72" name="Google Shape;72;p4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73" name="Google Shape;73;p4"/>
          <p:cNvPicPr preferRelativeResize="0"/>
          <p:nvPr/>
        </p:nvPicPr>
        <p:blipFill rotWithShape="1">
          <a:blip r:embed="rId4">
            <a:alphaModFix/>
          </a:blip>
          <a:srcRect b="0" l="6934" r="7299" t="0"/>
          <a:stretch/>
        </p:blipFill>
        <p:spPr>
          <a:xfrm>
            <a:off x="5652120" y="2035299"/>
            <a:ext cx="3024336" cy="236799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5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79" name="Google Shape;79;p5"/>
          <p:cNvSpPr/>
          <p:nvPr/>
        </p:nvSpPr>
        <p:spPr>
          <a:xfrm>
            <a:off x="611560" y="1254695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Холатингизни аниқлаш ҳам қизиқарли ҳам зерикарли кўп вақт талаб қиладиган жараён бўлиши мумкин, аммо сиз унга муносиб эътибор беришингиз керак.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Кўпгина ишга тушириш хатолари кейинчалик тузатилиши мумкин бўлса-да, нотўғри жой танлаш қийин ва баъзан уни тузатиш мумкин эмас.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80" name="Google Shape;80;p5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7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4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6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86" name="Google Shape;86;p6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 танлаган жой тури асосан сиз фаолият юритаётган бизнес турига боғлиқ, аммо якуний қарор қабул қилишдан олдин ҳар бир тур ҳақида ўйлаб кўришингиз керак бўлади.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Масалан, бизнес-парклар ва офис бинолари одатда чакана савдо майдончаларига эга бўлиб, улар яқин атрофдаги ижарачилар истаган ресторан ва дўконларни жалб қилишлари мумкин.</a:t>
            </a:r>
            <a:endParaRPr/>
          </a:p>
        </p:txBody>
      </p:sp>
      <p:pic>
        <p:nvPicPr>
          <p:cNvPr id="87" name="Google Shape;87;p6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88" name="Google Shape;88;p6"/>
          <p:cNvSpPr txBox="1"/>
          <p:nvPr/>
        </p:nvSpPr>
        <p:spPr>
          <a:xfrm>
            <a:off x="3005826" y="379782"/>
            <a:ext cx="365440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Жойларнинг турлари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8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7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94" name="Google Shape;94;p7"/>
          <p:cNvSpPr/>
          <p:nvPr/>
        </p:nvSpPr>
        <p:spPr>
          <a:xfrm>
            <a:off x="611560" y="1254695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Савдо марказларида кўпинча профессионал хизматлар - бухгалтерия, суғурта, тиббий, юридик ва бошқа хизматлар, шунингдек, чакана сотувчилар жойлашган.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Aнъанавий бўлмаган жойларнинг баъзи бир версияси сиз учун ишлаши мумкин, шунинг учун тасаввурингизни ишлатинг. Мисол учун қуйидагиларни кўриб чиқамиз.</a:t>
            </a:r>
            <a:endParaRPr/>
          </a:p>
        </p:txBody>
      </p:sp>
      <p:pic>
        <p:nvPicPr>
          <p:cNvPr id="95" name="Google Shape;95;p7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96" name="Google Shape;96;p7"/>
          <p:cNvSpPr/>
          <p:nvPr/>
        </p:nvSpPr>
        <p:spPr>
          <a:xfrm>
            <a:off x="3707904" y="3795886"/>
            <a:ext cx="2448272" cy="1224136"/>
          </a:xfrm>
          <a:prstGeom prst="downArrow">
            <a:avLst>
              <a:gd fmla="val 50000" name="adj1"/>
              <a:gd fmla="val 50000" name="adj2"/>
            </a:avLst>
          </a:prstGeom>
          <a:gradFill>
            <a:gsLst>
              <a:gs pos="0">
                <a:srgbClr val="20304D"/>
              </a:gs>
              <a:gs pos="100000">
                <a:srgbClr val="B6B9C4"/>
              </a:gs>
            </a:gsLst>
            <a:lin ang="16200000" scaled="0"/>
          </a:gradFill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chemeClr val="lt1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9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8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02" name="Google Shape;102;p8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1" i="0" lang="uz-Cyrl-UZ" sz="2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Уйга асосланган. </a:t>
            </a: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Бу, еҳтимол, бугунги кунда бизнес учун энг замонавий жой бўлиб, кўплаб тадбиркорлар ўз ишларини уйда бошлашади ва кейин бизнеслари ўсиб бориши билан тижорат майдонига ўтишади.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Бошқалар эса, ҳеч қачон кўчиб ўтишни ўйламасдан ёки ният қилмасдан уйда бизнес бошлашади.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Бўш ётоқхонада, подвалда, чодирда, ҳатто ошхона столида жойлашган офисдан уй шароитида бизнес юритишингиз мумкин.</a:t>
            </a:r>
            <a:endParaRPr/>
          </a:p>
        </p:txBody>
      </p:sp>
      <p:pic>
        <p:nvPicPr>
          <p:cNvPr id="103" name="Google Shape;103;p8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9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09" name="Google Shape;109;p9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Ижобий томони шундаки, лизинг бўйича музокаралар олиб бориш, катта миқдорда депозит қўйиш ёки иш жойига бориш ҳақида қайғуришнинг ҳожати йўқ.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Салбий томони шундаки, жисмоний ўсиш учун хонангиз чекланган ва сиз ходимларни жойлаштириш ёки мижозлар билан учрашувлар ўтказишда қийинчиликларга дуч келишингиз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9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0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0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16" name="Google Shape;116;p10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1" i="0" lang="uz-Cyrl-UZ" sz="2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Чакана савдо. </a:t>
            </a: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Чакана савдо майдонлари турли шакл ва ўлчамларда бўлади ва мустақил бино, ёпиқ савдо маркази, чизиқли савдо маркази, шаҳар марказидаги савдо туманлари ёки аралаш фойдаланиш объектларида жойлашган бўлиши мумкин.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Шунингдек, аэропорт ва поезд станциялари, меҳмонхона лоббилари, спорт стадионлари ва вақтинчалик ёки махсус тадбирлар ўтказиладиган жойларда чакана савдо майдончаларини топишингиз мумкин.</a:t>
            </a:r>
            <a:endParaRPr/>
          </a:p>
        </p:txBody>
      </p:sp>
      <p:pic>
        <p:nvPicPr>
          <p:cNvPr id="117" name="Google Shape;117;p10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1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1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23" name="Google Shape;123;p11"/>
          <p:cNvSpPr/>
          <p:nvPr/>
        </p:nvSpPr>
        <p:spPr>
          <a:xfrm>
            <a:off x="611560" y="1254695"/>
            <a:ext cx="8064896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1" i="0" lang="uz-Cyrl-UZ" sz="2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Мобил.</a:t>
            </a: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Жамоатга ёки бошқа корхоналарга сотяпсизми, агар сизда мижозларга олиб борадиган маҳсулот ёки хизматингиз бўлса, сизнинг идеал "жойлашувингиз" автомобил, фургон ёки юк машинаси бўлиши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24" name="Google Shape;124;p11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pic>
        <p:nvPicPr>
          <p:cNvPr descr="Mobile Office | Xtreme Concepts - The roadshow architect" id="125" name="Google Shape;125;p11"/>
          <p:cNvPicPr preferRelativeResize="0"/>
          <p:nvPr/>
        </p:nvPicPr>
        <p:blipFill rotWithShape="1">
          <a:blip r:embed="rId4">
            <a:alphaModFix/>
          </a:blip>
          <a:srcRect b="10043" l="7342" r="9220" t="18933"/>
          <a:stretch/>
        </p:blipFill>
        <p:spPr>
          <a:xfrm>
            <a:off x="1691680" y="2701246"/>
            <a:ext cx="5256584" cy="244148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2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9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12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31" name="Google Shape;131;p12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1" i="0" lang="uz-Cyrl-UZ" sz="2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Тижорат. </a:t>
            </a: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Савдо майдони чакана савдога қараганда кўпроқ имкониятларни ўз ичига олади.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Тижорат офис бино ва бизнес парклар савдо учун катта миқдордаги пиёдалар ёки автомобиллар ҳаракатини талаб қилмайдиган корхоналар учун мўлжалланган анъанавий офис майдонини таклиф қилади.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 шаҳар марказидаги бизнес туманлари, бизнес парклари ва шаҳар атрофидаги чакана савдо объектларида жойлашган тижорат офисларини топасиз.</a:t>
            </a:r>
            <a:endParaRPr/>
          </a:p>
        </p:txBody>
      </p:sp>
      <p:pic>
        <p:nvPicPr>
          <p:cNvPr id="132" name="Google Shape;132;p12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6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13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38" name="Google Shape;138;p13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Бундай жойлар сизга профессионал операция имиджини арзонроқ нархда лойиҳалаштиришга ёрдам беради ва уларни кўпгина тижорат офисларида топиш мумкин.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27813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Баъзи тижорат марказлари хона ёки вақтинчалик офис майдонига муҳтож бўлганлар учун шаҳар ташқарисида биноларни соатига ижарага беришади.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39" name="Google Shape;139;p13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descr="Business Location Services" id="140" name="Google Shape;140;p13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41" name="Google Shape;141;p1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-1" y="2283719"/>
            <a:ext cx="3877229" cy="283037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3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5" name="Shape 1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Google Shape;146;p14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47" name="Google Shape;147;p14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1" i="0" lang="uz-Cyrl-UZ" sz="22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Саноат.</a:t>
            </a: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 Aгар сизнинг бизнесингиз ишлаб чиқариш ёки юк машиналари билан боғлиқ бўлса, сизга завод ёки омборхона керак бўлади.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Енгил саноат парклари одатда атроф-муҳитни ифлослантирмайдиган саноатдаги кичик ишлаб чиқарувчиларни, шунингдек, ишлаб чиқариш объектларидан ташқари кўргазма залларига муҳтож бўлган компанияларни жалб қилади.</a:t>
            </a:r>
            <a:endParaRPr/>
          </a:p>
        </p:txBody>
      </p:sp>
      <p:pic>
        <p:nvPicPr>
          <p:cNvPr id="148" name="Google Shape;148;p14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15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54" name="Google Shape;154;p15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Оғир саноат ҳудудлари одатда эски ва ёмон режалаштирилган бўлиб, одатда темир йўл ва/ёки сув портига киришни таклиф қилади.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Гарчи саноат парклари одатда янгироқ бўлса ва кўпинча яхши инфратузилмага эга бўлса-да, сиз ўз эҳтиёжларингизга жавоб берадиган ва етарли даражада раёнлаштирилган мустақил тижорат биносини кўриб чиқишингиз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55" name="Google Shape;155;p15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5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p16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61" name="Google Shape;161;p16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Минимал инвестиция билан бизнесингизни бошлаш йўлини қидиряпсизми?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Унда, савдо марказида эмас, балки уйда бизнес ташкил қилишни ўйлаб кўринг.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бизнес очиб, бошланғич маблағингиз чекланган бўлса, уйдан ишлаш жуда мантиқий.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Ижара ва коммунал хизматлар каби операцион харажатларни тежашдан ташқари, сиз йўл-йўриқ ва кийим-кечак харажатларини ҳам тежайсиз.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62" name="Google Shape;162;p16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163" name="Google Shape;163;p16"/>
          <p:cNvSpPr txBox="1"/>
          <p:nvPr/>
        </p:nvSpPr>
        <p:spPr>
          <a:xfrm>
            <a:off x="2555776" y="379782"/>
            <a:ext cx="403244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Ўз уйингизда бошланг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1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7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69" name="Google Shape;169;p17"/>
          <p:cNvSpPr/>
          <p:nvPr/>
        </p:nvSpPr>
        <p:spPr>
          <a:xfrm>
            <a:off x="611560" y="1254695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Aммо уйда ишлашнинг камчиликлари бор.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Мижозлар сизнинг шинам уй офисингизни жуда профессионал деб ҳисобламаслиги мумкин.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Шахсан сиз халақит беришганлари туфайли ишга диққатни жамлашда қийналишингиз мумкиин.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Дўстларингиз ва оилангиз ҳам эълон қилинмасдан офисингизга кириб бориши мумкин, чунки сиз уйдасиз.</a:t>
            </a:r>
            <a:endParaRPr/>
          </a:p>
        </p:txBody>
      </p:sp>
      <p:pic>
        <p:nvPicPr>
          <p:cNvPr id="170" name="Google Shape;170;p17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18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76" name="Google Shape;176;p18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Офисингизни фақат бизнесга бағишланиши мумкин бўлган бўш хонада ёки сокин бурчакда ўрнатиш орқали чалғитадиган нарсаларни минималлаштиринг.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Уни офис мебеллари билан жиҳозланг ва бизнес компютерлар билан жихозланг.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Овозли почта билан алоҳида бизнес телефон линиясини ўрнатинг. 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Кейин яхши ниятли ташриф буюрувчиларга мунтазам иш соатларини сақлашингизни ва компютер болалар учун тақиқланганлигини жуда аниқ тушунтиринг.</a:t>
            </a:r>
            <a:endParaRPr/>
          </a:p>
        </p:txBody>
      </p:sp>
      <p:pic>
        <p:nvPicPr>
          <p:cNvPr id="177" name="Google Shape;177;p18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7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19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83" name="Google Shape;183;p19"/>
          <p:cNvSpPr/>
          <p:nvPr/>
        </p:nvSpPr>
        <p:spPr>
          <a:xfrm>
            <a:off x="611560" y="1254695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сизнинг уй офисингиз профессионал имиджингизни акс эттирмаса, мижозлар билан уйдан ташқарида учрашишни ташкил қилинг.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Ниҳоят, қарорни қабул қилишдан олдин, махаллий хокимият томонидан касаначилик фаолиятига рухсат берилганига ишонч ҳосил қилинг.</a:t>
            </a:r>
            <a:endParaRPr/>
          </a:p>
        </p:txBody>
      </p:sp>
      <p:pic>
        <p:nvPicPr>
          <p:cNvPr id="184" name="Google Shape;184;p19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20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90" name="Google Shape;190;p20"/>
          <p:cNvSpPr/>
          <p:nvPr/>
        </p:nvSpPr>
        <p:spPr>
          <a:xfrm>
            <a:off x="611560" y="1254695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Ҳозирги кунда ажойиб маҳсулотни яратиш, супер хизматни таклиф қилиш ва сизни қўллаб-қувватлаш учун мустаҳкам бизнес-режага эга бўлиш етарли эмас.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компаниянгиз имиджи сизнинг бизнесингизнинг умумий муваффақияти учун бир хил даражада муҳимдир.</a:t>
            </a:r>
            <a:endParaRPr/>
          </a:p>
        </p:txBody>
      </p:sp>
      <p:pic>
        <p:nvPicPr>
          <p:cNvPr id="191" name="Google Shape;191;p20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192" name="Google Shape;192;p20"/>
          <p:cNvSpPr txBox="1"/>
          <p:nvPr/>
        </p:nvSpPr>
        <p:spPr>
          <a:xfrm>
            <a:off x="3005826" y="379782"/>
            <a:ext cx="372641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Профессионал имидж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1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198" name="Google Shape;198;p21"/>
          <p:cNvSpPr/>
          <p:nvPr/>
        </p:nvSpPr>
        <p:spPr>
          <a:xfrm>
            <a:off x="612775" y="1427167"/>
            <a:ext cx="8279705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Ҳар сафар ташриф қоғозингизни кимгадир берганингизда, расмий хат юборганингизда ёки мижозни офисингизга ёки дўконингизга таклиф қилганингизда, сиз компаниянгиз номидан кимгадир ниманидир сотасиз.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99" name="Google Shape;199;p21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descr="Business Card - Free Download on Freepik" id="200" name="Google Shape;200;p21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descr="Business Cards Printing Service Online Bangladesh | Diamu.com.bd" id="201" name="Google Shape;201;p21"/>
          <p:cNvSpPr/>
          <p:nvPr/>
        </p:nvSpPr>
        <p:spPr>
          <a:xfrm>
            <a:off x="307975" y="7937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2,115,727 Business Communication Stock Photos - Free &amp; Royalty-Free Stock  Photos from Dreamstime" id="202" name="Google Shape;202;p21"/>
          <p:cNvPicPr preferRelativeResize="0"/>
          <p:nvPr/>
        </p:nvPicPr>
        <p:blipFill rotWithShape="1">
          <a:blip r:embed="rId4">
            <a:alphaModFix/>
          </a:blip>
          <a:srcRect b="13870" l="0" r="0" t="10497"/>
          <a:stretch/>
        </p:blipFill>
        <p:spPr>
          <a:xfrm>
            <a:off x="2148880" y="2873717"/>
            <a:ext cx="4333715" cy="22697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6" name="Shape 2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" name="Google Shape;207;p22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08" name="Google Shape;208;p22"/>
          <p:cNvSpPr/>
          <p:nvPr/>
        </p:nvSpPr>
        <p:spPr>
          <a:xfrm>
            <a:off x="611560" y="1254695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ташриф қоғозингиз, бланка ва ёрлиғингиз - анъанавий босма нашрлар, радио ва телевидение рекламалари каби - қимматли савдо воситаларидир.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Офисингизнинг кўриниши, шунингдек, қизиқарли, ижодий реклама агентлиги ёки барқарор, ҳурматли бухгалтерия фирмаси бўладими, тасвирни етказиш орқали бизнесингизни "сотиш" га ёрдам беради.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Энди оёққа тураётган бизнес бундай нарсаларга бирданига эришмайди албатта.</a:t>
            </a:r>
            <a:endParaRPr/>
          </a:p>
        </p:txBody>
      </p:sp>
      <p:pic>
        <p:nvPicPr>
          <p:cNvPr id="209" name="Google Shape;209;p22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3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23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15" name="Google Shape;215;p23"/>
          <p:cNvSpPr/>
          <p:nvPr/>
        </p:nvSpPr>
        <p:spPr>
          <a:xfrm>
            <a:off x="611560" y="1254695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логотипингиз, ташриф қоғозингиз, ёрлиғингиз ва услубингиз корпоратив идентификация деб номланувчи яхлит тасвир дастурининг бир қисмидир.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Тўғри корпоратив идентификация билан компания юқори даражада профессионал кўриниши ва йиллар давомида бизнес қилаётгандек таассурот қолдириши мумкин.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Ушбу мавзуда биз ишлайдиган корпоратив имиджни қандай яратишни муҳокама қиламиз.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16" name="Google Shape;216;p23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15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0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24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22" name="Google Shape;222;p24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Чекланган капиталга эга стартап бўлсангиз, сизда барча пулни реклама ва жиҳозларга сарфлаш ва офис мебелларида тежаб қолиш васвасаси бўлиши мумкин.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Офисингизни қандай жиҳозлаш муҳим эмасдек туюлиши мумкин, айниқса мижозларингиз буни кўрмаса.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Агар сизнинг офисингиз уйда жойлашган бўлса, мехмонхонадаги умумий овқатланиш столи энг мантиқий танлов каби кўриниши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223" name="Google Shape;223;p24"/>
          <p:cNvSpPr txBox="1"/>
          <p:nvPr/>
        </p:nvSpPr>
        <p:spPr>
          <a:xfrm>
            <a:off x="3005826" y="379782"/>
            <a:ext cx="2142238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Офис жойи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24" name="Google Shape;224;p24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2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8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25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30" name="Google Shape;230;p25"/>
          <p:cNvSpPr/>
          <p:nvPr/>
        </p:nvSpPr>
        <p:spPr>
          <a:xfrm>
            <a:off x="611560" y="1275606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Лекин чиройли жиҳозланган офис нафақат эстетика масаласидир.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2032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Мавжуд ҳар қандай мебелни олиб, уни офисга ўйлаб ўтирмасдан жойлаштириш сизни маҳсулдорлик нуқтаи назаридан қийин аҳволга солиб қўйиши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1" name="Google Shape;231;p25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descr="NJ Office Design Company | Optimize Your Work Space!" id="232" name="Google Shape;232;p25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33" name="Google Shape;233;p2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275856" y="1707654"/>
            <a:ext cx="3835165" cy="194421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5" st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0">
                                            <p:txEl>
                                              <p:pRg end="6" st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37" name="Shape 2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8" name="Google Shape;238;p26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39" name="Google Shape;239;p26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Ўзингизнинг ва ходимлар иш фаолиятини яхшилаш қулай мебель топишдан кўра кўпроқ нарсани ўз ичига олади.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 бино ичида кабинетларни жойлаштириш, жиҳозларга яқинлик, ёруғлик, иш столи майдони, йиғилиш жойлари, махфийлик ва бошқаларни ўз ичига олади.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Одамлар уйғоқ вақтларининг кўп қисмини офисда ўтказадилар, шунинг учун унинг дизайни руҳий ҳолатга катта таъсир кўрсатади.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40" name="Google Shape;240;p26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241" name="Google Shape;241;p26"/>
          <p:cNvSpPr txBox="1"/>
          <p:nvPr/>
        </p:nvSpPr>
        <p:spPr>
          <a:xfrm>
            <a:off x="3005826" y="379782"/>
            <a:ext cx="4086454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Барчаси жой жойида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3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5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27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47" name="Google Shape;247;p27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Қандай қилиб юқори самарали офис яратишингиз мумкин? 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Биринчи қадам - ташкилий масалаларни ҳал қилиш. . . ким қайерда ўтиради.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Катта "електр столлари" ва иерархик бурчак офислари кунлари ўтди.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Кўпроқ корхоналар кичик компаниялар учун идеал бўлган мослашувчан муҳитга ўтмоқдалар, бу ерда бизнес эгаси сотувчи сифатида икки баробар ишлайди.</a:t>
            </a:r>
            <a:endParaRPr/>
          </a:p>
        </p:txBody>
      </p:sp>
      <p:pic>
        <p:nvPicPr>
          <p:cNvPr id="248" name="Google Shape;248;p27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7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2" name="Shape 2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" name="Google Shape;253;p28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54" name="Google Shape;254;p28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Бугунги кунда жамоани шакллантиришга алоҳида эътибор қаратилиб, офис дизайни ходимлар жамоалари ишлаши мумкин бўлган катта жойларга ўтмоқда.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Ўз жойингизни ўрнатаётганда, ким ким билан ишлаши кераклиги ва қайси ходимлар қандай ресурсларни баҳам кўриши ҳақида ўйланг.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 бу одамларни бирлаштирсангиз, уларнинг маҳсулдорлигини оширасиз.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55" name="Google Shape;255;p28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5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59" name="Shape 2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Google Shape;260;p29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61" name="Google Shape;261;p29"/>
          <p:cNvSpPr/>
          <p:nvPr/>
        </p:nvSpPr>
        <p:spPr>
          <a:xfrm>
            <a:off x="611560" y="1275606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Бир пайтлар бизнес эгалари учун замонавий усул деб ҳисобланган эргономика ҳурмат қозонди.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Оддий қилиб айтганда, бу атама инсон танасининг табиий ҳаракатларига мос келадиган мебел ва маконни лойиҳалаш ва тартибга солишни англатади.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Эргономика сизга ва сизнинг ходимларингизга такрорланувчи стресс жароҳатларидан қочишга ёрдам беради ва кўпинча тадбиркорлар ва уларнинг ходимларини четлаб ўтадиган бел оғриғи каби умумий муаммоларни олдини олади.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62" name="Google Shape;262;p29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263" name="Google Shape;263;p29"/>
          <p:cNvSpPr txBox="1"/>
          <p:nvPr/>
        </p:nvSpPr>
        <p:spPr>
          <a:xfrm>
            <a:off x="2699792" y="379782"/>
            <a:ext cx="432048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Барчасини бирлаштириш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7" name="Shape 2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Google Shape;268;p30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69" name="Google Shape;269;p30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Шовқин кўплаб офисларда энг катта муаммолардан биридир.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Шовқинни камайтиришнинг яхши усулларидан шовқин манбаларини товуш экранлари билан қоплашдир.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Мослаштириладиган стулларни сотиб олинг. Яхши стул фойдаланувчига ўриндиқ баландлигини ва орқа ўриндиқнинг кучланишини созлаш имконини беради.</a:t>
            </a:r>
            <a:endParaRPr/>
          </a:p>
        </p:txBody>
      </p:sp>
      <p:pic>
        <p:nvPicPr>
          <p:cNvPr id="270" name="Google Shape;270;p30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9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74" name="Shape 2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" name="Google Shape;275;p31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76" name="Google Shape;276;p31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Визиткани лойиҳалаш ёки бланка учун рангларни танлаш олдидан сизга логотип керак бўлади.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Логотип бу компания номини акс эттирувчи, бироз ранг ва эҳтимол бир нечта графика билан безатилган дизайннинг энг муҳим элементидир, чунки у барча бошқа материалларингиз учун асос бўлади: иш юритиш материаллари, қадоқлаш, реклама материаллари ва ёзувлар.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77" name="Google Shape;277;p31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278" name="Google Shape;278;p31"/>
          <p:cNvSpPr txBox="1"/>
          <p:nvPr/>
        </p:nvSpPr>
        <p:spPr>
          <a:xfrm>
            <a:off x="3005826" y="379782"/>
            <a:ext cx="2934326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Логотип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7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2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32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84" name="Google Shape;284;p32"/>
          <p:cNvSpPr/>
          <p:nvPr/>
        </p:nvSpPr>
        <p:spPr>
          <a:xfrm>
            <a:off x="611560" y="1275606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логотипингиз компаниянгиз етказмоқчи бўлган умумий тасвирни акс эттириши керак.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Одамлар сизнинг компаниянгиз нима ҳақида эканлигини тушуниши керак.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Мисол учун сизнинг маҳсулотингиз органик юз креми бўлса, сиз соғлиғига эътибор қаратадиган истеъмолчиларга маркетинг қиласиз.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логотипингиз маҳсулотингизнинг энг яхши афзалликларини ифодалаши керак - табиий ва экологик жиҳатдан соғлом.</a:t>
            </a:r>
            <a:endParaRPr/>
          </a:p>
        </p:txBody>
      </p:sp>
      <p:pic>
        <p:nvPicPr>
          <p:cNvPr id="285" name="Google Shape;285;p32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4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4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4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4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89" name="Shape 2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0" name="Google Shape;290;p33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91" name="Google Shape;291;p33"/>
          <p:cNvSpPr/>
          <p:nvPr/>
        </p:nvSpPr>
        <p:spPr>
          <a:xfrm>
            <a:off x="611560" y="1275606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Тупроқ оҳанглари ва оддий шрифт ёрдамида логотип яратиш "асосларга қайтган" маҳсулот таассуротини қолдиради.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Худди шу маҳсулотни олинг ва унга неон ранглар билан силлиқ, юқори технологияли кўриниш беринг, шунда логотипингиз сиз сотаётган оддий маҳсулотнинг юқори даражасини билдиради.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Логотиплар иккита асосий шаклда бўлади: мавҳум белгилар ёки бизнес номини стильга туширилган логотиплар.</a:t>
            </a:r>
            <a:endParaRPr/>
          </a:p>
        </p:txBody>
      </p:sp>
      <p:pic>
        <p:nvPicPr>
          <p:cNvPr id="292" name="Google Shape;292;p33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1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1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1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6" name="Shape 2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" name="Google Shape;297;p34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298" name="Google Shape;298;p34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Логотипга эга бўлганингиздан сўнг, уни ташриф қоғозлари каби энг кўп фойдаланадиган маркетинг буюмларига қўллаш вақти келди.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Яхши ташриф қоғози бизнесингизнинг умумий қиёфасини етказиши керак - бу осон эмас, чунки қоғозчалар кичик майдонга эга.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Қандай қилиб бундай маълумотни кичик бир қоғозчага сиғдириш мумкин?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299" name="Google Shape;299;p34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300" name="Google Shape;300;p34"/>
          <p:cNvSpPr txBox="1"/>
          <p:nvPr/>
        </p:nvSpPr>
        <p:spPr>
          <a:xfrm>
            <a:off x="3005826" y="379782"/>
            <a:ext cx="3510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Бизнес қоғозчалар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9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04" name="Shape 3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" name="Google Shape;305;p35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06" name="Google Shape;306;p35"/>
          <p:cNvSpPr/>
          <p:nvPr/>
        </p:nvSpPr>
        <p:spPr>
          <a:xfrm>
            <a:off x="611560" y="1275606"/>
            <a:ext cx="8064896" cy="347787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Албатта, визитка компаниянгиз ҳақидаги бутун воқеани айтиб бера олмайди. Лекин у одамлар эслаб қоладиган профессионал тасвирни тақдим этиши керакдир.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Визитка мижозда компаниянгиз ҳақида биринчи таассурот қолдириши ёки бузиши мумкин.</a:t>
            </a:r>
            <a:endParaRPr/>
          </a:p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 кичкина карта сизнинг ташқи кўринишингиз каби таассурот қолдиради - сиз кийган костюм ёки сиз олиб юрган портфел.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07" name="Google Shape;307;p35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06">
                                            <p:txEl>
                                              <p:pRg end="4" st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1" name="Shape 3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Google Shape;312;p36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13" name="Google Shape;313;p36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Энг яхши йўл: сизга берилган барча визиткаларни кўриб чиқинг ва ўзингизга ёққанига тақлид қилинг.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 ижодий бизнесда бўлсангиз, сизда кўпроқ имконият бор, лекин умуман олганда, қуйидаги маслаҳатларни ёдда тутинг:</a:t>
            </a:r>
            <a:endParaRPr/>
          </a:p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Логотипни асос қилиб қўйинг. Уни картадаги энг катта элементга айлантиринг.</a:t>
            </a:r>
            <a:endParaRPr/>
          </a:p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Уни оддийгина қилиб ишланг. Картага жуда кўп маълумот тўпламанг.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14" name="Google Shape;314;p36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3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3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13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8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37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20" name="Google Shape;320;p37"/>
          <p:cNvSpPr/>
          <p:nvPr/>
        </p:nvSpPr>
        <p:spPr>
          <a:xfrm>
            <a:off x="611560" y="1275606"/>
            <a:ext cx="8064896" cy="212365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Муҳим маълумотларни киритинг. Исм, лавозим, бизнес номи, манзил, телефон ва факс рақамлари, электрон почта ва веб-сайт манзиллари.</a:t>
            </a:r>
            <a:endParaRPr/>
          </a:p>
          <a:p>
            <a:pPr indent="-342900" lvl="0" marL="394335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Шрифт осонгина ўқилиши керак. Бир ёки иккита рангдан фойдаланинг. </a:t>
            </a:r>
            <a:endParaRPr/>
          </a:p>
        </p:txBody>
      </p:sp>
      <p:pic>
        <p:nvPicPr>
          <p:cNvPr id="321" name="Google Shape;321;p37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22" name="Google Shape;322;p37"/>
          <p:cNvPicPr preferRelativeResize="0"/>
          <p:nvPr/>
        </p:nvPicPr>
        <p:blipFill rotWithShape="1">
          <a:blip r:embed="rId4">
            <a:alphaModFix/>
          </a:blip>
          <a:srcRect b="13962" l="3683" r="3119" t="13518"/>
          <a:stretch/>
        </p:blipFill>
        <p:spPr>
          <a:xfrm>
            <a:off x="6126" y="2431183"/>
            <a:ext cx="3485753" cy="27123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0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38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28" name="Google Shape;328;p38"/>
          <p:cNvSpPr/>
          <p:nvPr/>
        </p:nvSpPr>
        <p:spPr>
          <a:xfrm>
            <a:off x="611560" y="1275606"/>
            <a:ext cx="8064896" cy="2462213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Визиткаларни олганингиздан сўнг, улардан максимал даражада фойдаланинг:</a:t>
            </a:r>
            <a:endParaRPr/>
          </a:p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Ҳар доим одамларга бир нечта картани беринг (улар бошқаларга бериши учун).</a:t>
            </a:r>
            <a:endParaRPr/>
          </a:p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Барча ёзишмаларга картангизни киритинг.</a:t>
            </a:r>
            <a:endParaRPr/>
          </a:p>
          <a:p>
            <a:pPr indent="-342900" lvl="0" marL="542925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Courier New"/>
              <a:buChar char="o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Карталарни ҳар доим ёнингизда олиб юринг, улар тоза ва озода бўлиши учун карта қутисида сақланиши керак.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29" name="Google Shape;329;p38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8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8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8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28">
                                            <p:txEl>
                                              <p:pRg end="3" st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3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p39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35" name="Google Shape;335;p39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Чакана сотувчилар ҳам, реставраторлар ҳам яхши белгининг кучини тушунадилар.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Баъзи компаниялар ўзини таништиришни хохлаганда ташқарида ўтиб кетаётган мижозлар, автомашина ёки пиёдаларга, кўп таянади.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Агар сизда ҳам шундай бўлса, сизнинг белгингиз бутун корпоратив идентификациянгизнинг энг муҳим элементи бўлиши керак.</a:t>
            </a:r>
            <a:endParaRPr/>
          </a:p>
        </p:txBody>
      </p:sp>
      <p:pic>
        <p:nvPicPr>
          <p:cNvPr id="336" name="Google Shape;336;p39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337" name="Google Shape;337;p39"/>
          <p:cNvSpPr txBox="1"/>
          <p:nvPr/>
        </p:nvSpPr>
        <p:spPr>
          <a:xfrm>
            <a:off x="3005826" y="379782"/>
            <a:ext cx="3510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Реклама белгиси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5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5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35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41" name="Shape 3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" name="Google Shape;342;p40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43" name="Google Shape;343;p40"/>
          <p:cNvSpPr/>
          <p:nvPr/>
        </p:nvSpPr>
        <p:spPr>
          <a:xfrm>
            <a:off x="611560" y="1275606"/>
            <a:ext cx="8064896" cy="110799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Яхши белги шунчаки диққатни жалб қилишдан кўпроқ нарсани қилиши керак; у масофадан ҳам яхши ўқилиши керак.</a:t>
            </a:r>
            <a:endParaRPr/>
          </a:p>
        </p:txBody>
      </p:sp>
      <p:pic>
        <p:nvPicPr>
          <p:cNvPr id="344" name="Google Shape;344;p40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id="345" name="Google Shape;345;p40"/>
          <p:cNvSpPr txBox="1"/>
          <p:nvPr/>
        </p:nvSpPr>
        <p:spPr>
          <a:xfrm>
            <a:off x="3005826" y="379782"/>
            <a:ext cx="3510390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400" u="none" cap="none" strike="noStrike">
                <a:solidFill>
                  <a:srgbClr val="C00000"/>
                </a:solidFill>
                <a:latin typeface="Arial"/>
                <a:ea typeface="Arial"/>
                <a:cs typeface="Arial"/>
                <a:sym typeface="Arial"/>
              </a:rPr>
              <a:t>Реклама белгиси</a:t>
            </a:r>
            <a:endParaRPr b="1" i="0" sz="2400" u="none" cap="none" strike="noStrike">
              <a:solidFill>
                <a:srgbClr val="C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descr="Outdoor Lighted Sign Box Indiana Business Signs for sale | eBay" id="346" name="Google Shape;346;p4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843808" y="2119164"/>
            <a:ext cx="3024336" cy="302433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43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0" name="Shape 3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" name="Google Shape;351;p41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52" name="Google Shape;352;p41"/>
          <p:cNvSpPr/>
          <p:nvPr/>
        </p:nvSpPr>
        <p:spPr>
          <a:xfrm>
            <a:off x="611560" y="1275606"/>
            <a:ext cx="8064896" cy="280076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Сизнинг оригинал логотипингиз кичкина визиткада ажойиб кўриниши мумкин, лекин у бино ташқарисига улкан белги сифатида мос келмаслиги мумкин.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Имиджни ривожлантиришнинг дастлабки босқичларида профессионалга мурожаат қилиш жуда муҳимдир.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Aгар сиз ажойиб логотипни белгида такрорлаш мумкин эмаслигини билсангиз, биринчи босқичга қайтиб, логотипни қайта кўриб чиқиш керак.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53" name="Google Shape;353;p41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2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2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2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7" name="Shape 3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" name="Google Shape;358;p42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59" name="Google Shape;359;p42"/>
          <p:cNvSpPr/>
          <p:nvPr/>
        </p:nvSpPr>
        <p:spPr>
          <a:xfrm>
            <a:off x="611560" y="1275606"/>
            <a:ext cx="8064896" cy="313932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Сўнгги йилларда кўпроқ хилма-хиллик ва индивидуалликни таъминлаш учун кўплаб янги белгилар пайдо бўлди.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Бу шунингдек, неон, пластмасса, металл, ёғоч ва бошқаларни ўз ичига олган барча имкониятлардан танлаш қийинроқ эканлигини англатади.</a:t>
            </a:r>
            <a:endParaRPr/>
          </a:p>
          <a:p>
            <a:pPr indent="-342900" lvl="0" marL="34290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200"/>
              <a:buFont typeface="Noto Sans Symbols"/>
              <a:buChar char="⮚"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Якуний қарор қабул қилишдан олдин бир оз текшириб кўринг; турли материаллар учун нархларнинг кенг доираси мавжуд.</a:t>
            </a:r>
            <a:endParaRPr/>
          </a:p>
        </p:txBody>
      </p:sp>
      <p:pic>
        <p:nvPicPr>
          <p:cNvPr id="360" name="Google Shape;360;p42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9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9">
                                            <p:txEl>
                                              <p:pRg end="1" st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59">
                                            <p:txEl>
                                              <p:pRg end="2" st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4" name="Shape 3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5" name="Google Shape;365;p43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66" name="Google Shape;366;p43"/>
          <p:cNvSpPr/>
          <p:nvPr/>
        </p:nvSpPr>
        <p:spPr>
          <a:xfrm>
            <a:off x="5220072" y="2853392"/>
            <a:ext cx="3528392" cy="14465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just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z-Cyrl-UZ" sz="22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Жойлашувингизга қараб, белгини жойлаштириш ҳам катта фарқ қилиши мумкин.</a:t>
            </a:r>
            <a:endParaRPr b="0" i="0" sz="2200" u="none" cap="none" strike="noStrike">
              <a:solidFill>
                <a:schemeClr val="dk1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7" name="Google Shape;367;p43"/>
          <p:cNvPicPr preferRelativeResize="0"/>
          <p:nvPr/>
        </p:nvPicPr>
        <p:blipFill rotWithShape="1">
          <a:blip r:embed="rId3">
            <a:alphaModFix/>
          </a:blip>
          <a:srcRect b="5886" l="5694" r="5881" t="5875"/>
          <a:stretch/>
        </p:blipFill>
        <p:spPr>
          <a:xfrm>
            <a:off x="7922769" y="0"/>
            <a:ext cx="1221231" cy="1221231"/>
          </a:xfrm>
          <a:prstGeom prst="rect">
            <a:avLst/>
          </a:prstGeom>
          <a:noFill/>
          <a:ln>
            <a:noFill/>
          </a:ln>
        </p:spPr>
      </p:pic>
      <p:sp>
        <p:nvSpPr>
          <p:cNvPr descr="Вывеска для магазина с подсветкой, закажи изготовление онлайн и получи  подарок!" id="368" name="Google Shape;368;p43"/>
          <p:cNvSpPr/>
          <p:nvPr/>
        </p:nvSpPr>
        <p:spPr>
          <a:xfrm>
            <a:off x="155575" y="-144463"/>
            <a:ext cx="304800" cy="30480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369" name="Google Shape;369;p43"/>
          <p:cNvPicPr preferRelativeResize="0"/>
          <p:nvPr/>
        </p:nvPicPr>
        <p:blipFill rotWithShape="1">
          <a:blip r:embed="rId4">
            <a:alphaModFix/>
          </a:blip>
          <a:srcRect b="7112" l="12339" r="12734" t="6260"/>
          <a:stretch/>
        </p:blipFill>
        <p:spPr>
          <a:xfrm>
            <a:off x="307974" y="712928"/>
            <a:ext cx="4552057" cy="42089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366">
                                            <p:txEl>
                                              <p:pRg end="0" st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3" name="Shape 3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4" name="Google Shape;374;p44"/>
          <p:cNvSpPr txBox="1"/>
          <p:nvPr>
            <p:ph idx="12" type="sldNum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375" name="Google Shape;375;p44"/>
          <p:cNvSpPr/>
          <p:nvPr/>
        </p:nvSpPr>
        <p:spPr>
          <a:xfrm>
            <a:off x="251520" y="730314"/>
            <a:ext cx="8712968" cy="409342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Basics of business: textbook and workshop for academic undergraduate students / Bobrova, O.S., Tsybukov S.I., Bobrov I.A. - Yurayt Publishing House, 2021. — 330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Business Basics: Textbook / E.A. Arustamov. - M.: Dashkov and K, 2020. - 232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Bygrave, W.D. and Zacharakis, A. (2014) </a:t>
            </a:r>
            <a:r>
              <a:rPr b="0" i="1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Entrepreneurship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Third edition. Hoboken, New Jersey: John Wiley &amp; Sons, Inc.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Entrepreneurial activity: a textbook for secondary vocational education / E. E. Kuzmina. - 3rd ed., revised. and additional - Yurayt Publishing House, 2020. — 417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Fundamentals of business (entrepreneurship): Textbook / N.Yu. Kruglov. - M.: KnoRus, 2021. - 440 c.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Fundamentals of business informatics: textbook and workshop for undergraduate and graduate students / E.P. Zaramenskikh. - Yurayt Publishing House, 2020. — 407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Fundamentals of entrepreneurial activity: a textbook and workshop for academic undergraduate students / E.F. Cheberko. - Yurayt Publishing House, 2020. — 219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Fundamentals of social entrepreneurship: a textbook for universities / E. M. Bely [and others]; edited by E. M. Bely. -  Yurayt Publishing House, 2022. — 178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Handbook of an entrepreneur: a practical guide / O.S. Bobrova, S.I. Tsybukov, I.A. Bobrov. - Yurayt Publishing House, 2021. — 330 s.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Hisrich, R.D. (2013) </a:t>
            </a:r>
            <a:r>
              <a:rPr b="0" i="1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International entrepreneurship: starting, developing, and managing a global venture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2nd ed. Thousand Oaks, Calif: SAGE.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Innovative entrepreneurship: textbook and workshop for secondary vocational education / V. Ya. Gorfinkel [and others]; edited by V. Ya. Gorfinkel, T. G. Popadyuk. - Yurayt Publishing House, 2022. — 523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Lussier, R.N., Corman, J. and Kimball, D.C. (2015) </a:t>
            </a:r>
            <a:r>
              <a:rPr b="0" i="1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Entrepreneurial new venture skills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3. ed. New York, NY [u.a.]: Routledge.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Mariotti, S. and Glackin, C. (2015) </a:t>
            </a:r>
            <a:r>
              <a:rPr b="0" i="1" lang="uz-Cyrl-UZ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Entrepreneurship &amp; small business management</a:t>
            </a:r>
            <a:r>
              <a:rPr b="0" i="0" lang="uz-Cyrl-UZ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rPr>
              <a:t>. 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Second edition. Hoboken, New Jersey: Pearson Education Inc.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Organization of commercial activity: textbook and workshop for secondary vocational education / Bobrova, O.S., Tsybukov, S.I., Bobrov, I.A. Bobrova, O.S., Tsybukov, S.I., Bobrov, I. - Yurayt Publishing House, 2021. — 332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Process approach to management. Modeling of business processes / V.V. Repin. - M.: Mann, Ferber, 2022. - 544 p. 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Read, S. (2011) </a:t>
            </a:r>
            <a:r>
              <a:rPr b="0" i="1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Effectual entrepreneurship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Abingdon, Oxon: Routledge.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Reengineering of business processes: Textbook for university students / O.S. Rudakov. - M.: UNITY-DANA, 2022. - 343 p.</a:t>
            </a:r>
            <a:endParaRPr/>
          </a:p>
          <a:p>
            <a:pPr indent="-228600" lvl="0" marL="228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AutoNum type="arabicPeriod"/>
            </a:pP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Spinelli, S. and Adams, R. (2012a) </a:t>
            </a:r>
            <a:r>
              <a:rPr b="0" i="1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New venture creation: entrepreneurship for the 21st century</a:t>
            </a: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. 9th international ed. New York, </a:t>
            </a:r>
            <a:b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</a:br>
            <a:r>
              <a:rPr b="0" i="0" lang="uz-Cyrl-UZ" sz="10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rPr>
              <a:t>N.Y.: McGraw-Hill/Irwin.</a:t>
            </a:r>
            <a:endParaRPr/>
          </a:p>
        </p:txBody>
      </p:sp>
      <p:sp>
        <p:nvSpPr>
          <p:cNvPr id="376" name="Google Shape;376;p44"/>
          <p:cNvSpPr/>
          <p:nvPr/>
        </p:nvSpPr>
        <p:spPr>
          <a:xfrm>
            <a:off x="2969062" y="271562"/>
            <a:ext cx="3172663" cy="30777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1400" u="none" cap="none" strike="noStrike">
                <a:solidFill>
                  <a:srgbClr val="002060"/>
                </a:solidFill>
                <a:latin typeface="Arial"/>
                <a:ea typeface="Arial"/>
                <a:cs typeface="Arial"/>
                <a:sym typeface="Arial"/>
              </a:rPr>
              <a:t>ФОЙДАЛАНИЛГАН АДАБИЁТЛАР</a:t>
            </a:r>
            <a:endParaRPr b="1" i="0" sz="1400" u="none" cap="none" strike="noStrike">
              <a:solidFill>
                <a:srgbClr val="00206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80" name="Shape 3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1" name="Google Shape;381;p45"/>
          <p:cNvGrpSpPr/>
          <p:nvPr/>
        </p:nvGrpSpPr>
        <p:grpSpPr>
          <a:xfrm>
            <a:off x="66676" y="99744"/>
            <a:ext cx="5225404" cy="5043756"/>
            <a:chOff x="-1537049" y="-96399"/>
            <a:chExt cx="10450808" cy="10450808"/>
          </a:xfrm>
        </p:grpSpPr>
        <p:sp>
          <p:nvSpPr>
            <p:cNvPr id="382" name="Google Shape;382;p45"/>
            <p:cNvSpPr/>
            <p:nvPr/>
          </p:nvSpPr>
          <p:spPr>
            <a:xfrm>
              <a:off x="-1537049" y="-96399"/>
              <a:ext cx="10450808" cy="10450808"/>
            </a:xfrm>
            <a:custGeom>
              <a:rect b="b" l="l" r="r" t="t"/>
              <a:pathLst>
                <a:path extrusionOk="0" h="10450808" w="10450808">
                  <a:moveTo>
                    <a:pt x="10450808" y="10450808"/>
                  </a:moveTo>
                  <a:lnTo>
                    <a:pt x="0" y="10450808"/>
                  </a:lnTo>
                  <a:lnTo>
                    <a:pt x="0" y="0"/>
                  </a:lnTo>
                  <a:lnTo>
                    <a:pt x="10450808" y="0"/>
                  </a:lnTo>
                  <a:lnTo>
                    <a:pt x="10450808" y="10450808"/>
                  </a:lnTo>
                  <a:close/>
                  <a:moveTo>
                    <a:pt x="14495" y="10436313"/>
                  </a:moveTo>
                  <a:lnTo>
                    <a:pt x="10436313" y="10436313"/>
                  </a:lnTo>
                  <a:lnTo>
                    <a:pt x="10436313" y="14495"/>
                  </a:lnTo>
                  <a:lnTo>
                    <a:pt x="14495" y="14495"/>
                  </a:lnTo>
                  <a:lnTo>
                    <a:pt x="14495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3" name="Google Shape;383;p45"/>
            <p:cNvSpPr/>
            <p:nvPr/>
          </p:nvSpPr>
          <p:spPr>
            <a:xfrm>
              <a:off x="-1529802" y="9391176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4" name="Google Shape;384;p45"/>
            <p:cNvSpPr/>
            <p:nvPr/>
          </p:nvSpPr>
          <p:spPr>
            <a:xfrm>
              <a:off x="-1529802" y="8442438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p45"/>
            <p:cNvSpPr/>
            <p:nvPr/>
          </p:nvSpPr>
          <p:spPr>
            <a:xfrm>
              <a:off x="-1529802" y="7493603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6" name="Google Shape;386;p45"/>
            <p:cNvSpPr/>
            <p:nvPr/>
          </p:nvSpPr>
          <p:spPr>
            <a:xfrm>
              <a:off x="-1529802" y="6544865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45"/>
            <p:cNvSpPr/>
            <p:nvPr/>
          </p:nvSpPr>
          <p:spPr>
            <a:xfrm>
              <a:off x="-1529802" y="5596127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8" name="Google Shape;388;p45"/>
            <p:cNvSpPr/>
            <p:nvPr/>
          </p:nvSpPr>
          <p:spPr>
            <a:xfrm>
              <a:off x="-1529802" y="4647388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p45"/>
            <p:cNvSpPr/>
            <p:nvPr/>
          </p:nvSpPr>
          <p:spPr>
            <a:xfrm>
              <a:off x="-1529802" y="3698650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0" name="Google Shape;390;p45"/>
            <p:cNvSpPr/>
            <p:nvPr/>
          </p:nvSpPr>
          <p:spPr>
            <a:xfrm>
              <a:off x="-1529802" y="2749912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" name="Google Shape;391;p45"/>
            <p:cNvSpPr/>
            <p:nvPr/>
          </p:nvSpPr>
          <p:spPr>
            <a:xfrm>
              <a:off x="-1529802" y="1801077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2" name="Google Shape;392;p45"/>
            <p:cNvSpPr/>
            <p:nvPr/>
          </p:nvSpPr>
          <p:spPr>
            <a:xfrm>
              <a:off x="-1529802" y="852339"/>
              <a:ext cx="10436313" cy="14494"/>
            </a:xfrm>
            <a:custGeom>
              <a:rect b="b" l="l" r="r" t="t"/>
              <a:pathLst>
                <a:path extrusionOk="0" h="14494" w="10436313">
                  <a:moveTo>
                    <a:pt x="0" y="0"/>
                  </a:moveTo>
                  <a:lnTo>
                    <a:pt x="10436313" y="0"/>
                  </a:lnTo>
                  <a:lnTo>
                    <a:pt x="10436313" y="14495"/>
                  </a:lnTo>
                  <a:lnTo>
                    <a:pt x="0" y="14495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3" name="Google Shape;393;p45"/>
            <p:cNvSpPr/>
            <p:nvPr/>
          </p:nvSpPr>
          <p:spPr>
            <a:xfrm>
              <a:off x="7950525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4" name="Google Shape;394;p45"/>
            <p:cNvSpPr/>
            <p:nvPr/>
          </p:nvSpPr>
          <p:spPr>
            <a:xfrm>
              <a:off x="7001787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5" name="Google Shape;395;p45"/>
            <p:cNvSpPr/>
            <p:nvPr/>
          </p:nvSpPr>
          <p:spPr>
            <a:xfrm>
              <a:off x="6052952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6" name="Google Shape;396;p45"/>
            <p:cNvSpPr/>
            <p:nvPr/>
          </p:nvSpPr>
          <p:spPr>
            <a:xfrm>
              <a:off x="5104214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7" name="Google Shape;397;p45"/>
            <p:cNvSpPr/>
            <p:nvPr/>
          </p:nvSpPr>
          <p:spPr>
            <a:xfrm>
              <a:off x="4155476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45"/>
            <p:cNvSpPr/>
            <p:nvPr/>
          </p:nvSpPr>
          <p:spPr>
            <a:xfrm>
              <a:off x="3206737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9" name="Google Shape;399;p45"/>
            <p:cNvSpPr/>
            <p:nvPr/>
          </p:nvSpPr>
          <p:spPr>
            <a:xfrm>
              <a:off x="2257999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0" name="Google Shape;400;p45"/>
            <p:cNvSpPr/>
            <p:nvPr/>
          </p:nvSpPr>
          <p:spPr>
            <a:xfrm>
              <a:off x="1309261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1" name="Google Shape;401;p45"/>
            <p:cNvSpPr/>
            <p:nvPr/>
          </p:nvSpPr>
          <p:spPr>
            <a:xfrm>
              <a:off x="360426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2" name="Google Shape;402;p45"/>
            <p:cNvSpPr/>
            <p:nvPr/>
          </p:nvSpPr>
          <p:spPr>
            <a:xfrm>
              <a:off x="-588311" y="-89151"/>
              <a:ext cx="14494" cy="10436313"/>
            </a:xfrm>
            <a:custGeom>
              <a:rect b="b" l="l" r="r" t="t"/>
              <a:pathLst>
                <a:path extrusionOk="0" h="10436313" w="14494">
                  <a:moveTo>
                    <a:pt x="0" y="0"/>
                  </a:moveTo>
                  <a:lnTo>
                    <a:pt x="14495" y="0"/>
                  </a:lnTo>
                  <a:lnTo>
                    <a:pt x="14495" y="10436313"/>
                  </a:lnTo>
                  <a:lnTo>
                    <a:pt x="0" y="10436313"/>
                  </a:ln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anchorCtr="0" anchor="ctr" bIns="22850" lIns="45725" spcFirstLastPara="1" rIns="45725" wrap="square" tIns="22850">
              <a:noAutofit/>
            </a:bodyPr>
            <a:lstStyle/>
            <a:p>
              <a:pPr indent="0" lvl="0" marL="0" marR="0" rtl="0" algn="l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900"/>
                <a:buFont typeface="Arial"/>
                <a:buNone/>
              </a:pPr>
              <a:r>
                <a:t/>
              </a:r>
              <a:endPara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3" name="Google Shape;403;p45"/>
          <p:cNvSpPr/>
          <p:nvPr/>
        </p:nvSpPr>
        <p:spPr>
          <a:xfrm>
            <a:off x="244527" y="1131590"/>
            <a:ext cx="539646" cy="134912"/>
          </a:xfrm>
          <a:custGeom>
            <a:rect b="b" l="l" r="r" t="t"/>
            <a:pathLst>
              <a:path extrusionOk="0" h="269823" w="1079292">
                <a:moveTo>
                  <a:pt x="134912" y="0"/>
                </a:moveTo>
                <a:cubicBezTo>
                  <a:pt x="60373" y="0"/>
                  <a:pt x="0" y="60373"/>
                  <a:pt x="0" y="134912"/>
                </a:cubicBezTo>
                <a:cubicBezTo>
                  <a:pt x="0" y="209450"/>
                  <a:pt x="60373" y="269823"/>
                  <a:pt x="134912" y="269823"/>
                </a:cubicBezTo>
                <a:cubicBezTo>
                  <a:pt x="209450" y="269823"/>
                  <a:pt x="269823" y="209450"/>
                  <a:pt x="269823" y="134912"/>
                </a:cubicBezTo>
                <a:cubicBezTo>
                  <a:pt x="269823" y="60373"/>
                  <a:pt x="209450" y="0"/>
                  <a:pt x="134912" y="0"/>
                </a:cubicBezTo>
                <a:close/>
                <a:moveTo>
                  <a:pt x="944381" y="0"/>
                </a:moveTo>
                <a:cubicBezTo>
                  <a:pt x="869842" y="0"/>
                  <a:pt x="809469" y="60373"/>
                  <a:pt x="809469" y="134912"/>
                </a:cubicBezTo>
                <a:cubicBezTo>
                  <a:pt x="809469" y="209450"/>
                  <a:pt x="869842" y="269823"/>
                  <a:pt x="944381" y="269823"/>
                </a:cubicBezTo>
                <a:cubicBezTo>
                  <a:pt x="1018919" y="269823"/>
                  <a:pt x="1079292" y="209450"/>
                  <a:pt x="1079292" y="134912"/>
                </a:cubicBezTo>
                <a:cubicBezTo>
                  <a:pt x="1079292" y="60373"/>
                  <a:pt x="1018919" y="0"/>
                  <a:pt x="944381" y="0"/>
                </a:cubicBezTo>
                <a:close/>
                <a:moveTo>
                  <a:pt x="539646" y="0"/>
                </a:moveTo>
                <a:cubicBezTo>
                  <a:pt x="465107" y="0"/>
                  <a:pt x="404735" y="60373"/>
                  <a:pt x="404735" y="134912"/>
                </a:cubicBezTo>
                <a:cubicBezTo>
                  <a:pt x="404735" y="209450"/>
                  <a:pt x="465107" y="269823"/>
                  <a:pt x="539646" y="269823"/>
                </a:cubicBezTo>
                <a:cubicBezTo>
                  <a:pt x="614185" y="269823"/>
                  <a:pt x="674558" y="209450"/>
                  <a:pt x="674558" y="134912"/>
                </a:cubicBezTo>
                <a:cubicBezTo>
                  <a:pt x="674558" y="60373"/>
                  <a:pt x="614185" y="0"/>
                  <a:pt x="539646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t/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4" name="Google Shape;404;p45"/>
          <p:cNvSpPr/>
          <p:nvPr/>
        </p:nvSpPr>
        <p:spPr>
          <a:xfrm rot="5400000">
            <a:off x="1412630" y="3399051"/>
            <a:ext cx="1219200" cy="1219197"/>
          </a:xfrm>
          <a:custGeom>
            <a:rect b="b" l="l" r="r" t="t"/>
            <a:pathLst>
              <a:path extrusionOk="0" h="2438393" w="2438400">
                <a:moveTo>
                  <a:pt x="2438400" y="1085807"/>
                </a:moveTo>
                <a:lnTo>
                  <a:pt x="2438400" y="1085807"/>
                </a:lnTo>
                <a:lnTo>
                  <a:pt x="2438400" y="0"/>
                </a:lnTo>
                <a:lnTo>
                  <a:pt x="2438400" y="0"/>
                </a:lnTo>
                <a:cubicBezTo>
                  <a:pt x="1091702" y="0"/>
                  <a:pt x="0" y="1091696"/>
                  <a:pt x="0" y="2438394"/>
                </a:cubicBezTo>
                <a:lnTo>
                  <a:pt x="1085820" y="2438394"/>
                </a:lnTo>
                <a:cubicBezTo>
                  <a:pt x="1085820" y="1691384"/>
                  <a:pt x="1691396" y="1085807"/>
                  <a:pt x="2438400" y="1085807"/>
                </a:cubicBezTo>
                <a:close/>
              </a:path>
            </a:pathLst>
          </a:custGeom>
          <a:gradFill>
            <a:gsLst>
              <a:gs pos="0">
                <a:srgbClr val="365080"/>
              </a:gs>
              <a:gs pos="100000">
                <a:srgbClr val="B0BAD6"/>
              </a:gs>
            </a:gsLst>
            <a:lin ang="16200000" scaled="0"/>
          </a:gradFill>
          <a:ln>
            <a:noFill/>
          </a:ln>
          <a:effectLst>
            <a:outerShdw blurRad="40000" rotWithShape="0" dir="5400000" dist="23000">
              <a:srgbClr val="000000">
                <a:alpha val="34901"/>
              </a:srgbClr>
            </a:outerShdw>
          </a:effectLst>
        </p:spPr>
        <p:txBody>
          <a:bodyPr anchorCtr="0" anchor="ctr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t/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5" name="Google Shape;405;p45"/>
          <p:cNvSpPr/>
          <p:nvPr/>
        </p:nvSpPr>
        <p:spPr>
          <a:xfrm>
            <a:off x="7446365" y="514350"/>
            <a:ext cx="1400232" cy="700708"/>
          </a:xfrm>
          <a:custGeom>
            <a:rect b="b" l="l" r="r" t="t"/>
            <a:pathLst>
              <a:path extrusionOk="0" h="1401415" w="2800464">
                <a:moveTo>
                  <a:pt x="2800465" y="0"/>
                </a:moveTo>
                <a:cubicBezTo>
                  <a:pt x="2800465" y="774093"/>
                  <a:pt x="2173142" y="1401416"/>
                  <a:pt x="1399049" y="1401416"/>
                </a:cubicBezTo>
                <a:cubicBezTo>
                  <a:pt x="624956" y="1401416"/>
                  <a:pt x="0" y="774093"/>
                  <a:pt x="0" y="0"/>
                </a:cubicBezTo>
                <a:lnTo>
                  <a:pt x="2800465" y="0"/>
                </a:lnTo>
                <a:close/>
              </a:path>
            </a:pathLst>
          </a:custGeom>
          <a:solidFill>
            <a:schemeClr val="accent1"/>
          </a:solidFill>
          <a:ln cap="flat" cmpd="sng" w="3810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  <a:effectLst>
            <a:outerShdw blurRad="40000" rotWithShape="0" dir="5400000" dist="20000">
              <a:srgbClr val="000000">
                <a:alpha val="37647"/>
              </a:srgbClr>
            </a:outerShdw>
          </a:effectLst>
        </p:spPr>
        <p:txBody>
          <a:bodyPr anchorCtr="0" anchor="ctr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900"/>
              <a:buFont typeface="Arial"/>
              <a:buNone/>
            </a:pPr>
            <a:r>
              <a:t/>
            </a:r>
            <a:endParaRPr b="0" i="0" sz="9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6" name="Google Shape;406;p45"/>
          <p:cNvSpPr txBox="1"/>
          <p:nvPr>
            <p:ph idx="12" type="sldNum"/>
          </p:nvPr>
        </p:nvSpPr>
        <p:spPr>
          <a:xfrm>
            <a:off x="8376075" y="4749850"/>
            <a:ext cx="548700" cy="18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0" lIns="0" spcFirstLastPara="1" rIns="0" wrap="square" tIns="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</a:pPr>
            <a:fld id="{00000000-1234-1234-1234-123412341234}" type="slidenum">
              <a:rPr lang="uz-Cyrl-UZ"/>
              <a:t>‹#›</a:t>
            </a:fld>
            <a:endParaRPr/>
          </a:p>
        </p:txBody>
      </p:sp>
      <p:sp>
        <p:nvSpPr>
          <p:cNvPr id="407" name="Google Shape;407;p45"/>
          <p:cNvSpPr txBox="1"/>
          <p:nvPr/>
        </p:nvSpPr>
        <p:spPr>
          <a:xfrm>
            <a:off x="2760405" y="1265176"/>
            <a:ext cx="3815468" cy="93301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55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6800" u="none" cap="none" strike="noStrike">
                <a:solidFill>
                  <a:srgbClr val="131924"/>
                </a:solidFill>
                <a:latin typeface="Montserrat"/>
                <a:ea typeface="Montserrat"/>
                <a:cs typeface="Montserrat"/>
                <a:sym typeface="Montserrat"/>
              </a:rPr>
              <a:t>Раҳмат!</a:t>
            </a:r>
            <a:endParaRPr/>
          </a:p>
        </p:txBody>
      </p:sp>
      <p:sp>
        <p:nvSpPr>
          <p:cNvPr id="408" name="Google Shape;408;p45"/>
          <p:cNvSpPr txBox="1"/>
          <p:nvPr/>
        </p:nvSpPr>
        <p:spPr>
          <a:xfrm>
            <a:off x="3030048" y="2831940"/>
            <a:ext cx="3298467" cy="138755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9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75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9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75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9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z-Cyrl-UZ" sz="175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Telegram: @BakhromKholbaev</a:t>
            </a:r>
            <a:endParaRPr b="0" i="0" sz="175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9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750" u="none" cap="none" strike="noStrike">
              <a:solidFill>
                <a:srgbClr val="000000"/>
              </a:solidFill>
              <a:latin typeface="Raleway"/>
              <a:ea typeface="Raleway"/>
              <a:cs typeface="Raleway"/>
              <a:sym typeface="Raleway"/>
            </a:endParaRPr>
          </a:p>
          <a:p>
            <a:pPr indent="0" lvl="0" marL="0" marR="0" rtl="0" algn="ctr">
              <a:lnSpc>
                <a:spcPct val="9142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z-Cyrl-UZ" sz="175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bakhrom2001@gmail.com</a:t>
            </a:r>
            <a:endParaRPr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z-Cyrl-UZ" sz="1750" u="none" cap="none" strike="noStrike">
                <a:solidFill>
                  <a:srgbClr val="000000"/>
                </a:solidFill>
                <a:latin typeface="Raleway"/>
                <a:ea typeface="Raleway"/>
                <a:cs typeface="Raleway"/>
                <a:sym typeface="Raleway"/>
              </a:rPr>
              <a:t>bkholbaev@missouristate.edu</a:t>
            </a:r>
            <a:endParaRPr/>
          </a:p>
        </p:txBody>
      </p:sp>
      <p:sp>
        <p:nvSpPr>
          <p:cNvPr id="409" name="Google Shape;409;p45"/>
          <p:cNvSpPr txBox="1"/>
          <p:nvPr/>
        </p:nvSpPr>
        <p:spPr>
          <a:xfrm>
            <a:off x="3568981" y="2087983"/>
            <a:ext cx="2242922" cy="515526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z-Cyrl-UZ" sz="2750" u="none" cap="none" strike="noStrike">
                <a:solidFill>
                  <a:srgbClr val="000000"/>
                </a:solidFill>
                <a:latin typeface="Montserrat"/>
                <a:ea typeface="Montserrat"/>
                <a:cs typeface="Montserrat"/>
                <a:sym typeface="Montserrat"/>
              </a:rPr>
              <a:t>Саволлар?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alerio template">
  <a:themeElements>
    <a:clrScheme name="Custom 347">
      <a:dk1>
        <a:srgbClr val="263248"/>
      </a:dk1>
      <a:lt1>
        <a:srgbClr val="FFFFFF"/>
      </a:lt1>
      <a:dk2>
        <a:srgbClr val="434343"/>
      </a:dk2>
      <a:lt2>
        <a:srgbClr val="E0E4E9"/>
      </a:lt2>
      <a:accent1>
        <a:srgbClr val="3F5378"/>
      </a:accent1>
      <a:accent2>
        <a:srgbClr val="263248"/>
      </a:accent2>
      <a:accent3>
        <a:srgbClr val="92A8C8"/>
      </a:accent3>
      <a:accent4>
        <a:srgbClr val="C7D3E6"/>
      </a:accent4>
      <a:accent5>
        <a:srgbClr val="FF9800"/>
      </a:accent5>
      <a:accent6>
        <a:srgbClr val="D26F00"/>
      </a:accent6>
      <a:hlink>
        <a:srgbClr val="3F5378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UzReport</dc:creator>
</cp:coreProperties>
</file>