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Lst>
  <p:sldSz cy="5143500" cx="9144000"/>
  <p:notesSz cx="6858000" cy="9144000"/>
  <p:embeddedFontLst>
    <p:embeddedFont>
      <p:font typeface="Raleway"/>
      <p:regular r:id="rId60"/>
      <p:bold r:id="rId61"/>
      <p:italic r:id="rId62"/>
      <p:boldItalic r:id="rId63"/>
    </p:embeddedFont>
    <p:embeddedFont>
      <p:font typeface="Montserrat"/>
      <p:regular r:id="rId64"/>
      <p:bold r:id="rId65"/>
      <p:italic r:id="rId66"/>
      <p:boldItalic r:id="rId67"/>
    </p:embeddedFont>
    <p:embeddedFont>
      <p:font typeface="Arvo"/>
      <p:regular r:id="rId68"/>
      <p:bold r:id="rId69"/>
      <p:italic r:id="rId70"/>
      <p:boldItalic r:id="rId71"/>
    </p:embeddedFont>
    <p:embeddedFont>
      <p:font typeface="Roboto Condensed"/>
      <p:regular r:id="rId72"/>
      <p:bold r:id="rId73"/>
      <p:italic r:id="rId74"/>
      <p:boldItalic r:id="rId75"/>
    </p:embeddedFont>
    <p:embeddedFont>
      <p:font typeface="Roboto Condensed Light"/>
      <p:regular r:id="rId76"/>
      <p:bold r:id="rId77"/>
      <p:italic r:id="rId78"/>
      <p:boldItalic r:id="rId7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80" roundtripDataSignature="AMtx7mjDSfpbG1MNyzKAXASVi/hFYItz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customschemas.google.com/relationships/presentationmetadata" Target="meta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RobotoCondensed-bold.fntdata"/><Relationship Id="rId72" Type="http://schemas.openxmlformats.org/officeDocument/2006/relationships/font" Target="fonts/RobotoCondensed-regular.fntdata"/><Relationship Id="rId31" Type="http://schemas.openxmlformats.org/officeDocument/2006/relationships/slide" Target="slides/slide26.xml"/><Relationship Id="rId75" Type="http://schemas.openxmlformats.org/officeDocument/2006/relationships/font" Target="fonts/RobotoCondensed-boldItalic.fntdata"/><Relationship Id="rId30" Type="http://schemas.openxmlformats.org/officeDocument/2006/relationships/slide" Target="slides/slide25.xml"/><Relationship Id="rId74" Type="http://schemas.openxmlformats.org/officeDocument/2006/relationships/font" Target="fonts/RobotoCondensed-italic.fntdata"/><Relationship Id="rId33" Type="http://schemas.openxmlformats.org/officeDocument/2006/relationships/slide" Target="slides/slide28.xml"/><Relationship Id="rId77" Type="http://schemas.openxmlformats.org/officeDocument/2006/relationships/font" Target="fonts/RobotoCondensedLight-bold.fntdata"/><Relationship Id="rId32" Type="http://schemas.openxmlformats.org/officeDocument/2006/relationships/slide" Target="slides/slide27.xml"/><Relationship Id="rId76" Type="http://schemas.openxmlformats.org/officeDocument/2006/relationships/font" Target="fonts/RobotoCondensedLight-regular.fntdata"/><Relationship Id="rId35" Type="http://schemas.openxmlformats.org/officeDocument/2006/relationships/slide" Target="slides/slide30.xml"/><Relationship Id="rId79" Type="http://schemas.openxmlformats.org/officeDocument/2006/relationships/font" Target="fonts/RobotoCondensedLight-boldItalic.fntdata"/><Relationship Id="rId34" Type="http://schemas.openxmlformats.org/officeDocument/2006/relationships/slide" Target="slides/slide29.xml"/><Relationship Id="rId78" Type="http://schemas.openxmlformats.org/officeDocument/2006/relationships/font" Target="fonts/RobotoCondensedLight-italic.fntdata"/><Relationship Id="rId71" Type="http://schemas.openxmlformats.org/officeDocument/2006/relationships/font" Target="fonts/Arvo-boldItalic.fntdata"/><Relationship Id="rId70" Type="http://schemas.openxmlformats.org/officeDocument/2006/relationships/font" Target="fonts/Arvo-italic.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Raleway-italic.fntdata"/><Relationship Id="rId61" Type="http://schemas.openxmlformats.org/officeDocument/2006/relationships/font" Target="fonts/Raleway-bold.fntdata"/><Relationship Id="rId20" Type="http://schemas.openxmlformats.org/officeDocument/2006/relationships/slide" Target="slides/slide15.xml"/><Relationship Id="rId64" Type="http://schemas.openxmlformats.org/officeDocument/2006/relationships/font" Target="fonts/Montserrat-regular.fntdata"/><Relationship Id="rId63" Type="http://schemas.openxmlformats.org/officeDocument/2006/relationships/font" Target="fonts/Raleway-boldItalic.fntdata"/><Relationship Id="rId22" Type="http://schemas.openxmlformats.org/officeDocument/2006/relationships/slide" Target="slides/slide17.xml"/><Relationship Id="rId66" Type="http://schemas.openxmlformats.org/officeDocument/2006/relationships/font" Target="fonts/Montserrat-italic.fntdata"/><Relationship Id="rId21" Type="http://schemas.openxmlformats.org/officeDocument/2006/relationships/slide" Target="slides/slide16.xml"/><Relationship Id="rId65" Type="http://schemas.openxmlformats.org/officeDocument/2006/relationships/font" Target="fonts/Montserrat-bold.fntdata"/><Relationship Id="rId24" Type="http://schemas.openxmlformats.org/officeDocument/2006/relationships/slide" Target="slides/slide19.xml"/><Relationship Id="rId68" Type="http://schemas.openxmlformats.org/officeDocument/2006/relationships/font" Target="fonts/Arvo-regular.fntdata"/><Relationship Id="rId23" Type="http://schemas.openxmlformats.org/officeDocument/2006/relationships/slide" Target="slides/slide18.xml"/><Relationship Id="rId67" Type="http://schemas.openxmlformats.org/officeDocument/2006/relationships/font" Target="fonts/Montserrat-boldItalic.fntdata"/><Relationship Id="rId60" Type="http://schemas.openxmlformats.org/officeDocument/2006/relationships/font" Target="fonts/Raleway-regular.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Arvo-bold.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 name="Shape 41"/>
        <p:cNvGrpSpPr/>
        <p:nvPr/>
      </p:nvGrpSpPr>
      <p:grpSpPr>
        <a:xfrm>
          <a:off x="0" y="0"/>
          <a:ext cx="0" cy="0"/>
          <a:chOff x="0" y="0"/>
          <a:chExt cx="0" cy="0"/>
        </a:xfrm>
      </p:grpSpPr>
      <p:sp>
        <p:nvSpPr>
          <p:cNvPr id="42" name="Google Shape;4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 name="Google Shape;4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 name="Google Shape;5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 name="Google Shape;7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 name="Google Shape;8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8" name="Google Shape;9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7" name="Google Shape;10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5" name="Google Shape;11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9" name="Google Shape;12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3" name="Google Shape;14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9" name="Google Shape;159;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6" name="Google Shape;16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3" name="Google Shape;17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0" name="Google Shape;180;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7" name="Google Shape;217;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6" name="Google Shape;246;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4" name="Google Shape;254;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1" name="Google Shape;261;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9" name="Google Shape;289;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0" name="Google Shape;310;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5" name="Google Shape;325;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2" name="Google Shape;332;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9" name="Google Shape;339;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6" name="Google Shape;346;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4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3" name="Google Shape;353;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0" name="Google Shape;360;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7" name="Google Shape;367;p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4" name="Google Shape;374;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4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8" name="Google Shape;388;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6" name="Google Shape;396;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5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3" name="Google Shape;403;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0" name="Google Shape;410;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7" name="Google Shape;417;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5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6" name="Google Shape;426;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33" name="Google Shape;433;p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56"/>
          <p:cNvSpPr/>
          <p:nvPr/>
        </p:nvSpPr>
        <p:spPr>
          <a:xfrm>
            <a:off x="7544483" y="657775"/>
            <a:ext cx="1299300" cy="432900"/>
          </a:xfrm>
          <a:prstGeom prst="triangle">
            <a:avLst>
              <a:gd fmla="val 32425" name="adj"/>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grpSp>
        <p:nvGrpSpPr>
          <p:cNvPr id="11" name="Google Shape;11;p56"/>
          <p:cNvGrpSpPr/>
          <p:nvPr/>
        </p:nvGrpSpPr>
        <p:grpSpPr>
          <a:xfrm>
            <a:off x="0" y="-7088"/>
            <a:ext cx="8661398" cy="5150588"/>
            <a:chOff x="0" y="-7088"/>
            <a:chExt cx="8661398" cy="5150588"/>
          </a:xfrm>
        </p:grpSpPr>
        <p:sp>
          <p:nvSpPr>
            <p:cNvPr id="12" name="Google Shape;12;p56"/>
            <p:cNvSpPr/>
            <p:nvPr/>
          </p:nvSpPr>
          <p:spPr>
            <a:xfrm>
              <a:off x="0" y="0"/>
              <a:ext cx="3525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56"/>
            <p:cNvSpPr/>
            <p:nvPr/>
          </p:nvSpPr>
          <p:spPr>
            <a:xfrm flipH="1" rot="10800000">
              <a:off x="3517898" y="-7088"/>
              <a:ext cx="5143500" cy="5143500"/>
            </a:xfrm>
            <a:prstGeom prst="rtTriangle">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grpSp>
      <p:grpSp>
        <p:nvGrpSpPr>
          <p:cNvPr id="14" name="Google Shape;14;p56"/>
          <p:cNvGrpSpPr/>
          <p:nvPr/>
        </p:nvGrpSpPr>
        <p:grpSpPr>
          <a:xfrm flipH="1" rot="10800000">
            <a:off x="1" y="1090763"/>
            <a:ext cx="8847502" cy="2961975"/>
            <a:chOff x="-8178042" y="-4493254"/>
            <a:chExt cx="19483597" cy="6522736"/>
          </a:xfrm>
        </p:grpSpPr>
        <p:sp>
          <p:nvSpPr>
            <p:cNvPr id="15" name="Google Shape;15;p56"/>
            <p:cNvSpPr/>
            <p:nvPr/>
          </p:nvSpPr>
          <p:spPr>
            <a:xfrm>
              <a:off x="-8178042" y="-4493118"/>
              <a:ext cx="12968400" cy="65226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sp>
          <p:nvSpPr>
            <p:cNvPr id="16" name="Google Shape;16;p56"/>
            <p:cNvSpPr/>
            <p:nvPr/>
          </p:nvSpPr>
          <p:spPr>
            <a:xfrm>
              <a:off x="4782955" y="-4493254"/>
              <a:ext cx="6522600" cy="65226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grpSp>
      <p:grpSp>
        <p:nvGrpSpPr>
          <p:cNvPr id="17" name="Google Shape;17;p56"/>
          <p:cNvGrpSpPr/>
          <p:nvPr/>
        </p:nvGrpSpPr>
        <p:grpSpPr>
          <a:xfrm>
            <a:off x="3677236" y="4278349"/>
            <a:ext cx="5480828" cy="432996"/>
            <a:chOff x="5582265" y="4646738"/>
            <a:chExt cx="5480828" cy="432996"/>
          </a:xfrm>
        </p:grpSpPr>
        <p:sp>
          <p:nvSpPr>
            <p:cNvPr id="18" name="Google Shape;18;p56"/>
            <p:cNvSpPr/>
            <p:nvPr/>
          </p:nvSpPr>
          <p:spPr>
            <a:xfrm rot="10800000">
              <a:off x="5582265" y="4948334"/>
              <a:ext cx="394200" cy="131400"/>
            </a:xfrm>
            <a:prstGeom prst="triangle">
              <a:avLst>
                <a:gd fmla="val 32425"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 name="Google Shape;19;p56"/>
            <p:cNvGrpSpPr/>
            <p:nvPr/>
          </p:nvGrpSpPr>
          <p:grpSpPr>
            <a:xfrm flipH="1">
              <a:off x="5585232" y="4646738"/>
              <a:ext cx="5477861" cy="304551"/>
              <a:chOff x="-24158748" y="330075"/>
              <a:chExt cx="30568423" cy="1699506"/>
            </a:xfrm>
          </p:grpSpPr>
          <p:sp>
            <p:nvSpPr>
              <p:cNvPr id="20" name="Google Shape;20;p56"/>
              <p:cNvSpPr/>
              <p:nvPr/>
            </p:nvSpPr>
            <p:spPr>
              <a:xfrm>
                <a:off x="-24158748" y="330081"/>
                <a:ext cx="28908000" cy="1699500"/>
              </a:xfrm>
              <a:prstGeom prst="rect">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56"/>
              <p:cNvSpPr/>
              <p:nvPr/>
            </p:nvSpPr>
            <p:spPr>
              <a:xfrm>
                <a:off x="4710175" y="330075"/>
                <a:ext cx="1699500" cy="16995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22" name="Google Shape;22;p56"/>
          <p:cNvSpPr txBox="1"/>
          <p:nvPr>
            <p:ph type="ctrTitle"/>
          </p:nvPr>
        </p:nvSpPr>
        <p:spPr>
          <a:xfrm>
            <a:off x="685800" y="1090750"/>
            <a:ext cx="5367900" cy="29619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grpSp>
        <p:nvGrpSpPr>
          <p:cNvPr id="24" name="Google Shape;24;p57"/>
          <p:cNvGrpSpPr/>
          <p:nvPr/>
        </p:nvGrpSpPr>
        <p:grpSpPr>
          <a:xfrm rot="10800000">
            <a:off x="-8" y="-2"/>
            <a:ext cx="2202830" cy="670795"/>
            <a:chOff x="5575242" y="4472723"/>
            <a:chExt cx="2202830" cy="670795"/>
          </a:xfrm>
        </p:grpSpPr>
        <p:sp>
          <p:nvSpPr>
            <p:cNvPr id="25" name="Google Shape;25;p57"/>
            <p:cNvSpPr/>
            <p:nvPr/>
          </p:nvSpPr>
          <p:spPr>
            <a:xfrm rot="10800000">
              <a:off x="5575242" y="4948334"/>
              <a:ext cx="394200" cy="131400"/>
            </a:xfrm>
            <a:prstGeom prst="triangle">
              <a:avLst>
                <a:gd fmla="val 32425" name="adj"/>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6" name="Google Shape;26;p57"/>
            <p:cNvGrpSpPr/>
            <p:nvPr/>
          </p:nvGrpSpPr>
          <p:grpSpPr>
            <a:xfrm flipH="1">
              <a:off x="5734850" y="4472723"/>
              <a:ext cx="2040837" cy="670795"/>
              <a:chOff x="1297954" y="330075"/>
              <a:chExt cx="5169293" cy="1699506"/>
            </a:xfrm>
          </p:grpSpPr>
          <p:sp>
            <p:nvSpPr>
              <p:cNvPr id="27" name="Google Shape;27;p57"/>
              <p:cNvSpPr/>
              <p:nvPr/>
            </p:nvSpPr>
            <p:spPr>
              <a:xfrm>
                <a:off x="1297954" y="330081"/>
                <a:ext cx="3476700" cy="1699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57"/>
              <p:cNvSpPr/>
              <p:nvPr/>
            </p:nvSpPr>
            <p:spPr>
              <a:xfrm>
                <a:off x="4767747" y="330075"/>
                <a:ext cx="1699500" cy="1699500"/>
              </a:xfrm>
              <a:prstGeom prst="rtTriangle">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9" name="Google Shape;29;p57"/>
            <p:cNvGrpSpPr/>
            <p:nvPr/>
          </p:nvGrpSpPr>
          <p:grpSpPr>
            <a:xfrm flipH="1">
              <a:off x="5578209" y="4646738"/>
              <a:ext cx="2199863" cy="304563"/>
              <a:chOff x="-5827153" y="330075"/>
              <a:chExt cx="12276019" cy="1699569"/>
            </a:xfrm>
          </p:grpSpPr>
          <p:sp>
            <p:nvSpPr>
              <p:cNvPr id="30" name="Google Shape;30;p57"/>
              <p:cNvSpPr/>
              <p:nvPr/>
            </p:nvSpPr>
            <p:spPr>
              <a:xfrm>
                <a:off x="-5827153" y="330144"/>
                <a:ext cx="10612200" cy="16995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57"/>
              <p:cNvSpPr/>
              <p:nvPr/>
            </p:nvSpPr>
            <p:spPr>
              <a:xfrm>
                <a:off x="4749366" y="330075"/>
                <a:ext cx="1699500" cy="16995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32" name="Google Shape;32;p57"/>
          <p:cNvGrpSpPr/>
          <p:nvPr/>
        </p:nvGrpSpPr>
        <p:grpSpPr>
          <a:xfrm>
            <a:off x="6946842" y="4472723"/>
            <a:ext cx="2202830" cy="670795"/>
            <a:chOff x="5575242" y="4472723"/>
            <a:chExt cx="2202830" cy="670795"/>
          </a:xfrm>
        </p:grpSpPr>
        <p:sp>
          <p:nvSpPr>
            <p:cNvPr id="33" name="Google Shape;33;p57"/>
            <p:cNvSpPr/>
            <p:nvPr/>
          </p:nvSpPr>
          <p:spPr>
            <a:xfrm rot="10800000">
              <a:off x="5575242" y="4948334"/>
              <a:ext cx="394200" cy="131400"/>
            </a:xfrm>
            <a:prstGeom prst="triangle">
              <a:avLst>
                <a:gd fmla="val 32425"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4" name="Google Shape;34;p57"/>
            <p:cNvGrpSpPr/>
            <p:nvPr/>
          </p:nvGrpSpPr>
          <p:grpSpPr>
            <a:xfrm flipH="1">
              <a:off x="5734850" y="4472723"/>
              <a:ext cx="2040837" cy="670795"/>
              <a:chOff x="1297954" y="330075"/>
              <a:chExt cx="5169293" cy="1699506"/>
            </a:xfrm>
          </p:grpSpPr>
          <p:sp>
            <p:nvSpPr>
              <p:cNvPr id="35" name="Google Shape;35;p57"/>
              <p:cNvSpPr/>
              <p:nvPr/>
            </p:nvSpPr>
            <p:spPr>
              <a:xfrm>
                <a:off x="1297954" y="330081"/>
                <a:ext cx="3476700" cy="1699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57"/>
              <p:cNvSpPr/>
              <p:nvPr/>
            </p:nvSpPr>
            <p:spPr>
              <a:xfrm>
                <a:off x="4767747" y="330075"/>
                <a:ext cx="1699500" cy="1699500"/>
              </a:xfrm>
              <a:prstGeom prst="rtTriangle">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7" name="Google Shape;37;p57"/>
            <p:cNvGrpSpPr/>
            <p:nvPr/>
          </p:nvGrpSpPr>
          <p:grpSpPr>
            <a:xfrm flipH="1">
              <a:off x="5578209" y="4646738"/>
              <a:ext cx="2199863" cy="304563"/>
              <a:chOff x="-5827153" y="330075"/>
              <a:chExt cx="12276019" cy="1699569"/>
            </a:xfrm>
          </p:grpSpPr>
          <p:sp>
            <p:nvSpPr>
              <p:cNvPr id="38" name="Google Shape;38;p57"/>
              <p:cNvSpPr/>
              <p:nvPr/>
            </p:nvSpPr>
            <p:spPr>
              <a:xfrm>
                <a:off x="-5827153" y="330144"/>
                <a:ext cx="10612200" cy="1699500"/>
              </a:xfrm>
              <a:prstGeom prst="rect">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57"/>
              <p:cNvSpPr/>
              <p:nvPr/>
            </p:nvSpPr>
            <p:spPr>
              <a:xfrm>
                <a:off x="4749366" y="330075"/>
                <a:ext cx="1699500" cy="16995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40" name="Google Shape;40;p5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5" name="Shape 5"/>
        <p:cNvGrpSpPr/>
        <p:nvPr/>
      </p:nvGrpSpPr>
      <p:grpSpPr>
        <a:xfrm>
          <a:off x="0" y="0"/>
          <a:ext cx="0" cy="0"/>
          <a:chOff x="0" y="0"/>
          <a:chExt cx="0" cy="0"/>
        </a:xfrm>
      </p:grpSpPr>
      <p:sp>
        <p:nvSpPr>
          <p:cNvPr id="6" name="Google Shape;6;p55"/>
          <p:cNvSpPr txBox="1"/>
          <p:nvPr>
            <p:ph type="title"/>
          </p:nvPr>
        </p:nvSpPr>
        <p:spPr>
          <a:xfrm>
            <a:off x="814275" y="392575"/>
            <a:ext cx="5258400" cy="7662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1pPr>
            <a:lvl2pPr lvl="1"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2pPr>
            <a:lvl3pPr lvl="2"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3pPr>
            <a:lvl4pPr lvl="3"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4pPr>
            <a:lvl5pPr lvl="4"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5pPr>
            <a:lvl6pPr lvl="5"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6pPr>
            <a:lvl7pPr lvl="6"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7pPr>
            <a:lvl8pPr lvl="7"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8pPr>
            <a:lvl9pPr lvl="8"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9pPr>
          </a:lstStyle>
          <a:p/>
        </p:txBody>
      </p:sp>
      <p:sp>
        <p:nvSpPr>
          <p:cNvPr id="7" name="Google Shape;7;p55"/>
          <p:cNvSpPr txBox="1"/>
          <p:nvPr>
            <p:ph idx="1" type="body"/>
          </p:nvPr>
        </p:nvSpPr>
        <p:spPr>
          <a:xfrm>
            <a:off x="814275" y="1327350"/>
            <a:ext cx="6132600" cy="3145500"/>
          </a:xfrm>
          <a:prstGeom prst="rect">
            <a:avLst/>
          </a:prstGeom>
          <a:noFill/>
          <a:ln>
            <a:noFill/>
          </a:ln>
        </p:spPr>
        <p:txBody>
          <a:bodyPr anchorCtr="0" anchor="ctr" bIns="91425" lIns="91425" spcFirstLastPara="1" rIns="91425" wrap="square" tIns="91425">
            <a:noAutofit/>
          </a:bodyPr>
          <a:lstStyle>
            <a:lvl1pPr indent="-381000" lvl="0" marL="457200" marR="0" rtl="0" algn="l">
              <a:lnSpc>
                <a:spcPct val="100000"/>
              </a:lnSpc>
              <a:spcBef>
                <a:spcPts val="6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1pPr>
            <a:lvl2pPr indent="-381000" lvl="1" marL="9144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2pPr>
            <a:lvl3pPr indent="-381000" lvl="2" marL="13716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3pPr>
            <a:lvl4pPr indent="-381000" lvl="3" marL="18288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4pPr>
            <a:lvl5pPr indent="-381000" lvl="4" marL="22860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5pPr>
            <a:lvl6pPr indent="-381000" lvl="5" marL="27432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6pPr>
            <a:lvl7pPr indent="-381000" lvl="6" marL="32004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7pPr>
            <a:lvl8pPr indent="-381000" lvl="7" marL="36576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8pPr>
            <a:lvl9pPr indent="-381000" lvl="8" marL="4114800" marR="0" rtl="0" algn="l">
              <a:lnSpc>
                <a:spcPct val="100000"/>
              </a:lnSpc>
              <a:spcBef>
                <a:spcPts val="1000"/>
              </a:spcBef>
              <a:spcAft>
                <a:spcPts val="100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9pPr>
          </a:lstStyle>
          <a:p/>
        </p:txBody>
      </p:sp>
      <p:sp>
        <p:nvSpPr>
          <p:cNvPr id="8" name="Google Shape;8;p5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1pPr>
            <a:lvl2pPr indent="0" lvl="1"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2pPr>
            <a:lvl3pPr indent="0" lvl="2"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3pPr>
            <a:lvl4pPr indent="0" lvl="3"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4pPr>
            <a:lvl5pPr indent="0" lvl="4"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5pPr>
            <a:lvl6pPr indent="0" lvl="5"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6pPr>
            <a:lvl7pPr indent="0" lvl="6"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7pPr>
            <a:lvl8pPr indent="0" lvl="7"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8pPr>
            <a:lvl9pPr indent="0" lvl="8"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png"/><Relationship Id="rId4" Type="http://schemas.openxmlformats.org/officeDocument/2006/relationships/image" Target="../media/image7.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 name="Shape 44"/>
        <p:cNvGrpSpPr/>
        <p:nvPr/>
      </p:nvGrpSpPr>
      <p:grpSpPr>
        <a:xfrm>
          <a:off x="0" y="0"/>
          <a:ext cx="0" cy="0"/>
          <a:chOff x="0" y="0"/>
          <a:chExt cx="0" cy="0"/>
        </a:xfrm>
      </p:grpSpPr>
      <p:pic>
        <p:nvPicPr>
          <p:cNvPr id="45" name="Google Shape;45;p1"/>
          <p:cNvPicPr preferRelativeResize="0"/>
          <p:nvPr/>
        </p:nvPicPr>
        <p:blipFill rotWithShape="1">
          <a:blip r:embed="rId3">
            <a:alphaModFix/>
          </a:blip>
          <a:srcRect b="5886" l="5694" r="5881" t="5875"/>
          <a:stretch/>
        </p:blipFill>
        <p:spPr>
          <a:xfrm>
            <a:off x="7414766" y="2537785"/>
            <a:ext cx="1693738" cy="1690149"/>
          </a:xfrm>
          <a:prstGeom prst="rect">
            <a:avLst/>
          </a:prstGeom>
          <a:noFill/>
          <a:ln>
            <a:noFill/>
          </a:ln>
        </p:spPr>
      </p:pic>
      <p:sp>
        <p:nvSpPr>
          <p:cNvPr id="46" name="Google Shape;46;p1"/>
          <p:cNvSpPr txBox="1"/>
          <p:nvPr>
            <p:ph type="ctrTitle"/>
          </p:nvPr>
        </p:nvSpPr>
        <p:spPr>
          <a:xfrm>
            <a:off x="683568" y="1090750"/>
            <a:ext cx="6048672" cy="292116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uz-Cyrl-UZ" sz="4000"/>
              <a:t>Hiring Employees</a:t>
            </a:r>
            <a:br>
              <a:rPr lang="uz-Cyrl-UZ" sz="4000"/>
            </a:br>
            <a:br>
              <a:rPr lang="uz-Cyrl-UZ" sz="4000"/>
            </a:br>
            <a:r>
              <a:rPr lang="uz-Cyrl-UZ" sz="4000"/>
              <a:t>Мавзу: Ходимларни ёллаш</a:t>
            </a:r>
            <a:endParaRPr sz="2800"/>
          </a:p>
        </p:txBody>
      </p:sp>
      <p:sp>
        <p:nvSpPr>
          <p:cNvPr id="47" name="Google Shape;47;p1"/>
          <p:cNvSpPr txBox="1"/>
          <p:nvPr/>
        </p:nvSpPr>
        <p:spPr>
          <a:xfrm>
            <a:off x="4572000" y="4659982"/>
            <a:ext cx="4392488"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1800" u="none" cap="none" strike="noStrike">
                <a:solidFill>
                  <a:srgbClr val="002060"/>
                </a:solidFill>
                <a:latin typeface="Arial"/>
                <a:ea typeface="Arial"/>
                <a:cs typeface="Arial"/>
                <a:sym typeface="Arial"/>
              </a:rPr>
              <a:t>Bakhrom A. Kholbaev, PhD</a:t>
            </a:r>
            <a:endParaRPr b="1" i="0" sz="1800" u="none" cap="none" strike="noStrike">
              <a:solidFill>
                <a:srgbClr val="002060"/>
              </a:solidFill>
              <a:latin typeface="Arial"/>
              <a:ea typeface="Arial"/>
              <a:cs typeface="Arial"/>
              <a:sym typeface="Arial"/>
            </a:endParaRPr>
          </a:p>
        </p:txBody>
      </p:sp>
      <p:sp>
        <p:nvSpPr>
          <p:cNvPr id="48" name="Google Shape;48;p1"/>
          <p:cNvSpPr txBox="1"/>
          <p:nvPr/>
        </p:nvSpPr>
        <p:spPr>
          <a:xfrm>
            <a:off x="0" y="4373691"/>
            <a:ext cx="4067944"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1200" u="none" cap="none" strike="noStrike">
                <a:solidFill>
                  <a:srgbClr val="000000"/>
                </a:solidFill>
                <a:latin typeface="Arial"/>
                <a:ea typeface="Arial"/>
                <a:cs typeface="Arial"/>
                <a:sym typeface="Arial"/>
              </a:rPr>
              <a:t>Course: Entrepreneurship &amp; SBM</a:t>
            </a:r>
            <a:endParaRPr/>
          </a:p>
          <a:p>
            <a:pPr indent="0" lvl="0" marL="0" marR="0" rtl="0" algn="l">
              <a:lnSpc>
                <a:spcPct val="100000"/>
              </a:lnSpc>
              <a:spcBef>
                <a:spcPts val="0"/>
              </a:spcBef>
              <a:spcAft>
                <a:spcPts val="0"/>
              </a:spcAft>
              <a:buNone/>
            </a:pPr>
            <a:r>
              <a:rPr b="1" i="0" lang="uz-Cyrl-UZ" sz="1200" u="none" cap="none" strike="noStrike">
                <a:solidFill>
                  <a:srgbClr val="000000"/>
                </a:solidFill>
                <a:latin typeface="Arial"/>
                <a:ea typeface="Arial"/>
                <a:cs typeface="Arial"/>
                <a:sym typeface="Arial"/>
              </a:rPr>
              <a:t>Фан: Тадбиркорлик ва кичик бизнес бошқаруви</a:t>
            </a:r>
            <a:endParaRPr/>
          </a:p>
          <a:p>
            <a:pPr indent="0" lvl="0" marL="0" marR="0" rtl="0" algn="ctr">
              <a:lnSpc>
                <a:spcPct val="100000"/>
              </a:lnSpc>
              <a:spcBef>
                <a:spcPts val="0"/>
              </a:spcBef>
              <a:spcAft>
                <a:spcPts val="0"/>
              </a:spcAft>
              <a:buNone/>
            </a:pPr>
            <a:r>
              <a:t/>
            </a:r>
            <a:endParaRPr b="1" i="0" sz="1200" u="none" cap="none" strike="noStrike">
              <a:solidFill>
                <a:srgbClr val="000000"/>
              </a:solidFill>
              <a:latin typeface="Arial"/>
              <a:ea typeface="Arial"/>
              <a:cs typeface="Arial"/>
              <a:sym typeface="Arial"/>
            </a:endParaRPr>
          </a:p>
        </p:txBody>
      </p:sp>
      <p:sp>
        <p:nvSpPr>
          <p:cNvPr id="49" name="Google Shape;49;p1"/>
          <p:cNvSpPr txBox="1"/>
          <p:nvPr/>
        </p:nvSpPr>
        <p:spPr>
          <a:xfrm>
            <a:off x="8316416" y="309885"/>
            <a:ext cx="864096"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2400" u="none" cap="none" strike="noStrike">
                <a:solidFill>
                  <a:srgbClr val="000000"/>
                </a:solidFill>
                <a:latin typeface="Arial"/>
                <a:ea typeface="Arial"/>
                <a:cs typeface="Arial"/>
                <a:sym typeface="Arial"/>
              </a:rPr>
              <a:t>L-09</a:t>
            </a:r>
            <a:endParaRPr b="1" i="0" sz="2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55" name="Google Shape;55;p2"/>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Ёллаш керакми ёки йўқми?</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 янги тадбиркорнинг кўнглидаги савол. Ҳатто битта ходимни ишга олиш кўп нарсани ўзгартиради.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Тўсатдан сизга иш ҳақини ҳисоблаш тартиб-қоидалари, соатлар бўйича қоидалар ва таътил тўлови сиёсати керак бўлиб қолади.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кўплаб қонуний талаблар ва бошқарув вазифаларига дуч келасиз.</a:t>
            </a:r>
            <a:endParaRPr b="0" i="0" sz="2200" u="none" cap="none" strike="noStrike">
              <a:solidFill>
                <a:schemeClr val="dk1"/>
              </a:solidFill>
              <a:latin typeface="Arial"/>
              <a:ea typeface="Arial"/>
              <a:cs typeface="Arial"/>
              <a:sym typeface="Arial"/>
            </a:endParaRPr>
          </a:p>
        </p:txBody>
      </p:sp>
      <p:pic>
        <p:nvPicPr>
          <p:cNvPr id="56" name="Google Shape;56;p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0" st="0"/>
                                            </p:txEl>
                                          </p:spTgt>
                                        </p:tgtEl>
                                        <p:attrNameLst>
                                          <p:attrName>style.visibility</p:attrName>
                                        </p:attrNameLst>
                                      </p:cBhvr>
                                      <p:to>
                                        <p:strVal val="visible"/>
                                      </p:to>
                                    </p:set>
                                    <p:anim calcmode="lin" valueType="num">
                                      <p:cBhvr additive="base">
                                        <p:cTn dur="500"/>
                                        <p:tgtEl>
                                          <p:spTgt spid="5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1" st="1"/>
                                            </p:txEl>
                                          </p:spTgt>
                                        </p:tgtEl>
                                        <p:attrNameLst>
                                          <p:attrName>style.visibility</p:attrName>
                                        </p:attrNameLst>
                                      </p:cBhvr>
                                      <p:to>
                                        <p:strVal val="visible"/>
                                      </p:to>
                                    </p:set>
                                    <p:anim calcmode="lin" valueType="num">
                                      <p:cBhvr additive="base">
                                        <p:cTn dur="500"/>
                                        <p:tgtEl>
                                          <p:spTgt spid="5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2" st="2"/>
                                            </p:txEl>
                                          </p:spTgt>
                                        </p:tgtEl>
                                        <p:attrNameLst>
                                          <p:attrName>style.visibility</p:attrName>
                                        </p:attrNameLst>
                                      </p:cBhvr>
                                      <p:to>
                                        <p:strVal val="visible"/>
                                      </p:to>
                                    </p:set>
                                    <p:anim calcmode="lin" valueType="num">
                                      <p:cBhvr additive="base">
                                        <p:cTn dur="500"/>
                                        <p:tgtEl>
                                          <p:spTgt spid="5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3" st="3"/>
                                            </p:txEl>
                                          </p:spTgt>
                                        </p:tgtEl>
                                        <p:attrNameLst>
                                          <p:attrName>style.visibility</p:attrName>
                                        </p:attrNameLst>
                                      </p:cBhvr>
                                      <p:to>
                                        <p:strVal val="visible"/>
                                      </p:to>
                                    </p:set>
                                    <p:anim calcmode="lin" valueType="num">
                                      <p:cBhvr additive="base">
                                        <p:cTn dur="500"/>
                                        <p:tgtEl>
                                          <p:spTgt spid="55">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4" st="4"/>
                                            </p:txEl>
                                          </p:spTgt>
                                        </p:tgtEl>
                                        <p:attrNameLst>
                                          <p:attrName>style.visibility</p:attrName>
                                        </p:attrNameLst>
                                      </p:cBhvr>
                                      <p:to>
                                        <p:strVal val="visible"/>
                                      </p:to>
                                    </p:set>
                                    <p:anim calcmode="lin" valueType="num">
                                      <p:cBhvr additive="base">
                                        <p:cTn dur="500"/>
                                        <p:tgtEl>
                                          <p:spTgt spid="55">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62" name="Google Shape;62;p3"/>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Сизга ходимлар керакми ёки йўқлигини аниқлаш учун якуний мақсадларингизни батафсил кўриб чиқинг.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янги жамоа яратмоқчимисиз? Якаа ишлашни ёқтирасизми? Ўз шартларингиз бўйича ишлашни хоҳлайсизми?</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сизнинг мақсадларингиз оддий бўлса, унда янги ходимларни қўшиш сиз учун энг яхши ечим бўлмаслиги мумкин.</a:t>
            </a:r>
            <a:endParaRPr b="0" i="0" sz="2200" u="none" cap="none" strike="noStrike">
              <a:solidFill>
                <a:schemeClr val="dk1"/>
              </a:solidFill>
              <a:latin typeface="Arial"/>
              <a:ea typeface="Arial"/>
              <a:cs typeface="Arial"/>
              <a:sym typeface="Arial"/>
            </a:endParaRPr>
          </a:p>
        </p:txBody>
      </p:sp>
      <p:pic>
        <p:nvPicPr>
          <p:cNvPr id="63" name="Google Shape;63;p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2">
                                            <p:txEl>
                                              <p:pRg end="0" st="0"/>
                                            </p:txEl>
                                          </p:spTgt>
                                        </p:tgtEl>
                                        <p:attrNameLst>
                                          <p:attrName>style.visibility</p:attrName>
                                        </p:attrNameLst>
                                      </p:cBhvr>
                                      <p:to>
                                        <p:strVal val="visible"/>
                                      </p:to>
                                    </p:set>
                                    <p:anim calcmode="lin" valueType="num">
                                      <p:cBhvr additive="base">
                                        <p:cTn dur="500"/>
                                        <p:tgtEl>
                                          <p:spTgt spid="6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2">
                                            <p:txEl>
                                              <p:pRg end="1" st="1"/>
                                            </p:txEl>
                                          </p:spTgt>
                                        </p:tgtEl>
                                        <p:attrNameLst>
                                          <p:attrName>style.visibility</p:attrName>
                                        </p:attrNameLst>
                                      </p:cBhvr>
                                      <p:to>
                                        <p:strVal val="visible"/>
                                      </p:to>
                                    </p:set>
                                    <p:anim calcmode="lin" valueType="num">
                                      <p:cBhvr additive="base">
                                        <p:cTn dur="500"/>
                                        <p:tgtEl>
                                          <p:spTgt spid="6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2">
                                            <p:txEl>
                                              <p:pRg end="2" st="2"/>
                                            </p:txEl>
                                          </p:spTgt>
                                        </p:tgtEl>
                                        <p:attrNameLst>
                                          <p:attrName>style.visibility</p:attrName>
                                        </p:attrNameLst>
                                      </p:cBhvr>
                                      <p:to>
                                        <p:strVal val="visible"/>
                                      </p:to>
                                    </p:set>
                                    <p:anim calcmode="lin" valueType="num">
                                      <p:cBhvr additive="base">
                                        <p:cTn dur="500"/>
                                        <p:tgtEl>
                                          <p:spTgt spid="6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2">
                                            <p:txEl>
                                              <p:pRg end="3" st="3"/>
                                            </p:txEl>
                                          </p:spTgt>
                                        </p:tgtEl>
                                        <p:attrNameLst>
                                          <p:attrName>style.visibility</p:attrName>
                                        </p:attrNameLst>
                                      </p:cBhvr>
                                      <p:to>
                                        <p:strVal val="visible"/>
                                      </p:to>
                                    </p:set>
                                    <p:anim calcmode="lin" valueType="num">
                                      <p:cBhvr additive="base">
                                        <p:cTn dur="500"/>
                                        <p:tgtEl>
                                          <p:spTgt spid="6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2">
                                            <p:txEl>
                                              <p:pRg end="4" st="4"/>
                                            </p:txEl>
                                          </p:spTgt>
                                        </p:tgtEl>
                                        <p:attrNameLst>
                                          <p:attrName>style.visibility</p:attrName>
                                        </p:attrNameLst>
                                      </p:cBhvr>
                                      <p:to>
                                        <p:strVal val="visible"/>
                                      </p:to>
                                    </p:set>
                                    <p:anim calcmode="lin" valueType="num">
                                      <p:cBhvr additive="base">
                                        <p:cTn dur="500"/>
                                        <p:tgtEl>
                                          <p:spTgt spid="6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69" name="Google Shape;69;p4"/>
          <p:cNvSpPr/>
          <p:nvPr/>
        </p:nvSpPr>
        <p:spPr>
          <a:xfrm>
            <a:off x="611560" y="1254695"/>
            <a:ext cx="8064896" cy="2123658"/>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сизга ходимлар керак бўлса, ходимларга бўлган эҳтиёжингизни қондиришнинг кўплаб усуллари мавжуд.</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Ушбу мавзуда сизнинг бизнесингизни ходимлар билан таъминлаш масалалари батафсил кўриб чиқилади.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Уни қайта-қайта кўриб чиқинг ва ходим ёллаш сиз учун тўғри ёки нотўғри ечим эканлигини яхшироқ тушунасиз.</a:t>
            </a:r>
            <a:endParaRPr b="0" i="0" sz="2200" u="none" cap="none" strike="noStrike">
              <a:solidFill>
                <a:schemeClr val="dk1"/>
              </a:solidFill>
              <a:latin typeface="Arial"/>
              <a:ea typeface="Arial"/>
              <a:cs typeface="Arial"/>
              <a:sym typeface="Arial"/>
            </a:endParaRPr>
          </a:p>
        </p:txBody>
      </p:sp>
      <p:pic>
        <p:nvPicPr>
          <p:cNvPr id="70" name="Google Shape;70;p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descr="Empower Your Employees | Business Companion" id="71" name="Google Shape;71;p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72" name="Google Shape;72;p4"/>
          <p:cNvPicPr preferRelativeResize="0"/>
          <p:nvPr/>
        </p:nvPicPr>
        <p:blipFill rotWithShape="1">
          <a:blip r:embed="rId4">
            <a:alphaModFix/>
          </a:blip>
          <a:srcRect b="14388" l="22138" r="20893" t="29374"/>
          <a:stretch/>
        </p:blipFill>
        <p:spPr>
          <a:xfrm>
            <a:off x="1547664" y="3378353"/>
            <a:ext cx="5364432" cy="176514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9">
                                            <p:txEl>
                                              <p:pRg end="0" st="0"/>
                                            </p:txEl>
                                          </p:spTgt>
                                        </p:tgtEl>
                                        <p:attrNameLst>
                                          <p:attrName>style.visibility</p:attrName>
                                        </p:attrNameLst>
                                      </p:cBhvr>
                                      <p:to>
                                        <p:strVal val="visible"/>
                                      </p:to>
                                    </p:set>
                                    <p:anim calcmode="lin" valueType="num">
                                      <p:cBhvr additive="base">
                                        <p:cTn dur="500"/>
                                        <p:tgtEl>
                                          <p:spTgt spid="6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9">
                                            <p:txEl>
                                              <p:pRg end="1" st="1"/>
                                            </p:txEl>
                                          </p:spTgt>
                                        </p:tgtEl>
                                        <p:attrNameLst>
                                          <p:attrName>style.visibility</p:attrName>
                                        </p:attrNameLst>
                                      </p:cBhvr>
                                      <p:to>
                                        <p:strVal val="visible"/>
                                      </p:to>
                                    </p:set>
                                    <p:anim calcmode="lin" valueType="num">
                                      <p:cBhvr additive="base">
                                        <p:cTn dur="500"/>
                                        <p:tgtEl>
                                          <p:spTgt spid="6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9">
                                            <p:txEl>
                                              <p:pRg end="2" st="2"/>
                                            </p:txEl>
                                          </p:spTgt>
                                        </p:tgtEl>
                                        <p:attrNameLst>
                                          <p:attrName>style.visibility</p:attrName>
                                        </p:attrNameLst>
                                      </p:cBhvr>
                                      <p:to>
                                        <p:strVal val="visible"/>
                                      </p:to>
                                    </p:set>
                                    <p:anim calcmode="lin" valueType="num">
                                      <p:cBhvr additive="base">
                                        <p:cTn dur="500"/>
                                        <p:tgtEl>
                                          <p:spTgt spid="6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78" name="Google Shape;78;p5"/>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ёллаган ходимлар сизнинг бизнесингизни янада ривожлантириши ёки аксинча бузиши мумкин.</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Эшикдан кирган биринчи одамни ёллашга васвасага тушишингиз мумкин бўлса-да, бу ҳалокатли хато бўлиши мумкин.</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Ишга номзодларни қидиришни бошлашдан олдин, ходимларга бўлган эҳтиёжингизни аниқлашга вақт ажратинг.</a:t>
            </a:r>
            <a:endParaRPr b="0" i="0" sz="2200" u="none" cap="none" strike="noStrike">
              <a:solidFill>
                <a:schemeClr val="dk1"/>
              </a:solidFill>
              <a:latin typeface="Arial"/>
              <a:ea typeface="Arial"/>
              <a:cs typeface="Arial"/>
              <a:sym typeface="Arial"/>
            </a:endParaRPr>
          </a:p>
        </p:txBody>
      </p:sp>
      <p:pic>
        <p:nvPicPr>
          <p:cNvPr id="79" name="Google Shape;79;p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80" name="Google Shape;80;p5"/>
          <p:cNvSpPr txBox="1"/>
          <p:nvPr/>
        </p:nvSpPr>
        <p:spPr>
          <a:xfrm>
            <a:off x="3005826" y="379782"/>
            <a:ext cx="271830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Ходим ёллаш</a:t>
            </a:r>
            <a:endParaRPr b="1" i="0"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8">
                                            <p:txEl>
                                              <p:pRg end="0" st="0"/>
                                            </p:txEl>
                                          </p:spTgt>
                                        </p:tgtEl>
                                        <p:attrNameLst>
                                          <p:attrName>style.visibility</p:attrName>
                                        </p:attrNameLst>
                                      </p:cBhvr>
                                      <p:to>
                                        <p:strVal val="visible"/>
                                      </p:to>
                                    </p:set>
                                    <p:anim calcmode="lin" valueType="num">
                                      <p:cBhvr additive="base">
                                        <p:cTn dur="500"/>
                                        <p:tgtEl>
                                          <p:spTgt spid="7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8">
                                            <p:txEl>
                                              <p:pRg end="1" st="1"/>
                                            </p:txEl>
                                          </p:spTgt>
                                        </p:tgtEl>
                                        <p:attrNameLst>
                                          <p:attrName>style.visibility</p:attrName>
                                        </p:attrNameLst>
                                      </p:cBhvr>
                                      <p:to>
                                        <p:strVal val="visible"/>
                                      </p:to>
                                    </p:set>
                                    <p:anim calcmode="lin" valueType="num">
                                      <p:cBhvr additive="base">
                                        <p:cTn dur="500"/>
                                        <p:tgtEl>
                                          <p:spTgt spid="7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8">
                                            <p:txEl>
                                              <p:pRg end="2" st="2"/>
                                            </p:txEl>
                                          </p:spTgt>
                                        </p:tgtEl>
                                        <p:attrNameLst>
                                          <p:attrName>style.visibility</p:attrName>
                                        </p:attrNameLst>
                                      </p:cBhvr>
                                      <p:to>
                                        <p:strVal val="visible"/>
                                      </p:to>
                                    </p:set>
                                    <p:anim calcmode="lin" valueType="num">
                                      <p:cBhvr additive="base">
                                        <p:cTn dur="500"/>
                                        <p:tgtEl>
                                          <p:spTgt spid="7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8">
                                            <p:txEl>
                                              <p:pRg end="3" st="3"/>
                                            </p:txEl>
                                          </p:spTgt>
                                        </p:tgtEl>
                                        <p:attrNameLst>
                                          <p:attrName>style.visibility</p:attrName>
                                        </p:attrNameLst>
                                      </p:cBhvr>
                                      <p:to>
                                        <p:strVal val="visible"/>
                                      </p:to>
                                    </p:set>
                                    <p:anim calcmode="lin" valueType="num">
                                      <p:cBhvr additive="base">
                                        <p:cTn dur="500"/>
                                        <p:tgtEl>
                                          <p:spTgt spid="78">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8">
                                            <p:txEl>
                                              <p:pRg end="4" st="4"/>
                                            </p:txEl>
                                          </p:spTgt>
                                        </p:tgtEl>
                                        <p:attrNameLst>
                                          <p:attrName>style.visibility</p:attrName>
                                        </p:attrNameLst>
                                      </p:cBhvr>
                                      <p:to>
                                        <p:strVal val="visible"/>
                                      </p:to>
                                    </p:set>
                                    <p:anim calcmode="lin" valueType="num">
                                      <p:cBhvr additive="base">
                                        <p:cTn dur="500"/>
                                        <p:tgtEl>
                                          <p:spTgt spid="78">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86" name="Google Shape;86;p6"/>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Тўлдирилаётган ишнинг талабларини тушунишдан бошланг. Қандай шахсият, тажриба ва таълим керак?</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Ушбу атрибутларни аниқлаш учун ўтириб, қуйидаги соҳаларни қамраб олган ишни таҳлил қилинг:</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Жисмоний/ақлий вазифалар (ҳукм қилиш, режалаштириш ва бошқаришдан тортиб тозалаш, ташиш ва пайвандлашгача)</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Иш қандай амалга оширилади (ишлатиладиган усуллар ва ускуналар)</a:t>
            </a:r>
            <a:endParaRPr b="0" i="0" sz="2200" u="none" cap="none" strike="noStrike">
              <a:solidFill>
                <a:schemeClr val="dk1"/>
              </a:solidFill>
              <a:latin typeface="Arial"/>
              <a:ea typeface="Arial"/>
              <a:cs typeface="Arial"/>
              <a:sym typeface="Arial"/>
            </a:endParaRPr>
          </a:p>
        </p:txBody>
      </p:sp>
      <p:pic>
        <p:nvPicPr>
          <p:cNvPr id="87" name="Google Shape;87;p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88" name="Google Shape;88;p6"/>
          <p:cNvSpPr txBox="1"/>
          <p:nvPr/>
        </p:nvSpPr>
        <p:spPr>
          <a:xfrm>
            <a:off x="3005826" y="379782"/>
            <a:ext cx="271830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Иш таҳлили</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0" st="0"/>
                                            </p:txEl>
                                          </p:spTgt>
                                        </p:tgtEl>
                                        <p:attrNameLst>
                                          <p:attrName>style.visibility</p:attrName>
                                        </p:attrNameLst>
                                      </p:cBhvr>
                                      <p:to>
                                        <p:strVal val="visible"/>
                                      </p:to>
                                    </p:set>
                                    <p:anim calcmode="lin" valueType="num">
                                      <p:cBhvr additive="base">
                                        <p:cTn dur="500"/>
                                        <p:tgtEl>
                                          <p:spTgt spid="8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1" st="1"/>
                                            </p:txEl>
                                          </p:spTgt>
                                        </p:tgtEl>
                                        <p:attrNameLst>
                                          <p:attrName>style.visibility</p:attrName>
                                        </p:attrNameLst>
                                      </p:cBhvr>
                                      <p:to>
                                        <p:strVal val="visible"/>
                                      </p:to>
                                    </p:set>
                                    <p:anim calcmode="lin" valueType="num">
                                      <p:cBhvr additive="base">
                                        <p:cTn dur="500"/>
                                        <p:tgtEl>
                                          <p:spTgt spid="8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2" st="2"/>
                                            </p:txEl>
                                          </p:spTgt>
                                        </p:tgtEl>
                                        <p:attrNameLst>
                                          <p:attrName>style.visibility</p:attrName>
                                        </p:attrNameLst>
                                      </p:cBhvr>
                                      <p:to>
                                        <p:strVal val="visible"/>
                                      </p:to>
                                    </p:set>
                                    <p:anim calcmode="lin" valueType="num">
                                      <p:cBhvr additive="base">
                                        <p:cTn dur="500"/>
                                        <p:tgtEl>
                                          <p:spTgt spid="8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3" st="3"/>
                                            </p:txEl>
                                          </p:spTgt>
                                        </p:tgtEl>
                                        <p:attrNameLst>
                                          <p:attrName>style.visibility</p:attrName>
                                        </p:attrNameLst>
                                      </p:cBhvr>
                                      <p:to>
                                        <p:strVal val="visible"/>
                                      </p:to>
                                    </p:set>
                                    <p:anim calcmode="lin" valueType="num">
                                      <p:cBhvr additive="base">
                                        <p:cTn dur="500"/>
                                        <p:tgtEl>
                                          <p:spTgt spid="8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94" name="Google Shape;94;p7"/>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Ишнинг мавжудлиги сабаби (шу жумладан иш мақсадлари ва уларнинг компаниядаги бошқа лавозимларга қандай алоқаси борлигини тушунтириш)</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Керакли малакалар (таълим, билим, кўникма ва шахсий хусусиятлар)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муаммога дуч келсангиз, ишни таҳлил қилиш учун маълумот олишнинг яхши усулларидан бири шунга ўхшаш лавозимларга эга бўлган бошқа компанияларнинг ходимлари ва раҳбарлари билан суҳбатлашишдир.</a:t>
            </a:r>
            <a:endParaRPr/>
          </a:p>
        </p:txBody>
      </p:sp>
      <p:pic>
        <p:nvPicPr>
          <p:cNvPr id="95" name="Google Shape;95;p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0" st="0"/>
                                            </p:txEl>
                                          </p:spTgt>
                                        </p:tgtEl>
                                        <p:attrNameLst>
                                          <p:attrName>style.visibility</p:attrName>
                                        </p:attrNameLst>
                                      </p:cBhvr>
                                      <p:to>
                                        <p:strVal val="visible"/>
                                      </p:to>
                                    </p:set>
                                    <p:anim calcmode="lin" valueType="num">
                                      <p:cBhvr additive="base">
                                        <p:cTn dur="500"/>
                                        <p:tgtEl>
                                          <p:spTgt spid="9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1" st="1"/>
                                            </p:txEl>
                                          </p:spTgt>
                                        </p:tgtEl>
                                        <p:attrNameLst>
                                          <p:attrName>style.visibility</p:attrName>
                                        </p:attrNameLst>
                                      </p:cBhvr>
                                      <p:to>
                                        <p:strVal val="visible"/>
                                      </p:to>
                                    </p:set>
                                    <p:anim calcmode="lin" valueType="num">
                                      <p:cBhvr additive="base">
                                        <p:cTn dur="500"/>
                                        <p:tgtEl>
                                          <p:spTgt spid="9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2" st="2"/>
                                            </p:txEl>
                                          </p:spTgt>
                                        </p:tgtEl>
                                        <p:attrNameLst>
                                          <p:attrName>style.visibility</p:attrName>
                                        </p:attrNameLst>
                                      </p:cBhvr>
                                      <p:to>
                                        <p:strVal val="visible"/>
                                      </p:to>
                                    </p:set>
                                    <p:anim calcmode="lin" valueType="num">
                                      <p:cBhvr additive="base">
                                        <p:cTn dur="500"/>
                                        <p:tgtEl>
                                          <p:spTgt spid="9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01" name="Google Shape;101;p8"/>
          <p:cNvSpPr/>
          <p:nvPr/>
        </p:nvSpPr>
        <p:spPr>
          <a:xfrm>
            <a:off x="467544" y="711517"/>
            <a:ext cx="6048672" cy="443198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Лавозим таҳлили</a:t>
            </a:r>
            <a:endParaRPr b="1" i="0" sz="2200" u="none" cap="none" strike="noStrike">
              <a:solidFill>
                <a:srgbClr val="00206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Сана:         ___       Тайёрланди: _______</a:t>
            </a:r>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Сарлавҳа: ___       Бўлим:           _______</a:t>
            </a:r>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Лавозим: _________________________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Ҳисобот, кимга: ____________________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Aсосий мажбуриятлар:______________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Иккиламчи масъулият: 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Таълим/тажриба:___________________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Лавозим мақсад/вазифалари:________</a:t>
            </a:r>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Талаб қилинган кўникмалар:__________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Жисмоний талаблар: ________________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Махсус камчиликлар:________________</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Назорат қилинадиган одамлар сони:___</a:t>
            </a:r>
            <a:endParaRPr/>
          </a:p>
          <a:p>
            <a:pPr indent="0" lvl="0" marL="0" marR="0" rtl="0" algn="l">
              <a:lnSpc>
                <a:spcPct val="100000"/>
              </a:lnSpc>
              <a:spcBef>
                <a:spcPts val="0"/>
              </a:spcBef>
              <a:spcAft>
                <a:spcPts val="0"/>
              </a:spcAft>
              <a:buNone/>
            </a:pPr>
            <a:r>
              <a:rPr b="0" i="0" lang="uz-Cyrl-UZ" sz="2000" u="none" cap="none" strike="noStrike">
                <a:solidFill>
                  <a:srgbClr val="000000"/>
                </a:solidFill>
                <a:latin typeface="Arial"/>
                <a:ea typeface="Arial"/>
                <a:cs typeface="Arial"/>
                <a:sym typeface="Arial"/>
              </a:rPr>
              <a:t>Ҳисобот, кимга:_____________________</a:t>
            </a:r>
            <a:endParaRPr b="0" i="0" sz="2000" u="none" cap="none" strike="noStrike">
              <a:solidFill>
                <a:schemeClr val="dk1"/>
              </a:solidFill>
              <a:latin typeface="Arial"/>
              <a:ea typeface="Arial"/>
              <a:cs typeface="Arial"/>
              <a:sym typeface="Arial"/>
            </a:endParaRPr>
          </a:p>
        </p:txBody>
      </p:sp>
      <p:pic>
        <p:nvPicPr>
          <p:cNvPr id="102" name="Google Shape;102;p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descr="What is a List?" id="103" name="Google Shape;103;p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104" name="Google Shape;104;p8"/>
          <p:cNvPicPr preferRelativeResize="0"/>
          <p:nvPr/>
        </p:nvPicPr>
        <p:blipFill rotWithShape="1">
          <a:blip r:embed="rId4">
            <a:alphaModFix/>
          </a:blip>
          <a:srcRect b="6160" l="8210" r="7922" t="0"/>
          <a:stretch/>
        </p:blipFill>
        <p:spPr>
          <a:xfrm>
            <a:off x="6228184" y="1386732"/>
            <a:ext cx="2397216" cy="291551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10" name="Google Shape;110;p9"/>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Лавозим тавсифи ва хусусиятини ёзиш учун иш таҳлилидан фойдаланинг.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Ушбу тушунчалардан келиб чиқиб, сиз ўзингизнинг ишга ёллаш материалларини, масалан, таснифланган эълонни яратишингиз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таърифи асосан ишнинг компанияга қандай мос келишини кўрсатади.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 ишнинг мақсадлари, масъулияти ва мажбуриятларини кенг маънода кўрсатиши керак.</a:t>
            </a:r>
            <a:endParaRPr/>
          </a:p>
        </p:txBody>
      </p:sp>
      <p:pic>
        <p:nvPicPr>
          <p:cNvPr id="111" name="Google Shape;111;p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12" name="Google Shape;112;p9"/>
          <p:cNvSpPr txBox="1"/>
          <p:nvPr/>
        </p:nvSpPr>
        <p:spPr>
          <a:xfrm>
            <a:off x="3005826" y="379782"/>
            <a:ext cx="3222358"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Лавозим тавсифи</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0" st="0"/>
                                            </p:txEl>
                                          </p:spTgt>
                                        </p:tgtEl>
                                        <p:attrNameLst>
                                          <p:attrName>style.visibility</p:attrName>
                                        </p:attrNameLst>
                                      </p:cBhvr>
                                      <p:to>
                                        <p:strVal val="visible"/>
                                      </p:to>
                                    </p:set>
                                    <p:anim calcmode="lin" valueType="num">
                                      <p:cBhvr additive="base">
                                        <p:cTn dur="500"/>
                                        <p:tgtEl>
                                          <p:spTgt spid="11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1" st="1"/>
                                            </p:txEl>
                                          </p:spTgt>
                                        </p:tgtEl>
                                        <p:attrNameLst>
                                          <p:attrName>style.visibility</p:attrName>
                                        </p:attrNameLst>
                                      </p:cBhvr>
                                      <p:to>
                                        <p:strVal val="visible"/>
                                      </p:to>
                                    </p:set>
                                    <p:anim calcmode="lin" valueType="num">
                                      <p:cBhvr additive="base">
                                        <p:cTn dur="500"/>
                                        <p:tgtEl>
                                          <p:spTgt spid="11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2" st="2"/>
                                            </p:txEl>
                                          </p:spTgt>
                                        </p:tgtEl>
                                        <p:attrNameLst>
                                          <p:attrName>style.visibility</p:attrName>
                                        </p:attrNameLst>
                                      </p:cBhvr>
                                      <p:to>
                                        <p:strVal val="visible"/>
                                      </p:to>
                                    </p:set>
                                    <p:anim calcmode="lin" valueType="num">
                                      <p:cBhvr additive="base">
                                        <p:cTn dur="500"/>
                                        <p:tgtEl>
                                          <p:spTgt spid="11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3" st="3"/>
                                            </p:txEl>
                                          </p:spTgt>
                                        </p:tgtEl>
                                        <p:attrNameLst>
                                          <p:attrName>style.visibility</p:attrName>
                                        </p:attrNameLst>
                                      </p:cBhvr>
                                      <p:to>
                                        <p:strVal val="visible"/>
                                      </p:to>
                                    </p:set>
                                    <p:anim calcmode="lin" valueType="num">
                                      <p:cBhvr additive="base">
                                        <p:cTn dur="500"/>
                                        <p:tgtEl>
                                          <p:spTgt spid="110">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18" name="Google Shape;118;p10"/>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Биринчидан, лавозим номини ва у кимга ҳисобот беришини ёзинг.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Кейинчалик, лавозимнинг асосий ва иккиламчи вазифаларини тавсифловчи иш баёноти ёки хулосасини ишлаб чиқинг.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Ва ниҳоят, ишнинг компаниядаги бошқа лавозимлар билан қандай боғлиқлигини аниқланг.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Қайси бири бўйсунувчи ва қайси бири тенг масъулият ва ваколатга эга?</a:t>
            </a:r>
            <a:endParaRPr b="0" i="0" sz="2200" u="none" cap="none" strike="noStrike">
              <a:solidFill>
                <a:schemeClr val="dk1"/>
              </a:solidFill>
              <a:latin typeface="Arial"/>
              <a:ea typeface="Arial"/>
              <a:cs typeface="Arial"/>
              <a:sym typeface="Arial"/>
            </a:endParaRPr>
          </a:p>
        </p:txBody>
      </p:sp>
      <p:pic>
        <p:nvPicPr>
          <p:cNvPr id="119" name="Google Shape;119;p1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8">
                                            <p:txEl>
                                              <p:pRg end="0" st="0"/>
                                            </p:txEl>
                                          </p:spTgt>
                                        </p:tgtEl>
                                        <p:attrNameLst>
                                          <p:attrName>style.visibility</p:attrName>
                                        </p:attrNameLst>
                                      </p:cBhvr>
                                      <p:to>
                                        <p:strVal val="visible"/>
                                      </p:to>
                                    </p:set>
                                    <p:anim calcmode="lin" valueType="num">
                                      <p:cBhvr additive="base">
                                        <p:cTn dur="500"/>
                                        <p:tgtEl>
                                          <p:spTgt spid="11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8">
                                            <p:txEl>
                                              <p:pRg end="1" st="1"/>
                                            </p:txEl>
                                          </p:spTgt>
                                        </p:tgtEl>
                                        <p:attrNameLst>
                                          <p:attrName>style.visibility</p:attrName>
                                        </p:attrNameLst>
                                      </p:cBhvr>
                                      <p:to>
                                        <p:strVal val="visible"/>
                                      </p:to>
                                    </p:set>
                                    <p:anim calcmode="lin" valueType="num">
                                      <p:cBhvr additive="base">
                                        <p:cTn dur="500"/>
                                        <p:tgtEl>
                                          <p:spTgt spid="11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8">
                                            <p:txEl>
                                              <p:pRg end="2" st="2"/>
                                            </p:txEl>
                                          </p:spTgt>
                                        </p:tgtEl>
                                        <p:attrNameLst>
                                          <p:attrName>style.visibility</p:attrName>
                                        </p:attrNameLst>
                                      </p:cBhvr>
                                      <p:to>
                                        <p:strVal val="visible"/>
                                      </p:to>
                                    </p:set>
                                    <p:anim calcmode="lin" valueType="num">
                                      <p:cBhvr additive="base">
                                        <p:cTn dur="500"/>
                                        <p:tgtEl>
                                          <p:spTgt spid="11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8">
                                            <p:txEl>
                                              <p:pRg end="3" st="3"/>
                                            </p:txEl>
                                          </p:spTgt>
                                        </p:tgtEl>
                                        <p:attrNameLst>
                                          <p:attrName>style.visibility</p:attrName>
                                        </p:attrNameLst>
                                      </p:cBhvr>
                                      <p:to>
                                        <p:strVal val="visible"/>
                                      </p:to>
                                    </p:set>
                                    <p:anim calcmode="lin" valueType="num">
                                      <p:cBhvr additive="base">
                                        <p:cTn dur="500"/>
                                        <p:tgtEl>
                                          <p:spTgt spid="118">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25" name="Google Shape;125;p11"/>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Биринчи ходимни ёллаётган бир кишилик бизнес учун бу қадамлар кераксиздек туюлиши мумкин, аммо унутмангки, сиз кадрлар сиёсати учун пойдевор қўйяпсиз, бу сизнинг компаниянгиз ўсиши билан муҳим бўлади.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Биринчи ходимингизни ёллаган вақтингиздан бошлаб батафсил ёзувларни сақлаш, 50-чи ходимни ёллаганингизда, ишларни анча осонлаштиради.</a:t>
            </a:r>
            <a:endParaRPr b="0" i="0" sz="2200" u="none" cap="none" strike="noStrike">
              <a:solidFill>
                <a:schemeClr val="dk1"/>
              </a:solidFill>
              <a:latin typeface="Arial"/>
              <a:ea typeface="Arial"/>
              <a:cs typeface="Arial"/>
              <a:sym typeface="Arial"/>
            </a:endParaRPr>
          </a:p>
        </p:txBody>
      </p:sp>
      <p:pic>
        <p:nvPicPr>
          <p:cNvPr id="126" name="Google Shape;126;p1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5">
                                            <p:txEl>
                                              <p:pRg end="0" st="0"/>
                                            </p:txEl>
                                          </p:spTgt>
                                        </p:tgtEl>
                                        <p:attrNameLst>
                                          <p:attrName>style.visibility</p:attrName>
                                        </p:attrNameLst>
                                      </p:cBhvr>
                                      <p:to>
                                        <p:strVal val="visible"/>
                                      </p:to>
                                    </p:set>
                                    <p:anim calcmode="lin" valueType="num">
                                      <p:cBhvr additive="base">
                                        <p:cTn dur="500"/>
                                        <p:tgtEl>
                                          <p:spTgt spid="12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5">
                                            <p:txEl>
                                              <p:pRg end="1" st="1"/>
                                            </p:txEl>
                                          </p:spTgt>
                                        </p:tgtEl>
                                        <p:attrNameLst>
                                          <p:attrName>style.visibility</p:attrName>
                                        </p:attrNameLst>
                                      </p:cBhvr>
                                      <p:to>
                                        <p:strVal val="visible"/>
                                      </p:to>
                                    </p:set>
                                    <p:anim calcmode="lin" valueType="num">
                                      <p:cBhvr additive="base">
                                        <p:cTn dur="500"/>
                                        <p:tgtEl>
                                          <p:spTgt spid="12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5">
                                            <p:txEl>
                                              <p:pRg end="2" st="2"/>
                                            </p:txEl>
                                          </p:spTgt>
                                        </p:tgtEl>
                                        <p:attrNameLst>
                                          <p:attrName>style.visibility</p:attrName>
                                        </p:attrNameLst>
                                      </p:cBhvr>
                                      <p:to>
                                        <p:strVal val="visible"/>
                                      </p:to>
                                    </p:set>
                                    <p:anim calcmode="lin" valueType="num">
                                      <p:cBhvr additive="base">
                                        <p:cTn dur="500"/>
                                        <p:tgtEl>
                                          <p:spTgt spid="12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32" name="Google Shape;132;p12"/>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тавсифи ходимдан кутилган шахсий талабларни тавсифлайди.</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Лавозим таърифи каби, у лавозим номи, шахс кимга ҳисобот бериши ва лавозимнинг қисқача мазмунини ўз ичига олади.</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 билан бирга, унда ҳар қандай таълим талаблари, керакли тажриба ва зарур бўлган махсус кўникмалар ёки билимлар рўйхати келтирилган бўлади.</a:t>
            </a:r>
            <a:endParaRPr/>
          </a:p>
        </p:txBody>
      </p:sp>
      <p:pic>
        <p:nvPicPr>
          <p:cNvPr id="133" name="Google Shape;133;p1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0" st="0"/>
                                            </p:txEl>
                                          </p:spTgt>
                                        </p:tgtEl>
                                        <p:attrNameLst>
                                          <p:attrName>style.visibility</p:attrName>
                                        </p:attrNameLst>
                                      </p:cBhvr>
                                      <p:to>
                                        <p:strVal val="visible"/>
                                      </p:to>
                                    </p:set>
                                    <p:anim calcmode="lin" valueType="num">
                                      <p:cBhvr additive="base">
                                        <p:cTn dur="500"/>
                                        <p:tgtEl>
                                          <p:spTgt spid="13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1" st="1"/>
                                            </p:txEl>
                                          </p:spTgt>
                                        </p:tgtEl>
                                        <p:attrNameLst>
                                          <p:attrName>style.visibility</p:attrName>
                                        </p:attrNameLst>
                                      </p:cBhvr>
                                      <p:to>
                                        <p:strVal val="visible"/>
                                      </p:to>
                                    </p:set>
                                    <p:anim calcmode="lin" valueType="num">
                                      <p:cBhvr additive="base">
                                        <p:cTn dur="500"/>
                                        <p:tgtEl>
                                          <p:spTgt spid="13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2" st="2"/>
                                            </p:txEl>
                                          </p:spTgt>
                                        </p:tgtEl>
                                        <p:attrNameLst>
                                          <p:attrName>style.visibility</p:attrName>
                                        </p:attrNameLst>
                                      </p:cBhvr>
                                      <p:to>
                                        <p:strVal val="visible"/>
                                      </p:to>
                                    </p:set>
                                    <p:anim calcmode="lin" valueType="num">
                                      <p:cBhvr additive="base">
                                        <p:cTn dur="500"/>
                                        <p:tgtEl>
                                          <p:spTgt spid="13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3" st="3"/>
                                            </p:txEl>
                                          </p:spTgt>
                                        </p:tgtEl>
                                        <p:attrNameLst>
                                          <p:attrName>style.visibility</p:attrName>
                                        </p:attrNameLst>
                                      </p:cBhvr>
                                      <p:to>
                                        <p:strVal val="visible"/>
                                      </p:to>
                                    </p:set>
                                    <p:anim calcmode="lin" valueType="num">
                                      <p:cBhvr additive="base">
                                        <p:cTn dur="500"/>
                                        <p:tgtEl>
                                          <p:spTgt spid="13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4" st="4"/>
                                            </p:txEl>
                                          </p:spTgt>
                                        </p:tgtEl>
                                        <p:attrNameLst>
                                          <p:attrName>style.visibility</p:attrName>
                                        </p:attrNameLst>
                                      </p:cBhvr>
                                      <p:to>
                                        <p:strVal val="visible"/>
                                      </p:to>
                                    </p:set>
                                    <p:anim calcmode="lin" valueType="num">
                                      <p:cBhvr additive="base">
                                        <p:cTn dur="500"/>
                                        <p:tgtEl>
                                          <p:spTgt spid="13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39" name="Google Shape;139;p13"/>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ҳақи ва имтиёзларни киритинг. Иш билан боғлиқ ҳар қандай жисмоний ёки бошқа махсус талабларни, шунингдек, ҳар қандай касбий хавфларни санаб ўтинг.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таърифи ва иш тавсифини ёзиш сизга тўлиқ ёки тўлиқ ставкада ишлайдиган ходимга муҳтожми ёки йўқлигини, у доимий ёки вақтинча бўлиши керакми ва бу лавозимни тўлдириш учун мустақил пудратчидан фойдаланишингиз мумкинми ёки йўқлигини аниқлашга ёрдам беради.</a:t>
            </a:r>
            <a:endParaRPr b="0" i="0" sz="2200" u="none" cap="none" strike="noStrike">
              <a:solidFill>
                <a:schemeClr val="dk1"/>
              </a:solidFill>
              <a:latin typeface="Arial"/>
              <a:ea typeface="Arial"/>
              <a:cs typeface="Arial"/>
              <a:sym typeface="Arial"/>
            </a:endParaRPr>
          </a:p>
        </p:txBody>
      </p:sp>
      <p:pic>
        <p:nvPicPr>
          <p:cNvPr id="140" name="Google Shape;140;p1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9">
                                            <p:txEl>
                                              <p:pRg end="0" st="0"/>
                                            </p:txEl>
                                          </p:spTgt>
                                        </p:tgtEl>
                                        <p:attrNameLst>
                                          <p:attrName>style.visibility</p:attrName>
                                        </p:attrNameLst>
                                      </p:cBhvr>
                                      <p:to>
                                        <p:strVal val="visible"/>
                                      </p:to>
                                    </p:set>
                                    <p:anim calcmode="lin" valueType="num">
                                      <p:cBhvr additive="base">
                                        <p:cTn dur="500"/>
                                        <p:tgtEl>
                                          <p:spTgt spid="13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9">
                                            <p:txEl>
                                              <p:pRg end="1" st="1"/>
                                            </p:txEl>
                                          </p:spTgt>
                                        </p:tgtEl>
                                        <p:attrNameLst>
                                          <p:attrName>style.visibility</p:attrName>
                                        </p:attrNameLst>
                                      </p:cBhvr>
                                      <p:to>
                                        <p:strVal val="visible"/>
                                      </p:to>
                                    </p:set>
                                    <p:anim calcmode="lin" valueType="num">
                                      <p:cBhvr additive="base">
                                        <p:cTn dur="500"/>
                                        <p:tgtEl>
                                          <p:spTgt spid="13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9">
                                            <p:txEl>
                                              <p:pRg end="2" st="2"/>
                                            </p:txEl>
                                          </p:spTgt>
                                        </p:tgtEl>
                                        <p:attrNameLst>
                                          <p:attrName>style.visibility</p:attrName>
                                        </p:attrNameLst>
                                      </p:cBhvr>
                                      <p:to>
                                        <p:strVal val="visible"/>
                                      </p:to>
                                    </p:set>
                                    <p:anim calcmode="lin" valueType="num">
                                      <p:cBhvr additive="base">
                                        <p:cTn dur="500"/>
                                        <p:tgtEl>
                                          <p:spTgt spid="13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46" name="Google Shape;146;p14"/>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Сизнинг компаниянгизга номзодларни жалб қиладиган реклама ёзиш учун иш тавсифи ва хусусиятидан фойдаланинг.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Эҳтиёжларингизга жавоб бермайдиган одамлар билан суҳбатга вақтни беҳуда сарфламасликнинг энг яхши йўли малакали номзодларни жалб қиладиган ва бошқаларни қизиқтирмайдиган реклама ёзишдир.</a:t>
            </a:r>
            <a:endParaRPr/>
          </a:p>
        </p:txBody>
      </p:sp>
      <p:pic>
        <p:nvPicPr>
          <p:cNvPr id="147" name="Google Shape;147;p1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48" name="Google Shape;148;p14"/>
          <p:cNvSpPr txBox="1"/>
          <p:nvPr/>
        </p:nvSpPr>
        <p:spPr>
          <a:xfrm>
            <a:off x="3005826" y="379782"/>
            <a:ext cx="3150350"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Эълон бериш</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0" st="0"/>
                                            </p:txEl>
                                          </p:spTgt>
                                        </p:tgtEl>
                                        <p:attrNameLst>
                                          <p:attrName>style.visibility</p:attrName>
                                        </p:attrNameLst>
                                      </p:cBhvr>
                                      <p:to>
                                        <p:strVal val="visible"/>
                                      </p:to>
                                    </p:set>
                                    <p:anim calcmode="lin" valueType="num">
                                      <p:cBhvr additive="base">
                                        <p:cTn dur="500"/>
                                        <p:tgtEl>
                                          <p:spTgt spid="14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1" st="1"/>
                                            </p:txEl>
                                          </p:spTgt>
                                        </p:tgtEl>
                                        <p:attrNameLst>
                                          <p:attrName>style.visibility</p:attrName>
                                        </p:attrNameLst>
                                      </p:cBhvr>
                                      <p:to>
                                        <p:strVal val="visible"/>
                                      </p:to>
                                    </p:set>
                                    <p:anim calcmode="lin" valueType="num">
                                      <p:cBhvr additive="base">
                                        <p:cTn dur="500"/>
                                        <p:tgtEl>
                                          <p:spTgt spid="14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2" st="2"/>
                                            </p:txEl>
                                          </p:spTgt>
                                        </p:tgtEl>
                                        <p:attrNameLst>
                                          <p:attrName>style.visibility</p:attrName>
                                        </p:attrNameLst>
                                      </p:cBhvr>
                                      <p:to>
                                        <p:strVal val="visible"/>
                                      </p:to>
                                    </p:set>
                                    <p:anim calcmode="lin" valueType="num">
                                      <p:cBhvr additive="base">
                                        <p:cTn dur="500"/>
                                        <p:tgtEl>
                                          <p:spTgt spid="14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54" name="Google Shape;154;p15"/>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Бундай эълон мослашувчан номзодни жалб қилиш ва мос бўлмаганларга ишончни йўқ қилиш учун мўлжалланган.</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жойи шу ҳудудда истиқомат қилмайдиган ёки иш жойига бориш ёки бошқа жойга кўчиб ўтишни истамайдиганларни четлаб ўтиш учун киритилиши керак.</a:t>
            </a:r>
            <a:endParaRPr/>
          </a:p>
        </p:txBody>
      </p:sp>
      <p:pic>
        <p:nvPicPr>
          <p:cNvPr id="155" name="Google Shape;155;p1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pic>
        <p:nvPicPr>
          <p:cNvPr descr="Sort-IT: IT Company Warwick | IT Support &amp; Services Warwickshire" id="156" name="Google Shape;156;p15"/>
          <p:cNvPicPr preferRelativeResize="0"/>
          <p:nvPr/>
        </p:nvPicPr>
        <p:blipFill rotWithShape="1">
          <a:blip r:embed="rId4">
            <a:alphaModFix/>
          </a:blip>
          <a:srcRect b="0" l="0" r="0" t="0"/>
          <a:stretch/>
        </p:blipFill>
        <p:spPr>
          <a:xfrm>
            <a:off x="3275856" y="3625180"/>
            <a:ext cx="2474640" cy="14847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4">
                                            <p:txEl>
                                              <p:pRg end="0" st="0"/>
                                            </p:txEl>
                                          </p:spTgt>
                                        </p:tgtEl>
                                        <p:attrNameLst>
                                          <p:attrName>style.visibility</p:attrName>
                                        </p:attrNameLst>
                                      </p:cBhvr>
                                      <p:to>
                                        <p:strVal val="visible"/>
                                      </p:to>
                                    </p:set>
                                    <p:anim calcmode="lin" valueType="num">
                                      <p:cBhvr additive="base">
                                        <p:cTn dur="500"/>
                                        <p:tgtEl>
                                          <p:spTgt spid="15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4">
                                            <p:txEl>
                                              <p:pRg end="1" st="1"/>
                                            </p:txEl>
                                          </p:spTgt>
                                        </p:tgtEl>
                                        <p:attrNameLst>
                                          <p:attrName>style.visibility</p:attrName>
                                        </p:attrNameLst>
                                      </p:cBhvr>
                                      <p:to>
                                        <p:strVal val="visible"/>
                                      </p:to>
                                    </p:set>
                                    <p:anim calcmode="lin" valueType="num">
                                      <p:cBhvr additive="base">
                                        <p:cTn dur="500"/>
                                        <p:tgtEl>
                                          <p:spTgt spid="15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4">
                                            <p:txEl>
                                              <p:pRg end="2" st="2"/>
                                            </p:txEl>
                                          </p:spTgt>
                                        </p:tgtEl>
                                        <p:attrNameLst>
                                          <p:attrName>style.visibility</p:attrName>
                                        </p:attrNameLst>
                                      </p:cBhvr>
                                      <p:to>
                                        <p:strVal val="visible"/>
                                      </p:to>
                                    </p:set>
                                    <p:anim calcmode="lin" valueType="num">
                                      <p:cBhvr additive="base">
                                        <p:cTn dur="500"/>
                                        <p:tgtEl>
                                          <p:spTgt spid="15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62" name="Google Shape;162;p16"/>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Ниҳоят, бош ҳарфлар билан ёзилган “аввалги тажриба муҳим” дегани, у фақат олдинги тажрибага эга бўлган номзодларни ишга олишини таъкидлайди.</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Сизнинг бизнесингиз учун шунга ўхшаш мақсадли реклама ёзиш учун иш хусусиятларига қаранг ва иш учун энг муҳим бўлган тўрт ёки бешта кўникмаларни ажратиб олинг.</a:t>
            </a:r>
            <a:endParaRPr/>
          </a:p>
        </p:txBody>
      </p:sp>
      <p:pic>
        <p:nvPicPr>
          <p:cNvPr id="163" name="Google Shape;163;p1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2">
                                            <p:txEl>
                                              <p:pRg end="0" st="0"/>
                                            </p:txEl>
                                          </p:spTgt>
                                        </p:tgtEl>
                                        <p:attrNameLst>
                                          <p:attrName>style.visibility</p:attrName>
                                        </p:attrNameLst>
                                      </p:cBhvr>
                                      <p:to>
                                        <p:strVal val="visible"/>
                                      </p:to>
                                    </p:set>
                                    <p:anim calcmode="lin" valueType="num">
                                      <p:cBhvr additive="base">
                                        <p:cTn dur="500"/>
                                        <p:tgtEl>
                                          <p:spTgt spid="16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2">
                                            <p:txEl>
                                              <p:pRg end="1" st="1"/>
                                            </p:txEl>
                                          </p:spTgt>
                                        </p:tgtEl>
                                        <p:attrNameLst>
                                          <p:attrName>style.visibility</p:attrName>
                                        </p:attrNameLst>
                                      </p:cBhvr>
                                      <p:to>
                                        <p:strVal val="visible"/>
                                      </p:to>
                                    </p:set>
                                    <p:anim calcmode="lin" valueType="num">
                                      <p:cBhvr additive="base">
                                        <p:cTn dur="500"/>
                                        <p:tgtEl>
                                          <p:spTgt spid="16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2">
                                            <p:txEl>
                                              <p:pRg end="2" st="2"/>
                                            </p:txEl>
                                          </p:spTgt>
                                        </p:tgtEl>
                                        <p:attrNameLst>
                                          <p:attrName>style.visibility</p:attrName>
                                        </p:attrNameLst>
                                      </p:cBhvr>
                                      <p:to>
                                        <p:strVal val="visible"/>
                                      </p:to>
                                    </p:set>
                                    <p:anim calcmode="lin" valueType="num">
                                      <p:cBhvr additive="base">
                                        <p:cTn dur="500"/>
                                        <p:tgtEl>
                                          <p:spTgt spid="16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69" name="Google Shape;169;p17"/>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Бироқ, рекламада таълим ёки тажрибага оид талаблардан бошқа талабларни санаб ўтманг.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Шунингдек, сиз ўзига хос шахсий хусусиятларни сўрамаслигингиз керак, чунки одамлар ҳақиқатан ҳам уларга эга бўлмаганда келиб, уларга тақлид қилишлари мумкин.</a:t>
            </a:r>
            <a:endParaRPr/>
          </a:p>
        </p:txBody>
      </p:sp>
      <p:pic>
        <p:nvPicPr>
          <p:cNvPr id="170" name="Google Shape;170;p1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9">
                                            <p:txEl>
                                              <p:pRg end="0" st="0"/>
                                            </p:txEl>
                                          </p:spTgt>
                                        </p:tgtEl>
                                        <p:attrNameLst>
                                          <p:attrName>style.visibility</p:attrName>
                                        </p:attrNameLst>
                                      </p:cBhvr>
                                      <p:to>
                                        <p:strVal val="visible"/>
                                      </p:to>
                                    </p:set>
                                    <p:anim calcmode="lin" valueType="num">
                                      <p:cBhvr additive="base">
                                        <p:cTn dur="500"/>
                                        <p:tgtEl>
                                          <p:spTgt spid="16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9">
                                            <p:txEl>
                                              <p:pRg end="1" st="1"/>
                                            </p:txEl>
                                          </p:spTgt>
                                        </p:tgtEl>
                                        <p:attrNameLst>
                                          <p:attrName>style.visibility</p:attrName>
                                        </p:attrNameLst>
                                      </p:cBhvr>
                                      <p:to>
                                        <p:strVal val="visible"/>
                                      </p:to>
                                    </p:set>
                                    <p:anim calcmode="lin" valueType="num">
                                      <p:cBhvr additive="base">
                                        <p:cTn dur="500"/>
                                        <p:tgtEl>
                                          <p:spTgt spid="16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9">
                                            <p:txEl>
                                              <p:pRg end="2" st="2"/>
                                            </p:txEl>
                                          </p:spTgt>
                                        </p:tgtEl>
                                        <p:attrNameLst>
                                          <p:attrName>style.visibility</p:attrName>
                                        </p:attrNameLst>
                                      </p:cBhvr>
                                      <p:to>
                                        <p:strVal val="visible"/>
                                      </p:to>
                                    </p:set>
                                    <p:anim calcmode="lin" valueType="num">
                                      <p:cBhvr additive="base">
                                        <p:cTn dur="500"/>
                                        <p:tgtEl>
                                          <p:spTgt spid="16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76" name="Google Shape;176;p18"/>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Бунинг ўрнига, сиз ишнинг қизиқ ва мухимлиги, маоши, ундан нима олиши ва сиз учун ишлаш қандай бўлишини айтиб беришга эътибор қаратишингиз керак.</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Ниҳоят, мурожаат этувчилар сиз билан қандай боғланиши кераклигини аниқланг.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тўлдирмоқчи бўлган иш турига қараб, сиз одамдан қўшимча хат ва резюмени юборишни хоҳлашингиз ёки оддийгина қўнғироқ қилиб, кириш ва ариза тўлдириш учун учрашув белгилашингиз мумкин.</a:t>
            </a:r>
            <a:endParaRPr b="0" i="0" sz="2200" u="none" cap="none" strike="noStrike">
              <a:solidFill>
                <a:schemeClr val="dk1"/>
              </a:solidFill>
              <a:latin typeface="Arial"/>
              <a:ea typeface="Arial"/>
              <a:cs typeface="Arial"/>
              <a:sym typeface="Arial"/>
            </a:endParaRPr>
          </a:p>
        </p:txBody>
      </p:sp>
      <p:pic>
        <p:nvPicPr>
          <p:cNvPr id="177" name="Google Shape;177;p1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6">
                                            <p:txEl>
                                              <p:pRg end="0" st="0"/>
                                            </p:txEl>
                                          </p:spTgt>
                                        </p:tgtEl>
                                        <p:attrNameLst>
                                          <p:attrName>style.visibility</p:attrName>
                                        </p:attrNameLst>
                                      </p:cBhvr>
                                      <p:to>
                                        <p:strVal val="visible"/>
                                      </p:to>
                                    </p:set>
                                    <p:anim calcmode="lin" valueType="num">
                                      <p:cBhvr additive="base">
                                        <p:cTn dur="500"/>
                                        <p:tgtEl>
                                          <p:spTgt spid="17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6">
                                            <p:txEl>
                                              <p:pRg end="1" st="1"/>
                                            </p:txEl>
                                          </p:spTgt>
                                        </p:tgtEl>
                                        <p:attrNameLst>
                                          <p:attrName>style.visibility</p:attrName>
                                        </p:attrNameLst>
                                      </p:cBhvr>
                                      <p:to>
                                        <p:strVal val="visible"/>
                                      </p:to>
                                    </p:set>
                                    <p:anim calcmode="lin" valueType="num">
                                      <p:cBhvr additive="base">
                                        <p:cTn dur="500"/>
                                        <p:tgtEl>
                                          <p:spTgt spid="17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6">
                                            <p:txEl>
                                              <p:pRg end="2" st="2"/>
                                            </p:txEl>
                                          </p:spTgt>
                                        </p:tgtEl>
                                        <p:attrNameLst>
                                          <p:attrName>style.visibility</p:attrName>
                                        </p:attrNameLst>
                                      </p:cBhvr>
                                      <p:to>
                                        <p:strVal val="visible"/>
                                      </p:to>
                                    </p:set>
                                    <p:anim calcmode="lin" valueType="num">
                                      <p:cBhvr additive="base">
                                        <p:cTn dur="500"/>
                                        <p:tgtEl>
                                          <p:spTgt spid="17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83" name="Google Shape;183;p19"/>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Ходимларни ёллаш учун биринчи аниқ танлов маҳаллий газетангизнинг босма ва онлайн версияларида таснифланган реклама бўлимидир.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Эълонингизни маҳаллий нашрларнинг якшанба ёки ҳафта охири нашрларида жойлаштиринг.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Бундан ташқари, яхши ходимларни ёллаш учун кўплаб бошқа жойлар мавжуд. Мана бир нечта фикрлар:</a:t>
            </a:r>
            <a:endParaRPr b="0" i="0" sz="2200" u="none" cap="none" strike="noStrike">
              <a:solidFill>
                <a:schemeClr val="dk1"/>
              </a:solidFill>
              <a:latin typeface="Arial"/>
              <a:ea typeface="Arial"/>
              <a:cs typeface="Arial"/>
              <a:sym typeface="Arial"/>
            </a:endParaRPr>
          </a:p>
        </p:txBody>
      </p:sp>
      <p:pic>
        <p:nvPicPr>
          <p:cNvPr id="184" name="Google Shape;184;p1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85" name="Google Shape;185;p19"/>
          <p:cNvSpPr txBox="1"/>
          <p:nvPr/>
        </p:nvSpPr>
        <p:spPr>
          <a:xfrm>
            <a:off x="3005826" y="379782"/>
            <a:ext cx="3654406"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Ходимларни ёллаш</a:t>
            </a:r>
            <a:endParaRPr b="1" i="1" sz="2400" u="none" cap="none" strike="noStrike">
              <a:solidFill>
                <a:srgbClr val="C00000"/>
              </a:solidFill>
              <a:latin typeface="Arial"/>
              <a:ea typeface="Arial"/>
              <a:cs typeface="Arial"/>
              <a:sym typeface="Arial"/>
            </a:endParaRPr>
          </a:p>
        </p:txBody>
      </p:sp>
      <p:sp>
        <p:nvSpPr>
          <p:cNvPr id="186" name="Google Shape;186;p19"/>
          <p:cNvSpPr/>
          <p:nvPr/>
        </p:nvSpPr>
        <p:spPr>
          <a:xfrm>
            <a:off x="3707904" y="4083918"/>
            <a:ext cx="2016224" cy="864096"/>
          </a:xfrm>
          <a:prstGeom prst="downArrow">
            <a:avLst>
              <a:gd fmla="val 50000" name="adj1"/>
              <a:gd fmla="val 50000" name="adj2"/>
            </a:avLst>
          </a:prstGeom>
          <a:gradFill>
            <a:gsLst>
              <a:gs pos="0">
                <a:srgbClr val="20304D"/>
              </a:gs>
              <a:gs pos="100000">
                <a:srgbClr val="B6B9C4"/>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3">
                                            <p:txEl>
                                              <p:pRg end="0" st="0"/>
                                            </p:txEl>
                                          </p:spTgt>
                                        </p:tgtEl>
                                        <p:attrNameLst>
                                          <p:attrName>style.visibility</p:attrName>
                                        </p:attrNameLst>
                                      </p:cBhvr>
                                      <p:to>
                                        <p:strVal val="visible"/>
                                      </p:to>
                                    </p:set>
                                    <p:anim calcmode="lin" valueType="num">
                                      <p:cBhvr additive="base">
                                        <p:cTn dur="500"/>
                                        <p:tgtEl>
                                          <p:spTgt spid="18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3">
                                            <p:txEl>
                                              <p:pRg end="1" st="1"/>
                                            </p:txEl>
                                          </p:spTgt>
                                        </p:tgtEl>
                                        <p:attrNameLst>
                                          <p:attrName>style.visibility</p:attrName>
                                        </p:attrNameLst>
                                      </p:cBhvr>
                                      <p:to>
                                        <p:strVal val="visible"/>
                                      </p:to>
                                    </p:set>
                                    <p:anim calcmode="lin" valueType="num">
                                      <p:cBhvr additive="base">
                                        <p:cTn dur="500"/>
                                        <p:tgtEl>
                                          <p:spTgt spid="18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3">
                                            <p:txEl>
                                              <p:pRg end="2" st="2"/>
                                            </p:txEl>
                                          </p:spTgt>
                                        </p:tgtEl>
                                        <p:attrNameLst>
                                          <p:attrName>style.visibility</p:attrName>
                                        </p:attrNameLst>
                                      </p:cBhvr>
                                      <p:to>
                                        <p:strVal val="visible"/>
                                      </p:to>
                                    </p:set>
                                    <p:anim calcmode="lin" valueType="num">
                                      <p:cBhvr additive="base">
                                        <p:cTn dur="500"/>
                                        <p:tgtEl>
                                          <p:spTgt spid="18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92" name="Google Shape;192;p20"/>
          <p:cNvSpPr/>
          <p:nvPr/>
        </p:nvSpPr>
        <p:spPr>
          <a:xfrm>
            <a:off x="611560" y="1254695"/>
            <a:ext cx="8064896" cy="3816429"/>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Шахсий ва профессионал тармоғингизга киринг. </a:t>
            </a:r>
            <a:r>
              <a:rPr b="0" i="0" lang="uz-Cyrl-UZ" sz="2200" u="none" cap="none" strike="noStrike">
                <a:solidFill>
                  <a:schemeClr val="dk1"/>
                </a:solidFill>
                <a:latin typeface="Arial"/>
                <a:ea typeface="Arial"/>
                <a:cs typeface="Arial"/>
                <a:sym typeface="Arial"/>
              </a:rPr>
              <a:t>Дўстлар, қўшнилар, профессионал ҳамкасблар, мижозлар, сотувчилар, ва бошқаларга сизда иш ўринлари мавжудлигини айтинг. Кимдир мукаммал номзодни билиши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Ишга жойлаштириш идораларига мурожаат қилинг. </a:t>
            </a:r>
            <a:r>
              <a:rPr b="0" i="0" lang="uz-Cyrl-UZ" sz="2200" u="none" cap="none" strike="noStrike">
                <a:solidFill>
                  <a:schemeClr val="dk1"/>
                </a:solidFill>
                <a:latin typeface="Arial"/>
                <a:ea typeface="Arial"/>
                <a:cs typeface="Arial"/>
                <a:sym typeface="Arial"/>
              </a:rPr>
              <a:t>Савдо ва касб-ҳунар мактаблари, коллежлар ва университетлар билан боғланинг. Ҳудудингиздаги ўрта мактабларда иш ўргатиш ва ишга жойлаштириш дастурлари мавжудлигини билиш учун маҳаллий мактаб кенгаши билан боғланинг.</a:t>
            </a:r>
            <a:endParaRPr b="0" i="0" sz="2200" u="none" cap="none" strike="noStrike">
              <a:solidFill>
                <a:schemeClr val="dk1"/>
              </a:solidFill>
              <a:latin typeface="Arial"/>
              <a:ea typeface="Arial"/>
              <a:cs typeface="Arial"/>
              <a:sym typeface="Arial"/>
            </a:endParaRPr>
          </a:p>
        </p:txBody>
      </p:sp>
      <p:pic>
        <p:nvPicPr>
          <p:cNvPr id="193" name="Google Shape;193;p2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2">
                                            <p:txEl>
                                              <p:pRg end="0" st="0"/>
                                            </p:txEl>
                                          </p:spTgt>
                                        </p:tgtEl>
                                        <p:attrNameLst>
                                          <p:attrName>style.visibility</p:attrName>
                                        </p:attrNameLst>
                                      </p:cBhvr>
                                      <p:to>
                                        <p:strVal val="visible"/>
                                      </p:to>
                                    </p:set>
                                    <p:anim calcmode="lin" valueType="num">
                                      <p:cBhvr additive="base">
                                        <p:cTn dur="500"/>
                                        <p:tgtEl>
                                          <p:spTgt spid="19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2">
                                            <p:txEl>
                                              <p:pRg end="1" st="1"/>
                                            </p:txEl>
                                          </p:spTgt>
                                        </p:tgtEl>
                                        <p:attrNameLst>
                                          <p:attrName>style.visibility</p:attrName>
                                        </p:attrNameLst>
                                      </p:cBhvr>
                                      <p:to>
                                        <p:strVal val="visible"/>
                                      </p:to>
                                    </p:set>
                                    <p:anim calcmode="lin" valueType="num">
                                      <p:cBhvr additive="base">
                                        <p:cTn dur="500"/>
                                        <p:tgtEl>
                                          <p:spTgt spid="19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99" name="Google Shape;199;p21"/>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Қариялар марказларида хабарномаларни жойлаштиринг. </a:t>
            </a:r>
            <a:r>
              <a:rPr b="0" i="0" lang="uz-Cyrl-UZ" sz="2200" u="none" cap="none" strike="noStrike">
                <a:solidFill>
                  <a:schemeClr val="dk1"/>
                </a:solidFill>
                <a:latin typeface="Arial"/>
                <a:ea typeface="Arial"/>
                <a:cs typeface="Arial"/>
                <a:sym typeface="Arial"/>
              </a:rPr>
              <a:t>Қўшимча даромад ёки вақтини тўлдиришнинг самарали усулига муҳтож бўлган нафақахўрлар мукаммал ходимларга айланиши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Иш билан таъминлаш агентлигидан фойдаланинг. </a:t>
            </a:r>
            <a:r>
              <a:rPr b="0" i="0" lang="uz-Cyrl-UZ" sz="2200" u="none" cap="none" strike="noStrike">
                <a:solidFill>
                  <a:schemeClr val="dk1"/>
                </a:solidFill>
                <a:latin typeface="Arial"/>
                <a:ea typeface="Arial"/>
                <a:cs typeface="Arial"/>
                <a:sym typeface="Arial"/>
              </a:rPr>
              <a:t>Хусусий ва давлат томонидан ҳомийлик қилинадиган агентликлар аризачиларни топиш ва текширишда ёрдам бериши мумкин. Кўпинча уларнинг тўловлари сиз тежаган вақт ва пул миқдори билан оқланади.</a:t>
            </a:r>
            <a:endParaRPr/>
          </a:p>
        </p:txBody>
      </p:sp>
      <p:pic>
        <p:nvPicPr>
          <p:cNvPr id="200" name="Google Shape;200;p2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9">
                                            <p:txEl>
                                              <p:pRg end="0" st="0"/>
                                            </p:txEl>
                                          </p:spTgt>
                                        </p:tgtEl>
                                        <p:attrNameLst>
                                          <p:attrName>style.visibility</p:attrName>
                                        </p:attrNameLst>
                                      </p:cBhvr>
                                      <p:to>
                                        <p:strVal val="visible"/>
                                      </p:to>
                                    </p:set>
                                    <p:anim calcmode="lin" valueType="num">
                                      <p:cBhvr additive="base">
                                        <p:cTn dur="500"/>
                                        <p:tgtEl>
                                          <p:spTgt spid="19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9">
                                            <p:txEl>
                                              <p:pRg end="1" st="1"/>
                                            </p:txEl>
                                          </p:spTgt>
                                        </p:tgtEl>
                                        <p:attrNameLst>
                                          <p:attrName>style.visibility</p:attrName>
                                        </p:attrNameLst>
                                      </p:cBhvr>
                                      <p:to>
                                        <p:strVal val="visible"/>
                                      </p:to>
                                    </p:set>
                                    <p:anim calcmode="lin" valueType="num">
                                      <p:cBhvr additive="base">
                                        <p:cTn dur="500"/>
                                        <p:tgtEl>
                                          <p:spTgt spid="19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06" name="Google Shape;206;p22"/>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Тегишли иш банкига лавозимни киритинг. </a:t>
            </a:r>
            <a:r>
              <a:rPr b="0" i="0" lang="uz-Cyrl-UZ" sz="2200" u="none" cap="none" strike="noStrike">
                <a:solidFill>
                  <a:schemeClr val="dk1"/>
                </a:solidFill>
                <a:latin typeface="Arial"/>
                <a:ea typeface="Arial"/>
                <a:cs typeface="Arial"/>
                <a:sym typeface="Arial"/>
              </a:rPr>
              <a:t>Кўпгина профессионал уюшмаларда ўз аъзолари учун иш банклари мавжуд. Сизнинг соҳангиз билан боғлиқ бўлган гуруҳлар билан боғланинг, ҳатто улар сизнинг ҳудудингиздан ташқарида бўлса ҳам, ўз аъзоларини сизнинг ходимларга бўлган эҳтиёжингиз ҳақида огоҳлантиришларини сўранг.</a:t>
            </a:r>
            <a:endParaRPr b="0" i="0" sz="2200" u="none" cap="none" strike="noStrike">
              <a:solidFill>
                <a:schemeClr val="dk1"/>
              </a:solidFill>
              <a:latin typeface="Arial"/>
              <a:ea typeface="Arial"/>
              <a:cs typeface="Arial"/>
              <a:sym typeface="Arial"/>
            </a:endParaRPr>
          </a:p>
        </p:txBody>
      </p:sp>
      <p:pic>
        <p:nvPicPr>
          <p:cNvPr id="207" name="Google Shape;207;p2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6">
                                            <p:txEl>
                                              <p:pRg end="0" st="0"/>
                                            </p:txEl>
                                          </p:spTgt>
                                        </p:tgtEl>
                                        <p:attrNameLst>
                                          <p:attrName>style.visibility</p:attrName>
                                        </p:attrNameLst>
                                      </p:cBhvr>
                                      <p:to>
                                        <p:strVal val="visible"/>
                                      </p:to>
                                    </p:set>
                                    <p:anim calcmode="lin" valueType="num">
                                      <p:cBhvr additive="base">
                                        <p:cTn dur="500"/>
                                        <p:tgtEl>
                                          <p:spTgt spid="20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13" name="Google Shape;213;p23"/>
          <p:cNvSpPr/>
          <p:nvPr/>
        </p:nvSpPr>
        <p:spPr>
          <a:xfrm>
            <a:off x="611560" y="1254695"/>
            <a:ext cx="8064896" cy="2123658"/>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Саноат нашрларидан фойдаланинг. </a:t>
            </a:r>
            <a:r>
              <a:rPr b="0" i="0" lang="uz-Cyrl-UZ" sz="2200" u="none" cap="none" strike="noStrike">
                <a:solidFill>
                  <a:schemeClr val="dk1"/>
                </a:solidFill>
                <a:latin typeface="Arial"/>
                <a:ea typeface="Arial"/>
                <a:cs typeface="Arial"/>
                <a:sym typeface="Arial"/>
              </a:rPr>
              <a:t>Савдо уюшмалари ахборотномалари ва саноат нашрларида кўпинча аъзолар иш ўринлари ҳақида эълон қилишлари мумкин бўлган таснифланган реклама бўлимлари мавжуд. Бу сизнинг соҳангизга малакали одамларни жалб қилишнинг жуда самарали усули.</a:t>
            </a:r>
            <a:endParaRPr/>
          </a:p>
        </p:txBody>
      </p:sp>
      <p:pic>
        <p:nvPicPr>
          <p:cNvPr id="214" name="Google Shape;214;p2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0" st="0"/>
                                            </p:txEl>
                                          </p:spTgt>
                                        </p:tgtEl>
                                        <p:attrNameLst>
                                          <p:attrName>style.visibility</p:attrName>
                                        </p:attrNameLst>
                                      </p:cBhvr>
                                      <p:to>
                                        <p:strVal val="visible"/>
                                      </p:to>
                                    </p:set>
                                    <p:anim calcmode="lin" valueType="num">
                                      <p:cBhvr additive="base">
                                        <p:cTn dur="500"/>
                                        <p:tgtEl>
                                          <p:spTgt spid="21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20" name="Google Shape;220;p24"/>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1" i="0" lang="uz-Cyrl-UZ" sz="2200" u="none" cap="none" strike="noStrike">
                <a:solidFill>
                  <a:srgbClr val="002060"/>
                </a:solidFill>
                <a:latin typeface="Arial"/>
                <a:ea typeface="Arial"/>
                <a:cs typeface="Arial"/>
                <a:sym typeface="Arial"/>
              </a:rPr>
              <a:t>Интернетга ўтинг. </a:t>
            </a:r>
            <a:r>
              <a:rPr b="0" i="0" lang="uz-Cyrl-UZ" sz="2200" u="none" cap="none" strike="noStrike">
                <a:solidFill>
                  <a:schemeClr val="dk1"/>
                </a:solidFill>
                <a:latin typeface="Arial"/>
                <a:ea typeface="Arial"/>
                <a:cs typeface="Arial"/>
                <a:sym typeface="Arial"/>
              </a:rPr>
              <a:t>Иш берувчиларга иш жойларини рўйхатга олиш имконини берувчи турли хил онлайн иш банклари ва маълумотлар базалари мавжуд. Ушбу маълумотлар базаларини бутун мамлакат бўйлаб потенциал ходимлар қидиришлари мумкин. Тадқиқ қилиш керак бўлган нарса: халқаро профессионал тармоқ сайти, у ерда сиз иш жойларини жойлаштиришингиз ва сайтнинг автоматлаштирилган истеъдодларни мослаштириш тизими орқали номзодларни топишингиз мумкин. </a:t>
            </a:r>
            <a:endParaRPr b="0" i="0" sz="2200" u="none" cap="none" strike="noStrike">
              <a:solidFill>
                <a:schemeClr val="dk1"/>
              </a:solidFill>
              <a:latin typeface="Arial"/>
              <a:ea typeface="Arial"/>
              <a:cs typeface="Arial"/>
              <a:sym typeface="Arial"/>
            </a:endParaRPr>
          </a:p>
        </p:txBody>
      </p:sp>
      <p:pic>
        <p:nvPicPr>
          <p:cNvPr id="221" name="Google Shape;221;p2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0">
                                            <p:txEl>
                                              <p:pRg end="0" st="0"/>
                                            </p:txEl>
                                          </p:spTgt>
                                        </p:tgtEl>
                                        <p:attrNameLst>
                                          <p:attrName>style.visibility</p:attrName>
                                        </p:attrNameLst>
                                      </p:cBhvr>
                                      <p:to>
                                        <p:strVal val="visible"/>
                                      </p:to>
                                    </p:set>
                                    <p:anim calcmode="lin" valueType="num">
                                      <p:cBhvr additive="base">
                                        <p:cTn dur="500"/>
                                        <p:tgtEl>
                                          <p:spTgt spid="22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27" name="Google Shape;227;p25"/>
          <p:cNvSpPr/>
          <p:nvPr/>
        </p:nvSpPr>
        <p:spPr>
          <a:xfrm>
            <a:off x="611560" y="1549697"/>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Ишга номзодларни олдиндан кўришда иккита муҳим восита - бу резюме ва ишга жойлашиш учун ариза.</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 ариза берувчилардан резюмени юборишни сўрасангиз, бу уларни текшириш учун фойдаланадиган биринчи восита бўлади.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Кейин малакали номзодлар суҳбатга келганларида ариза тўлдиришлари керак бўлади.</a:t>
            </a:r>
            <a:endParaRPr/>
          </a:p>
        </p:txBody>
      </p:sp>
      <p:pic>
        <p:nvPicPr>
          <p:cNvPr id="228" name="Google Shape;228;p2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229" name="Google Shape;229;p25"/>
          <p:cNvSpPr txBox="1"/>
          <p:nvPr/>
        </p:nvSpPr>
        <p:spPr>
          <a:xfrm>
            <a:off x="2483768" y="379782"/>
            <a:ext cx="4176464" cy="83099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Номзодларни олдиндан саралаш</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0" st="0"/>
                                            </p:txEl>
                                          </p:spTgt>
                                        </p:tgtEl>
                                        <p:attrNameLst>
                                          <p:attrName>style.visibility</p:attrName>
                                        </p:attrNameLst>
                                      </p:cBhvr>
                                      <p:to>
                                        <p:strVal val="visible"/>
                                      </p:to>
                                    </p:set>
                                    <p:anim calcmode="lin" valueType="num">
                                      <p:cBhvr additive="base">
                                        <p:cTn dur="500"/>
                                        <p:tgtEl>
                                          <p:spTgt spid="22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1" st="1"/>
                                            </p:txEl>
                                          </p:spTgt>
                                        </p:tgtEl>
                                        <p:attrNameLst>
                                          <p:attrName>style.visibility</p:attrName>
                                        </p:attrNameLst>
                                      </p:cBhvr>
                                      <p:to>
                                        <p:strVal val="visible"/>
                                      </p:to>
                                    </p:set>
                                    <p:anim calcmode="lin" valueType="num">
                                      <p:cBhvr additive="base">
                                        <p:cTn dur="500"/>
                                        <p:tgtEl>
                                          <p:spTgt spid="22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2" st="2"/>
                                            </p:txEl>
                                          </p:spTgt>
                                        </p:tgtEl>
                                        <p:attrNameLst>
                                          <p:attrName>style.visibility</p:attrName>
                                        </p:attrNameLst>
                                      </p:cBhvr>
                                      <p:to>
                                        <p:strVal val="visible"/>
                                      </p:to>
                                    </p:set>
                                    <p:anim calcmode="lin" valueType="num">
                                      <p:cBhvr additive="base">
                                        <p:cTn dur="500"/>
                                        <p:tgtEl>
                                          <p:spTgt spid="22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35" name="Google Shape;235;p26"/>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 резюмени сўрамасангиз, эҳтимол сиз бўлажак ходимларнинг аризаларни тўлдириш учун келишини хоҳлайсиз, кейин аризаларни кўриб чиқинг ва суҳбат ўтказиш учун малакали номзодларни чақиринг.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Ҳар қандай ҳолатда ҳам, интервю жараёнини бошлашдан олдин анкета тайёр бўлиши муҳимдир.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Ўзингизнинг махсус эҳтиёжларингизни қондириш учун ўзингизнинг ариза формангизни ишлаб чиқишингиз мумкин.</a:t>
            </a:r>
            <a:endParaRPr/>
          </a:p>
        </p:txBody>
      </p:sp>
      <p:pic>
        <p:nvPicPr>
          <p:cNvPr id="236" name="Google Shape;236;p2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xEl>
                                              <p:pRg end="0" st="0"/>
                                            </p:txEl>
                                          </p:spTgt>
                                        </p:tgtEl>
                                        <p:attrNameLst>
                                          <p:attrName>style.visibility</p:attrName>
                                        </p:attrNameLst>
                                      </p:cBhvr>
                                      <p:to>
                                        <p:strVal val="visible"/>
                                      </p:to>
                                    </p:set>
                                    <p:anim calcmode="lin" valueType="num">
                                      <p:cBhvr additive="base">
                                        <p:cTn dur="500"/>
                                        <p:tgtEl>
                                          <p:spTgt spid="23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xEl>
                                              <p:pRg end="1" st="1"/>
                                            </p:txEl>
                                          </p:spTgt>
                                        </p:tgtEl>
                                        <p:attrNameLst>
                                          <p:attrName>style.visibility</p:attrName>
                                        </p:attrNameLst>
                                      </p:cBhvr>
                                      <p:to>
                                        <p:strVal val="visible"/>
                                      </p:to>
                                    </p:set>
                                    <p:anim calcmode="lin" valueType="num">
                                      <p:cBhvr additive="base">
                                        <p:cTn dur="500"/>
                                        <p:tgtEl>
                                          <p:spTgt spid="23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xEl>
                                              <p:pRg end="2" st="2"/>
                                            </p:txEl>
                                          </p:spTgt>
                                        </p:tgtEl>
                                        <p:attrNameLst>
                                          <p:attrName>style.visibility</p:attrName>
                                        </p:attrNameLst>
                                      </p:cBhvr>
                                      <p:to>
                                        <p:strVal val="visible"/>
                                      </p:to>
                                    </p:set>
                                    <p:anim calcmode="lin" valueType="num">
                                      <p:cBhvr additive="base">
                                        <p:cTn dur="500"/>
                                        <p:tgtEl>
                                          <p:spTgt spid="23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42" name="Google Shape;242;p27"/>
          <p:cNvSpPr/>
          <p:nvPr/>
        </p:nvSpPr>
        <p:spPr>
          <a:xfrm>
            <a:off x="611560" y="1254695"/>
            <a:ext cx="8064896" cy="3816429"/>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Сизнинг аризангиз қуйидаги каби аниқ маълумотларни сўраши керак:</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исм, манзил ва телефон рақами;</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таълим даражаси;</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иш тажрибаси, шу жумладан иш ҳақи даражаси;</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мукофотлар ёки унвонлар;</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аризачи тўлиқ ёки ярим вақтда ишлай оладими, шунингдек, мавжуд соатлар;</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иш билан боғлиқ ҳар қандай махсус кўникмалар (чет тиллари, дастурий таъминот дастурлари билан танишиш ва бошқалар).</a:t>
            </a:r>
            <a:endParaRPr b="0" i="0" sz="2200" u="none" cap="none" strike="noStrike">
              <a:solidFill>
                <a:schemeClr val="dk1"/>
              </a:solidFill>
              <a:latin typeface="Arial"/>
              <a:ea typeface="Arial"/>
              <a:cs typeface="Arial"/>
              <a:sym typeface="Arial"/>
            </a:endParaRPr>
          </a:p>
        </p:txBody>
      </p:sp>
      <p:pic>
        <p:nvPicPr>
          <p:cNvPr id="243" name="Google Shape;243;p2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0" st="0"/>
                                            </p:txEl>
                                          </p:spTgt>
                                        </p:tgtEl>
                                        <p:attrNameLst>
                                          <p:attrName>style.visibility</p:attrName>
                                        </p:attrNameLst>
                                      </p:cBhvr>
                                      <p:to>
                                        <p:strVal val="visible"/>
                                      </p:to>
                                    </p:set>
                                    <p:anim calcmode="lin" valueType="num">
                                      <p:cBhvr additive="base">
                                        <p:cTn dur="500"/>
                                        <p:tgtEl>
                                          <p:spTgt spid="24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1" st="1"/>
                                            </p:txEl>
                                          </p:spTgt>
                                        </p:tgtEl>
                                        <p:attrNameLst>
                                          <p:attrName>style.visibility</p:attrName>
                                        </p:attrNameLst>
                                      </p:cBhvr>
                                      <p:to>
                                        <p:strVal val="visible"/>
                                      </p:to>
                                    </p:set>
                                    <p:anim calcmode="lin" valueType="num">
                                      <p:cBhvr additive="base">
                                        <p:cTn dur="500"/>
                                        <p:tgtEl>
                                          <p:spTgt spid="24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2" st="2"/>
                                            </p:txEl>
                                          </p:spTgt>
                                        </p:tgtEl>
                                        <p:attrNameLst>
                                          <p:attrName>style.visibility</p:attrName>
                                        </p:attrNameLst>
                                      </p:cBhvr>
                                      <p:to>
                                        <p:strVal val="visible"/>
                                      </p:to>
                                    </p:set>
                                    <p:anim calcmode="lin" valueType="num">
                                      <p:cBhvr additive="base">
                                        <p:cTn dur="500"/>
                                        <p:tgtEl>
                                          <p:spTgt spid="24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3" st="3"/>
                                            </p:txEl>
                                          </p:spTgt>
                                        </p:tgtEl>
                                        <p:attrNameLst>
                                          <p:attrName>style.visibility</p:attrName>
                                        </p:attrNameLst>
                                      </p:cBhvr>
                                      <p:to>
                                        <p:strVal val="visible"/>
                                      </p:to>
                                    </p:set>
                                    <p:anim calcmode="lin" valueType="num">
                                      <p:cBhvr additive="base">
                                        <p:cTn dur="500"/>
                                        <p:tgtEl>
                                          <p:spTgt spid="24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4" st="4"/>
                                            </p:txEl>
                                          </p:spTgt>
                                        </p:tgtEl>
                                        <p:attrNameLst>
                                          <p:attrName>style.visibility</p:attrName>
                                        </p:attrNameLst>
                                      </p:cBhvr>
                                      <p:to>
                                        <p:strVal val="visible"/>
                                      </p:to>
                                    </p:set>
                                    <p:anim calcmode="lin" valueType="num">
                                      <p:cBhvr additive="base">
                                        <p:cTn dur="500"/>
                                        <p:tgtEl>
                                          <p:spTgt spid="24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5" st="5"/>
                                            </p:txEl>
                                          </p:spTgt>
                                        </p:tgtEl>
                                        <p:attrNameLst>
                                          <p:attrName>style.visibility</p:attrName>
                                        </p:attrNameLst>
                                      </p:cBhvr>
                                      <p:to>
                                        <p:strVal val="visible"/>
                                      </p:to>
                                    </p:set>
                                    <p:anim calcmode="lin" valueType="num">
                                      <p:cBhvr additive="base">
                                        <p:cTn dur="500"/>
                                        <p:tgtEl>
                                          <p:spTgt spid="242">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6" st="6"/>
                                            </p:txEl>
                                          </p:spTgt>
                                        </p:tgtEl>
                                        <p:attrNameLst>
                                          <p:attrName>style.visibility</p:attrName>
                                        </p:attrNameLst>
                                      </p:cBhvr>
                                      <p:to>
                                        <p:strVal val="visible"/>
                                      </p:to>
                                    </p:set>
                                    <p:anim calcmode="lin" valueType="num">
                                      <p:cBhvr additive="base">
                                        <p:cTn dur="500"/>
                                        <p:tgtEl>
                                          <p:spTgt spid="242">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49" name="Google Shape;249;p28"/>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Маълумотнома сифатида текшириш учун собиқ раҳбарларнинг исмлари ва телефон рақамларини сўрашни унутманг; агар номзод ҳозирда ишлаётган бўлса, унинг ҳозирги иш жойига мурожаат мумкин ёки йўқлигини сўранг.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Шунингдек, сиз шахсий маълумотномаларни сўрашингиз мумкин. </a:t>
            </a:r>
            <a:endParaRPr b="0" i="0" sz="2200" u="none" cap="none" strike="noStrike">
              <a:solidFill>
                <a:schemeClr val="dk1"/>
              </a:solidFill>
              <a:latin typeface="Arial"/>
              <a:ea typeface="Arial"/>
              <a:cs typeface="Arial"/>
              <a:sym typeface="Arial"/>
            </a:endParaRPr>
          </a:p>
        </p:txBody>
      </p:sp>
      <p:pic>
        <p:nvPicPr>
          <p:cNvPr id="250" name="Google Shape;250;p2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pic>
        <p:nvPicPr>
          <p:cNvPr descr="Ask.com Search and Web Browser - Apps on Google Play" id="251" name="Google Shape;251;p28"/>
          <p:cNvPicPr preferRelativeResize="0"/>
          <p:nvPr/>
        </p:nvPicPr>
        <p:blipFill rotWithShape="1">
          <a:blip r:embed="rId4">
            <a:alphaModFix/>
          </a:blip>
          <a:srcRect b="20239" l="30439" r="29893" t="20093"/>
          <a:stretch/>
        </p:blipFill>
        <p:spPr>
          <a:xfrm>
            <a:off x="4283968" y="3415160"/>
            <a:ext cx="2232248" cy="167887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9">
                                            <p:txEl>
                                              <p:pRg end="0" st="0"/>
                                            </p:txEl>
                                          </p:spTgt>
                                        </p:tgtEl>
                                        <p:attrNameLst>
                                          <p:attrName>style.visibility</p:attrName>
                                        </p:attrNameLst>
                                      </p:cBhvr>
                                      <p:to>
                                        <p:strVal val="visible"/>
                                      </p:to>
                                    </p:set>
                                    <p:anim calcmode="lin" valueType="num">
                                      <p:cBhvr additive="base">
                                        <p:cTn dur="500"/>
                                        <p:tgtEl>
                                          <p:spTgt spid="24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9">
                                            <p:txEl>
                                              <p:pRg end="1" st="1"/>
                                            </p:txEl>
                                          </p:spTgt>
                                        </p:tgtEl>
                                        <p:attrNameLst>
                                          <p:attrName>style.visibility</p:attrName>
                                        </p:attrNameLst>
                                      </p:cBhvr>
                                      <p:to>
                                        <p:strVal val="visible"/>
                                      </p:to>
                                    </p:set>
                                    <p:anim calcmode="lin" valueType="num">
                                      <p:cBhvr additive="base">
                                        <p:cTn dur="500"/>
                                        <p:tgtEl>
                                          <p:spTgt spid="24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57" name="Google Shape;257;p29"/>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Резюмеларни скрининг қилишда сизнинг олдингизда иш тавсифи ва спецификациялар бўлиши ёрдам беради, шунда сиз излаётган фазилатлар ва кўникмаларни аниқ ёдда сақлашингиз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Резюме учун стандарт шакл йўқлиги сабабли, уларни баҳолаш жуда субъектив бўлиши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Бироқ, резюмеда топишингиз керак бўлган баъзи таркибий қисмлар мавжуд.</a:t>
            </a:r>
            <a:endParaRPr/>
          </a:p>
        </p:txBody>
      </p:sp>
      <p:pic>
        <p:nvPicPr>
          <p:cNvPr id="258" name="Google Shape;258;p2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0" st="0"/>
                                            </p:txEl>
                                          </p:spTgt>
                                        </p:tgtEl>
                                        <p:attrNameLst>
                                          <p:attrName>style.visibility</p:attrName>
                                        </p:attrNameLst>
                                      </p:cBhvr>
                                      <p:to>
                                        <p:strVal val="visible"/>
                                      </p:to>
                                    </p:set>
                                    <p:anim calcmode="lin" valueType="num">
                                      <p:cBhvr additive="base">
                                        <p:cTn dur="500"/>
                                        <p:tgtEl>
                                          <p:spTgt spid="25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1" st="1"/>
                                            </p:txEl>
                                          </p:spTgt>
                                        </p:tgtEl>
                                        <p:attrNameLst>
                                          <p:attrName>style.visibility</p:attrName>
                                        </p:attrNameLst>
                                      </p:cBhvr>
                                      <p:to>
                                        <p:strVal val="visible"/>
                                      </p:to>
                                    </p:set>
                                    <p:anim calcmode="lin" valueType="num">
                                      <p:cBhvr additive="base">
                                        <p:cTn dur="500"/>
                                        <p:tgtEl>
                                          <p:spTgt spid="25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2" st="2"/>
                                            </p:txEl>
                                          </p:spTgt>
                                        </p:tgtEl>
                                        <p:attrNameLst>
                                          <p:attrName>style.visibility</p:attrName>
                                        </p:attrNameLst>
                                      </p:cBhvr>
                                      <p:to>
                                        <p:strVal val="visible"/>
                                      </p:to>
                                    </p:set>
                                    <p:anim calcmode="lin" valueType="num">
                                      <p:cBhvr additive="base">
                                        <p:cTn dur="500"/>
                                        <p:tgtEl>
                                          <p:spTgt spid="25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64" name="Google Shape;264;p30"/>
          <p:cNvSpPr/>
          <p:nvPr/>
        </p:nvSpPr>
        <p:spPr>
          <a:xfrm>
            <a:off x="611560" y="1254695"/>
            <a:ext cx="8064896" cy="3816429"/>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Унда юқори қисмида истиқболли шахснинг исми, манзили ва телефон рақами ҳамда иш ва таълим тажрибаси, шу жумладан саналар ҳақида қисқача маълумот бўлиши керак.</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Кўпгина резюмелар истиқболли қандай иш билан шуғулланаётганини тавсифловчи "мансаб мақсади" ни ўз ичига олади; бошқалар ўз мақсадларини ўзларининг муқовали хатларида баён қиладилар.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 ерда топишингиз мумкин бўлган қўшимча маълумотлар ютуқлар ва мартаба билан боғлиқ алоқаларни ўз ичига олади.</a:t>
            </a:r>
            <a:endParaRPr b="0" i="0" sz="2200" u="none" cap="none" strike="noStrike">
              <a:solidFill>
                <a:schemeClr val="dk1"/>
              </a:solidFill>
              <a:latin typeface="Arial"/>
              <a:ea typeface="Arial"/>
              <a:cs typeface="Arial"/>
              <a:sym typeface="Arial"/>
            </a:endParaRPr>
          </a:p>
        </p:txBody>
      </p:sp>
      <p:pic>
        <p:nvPicPr>
          <p:cNvPr id="265" name="Google Shape;265;p3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xEl>
                                              <p:pRg end="0" st="0"/>
                                            </p:txEl>
                                          </p:spTgt>
                                        </p:tgtEl>
                                        <p:attrNameLst>
                                          <p:attrName>style.visibility</p:attrName>
                                        </p:attrNameLst>
                                      </p:cBhvr>
                                      <p:to>
                                        <p:strVal val="visible"/>
                                      </p:to>
                                    </p:set>
                                    <p:anim calcmode="lin" valueType="num">
                                      <p:cBhvr additive="base">
                                        <p:cTn dur="500"/>
                                        <p:tgtEl>
                                          <p:spTgt spid="26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xEl>
                                              <p:pRg end="1" st="1"/>
                                            </p:txEl>
                                          </p:spTgt>
                                        </p:tgtEl>
                                        <p:attrNameLst>
                                          <p:attrName>style.visibility</p:attrName>
                                        </p:attrNameLst>
                                      </p:cBhvr>
                                      <p:to>
                                        <p:strVal val="visible"/>
                                      </p:to>
                                    </p:set>
                                    <p:anim calcmode="lin" valueType="num">
                                      <p:cBhvr additive="base">
                                        <p:cTn dur="500"/>
                                        <p:tgtEl>
                                          <p:spTgt spid="26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xEl>
                                              <p:pRg end="2" st="2"/>
                                            </p:txEl>
                                          </p:spTgt>
                                        </p:tgtEl>
                                        <p:attrNameLst>
                                          <p:attrName>style.visibility</p:attrName>
                                        </p:attrNameLst>
                                      </p:cBhvr>
                                      <p:to>
                                        <p:strVal val="visible"/>
                                      </p:to>
                                    </p:set>
                                    <p:anim calcmode="lin" valueType="num">
                                      <p:cBhvr additive="base">
                                        <p:cTn dur="500"/>
                                        <p:tgtEl>
                                          <p:spTgt spid="26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71" name="Google Shape;271;p31"/>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Aриза берувчининг резюме ва муқова мактубида аниқлик ва профессионалликни қидиринг.</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Хатолар билан тўлдирилган резюме жиддий қизил байроқларни кўтаради.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одам ўйиннинг ушбу муҳим босқичида ўзини кўрсатмаса, ёлланган тақдирда ундан яхши иш қилишини қандай кутиш мумкин?</a:t>
            </a:r>
            <a:endParaRPr/>
          </a:p>
        </p:txBody>
      </p:sp>
      <p:pic>
        <p:nvPicPr>
          <p:cNvPr id="272" name="Google Shape;272;p3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1">
                                            <p:txEl>
                                              <p:pRg end="0" st="0"/>
                                            </p:txEl>
                                          </p:spTgt>
                                        </p:tgtEl>
                                        <p:attrNameLst>
                                          <p:attrName>style.visibility</p:attrName>
                                        </p:attrNameLst>
                                      </p:cBhvr>
                                      <p:to>
                                        <p:strVal val="visible"/>
                                      </p:to>
                                    </p:set>
                                    <p:anim calcmode="lin" valueType="num">
                                      <p:cBhvr additive="base">
                                        <p:cTn dur="500"/>
                                        <p:tgtEl>
                                          <p:spTgt spid="27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1">
                                            <p:txEl>
                                              <p:pRg end="1" st="1"/>
                                            </p:txEl>
                                          </p:spTgt>
                                        </p:tgtEl>
                                        <p:attrNameLst>
                                          <p:attrName>style.visibility</p:attrName>
                                        </p:attrNameLst>
                                      </p:cBhvr>
                                      <p:to>
                                        <p:strVal val="visible"/>
                                      </p:to>
                                    </p:set>
                                    <p:anim calcmode="lin" valueType="num">
                                      <p:cBhvr additive="base">
                                        <p:cTn dur="500"/>
                                        <p:tgtEl>
                                          <p:spTgt spid="27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1">
                                            <p:txEl>
                                              <p:pRg end="2" st="2"/>
                                            </p:txEl>
                                          </p:spTgt>
                                        </p:tgtEl>
                                        <p:attrNameLst>
                                          <p:attrName>style.visibility</p:attrName>
                                        </p:attrNameLst>
                                      </p:cBhvr>
                                      <p:to>
                                        <p:strVal val="visible"/>
                                      </p:to>
                                    </p:set>
                                    <p:anim calcmode="lin" valueType="num">
                                      <p:cBhvr additive="base">
                                        <p:cTn dur="500"/>
                                        <p:tgtEl>
                                          <p:spTgt spid="27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1">
                                            <p:txEl>
                                              <p:pRg end="3" st="3"/>
                                            </p:txEl>
                                          </p:spTgt>
                                        </p:tgtEl>
                                        <p:attrNameLst>
                                          <p:attrName>style.visibility</p:attrName>
                                        </p:attrNameLst>
                                      </p:cBhvr>
                                      <p:to>
                                        <p:strVal val="visible"/>
                                      </p:to>
                                    </p:set>
                                    <p:anim calcmode="lin" valueType="num">
                                      <p:cBhvr additive="base">
                                        <p:cTn dur="500"/>
                                        <p:tgtEl>
                                          <p:spTgt spid="271">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1">
                                            <p:txEl>
                                              <p:pRg end="4" st="4"/>
                                            </p:txEl>
                                          </p:spTgt>
                                        </p:tgtEl>
                                        <p:attrNameLst>
                                          <p:attrName>style.visibility</p:attrName>
                                        </p:attrNameLst>
                                      </p:cBhvr>
                                      <p:to>
                                        <p:strVal val="visible"/>
                                      </p:to>
                                    </p:set>
                                    <p:anim calcmode="lin" valueType="num">
                                      <p:cBhvr additive="base">
                                        <p:cTn dur="500"/>
                                        <p:tgtEl>
                                          <p:spTgt spid="271">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78" name="Google Shape;278;p32"/>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Резюменинг иккита асосий тури мавжуд: "хронологик" резюме ва "функционал" резюме.</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Кўпчилигимиз кўришга одатланган хронологик резюме иш тарихини тескари хронологик тартибда, энг сўнгги жойдан тортиб то биринчигача рўйхатга олади.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Функционал резюмеда ишга жойлашиш саналари кўрсатилмаган; Бунинг ўрнига, у ходим бажарган турли кўникмалар ёки "функциялар" рўйхатини кўрсатади.</a:t>
            </a:r>
            <a:endParaRPr b="0" i="0" sz="2200" u="none" cap="none" strike="noStrike">
              <a:solidFill>
                <a:schemeClr val="dk1"/>
              </a:solidFill>
              <a:latin typeface="Arial"/>
              <a:ea typeface="Arial"/>
              <a:cs typeface="Arial"/>
              <a:sym typeface="Arial"/>
            </a:endParaRPr>
          </a:p>
        </p:txBody>
      </p:sp>
      <p:pic>
        <p:nvPicPr>
          <p:cNvPr id="279" name="Google Shape;279;p3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8">
                                            <p:txEl>
                                              <p:pRg end="0" st="0"/>
                                            </p:txEl>
                                          </p:spTgt>
                                        </p:tgtEl>
                                        <p:attrNameLst>
                                          <p:attrName>style.visibility</p:attrName>
                                        </p:attrNameLst>
                                      </p:cBhvr>
                                      <p:to>
                                        <p:strVal val="visible"/>
                                      </p:to>
                                    </p:set>
                                    <p:anim calcmode="lin" valueType="num">
                                      <p:cBhvr additive="base">
                                        <p:cTn dur="500"/>
                                        <p:tgtEl>
                                          <p:spTgt spid="27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8">
                                            <p:txEl>
                                              <p:pRg end="1" st="1"/>
                                            </p:txEl>
                                          </p:spTgt>
                                        </p:tgtEl>
                                        <p:attrNameLst>
                                          <p:attrName>style.visibility</p:attrName>
                                        </p:attrNameLst>
                                      </p:cBhvr>
                                      <p:to>
                                        <p:strVal val="visible"/>
                                      </p:to>
                                    </p:set>
                                    <p:anim calcmode="lin" valueType="num">
                                      <p:cBhvr additive="base">
                                        <p:cTn dur="500"/>
                                        <p:tgtEl>
                                          <p:spTgt spid="27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8">
                                            <p:txEl>
                                              <p:pRg end="2" st="2"/>
                                            </p:txEl>
                                          </p:spTgt>
                                        </p:tgtEl>
                                        <p:attrNameLst>
                                          <p:attrName>style.visibility</p:attrName>
                                        </p:attrNameLst>
                                      </p:cBhvr>
                                      <p:to>
                                        <p:strVal val="visible"/>
                                      </p:to>
                                    </p:set>
                                    <p:anim calcmode="lin" valueType="num">
                                      <p:cBhvr additive="base">
                                        <p:cTn dur="500"/>
                                        <p:tgtEl>
                                          <p:spTgt spid="27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85" name="Google Shape;285;p33"/>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Хронологик резюмелар кадрлар бўйича мутахассислар ва ишга ёллаш менежерлари орасида афзал кўрилган форматдир.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Функционал резюмелар жуда яхши малакага эга бўлиши мумкин бўлган ва шунчаки узоқ муддатли ишсизликни камайтиришга ёки мартаба ўзгартиришга ҳаракат қиладиган қисқартирилган раҳбарлар томонидан қўлланилади.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Бироқ, бошқа ҳолларда, улар аризачининг иш жойида эканлиги ёки яширадиган нарсаси борлигини билдиради.</a:t>
            </a:r>
            <a:endParaRPr b="0" i="0" sz="2200" u="none" cap="none" strike="noStrike">
              <a:solidFill>
                <a:schemeClr val="dk1"/>
              </a:solidFill>
              <a:latin typeface="Arial"/>
              <a:ea typeface="Arial"/>
              <a:cs typeface="Arial"/>
              <a:sym typeface="Arial"/>
            </a:endParaRPr>
          </a:p>
        </p:txBody>
      </p:sp>
      <p:pic>
        <p:nvPicPr>
          <p:cNvPr id="286" name="Google Shape;286;p3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5">
                                            <p:txEl>
                                              <p:pRg end="0" st="0"/>
                                            </p:txEl>
                                          </p:spTgt>
                                        </p:tgtEl>
                                        <p:attrNameLst>
                                          <p:attrName>style.visibility</p:attrName>
                                        </p:attrNameLst>
                                      </p:cBhvr>
                                      <p:to>
                                        <p:strVal val="visible"/>
                                      </p:to>
                                    </p:set>
                                    <p:anim calcmode="lin" valueType="num">
                                      <p:cBhvr additive="base">
                                        <p:cTn dur="500"/>
                                        <p:tgtEl>
                                          <p:spTgt spid="28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5">
                                            <p:txEl>
                                              <p:pRg end="1" st="1"/>
                                            </p:txEl>
                                          </p:spTgt>
                                        </p:tgtEl>
                                        <p:attrNameLst>
                                          <p:attrName>style.visibility</p:attrName>
                                        </p:attrNameLst>
                                      </p:cBhvr>
                                      <p:to>
                                        <p:strVal val="visible"/>
                                      </p:to>
                                    </p:set>
                                    <p:anim calcmode="lin" valueType="num">
                                      <p:cBhvr additive="base">
                                        <p:cTn dur="500"/>
                                        <p:tgtEl>
                                          <p:spTgt spid="28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5">
                                            <p:txEl>
                                              <p:pRg end="2" st="2"/>
                                            </p:txEl>
                                          </p:spTgt>
                                        </p:tgtEl>
                                        <p:attrNameLst>
                                          <p:attrName>style.visibility</p:attrName>
                                        </p:attrNameLst>
                                      </p:cBhvr>
                                      <p:to>
                                        <p:strVal val="visible"/>
                                      </p:to>
                                    </p:set>
                                    <p:anim calcmode="lin" valueType="num">
                                      <p:cBhvr additive="base">
                                        <p:cTn dur="500"/>
                                        <p:tgtEl>
                                          <p:spTgt spid="28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92" name="Google Shape;292;p34"/>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Одамлар резюмени безашлари осон бўлгани учун, номзодларни почта орқали ёки шахсан ишга жойлашиш учун ариза тўлдиришлари ва кейин уни резюме билан солиштиришлари яхши фикр.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Aриза маълумотларнинг хронологик тартибда тўлдирилишини талаб қилганлиги сабабли, у сизга ариза берувчининг тарихи ҳақида аниқроқ маълумот беради.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Функционал ва хронологик резюмелардан ташқари яна бир турдаги резюмени излаш муҳимроқдир.</a:t>
            </a:r>
            <a:endParaRPr/>
          </a:p>
        </p:txBody>
      </p:sp>
      <p:pic>
        <p:nvPicPr>
          <p:cNvPr id="293" name="Google Shape;293;p3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0" st="0"/>
                                            </p:txEl>
                                          </p:spTgt>
                                        </p:tgtEl>
                                        <p:attrNameLst>
                                          <p:attrName>style.visibility</p:attrName>
                                        </p:attrNameLst>
                                      </p:cBhvr>
                                      <p:to>
                                        <p:strVal val="visible"/>
                                      </p:to>
                                    </p:set>
                                    <p:anim calcmode="lin" valueType="num">
                                      <p:cBhvr additive="base">
                                        <p:cTn dur="500"/>
                                        <p:tgtEl>
                                          <p:spTgt spid="29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1" st="1"/>
                                            </p:txEl>
                                          </p:spTgt>
                                        </p:tgtEl>
                                        <p:attrNameLst>
                                          <p:attrName>style.visibility</p:attrName>
                                        </p:attrNameLst>
                                      </p:cBhvr>
                                      <p:to>
                                        <p:strVal val="visible"/>
                                      </p:to>
                                    </p:set>
                                    <p:anim calcmode="lin" valueType="num">
                                      <p:cBhvr additive="base">
                                        <p:cTn dur="500"/>
                                        <p:tgtEl>
                                          <p:spTgt spid="29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2">
                                            <p:txEl>
                                              <p:pRg end="2" st="2"/>
                                            </p:txEl>
                                          </p:spTgt>
                                        </p:tgtEl>
                                        <p:attrNameLst>
                                          <p:attrName>style.visibility</p:attrName>
                                        </p:attrNameLst>
                                      </p:cBhvr>
                                      <p:to>
                                        <p:strVal val="visible"/>
                                      </p:to>
                                    </p:set>
                                    <p:anim calcmode="lin" valueType="num">
                                      <p:cBhvr additive="base">
                                        <p:cTn dur="500"/>
                                        <p:tgtEl>
                                          <p:spTgt spid="29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99" name="Google Shape;299;p35"/>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Резюмелар одамнинг муваффақиятга эришганлигини ва асосий мақсади бор йўқлигини айтади.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Резюмени ўқиётганда, одамнинг мартаба моделларини аниқлашга ҳаракат қилинг.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Ўтмишдаги ишларда барқарор ривожланиш ва кўтарилишларни қидиринг.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Шунингдек, иш муддати бўйича барқарорликни қидиринг.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Ҳар йили иш жойини ўзгартирадиган одам, эҳтимол сизнинг жамоангизда сиз хоҳлаган одам эмасдир.</a:t>
            </a:r>
            <a:endParaRPr/>
          </a:p>
        </p:txBody>
      </p:sp>
      <p:pic>
        <p:nvPicPr>
          <p:cNvPr id="300" name="Google Shape;300;p3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9">
                                            <p:txEl>
                                              <p:pRg end="0" st="0"/>
                                            </p:txEl>
                                          </p:spTgt>
                                        </p:tgtEl>
                                        <p:attrNameLst>
                                          <p:attrName>style.visibility</p:attrName>
                                        </p:attrNameLst>
                                      </p:cBhvr>
                                      <p:to>
                                        <p:strVal val="visible"/>
                                      </p:to>
                                    </p:set>
                                    <p:anim calcmode="lin" valueType="num">
                                      <p:cBhvr additive="base">
                                        <p:cTn dur="500"/>
                                        <p:tgtEl>
                                          <p:spTgt spid="29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9">
                                            <p:txEl>
                                              <p:pRg end="1" st="1"/>
                                            </p:txEl>
                                          </p:spTgt>
                                        </p:tgtEl>
                                        <p:attrNameLst>
                                          <p:attrName>style.visibility</p:attrName>
                                        </p:attrNameLst>
                                      </p:cBhvr>
                                      <p:to>
                                        <p:strVal val="visible"/>
                                      </p:to>
                                    </p:set>
                                    <p:anim calcmode="lin" valueType="num">
                                      <p:cBhvr additive="base">
                                        <p:cTn dur="500"/>
                                        <p:tgtEl>
                                          <p:spTgt spid="29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9">
                                            <p:txEl>
                                              <p:pRg end="2" st="2"/>
                                            </p:txEl>
                                          </p:spTgt>
                                        </p:tgtEl>
                                        <p:attrNameLst>
                                          <p:attrName>style.visibility</p:attrName>
                                        </p:attrNameLst>
                                      </p:cBhvr>
                                      <p:to>
                                        <p:strVal val="visible"/>
                                      </p:to>
                                    </p:set>
                                    <p:anim calcmode="lin" valueType="num">
                                      <p:cBhvr additive="base">
                                        <p:cTn dur="500"/>
                                        <p:tgtEl>
                                          <p:spTgt spid="29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9">
                                            <p:txEl>
                                              <p:pRg end="3" st="3"/>
                                            </p:txEl>
                                          </p:spTgt>
                                        </p:tgtEl>
                                        <p:attrNameLst>
                                          <p:attrName>style.visibility</p:attrName>
                                        </p:attrNameLst>
                                      </p:cBhvr>
                                      <p:to>
                                        <p:strVal val="visible"/>
                                      </p:to>
                                    </p:set>
                                    <p:anim calcmode="lin" valueType="num">
                                      <p:cBhvr additive="base">
                                        <p:cTn dur="500"/>
                                        <p:tgtEl>
                                          <p:spTgt spid="29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9">
                                            <p:txEl>
                                              <p:pRg end="4" st="4"/>
                                            </p:txEl>
                                          </p:spTgt>
                                        </p:tgtEl>
                                        <p:attrNameLst>
                                          <p:attrName>style.visibility</p:attrName>
                                        </p:attrNameLst>
                                      </p:cBhvr>
                                      <p:to>
                                        <p:strVal val="visible"/>
                                      </p:to>
                                    </p:set>
                                    <p:anim calcmode="lin" valueType="num">
                                      <p:cBhvr additive="base">
                                        <p:cTn dur="500"/>
                                        <p:tgtEl>
                                          <p:spTgt spid="299">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06" name="Google Shape;306;p36"/>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Уч-тўрт йиллик иш стажига эга одамларни қидиринг.</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 билан бирга, иқтисодий шароитлар инсоннинг резюмеига қандай таъсир қилиши мумкинлигини билиб олинг.</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Тез-тез корпоратив қисқартириш иқлими пайтида, масалан, бир қатор латерал мартаба силжиши одам омон қолганлигини кўрсатиши мумкин.</a:t>
            </a:r>
            <a:endParaRPr/>
          </a:p>
        </p:txBody>
      </p:sp>
      <p:pic>
        <p:nvPicPr>
          <p:cNvPr id="307" name="Google Shape;307;p3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6">
                                            <p:txEl>
                                              <p:pRg end="0" st="0"/>
                                            </p:txEl>
                                          </p:spTgt>
                                        </p:tgtEl>
                                        <p:attrNameLst>
                                          <p:attrName>style.visibility</p:attrName>
                                        </p:attrNameLst>
                                      </p:cBhvr>
                                      <p:to>
                                        <p:strVal val="visible"/>
                                      </p:to>
                                    </p:set>
                                    <p:anim calcmode="lin" valueType="num">
                                      <p:cBhvr additive="base">
                                        <p:cTn dur="500"/>
                                        <p:tgtEl>
                                          <p:spTgt spid="30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6">
                                            <p:txEl>
                                              <p:pRg end="1" st="1"/>
                                            </p:txEl>
                                          </p:spTgt>
                                        </p:tgtEl>
                                        <p:attrNameLst>
                                          <p:attrName>style.visibility</p:attrName>
                                        </p:attrNameLst>
                                      </p:cBhvr>
                                      <p:to>
                                        <p:strVal val="visible"/>
                                      </p:to>
                                    </p:set>
                                    <p:anim calcmode="lin" valueType="num">
                                      <p:cBhvr additive="base">
                                        <p:cTn dur="500"/>
                                        <p:tgtEl>
                                          <p:spTgt spid="30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6">
                                            <p:txEl>
                                              <p:pRg end="2" st="2"/>
                                            </p:txEl>
                                          </p:spTgt>
                                        </p:tgtEl>
                                        <p:attrNameLst>
                                          <p:attrName>style.visibility</p:attrName>
                                        </p:attrNameLst>
                                      </p:cBhvr>
                                      <p:to>
                                        <p:strVal val="visible"/>
                                      </p:to>
                                    </p:set>
                                    <p:anim calcmode="lin" valueType="num">
                                      <p:cBhvr additive="base">
                                        <p:cTn dur="500"/>
                                        <p:tgtEl>
                                          <p:spTgt spid="30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6">
                                            <p:txEl>
                                              <p:pRg end="3" st="3"/>
                                            </p:txEl>
                                          </p:spTgt>
                                        </p:tgtEl>
                                        <p:attrNameLst>
                                          <p:attrName>style.visibility</p:attrName>
                                        </p:attrNameLst>
                                      </p:cBhvr>
                                      <p:to>
                                        <p:strVal val="visible"/>
                                      </p:to>
                                    </p:set>
                                    <p:anim calcmode="lin" valueType="num">
                                      <p:cBhvr additive="base">
                                        <p:cTn dur="500"/>
                                        <p:tgtEl>
                                          <p:spTgt spid="30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6">
                                            <p:txEl>
                                              <p:pRg end="4" st="4"/>
                                            </p:txEl>
                                          </p:spTgt>
                                        </p:tgtEl>
                                        <p:attrNameLst>
                                          <p:attrName>style.visibility</p:attrName>
                                        </p:attrNameLst>
                                      </p:cBhvr>
                                      <p:to>
                                        <p:strVal val="visible"/>
                                      </p:to>
                                    </p:set>
                                    <p:anim calcmode="lin" valueType="num">
                                      <p:cBhvr additive="base">
                                        <p:cTn dur="500"/>
                                        <p:tgtEl>
                                          <p:spTgt spid="30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13" name="Google Shape;313;p37"/>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 шунингдек, одам ўсишдан манфаатдор эканлигини ва иш ҳақи ёки мақомда тегишли ўсиш бўлмаса ҳам, янги масъулиятни ўз зиммасига олишга тайёрлигини кўрсатади.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Худди шу нуқтаи назардан, резюме ёки ишга аризада бир нечта бўшлиқлар мавжуд бўлса, бу сиз уни бутунлай эътиборсиз қолдиришингиз керак дегани эмас.</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катта хатога йўл қўйишингиз мумкин. Ишга даъвогар сизнинг компаниянгизга олиб келиши мумкин бўлган кўникмаларга эътиборингизни қаратинг ва қадрланг.</a:t>
            </a:r>
            <a:endParaRPr b="0" i="0" sz="2200" u="none" cap="none" strike="noStrike">
              <a:solidFill>
                <a:schemeClr val="dk1"/>
              </a:solidFill>
              <a:latin typeface="Arial"/>
              <a:ea typeface="Arial"/>
              <a:cs typeface="Arial"/>
              <a:sym typeface="Arial"/>
            </a:endParaRPr>
          </a:p>
        </p:txBody>
      </p:sp>
      <p:pic>
        <p:nvPicPr>
          <p:cNvPr id="314" name="Google Shape;314;p3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3">
                                            <p:txEl>
                                              <p:pRg end="0" st="0"/>
                                            </p:txEl>
                                          </p:spTgt>
                                        </p:tgtEl>
                                        <p:attrNameLst>
                                          <p:attrName>style.visibility</p:attrName>
                                        </p:attrNameLst>
                                      </p:cBhvr>
                                      <p:to>
                                        <p:strVal val="visible"/>
                                      </p:to>
                                    </p:set>
                                    <p:anim calcmode="lin" valueType="num">
                                      <p:cBhvr additive="base">
                                        <p:cTn dur="500"/>
                                        <p:tgtEl>
                                          <p:spTgt spid="31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3">
                                            <p:txEl>
                                              <p:pRg end="1" st="1"/>
                                            </p:txEl>
                                          </p:spTgt>
                                        </p:tgtEl>
                                        <p:attrNameLst>
                                          <p:attrName>style.visibility</p:attrName>
                                        </p:attrNameLst>
                                      </p:cBhvr>
                                      <p:to>
                                        <p:strVal val="visible"/>
                                      </p:to>
                                    </p:set>
                                    <p:anim calcmode="lin" valueType="num">
                                      <p:cBhvr additive="base">
                                        <p:cTn dur="500"/>
                                        <p:tgtEl>
                                          <p:spTgt spid="31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3">
                                            <p:txEl>
                                              <p:pRg end="2" st="2"/>
                                            </p:txEl>
                                          </p:spTgt>
                                        </p:tgtEl>
                                        <p:attrNameLst>
                                          <p:attrName>style.visibility</p:attrName>
                                        </p:attrNameLst>
                                      </p:cBhvr>
                                      <p:to>
                                        <p:strVal val="visible"/>
                                      </p:to>
                                    </p:set>
                                    <p:anim calcmode="lin" valueType="num">
                                      <p:cBhvr additive="base">
                                        <p:cTn dur="500"/>
                                        <p:tgtEl>
                                          <p:spTgt spid="31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3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20" name="Google Shape;320;p38"/>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Резюмелар тўпламини ўн ёки ундан кўпроқ номзодга қисқартирганингиздан сўнг, интервюларни ўрнатишни бошлаш вақти келди.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 жараённинг бу қисмидан қўрқсангиз, сиз ёлғиз эмассиз. Яхшиямки, ўзингизни ҳам, номзодларни ҳам хотиржам қилишнинг баъзи усуллари мавжуд.</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Олдиндан асосий интервю саволлари рўйхатини тайёрлаш билан бошланг.</a:t>
            </a:r>
            <a:endParaRPr/>
          </a:p>
        </p:txBody>
      </p:sp>
      <p:pic>
        <p:nvPicPr>
          <p:cNvPr id="321" name="Google Shape;321;p3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322" name="Google Shape;322;p38"/>
          <p:cNvSpPr txBox="1"/>
          <p:nvPr/>
        </p:nvSpPr>
        <p:spPr>
          <a:xfrm>
            <a:off x="2483768" y="379782"/>
            <a:ext cx="4176464"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Сухбатдан ўтказиш</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0">
                                            <p:txEl>
                                              <p:pRg end="0" st="0"/>
                                            </p:txEl>
                                          </p:spTgt>
                                        </p:tgtEl>
                                        <p:attrNameLst>
                                          <p:attrName>style.visibility</p:attrName>
                                        </p:attrNameLst>
                                      </p:cBhvr>
                                      <p:to>
                                        <p:strVal val="visible"/>
                                      </p:to>
                                    </p:set>
                                    <p:anim calcmode="lin" valueType="num">
                                      <p:cBhvr additive="base">
                                        <p:cTn dur="500"/>
                                        <p:tgtEl>
                                          <p:spTgt spid="32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0">
                                            <p:txEl>
                                              <p:pRg end="1" st="1"/>
                                            </p:txEl>
                                          </p:spTgt>
                                        </p:tgtEl>
                                        <p:attrNameLst>
                                          <p:attrName>style.visibility</p:attrName>
                                        </p:attrNameLst>
                                      </p:cBhvr>
                                      <p:to>
                                        <p:strVal val="visible"/>
                                      </p:to>
                                    </p:set>
                                    <p:anim calcmode="lin" valueType="num">
                                      <p:cBhvr additive="base">
                                        <p:cTn dur="500"/>
                                        <p:tgtEl>
                                          <p:spTgt spid="32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0">
                                            <p:txEl>
                                              <p:pRg end="2" st="2"/>
                                            </p:txEl>
                                          </p:spTgt>
                                        </p:tgtEl>
                                        <p:attrNameLst>
                                          <p:attrName>style.visibility</p:attrName>
                                        </p:attrNameLst>
                                      </p:cBhvr>
                                      <p:to>
                                        <p:strVal val="visible"/>
                                      </p:to>
                                    </p:set>
                                    <p:anim calcmode="lin" valueType="num">
                                      <p:cBhvr additive="base">
                                        <p:cTn dur="500"/>
                                        <p:tgtEl>
                                          <p:spTgt spid="32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28" name="Google Shape;328;p39"/>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Гарчи сиз ушбу рўйхатни робот каби ўқимасангиз ҳам, унинг олдингизда бўлиши барча асосларни қамраб олганингизни ва барча номзодларга бир хил саволларни берганингизга ишончни таъминлайди.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Суҳбатнинг дастлабки дақиқалари энг муҳими.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Номзод билан учрашиб, унинг қўлини силкитганингизда, унинг қатъияти, ишончи ва ғайрати (ёки йўқлиги) ҳақида кучли таассуротга эга бўласиз.</a:t>
            </a:r>
            <a:endParaRPr b="0" i="0" sz="2200" u="none" cap="none" strike="noStrike">
              <a:solidFill>
                <a:schemeClr val="dk1"/>
              </a:solidFill>
              <a:latin typeface="Arial"/>
              <a:ea typeface="Arial"/>
              <a:cs typeface="Arial"/>
              <a:sym typeface="Arial"/>
            </a:endParaRPr>
          </a:p>
        </p:txBody>
      </p:sp>
      <p:pic>
        <p:nvPicPr>
          <p:cNvPr id="329" name="Google Shape;329;p3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0" st="0"/>
                                            </p:txEl>
                                          </p:spTgt>
                                        </p:tgtEl>
                                        <p:attrNameLst>
                                          <p:attrName>style.visibility</p:attrName>
                                        </p:attrNameLst>
                                      </p:cBhvr>
                                      <p:to>
                                        <p:strVal val="visible"/>
                                      </p:to>
                                    </p:set>
                                    <p:anim calcmode="lin" valueType="num">
                                      <p:cBhvr additive="base">
                                        <p:cTn dur="500"/>
                                        <p:tgtEl>
                                          <p:spTgt spid="32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1" st="1"/>
                                            </p:txEl>
                                          </p:spTgt>
                                        </p:tgtEl>
                                        <p:attrNameLst>
                                          <p:attrName>style.visibility</p:attrName>
                                        </p:attrNameLst>
                                      </p:cBhvr>
                                      <p:to>
                                        <p:strVal val="visible"/>
                                      </p:to>
                                    </p:set>
                                    <p:anim calcmode="lin" valueType="num">
                                      <p:cBhvr additive="base">
                                        <p:cTn dur="500"/>
                                        <p:tgtEl>
                                          <p:spTgt spid="32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2" st="2"/>
                                            </p:txEl>
                                          </p:spTgt>
                                        </p:tgtEl>
                                        <p:attrNameLst>
                                          <p:attrName>style.visibility</p:attrName>
                                        </p:attrNameLst>
                                      </p:cBhvr>
                                      <p:to>
                                        <p:strVal val="visible"/>
                                      </p:to>
                                    </p:set>
                                    <p:anim calcmode="lin" valueType="num">
                                      <p:cBhvr additive="base">
                                        <p:cTn dur="500"/>
                                        <p:tgtEl>
                                          <p:spTgt spid="32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35" name="Google Shape;335;p40"/>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Қидирилиши керак бўлган фазилатларга яхши мулоқот қилиш қобилияти, тоза ташқи кўриниш, дўстона ва ғайратли муносабат киради.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Нейтрал мавзуларда бир оз кичик суҳбат билан суҳбатдошни хотиржам қилинг.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Музни бузишнинг яхши усули - бу ишни тушунтириш ва компанияни - унинг бизнесини, тарихини ва келажак режаларини тавсифлаш. Кейин суҳбатнинг асосий қисмига ўтинг.</a:t>
            </a:r>
            <a:endParaRPr b="0" i="0" sz="2200" u="none" cap="none" strike="noStrike">
              <a:solidFill>
                <a:schemeClr val="dk1"/>
              </a:solidFill>
              <a:latin typeface="Arial"/>
              <a:ea typeface="Arial"/>
              <a:cs typeface="Arial"/>
              <a:sym typeface="Arial"/>
            </a:endParaRPr>
          </a:p>
        </p:txBody>
      </p:sp>
      <p:pic>
        <p:nvPicPr>
          <p:cNvPr id="336" name="Google Shape;336;p4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5">
                                            <p:txEl>
                                              <p:pRg end="0" st="0"/>
                                            </p:txEl>
                                          </p:spTgt>
                                        </p:tgtEl>
                                        <p:attrNameLst>
                                          <p:attrName>style.visibility</p:attrName>
                                        </p:attrNameLst>
                                      </p:cBhvr>
                                      <p:to>
                                        <p:strVal val="visible"/>
                                      </p:to>
                                    </p:set>
                                    <p:anim calcmode="lin" valueType="num">
                                      <p:cBhvr additive="base">
                                        <p:cTn dur="500"/>
                                        <p:tgtEl>
                                          <p:spTgt spid="33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5">
                                            <p:txEl>
                                              <p:pRg end="1" st="1"/>
                                            </p:txEl>
                                          </p:spTgt>
                                        </p:tgtEl>
                                        <p:attrNameLst>
                                          <p:attrName>style.visibility</p:attrName>
                                        </p:attrNameLst>
                                      </p:cBhvr>
                                      <p:to>
                                        <p:strVal val="visible"/>
                                      </p:to>
                                    </p:set>
                                    <p:anim calcmode="lin" valueType="num">
                                      <p:cBhvr additive="base">
                                        <p:cTn dur="500"/>
                                        <p:tgtEl>
                                          <p:spTgt spid="33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5">
                                            <p:txEl>
                                              <p:pRg end="2" st="2"/>
                                            </p:txEl>
                                          </p:spTgt>
                                        </p:tgtEl>
                                        <p:attrNameLst>
                                          <p:attrName>style.visibility</p:attrName>
                                        </p:attrNameLst>
                                      </p:cBhvr>
                                      <p:to>
                                        <p:strVal val="visible"/>
                                      </p:to>
                                    </p:set>
                                    <p:anim calcmode="lin" valueType="num">
                                      <p:cBhvr additive="base">
                                        <p:cTn dur="500"/>
                                        <p:tgtEl>
                                          <p:spTgt spid="33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42" name="Google Shape;342;p41"/>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Номзодни батафсил маълумот олишга мажбур қиладиган саволларни беринг.</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Энг яхши саволлар “Бу вазият қандай юзага келди?” каби ёки "Нега бундай қилдингиз?“ деган саволлардир.</a:t>
            </a:r>
            <a:endParaRPr b="0" i="0" sz="2200" u="none" cap="none" strike="noStrike">
              <a:solidFill>
                <a:schemeClr val="dk1"/>
              </a:solidFill>
              <a:latin typeface="Arial"/>
              <a:ea typeface="Arial"/>
              <a:cs typeface="Arial"/>
              <a:sym typeface="Arial"/>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Ушбу сўровлар аризачиларни олдиндан режалаштирилган жавоблардан воз кечишга ва чуқурроқ қазишга мажбур қилади.</a:t>
            </a:r>
            <a:endParaRPr b="0" i="0" sz="2200" u="none" cap="none" strike="noStrike">
              <a:solidFill>
                <a:schemeClr val="dk1"/>
              </a:solidFill>
              <a:latin typeface="Arial"/>
              <a:ea typeface="Arial"/>
              <a:cs typeface="Arial"/>
              <a:sym typeface="Arial"/>
            </a:endParaRPr>
          </a:p>
        </p:txBody>
      </p:sp>
      <p:pic>
        <p:nvPicPr>
          <p:cNvPr id="343" name="Google Shape;343;p4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2">
                                            <p:txEl>
                                              <p:pRg end="0" st="0"/>
                                            </p:txEl>
                                          </p:spTgt>
                                        </p:tgtEl>
                                        <p:attrNameLst>
                                          <p:attrName>style.visibility</p:attrName>
                                        </p:attrNameLst>
                                      </p:cBhvr>
                                      <p:to>
                                        <p:strVal val="visible"/>
                                      </p:to>
                                    </p:set>
                                    <p:anim calcmode="lin" valueType="num">
                                      <p:cBhvr additive="base">
                                        <p:cTn dur="500"/>
                                        <p:tgtEl>
                                          <p:spTgt spid="34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2">
                                            <p:txEl>
                                              <p:pRg end="1" st="1"/>
                                            </p:txEl>
                                          </p:spTgt>
                                        </p:tgtEl>
                                        <p:attrNameLst>
                                          <p:attrName>style.visibility</p:attrName>
                                        </p:attrNameLst>
                                      </p:cBhvr>
                                      <p:to>
                                        <p:strVal val="visible"/>
                                      </p:to>
                                    </p:set>
                                    <p:anim calcmode="lin" valueType="num">
                                      <p:cBhvr additive="base">
                                        <p:cTn dur="500"/>
                                        <p:tgtEl>
                                          <p:spTgt spid="34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2">
                                            <p:txEl>
                                              <p:pRg end="2" st="2"/>
                                            </p:txEl>
                                          </p:spTgt>
                                        </p:tgtEl>
                                        <p:attrNameLst>
                                          <p:attrName>style.visibility</p:attrName>
                                        </p:attrNameLst>
                                      </p:cBhvr>
                                      <p:to>
                                        <p:strVal val="visible"/>
                                      </p:to>
                                    </p:set>
                                    <p:anim calcmode="lin" valueType="num">
                                      <p:cBhvr additive="base">
                                        <p:cTn dur="500"/>
                                        <p:tgtEl>
                                          <p:spTgt spid="34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2">
                                            <p:txEl>
                                              <p:pRg end="3" st="3"/>
                                            </p:txEl>
                                          </p:spTgt>
                                        </p:tgtEl>
                                        <p:attrNameLst>
                                          <p:attrName>style.visibility</p:attrName>
                                        </p:attrNameLst>
                                      </p:cBhvr>
                                      <p:to>
                                        <p:strVal val="visible"/>
                                      </p:to>
                                    </p:set>
                                    <p:anim calcmode="lin" valueType="num">
                                      <p:cBhvr additive="base">
                                        <p:cTn dur="500"/>
                                        <p:tgtEl>
                                          <p:spTgt spid="34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2">
                                            <p:txEl>
                                              <p:pRg end="4" st="4"/>
                                            </p:txEl>
                                          </p:spTgt>
                                        </p:tgtEl>
                                        <p:attrNameLst>
                                          <p:attrName>style.visibility</p:attrName>
                                        </p:attrNameLst>
                                      </p:cBhvr>
                                      <p:to>
                                        <p:strVal val="visible"/>
                                      </p:to>
                                    </p:set>
                                    <p:anim calcmode="lin" valueType="num">
                                      <p:cBhvr additive="base">
                                        <p:cTn dur="500"/>
                                        <p:tgtEl>
                                          <p:spTgt spid="34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4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49" name="Google Shape;349;p42"/>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Бошлаш учун интервю саволлари:</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Aгар сиз ўзингиз учун мукаммал ишни лойиҳалаштира олсангиз, нима қилган бўлардингиз? Нега?</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Қандай раҳбар сиздан энг яхши натижа ола олади?</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Ҳозирги раҳбарингизни қандай таърифлаган бўлардингиз?</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Вақтингизни қандай тузасиз?</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Ҳозирги ишингизда сизга қайси учта нарса ёқади?</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Охирги ишингизда учта энг катта ютуғингиз нима эди? </a:t>
            </a:r>
            <a:endParaRPr/>
          </a:p>
        </p:txBody>
      </p:sp>
      <p:pic>
        <p:nvPicPr>
          <p:cNvPr id="350" name="Google Shape;350;p4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0" st="0"/>
                                            </p:txEl>
                                          </p:spTgt>
                                        </p:tgtEl>
                                        <p:attrNameLst>
                                          <p:attrName>style.visibility</p:attrName>
                                        </p:attrNameLst>
                                      </p:cBhvr>
                                      <p:to>
                                        <p:strVal val="visible"/>
                                      </p:to>
                                    </p:set>
                                    <p:anim calcmode="lin" valueType="num">
                                      <p:cBhvr additive="base">
                                        <p:cTn dur="500"/>
                                        <p:tgtEl>
                                          <p:spTgt spid="34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1" st="1"/>
                                            </p:txEl>
                                          </p:spTgt>
                                        </p:tgtEl>
                                        <p:attrNameLst>
                                          <p:attrName>style.visibility</p:attrName>
                                        </p:attrNameLst>
                                      </p:cBhvr>
                                      <p:to>
                                        <p:strVal val="visible"/>
                                      </p:to>
                                    </p:set>
                                    <p:anim calcmode="lin" valueType="num">
                                      <p:cBhvr additive="base">
                                        <p:cTn dur="500"/>
                                        <p:tgtEl>
                                          <p:spTgt spid="34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2" st="2"/>
                                            </p:txEl>
                                          </p:spTgt>
                                        </p:tgtEl>
                                        <p:attrNameLst>
                                          <p:attrName>style.visibility</p:attrName>
                                        </p:attrNameLst>
                                      </p:cBhvr>
                                      <p:to>
                                        <p:strVal val="visible"/>
                                      </p:to>
                                    </p:set>
                                    <p:anim calcmode="lin" valueType="num">
                                      <p:cBhvr additive="base">
                                        <p:cTn dur="500"/>
                                        <p:tgtEl>
                                          <p:spTgt spid="34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3" st="3"/>
                                            </p:txEl>
                                          </p:spTgt>
                                        </p:tgtEl>
                                        <p:attrNameLst>
                                          <p:attrName>style.visibility</p:attrName>
                                        </p:attrNameLst>
                                      </p:cBhvr>
                                      <p:to>
                                        <p:strVal val="visible"/>
                                      </p:to>
                                    </p:set>
                                    <p:anim calcmode="lin" valueType="num">
                                      <p:cBhvr additive="base">
                                        <p:cTn dur="500"/>
                                        <p:tgtEl>
                                          <p:spTgt spid="34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4" st="4"/>
                                            </p:txEl>
                                          </p:spTgt>
                                        </p:tgtEl>
                                        <p:attrNameLst>
                                          <p:attrName>style.visibility</p:attrName>
                                        </p:attrNameLst>
                                      </p:cBhvr>
                                      <p:to>
                                        <p:strVal val="visible"/>
                                      </p:to>
                                    </p:set>
                                    <p:anim calcmode="lin" valueType="num">
                                      <p:cBhvr additive="base">
                                        <p:cTn dur="500"/>
                                        <p:tgtEl>
                                          <p:spTgt spid="349">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5" st="5"/>
                                            </p:txEl>
                                          </p:spTgt>
                                        </p:tgtEl>
                                        <p:attrNameLst>
                                          <p:attrName>style.visibility</p:attrName>
                                        </p:attrNameLst>
                                      </p:cBhvr>
                                      <p:to>
                                        <p:strVal val="visible"/>
                                      </p:to>
                                    </p:set>
                                    <p:anim calcmode="lin" valueType="num">
                                      <p:cBhvr additive="base">
                                        <p:cTn dur="500"/>
                                        <p:tgtEl>
                                          <p:spTgt spid="349">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9">
                                            <p:txEl>
                                              <p:pRg end="6" st="6"/>
                                            </p:txEl>
                                          </p:spTgt>
                                        </p:tgtEl>
                                        <p:attrNameLst>
                                          <p:attrName>style.visibility</p:attrName>
                                        </p:attrNameLst>
                                      </p:cBhvr>
                                      <p:to>
                                        <p:strVal val="visible"/>
                                      </p:to>
                                    </p:set>
                                    <p:anim calcmode="lin" valueType="num">
                                      <p:cBhvr additive="base">
                                        <p:cTn dur="500"/>
                                        <p:tgtEl>
                                          <p:spTgt spid="349">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4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56" name="Google Shape;356;p43"/>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Биз учун хали ҳеч ким қилмаган нима қила оласиз?</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Сизнинг кучли/заиф томонларингиз қандай?</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Сизнингча, бу компанияда қанчалик узоққа бориш мумкин? Нега?</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Беш йил ичида нима қилишни кутмоқдасиз?</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Ушбу компанияда сизни нима қизиқтиради?</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Сизнинг ишингиз танқид қилинган учта вазиятни тасвирлаб беринг.</a:t>
            </a:r>
            <a:endParaRPr/>
          </a:p>
          <a:p>
            <a:pPr indent="-266700" lvl="1" marL="542925"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Илгари одамларни ёллаганмисиз? Aгар шундай бўлса, нимани қидиргансиз?</a:t>
            </a:r>
            <a:endParaRPr b="0" i="0" sz="2200" u="none" cap="none" strike="noStrike">
              <a:solidFill>
                <a:schemeClr val="dk1"/>
              </a:solidFill>
              <a:latin typeface="Arial"/>
              <a:ea typeface="Arial"/>
              <a:cs typeface="Arial"/>
              <a:sym typeface="Arial"/>
            </a:endParaRPr>
          </a:p>
        </p:txBody>
      </p:sp>
      <p:pic>
        <p:nvPicPr>
          <p:cNvPr id="357" name="Google Shape;357;p4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0" st="0"/>
                                            </p:txEl>
                                          </p:spTgt>
                                        </p:tgtEl>
                                        <p:attrNameLst>
                                          <p:attrName>style.visibility</p:attrName>
                                        </p:attrNameLst>
                                      </p:cBhvr>
                                      <p:to>
                                        <p:strVal val="visible"/>
                                      </p:to>
                                    </p:set>
                                    <p:anim calcmode="lin" valueType="num">
                                      <p:cBhvr additive="base">
                                        <p:cTn dur="500"/>
                                        <p:tgtEl>
                                          <p:spTgt spid="35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1" st="1"/>
                                            </p:txEl>
                                          </p:spTgt>
                                        </p:tgtEl>
                                        <p:attrNameLst>
                                          <p:attrName>style.visibility</p:attrName>
                                        </p:attrNameLst>
                                      </p:cBhvr>
                                      <p:to>
                                        <p:strVal val="visible"/>
                                      </p:to>
                                    </p:set>
                                    <p:anim calcmode="lin" valueType="num">
                                      <p:cBhvr additive="base">
                                        <p:cTn dur="500"/>
                                        <p:tgtEl>
                                          <p:spTgt spid="35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2" st="2"/>
                                            </p:txEl>
                                          </p:spTgt>
                                        </p:tgtEl>
                                        <p:attrNameLst>
                                          <p:attrName>style.visibility</p:attrName>
                                        </p:attrNameLst>
                                      </p:cBhvr>
                                      <p:to>
                                        <p:strVal val="visible"/>
                                      </p:to>
                                    </p:set>
                                    <p:anim calcmode="lin" valueType="num">
                                      <p:cBhvr additive="base">
                                        <p:cTn dur="500"/>
                                        <p:tgtEl>
                                          <p:spTgt spid="35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3" st="3"/>
                                            </p:txEl>
                                          </p:spTgt>
                                        </p:tgtEl>
                                        <p:attrNameLst>
                                          <p:attrName>style.visibility</p:attrName>
                                        </p:attrNameLst>
                                      </p:cBhvr>
                                      <p:to>
                                        <p:strVal val="visible"/>
                                      </p:to>
                                    </p:set>
                                    <p:anim calcmode="lin" valueType="num">
                                      <p:cBhvr additive="base">
                                        <p:cTn dur="500"/>
                                        <p:tgtEl>
                                          <p:spTgt spid="35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4" st="4"/>
                                            </p:txEl>
                                          </p:spTgt>
                                        </p:tgtEl>
                                        <p:attrNameLst>
                                          <p:attrName>style.visibility</p:attrName>
                                        </p:attrNameLst>
                                      </p:cBhvr>
                                      <p:to>
                                        <p:strVal val="visible"/>
                                      </p:to>
                                    </p:set>
                                    <p:anim calcmode="lin" valueType="num">
                                      <p:cBhvr additive="base">
                                        <p:cTn dur="500"/>
                                        <p:tgtEl>
                                          <p:spTgt spid="35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5" st="5"/>
                                            </p:txEl>
                                          </p:spTgt>
                                        </p:tgtEl>
                                        <p:attrNameLst>
                                          <p:attrName>style.visibility</p:attrName>
                                        </p:attrNameLst>
                                      </p:cBhvr>
                                      <p:to>
                                        <p:strVal val="visible"/>
                                      </p:to>
                                    </p:set>
                                    <p:anim calcmode="lin" valueType="num">
                                      <p:cBhvr additive="base">
                                        <p:cTn dur="500"/>
                                        <p:tgtEl>
                                          <p:spTgt spid="356">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6" st="6"/>
                                            </p:txEl>
                                          </p:spTgt>
                                        </p:tgtEl>
                                        <p:attrNameLst>
                                          <p:attrName>style.visibility</p:attrName>
                                        </p:attrNameLst>
                                      </p:cBhvr>
                                      <p:to>
                                        <p:strVal val="visible"/>
                                      </p:to>
                                    </p:set>
                                    <p:anim calcmode="lin" valueType="num">
                                      <p:cBhvr additive="base">
                                        <p:cTn dur="500"/>
                                        <p:tgtEl>
                                          <p:spTgt spid="356">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4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63" name="Google Shape;363;p44"/>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Номзодингизнинг жавоблари сизга унинг билими, муносабати ва ҳазил туйғуси ҳақида маълумот беради.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Собиқ иш берувчилар ҳақида "нордон узум" белгиларига эътибор беринг.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Шунингдек, одамлар гапиришни истамайдиган жойларга эҳтиёт бўлинг. Ҳукм қилмасдан, бироз чуқурроқ ўрганинг.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Номзоднинг оғзаки бўлмаган ишораларига ҳам эътибор беринг.</a:t>
            </a:r>
            <a:endParaRPr/>
          </a:p>
        </p:txBody>
      </p:sp>
      <p:pic>
        <p:nvPicPr>
          <p:cNvPr id="364" name="Google Shape;364;p4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0" st="0"/>
                                            </p:txEl>
                                          </p:spTgt>
                                        </p:tgtEl>
                                        <p:attrNameLst>
                                          <p:attrName>style.visibility</p:attrName>
                                        </p:attrNameLst>
                                      </p:cBhvr>
                                      <p:to>
                                        <p:strVal val="visible"/>
                                      </p:to>
                                    </p:set>
                                    <p:anim calcmode="lin" valueType="num">
                                      <p:cBhvr additive="base">
                                        <p:cTn dur="500"/>
                                        <p:tgtEl>
                                          <p:spTgt spid="36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1" st="1"/>
                                            </p:txEl>
                                          </p:spTgt>
                                        </p:tgtEl>
                                        <p:attrNameLst>
                                          <p:attrName>style.visibility</p:attrName>
                                        </p:attrNameLst>
                                      </p:cBhvr>
                                      <p:to>
                                        <p:strVal val="visible"/>
                                      </p:to>
                                    </p:set>
                                    <p:anim calcmode="lin" valueType="num">
                                      <p:cBhvr additive="base">
                                        <p:cTn dur="500"/>
                                        <p:tgtEl>
                                          <p:spTgt spid="36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2" st="2"/>
                                            </p:txEl>
                                          </p:spTgt>
                                        </p:tgtEl>
                                        <p:attrNameLst>
                                          <p:attrName>style.visibility</p:attrName>
                                        </p:attrNameLst>
                                      </p:cBhvr>
                                      <p:to>
                                        <p:strVal val="visible"/>
                                      </p:to>
                                    </p:set>
                                    <p:anim calcmode="lin" valueType="num">
                                      <p:cBhvr additive="base">
                                        <p:cTn dur="500"/>
                                        <p:tgtEl>
                                          <p:spTgt spid="36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3" st="3"/>
                                            </p:txEl>
                                          </p:spTgt>
                                        </p:tgtEl>
                                        <p:attrNameLst>
                                          <p:attrName>style.visibility</p:attrName>
                                        </p:attrNameLst>
                                      </p:cBhvr>
                                      <p:to>
                                        <p:strVal val="visible"/>
                                      </p:to>
                                    </p:set>
                                    <p:anim calcmode="lin" valueType="num">
                                      <p:cBhvr additive="base">
                                        <p:cTn dur="500"/>
                                        <p:tgtEl>
                                          <p:spTgt spid="36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70" name="Google Shape;370;p45"/>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 ҳушёр ва қизиқувчан кўринадими?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Унинг кийими ғижим ва доғлими ёки тоза ва озодами?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Суҳбат учун таёр бўлмаган киши ишга ёлланса, албатта ўзини яхши кўрсатмайди.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Ниҳоят, суҳбат охирида номзодга савол бериш учун вақт қолдиринг ва у сўраган нарсага эътибор беринг.</a:t>
            </a:r>
            <a:endParaRPr/>
          </a:p>
        </p:txBody>
      </p:sp>
      <p:pic>
        <p:nvPicPr>
          <p:cNvPr id="371" name="Google Shape;371;p4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0" st="0"/>
                                            </p:txEl>
                                          </p:spTgt>
                                        </p:tgtEl>
                                        <p:attrNameLst>
                                          <p:attrName>style.visibility</p:attrName>
                                        </p:attrNameLst>
                                      </p:cBhvr>
                                      <p:to>
                                        <p:strVal val="visible"/>
                                      </p:to>
                                    </p:set>
                                    <p:anim calcmode="lin" valueType="num">
                                      <p:cBhvr additive="base">
                                        <p:cTn dur="500"/>
                                        <p:tgtEl>
                                          <p:spTgt spid="37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1" st="1"/>
                                            </p:txEl>
                                          </p:spTgt>
                                        </p:tgtEl>
                                        <p:attrNameLst>
                                          <p:attrName>style.visibility</p:attrName>
                                        </p:attrNameLst>
                                      </p:cBhvr>
                                      <p:to>
                                        <p:strVal val="visible"/>
                                      </p:to>
                                    </p:set>
                                    <p:anim calcmode="lin" valueType="num">
                                      <p:cBhvr additive="base">
                                        <p:cTn dur="500"/>
                                        <p:tgtEl>
                                          <p:spTgt spid="37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2" st="2"/>
                                            </p:txEl>
                                          </p:spTgt>
                                        </p:tgtEl>
                                        <p:attrNameLst>
                                          <p:attrName>style.visibility</p:attrName>
                                        </p:attrNameLst>
                                      </p:cBhvr>
                                      <p:to>
                                        <p:strVal val="visible"/>
                                      </p:to>
                                    </p:set>
                                    <p:anim calcmode="lin" valueType="num">
                                      <p:cBhvr additive="base">
                                        <p:cTn dur="500"/>
                                        <p:tgtEl>
                                          <p:spTgt spid="37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3" st="3"/>
                                            </p:txEl>
                                          </p:spTgt>
                                        </p:tgtEl>
                                        <p:attrNameLst>
                                          <p:attrName>style.visibility</p:attrName>
                                        </p:attrNameLst>
                                      </p:cBhvr>
                                      <p:to>
                                        <p:strVal val="visible"/>
                                      </p:to>
                                    </p:set>
                                    <p:anim calcmode="lin" valueType="num">
                                      <p:cBhvr additive="base">
                                        <p:cTn dur="500"/>
                                        <p:tgtEl>
                                          <p:spTgt spid="370">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4" st="4"/>
                                            </p:txEl>
                                          </p:spTgt>
                                        </p:tgtEl>
                                        <p:attrNameLst>
                                          <p:attrName>style.visibility</p:attrName>
                                        </p:attrNameLst>
                                      </p:cBhvr>
                                      <p:to>
                                        <p:strVal val="visible"/>
                                      </p:to>
                                    </p:set>
                                    <p:anim calcmode="lin" valueType="num">
                                      <p:cBhvr additive="base">
                                        <p:cTn dur="500"/>
                                        <p:tgtEl>
                                          <p:spTgt spid="370">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5" st="5"/>
                                            </p:txEl>
                                          </p:spTgt>
                                        </p:tgtEl>
                                        <p:attrNameLst>
                                          <p:attrName>style.visibility</p:attrName>
                                        </p:attrNameLst>
                                      </p:cBhvr>
                                      <p:to>
                                        <p:strVal val="visible"/>
                                      </p:to>
                                    </p:set>
                                    <p:anim calcmode="lin" valueType="num">
                                      <p:cBhvr additive="base">
                                        <p:cTn dur="500"/>
                                        <p:tgtEl>
                                          <p:spTgt spid="370">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0">
                                            <p:txEl>
                                              <p:pRg end="6" st="6"/>
                                            </p:txEl>
                                          </p:spTgt>
                                        </p:tgtEl>
                                        <p:attrNameLst>
                                          <p:attrName>style.visibility</p:attrName>
                                        </p:attrNameLst>
                                      </p:cBhvr>
                                      <p:to>
                                        <p:strVal val="visible"/>
                                      </p:to>
                                    </p:set>
                                    <p:anim calcmode="lin" valueType="num">
                                      <p:cBhvr additive="base">
                                        <p:cTn dur="500"/>
                                        <p:tgtEl>
                                          <p:spTgt spid="370">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77" name="Google Shape;377;p46"/>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Умуман савол бермайдиган, битта саволни ҳам ўйлаб тополмайдиган номзодлар оёққа туриб ўйлай олмаслигини кўрсатиши мумкин.</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Номзодга бундан кейин нима кутишини айтиб бериш орқали суҳбатни якунланг.</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Яна қанча вақт интервю оласиз? Қачон улар сиздан хабар кутишлари мумкин?</a:t>
            </a:r>
            <a:endParaRPr/>
          </a:p>
        </p:txBody>
      </p:sp>
      <p:pic>
        <p:nvPicPr>
          <p:cNvPr id="378" name="Google Shape;378;p4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7">
                                            <p:txEl>
                                              <p:pRg end="0" st="0"/>
                                            </p:txEl>
                                          </p:spTgt>
                                        </p:tgtEl>
                                        <p:attrNameLst>
                                          <p:attrName>style.visibility</p:attrName>
                                        </p:attrNameLst>
                                      </p:cBhvr>
                                      <p:to>
                                        <p:strVal val="visible"/>
                                      </p:to>
                                    </p:set>
                                    <p:anim calcmode="lin" valueType="num">
                                      <p:cBhvr additive="base">
                                        <p:cTn dur="500"/>
                                        <p:tgtEl>
                                          <p:spTgt spid="37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7">
                                            <p:txEl>
                                              <p:pRg end="1" st="1"/>
                                            </p:txEl>
                                          </p:spTgt>
                                        </p:tgtEl>
                                        <p:attrNameLst>
                                          <p:attrName>style.visibility</p:attrName>
                                        </p:attrNameLst>
                                      </p:cBhvr>
                                      <p:to>
                                        <p:strVal val="visible"/>
                                      </p:to>
                                    </p:set>
                                    <p:anim calcmode="lin" valueType="num">
                                      <p:cBhvr additive="base">
                                        <p:cTn dur="500"/>
                                        <p:tgtEl>
                                          <p:spTgt spid="37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7">
                                            <p:txEl>
                                              <p:pRg end="2" st="2"/>
                                            </p:txEl>
                                          </p:spTgt>
                                        </p:tgtEl>
                                        <p:attrNameLst>
                                          <p:attrName>style.visibility</p:attrName>
                                        </p:attrNameLst>
                                      </p:cBhvr>
                                      <p:to>
                                        <p:strVal val="visible"/>
                                      </p:to>
                                    </p:set>
                                    <p:anim calcmode="lin" valueType="num">
                                      <p:cBhvr additive="base">
                                        <p:cTn dur="500"/>
                                        <p:tgtEl>
                                          <p:spTgt spid="37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7">
                                            <p:txEl>
                                              <p:pRg end="3" st="3"/>
                                            </p:txEl>
                                          </p:spTgt>
                                        </p:tgtEl>
                                        <p:attrNameLst>
                                          <p:attrName>style.visibility</p:attrName>
                                        </p:attrNameLst>
                                      </p:cBhvr>
                                      <p:to>
                                        <p:strVal val="visible"/>
                                      </p:to>
                                    </p:set>
                                    <p:anim calcmode="lin" valueType="num">
                                      <p:cBhvr additive="base">
                                        <p:cTn dur="500"/>
                                        <p:tgtEl>
                                          <p:spTgt spid="37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7">
                                            <p:txEl>
                                              <p:pRg end="4" st="4"/>
                                            </p:txEl>
                                          </p:spTgt>
                                        </p:tgtEl>
                                        <p:attrNameLst>
                                          <p:attrName>style.visibility</p:attrName>
                                        </p:attrNameLst>
                                      </p:cBhvr>
                                      <p:to>
                                        <p:strVal val="visible"/>
                                      </p:to>
                                    </p:set>
                                    <p:anim calcmode="lin" valueType="num">
                                      <p:cBhvr additive="base">
                                        <p:cTn dur="500"/>
                                        <p:tgtEl>
                                          <p:spTgt spid="377">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4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84" name="Google Shape;384;p47"/>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интервюни тугатиш учун ажратган ҳафта улар учун абадийликдек туюлиши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Уларни хабардор қилиш орқали уларга эътибор беринг. Суҳбат давомида эслатмаларни ёзиб олинг.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Суҳбатдан сўнг, номзоднинг ажойиб фазилатларини ёзиш ва унинг шахсияти ва кўникмаларини иш тавсифи ва техник хусусиятларига қараб баҳолаш учун беш ёки ўн дақиқа вақт беринг.</a:t>
            </a:r>
            <a:endParaRPr b="0" i="0" sz="2200" u="none" cap="none" strike="noStrike">
              <a:solidFill>
                <a:schemeClr val="dk1"/>
              </a:solidFill>
              <a:latin typeface="Arial"/>
              <a:ea typeface="Arial"/>
              <a:cs typeface="Arial"/>
              <a:sym typeface="Arial"/>
            </a:endParaRPr>
          </a:p>
        </p:txBody>
      </p:sp>
      <p:pic>
        <p:nvPicPr>
          <p:cNvPr id="385" name="Google Shape;385;p4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84">
                                            <p:txEl>
                                              <p:pRg end="0" st="0"/>
                                            </p:txEl>
                                          </p:spTgt>
                                        </p:tgtEl>
                                        <p:attrNameLst>
                                          <p:attrName>style.visibility</p:attrName>
                                        </p:attrNameLst>
                                      </p:cBhvr>
                                      <p:to>
                                        <p:strVal val="visible"/>
                                      </p:to>
                                    </p:set>
                                    <p:anim calcmode="lin" valueType="num">
                                      <p:cBhvr additive="base">
                                        <p:cTn dur="500"/>
                                        <p:tgtEl>
                                          <p:spTgt spid="38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84">
                                            <p:txEl>
                                              <p:pRg end="1" st="1"/>
                                            </p:txEl>
                                          </p:spTgt>
                                        </p:tgtEl>
                                        <p:attrNameLst>
                                          <p:attrName>style.visibility</p:attrName>
                                        </p:attrNameLst>
                                      </p:cBhvr>
                                      <p:to>
                                        <p:strVal val="visible"/>
                                      </p:to>
                                    </p:set>
                                    <p:anim calcmode="lin" valueType="num">
                                      <p:cBhvr additive="base">
                                        <p:cTn dur="500"/>
                                        <p:tgtEl>
                                          <p:spTgt spid="38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84">
                                            <p:txEl>
                                              <p:pRg end="2" st="2"/>
                                            </p:txEl>
                                          </p:spTgt>
                                        </p:tgtEl>
                                        <p:attrNameLst>
                                          <p:attrName>style.visibility</p:attrName>
                                        </p:attrNameLst>
                                      </p:cBhvr>
                                      <p:to>
                                        <p:strVal val="visible"/>
                                      </p:to>
                                    </p:set>
                                    <p:anim calcmode="lin" valueType="num">
                                      <p:cBhvr additive="base">
                                        <p:cTn dur="500"/>
                                        <p:tgtEl>
                                          <p:spTgt spid="38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4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91" name="Google Shape;391;p48"/>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Табриклаймиз! Сиз биринчи ходимингизни ишга қабул қилдингиз. Энди нима?</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Ишга қабул қилганингиздан сўнг, ўтмаганларга қўнғироқ қилинг ёки ёзинг ва уларнинг аризаларини файлда сақлашингизни айтинг.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Шундай қилиб, агар сиз ёллаган одам зўр бўлмаса ёки бизнесингиз икки баравар кўпаядиган даражада яхши бўлса, иккинчи ходимингизни ишга олишда нолдан бошлашингиз шарт эмас бўлади.</a:t>
            </a:r>
            <a:endParaRPr b="0" i="0" sz="2200" u="none" cap="none" strike="noStrike">
              <a:solidFill>
                <a:schemeClr val="dk1"/>
              </a:solidFill>
              <a:latin typeface="Arial"/>
              <a:ea typeface="Arial"/>
              <a:cs typeface="Arial"/>
              <a:sym typeface="Arial"/>
            </a:endParaRPr>
          </a:p>
        </p:txBody>
      </p:sp>
      <p:pic>
        <p:nvPicPr>
          <p:cNvPr id="392" name="Google Shape;392;p4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393" name="Google Shape;393;p48"/>
          <p:cNvSpPr txBox="1"/>
          <p:nvPr/>
        </p:nvSpPr>
        <p:spPr>
          <a:xfrm>
            <a:off x="2483768" y="379782"/>
            <a:ext cx="4176464"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Ёллагандан сўнг</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1">
                                            <p:txEl>
                                              <p:pRg end="0" st="0"/>
                                            </p:txEl>
                                          </p:spTgt>
                                        </p:tgtEl>
                                        <p:attrNameLst>
                                          <p:attrName>style.visibility</p:attrName>
                                        </p:attrNameLst>
                                      </p:cBhvr>
                                      <p:to>
                                        <p:strVal val="visible"/>
                                      </p:to>
                                    </p:set>
                                    <p:anim calcmode="lin" valueType="num">
                                      <p:cBhvr additive="base">
                                        <p:cTn dur="500"/>
                                        <p:tgtEl>
                                          <p:spTgt spid="39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1">
                                            <p:txEl>
                                              <p:pRg end="1" st="1"/>
                                            </p:txEl>
                                          </p:spTgt>
                                        </p:tgtEl>
                                        <p:attrNameLst>
                                          <p:attrName>style.visibility</p:attrName>
                                        </p:attrNameLst>
                                      </p:cBhvr>
                                      <p:to>
                                        <p:strVal val="visible"/>
                                      </p:to>
                                    </p:set>
                                    <p:anim calcmode="lin" valueType="num">
                                      <p:cBhvr additive="base">
                                        <p:cTn dur="500"/>
                                        <p:tgtEl>
                                          <p:spTgt spid="39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1">
                                            <p:txEl>
                                              <p:pRg end="2" st="2"/>
                                            </p:txEl>
                                          </p:spTgt>
                                        </p:tgtEl>
                                        <p:attrNameLst>
                                          <p:attrName>style.visibility</p:attrName>
                                        </p:attrNameLst>
                                      </p:cBhvr>
                                      <p:to>
                                        <p:strVal val="visible"/>
                                      </p:to>
                                    </p:set>
                                    <p:anim calcmode="lin" valueType="num">
                                      <p:cBhvr additive="base">
                                        <p:cTn dur="500"/>
                                        <p:tgtEl>
                                          <p:spTgt spid="39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4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99" name="Google Shape;399;p49"/>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интервю берган ҳар бир номзод учун аризани ўз ичига олган файл яратинг.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ёллаган шахс учун ушбу файл унинг шахсий файли учун асос бўлади.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Баъзи қонунчиликка кўра, ишга қабул қилинганидан кейин ариза камида уч йил сақланиши керак.</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Aриза берувчини ёлламаган бўлсангиз ҳам, файлни сақлаганингизга ишонч ҳосил қилинг.</a:t>
            </a:r>
            <a:endParaRPr b="0" i="0" sz="2200" u="none" cap="none" strike="noStrike">
              <a:solidFill>
                <a:schemeClr val="dk1"/>
              </a:solidFill>
              <a:latin typeface="Arial"/>
              <a:ea typeface="Arial"/>
              <a:cs typeface="Arial"/>
              <a:sym typeface="Arial"/>
            </a:endParaRPr>
          </a:p>
        </p:txBody>
      </p:sp>
      <p:pic>
        <p:nvPicPr>
          <p:cNvPr id="400" name="Google Shape;400;p4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9">
                                            <p:txEl>
                                              <p:pRg end="0" st="0"/>
                                            </p:txEl>
                                          </p:spTgt>
                                        </p:tgtEl>
                                        <p:attrNameLst>
                                          <p:attrName>style.visibility</p:attrName>
                                        </p:attrNameLst>
                                      </p:cBhvr>
                                      <p:to>
                                        <p:strVal val="visible"/>
                                      </p:to>
                                    </p:set>
                                    <p:anim calcmode="lin" valueType="num">
                                      <p:cBhvr additive="base">
                                        <p:cTn dur="500"/>
                                        <p:tgtEl>
                                          <p:spTgt spid="39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9">
                                            <p:txEl>
                                              <p:pRg end="1" st="1"/>
                                            </p:txEl>
                                          </p:spTgt>
                                        </p:tgtEl>
                                        <p:attrNameLst>
                                          <p:attrName>style.visibility</p:attrName>
                                        </p:attrNameLst>
                                      </p:cBhvr>
                                      <p:to>
                                        <p:strVal val="visible"/>
                                      </p:to>
                                    </p:set>
                                    <p:anim calcmode="lin" valueType="num">
                                      <p:cBhvr additive="base">
                                        <p:cTn dur="500"/>
                                        <p:tgtEl>
                                          <p:spTgt spid="39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9">
                                            <p:txEl>
                                              <p:pRg end="2" st="2"/>
                                            </p:txEl>
                                          </p:spTgt>
                                        </p:tgtEl>
                                        <p:attrNameLst>
                                          <p:attrName>style.visibility</p:attrName>
                                        </p:attrNameLst>
                                      </p:cBhvr>
                                      <p:to>
                                        <p:strVal val="visible"/>
                                      </p:to>
                                    </p:set>
                                    <p:anim calcmode="lin" valueType="num">
                                      <p:cBhvr additive="base">
                                        <p:cTn dur="500"/>
                                        <p:tgtEl>
                                          <p:spTgt spid="39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9">
                                            <p:txEl>
                                              <p:pRg end="3" st="3"/>
                                            </p:txEl>
                                          </p:spTgt>
                                        </p:tgtEl>
                                        <p:attrNameLst>
                                          <p:attrName>style.visibility</p:attrName>
                                        </p:attrNameLst>
                                      </p:cBhvr>
                                      <p:to>
                                        <p:strVal val="visible"/>
                                      </p:to>
                                    </p:set>
                                    <p:anim calcmode="lin" valueType="num">
                                      <p:cBhvr additive="base">
                                        <p:cTn dur="500"/>
                                        <p:tgtEl>
                                          <p:spTgt spid="39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5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406" name="Google Shape;406;p50"/>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Ишга қабул қилиш жараёни танлов қилиш билан тугамайди.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Янги ходимингизнинг биринчи куни жуда муҳим.</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Одамлар биринчи кунида энг кўп ғайратли бўлади.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Уларнинг ишлашлари учун жой ажратиб, уларни қулай ва хуш кутиб олиш орқали ушбу мотивация тезлигини оширинг.</a:t>
            </a:r>
            <a:endParaRPr/>
          </a:p>
        </p:txBody>
      </p:sp>
      <p:pic>
        <p:nvPicPr>
          <p:cNvPr id="407" name="Google Shape;407;p5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6">
                                            <p:txEl>
                                              <p:pRg end="0" st="0"/>
                                            </p:txEl>
                                          </p:spTgt>
                                        </p:tgtEl>
                                        <p:attrNameLst>
                                          <p:attrName>style.visibility</p:attrName>
                                        </p:attrNameLst>
                                      </p:cBhvr>
                                      <p:to>
                                        <p:strVal val="visible"/>
                                      </p:to>
                                    </p:set>
                                    <p:anim calcmode="lin" valueType="num">
                                      <p:cBhvr additive="base">
                                        <p:cTn dur="500"/>
                                        <p:tgtEl>
                                          <p:spTgt spid="40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6">
                                            <p:txEl>
                                              <p:pRg end="1" st="1"/>
                                            </p:txEl>
                                          </p:spTgt>
                                        </p:tgtEl>
                                        <p:attrNameLst>
                                          <p:attrName>style.visibility</p:attrName>
                                        </p:attrNameLst>
                                      </p:cBhvr>
                                      <p:to>
                                        <p:strVal val="visible"/>
                                      </p:to>
                                    </p:set>
                                    <p:anim calcmode="lin" valueType="num">
                                      <p:cBhvr additive="base">
                                        <p:cTn dur="500"/>
                                        <p:tgtEl>
                                          <p:spTgt spid="40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6">
                                            <p:txEl>
                                              <p:pRg end="2" st="2"/>
                                            </p:txEl>
                                          </p:spTgt>
                                        </p:tgtEl>
                                        <p:attrNameLst>
                                          <p:attrName>style.visibility</p:attrName>
                                        </p:attrNameLst>
                                      </p:cBhvr>
                                      <p:to>
                                        <p:strVal val="visible"/>
                                      </p:to>
                                    </p:set>
                                    <p:anim calcmode="lin" valueType="num">
                                      <p:cBhvr additive="base">
                                        <p:cTn dur="500"/>
                                        <p:tgtEl>
                                          <p:spTgt spid="40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6">
                                            <p:txEl>
                                              <p:pRg end="3" st="3"/>
                                            </p:txEl>
                                          </p:spTgt>
                                        </p:tgtEl>
                                        <p:attrNameLst>
                                          <p:attrName>style.visibility</p:attrName>
                                        </p:attrNameLst>
                                      </p:cBhvr>
                                      <p:to>
                                        <p:strVal val="visible"/>
                                      </p:to>
                                    </p:set>
                                    <p:anim calcmode="lin" valueType="num">
                                      <p:cBhvr additive="base">
                                        <p:cTn dur="500"/>
                                        <p:tgtEl>
                                          <p:spTgt spid="40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5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413" name="Google Shape;413;p51"/>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Уларни офисга ташлаб, эшикни ўунчаки ёпманг.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Улар билан бироз вақт ўтказишга, иш вазифаларини тушунтиришга, уларни офисдаги ҳамкасблари билан таништиришга, вазифаларни бажаришга киришишга ёки ҳатто тушликка олиб боришга тайёр бўлинг.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Шундай қилиб, сиз муносабатларни ўрнатасиз ва узоқ ва бахтли иш муносабатлари учун замин яратасиз.</a:t>
            </a:r>
            <a:endParaRPr b="0" i="0" sz="2200" u="none" cap="none" strike="noStrike">
              <a:solidFill>
                <a:schemeClr val="dk1"/>
              </a:solidFill>
              <a:latin typeface="Arial"/>
              <a:ea typeface="Arial"/>
              <a:cs typeface="Arial"/>
              <a:sym typeface="Arial"/>
            </a:endParaRPr>
          </a:p>
        </p:txBody>
      </p:sp>
      <p:pic>
        <p:nvPicPr>
          <p:cNvPr id="414" name="Google Shape;414;p5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3">
                                            <p:txEl>
                                              <p:pRg end="0" st="0"/>
                                            </p:txEl>
                                          </p:spTgt>
                                        </p:tgtEl>
                                        <p:attrNameLst>
                                          <p:attrName>style.visibility</p:attrName>
                                        </p:attrNameLst>
                                      </p:cBhvr>
                                      <p:to>
                                        <p:strVal val="visible"/>
                                      </p:to>
                                    </p:set>
                                    <p:anim calcmode="lin" valueType="num">
                                      <p:cBhvr additive="base">
                                        <p:cTn dur="500"/>
                                        <p:tgtEl>
                                          <p:spTgt spid="41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3">
                                            <p:txEl>
                                              <p:pRg end="1" st="1"/>
                                            </p:txEl>
                                          </p:spTgt>
                                        </p:tgtEl>
                                        <p:attrNameLst>
                                          <p:attrName>style.visibility</p:attrName>
                                        </p:attrNameLst>
                                      </p:cBhvr>
                                      <p:to>
                                        <p:strVal val="visible"/>
                                      </p:to>
                                    </p:set>
                                    <p:anim calcmode="lin" valueType="num">
                                      <p:cBhvr additive="base">
                                        <p:cTn dur="500"/>
                                        <p:tgtEl>
                                          <p:spTgt spid="41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3">
                                            <p:txEl>
                                              <p:pRg end="2" st="2"/>
                                            </p:txEl>
                                          </p:spTgt>
                                        </p:tgtEl>
                                        <p:attrNameLst>
                                          <p:attrName>style.visibility</p:attrName>
                                        </p:attrNameLst>
                                      </p:cBhvr>
                                      <p:to>
                                        <p:strVal val="visible"/>
                                      </p:to>
                                    </p:set>
                                    <p:anim calcmode="lin" valueType="num">
                                      <p:cBhvr additive="base">
                                        <p:cTn dur="500"/>
                                        <p:tgtEl>
                                          <p:spTgt spid="41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5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420" name="Google Shape;420;p52"/>
          <p:cNvSpPr/>
          <p:nvPr/>
        </p:nvSpPr>
        <p:spPr>
          <a:xfrm>
            <a:off x="611560" y="1405681"/>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Aнъанавий тўла вақтли ходим сизнинг ягона ёллаш вариантингиз эмас.</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Кўпроқ иш берувчилар муқобил келишувларга, жумладан, вақтинчалик ходимлар, ярим ставка ва стажёрларга мурожаат қилмоқдалар.</a:t>
            </a:r>
            <a:endParaRPr/>
          </a:p>
          <a:p>
            <a:pPr indent="-342900" lvl="1" marL="3228975"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Ушбу стратегияларнинг барчаси пулни тежашга ёрдам беради - ва бош оғриғини ҳам камайтиради.</a:t>
            </a:r>
            <a:endParaRPr b="0" i="0" sz="2200" u="none" cap="none" strike="noStrike">
              <a:solidFill>
                <a:schemeClr val="dk1"/>
              </a:solidFill>
              <a:latin typeface="Arial"/>
              <a:ea typeface="Arial"/>
              <a:cs typeface="Arial"/>
              <a:sym typeface="Arial"/>
            </a:endParaRPr>
          </a:p>
        </p:txBody>
      </p:sp>
      <p:pic>
        <p:nvPicPr>
          <p:cNvPr id="421" name="Google Shape;421;p5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422" name="Google Shape;422;p52"/>
          <p:cNvSpPr txBox="1"/>
          <p:nvPr/>
        </p:nvSpPr>
        <p:spPr>
          <a:xfrm>
            <a:off x="2483768" y="379782"/>
            <a:ext cx="4176464" cy="83099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Тўлиқ ставкадагиларга алтернатива</a:t>
            </a:r>
            <a:endParaRPr b="1" i="1" sz="2400" u="none" cap="none" strike="noStrike">
              <a:solidFill>
                <a:srgbClr val="C00000"/>
              </a:solidFill>
              <a:latin typeface="Arial"/>
              <a:ea typeface="Arial"/>
              <a:cs typeface="Arial"/>
              <a:sym typeface="Arial"/>
            </a:endParaRPr>
          </a:p>
        </p:txBody>
      </p:sp>
      <p:pic>
        <p:nvPicPr>
          <p:cNvPr descr="How a Handshake Is Boosting Fears of MERS - ABC News" id="423" name="Google Shape;423;p52"/>
          <p:cNvPicPr preferRelativeResize="0"/>
          <p:nvPr/>
        </p:nvPicPr>
        <p:blipFill rotWithShape="1">
          <a:blip r:embed="rId4">
            <a:alphaModFix/>
          </a:blip>
          <a:srcRect b="25231" l="18130" r="15641" t="0"/>
          <a:stretch/>
        </p:blipFill>
        <p:spPr>
          <a:xfrm>
            <a:off x="24408" y="3219822"/>
            <a:ext cx="3323456" cy="190269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20">
                                            <p:txEl>
                                              <p:pRg end="0" st="0"/>
                                            </p:txEl>
                                          </p:spTgt>
                                        </p:tgtEl>
                                        <p:attrNameLst>
                                          <p:attrName>style.visibility</p:attrName>
                                        </p:attrNameLst>
                                      </p:cBhvr>
                                      <p:to>
                                        <p:strVal val="visible"/>
                                      </p:to>
                                    </p:set>
                                    <p:anim calcmode="lin" valueType="num">
                                      <p:cBhvr additive="base">
                                        <p:cTn dur="500"/>
                                        <p:tgtEl>
                                          <p:spTgt spid="42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20">
                                            <p:txEl>
                                              <p:pRg end="1" st="1"/>
                                            </p:txEl>
                                          </p:spTgt>
                                        </p:tgtEl>
                                        <p:attrNameLst>
                                          <p:attrName>style.visibility</p:attrName>
                                        </p:attrNameLst>
                                      </p:cBhvr>
                                      <p:to>
                                        <p:strVal val="visible"/>
                                      </p:to>
                                    </p:set>
                                    <p:anim calcmode="lin" valueType="num">
                                      <p:cBhvr additive="base">
                                        <p:cTn dur="500"/>
                                        <p:tgtEl>
                                          <p:spTgt spid="42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20">
                                            <p:txEl>
                                              <p:pRg end="2" st="2"/>
                                            </p:txEl>
                                          </p:spTgt>
                                        </p:tgtEl>
                                        <p:attrNameLst>
                                          <p:attrName>style.visibility</p:attrName>
                                        </p:attrNameLst>
                                      </p:cBhvr>
                                      <p:to>
                                        <p:strVal val="visible"/>
                                      </p:to>
                                    </p:set>
                                    <p:anim calcmode="lin" valueType="num">
                                      <p:cBhvr additive="base">
                                        <p:cTn dur="500"/>
                                        <p:tgtEl>
                                          <p:spTgt spid="42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p5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429" name="Google Shape;429;p53"/>
          <p:cNvSpPr/>
          <p:nvPr/>
        </p:nvSpPr>
        <p:spPr>
          <a:xfrm>
            <a:off x="251520" y="730314"/>
            <a:ext cx="8712968" cy="4093428"/>
          </a:xfrm>
          <a:prstGeom prst="rect">
            <a:avLst/>
          </a:prstGeom>
          <a:noFill/>
          <a:ln>
            <a:noFill/>
          </a:ln>
        </p:spPr>
        <p:txBody>
          <a:bodyPr anchorCtr="0" anchor="t" bIns="45700" lIns="91425" spcFirstLastPara="1" rIns="91425" wrap="square" tIns="45700">
            <a:spAutoFit/>
          </a:bodyPr>
          <a:lstStyle/>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Basics of business: textbook and workshop for academic undergraduate students / Bobrova, O.S., Tsybukov S.I., Bobrov I.A. - Yurayt Publishing House, 2021. — 330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Business Basics: Textbook / E.A. Arustamov. - M.: Dashkov and K, 2020. - 232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Bygrave, W.D. and Zacharakis, A. (2014) </a:t>
            </a:r>
            <a:r>
              <a:rPr b="0" i="1" lang="uz-Cyrl-UZ" sz="1000" u="none" cap="none" strike="noStrike">
                <a:solidFill>
                  <a:schemeClr val="dk1"/>
                </a:solidFill>
                <a:latin typeface="Arial"/>
                <a:ea typeface="Arial"/>
                <a:cs typeface="Arial"/>
                <a:sym typeface="Arial"/>
              </a:rPr>
              <a:t>Entrepreneurship</a:t>
            </a:r>
            <a:r>
              <a:rPr b="0" i="0" lang="uz-Cyrl-UZ" sz="1000" u="none" cap="none" strike="noStrike">
                <a:solidFill>
                  <a:schemeClr val="dk1"/>
                </a:solidFill>
                <a:latin typeface="Arial"/>
                <a:ea typeface="Arial"/>
                <a:cs typeface="Arial"/>
                <a:sym typeface="Arial"/>
              </a:rPr>
              <a:t>. Third edition. Hoboken, New Jersey: John Wiley &amp; Sons, Inc.</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Entrepreneurial activity: a textbook for secondary vocational education / E. E. Kuzmina. - 3rd ed., revised. and additional - Yurayt Publishing House, 2020. — 417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business (entrepreneurship): Textbook / N.Yu. Kruglov. - M.: KnoRus, 2021. - 440 c.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business informatics: textbook and workshop for undergraduate and graduate students / E.P. Zaramenskikh. - Yurayt Publishing House, 2020. — 407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entrepreneurial activity: a textbook and workshop for academic undergraduate students / E.F. Cheberko. - Yurayt Publishing House, 2020. — 219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social entrepreneurship: a textbook for universities / E. M. Bely [and others]; edited by E. M. Bely. -  Yurayt Publishing House, 2022. — 178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Handbook of an entrepreneur: a practical guide / O.S. Bobrova, S.I. Tsybukov, I.A. Bobrov. - Yurayt Publishing House, 2021. — 330 s.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Hisrich, R.D. (2013) </a:t>
            </a:r>
            <a:r>
              <a:rPr b="0" i="1" lang="uz-Cyrl-UZ" sz="1000" u="none" cap="none" strike="noStrike">
                <a:solidFill>
                  <a:schemeClr val="dk1"/>
                </a:solidFill>
                <a:latin typeface="Arial"/>
                <a:ea typeface="Arial"/>
                <a:cs typeface="Arial"/>
                <a:sym typeface="Arial"/>
              </a:rPr>
              <a:t>International entrepreneurship: starting, developing, and managing a global venture</a:t>
            </a:r>
            <a:r>
              <a:rPr b="0" i="0" lang="uz-Cyrl-UZ" sz="1000" u="none" cap="none" strike="noStrike">
                <a:solidFill>
                  <a:schemeClr val="dk1"/>
                </a:solidFill>
                <a:latin typeface="Arial"/>
                <a:ea typeface="Arial"/>
                <a:cs typeface="Arial"/>
                <a:sym typeface="Arial"/>
              </a:rPr>
              <a:t>. 2nd ed. Thousand Oaks, Calif: SAGE.</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Innovative entrepreneurship: textbook and workshop for secondary vocational education / V. Ya. Gorfinkel [and others]; edited by V. Ya. Gorfinkel, T. G. Popadyuk. - Yurayt Publishing House, 2022. — 523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Lussier, R.N., Corman, J. and Kimball, D.C. (2015) </a:t>
            </a:r>
            <a:r>
              <a:rPr b="0" i="1" lang="uz-Cyrl-UZ" sz="1000" u="none" cap="none" strike="noStrike">
                <a:solidFill>
                  <a:schemeClr val="dk1"/>
                </a:solidFill>
                <a:latin typeface="Arial"/>
                <a:ea typeface="Arial"/>
                <a:cs typeface="Arial"/>
                <a:sym typeface="Arial"/>
              </a:rPr>
              <a:t>Entrepreneurial new venture skills</a:t>
            </a:r>
            <a:r>
              <a:rPr b="0" i="0" lang="uz-Cyrl-UZ" sz="1000" u="none" cap="none" strike="noStrike">
                <a:solidFill>
                  <a:schemeClr val="dk1"/>
                </a:solidFill>
                <a:latin typeface="Arial"/>
                <a:ea typeface="Arial"/>
                <a:cs typeface="Arial"/>
                <a:sym typeface="Arial"/>
              </a:rPr>
              <a:t>. 3. ed. New York, NY [u.a.]: Routledge.</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Mariotti, S. and Glackin, C. (2015) </a:t>
            </a:r>
            <a:r>
              <a:rPr b="0" i="1" lang="uz-Cyrl-UZ" sz="1000" u="none" cap="none" strike="noStrike">
                <a:solidFill>
                  <a:schemeClr val="dk2"/>
                </a:solidFill>
                <a:latin typeface="Arial"/>
                <a:ea typeface="Arial"/>
                <a:cs typeface="Arial"/>
                <a:sym typeface="Arial"/>
              </a:rPr>
              <a:t>Entrepreneurship &amp; small business management</a:t>
            </a:r>
            <a:r>
              <a:rPr b="0" i="0" lang="uz-Cyrl-UZ" sz="1000" u="none" cap="none" strike="noStrike">
                <a:solidFill>
                  <a:schemeClr val="dk2"/>
                </a:solidFill>
                <a:latin typeface="Arial"/>
                <a:ea typeface="Arial"/>
                <a:cs typeface="Arial"/>
                <a:sym typeface="Arial"/>
              </a:rPr>
              <a:t>. </a:t>
            </a:r>
            <a:r>
              <a:rPr b="0" i="0" lang="uz-Cyrl-UZ" sz="1000" u="none" cap="none" strike="noStrike">
                <a:solidFill>
                  <a:schemeClr val="dk1"/>
                </a:solidFill>
                <a:latin typeface="Arial"/>
                <a:ea typeface="Arial"/>
                <a:cs typeface="Arial"/>
                <a:sym typeface="Arial"/>
              </a:rPr>
              <a:t>Second edition. Hoboken, New Jersey: Pearson Education Inc.</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Organization of commercial activity: textbook and workshop for secondary vocational education / Bobrova, O.S., Tsybukov, S.I., Bobrov, I.A. Bobrova, O.S., Tsybukov, S.I., Bobrov, I. - Yurayt Publishing House, 2021. — 332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Process approach to management. Modeling of business processes / V.V. Repin. - M.: Mann, Ferber, 2022. - 544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Read, S. (2011) </a:t>
            </a:r>
            <a:r>
              <a:rPr b="0" i="1" lang="uz-Cyrl-UZ" sz="1000" u="none" cap="none" strike="noStrike">
                <a:solidFill>
                  <a:schemeClr val="dk1"/>
                </a:solidFill>
                <a:latin typeface="Arial"/>
                <a:ea typeface="Arial"/>
                <a:cs typeface="Arial"/>
                <a:sym typeface="Arial"/>
              </a:rPr>
              <a:t>Effectual entrepreneurship</a:t>
            </a:r>
            <a:r>
              <a:rPr b="0" i="0" lang="uz-Cyrl-UZ" sz="1000" u="none" cap="none" strike="noStrike">
                <a:solidFill>
                  <a:schemeClr val="dk1"/>
                </a:solidFill>
                <a:latin typeface="Arial"/>
                <a:ea typeface="Arial"/>
                <a:cs typeface="Arial"/>
                <a:sym typeface="Arial"/>
              </a:rPr>
              <a:t>. Abingdon, Oxon: Routledge.</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Reengineering of business processes: Textbook for university students / O.S. Rudakov. - M.: UNITY-DANA, 2022. - 343 p.</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Spinelli, S. and Adams, R. (2012a) </a:t>
            </a:r>
            <a:r>
              <a:rPr b="0" i="1" lang="uz-Cyrl-UZ" sz="1000" u="none" cap="none" strike="noStrike">
                <a:solidFill>
                  <a:schemeClr val="dk1"/>
                </a:solidFill>
                <a:latin typeface="Arial"/>
                <a:ea typeface="Arial"/>
                <a:cs typeface="Arial"/>
                <a:sym typeface="Arial"/>
              </a:rPr>
              <a:t>New venture creation: entrepreneurship for the 21st century</a:t>
            </a:r>
            <a:r>
              <a:rPr b="0" i="0" lang="uz-Cyrl-UZ" sz="1000" u="none" cap="none" strike="noStrike">
                <a:solidFill>
                  <a:schemeClr val="dk1"/>
                </a:solidFill>
                <a:latin typeface="Arial"/>
                <a:ea typeface="Arial"/>
                <a:cs typeface="Arial"/>
                <a:sym typeface="Arial"/>
              </a:rPr>
              <a:t>. 9th international ed. New York, </a:t>
            </a:r>
            <a:br>
              <a:rPr b="0" i="0" lang="uz-Cyrl-UZ" sz="1000" u="none" cap="none" strike="noStrike">
                <a:solidFill>
                  <a:schemeClr val="dk1"/>
                </a:solidFill>
                <a:latin typeface="Arial"/>
                <a:ea typeface="Arial"/>
                <a:cs typeface="Arial"/>
                <a:sym typeface="Arial"/>
              </a:rPr>
            </a:br>
            <a:r>
              <a:rPr b="0" i="0" lang="uz-Cyrl-UZ" sz="1000" u="none" cap="none" strike="noStrike">
                <a:solidFill>
                  <a:schemeClr val="dk1"/>
                </a:solidFill>
                <a:latin typeface="Arial"/>
                <a:ea typeface="Arial"/>
                <a:cs typeface="Arial"/>
                <a:sym typeface="Arial"/>
              </a:rPr>
              <a:t>N.Y.: McGraw-Hill/Irwin.</a:t>
            </a:r>
            <a:endParaRPr/>
          </a:p>
        </p:txBody>
      </p:sp>
      <p:sp>
        <p:nvSpPr>
          <p:cNvPr id="430" name="Google Shape;430;p53"/>
          <p:cNvSpPr/>
          <p:nvPr/>
        </p:nvSpPr>
        <p:spPr>
          <a:xfrm>
            <a:off x="2969062" y="271562"/>
            <a:ext cx="3172663"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1400" u="none" cap="none" strike="noStrike">
                <a:solidFill>
                  <a:srgbClr val="002060"/>
                </a:solidFill>
                <a:latin typeface="Arial"/>
                <a:ea typeface="Arial"/>
                <a:cs typeface="Arial"/>
                <a:sym typeface="Arial"/>
              </a:rPr>
              <a:t>ФОЙДАЛАНИЛГАН АДАБИЁТЛАР</a:t>
            </a:r>
            <a:endParaRPr b="1" i="0" sz="1400" u="none" cap="none" strike="noStrike">
              <a:solidFill>
                <a:srgbClr val="002060"/>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grpSp>
        <p:nvGrpSpPr>
          <p:cNvPr id="435" name="Google Shape;435;p54"/>
          <p:cNvGrpSpPr/>
          <p:nvPr/>
        </p:nvGrpSpPr>
        <p:grpSpPr>
          <a:xfrm>
            <a:off x="66676" y="99744"/>
            <a:ext cx="5225404" cy="5043756"/>
            <a:chOff x="-1537049" y="-96399"/>
            <a:chExt cx="10450808" cy="10450808"/>
          </a:xfrm>
        </p:grpSpPr>
        <p:sp>
          <p:nvSpPr>
            <p:cNvPr id="436" name="Google Shape;436;p54"/>
            <p:cNvSpPr/>
            <p:nvPr/>
          </p:nvSpPr>
          <p:spPr>
            <a:xfrm>
              <a:off x="-1537049" y="-96399"/>
              <a:ext cx="10450808" cy="10450808"/>
            </a:xfrm>
            <a:custGeom>
              <a:rect b="b" l="l" r="r" t="t"/>
              <a:pathLst>
                <a:path extrusionOk="0" h="10450808" w="10450808">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37" name="Google Shape;437;p54"/>
            <p:cNvSpPr/>
            <p:nvPr/>
          </p:nvSpPr>
          <p:spPr>
            <a:xfrm>
              <a:off x="-1529802" y="9391176"/>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38" name="Google Shape;438;p54"/>
            <p:cNvSpPr/>
            <p:nvPr/>
          </p:nvSpPr>
          <p:spPr>
            <a:xfrm>
              <a:off x="-1529802" y="8442438"/>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39" name="Google Shape;439;p54"/>
            <p:cNvSpPr/>
            <p:nvPr/>
          </p:nvSpPr>
          <p:spPr>
            <a:xfrm>
              <a:off x="-1529802" y="7493603"/>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0" name="Google Shape;440;p54"/>
            <p:cNvSpPr/>
            <p:nvPr/>
          </p:nvSpPr>
          <p:spPr>
            <a:xfrm>
              <a:off x="-1529802" y="6544865"/>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1" name="Google Shape;441;p54"/>
            <p:cNvSpPr/>
            <p:nvPr/>
          </p:nvSpPr>
          <p:spPr>
            <a:xfrm>
              <a:off x="-1529802" y="5596127"/>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2" name="Google Shape;442;p54"/>
            <p:cNvSpPr/>
            <p:nvPr/>
          </p:nvSpPr>
          <p:spPr>
            <a:xfrm>
              <a:off x="-1529802" y="4647388"/>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3" name="Google Shape;443;p54"/>
            <p:cNvSpPr/>
            <p:nvPr/>
          </p:nvSpPr>
          <p:spPr>
            <a:xfrm>
              <a:off x="-1529802" y="3698650"/>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4" name="Google Shape;444;p54"/>
            <p:cNvSpPr/>
            <p:nvPr/>
          </p:nvSpPr>
          <p:spPr>
            <a:xfrm>
              <a:off x="-1529802" y="2749912"/>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5" name="Google Shape;445;p54"/>
            <p:cNvSpPr/>
            <p:nvPr/>
          </p:nvSpPr>
          <p:spPr>
            <a:xfrm>
              <a:off x="-1529802" y="1801077"/>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6" name="Google Shape;446;p54"/>
            <p:cNvSpPr/>
            <p:nvPr/>
          </p:nvSpPr>
          <p:spPr>
            <a:xfrm>
              <a:off x="-1529802" y="852339"/>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7" name="Google Shape;447;p54"/>
            <p:cNvSpPr/>
            <p:nvPr/>
          </p:nvSpPr>
          <p:spPr>
            <a:xfrm>
              <a:off x="7950525"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8" name="Google Shape;448;p54"/>
            <p:cNvSpPr/>
            <p:nvPr/>
          </p:nvSpPr>
          <p:spPr>
            <a:xfrm>
              <a:off x="7001787"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49" name="Google Shape;449;p54"/>
            <p:cNvSpPr/>
            <p:nvPr/>
          </p:nvSpPr>
          <p:spPr>
            <a:xfrm>
              <a:off x="6052952"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0" name="Google Shape;450;p54"/>
            <p:cNvSpPr/>
            <p:nvPr/>
          </p:nvSpPr>
          <p:spPr>
            <a:xfrm>
              <a:off x="5104214"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1" name="Google Shape;451;p54"/>
            <p:cNvSpPr/>
            <p:nvPr/>
          </p:nvSpPr>
          <p:spPr>
            <a:xfrm>
              <a:off x="4155476"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2" name="Google Shape;452;p54"/>
            <p:cNvSpPr/>
            <p:nvPr/>
          </p:nvSpPr>
          <p:spPr>
            <a:xfrm>
              <a:off x="3206737"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3" name="Google Shape;453;p54"/>
            <p:cNvSpPr/>
            <p:nvPr/>
          </p:nvSpPr>
          <p:spPr>
            <a:xfrm>
              <a:off x="2257999"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4" name="Google Shape;454;p54"/>
            <p:cNvSpPr/>
            <p:nvPr/>
          </p:nvSpPr>
          <p:spPr>
            <a:xfrm>
              <a:off x="1309261"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5" name="Google Shape;455;p54"/>
            <p:cNvSpPr/>
            <p:nvPr/>
          </p:nvSpPr>
          <p:spPr>
            <a:xfrm>
              <a:off x="360426"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6" name="Google Shape;456;p54"/>
            <p:cNvSpPr/>
            <p:nvPr/>
          </p:nvSpPr>
          <p:spPr>
            <a:xfrm>
              <a:off x="-588311"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grpSp>
      <p:sp>
        <p:nvSpPr>
          <p:cNvPr id="457" name="Google Shape;457;p54"/>
          <p:cNvSpPr/>
          <p:nvPr/>
        </p:nvSpPr>
        <p:spPr>
          <a:xfrm>
            <a:off x="244527" y="1131590"/>
            <a:ext cx="539646" cy="134912"/>
          </a:xfrm>
          <a:custGeom>
            <a:rect b="b" l="l" r="r" t="t"/>
            <a:pathLst>
              <a:path extrusionOk="0" h="269823" w="1079292">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8" name="Google Shape;458;p54"/>
          <p:cNvSpPr/>
          <p:nvPr/>
        </p:nvSpPr>
        <p:spPr>
          <a:xfrm rot="5400000">
            <a:off x="1412630" y="3399051"/>
            <a:ext cx="1219200" cy="1219197"/>
          </a:xfrm>
          <a:custGeom>
            <a:rect b="b" l="l" r="r" t="t"/>
            <a:pathLst>
              <a:path extrusionOk="0" h="2438393" w="243840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gradFill>
            <a:gsLst>
              <a:gs pos="0">
                <a:srgbClr val="365080"/>
              </a:gs>
              <a:gs pos="100000">
                <a:srgbClr val="B0BAD6"/>
              </a:gs>
            </a:gsLst>
            <a:lin ang="16200000" scaled="0"/>
          </a:gradFill>
          <a:ln>
            <a:noFill/>
          </a:ln>
          <a:effectLst>
            <a:outerShdw blurRad="40000" rotWithShape="0" dir="5400000" dist="23000">
              <a:srgbClr val="000000">
                <a:alpha val="34901"/>
              </a:srgbClr>
            </a:outerShdw>
          </a:effectLst>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59" name="Google Shape;459;p54"/>
          <p:cNvSpPr/>
          <p:nvPr/>
        </p:nvSpPr>
        <p:spPr>
          <a:xfrm>
            <a:off x="7446365" y="514350"/>
            <a:ext cx="1400232" cy="700708"/>
          </a:xfrm>
          <a:custGeom>
            <a:rect b="b" l="l" r="r" t="t"/>
            <a:pathLst>
              <a:path extrusionOk="0" h="1401415" w="2800464">
                <a:moveTo>
                  <a:pt x="2800465" y="0"/>
                </a:moveTo>
                <a:cubicBezTo>
                  <a:pt x="2800465" y="774093"/>
                  <a:pt x="2173142" y="1401416"/>
                  <a:pt x="1399049" y="1401416"/>
                </a:cubicBezTo>
                <a:cubicBezTo>
                  <a:pt x="624956" y="1401416"/>
                  <a:pt x="0" y="774093"/>
                  <a:pt x="0" y="0"/>
                </a:cubicBezTo>
                <a:lnTo>
                  <a:pt x="2800465" y="0"/>
                </a:lnTo>
                <a:close/>
              </a:path>
            </a:pathLst>
          </a:custGeom>
          <a:solidFill>
            <a:schemeClr val="accent1"/>
          </a:solidFill>
          <a:ln cap="flat" cmpd="sng" w="38100">
            <a:solidFill>
              <a:schemeClr val="lt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460" name="Google Shape;460;p54"/>
          <p:cNvSpPr txBox="1"/>
          <p:nvPr>
            <p:ph idx="12" type="sldNum"/>
          </p:nvPr>
        </p:nvSpPr>
        <p:spPr>
          <a:xfrm>
            <a:off x="8376075" y="4749850"/>
            <a:ext cx="548700" cy="1818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461" name="Google Shape;461;p54"/>
          <p:cNvSpPr txBox="1"/>
          <p:nvPr/>
        </p:nvSpPr>
        <p:spPr>
          <a:xfrm>
            <a:off x="2760405" y="1265176"/>
            <a:ext cx="3815468" cy="933012"/>
          </a:xfrm>
          <a:prstGeom prst="rect">
            <a:avLst/>
          </a:prstGeom>
          <a:noFill/>
          <a:ln>
            <a:noFill/>
          </a:ln>
        </p:spPr>
        <p:txBody>
          <a:bodyPr anchorCtr="0" anchor="t" bIns="45700" lIns="91425" spcFirstLastPara="1" rIns="91425" wrap="square" tIns="45700">
            <a:spAutoFit/>
          </a:bodyPr>
          <a:lstStyle/>
          <a:p>
            <a:pPr indent="0" lvl="0" marL="0" marR="0" rtl="0" algn="ctr">
              <a:lnSpc>
                <a:spcPct val="95588"/>
              </a:lnSpc>
              <a:spcBef>
                <a:spcPts val="0"/>
              </a:spcBef>
              <a:spcAft>
                <a:spcPts val="0"/>
              </a:spcAft>
              <a:buNone/>
            </a:pPr>
            <a:r>
              <a:rPr b="1" i="0" lang="uz-Cyrl-UZ" sz="6800" u="none" cap="none" strike="noStrike">
                <a:solidFill>
                  <a:srgbClr val="131924"/>
                </a:solidFill>
                <a:latin typeface="Montserrat"/>
                <a:ea typeface="Montserrat"/>
                <a:cs typeface="Montserrat"/>
                <a:sym typeface="Montserrat"/>
              </a:rPr>
              <a:t>Раҳмат!</a:t>
            </a:r>
            <a:endParaRPr/>
          </a:p>
        </p:txBody>
      </p:sp>
      <p:sp>
        <p:nvSpPr>
          <p:cNvPr id="462" name="Google Shape;462;p54"/>
          <p:cNvSpPr txBox="1"/>
          <p:nvPr/>
        </p:nvSpPr>
        <p:spPr>
          <a:xfrm>
            <a:off x="3030048" y="2831940"/>
            <a:ext cx="3298467" cy="1387559"/>
          </a:xfrm>
          <a:prstGeom prst="rect">
            <a:avLst/>
          </a:prstGeom>
          <a:noFill/>
          <a:ln>
            <a:noFill/>
          </a:ln>
        </p:spPr>
        <p:txBody>
          <a:bodyPr anchorCtr="0" anchor="t" bIns="45700" lIns="91425" spcFirstLastPara="1" rIns="91425" wrap="square" tIns="45700">
            <a:spAutoFit/>
          </a:bodyPr>
          <a:lstStyle/>
          <a:p>
            <a:pPr indent="0" lvl="0" marL="0" marR="0" rtl="0" algn="ctr">
              <a:lnSpc>
                <a:spcPct val="91428"/>
              </a:lnSpc>
              <a:spcBef>
                <a:spcPts val="0"/>
              </a:spcBef>
              <a:spcAft>
                <a:spcPts val="0"/>
              </a:spcAft>
              <a:buNone/>
            </a:pPr>
            <a:r>
              <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rPr b="0" i="0" lang="uz-Cyrl-UZ" sz="1750" u="none" cap="none" strike="noStrike">
                <a:solidFill>
                  <a:srgbClr val="000000"/>
                </a:solidFill>
                <a:latin typeface="Raleway"/>
                <a:ea typeface="Raleway"/>
                <a:cs typeface="Raleway"/>
                <a:sym typeface="Raleway"/>
              </a:rPr>
              <a:t>Telegram: @BakhromKholbaev</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rPr b="0" i="0" lang="uz-Cyrl-UZ" sz="1750" u="none" cap="none" strike="noStrike">
                <a:solidFill>
                  <a:srgbClr val="000000"/>
                </a:solidFill>
                <a:latin typeface="Raleway"/>
                <a:ea typeface="Raleway"/>
                <a:cs typeface="Raleway"/>
                <a:sym typeface="Raleway"/>
              </a:rPr>
              <a:t>bakhrom2001@gmail.com</a:t>
            </a:r>
            <a:endParaRPr/>
          </a:p>
          <a:p>
            <a:pPr indent="0" lvl="0" marL="0" marR="0" rtl="0" algn="ctr">
              <a:lnSpc>
                <a:spcPct val="100000"/>
              </a:lnSpc>
              <a:spcBef>
                <a:spcPts val="0"/>
              </a:spcBef>
              <a:spcAft>
                <a:spcPts val="0"/>
              </a:spcAft>
              <a:buNone/>
            </a:pPr>
            <a:r>
              <a:rPr b="0" i="0" lang="uz-Cyrl-UZ" sz="1750" u="none" cap="none" strike="noStrike">
                <a:solidFill>
                  <a:srgbClr val="000000"/>
                </a:solidFill>
                <a:latin typeface="Raleway"/>
                <a:ea typeface="Raleway"/>
                <a:cs typeface="Raleway"/>
                <a:sym typeface="Raleway"/>
              </a:rPr>
              <a:t>bkholbaev@missouristate.edu</a:t>
            </a:r>
            <a:endParaRPr/>
          </a:p>
        </p:txBody>
      </p:sp>
      <p:sp>
        <p:nvSpPr>
          <p:cNvPr id="463" name="Google Shape;463;p54"/>
          <p:cNvSpPr txBox="1"/>
          <p:nvPr/>
        </p:nvSpPr>
        <p:spPr>
          <a:xfrm>
            <a:off x="3568981" y="2087983"/>
            <a:ext cx="2242922" cy="5155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uz-Cyrl-UZ" sz="2750" u="none" cap="none" strike="noStrike">
                <a:solidFill>
                  <a:srgbClr val="000000"/>
                </a:solidFill>
                <a:latin typeface="Montserrat"/>
                <a:ea typeface="Montserrat"/>
                <a:cs typeface="Montserrat"/>
                <a:sym typeface="Montserrat"/>
              </a:rPr>
              <a:t>Саволлар?</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UzReport</dc:creator>
</cp:coreProperties>
</file>