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y="5143500" cx="9144000"/>
  <p:notesSz cx="6858000" cy="9144000"/>
  <p:embeddedFontLst>
    <p:embeddedFont>
      <p:font typeface="Raleway"/>
      <p:regular r:id="rId42"/>
      <p:bold r:id="rId43"/>
      <p:italic r:id="rId44"/>
      <p:boldItalic r:id="rId45"/>
    </p:embeddedFont>
    <p:embeddedFont>
      <p:font typeface="Montserrat"/>
      <p:regular r:id="rId46"/>
      <p:bold r:id="rId47"/>
      <p:italic r:id="rId48"/>
      <p:boldItalic r:id="rId49"/>
    </p:embeddedFont>
    <p:embeddedFont>
      <p:font typeface="Arvo"/>
      <p:regular r:id="rId50"/>
      <p:bold r:id="rId51"/>
      <p:italic r:id="rId52"/>
      <p:boldItalic r:id="rId53"/>
    </p:embeddedFont>
    <p:embeddedFont>
      <p:font typeface="Roboto Condensed"/>
      <p:regular r:id="rId54"/>
      <p:bold r:id="rId55"/>
      <p:italic r:id="rId56"/>
      <p:boldItalic r:id="rId57"/>
    </p:embeddedFont>
    <p:embeddedFont>
      <p:font typeface="Roboto Condensed Light"/>
      <p:regular r:id="rId58"/>
      <p:bold r:id="rId59"/>
      <p:italic r:id="rId60"/>
      <p:boldItalic r:id="rId6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62" roundtripDataSignature="AMtx7mgBGs5xowuE/CSbjSjtBJ1B2IU0l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font" Target="fonts/Raleway-regular.fntdata"/><Relationship Id="rId41" Type="http://schemas.openxmlformats.org/officeDocument/2006/relationships/slide" Target="slides/slide36.xml"/><Relationship Id="rId44" Type="http://schemas.openxmlformats.org/officeDocument/2006/relationships/font" Target="fonts/Raleway-italic.fntdata"/><Relationship Id="rId43" Type="http://schemas.openxmlformats.org/officeDocument/2006/relationships/font" Target="fonts/Raleway-bold.fntdata"/><Relationship Id="rId46" Type="http://schemas.openxmlformats.org/officeDocument/2006/relationships/font" Target="fonts/Montserrat-regular.fntdata"/><Relationship Id="rId45" Type="http://schemas.openxmlformats.org/officeDocument/2006/relationships/font" Target="fonts/Raleway-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Montserrat-italic.fntdata"/><Relationship Id="rId47" Type="http://schemas.openxmlformats.org/officeDocument/2006/relationships/font" Target="fonts/Montserrat-bold.fntdata"/><Relationship Id="rId49" Type="http://schemas.openxmlformats.org/officeDocument/2006/relationships/font" Target="fonts/Montserrat-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customschemas.google.com/relationships/presentationmetadata" Target="metadata"/><Relationship Id="rId61" Type="http://schemas.openxmlformats.org/officeDocument/2006/relationships/font" Target="fonts/RobotoCondensedLight-boldItalic.fnt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RobotoCondensedLight-italic.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Arvo-bold.fntdata"/><Relationship Id="rId50" Type="http://schemas.openxmlformats.org/officeDocument/2006/relationships/font" Target="fonts/Arvo-regular.fntdata"/><Relationship Id="rId53" Type="http://schemas.openxmlformats.org/officeDocument/2006/relationships/font" Target="fonts/Arvo-boldItalic.fntdata"/><Relationship Id="rId52" Type="http://schemas.openxmlformats.org/officeDocument/2006/relationships/font" Target="fonts/Arvo-italic.fntdata"/><Relationship Id="rId11" Type="http://schemas.openxmlformats.org/officeDocument/2006/relationships/slide" Target="slides/slide6.xml"/><Relationship Id="rId55" Type="http://schemas.openxmlformats.org/officeDocument/2006/relationships/font" Target="fonts/RobotoCondensed-bold.fntdata"/><Relationship Id="rId10" Type="http://schemas.openxmlformats.org/officeDocument/2006/relationships/slide" Target="slides/slide5.xml"/><Relationship Id="rId54" Type="http://schemas.openxmlformats.org/officeDocument/2006/relationships/font" Target="fonts/RobotoCondensed-regular.fntdata"/><Relationship Id="rId13" Type="http://schemas.openxmlformats.org/officeDocument/2006/relationships/slide" Target="slides/slide8.xml"/><Relationship Id="rId57" Type="http://schemas.openxmlformats.org/officeDocument/2006/relationships/font" Target="fonts/RobotoCondensed-boldItalic.fntdata"/><Relationship Id="rId12" Type="http://schemas.openxmlformats.org/officeDocument/2006/relationships/slide" Target="slides/slide7.xml"/><Relationship Id="rId56" Type="http://schemas.openxmlformats.org/officeDocument/2006/relationships/font" Target="fonts/RobotoCondensed-italic.fntdata"/><Relationship Id="rId15" Type="http://schemas.openxmlformats.org/officeDocument/2006/relationships/slide" Target="slides/slide10.xml"/><Relationship Id="rId59" Type="http://schemas.openxmlformats.org/officeDocument/2006/relationships/font" Target="fonts/RobotoCondensedLight-bold.fntdata"/><Relationship Id="rId14" Type="http://schemas.openxmlformats.org/officeDocument/2006/relationships/slide" Target="slides/slide9.xml"/><Relationship Id="rId58" Type="http://schemas.openxmlformats.org/officeDocument/2006/relationships/font" Target="fonts/RobotoCondensedLight-regular.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 name="Shape 41"/>
        <p:cNvGrpSpPr/>
        <p:nvPr/>
      </p:nvGrpSpPr>
      <p:grpSpPr>
        <a:xfrm>
          <a:off x="0" y="0"/>
          <a:ext cx="0" cy="0"/>
          <a:chOff x="0" y="0"/>
          <a:chExt cx="0" cy="0"/>
        </a:xfrm>
      </p:grpSpPr>
      <p:sp>
        <p:nvSpPr>
          <p:cNvPr id="42" name="Google Shape;4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 name="Google Shape;43;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0" name="Google Shape;60;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7" name="Google Shape;67;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6" name="Google Shape;76;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3" name="Google Shape;83;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1" name="Google Shape;91;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0" name="Google Shape;100;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7" name="Google Shape;107;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4" name="Google Shape;114;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3" name="Google Shape;123;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0" name="Google Shape;130;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7" name="Google Shape;13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5" name="Google Shape;145;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3" name="Google Shape;153;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0" name="Google Shape;160;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7" name="Google Shape;167;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4" name="Google Shape;174;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1" name="Google Shape;181;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9" name="Google Shape;189;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6" name="Google Shape;196;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3" name="Google Shape;203;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0" name="Google Shape;210;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8" name="Google Shape;218;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6" name="Google Shape;226;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3" name="Google Shape;233;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0" name="Google Shape;240;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7" name="Google Shape;247;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4" name="Google Shape;254;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1" name="Google Shape;261;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0" name="Google Shape;270;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7" name="Google Shape;277;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4" name="Google Shape;284;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1" name="Google Shape;291;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3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9" name="Google Shape;299;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306" name="Google Shape;306;p3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9" name="Shape 9"/>
        <p:cNvGrpSpPr/>
        <p:nvPr/>
      </p:nvGrpSpPr>
      <p:grpSpPr>
        <a:xfrm>
          <a:off x="0" y="0"/>
          <a:ext cx="0" cy="0"/>
          <a:chOff x="0" y="0"/>
          <a:chExt cx="0" cy="0"/>
        </a:xfrm>
      </p:grpSpPr>
      <p:sp>
        <p:nvSpPr>
          <p:cNvPr id="10" name="Google Shape;10;p38"/>
          <p:cNvSpPr/>
          <p:nvPr/>
        </p:nvSpPr>
        <p:spPr>
          <a:xfrm>
            <a:off x="7544483" y="657775"/>
            <a:ext cx="1299300" cy="432900"/>
          </a:xfrm>
          <a:prstGeom prst="triangle">
            <a:avLst>
              <a:gd fmla="val 32425" name="adj"/>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vo"/>
              <a:ea typeface="Arvo"/>
              <a:cs typeface="Arvo"/>
              <a:sym typeface="Arvo"/>
            </a:endParaRPr>
          </a:p>
        </p:txBody>
      </p:sp>
      <p:grpSp>
        <p:nvGrpSpPr>
          <p:cNvPr id="11" name="Google Shape;11;p38"/>
          <p:cNvGrpSpPr/>
          <p:nvPr/>
        </p:nvGrpSpPr>
        <p:grpSpPr>
          <a:xfrm>
            <a:off x="0" y="-7088"/>
            <a:ext cx="8661398" cy="5150588"/>
            <a:chOff x="0" y="-7088"/>
            <a:chExt cx="8661398" cy="5150588"/>
          </a:xfrm>
        </p:grpSpPr>
        <p:sp>
          <p:nvSpPr>
            <p:cNvPr id="12" name="Google Shape;12;p38"/>
            <p:cNvSpPr/>
            <p:nvPr/>
          </p:nvSpPr>
          <p:spPr>
            <a:xfrm>
              <a:off x="0" y="0"/>
              <a:ext cx="35250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38"/>
            <p:cNvSpPr/>
            <p:nvPr/>
          </p:nvSpPr>
          <p:spPr>
            <a:xfrm flipH="1" rot="10800000">
              <a:off x="3517898" y="-7088"/>
              <a:ext cx="5143500" cy="5143500"/>
            </a:xfrm>
            <a:prstGeom prst="rtTriangle">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vo"/>
                <a:ea typeface="Arvo"/>
                <a:cs typeface="Arvo"/>
                <a:sym typeface="Arvo"/>
              </a:endParaRPr>
            </a:p>
          </p:txBody>
        </p:sp>
      </p:grpSp>
      <p:grpSp>
        <p:nvGrpSpPr>
          <p:cNvPr id="14" name="Google Shape;14;p38"/>
          <p:cNvGrpSpPr/>
          <p:nvPr/>
        </p:nvGrpSpPr>
        <p:grpSpPr>
          <a:xfrm flipH="1" rot="10800000">
            <a:off x="1" y="1090763"/>
            <a:ext cx="8847502" cy="2961975"/>
            <a:chOff x="-8178042" y="-4493254"/>
            <a:chExt cx="19483597" cy="6522736"/>
          </a:xfrm>
        </p:grpSpPr>
        <p:sp>
          <p:nvSpPr>
            <p:cNvPr id="15" name="Google Shape;15;p38"/>
            <p:cNvSpPr/>
            <p:nvPr/>
          </p:nvSpPr>
          <p:spPr>
            <a:xfrm>
              <a:off x="-8178042" y="-4493118"/>
              <a:ext cx="12968400" cy="65226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vo"/>
                <a:ea typeface="Arvo"/>
                <a:cs typeface="Arvo"/>
                <a:sym typeface="Arvo"/>
              </a:endParaRPr>
            </a:p>
          </p:txBody>
        </p:sp>
        <p:sp>
          <p:nvSpPr>
            <p:cNvPr id="16" name="Google Shape;16;p38"/>
            <p:cNvSpPr/>
            <p:nvPr/>
          </p:nvSpPr>
          <p:spPr>
            <a:xfrm>
              <a:off x="4782955" y="-4493254"/>
              <a:ext cx="6522600" cy="6522600"/>
            </a:xfrm>
            <a:prstGeom prst="rtTriangle">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vo"/>
                <a:ea typeface="Arvo"/>
                <a:cs typeface="Arvo"/>
                <a:sym typeface="Arvo"/>
              </a:endParaRPr>
            </a:p>
          </p:txBody>
        </p:sp>
      </p:grpSp>
      <p:grpSp>
        <p:nvGrpSpPr>
          <p:cNvPr id="17" name="Google Shape;17;p38"/>
          <p:cNvGrpSpPr/>
          <p:nvPr/>
        </p:nvGrpSpPr>
        <p:grpSpPr>
          <a:xfrm>
            <a:off x="3677236" y="4278349"/>
            <a:ext cx="5480828" cy="432996"/>
            <a:chOff x="5582265" y="4646738"/>
            <a:chExt cx="5480828" cy="432996"/>
          </a:xfrm>
        </p:grpSpPr>
        <p:sp>
          <p:nvSpPr>
            <p:cNvPr id="18" name="Google Shape;18;p38"/>
            <p:cNvSpPr/>
            <p:nvPr/>
          </p:nvSpPr>
          <p:spPr>
            <a:xfrm rot="10800000">
              <a:off x="5582265" y="4948334"/>
              <a:ext cx="394200" cy="131400"/>
            </a:xfrm>
            <a:prstGeom prst="triangle">
              <a:avLst>
                <a:gd fmla="val 32425" name="adj"/>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9" name="Google Shape;19;p38"/>
            <p:cNvGrpSpPr/>
            <p:nvPr/>
          </p:nvGrpSpPr>
          <p:grpSpPr>
            <a:xfrm flipH="1">
              <a:off x="5585232" y="4646738"/>
              <a:ext cx="5477861" cy="304551"/>
              <a:chOff x="-24158748" y="330075"/>
              <a:chExt cx="30568423" cy="1699506"/>
            </a:xfrm>
          </p:grpSpPr>
          <p:sp>
            <p:nvSpPr>
              <p:cNvPr id="20" name="Google Shape;20;p38"/>
              <p:cNvSpPr/>
              <p:nvPr/>
            </p:nvSpPr>
            <p:spPr>
              <a:xfrm>
                <a:off x="-24158748" y="330081"/>
                <a:ext cx="28908000" cy="1699500"/>
              </a:xfrm>
              <a:prstGeom prst="rect">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38"/>
              <p:cNvSpPr/>
              <p:nvPr/>
            </p:nvSpPr>
            <p:spPr>
              <a:xfrm>
                <a:off x="4710175" y="330075"/>
                <a:ext cx="1699500" cy="16995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22" name="Google Shape;22;p38"/>
          <p:cNvSpPr txBox="1"/>
          <p:nvPr>
            <p:ph type="ctrTitle"/>
          </p:nvPr>
        </p:nvSpPr>
        <p:spPr>
          <a:xfrm>
            <a:off x="685800" y="1090750"/>
            <a:ext cx="5367900" cy="29619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3" name="Shape 23"/>
        <p:cNvGrpSpPr/>
        <p:nvPr/>
      </p:nvGrpSpPr>
      <p:grpSpPr>
        <a:xfrm>
          <a:off x="0" y="0"/>
          <a:ext cx="0" cy="0"/>
          <a:chOff x="0" y="0"/>
          <a:chExt cx="0" cy="0"/>
        </a:xfrm>
      </p:grpSpPr>
      <p:grpSp>
        <p:nvGrpSpPr>
          <p:cNvPr id="24" name="Google Shape;24;p39"/>
          <p:cNvGrpSpPr/>
          <p:nvPr/>
        </p:nvGrpSpPr>
        <p:grpSpPr>
          <a:xfrm rot="10800000">
            <a:off x="-8" y="-2"/>
            <a:ext cx="2202830" cy="670795"/>
            <a:chOff x="5575242" y="4472723"/>
            <a:chExt cx="2202830" cy="670795"/>
          </a:xfrm>
        </p:grpSpPr>
        <p:sp>
          <p:nvSpPr>
            <p:cNvPr id="25" name="Google Shape;25;p39"/>
            <p:cNvSpPr/>
            <p:nvPr/>
          </p:nvSpPr>
          <p:spPr>
            <a:xfrm rot="10800000">
              <a:off x="5575242" y="4948334"/>
              <a:ext cx="394200" cy="131400"/>
            </a:xfrm>
            <a:prstGeom prst="triangle">
              <a:avLst>
                <a:gd fmla="val 32425" name="adj"/>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6" name="Google Shape;26;p39"/>
            <p:cNvGrpSpPr/>
            <p:nvPr/>
          </p:nvGrpSpPr>
          <p:grpSpPr>
            <a:xfrm flipH="1">
              <a:off x="5734850" y="4472723"/>
              <a:ext cx="2040837" cy="670795"/>
              <a:chOff x="1297954" y="330075"/>
              <a:chExt cx="5169293" cy="1699506"/>
            </a:xfrm>
          </p:grpSpPr>
          <p:sp>
            <p:nvSpPr>
              <p:cNvPr id="27" name="Google Shape;27;p39"/>
              <p:cNvSpPr/>
              <p:nvPr/>
            </p:nvSpPr>
            <p:spPr>
              <a:xfrm>
                <a:off x="1297954" y="330081"/>
                <a:ext cx="3476700" cy="1699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39"/>
              <p:cNvSpPr/>
              <p:nvPr/>
            </p:nvSpPr>
            <p:spPr>
              <a:xfrm>
                <a:off x="4767747" y="330075"/>
                <a:ext cx="1699500" cy="1699500"/>
              </a:xfrm>
              <a:prstGeom prst="rtTriangle">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9" name="Google Shape;29;p39"/>
            <p:cNvGrpSpPr/>
            <p:nvPr/>
          </p:nvGrpSpPr>
          <p:grpSpPr>
            <a:xfrm flipH="1">
              <a:off x="5578209" y="4646738"/>
              <a:ext cx="2199863" cy="304563"/>
              <a:chOff x="-5827153" y="330075"/>
              <a:chExt cx="12276019" cy="1699569"/>
            </a:xfrm>
          </p:grpSpPr>
          <p:sp>
            <p:nvSpPr>
              <p:cNvPr id="30" name="Google Shape;30;p39"/>
              <p:cNvSpPr/>
              <p:nvPr/>
            </p:nvSpPr>
            <p:spPr>
              <a:xfrm>
                <a:off x="-5827153" y="330144"/>
                <a:ext cx="10612200" cy="16995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 name="Google Shape;31;p39"/>
              <p:cNvSpPr/>
              <p:nvPr/>
            </p:nvSpPr>
            <p:spPr>
              <a:xfrm>
                <a:off x="4749366" y="330075"/>
                <a:ext cx="1699500" cy="1699500"/>
              </a:xfrm>
              <a:prstGeom prst="rtTriangle">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grpSp>
        <p:nvGrpSpPr>
          <p:cNvPr id="32" name="Google Shape;32;p39"/>
          <p:cNvGrpSpPr/>
          <p:nvPr/>
        </p:nvGrpSpPr>
        <p:grpSpPr>
          <a:xfrm>
            <a:off x="6946842" y="4472723"/>
            <a:ext cx="2202830" cy="670795"/>
            <a:chOff x="5575242" y="4472723"/>
            <a:chExt cx="2202830" cy="670795"/>
          </a:xfrm>
        </p:grpSpPr>
        <p:sp>
          <p:nvSpPr>
            <p:cNvPr id="33" name="Google Shape;33;p39"/>
            <p:cNvSpPr/>
            <p:nvPr/>
          </p:nvSpPr>
          <p:spPr>
            <a:xfrm rot="10800000">
              <a:off x="5575242" y="4948334"/>
              <a:ext cx="394200" cy="131400"/>
            </a:xfrm>
            <a:prstGeom prst="triangle">
              <a:avLst>
                <a:gd fmla="val 32425" name="adj"/>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4" name="Google Shape;34;p39"/>
            <p:cNvGrpSpPr/>
            <p:nvPr/>
          </p:nvGrpSpPr>
          <p:grpSpPr>
            <a:xfrm flipH="1">
              <a:off x="5734850" y="4472723"/>
              <a:ext cx="2040837" cy="670795"/>
              <a:chOff x="1297954" y="330075"/>
              <a:chExt cx="5169293" cy="1699506"/>
            </a:xfrm>
          </p:grpSpPr>
          <p:sp>
            <p:nvSpPr>
              <p:cNvPr id="35" name="Google Shape;35;p39"/>
              <p:cNvSpPr/>
              <p:nvPr/>
            </p:nvSpPr>
            <p:spPr>
              <a:xfrm>
                <a:off x="1297954" y="330081"/>
                <a:ext cx="3476700" cy="1699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p39"/>
              <p:cNvSpPr/>
              <p:nvPr/>
            </p:nvSpPr>
            <p:spPr>
              <a:xfrm>
                <a:off x="4767747" y="330075"/>
                <a:ext cx="1699500" cy="1699500"/>
              </a:xfrm>
              <a:prstGeom prst="rtTriangle">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7" name="Google Shape;37;p39"/>
            <p:cNvGrpSpPr/>
            <p:nvPr/>
          </p:nvGrpSpPr>
          <p:grpSpPr>
            <a:xfrm flipH="1">
              <a:off x="5578209" y="4646738"/>
              <a:ext cx="2199863" cy="304563"/>
              <a:chOff x="-5827153" y="330075"/>
              <a:chExt cx="12276019" cy="1699569"/>
            </a:xfrm>
          </p:grpSpPr>
          <p:sp>
            <p:nvSpPr>
              <p:cNvPr id="38" name="Google Shape;38;p39"/>
              <p:cNvSpPr/>
              <p:nvPr/>
            </p:nvSpPr>
            <p:spPr>
              <a:xfrm>
                <a:off x="-5827153" y="330144"/>
                <a:ext cx="10612200" cy="1699500"/>
              </a:xfrm>
              <a:prstGeom prst="rect">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39"/>
              <p:cNvSpPr/>
              <p:nvPr/>
            </p:nvSpPr>
            <p:spPr>
              <a:xfrm>
                <a:off x="4749366" y="330075"/>
                <a:ext cx="1699500" cy="16995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40" name="Google Shape;40;p39"/>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lt1"/>
        </a:solidFill>
      </p:bgPr>
    </p:bg>
    <p:spTree>
      <p:nvGrpSpPr>
        <p:cNvPr id="5" name="Shape 5"/>
        <p:cNvGrpSpPr/>
        <p:nvPr/>
      </p:nvGrpSpPr>
      <p:grpSpPr>
        <a:xfrm>
          <a:off x="0" y="0"/>
          <a:ext cx="0" cy="0"/>
          <a:chOff x="0" y="0"/>
          <a:chExt cx="0" cy="0"/>
        </a:xfrm>
      </p:grpSpPr>
      <p:sp>
        <p:nvSpPr>
          <p:cNvPr id="6" name="Google Shape;6;p37"/>
          <p:cNvSpPr txBox="1"/>
          <p:nvPr>
            <p:ph type="title"/>
          </p:nvPr>
        </p:nvSpPr>
        <p:spPr>
          <a:xfrm>
            <a:off x="814275" y="392575"/>
            <a:ext cx="5258400" cy="766200"/>
          </a:xfrm>
          <a:prstGeom prst="rect">
            <a:avLst/>
          </a:prstGeom>
          <a:noFill/>
          <a:ln>
            <a:noFill/>
          </a:ln>
        </p:spPr>
        <p:txBody>
          <a:bodyPr anchorCtr="0" anchor="ctr" bIns="91425" lIns="91425" spcFirstLastPara="1" rIns="91425" wrap="square" tIns="91425">
            <a:noAutofit/>
          </a:bodyPr>
          <a:lstStyle>
            <a:lvl1pPr lvl="0"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1pPr>
            <a:lvl2pPr lvl="1"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2pPr>
            <a:lvl3pPr lvl="2"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3pPr>
            <a:lvl4pPr lvl="3"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4pPr>
            <a:lvl5pPr lvl="4"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5pPr>
            <a:lvl6pPr lvl="5"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6pPr>
            <a:lvl7pPr lvl="6"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7pPr>
            <a:lvl8pPr lvl="7"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8pPr>
            <a:lvl9pPr lvl="8" marR="0" rtl="0" algn="l">
              <a:lnSpc>
                <a:spcPct val="100000"/>
              </a:lnSpc>
              <a:spcBef>
                <a:spcPts val="0"/>
              </a:spcBef>
              <a:spcAft>
                <a:spcPts val="0"/>
              </a:spcAft>
              <a:buClr>
                <a:schemeClr val="lt1"/>
              </a:buClr>
              <a:buSzPts val="2000"/>
              <a:buFont typeface="Roboto Condensed"/>
              <a:buNone/>
              <a:defRPr b="1" i="0" sz="2000" u="none" cap="none" strike="noStrike">
                <a:solidFill>
                  <a:schemeClr val="lt1"/>
                </a:solidFill>
                <a:latin typeface="Roboto Condensed"/>
                <a:ea typeface="Roboto Condensed"/>
                <a:cs typeface="Roboto Condensed"/>
                <a:sym typeface="Roboto Condensed"/>
              </a:defRPr>
            </a:lvl9pPr>
          </a:lstStyle>
          <a:p/>
        </p:txBody>
      </p:sp>
      <p:sp>
        <p:nvSpPr>
          <p:cNvPr id="7" name="Google Shape;7;p37"/>
          <p:cNvSpPr txBox="1"/>
          <p:nvPr>
            <p:ph idx="1" type="body"/>
          </p:nvPr>
        </p:nvSpPr>
        <p:spPr>
          <a:xfrm>
            <a:off x="814275" y="1327350"/>
            <a:ext cx="6132600" cy="3145500"/>
          </a:xfrm>
          <a:prstGeom prst="rect">
            <a:avLst/>
          </a:prstGeom>
          <a:noFill/>
          <a:ln>
            <a:noFill/>
          </a:ln>
        </p:spPr>
        <p:txBody>
          <a:bodyPr anchorCtr="0" anchor="ctr" bIns="91425" lIns="91425" spcFirstLastPara="1" rIns="91425" wrap="square" tIns="91425">
            <a:noAutofit/>
          </a:bodyPr>
          <a:lstStyle>
            <a:lvl1pPr indent="-381000" lvl="0" marL="457200" marR="0" rtl="0" algn="l">
              <a:lnSpc>
                <a:spcPct val="100000"/>
              </a:lnSpc>
              <a:spcBef>
                <a:spcPts val="6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1pPr>
            <a:lvl2pPr indent="-381000" lvl="1" marL="9144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2pPr>
            <a:lvl3pPr indent="-381000" lvl="2" marL="13716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3pPr>
            <a:lvl4pPr indent="-381000" lvl="3" marL="18288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4pPr>
            <a:lvl5pPr indent="-381000" lvl="4" marL="22860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5pPr>
            <a:lvl6pPr indent="-381000" lvl="5" marL="27432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6pPr>
            <a:lvl7pPr indent="-381000" lvl="6" marL="32004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7pPr>
            <a:lvl8pPr indent="-381000" lvl="7" marL="3657600" marR="0" rtl="0" algn="l">
              <a:lnSpc>
                <a:spcPct val="100000"/>
              </a:lnSpc>
              <a:spcBef>
                <a:spcPts val="1000"/>
              </a:spcBef>
              <a:spcAft>
                <a:spcPts val="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8pPr>
            <a:lvl9pPr indent="-381000" lvl="8" marL="4114800" marR="0" rtl="0" algn="l">
              <a:lnSpc>
                <a:spcPct val="100000"/>
              </a:lnSpc>
              <a:spcBef>
                <a:spcPts val="1000"/>
              </a:spcBef>
              <a:spcAft>
                <a:spcPts val="1000"/>
              </a:spcAft>
              <a:buClr>
                <a:schemeClr val="accent4"/>
              </a:buClr>
              <a:buSzPts val="2400"/>
              <a:buFont typeface="Roboto Condensed Light"/>
              <a:buChar char="▻"/>
              <a:defRPr b="0" i="0" sz="2400" u="none" cap="none" strike="noStrike">
                <a:solidFill>
                  <a:schemeClr val="dk1"/>
                </a:solidFill>
                <a:latin typeface="Roboto Condensed Light"/>
                <a:ea typeface="Roboto Condensed Light"/>
                <a:cs typeface="Roboto Condensed Light"/>
                <a:sym typeface="Roboto Condensed Light"/>
              </a:defRPr>
            </a:lvl9pPr>
          </a:lstStyle>
          <a:p/>
        </p:txBody>
      </p:sp>
      <p:sp>
        <p:nvSpPr>
          <p:cNvPr id="8" name="Google Shape;8;p37"/>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1pPr>
            <a:lvl2pPr indent="0" lvl="1"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2pPr>
            <a:lvl3pPr indent="0" lvl="2"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3pPr>
            <a:lvl4pPr indent="0" lvl="3"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4pPr>
            <a:lvl5pPr indent="0" lvl="4"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5pPr>
            <a:lvl6pPr indent="0" lvl="5"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6pPr>
            <a:lvl7pPr indent="0" lvl="6"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7pPr>
            <a:lvl8pPr indent="0" lvl="7"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8pPr>
            <a:lvl9pPr indent="0" lvl="8" marL="0" marR="0" rtl="0" algn="r">
              <a:lnSpc>
                <a:spcPct val="100000"/>
              </a:lnSpc>
              <a:spcBef>
                <a:spcPts val="0"/>
              </a:spcBef>
              <a:spcAft>
                <a:spcPts val="0"/>
              </a:spcAft>
              <a:buClr>
                <a:srgbClr val="000000"/>
              </a:buClr>
              <a:buSzPts val="1200"/>
              <a:buFont typeface="Arial"/>
              <a:buNone/>
              <a:defRPr b="1" i="0" sz="1200" u="none" cap="none" strike="noStrike">
                <a:solidFill>
                  <a:schemeClr val="lt1"/>
                </a:solidFill>
                <a:latin typeface="Roboto Condensed"/>
                <a:ea typeface="Roboto Condensed"/>
                <a:cs typeface="Roboto Condensed"/>
                <a:sym typeface="Roboto Condensed"/>
              </a:defRPr>
            </a:lvl9pPr>
          </a:lstStyle>
          <a:p>
            <a:pPr indent="0" lvl="0" marL="0" rtl="0" algn="r">
              <a:spcBef>
                <a:spcPts val="0"/>
              </a:spcBef>
              <a:spcAft>
                <a:spcPts val="0"/>
              </a:spcAft>
              <a:buNone/>
            </a:pPr>
            <a:fld id="{00000000-1234-1234-1234-123412341234}" type="slidenum">
              <a:rPr lang="uz-Cyrl-UZ"/>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 name="Shape 44"/>
        <p:cNvGrpSpPr/>
        <p:nvPr/>
      </p:nvGrpSpPr>
      <p:grpSpPr>
        <a:xfrm>
          <a:off x="0" y="0"/>
          <a:ext cx="0" cy="0"/>
          <a:chOff x="0" y="0"/>
          <a:chExt cx="0" cy="0"/>
        </a:xfrm>
      </p:grpSpPr>
      <p:pic>
        <p:nvPicPr>
          <p:cNvPr id="45" name="Google Shape;45;p1"/>
          <p:cNvPicPr preferRelativeResize="0"/>
          <p:nvPr/>
        </p:nvPicPr>
        <p:blipFill rotWithShape="1">
          <a:blip r:embed="rId3">
            <a:alphaModFix/>
          </a:blip>
          <a:srcRect b="5886" l="5694" r="5881" t="5875"/>
          <a:stretch/>
        </p:blipFill>
        <p:spPr>
          <a:xfrm>
            <a:off x="7414766" y="2537785"/>
            <a:ext cx="1693738" cy="1690149"/>
          </a:xfrm>
          <a:prstGeom prst="rect">
            <a:avLst/>
          </a:prstGeom>
          <a:noFill/>
          <a:ln>
            <a:noFill/>
          </a:ln>
        </p:spPr>
      </p:pic>
      <p:sp>
        <p:nvSpPr>
          <p:cNvPr id="46" name="Google Shape;46;p1"/>
          <p:cNvSpPr txBox="1"/>
          <p:nvPr>
            <p:ph type="ctrTitle"/>
          </p:nvPr>
        </p:nvSpPr>
        <p:spPr>
          <a:xfrm>
            <a:off x="683568" y="1090750"/>
            <a:ext cx="6048672" cy="292116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uz-Cyrl-UZ" sz="4000"/>
              <a:t>Setting Employee Policies and Benefits</a:t>
            </a:r>
            <a:br>
              <a:rPr lang="uz-Cyrl-UZ" sz="4000"/>
            </a:br>
            <a:br>
              <a:rPr lang="uz-Cyrl-UZ" sz="4000"/>
            </a:br>
            <a:r>
              <a:rPr lang="uz-Cyrl-UZ" sz="4000"/>
              <a:t>Мавзу: Кадрлар сиёсати</a:t>
            </a:r>
            <a:endParaRPr sz="2800"/>
          </a:p>
        </p:txBody>
      </p:sp>
      <p:sp>
        <p:nvSpPr>
          <p:cNvPr id="47" name="Google Shape;47;p1"/>
          <p:cNvSpPr txBox="1"/>
          <p:nvPr/>
        </p:nvSpPr>
        <p:spPr>
          <a:xfrm>
            <a:off x="4572000" y="4659982"/>
            <a:ext cx="4392488"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uz-Cyrl-UZ" sz="1800" u="none" cap="none" strike="noStrike">
                <a:solidFill>
                  <a:srgbClr val="002060"/>
                </a:solidFill>
                <a:latin typeface="Arial"/>
                <a:ea typeface="Arial"/>
                <a:cs typeface="Arial"/>
                <a:sym typeface="Arial"/>
              </a:rPr>
              <a:t>Bakhrom A. Kholbaev, PhD</a:t>
            </a:r>
            <a:endParaRPr b="1" i="0" sz="1800" u="none" cap="none" strike="noStrike">
              <a:solidFill>
                <a:srgbClr val="002060"/>
              </a:solidFill>
              <a:latin typeface="Arial"/>
              <a:ea typeface="Arial"/>
              <a:cs typeface="Arial"/>
              <a:sym typeface="Arial"/>
            </a:endParaRPr>
          </a:p>
        </p:txBody>
      </p:sp>
      <p:sp>
        <p:nvSpPr>
          <p:cNvPr id="48" name="Google Shape;48;p1"/>
          <p:cNvSpPr txBox="1"/>
          <p:nvPr/>
        </p:nvSpPr>
        <p:spPr>
          <a:xfrm>
            <a:off x="0" y="4373691"/>
            <a:ext cx="4067944"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uz-Cyrl-UZ" sz="1200" u="none" cap="none" strike="noStrike">
                <a:solidFill>
                  <a:srgbClr val="000000"/>
                </a:solidFill>
                <a:latin typeface="Arial"/>
                <a:ea typeface="Arial"/>
                <a:cs typeface="Arial"/>
                <a:sym typeface="Arial"/>
              </a:rPr>
              <a:t>Course: Entrepreneurship &amp; SBM</a:t>
            </a:r>
            <a:endParaRPr/>
          </a:p>
          <a:p>
            <a:pPr indent="0" lvl="0" marL="0" marR="0" rtl="0" algn="l">
              <a:lnSpc>
                <a:spcPct val="100000"/>
              </a:lnSpc>
              <a:spcBef>
                <a:spcPts val="0"/>
              </a:spcBef>
              <a:spcAft>
                <a:spcPts val="0"/>
              </a:spcAft>
              <a:buNone/>
            </a:pPr>
            <a:r>
              <a:rPr b="1" i="0" lang="uz-Cyrl-UZ" sz="1200" u="none" cap="none" strike="noStrike">
                <a:solidFill>
                  <a:srgbClr val="000000"/>
                </a:solidFill>
                <a:latin typeface="Arial"/>
                <a:ea typeface="Arial"/>
                <a:cs typeface="Arial"/>
                <a:sym typeface="Arial"/>
              </a:rPr>
              <a:t>Фан: Тадбиркорлик ва кичик бизнес бошқаруви</a:t>
            </a:r>
            <a:endParaRPr/>
          </a:p>
          <a:p>
            <a:pPr indent="0" lvl="0" marL="0" marR="0" rtl="0" algn="ctr">
              <a:lnSpc>
                <a:spcPct val="100000"/>
              </a:lnSpc>
              <a:spcBef>
                <a:spcPts val="0"/>
              </a:spcBef>
              <a:spcAft>
                <a:spcPts val="0"/>
              </a:spcAft>
              <a:buNone/>
            </a:pPr>
            <a:r>
              <a:t/>
            </a:r>
            <a:endParaRPr b="1" i="0" sz="1200" u="none" cap="none" strike="noStrike">
              <a:solidFill>
                <a:srgbClr val="000000"/>
              </a:solidFill>
              <a:latin typeface="Arial"/>
              <a:ea typeface="Arial"/>
              <a:cs typeface="Arial"/>
              <a:sym typeface="Arial"/>
            </a:endParaRPr>
          </a:p>
        </p:txBody>
      </p:sp>
      <p:sp>
        <p:nvSpPr>
          <p:cNvPr id="49" name="Google Shape;49;p1"/>
          <p:cNvSpPr txBox="1"/>
          <p:nvPr/>
        </p:nvSpPr>
        <p:spPr>
          <a:xfrm>
            <a:off x="8316416" y="309885"/>
            <a:ext cx="864096"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uz-Cyrl-UZ" sz="2400" u="none" cap="none" strike="noStrike">
                <a:solidFill>
                  <a:srgbClr val="000000"/>
                </a:solidFill>
                <a:latin typeface="Arial"/>
                <a:ea typeface="Arial"/>
                <a:cs typeface="Arial"/>
                <a:sym typeface="Arial"/>
              </a:rPr>
              <a:t>L-10</a:t>
            </a:r>
            <a:endParaRPr b="1" i="0" sz="2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2"/>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55" name="Google Shape;55;p2"/>
          <p:cNvSpPr/>
          <p:nvPr/>
        </p:nvSpPr>
        <p:spPr>
          <a:xfrm>
            <a:off x="611560" y="1254695"/>
            <a:ext cx="8064896" cy="2123658"/>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Иш жамоасида ажойиб ходимлар бўлса, уларни ишни ташлаб кетиб қолишидан қандай сақлайсиз?</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Бунинг яхши бир усули - яхши имтиёзлар пакетини таклиф қилишдир.</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Кўпгина кичик бизнес эгалари имтиёзларни тақдим эта олмайман деб хато қилишади.</a:t>
            </a:r>
            <a:endParaRPr b="0" i="0" sz="2200" u="none" cap="none" strike="noStrike">
              <a:solidFill>
                <a:schemeClr val="dk1"/>
              </a:solidFill>
              <a:latin typeface="Arial"/>
              <a:ea typeface="Arial"/>
              <a:cs typeface="Arial"/>
              <a:sym typeface="Arial"/>
            </a:endParaRPr>
          </a:p>
        </p:txBody>
      </p:sp>
      <p:pic>
        <p:nvPicPr>
          <p:cNvPr id="56" name="Google Shape;56;p2"/>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pic>
        <p:nvPicPr>
          <p:cNvPr descr="Crowd. Large crowd of people stay on a line on the white backgro Stock  Illustration | Adobe Stock" id="57" name="Google Shape;57;p2"/>
          <p:cNvPicPr preferRelativeResize="0"/>
          <p:nvPr/>
        </p:nvPicPr>
        <p:blipFill rotWithShape="1">
          <a:blip r:embed="rId4">
            <a:alphaModFix/>
          </a:blip>
          <a:srcRect b="23420" l="3435" r="564" t="53157"/>
          <a:stretch/>
        </p:blipFill>
        <p:spPr>
          <a:xfrm>
            <a:off x="1" y="3371085"/>
            <a:ext cx="9144000" cy="11154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5">
                                            <p:txEl>
                                              <p:pRg end="0" st="0"/>
                                            </p:txEl>
                                          </p:spTgt>
                                        </p:tgtEl>
                                        <p:attrNameLst>
                                          <p:attrName>style.visibility</p:attrName>
                                        </p:attrNameLst>
                                      </p:cBhvr>
                                      <p:to>
                                        <p:strVal val="visible"/>
                                      </p:to>
                                    </p:set>
                                    <p:anim calcmode="lin" valueType="num">
                                      <p:cBhvr additive="base">
                                        <p:cTn dur="500"/>
                                        <p:tgtEl>
                                          <p:spTgt spid="5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5">
                                            <p:txEl>
                                              <p:pRg end="1" st="1"/>
                                            </p:txEl>
                                          </p:spTgt>
                                        </p:tgtEl>
                                        <p:attrNameLst>
                                          <p:attrName>style.visibility</p:attrName>
                                        </p:attrNameLst>
                                      </p:cBhvr>
                                      <p:to>
                                        <p:strVal val="visible"/>
                                      </p:to>
                                    </p:set>
                                    <p:anim calcmode="lin" valueType="num">
                                      <p:cBhvr additive="base">
                                        <p:cTn dur="500"/>
                                        <p:tgtEl>
                                          <p:spTgt spid="5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5">
                                            <p:txEl>
                                              <p:pRg end="2" st="2"/>
                                            </p:txEl>
                                          </p:spTgt>
                                        </p:tgtEl>
                                        <p:attrNameLst>
                                          <p:attrName>style.visibility</p:attrName>
                                        </p:attrNameLst>
                                      </p:cBhvr>
                                      <p:to>
                                        <p:strVal val="visible"/>
                                      </p:to>
                                    </p:set>
                                    <p:anim calcmode="lin" valueType="num">
                                      <p:cBhvr additive="base">
                                        <p:cTn dur="500"/>
                                        <p:tgtEl>
                                          <p:spTgt spid="55">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3"/>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63" name="Google Shape;63;p3"/>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Имтиёзлар бермаслик қисқа муддатда даромадингизни ошириши мумкин бўлса-да, бу фалсафа сизнинг бизнесингизнинг узоқ муддатли фаровонлик имкониятини бўғиб қўйиши мумкин.</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Яхши ходимлар ўзлари эга бўлиши керак деб ҳисоблайдиган баъзи имтиёзлар мавжуд.</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Мумкин бўлган имтиёзлар рўйхатини биринчилардан бўлиб тиббий суғурта эгаллайди.</a:t>
            </a:r>
            <a:endParaRPr b="0" i="0" sz="2200" u="none" cap="none" strike="noStrike">
              <a:solidFill>
                <a:schemeClr val="dk1"/>
              </a:solidFill>
              <a:latin typeface="Arial"/>
              <a:ea typeface="Arial"/>
              <a:cs typeface="Arial"/>
              <a:sym typeface="Arial"/>
            </a:endParaRPr>
          </a:p>
        </p:txBody>
      </p:sp>
      <p:pic>
        <p:nvPicPr>
          <p:cNvPr id="64" name="Google Shape;64;p3"/>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3">
                                            <p:txEl>
                                              <p:pRg end="0" st="0"/>
                                            </p:txEl>
                                          </p:spTgt>
                                        </p:tgtEl>
                                        <p:attrNameLst>
                                          <p:attrName>style.visibility</p:attrName>
                                        </p:attrNameLst>
                                      </p:cBhvr>
                                      <p:to>
                                        <p:strVal val="visible"/>
                                      </p:to>
                                    </p:set>
                                    <p:anim calcmode="lin" valueType="num">
                                      <p:cBhvr additive="base">
                                        <p:cTn dur="500"/>
                                        <p:tgtEl>
                                          <p:spTgt spid="6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3">
                                            <p:txEl>
                                              <p:pRg end="1" st="1"/>
                                            </p:txEl>
                                          </p:spTgt>
                                        </p:tgtEl>
                                        <p:attrNameLst>
                                          <p:attrName>style.visibility</p:attrName>
                                        </p:attrNameLst>
                                      </p:cBhvr>
                                      <p:to>
                                        <p:strVal val="visible"/>
                                      </p:to>
                                    </p:set>
                                    <p:anim calcmode="lin" valueType="num">
                                      <p:cBhvr additive="base">
                                        <p:cTn dur="500"/>
                                        <p:tgtEl>
                                          <p:spTgt spid="6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3">
                                            <p:txEl>
                                              <p:pRg end="2" st="2"/>
                                            </p:txEl>
                                          </p:spTgt>
                                        </p:tgtEl>
                                        <p:attrNameLst>
                                          <p:attrName>style.visibility</p:attrName>
                                        </p:attrNameLst>
                                      </p:cBhvr>
                                      <p:to>
                                        <p:strVal val="visible"/>
                                      </p:to>
                                    </p:set>
                                    <p:anim calcmode="lin" valueType="num">
                                      <p:cBhvr additive="base">
                                        <p:cTn dur="500"/>
                                        <p:tgtEl>
                                          <p:spTgt spid="6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3">
                                            <p:txEl>
                                              <p:pRg end="3" st="3"/>
                                            </p:txEl>
                                          </p:spTgt>
                                        </p:tgtEl>
                                        <p:attrNameLst>
                                          <p:attrName>style.visibility</p:attrName>
                                        </p:attrNameLst>
                                      </p:cBhvr>
                                      <p:to>
                                        <p:strVal val="visible"/>
                                      </p:to>
                                    </p:set>
                                    <p:anim calcmode="lin" valueType="num">
                                      <p:cBhvr additive="base">
                                        <p:cTn dur="500"/>
                                        <p:tgtEl>
                                          <p:spTgt spid="63">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3">
                                            <p:txEl>
                                              <p:pRg end="4" st="4"/>
                                            </p:txEl>
                                          </p:spTgt>
                                        </p:tgtEl>
                                        <p:attrNameLst>
                                          <p:attrName>style.visibility</p:attrName>
                                        </p:attrNameLst>
                                      </p:cBhvr>
                                      <p:to>
                                        <p:strVal val="visible"/>
                                      </p:to>
                                    </p:set>
                                    <p:anim calcmode="lin" valueType="num">
                                      <p:cBhvr additive="base">
                                        <p:cTn dur="500"/>
                                        <p:tgtEl>
                                          <p:spTgt spid="63">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4"/>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70" name="Google Shape;70;p4"/>
          <p:cNvSpPr/>
          <p:nvPr/>
        </p:nvSpPr>
        <p:spPr>
          <a:xfrm>
            <a:off x="611560" y="1254695"/>
            <a:ext cx="8064896" cy="1785104"/>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Aммо кўплаб ишчилар пенсия режасини, ногиронлик суғуртасини ва бошқаларни талаб қиладилар.</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Ушбу талабгорларга ҳеч қандай имтиёзлар йўқ десангиз, юқори даражадаги номзодлар кўпинча ўгирилиб кетишни бошлайди.</a:t>
            </a:r>
            <a:endParaRPr/>
          </a:p>
        </p:txBody>
      </p:sp>
      <p:pic>
        <p:nvPicPr>
          <p:cNvPr id="71" name="Google Shape;71;p4"/>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pic>
        <p:nvPicPr>
          <p:cNvPr descr="TVRH Benefits Overview — Triangle Veterinary Referral Hospital- Durham  919.489.0615" id="72" name="Google Shape;72;p4"/>
          <p:cNvPicPr preferRelativeResize="0"/>
          <p:nvPr/>
        </p:nvPicPr>
        <p:blipFill rotWithShape="1">
          <a:blip r:embed="rId4">
            <a:alphaModFix/>
          </a:blip>
          <a:srcRect b="0" l="0" r="0" t="0"/>
          <a:stretch/>
        </p:blipFill>
        <p:spPr>
          <a:xfrm>
            <a:off x="5476736" y="2859783"/>
            <a:ext cx="3667264" cy="1656184"/>
          </a:xfrm>
          <a:prstGeom prst="rect">
            <a:avLst/>
          </a:prstGeom>
          <a:noFill/>
          <a:ln>
            <a:noFill/>
          </a:ln>
        </p:spPr>
      </p:pic>
      <p:sp>
        <p:nvSpPr>
          <p:cNvPr id="73" name="Google Shape;73;p4"/>
          <p:cNvSpPr/>
          <p:nvPr/>
        </p:nvSpPr>
        <p:spPr>
          <a:xfrm>
            <a:off x="611560" y="3039799"/>
            <a:ext cx="4608512" cy="1785104"/>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rgbClr val="263248"/>
                </a:solidFill>
                <a:latin typeface="Arial"/>
                <a:ea typeface="Arial"/>
                <a:cs typeface="Arial"/>
                <a:sym typeface="Arial"/>
              </a:rPr>
              <a:t>Ушбу танганинг ижобий томони: тўғри имтиёзларни таклиф қилинг ва сизнинг бизнесингиз ўз ўсишини бошлаши мумкин.</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0">
                                            <p:txEl>
                                              <p:pRg end="0" st="0"/>
                                            </p:txEl>
                                          </p:spTgt>
                                        </p:tgtEl>
                                        <p:attrNameLst>
                                          <p:attrName>style.visibility</p:attrName>
                                        </p:attrNameLst>
                                      </p:cBhvr>
                                      <p:to>
                                        <p:strVal val="visible"/>
                                      </p:to>
                                    </p:set>
                                    <p:anim calcmode="lin" valueType="num">
                                      <p:cBhvr additive="base">
                                        <p:cTn dur="500"/>
                                        <p:tgtEl>
                                          <p:spTgt spid="7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0">
                                            <p:txEl>
                                              <p:pRg end="1" st="1"/>
                                            </p:txEl>
                                          </p:spTgt>
                                        </p:tgtEl>
                                        <p:attrNameLst>
                                          <p:attrName>style.visibility</p:attrName>
                                        </p:attrNameLst>
                                      </p:cBhvr>
                                      <p:to>
                                        <p:strVal val="visible"/>
                                      </p:to>
                                    </p:set>
                                    <p:anim calcmode="lin" valueType="num">
                                      <p:cBhvr additive="base">
                                        <p:cTn dur="500"/>
                                        <p:tgtEl>
                                          <p:spTgt spid="7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3">
                                            <p:txEl>
                                              <p:pRg end="0" st="0"/>
                                            </p:txEl>
                                          </p:spTgt>
                                        </p:tgtEl>
                                        <p:attrNameLst>
                                          <p:attrName>style.visibility</p:attrName>
                                        </p:attrNameLst>
                                      </p:cBhvr>
                                      <p:to>
                                        <p:strVal val="visible"/>
                                      </p:to>
                                    </p:set>
                                    <p:anim calcmode="lin" valueType="num">
                                      <p:cBhvr additive="base">
                                        <p:cTn dur="500"/>
                                        <p:tgtEl>
                                          <p:spTgt spid="7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5"/>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79" name="Google Shape;79;p5"/>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Ходимларга ўзлари қадрлайдиган имтиёзларни беринг. </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Шунда улар кўпроқ қониқиш ҳосил қилади, камроқ иш кунларини ўтказиб юборади, ишдан кетиш эҳтимоли камроқ бўлади ва компания мақсадларига эришиш учун юқори мажбуриятларга эга бўлади.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Тадқиқотлар шуни кўрсатадики, агар ходимлар ўзларининг имтиёзларга бўлган эҳтиёжлари қондирилганлигини ҳис қилсалар, улар янада самаралироқ бўлади.</a:t>
            </a:r>
            <a:endParaRPr b="0" i="0" sz="2200" u="none" cap="none" strike="noStrike">
              <a:solidFill>
                <a:schemeClr val="dk1"/>
              </a:solidFill>
              <a:latin typeface="Arial"/>
              <a:ea typeface="Arial"/>
              <a:cs typeface="Arial"/>
              <a:sym typeface="Arial"/>
            </a:endParaRPr>
          </a:p>
        </p:txBody>
      </p:sp>
      <p:pic>
        <p:nvPicPr>
          <p:cNvPr id="80" name="Google Shape;80;p5"/>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9">
                                            <p:txEl>
                                              <p:pRg end="0" st="0"/>
                                            </p:txEl>
                                          </p:spTgt>
                                        </p:tgtEl>
                                        <p:attrNameLst>
                                          <p:attrName>style.visibility</p:attrName>
                                        </p:attrNameLst>
                                      </p:cBhvr>
                                      <p:to>
                                        <p:strVal val="visible"/>
                                      </p:to>
                                    </p:set>
                                    <p:anim calcmode="lin" valueType="num">
                                      <p:cBhvr additive="base">
                                        <p:cTn dur="500"/>
                                        <p:tgtEl>
                                          <p:spTgt spid="7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9">
                                            <p:txEl>
                                              <p:pRg end="1" st="1"/>
                                            </p:txEl>
                                          </p:spTgt>
                                        </p:tgtEl>
                                        <p:attrNameLst>
                                          <p:attrName>style.visibility</p:attrName>
                                        </p:attrNameLst>
                                      </p:cBhvr>
                                      <p:to>
                                        <p:strVal val="visible"/>
                                      </p:to>
                                    </p:set>
                                    <p:anim calcmode="lin" valueType="num">
                                      <p:cBhvr additive="base">
                                        <p:cTn dur="500"/>
                                        <p:tgtEl>
                                          <p:spTgt spid="7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9">
                                            <p:txEl>
                                              <p:pRg end="2" st="2"/>
                                            </p:txEl>
                                          </p:spTgt>
                                        </p:tgtEl>
                                        <p:attrNameLst>
                                          <p:attrName>style.visibility</p:attrName>
                                        </p:attrNameLst>
                                      </p:cBhvr>
                                      <p:to>
                                        <p:strVal val="visible"/>
                                      </p:to>
                                    </p:set>
                                    <p:anim calcmode="lin" valueType="num">
                                      <p:cBhvr additive="base">
                                        <p:cTn dur="500"/>
                                        <p:tgtEl>
                                          <p:spTgt spid="7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6"/>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86" name="Google Shape;86;p6"/>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Қонун ходимларга маълум имтиёзлар беришни талаб қилади:</a:t>
            </a:r>
            <a:endParaRPr/>
          </a:p>
          <a:p>
            <a:pPr indent="-342900" lvl="1" marL="62865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Ходимларга овоз бериш, ҳакамлар ҳайъатида хизмат қилиш ва ҳарбий хизматни бажариш учун вақт беринг</a:t>
            </a:r>
            <a:endParaRPr/>
          </a:p>
          <a:p>
            <a:pPr indent="-342900" lvl="1" marL="62865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Ишчиларнинг барча компенсация талабларига риоя қилинг</a:t>
            </a:r>
            <a:endParaRPr/>
          </a:p>
          <a:p>
            <a:pPr indent="-342900" lvl="1" marL="62865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Ходимларни пенсия ва ногиронлик нафақалари билан таъминланг</a:t>
            </a:r>
            <a:endParaRPr/>
          </a:p>
          <a:p>
            <a:pPr indent="-342900" lvl="1" marL="62865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Қисқа муддатли ногиронлик дастурларига ҳисса қўшинг</a:t>
            </a:r>
            <a:endParaRPr b="0" i="0" sz="2200" u="none" cap="none" strike="noStrike">
              <a:solidFill>
                <a:schemeClr val="dk1"/>
              </a:solidFill>
              <a:latin typeface="Arial"/>
              <a:ea typeface="Arial"/>
              <a:cs typeface="Arial"/>
              <a:sym typeface="Arial"/>
            </a:endParaRPr>
          </a:p>
        </p:txBody>
      </p:sp>
      <p:pic>
        <p:nvPicPr>
          <p:cNvPr id="87" name="Google Shape;87;p6"/>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88" name="Google Shape;88;p6"/>
          <p:cNvSpPr txBox="1"/>
          <p:nvPr/>
        </p:nvSpPr>
        <p:spPr>
          <a:xfrm>
            <a:off x="3005826" y="379782"/>
            <a:ext cx="34383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uz-Cyrl-UZ" sz="2400" u="none" cap="none" strike="noStrike">
                <a:solidFill>
                  <a:srgbClr val="C00000"/>
                </a:solidFill>
                <a:latin typeface="Arial"/>
                <a:ea typeface="Arial"/>
                <a:cs typeface="Arial"/>
                <a:sym typeface="Arial"/>
              </a:rPr>
              <a:t>Имтиёзлар асослари</a:t>
            </a:r>
            <a:endParaRPr b="1" i="0" sz="24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6">
                                            <p:txEl>
                                              <p:pRg end="0" st="0"/>
                                            </p:txEl>
                                          </p:spTgt>
                                        </p:tgtEl>
                                        <p:attrNameLst>
                                          <p:attrName>style.visibility</p:attrName>
                                        </p:attrNameLst>
                                      </p:cBhvr>
                                      <p:to>
                                        <p:strVal val="visible"/>
                                      </p:to>
                                    </p:set>
                                    <p:anim calcmode="lin" valueType="num">
                                      <p:cBhvr additive="base">
                                        <p:cTn dur="500"/>
                                        <p:tgtEl>
                                          <p:spTgt spid="8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6">
                                            <p:txEl>
                                              <p:pRg end="1" st="1"/>
                                            </p:txEl>
                                          </p:spTgt>
                                        </p:tgtEl>
                                        <p:attrNameLst>
                                          <p:attrName>style.visibility</p:attrName>
                                        </p:attrNameLst>
                                      </p:cBhvr>
                                      <p:to>
                                        <p:strVal val="visible"/>
                                      </p:to>
                                    </p:set>
                                    <p:anim calcmode="lin" valueType="num">
                                      <p:cBhvr additive="base">
                                        <p:cTn dur="500"/>
                                        <p:tgtEl>
                                          <p:spTgt spid="8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6">
                                            <p:txEl>
                                              <p:pRg end="2" st="2"/>
                                            </p:txEl>
                                          </p:spTgt>
                                        </p:tgtEl>
                                        <p:attrNameLst>
                                          <p:attrName>style.visibility</p:attrName>
                                        </p:attrNameLst>
                                      </p:cBhvr>
                                      <p:to>
                                        <p:strVal val="visible"/>
                                      </p:to>
                                    </p:set>
                                    <p:anim calcmode="lin" valueType="num">
                                      <p:cBhvr additive="base">
                                        <p:cTn dur="500"/>
                                        <p:tgtEl>
                                          <p:spTgt spid="8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6">
                                            <p:txEl>
                                              <p:pRg end="3" st="3"/>
                                            </p:txEl>
                                          </p:spTgt>
                                        </p:tgtEl>
                                        <p:attrNameLst>
                                          <p:attrName>style.visibility</p:attrName>
                                        </p:attrNameLst>
                                      </p:cBhvr>
                                      <p:to>
                                        <p:strVal val="visible"/>
                                      </p:to>
                                    </p:set>
                                    <p:anim calcmode="lin" valueType="num">
                                      <p:cBhvr additive="base">
                                        <p:cTn dur="500"/>
                                        <p:tgtEl>
                                          <p:spTgt spid="8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6">
                                            <p:txEl>
                                              <p:pRg end="4" st="4"/>
                                            </p:txEl>
                                          </p:spTgt>
                                        </p:tgtEl>
                                        <p:attrNameLst>
                                          <p:attrName>style.visibility</p:attrName>
                                        </p:attrNameLst>
                                      </p:cBhvr>
                                      <p:to>
                                        <p:strVal val="visible"/>
                                      </p:to>
                                    </p:set>
                                    <p:anim calcmode="lin" valueType="num">
                                      <p:cBhvr additive="base">
                                        <p:cTn dur="500"/>
                                        <p:tgtEl>
                                          <p:spTgt spid="86">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7"/>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94" name="Google Shape;94;p7"/>
          <p:cNvSpPr/>
          <p:nvPr/>
        </p:nvSpPr>
        <p:spPr>
          <a:xfrm>
            <a:off x="611560" y="1254695"/>
            <a:ext cx="8064896" cy="2462213"/>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0" i="0" lang="uz-Cyrl-UZ" sz="2200" u="sng" cap="none" strike="noStrike">
                <a:solidFill>
                  <a:schemeClr val="dk1"/>
                </a:solidFill>
                <a:latin typeface="Arial"/>
                <a:ea typeface="Arial"/>
                <a:cs typeface="Arial"/>
                <a:sym typeface="Arial"/>
              </a:rPr>
              <a:t>Қуйидагиларни тақдим этишингиз шарт эмас:</a:t>
            </a:r>
            <a:endParaRPr/>
          </a:p>
          <a:p>
            <a:pPr indent="0" lvl="1" marL="0" marR="0" rtl="0" algn="just">
              <a:lnSpc>
                <a:spcPct val="100000"/>
              </a:lnSpc>
              <a:spcBef>
                <a:spcPts val="0"/>
              </a:spcBef>
              <a:spcAft>
                <a:spcPts val="0"/>
              </a:spcAft>
              <a:buNone/>
            </a:pPr>
            <a:r>
              <a:t/>
            </a:r>
            <a:endParaRPr b="0" i="0" sz="2200" u="sng" cap="none" strike="noStrike">
              <a:solidFill>
                <a:schemeClr val="dk1"/>
              </a:solidFill>
              <a:latin typeface="Arial"/>
              <a:ea typeface="Arial"/>
              <a:cs typeface="Arial"/>
              <a:sym typeface="Arial"/>
            </a:endParaRPr>
          </a:p>
          <a:p>
            <a:pPr indent="-342900" lvl="1" marL="62865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Пенсия режалари</a:t>
            </a:r>
            <a:endParaRPr/>
          </a:p>
          <a:p>
            <a:pPr indent="-342900" lvl="1" marL="62865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Соғлиқни сақлаш режалари</a:t>
            </a:r>
            <a:endParaRPr/>
          </a:p>
          <a:p>
            <a:pPr indent="-342900" lvl="1" marL="62865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Ҳаётни суғурталаш режалари</a:t>
            </a:r>
            <a:endParaRPr/>
          </a:p>
          <a:p>
            <a:pPr indent="-342900" lvl="1" marL="62865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Пуллик таътиллар, байрамлар</a:t>
            </a:r>
            <a:endParaRPr/>
          </a:p>
          <a:p>
            <a:pPr indent="0" lvl="1" marL="28575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     ёки касаллик таътиллари</a:t>
            </a:r>
            <a:endParaRPr b="0" i="0" sz="2200" u="none" cap="none" strike="noStrike">
              <a:solidFill>
                <a:schemeClr val="dk1"/>
              </a:solidFill>
              <a:latin typeface="Arial"/>
              <a:ea typeface="Arial"/>
              <a:cs typeface="Arial"/>
              <a:sym typeface="Arial"/>
            </a:endParaRPr>
          </a:p>
        </p:txBody>
      </p:sp>
      <p:pic>
        <p:nvPicPr>
          <p:cNvPr id="95" name="Google Shape;95;p7"/>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descr="⬇ Скачать картинки Benifits, стоковые фото Benifits в хорошем качестве |  Depositphotos" id="96" name="Google Shape;96;p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pic>
        <p:nvPicPr>
          <p:cNvPr id="97" name="Google Shape;97;p7"/>
          <p:cNvPicPr preferRelativeResize="0"/>
          <p:nvPr/>
        </p:nvPicPr>
        <p:blipFill rotWithShape="1">
          <a:blip r:embed="rId4">
            <a:alphaModFix/>
          </a:blip>
          <a:srcRect b="0" l="0" r="0" t="0"/>
          <a:stretch/>
        </p:blipFill>
        <p:spPr>
          <a:xfrm>
            <a:off x="5868144" y="1707654"/>
            <a:ext cx="3145532" cy="275234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4">
                                            <p:txEl>
                                              <p:pRg end="0" st="0"/>
                                            </p:txEl>
                                          </p:spTgt>
                                        </p:tgtEl>
                                        <p:attrNameLst>
                                          <p:attrName>style.visibility</p:attrName>
                                        </p:attrNameLst>
                                      </p:cBhvr>
                                      <p:to>
                                        <p:strVal val="visible"/>
                                      </p:to>
                                    </p:set>
                                    <p:anim calcmode="lin" valueType="num">
                                      <p:cBhvr additive="base">
                                        <p:cTn dur="500"/>
                                        <p:tgtEl>
                                          <p:spTgt spid="9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4">
                                            <p:txEl>
                                              <p:pRg end="1" st="1"/>
                                            </p:txEl>
                                          </p:spTgt>
                                        </p:tgtEl>
                                        <p:attrNameLst>
                                          <p:attrName>style.visibility</p:attrName>
                                        </p:attrNameLst>
                                      </p:cBhvr>
                                      <p:to>
                                        <p:strVal val="visible"/>
                                      </p:to>
                                    </p:set>
                                    <p:anim calcmode="lin" valueType="num">
                                      <p:cBhvr additive="base">
                                        <p:cTn dur="500"/>
                                        <p:tgtEl>
                                          <p:spTgt spid="9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4">
                                            <p:txEl>
                                              <p:pRg end="2" st="2"/>
                                            </p:txEl>
                                          </p:spTgt>
                                        </p:tgtEl>
                                        <p:attrNameLst>
                                          <p:attrName>style.visibility</p:attrName>
                                        </p:attrNameLst>
                                      </p:cBhvr>
                                      <p:to>
                                        <p:strVal val="visible"/>
                                      </p:to>
                                    </p:set>
                                    <p:anim calcmode="lin" valueType="num">
                                      <p:cBhvr additive="base">
                                        <p:cTn dur="500"/>
                                        <p:tgtEl>
                                          <p:spTgt spid="9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4">
                                            <p:txEl>
                                              <p:pRg end="3" st="3"/>
                                            </p:txEl>
                                          </p:spTgt>
                                        </p:tgtEl>
                                        <p:attrNameLst>
                                          <p:attrName>style.visibility</p:attrName>
                                        </p:attrNameLst>
                                      </p:cBhvr>
                                      <p:to>
                                        <p:strVal val="visible"/>
                                      </p:to>
                                    </p:set>
                                    <p:anim calcmode="lin" valueType="num">
                                      <p:cBhvr additive="base">
                                        <p:cTn dur="500"/>
                                        <p:tgtEl>
                                          <p:spTgt spid="9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4">
                                            <p:txEl>
                                              <p:pRg end="4" st="4"/>
                                            </p:txEl>
                                          </p:spTgt>
                                        </p:tgtEl>
                                        <p:attrNameLst>
                                          <p:attrName>style.visibility</p:attrName>
                                        </p:attrNameLst>
                                      </p:cBhvr>
                                      <p:to>
                                        <p:strVal val="visible"/>
                                      </p:to>
                                    </p:set>
                                    <p:anim calcmode="lin" valueType="num">
                                      <p:cBhvr additive="base">
                                        <p:cTn dur="500"/>
                                        <p:tgtEl>
                                          <p:spTgt spid="94">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4">
                                            <p:txEl>
                                              <p:pRg end="5" st="5"/>
                                            </p:txEl>
                                          </p:spTgt>
                                        </p:tgtEl>
                                        <p:attrNameLst>
                                          <p:attrName>style.visibility</p:attrName>
                                        </p:attrNameLst>
                                      </p:cBhvr>
                                      <p:to>
                                        <p:strVal val="visible"/>
                                      </p:to>
                                    </p:set>
                                    <p:anim calcmode="lin" valueType="num">
                                      <p:cBhvr additive="base">
                                        <p:cTn dur="500"/>
                                        <p:tgtEl>
                                          <p:spTgt spid="94">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4">
                                            <p:txEl>
                                              <p:pRg end="6" st="6"/>
                                            </p:txEl>
                                          </p:spTgt>
                                        </p:tgtEl>
                                        <p:attrNameLst>
                                          <p:attrName>style.visibility</p:attrName>
                                        </p:attrNameLst>
                                      </p:cBhvr>
                                      <p:to>
                                        <p:strVal val="visible"/>
                                      </p:to>
                                    </p:set>
                                    <p:anim calcmode="lin" valueType="num">
                                      <p:cBhvr additive="base">
                                        <p:cTn dur="500"/>
                                        <p:tgtEl>
                                          <p:spTgt spid="94">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8"/>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03" name="Google Shape;103;p8"/>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Аслида, аксарият компаниялар рақобатбардош бўлиш учун ушбу имтиёзларнинг бир қисмини ёки барчасини таклиф қилишади.</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Кўпгина иш берувчилар ҳам ўз ходимларига маошсиз дам олишга рухсат беришади ёки таътил кунларини диний байрамлар учун ишлатишга рухсат беришади.</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Тўлиқ вақтли ходимларнинг аксарияти йилига бир ҳафтадан икки ҳафтагача пуллик таътилни кутишади.</a:t>
            </a:r>
            <a:endParaRPr b="0" i="0" sz="2200" u="none" cap="none" strike="noStrike">
              <a:solidFill>
                <a:schemeClr val="dk1"/>
              </a:solidFill>
              <a:latin typeface="Arial"/>
              <a:ea typeface="Arial"/>
              <a:cs typeface="Arial"/>
              <a:sym typeface="Arial"/>
            </a:endParaRPr>
          </a:p>
        </p:txBody>
      </p:sp>
      <p:pic>
        <p:nvPicPr>
          <p:cNvPr id="104" name="Google Shape;104;p8"/>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3">
                                            <p:txEl>
                                              <p:pRg end="0" st="0"/>
                                            </p:txEl>
                                          </p:spTgt>
                                        </p:tgtEl>
                                        <p:attrNameLst>
                                          <p:attrName>style.visibility</p:attrName>
                                        </p:attrNameLst>
                                      </p:cBhvr>
                                      <p:to>
                                        <p:strVal val="visible"/>
                                      </p:to>
                                    </p:set>
                                    <p:anim calcmode="lin" valueType="num">
                                      <p:cBhvr additive="base">
                                        <p:cTn dur="500"/>
                                        <p:tgtEl>
                                          <p:spTgt spid="10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3">
                                            <p:txEl>
                                              <p:pRg end="1" st="1"/>
                                            </p:txEl>
                                          </p:spTgt>
                                        </p:tgtEl>
                                        <p:attrNameLst>
                                          <p:attrName>style.visibility</p:attrName>
                                        </p:attrNameLst>
                                      </p:cBhvr>
                                      <p:to>
                                        <p:strVal val="visible"/>
                                      </p:to>
                                    </p:set>
                                    <p:anim calcmode="lin" valueType="num">
                                      <p:cBhvr additive="base">
                                        <p:cTn dur="500"/>
                                        <p:tgtEl>
                                          <p:spTgt spid="10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3">
                                            <p:txEl>
                                              <p:pRg end="2" st="2"/>
                                            </p:txEl>
                                          </p:spTgt>
                                        </p:tgtEl>
                                        <p:attrNameLst>
                                          <p:attrName>style.visibility</p:attrName>
                                        </p:attrNameLst>
                                      </p:cBhvr>
                                      <p:to>
                                        <p:strVal val="visible"/>
                                      </p:to>
                                    </p:set>
                                    <p:anim calcmode="lin" valueType="num">
                                      <p:cBhvr additive="base">
                                        <p:cTn dur="500"/>
                                        <p:tgtEl>
                                          <p:spTgt spid="10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3">
                                            <p:txEl>
                                              <p:pRg end="3" st="3"/>
                                            </p:txEl>
                                          </p:spTgt>
                                        </p:tgtEl>
                                        <p:attrNameLst>
                                          <p:attrName>style.visibility</p:attrName>
                                        </p:attrNameLst>
                                      </p:cBhvr>
                                      <p:to>
                                        <p:strVal val="visible"/>
                                      </p:to>
                                    </p:set>
                                    <p:anim calcmode="lin" valueType="num">
                                      <p:cBhvr additive="base">
                                        <p:cTn dur="500"/>
                                        <p:tgtEl>
                                          <p:spTgt spid="103">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3">
                                            <p:txEl>
                                              <p:pRg end="4" st="4"/>
                                            </p:txEl>
                                          </p:spTgt>
                                        </p:tgtEl>
                                        <p:attrNameLst>
                                          <p:attrName>style.visibility</p:attrName>
                                        </p:attrNameLst>
                                      </p:cBhvr>
                                      <p:to>
                                        <p:strVal val="visible"/>
                                      </p:to>
                                    </p:set>
                                    <p:anim calcmode="lin" valueType="num">
                                      <p:cBhvr additive="base">
                                        <p:cTn dur="500"/>
                                        <p:tgtEl>
                                          <p:spTgt spid="103">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9"/>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10" name="Google Shape;110;p9"/>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Ходимларга таътил сиёсатини тушунтиришда, таътилга қанча вақт олдиндан сўров юбориш кераклигини ёзма ёки оғзаки равишда белгиланг.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Иш берувчилардан дафн маросими таътилини беришни талаб қиладиган қонунлар йўқ, лекин кўпчилик яқин оила аъзоларининг ўлими учун икки-тўрт кунлик таътилга рухсат беради.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Буни қилмайдиган компаниялар одатда ходимларга касаллик кунлари ёки таътил каби бошқа пуллик таътилдан фойдаланишга рухсат беради.</a:t>
            </a:r>
            <a:endParaRPr b="0" i="0" sz="2200" u="none" cap="none" strike="noStrike">
              <a:solidFill>
                <a:schemeClr val="dk1"/>
              </a:solidFill>
              <a:latin typeface="Arial"/>
              <a:ea typeface="Arial"/>
              <a:cs typeface="Arial"/>
              <a:sym typeface="Arial"/>
            </a:endParaRPr>
          </a:p>
        </p:txBody>
      </p:sp>
      <p:pic>
        <p:nvPicPr>
          <p:cNvPr id="111" name="Google Shape;111;p9"/>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
                                            <p:txEl>
                                              <p:pRg end="0" st="0"/>
                                            </p:txEl>
                                          </p:spTgt>
                                        </p:tgtEl>
                                        <p:attrNameLst>
                                          <p:attrName>style.visibility</p:attrName>
                                        </p:attrNameLst>
                                      </p:cBhvr>
                                      <p:to>
                                        <p:strVal val="visible"/>
                                      </p:to>
                                    </p:set>
                                    <p:anim calcmode="lin" valueType="num">
                                      <p:cBhvr additive="base">
                                        <p:cTn dur="500"/>
                                        <p:tgtEl>
                                          <p:spTgt spid="11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
                                            <p:txEl>
                                              <p:pRg end="1" st="1"/>
                                            </p:txEl>
                                          </p:spTgt>
                                        </p:tgtEl>
                                        <p:attrNameLst>
                                          <p:attrName>style.visibility</p:attrName>
                                        </p:attrNameLst>
                                      </p:cBhvr>
                                      <p:to>
                                        <p:strVal val="visible"/>
                                      </p:to>
                                    </p:set>
                                    <p:anim calcmode="lin" valueType="num">
                                      <p:cBhvr additive="base">
                                        <p:cTn dur="500"/>
                                        <p:tgtEl>
                                          <p:spTgt spid="11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
                                            <p:txEl>
                                              <p:pRg end="2" st="2"/>
                                            </p:txEl>
                                          </p:spTgt>
                                        </p:tgtEl>
                                        <p:attrNameLst>
                                          <p:attrName>style.visibility</p:attrName>
                                        </p:attrNameLst>
                                      </p:cBhvr>
                                      <p:to>
                                        <p:strVal val="visible"/>
                                      </p:to>
                                    </p:set>
                                    <p:anim calcmode="lin" valueType="num">
                                      <p:cBhvr additive="base">
                                        <p:cTn dur="500"/>
                                        <p:tgtEl>
                                          <p:spTgt spid="11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0"/>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17" name="Google Shape;117;p10"/>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Бироқ, бизнес имтиёзлар беришни бошлаши биланоқ, асоратлар тезда пайдо бўлади.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Бунинг сабаби, соғлиқ суғуртаси ва пенсия режалари каби асосий имтиёзлар ҳукумат назорати остида бўлади ва нафақа режасини тузишда хато қилиш жуда осон.</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Ва ҳеч ким сезмайди деб ўйламанг. Давлат аудитда сиз қилаётган ишингиз қоидаларга мос келмаслигини аниқлаши мумкин.</a:t>
            </a:r>
            <a:endParaRPr/>
          </a:p>
        </p:txBody>
      </p:sp>
      <p:pic>
        <p:nvPicPr>
          <p:cNvPr id="118" name="Google Shape;118;p10"/>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119" name="Google Shape;119;p10"/>
          <p:cNvSpPr txBox="1"/>
          <p:nvPr/>
        </p:nvSpPr>
        <p:spPr>
          <a:xfrm>
            <a:off x="3005826" y="379782"/>
            <a:ext cx="2934326"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uz-Cyrl-UZ" sz="2400" u="none" cap="none" strike="noStrike">
                <a:solidFill>
                  <a:srgbClr val="C00000"/>
                </a:solidFill>
                <a:latin typeface="Arial"/>
                <a:ea typeface="Arial"/>
                <a:cs typeface="Arial"/>
                <a:sym typeface="Arial"/>
              </a:rPr>
              <a:t>Қонун бўйича</a:t>
            </a:r>
            <a:endParaRPr b="1" i="0" sz="2400" u="none" cap="none" strike="noStrike">
              <a:solidFill>
                <a:srgbClr val="C00000"/>
              </a:solidFill>
              <a:latin typeface="Arial"/>
              <a:ea typeface="Arial"/>
              <a:cs typeface="Arial"/>
              <a:sym typeface="Arial"/>
            </a:endParaRPr>
          </a:p>
        </p:txBody>
      </p:sp>
      <p:pic>
        <p:nvPicPr>
          <p:cNvPr descr="Law - Wikipedia" id="120" name="Google Shape;120;p10"/>
          <p:cNvPicPr preferRelativeResize="0"/>
          <p:nvPr/>
        </p:nvPicPr>
        <p:blipFill rotWithShape="1">
          <a:blip r:embed="rId4">
            <a:alphaModFix/>
          </a:blip>
          <a:srcRect b="0" l="0" r="0" t="0"/>
          <a:stretch/>
        </p:blipFill>
        <p:spPr>
          <a:xfrm>
            <a:off x="4200922" y="3651870"/>
            <a:ext cx="1458774" cy="149163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7">
                                            <p:txEl>
                                              <p:pRg end="0" st="0"/>
                                            </p:txEl>
                                          </p:spTgt>
                                        </p:tgtEl>
                                        <p:attrNameLst>
                                          <p:attrName>style.visibility</p:attrName>
                                        </p:attrNameLst>
                                      </p:cBhvr>
                                      <p:to>
                                        <p:strVal val="visible"/>
                                      </p:to>
                                    </p:set>
                                    <p:anim calcmode="lin" valueType="num">
                                      <p:cBhvr additive="base">
                                        <p:cTn dur="500"/>
                                        <p:tgtEl>
                                          <p:spTgt spid="11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7">
                                            <p:txEl>
                                              <p:pRg end="1" st="1"/>
                                            </p:txEl>
                                          </p:spTgt>
                                        </p:tgtEl>
                                        <p:attrNameLst>
                                          <p:attrName>style.visibility</p:attrName>
                                        </p:attrNameLst>
                                      </p:cBhvr>
                                      <p:to>
                                        <p:strVal val="visible"/>
                                      </p:to>
                                    </p:set>
                                    <p:anim calcmode="lin" valueType="num">
                                      <p:cBhvr additive="base">
                                        <p:cTn dur="500"/>
                                        <p:tgtEl>
                                          <p:spTgt spid="11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7">
                                            <p:txEl>
                                              <p:pRg end="2" st="2"/>
                                            </p:txEl>
                                          </p:spTgt>
                                        </p:tgtEl>
                                        <p:attrNameLst>
                                          <p:attrName>style.visibility</p:attrName>
                                        </p:attrNameLst>
                                      </p:cBhvr>
                                      <p:to>
                                        <p:strVal val="visible"/>
                                      </p:to>
                                    </p:set>
                                    <p:anim calcmode="lin" valueType="num">
                                      <p:cBhvr additive="base">
                                        <p:cTn dur="500"/>
                                        <p:tgtEl>
                                          <p:spTgt spid="11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11"/>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26" name="Google Shape;126;p11"/>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Ўзини аҳмоқча тутиш жуда қимматга тушади. Сиз ўзингиз эга бўлган ҳар қандай солиқ имтиёзларини орқага қараб йўқотишингиз мумкин ва жарималар ҳам қўлланилиши мумкин.</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Энг катта хато нимада? Ходимларни режадан ташқарида қолдириш.</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Мисоллар тўлиқ бўлмаган ишчиларни истисно қилишдан тортиб, иш юритиш ва васийлик ходимларига имтиёзларни кенгайтирмасликгача.</a:t>
            </a:r>
            <a:endParaRPr/>
          </a:p>
        </p:txBody>
      </p:sp>
      <p:pic>
        <p:nvPicPr>
          <p:cNvPr id="127" name="Google Shape;127;p11"/>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6">
                                            <p:txEl>
                                              <p:pRg end="0" st="0"/>
                                            </p:txEl>
                                          </p:spTgt>
                                        </p:tgtEl>
                                        <p:attrNameLst>
                                          <p:attrName>style.visibility</p:attrName>
                                        </p:attrNameLst>
                                      </p:cBhvr>
                                      <p:to>
                                        <p:strVal val="visible"/>
                                      </p:to>
                                    </p:set>
                                    <p:anim calcmode="lin" valueType="num">
                                      <p:cBhvr additive="base">
                                        <p:cTn dur="500"/>
                                        <p:tgtEl>
                                          <p:spTgt spid="12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6">
                                            <p:txEl>
                                              <p:pRg end="1" st="1"/>
                                            </p:txEl>
                                          </p:spTgt>
                                        </p:tgtEl>
                                        <p:attrNameLst>
                                          <p:attrName>style.visibility</p:attrName>
                                        </p:attrNameLst>
                                      </p:cBhvr>
                                      <p:to>
                                        <p:strVal val="visible"/>
                                      </p:to>
                                    </p:set>
                                    <p:anim calcmode="lin" valueType="num">
                                      <p:cBhvr additive="base">
                                        <p:cTn dur="500"/>
                                        <p:tgtEl>
                                          <p:spTgt spid="12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6">
                                            <p:txEl>
                                              <p:pRg end="2" st="2"/>
                                            </p:txEl>
                                          </p:spTgt>
                                        </p:tgtEl>
                                        <p:attrNameLst>
                                          <p:attrName>style.visibility</p:attrName>
                                        </p:attrNameLst>
                                      </p:cBhvr>
                                      <p:to>
                                        <p:strVal val="visible"/>
                                      </p:to>
                                    </p:set>
                                    <p:anim calcmode="lin" valueType="num">
                                      <p:cBhvr additive="base">
                                        <p:cTn dur="500"/>
                                        <p:tgtEl>
                                          <p:spTgt spid="12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12"/>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33" name="Google Shape;133;p12"/>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Aсосий қоида шундан иборатки, агар битта ходим солиқ бўйича имтиёзга эга бўлса - бундай имтиёз ҳамма учун бир хил қўлланилиши керак.</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Баъзи ишчиларни чиқариб ташлашга имкон берадиган бўшлиқлар мавжуд, аммо мутахассислар маслаҳатисиз буни синаб кўриш ҳақида ўйламанг.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Бундай мураккабликлар ҳеч қачон ёлғиз бу йўлдан бормаслик яхши маслаҳат эканлигини англатади.</a:t>
            </a:r>
            <a:endParaRPr/>
          </a:p>
        </p:txBody>
      </p:sp>
      <p:pic>
        <p:nvPicPr>
          <p:cNvPr id="134" name="Google Shape;134;p12"/>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3">
                                            <p:txEl>
                                              <p:pRg end="0" st="0"/>
                                            </p:txEl>
                                          </p:spTgt>
                                        </p:tgtEl>
                                        <p:attrNameLst>
                                          <p:attrName>style.visibility</p:attrName>
                                        </p:attrNameLst>
                                      </p:cBhvr>
                                      <p:to>
                                        <p:strVal val="visible"/>
                                      </p:to>
                                    </p:set>
                                    <p:anim calcmode="lin" valueType="num">
                                      <p:cBhvr additive="base">
                                        <p:cTn dur="500"/>
                                        <p:tgtEl>
                                          <p:spTgt spid="13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3">
                                            <p:txEl>
                                              <p:pRg end="1" st="1"/>
                                            </p:txEl>
                                          </p:spTgt>
                                        </p:tgtEl>
                                        <p:attrNameLst>
                                          <p:attrName>style.visibility</p:attrName>
                                        </p:attrNameLst>
                                      </p:cBhvr>
                                      <p:to>
                                        <p:strVal val="visible"/>
                                      </p:to>
                                    </p:set>
                                    <p:anim calcmode="lin" valueType="num">
                                      <p:cBhvr additive="base">
                                        <p:cTn dur="500"/>
                                        <p:tgtEl>
                                          <p:spTgt spid="13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3">
                                            <p:txEl>
                                              <p:pRg end="2" st="2"/>
                                            </p:txEl>
                                          </p:spTgt>
                                        </p:tgtEl>
                                        <p:attrNameLst>
                                          <p:attrName>style.visibility</p:attrName>
                                        </p:attrNameLst>
                                      </p:cBhvr>
                                      <p:to>
                                        <p:strVal val="visible"/>
                                      </p:to>
                                    </p:set>
                                    <p:anim calcmode="lin" valueType="num">
                                      <p:cBhvr additive="base">
                                        <p:cTn dur="500"/>
                                        <p:tgtEl>
                                          <p:spTgt spid="13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13"/>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40" name="Google Shape;140;p13"/>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Ходимларнинг эҳтиёжларини қондирадиган ва барча қонунларга мос келадиган имтиёзлар бериш арзон эмас.</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Имтиёзлар, эҳтимол, кўпчилик ходимлар учун асосий иш ҳақига 30-40 фоиз миқдорда қўшилади.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Кўплаб кичик бизнеслар кўпинча уларнинг имтиёзларга бўлган ёндашуви суғуртачилар ёки ҳатто ўз ходимлари билан молиявий муаммоларга олиб келиши мумкин бўлган қиммат хатолар билан тўла.</a:t>
            </a:r>
            <a:endParaRPr/>
          </a:p>
        </p:txBody>
      </p:sp>
      <p:pic>
        <p:nvPicPr>
          <p:cNvPr id="141" name="Google Shape;141;p13"/>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142" name="Google Shape;142;p13"/>
          <p:cNvSpPr txBox="1"/>
          <p:nvPr/>
        </p:nvSpPr>
        <p:spPr>
          <a:xfrm>
            <a:off x="3005826" y="379782"/>
            <a:ext cx="2934326"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uz-Cyrl-UZ" sz="2400" u="none" cap="none" strike="noStrike">
                <a:solidFill>
                  <a:srgbClr val="C00000"/>
                </a:solidFill>
                <a:latin typeface="Arial"/>
                <a:ea typeface="Arial"/>
                <a:cs typeface="Arial"/>
                <a:sym typeface="Arial"/>
              </a:rPr>
              <a:t>Қиммат хатолар</a:t>
            </a:r>
            <a:endParaRPr b="1" i="0" sz="24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0">
                                            <p:txEl>
                                              <p:pRg end="0" st="0"/>
                                            </p:txEl>
                                          </p:spTgt>
                                        </p:tgtEl>
                                        <p:attrNameLst>
                                          <p:attrName>style.visibility</p:attrName>
                                        </p:attrNameLst>
                                      </p:cBhvr>
                                      <p:to>
                                        <p:strVal val="visible"/>
                                      </p:to>
                                    </p:set>
                                    <p:anim calcmode="lin" valueType="num">
                                      <p:cBhvr additive="base">
                                        <p:cTn dur="500"/>
                                        <p:tgtEl>
                                          <p:spTgt spid="14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0">
                                            <p:txEl>
                                              <p:pRg end="1" st="1"/>
                                            </p:txEl>
                                          </p:spTgt>
                                        </p:tgtEl>
                                        <p:attrNameLst>
                                          <p:attrName>style.visibility</p:attrName>
                                        </p:attrNameLst>
                                      </p:cBhvr>
                                      <p:to>
                                        <p:strVal val="visible"/>
                                      </p:to>
                                    </p:set>
                                    <p:anim calcmode="lin" valueType="num">
                                      <p:cBhvr additive="base">
                                        <p:cTn dur="500"/>
                                        <p:tgtEl>
                                          <p:spTgt spid="14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0">
                                            <p:txEl>
                                              <p:pRg end="2" st="2"/>
                                            </p:txEl>
                                          </p:spTgt>
                                        </p:tgtEl>
                                        <p:attrNameLst>
                                          <p:attrName>style.visibility</p:attrName>
                                        </p:attrNameLst>
                                      </p:cBhvr>
                                      <p:to>
                                        <p:strVal val="visible"/>
                                      </p:to>
                                    </p:set>
                                    <p:anim calcmode="lin" valueType="num">
                                      <p:cBhvr additive="base">
                                        <p:cTn dur="500"/>
                                        <p:tgtEl>
                                          <p:spTgt spid="14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4"/>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48" name="Google Shape;148;p14"/>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1" i="0" lang="uz-Cyrl-UZ" sz="2200" u="none" cap="none" strike="noStrike">
                <a:solidFill>
                  <a:srgbClr val="002060"/>
                </a:solidFill>
                <a:latin typeface="Arial"/>
                <a:ea typeface="Arial"/>
                <a:cs typeface="Arial"/>
                <a:sym typeface="Arial"/>
              </a:rPr>
              <a:t>Ходимларга бериладиган имтиёзларнинг барчасини ўзлаштириш.</a:t>
            </a:r>
            <a:endParaRPr/>
          </a:p>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Ҳозирги кунда камроқ компаниялар тўлиқ имтиёз тўловларини тўламоқда. Ходимларнинг бадаллари миқдори ҳар бир иш ҳақи даврида бир неча доллардан ойига бир неча юз долларгача ўзгариб туради, аммо ҳар қандай қўшимча тўлов режасининг яна бир ортиқча томони шундаки, у қамровга муҳтож бўлмаган ходимларни йўқ қилади. </a:t>
            </a:r>
            <a:endParaRPr b="0" i="0" sz="2200" u="none" cap="none" strike="noStrike">
              <a:solidFill>
                <a:schemeClr val="dk1"/>
              </a:solidFill>
              <a:latin typeface="Arial"/>
              <a:ea typeface="Arial"/>
              <a:cs typeface="Arial"/>
              <a:sym typeface="Arial"/>
            </a:endParaRPr>
          </a:p>
        </p:txBody>
      </p:sp>
      <p:pic>
        <p:nvPicPr>
          <p:cNvPr id="149" name="Google Shape;149;p14"/>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150" name="Google Shape;150;p14"/>
          <p:cNvSpPr txBox="1"/>
          <p:nvPr/>
        </p:nvSpPr>
        <p:spPr>
          <a:xfrm>
            <a:off x="2555776" y="379782"/>
            <a:ext cx="4464496"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1" lang="uz-Cyrl-UZ" sz="2400" u="none" cap="none" strike="noStrike">
                <a:solidFill>
                  <a:srgbClr val="C00000"/>
                </a:solidFill>
                <a:latin typeface="Arial"/>
                <a:ea typeface="Arial"/>
                <a:cs typeface="Arial"/>
                <a:sym typeface="Arial"/>
              </a:rPr>
              <a:t>Кенг тарқалган хатолар</a:t>
            </a:r>
            <a:endParaRPr b="1" i="1" sz="24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8">
                                            <p:txEl>
                                              <p:pRg end="0" st="0"/>
                                            </p:txEl>
                                          </p:spTgt>
                                        </p:tgtEl>
                                        <p:attrNameLst>
                                          <p:attrName>style.visibility</p:attrName>
                                        </p:attrNameLst>
                                      </p:cBhvr>
                                      <p:to>
                                        <p:strVal val="visible"/>
                                      </p:to>
                                    </p:set>
                                    <p:anim calcmode="lin" valueType="num">
                                      <p:cBhvr additive="base">
                                        <p:cTn dur="500"/>
                                        <p:tgtEl>
                                          <p:spTgt spid="14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8">
                                            <p:txEl>
                                              <p:pRg end="1" st="1"/>
                                            </p:txEl>
                                          </p:spTgt>
                                        </p:tgtEl>
                                        <p:attrNameLst>
                                          <p:attrName>style.visibility</p:attrName>
                                        </p:attrNameLst>
                                      </p:cBhvr>
                                      <p:to>
                                        <p:strVal val="visible"/>
                                      </p:to>
                                    </p:set>
                                    <p:anim calcmode="lin" valueType="num">
                                      <p:cBhvr additive="base">
                                        <p:cTn dur="500"/>
                                        <p:tgtEl>
                                          <p:spTgt spid="148">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5"/>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56" name="Google Shape;156;p15"/>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1" i="0" lang="uz-Cyrl-UZ" sz="2200" u="none" cap="none" strike="noStrike">
                <a:solidFill>
                  <a:srgbClr val="002060"/>
                </a:solidFill>
                <a:latin typeface="Arial"/>
                <a:ea typeface="Arial"/>
                <a:cs typeface="Arial"/>
                <a:sym typeface="Arial"/>
              </a:rPr>
              <a:t>Ишламайдиганларни қоплаш.</a:t>
            </a:r>
            <a:endParaRPr/>
          </a:p>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Буни ким қилади? Кўпгина бизнес эгалари қариндошлари ёки дўстлари учун гуруҳли тарифларни сотиб олишни хоҳлашади. Муаммо: Aгар катта даъво бўлса, суғурталовчи текширишни хоҳлаши мумкин. Ва бу тергов даъволарни рад этишга, ҳатто бутун сиёсатни бекор қилишга олиб келиши мумкин. Режага мос келмаслиги мумкин бўлган кимнидир қамраб олмоқчи бўлсангиз, суғурталовчига ёки нафақа бўйича маслаҳатчига ҳақиқатни айтинг.</a:t>
            </a:r>
            <a:endParaRPr b="0" i="0" sz="2200" u="none" cap="none" strike="noStrike">
              <a:solidFill>
                <a:schemeClr val="dk1"/>
              </a:solidFill>
              <a:latin typeface="Arial"/>
              <a:ea typeface="Arial"/>
              <a:cs typeface="Arial"/>
              <a:sym typeface="Arial"/>
            </a:endParaRPr>
          </a:p>
        </p:txBody>
      </p:sp>
      <p:pic>
        <p:nvPicPr>
          <p:cNvPr id="157" name="Google Shape;157;p15"/>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6">
                                            <p:txEl>
                                              <p:pRg end="0" st="0"/>
                                            </p:txEl>
                                          </p:spTgt>
                                        </p:tgtEl>
                                        <p:attrNameLst>
                                          <p:attrName>style.visibility</p:attrName>
                                        </p:attrNameLst>
                                      </p:cBhvr>
                                      <p:to>
                                        <p:strVal val="visible"/>
                                      </p:to>
                                    </p:set>
                                    <p:anim calcmode="lin" valueType="num">
                                      <p:cBhvr additive="base">
                                        <p:cTn dur="500"/>
                                        <p:tgtEl>
                                          <p:spTgt spid="15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6">
                                            <p:txEl>
                                              <p:pRg end="1" st="1"/>
                                            </p:txEl>
                                          </p:spTgt>
                                        </p:tgtEl>
                                        <p:attrNameLst>
                                          <p:attrName>style.visibility</p:attrName>
                                        </p:attrNameLst>
                                      </p:cBhvr>
                                      <p:to>
                                        <p:strVal val="visible"/>
                                      </p:to>
                                    </p:set>
                                    <p:anim calcmode="lin" valueType="num">
                                      <p:cBhvr additive="base">
                                        <p:cTn dur="500"/>
                                        <p:tgtEl>
                                          <p:spTgt spid="15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6"/>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63" name="Google Shape;163;p16"/>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1" i="0" lang="uz-Cyrl-UZ" sz="2200" u="none" cap="none" strike="noStrike">
                <a:solidFill>
                  <a:srgbClr val="002060"/>
                </a:solidFill>
                <a:latin typeface="Arial"/>
                <a:ea typeface="Arial"/>
                <a:cs typeface="Arial"/>
                <a:sym typeface="Arial"/>
              </a:rPr>
              <a:t>Чала хужжатлаштириш.</a:t>
            </a:r>
            <a:endParaRPr/>
          </a:p>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Кичик корхоналарда имтиёзлар билан ишлаш  кўпинча жуда банд ходимга берилади. Бу ходим ҳақиқатан ҳам техник жиҳатлар билан таниш эмас ва жуда кўп муҳим тафсилотларни ўтказиб юбориши мумкин. Баъзида натижа қиммат суд жараёнларига олиб келади. Ушбу вазифани назорат қилувчи ходим ҳужжатларни расмийлаштириш билан долзарб бўлиб қолишига ишонч ҳосил қилинг ва буни енг муҳим вазифа деб билади.</a:t>
            </a:r>
            <a:endParaRPr b="0" i="0" sz="2200" u="none" cap="none" strike="noStrike">
              <a:solidFill>
                <a:schemeClr val="dk1"/>
              </a:solidFill>
              <a:latin typeface="Arial"/>
              <a:ea typeface="Arial"/>
              <a:cs typeface="Arial"/>
              <a:sym typeface="Arial"/>
            </a:endParaRPr>
          </a:p>
        </p:txBody>
      </p:sp>
      <p:pic>
        <p:nvPicPr>
          <p:cNvPr id="164" name="Google Shape;164;p16"/>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3">
                                            <p:txEl>
                                              <p:pRg end="0" st="0"/>
                                            </p:txEl>
                                          </p:spTgt>
                                        </p:tgtEl>
                                        <p:attrNameLst>
                                          <p:attrName>style.visibility</p:attrName>
                                        </p:attrNameLst>
                                      </p:cBhvr>
                                      <p:to>
                                        <p:strVal val="visible"/>
                                      </p:to>
                                    </p:set>
                                    <p:anim calcmode="lin" valueType="num">
                                      <p:cBhvr additive="base">
                                        <p:cTn dur="500"/>
                                        <p:tgtEl>
                                          <p:spTgt spid="16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3">
                                            <p:txEl>
                                              <p:pRg end="1" st="1"/>
                                            </p:txEl>
                                          </p:spTgt>
                                        </p:tgtEl>
                                        <p:attrNameLst>
                                          <p:attrName>style.visibility</p:attrName>
                                        </p:attrNameLst>
                                      </p:cBhvr>
                                      <p:to>
                                        <p:strVal val="visible"/>
                                      </p:to>
                                    </p:set>
                                    <p:anim calcmode="lin" valueType="num">
                                      <p:cBhvr additive="base">
                                        <p:cTn dur="500"/>
                                        <p:tgtEl>
                                          <p:spTgt spid="16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7"/>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70" name="Google Shape;170;p17"/>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1" i="0" lang="uz-Cyrl-UZ" sz="2200" u="none" cap="none" strike="noStrike">
                <a:solidFill>
                  <a:srgbClr val="002060"/>
                </a:solidFill>
                <a:latin typeface="Arial"/>
                <a:ea typeface="Arial"/>
                <a:cs typeface="Arial"/>
                <a:sym typeface="Arial"/>
              </a:rPr>
              <a:t>Ходимлардан имтиёзларни беркитиш.</a:t>
            </a:r>
            <a:endParaRPr/>
          </a:p>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Кўпчилик ходимлар ўзларининг имтиёзларини қадрламайди, бунинг сабаби ҳеч ким уларга имтиёз харажатлар қанча эканлигини айтмайди. Кўпгина экспертлар ҳар йили ходимларга улар нима ва қанча харажат эвазига олганликларини кўрсатадиган имтиёзлар тўғрисидаги ҳисоботни тақдим этишни таклиф қилишади. Ходимнинг шахсий имтиёзлари ва улар бизнесга қандай харажат қилишини оддий таҳлил қилиш жуда аҳамиятли.</a:t>
            </a:r>
            <a:endParaRPr b="0" i="0" sz="2200" u="none" cap="none" strike="noStrike">
              <a:solidFill>
                <a:schemeClr val="dk1"/>
              </a:solidFill>
              <a:latin typeface="Arial"/>
              <a:ea typeface="Arial"/>
              <a:cs typeface="Arial"/>
              <a:sym typeface="Arial"/>
            </a:endParaRPr>
          </a:p>
        </p:txBody>
      </p:sp>
      <p:pic>
        <p:nvPicPr>
          <p:cNvPr id="171" name="Google Shape;171;p17"/>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0">
                                            <p:txEl>
                                              <p:pRg end="0" st="0"/>
                                            </p:txEl>
                                          </p:spTgt>
                                        </p:tgtEl>
                                        <p:attrNameLst>
                                          <p:attrName>style.visibility</p:attrName>
                                        </p:attrNameLst>
                                      </p:cBhvr>
                                      <p:to>
                                        <p:strVal val="visible"/>
                                      </p:to>
                                    </p:set>
                                    <p:anim calcmode="lin" valueType="num">
                                      <p:cBhvr additive="base">
                                        <p:cTn dur="500"/>
                                        <p:tgtEl>
                                          <p:spTgt spid="17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0">
                                            <p:txEl>
                                              <p:pRg end="1" st="1"/>
                                            </p:txEl>
                                          </p:spTgt>
                                        </p:tgtEl>
                                        <p:attrNameLst>
                                          <p:attrName>style.visibility</p:attrName>
                                        </p:attrNameLst>
                                      </p:cBhvr>
                                      <p:to>
                                        <p:strVal val="visible"/>
                                      </p:to>
                                    </p:set>
                                    <p:anim calcmode="lin" valueType="num">
                                      <p:cBhvr additive="base">
                                        <p:cTn dur="500"/>
                                        <p:tgtEl>
                                          <p:spTgt spid="17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8"/>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77" name="Google Shape;177;p18"/>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1" i="0" lang="uz-Cyrl-UZ" sz="2200" u="none" cap="none" strike="noStrike">
                <a:solidFill>
                  <a:srgbClr val="002060"/>
                </a:solidFill>
                <a:latin typeface="Arial"/>
                <a:ea typeface="Arial"/>
                <a:cs typeface="Arial"/>
                <a:sym typeface="Arial"/>
              </a:rPr>
              <a:t>Кераксиз имтиёзлар бериш.</a:t>
            </a:r>
            <a:endParaRPr/>
          </a:p>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Кўпинча ёшлар, ёлғиз одамлардан ташкил топган ишчи кучи ҳаётни суғурталашга муҳтож эмас. Ходимлар қандай имтиёзларни қадрлашини қандай билиш мумкин? Сиз ходимларни сўроқ қилишингиз ва уларга керакли имтиёзлар беришингиз мумкин. Одатда, тиббий ва молиявий имтиёзлар, масалан, пенсия режалари, ишчиларнинг энг кенг доирасига мурожаат қилади.</a:t>
            </a:r>
            <a:endParaRPr/>
          </a:p>
        </p:txBody>
      </p:sp>
      <p:pic>
        <p:nvPicPr>
          <p:cNvPr id="178" name="Google Shape;178;p18"/>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7">
                                            <p:txEl>
                                              <p:pRg end="0" st="0"/>
                                            </p:txEl>
                                          </p:spTgt>
                                        </p:tgtEl>
                                        <p:attrNameLst>
                                          <p:attrName>style.visibility</p:attrName>
                                        </p:attrNameLst>
                                      </p:cBhvr>
                                      <p:to>
                                        <p:strVal val="visible"/>
                                      </p:to>
                                    </p:set>
                                    <p:anim calcmode="lin" valueType="num">
                                      <p:cBhvr additive="base">
                                        <p:cTn dur="500"/>
                                        <p:tgtEl>
                                          <p:spTgt spid="17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7">
                                            <p:txEl>
                                              <p:pRg end="1" st="1"/>
                                            </p:txEl>
                                          </p:spTgt>
                                        </p:tgtEl>
                                        <p:attrNameLst>
                                          <p:attrName>style.visibility</p:attrName>
                                        </p:attrNameLst>
                                      </p:cBhvr>
                                      <p:to>
                                        <p:strVal val="visible"/>
                                      </p:to>
                                    </p:set>
                                    <p:anim calcmode="lin" valueType="num">
                                      <p:cBhvr additive="base">
                                        <p:cTn dur="500"/>
                                        <p:tgtEl>
                                          <p:spTgt spid="17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9"/>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84" name="Google Shape;184;p19"/>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Соғлиқни сақлаш суғуртаси сиз ходимларга таклиф қилишингиз мумкин бўлган энг керакли имтиёзлардан биридир. Режани тузиш учун бир нечта асосий вариантлар мавжуд:</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0" lvl="1" marL="0" marR="0" rtl="0" algn="just">
              <a:lnSpc>
                <a:spcPct val="100000"/>
              </a:lnSpc>
              <a:spcBef>
                <a:spcPts val="0"/>
              </a:spcBef>
              <a:spcAft>
                <a:spcPts val="0"/>
              </a:spcAft>
              <a:buNone/>
            </a:pPr>
            <a:r>
              <a:rPr b="1" i="0" lang="uz-Cyrl-UZ" sz="2200" u="none" cap="none" strike="noStrike">
                <a:solidFill>
                  <a:srgbClr val="002060"/>
                </a:solidFill>
                <a:latin typeface="Arial"/>
                <a:ea typeface="Arial"/>
                <a:cs typeface="Arial"/>
                <a:sym typeface="Arial"/>
              </a:rPr>
              <a:t>Aнъанавий товон режаси ёки хизмат учун тўлов.</a:t>
            </a:r>
            <a:endParaRPr/>
          </a:p>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Ходимлар тиббий ёрдам кўрсатувчи провайдерни танлашади; суғурта компанияси тўғридан-тўғри провайдерга тўлайди ёки ходимларга қопланган суммаларни қоплайди.</a:t>
            </a:r>
            <a:endParaRPr b="0" i="0" sz="2200" u="none" cap="none" strike="noStrike">
              <a:solidFill>
                <a:schemeClr val="dk1"/>
              </a:solidFill>
              <a:latin typeface="Arial"/>
              <a:ea typeface="Arial"/>
              <a:cs typeface="Arial"/>
              <a:sym typeface="Arial"/>
            </a:endParaRPr>
          </a:p>
        </p:txBody>
      </p:sp>
      <p:pic>
        <p:nvPicPr>
          <p:cNvPr id="185" name="Google Shape;185;p19"/>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186" name="Google Shape;186;p19"/>
          <p:cNvSpPr txBox="1"/>
          <p:nvPr/>
        </p:nvSpPr>
        <p:spPr>
          <a:xfrm>
            <a:off x="2555776" y="379782"/>
            <a:ext cx="4464496"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uz-Cyrl-UZ" sz="2400" u="none" cap="none" strike="noStrike">
                <a:solidFill>
                  <a:srgbClr val="C00000"/>
                </a:solidFill>
                <a:latin typeface="Arial"/>
                <a:ea typeface="Arial"/>
                <a:cs typeface="Arial"/>
                <a:sym typeface="Arial"/>
              </a:rPr>
              <a:t>Соғлиқни сақлаш суғуртаси</a:t>
            </a:r>
            <a:endParaRPr b="1" i="0" sz="24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4">
                                            <p:txEl>
                                              <p:pRg end="0" st="0"/>
                                            </p:txEl>
                                          </p:spTgt>
                                        </p:tgtEl>
                                        <p:attrNameLst>
                                          <p:attrName>style.visibility</p:attrName>
                                        </p:attrNameLst>
                                      </p:cBhvr>
                                      <p:to>
                                        <p:strVal val="visible"/>
                                      </p:to>
                                    </p:set>
                                    <p:anim calcmode="lin" valueType="num">
                                      <p:cBhvr additive="base">
                                        <p:cTn dur="500"/>
                                        <p:tgtEl>
                                          <p:spTgt spid="18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4">
                                            <p:txEl>
                                              <p:pRg end="1" st="1"/>
                                            </p:txEl>
                                          </p:spTgt>
                                        </p:tgtEl>
                                        <p:attrNameLst>
                                          <p:attrName>style.visibility</p:attrName>
                                        </p:attrNameLst>
                                      </p:cBhvr>
                                      <p:to>
                                        <p:strVal val="visible"/>
                                      </p:to>
                                    </p:set>
                                    <p:anim calcmode="lin" valueType="num">
                                      <p:cBhvr additive="base">
                                        <p:cTn dur="500"/>
                                        <p:tgtEl>
                                          <p:spTgt spid="18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4">
                                            <p:txEl>
                                              <p:pRg end="2" st="2"/>
                                            </p:txEl>
                                          </p:spTgt>
                                        </p:tgtEl>
                                        <p:attrNameLst>
                                          <p:attrName>style.visibility</p:attrName>
                                        </p:attrNameLst>
                                      </p:cBhvr>
                                      <p:to>
                                        <p:strVal val="visible"/>
                                      </p:to>
                                    </p:set>
                                    <p:anim calcmode="lin" valueType="num">
                                      <p:cBhvr additive="base">
                                        <p:cTn dur="500"/>
                                        <p:tgtEl>
                                          <p:spTgt spid="18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4">
                                            <p:txEl>
                                              <p:pRg end="3" st="3"/>
                                            </p:txEl>
                                          </p:spTgt>
                                        </p:tgtEl>
                                        <p:attrNameLst>
                                          <p:attrName>style.visibility</p:attrName>
                                        </p:attrNameLst>
                                      </p:cBhvr>
                                      <p:to>
                                        <p:strVal val="visible"/>
                                      </p:to>
                                    </p:set>
                                    <p:anim calcmode="lin" valueType="num">
                                      <p:cBhvr additive="base">
                                        <p:cTn dur="500"/>
                                        <p:tgtEl>
                                          <p:spTgt spid="18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20"/>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92" name="Google Shape;192;p20"/>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1" i="0" lang="uz-Cyrl-UZ" sz="2200" u="none" cap="none" strike="noStrike">
                <a:solidFill>
                  <a:srgbClr val="002060"/>
                </a:solidFill>
                <a:latin typeface="Arial"/>
                <a:ea typeface="Arial"/>
                <a:cs typeface="Arial"/>
                <a:sym typeface="Arial"/>
              </a:rPr>
              <a:t>Бошқариладиган парвариш.</a:t>
            </a:r>
            <a:endParaRPr/>
          </a:p>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Ходимлар БП томонидан ёки улар билан шартнома бўйича ишлайдиган шифокорлардан ва БП томонидан тасдиқланган шифохоналардан фойдаланишлари керак. БП доирасида суғурта компанияси шифокорлар ва шифохоналар билан чегирмалар бўйича музокаралар олиб боради. Ходимлар тасдиқланган рўйхатдан шифокорларни танлайдилар, кейин одатда офис ташрифи учун белгиланган миқдорни тўлайдилар; қолган қисмини суғурта компанияси тўлайди.</a:t>
            </a:r>
            <a:endParaRPr b="0" i="0" sz="2200" u="none" cap="none" strike="noStrike">
              <a:solidFill>
                <a:schemeClr val="dk1"/>
              </a:solidFill>
              <a:latin typeface="Arial"/>
              <a:ea typeface="Arial"/>
              <a:cs typeface="Arial"/>
              <a:sym typeface="Arial"/>
            </a:endParaRPr>
          </a:p>
        </p:txBody>
      </p:sp>
      <p:pic>
        <p:nvPicPr>
          <p:cNvPr id="193" name="Google Shape;193;p20"/>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2">
                                            <p:txEl>
                                              <p:pRg end="0" st="0"/>
                                            </p:txEl>
                                          </p:spTgt>
                                        </p:tgtEl>
                                        <p:attrNameLst>
                                          <p:attrName>style.visibility</p:attrName>
                                        </p:attrNameLst>
                                      </p:cBhvr>
                                      <p:to>
                                        <p:strVal val="visible"/>
                                      </p:to>
                                    </p:set>
                                    <p:anim calcmode="lin" valueType="num">
                                      <p:cBhvr additive="base">
                                        <p:cTn dur="500"/>
                                        <p:tgtEl>
                                          <p:spTgt spid="19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2">
                                            <p:txEl>
                                              <p:pRg end="1" st="1"/>
                                            </p:txEl>
                                          </p:spTgt>
                                        </p:tgtEl>
                                        <p:attrNameLst>
                                          <p:attrName>style.visibility</p:attrName>
                                        </p:attrNameLst>
                                      </p:cBhvr>
                                      <p:to>
                                        <p:strVal val="visible"/>
                                      </p:to>
                                    </p:set>
                                    <p:anim calcmode="lin" valueType="num">
                                      <p:cBhvr additive="base">
                                        <p:cTn dur="500"/>
                                        <p:tgtEl>
                                          <p:spTgt spid="19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21"/>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199" name="Google Shape;199;p21"/>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1" i="0" lang="uz-Cyrl-UZ" sz="2200" u="none" cap="none" strike="noStrike">
                <a:solidFill>
                  <a:srgbClr val="002060"/>
                </a:solidFill>
                <a:latin typeface="Arial"/>
                <a:ea typeface="Arial"/>
                <a:cs typeface="Arial"/>
                <a:sym typeface="Arial"/>
              </a:rPr>
              <a:t>Ўз-ўзини суғурта қилиш.</a:t>
            </a:r>
            <a:endParaRPr/>
          </a:p>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Aгар сиз хавфнинг тўлиқ ёки муҳим қисмини ўз зиммангизга олсангиз, сиз ўзингизни суғурта қиласиз. Ташқи компания одатда ҳужжатлар билан шуғулланади, сиз даъволарни тўлайсиз ва баъзида ходимлар мукофотларни тўлашга ёрдам беради. Имтиёзларга режа дизайнини кўпроқ назорат қилиш, мослаштирилган ҳисобот тартиблари ва пул оқимлари афзалликлари киради. Агар даъво маълум бир доллар миқдоридан ошса, суғурта компанияси уни тўлайди.</a:t>
            </a:r>
            <a:endParaRPr b="0" i="0" sz="2200" u="none" cap="none" strike="noStrike">
              <a:solidFill>
                <a:schemeClr val="dk1"/>
              </a:solidFill>
              <a:latin typeface="Arial"/>
              <a:ea typeface="Arial"/>
              <a:cs typeface="Arial"/>
              <a:sym typeface="Arial"/>
            </a:endParaRPr>
          </a:p>
        </p:txBody>
      </p:sp>
      <p:pic>
        <p:nvPicPr>
          <p:cNvPr id="200" name="Google Shape;200;p21"/>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9">
                                            <p:txEl>
                                              <p:pRg end="0" st="0"/>
                                            </p:txEl>
                                          </p:spTgt>
                                        </p:tgtEl>
                                        <p:attrNameLst>
                                          <p:attrName>style.visibility</p:attrName>
                                        </p:attrNameLst>
                                      </p:cBhvr>
                                      <p:to>
                                        <p:strVal val="visible"/>
                                      </p:to>
                                    </p:set>
                                    <p:anim calcmode="lin" valueType="num">
                                      <p:cBhvr additive="base">
                                        <p:cTn dur="500"/>
                                        <p:tgtEl>
                                          <p:spTgt spid="19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9">
                                            <p:txEl>
                                              <p:pRg end="1" st="1"/>
                                            </p:txEl>
                                          </p:spTgt>
                                        </p:tgtEl>
                                        <p:attrNameLst>
                                          <p:attrName>style.visibility</p:attrName>
                                        </p:attrNameLst>
                                      </p:cBhvr>
                                      <p:to>
                                        <p:strVal val="visible"/>
                                      </p:to>
                                    </p:set>
                                    <p:anim calcmode="lin" valueType="num">
                                      <p:cBhvr additive="base">
                                        <p:cTn dur="500"/>
                                        <p:tgtEl>
                                          <p:spTgt spid="19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22"/>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06" name="Google Shape;206;p22"/>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1" i="0" lang="uz-Cyrl-UZ" sz="2200" u="none" cap="none" strike="noStrike">
                <a:solidFill>
                  <a:srgbClr val="002060"/>
                </a:solidFill>
                <a:latin typeface="Arial"/>
                <a:ea typeface="Arial"/>
                <a:cs typeface="Arial"/>
                <a:sym typeface="Arial"/>
              </a:rPr>
              <a:t>Соғлиқни сақлаш учун жамғарма ҳисоблари.</a:t>
            </a:r>
            <a:endParaRPr/>
          </a:p>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ССЖлар юқори чегирмали тиббий суғуртага эга бўлган ишчиларга соғлиқни сақлаш харажатларини қоплаш учун солиқдан олдинги бадалларни киритиш имконини беради. Иш берувчининг ССЖга бадаллари солиқдан чегирилади, ялпи даромаддан чиқариб ташланади ва бандлик солиқларига тортилмайди. Ходимлар юқори чегирмали режада қопланмайдиган кўпгина тиббий харажатларни тўлаш учун ушбу солиқсиз пул маблағларидан фойдаланишлари мумкин.</a:t>
            </a:r>
            <a:endParaRPr b="0" i="0" sz="2200" u="none" cap="none" strike="noStrike">
              <a:solidFill>
                <a:schemeClr val="dk1"/>
              </a:solidFill>
              <a:latin typeface="Arial"/>
              <a:ea typeface="Arial"/>
              <a:cs typeface="Arial"/>
              <a:sym typeface="Arial"/>
            </a:endParaRPr>
          </a:p>
        </p:txBody>
      </p:sp>
      <p:pic>
        <p:nvPicPr>
          <p:cNvPr id="207" name="Google Shape;207;p22"/>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6">
                                            <p:txEl>
                                              <p:pRg end="0" st="0"/>
                                            </p:txEl>
                                          </p:spTgt>
                                        </p:tgtEl>
                                        <p:attrNameLst>
                                          <p:attrName>style.visibility</p:attrName>
                                        </p:attrNameLst>
                                      </p:cBhvr>
                                      <p:to>
                                        <p:strVal val="visible"/>
                                      </p:to>
                                    </p:set>
                                    <p:anim calcmode="lin" valueType="num">
                                      <p:cBhvr additive="base">
                                        <p:cTn dur="500"/>
                                        <p:tgtEl>
                                          <p:spTgt spid="20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6">
                                            <p:txEl>
                                              <p:pRg end="1" st="1"/>
                                            </p:txEl>
                                          </p:spTgt>
                                        </p:tgtEl>
                                        <p:attrNameLst>
                                          <p:attrName>style.visibility</p:attrName>
                                        </p:attrNameLst>
                                      </p:cBhvr>
                                      <p:to>
                                        <p:strVal val="visible"/>
                                      </p:to>
                                    </p:set>
                                    <p:anim calcmode="lin" valueType="num">
                                      <p:cBhvr additive="base">
                                        <p:cTn dur="500"/>
                                        <p:tgtEl>
                                          <p:spTgt spid="20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3"/>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13" name="Google Shape;213;p23"/>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Гарчи жинсий зўравонлик бугунги кунда иш берувчилар олдида турган энг катта муаммолардан бири бўлса-да, бу сизни ташвишга солиши керак бўлган ягона тур эмас.</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Ирқи, дини, жинси ёки ногиронлиги сабабли ишда камситиш қурбони бўлган деб ҳисоблаган ходимлар судга мурожаат қилиш ҳуқуқига эга.</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Қонуннинг ушбу соҳасидаги суд жараёни, ҳатто сиз устун бўлсангиз ҳам, жуда қимматга тушиши мумкин. </a:t>
            </a:r>
            <a:endParaRPr/>
          </a:p>
        </p:txBody>
      </p:sp>
      <p:pic>
        <p:nvPicPr>
          <p:cNvPr id="214" name="Google Shape;214;p23"/>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215" name="Google Shape;215;p23"/>
          <p:cNvSpPr txBox="1"/>
          <p:nvPr/>
        </p:nvSpPr>
        <p:spPr>
          <a:xfrm>
            <a:off x="2555776" y="379782"/>
            <a:ext cx="4464496"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uz-Cyrl-UZ" sz="2400" u="none" cap="none" strike="noStrike">
                <a:solidFill>
                  <a:srgbClr val="C00000"/>
                </a:solidFill>
                <a:latin typeface="Arial"/>
                <a:ea typeface="Arial"/>
                <a:cs typeface="Arial"/>
                <a:sym typeface="Arial"/>
              </a:rPr>
              <a:t>Дискриминация</a:t>
            </a:r>
            <a:endParaRPr b="1" i="0" sz="24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3">
                                            <p:txEl>
                                              <p:pRg end="0" st="0"/>
                                            </p:txEl>
                                          </p:spTgt>
                                        </p:tgtEl>
                                        <p:attrNameLst>
                                          <p:attrName>style.visibility</p:attrName>
                                        </p:attrNameLst>
                                      </p:cBhvr>
                                      <p:to>
                                        <p:strVal val="visible"/>
                                      </p:to>
                                    </p:set>
                                    <p:anim calcmode="lin" valueType="num">
                                      <p:cBhvr additive="base">
                                        <p:cTn dur="500"/>
                                        <p:tgtEl>
                                          <p:spTgt spid="21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3">
                                            <p:txEl>
                                              <p:pRg end="1" st="1"/>
                                            </p:txEl>
                                          </p:spTgt>
                                        </p:tgtEl>
                                        <p:attrNameLst>
                                          <p:attrName>style.visibility</p:attrName>
                                        </p:attrNameLst>
                                      </p:cBhvr>
                                      <p:to>
                                        <p:strVal val="visible"/>
                                      </p:to>
                                    </p:set>
                                    <p:anim calcmode="lin" valueType="num">
                                      <p:cBhvr additive="base">
                                        <p:cTn dur="500"/>
                                        <p:tgtEl>
                                          <p:spTgt spid="21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3">
                                            <p:txEl>
                                              <p:pRg end="2" st="2"/>
                                            </p:txEl>
                                          </p:spTgt>
                                        </p:tgtEl>
                                        <p:attrNameLst>
                                          <p:attrName>style.visibility</p:attrName>
                                        </p:attrNameLst>
                                      </p:cBhvr>
                                      <p:to>
                                        <p:strVal val="visible"/>
                                      </p:to>
                                    </p:set>
                                    <p:anim calcmode="lin" valueType="num">
                                      <p:cBhvr additive="base">
                                        <p:cTn dur="500"/>
                                        <p:tgtEl>
                                          <p:spTgt spid="21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4"/>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21" name="Google Shape;221;p24"/>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Дискриминация билан боғлиқ ташвишлар бугунги куннинг тобора хилма-хил бўлган бизнес дунёсида ҳар қачонгидан ҳам муҳимроқдир.</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Aгар сиз кичик бизнес билан шуғуллансангиз, эҳтимол сиз кўплаб маданиятлар, ирқлар ва ёш гуруҳлари ходимлари билан ишлайсиз.</a:t>
            </a:r>
            <a:endParaRPr/>
          </a:p>
          <a:p>
            <a:pPr indent="-342900" lvl="1" marL="3590925"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Қандай қилиб ишларнинг уйғун ишлашини таъминлаш ва бизнесингизни қонуний хавфдан ҳимоя қилиш мумкин?</a:t>
            </a:r>
            <a:endParaRPr/>
          </a:p>
        </p:txBody>
      </p:sp>
      <p:pic>
        <p:nvPicPr>
          <p:cNvPr id="222" name="Google Shape;222;p24"/>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pic>
        <p:nvPicPr>
          <p:cNvPr id="223" name="Google Shape;223;p24"/>
          <p:cNvPicPr preferRelativeResize="0"/>
          <p:nvPr/>
        </p:nvPicPr>
        <p:blipFill rotWithShape="1">
          <a:blip r:embed="rId4">
            <a:alphaModFix/>
          </a:blip>
          <a:srcRect b="19527" l="12962" r="9722" t="16524"/>
          <a:stretch/>
        </p:blipFill>
        <p:spPr>
          <a:xfrm>
            <a:off x="1115616" y="3507854"/>
            <a:ext cx="1590675" cy="14192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1">
                                            <p:txEl>
                                              <p:pRg end="0" st="0"/>
                                            </p:txEl>
                                          </p:spTgt>
                                        </p:tgtEl>
                                        <p:attrNameLst>
                                          <p:attrName>style.visibility</p:attrName>
                                        </p:attrNameLst>
                                      </p:cBhvr>
                                      <p:to>
                                        <p:strVal val="visible"/>
                                      </p:to>
                                    </p:set>
                                    <p:anim calcmode="lin" valueType="num">
                                      <p:cBhvr additive="base">
                                        <p:cTn dur="500"/>
                                        <p:tgtEl>
                                          <p:spTgt spid="22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1">
                                            <p:txEl>
                                              <p:pRg end="1" st="1"/>
                                            </p:txEl>
                                          </p:spTgt>
                                        </p:tgtEl>
                                        <p:attrNameLst>
                                          <p:attrName>style.visibility</p:attrName>
                                        </p:attrNameLst>
                                      </p:cBhvr>
                                      <p:to>
                                        <p:strVal val="visible"/>
                                      </p:to>
                                    </p:set>
                                    <p:anim calcmode="lin" valueType="num">
                                      <p:cBhvr additive="base">
                                        <p:cTn dur="500"/>
                                        <p:tgtEl>
                                          <p:spTgt spid="221">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1">
                                            <p:txEl>
                                              <p:pRg end="2" st="2"/>
                                            </p:txEl>
                                          </p:spTgt>
                                        </p:tgtEl>
                                        <p:attrNameLst>
                                          <p:attrName>style.visibility</p:attrName>
                                        </p:attrNameLst>
                                      </p:cBhvr>
                                      <p:to>
                                        <p:strVal val="visible"/>
                                      </p:to>
                                    </p:set>
                                    <p:anim calcmode="lin" valueType="num">
                                      <p:cBhvr additive="base">
                                        <p:cTn dur="500"/>
                                        <p:tgtEl>
                                          <p:spTgt spid="221">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5"/>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29" name="Google Shape;229;p25"/>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1" i="0" lang="uz-Cyrl-UZ" sz="2200" u="none" cap="none" strike="noStrike">
                <a:solidFill>
                  <a:schemeClr val="dk1"/>
                </a:solidFill>
                <a:latin typeface="Arial"/>
                <a:ea typeface="Arial"/>
                <a:cs typeface="Arial"/>
                <a:sym typeface="Arial"/>
              </a:rPr>
              <a:t>Кўп арзон вариантлар мавжуд</a:t>
            </a:r>
            <a:r>
              <a:rPr b="0" i="0" lang="uz-Cyrl-UZ" sz="2200" u="none" cap="none" strike="noStrike">
                <a:solidFill>
                  <a:schemeClr val="dk1"/>
                </a:solidFill>
                <a:latin typeface="Arial"/>
                <a:ea typeface="Arial"/>
                <a:cs typeface="Arial"/>
                <a:sym typeface="Arial"/>
              </a:rPr>
              <a:t>:</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Китоблардан ва сиздан фарқ қиладиган одамлар билан мулоқот қилишдан имкон қадар кўпроқ нарсани ўрганинг.</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Турли хилликни бошқариш бўйича видео серияларни ўрганинг. Уларни ижарага олиш ёки сотиб олиш мумкин.</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Давлат дастурларини кўриб чиқинг. Савдо-саноат палатаси, Кичик бизнес бошқаруви ва жамоат коллежлари семинарлари ва курсларининг кўпайиши бизнес эгаларини хилма-хиллик масалаларини ўрганиш учун бирлаштирмоқда.</a:t>
            </a:r>
            <a:endParaRPr b="0" i="0" sz="2200" u="none" cap="none" strike="noStrike">
              <a:solidFill>
                <a:schemeClr val="dk1"/>
              </a:solidFill>
              <a:latin typeface="Arial"/>
              <a:ea typeface="Arial"/>
              <a:cs typeface="Arial"/>
              <a:sym typeface="Arial"/>
            </a:endParaRPr>
          </a:p>
        </p:txBody>
      </p:sp>
      <p:pic>
        <p:nvPicPr>
          <p:cNvPr id="230" name="Google Shape;230;p25"/>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9">
                                            <p:txEl>
                                              <p:pRg end="0" st="0"/>
                                            </p:txEl>
                                          </p:spTgt>
                                        </p:tgtEl>
                                        <p:attrNameLst>
                                          <p:attrName>style.visibility</p:attrName>
                                        </p:attrNameLst>
                                      </p:cBhvr>
                                      <p:to>
                                        <p:strVal val="visible"/>
                                      </p:to>
                                    </p:set>
                                    <p:anim calcmode="lin" valueType="num">
                                      <p:cBhvr additive="base">
                                        <p:cTn dur="500"/>
                                        <p:tgtEl>
                                          <p:spTgt spid="22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9">
                                            <p:txEl>
                                              <p:pRg end="1" st="1"/>
                                            </p:txEl>
                                          </p:spTgt>
                                        </p:tgtEl>
                                        <p:attrNameLst>
                                          <p:attrName>style.visibility</p:attrName>
                                        </p:attrNameLst>
                                      </p:cBhvr>
                                      <p:to>
                                        <p:strVal val="visible"/>
                                      </p:to>
                                    </p:set>
                                    <p:anim calcmode="lin" valueType="num">
                                      <p:cBhvr additive="base">
                                        <p:cTn dur="500"/>
                                        <p:tgtEl>
                                          <p:spTgt spid="22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9">
                                            <p:txEl>
                                              <p:pRg end="2" st="2"/>
                                            </p:txEl>
                                          </p:spTgt>
                                        </p:tgtEl>
                                        <p:attrNameLst>
                                          <p:attrName>style.visibility</p:attrName>
                                        </p:attrNameLst>
                                      </p:cBhvr>
                                      <p:to>
                                        <p:strVal val="visible"/>
                                      </p:to>
                                    </p:set>
                                    <p:anim calcmode="lin" valueType="num">
                                      <p:cBhvr additive="base">
                                        <p:cTn dur="500"/>
                                        <p:tgtEl>
                                          <p:spTgt spid="22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9">
                                            <p:txEl>
                                              <p:pRg end="3" st="3"/>
                                            </p:txEl>
                                          </p:spTgt>
                                        </p:tgtEl>
                                        <p:attrNameLst>
                                          <p:attrName>style.visibility</p:attrName>
                                        </p:attrNameLst>
                                      </p:cBhvr>
                                      <p:to>
                                        <p:strVal val="visible"/>
                                      </p:to>
                                    </p:set>
                                    <p:anim calcmode="lin" valueType="num">
                                      <p:cBhvr additive="base">
                                        <p:cTn dur="500"/>
                                        <p:tgtEl>
                                          <p:spTgt spid="229">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26"/>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36" name="Google Shape;236;p26"/>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1" i="0" lang="uz-Cyrl-UZ" sz="2200" u="none" cap="none" strike="noStrike">
                <a:solidFill>
                  <a:schemeClr val="dk1"/>
                </a:solidFill>
                <a:latin typeface="Arial"/>
                <a:ea typeface="Arial"/>
                <a:cs typeface="Arial"/>
                <a:sym typeface="Arial"/>
              </a:rPr>
              <a:t>Муаммодан ҳоли қиладиган баъзи асосий қоидалар:</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Ходимларга нотўғри тегманг.</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Ҳеч қачон сиз учун ишлайдиган одам билан учрашманг.</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Бошқаларни камситманг. Оғзингизга эътибор беринг; баъзилар учун кулгили туюлган нарса бошқаларни хафа қилиши мумкин.</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Ҳар хил турдаги хилма-хилликка сезгир бўлинг. Ёши 50 дан ошган ходимлар 20 даги "ёшлар" ҳақида камситувчи сўзларни айтишяптими?</a:t>
            </a:r>
            <a:endParaRPr b="0" i="0" sz="2200" u="none" cap="none" strike="noStrike">
              <a:solidFill>
                <a:schemeClr val="dk1"/>
              </a:solidFill>
              <a:latin typeface="Arial"/>
              <a:ea typeface="Arial"/>
              <a:cs typeface="Arial"/>
              <a:sym typeface="Arial"/>
            </a:endParaRPr>
          </a:p>
        </p:txBody>
      </p:sp>
      <p:pic>
        <p:nvPicPr>
          <p:cNvPr id="237" name="Google Shape;237;p26"/>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6">
                                            <p:txEl>
                                              <p:pRg end="0" st="0"/>
                                            </p:txEl>
                                          </p:spTgt>
                                        </p:tgtEl>
                                        <p:attrNameLst>
                                          <p:attrName>style.visibility</p:attrName>
                                        </p:attrNameLst>
                                      </p:cBhvr>
                                      <p:to>
                                        <p:strVal val="visible"/>
                                      </p:to>
                                    </p:set>
                                    <p:anim calcmode="lin" valueType="num">
                                      <p:cBhvr additive="base">
                                        <p:cTn dur="500"/>
                                        <p:tgtEl>
                                          <p:spTgt spid="23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6">
                                            <p:txEl>
                                              <p:pRg end="1" st="1"/>
                                            </p:txEl>
                                          </p:spTgt>
                                        </p:tgtEl>
                                        <p:attrNameLst>
                                          <p:attrName>style.visibility</p:attrName>
                                        </p:attrNameLst>
                                      </p:cBhvr>
                                      <p:to>
                                        <p:strVal val="visible"/>
                                      </p:to>
                                    </p:set>
                                    <p:anim calcmode="lin" valueType="num">
                                      <p:cBhvr additive="base">
                                        <p:cTn dur="500"/>
                                        <p:tgtEl>
                                          <p:spTgt spid="23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6">
                                            <p:txEl>
                                              <p:pRg end="2" st="2"/>
                                            </p:txEl>
                                          </p:spTgt>
                                        </p:tgtEl>
                                        <p:attrNameLst>
                                          <p:attrName>style.visibility</p:attrName>
                                        </p:attrNameLst>
                                      </p:cBhvr>
                                      <p:to>
                                        <p:strVal val="visible"/>
                                      </p:to>
                                    </p:set>
                                    <p:anim calcmode="lin" valueType="num">
                                      <p:cBhvr additive="base">
                                        <p:cTn dur="500"/>
                                        <p:tgtEl>
                                          <p:spTgt spid="23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6">
                                            <p:txEl>
                                              <p:pRg end="3" st="3"/>
                                            </p:txEl>
                                          </p:spTgt>
                                        </p:tgtEl>
                                        <p:attrNameLst>
                                          <p:attrName>style.visibility</p:attrName>
                                        </p:attrNameLst>
                                      </p:cBhvr>
                                      <p:to>
                                        <p:strVal val="visible"/>
                                      </p:to>
                                    </p:set>
                                    <p:anim calcmode="lin" valueType="num">
                                      <p:cBhvr additive="base">
                                        <p:cTn dur="500"/>
                                        <p:tgtEl>
                                          <p:spTgt spid="23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6">
                                            <p:txEl>
                                              <p:pRg end="4" st="4"/>
                                            </p:txEl>
                                          </p:spTgt>
                                        </p:tgtEl>
                                        <p:attrNameLst>
                                          <p:attrName>style.visibility</p:attrName>
                                        </p:attrNameLst>
                                      </p:cBhvr>
                                      <p:to>
                                        <p:strVal val="visible"/>
                                      </p:to>
                                    </p:set>
                                    <p:anim calcmode="lin" valueType="num">
                                      <p:cBhvr additive="base">
                                        <p:cTn dur="500"/>
                                        <p:tgtEl>
                                          <p:spTgt spid="236">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27"/>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43" name="Google Shape;243;p27"/>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Aгар сиз офисингизни байрам учун безатсангиз, баъзи диний белгиларни қўшманг ва бошқаларни қолдирманг. Кўпгина иш берувчилар қор парчалари ва шамлар каби диний бўлмаган безаклардан фойдаланадилар.</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Ходимлар учун қўлланманинг бир қисми сифатида камситиш ва таъқибга оид сиёсатларни ёзма равишда жойлаштиринг.</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Қабул қилинадиган интизомий чоралар ва ходимлар ўз шикоятларини эълон қилиш жараёнини белгиланг.</a:t>
            </a:r>
            <a:endParaRPr b="0" i="0" sz="2200" u="none" cap="none" strike="noStrike">
              <a:solidFill>
                <a:schemeClr val="dk1"/>
              </a:solidFill>
              <a:latin typeface="Arial"/>
              <a:ea typeface="Arial"/>
              <a:cs typeface="Arial"/>
              <a:sym typeface="Arial"/>
            </a:endParaRPr>
          </a:p>
        </p:txBody>
      </p:sp>
      <p:pic>
        <p:nvPicPr>
          <p:cNvPr id="244" name="Google Shape;244;p27"/>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3">
                                            <p:txEl>
                                              <p:pRg end="0" st="0"/>
                                            </p:txEl>
                                          </p:spTgt>
                                        </p:tgtEl>
                                        <p:attrNameLst>
                                          <p:attrName>style.visibility</p:attrName>
                                        </p:attrNameLst>
                                      </p:cBhvr>
                                      <p:to>
                                        <p:strVal val="visible"/>
                                      </p:to>
                                    </p:set>
                                    <p:anim calcmode="lin" valueType="num">
                                      <p:cBhvr additive="base">
                                        <p:cTn dur="500"/>
                                        <p:tgtEl>
                                          <p:spTgt spid="24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3">
                                            <p:txEl>
                                              <p:pRg end="1" st="1"/>
                                            </p:txEl>
                                          </p:spTgt>
                                        </p:tgtEl>
                                        <p:attrNameLst>
                                          <p:attrName>style.visibility</p:attrName>
                                        </p:attrNameLst>
                                      </p:cBhvr>
                                      <p:to>
                                        <p:strVal val="visible"/>
                                      </p:to>
                                    </p:set>
                                    <p:anim calcmode="lin" valueType="num">
                                      <p:cBhvr additive="base">
                                        <p:cTn dur="500"/>
                                        <p:tgtEl>
                                          <p:spTgt spid="24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3">
                                            <p:txEl>
                                              <p:pRg end="2" st="2"/>
                                            </p:txEl>
                                          </p:spTgt>
                                        </p:tgtEl>
                                        <p:attrNameLst>
                                          <p:attrName>style.visibility</p:attrName>
                                        </p:attrNameLst>
                                      </p:cBhvr>
                                      <p:to>
                                        <p:strVal val="visible"/>
                                      </p:to>
                                    </p:set>
                                    <p:anim calcmode="lin" valueType="num">
                                      <p:cBhvr additive="base">
                                        <p:cTn dur="500"/>
                                        <p:tgtEl>
                                          <p:spTgt spid="24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8"/>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50" name="Google Shape;250;p28"/>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Ходимларни янги сиёсат билан ёки аллақачон мавжуд бўлган сиёсат билан таништириш учун қисқа ориентация учрашувини ўтказинг.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Қабул қилинадиган ва қабул қилиниши мумкин бўлмаган нарсаларни жуда аниқ ёзинг. Кўпгина ходимлар, айниқса, жинсий зўравонлик нимадан иборатлиги ҳақида чалкашиб кетишади.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Сиз қонунга риоя қилишни ва хавфсиз муҳитни яратишни хоҳласангиз ҳам, ходимларингиз бир-бирига салом айтишдан қўрқиб юришларини хоҳламайсиз.</a:t>
            </a:r>
            <a:endParaRPr b="0" i="0" sz="2200" u="none" cap="none" strike="noStrike">
              <a:solidFill>
                <a:schemeClr val="dk1"/>
              </a:solidFill>
              <a:latin typeface="Arial"/>
              <a:ea typeface="Arial"/>
              <a:cs typeface="Arial"/>
              <a:sym typeface="Arial"/>
            </a:endParaRPr>
          </a:p>
        </p:txBody>
      </p:sp>
      <p:pic>
        <p:nvPicPr>
          <p:cNvPr id="251" name="Google Shape;251;p28"/>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0">
                                            <p:txEl>
                                              <p:pRg end="0" st="0"/>
                                            </p:txEl>
                                          </p:spTgt>
                                        </p:tgtEl>
                                        <p:attrNameLst>
                                          <p:attrName>style.visibility</p:attrName>
                                        </p:attrNameLst>
                                      </p:cBhvr>
                                      <p:to>
                                        <p:strVal val="visible"/>
                                      </p:to>
                                    </p:set>
                                    <p:anim calcmode="lin" valueType="num">
                                      <p:cBhvr additive="base">
                                        <p:cTn dur="500"/>
                                        <p:tgtEl>
                                          <p:spTgt spid="25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0">
                                            <p:txEl>
                                              <p:pRg end="1" st="1"/>
                                            </p:txEl>
                                          </p:spTgt>
                                        </p:tgtEl>
                                        <p:attrNameLst>
                                          <p:attrName>style.visibility</p:attrName>
                                        </p:attrNameLst>
                                      </p:cBhvr>
                                      <p:to>
                                        <p:strVal val="visible"/>
                                      </p:to>
                                    </p:set>
                                    <p:anim calcmode="lin" valueType="num">
                                      <p:cBhvr additive="base">
                                        <p:cTn dur="500"/>
                                        <p:tgtEl>
                                          <p:spTgt spid="25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0">
                                            <p:txEl>
                                              <p:pRg end="2" st="2"/>
                                            </p:txEl>
                                          </p:spTgt>
                                        </p:tgtEl>
                                        <p:attrNameLst>
                                          <p:attrName>style.visibility</p:attrName>
                                        </p:attrNameLst>
                                      </p:cBhvr>
                                      <p:to>
                                        <p:strVal val="visible"/>
                                      </p:to>
                                    </p:set>
                                    <p:anim calcmode="lin" valueType="num">
                                      <p:cBhvr additive="base">
                                        <p:cTn dur="500"/>
                                        <p:tgtEl>
                                          <p:spTgt spid="25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9"/>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57" name="Google Shape;257;p29"/>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0" i="0" lang="uz-Cyrl-UZ" sz="2200" u="none" cap="none" strike="noStrike">
                <a:solidFill>
                  <a:schemeClr val="dk1"/>
                </a:solidFill>
                <a:latin typeface="Arial"/>
                <a:ea typeface="Arial"/>
                <a:cs typeface="Arial"/>
                <a:sym typeface="Arial"/>
              </a:rPr>
              <a:t>Шундай бўлса-да, бизнес эгалари учун хушхабар:</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Кўпгина шикоятлар компания даражасида, масалани суд залига яқинлашмасдан олдин ҳал қилиш мумкин.</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Шикоятларни кўриб чиқишни кечиктирманг, акс ҳолда жабрланувчи катта зарар етказиши мумкин.</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Иккала томонга ҳам воқеани ўз томонларини айтиб бериш имкониятини беринг.</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Кўпинча, сабаб оддий тушунмовчиликдир.</a:t>
            </a:r>
            <a:endParaRPr/>
          </a:p>
          <a:p>
            <a:pPr indent="-342900" lvl="1" marL="342900" marR="0" rtl="0" algn="just">
              <a:lnSpc>
                <a:spcPct val="100000"/>
              </a:lnSpc>
              <a:spcBef>
                <a:spcPts val="0"/>
              </a:spcBef>
              <a:spcAft>
                <a:spcPts val="0"/>
              </a:spcAft>
              <a:buClr>
                <a:srgbClr val="000000"/>
              </a:buClr>
              <a:buSzPts val="2200"/>
              <a:buFont typeface="Courier New"/>
              <a:buChar char="o"/>
            </a:pPr>
            <a:r>
              <a:rPr b="0" i="0" lang="uz-Cyrl-UZ" sz="2200" u="none" cap="none" strike="noStrike">
                <a:solidFill>
                  <a:schemeClr val="dk1"/>
                </a:solidFill>
                <a:latin typeface="Arial"/>
                <a:ea typeface="Arial"/>
                <a:cs typeface="Arial"/>
                <a:sym typeface="Arial"/>
              </a:rPr>
              <a:t>Нейтрал маслаҳатчи ёки ташқаридан инсон ресурслари бўйича мутахассисни ёллаб қўйинг.</a:t>
            </a:r>
            <a:endParaRPr b="0" i="0" sz="2200" u="none" cap="none" strike="noStrike">
              <a:solidFill>
                <a:schemeClr val="dk1"/>
              </a:solidFill>
              <a:latin typeface="Arial"/>
              <a:ea typeface="Arial"/>
              <a:cs typeface="Arial"/>
              <a:sym typeface="Arial"/>
            </a:endParaRPr>
          </a:p>
        </p:txBody>
      </p:sp>
      <p:pic>
        <p:nvPicPr>
          <p:cNvPr id="258" name="Google Shape;258;p29"/>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0" st="0"/>
                                            </p:txEl>
                                          </p:spTgt>
                                        </p:tgtEl>
                                        <p:attrNameLst>
                                          <p:attrName>style.visibility</p:attrName>
                                        </p:attrNameLst>
                                      </p:cBhvr>
                                      <p:to>
                                        <p:strVal val="visible"/>
                                      </p:to>
                                    </p:set>
                                    <p:anim calcmode="lin" valueType="num">
                                      <p:cBhvr additive="base">
                                        <p:cTn dur="500"/>
                                        <p:tgtEl>
                                          <p:spTgt spid="25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1" st="1"/>
                                            </p:txEl>
                                          </p:spTgt>
                                        </p:tgtEl>
                                        <p:attrNameLst>
                                          <p:attrName>style.visibility</p:attrName>
                                        </p:attrNameLst>
                                      </p:cBhvr>
                                      <p:to>
                                        <p:strVal val="visible"/>
                                      </p:to>
                                    </p:set>
                                    <p:anim calcmode="lin" valueType="num">
                                      <p:cBhvr additive="base">
                                        <p:cTn dur="500"/>
                                        <p:tgtEl>
                                          <p:spTgt spid="25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2" st="2"/>
                                            </p:txEl>
                                          </p:spTgt>
                                        </p:tgtEl>
                                        <p:attrNameLst>
                                          <p:attrName>style.visibility</p:attrName>
                                        </p:attrNameLst>
                                      </p:cBhvr>
                                      <p:to>
                                        <p:strVal val="visible"/>
                                      </p:to>
                                    </p:set>
                                    <p:anim calcmode="lin" valueType="num">
                                      <p:cBhvr additive="base">
                                        <p:cTn dur="500"/>
                                        <p:tgtEl>
                                          <p:spTgt spid="25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3" st="3"/>
                                            </p:txEl>
                                          </p:spTgt>
                                        </p:tgtEl>
                                        <p:attrNameLst>
                                          <p:attrName>style.visibility</p:attrName>
                                        </p:attrNameLst>
                                      </p:cBhvr>
                                      <p:to>
                                        <p:strVal val="visible"/>
                                      </p:to>
                                    </p:set>
                                    <p:anim calcmode="lin" valueType="num">
                                      <p:cBhvr additive="base">
                                        <p:cTn dur="500"/>
                                        <p:tgtEl>
                                          <p:spTgt spid="257">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4" st="4"/>
                                            </p:txEl>
                                          </p:spTgt>
                                        </p:tgtEl>
                                        <p:attrNameLst>
                                          <p:attrName>style.visibility</p:attrName>
                                        </p:attrNameLst>
                                      </p:cBhvr>
                                      <p:to>
                                        <p:strVal val="visible"/>
                                      </p:to>
                                    </p:set>
                                    <p:anim calcmode="lin" valueType="num">
                                      <p:cBhvr additive="base">
                                        <p:cTn dur="500"/>
                                        <p:tgtEl>
                                          <p:spTgt spid="257">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7">
                                            <p:txEl>
                                              <p:pRg end="5" st="5"/>
                                            </p:txEl>
                                          </p:spTgt>
                                        </p:tgtEl>
                                        <p:attrNameLst>
                                          <p:attrName>style.visibility</p:attrName>
                                        </p:attrNameLst>
                                      </p:cBhvr>
                                      <p:to>
                                        <p:strVal val="visible"/>
                                      </p:to>
                                    </p:set>
                                    <p:anim calcmode="lin" valueType="num">
                                      <p:cBhvr additive="base">
                                        <p:cTn dur="500"/>
                                        <p:tgtEl>
                                          <p:spTgt spid="257">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30"/>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64" name="Google Shape;264;p30"/>
          <p:cNvSpPr/>
          <p:nvPr/>
        </p:nvSpPr>
        <p:spPr>
          <a:xfrm>
            <a:off x="611560" y="1254695"/>
            <a:ext cx="8064896" cy="3139321"/>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Эртами-кечми, ҳар бир тадбиркор қўлланма ёзиши керак бўлади.</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Ходимлар сиёсати бўйича қўлланмалар, процедуралар бўйича қўлланмалар ва хавфсизлик бўйича қўлланмалар энг муҳимларидан бирлари ҳисобланади.</a:t>
            </a:r>
            <a:endParaRPr/>
          </a:p>
          <a:p>
            <a:pPr indent="-342900" lvl="1" marL="43053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Aгар сизда фақат битта ходим бўлса ҳам, сиёсатни ёзма равишда ёзишни бошлаш айни вақти.</a:t>
            </a:r>
            <a:endParaRPr/>
          </a:p>
        </p:txBody>
      </p:sp>
      <p:pic>
        <p:nvPicPr>
          <p:cNvPr id="265" name="Google Shape;265;p30"/>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
        <p:nvSpPr>
          <p:cNvPr id="266" name="Google Shape;266;p30"/>
          <p:cNvSpPr txBox="1"/>
          <p:nvPr/>
        </p:nvSpPr>
        <p:spPr>
          <a:xfrm>
            <a:off x="3599892" y="379782"/>
            <a:ext cx="208823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uz-Cyrl-UZ" sz="2400" u="none" cap="none" strike="noStrike">
                <a:solidFill>
                  <a:srgbClr val="C00000"/>
                </a:solidFill>
                <a:latin typeface="Arial"/>
                <a:ea typeface="Arial"/>
                <a:cs typeface="Arial"/>
                <a:sym typeface="Arial"/>
              </a:rPr>
              <a:t>Қўлланма</a:t>
            </a:r>
            <a:endParaRPr b="1" i="0" sz="2400" u="none" cap="none" strike="noStrike">
              <a:solidFill>
                <a:srgbClr val="C00000"/>
              </a:solidFill>
              <a:latin typeface="Arial"/>
              <a:ea typeface="Arial"/>
              <a:cs typeface="Arial"/>
              <a:sym typeface="Arial"/>
            </a:endParaRPr>
          </a:p>
        </p:txBody>
      </p:sp>
      <p:pic>
        <p:nvPicPr>
          <p:cNvPr id="267" name="Google Shape;267;p30"/>
          <p:cNvPicPr preferRelativeResize="0"/>
          <p:nvPr/>
        </p:nvPicPr>
        <p:blipFill rotWithShape="1">
          <a:blip r:embed="rId4">
            <a:alphaModFix/>
          </a:blip>
          <a:srcRect b="11804" l="0" r="0" t="13974"/>
          <a:stretch/>
        </p:blipFill>
        <p:spPr>
          <a:xfrm>
            <a:off x="1331640" y="3057571"/>
            <a:ext cx="2808312" cy="208439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4">
                                            <p:txEl>
                                              <p:pRg end="0" st="0"/>
                                            </p:txEl>
                                          </p:spTgt>
                                        </p:tgtEl>
                                        <p:attrNameLst>
                                          <p:attrName>style.visibility</p:attrName>
                                        </p:attrNameLst>
                                      </p:cBhvr>
                                      <p:to>
                                        <p:strVal val="visible"/>
                                      </p:to>
                                    </p:set>
                                    <p:anim calcmode="lin" valueType="num">
                                      <p:cBhvr additive="base">
                                        <p:cTn dur="500"/>
                                        <p:tgtEl>
                                          <p:spTgt spid="26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4">
                                            <p:txEl>
                                              <p:pRg end="1" st="1"/>
                                            </p:txEl>
                                          </p:spTgt>
                                        </p:tgtEl>
                                        <p:attrNameLst>
                                          <p:attrName>style.visibility</p:attrName>
                                        </p:attrNameLst>
                                      </p:cBhvr>
                                      <p:to>
                                        <p:strVal val="visible"/>
                                      </p:to>
                                    </p:set>
                                    <p:anim calcmode="lin" valueType="num">
                                      <p:cBhvr additive="base">
                                        <p:cTn dur="500"/>
                                        <p:tgtEl>
                                          <p:spTgt spid="26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4">
                                            <p:txEl>
                                              <p:pRg end="2" st="2"/>
                                            </p:txEl>
                                          </p:spTgt>
                                        </p:tgtEl>
                                        <p:attrNameLst>
                                          <p:attrName>style.visibility</p:attrName>
                                        </p:attrNameLst>
                                      </p:cBhvr>
                                      <p:to>
                                        <p:strVal val="visible"/>
                                      </p:to>
                                    </p:set>
                                    <p:anim calcmode="lin" valueType="num">
                                      <p:cBhvr additive="base">
                                        <p:cTn dur="500"/>
                                        <p:tgtEl>
                                          <p:spTgt spid="26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31"/>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73" name="Google Shape;273;p31"/>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Ходимлар кўпайишидан олдин ҳозироқ қўлланма яратиш, кейинчалик жанжал, чалкашлик ва даъволарнинг олдини олади.</a:t>
            </a:r>
            <a:endParaRPr/>
          </a:p>
          <a:p>
            <a:pPr indent="0" lvl="1" marL="0" marR="0" rtl="0" algn="just">
              <a:lnSpc>
                <a:spcPct val="10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Буни қандай бошлаш керак? Ҳамма нарсада бўлгани каби, режалаштиришдан бошланг. Қўшмоқчи бўлган нарсаларингизнинг батафсил контурини ёзинг.</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Ёзаётганингизда, қўлланмани ўқиш ва тушуниш осон бўлишига эътибор қаратинг.</a:t>
            </a:r>
            <a:endParaRPr/>
          </a:p>
        </p:txBody>
      </p:sp>
      <p:pic>
        <p:nvPicPr>
          <p:cNvPr id="274" name="Google Shape;274;p31"/>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3">
                                            <p:txEl>
                                              <p:pRg end="0" st="0"/>
                                            </p:txEl>
                                          </p:spTgt>
                                        </p:tgtEl>
                                        <p:attrNameLst>
                                          <p:attrName>style.visibility</p:attrName>
                                        </p:attrNameLst>
                                      </p:cBhvr>
                                      <p:to>
                                        <p:strVal val="visible"/>
                                      </p:to>
                                    </p:set>
                                    <p:anim calcmode="lin" valueType="num">
                                      <p:cBhvr additive="base">
                                        <p:cTn dur="500"/>
                                        <p:tgtEl>
                                          <p:spTgt spid="27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3">
                                            <p:txEl>
                                              <p:pRg end="1" st="1"/>
                                            </p:txEl>
                                          </p:spTgt>
                                        </p:tgtEl>
                                        <p:attrNameLst>
                                          <p:attrName>style.visibility</p:attrName>
                                        </p:attrNameLst>
                                      </p:cBhvr>
                                      <p:to>
                                        <p:strVal val="visible"/>
                                      </p:to>
                                    </p:set>
                                    <p:anim calcmode="lin" valueType="num">
                                      <p:cBhvr additive="base">
                                        <p:cTn dur="500"/>
                                        <p:tgtEl>
                                          <p:spTgt spid="27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3">
                                            <p:txEl>
                                              <p:pRg end="2" st="2"/>
                                            </p:txEl>
                                          </p:spTgt>
                                        </p:tgtEl>
                                        <p:attrNameLst>
                                          <p:attrName>style.visibility</p:attrName>
                                        </p:attrNameLst>
                                      </p:cBhvr>
                                      <p:to>
                                        <p:strVal val="visible"/>
                                      </p:to>
                                    </p:set>
                                    <p:anim calcmode="lin" valueType="num">
                                      <p:cBhvr additive="base">
                                        <p:cTn dur="500"/>
                                        <p:tgtEl>
                                          <p:spTgt spid="27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3">
                                            <p:txEl>
                                              <p:pRg end="3" st="3"/>
                                            </p:txEl>
                                          </p:spTgt>
                                        </p:tgtEl>
                                        <p:attrNameLst>
                                          <p:attrName>style.visibility</p:attrName>
                                        </p:attrNameLst>
                                      </p:cBhvr>
                                      <p:to>
                                        <p:strVal val="visible"/>
                                      </p:to>
                                    </p:set>
                                    <p:anim calcmode="lin" valueType="num">
                                      <p:cBhvr additive="base">
                                        <p:cTn dur="500"/>
                                        <p:tgtEl>
                                          <p:spTgt spid="273">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3">
                                            <p:txEl>
                                              <p:pRg end="4" st="4"/>
                                            </p:txEl>
                                          </p:spTgt>
                                        </p:tgtEl>
                                        <p:attrNameLst>
                                          <p:attrName>style.visibility</p:attrName>
                                        </p:attrNameLst>
                                      </p:cBhvr>
                                      <p:to>
                                        <p:strVal val="visible"/>
                                      </p:to>
                                    </p:set>
                                    <p:anim calcmode="lin" valueType="num">
                                      <p:cBhvr additive="base">
                                        <p:cTn dur="500"/>
                                        <p:tgtEl>
                                          <p:spTgt spid="273">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32"/>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80" name="Google Shape;280;p32"/>
          <p:cNvSpPr/>
          <p:nvPr/>
        </p:nvSpPr>
        <p:spPr>
          <a:xfrm>
            <a:off x="611560" y="1254695"/>
            <a:ext cx="8064896" cy="2800767"/>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Маълумотни етказишнинг энг оддий, энг қисқа усулини ўйлаб кўринг.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Иложи бўлса, ўқишни осонлаштириш учун нуқта ва рақамланган рўйхатлардан фойдаланинг.</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Aдвокат ёки инсон ресурслари бўйича маслаҳатчи жараён давомида бебаҳо бўлиши мумкин.</a:t>
            </a:r>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Ҳеч бўлмаганда, хуқуқшуносингиз тайёр қўлланмани текшириб берсин.</a:t>
            </a:r>
            <a:endParaRPr b="0" i="0" sz="2200" u="none" cap="none" strike="noStrike">
              <a:solidFill>
                <a:schemeClr val="dk1"/>
              </a:solidFill>
              <a:latin typeface="Arial"/>
              <a:ea typeface="Arial"/>
              <a:cs typeface="Arial"/>
              <a:sym typeface="Arial"/>
            </a:endParaRPr>
          </a:p>
        </p:txBody>
      </p:sp>
      <p:pic>
        <p:nvPicPr>
          <p:cNvPr id="281" name="Google Shape;281;p32"/>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0">
                                            <p:txEl>
                                              <p:pRg end="0" st="0"/>
                                            </p:txEl>
                                          </p:spTgt>
                                        </p:tgtEl>
                                        <p:attrNameLst>
                                          <p:attrName>style.visibility</p:attrName>
                                        </p:attrNameLst>
                                      </p:cBhvr>
                                      <p:to>
                                        <p:strVal val="visible"/>
                                      </p:to>
                                    </p:set>
                                    <p:anim calcmode="lin" valueType="num">
                                      <p:cBhvr additive="base">
                                        <p:cTn dur="500"/>
                                        <p:tgtEl>
                                          <p:spTgt spid="28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0">
                                            <p:txEl>
                                              <p:pRg end="1" st="1"/>
                                            </p:txEl>
                                          </p:spTgt>
                                        </p:tgtEl>
                                        <p:attrNameLst>
                                          <p:attrName>style.visibility</p:attrName>
                                        </p:attrNameLst>
                                      </p:cBhvr>
                                      <p:to>
                                        <p:strVal val="visible"/>
                                      </p:to>
                                    </p:set>
                                    <p:anim calcmode="lin" valueType="num">
                                      <p:cBhvr additive="base">
                                        <p:cTn dur="500"/>
                                        <p:tgtEl>
                                          <p:spTgt spid="28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0">
                                            <p:txEl>
                                              <p:pRg end="2" st="2"/>
                                            </p:txEl>
                                          </p:spTgt>
                                        </p:tgtEl>
                                        <p:attrNameLst>
                                          <p:attrName>style.visibility</p:attrName>
                                        </p:attrNameLst>
                                      </p:cBhvr>
                                      <p:to>
                                        <p:strVal val="visible"/>
                                      </p:to>
                                    </p:set>
                                    <p:anim calcmode="lin" valueType="num">
                                      <p:cBhvr additive="base">
                                        <p:cTn dur="500"/>
                                        <p:tgtEl>
                                          <p:spTgt spid="28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0">
                                            <p:txEl>
                                              <p:pRg end="3" st="3"/>
                                            </p:txEl>
                                          </p:spTgt>
                                        </p:tgtEl>
                                        <p:attrNameLst>
                                          <p:attrName>style.visibility</p:attrName>
                                        </p:attrNameLst>
                                      </p:cBhvr>
                                      <p:to>
                                        <p:strVal val="visible"/>
                                      </p:to>
                                    </p:set>
                                    <p:anim calcmode="lin" valueType="num">
                                      <p:cBhvr additive="base">
                                        <p:cTn dur="500"/>
                                        <p:tgtEl>
                                          <p:spTgt spid="280">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33"/>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287" name="Google Shape;287;p33"/>
          <p:cNvSpPr/>
          <p:nvPr/>
        </p:nvSpPr>
        <p:spPr>
          <a:xfrm>
            <a:off x="611560" y="1254695"/>
            <a:ext cx="8064896" cy="3477875"/>
          </a:xfrm>
          <a:prstGeom prst="rect">
            <a:avLst/>
          </a:prstGeom>
          <a:noFill/>
          <a:ln>
            <a:noFill/>
          </a:ln>
        </p:spPr>
        <p:txBody>
          <a:bodyPr anchorCtr="0" anchor="t" bIns="45700" lIns="91425" spcFirstLastPara="1" rIns="91425" wrap="square" tIns="45700">
            <a:spAutoFit/>
          </a:bodyPr>
          <a:lstStyle/>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Ниҳоят, барча янги ходимлар қўлланманинг нусхасини олишига ва уни ўқишига ишонч ҳосил қилинг.</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Ходимлар қўлланмадаги барча маълумотларни ўқиб чиққанликлари ва тушунганликлари ҳамда компаниянгиз сиёсатига риоя қилишга розиликларини билдирган ҳолда имзо қўйишлари, санаси ва сизга қайтиб келиши керак бўлган саҳифани қўшинг.</a:t>
            </a:r>
            <a:endParaRPr/>
          </a:p>
          <a:p>
            <a:pPr indent="-203200" lvl="1" marL="342900" marR="0" rtl="0" algn="just">
              <a:lnSpc>
                <a:spcPct val="100000"/>
              </a:lnSpc>
              <a:spcBef>
                <a:spcPts val="0"/>
              </a:spcBef>
              <a:spcAft>
                <a:spcPts val="0"/>
              </a:spcAft>
              <a:buClr>
                <a:srgbClr val="000000"/>
              </a:buClr>
              <a:buSzPts val="2200"/>
              <a:buFont typeface="Noto Sans Symbols"/>
              <a:buNone/>
            </a:pPr>
            <a:r>
              <a:t/>
            </a:r>
            <a:endParaRPr b="0" i="0" sz="2200" u="none" cap="none" strike="noStrike">
              <a:solidFill>
                <a:schemeClr val="dk1"/>
              </a:solidFill>
              <a:latin typeface="Arial"/>
              <a:ea typeface="Arial"/>
              <a:cs typeface="Arial"/>
              <a:sym typeface="Arial"/>
            </a:endParaRPr>
          </a:p>
          <a:p>
            <a:pPr indent="-342900" lvl="1" marL="342900" marR="0" rtl="0" algn="just">
              <a:lnSpc>
                <a:spcPct val="100000"/>
              </a:lnSpc>
              <a:spcBef>
                <a:spcPts val="0"/>
              </a:spcBef>
              <a:spcAft>
                <a:spcPts val="0"/>
              </a:spcAft>
              <a:buClr>
                <a:srgbClr val="000000"/>
              </a:buClr>
              <a:buSzPts val="2200"/>
              <a:buFont typeface="Noto Sans Symbols"/>
              <a:buChar char="⮚"/>
            </a:pPr>
            <a:r>
              <a:rPr b="0" i="0" lang="uz-Cyrl-UZ" sz="2200" u="none" cap="none" strike="noStrike">
                <a:solidFill>
                  <a:schemeClr val="dk1"/>
                </a:solidFill>
                <a:latin typeface="Arial"/>
                <a:ea typeface="Arial"/>
                <a:cs typeface="Arial"/>
                <a:sym typeface="Arial"/>
              </a:rPr>
              <a:t>Буни уларнинг шахсий файлида сақланг.</a:t>
            </a:r>
            <a:endParaRPr b="0" i="0" sz="2200" u="none" cap="none" strike="noStrike">
              <a:solidFill>
                <a:schemeClr val="dk1"/>
              </a:solidFill>
              <a:latin typeface="Arial"/>
              <a:ea typeface="Arial"/>
              <a:cs typeface="Arial"/>
              <a:sym typeface="Arial"/>
            </a:endParaRPr>
          </a:p>
        </p:txBody>
      </p:sp>
      <p:pic>
        <p:nvPicPr>
          <p:cNvPr id="288" name="Google Shape;288;p33"/>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7">
                                            <p:txEl>
                                              <p:pRg end="0" st="0"/>
                                            </p:txEl>
                                          </p:spTgt>
                                        </p:tgtEl>
                                        <p:attrNameLst>
                                          <p:attrName>style.visibility</p:attrName>
                                        </p:attrNameLst>
                                      </p:cBhvr>
                                      <p:to>
                                        <p:strVal val="visible"/>
                                      </p:to>
                                    </p:set>
                                    <p:anim calcmode="lin" valueType="num">
                                      <p:cBhvr additive="base">
                                        <p:cTn dur="500"/>
                                        <p:tgtEl>
                                          <p:spTgt spid="28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7">
                                            <p:txEl>
                                              <p:pRg end="1" st="1"/>
                                            </p:txEl>
                                          </p:spTgt>
                                        </p:tgtEl>
                                        <p:attrNameLst>
                                          <p:attrName>style.visibility</p:attrName>
                                        </p:attrNameLst>
                                      </p:cBhvr>
                                      <p:to>
                                        <p:strVal val="visible"/>
                                      </p:to>
                                    </p:set>
                                    <p:anim calcmode="lin" valueType="num">
                                      <p:cBhvr additive="base">
                                        <p:cTn dur="500"/>
                                        <p:tgtEl>
                                          <p:spTgt spid="28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7">
                                            <p:txEl>
                                              <p:pRg end="2" st="2"/>
                                            </p:txEl>
                                          </p:spTgt>
                                        </p:tgtEl>
                                        <p:attrNameLst>
                                          <p:attrName>style.visibility</p:attrName>
                                        </p:attrNameLst>
                                      </p:cBhvr>
                                      <p:to>
                                        <p:strVal val="visible"/>
                                      </p:to>
                                    </p:set>
                                    <p:anim calcmode="lin" valueType="num">
                                      <p:cBhvr additive="base">
                                        <p:cTn dur="500"/>
                                        <p:tgtEl>
                                          <p:spTgt spid="28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7">
                                            <p:txEl>
                                              <p:pRg end="3" st="3"/>
                                            </p:txEl>
                                          </p:spTgt>
                                        </p:tgtEl>
                                        <p:attrNameLst>
                                          <p:attrName>style.visibility</p:attrName>
                                        </p:attrNameLst>
                                      </p:cBhvr>
                                      <p:to>
                                        <p:strVal val="visible"/>
                                      </p:to>
                                    </p:set>
                                    <p:anim calcmode="lin" valueType="num">
                                      <p:cBhvr additive="base">
                                        <p:cTn dur="500"/>
                                        <p:tgtEl>
                                          <p:spTgt spid="287">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7">
                                            <p:txEl>
                                              <p:pRg end="4" st="4"/>
                                            </p:txEl>
                                          </p:spTgt>
                                        </p:tgtEl>
                                        <p:attrNameLst>
                                          <p:attrName>style.visibility</p:attrName>
                                        </p:attrNameLst>
                                      </p:cBhvr>
                                      <p:to>
                                        <p:strVal val="visible"/>
                                      </p:to>
                                    </p:set>
                                    <p:anim calcmode="lin" valueType="num">
                                      <p:cBhvr additive="base">
                                        <p:cTn dur="500"/>
                                        <p:tgtEl>
                                          <p:spTgt spid="287">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34"/>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pic>
        <p:nvPicPr>
          <p:cNvPr id="294" name="Google Shape;294;p34"/>
          <p:cNvPicPr preferRelativeResize="0"/>
          <p:nvPr/>
        </p:nvPicPr>
        <p:blipFill rotWithShape="1">
          <a:blip r:embed="rId3">
            <a:alphaModFix/>
          </a:blip>
          <a:srcRect b="5886" l="5694" r="5881" t="5875"/>
          <a:stretch/>
        </p:blipFill>
        <p:spPr>
          <a:xfrm>
            <a:off x="7922769" y="0"/>
            <a:ext cx="1221231" cy="1221231"/>
          </a:xfrm>
          <a:prstGeom prst="rect">
            <a:avLst/>
          </a:prstGeom>
          <a:noFill/>
          <a:ln>
            <a:noFill/>
          </a:ln>
        </p:spPr>
      </p:pic>
      <p:pic>
        <p:nvPicPr>
          <p:cNvPr id="295" name="Google Shape;295;p34"/>
          <p:cNvPicPr preferRelativeResize="0"/>
          <p:nvPr/>
        </p:nvPicPr>
        <p:blipFill rotWithShape="1">
          <a:blip r:embed="rId4">
            <a:alphaModFix/>
          </a:blip>
          <a:srcRect b="7499" l="0" r="0" t="0"/>
          <a:stretch/>
        </p:blipFill>
        <p:spPr>
          <a:xfrm>
            <a:off x="0" y="481319"/>
            <a:ext cx="7020272" cy="4662181"/>
          </a:xfrm>
          <a:prstGeom prst="rect">
            <a:avLst/>
          </a:prstGeom>
          <a:noFill/>
          <a:ln>
            <a:noFill/>
          </a:ln>
        </p:spPr>
      </p:pic>
      <p:sp>
        <p:nvSpPr>
          <p:cNvPr id="296" name="Google Shape;296;p34"/>
          <p:cNvSpPr/>
          <p:nvPr/>
        </p:nvSpPr>
        <p:spPr>
          <a:xfrm>
            <a:off x="4499993" y="2187029"/>
            <a:ext cx="4032447" cy="1446550"/>
          </a:xfrm>
          <a:prstGeom prst="rect">
            <a:avLst/>
          </a:prstGeom>
          <a:noFill/>
          <a:ln>
            <a:noFill/>
          </a:ln>
        </p:spPr>
        <p:txBody>
          <a:bodyPr anchorCtr="0" anchor="t" bIns="45700" lIns="91425" spcFirstLastPara="1" rIns="91425" wrap="square" tIns="45700">
            <a:spAutoFit/>
          </a:bodyPr>
          <a:lstStyle/>
          <a:p>
            <a:pPr indent="0" lvl="1" marL="0" marR="0" rtl="0" algn="just">
              <a:lnSpc>
                <a:spcPct val="100000"/>
              </a:lnSpc>
              <a:spcBef>
                <a:spcPts val="0"/>
              </a:spcBef>
              <a:spcAft>
                <a:spcPts val="0"/>
              </a:spcAft>
              <a:buNone/>
            </a:pPr>
            <a:r>
              <a:rPr b="1" i="0" lang="uz-Cyrl-UZ" sz="2200" u="none" cap="none" strike="noStrike">
                <a:solidFill>
                  <a:schemeClr val="dk1"/>
                </a:solidFill>
                <a:latin typeface="Arial"/>
                <a:ea typeface="Arial"/>
                <a:cs typeface="Arial"/>
                <a:sym typeface="Arial"/>
              </a:rPr>
              <a:t>Қўлланма билан танишиб чиққанлик тўғрисидаги хужжатларни ходимлар шахсий файлида сақланг.</a:t>
            </a:r>
            <a:endParaRPr b="1" i="0" sz="2200" u="none" cap="none" strike="noStrike">
              <a:solidFill>
                <a:schemeClr val="dk1"/>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35"/>
          <p:cNvSpPr txBox="1"/>
          <p:nvPr>
            <p:ph idx="12" type="sldNum"/>
          </p:nvPr>
        </p:nvSpPr>
        <p:spPr>
          <a:xfrm>
            <a:off x="7618000" y="4636500"/>
            <a:ext cx="1487400" cy="315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02" name="Google Shape;302;p35"/>
          <p:cNvSpPr/>
          <p:nvPr/>
        </p:nvSpPr>
        <p:spPr>
          <a:xfrm>
            <a:off x="251520" y="730314"/>
            <a:ext cx="8712968" cy="4093428"/>
          </a:xfrm>
          <a:prstGeom prst="rect">
            <a:avLst/>
          </a:prstGeom>
          <a:noFill/>
          <a:ln>
            <a:noFill/>
          </a:ln>
        </p:spPr>
        <p:txBody>
          <a:bodyPr anchorCtr="0" anchor="t" bIns="45700" lIns="91425" spcFirstLastPara="1" rIns="91425" wrap="square" tIns="45700">
            <a:spAutoFit/>
          </a:bodyPr>
          <a:lstStyle/>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Basics of business: textbook and workshop for academic undergraduate students / Bobrova, O.S., Tsybukov S.I., Bobrov I.A. - Yurayt Publishing House, 2021. — 330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Business Basics: Textbook / E.A. Arustamov. - M.: Dashkov and K, 2020. - 232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Bygrave, W.D. and Zacharakis, A. (2014) </a:t>
            </a:r>
            <a:r>
              <a:rPr b="0" i="1" lang="uz-Cyrl-UZ" sz="1000" u="none" cap="none" strike="noStrike">
                <a:solidFill>
                  <a:schemeClr val="dk1"/>
                </a:solidFill>
                <a:latin typeface="Arial"/>
                <a:ea typeface="Arial"/>
                <a:cs typeface="Arial"/>
                <a:sym typeface="Arial"/>
              </a:rPr>
              <a:t>Entrepreneurship</a:t>
            </a:r>
            <a:r>
              <a:rPr b="0" i="0" lang="uz-Cyrl-UZ" sz="1000" u="none" cap="none" strike="noStrike">
                <a:solidFill>
                  <a:schemeClr val="dk1"/>
                </a:solidFill>
                <a:latin typeface="Arial"/>
                <a:ea typeface="Arial"/>
                <a:cs typeface="Arial"/>
                <a:sym typeface="Arial"/>
              </a:rPr>
              <a:t>. Third edition. Hoboken, New Jersey: John Wiley &amp; Sons, Inc.</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Entrepreneurial activity: a textbook for secondary vocational education / E. E. Kuzmina. - 3rd ed., revised. and additional - Yurayt Publishing House, 2020. — 417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Fundamentals of business (entrepreneurship): Textbook / N.Yu. Kruglov. - M.: KnoRus, 2021. - 440 c.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Fundamentals of business informatics: textbook and workshop for undergraduate and graduate students / E.P. Zaramenskikh. - Yurayt Publishing House, 2020. — 407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Fundamentals of entrepreneurial activity: a textbook and workshop for academic undergraduate students / E.F. Cheberko. - Yurayt Publishing House, 2020. — 219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Fundamentals of social entrepreneurship: a textbook for universities / E. M. Bely [and others]; edited by E. M. Bely. -  Yurayt Publishing House, 2022. — 178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Handbook of an entrepreneur: a practical guide / O.S. Bobrova, S.I. Tsybukov, I.A. Bobrov. - Yurayt Publishing House, 2021. — 330 s.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Hisrich, R.D. (2013) </a:t>
            </a:r>
            <a:r>
              <a:rPr b="0" i="1" lang="uz-Cyrl-UZ" sz="1000" u="none" cap="none" strike="noStrike">
                <a:solidFill>
                  <a:schemeClr val="dk1"/>
                </a:solidFill>
                <a:latin typeface="Arial"/>
                <a:ea typeface="Arial"/>
                <a:cs typeface="Arial"/>
                <a:sym typeface="Arial"/>
              </a:rPr>
              <a:t>International entrepreneurship: starting, developing, and managing a global venture</a:t>
            </a:r>
            <a:r>
              <a:rPr b="0" i="0" lang="uz-Cyrl-UZ" sz="1000" u="none" cap="none" strike="noStrike">
                <a:solidFill>
                  <a:schemeClr val="dk1"/>
                </a:solidFill>
                <a:latin typeface="Arial"/>
                <a:ea typeface="Arial"/>
                <a:cs typeface="Arial"/>
                <a:sym typeface="Arial"/>
              </a:rPr>
              <a:t>. 2nd ed. Thousand Oaks, Calif: SAGE.</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Innovative entrepreneurship: textbook and workshop for secondary vocational education / V. Ya. Gorfinkel [and others]; edited by V. Ya. Gorfinkel, T. G. Popadyuk. - Yurayt Publishing House, 2022. — 523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Lussier, R.N., Corman, J. and Kimball, D.C. (2015) </a:t>
            </a:r>
            <a:r>
              <a:rPr b="0" i="1" lang="uz-Cyrl-UZ" sz="1000" u="none" cap="none" strike="noStrike">
                <a:solidFill>
                  <a:schemeClr val="dk1"/>
                </a:solidFill>
                <a:latin typeface="Arial"/>
                <a:ea typeface="Arial"/>
                <a:cs typeface="Arial"/>
                <a:sym typeface="Arial"/>
              </a:rPr>
              <a:t>Entrepreneurial new venture skills</a:t>
            </a:r>
            <a:r>
              <a:rPr b="0" i="0" lang="uz-Cyrl-UZ" sz="1000" u="none" cap="none" strike="noStrike">
                <a:solidFill>
                  <a:schemeClr val="dk1"/>
                </a:solidFill>
                <a:latin typeface="Arial"/>
                <a:ea typeface="Arial"/>
                <a:cs typeface="Arial"/>
                <a:sym typeface="Arial"/>
              </a:rPr>
              <a:t>. 3. ed. New York, NY [u.a.]: Routledge.</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Mariotti, S. and Glackin, C. (2015) </a:t>
            </a:r>
            <a:r>
              <a:rPr b="0" i="1" lang="uz-Cyrl-UZ" sz="1000" u="none" cap="none" strike="noStrike">
                <a:solidFill>
                  <a:schemeClr val="dk2"/>
                </a:solidFill>
                <a:latin typeface="Arial"/>
                <a:ea typeface="Arial"/>
                <a:cs typeface="Arial"/>
                <a:sym typeface="Arial"/>
              </a:rPr>
              <a:t>Entrepreneurship &amp; small business management</a:t>
            </a:r>
            <a:r>
              <a:rPr b="0" i="0" lang="uz-Cyrl-UZ" sz="1000" u="none" cap="none" strike="noStrike">
                <a:solidFill>
                  <a:schemeClr val="dk2"/>
                </a:solidFill>
                <a:latin typeface="Arial"/>
                <a:ea typeface="Arial"/>
                <a:cs typeface="Arial"/>
                <a:sym typeface="Arial"/>
              </a:rPr>
              <a:t>. </a:t>
            </a:r>
            <a:r>
              <a:rPr b="0" i="0" lang="uz-Cyrl-UZ" sz="1000" u="none" cap="none" strike="noStrike">
                <a:solidFill>
                  <a:schemeClr val="dk1"/>
                </a:solidFill>
                <a:latin typeface="Arial"/>
                <a:ea typeface="Arial"/>
                <a:cs typeface="Arial"/>
                <a:sym typeface="Arial"/>
              </a:rPr>
              <a:t>Second edition. Hoboken, New Jersey: Pearson Education Inc.</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Organization of commercial activity: textbook and workshop for secondary vocational education / Bobrova, O.S., Tsybukov, S.I., Bobrov, I.A. Bobrova, O.S., Tsybukov, S.I., Bobrov, I. - Yurayt Publishing House, 2021. — 332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Process approach to management. Modeling of business processes / V.V. Repin. - M.: Mann, Ferber, 2022. - 544 p. </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Read, S. (2011) </a:t>
            </a:r>
            <a:r>
              <a:rPr b="0" i="1" lang="uz-Cyrl-UZ" sz="1000" u="none" cap="none" strike="noStrike">
                <a:solidFill>
                  <a:schemeClr val="dk1"/>
                </a:solidFill>
                <a:latin typeface="Arial"/>
                <a:ea typeface="Arial"/>
                <a:cs typeface="Arial"/>
                <a:sym typeface="Arial"/>
              </a:rPr>
              <a:t>Effectual entrepreneurship</a:t>
            </a:r>
            <a:r>
              <a:rPr b="0" i="0" lang="uz-Cyrl-UZ" sz="1000" u="none" cap="none" strike="noStrike">
                <a:solidFill>
                  <a:schemeClr val="dk1"/>
                </a:solidFill>
                <a:latin typeface="Arial"/>
                <a:ea typeface="Arial"/>
                <a:cs typeface="Arial"/>
                <a:sym typeface="Arial"/>
              </a:rPr>
              <a:t>. Abingdon, Oxon: Routledge.</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Reengineering of business processes: Textbook for university students / O.S. Rudakov. - M.: UNITY-DANA, 2022. - 343 p.</a:t>
            </a:r>
            <a:endParaRPr/>
          </a:p>
          <a:p>
            <a:pPr indent="-228600" lvl="0" marL="228600" marR="0" rtl="0" algn="l">
              <a:lnSpc>
                <a:spcPct val="100000"/>
              </a:lnSpc>
              <a:spcBef>
                <a:spcPts val="0"/>
              </a:spcBef>
              <a:spcAft>
                <a:spcPts val="0"/>
              </a:spcAft>
              <a:buClr>
                <a:srgbClr val="000000"/>
              </a:buClr>
              <a:buSzPts val="1000"/>
              <a:buFont typeface="Arial"/>
              <a:buAutoNum type="arabicPeriod"/>
            </a:pPr>
            <a:r>
              <a:rPr b="0" i="0" lang="uz-Cyrl-UZ" sz="1000" u="none" cap="none" strike="noStrike">
                <a:solidFill>
                  <a:schemeClr val="dk1"/>
                </a:solidFill>
                <a:latin typeface="Arial"/>
                <a:ea typeface="Arial"/>
                <a:cs typeface="Arial"/>
                <a:sym typeface="Arial"/>
              </a:rPr>
              <a:t>Spinelli, S. and Adams, R. (2012a) </a:t>
            </a:r>
            <a:r>
              <a:rPr b="0" i="1" lang="uz-Cyrl-UZ" sz="1000" u="none" cap="none" strike="noStrike">
                <a:solidFill>
                  <a:schemeClr val="dk1"/>
                </a:solidFill>
                <a:latin typeface="Arial"/>
                <a:ea typeface="Arial"/>
                <a:cs typeface="Arial"/>
                <a:sym typeface="Arial"/>
              </a:rPr>
              <a:t>New venture creation: entrepreneurship for the 21st century</a:t>
            </a:r>
            <a:r>
              <a:rPr b="0" i="0" lang="uz-Cyrl-UZ" sz="1000" u="none" cap="none" strike="noStrike">
                <a:solidFill>
                  <a:schemeClr val="dk1"/>
                </a:solidFill>
                <a:latin typeface="Arial"/>
                <a:ea typeface="Arial"/>
                <a:cs typeface="Arial"/>
                <a:sym typeface="Arial"/>
              </a:rPr>
              <a:t>. 9th international ed. New York, </a:t>
            </a:r>
            <a:br>
              <a:rPr b="0" i="0" lang="uz-Cyrl-UZ" sz="1000" u="none" cap="none" strike="noStrike">
                <a:solidFill>
                  <a:schemeClr val="dk1"/>
                </a:solidFill>
                <a:latin typeface="Arial"/>
                <a:ea typeface="Arial"/>
                <a:cs typeface="Arial"/>
                <a:sym typeface="Arial"/>
              </a:rPr>
            </a:br>
            <a:r>
              <a:rPr b="0" i="0" lang="uz-Cyrl-UZ" sz="1000" u="none" cap="none" strike="noStrike">
                <a:solidFill>
                  <a:schemeClr val="dk1"/>
                </a:solidFill>
                <a:latin typeface="Arial"/>
                <a:ea typeface="Arial"/>
                <a:cs typeface="Arial"/>
                <a:sym typeface="Arial"/>
              </a:rPr>
              <a:t>N.Y.: McGraw-Hill/Irwin.</a:t>
            </a:r>
            <a:endParaRPr/>
          </a:p>
        </p:txBody>
      </p:sp>
      <p:sp>
        <p:nvSpPr>
          <p:cNvPr id="303" name="Google Shape;303;p35"/>
          <p:cNvSpPr/>
          <p:nvPr/>
        </p:nvSpPr>
        <p:spPr>
          <a:xfrm>
            <a:off x="2969062" y="271562"/>
            <a:ext cx="3172663"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uz-Cyrl-UZ" sz="1400" u="none" cap="none" strike="noStrike">
                <a:solidFill>
                  <a:srgbClr val="002060"/>
                </a:solidFill>
                <a:latin typeface="Arial"/>
                <a:ea typeface="Arial"/>
                <a:cs typeface="Arial"/>
                <a:sym typeface="Arial"/>
              </a:rPr>
              <a:t>ФОЙДАЛАНИЛГАН АДАБИЁТЛАР</a:t>
            </a:r>
            <a:endParaRPr b="1" i="0" sz="1400" u="none" cap="none" strike="noStrike">
              <a:solidFill>
                <a:srgbClr val="00206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grpSp>
        <p:nvGrpSpPr>
          <p:cNvPr id="308" name="Google Shape;308;p36"/>
          <p:cNvGrpSpPr/>
          <p:nvPr/>
        </p:nvGrpSpPr>
        <p:grpSpPr>
          <a:xfrm>
            <a:off x="66676" y="99744"/>
            <a:ext cx="5225404" cy="5043756"/>
            <a:chOff x="-1537049" y="-96399"/>
            <a:chExt cx="10450808" cy="10450808"/>
          </a:xfrm>
        </p:grpSpPr>
        <p:sp>
          <p:nvSpPr>
            <p:cNvPr id="309" name="Google Shape;309;p36"/>
            <p:cNvSpPr/>
            <p:nvPr/>
          </p:nvSpPr>
          <p:spPr>
            <a:xfrm>
              <a:off x="-1537049" y="-96399"/>
              <a:ext cx="10450808" cy="10450808"/>
            </a:xfrm>
            <a:custGeom>
              <a:rect b="b" l="l" r="r" t="t"/>
              <a:pathLst>
                <a:path extrusionOk="0" h="10450808" w="10450808">
                  <a:moveTo>
                    <a:pt x="10450808" y="10450808"/>
                  </a:moveTo>
                  <a:lnTo>
                    <a:pt x="0" y="10450808"/>
                  </a:lnTo>
                  <a:lnTo>
                    <a:pt x="0" y="0"/>
                  </a:lnTo>
                  <a:lnTo>
                    <a:pt x="10450808" y="0"/>
                  </a:lnTo>
                  <a:lnTo>
                    <a:pt x="10450808" y="10450808"/>
                  </a:lnTo>
                  <a:close/>
                  <a:moveTo>
                    <a:pt x="14495" y="10436313"/>
                  </a:moveTo>
                  <a:lnTo>
                    <a:pt x="10436313" y="10436313"/>
                  </a:lnTo>
                  <a:lnTo>
                    <a:pt x="10436313" y="14495"/>
                  </a:lnTo>
                  <a:lnTo>
                    <a:pt x="14495" y="14495"/>
                  </a:lnTo>
                  <a:lnTo>
                    <a:pt x="14495"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10" name="Google Shape;310;p36"/>
            <p:cNvSpPr/>
            <p:nvPr/>
          </p:nvSpPr>
          <p:spPr>
            <a:xfrm>
              <a:off x="-1529802" y="9391176"/>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11" name="Google Shape;311;p36"/>
            <p:cNvSpPr/>
            <p:nvPr/>
          </p:nvSpPr>
          <p:spPr>
            <a:xfrm>
              <a:off x="-1529802" y="8442438"/>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12" name="Google Shape;312;p36"/>
            <p:cNvSpPr/>
            <p:nvPr/>
          </p:nvSpPr>
          <p:spPr>
            <a:xfrm>
              <a:off x="-1529802" y="7493603"/>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13" name="Google Shape;313;p36"/>
            <p:cNvSpPr/>
            <p:nvPr/>
          </p:nvSpPr>
          <p:spPr>
            <a:xfrm>
              <a:off x="-1529802" y="6544865"/>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14" name="Google Shape;314;p36"/>
            <p:cNvSpPr/>
            <p:nvPr/>
          </p:nvSpPr>
          <p:spPr>
            <a:xfrm>
              <a:off x="-1529802" y="5596127"/>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15" name="Google Shape;315;p36"/>
            <p:cNvSpPr/>
            <p:nvPr/>
          </p:nvSpPr>
          <p:spPr>
            <a:xfrm>
              <a:off x="-1529802" y="4647388"/>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16" name="Google Shape;316;p36"/>
            <p:cNvSpPr/>
            <p:nvPr/>
          </p:nvSpPr>
          <p:spPr>
            <a:xfrm>
              <a:off x="-1529802" y="3698650"/>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17" name="Google Shape;317;p36"/>
            <p:cNvSpPr/>
            <p:nvPr/>
          </p:nvSpPr>
          <p:spPr>
            <a:xfrm>
              <a:off x="-1529802" y="2749912"/>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18" name="Google Shape;318;p36"/>
            <p:cNvSpPr/>
            <p:nvPr/>
          </p:nvSpPr>
          <p:spPr>
            <a:xfrm>
              <a:off x="-1529802" y="1801077"/>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19" name="Google Shape;319;p36"/>
            <p:cNvSpPr/>
            <p:nvPr/>
          </p:nvSpPr>
          <p:spPr>
            <a:xfrm>
              <a:off x="-1529802" y="852339"/>
              <a:ext cx="10436313" cy="14494"/>
            </a:xfrm>
            <a:custGeom>
              <a:rect b="b" l="l" r="r" t="t"/>
              <a:pathLst>
                <a:path extrusionOk="0" h="14494" w="10436313">
                  <a:moveTo>
                    <a:pt x="0" y="0"/>
                  </a:moveTo>
                  <a:lnTo>
                    <a:pt x="10436313" y="0"/>
                  </a:lnTo>
                  <a:lnTo>
                    <a:pt x="10436313" y="14495"/>
                  </a:lnTo>
                  <a:lnTo>
                    <a:pt x="0" y="14495"/>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20" name="Google Shape;320;p36"/>
            <p:cNvSpPr/>
            <p:nvPr/>
          </p:nvSpPr>
          <p:spPr>
            <a:xfrm>
              <a:off x="7950525"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21" name="Google Shape;321;p36"/>
            <p:cNvSpPr/>
            <p:nvPr/>
          </p:nvSpPr>
          <p:spPr>
            <a:xfrm>
              <a:off x="7001787"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22" name="Google Shape;322;p36"/>
            <p:cNvSpPr/>
            <p:nvPr/>
          </p:nvSpPr>
          <p:spPr>
            <a:xfrm>
              <a:off x="6052952"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23" name="Google Shape;323;p36"/>
            <p:cNvSpPr/>
            <p:nvPr/>
          </p:nvSpPr>
          <p:spPr>
            <a:xfrm>
              <a:off x="5104214"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24" name="Google Shape;324;p36"/>
            <p:cNvSpPr/>
            <p:nvPr/>
          </p:nvSpPr>
          <p:spPr>
            <a:xfrm>
              <a:off x="4155476"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25" name="Google Shape;325;p36"/>
            <p:cNvSpPr/>
            <p:nvPr/>
          </p:nvSpPr>
          <p:spPr>
            <a:xfrm>
              <a:off x="3206737"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26" name="Google Shape;326;p36"/>
            <p:cNvSpPr/>
            <p:nvPr/>
          </p:nvSpPr>
          <p:spPr>
            <a:xfrm>
              <a:off x="2257999"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27" name="Google Shape;327;p36"/>
            <p:cNvSpPr/>
            <p:nvPr/>
          </p:nvSpPr>
          <p:spPr>
            <a:xfrm>
              <a:off x="1309261"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28" name="Google Shape;328;p36"/>
            <p:cNvSpPr/>
            <p:nvPr/>
          </p:nvSpPr>
          <p:spPr>
            <a:xfrm>
              <a:off x="360426"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29" name="Google Shape;329;p36"/>
            <p:cNvSpPr/>
            <p:nvPr/>
          </p:nvSpPr>
          <p:spPr>
            <a:xfrm>
              <a:off x="-588311" y="-89151"/>
              <a:ext cx="14494" cy="10436313"/>
            </a:xfrm>
            <a:custGeom>
              <a:rect b="b" l="l" r="r" t="t"/>
              <a:pathLst>
                <a:path extrusionOk="0" h="10436313" w="14494">
                  <a:moveTo>
                    <a:pt x="0" y="0"/>
                  </a:moveTo>
                  <a:lnTo>
                    <a:pt x="14495" y="0"/>
                  </a:lnTo>
                  <a:lnTo>
                    <a:pt x="14495" y="10436313"/>
                  </a:lnTo>
                  <a:lnTo>
                    <a:pt x="0" y="10436313"/>
                  </a:lnTo>
                  <a:close/>
                </a:path>
              </a:pathLst>
            </a:custGeom>
            <a:solidFill>
              <a:schemeClr val="lt2"/>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grpSp>
      <p:sp>
        <p:nvSpPr>
          <p:cNvPr id="330" name="Google Shape;330;p36"/>
          <p:cNvSpPr/>
          <p:nvPr/>
        </p:nvSpPr>
        <p:spPr>
          <a:xfrm>
            <a:off x="244527" y="1131590"/>
            <a:ext cx="539646" cy="134912"/>
          </a:xfrm>
          <a:custGeom>
            <a:rect b="b" l="l" r="r" t="t"/>
            <a:pathLst>
              <a:path extrusionOk="0" h="269823" w="1079292">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rgbClr val="C00000"/>
          </a:solidFill>
          <a:ln>
            <a:noFill/>
          </a:ln>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31" name="Google Shape;331;p36"/>
          <p:cNvSpPr/>
          <p:nvPr/>
        </p:nvSpPr>
        <p:spPr>
          <a:xfrm rot="5400000">
            <a:off x="1412630" y="3399051"/>
            <a:ext cx="1219200" cy="1219197"/>
          </a:xfrm>
          <a:custGeom>
            <a:rect b="b" l="l" r="r" t="t"/>
            <a:pathLst>
              <a:path extrusionOk="0" h="2438393" w="243840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gradFill>
            <a:gsLst>
              <a:gs pos="0">
                <a:srgbClr val="365080"/>
              </a:gs>
              <a:gs pos="100000">
                <a:srgbClr val="B0BAD6"/>
              </a:gs>
            </a:gsLst>
            <a:lin ang="16200000" scaled="0"/>
          </a:gradFill>
          <a:ln>
            <a:noFill/>
          </a:ln>
          <a:effectLst>
            <a:outerShdw blurRad="40000" rotWithShape="0" dir="5400000" dist="23000">
              <a:srgbClr val="000000">
                <a:alpha val="34901"/>
              </a:srgbClr>
            </a:outerShdw>
          </a:effectLst>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32" name="Google Shape;332;p36"/>
          <p:cNvSpPr/>
          <p:nvPr/>
        </p:nvSpPr>
        <p:spPr>
          <a:xfrm>
            <a:off x="7446365" y="514350"/>
            <a:ext cx="1400232" cy="700708"/>
          </a:xfrm>
          <a:custGeom>
            <a:rect b="b" l="l" r="r" t="t"/>
            <a:pathLst>
              <a:path extrusionOk="0" h="1401415" w="2800464">
                <a:moveTo>
                  <a:pt x="2800465" y="0"/>
                </a:moveTo>
                <a:cubicBezTo>
                  <a:pt x="2800465" y="774093"/>
                  <a:pt x="2173142" y="1401416"/>
                  <a:pt x="1399049" y="1401416"/>
                </a:cubicBezTo>
                <a:cubicBezTo>
                  <a:pt x="624956" y="1401416"/>
                  <a:pt x="0" y="774093"/>
                  <a:pt x="0" y="0"/>
                </a:cubicBezTo>
                <a:lnTo>
                  <a:pt x="2800465" y="0"/>
                </a:lnTo>
                <a:close/>
              </a:path>
            </a:pathLst>
          </a:custGeom>
          <a:solidFill>
            <a:schemeClr val="accent1"/>
          </a:solidFill>
          <a:ln cap="flat" cmpd="sng" w="38100">
            <a:solidFill>
              <a:schemeClr val="lt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22850" lIns="45725" spcFirstLastPara="1" rIns="45725" wrap="square" tIns="22850">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333" name="Google Shape;333;p36"/>
          <p:cNvSpPr txBox="1"/>
          <p:nvPr>
            <p:ph idx="12" type="sldNum"/>
          </p:nvPr>
        </p:nvSpPr>
        <p:spPr>
          <a:xfrm>
            <a:off x="8376075" y="4749850"/>
            <a:ext cx="548700" cy="1818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uz-Cyrl-UZ"/>
              <a:t>‹#›</a:t>
            </a:fld>
            <a:endParaRPr/>
          </a:p>
        </p:txBody>
      </p:sp>
      <p:sp>
        <p:nvSpPr>
          <p:cNvPr id="334" name="Google Shape;334;p36"/>
          <p:cNvSpPr txBox="1"/>
          <p:nvPr/>
        </p:nvSpPr>
        <p:spPr>
          <a:xfrm>
            <a:off x="2760405" y="1265176"/>
            <a:ext cx="3815468" cy="933012"/>
          </a:xfrm>
          <a:prstGeom prst="rect">
            <a:avLst/>
          </a:prstGeom>
          <a:noFill/>
          <a:ln>
            <a:noFill/>
          </a:ln>
        </p:spPr>
        <p:txBody>
          <a:bodyPr anchorCtr="0" anchor="t" bIns="45700" lIns="91425" spcFirstLastPara="1" rIns="91425" wrap="square" tIns="45700">
            <a:spAutoFit/>
          </a:bodyPr>
          <a:lstStyle/>
          <a:p>
            <a:pPr indent="0" lvl="0" marL="0" marR="0" rtl="0" algn="ctr">
              <a:lnSpc>
                <a:spcPct val="95588"/>
              </a:lnSpc>
              <a:spcBef>
                <a:spcPts val="0"/>
              </a:spcBef>
              <a:spcAft>
                <a:spcPts val="0"/>
              </a:spcAft>
              <a:buNone/>
            </a:pPr>
            <a:r>
              <a:rPr b="1" i="0" lang="uz-Cyrl-UZ" sz="6800" u="none" cap="none" strike="noStrike">
                <a:solidFill>
                  <a:srgbClr val="131924"/>
                </a:solidFill>
                <a:latin typeface="Montserrat"/>
                <a:ea typeface="Montserrat"/>
                <a:cs typeface="Montserrat"/>
                <a:sym typeface="Montserrat"/>
              </a:rPr>
              <a:t>Раҳмат!</a:t>
            </a:r>
            <a:endParaRPr/>
          </a:p>
        </p:txBody>
      </p:sp>
      <p:sp>
        <p:nvSpPr>
          <p:cNvPr id="335" name="Google Shape;335;p36"/>
          <p:cNvSpPr txBox="1"/>
          <p:nvPr/>
        </p:nvSpPr>
        <p:spPr>
          <a:xfrm>
            <a:off x="3030048" y="2831940"/>
            <a:ext cx="3298467" cy="1387559"/>
          </a:xfrm>
          <a:prstGeom prst="rect">
            <a:avLst/>
          </a:prstGeom>
          <a:noFill/>
          <a:ln>
            <a:noFill/>
          </a:ln>
        </p:spPr>
        <p:txBody>
          <a:bodyPr anchorCtr="0" anchor="t" bIns="45700" lIns="91425" spcFirstLastPara="1" rIns="91425" wrap="square" tIns="45700">
            <a:spAutoFit/>
          </a:bodyPr>
          <a:lstStyle/>
          <a:p>
            <a:pPr indent="0" lvl="0" marL="0" marR="0" rtl="0" algn="ctr">
              <a:lnSpc>
                <a:spcPct val="91428"/>
              </a:lnSpc>
              <a:spcBef>
                <a:spcPts val="0"/>
              </a:spcBef>
              <a:spcAft>
                <a:spcPts val="0"/>
              </a:spcAft>
              <a:buNone/>
            </a:pPr>
            <a:r>
              <a:t/>
            </a:r>
            <a:endParaRPr b="0" i="0" sz="1750" u="none" cap="none" strike="noStrike">
              <a:solidFill>
                <a:srgbClr val="000000"/>
              </a:solidFill>
              <a:latin typeface="Raleway"/>
              <a:ea typeface="Raleway"/>
              <a:cs typeface="Raleway"/>
              <a:sym typeface="Raleway"/>
            </a:endParaRPr>
          </a:p>
          <a:p>
            <a:pPr indent="0" lvl="0" marL="0" marR="0" rtl="0" algn="ctr">
              <a:lnSpc>
                <a:spcPct val="91428"/>
              </a:lnSpc>
              <a:spcBef>
                <a:spcPts val="0"/>
              </a:spcBef>
              <a:spcAft>
                <a:spcPts val="0"/>
              </a:spcAft>
              <a:buNone/>
            </a:pPr>
            <a:r>
              <a:t/>
            </a:r>
            <a:endParaRPr b="0" i="0" sz="1750" u="none" cap="none" strike="noStrike">
              <a:solidFill>
                <a:srgbClr val="000000"/>
              </a:solidFill>
              <a:latin typeface="Raleway"/>
              <a:ea typeface="Raleway"/>
              <a:cs typeface="Raleway"/>
              <a:sym typeface="Raleway"/>
            </a:endParaRPr>
          </a:p>
          <a:p>
            <a:pPr indent="0" lvl="0" marL="0" marR="0" rtl="0" algn="ctr">
              <a:lnSpc>
                <a:spcPct val="91428"/>
              </a:lnSpc>
              <a:spcBef>
                <a:spcPts val="0"/>
              </a:spcBef>
              <a:spcAft>
                <a:spcPts val="0"/>
              </a:spcAft>
              <a:buNone/>
            </a:pPr>
            <a:r>
              <a:rPr b="0" i="0" lang="uz-Cyrl-UZ" sz="1750" u="none" cap="none" strike="noStrike">
                <a:solidFill>
                  <a:srgbClr val="000000"/>
                </a:solidFill>
                <a:latin typeface="Raleway"/>
                <a:ea typeface="Raleway"/>
                <a:cs typeface="Raleway"/>
                <a:sym typeface="Raleway"/>
              </a:rPr>
              <a:t>Telegram: @BakhromKholbaev</a:t>
            </a:r>
            <a:endParaRPr b="0" i="0" sz="1750" u="none" cap="none" strike="noStrike">
              <a:solidFill>
                <a:srgbClr val="000000"/>
              </a:solidFill>
              <a:latin typeface="Raleway"/>
              <a:ea typeface="Raleway"/>
              <a:cs typeface="Raleway"/>
              <a:sym typeface="Raleway"/>
            </a:endParaRPr>
          </a:p>
          <a:p>
            <a:pPr indent="0" lvl="0" marL="0" marR="0" rtl="0" algn="ctr">
              <a:lnSpc>
                <a:spcPct val="91428"/>
              </a:lnSpc>
              <a:spcBef>
                <a:spcPts val="0"/>
              </a:spcBef>
              <a:spcAft>
                <a:spcPts val="0"/>
              </a:spcAft>
              <a:buNone/>
            </a:pPr>
            <a:r>
              <a:t/>
            </a:r>
            <a:endParaRPr b="0" i="0" sz="1750" u="none" cap="none" strike="noStrike">
              <a:solidFill>
                <a:srgbClr val="000000"/>
              </a:solidFill>
              <a:latin typeface="Raleway"/>
              <a:ea typeface="Raleway"/>
              <a:cs typeface="Raleway"/>
              <a:sym typeface="Raleway"/>
            </a:endParaRPr>
          </a:p>
          <a:p>
            <a:pPr indent="0" lvl="0" marL="0" marR="0" rtl="0" algn="ctr">
              <a:lnSpc>
                <a:spcPct val="91428"/>
              </a:lnSpc>
              <a:spcBef>
                <a:spcPts val="0"/>
              </a:spcBef>
              <a:spcAft>
                <a:spcPts val="0"/>
              </a:spcAft>
              <a:buNone/>
            </a:pPr>
            <a:r>
              <a:rPr b="0" i="0" lang="uz-Cyrl-UZ" sz="1750" u="none" cap="none" strike="noStrike">
                <a:solidFill>
                  <a:srgbClr val="000000"/>
                </a:solidFill>
                <a:latin typeface="Raleway"/>
                <a:ea typeface="Raleway"/>
                <a:cs typeface="Raleway"/>
                <a:sym typeface="Raleway"/>
              </a:rPr>
              <a:t>bakhrom2001@gmail.com</a:t>
            </a:r>
            <a:endParaRPr/>
          </a:p>
          <a:p>
            <a:pPr indent="0" lvl="0" marL="0" marR="0" rtl="0" algn="ctr">
              <a:lnSpc>
                <a:spcPct val="100000"/>
              </a:lnSpc>
              <a:spcBef>
                <a:spcPts val="0"/>
              </a:spcBef>
              <a:spcAft>
                <a:spcPts val="0"/>
              </a:spcAft>
              <a:buNone/>
            </a:pPr>
            <a:r>
              <a:rPr b="0" i="0" lang="uz-Cyrl-UZ" sz="1750" u="none" cap="none" strike="noStrike">
                <a:solidFill>
                  <a:srgbClr val="000000"/>
                </a:solidFill>
                <a:latin typeface="Raleway"/>
                <a:ea typeface="Raleway"/>
                <a:cs typeface="Raleway"/>
                <a:sym typeface="Raleway"/>
              </a:rPr>
              <a:t>bkholbaev@missouristate.edu</a:t>
            </a:r>
            <a:endParaRPr/>
          </a:p>
        </p:txBody>
      </p:sp>
      <p:sp>
        <p:nvSpPr>
          <p:cNvPr id="336" name="Google Shape;336;p36"/>
          <p:cNvSpPr txBox="1"/>
          <p:nvPr/>
        </p:nvSpPr>
        <p:spPr>
          <a:xfrm>
            <a:off x="3568981" y="2087983"/>
            <a:ext cx="2242922" cy="51552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uz-Cyrl-UZ" sz="2750" u="none" cap="none" strike="noStrike">
                <a:solidFill>
                  <a:srgbClr val="000000"/>
                </a:solidFill>
                <a:latin typeface="Montserrat"/>
                <a:ea typeface="Montserrat"/>
                <a:cs typeface="Montserrat"/>
                <a:sym typeface="Montserrat"/>
              </a:rPr>
              <a:t>Саволлар?</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alerio template">
  <a:themeElements>
    <a:clrScheme name="Custom 347">
      <a:dk1>
        <a:srgbClr val="263248"/>
      </a:dk1>
      <a:lt1>
        <a:srgbClr val="FFFFFF"/>
      </a:lt1>
      <a:dk2>
        <a:srgbClr val="434343"/>
      </a:dk2>
      <a:lt2>
        <a:srgbClr val="E0E4E9"/>
      </a:lt2>
      <a:accent1>
        <a:srgbClr val="3F5378"/>
      </a:accent1>
      <a:accent2>
        <a:srgbClr val="263248"/>
      </a:accent2>
      <a:accent3>
        <a:srgbClr val="92A8C8"/>
      </a:accent3>
      <a:accent4>
        <a:srgbClr val="C7D3E6"/>
      </a:accent4>
      <a:accent5>
        <a:srgbClr val="FF9800"/>
      </a:accent5>
      <a:accent6>
        <a:srgbClr val="D26F00"/>
      </a:accent6>
      <a:hlink>
        <a:srgbClr val="3F5378"/>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UzReport</dc:creator>
</cp:coreProperties>
</file>