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7" r:id="rId1"/>
  </p:sldMasterIdLst>
  <p:notesMasterIdLst>
    <p:notesMasterId r:id="rId45"/>
  </p:notesMasterIdLst>
  <p:sldIdLst>
    <p:sldId id="371" r:id="rId2"/>
    <p:sldId id="515" r:id="rId3"/>
    <p:sldId id="546" r:id="rId4"/>
    <p:sldId id="547" r:id="rId5"/>
    <p:sldId id="579" r:id="rId6"/>
    <p:sldId id="548" r:id="rId7"/>
    <p:sldId id="549" r:id="rId8"/>
    <p:sldId id="550" r:id="rId9"/>
    <p:sldId id="551" r:id="rId10"/>
    <p:sldId id="552" r:id="rId11"/>
    <p:sldId id="459" r:id="rId12"/>
    <p:sldId id="553" r:id="rId13"/>
    <p:sldId id="554" r:id="rId14"/>
    <p:sldId id="555" r:id="rId15"/>
    <p:sldId id="556" r:id="rId16"/>
    <p:sldId id="557" r:id="rId17"/>
    <p:sldId id="558" r:id="rId18"/>
    <p:sldId id="559" r:id="rId19"/>
    <p:sldId id="560" r:id="rId20"/>
    <p:sldId id="561" r:id="rId21"/>
    <p:sldId id="562" r:id="rId22"/>
    <p:sldId id="563" r:id="rId23"/>
    <p:sldId id="564" r:id="rId24"/>
    <p:sldId id="583" r:id="rId25"/>
    <p:sldId id="565" r:id="rId26"/>
    <p:sldId id="566" r:id="rId27"/>
    <p:sldId id="567" r:id="rId28"/>
    <p:sldId id="568" r:id="rId29"/>
    <p:sldId id="569" r:id="rId30"/>
    <p:sldId id="570" r:id="rId31"/>
    <p:sldId id="571" r:id="rId32"/>
    <p:sldId id="582" r:id="rId33"/>
    <p:sldId id="572" r:id="rId34"/>
    <p:sldId id="573" r:id="rId35"/>
    <p:sldId id="581" r:id="rId36"/>
    <p:sldId id="574" r:id="rId37"/>
    <p:sldId id="575" r:id="rId38"/>
    <p:sldId id="576" r:id="rId39"/>
    <p:sldId id="577" r:id="rId40"/>
    <p:sldId id="578" r:id="rId41"/>
    <p:sldId id="580" r:id="rId42"/>
    <p:sldId id="372" r:id="rId43"/>
    <p:sldId id="373" r:id="rId44"/>
  </p:sldIdLst>
  <p:sldSz cx="9144000" cy="5143500" type="screen16x9"/>
  <p:notesSz cx="6858000" cy="9144000"/>
  <p:embeddedFontLst>
    <p:embeddedFont>
      <p:font typeface="Roboto Condensed" panose="020B0604020202020204" charset="0"/>
      <p:regular r:id="rId46"/>
      <p:bold r:id="rId47"/>
      <p:italic r:id="rId48"/>
      <p:boldItalic r:id="rId49"/>
    </p:embeddedFont>
    <p:embeddedFont>
      <p:font typeface="Arvo" panose="020B0604020202020204" charset="0"/>
      <p:regular r:id="rId50"/>
      <p:bold r:id="rId51"/>
      <p:italic r:id="rId52"/>
      <p:boldItalic r:id="rId53"/>
    </p:embeddedFont>
    <p:embeddedFont>
      <p:font typeface="Montserrat" panose="020B0604020202020204" charset="0"/>
      <p:regular r:id="rId54"/>
      <p:bold r:id="rId55"/>
      <p:italic r:id="rId56"/>
      <p:boldItalic r:id="rId57"/>
    </p:embeddedFont>
    <p:embeddedFont>
      <p:font typeface="Raleway" panose="020B0604020202020204" charset="-52"/>
      <p:regular r:id="rId58"/>
      <p:bold r:id="rId59"/>
      <p:italic r:id="rId60"/>
      <p:boldItalic r:id="rId61"/>
    </p:embeddedFont>
    <p:embeddedFont>
      <p:font typeface="Arial Narrow" panose="020B0606020202030204" pitchFamily="34" charset="0"/>
      <p:regular r:id="rId62"/>
      <p:bold r:id="rId63"/>
      <p:italic r:id="rId64"/>
      <p:boldItalic r:id="rId65"/>
    </p:embeddedFont>
    <p:embeddedFont>
      <p:font typeface="Roboto Condensed Light" panose="020B0604020202020204" charset="0"/>
      <p:regular r:id="rId66"/>
      <p:bold r:id="rId67"/>
      <p:italic r:id="rId68"/>
      <p:boldItalic r:id="rId69"/>
    </p:embeddedFont>
    <p:embeddedFont>
      <p:font typeface="Calibri" panose="020F0502020204030204" pitchFamily="34" charset="0"/>
      <p:regular r:id="rId70"/>
      <p:bold r:id="rId71"/>
      <p:italic r:id="rId72"/>
      <p:boldItalic r:id="rId7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E27665BA-8202-44FC-AD62-C9F0E3EA811A}">
  <a:tblStyle styleId="{E27665BA-8202-44FC-AD62-C9F0E3EA811A}"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15DE48A-E3B5-44D0-98CB-AE0B3FDC037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1020" y="-27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63" Type="http://schemas.openxmlformats.org/officeDocument/2006/relationships/font" Target="fonts/font18.fntdata"/><Relationship Id="rId68" Type="http://schemas.openxmlformats.org/officeDocument/2006/relationships/font" Target="fonts/font23.fntdata"/><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font" Target="fonts/font26.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font" Target="fonts/font8.fntdata"/><Relationship Id="rId58" Type="http://schemas.openxmlformats.org/officeDocument/2006/relationships/font" Target="fonts/font13.fntdata"/><Relationship Id="rId66" Type="http://schemas.openxmlformats.org/officeDocument/2006/relationships/font" Target="fonts/font21.fntdata"/><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4.fntdata"/><Relationship Id="rId57" Type="http://schemas.openxmlformats.org/officeDocument/2006/relationships/font" Target="fonts/font12.fntdata"/><Relationship Id="rId61"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7.fntdata"/><Relationship Id="rId60" Type="http://schemas.openxmlformats.org/officeDocument/2006/relationships/font" Target="fonts/font15.fntdata"/><Relationship Id="rId65" Type="http://schemas.openxmlformats.org/officeDocument/2006/relationships/font" Target="fonts/font20.fntdata"/><Relationship Id="rId73" Type="http://schemas.openxmlformats.org/officeDocument/2006/relationships/font" Target="fonts/font2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3.fntdata"/><Relationship Id="rId56" Type="http://schemas.openxmlformats.org/officeDocument/2006/relationships/font" Target="fonts/font11.fntdata"/><Relationship Id="rId64" Type="http://schemas.openxmlformats.org/officeDocument/2006/relationships/font" Target="fonts/font19.fntdata"/><Relationship Id="rId69" Type="http://schemas.openxmlformats.org/officeDocument/2006/relationships/font" Target="fonts/font24.fntdata"/><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6.fntdata"/><Relationship Id="rId72" Type="http://schemas.openxmlformats.org/officeDocument/2006/relationships/font" Target="fonts/font27.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1.fntdata"/><Relationship Id="rId59" Type="http://schemas.openxmlformats.org/officeDocument/2006/relationships/font" Target="fonts/font14.fntdata"/><Relationship Id="rId67" Type="http://schemas.openxmlformats.org/officeDocument/2006/relationships/font" Target="fonts/font22.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9.fntdata"/><Relationship Id="rId62" Type="http://schemas.openxmlformats.org/officeDocument/2006/relationships/font" Target="fonts/font17.fntdata"/><Relationship Id="rId70" Type="http://schemas.openxmlformats.org/officeDocument/2006/relationships/font" Target="fonts/font25.fntdata"/><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56286852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8556399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gfb87c9a92b_0_10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6" name="Google Shape;486;gfb87c9a92b_0_10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19107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7544483" y="657775"/>
            <a:ext cx="1299300" cy="4329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nvGrpSpPr>
          <p:cNvPr id="11" name="Google Shape;11;p2"/>
          <p:cNvGrpSpPr/>
          <p:nvPr/>
        </p:nvGrpSpPr>
        <p:grpSpPr>
          <a:xfrm>
            <a:off x="0" y="-7088"/>
            <a:ext cx="8661398" cy="5150588"/>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grpSp>
        <p:nvGrpSpPr>
          <p:cNvPr id="14" name="Google Shape;14;p2"/>
          <p:cNvGrpSpPr/>
          <p:nvPr/>
        </p:nvGrpSpPr>
        <p:grpSpPr>
          <a:xfrm rot="10800000" flipH="1">
            <a:off x="1" y="1090763"/>
            <a:ext cx="8847502" cy="2961975"/>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grpSp>
        <p:nvGrpSpPr>
          <p:cNvPr id="17" name="Google Shape;17;p2"/>
          <p:cNvGrpSpPr/>
          <p:nvPr/>
        </p:nvGrpSpPr>
        <p:grpSpPr>
          <a:xfrm>
            <a:off x="3677236" y="4278349"/>
            <a:ext cx="5480829" cy="432996"/>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2" name="Google Shape;22;p2"/>
          <p:cNvSpPr txBox="1">
            <a:spLocks noGrp="1"/>
          </p:cNvSpPr>
          <p:nvPr>
            <p:ph type="ctrTitle"/>
          </p:nvPr>
        </p:nvSpPr>
        <p:spPr>
          <a:xfrm>
            <a:off x="685800" y="1090750"/>
            <a:ext cx="5367900" cy="29619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2"/>
        <p:cNvGrpSpPr/>
        <p:nvPr/>
      </p:nvGrpSpPr>
      <p:grpSpPr>
        <a:xfrm>
          <a:off x="0" y="0"/>
          <a:ext cx="0" cy="0"/>
          <a:chOff x="0" y="0"/>
          <a:chExt cx="0" cy="0"/>
        </a:xfrm>
      </p:grpSpPr>
      <p:grpSp>
        <p:nvGrpSpPr>
          <p:cNvPr id="163" name="Google Shape;163;p10"/>
          <p:cNvGrpSpPr/>
          <p:nvPr/>
        </p:nvGrpSpPr>
        <p:grpSpPr>
          <a:xfrm rot="10800000">
            <a:off x="-8" y="-2"/>
            <a:ext cx="2202830" cy="670795"/>
            <a:chOff x="5575242" y="4472723"/>
            <a:chExt cx="2202830" cy="670795"/>
          </a:xfrm>
        </p:grpSpPr>
        <p:sp>
          <p:nvSpPr>
            <p:cNvPr id="164" name="Google Shape;164;p10"/>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5" name="Google Shape;165;p10"/>
            <p:cNvGrpSpPr/>
            <p:nvPr/>
          </p:nvGrpSpPr>
          <p:grpSpPr>
            <a:xfrm flipH="1">
              <a:off x="5734850" y="4472723"/>
              <a:ext cx="2040837" cy="670795"/>
              <a:chOff x="1297954" y="330075"/>
              <a:chExt cx="5169293" cy="1699506"/>
            </a:xfrm>
          </p:grpSpPr>
          <p:sp>
            <p:nvSpPr>
              <p:cNvPr id="166" name="Google Shape;166;p10"/>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0"/>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8" name="Google Shape;168;p10"/>
            <p:cNvGrpSpPr/>
            <p:nvPr/>
          </p:nvGrpSpPr>
          <p:grpSpPr>
            <a:xfrm flipH="1">
              <a:off x="5578209" y="4646738"/>
              <a:ext cx="2199863" cy="304563"/>
              <a:chOff x="-5827153" y="330075"/>
              <a:chExt cx="12276019" cy="1699569"/>
            </a:xfrm>
          </p:grpSpPr>
          <p:sp>
            <p:nvSpPr>
              <p:cNvPr id="169" name="Google Shape;169;p10"/>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10"/>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71" name="Google Shape;171;p10"/>
          <p:cNvGrpSpPr/>
          <p:nvPr/>
        </p:nvGrpSpPr>
        <p:grpSpPr>
          <a:xfrm>
            <a:off x="6946842" y="4472723"/>
            <a:ext cx="2202830" cy="670795"/>
            <a:chOff x="5575242" y="4472723"/>
            <a:chExt cx="2202830" cy="670795"/>
          </a:xfrm>
        </p:grpSpPr>
        <p:sp>
          <p:nvSpPr>
            <p:cNvPr id="172" name="Google Shape;172;p10"/>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3" name="Google Shape;173;p10"/>
            <p:cNvGrpSpPr/>
            <p:nvPr/>
          </p:nvGrpSpPr>
          <p:grpSpPr>
            <a:xfrm flipH="1">
              <a:off x="5734850" y="4472723"/>
              <a:ext cx="2040837" cy="670795"/>
              <a:chOff x="1297954" y="330075"/>
              <a:chExt cx="5169293" cy="1699506"/>
            </a:xfrm>
          </p:grpSpPr>
          <p:sp>
            <p:nvSpPr>
              <p:cNvPr id="174" name="Google Shape;174;p10"/>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10"/>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6" name="Google Shape;176;p10"/>
            <p:cNvGrpSpPr/>
            <p:nvPr/>
          </p:nvGrpSpPr>
          <p:grpSpPr>
            <a:xfrm flipH="1">
              <a:off x="5578209" y="4646738"/>
              <a:ext cx="2199863" cy="304563"/>
              <a:chOff x="-5827153" y="330075"/>
              <a:chExt cx="12276019" cy="1699569"/>
            </a:xfrm>
          </p:grpSpPr>
          <p:sp>
            <p:nvSpPr>
              <p:cNvPr id="177" name="Google Shape;177;p10"/>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10"/>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79" name="Google Shape;179;p10"/>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14275" y="392575"/>
            <a:ext cx="5258400" cy="7662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1pPr>
            <a:lvl2pPr lvl="1">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2pPr>
            <a:lvl3pPr lvl="2">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3pPr>
            <a:lvl4pPr lvl="3">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4pPr>
            <a:lvl5pPr lvl="4">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5pPr>
            <a:lvl6pPr lvl="5">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6pPr>
            <a:lvl7pPr lvl="6">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7pPr>
            <a:lvl8pPr lvl="7">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8pPr>
            <a:lvl9pPr lvl="8">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9pPr>
          </a:lstStyle>
          <a:p>
            <a:endParaRPr/>
          </a:p>
        </p:txBody>
      </p:sp>
      <p:sp>
        <p:nvSpPr>
          <p:cNvPr id="7" name="Google Shape;7;p1"/>
          <p:cNvSpPr txBox="1">
            <a:spLocks noGrp="1"/>
          </p:cNvSpPr>
          <p:nvPr>
            <p:ph type="body" idx="1"/>
          </p:nvPr>
        </p:nvSpPr>
        <p:spPr>
          <a:xfrm>
            <a:off x="814275" y="1327350"/>
            <a:ext cx="6132600" cy="3145500"/>
          </a:xfrm>
          <a:prstGeom prst="rect">
            <a:avLst/>
          </a:prstGeom>
          <a:noFill/>
          <a:ln>
            <a:noFill/>
          </a:ln>
        </p:spPr>
        <p:txBody>
          <a:bodyPr spcFirstLastPara="1" wrap="square" lIns="91425" tIns="91425" rIns="91425" bIns="91425" anchor="ctr" anchorCtr="0">
            <a:noAutofit/>
          </a:bodyPr>
          <a:lstStyle>
            <a:lvl1pPr marL="457200" lvl="0" indent="-381000">
              <a:spcBef>
                <a:spcPts val="6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1pPr>
            <a:lvl2pPr marL="914400" lvl="1"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2pPr>
            <a:lvl3pPr marL="1371600" lvl="2"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3pPr>
            <a:lvl4pPr marL="1828800" lvl="3"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4pPr>
            <a:lvl5pPr marL="2286000" lvl="4"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5pPr>
            <a:lvl6pPr marL="2743200" lvl="5"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6pPr>
            <a:lvl7pPr marL="3200400" lvl="6"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7pPr>
            <a:lvl8pPr marL="3657600" lvl="7"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8pPr>
            <a:lvl9pPr marL="4114800" lvl="8" indent="-381000">
              <a:spcBef>
                <a:spcPts val="1000"/>
              </a:spcBef>
              <a:spcAft>
                <a:spcPts val="100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9pPr>
          </a:lstStyle>
          <a:p>
            <a:endParaRPr/>
          </a:p>
        </p:txBody>
      </p:sp>
      <p:sp>
        <p:nvSpPr>
          <p:cNvPr id="8" name="Google Shape;8;p1"/>
          <p:cNvSpPr txBox="1">
            <a:spLocks noGrp="1"/>
          </p:cNvSpPr>
          <p:nvPr>
            <p:ph type="sldNum" idx="12"/>
          </p:nvPr>
        </p:nvSpPr>
        <p:spPr>
          <a:xfrm>
            <a:off x="7618000" y="4636500"/>
            <a:ext cx="1487400" cy="315600"/>
          </a:xfrm>
          <a:prstGeom prst="rect">
            <a:avLst/>
          </a:prstGeom>
          <a:noFill/>
          <a:ln>
            <a:noFill/>
          </a:ln>
        </p:spPr>
        <p:txBody>
          <a:bodyPr spcFirstLastPara="1" wrap="square" lIns="91425" tIns="91425" rIns="91425" bIns="91425" anchor="ctr" anchorCtr="0">
            <a:noAutofit/>
          </a:bodyPr>
          <a:lstStyle>
            <a:lvl1pPr lvl="0" algn="r">
              <a:buNone/>
              <a:defRPr sz="1200" b="1">
                <a:solidFill>
                  <a:schemeClr val="lt1"/>
                </a:solidFill>
                <a:latin typeface="Roboto Condensed"/>
                <a:ea typeface="Roboto Condensed"/>
                <a:cs typeface="Roboto Condensed"/>
                <a:sym typeface="Roboto Condensed"/>
              </a:defRPr>
            </a:lvl1pPr>
            <a:lvl2pPr lvl="1" algn="r">
              <a:buNone/>
              <a:defRPr sz="1200" b="1">
                <a:solidFill>
                  <a:schemeClr val="lt1"/>
                </a:solidFill>
                <a:latin typeface="Roboto Condensed"/>
                <a:ea typeface="Roboto Condensed"/>
                <a:cs typeface="Roboto Condensed"/>
                <a:sym typeface="Roboto Condensed"/>
              </a:defRPr>
            </a:lvl2pPr>
            <a:lvl3pPr lvl="2" algn="r">
              <a:buNone/>
              <a:defRPr sz="1200" b="1">
                <a:solidFill>
                  <a:schemeClr val="lt1"/>
                </a:solidFill>
                <a:latin typeface="Roboto Condensed"/>
                <a:ea typeface="Roboto Condensed"/>
                <a:cs typeface="Roboto Condensed"/>
                <a:sym typeface="Roboto Condensed"/>
              </a:defRPr>
            </a:lvl3pPr>
            <a:lvl4pPr lvl="3" algn="r">
              <a:buNone/>
              <a:defRPr sz="1200" b="1">
                <a:solidFill>
                  <a:schemeClr val="lt1"/>
                </a:solidFill>
                <a:latin typeface="Roboto Condensed"/>
                <a:ea typeface="Roboto Condensed"/>
                <a:cs typeface="Roboto Condensed"/>
                <a:sym typeface="Roboto Condensed"/>
              </a:defRPr>
            </a:lvl4pPr>
            <a:lvl5pPr lvl="4" algn="r">
              <a:buNone/>
              <a:defRPr sz="1200" b="1">
                <a:solidFill>
                  <a:schemeClr val="lt1"/>
                </a:solidFill>
                <a:latin typeface="Roboto Condensed"/>
                <a:ea typeface="Roboto Condensed"/>
                <a:cs typeface="Roboto Condensed"/>
                <a:sym typeface="Roboto Condensed"/>
              </a:defRPr>
            </a:lvl5pPr>
            <a:lvl6pPr lvl="5" algn="r">
              <a:buNone/>
              <a:defRPr sz="1200" b="1">
                <a:solidFill>
                  <a:schemeClr val="lt1"/>
                </a:solidFill>
                <a:latin typeface="Roboto Condensed"/>
                <a:ea typeface="Roboto Condensed"/>
                <a:cs typeface="Roboto Condensed"/>
                <a:sym typeface="Roboto Condensed"/>
              </a:defRPr>
            </a:lvl6pPr>
            <a:lvl7pPr lvl="6" algn="r">
              <a:buNone/>
              <a:defRPr sz="1200" b="1">
                <a:solidFill>
                  <a:schemeClr val="lt1"/>
                </a:solidFill>
                <a:latin typeface="Roboto Condensed"/>
                <a:ea typeface="Roboto Condensed"/>
                <a:cs typeface="Roboto Condensed"/>
                <a:sym typeface="Roboto Condensed"/>
              </a:defRPr>
            </a:lvl7pPr>
            <a:lvl8pPr lvl="7" algn="r">
              <a:buNone/>
              <a:defRPr sz="1200" b="1">
                <a:solidFill>
                  <a:schemeClr val="lt1"/>
                </a:solidFill>
                <a:latin typeface="Roboto Condensed"/>
                <a:ea typeface="Roboto Condensed"/>
                <a:cs typeface="Roboto Condensed"/>
                <a:sym typeface="Roboto Condensed"/>
              </a:defRPr>
            </a:lvl8pPr>
            <a:lvl9pPr lvl="8" algn="r">
              <a:buNone/>
              <a:defRPr sz="1200" b="1">
                <a:solidFill>
                  <a:schemeClr val="lt1"/>
                </a:solidFill>
                <a:latin typeface="Roboto Condensed"/>
                <a:ea typeface="Roboto Condensed"/>
                <a:cs typeface="Roboto Condensed"/>
                <a:sym typeface="Roboto Condensed"/>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6" r:id="rId2"/>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414766" y="2537785"/>
            <a:ext cx="1693738" cy="1690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4" name="Google Shape;184;p11"/>
          <p:cNvSpPr txBox="1">
            <a:spLocks noGrp="1"/>
          </p:cNvSpPr>
          <p:nvPr>
            <p:ph type="ctrTitle"/>
          </p:nvPr>
        </p:nvSpPr>
        <p:spPr>
          <a:xfrm>
            <a:off x="539552" y="1090750"/>
            <a:ext cx="6048672" cy="2921160"/>
          </a:xfrm>
          <a:prstGeom prst="rect">
            <a:avLst/>
          </a:prstGeom>
        </p:spPr>
        <p:txBody>
          <a:bodyPr spcFirstLastPara="1" wrap="square" lIns="91425" tIns="91425" rIns="91425" bIns="91425" anchor="ctr" anchorCtr="0">
            <a:noAutofit/>
          </a:bodyPr>
          <a:lstStyle/>
          <a:p>
            <a:pPr lvl="0" algn="ctr"/>
            <a:r>
              <a:rPr lang="en-US" sz="4000" dirty="0" smtClean="0">
                <a:effectLst>
                  <a:outerShdw blurRad="38100" dist="38100" dir="2700000" algn="tl">
                    <a:srgbClr val="000000">
                      <a:alpha val="43137"/>
                    </a:srgbClr>
                  </a:outerShdw>
                </a:effectLst>
              </a:rPr>
              <a:t>Modern Technology </a:t>
            </a:r>
            <a:br>
              <a:rPr lang="en-US" sz="4000" dirty="0" smtClean="0">
                <a:effectLst>
                  <a:outerShdw blurRad="38100" dist="38100" dir="2700000" algn="tl">
                    <a:srgbClr val="000000">
                      <a:alpha val="43137"/>
                    </a:srgbClr>
                  </a:outerShdw>
                </a:effectLst>
              </a:rPr>
            </a:br>
            <a:r>
              <a:rPr lang="en-US" sz="4000" dirty="0" smtClean="0">
                <a:effectLst>
                  <a:outerShdw blurRad="38100" dist="38100" dir="2700000" algn="tl">
                    <a:srgbClr val="000000">
                      <a:alpha val="43137"/>
                    </a:srgbClr>
                  </a:outerShdw>
                </a:effectLst>
              </a:rPr>
              <a:t>in Business</a:t>
            </a:r>
            <a:r>
              <a:rPr lang="uz-Cyrl-UZ" sz="4000" dirty="0">
                <a:effectLst>
                  <a:outerShdw blurRad="38100" dist="38100" dir="2700000" algn="tl">
                    <a:srgbClr val="000000">
                      <a:alpha val="43137"/>
                    </a:srgbClr>
                  </a:outerShdw>
                </a:effectLst>
              </a:rPr>
              <a:t/>
            </a:r>
            <a:br>
              <a:rPr lang="uz-Cyrl-UZ"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
            </a:r>
            <a:br>
              <a:rPr lang="en-US" sz="4000" dirty="0">
                <a:effectLst>
                  <a:outerShdw blurRad="38100" dist="38100" dir="2700000" algn="tl">
                    <a:srgbClr val="000000">
                      <a:alpha val="43137"/>
                    </a:srgbClr>
                  </a:outerShdw>
                </a:effectLst>
              </a:rPr>
            </a:br>
            <a:r>
              <a:rPr lang="uz-Cyrl-UZ" sz="4000" dirty="0">
                <a:effectLst>
                  <a:outerShdw blurRad="38100" dist="38100" dir="2700000" algn="tl">
                    <a:srgbClr val="000000">
                      <a:alpha val="43137"/>
                    </a:srgbClr>
                  </a:outerShdw>
                </a:effectLst>
              </a:rPr>
              <a:t>Мавзу: </a:t>
            </a:r>
            <a:r>
              <a:rPr lang="uz-Cyrl-UZ" sz="4000" dirty="0">
                <a:effectLst>
                  <a:outerShdw blurRad="38100" dist="38100" dir="2700000" algn="tl">
                    <a:srgbClr val="000000">
                      <a:alpha val="43137"/>
                    </a:srgbClr>
                  </a:outerShdw>
                </a:effectLst>
                <a:latin typeface="Arial Narrow" panose="020B0606020202030204" pitchFamily="34" charset="0"/>
              </a:rPr>
              <a:t>Бизнесдаги </a:t>
            </a:r>
            <a:r>
              <a:rPr lang="uz-Cyrl-UZ" sz="4000" dirty="0" smtClean="0">
                <a:effectLst>
                  <a:outerShdw blurRad="38100" dist="38100" dir="2700000" algn="tl">
                    <a:srgbClr val="000000">
                      <a:alpha val="43137"/>
                    </a:srgbClr>
                  </a:outerShdw>
                </a:effectLst>
                <a:latin typeface="Arial Narrow" panose="020B0606020202030204" pitchFamily="34" charset="0"/>
              </a:rPr>
              <a:t>замонавий технология</a:t>
            </a:r>
            <a:endParaRPr lang="uz-Cyrl-UZ" sz="4000" dirty="0">
              <a:effectLst>
                <a:outerShdw blurRad="38100" dist="38100" dir="2700000" algn="tl">
                  <a:srgbClr val="000000">
                    <a:alpha val="43137"/>
                  </a:srgbClr>
                </a:outerShdw>
              </a:effectLst>
              <a:latin typeface="Arial Narrow" panose="020B0606020202030204" pitchFamily="34" charset="0"/>
            </a:endParaRPr>
          </a:p>
        </p:txBody>
      </p:sp>
      <p:sp>
        <p:nvSpPr>
          <p:cNvPr id="2" name="TextBox 1"/>
          <p:cNvSpPr txBox="1"/>
          <p:nvPr/>
        </p:nvSpPr>
        <p:spPr>
          <a:xfrm>
            <a:off x="4572000" y="4659982"/>
            <a:ext cx="4392488" cy="369332"/>
          </a:xfrm>
          <a:prstGeom prst="rect">
            <a:avLst/>
          </a:prstGeom>
          <a:noFill/>
        </p:spPr>
        <p:txBody>
          <a:bodyPr wrap="square" rtlCol="0">
            <a:spAutoFit/>
          </a:bodyPr>
          <a:lstStyle/>
          <a:p>
            <a:r>
              <a:rPr lang="en-US" sz="1800" b="1" dirty="0">
                <a:solidFill>
                  <a:srgbClr val="002060"/>
                </a:solidFill>
                <a:effectLst>
                  <a:outerShdw blurRad="38100" dist="38100" dir="2700000" algn="tl">
                    <a:srgbClr val="000000">
                      <a:alpha val="43137"/>
                    </a:srgbClr>
                  </a:outerShdw>
                </a:effectLst>
              </a:rPr>
              <a:t>Bakhrom A. Kholbaev</a:t>
            </a:r>
            <a:r>
              <a:rPr lang="ru-RU" sz="1800" b="1" dirty="0">
                <a:solidFill>
                  <a:srgbClr val="002060"/>
                </a:solidFill>
                <a:effectLst>
                  <a:outerShdw blurRad="38100" dist="38100" dir="2700000" algn="tl">
                    <a:srgbClr val="000000">
                      <a:alpha val="43137"/>
                    </a:srgbClr>
                  </a:outerShdw>
                </a:effectLst>
              </a:rPr>
              <a:t>, </a:t>
            </a:r>
            <a:r>
              <a:rPr lang="en-US" sz="1800" b="1" dirty="0">
                <a:solidFill>
                  <a:srgbClr val="002060"/>
                </a:solidFill>
                <a:effectLst>
                  <a:outerShdw blurRad="38100" dist="38100" dir="2700000" algn="tl">
                    <a:srgbClr val="000000">
                      <a:alpha val="43137"/>
                    </a:srgbClr>
                  </a:outerShdw>
                </a:effectLst>
              </a:rPr>
              <a:t>PhD</a:t>
            </a:r>
            <a:endParaRPr lang="ru-RU" sz="1800" b="1" dirty="0">
              <a:solidFill>
                <a:srgbClr val="002060"/>
              </a:solidFill>
              <a:effectLst>
                <a:outerShdw blurRad="38100" dist="38100" dir="2700000" algn="tl">
                  <a:srgbClr val="000000">
                    <a:alpha val="43137"/>
                  </a:srgbClr>
                </a:outerShdw>
              </a:effectLst>
            </a:endParaRPr>
          </a:p>
        </p:txBody>
      </p:sp>
      <p:sp>
        <p:nvSpPr>
          <p:cNvPr id="3" name="TextBox 2"/>
          <p:cNvSpPr txBox="1"/>
          <p:nvPr/>
        </p:nvSpPr>
        <p:spPr>
          <a:xfrm>
            <a:off x="0" y="4373691"/>
            <a:ext cx="4067944" cy="646331"/>
          </a:xfrm>
          <a:prstGeom prst="rect">
            <a:avLst/>
          </a:prstGeom>
          <a:noFill/>
        </p:spPr>
        <p:txBody>
          <a:bodyPr wrap="square" rtlCol="0">
            <a:spAutoFit/>
          </a:bodyPr>
          <a:lstStyle/>
          <a:p>
            <a:r>
              <a:rPr lang="en-US" sz="1200" b="1" dirty="0"/>
              <a:t>Course: Entrepreneurship &amp; SBM</a:t>
            </a:r>
          </a:p>
          <a:p>
            <a:r>
              <a:rPr lang="ru-RU" sz="1200" b="1" dirty="0"/>
              <a:t>Фан: </a:t>
            </a:r>
            <a:r>
              <a:rPr lang="uz-Cyrl-UZ" sz="1200" b="1" dirty="0"/>
              <a:t>Тадбиркорлик ва кичик бизнес бошқаруви</a:t>
            </a:r>
          </a:p>
          <a:p>
            <a:pPr algn="ctr"/>
            <a:endParaRPr lang="en-US" sz="1200" b="1" dirty="0"/>
          </a:p>
        </p:txBody>
      </p:sp>
      <p:sp>
        <p:nvSpPr>
          <p:cNvPr id="4" name="TextBox 3"/>
          <p:cNvSpPr txBox="1"/>
          <p:nvPr/>
        </p:nvSpPr>
        <p:spPr>
          <a:xfrm>
            <a:off x="8316416" y="309885"/>
            <a:ext cx="864096" cy="461665"/>
          </a:xfrm>
          <a:prstGeom prst="rect">
            <a:avLst/>
          </a:prstGeom>
          <a:noFill/>
        </p:spPr>
        <p:txBody>
          <a:bodyPr wrap="square" rtlCol="0">
            <a:spAutoFit/>
          </a:bodyPr>
          <a:lstStyle/>
          <a:p>
            <a:r>
              <a:rPr lang="en-US" sz="2400" b="1" dirty="0" smtClean="0">
                <a:effectLst>
                  <a:outerShdw blurRad="38100" dist="38100" dir="2700000" algn="tl">
                    <a:srgbClr val="000000">
                      <a:alpha val="43137"/>
                    </a:srgbClr>
                  </a:outerShdw>
                </a:effectLst>
              </a:rPr>
              <a:t>L-11</a:t>
            </a:r>
            <a:endParaRPr lang="ru-RU"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711526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a:t>
            </a:fld>
            <a:endParaRPr/>
          </a:p>
        </p:txBody>
      </p:sp>
      <p:sp>
        <p:nvSpPr>
          <p:cNvPr id="2" name="Прямоугольник 1"/>
          <p:cNvSpPr/>
          <p:nvPr/>
        </p:nvSpPr>
        <p:spPr>
          <a:xfrm>
            <a:off x="1043608" y="1254695"/>
            <a:ext cx="7632848" cy="2800767"/>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Кўпчилик ишбилармонлар сингари, сиз "офис" деб номланган асосий фаолият базасига </a:t>
            </a:r>
            <a:r>
              <a:rPr lang="uz-Cyrl-UZ" sz="2200" dirty="0">
                <a:solidFill>
                  <a:schemeClr val="tx1"/>
                </a:solidFill>
              </a:rPr>
              <a:t>э</a:t>
            </a:r>
            <a:r>
              <a:rPr lang="uz-Cyrl-UZ" sz="2200" dirty="0" smtClean="0">
                <a:solidFill>
                  <a:schemeClr val="tx1"/>
                </a:solidFill>
              </a:rPr>
              <a:t>га бўлишингиз керак.</a:t>
            </a:r>
          </a:p>
          <a:p>
            <a:pPr marL="342900" lvl="1" indent="-342900" algn="just">
              <a:buFont typeface="Wingdings" panose="05000000000000000000" pitchFamily="2" charset="2"/>
              <a:buChar char="Ø"/>
            </a:pPr>
            <a:r>
              <a:rPr lang="uz-Cyrl-UZ" sz="2200" dirty="0" smtClean="0">
                <a:solidFill>
                  <a:schemeClr val="tx1"/>
                </a:solidFill>
              </a:rPr>
              <a:t>Анъанавий кўринишда бўлмаслиги мумкин; бу чакана савдо дўкони, бино қавати ёки қурилиш майдончасидаги трейлер бўлиши ҳам мумкин.</a:t>
            </a:r>
          </a:p>
          <a:p>
            <a:pPr marL="342900" lvl="1" indent="-342900" algn="just">
              <a:buFont typeface="Wingdings" panose="05000000000000000000" pitchFamily="2" charset="2"/>
              <a:buChar char="Ø"/>
            </a:pPr>
            <a:r>
              <a:rPr lang="uz-Cyrl-UZ" sz="2200" dirty="0" smtClean="0">
                <a:solidFill>
                  <a:schemeClr val="tx1"/>
                </a:solidFill>
              </a:rPr>
              <a:t>Бу сизнинг уйингиздаги хона ёки каттароқ офис мажмуаси ичидаги кабина ҳам бўлиши мумкин.</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0" name="Picture 2" descr="The joy of exclamation marks! | Written language | The Guardian"/>
          <p:cNvPicPr>
            <a:picLocks noChangeAspect="1" noChangeArrowheads="1"/>
          </p:cNvPicPr>
          <p:nvPr/>
        </p:nvPicPr>
        <p:blipFill rotWithShape="1">
          <a:blip r:embed="rId4">
            <a:extLst>
              <a:ext uri="{28A0092B-C50C-407E-A947-70E740481C1C}">
                <a14:useLocalDpi xmlns:a14="http://schemas.microsoft.com/office/drawing/2010/main" val="0"/>
              </a:ext>
            </a:extLst>
          </a:blip>
          <a:srcRect l="41884" r="41159"/>
          <a:stretch/>
        </p:blipFill>
        <p:spPr bwMode="auto">
          <a:xfrm>
            <a:off x="251520" y="1417409"/>
            <a:ext cx="742950" cy="2628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0430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Олдин офис сизни топса бўладиган жой деб ҳисобланган. Шу кунларда сизнинг аниқ жойлашувингиз жуда мавхум бўлиши мумкин.</a:t>
            </a:r>
          </a:p>
          <a:p>
            <a:pPr marL="342900" lvl="1" indent="-342900" algn="just">
              <a:buFont typeface="Wingdings" panose="05000000000000000000" pitchFamily="2" charset="2"/>
              <a:buChar char="Ø"/>
            </a:pPr>
            <a:r>
              <a:rPr lang="uz-Cyrl-UZ" sz="2200" dirty="0" smtClean="0">
                <a:solidFill>
                  <a:schemeClr val="tx1"/>
                </a:solidFill>
              </a:rPr>
              <a:t>Ҳозирги кунда тадбиркорлар ҳам, ходимлар ҳам худди уйдан, мижознинг офисида, меҳмонхона хонасидан ёки самолёт ёки пойезд бортида ишлаётган ҳолда топилади.</a:t>
            </a:r>
          </a:p>
          <a:p>
            <a:pPr marL="342900" lvl="1" indent="-342900" algn="just">
              <a:buFont typeface="Wingdings" panose="05000000000000000000" pitchFamily="2" charset="2"/>
              <a:buChar char="Ø"/>
            </a:pPr>
            <a:r>
              <a:rPr lang="uz-Cyrl-UZ" sz="2200" dirty="0" smtClean="0">
                <a:solidFill>
                  <a:schemeClr val="tx1"/>
                </a:solidFill>
              </a:rPr>
              <a:t>Ҳақиқатан ҳам, кенг кўламли тадқиқотларга кўра, 15 миллиондан ортиқ одам кўпинча боғлар ва бошқа дам олиш масканларида ишлайди.</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31539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a:t>
            </a:fld>
            <a:endParaRPr/>
          </a:p>
        </p:txBody>
      </p:sp>
      <p:sp>
        <p:nvSpPr>
          <p:cNvPr id="2" name="Прямоугольник 1"/>
          <p:cNvSpPr/>
          <p:nvPr/>
        </p:nvSpPr>
        <p:spPr>
          <a:xfrm>
            <a:off x="611560" y="1254695"/>
            <a:ext cx="5040560"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Энг сўнгги симсиз ноутбук ва нетбуклар каби қурилмалардан кенг фойдаланиш офисингиз деярли ҳамма жойда бўлиши мумкинлигини англатади ва сиз ҳамкасблар ва мижозларингиз билан исталган вақтда, исталган жойда алоқада бўлишингиз мумкин.</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AutoShape 4" descr="Office Equipment Set Technology Equipment Office: เวกเตอร์สต็อก  (ปลอดค่าลิขสิทธิ์) 488809645 | Shutterstoc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9"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b="7550"/>
          <a:stretch/>
        </p:blipFill>
        <p:spPr bwMode="auto">
          <a:xfrm>
            <a:off x="5796136" y="1254145"/>
            <a:ext cx="3203848" cy="3189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162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5</a:t>
            </a:fld>
            <a:endParaRPr/>
          </a:p>
        </p:txBody>
      </p:sp>
      <p:sp>
        <p:nvSpPr>
          <p:cNvPr id="2" name="Прямоугольник 1"/>
          <p:cNvSpPr/>
          <p:nvPr/>
        </p:nvSpPr>
        <p:spPr>
          <a:xfrm>
            <a:off x="611560" y="1254695"/>
            <a:ext cx="8064896" cy="1785104"/>
          </a:xfrm>
          <a:prstGeom prst="rect">
            <a:avLst/>
          </a:prstGeom>
        </p:spPr>
        <p:txBody>
          <a:bodyPr wrap="square">
            <a:spAutoFit/>
          </a:bodyPr>
          <a:lstStyle/>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нъанавий офисдан узоқда олиб бориладиган бизнес кўплаб номлар билан аталади, масалан, мобил ишлаш ёки масофадан ишлаш - бу охирги атама телекоммуникациянинг ушбу фаолиятни амалга оширишдаги муҳимлигини таъкидлайди.</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AutoShape 2" descr="Free Vector | Distance working abstract concept vector illustration. distance  office, working from home, remote job possibility, communication  technology, online team meeting, digital nomad abstract metapho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51"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13333" t="10615" r="13333" b="11944"/>
          <a:stretch/>
        </p:blipFill>
        <p:spPr bwMode="auto">
          <a:xfrm>
            <a:off x="3851920" y="3020051"/>
            <a:ext cx="2016224" cy="2129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8236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6</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Аслида офис - бу сиз ҳозир ишғол қилаётган ҳар қандай иш жойини англатади.</a:t>
            </a:r>
          </a:p>
          <a:p>
            <a:pPr lvl="1" algn="just"/>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Иш энди сиз борадиган жой эмас, балки сиз қиладиган нарсадир.</a:t>
            </a:r>
          </a:p>
          <a:p>
            <a:pPr lvl="1" algn="just"/>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Кўпгина тадбиркорлар ўзлари олиб юрадиган ноутбуклар, мобил телефонлар</a:t>
            </a:r>
            <a:r>
              <a:rPr lang="ru-RU" sz="2200" dirty="0" smtClean="0">
                <a:solidFill>
                  <a:schemeClr val="tx1"/>
                </a:solidFill>
              </a:rPr>
              <a:t> </a:t>
            </a:r>
            <a:r>
              <a:rPr lang="uz-Cyrl-UZ" sz="2200" dirty="0" smtClean="0">
                <a:solidFill>
                  <a:schemeClr val="tx1"/>
                </a:solidFill>
              </a:rPr>
              <a:t>тўлиқ жиҳозланган виртуал офисларга тенг.</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06664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7</a:t>
            </a:fld>
            <a:endParaRPr/>
          </a:p>
        </p:txBody>
      </p:sp>
      <p:sp>
        <p:nvSpPr>
          <p:cNvPr id="2" name="Прямоугольник 1"/>
          <p:cNvSpPr/>
          <p:nvPr/>
        </p:nvSpPr>
        <p:spPr>
          <a:xfrm>
            <a:off x="611560" y="1254695"/>
            <a:ext cx="8064896" cy="2800767"/>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Бугунги иш дунёсида сиз энди битта жойга телефон орқали боғланиб қолмагансиз ва барча муҳим маълумотларни ўз ичига олган катта ҳажмли иш столи компютеридан фойдаланишингиз шарт эмас. </a:t>
            </a:r>
          </a:p>
          <a:p>
            <a:pPr marL="342900" lvl="1" indent="-342900" algn="just">
              <a:buFont typeface="Wingdings" panose="05000000000000000000" pitchFamily="2" charset="2"/>
              <a:buChar char="Ø"/>
            </a:pPr>
            <a:r>
              <a:rPr lang="uz-Cyrl-UZ" sz="2200" dirty="0" smtClean="0">
                <a:solidFill>
                  <a:schemeClr val="tx1"/>
                </a:solidFill>
              </a:rPr>
              <a:t>Интернетга уланиш, офис воситаларининг кучли мобил версиялари ва янги телефон хизматлари бир-бирига боғловчи алоқаларни юмшатади ва жисмоний жойлашувни заруратдан кўра қулайроқ қилади.</a:t>
            </a:r>
            <a:endParaRPr lang="uz-Cyrl-UZ" sz="2200" dirty="0">
              <a:solidFill>
                <a:schemeClr val="tx1"/>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7130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8</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Баъзи корхоналар ҳатто виртуал компанияларга айланган ҳамкасблари кўп вақтларини алоҳида жойларда ўтказадилар ва фақат вақти-вақти билан учрашадилар.</a:t>
            </a:r>
          </a:p>
          <a:p>
            <a:pPr marL="342900" lvl="1" indent="-342900" algn="just">
              <a:buFont typeface="Wingdings" panose="05000000000000000000" pitchFamily="2" charset="2"/>
              <a:buChar char="Ø"/>
            </a:pPr>
            <a:r>
              <a:rPr lang="en-US" sz="2200" dirty="0" smtClean="0">
                <a:solidFill>
                  <a:schemeClr val="tx1"/>
                </a:solidFill>
              </a:rPr>
              <a:t>A</a:t>
            </a:r>
            <a:r>
              <a:rPr lang="ru-RU" sz="2200" dirty="0">
                <a:solidFill>
                  <a:schemeClr val="tx1"/>
                </a:solidFill>
              </a:rPr>
              <a:t>сосан, </a:t>
            </a:r>
            <a:r>
              <a:rPr lang="uz-Cyrl-UZ" sz="2200" dirty="0" smtClean="0">
                <a:solidFill>
                  <a:schemeClr val="tx1"/>
                </a:solidFill>
              </a:rPr>
              <a:t>сиз масофавий ишлаётганингизда "офисда" бўласиз.</a:t>
            </a:r>
          </a:p>
          <a:p>
            <a:pPr marL="342900" lvl="1" indent="-342900" algn="just">
              <a:buFont typeface="Wingdings" panose="05000000000000000000" pitchFamily="2" charset="2"/>
              <a:buChar char="Ø"/>
            </a:pPr>
            <a:r>
              <a:rPr lang="uz-Cyrl-UZ" sz="2200" dirty="0" smtClean="0">
                <a:solidFill>
                  <a:schemeClr val="tx1"/>
                </a:solidFill>
              </a:rPr>
              <a:t>Мақсад анъанавий "офис" ни йўқ қилиш эмас, балки уни "кенгайтирилган офис" га айлантириш учун тармоқ ва алоқа технологияларидан фойдаланишдир.</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23204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9</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Сизнинг кенгайтирилган офисингиз ҳақиқий, жисмоний жой эмас; у виртуал, худди интернет виртуал бўлгани каби.</a:t>
            </a:r>
          </a:p>
          <a:p>
            <a:pPr marL="3943350" lvl="1" indent="-342900" algn="just">
              <a:buFont typeface="Wingdings" panose="05000000000000000000" pitchFamily="2" charset="2"/>
              <a:buChar char="Ø"/>
            </a:pPr>
            <a:r>
              <a:rPr lang="uz-Cyrl-UZ" sz="2200" dirty="0" smtClean="0">
                <a:solidFill>
                  <a:schemeClr val="tx1"/>
                </a:solidFill>
              </a:rPr>
              <a:t>Сиз серверлар, маршрутиза-торлар ёки у боғлиқ бўлган оптик толали кабеллардан бирига тегишингиз мумкин бўлса-да, сиз интернетга теголмайсиз.</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descr="Computer Basics: Getting Started with the Interne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308267"/>
            <a:ext cx="4067944" cy="2835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0899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10</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ru-RU" sz="2200" dirty="0">
                <a:solidFill>
                  <a:schemeClr val="tx1"/>
                </a:solidFill>
              </a:rPr>
              <a:t>Интернет - </a:t>
            </a:r>
            <a:r>
              <a:rPr lang="uz-Cyrl-UZ" sz="2200" dirty="0" smtClean="0">
                <a:solidFill>
                  <a:schemeClr val="tx1"/>
                </a:solidFill>
              </a:rPr>
              <a:t>биз ҳаммамиз рози бўлган конвенциядир - биз Багама оролларидамизми ёки кенгайтирилган офисда ўтирибмизми, фарқи бўлмай қолди.</a:t>
            </a:r>
          </a:p>
          <a:p>
            <a:pPr lvl="1" algn="just"/>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Одамлар ўнлаб йиллар давомида масофадан ишлайди, аммо бизнинг ҳозирги ҳаракатчанлик даражаси интернет ва мобил қурилмаларнинг тўғридан-тўғри ўсишидир, бу бизга исталган жойдан интернетга осонгина уланиш имконини беради.</a:t>
            </a:r>
            <a:endParaRPr lang="uz-Cyrl-UZ" sz="2200" dirty="0">
              <a:solidFill>
                <a:schemeClr val="tx1"/>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87652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11</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Гарчи сиз биринчи бизнесингизни бошлаётган бўлсангиз ҳам, иш столи ва ноутбуклар, планшетлар, мобил телефонлар ва смартфонлар, шунингдек, корхонангизни йўлга қўйиш учун зарур бўлган бошқа маҳсулдорлик ускуналари билан етарлича тажрибага эгасиз.</a:t>
            </a:r>
          </a:p>
          <a:p>
            <a:pPr lvl="1" algn="just"/>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Истеъмолчи ва кичик бизнес технологияларининг ўзгармас хусусияти шундаки, ҳар бир янги итерация камроқ эвазига кўпроқ нарсани беради.</a:t>
            </a:r>
            <a:endParaRPr lang="uz-Cyrl-UZ" sz="2200" dirty="0">
              <a:solidFill>
                <a:schemeClr val="tx1"/>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xmlns="" id="{BB850A12-8C05-0A49-14E0-4F5D83EBF136}"/>
              </a:ext>
            </a:extLst>
          </p:cNvPr>
          <p:cNvSpPr txBox="1"/>
          <p:nvPr/>
        </p:nvSpPr>
        <p:spPr>
          <a:xfrm>
            <a:off x="2483768" y="379782"/>
            <a:ext cx="4968552" cy="461665"/>
          </a:xfrm>
          <a:prstGeom prst="rect">
            <a:avLst/>
          </a:prstGeom>
          <a:noFill/>
        </p:spPr>
        <p:txBody>
          <a:bodyPr wrap="square">
            <a:spAutoFit/>
          </a:bodyPr>
          <a:lstStyle/>
          <a:p>
            <a:pPr algn="just"/>
            <a:r>
              <a:rPr lang="uz-Cyrl-UZ" sz="2400" b="1" dirty="0">
                <a:solidFill>
                  <a:srgbClr val="C00000"/>
                </a:solidFill>
              </a:rPr>
              <a:t>Виртуал </a:t>
            </a:r>
            <a:r>
              <a:rPr lang="uz-Cyrl-UZ" sz="2400" b="1" dirty="0" smtClean="0">
                <a:solidFill>
                  <a:srgbClr val="C00000"/>
                </a:solidFill>
              </a:rPr>
              <a:t>офисни жиҳозлаш</a:t>
            </a:r>
            <a:endParaRPr lang="uz-Cyrl-UZ" sz="2400" b="1" dirty="0">
              <a:solidFill>
                <a:srgbClr val="C00000"/>
              </a:solidFill>
            </a:endParaRPr>
          </a:p>
        </p:txBody>
      </p:sp>
    </p:spTree>
    <p:extLst>
      <p:ext uri="{BB962C8B-B14F-4D97-AF65-F5344CB8AC3E}">
        <p14:creationId xmlns:p14="http://schemas.microsoft.com/office/powerpoint/2010/main" val="2455901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12</a:t>
            </a:fld>
            <a:endParaRPr/>
          </a:p>
        </p:txBody>
      </p:sp>
      <p:sp>
        <p:nvSpPr>
          <p:cNvPr id="2" name="Прямоугольник 1"/>
          <p:cNvSpPr/>
          <p:nvPr/>
        </p:nvSpPr>
        <p:spPr>
          <a:xfrm>
            <a:off x="611560" y="1254695"/>
            <a:ext cx="8064896" cy="3477875"/>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Сиз ўтган йилларга қараганда кўпроқ индивидуал жиҳозларни сотиб олишингиз мумкин, аммо уларнинг ҳар биридаги нарх ёрлиғи ўтган йилга ва ундан олдинги йилга нисбатан паст бўлади.</a:t>
            </a:r>
          </a:p>
          <a:p>
            <a:pPr marL="342900" lvl="1" indent="-342900" algn="just">
              <a:buFont typeface="Wingdings" panose="05000000000000000000" pitchFamily="2" charset="2"/>
              <a:buChar char="Ø"/>
            </a:pPr>
            <a:r>
              <a:rPr lang="uz-Cyrl-UZ" sz="2200" dirty="0" smtClean="0">
                <a:solidFill>
                  <a:schemeClr val="tx1"/>
                </a:solidFill>
              </a:rPr>
              <a:t>Дарҳақиқат, нархлар шунчалик тез тушадики, офис технологиялари жуда юқори тезликда қадрсизланади. Бу уларнинг ёмон эканлигида </a:t>
            </a:r>
            <a:r>
              <a:rPr lang="uz-Cyrl-UZ" sz="2200" dirty="0">
                <a:solidFill>
                  <a:schemeClr val="tx1"/>
                </a:solidFill>
              </a:rPr>
              <a:t>э</a:t>
            </a:r>
            <a:r>
              <a:rPr lang="uz-Cyrl-UZ" sz="2200" dirty="0" smtClean="0">
                <a:solidFill>
                  <a:schemeClr val="tx1"/>
                </a:solidFill>
              </a:rPr>
              <a:t>мас - аксинча.</a:t>
            </a:r>
          </a:p>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ммо уларнинг қайта сотиш қиймати пайдо бўлаётган арзонроқ ва кучлироқ технология сабабли доимий равишда пасаймоқда.</a:t>
            </a:r>
            <a:endParaRPr lang="uz-Cyrl-UZ" sz="2200" dirty="0">
              <a:solidFill>
                <a:schemeClr val="tx1"/>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0487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13</a:t>
            </a:fld>
            <a:endParaRPr/>
          </a:p>
        </p:txBody>
      </p:sp>
      <p:sp>
        <p:nvSpPr>
          <p:cNvPr id="2" name="Прямоугольник 1"/>
          <p:cNvSpPr/>
          <p:nvPr/>
        </p:nvSpPr>
        <p:spPr>
          <a:xfrm>
            <a:off x="611560" y="1254695"/>
            <a:ext cx="8064896" cy="2123658"/>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Шунинг учун, сиз офис асбоблари ва технологияси ҳақида бошқа нарсаларга қараганда бироз бошқача ўйлашингиз керак.</a:t>
            </a:r>
          </a:p>
          <a:p>
            <a:pPr marL="342900" lvl="1" indent="-342900" algn="just">
              <a:buFont typeface="Wingdings" panose="05000000000000000000" pitchFamily="2" charset="2"/>
              <a:buChar char="Ø"/>
            </a:pPr>
            <a:r>
              <a:rPr lang="uz-Cyrl-UZ" sz="2200" dirty="0" smtClean="0">
                <a:solidFill>
                  <a:schemeClr val="tx1"/>
                </a:solidFill>
              </a:rPr>
              <a:t>Ҳақиқат шундаки, ҳатто энг қиммат офис буюми, иш столи ёки ноутбук ҳам тарихий ўлчовларга қараганда арзонроқ.</a:t>
            </a:r>
            <a:endParaRPr lang="uz-Cyrl-UZ" sz="2200" dirty="0">
              <a:solidFill>
                <a:schemeClr val="tx1"/>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2" name="Picture 2" descr="Remembering Your First Computer Is For Old People | TechCrunc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3848" y="3001147"/>
            <a:ext cx="3150518" cy="21423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5289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14</a:t>
            </a:fld>
            <a:endParaRPr/>
          </a:p>
        </p:txBody>
      </p:sp>
      <p:sp>
        <p:nvSpPr>
          <p:cNvPr id="2" name="Прямоугольник 1"/>
          <p:cNvSpPr/>
          <p:nvPr/>
        </p:nvSpPr>
        <p:spPr>
          <a:xfrm>
            <a:off x="611560" y="1254695"/>
            <a:ext cx="8064896" cy="3477875"/>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Нимани ва қачон сотиб олсангиз хам, у кейинги версияларга қараганда қиммат ва қувватсиз кўринади. </a:t>
            </a:r>
          </a:p>
          <a:p>
            <a:pPr marL="342900" lvl="1" indent="-342900" algn="just">
              <a:buFont typeface="Wingdings" panose="05000000000000000000" pitchFamily="2" charset="2"/>
              <a:buChar char="Ø"/>
            </a:pPr>
            <a:r>
              <a:rPr lang="uz-Cyrl-UZ" sz="2200" dirty="0" smtClean="0">
                <a:solidFill>
                  <a:schemeClr val="tx1"/>
                </a:solidFill>
              </a:rPr>
              <a:t>Ҳар уч-олти ойда янги компютер технологиялари пайдо бўлади. </a:t>
            </a:r>
          </a:p>
          <a:p>
            <a:pPr marL="342900" lvl="1" indent="-342900" algn="just">
              <a:buFont typeface="Wingdings" panose="05000000000000000000" pitchFamily="2" charset="2"/>
              <a:buChar char="Ø"/>
            </a:pPr>
            <a:r>
              <a:rPr lang="uz-Cyrl-UZ" sz="2200" dirty="0" smtClean="0">
                <a:solidFill>
                  <a:schemeClr val="tx1"/>
                </a:solidFill>
              </a:rPr>
              <a:t>Бугун янги сотиб олган компютерингиз бир неча ой ичида янада кучли жиҳозлар туфайли эскириб қолади ва агар сиз ҳозирги ҳолатда қолишни истасангиз, икки-уч йил ичида бутунлай алмаштирилиши керак бўлади.</a:t>
            </a:r>
          </a:p>
          <a:p>
            <a:pPr marL="342900" lvl="1" indent="-342900" algn="just">
              <a:buFont typeface="Wingdings" panose="05000000000000000000" pitchFamily="2" charset="2"/>
              <a:buChar char="Ø"/>
            </a:pPr>
            <a:r>
              <a:rPr lang="uz-Cyrl-UZ" sz="2200" dirty="0" smtClean="0">
                <a:solidFill>
                  <a:schemeClr val="tx1"/>
                </a:solidFill>
              </a:rPr>
              <a:t>Оргтехника иш унумдорлигини ошириш орқали ўзини жуда қисқа вақт ичида қоплайди.</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83867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15</a:t>
            </a:fld>
            <a:endParaRPr/>
          </a:p>
        </p:txBody>
      </p:sp>
      <p:sp>
        <p:nvSpPr>
          <p:cNvPr id="2" name="Прямоугольник 1"/>
          <p:cNvSpPr/>
          <p:nvPr/>
        </p:nvSpPr>
        <p:spPr>
          <a:xfrm>
            <a:off x="611560" y="1254695"/>
            <a:ext cx="8064896" cy="2800767"/>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Ҳозирги технология билан боғлиқ харидларингизни капитал ускунага инвестиция қилишдан кўра оддий бизнес харажати сифатида кўринг.</a:t>
            </a:r>
          </a:p>
          <a:p>
            <a:pPr marL="342900" lvl="1" indent="-342900" algn="just">
              <a:buFont typeface="Wingdings" panose="05000000000000000000" pitchFamily="2" charset="2"/>
              <a:buChar char="Ø"/>
            </a:pPr>
            <a:r>
              <a:rPr lang="uz-Cyrl-UZ" sz="2200" dirty="0" smtClean="0">
                <a:solidFill>
                  <a:schemeClr val="tx1"/>
                </a:solidFill>
              </a:rPr>
              <a:t>Солиқ декларациясида ушбу нарсаларга қандай муносабатда бўлишингиздан қатъи назар, йиллар давомида ушбу ускунанинг қийматини олишга уринманг.</a:t>
            </a:r>
          </a:p>
          <a:p>
            <a:pPr marL="342900" lvl="1" indent="-342900" algn="just">
              <a:buFont typeface="Wingdings" panose="05000000000000000000" pitchFamily="2" charset="2"/>
              <a:buChar char="Ø"/>
            </a:pPr>
            <a:r>
              <a:rPr lang="uz-Cyrl-UZ" sz="2200" dirty="0" smtClean="0">
                <a:solidFill>
                  <a:schemeClr val="tx1"/>
                </a:solidFill>
              </a:rPr>
              <a:t>Ҳа, маҳсулотлар жуда яхши ишлайди ва йиллар давомида маҳсулдорликни таъминлашда давом этади.</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4253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16</a:t>
            </a:fld>
            <a:endParaRPr/>
          </a:p>
        </p:txBody>
      </p:sp>
      <p:sp>
        <p:nvSpPr>
          <p:cNvPr id="2" name="Прямоугольник 1"/>
          <p:cNvSpPr/>
          <p:nvPr/>
        </p:nvSpPr>
        <p:spPr>
          <a:xfrm>
            <a:off x="611560" y="1254695"/>
            <a:ext cx="8064896" cy="2800767"/>
          </a:xfrm>
          <a:prstGeom prst="rect">
            <a:avLst/>
          </a:prstGeom>
        </p:spPr>
        <p:txBody>
          <a:bodyPr wrap="square">
            <a:spAutoFit/>
          </a:bodyPr>
          <a:lstStyle/>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ммо уларнинг харажатлари ҳафталар ёки ойлар ичида қопланади - амортизация ҳисоб-китоблари талаб қилинмайди.</a:t>
            </a:r>
          </a:p>
          <a:p>
            <a:pPr marL="342900" lvl="1" indent="-342900" algn="just">
              <a:buFont typeface="Wingdings" panose="05000000000000000000" pitchFamily="2" charset="2"/>
              <a:buChar char="Ø"/>
            </a:pPr>
            <a:r>
              <a:rPr lang="uz-Cyrl-UZ" sz="2200" dirty="0" smtClean="0">
                <a:solidFill>
                  <a:schemeClr val="tx1"/>
                </a:solidFill>
              </a:rPr>
              <a:t>Бу сиз энг яхши харидни олмайсиз дегани эмас. Нақд пул ҳар доим қийматга эга. </a:t>
            </a:r>
          </a:p>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ммо сизнинг вақтингиз ҳам шундай ва нарх белгилари одатда офис маҳсулотларининг кўпчилигидан инвестиция даромади билан сояланади.</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8226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17</a:t>
            </a:fld>
            <a:endParaRPr/>
          </a:p>
        </p:txBody>
      </p:sp>
      <p:sp>
        <p:nvSpPr>
          <p:cNvPr id="2" name="Прямоугольник 1"/>
          <p:cNvSpPr/>
          <p:nvPr/>
        </p:nvSpPr>
        <p:spPr>
          <a:xfrm>
            <a:off x="611560" y="1254695"/>
            <a:ext cx="8064896" cy="3477875"/>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Офис жиҳозларини харид қилишда ҳақиқий муаммо - бу янгиси эскисига қараганда ҳақиқатдан ҳам юқори маҳсулдорликни таъминлайдими?</a:t>
            </a:r>
          </a:p>
          <a:p>
            <a:pPr marL="340995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гар янги нарса кўпроқ пул олиб келиши мумкин бўлса, эски жиҳозларни охиригача сиқиб фойдаланиш тўғри эмас. Уни фақат юқори маҳсулдорликка олиб келадиган нарса пайдо бўлгунча сақланг.</a:t>
            </a:r>
            <a:endParaRPr lang="uz-Cyrl-UZ" sz="2200" dirty="0">
              <a:solidFill>
                <a:schemeClr val="tx1"/>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6" name="Picture 2" descr="5 Cool Things You Can Do With Old RAM"/>
          <p:cNvPicPr>
            <a:picLocks noChangeAspect="1" noChangeArrowheads="1"/>
          </p:cNvPicPr>
          <p:nvPr/>
        </p:nvPicPr>
        <p:blipFill rotWithShape="1">
          <a:blip r:embed="rId4">
            <a:extLst>
              <a:ext uri="{28A0092B-C50C-407E-A947-70E740481C1C}">
                <a14:useLocalDpi xmlns:a14="http://schemas.microsoft.com/office/drawing/2010/main" val="0"/>
              </a:ext>
            </a:extLst>
          </a:blip>
          <a:srcRect t="14105" b="10617"/>
          <a:stretch/>
        </p:blipFill>
        <p:spPr bwMode="auto">
          <a:xfrm>
            <a:off x="35495" y="2931790"/>
            <a:ext cx="3799985" cy="2145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7764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18</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a:solidFill>
                  <a:schemeClr val="tx1"/>
                </a:solidFill>
              </a:rPr>
              <a:t>Э</a:t>
            </a:r>
            <a:r>
              <a:rPr lang="uz-Cyrl-UZ" sz="2200" dirty="0" smtClean="0">
                <a:solidFill>
                  <a:schemeClr val="tx1"/>
                </a:solidFill>
              </a:rPr>
              <a:t>нг сўнгги технологиялар туфайли самаралироқ бўлишингизга ёрдам берадиган кенг турдаги маҳсулотлар ва онлайн хизматлар мавжуд.</a:t>
            </a:r>
          </a:p>
          <a:p>
            <a:pPr marL="342900" lvl="1" indent="-342900" algn="just">
              <a:buFont typeface="Wingdings" panose="05000000000000000000" pitchFamily="2" charset="2"/>
              <a:buChar char="Ø"/>
            </a:pPr>
            <a:r>
              <a:rPr lang="uz-Cyrl-UZ" sz="2200" dirty="0" smtClean="0">
                <a:solidFill>
                  <a:schemeClr val="tx1"/>
                </a:solidFill>
              </a:rPr>
              <a:t>Улар</a:t>
            </a:r>
            <a:r>
              <a:rPr lang="ru-RU" sz="2200" dirty="0" smtClean="0">
                <a:solidFill>
                  <a:schemeClr val="tx1"/>
                </a:solidFill>
              </a:rPr>
              <a:t> </a:t>
            </a:r>
            <a:r>
              <a:rPr lang="uz-Cyrl-UZ" sz="2200" dirty="0" smtClean="0">
                <a:solidFill>
                  <a:schemeClr val="tx1"/>
                </a:solidFill>
              </a:rPr>
              <a:t>минглаб бизнесга йўналтирилган иловаларни таклиф этади, бу эса фойдаланувчиларга ўз телефонларини чинакамига мослаштириш ва уларни вақтни бошқариш, контактларни бошқариш ва шахсий маҳсулдорлик воситаларига айлантириш имконини беради.</a:t>
            </a:r>
            <a:endParaRPr lang="uz-Cyrl-UZ" sz="2200" dirty="0">
              <a:solidFill>
                <a:schemeClr val="tx1"/>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xmlns="" id="{BB850A12-8C05-0A49-14E0-4F5D83EBF136}"/>
              </a:ext>
            </a:extLst>
          </p:cNvPr>
          <p:cNvSpPr txBox="1"/>
          <p:nvPr/>
        </p:nvSpPr>
        <p:spPr>
          <a:xfrm>
            <a:off x="3491880" y="379782"/>
            <a:ext cx="2952328" cy="461665"/>
          </a:xfrm>
          <a:prstGeom prst="rect">
            <a:avLst/>
          </a:prstGeom>
          <a:noFill/>
        </p:spPr>
        <p:txBody>
          <a:bodyPr wrap="square">
            <a:spAutoFit/>
          </a:bodyPr>
          <a:lstStyle/>
          <a:p>
            <a:pPr algn="just"/>
            <a:r>
              <a:rPr lang="uz-Cyrl-UZ" sz="2400" b="1" dirty="0" smtClean="0">
                <a:solidFill>
                  <a:srgbClr val="C00000"/>
                </a:solidFill>
              </a:rPr>
              <a:t>Виртуал офис</a:t>
            </a:r>
            <a:endParaRPr lang="en-US" sz="2400" b="1" dirty="0">
              <a:solidFill>
                <a:srgbClr val="C00000"/>
              </a:solidFill>
            </a:endParaRPr>
          </a:p>
        </p:txBody>
      </p:sp>
    </p:spTree>
    <p:extLst>
      <p:ext uri="{BB962C8B-B14F-4D97-AF65-F5344CB8AC3E}">
        <p14:creationId xmlns:p14="http://schemas.microsoft.com/office/powerpoint/2010/main" val="234848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19</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Тадбиркор учун нетбук ёки ноутбук бўладими, иш одатларингизга ва услубингизга тўғри келадиган ва фойдаланиш қулай бўлган технологияга асосланган воситаларни танлаш муҳимдир.</a:t>
            </a:r>
          </a:p>
          <a:p>
            <a:pPr lvl="1" algn="just"/>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Охир оқибат, сиз ишлашингиз керак бўлган нарсага мос келмайдиган ёки ўта мураккаб бўлган технологияга ботиб қолмасдан, унумдорлигингизни оширишни хоҳлайсиз.</a:t>
            </a:r>
            <a:endParaRPr lang="uz-Cyrl-UZ" sz="2200" dirty="0">
              <a:solidFill>
                <a:schemeClr val="tx1"/>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92590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20</a:t>
            </a:fld>
            <a:endParaRPr/>
          </a:p>
        </p:txBody>
      </p:sp>
      <p:sp>
        <p:nvSpPr>
          <p:cNvPr id="2" name="Прямоугольник 1"/>
          <p:cNvSpPr/>
          <p:nvPr/>
        </p:nvSpPr>
        <p:spPr>
          <a:xfrm>
            <a:off x="611560" y="1254695"/>
            <a:ext cx="8064896" cy="3477875"/>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Ўзингизни ва офисингизни жиҳозлашда биринчи ташвиш - бу ташқи дунё билан уланишдир.</a:t>
            </a:r>
          </a:p>
          <a:p>
            <a:pPr lvl="1" algn="just"/>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Сизда кенгаядиган нарсалар туркуми бор ва уларнинг барчаси максимал самарага эришиш учун биргаликда ишлаши ҳар қачонгидан ҳам муҳимроқ.</a:t>
            </a:r>
          </a:p>
          <a:p>
            <a:pPr lvl="1" algn="just"/>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Бугунги кунда самарадорлик компаниянгиз деворлари ичида ҳам, ташқарисида ҳам яхши алоқада бўлишни англатади.</a:t>
            </a:r>
            <a:endParaRPr lang="uz-Cyrl-UZ" sz="2200" dirty="0">
              <a:solidFill>
                <a:schemeClr val="tx1"/>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xmlns="" id="{BB850A12-8C05-0A49-14E0-4F5D83EBF136}"/>
              </a:ext>
            </a:extLst>
          </p:cNvPr>
          <p:cNvSpPr txBox="1"/>
          <p:nvPr/>
        </p:nvSpPr>
        <p:spPr>
          <a:xfrm>
            <a:off x="3401870" y="379782"/>
            <a:ext cx="2484276" cy="461665"/>
          </a:xfrm>
          <a:prstGeom prst="rect">
            <a:avLst/>
          </a:prstGeom>
          <a:noFill/>
        </p:spPr>
        <p:txBody>
          <a:bodyPr wrap="square">
            <a:spAutoFit/>
          </a:bodyPr>
          <a:lstStyle/>
          <a:p>
            <a:pPr algn="just"/>
            <a:r>
              <a:rPr lang="uz-Cyrl-UZ" sz="2400" b="1" dirty="0" smtClean="0">
                <a:solidFill>
                  <a:srgbClr val="C00000"/>
                </a:solidFill>
              </a:rPr>
              <a:t>Яхши уланиш</a:t>
            </a:r>
            <a:endParaRPr lang="en-US" sz="2400" b="1" dirty="0">
              <a:solidFill>
                <a:srgbClr val="C00000"/>
              </a:solidFill>
            </a:endParaRPr>
          </a:p>
        </p:txBody>
      </p:sp>
    </p:spTree>
    <p:extLst>
      <p:ext uri="{BB962C8B-B14F-4D97-AF65-F5344CB8AC3E}">
        <p14:creationId xmlns:p14="http://schemas.microsoft.com/office/powerpoint/2010/main" val="3834464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21</a:t>
            </a:fld>
            <a:endParaRPr/>
          </a:p>
        </p:txBody>
      </p:sp>
      <p:sp>
        <p:nvSpPr>
          <p:cNvPr id="2" name="Прямоугольник 1"/>
          <p:cNvSpPr/>
          <p:nvPr/>
        </p:nvSpPr>
        <p:spPr>
          <a:xfrm>
            <a:off x="611560" y="1254695"/>
            <a:ext cx="8064896" cy="3477875"/>
          </a:xfrm>
          <a:prstGeom prst="rect">
            <a:avLst/>
          </a:prstGeom>
        </p:spPr>
        <p:txBody>
          <a:bodyPr wrap="square">
            <a:spAutoFit/>
          </a:bodyPr>
          <a:lstStyle/>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гар сиз якка тартибдаги тадбиркор сифатида иш бошлаган бўлсангиз ҳам, сиз мижозлар ва етказиб берувчилар билан электрон алоқада бўлишни ва таклифлар, жадваллар ва бошқа маълумотлар файлларини баҳам кўришни хоҳлайсиз.</a:t>
            </a:r>
          </a:p>
          <a:p>
            <a:pPr marL="342900" lvl="1" indent="-342900" algn="just">
              <a:buFont typeface="Wingdings" panose="05000000000000000000" pitchFamily="2" charset="2"/>
              <a:buChar char="Ø"/>
            </a:pPr>
            <a:r>
              <a:rPr lang="uz-Cyrl-UZ" sz="2200" dirty="0" smtClean="0">
                <a:solidFill>
                  <a:schemeClr val="tx1"/>
                </a:solidFill>
              </a:rPr>
              <a:t>Бу нафақат телефон, факс ва лаҳзали хабар алмашиш уланишларини талаб қилади, балки одатда унумдорлик дастурлари, онлайн хизматлари ва портатив симсиз қурилмалар ўртасида маълум даражада мувофиқликни талаб қилади.</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00822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22</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Илгари бу ходим ва бизнес ҳамкорлар ўртасида узлуксиз маълумотларни узатиш учун фақат энг машҳур операцион тизимлар ва иловалардан фойдаланишни англатар эди.</a:t>
            </a:r>
          </a:p>
          <a:p>
            <a:pPr marL="342900" lvl="1" indent="-342900" algn="just">
              <a:buFont typeface="Wingdings" panose="05000000000000000000" pitchFamily="2" charset="2"/>
              <a:buChar char="Ø"/>
            </a:pPr>
            <a:endParaRPr lang="ru-RU" sz="2200" dirty="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Бироқ, бугунги кунда шахсий компютерлар</a:t>
            </a:r>
            <a:r>
              <a:rPr lang="ru-RU" sz="2200" dirty="0" smtClean="0">
                <a:solidFill>
                  <a:schemeClr val="tx1"/>
                </a:solidFill>
              </a:rPr>
              <a:t> </a:t>
            </a:r>
            <a:r>
              <a:rPr lang="uz-Cyrl-UZ" sz="2200" dirty="0" smtClean="0">
                <a:solidFill>
                  <a:schemeClr val="tx1"/>
                </a:solidFill>
              </a:rPr>
              <a:t>билан осонгина боғланиши мумкин;</a:t>
            </a:r>
            <a:r>
              <a:rPr lang="ru-RU" sz="2200" dirty="0" smtClean="0">
                <a:solidFill>
                  <a:schemeClr val="tx1"/>
                </a:solidFill>
              </a:rPr>
              <a:t> </a:t>
            </a:r>
            <a:r>
              <a:rPr lang="en-US" sz="2200" dirty="0" smtClean="0">
                <a:solidFill>
                  <a:schemeClr val="tx1"/>
                </a:solidFill>
              </a:rPr>
              <a:t>USB</a:t>
            </a:r>
            <a:r>
              <a:rPr lang="ru-RU" sz="2200" dirty="0" smtClean="0">
                <a:solidFill>
                  <a:schemeClr val="tx1"/>
                </a:solidFill>
              </a:rPr>
              <a:t> </a:t>
            </a:r>
            <a:r>
              <a:rPr lang="uz-Cyrl-UZ" sz="2200" dirty="0" smtClean="0">
                <a:solidFill>
                  <a:schemeClr val="tx1"/>
                </a:solidFill>
              </a:rPr>
              <a:t>уланиши орқали компютерга уланадиган ҳар қандай ташқи қурилма тармоқдаги барча компютерлар билан ишлайди.</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26962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23</a:t>
            </a:fld>
            <a:endParaRPr/>
          </a:p>
        </p:txBody>
      </p:sp>
      <p:sp>
        <p:nvSpPr>
          <p:cNvPr id="2" name="Прямоугольник 1"/>
          <p:cNvSpPr/>
          <p:nvPr/>
        </p:nvSpPr>
        <p:spPr>
          <a:xfrm>
            <a:off x="611560" y="1254695"/>
            <a:ext cx="8064896" cy="1785104"/>
          </a:xfrm>
          <a:prstGeom prst="rect">
            <a:avLst/>
          </a:prstGeom>
        </p:spPr>
        <p:txBody>
          <a:bodyPr wrap="square">
            <a:spAutoFit/>
          </a:bodyPr>
          <a:lstStyle/>
          <a:p>
            <a:pPr marL="342900" lvl="1" indent="-342900" algn="just">
              <a:buFont typeface="Wingdings" panose="05000000000000000000" pitchFamily="2" charset="2"/>
              <a:buChar char="Ø"/>
            </a:pPr>
            <a:endParaRPr lang="uz-Cyrl-UZ" sz="2200" dirty="0" smtClean="0">
              <a:solidFill>
                <a:schemeClr val="tx1"/>
              </a:solidFill>
            </a:endParaRPr>
          </a:p>
          <a:p>
            <a:pPr marL="342900" lvl="1" indent="-342900" algn="just">
              <a:buFont typeface="Wingdings" panose="05000000000000000000" pitchFamily="2" charset="2"/>
              <a:buChar char="Ø"/>
            </a:pPr>
            <a:r>
              <a:rPr lang="en-US" sz="2200" dirty="0" smtClean="0">
                <a:solidFill>
                  <a:schemeClr val="tx1"/>
                </a:solidFill>
              </a:rPr>
              <a:t>C</a:t>
            </a:r>
            <a:r>
              <a:rPr lang="uz-Cyrl-UZ" sz="2200" dirty="0" smtClean="0">
                <a:solidFill>
                  <a:schemeClr val="tx1"/>
                </a:solidFill>
              </a:rPr>
              <a:t>из ҳали ҳам кичик муаммоларга дуч келишингиз мумкин, лекин кўпинча, қайси турдаги компютер ускуналари ишлатилишидан қатъи назар, маълумот ва файл алмашиш ҳар қачонгидан ҳам осонроқ.</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1147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barn(inVertic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24</a:t>
            </a:fld>
            <a:endParaRPr/>
          </a:p>
        </p:txBody>
      </p:sp>
      <p:sp>
        <p:nvSpPr>
          <p:cNvPr id="2" name="Прямоугольник 1"/>
          <p:cNvSpPr/>
          <p:nvPr/>
        </p:nvSpPr>
        <p:spPr>
          <a:xfrm>
            <a:off x="611560" y="1254695"/>
            <a:ext cx="8064896" cy="1785104"/>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Сизнинг офисингизда тармоқ - бу офис ичидаги ва ташқаридаги воситаларни мувофиқлаштиришга ёрдам берадиган ва уларни ва улар ҳақидаги маълумотларни ҳамкасблар ва ҳамкорлар ўртасида алмашишга ёрдам берадиган нарса.</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8" name="Picture 2" descr="3.5.1 Computer Network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7864" y="2776593"/>
            <a:ext cx="3183260" cy="23874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647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25</a:t>
            </a:fld>
            <a:endParaRPr/>
          </a:p>
        </p:txBody>
      </p:sp>
      <p:sp>
        <p:nvSpPr>
          <p:cNvPr id="2" name="Прямоугольник 1"/>
          <p:cNvSpPr/>
          <p:nvPr/>
        </p:nvSpPr>
        <p:spPr>
          <a:xfrm>
            <a:off x="611560" y="1254695"/>
            <a:ext cx="8064896" cy="3816429"/>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Тармоқлар маҳаллий тармоқни, қурилмалар ўртасидаги </a:t>
            </a:r>
            <a:r>
              <a:rPr lang="en-US" sz="2200" dirty="0" smtClean="0">
                <a:solidFill>
                  <a:schemeClr val="tx1"/>
                </a:solidFill>
              </a:rPr>
              <a:t>Bluetooth</a:t>
            </a:r>
            <a:r>
              <a:rPr lang="ru-RU" sz="2200" dirty="0" smtClean="0">
                <a:solidFill>
                  <a:schemeClr val="tx1"/>
                </a:solidFill>
              </a:rPr>
              <a:t> </a:t>
            </a:r>
            <a:r>
              <a:rPr lang="uz-Cyrl-UZ" sz="2200" dirty="0" smtClean="0">
                <a:solidFill>
                  <a:schemeClr val="tx1"/>
                </a:solidFill>
              </a:rPr>
              <a:t>уланишларини, кенг ҳудуддаги уяли алоқаларни ва, албатта, якуний магистрал, интернетни ўз ичига олади.</a:t>
            </a:r>
          </a:p>
          <a:p>
            <a:pPr marL="342900" lvl="1" indent="-342900" algn="just">
              <a:buFont typeface="Wingdings" panose="05000000000000000000" pitchFamily="2" charset="2"/>
              <a:buChar char="Ø"/>
            </a:pPr>
            <a:r>
              <a:rPr lang="uz-Cyrl-UZ" sz="2200" dirty="0" smtClean="0">
                <a:solidFill>
                  <a:schemeClr val="tx1"/>
                </a:solidFill>
              </a:rPr>
              <a:t>Бизнинг офисимизни кенгайтирадиган бизнинг портатив қурилмаларимиз - ноутбуклар, мобил телефонлар, нетбуклар ва планшетларнинг ўзлари </a:t>
            </a:r>
            <a:r>
              <a:rPr lang="uz-Cyrl-UZ" sz="2200" dirty="0">
                <a:solidFill>
                  <a:schemeClr val="tx1"/>
                </a:solidFill>
              </a:rPr>
              <a:t>э</a:t>
            </a:r>
            <a:r>
              <a:rPr lang="uz-Cyrl-UZ" sz="2200" dirty="0" smtClean="0">
                <a:solidFill>
                  <a:schemeClr val="tx1"/>
                </a:solidFill>
              </a:rPr>
              <a:t>мас.</a:t>
            </a:r>
          </a:p>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йнан мана шу инфратузилма барча қурилмаларимизни бирлаштиради ва глобал тармоқ провайдерлари орқали ички ва ташқаридаги умумий маълумотларга тез ва осон киришни таъминлайди.</a:t>
            </a:r>
            <a:endParaRPr lang="uz-Cyrl-UZ" sz="2200" dirty="0">
              <a:solidFill>
                <a:schemeClr val="tx1"/>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7086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26</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гар сиз якка тартибдаги тадбиркор сифатида иш бошлаган бўлсангиз ҳам, сизда камида иккита уланган компютер бўлиши керак. </a:t>
            </a:r>
          </a:p>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гар сиз кўп саёҳат қилсангиз, улардан бири ноутбук ёки нетбук бўлиши мумкин.</a:t>
            </a:r>
          </a:p>
          <a:p>
            <a:pPr marL="342900" lvl="1" indent="-342900" algn="just">
              <a:buFont typeface="Wingdings" panose="05000000000000000000" pitchFamily="2" charset="2"/>
              <a:buChar char="Ø"/>
            </a:pPr>
            <a:r>
              <a:rPr lang="uz-Cyrl-UZ" sz="2200" dirty="0" smtClean="0">
                <a:solidFill>
                  <a:schemeClr val="tx1"/>
                </a:solidFill>
              </a:rPr>
              <a:t>Қаттиқ дискингиз ишламай қолиши, вирус юқтириши ёки биринчи шахсий компютерни ёқиш/ўчириш тугмаси билан боғлиқ ноаниқ муаммо пайдо бўлиши фақат вақт масаласидир.</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xmlns="" id="{BB850A12-8C05-0A49-14E0-4F5D83EBF136}"/>
              </a:ext>
            </a:extLst>
          </p:cNvPr>
          <p:cNvSpPr txBox="1"/>
          <p:nvPr/>
        </p:nvSpPr>
        <p:spPr>
          <a:xfrm>
            <a:off x="3491880" y="399846"/>
            <a:ext cx="2880320" cy="461665"/>
          </a:xfrm>
          <a:prstGeom prst="rect">
            <a:avLst/>
          </a:prstGeom>
          <a:noFill/>
        </p:spPr>
        <p:txBody>
          <a:bodyPr wrap="square">
            <a:spAutoFit/>
          </a:bodyPr>
          <a:lstStyle/>
          <a:p>
            <a:pPr algn="just"/>
            <a:r>
              <a:rPr lang="uz-Cyrl-UZ" sz="2400" b="1" dirty="0" smtClean="0">
                <a:solidFill>
                  <a:srgbClr val="C00000"/>
                </a:solidFill>
              </a:rPr>
              <a:t>2 та керак бўлади</a:t>
            </a:r>
            <a:endParaRPr lang="en-US" sz="2400" b="1" dirty="0">
              <a:solidFill>
                <a:srgbClr val="C00000"/>
              </a:solidFill>
            </a:endParaRPr>
          </a:p>
        </p:txBody>
      </p:sp>
    </p:spTree>
    <p:extLst>
      <p:ext uri="{BB962C8B-B14F-4D97-AF65-F5344CB8AC3E}">
        <p14:creationId xmlns:p14="http://schemas.microsoft.com/office/powerpoint/2010/main" val="4272173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27</a:t>
            </a:fld>
            <a:endParaRPr/>
          </a:p>
        </p:txBody>
      </p:sp>
      <p:sp>
        <p:nvSpPr>
          <p:cNvPr id="2" name="Прямоугольник 1"/>
          <p:cNvSpPr/>
          <p:nvPr/>
        </p:nvSpPr>
        <p:spPr>
          <a:xfrm>
            <a:off x="323528" y="1254695"/>
            <a:ext cx="6336704" cy="3477875"/>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Компютерлар жуда бардошли, аммо исталган жиҳоз ишдан чиқиши мумкин.</a:t>
            </a:r>
          </a:p>
          <a:p>
            <a:pPr marL="342900" lvl="1" indent="-342900" algn="just">
              <a:buFont typeface="Wingdings" panose="05000000000000000000" pitchFamily="2" charset="2"/>
              <a:buChar char="Ø"/>
            </a:pPr>
            <a:r>
              <a:rPr lang="uz-Cyrl-UZ" sz="2200" dirty="0" smtClean="0">
                <a:solidFill>
                  <a:schemeClr val="tx1"/>
                </a:solidFill>
              </a:rPr>
              <a:t>Сизнинг муҳим бизнес маълумотларингизни сақлайдиган машина хавф остида бўлса, нима қиласиз?</a:t>
            </a:r>
          </a:p>
          <a:p>
            <a:pPr marL="342900" lvl="1" indent="-342900" algn="just">
              <a:buFont typeface="Wingdings" panose="05000000000000000000" pitchFamily="2" charset="2"/>
              <a:buChar char="Ø"/>
            </a:pPr>
            <a:r>
              <a:rPr lang="uz-Cyrl-UZ" sz="2200" dirty="0" smtClean="0">
                <a:solidFill>
                  <a:schemeClr val="tx1"/>
                </a:solidFill>
              </a:rPr>
              <a:t>Янги компютер сотиб олинг ва ўзингиз хоҳлаган тарзда созланган барча одатий дастурий таъминотларингизни қўшинг, шунда маълумотлар қайта сақланиши мумкин.</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4" name="Picture 2" descr="What is a Computer? - Computing - Teaching Wiki - Twinkl"/>
          <p:cNvPicPr>
            <a:picLocks noChangeAspect="1" noChangeArrowheads="1"/>
          </p:cNvPicPr>
          <p:nvPr/>
        </p:nvPicPr>
        <p:blipFill rotWithShape="1">
          <a:blip r:embed="rId4">
            <a:extLst>
              <a:ext uri="{28A0092B-C50C-407E-A947-70E740481C1C}">
                <a14:useLocalDpi xmlns:a14="http://schemas.microsoft.com/office/drawing/2010/main" val="0"/>
              </a:ext>
            </a:extLst>
          </a:blip>
          <a:srcRect l="13943" r="14787"/>
          <a:stretch/>
        </p:blipFill>
        <p:spPr bwMode="auto">
          <a:xfrm>
            <a:off x="6660232" y="2148487"/>
            <a:ext cx="2433761" cy="1707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7318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28</a:t>
            </a:fld>
            <a:endParaRPr/>
          </a:p>
        </p:txBody>
      </p:sp>
      <p:sp>
        <p:nvSpPr>
          <p:cNvPr id="2" name="Прямоугольник 1"/>
          <p:cNvSpPr/>
          <p:nvPr/>
        </p:nvSpPr>
        <p:spPr>
          <a:xfrm>
            <a:off x="611560" y="1254695"/>
            <a:ext cx="8064896" cy="3477875"/>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Сизнинг бизнесингиз мижоз ва ҳамкорлардан неча соат ёки кун узилиб қолиши мумкин?</a:t>
            </a:r>
          </a:p>
          <a:p>
            <a:pPr marL="342900" lvl="1" indent="-342900" algn="just">
              <a:buFont typeface="Wingdings" panose="05000000000000000000" pitchFamily="2" charset="2"/>
              <a:buChar char="Ø"/>
            </a:pPr>
            <a:r>
              <a:rPr lang="uz-Cyrl-UZ" sz="2200" dirty="0" smtClean="0">
                <a:solidFill>
                  <a:schemeClr val="tx1"/>
                </a:solidFill>
              </a:rPr>
              <a:t>Дарҳақиқат, сизга асосий компютерингизнинг камида битта дубликати керак бўлиб, сиз унга дарҳол мурожаат қилишингиз мумкин.</a:t>
            </a:r>
          </a:p>
          <a:p>
            <a:pPr marL="342900" lvl="1" indent="-342900" algn="just">
              <a:buFont typeface="Wingdings" panose="05000000000000000000" pitchFamily="2" charset="2"/>
              <a:buChar char="Ø"/>
            </a:pPr>
            <a:r>
              <a:rPr lang="uz-Cyrl-UZ" sz="2200" dirty="0" smtClean="0">
                <a:solidFill>
                  <a:schemeClr val="tx1"/>
                </a:solidFill>
              </a:rPr>
              <a:t>Идеал ҳолда, ёнғин, ўғирлик ва тошқиндан ҳимоя қилиш учун бошқа жойда сақланадиган учинчи, портатив версия керак.</a:t>
            </a:r>
          </a:p>
          <a:p>
            <a:pPr marL="342900" lvl="1" indent="-342900" algn="just">
              <a:buFont typeface="Wingdings" panose="05000000000000000000" pitchFamily="2" charset="2"/>
              <a:buChar char="Ø"/>
            </a:pPr>
            <a:r>
              <a:rPr lang="uz-Cyrl-UZ" sz="2200" dirty="0" smtClean="0">
                <a:solidFill>
                  <a:schemeClr val="tx1"/>
                </a:solidFill>
              </a:rPr>
              <a:t>Захира компютерингиз саёҳат қилиш учун ишлатиладиган ноутбук бўлиши мумкин.</a:t>
            </a:r>
            <a:endParaRPr lang="uz-Cyrl-UZ" sz="2200" dirty="0">
              <a:solidFill>
                <a:schemeClr val="tx1"/>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31509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29</a:t>
            </a:fld>
            <a:endParaRPr/>
          </a:p>
        </p:txBody>
      </p:sp>
      <p:sp>
        <p:nvSpPr>
          <p:cNvPr id="2" name="Прямоугольник 1"/>
          <p:cNvSpPr/>
          <p:nvPr/>
        </p:nvSpPr>
        <p:spPr>
          <a:xfrm>
            <a:off x="611560" y="1254695"/>
            <a:ext cx="8064896" cy="3477875"/>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Охир-оқибат, сиз офисингиз ва унинг жиҳозларини иш учун фойдаланадиган барча бошқа жойлар ва қурилмалар билан боғлайдиган виртуал тармоқ қуришингиз керак.</a:t>
            </a:r>
          </a:p>
          <a:p>
            <a:pPr marL="342900" lvl="1" indent="-342900" algn="just">
              <a:buFont typeface="Wingdings" panose="05000000000000000000" pitchFamily="2" charset="2"/>
              <a:buChar char="Ø"/>
            </a:pPr>
            <a:r>
              <a:rPr lang="uz-Cyrl-UZ" sz="2200" dirty="0" smtClean="0">
                <a:solidFill>
                  <a:schemeClr val="tx1"/>
                </a:solidFill>
              </a:rPr>
              <a:t>Симсиз тармоқ туфайли сизнинг уйингиз, орқа қаватингиз, маҳаллий қаҳвахона, парк ва автомобилингиз кенгайтирилган офисингизнинг бир қисми бўлиши мумкин.</a:t>
            </a:r>
          </a:p>
          <a:p>
            <a:pPr marL="342900" lvl="1" indent="-342900" algn="just">
              <a:buFont typeface="Wingdings" panose="05000000000000000000" pitchFamily="2" charset="2"/>
              <a:buChar char="Ø"/>
            </a:pPr>
            <a:r>
              <a:rPr lang="uz-Cyrl-UZ" sz="2200" dirty="0" smtClean="0">
                <a:solidFill>
                  <a:schemeClr val="tx1"/>
                </a:solidFill>
              </a:rPr>
              <a:t>Лекин бошлаш учун энг мантиқий жой асосий компютерингизни ва унинг захира нусхасини улашдир.</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xmlns="" id="{BB850A12-8C05-0A49-14E0-4F5D83EBF136}"/>
              </a:ext>
            </a:extLst>
          </p:cNvPr>
          <p:cNvSpPr txBox="1"/>
          <p:nvPr/>
        </p:nvSpPr>
        <p:spPr>
          <a:xfrm>
            <a:off x="3491880" y="379782"/>
            <a:ext cx="3168352" cy="461665"/>
          </a:xfrm>
          <a:prstGeom prst="rect">
            <a:avLst/>
          </a:prstGeom>
          <a:noFill/>
        </p:spPr>
        <p:txBody>
          <a:bodyPr wrap="square">
            <a:spAutoFit/>
          </a:bodyPr>
          <a:lstStyle/>
          <a:p>
            <a:pPr algn="just"/>
            <a:r>
              <a:rPr lang="uz-Cyrl-UZ" sz="2400" b="1" i="1" dirty="0" smtClean="0">
                <a:solidFill>
                  <a:srgbClr val="C00000"/>
                </a:solidFill>
              </a:rPr>
              <a:t>Хизмат кўрсатиш</a:t>
            </a:r>
            <a:endParaRPr lang="en-US" sz="2400" b="1" i="1" dirty="0">
              <a:solidFill>
                <a:srgbClr val="C00000"/>
              </a:solidFill>
            </a:endParaRPr>
          </a:p>
        </p:txBody>
      </p:sp>
    </p:spTree>
    <p:extLst>
      <p:ext uri="{BB962C8B-B14F-4D97-AF65-F5344CB8AC3E}">
        <p14:creationId xmlns:p14="http://schemas.microsoft.com/office/powerpoint/2010/main" val="1145896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30</a:t>
            </a:fld>
            <a:endParaRPr/>
          </a:p>
        </p:txBody>
      </p:sp>
      <p:sp>
        <p:nvSpPr>
          <p:cNvPr id="2" name="Прямоугольник 1"/>
          <p:cNvSpPr/>
          <p:nvPr/>
        </p:nvSpPr>
        <p:spPr>
          <a:xfrm>
            <a:off x="611560" y="1254695"/>
            <a:ext cx="8064896" cy="2800767"/>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Сиз электрон жадваллар яратасиз, китобларни сақлайсиз, сотув тақдимотларини яратасиз, тармоқни кезасиз ва сўзларни қайта ишлайсиз.</a:t>
            </a:r>
          </a:p>
          <a:p>
            <a:pPr marL="342900" lvl="1" indent="-342900" algn="just">
              <a:buFont typeface="Wingdings" panose="05000000000000000000" pitchFamily="2" charset="2"/>
              <a:buChar char="Ø"/>
            </a:pPr>
            <a:r>
              <a:rPr lang="uz-Cyrl-UZ" sz="2200" dirty="0" smtClean="0">
                <a:solidFill>
                  <a:schemeClr val="tx1"/>
                </a:solidFill>
              </a:rPr>
              <a:t>Сиздан бошқа ҳеч ким сизнинг маълумотларингизга тўлиқ кириш ҳуқуқига эга бўлмаслиги керак.</a:t>
            </a:r>
          </a:p>
          <a:p>
            <a:pPr marL="342900" lvl="1" indent="-342900" algn="just">
              <a:buFont typeface="Wingdings" panose="05000000000000000000" pitchFamily="2" charset="2"/>
              <a:buChar char="Ø"/>
            </a:pPr>
            <a:r>
              <a:rPr lang="uz-Cyrl-UZ" sz="2200" dirty="0" smtClean="0">
                <a:solidFill>
                  <a:schemeClr val="tx1"/>
                </a:solidFill>
              </a:rPr>
              <a:t>Шунга қарамай, агар сиз бир кишилик операция бўлсангиз ҳам, ушбу тизимни акс эттирувчи бошқа компютер керак.</a:t>
            </a:r>
            <a:endParaRPr lang="uz-Cyrl-UZ" sz="2200" dirty="0">
              <a:solidFill>
                <a:schemeClr val="tx1"/>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94141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31</a:t>
            </a:fld>
            <a:endParaRPr/>
          </a:p>
        </p:txBody>
      </p:sp>
      <p:sp>
        <p:nvSpPr>
          <p:cNvPr id="2" name="Прямоугольник 1"/>
          <p:cNvSpPr/>
          <p:nvPr/>
        </p:nvSpPr>
        <p:spPr>
          <a:xfrm>
            <a:off x="611560" y="1254695"/>
            <a:ext cx="8064896" cy="2462213"/>
          </a:xfrm>
          <a:prstGeom prst="rect">
            <a:avLst/>
          </a:prstGeom>
        </p:spPr>
        <p:txBody>
          <a:bodyPr wrap="square">
            <a:spAutoFit/>
          </a:bodyPr>
          <a:lstStyle/>
          <a:p>
            <a:pPr marL="342900" lvl="1" indent="-342900" algn="just">
              <a:buFont typeface="Wingdings" panose="05000000000000000000" pitchFamily="2" charset="2"/>
              <a:buChar char="Ø"/>
            </a:pPr>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Сизнинг компаниянгиз ўсиб улғайган сари, дастурий таъминотнинг асосий нусхаларини ва ҳатто маълумотларни марказий компютерда сақлаш ва турли иш станцияларига алоҳида ходимларнинг эҳтиёжларига қараб, ундан кўп ёки камроқ фойдаланиш имкониятини бериш арзонроқ ва қулайроқ бўлиши мумкин.</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5007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32</a:t>
            </a:fld>
            <a:endParaRPr/>
          </a:p>
        </p:txBody>
      </p:sp>
      <p:sp>
        <p:nvSpPr>
          <p:cNvPr id="2" name="Прямоугольник 1"/>
          <p:cNvSpPr/>
          <p:nvPr/>
        </p:nvSpPr>
        <p:spPr>
          <a:xfrm>
            <a:off x="611560" y="1254695"/>
            <a:ext cx="8064896" cy="1446550"/>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Бошқа қурилмаларга маълумотлар ва бошқа хизматлар кўрсатадиган ҳар қандай компютер сервер деб аталади ва ундан маълумот оладиган компютерлар мижоз/сервер архитектурасида жойлашган мижозлардир.</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0" name="Picture 2" descr="Server (computing) - Wikiped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46252" y="2701245"/>
            <a:ext cx="4070425" cy="2442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17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33</a:t>
            </a:fld>
            <a:endParaRPr/>
          </a:p>
        </p:txBody>
      </p:sp>
      <p:sp>
        <p:nvSpPr>
          <p:cNvPr id="2" name="Прямоугольник 1"/>
          <p:cNvSpPr/>
          <p:nvPr/>
        </p:nvSpPr>
        <p:spPr>
          <a:xfrm>
            <a:off x="611560" y="1254695"/>
            <a:ext cx="8064896" cy="2800767"/>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Тармоқлар ва уларга бўлган талаблар ортиб бориши билан серверлар учун махсус хусусиятларга эга компютерлар танланади.</a:t>
            </a:r>
          </a:p>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ммо бу босқичда сервер ускунасини харид қилиш ҳақида ташвишланишингиз шарт эмас.</a:t>
            </a:r>
          </a:p>
          <a:p>
            <a:pPr marL="342900" lvl="1" indent="-342900" algn="just">
              <a:buFont typeface="Wingdings" panose="05000000000000000000" pitchFamily="2" charset="2"/>
              <a:buChar char="Ø"/>
            </a:pPr>
            <a:r>
              <a:rPr lang="uz-Cyrl-UZ" sz="2200" dirty="0" smtClean="0">
                <a:solidFill>
                  <a:schemeClr val="tx1"/>
                </a:solidFill>
              </a:rPr>
              <a:t>Хозирги операцион тизимлар сизнинг компютерларингизни тармоққа улаш учун барча махсус дастурий таъминот хусусиятларини ўз ичига олади.</a:t>
            </a:r>
            <a:endParaRPr lang="uz-Cyrl-UZ" sz="2200" dirty="0">
              <a:solidFill>
                <a:schemeClr val="tx1"/>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75926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34</a:t>
            </a:fld>
            <a:endParaRPr/>
          </a:p>
        </p:txBody>
      </p:sp>
      <p:sp>
        <p:nvSpPr>
          <p:cNvPr id="2" name="Прямоугольник 1"/>
          <p:cNvSpPr/>
          <p:nvPr/>
        </p:nvSpPr>
        <p:spPr>
          <a:xfrm>
            <a:off x="611560" y="1254695"/>
            <a:ext cx="8064896" cy="1446550"/>
          </a:xfrm>
          <a:prstGeom prst="rect">
            <a:avLst/>
          </a:prstGeom>
        </p:spPr>
        <p:txBody>
          <a:bodyPr wrap="square">
            <a:spAutoFit/>
          </a:bodyPr>
          <a:lstStyle/>
          <a:p>
            <a:pPr marL="342900" lvl="1" indent="-342900" algn="just">
              <a:buFont typeface="Wingdings" panose="05000000000000000000" pitchFamily="2" charset="2"/>
              <a:buChar char="Ø"/>
            </a:pPr>
            <a:r>
              <a:rPr lang="ru-RU" sz="2200" dirty="0">
                <a:solidFill>
                  <a:schemeClr val="tx1"/>
                </a:solidFill>
              </a:rPr>
              <a:t>Л</a:t>
            </a:r>
            <a:r>
              <a:rPr lang="en-US" sz="2200" dirty="0">
                <a:solidFill>
                  <a:schemeClr val="tx1"/>
                </a:solidFill>
              </a:rPr>
              <a:t>A</a:t>
            </a:r>
            <a:r>
              <a:rPr lang="ru-RU" sz="2200" dirty="0">
                <a:solidFill>
                  <a:schemeClr val="tx1"/>
                </a:solidFill>
              </a:rPr>
              <a:t>Н </a:t>
            </a:r>
            <a:r>
              <a:rPr lang="uz-Cyrl-UZ" sz="2200" dirty="0" smtClean="0">
                <a:solidFill>
                  <a:schemeClr val="tx1"/>
                </a:solidFill>
              </a:rPr>
              <a:t>(Маҳаллий тармоқ) яратишнинг анъанавий усули бу икки ёки ундан ортиқ компютерларнинг </a:t>
            </a:r>
            <a:r>
              <a:rPr lang="en-US" sz="2200" dirty="0" smtClean="0">
                <a:solidFill>
                  <a:schemeClr val="tx1"/>
                </a:solidFill>
              </a:rPr>
              <a:t>Ethernet</a:t>
            </a:r>
            <a:r>
              <a:rPr lang="uz-Cyrl-UZ" sz="2200" dirty="0" smtClean="0">
                <a:solidFill>
                  <a:schemeClr val="tx1"/>
                </a:solidFill>
              </a:rPr>
              <a:t> адаптерлари ўртасида жуда арзон 5-тоифали кабелни улашдир.</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xmlns="" id="{BB850A12-8C05-0A49-14E0-4F5D83EBF136}"/>
              </a:ext>
            </a:extLst>
          </p:cNvPr>
          <p:cNvSpPr txBox="1"/>
          <p:nvPr/>
        </p:nvSpPr>
        <p:spPr>
          <a:xfrm>
            <a:off x="3491880" y="379782"/>
            <a:ext cx="2304256" cy="461665"/>
          </a:xfrm>
          <a:prstGeom prst="rect">
            <a:avLst/>
          </a:prstGeom>
          <a:noFill/>
        </p:spPr>
        <p:txBody>
          <a:bodyPr wrap="square">
            <a:spAutoFit/>
          </a:bodyPr>
          <a:lstStyle/>
          <a:p>
            <a:pPr algn="just"/>
            <a:r>
              <a:rPr lang="uz-Cyrl-UZ" sz="2400" b="1" i="1" dirty="0" smtClean="0">
                <a:solidFill>
                  <a:srgbClr val="C00000"/>
                </a:solidFill>
              </a:rPr>
              <a:t>Тармоқ</a:t>
            </a:r>
            <a:endParaRPr lang="en-US" sz="2400" b="1" i="1" dirty="0">
              <a:solidFill>
                <a:srgbClr val="C00000"/>
              </a:solidFill>
            </a:endParaRPr>
          </a:p>
        </p:txBody>
      </p:sp>
      <p:pic>
        <p:nvPicPr>
          <p:cNvPr id="6146" name="Picture 2" descr="Legrand 100-ft Cat 6 Blue Ethernet Cable Coil in the Ethernet Cables  department at Lowes.com"/>
          <p:cNvPicPr>
            <a:picLocks noChangeAspect="1" noChangeArrowheads="1"/>
          </p:cNvPicPr>
          <p:nvPr/>
        </p:nvPicPr>
        <p:blipFill rotWithShape="1">
          <a:blip r:embed="rId4">
            <a:extLst>
              <a:ext uri="{28A0092B-C50C-407E-A947-70E740481C1C}">
                <a14:useLocalDpi xmlns:a14="http://schemas.microsoft.com/office/drawing/2010/main" val="0"/>
              </a:ext>
            </a:extLst>
          </a:blip>
          <a:srcRect t="9795" r="11270" b="23451"/>
          <a:stretch/>
        </p:blipFill>
        <p:spPr bwMode="auto">
          <a:xfrm>
            <a:off x="2627784" y="2426491"/>
            <a:ext cx="3611463" cy="2717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0170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35</a:t>
            </a:fld>
            <a:endParaRPr/>
          </a:p>
        </p:txBody>
      </p:sp>
      <p:sp>
        <p:nvSpPr>
          <p:cNvPr id="2" name="Прямоугольник 1"/>
          <p:cNvSpPr/>
          <p:nvPr/>
        </p:nvSpPr>
        <p:spPr>
          <a:xfrm>
            <a:off x="611560" y="1254695"/>
            <a:ext cx="8064896" cy="2123658"/>
          </a:xfrm>
          <a:prstGeom prst="rect">
            <a:avLst/>
          </a:prstGeom>
        </p:spPr>
        <p:txBody>
          <a:bodyPr wrap="square">
            <a:spAutoFit/>
          </a:bodyPr>
          <a:lstStyle/>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гар улардан бирортаси эски бўлса, бир ёки бир нечта компютерингизга улаш учун кичик ва арзон </a:t>
            </a:r>
            <a:r>
              <a:rPr lang="en-US" sz="2200" dirty="0">
                <a:solidFill>
                  <a:schemeClr val="tx1"/>
                </a:solidFill>
              </a:rPr>
              <a:t>Ethernet</a:t>
            </a:r>
            <a:r>
              <a:rPr lang="uz-Cyrl-UZ" sz="2200" dirty="0" smtClean="0">
                <a:solidFill>
                  <a:schemeClr val="tx1"/>
                </a:solidFill>
              </a:rPr>
              <a:t> картасини сотиб олишингиз керак бўлиши мумкин.</a:t>
            </a:r>
          </a:p>
          <a:p>
            <a:pPr lvl="1" algn="just"/>
            <a:endParaRPr lang="uz-Cyrl-UZ"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Бугунги кунда кўпгина компютерлар ўрнатилган </a:t>
            </a:r>
            <a:r>
              <a:rPr lang="en-US" sz="2200" dirty="0">
                <a:solidFill>
                  <a:schemeClr val="tx1"/>
                </a:solidFill>
              </a:rPr>
              <a:t>Ethernet</a:t>
            </a:r>
            <a:r>
              <a:rPr lang="uz-Cyrl-UZ" sz="2200" dirty="0" smtClean="0">
                <a:solidFill>
                  <a:schemeClr val="tx1"/>
                </a:solidFill>
              </a:rPr>
              <a:t> адаптерлари билан жиҳозланган.</a:t>
            </a:r>
            <a:endParaRPr lang="uz-Cyrl-UZ" sz="2200" dirty="0">
              <a:solidFill>
                <a:schemeClr val="tx1"/>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33200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36</a:t>
            </a:fld>
            <a:endParaRPr/>
          </a:p>
        </p:txBody>
      </p:sp>
      <p:sp>
        <p:nvSpPr>
          <p:cNvPr id="2" name="Прямоугольник 1"/>
          <p:cNvSpPr/>
          <p:nvPr/>
        </p:nvSpPr>
        <p:spPr>
          <a:xfrm>
            <a:off x="611560" y="1254695"/>
            <a:ext cx="8064896" cy="2800767"/>
          </a:xfrm>
          <a:prstGeom prst="rect">
            <a:avLst/>
          </a:prstGeom>
        </p:spPr>
        <p:txBody>
          <a:bodyPr wrap="square">
            <a:spAutoFit/>
          </a:bodyPr>
          <a:lstStyle/>
          <a:p>
            <a:pPr marL="342900" lvl="1" indent="-342900" algn="just">
              <a:buFont typeface="Wingdings" panose="05000000000000000000" pitchFamily="2" charset="2"/>
              <a:buChar char="Ø"/>
            </a:pPr>
            <a:r>
              <a:rPr lang="ru-RU" sz="2200" dirty="0">
                <a:solidFill>
                  <a:schemeClr val="tx1"/>
                </a:solidFill>
              </a:rPr>
              <a:t>802.11х </a:t>
            </a:r>
            <a:r>
              <a:rPr lang="uz-Cyrl-UZ" sz="2200" dirty="0" smtClean="0">
                <a:solidFill>
                  <a:schemeClr val="tx1"/>
                </a:solidFill>
              </a:rPr>
              <a:t>ёки </a:t>
            </a:r>
            <a:r>
              <a:rPr lang="en-US" sz="2200" dirty="0" smtClean="0">
                <a:solidFill>
                  <a:schemeClr val="tx1"/>
                </a:solidFill>
              </a:rPr>
              <a:t>Wi</a:t>
            </a:r>
            <a:r>
              <a:rPr lang="ru-RU" sz="2200" dirty="0" smtClean="0">
                <a:solidFill>
                  <a:schemeClr val="tx1"/>
                </a:solidFill>
              </a:rPr>
              <a:t>-</a:t>
            </a:r>
            <a:r>
              <a:rPr lang="en-US" sz="2200" dirty="0" smtClean="0">
                <a:solidFill>
                  <a:schemeClr val="tx1"/>
                </a:solidFill>
              </a:rPr>
              <a:t>Fi</a:t>
            </a:r>
            <a:r>
              <a:rPr lang="ru-RU" sz="2200" dirty="0" smtClean="0">
                <a:solidFill>
                  <a:schemeClr val="tx1"/>
                </a:solidFill>
              </a:rPr>
              <a:t> </a:t>
            </a:r>
            <a:r>
              <a:rPr lang="uz-Cyrl-UZ" sz="2200" dirty="0" smtClean="0">
                <a:solidFill>
                  <a:schemeClr val="tx1"/>
                </a:solidFill>
              </a:rPr>
              <a:t>тармоқ адаптерлари ёрдамида компютерларингизни симсиз тармоққа улаш осонроқ.</a:t>
            </a:r>
          </a:p>
          <a:p>
            <a:pPr marL="342900" lvl="1" indent="-342900" algn="just">
              <a:buFont typeface="Wingdings" panose="05000000000000000000" pitchFamily="2" charset="2"/>
              <a:buChar char="Ø"/>
            </a:pPr>
            <a:r>
              <a:rPr lang="uz-Cyrl-UZ" sz="2200" dirty="0" smtClean="0">
                <a:solidFill>
                  <a:schemeClr val="tx1"/>
                </a:solidFill>
              </a:rPr>
              <a:t>Улар турли хил тармоқ тезлиги ва адаптер услубларида - </a:t>
            </a:r>
            <a:r>
              <a:rPr lang="en-US" sz="2200" dirty="0" smtClean="0">
                <a:solidFill>
                  <a:schemeClr val="tx1"/>
                </a:solidFill>
              </a:rPr>
              <a:t>Ethernet</a:t>
            </a:r>
            <a:r>
              <a:rPr lang="uz-Cyrl-UZ" sz="2200" dirty="0" smtClean="0">
                <a:solidFill>
                  <a:schemeClr val="tx1"/>
                </a:solidFill>
              </a:rPr>
              <a:t> ёки </a:t>
            </a:r>
            <a:r>
              <a:rPr lang="en-US" sz="2200" dirty="0" smtClean="0">
                <a:solidFill>
                  <a:schemeClr val="tx1"/>
                </a:solidFill>
              </a:rPr>
              <a:t>USB</a:t>
            </a:r>
            <a:r>
              <a:rPr lang="ru-RU" sz="2200" dirty="0" smtClean="0">
                <a:solidFill>
                  <a:schemeClr val="tx1"/>
                </a:solidFill>
              </a:rPr>
              <a:t> </a:t>
            </a:r>
            <a:r>
              <a:rPr lang="uz-Cyrl-UZ" sz="2200" dirty="0" smtClean="0">
                <a:solidFill>
                  <a:schemeClr val="tx1"/>
                </a:solidFill>
              </a:rPr>
              <a:t>портлари ёки компютерларни улаш учун қўшимча карта сифатида тақдим </a:t>
            </a:r>
            <a:r>
              <a:rPr lang="uz-Cyrl-UZ" sz="2200" dirty="0">
                <a:solidFill>
                  <a:schemeClr val="tx1"/>
                </a:solidFill>
              </a:rPr>
              <a:t>э</a:t>
            </a:r>
            <a:r>
              <a:rPr lang="uz-Cyrl-UZ" sz="2200" dirty="0" smtClean="0">
                <a:solidFill>
                  <a:schemeClr val="tx1"/>
                </a:solidFill>
              </a:rPr>
              <a:t>тилади.</a:t>
            </a:r>
          </a:p>
          <a:p>
            <a:pPr marL="342900" lvl="1" indent="-342900" algn="just">
              <a:buFont typeface="Wingdings" panose="05000000000000000000" pitchFamily="2" charset="2"/>
              <a:buChar char="Ø"/>
            </a:pPr>
            <a:r>
              <a:rPr lang="ru-RU" sz="2200" dirty="0" smtClean="0">
                <a:solidFill>
                  <a:schemeClr val="tx1"/>
                </a:solidFill>
              </a:rPr>
              <a:t>Ушбу </a:t>
            </a:r>
            <a:r>
              <a:rPr lang="en-US" sz="2200" dirty="0">
                <a:solidFill>
                  <a:schemeClr val="tx1"/>
                </a:solidFill>
              </a:rPr>
              <a:t>Wi</a:t>
            </a:r>
            <a:r>
              <a:rPr lang="ru-RU" sz="2200" dirty="0">
                <a:solidFill>
                  <a:schemeClr val="tx1"/>
                </a:solidFill>
              </a:rPr>
              <a:t>-</a:t>
            </a:r>
            <a:r>
              <a:rPr lang="en-US" sz="2200" dirty="0">
                <a:solidFill>
                  <a:schemeClr val="tx1"/>
                </a:solidFill>
              </a:rPr>
              <a:t>Fi</a:t>
            </a:r>
            <a:r>
              <a:rPr lang="ru-RU" sz="2200" dirty="0" smtClean="0">
                <a:solidFill>
                  <a:schemeClr val="tx1"/>
                </a:solidFill>
              </a:rPr>
              <a:t> </a:t>
            </a:r>
            <a:r>
              <a:rPr lang="ru-RU" sz="2200" dirty="0">
                <a:solidFill>
                  <a:schemeClr val="tx1"/>
                </a:solidFill>
              </a:rPr>
              <a:t>радио </a:t>
            </a:r>
            <a:r>
              <a:rPr lang="uz-Cyrl-UZ" sz="2200" dirty="0" smtClean="0">
                <a:solidFill>
                  <a:schemeClr val="tx1"/>
                </a:solidFill>
              </a:rPr>
              <a:t>узатгичлари жуда машҳур бўлиб, ноутбукларнинг стандарт хусусияти бўлиб, барча смартфонлар ва симсиз</a:t>
            </a:r>
            <a:r>
              <a:rPr lang="ru-RU" sz="2200" dirty="0" smtClean="0">
                <a:solidFill>
                  <a:schemeClr val="tx1"/>
                </a:solidFill>
              </a:rPr>
              <a:t> </a:t>
            </a:r>
            <a:r>
              <a:rPr lang="en-US" sz="2200" dirty="0" smtClean="0">
                <a:solidFill>
                  <a:schemeClr val="tx1"/>
                </a:solidFill>
              </a:rPr>
              <a:t>PDA-</a:t>
            </a:r>
            <a:r>
              <a:rPr lang="uz-Cyrl-UZ" sz="2200" dirty="0" smtClean="0">
                <a:solidFill>
                  <a:schemeClr val="tx1"/>
                </a:solidFill>
              </a:rPr>
              <a:t>ларда мавжуд.</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75222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37</a:t>
            </a:fld>
            <a:endParaRPr/>
          </a:p>
        </p:txBody>
      </p:sp>
      <p:sp>
        <p:nvSpPr>
          <p:cNvPr id="2" name="Прямоугольник 1"/>
          <p:cNvSpPr/>
          <p:nvPr/>
        </p:nvSpPr>
        <p:spPr>
          <a:xfrm>
            <a:off x="611560" y="1254695"/>
            <a:ext cx="8064896" cy="2800767"/>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Ўтказилган тадқиқотга кўра, энди уй хўжаликлари симсиз </a:t>
            </a:r>
            <a:r>
              <a:rPr lang="en-US" sz="2200" dirty="0" smtClean="0">
                <a:solidFill>
                  <a:schemeClr val="tx1"/>
                </a:solidFill>
              </a:rPr>
              <a:t>Ethernet-</a:t>
            </a:r>
            <a:r>
              <a:rPr lang="ru-RU" sz="2200" dirty="0" smtClean="0">
                <a:solidFill>
                  <a:schemeClr val="tx1"/>
                </a:solidFill>
              </a:rPr>
              <a:t>га </a:t>
            </a:r>
            <a:r>
              <a:rPr lang="uz-Cyrl-UZ" sz="2200" dirty="0" smtClean="0">
                <a:solidFill>
                  <a:schemeClr val="tx1"/>
                </a:solidFill>
              </a:rPr>
              <a:t>қараганда</a:t>
            </a:r>
            <a:r>
              <a:rPr lang="ru-RU" sz="2200" dirty="0" smtClean="0">
                <a:solidFill>
                  <a:schemeClr val="tx1"/>
                </a:solidFill>
              </a:rPr>
              <a:t> </a:t>
            </a:r>
            <a:r>
              <a:rPr lang="en-US" sz="2200" dirty="0" smtClean="0">
                <a:solidFill>
                  <a:schemeClr val="tx1"/>
                </a:solidFill>
              </a:rPr>
              <a:t>Wi-Fi</a:t>
            </a:r>
            <a:r>
              <a:rPr lang="ru-RU" sz="2200" dirty="0" smtClean="0">
                <a:solidFill>
                  <a:schemeClr val="tx1"/>
                </a:solidFill>
              </a:rPr>
              <a:t> </a:t>
            </a:r>
            <a:r>
              <a:rPr lang="uz-Cyrl-UZ" sz="2200" dirty="0" smtClean="0">
                <a:solidFill>
                  <a:schemeClr val="tx1"/>
                </a:solidFill>
              </a:rPr>
              <a:t>симсиз технологиясидан фойдаланадилар.</a:t>
            </a:r>
          </a:p>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еропортлар, меҳмонхоналар, қаҳвахоналар ва бошқа жамоат жойларидаги </a:t>
            </a:r>
            <a:r>
              <a:rPr lang="en-US" sz="2200" dirty="0" smtClean="0">
                <a:solidFill>
                  <a:schemeClr val="tx1"/>
                </a:solidFill>
              </a:rPr>
              <a:t>W</a:t>
            </a:r>
            <a:r>
              <a:rPr lang="ru-RU" sz="2200" dirty="0">
                <a:solidFill>
                  <a:schemeClr val="tx1"/>
                </a:solidFill>
              </a:rPr>
              <a:t>и-Фи </a:t>
            </a:r>
            <a:r>
              <a:rPr lang="uz-Cyrl-UZ" sz="2200" dirty="0" smtClean="0">
                <a:solidFill>
                  <a:schemeClr val="tx1"/>
                </a:solidFill>
              </a:rPr>
              <a:t>уланиш нуқталари йўлда ушбу уланишни таъминлайди.</a:t>
            </a:r>
          </a:p>
          <a:p>
            <a:pPr marL="342900" lvl="1" indent="-342900" algn="just">
              <a:buFont typeface="Wingdings" panose="05000000000000000000" pitchFamily="2" charset="2"/>
              <a:buChar char="Ø"/>
            </a:pPr>
            <a:r>
              <a:rPr lang="uz-Cyrl-UZ" sz="2200" dirty="0" smtClean="0">
                <a:solidFill>
                  <a:schemeClr val="tx1"/>
                </a:solidFill>
              </a:rPr>
              <a:t>Уяли алоқа тармоқларидаги кенг полосали маълумотлар каналлари анча кенгроқ уланишни таъминламоқда.</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8092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38</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smtClean="0">
                <a:solidFill>
                  <a:schemeClr val="tx1"/>
                </a:solidFill>
              </a:rPr>
              <a:t>Илгари овозни узатиш билан чегараланган уяли телефон тармоқлари тобора яшин тезлигида маълумотларни узатиш имкониятига </a:t>
            </a:r>
            <a:r>
              <a:rPr lang="uz-Cyrl-UZ" sz="2200" dirty="0">
                <a:solidFill>
                  <a:schemeClr val="tx1"/>
                </a:solidFill>
              </a:rPr>
              <a:t>э</a:t>
            </a:r>
            <a:r>
              <a:rPr lang="uz-Cyrl-UZ" sz="2200" dirty="0" smtClean="0">
                <a:solidFill>
                  <a:schemeClr val="tx1"/>
                </a:solidFill>
              </a:rPr>
              <a:t>га.</a:t>
            </a:r>
          </a:p>
          <a:p>
            <a:pPr lvl="1" algn="just"/>
            <a:endParaRPr lang="en-US" sz="2200" dirty="0" smtClean="0">
              <a:solidFill>
                <a:schemeClr val="tx1"/>
              </a:solidFill>
            </a:endParaRPr>
          </a:p>
          <a:p>
            <a:pPr marL="342900" lvl="1" indent="-342900" algn="just">
              <a:buFont typeface="Wingdings" panose="05000000000000000000" pitchFamily="2" charset="2"/>
              <a:buChar char="Ø"/>
            </a:pPr>
            <a:r>
              <a:rPr lang="uz-Cyrl-UZ" sz="2200" dirty="0" smtClean="0">
                <a:solidFill>
                  <a:schemeClr val="tx1"/>
                </a:solidFill>
              </a:rPr>
              <a:t>Ушбу технология уяли телефонлар, симсиз </a:t>
            </a:r>
            <a:r>
              <a:rPr lang="en-US" sz="2200" dirty="0" smtClean="0">
                <a:solidFill>
                  <a:schemeClr val="tx1"/>
                </a:solidFill>
              </a:rPr>
              <a:t>PDA</a:t>
            </a:r>
            <a:r>
              <a:rPr lang="uz-Cyrl-UZ" sz="2200" dirty="0" smtClean="0">
                <a:solidFill>
                  <a:schemeClr val="tx1"/>
                </a:solidFill>
              </a:rPr>
              <a:t>лар, нетбуклар ва ноутбуклар билан ишлайди - яқин атрофдаги электр розеткаси ёки </a:t>
            </a:r>
            <a:r>
              <a:rPr lang="en-US" sz="2200" dirty="0" smtClean="0">
                <a:solidFill>
                  <a:schemeClr val="tx1"/>
                </a:solidFill>
              </a:rPr>
              <a:t>Wi-Fi</a:t>
            </a:r>
            <a:r>
              <a:rPr lang="ru-RU" sz="2200" dirty="0" smtClean="0">
                <a:solidFill>
                  <a:schemeClr val="tx1"/>
                </a:solidFill>
              </a:rPr>
              <a:t> </a:t>
            </a:r>
            <a:r>
              <a:rPr lang="uz-Cyrl-UZ" sz="2200" dirty="0" smtClean="0">
                <a:solidFill>
                  <a:schemeClr val="tx1"/>
                </a:solidFill>
              </a:rPr>
              <a:t>уланиш нуқтаси мавжудлигидан қатъи назар, тармоқни исталган жойда фойдаланишга имкон беради.</a:t>
            </a:r>
            <a:endParaRPr lang="uz-Cyrl-UZ" sz="2200" dirty="0">
              <a:solidFill>
                <a:schemeClr val="tx1"/>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0678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39</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342900" lvl="1" indent="-342900" algn="just">
              <a:buFont typeface="Wingdings" panose="05000000000000000000" pitchFamily="2" charset="2"/>
              <a:buChar char="Ø"/>
            </a:pPr>
            <a:r>
              <a:rPr lang="en-US" sz="2200" dirty="0" smtClean="0">
                <a:solidFill>
                  <a:schemeClr val="tx1"/>
                </a:solidFill>
              </a:rPr>
              <a:t>A</a:t>
            </a:r>
            <a:r>
              <a:rPr lang="uz-Cyrl-UZ" sz="2200" dirty="0" smtClean="0">
                <a:solidFill>
                  <a:schemeClr val="tx1"/>
                </a:solidFill>
              </a:rPr>
              <a:t>ксарият ҳолларда компютер ва телекоммуникация ускуналарини амортизация қилишдан кўра, уни фойдалироқ ва, албатта, қулайроқ деб топасиз.</a:t>
            </a:r>
          </a:p>
          <a:p>
            <a:pPr marL="4038600" lvl="1" indent="-342900" algn="just">
              <a:buFont typeface="Wingdings" panose="05000000000000000000" pitchFamily="2" charset="2"/>
              <a:buChar char="Ø"/>
            </a:pPr>
            <a:endParaRPr lang="uz-Cyrl-UZ" sz="2200" dirty="0" smtClean="0">
              <a:solidFill>
                <a:schemeClr val="tx1"/>
              </a:solidFill>
            </a:endParaRPr>
          </a:p>
          <a:p>
            <a:pPr marL="4124325" lvl="1" indent="-342900" algn="just">
              <a:buFont typeface="Wingdings" panose="05000000000000000000" pitchFamily="2" charset="2"/>
              <a:buChar char="Ø"/>
            </a:pPr>
            <a:r>
              <a:rPr lang="uz-Cyrl-UZ" sz="2200" dirty="0" smtClean="0">
                <a:solidFill>
                  <a:schemeClr val="tx1"/>
                </a:solidFill>
              </a:rPr>
              <a:t>Шундай қилиб, ҳар йили ўзгариб турадиган қоғозбозлик ва амортизация ҳисоб-китоблари камроқ бўлади.</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xmlns="" id="{BB850A12-8C05-0A49-14E0-4F5D83EBF136}"/>
              </a:ext>
            </a:extLst>
          </p:cNvPr>
          <p:cNvSpPr txBox="1"/>
          <p:nvPr/>
        </p:nvSpPr>
        <p:spPr>
          <a:xfrm>
            <a:off x="3491880" y="379782"/>
            <a:ext cx="2304256" cy="461665"/>
          </a:xfrm>
          <a:prstGeom prst="rect">
            <a:avLst/>
          </a:prstGeom>
          <a:noFill/>
        </p:spPr>
        <p:txBody>
          <a:bodyPr wrap="square">
            <a:spAutoFit/>
          </a:bodyPr>
          <a:lstStyle/>
          <a:p>
            <a:pPr algn="just"/>
            <a:r>
              <a:rPr lang="uz-Cyrl-UZ" sz="2400" b="1" i="1" dirty="0" smtClean="0">
                <a:solidFill>
                  <a:srgbClr val="C00000"/>
                </a:solidFill>
              </a:rPr>
              <a:t>Маълумот</a:t>
            </a:r>
            <a:endParaRPr lang="en-US" sz="2400" b="1" i="1" dirty="0">
              <a:solidFill>
                <a:srgbClr val="C00000"/>
              </a:solidFill>
            </a:endParaRPr>
          </a:p>
        </p:txBody>
      </p:sp>
      <p:pic>
        <p:nvPicPr>
          <p:cNvPr id="5122" name="Picture 2" descr="How The Construction Industry Can Enhance Their Paperwork System - Build  Magazin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427734"/>
            <a:ext cx="4315970" cy="27157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158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40</a:t>
            </a:fld>
            <a:endParaRPr/>
          </a:p>
        </p:txBody>
      </p:sp>
      <p:sp>
        <p:nvSpPr>
          <p:cNvPr id="2" name="Прямоугольник 1"/>
          <p:cNvSpPr/>
          <p:nvPr/>
        </p:nvSpPr>
        <p:spPr>
          <a:xfrm>
            <a:off x="611560" y="1254695"/>
            <a:ext cx="8064896" cy="2800767"/>
          </a:xfrm>
          <a:prstGeom prst="rect">
            <a:avLst/>
          </a:prstGeom>
        </p:spPr>
        <p:txBody>
          <a:bodyPr wrap="square">
            <a:spAutoFit/>
          </a:bodyPr>
          <a:lstStyle/>
          <a:p>
            <a:pPr marL="342900" lvl="1" indent="-342900" algn="just">
              <a:buFont typeface="Wingdings" panose="05000000000000000000" pitchFamily="2" charset="2"/>
              <a:buChar char="Ø"/>
            </a:pPr>
            <a:r>
              <a:rPr lang="uz-Cyrl-UZ" sz="2200" dirty="0">
                <a:solidFill>
                  <a:schemeClr val="tx1"/>
                </a:solidFill>
              </a:rPr>
              <a:t>Бундан ташқари, пулнинг вақт қиймати шуни кўрсатадики, бугунги кунда сизга бир марталик тўлов ҳар доим кейинги 3-5 йил ичида пропорционал акциялардан қимматроқдир.</a:t>
            </a:r>
          </a:p>
          <a:p>
            <a:pPr lvl="1" algn="just"/>
            <a:endParaRPr lang="ru-RU" sz="2200" dirty="0" smtClean="0">
              <a:solidFill>
                <a:schemeClr val="tx1"/>
              </a:solidFill>
            </a:endParaRPr>
          </a:p>
          <a:p>
            <a:pPr marL="342900" lvl="1" indent="-342900" algn="just">
              <a:buFont typeface="Wingdings" panose="05000000000000000000" pitchFamily="2" charset="2"/>
              <a:buChar char="Ø"/>
            </a:pPr>
            <a:r>
              <a:rPr lang="ru-RU" sz="2200" dirty="0" smtClean="0">
                <a:solidFill>
                  <a:schemeClr val="tx1"/>
                </a:solidFill>
              </a:rPr>
              <a:t>С</a:t>
            </a:r>
            <a:r>
              <a:rPr lang="uz-Cyrl-UZ" sz="2200" dirty="0" smtClean="0">
                <a:solidFill>
                  <a:schemeClr val="tx1"/>
                </a:solidFill>
              </a:rPr>
              <a:t>ўнгги йилларда сиз харажат қилишингиз мумкин бўлган бизнес ускуналари миқдорини ошириш орқали ҳамкорлик ўрнатаяпсиз.</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4463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41</a:t>
            </a:fld>
            <a:endParaRPr/>
          </a:p>
        </p:txBody>
      </p:sp>
      <p:sp>
        <p:nvSpPr>
          <p:cNvPr id="2" name="Прямоугольник 1"/>
          <p:cNvSpPr/>
          <p:nvPr/>
        </p:nvSpPr>
        <p:spPr>
          <a:xfrm>
            <a:off x="611560" y="1254695"/>
            <a:ext cx="8064896" cy="1785104"/>
          </a:xfrm>
          <a:prstGeom prst="rect">
            <a:avLst/>
          </a:prstGeom>
        </p:spPr>
        <p:txBody>
          <a:bodyPr wrap="square">
            <a:spAutoFit/>
          </a:bodyPr>
          <a:lstStyle/>
          <a:p>
            <a:pPr marL="342900" lvl="1" indent="-342900" algn="just">
              <a:buFont typeface="Wingdings" panose="05000000000000000000" pitchFamily="2" charset="2"/>
              <a:buChar char="Ø"/>
            </a:pPr>
            <a:r>
              <a:rPr lang="ru-RU" sz="2200" dirty="0" smtClean="0">
                <a:solidFill>
                  <a:schemeClr val="tx1"/>
                </a:solidFill>
              </a:rPr>
              <a:t>Янги </a:t>
            </a:r>
            <a:r>
              <a:rPr lang="uz-Cyrl-UZ" sz="2200" dirty="0" smtClean="0">
                <a:solidFill>
                  <a:schemeClr val="tx1"/>
                </a:solidFill>
              </a:rPr>
              <a:t>асбоб-ускуналар унумдорликнинг янги даражасини яратади, бу эса кўпайган фойда келтиради, бу эса кўпайган солиқларни келтириб чиқаради.</a:t>
            </a:r>
          </a:p>
          <a:p>
            <a:pPr marL="342900" lvl="1" indent="-342900" algn="just">
              <a:buFont typeface="Wingdings" panose="05000000000000000000" pitchFamily="2" charset="2"/>
              <a:buChar char="Ø"/>
            </a:pPr>
            <a:r>
              <a:rPr lang="uz-Cyrl-UZ" sz="2200" dirty="0" smtClean="0">
                <a:solidFill>
                  <a:schemeClr val="tx1"/>
                </a:solidFill>
              </a:rPr>
              <a:t>Мавжуд солиқ имтиёзлари ҳақида бухгалтерингиз билан гаплашинг.</a:t>
            </a:r>
            <a:endParaRPr lang="uz-Cyrl-UZ" sz="2200" dirty="0">
              <a:solidFill>
                <a:schemeClr val="tx1"/>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descr="Prepare And File Your Canadian Tax Return | Legiit"/>
          <p:cNvPicPr>
            <a:picLocks noChangeAspect="1" noChangeArrowheads="1"/>
          </p:cNvPicPr>
          <p:nvPr/>
        </p:nvPicPr>
        <p:blipFill rotWithShape="1">
          <a:blip r:embed="rId4">
            <a:extLst>
              <a:ext uri="{28A0092B-C50C-407E-A947-70E740481C1C}">
                <a14:useLocalDpi xmlns:a14="http://schemas.microsoft.com/office/drawing/2010/main" val="0"/>
              </a:ext>
            </a:extLst>
          </a:blip>
          <a:srcRect l="4441" t="31273" r="6792" b="18745"/>
          <a:stretch/>
        </p:blipFill>
        <p:spPr bwMode="auto">
          <a:xfrm>
            <a:off x="1763688" y="2954073"/>
            <a:ext cx="5184576" cy="2189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9610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42</a:t>
            </a:fld>
            <a:endParaRPr/>
          </a:p>
        </p:txBody>
      </p:sp>
      <p:sp>
        <p:nvSpPr>
          <p:cNvPr id="2" name="Прямоугольник 1"/>
          <p:cNvSpPr/>
          <p:nvPr/>
        </p:nvSpPr>
        <p:spPr>
          <a:xfrm>
            <a:off x="251520" y="730314"/>
            <a:ext cx="8712968" cy="4093428"/>
          </a:xfrm>
          <a:prstGeom prst="rect">
            <a:avLst/>
          </a:prstGeom>
        </p:spPr>
        <p:txBody>
          <a:bodyPr wrap="square">
            <a:spAutoFit/>
          </a:bodyPr>
          <a:lstStyle/>
          <a:p>
            <a:pPr marL="228600" lvl="0" indent="-228600">
              <a:buFont typeface="+mj-lt"/>
              <a:buAutoNum type="arabicPeriod"/>
            </a:pPr>
            <a:r>
              <a:rPr lang="en-US" sz="1000" dirty="0">
                <a:solidFill>
                  <a:schemeClr val="tx1"/>
                </a:solidFill>
              </a:rPr>
              <a:t>Basics of business: textbook and workshop for academic undergraduate students /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I.A. - </a:t>
            </a:r>
            <a:r>
              <a:rPr lang="en-US" sz="1000" dirty="0" err="1">
                <a:solidFill>
                  <a:schemeClr val="tx1"/>
                </a:solidFill>
              </a:rPr>
              <a:t>Yurayt</a:t>
            </a:r>
            <a:r>
              <a:rPr lang="en-US" sz="1000" dirty="0">
                <a:solidFill>
                  <a:schemeClr val="tx1"/>
                </a:solidFill>
              </a:rPr>
              <a:t> Publishing House, 2021. — 330 p. </a:t>
            </a:r>
          </a:p>
          <a:p>
            <a:pPr marL="228600" lvl="0" indent="-228600">
              <a:buFont typeface="+mj-lt"/>
              <a:buAutoNum type="arabicPeriod"/>
            </a:pPr>
            <a:r>
              <a:rPr lang="en-US" sz="1000" dirty="0">
                <a:solidFill>
                  <a:schemeClr val="tx1"/>
                </a:solidFill>
              </a:rPr>
              <a:t>Business Basics: Textbook / E.A. </a:t>
            </a:r>
            <a:r>
              <a:rPr lang="en-US" sz="1000" dirty="0" err="1">
                <a:solidFill>
                  <a:schemeClr val="tx1"/>
                </a:solidFill>
              </a:rPr>
              <a:t>Arustamov</a:t>
            </a:r>
            <a:r>
              <a:rPr lang="en-US" sz="1000" dirty="0">
                <a:solidFill>
                  <a:schemeClr val="tx1"/>
                </a:solidFill>
              </a:rPr>
              <a:t>. - M.: </a:t>
            </a:r>
            <a:r>
              <a:rPr lang="en-US" sz="1000" dirty="0" err="1">
                <a:solidFill>
                  <a:schemeClr val="tx1"/>
                </a:solidFill>
              </a:rPr>
              <a:t>Dashkov</a:t>
            </a:r>
            <a:r>
              <a:rPr lang="en-US" sz="1000" dirty="0">
                <a:solidFill>
                  <a:schemeClr val="tx1"/>
                </a:solidFill>
              </a:rPr>
              <a:t> and K, 2020. - 232 p. </a:t>
            </a:r>
          </a:p>
          <a:p>
            <a:pPr marL="228600" lvl="0" indent="-228600">
              <a:buFont typeface="+mj-lt"/>
              <a:buAutoNum type="arabicPeriod"/>
            </a:pPr>
            <a:r>
              <a:rPr lang="en-US" sz="1000" dirty="0">
                <a:solidFill>
                  <a:schemeClr val="tx1"/>
                </a:solidFill>
              </a:rPr>
              <a:t>Bygrave, W.D. and </a:t>
            </a:r>
            <a:r>
              <a:rPr lang="en-US" sz="1000" dirty="0" err="1">
                <a:solidFill>
                  <a:schemeClr val="tx1"/>
                </a:solidFill>
              </a:rPr>
              <a:t>Zacharakis</a:t>
            </a:r>
            <a:r>
              <a:rPr lang="en-US" sz="1000" dirty="0">
                <a:solidFill>
                  <a:schemeClr val="tx1"/>
                </a:solidFill>
              </a:rPr>
              <a:t>, A. (2014) </a:t>
            </a:r>
            <a:r>
              <a:rPr lang="en-US" sz="1000" i="1" dirty="0">
                <a:solidFill>
                  <a:schemeClr val="tx1"/>
                </a:solidFill>
              </a:rPr>
              <a:t>Entrepreneurship</a:t>
            </a:r>
            <a:r>
              <a:rPr lang="en-US" sz="1000" dirty="0">
                <a:solidFill>
                  <a:schemeClr val="tx1"/>
                </a:solidFill>
              </a:rPr>
              <a:t>. Third edition. Hoboken, New Jersey: John Wiley &amp; Sons, Inc.</a:t>
            </a:r>
          </a:p>
          <a:p>
            <a:pPr marL="228600" lvl="0" indent="-228600">
              <a:buFont typeface="+mj-lt"/>
              <a:buAutoNum type="arabicPeriod"/>
            </a:pPr>
            <a:r>
              <a:rPr lang="en-US" sz="1000" dirty="0">
                <a:solidFill>
                  <a:schemeClr val="tx1"/>
                </a:solidFill>
              </a:rPr>
              <a:t>Entrepreneurial activity: a textbook for secondary vocational education / E. E. Kuzmina. - 3rd ed., revised. and additional - </a:t>
            </a:r>
            <a:r>
              <a:rPr lang="en-US" sz="1000" dirty="0" err="1">
                <a:solidFill>
                  <a:schemeClr val="tx1"/>
                </a:solidFill>
              </a:rPr>
              <a:t>Yurayt</a:t>
            </a:r>
            <a:r>
              <a:rPr lang="en-US" sz="1000" dirty="0">
                <a:solidFill>
                  <a:schemeClr val="tx1"/>
                </a:solidFill>
              </a:rPr>
              <a:t> Publishing House, 2020. — 417 p. </a:t>
            </a:r>
          </a:p>
          <a:p>
            <a:pPr marL="228600" lvl="0" indent="-228600">
              <a:buFont typeface="+mj-lt"/>
              <a:buAutoNum type="arabicPeriod"/>
            </a:pPr>
            <a:r>
              <a:rPr lang="en-US" sz="1000" dirty="0">
                <a:solidFill>
                  <a:schemeClr val="tx1"/>
                </a:solidFill>
              </a:rPr>
              <a:t>Fundamentals of business (entrepreneurship): Textbook / </a:t>
            </a:r>
            <a:r>
              <a:rPr lang="en-US" sz="1000" dirty="0" err="1">
                <a:solidFill>
                  <a:schemeClr val="tx1"/>
                </a:solidFill>
              </a:rPr>
              <a:t>N.Yu</a:t>
            </a:r>
            <a:r>
              <a:rPr lang="en-US" sz="1000" dirty="0">
                <a:solidFill>
                  <a:schemeClr val="tx1"/>
                </a:solidFill>
              </a:rPr>
              <a:t>. </a:t>
            </a:r>
            <a:r>
              <a:rPr lang="en-US" sz="1000" dirty="0" err="1">
                <a:solidFill>
                  <a:schemeClr val="tx1"/>
                </a:solidFill>
              </a:rPr>
              <a:t>Kruglov</a:t>
            </a:r>
            <a:r>
              <a:rPr lang="en-US" sz="1000" dirty="0">
                <a:solidFill>
                  <a:schemeClr val="tx1"/>
                </a:solidFill>
              </a:rPr>
              <a:t>. - M.: </a:t>
            </a:r>
            <a:r>
              <a:rPr lang="en-US" sz="1000" dirty="0" err="1">
                <a:solidFill>
                  <a:schemeClr val="tx1"/>
                </a:solidFill>
              </a:rPr>
              <a:t>KnoRus</a:t>
            </a:r>
            <a:r>
              <a:rPr lang="en-US" sz="1000" dirty="0">
                <a:solidFill>
                  <a:schemeClr val="tx1"/>
                </a:solidFill>
              </a:rPr>
              <a:t>, 2021. - 440 c. </a:t>
            </a:r>
          </a:p>
          <a:p>
            <a:pPr marL="228600" lvl="0" indent="-228600">
              <a:buFont typeface="+mj-lt"/>
              <a:buAutoNum type="arabicPeriod"/>
            </a:pPr>
            <a:r>
              <a:rPr lang="en-US" sz="1000" dirty="0">
                <a:solidFill>
                  <a:schemeClr val="tx1"/>
                </a:solidFill>
              </a:rPr>
              <a:t>Fundamentals of business informatics: textbook and workshop for undergraduate and graduate students / E.P. </a:t>
            </a:r>
            <a:r>
              <a:rPr lang="en-US" sz="1000" dirty="0" err="1">
                <a:solidFill>
                  <a:schemeClr val="tx1"/>
                </a:solidFill>
              </a:rPr>
              <a:t>Zaramenskikh</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2020. — 407 p. </a:t>
            </a:r>
          </a:p>
          <a:p>
            <a:pPr marL="228600" lvl="0" indent="-228600">
              <a:buFont typeface="+mj-lt"/>
              <a:buAutoNum type="arabicPeriod"/>
            </a:pPr>
            <a:r>
              <a:rPr lang="en-US" sz="1000" dirty="0">
                <a:solidFill>
                  <a:schemeClr val="tx1"/>
                </a:solidFill>
              </a:rPr>
              <a:t>Fundamentals of entrepreneurial activity: a textbook and workshop for academic undergraduate students / E.F. </a:t>
            </a:r>
            <a:r>
              <a:rPr lang="en-US" sz="1000" dirty="0" err="1">
                <a:solidFill>
                  <a:schemeClr val="tx1"/>
                </a:solidFill>
              </a:rPr>
              <a:t>Cheberko</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2020. — 219 p. </a:t>
            </a:r>
          </a:p>
          <a:p>
            <a:pPr marL="228600" lvl="0" indent="-228600">
              <a:buFont typeface="+mj-lt"/>
              <a:buAutoNum type="arabicPeriod"/>
            </a:pPr>
            <a:r>
              <a:rPr lang="en-US" sz="1000" dirty="0">
                <a:solidFill>
                  <a:schemeClr val="tx1"/>
                </a:solidFill>
              </a:rPr>
              <a:t>Fundamentals of social entrepreneurship: a textbook for universities / E. M. Bely [and others]; edited by E. M. Bely. -  </a:t>
            </a:r>
            <a:r>
              <a:rPr lang="en-US" sz="1000" dirty="0" err="1">
                <a:solidFill>
                  <a:schemeClr val="tx1"/>
                </a:solidFill>
              </a:rPr>
              <a:t>Yurayt</a:t>
            </a:r>
            <a:r>
              <a:rPr lang="en-US" sz="1000" dirty="0">
                <a:solidFill>
                  <a:schemeClr val="tx1"/>
                </a:solidFill>
              </a:rPr>
              <a:t> Publishing House, 2022. — 178 p. </a:t>
            </a:r>
          </a:p>
          <a:p>
            <a:pPr marL="228600" lvl="0" indent="-228600">
              <a:buFont typeface="+mj-lt"/>
              <a:buAutoNum type="arabicPeriod"/>
            </a:pPr>
            <a:r>
              <a:rPr lang="en-US" sz="1000" dirty="0">
                <a:solidFill>
                  <a:schemeClr val="tx1"/>
                </a:solidFill>
              </a:rPr>
              <a:t>Handbook of an entrepreneur: a practical guide / O.S. </a:t>
            </a:r>
            <a:r>
              <a:rPr lang="en-US" sz="1000" dirty="0" err="1">
                <a:solidFill>
                  <a:schemeClr val="tx1"/>
                </a:solidFill>
              </a:rPr>
              <a:t>Bobrova</a:t>
            </a:r>
            <a:r>
              <a:rPr lang="en-US" sz="1000" dirty="0">
                <a:solidFill>
                  <a:schemeClr val="tx1"/>
                </a:solidFill>
              </a:rPr>
              <a:t>, S.I. </a:t>
            </a:r>
            <a:r>
              <a:rPr lang="en-US" sz="1000" dirty="0" err="1">
                <a:solidFill>
                  <a:schemeClr val="tx1"/>
                </a:solidFill>
              </a:rPr>
              <a:t>Tsybukov</a:t>
            </a:r>
            <a:r>
              <a:rPr lang="en-US" sz="1000" dirty="0">
                <a:solidFill>
                  <a:schemeClr val="tx1"/>
                </a:solidFill>
              </a:rPr>
              <a:t>, I.A. </a:t>
            </a:r>
            <a:r>
              <a:rPr lang="en-US" sz="1000" dirty="0" err="1">
                <a:solidFill>
                  <a:schemeClr val="tx1"/>
                </a:solidFill>
              </a:rPr>
              <a:t>Bobrov</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2021. — 330 s. </a:t>
            </a:r>
          </a:p>
          <a:p>
            <a:pPr marL="228600" lvl="0" indent="-228600">
              <a:buFont typeface="+mj-lt"/>
              <a:buAutoNum type="arabicPeriod"/>
            </a:pPr>
            <a:r>
              <a:rPr lang="en-US" sz="1000" dirty="0" err="1">
                <a:solidFill>
                  <a:schemeClr val="tx1"/>
                </a:solidFill>
              </a:rPr>
              <a:t>Hisrich</a:t>
            </a:r>
            <a:r>
              <a:rPr lang="en-US" sz="1000" dirty="0">
                <a:solidFill>
                  <a:schemeClr val="tx1"/>
                </a:solidFill>
              </a:rPr>
              <a:t>, R.D. (2013) </a:t>
            </a:r>
            <a:r>
              <a:rPr lang="en-US" sz="1000" i="1" dirty="0">
                <a:solidFill>
                  <a:schemeClr val="tx1"/>
                </a:solidFill>
              </a:rPr>
              <a:t>International entrepreneurship: starting, developing, and managing a global venture</a:t>
            </a:r>
            <a:r>
              <a:rPr lang="en-US" sz="1000" dirty="0">
                <a:solidFill>
                  <a:schemeClr val="tx1"/>
                </a:solidFill>
              </a:rPr>
              <a:t>. 2nd ed. Thousand Oaks, </a:t>
            </a:r>
            <a:r>
              <a:rPr lang="en-US" sz="1000" dirty="0" err="1">
                <a:solidFill>
                  <a:schemeClr val="tx1"/>
                </a:solidFill>
              </a:rPr>
              <a:t>Calif</a:t>
            </a:r>
            <a:r>
              <a:rPr lang="en-US" sz="1000" dirty="0">
                <a:solidFill>
                  <a:schemeClr val="tx1"/>
                </a:solidFill>
              </a:rPr>
              <a:t>: SAGE.</a:t>
            </a:r>
          </a:p>
          <a:p>
            <a:pPr marL="228600" lvl="0" indent="-228600">
              <a:buFont typeface="+mj-lt"/>
              <a:buAutoNum type="arabicPeriod"/>
            </a:pPr>
            <a:r>
              <a:rPr lang="en-US" sz="1000" dirty="0">
                <a:solidFill>
                  <a:schemeClr val="tx1"/>
                </a:solidFill>
              </a:rPr>
              <a:t>Innovative entrepreneurship: textbook and workshop for secondary vocational education / V. </a:t>
            </a:r>
            <a:r>
              <a:rPr lang="en-US" sz="1000" dirty="0" err="1">
                <a:solidFill>
                  <a:schemeClr val="tx1"/>
                </a:solidFill>
              </a:rPr>
              <a:t>Ya</a:t>
            </a:r>
            <a:r>
              <a:rPr lang="en-US" sz="1000" dirty="0">
                <a:solidFill>
                  <a:schemeClr val="tx1"/>
                </a:solidFill>
              </a:rPr>
              <a:t>. </a:t>
            </a:r>
            <a:r>
              <a:rPr lang="en-US" sz="1000" dirty="0" err="1">
                <a:solidFill>
                  <a:schemeClr val="tx1"/>
                </a:solidFill>
              </a:rPr>
              <a:t>Gorfinkel</a:t>
            </a:r>
            <a:r>
              <a:rPr lang="en-US" sz="1000" dirty="0">
                <a:solidFill>
                  <a:schemeClr val="tx1"/>
                </a:solidFill>
              </a:rPr>
              <a:t> [and others]; edited by V. </a:t>
            </a:r>
            <a:r>
              <a:rPr lang="en-US" sz="1000" dirty="0" err="1">
                <a:solidFill>
                  <a:schemeClr val="tx1"/>
                </a:solidFill>
              </a:rPr>
              <a:t>Ya</a:t>
            </a:r>
            <a:r>
              <a:rPr lang="en-US" sz="1000" dirty="0">
                <a:solidFill>
                  <a:schemeClr val="tx1"/>
                </a:solidFill>
              </a:rPr>
              <a:t>. </a:t>
            </a:r>
            <a:r>
              <a:rPr lang="en-US" sz="1000" dirty="0" err="1">
                <a:solidFill>
                  <a:schemeClr val="tx1"/>
                </a:solidFill>
              </a:rPr>
              <a:t>Gorfinkel</a:t>
            </a:r>
            <a:r>
              <a:rPr lang="en-US" sz="1000" dirty="0">
                <a:solidFill>
                  <a:schemeClr val="tx1"/>
                </a:solidFill>
              </a:rPr>
              <a:t>, T. G. </a:t>
            </a:r>
            <a:r>
              <a:rPr lang="en-US" sz="1000" dirty="0" err="1">
                <a:solidFill>
                  <a:schemeClr val="tx1"/>
                </a:solidFill>
              </a:rPr>
              <a:t>Popadyuk</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2022. — 523 p. </a:t>
            </a:r>
          </a:p>
          <a:p>
            <a:pPr marL="228600" lvl="0" indent="-228600">
              <a:buFont typeface="+mj-lt"/>
              <a:buAutoNum type="arabicPeriod"/>
            </a:pPr>
            <a:r>
              <a:rPr lang="en-US" sz="1000" dirty="0" err="1">
                <a:solidFill>
                  <a:schemeClr val="tx1"/>
                </a:solidFill>
              </a:rPr>
              <a:t>Lussier</a:t>
            </a:r>
            <a:r>
              <a:rPr lang="en-US" sz="1000" dirty="0">
                <a:solidFill>
                  <a:schemeClr val="tx1"/>
                </a:solidFill>
              </a:rPr>
              <a:t>, R.N., </a:t>
            </a:r>
            <a:r>
              <a:rPr lang="en-US" sz="1000" dirty="0" err="1">
                <a:solidFill>
                  <a:schemeClr val="tx1"/>
                </a:solidFill>
              </a:rPr>
              <a:t>Corman</a:t>
            </a:r>
            <a:r>
              <a:rPr lang="en-US" sz="1000" dirty="0">
                <a:solidFill>
                  <a:schemeClr val="tx1"/>
                </a:solidFill>
              </a:rPr>
              <a:t>, J. and Kimball, D.C. (2015) </a:t>
            </a:r>
            <a:r>
              <a:rPr lang="en-US" sz="1000" i="1" dirty="0">
                <a:solidFill>
                  <a:schemeClr val="tx1"/>
                </a:solidFill>
              </a:rPr>
              <a:t>Entrepreneurial new venture skills</a:t>
            </a:r>
            <a:r>
              <a:rPr lang="en-US" sz="1000" dirty="0">
                <a:solidFill>
                  <a:schemeClr val="tx1"/>
                </a:solidFill>
              </a:rPr>
              <a:t>. 3. ed. New York, NY [</a:t>
            </a:r>
            <a:r>
              <a:rPr lang="en-US" sz="1000" dirty="0" err="1">
                <a:solidFill>
                  <a:schemeClr val="tx1"/>
                </a:solidFill>
              </a:rPr>
              <a:t>u.a</a:t>
            </a:r>
            <a:r>
              <a:rPr lang="en-US" sz="1000" dirty="0">
                <a:solidFill>
                  <a:schemeClr val="tx1"/>
                </a:solidFill>
              </a:rPr>
              <a:t>.]: Routledge.</a:t>
            </a:r>
          </a:p>
          <a:p>
            <a:pPr marL="228600" lvl="0" indent="-228600">
              <a:buFont typeface="+mj-lt"/>
              <a:buAutoNum type="arabicPeriod"/>
            </a:pPr>
            <a:r>
              <a:rPr lang="en-US" sz="1000" dirty="0" err="1">
                <a:solidFill>
                  <a:schemeClr val="tx1"/>
                </a:solidFill>
              </a:rPr>
              <a:t>Mariotti</a:t>
            </a:r>
            <a:r>
              <a:rPr lang="en-US" sz="1000" dirty="0">
                <a:solidFill>
                  <a:schemeClr val="tx1"/>
                </a:solidFill>
              </a:rPr>
              <a:t>, S. and </a:t>
            </a:r>
            <a:r>
              <a:rPr lang="en-US" sz="1000" dirty="0" err="1">
                <a:solidFill>
                  <a:schemeClr val="tx1"/>
                </a:solidFill>
              </a:rPr>
              <a:t>Glackin</a:t>
            </a:r>
            <a:r>
              <a:rPr lang="en-US" sz="1000" dirty="0">
                <a:solidFill>
                  <a:schemeClr val="tx1"/>
                </a:solidFill>
              </a:rPr>
              <a:t>, C. (2015) </a:t>
            </a:r>
            <a:r>
              <a:rPr lang="en-US" sz="1000" i="1" dirty="0">
                <a:solidFill>
                  <a:schemeClr val="bg2"/>
                </a:solidFill>
              </a:rPr>
              <a:t>Entrepreneurship &amp; small business management</a:t>
            </a:r>
            <a:r>
              <a:rPr lang="en-US" sz="1000" dirty="0">
                <a:solidFill>
                  <a:schemeClr val="bg2"/>
                </a:solidFill>
              </a:rPr>
              <a:t>. </a:t>
            </a:r>
            <a:r>
              <a:rPr lang="en-US" sz="1000" dirty="0">
                <a:solidFill>
                  <a:schemeClr val="tx1"/>
                </a:solidFill>
              </a:rPr>
              <a:t>Second edition. Hoboken, New Jersey: Pearson Education Inc.</a:t>
            </a:r>
          </a:p>
          <a:p>
            <a:pPr marL="228600" lvl="0" indent="-228600">
              <a:buFont typeface="+mj-lt"/>
              <a:buAutoNum type="arabicPeriod"/>
            </a:pPr>
            <a:r>
              <a:rPr lang="en-US" sz="1000" dirty="0">
                <a:solidFill>
                  <a:schemeClr val="tx1"/>
                </a:solidFill>
              </a:rPr>
              <a:t>Organization of commercial activity: textbook and workshop for secondary vocational education /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I.A.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 - </a:t>
            </a:r>
            <a:r>
              <a:rPr lang="en-US" sz="1000" dirty="0" err="1">
                <a:solidFill>
                  <a:schemeClr val="tx1"/>
                </a:solidFill>
              </a:rPr>
              <a:t>Yurayt</a:t>
            </a:r>
            <a:r>
              <a:rPr lang="en-US" sz="1000" dirty="0">
                <a:solidFill>
                  <a:schemeClr val="tx1"/>
                </a:solidFill>
              </a:rPr>
              <a:t> Publishing House, 2021. — 332 p. </a:t>
            </a:r>
          </a:p>
          <a:p>
            <a:pPr marL="228600" lvl="0" indent="-228600">
              <a:buFont typeface="+mj-lt"/>
              <a:buAutoNum type="arabicPeriod"/>
            </a:pPr>
            <a:r>
              <a:rPr lang="en-US" sz="1000" dirty="0">
                <a:solidFill>
                  <a:schemeClr val="tx1"/>
                </a:solidFill>
              </a:rPr>
              <a:t>Process approach to management. Modeling of business processes / V.V. </a:t>
            </a:r>
            <a:r>
              <a:rPr lang="en-US" sz="1000" dirty="0" err="1">
                <a:solidFill>
                  <a:schemeClr val="tx1"/>
                </a:solidFill>
              </a:rPr>
              <a:t>Repin</a:t>
            </a:r>
            <a:r>
              <a:rPr lang="en-US" sz="1000" dirty="0">
                <a:solidFill>
                  <a:schemeClr val="tx1"/>
                </a:solidFill>
              </a:rPr>
              <a:t>. - M.: Mann, Ferber, 2022. - 544 p. </a:t>
            </a:r>
          </a:p>
          <a:p>
            <a:pPr marL="228600" lvl="0" indent="-228600">
              <a:buFont typeface="+mj-lt"/>
              <a:buAutoNum type="arabicPeriod"/>
            </a:pPr>
            <a:r>
              <a:rPr lang="en-US" sz="1000" dirty="0">
                <a:solidFill>
                  <a:schemeClr val="tx1"/>
                </a:solidFill>
              </a:rPr>
              <a:t>Read, S. (2011) </a:t>
            </a:r>
            <a:r>
              <a:rPr lang="en-US" sz="1000" i="1" dirty="0">
                <a:solidFill>
                  <a:schemeClr val="tx1"/>
                </a:solidFill>
              </a:rPr>
              <a:t>Effectual entrepreneurship</a:t>
            </a:r>
            <a:r>
              <a:rPr lang="en-US" sz="1000" dirty="0">
                <a:solidFill>
                  <a:schemeClr val="tx1"/>
                </a:solidFill>
              </a:rPr>
              <a:t>. Abingdon, Oxon: Routledge.</a:t>
            </a:r>
          </a:p>
          <a:p>
            <a:pPr marL="228600" lvl="0" indent="-228600">
              <a:buFont typeface="+mj-lt"/>
              <a:buAutoNum type="arabicPeriod"/>
            </a:pPr>
            <a:r>
              <a:rPr lang="en-US" sz="1000" dirty="0">
                <a:solidFill>
                  <a:schemeClr val="tx1"/>
                </a:solidFill>
              </a:rPr>
              <a:t>Reengineering of business processes: Textbook for university students / O.S. </a:t>
            </a:r>
            <a:r>
              <a:rPr lang="en-US" sz="1000" dirty="0" err="1">
                <a:solidFill>
                  <a:schemeClr val="tx1"/>
                </a:solidFill>
              </a:rPr>
              <a:t>Rudakov</a:t>
            </a:r>
            <a:r>
              <a:rPr lang="en-US" sz="1000" dirty="0">
                <a:solidFill>
                  <a:schemeClr val="tx1"/>
                </a:solidFill>
              </a:rPr>
              <a:t>. - M.: UNITY-DANA, 2022. - 343 p.</a:t>
            </a:r>
          </a:p>
          <a:p>
            <a:pPr marL="228600" lvl="0" indent="-228600">
              <a:buFont typeface="+mj-lt"/>
              <a:buAutoNum type="arabicPeriod"/>
            </a:pPr>
            <a:r>
              <a:rPr lang="en-US" sz="1000" dirty="0" err="1">
                <a:solidFill>
                  <a:schemeClr val="tx1"/>
                </a:solidFill>
              </a:rPr>
              <a:t>Spinelli</a:t>
            </a:r>
            <a:r>
              <a:rPr lang="en-US" sz="1000" dirty="0">
                <a:solidFill>
                  <a:schemeClr val="tx1"/>
                </a:solidFill>
              </a:rPr>
              <a:t>, S. and Adams, R. (2012a) </a:t>
            </a:r>
            <a:r>
              <a:rPr lang="en-US" sz="1000" i="1" dirty="0">
                <a:solidFill>
                  <a:schemeClr val="tx1"/>
                </a:solidFill>
              </a:rPr>
              <a:t>New venture creation: entrepreneurship for the 21st century</a:t>
            </a:r>
            <a:r>
              <a:rPr lang="en-US" sz="1000" dirty="0">
                <a:solidFill>
                  <a:schemeClr val="tx1"/>
                </a:solidFill>
              </a:rPr>
              <a:t>. 9th international ed. New York, </a:t>
            </a:r>
            <a:r>
              <a:rPr lang="uz-Cyrl-UZ" sz="1000" dirty="0">
                <a:solidFill>
                  <a:schemeClr val="tx1"/>
                </a:solidFill>
              </a:rPr>
              <a:t/>
            </a:r>
            <a:br>
              <a:rPr lang="uz-Cyrl-UZ" sz="1000" dirty="0">
                <a:solidFill>
                  <a:schemeClr val="tx1"/>
                </a:solidFill>
              </a:rPr>
            </a:br>
            <a:r>
              <a:rPr lang="en-US" sz="1000" dirty="0">
                <a:solidFill>
                  <a:schemeClr val="tx1"/>
                </a:solidFill>
              </a:rPr>
              <a:t>N.Y.: McGraw-Hill/Irwin.</a:t>
            </a:r>
          </a:p>
        </p:txBody>
      </p:sp>
      <p:sp>
        <p:nvSpPr>
          <p:cNvPr id="4" name="Прямоугольник 3"/>
          <p:cNvSpPr/>
          <p:nvPr/>
        </p:nvSpPr>
        <p:spPr>
          <a:xfrm>
            <a:off x="2969062" y="271562"/>
            <a:ext cx="3172663" cy="307777"/>
          </a:xfrm>
          <a:prstGeom prst="rect">
            <a:avLst/>
          </a:prstGeom>
        </p:spPr>
        <p:txBody>
          <a:bodyPr wrap="none">
            <a:spAutoFit/>
          </a:bodyPr>
          <a:lstStyle/>
          <a:p>
            <a:r>
              <a:rPr lang="uz-Cyrl-UZ" b="1" dirty="0">
                <a:solidFill>
                  <a:srgbClr val="002060"/>
                </a:solidFill>
              </a:rPr>
              <a:t>ФОЙДАЛАНИЛГАН АДАБИЁТЛАР</a:t>
            </a:r>
            <a:endParaRPr lang="en-US" b="1" dirty="0">
              <a:solidFill>
                <a:srgbClr val="002060"/>
              </a:solidFill>
            </a:endParaRPr>
          </a:p>
        </p:txBody>
      </p:sp>
    </p:spTree>
    <p:extLst>
      <p:ext uri="{BB962C8B-B14F-4D97-AF65-F5344CB8AC3E}">
        <p14:creationId xmlns:p14="http://schemas.microsoft.com/office/powerpoint/2010/main" val="226545863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grpSp>
        <p:nvGrpSpPr>
          <p:cNvPr id="488" name="Google Shape;488;p29"/>
          <p:cNvGrpSpPr/>
          <p:nvPr/>
        </p:nvGrpSpPr>
        <p:grpSpPr>
          <a:xfrm>
            <a:off x="66676" y="99744"/>
            <a:ext cx="5225404" cy="5043756"/>
            <a:chOff x="-1537049" y="-96399"/>
            <a:chExt cx="10450808" cy="10450808"/>
          </a:xfrm>
        </p:grpSpPr>
        <p:sp>
          <p:nvSpPr>
            <p:cNvPr id="489" name="Google Shape;489;p29"/>
            <p:cNvSpPr/>
            <p:nvPr/>
          </p:nvSpPr>
          <p:spPr>
            <a:xfrm>
              <a:off x="-1537049" y="-96399"/>
              <a:ext cx="10450808" cy="10450808"/>
            </a:xfrm>
            <a:custGeom>
              <a:avLst/>
              <a:gdLst/>
              <a:ahLst/>
              <a:cxnLst/>
              <a:rect l="l" t="t" r="r" b="b"/>
              <a:pathLst>
                <a:path w="10450808" h="10450808" extrusionOk="0">
                  <a:moveTo>
                    <a:pt x="10450808" y="10450808"/>
                  </a:moveTo>
                  <a:lnTo>
                    <a:pt x="0" y="10450808"/>
                  </a:lnTo>
                  <a:lnTo>
                    <a:pt x="0" y="0"/>
                  </a:lnTo>
                  <a:lnTo>
                    <a:pt x="10450808" y="0"/>
                  </a:lnTo>
                  <a:lnTo>
                    <a:pt x="10450808" y="10450808"/>
                  </a:lnTo>
                  <a:close/>
                  <a:moveTo>
                    <a:pt x="14495" y="10436313"/>
                  </a:moveTo>
                  <a:lnTo>
                    <a:pt x="10436313" y="10436313"/>
                  </a:lnTo>
                  <a:lnTo>
                    <a:pt x="10436313" y="14495"/>
                  </a:lnTo>
                  <a:lnTo>
                    <a:pt x="14495" y="14495"/>
                  </a:lnTo>
                  <a:lnTo>
                    <a:pt x="14495"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0" name="Google Shape;490;p29"/>
            <p:cNvSpPr/>
            <p:nvPr/>
          </p:nvSpPr>
          <p:spPr>
            <a:xfrm>
              <a:off x="-1529802" y="9391176"/>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1" name="Google Shape;491;p29"/>
            <p:cNvSpPr/>
            <p:nvPr/>
          </p:nvSpPr>
          <p:spPr>
            <a:xfrm>
              <a:off x="-1529802" y="844243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2" name="Google Shape;492;p29"/>
            <p:cNvSpPr/>
            <p:nvPr/>
          </p:nvSpPr>
          <p:spPr>
            <a:xfrm>
              <a:off x="-1529802" y="7493603"/>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3" name="Google Shape;493;p29"/>
            <p:cNvSpPr/>
            <p:nvPr/>
          </p:nvSpPr>
          <p:spPr>
            <a:xfrm>
              <a:off x="-1529802" y="6544865"/>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4" name="Google Shape;494;p29"/>
            <p:cNvSpPr/>
            <p:nvPr/>
          </p:nvSpPr>
          <p:spPr>
            <a:xfrm>
              <a:off x="-1529802" y="559612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5" name="Google Shape;495;p29"/>
            <p:cNvSpPr/>
            <p:nvPr/>
          </p:nvSpPr>
          <p:spPr>
            <a:xfrm>
              <a:off x="-1529802" y="464738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6" name="Google Shape;496;p29"/>
            <p:cNvSpPr/>
            <p:nvPr/>
          </p:nvSpPr>
          <p:spPr>
            <a:xfrm>
              <a:off x="-1529802" y="3698650"/>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7" name="Google Shape;497;p29"/>
            <p:cNvSpPr/>
            <p:nvPr/>
          </p:nvSpPr>
          <p:spPr>
            <a:xfrm>
              <a:off x="-1529802" y="2749912"/>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8" name="Google Shape;498;p29"/>
            <p:cNvSpPr/>
            <p:nvPr/>
          </p:nvSpPr>
          <p:spPr>
            <a:xfrm>
              <a:off x="-1529802" y="180107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9" name="Google Shape;499;p29"/>
            <p:cNvSpPr/>
            <p:nvPr/>
          </p:nvSpPr>
          <p:spPr>
            <a:xfrm>
              <a:off x="-1529802" y="852339"/>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0" name="Google Shape;500;p29"/>
            <p:cNvSpPr/>
            <p:nvPr/>
          </p:nvSpPr>
          <p:spPr>
            <a:xfrm>
              <a:off x="7950525"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1" name="Google Shape;501;p29"/>
            <p:cNvSpPr/>
            <p:nvPr/>
          </p:nvSpPr>
          <p:spPr>
            <a:xfrm>
              <a:off x="700178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2" name="Google Shape;502;p29"/>
            <p:cNvSpPr/>
            <p:nvPr/>
          </p:nvSpPr>
          <p:spPr>
            <a:xfrm>
              <a:off x="6052952"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3" name="Google Shape;503;p29"/>
            <p:cNvSpPr/>
            <p:nvPr/>
          </p:nvSpPr>
          <p:spPr>
            <a:xfrm>
              <a:off x="5104214"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4" name="Google Shape;504;p29"/>
            <p:cNvSpPr/>
            <p:nvPr/>
          </p:nvSpPr>
          <p:spPr>
            <a:xfrm>
              <a:off x="415547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5" name="Google Shape;505;p29"/>
            <p:cNvSpPr/>
            <p:nvPr/>
          </p:nvSpPr>
          <p:spPr>
            <a:xfrm>
              <a:off x="320673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6" name="Google Shape;506;p29"/>
            <p:cNvSpPr/>
            <p:nvPr/>
          </p:nvSpPr>
          <p:spPr>
            <a:xfrm>
              <a:off x="2257999"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7" name="Google Shape;507;p29"/>
            <p:cNvSpPr/>
            <p:nvPr/>
          </p:nvSpPr>
          <p:spPr>
            <a:xfrm>
              <a:off x="130926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8" name="Google Shape;508;p29"/>
            <p:cNvSpPr/>
            <p:nvPr/>
          </p:nvSpPr>
          <p:spPr>
            <a:xfrm>
              <a:off x="36042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9" name="Google Shape;509;p29"/>
            <p:cNvSpPr/>
            <p:nvPr/>
          </p:nvSpPr>
          <p:spPr>
            <a:xfrm>
              <a:off x="-58831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sp>
        <p:nvSpPr>
          <p:cNvPr id="513" name="Google Shape;513;p29"/>
          <p:cNvSpPr/>
          <p:nvPr/>
        </p:nvSpPr>
        <p:spPr>
          <a:xfrm>
            <a:off x="244527" y="1131590"/>
            <a:ext cx="539646" cy="134912"/>
          </a:xfrm>
          <a:custGeom>
            <a:avLst/>
            <a:gdLst/>
            <a:ahLst/>
            <a:cxnLst/>
            <a:rect l="l" t="t" r="r" b="b"/>
            <a:pathLst>
              <a:path w="1079292" h="269823" extrusionOk="0">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rgbClr val="C00000"/>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4" name="Google Shape;514;p29"/>
          <p:cNvSpPr/>
          <p:nvPr/>
        </p:nvSpPr>
        <p:spPr>
          <a:xfrm rot="5400000">
            <a:off x="1412630" y="3399051"/>
            <a:ext cx="1219200" cy="1219197"/>
          </a:xfrm>
          <a:custGeom>
            <a:avLst/>
            <a:gdLst/>
            <a:ahLst/>
            <a:cxnLst/>
            <a:rect l="l" t="t" r="r" b="b"/>
            <a:pathLst>
              <a:path w="2438400" h="2438393" extrusionOk="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ln/>
        </p:spPr>
        <p:style>
          <a:lnRef idx="0">
            <a:schemeClr val="accent1"/>
          </a:lnRef>
          <a:fillRef idx="3">
            <a:schemeClr val="accent1"/>
          </a:fillRef>
          <a:effectRef idx="3">
            <a:schemeClr val="accent1"/>
          </a:effectRef>
          <a:fontRef idx="minor">
            <a:schemeClr val="lt1"/>
          </a:fontRef>
        </p:style>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5" name="Google Shape;515;p29"/>
          <p:cNvSpPr/>
          <p:nvPr/>
        </p:nvSpPr>
        <p:spPr>
          <a:xfrm>
            <a:off x="7446365" y="514350"/>
            <a:ext cx="1400232" cy="700708"/>
          </a:xfrm>
          <a:custGeom>
            <a:avLst/>
            <a:gdLst/>
            <a:ahLst/>
            <a:cxnLst/>
            <a:rect l="l" t="t" r="r" b="b"/>
            <a:pathLst>
              <a:path w="2800464" h="1401415" extrusionOk="0">
                <a:moveTo>
                  <a:pt x="2800465" y="0"/>
                </a:moveTo>
                <a:cubicBezTo>
                  <a:pt x="2800465" y="774093"/>
                  <a:pt x="2173142" y="1401416"/>
                  <a:pt x="1399049" y="1401416"/>
                </a:cubicBezTo>
                <a:cubicBezTo>
                  <a:pt x="624956" y="1401416"/>
                  <a:pt x="0" y="774093"/>
                  <a:pt x="0" y="0"/>
                </a:cubicBezTo>
                <a:lnTo>
                  <a:pt x="2800465" y="0"/>
                </a:lnTo>
                <a:close/>
              </a:path>
            </a:pathLst>
          </a:custGeom>
          <a:ln/>
        </p:spPr>
        <p:style>
          <a:lnRef idx="3">
            <a:schemeClr val="lt1"/>
          </a:lnRef>
          <a:fillRef idx="1">
            <a:schemeClr val="accent1"/>
          </a:fillRef>
          <a:effectRef idx="1">
            <a:schemeClr val="accent1"/>
          </a:effectRef>
          <a:fontRef idx="minor">
            <a:schemeClr val="lt1"/>
          </a:fontRef>
        </p:style>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6" name="Google Shape;516;p29"/>
          <p:cNvSpPr txBox="1">
            <a:spLocks noGrp="1"/>
          </p:cNvSpPr>
          <p:nvPr>
            <p:ph type="sldNum" idx="12"/>
          </p:nvPr>
        </p:nvSpPr>
        <p:spPr>
          <a:xfrm>
            <a:off x="8376075" y="4749850"/>
            <a:ext cx="548700" cy="1818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43</a:t>
            </a:fld>
            <a:endParaRPr/>
          </a:p>
        </p:txBody>
      </p:sp>
      <p:sp>
        <p:nvSpPr>
          <p:cNvPr id="31" name="TextBox 30"/>
          <p:cNvSpPr txBox="1"/>
          <p:nvPr/>
        </p:nvSpPr>
        <p:spPr>
          <a:xfrm>
            <a:off x="2760405" y="1265176"/>
            <a:ext cx="3815468" cy="933012"/>
          </a:xfrm>
          <a:prstGeom prst="rect">
            <a:avLst/>
          </a:prstGeom>
          <a:noFill/>
        </p:spPr>
        <p:txBody>
          <a:bodyPr wrap="none" rtlCol="0">
            <a:spAutoFit/>
          </a:bodyPr>
          <a:lstStyle/>
          <a:p>
            <a:pPr algn="ctr">
              <a:lnSpc>
                <a:spcPts val="6500"/>
              </a:lnSpc>
            </a:pPr>
            <a:r>
              <a:rPr lang="uz-Cyrl-UZ" sz="6800" b="1" dirty="0">
                <a:solidFill>
                  <a:schemeClr val="accent2">
                    <a:lumMod val="50000"/>
                  </a:schemeClr>
                </a:solidFill>
                <a:effectLst>
                  <a:outerShdw blurRad="38100" dist="38100" dir="2700000" algn="tl">
                    <a:srgbClr val="000000">
                      <a:alpha val="43137"/>
                    </a:srgbClr>
                  </a:outerShdw>
                </a:effectLst>
                <a:latin typeface="Montserrat" charset="0"/>
                <a:ea typeface="Montserrat" charset="0"/>
                <a:cs typeface="Montserrat" charset="0"/>
              </a:rPr>
              <a:t>Раҳмат</a:t>
            </a:r>
            <a:r>
              <a:rPr lang="en-US" sz="6800" b="1" dirty="0">
                <a:solidFill>
                  <a:schemeClr val="accent2">
                    <a:lumMod val="50000"/>
                  </a:schemeClr>
                </a:solidFill>
                <a:effectLst>
                  <a:outerShdw blurRad="38100" dist="38100" dir="2700000" algn="tl">
                    <a:srgbClr val="000000">
                      <a:alpha val="43137"/>
                    </a:srgbClr>
                  </a:outerShdw>
                </a:effectLst>
                <a:latin typeface="Montserrat" charset="0"/>
                <a:ea typeface="Montserrat" charset="0"/>
                <a:cs typeface="Montserrat" charset="0"/>
              </a:rPr>
              <a:t>!</a:t>
            </a:r>
          </a:p>
        </p:txBody>
      </p:sp>
      <p:sp>
        <p:nvSpPr>
          <p:cNvPr id="32" name="TextBox 31"/>
          <p:cNvSpPr txBox="1"/>
          <p:nvPr/>
        </p:nvSpPr>
        <p:spPr>
          <a:xfrm>
            <a:off x="3030048" y="2831940"/>
            <a:ext cx="3298467" cy="1387559"/>
          </a:xfrm>
          <a:prstGeom prst="rect">
            <a:avLst/>
          </a:prstGeom>
          <a:noFill/>
        </p:spPr>
        <p:txBody>
          <a:bodyPr wrap="none" rtlCol="0">
            <a:spAutoFit/>
          </a:bodyPr>
          <a:lstStyle/>
          <a:p>
            <a:pPr algn="ctr">
              <a:lnSpc>
                <a:spcPts val="1600"/>
              </a:lnSpc>
            </a:pPr>
            <a:endParaRPr lang="en-US"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Telegram: @BakhromKholbaev</a:t>
            </a:r>
            <a:endParaRPr lang="ru-RU"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bakhrom2001@gmail.com</a:t>
            </a:r>
          </a:p>
          <a:p>
            <a:pPr algn="ctr"/>
            <a:r>
              <a:rPr lang="en-US" sz="1750" dirty="0">
                <a:latin typeface="Raleway" charset="0"/>
                <a:ea typeface="Raleway" charset="0"/>
                <a:cs typeface="Raleway" charset="0"/>
              </a:rPr>
              <a:t>bkholbaev@missouristate.edu</a:t>
            </a:r>
          </a:p>
        </p:txBody>
      </p:sp>
      <p:sp>
        <p:nvSpPr>
          <p:cNvPr id="33" name="TextBox 32"/>
          <p:cNvSpPr txBox="1"/>
          <p:nvPr/>
        </p:nvSpPr>
        <p:spPr>
          <a:xfrm>
            <a:off x="3568981" y="2087983"/>
            <a:ext cx="2242922" cy="515526"/>
          </a:xfrm>
          <a:prstGeom prst="rect">
            <a:avLst/>
          </a:prstGeom>
          <a:noFill/>
        </p:spPr>
        <p:txBody>
          <a:bodyPr wrap="none" rtlCol="0">
            <a:spAutoFit/>
          </a:bodyPr>
          <a:lstStyle/>
          <a:p>
            <a:pPr algn="ctr"/>
            <a:r>
              <a:rPr lang="uz-Cyrl-UZ" sz="2750" b="1" dirty="0">
                <a:latin typeface="Montserrat" charset="0"/>
                <a:ea typeface="Montserrat" charset="0"/>
                <a:cs typeface="Montserrat" charset="0"/>
              </a:rPr>
              <a:t>Саволлар</a:t>
            </a:r>
            <a:r>
              <a:rPr lang="en-US" sz="2750" b="1" dirty="0">
                <a:latin typeface="Montserrat" charset="0"/>
                <a:ea typeface="Montserrat" charset="0"/>
                <a:cs typeface="Montserrat" charset="0"/>
              </a:rPr>
              <a:t>?</a:t>
            </a:r>
          </a:p>
        </p:txBody>
      </p:sp>
    </p:spTree>
    <p:extLst>
      <p:ext uri="{BB962C8B-B14F-4D97-AF65-F5344CB8AC3E}">
        <p14:creationId xmlns:p14="http://schemas.microsoft.com/office/powerpoint/2010/main" val="1387306169"/>
      </p:ext>
    </p:extLst>
  </p:cSld>
  <p:clrMapOvr>
    <a:masterClrMapping/>
  </p:clrMapOvr>
</p:sld>
</file>

<file path=ppt/theme/theme1.xml><?xml version="1.0" encoding="utf-8"?>
<a:theme xmlns:a="http://schemas.openxmlformats.org/drawingml/2006/main" name="Salerio template">
  <a:themeElements>
    <a:clrScheme name="Custom 347">
      <a:dk1>
        <a:srgbClr val="263248"/>
      </a:dk1>
      <a:lt1>
        <a:srgbClr val="FFFFFF"/>
      </a:lt1>
      <a:dk2>
        <a:srgbClr val="434343"/>
      </a:dk2>
      <a:lt2>
        <a:srgbClr val="E0E4E9"/>
      </a:lt2>
      <a:accent1>
        <a:srgbClr val="3F5378"/>
      </a:accent1>
      <a:accent2>
        <a:srgbClr val="263248"/>
      </a:accent2>
      <a:accent3>
        <a:srgbClr val="92A8C8"/>
      </a:accent3>
      <a:accent4>
        <a:srgbClr val="C7D3E6"/>
      </a:accent4>
      <a:accent5>
        <a:srgbClr val="FF9800"/>
      </a:accent5>
      <a:accent6>
        <a:srgbClr val="D26F00"/>
      </a:accent6>
      <a:hlink>
        <a:srgbClr val="3F5378"/>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2865</TotalTime>
  <Words>2013</Words>
  <Application>Microsoft Office PowerPoint</Application>
  <PresentationFormat>Экран (16:9)</PresentationFormat>
  <Paragraphs>188</Paragraphs>
  <Slides>43</Slides>
  <Notes>43</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43</vt:i4>
      </vt:variant>
    </vt:vector>
  </HeadingPairs>
  <TitlesOfParts>
    <vt:vector size="53" baseType="lpstr">
      <vt:lpstr>Arial</vt:lpstr>
      <vt:lpstr>Roboto Condensed</vt:lpstr>
      <vt:lpstr>Arvo</vt:lpstr>
      <vt:lpstr>Montserrat</vt:lpstr>
      <vt:lpstr>Raleway</vt:lpstr>
      <vt:lpstr>Arial Narrow</vt:lpstr>
      <vt:lpstr>Roboto Condensed Light</vt:lpstr>
      <vt:lpstr>Wingdings</vt:lpstr>
      <vt:lpstr>Calibri</vt:lpstr>
      <vt:lpstr>Salerio template</vt:lpstr>
      <vt:lpstr>Modern Technology  in Business  Мавзу: Бизнесдаги замонавий технология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Инсон ресурсларини бошқариш стратегияси, лойиҳавий бошқарув, бошқарув самарадорлиги</dc:title>
  <dc:creator>UzReport</dc:creator>
  <cp:lastModifiedBy>UzReport</cp:lastModifiedBy>
  <cp:revision>199</cp:revision>
  <dcterms:modified xsi:type="dcterms:W3CDTF">2023-03-21T08:03:28Z</dcterms:modified>
</cp:coreProperties>
</file>