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45"/>
  </p:notesMasterIdLst>
  <p:sldIdLst>
    <p:sldId id="371" r:id="rId2"/>
    <p:sldId id="546" r:id="rId3"/>
    <p:sldId id="547" r:id="rId4"/>
    <p:sldId id="585" r:id="rId5"/>
    <p:sldId id="459" r:id="rId6"/>
    <p:sldId id="548" r:id="rId7"/>
    <p:sldId id="549" r:id="rId8"/>
    <p:sldId id="550" r:id="rId9"/>
    <p:sldId id="551" r:id="rId10"/>
    <p:sldId id="553" r:id="rId11"/>
    <p:sldId id="554" r:id="rId12"/>
    <p:sldId id="555" r:id="rId13"/>
    <p:sldId id="556" r:id="rId14"/>
    <p:sldId id="587" r:id="rId15"/>
    <p:sldId id="557" r:id="rId16"/>
    <p:sldId id="588" r:id="rId17"/>
    <p:sldId id="559" r:id="rId18"/>
    <p:sldId id="561" r:id="rId19"/>
    <p:sldId id="562" r:id="rId20"/>
    <p:sldId id="563" r:id="rId21"/>
    <p:sldId id="564" r:id="rId22"/>
    <p:sldId id="583" r:id="rId23"/>
    <p:sldId id="565" r:id="rId24"/>
    <p:sldId id="566" r:id="rId25"/>
    <p:sldId id="567" r:id="rId26"/>
    <p:sldId id="568" r:id="rId27"/>
    <p:sldId id="569" r:id="rId28"/>
    <p:sldId id="570" r:id="rId29"/>
    <p:sldId id="571" r:id="rId30"/>
    <p:sldId id="572" r:id="rId31"/>
    <p:sldId id="573" r:id="rId32"/>
    <p:sldId id="574" r:id="rId33"/>
    <p:sldId id="575" r:id="rId34"/>
    <p:sldId id="576" r:id="rId35"/>
    <p:sldId id="577" r:id="rId36"/>
    <p:sldId id="584" r:id="rId37"/>
    <p:sldId id="578" r:id="rId38"/>
    <p:sldId id="579" r:id="rId39"/>
    <p:sldId id="580" r:id="rId40"/>
    <p:sldId id="581" r:id="rId41"/>
    <p:sldId id="589" r:id="rId42"/>
    <p:sldId id="372" r:id="rId43"/>
    <p:sldId id="373" r:id="rId44"/>
  </p:sldIdLst>
  <p:sldSz cx="9144000" cy="5143500" type="screen16x9"/>
  <p:notesSz cx="6858000" cy="9144000"/>
  <p:embeddedFontLst>
    <p:embeddedFont>
      <p:font typeface="Roboto Condensed" panose="020B0604020202020204" charset="0"/>
      <p:regular r:id="rId46"/>
      <p:bold r:id="rId47"/>
      <p:italic r:id="rId48"/>
      <p:boldItalic r:id="rId49"/>
    </p:embeddedFont>
    <p:embeddedFont>
      <p:font typeface="Roboto Condensed Light" panose="020B0604020202020204" charset="0"/>
      <p:regular r:id="rId50"/>
      <p:bold r:id="rId51"/>
      <p:italic r:id="rId52"/>
      <p:boldItalic r:id="rId53"/>
    </p:embeddedFont>
    <p:embeddedFont>
      <p:font typeface="Arvo" panose="020B0604020202020204" charset="0"/>
      <p:regular r:id="rId54"/>
      <p:bold r:id="rId55"/>
      <p:italic r:id="rId56"/>
      <p:boldItalic r:id="rId57"/>
    </p:embeddedFont>
    <p:embeddedFont>
      <p:font typeface="Arial Narrow" panose="020B0606020202030204" pitchFamily="34" charset="0"/>
      <p:regular r:id="rId58"/>
      <p:bold r:id="rId59"/>
      <p:italic r:id="rId60"/>
      <p:boldItalic r:id="rId61"/>
    </p:embeddedFont>
    <p:embeddedFont>
      <p:font typeface="Raleway" panose="020B0604020202020204" charset="-52"/>
      <p:regular r:id="rId62"/>
      <p:bold r:id="rId63"/>
      <p:italic r:id="rId64"/>
      <p:boldItalic r:id="rId65"/>
    </p:embeddedFont>
    <p:embeddedFont>
      <p:font typeface="Montserrat" panose="020B0604020202020204" charset="0"/>
      <p:regular r:id="rId66"/>
      <p:bold r:id="rId67"/>
      <p:italic r:id="rId68"/>
      <p:boldItalic r:id="rId69"/>
    </p:embeddedFont>
    <p:embeddedFont>
      <p:font typeface="Calibri" panose="020F0502020204030204" pitchFamily="34" charset="0"/>
      <p:regular r:id="rId70"/>
      <p:bold r:id="rId71"/>
      <p:italic r:id="rId72"/>
      <p:boldItalic r:id="rId7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E27665BA-8202-44FC-AD62-C9F0E3EA811A}">
  <a:tblStyle styleId="{E27665BA-8202-44FC-AD62-C9F0E3EA811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15DE48A-E3B5-44D0-98CB-AE0B3FDC037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020" y="-27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63" Type="http://schemas.openxmlformats.org/officeDocument/2006/relationships/font" Target="fonts/font18.fntdata"/><Relationship Id="rId68" Type="http://schemas.openxmlformats.org/officeDocument/2006/relationships/font" Target="fonts/font23.fntdata"/><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font" Target="fonts/font26.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font" Target="fonts/font13.fntdata"/><Relationship Id="rId66" Type="http://schemas.openxmlformats.org/officeDocument/2006/relationships/font" Target="fonts/font21.fntdata"/><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font" Target="fonts/font15.fntdata"/><Relationship Id="rId65" Type="http://schemas.openxmlformats.org/officeDocument/2006/relationships/font" Target="fonts/font20.fntdata"/><Relationship Id="rId73" Type="http://schemas.openxmlformats.org/officeDocument/2006/relationships/font" Target="fonts/font2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font" Target="fonts/font11.fntdata"/><Relationship Id="rId64" Type="http://schemas.openxmlformats.org/officeDocument/2006/relationships/font" Target="fonts/font19.fntdata"/><Relationship Id="rId69" Type="http://schemas.openxmlformats.org/officeDocument/2006/relationships/font" Target="fonts/font24.fntdata"/><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6.fntdata"/><Relationship Id="rId72" Type="http://schemas.openxmlformats.org/officeDocument/2006/relationships/font" Target="fonts/font2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font" Target="fonts/font14.fntdata"/><Relationship Id="rId67" Type="http://schemas.openxmlformats.org/officeDocument/2006/relationships/font" Target="fonts/font2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9.fntdata"/><Relationship Id="rId62" Type="http://schemas.openxmlformats.org/officeDocument/2006/relationships/font" Target="fonts/font17.fntdata"/><Relationship Id="rId70" Type="http://schemas.openxmlformats.org/officeDocument/2006/relationships/font" Target="fonts/font25.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56286852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55639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fb87c9a92b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gfb87c9a92b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1910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grpSp>
        <p:nvGrpSpPr>
          <p:cNvPr id="163" name="Google Shape;163;p10"/>
          <p:cNvGrpSpPr/>
          <p:nvPr/>
        </p:nvGrpSpPr>
        <p:grpSpPr>
          <a:xfrm rot="10800000">
            <a:off x="-8" y="-2"/>
            <a:ext cx="2202830" cy="670795"/>
            <a:chOff x="5575242" y="4472723"/>
            <a:chExt cx="2202830" cy="670795"/>
          </a:xfrm>
        </p:grpSpPr>
        <p:sp>
          <p:nvSpPr>
            <p:cNvPr id="164" name="Google Shape;164;p10"/>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5" name="Google Shape;165;p10"/>
            <p:cNvGrpSpPr/>
            <p:nvPr/>
          </p:nvGrpSpPr>
          <p:grpSpPr>
            <a:xfrm flipH="1">
              <a:off x="5734850" y="4472723"/>
              <a:ext cx="2040837" cy="670795"/>
              <a:chOff x="1297954" y="330075"/>
              <a:chExt cx="5169293" cy="1699506"/>
            </a:xfrm>
          </p:grpSpPr>
          <p:sp>
            <p:nvSpPr>
              <p:cNvPr id="166" name="Google Shape;166;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 name="Google Shape;168;p10"/>
            <p:cNvGrpSpPr/>
            <p:nvPr/>
          </p:nvGrpSpPr>
          <p:grpSpPr>
            <a:xfrm flipH="1">
              <a:off x="5578209" y="4646738"/>
              <a:ext cx="2199863" cy="304563"/>
              <a:chOff x="-5827153" y="330075"/>
              <a:chExt cx="12276019" cy="1699569"/>
            </a:xfrm>
          </p:grpSpPr>
          <p:sp>
            <p:nvSpPr>
              <p:cNvPr id="169" name="Google Shape;169;p10"/>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0"/>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71" name="Google Shape;171;p10"/>
          <p:cNvGrpSpPr/>
          <p:nvPr/>
        </p:nvGrpSpPr>
        <p:grpSpPr>
          <a:xfrm>
            <a:off x="6946842" y="4472723"/>
            <a:ext cx="2202830" cy="670795"/>
            <a:chOff x="5575242" y="4472723"/>
            <a:chExt cx="2202830" cy="670795"/>
          </a:xfrm>
        </p:grpSpPr>
        <p:sp>
          <p:nvSpPr>
            <p:cNvPr id="172" name="Google Shape;172;p10"/>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3" name="Google Shape;173;p10"/>
            <p:cNvGrpSpPr/>
            <p:nvPr/>
          </p:nvGrpSpPr>
          <p:grpSpPr>
            <a:xfrm flipH="1">
              <a:off x="5734850" y="4472723"/>
              <a:ext cx="2040837" cy="670795"/>
              <a:chOff x="1297954" y="330075"/>
              <a:chExt cx="5169293" cy="1699506"/>
            </a:xfrm>
          </p:grpSpPr>
          <p:sp>
            <p:nvSpPr>
              <p:cNvPr id="174" name="Google Shape;174;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 name="Google Shape;176;p10"/>
            <p:cNvGrpSpPr/>
            <p:nvPr/>
          </p:nvGrpSpPr>
          <p:grpSpPr>
            <a:xfrm flipH="1">
              <a:off x="5578209" y="4646738"/>
              <a:ext cx="2199863" cy="304563"/>
              <a:chOff x="-5827153" y="330075"/>
              <a:chExt cx="12276019" cy="1699569"/>
            </a:xfrm>
          </p:grpSpPr>
          <p:sp>
            <p:nvSpPr>
              <p:cNvPr id="177" name="Google Shape;177;p10"/>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0"/>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79" name="Google Shape;179;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1pPr>
            <a:lvl2pPr lvl="1">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2pPr>
            <a:lvl3pPr lvl="2">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3pPr>
            <a:lvl4pPr lvl="3">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4pPr>
            <a:lvl5pPr lvl="4">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5pPr>
            <a:lvl6pPr lvl="5">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6pPr>
            <a:lvl7pPr lvl="6">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7pPr>
            <a:lvl8pPr lvl="7">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8pPr>
            <a:lvl9pPr lvl="8">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9pPr>
          </a:lstStyle>
          <a:p>
            <a:endParaRPr/>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noAutofit/>
          </a:bodyPr>
          <a:lstStyle>
            <a:lvl1pPr marL="457200" lvl="0" indent="-381000">
              <a:spcBef>
                <a:spcPts val="6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chemeClr val="lt1"/>
                </a:solidFill>
                <a:latin typeface="Roboto Condensed"/>
                <a:ea typeface="Roboto Condensed"/>
                <a:cs typeface="Roboto Condensed"/>
                <a:sym typeface="Roboto Condensed"/>
              </a:defRPr>
            </a:lvl1pPr>
            <a:lvl2pPr lvl="1" algn="r">
              <a:buNone/>
              <a:defRPr sz="1200" b="1">
                <a:solidFill>
                  <a:schemeClr val="lt1"/>
                </a:solidFill>
                <a:latin typeface="Roboto Condensed"/>
                <a:ea typeface="Roboto Condensed"/>
                <a:cs typeface="Roboto Condensed"/>
                <a:sym typeface="Roboto Condensed"/>
              </a:defRPr>
            </a:lvl2pPr>
            <a:lvl3pPr lvl="2" algn="r">
              <a:buNone/>
              <a:defRPr sz="1200" b="1">
                <a:solidFill>
                  <a:schemeClr val="lt1"/>
                </a:solidFill>
                <a:latin typeface="Roboto Condensed"/>
                <a:ea typeface="Roboto Condensed"/>
                <a:cs typeface="Roboto Condensed"/>
                <a:sym typeface="Roboto Condensed"/>
              </a:defRPr>
            </a:lvl3pPr>
            <a:lvl4pPr lvl="3" algn="r">
              <a:buNone/>
              <a:defRPr sz="1200" b="1">
                <a:solidFill>
                  <a:schemeClr val="lt1"/>
                </a:solidFill>
                <a:latin typeface="Roboto Condensed"/>
                <a:ea typeface="Roboto Condensed"/>
                <a:cs typeface="Roboto Condensed"/>
                <a:sym typeface="Roboto Condensed"/>
              </a:defRPr>
            </a:lvl4pPr>
            <a:lvl5pPr lvl="4" algn="r">
              <a:buNone/>
              <a:defRPr sz="1200" b="1">
                <a:solidFill>
                  <a:schemeClr val="lt1"/>
                </a:solidFill>
                <a:latin typeface="Roboto Condensed"/>
                <a:ea typeface="Roboto Condensed"/>
                <a:cs typeface="Roboto Condensed"/>
                <a:sym typeface="Roboto Condensed"/>
              </a:defRPr>
            </a:lvl5pPr>
            <a:lvl6pPr lvl="5" algn="r">
              <a:buNone/>
              <a:defRPr sz="1200" b="1">
                <a:solidFill>
                  <a:schemeClr val="lt1"/>
                </a:solidFill>
                <a:latin typeface="Roboto Condensed"/>
                <a:ea typeface="Roboto Condensed"/>
                <a:cs typeface="Roboto Condensed"/>
                <a:sym typeface="Roboto Condensed"/>
              </a:defRPr>
            </a:lvl6pPr>
            <a:lvl7pPr lvl="6" algn="r">
              <a:buNone/>
              <a:defRPr sz="1200" b="1">
                <a:solidFill>
                  <a:schemeClr val="lt1"/>
                </a:solidFill>
                <a:latin typeface="Roboto Condensed"/>
                <a:ea typeface="Roboto Condensed"/>
                <a:cs typeface="Roboto Condensed"/>
                <a:sym typeface="Roboto Condensed"/>
              </a:defRPr>
            </a:lvl7pPr>
            <a:lvl8pPr lvl="7" algn="r">
              <a:buNone/>
              <a:defRPr sz="1200" b="1">
                <a:solidFill>
                  <a:schemeClr val="lt1"/>
                </a:solidFill>
                <a:latin typeface="Roboto Condensed"/>
                <a:ea typeface="Roboto Condensed"/>
                <a:cs typeface="Roboto Condensed"/>
                <a:sym typeface="Roboto Condensed"/>
              </a:defRPr>
            </a:lvl8pPr>
            <a:lvl9pPr lvl="8" algn="r">
              <a:buNone/>
              <a:defRPr sz="1200" b="1">
                <a:solidFill>
                  <a:schemeClr val="lt1"/>
                </a:solidFill>
                <a:latin typeface="Roboto Condensed"/>
                <a:ea typeface="Roboto Condensed"/>
                <a:cs typeface="Roboto Condensed"/>
                <a:sym typeface="Roboto Condensed"/>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6"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414766" y="2537785"/>
            <a:ext cx="1693738" cy="1690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4" name="Google Shape;184;p11"/>
          <p:cNvSpPr txBox="1">
            <a:spLocks noGrp="1"/>
          </p:cNvSpPr>
          <p:nvPr>
            <p:ph type="ctrTitle"/>
          </p:nvPr>
        </p:nvSpPr>
        <p:spPr>
          <a:xfrm>
            <a:off x="539552" y="1090750"/>
            <a:ext cx="6048672" cy="2921160"/>
          </a:xfrm>
          <a:prstGeom prst="rect">
            <a:avLst/>
          </a:prstGeom>
        </p:spPr>
        <p:txBody>
          <a:bodyPr spcFirstLastPara="1" wrap="square" lIns="91425" tIns="91425" rIns="91425" bIns="91425" anchor="ctr" anchorCtr="0">
            <a:noAutofit/>
          </a:bodyPr>
          <a:lstStyle/>
          <a:p>
            <a:pPr lvl="0" algn="ctr"/>
            <a:r>
              <a:rPr lang="en-US" sz="4000" dirty="0" smtClean="0">
                <a:effectLst>
                  <a:outerShdw blurRad="38100" dist="38100" dir="2700000" algn="tl">
                    <a:srgbClr val="000000">
                      <a:alpha val="43137"/>
                    </a:srgbClr>
                  </a:outerShdw>
                </a:effectLst>
              </a:rPr>
              <a:t>Business Promotion</a:t>
            </a:r>
            <a:r>
              <a:rPr lang="uz-Cyrl-UZ" sz="4000" dirty="0">
                <a:effectLst>
                  <a:outerShdw blurRad="38100" dist="38100" dir="2700000" algn="tl">
                    <a:srgbClr val="000000">
                      <a:alpha val="43137"/>
                    </a:srgbClr>
                  </a:outerShdw>
                </a:effectLst>
              </a:rPr>
              <a:t/>
            </a:r>
            <a:br>
              <a:rPr lang="uz-Cyrl-UZ"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
            </a:r>
            <a:br>
              <a:rPr lang="en-US" sz="4000" dirty="0">
                <a:effectLst>
                  <a:outerShdw blurRad="38100" dist="38100" dir="2700000" algn="tl">
                    <a:srgbClr val="000000">
                      <a:alpha val="43137"/>
                    </a:srgbClr>
                  </a:outerShdw>
                </a:effectLst>
              </a:rPr>
            </a:br>
            <a:r>
              <a:rPr lang="uz-Cyrl-UZ" sz="4000" dirty="0">
                <a:effectLst>
                  <a:outerShdw blurRad="38100" dist="38100" dir="2700000" algn="tl">
                    <a:srgbClr val="000000">
                      <a:alpha val="43137"/>
                    </a:srgbClr>
                  </a:outerShdw>
                </a:effectLst>
              </a:rPr>
              <a:t>Мавзу: </a:t>
            </a:r>
            <a:r>
              <a:rPr lang="uz-Cyrl-UZ" sz="4000" dirty="0" smtClean="0">
                <a:effectLst>
                  <a:outerShdw blurRad="38100" dist="38100" dir="2700000" algn="tl">
                    <a:srgbClr val="000000">
                      <a:alpha val="43137"/>
                    </a:srgbClr>
                  </a:outerShdw>
                </a:effectLst>
                <a:latin typeface="Arial Narrow" panose="020B0606020202030204" pitchFamily="34" charset="0"/>
              </a:rPr>
              <a:t>Бизнесни ривожлантириш</a:t>
            </a:r>
            <a:endParaRPr lang="uz-Cyrl-UZ" sz="4000" dirty="0">
              <a:effectLst>
                <a:outerShdw blurRad="38100" dist="38100" dir="2700000" algn="tl">
                  <a:srgbClr val="000000">
                    <a:alpha val="43137"/>
                  </a:srgbClr>
                </a:outerShdw>
              </a:effectLst>
              <a:latin typeface="Arial Narrow" panose="020B0606020202030204" pitchFamily="34" charset="0"/>
            </a:endParaRPr>
          </a:p>
        </p:txBody>
      </p:sp>
      <p:sp>
        <p:nvSpPr>
          <p:cNvPr id="2" name="TextBox 1"/>
          <p:cNvSpPr txBox="1"/>
          <p:nvPr/>
        </p:nvSpPr>
        <p:spPr>
          <a:xfrm>
            <a:off x="4572000" y="4659982"/>
            <a:ext cx="4392488" cy="369332"/>
          </a:xfrm>
          <a:prstGeom prst="rect">
            <a:avLst/>
          </a:prstGeom>
          <a:noFill/>
        </p:spPr>
        <p:txBody>
          <a:bodyPr wrap="square" rtlCol="0">
            <a:spAutoFit/>
          </a:bodyPr>
          <a:lstStyle/>
          <a:p>
            <a:r>
              <a:rPr lang="en-US" sz="1800" b="1" dirty="0">
                <a:solidFill>
                  <a:srgbClr val="002060"/>
                </a:solidFill>
                <a:effectLst>
                  <a:outerShdw blurRad="38100" dist="38100" dir="2700000" algn="tl">
                    <a:srgbClr val="000000">
                      <a:alpha val="43137"/>
                    </a:srgbClr>
                  </a:outerShdw>
                </a:effectLst>
              </a:rPr>
              <a:t>Bakhrom A. Kholbaev</a:t>
            </a:r>
            <a:r>
              <a:rPr lang="ru-RU" sz="1800" b="1" dirty="0">
                <a:solidFill>
                  <a:srgbClr val="002060"/>
                </a:solidFill>
                <a:effectLst>
                  <a:outerShdw blurRad="38100" dist="38100" dir="2700000" algn="tl">
                    <a:srgbClr val="000000">
                      <a:alpha val="43137"/>
                    </a:srgbClr>
                  </a:outerShdw>
                </a:effectLst>
              </a:rPr>
              <a:t>, </a:t>
            </a:r>
            <a:r>
              <a:rPr lang="en-US" sz="1800" b="1" dirty="0">
                <a:solidFill>
                  <a:srgbClr val="002060"/>
                </a:solidFill>
                <a:effectLst>
                  <a:outerShdw blurRad="38100" dist="38100" dir="2700000" algn="tl">
                    <a:srgbClr val="000000">
                      <a:alpha val="43137"/>
                    </a:srgbClr>
                  </a:outerShdw>
                </a:effectLst>
              </a:rPr>
              <a:t>PhD</a:t>
            </a:r>
            <a:endParaRPr lang="ru-RU" sz="1800" b="1" dirty="0">
              <a:solidFill>
                <a:srgbClr val="002060"/>
              </a:solidFill>
              <a:effectLst>
                <a:outerShdw blurRad="38100" dist="38100" dir="2700000" algn="tl">
                  <a:srgbClr val="000000">
                    <a:alpha val="43137"/>
                  </a:srgbClr>
                </a:outerShdw>
              </a:effectLst>
            </a:endParaRPr>
          </a:p>
        </p:txBody>
      </p:sp>
      <p:sp>
        <p:nvSpPr>
          <p:cNvPr id="3" name="TextBox 2"/>
          <p:cNvSpPr txBox="1"/>
          <p:nvPr/>
        </p:nvSpPr>
        <p:spPr>
          <a:xfrm>
            <a:off x="0" y="4373691"/>
            <a:ext cx="4067944" cy="646331"/>
          </a:xfrm>
          <a:prstGeom prst="rect">
            <a:avLst/>
          </a:prstGeom>
          <a:noFill/>
        </p:spPr>
        <p:txBody>
          <a:bodyPr wrap="square" rtlCol="0">
            <a:spAutoFit/>
          </a:bodyPr>
          <a:lstStyle/>
          <a:p>
            <a:r>
              <a:rPr lang="en-US" sz="1200" b="1" dirty="0"/>
              <a:t>Course: Entrepreneurship &amp; SBM</a:t>
            </a:r>
          </a:p>
          <a:p>
            <a:r>
              <a:rPr lang="ru-RU" sz="1200" b="1" dirty="0"/>
              <a:t>Фан: </a:t>
            </a:r>
            <a:r>
              <a:rPr lang="uz-Cyrl-UZ" sz="1200" b="1" dirty="0"/>
              <a:t>Тадбиркорлик ва кичик бизнес бошқаруви</a:t>
            </a:r>
          </a:p>
          <a:p>
            <a:pPr algn="ctr"/>
            <a:endParaRPr lang="en-US" sz="1200" b="1" dirty="0"/>
          </a:p>
        </p:txBody>
      </p:sp>
      <p:sp>
        <p:nvSpPr>
          <p:cNvPr id="4" name="TextBox 3"/>
          <p:cNvSpPr txBox="1"/>
          <p:nvPr/>
        </p:nvSpPr>
        <p:spPr>
          <a:xfrm>
            <a:off x="8316416" y="309885"/>
            <a:ext cx="864096" cy="461665"/>
          </a:xfrm>
          <a:prstGeom prst="rect">
            <a:avLst/>
          </a:prstGeom>
          <a:noFill/>
        </p:spPr>
        <p:txBody>
          <a:bodyPr wrap="square" rtlCol="0">
            <a:spAutoFit/>
          </a:bodyPr>
          <a:lstStyle/>
          <a:p>
            <a:r>
              <a:rPr lang="en-US" sz="2400" b="1" dirty="0" smtClean="0">
                <a:effectLst>
                  <a:outerShdw blurRad="38100" dist="38100" dir="2700000" algn="tl">
                    <a:srgbClr val="000000">
                      <a:alpha val="43137"/>
                    </a:srgbClr>
                  </a:outerShdw>
                </a:effectLst>
              </a:rPr>
              <a:t>L-12</a:t>
            </a:r>
            <a:endParaRPr lang="ru-RU"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711526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Пул</a:t>
            </a:r>
            <a:r>
              <a:rPr lang="en-US" sz="2200" dirty="0" smtClean="0">
                <a:solidFill>
                  <a:schemeClr val="tx1"/>
                </a:solidFill>
              </a:rPr>
              <a:t> </a:t>
            </a:r>
            <a:r>
              <a:rPr lang="uz-Cyrl-UZ" sz="2200" dirty="0" smtClean="0">
                <a:solidFill>
                  <a:schemeClr val="tx1"/>
                </a:solidFill>
              </a:rPr>
              <a:t>тўлаб реклама қилиш сизнинг бизнесингиз ҳақидаги хабарни тарқатишнинг ягона йўли эмас.</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Дарҳақиқат, сизнинг бизнесингизни омма эътиборига етказишнинг энг яхши ва текин усулларимавжуд.</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Келинг, жамоатчилик билан алоқалар ўрнатиш ва унинг аҳамияти ҳақида гаплашиб ўтамиз.</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153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a:t>
            </a:fld>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How to Generate Publicity for Your Team - Destination Imagin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822855"/>
            <a:ext cx="5903367" cy="3320645"/>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843558"/>
            <a:ext cx="6192688" cy="1107996"/>
          </a:xfrm>
          <a:prstGeom prst="rect">
            <a:avLst/>
          </a:prstGeom>
        </p:spPr>
        <p:txBody>
          <a:bodyPr wrap="square">
            <a:spAutoFit/>
          </a:bodyPr>
          <a:lstStyle/>
          <a:p>
            <a:pPr lvl="1" algn="just"/>
            <a:r>
              <a:rPr lang="uz-Cyrl-UZ" sz="2200" dirty="0">
                <a:solidFill>
                  <a:schemeClr val="tx1"/>
                </a:solidFill>
              </a:rPr>
              <a:t>Ғоялар - бу ҳамма нарса, чунки жамоатчилик билан алоқалар ҳақида гап кетганда, сиз фақат ўз тасаввурингиз билан чекланасиз.</a:t>
            </a:r>
            <a:endParaRPr lang="uz-Cyrl-UZ" sz="2200" dirty="0">
              <a:solidFill>
                <a:schemeClr val="tx1"/>
              </a:solidFill>
            </a:endParaRPr>
          </a:p>
        </p:txBody>
      </p:sp>
    </p:spTree>
    <p:extLst>
      <p:ext uri="{BB962C8B-B14F-4D97-AF65-F5344CB8AC3E}">
        <p14:creationId xmlns:p14="http://schemas.microsoft.com/office/powerpoint/2010/main" val="36610209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2" name="Прямоугольник 1"/>
          <p:cNvSpPr/>
          <p:nvPr/>
        </p:nvSpPr>
        <p:spPr>
          <a:xfrm>
            <a:off x="611560" y="1254695"/>
            <a:ext cx="8064896" cy="2462213"/>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Жамоатчилик билан алоқалар кенг категория бўлиб, у пресс-релизлар ва савдо палатаси йиғилишларидаги алоқаларни ўз ичига олади.</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Ушбу мавзу сизга жамоатчилик билан алоқалар асосларини кўрсатиб беради ва бошлаш учун кўплаб ғояларни беради.</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838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Жамоатчилик билан алоқалар нима? У рекламадан қандай фарқ қилади?</a:t>
            </a:r>
          </a:p>
          <a:p>
            <a:pPr marL="342900" lvl="1" indent="-342900" algn="just">
              <a:buFont typeface="Wingdings" panose="05000000000000000000" pitchFamily="2" charset="2"/>
              <a:buChar char="Ø"/>
            </a:pPr>
            <a:r>
              <a:rPr lang="uz-Cyrl-UZ" sz="2200" dirty="0" smtClean="0">
                <a:solidFill>
                  <a:schemeClr val="tx1"/>
                </a:solidFill>
              </a:rPr>
              <a:t>Жамоатчилик билан алоқалар рекламага қарама-қаршидир. Рекламада сиз хабарингизни газета, телевидение ёки радиода жойлаштириш учун пул тўлайсиз.</a:t>
            </a:r>
          </a:p>
          <a:p>
            <a:pPr marL="3590925" lvl="1" indent="-342900" algn="just">
              <a:buFont typeface="Wingdings" panose="05000000000000000000" pitchFamily="2" charset="2"/>
              <a:buChar char="Ø"/>
            </a:pPr>
            <a:r>
              <a:rPr lang="uz-Cyrl-UZ" sz="2200" dirty="0" smtClean="0">
                <a:solidFill>
                  <a:schemeClr val="tx1"/>
                </a:solidFill>
              </a:rPr>
              <a:t>Жамоатчилик билан алоқаларда сиз компаниянгиз тўғрисидаги хабарларни текинга тарқатасиз.</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 xmlns:a16="http://schemas.microsoft.com/office/drawing/2014/main" id="{BB850A12-8C05-0A49-14E0-4F5D83EBF136}"/>
              </a:ext>
            </a:extLst>
          </p:cNvPr>
          <p:cNvSpPr txBox="1"/>
          <p:nvPr/>
        </p:nvSpPr>
        <p:spPr>
          <a:xfrm>
            <a:off x="3275856" y="483518"/>
            <a:ext cx="2736304" cy="461665"/>
          </a:xfrm>
          <a:prstGeom prst="rect">
            <a:avLst/>
          </a:prstGeom>
          <a:noFill/>
        </p:spPr>
        <p:txBody>
          <a:bodyPr wrap="square">
            <a:spAutoFit/>
          </a:bodyPr>
          <a:lstStyle/>
          <a:p>
            <a:pPr algn="just"/>
            <a:r>
              <a:rPr lang="uz-Cyrl-UZ" sz="2400" b="1" dirty="0" smtClean="0">
                <a:solidFill>
                  <a:srgbClr val="C00000"/>
                </a:solidFill>
              </a:rPr>
              <a:t>Жамоатчилик</a:t>
            </a:r>
            <a:endParaRPr lang="en-US" sz="2400" b="1" dirty="0">
              <a:solidFill>
                <a:srgbClr val="C00000"/>
              </a:solidFill>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2412" y="3363838"/>
            <a:ext cx="2857500"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5901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6</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Мухбир ўзи олган ва ўрганган маълумотлари натижасида компаниянгиз ҳақида ёзади ва ёритади.</a:t>
            </a:r>
          </a:p>
          <a:p>
            <a:pPr marL="342900" lvl="1" indent="-342900" algn="just">
              <a:buFont typeface="Wingdings" panose="05000000000000000000" pitchFamily="2" charset="2"/>
              <a:buChar char="Ø"/>
            </a:pPr>
            <a:r>
              <a:rPr lang="uz-Cyrl-UZ" sz="2200" dirty="0" smtClean="0">
                <a:solidFill>
                  <a:schemeClr val="tx1"/>
                </a:solidFill>
              </a:rPr>
              <a:t>Бир неча сабабларга кўра, жамоатчилик алоқалари рекламадан кўра бир неча баравар самаралироқдир.</a:t>
            </a:r>
          </a:p>
          <a:p>
            <a:pPr marL="342900" lvl="1" indent="-342900" algn="just">
              <a:buFont typeface="Wingdings" panose="05000000000000000000" pitchFamily="2" charset="2"/>
              <a:buChar char="Ø"/>
            </a:pPr>
            <a:r>
              <a:rPr lang="uz-Cyrl-UZ" sz="2200" dirty="0" smtClean="0">
                <a:solidFill>
                  <a:schemeClr val="tx1"/>
                </a:solidFill>
              </a:rPr>
              <a:t>Биринчидан, жамоатчилик рекламага қараганда анча тежамкор. </a:t>
            </a:r>
          </a:p>
          <a:p>
            <a:pPr marL="342900" lvl="1" indent="-342900" algn="just">
              <a:buFont typeface="Wingdings" panose="05000000000000000000" pitchFamily="2" charset="2"/>
              <a:buChar char="Ø"/>
            </a:pPr>
            <a:r>
              <a:rPr lang="uz-Cyrl-UZ" sz="2200" dirty="0" smtClean="0">
                <a:solidFill>
                  <a:schemeClr val="tx1"/>
                </a:solidFill>
              </a:rPr>
              <a:t>Бу бепул бўлмаса ҳам, сизнинг харажатларингиз фақат телефон қўнғироқлари ва оммавий ахборот воситаларига жўнатишдир.</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9831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Иккинчидан, рекламадан кўра жамоатчилик узоқ умр кўради. Сизнинг бизнесингиз ҳақидаги мақола рекламадан кўра узоқроқ эсда қолади.</a:t>
            </a:r>
          </a:p>
          <a:p>
            <a:pPr marL="342900" lvl="1" indent="-342900" algn="just">
              <a:buFont typeface="Wingdings" panose="05000000000000000000" pitchFamily="2" charset="2"/>
              <a:buChar char="Ø"/>
            </a:pPr>
            <a:r>
              <a:rPr lang="uz-Cyrl-UZ" sz="2200" dirty="0" smtClean="0">
                <a:solidFill>
                  <a:schemeClr val="tx1"/>
                </a:solidFill>
              </a:rPr>
              <a:t>Жамоатчилик одатда рекламага қараганда анча кенгроқ аудиторияни қамраб олади.</a:t>
            </a:r>
          </a:p>
          <a:p>
            <a:pPr marL="342900" lvl="1" indent="-342900" algn="just">
              <a:buFont typeface="Wingdings" panose="05000000000000000000" pitchFamily="2" charset="2"/>
              <a:buChar char="Ø"/>
            </a:pPr>
            <a:r>
              <a:rPr lang="uz-Cyrl-UZ" sz="2200" dirty="0" smtClean="0">
                <a:solidFill>
                  <a:schemeClr val="tx1"/>
                </a:solidFill>
              </a:rPr>
              <a:t>Баъзида сизнинг ҳикоянгиз ҳатто миллий оммавий ахборот воситалари томонидан танланиб, бутун мамлакат бўйлаб бизнесингиз ҳақидаги хабар тарқатилиши мумкин.</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8699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Ниҳоят </a:t>
            </a:r>
            <a:r>
              <a:rPr lang="uz-Cyrl-UZ" sz="2200" dirty="0">
                <a:solidFill>
                  <a:schemeClr val="tx1"/>
                </a:solidFill>
              </a:rPr>
              <a:t>э</a:t>
            </a:r>
            <a:r>
              <a:rPr lang="uz-Cyrl-UZ" sz="2200" dirty="0" smtClean="0">
                <a:solidFill>
                  <a:schemeClr val="tx1"/>
                </a:solidFill>
              </a:rPr>
              <a:t>нг муҳими, рекламага қараганда, омма олдида жамоавий чиқишлар кўпроқ ишончга эга.</a:t>
            </a:r>
          </a:p>
          <a:p>
            <a:pPr marL="342900" lvl="1" indent="-342900" algn="just">
              <a:buFont typeface="Wingdings" panose="05000000000000000000" pitchFamily="2" charset="2"/>
              <a:buChar char="Ø"/>
            </a:pPr>
            <a:r>
              <a:rPr lang="uz-Cyrl-UZ" sz="2200" dirty="0" smtClean="0">
                <a:solidFill>
                  <a:schemeClr val="tx1"/>
                </a:solidFill>
              </a:rPr>
              <a:t>Кўпчиликни фикрича, агар объектив учинчи томон - журнал, газета ёки радио мухбири сизнинг компаниянгизни ёритса, сиз фойдали иш қиляпсиз.</a:t>
            </a:r>
          </a:p>
          <a:p>
            <a:pPr marL="3590925" lvl="1" indent="-342900" algn="just">
              <a:buFont typeface="Wingdings" panose="05000000000000000000" pitchFamily="2" charset="2"/>
              <a:buChar char="Ø"/>
            </a:pPr>
            <a:r>
              <a:rPr lang="uz-Cyrl-UZ" sz="2200" dirty="0" smtClean="0">
                <a:solidFill>
                  <a:schemeClr val="tx1"/>
                </a:solidFill>
              </a:rPr>
              <a:t>Нима учун баъзи компаниялар жамоатчилик орқали муваффақият қозонишади, бошқалари эса йўқ?</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003799"/>
            <a:ext cx="3803915" cy="2139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645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Сизнинг бизнесингиз қанчалик катта ёки кичик бўлишидан қатъий назар, рекламани таъминлашнинг калити мақсадли бозорингизни аниқлаш ва пухта ўйланган жамоатчилик билан алоқалар кампаниясини ишлаб чиқиш эканлиги қайта-қайта исботланган.</a:t>
            </a:r>
          </a:p>
          <a:p>
            <a:pPr marL="342900" lvl="1" indent="-342900" algn="just">
              <a:buFont typeface="Wingdings" panose="05000000000000000000" pitchFamily="2" charset="2"/>
              <a:buChar char="Ø"/>
            </a:pPr>
            <a:r>
              <a:rPr lang="uz-Cyrl-UZ" sz="2200" dirty="0" smtClean="0">
                <a:solidFill>
                  <a:schemeClr val="tx1"/>
                </a:solidFill>
              </a:rPr>
              <a:t>Компаниянгизни эътиборга олиш учун ушбу 7 босқични бажаринг. Улар маркетинг режангизни ишлаб чиқишда босиб ўтган қадамларингизга ўхшаш ёки бир хил эканлигини кўриш мумкин.</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3606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10</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457200" lvl="1" indent="-457200" algn="just">
              <a:buClr>
                <a:srgbClr val="002060"/>
              </a:buClr>
              <a:buFont typeface="+mj-lt"/>
              <a:buAutoNum type="arabicPeriod"/>
            </a:pPr>
            <a:r>
              <a:rPr lang="uz-Cyrl-UZ" sz="2200" b="1" dirty="0" smtClean="0">
                <a:solidFill>
                  <a:srgbClr val="002060"/>
                </a:solidFill>
              </a:rPr>
              <a:t>Позиция баёнотингизни ёзинг. </a:t>
            </a:r>
            <a:r>
              <a:rPr lang="uz-Cyrl-UZ" sz="2200" dirty="0" smtClean="0">
                <a:solidFill>
                  <a:schemeClr val="tx1"/>
                </a:solidFill>
              </a:rPr>
              <a:t>Бу сизнинг бизнесингизни рақобатчилардан фарқ қиладиган бир неча жумла билан ифодалайди.</a:t>
            </a:r>
          </a:p>
          <a:p>
            <a:pPr marL="457200" lvl="1" indent="-457200" algn="just">
              <a:buClr>
                <a:srgbClr val="002060"/>
              </a:buClr>
              <a:buFont typeface="+mj-lt"/>
              <a:buAutoNum type="arabicPeriod"/>
            </a:pPr>
            <a:endParaRPr lang="ru-RU" sz="2200" b="1" dirty="0">
              <a:solidFill>
                <a:srgbClr val="002060"/>
              </a:solidFill>
            </a:endParaRPr>
          </a:p>
          <a:p>
            <a:pPr marL="457200" lvl="1" indent="-457200" algn="just">
              <a:buClr>
                <a:srgbClr val="002060"/>
              </a:buClr>
              <a:buFont typeface="+mj-lt"/>
              <a:buAutoNum type="arabicPeriod"/>
            </a:pPr>
            <a:r>
              <a:rPr lang="uz-Cyrl-UZ" sz="2200" b="1" dirty="0" smtClean="0">
                <a:solidFill>
                  <a:srgbClr val="002060"/>
                </a:solidFill>
              </a:rPr>
              <a:t>Мақсадларингизни рўйхатланг. </a:t>
            </a:r>
            <a:r>
              <a:rPr lang="uz-Cyrl-UZ" sz="2200" dirty="0">
                <a:solidFill>
                  <a:schemeClr val="tx1"/>
                </a:solidFill>
              </a:rPr>
              <a:t>Сиз амалга оширган реклама режаси орқали компаниянгиз учун нимага </a:t>
            </a:r>
            <a:r>
              <a:rPr lang="uz-Cyrl-UZ" sz="2200" dirty="0" smtClean="0">
                <a:solidFill>
                  <a:schemeClr val="tx1"/>
                </a:solidFill>
              </a:rPr>
              <a:t>эришмоқчисиз</a:t>
            </a:r>
            <a:r>
              <a:rPr lang="uz-Cyrl-UZ" sz="2200" dirty="0">
                <a:solidFill>
                  <a:schemeClr val="tx1"/>
                </a:solidFill>
              </a:rPr>
              <a:t>? </a:t>
            </a:r>
            <a:r>
              <a:rPr lang="en-US" sz="2200" dirty="0">
                <a:solidFill>
                  <a:schemeClr val="tx1"/>
                </a:solidFill>
              </a:rPr>
              <a:t>A</a:t>
            </a:r>
            <a:r>
              <a:rPr lang="uz-Cyrl-UZ" sz="2200" dirty="0">
                <a:solidFill>
                  <a:schemeClr val="tx1"/>
                </a:solidFill>
              </a:rPr>
              <a:t>сосий бешта мақсадингизни устуворлик тартибида санаб беринг.</a:t>
            </a:r>
            <a:r>
              <a:rPr lang="ru-RU" sz="2200" dirty="0">
                <a:solidFill>
                  <a:schemeClr val="tx1"/>
                </a:solidFill>
              </a:rPr>
              <a:t> </a:t>
            </a:r>
            <a:r>
              <a:rPr lang="en-US" sz="2200" dirty="0">
                <a:solidFill>
                  <a:schemeClr val="tx1"/>
                </a:solidFill>
              </a:rPr>
              <a:t>A</a:t>
            </a:r>
            <a:r>
              <a:rPr lang="uz-Cyrl-UZ" sz="2200" dirty="0">
                <a:solidFill>
                  <a:schemeClr val="tx1"/>
                </a:solidFill>
              </a:rPr>
              <a:t>ниқ бўлинг ва ҳар доим муддатларни белгиланг.</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 xmlns:a16="http://schemas.microsoft.com/office/drawing/2014/main" id="{BB850A12-8C05-0A49-14E0-4F5D83EBF136}"/>
              </a:ext>
            </a:extLst>
          </p:cNvPr>
          <p:cNvSpPr txBox="1"/>
          <p:nvPr/>
        </p:nvSpPr>
        <p:spPr>
          <a:xfrm>
            <a:off x="3275856" y="483518"/>
            <a:ext cx="2736304" cy="461665"/>
          </a:xfrm>
          <a:prstGeom prst="rect">
            <a:avLst/>
          </a:prstGeom>
          <a:noFill/>
        </p:spPr>
        <p:txBody>
          <a:bodyPr wrap="square">
            <a:spAutoFit/>
          </a:bodyPr>
          <a:lstStyle/>
          <a:p>
            <a:pPr algn="just"/>
            <a:r>
              <a:rPr lang="uz-Cyrl-UZ" sz="2400" b="1" dirty="0" smtClean="0">
                <a:solidFill>
                  <a:srgbClr val="C00000"/>
                </a:solidFill>
              </a:rPr>
              <a:t>7 босқич</a:t>
            </a:r>
            <a:endParaRPr lang="en-US" sz="2400" b="1" dirty="0">
              <a:solidFill>
                <a:srgbClr val="C00000"/>
              </a:solidFill>
            </a:endParaRPr>
          </a:p>
        </p:txBody>
      </p:sp>
    </p:spTree>
    <p:extLst>
      <p:ext uri="{BB962C8B-B14F-4D97-AF65-F5344CB8AC3E}">
        <p14:creationId xmlns:p14="http://schemas.microsoft.com/office/powerpoint/2010/main" val="335272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11</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457200" lvl="1" indent="-457200" algn="just">
              <a:buClr>
                <a:srgbClr val="002060"/>
              </a:buClr>
              <a:buFont typeface="+mj-lt"/>
              <a:buAutoNum type="arabicPeriod" startAt="3"/>
            </a:pPr>
            <a:r>
              <a:rPr lang="uz-Cyrl-UZ" sz="2200" b="1" dirty="0" smtClean="0">
                <a:solidFill>
                  <a:srgbClr val="002060"/>
                </a:solidFill>
              </a:rPr>
              <a:t>Мақсадли мижозларингизни аниқланг. </a:t>
            </a:r>
            <a:r>
              <a:rPr lang="uz-Cyrl-UZ" sz="2200" dirty="0">
                <a:solidFill>
                  <a:schemeClr val="tx1"/>
                </a:solidFill>
              </a:rPr>
              <a:t>Улар </a:t>
            </a:r>
            <a:r>
              <a:rPr lang="uz-Cyrl-UZ" sz="2200" dirty="0" smtClean="0">
                <a:solidFill>
                  <a:schemeClr val="tx1"/>
                </a:solidFill>
              </a:rPr>
              <a:t>эркакми </a:t>
            </a:r>
            <a:r>
              <a:rPr lang="uz-Cyrl-UZ" sz="2200" dirty="0">
                <a:solidFill>
                  <a:schemeClr val="tx1"/>
                </a:solidFill>
              </a:rPr>
              <a:t>ёки аёлми? </a:t>
            </a:r>
            <a:r>
              <a:rPr lang="uz-Cyrl-UZ" sz="2200" dirty="0">
                <a:solidFill>
                  <a:schemeClr val="tx1"/>
                </a:solidFill>
              </a:rPr>
              <a:t>Қайси ёш оралиғи? Уларнинг турмуш тарзи, даромадлари ва сотиб олиш одатлари қандай? Улар қайерда яшайдилар?</a:t>
            </a:r>
          </a:p>
          <a:p>
            <a:pPr marL="457200" lvl="1" indent="-457200" algn="just">
              <a:buClr>
                <a:srgbClr val="002060"/>
              </a:buClr>
              <a:buFont typeface="+mj-lt"/>
              <a:buAutoNum type="arabicPeriod" startAt="3"/>
            </a:pPr>
            <a:r>
              <a:rPr lang="uz-Cyrl-UZ" sz="2200" b="1" dirty="0" smtClean="0">
                <a:solidFill>
                  <a:srgbClr val="002060"/>
                </a:solidFill>
              </a:rPr>
              <a:t>Мақсадли ОАВ-ни аниқланг. </a:t>
            </a:r>
            <a:r>
              <a:rPr lang="uz-Cyrl-UZ" sz="2200" dirty="0">
                <a:solidFill>
                  <a:schemeClr val="tx1"/>
                </a:solidFill>
              </a:rPr>
              <a:t>Ҳудудингиздаги тегишли нашрлар бўлиши мумкин бўлган газеталар, теле ва радио дастурларни санаб ўтинг. </a:t>
            </a:r>
            <a:r>
              <a:rPr lang="uz-Cyrl-UZ" sz="2200" dirty="0">
                <a:solidFill>
                  <a:schemeClr val="tx1"/>
                </a:solidFill>
              </a:rPr>
              <a:t>Ўзингиз мақсад қилган </a:t>
            </a:r>
            <a:r>
              <a:rPr lang="uz-Cyrl-UZ" sz="2200" dirty="0" smtClean="0">
                <a:solidFill>
                  <a:schemeClr val="tx1"/>
                </a:solidFill>
              </a:rPr>
              <a:t>ОАВ-ни </a:t>
            </a:r>
            <a:r>
              <a:rPr lang="uz-Cyrl-UZ" sz="2200" dirty="0">
                <a:solidFill>
                  <a:schemeClr val="tx1"/>
                </a:solidFill>
              </a:rPr>
              <a:t>тўлиқ рўйхатини тузинг, сўнг уларга қўнғироқ қилинг ва бизнес соҳангиз бўйича кимга мурожаат қилишингиз кераклигини сўранг.</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01366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12</a:t>
            </a:fld>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99492"/>
            <a:ext cx="6948264" cy="464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70108" y="1520661"/>
            <a:ext cx="7818316" cy="3139321"/>
          </a:xfrm>
          <a:prstGeom prst="rect">
            <a:avLst/>
          </a:prstGeom>
        </p:spPr>
        <p:txBody>
          <a:bodyPr wrap="square">
            <a:spAutoFit/>
          </a:bodyPr>
          <a:lstStyle/>
          <a:p>
            <a:pPr marL="447675" lvl="1" algn="just">
              <a:buClr>
                <a:srgbClr val="002060"/>
              </a:buClr>
            </a:pPr>
            <a:r>
              <a:rPr lang="uz-Cyrl-UZ" sz="2200" dirty="0">
                <a:solidFill>
                  <a:schemeClr val="tx1"/>
                </a:solidFill>
              </a:rPr>
              <a:t>Ҳудудингиздаги махсус мухбир ёки продюсерни аниқланг, шунда улар билан бевосита боғланишингиз мумкин. Ўзингизнинг медиа каталогингизни яратинг, унда исмлар, манзиллар, телефон ва факс рақамлари кўрсатилади. </a:t>
            </a:r>
            <a:r>
              <a:rPr lang="en-US" sz="2200" dirty="0">
                <a:solidFill>
                  <a:schemeClr val="tx1"/>
                </a:solidFill>
              </a:rPr>
              <a:t>A</a:t>
            </a:r>
            <a:r>
              <a:rPr lang="uz-Cyrl-UZ" sz="2200" dirty="0">
                <a:solidFill>
                  <a:schemeClr val="tx1"/>
                </a:solidFill>
              </a:rPr>
              <a:t>лоҳида телевизор, радио ва босма манбалар. Турли мухбирлар томонидан ёритилган "зарарларни" билиб олинг, шунда сиз ўз ғояларингизни тегишли шахсга етказаётганингизга амин бўлишингиз мумкин.</a:t>
            </a:r>
            <a:endParaRPr lang="uz-Cyrl-UZ" sz="2200" dirty="0">
              <a:solidFill>
                <a:schemeClr val="tx1"/>
              </a:solidFill>
            </a:endParaRPr>
          </a:p>
        </p:txBody>
      </p:sp>
    </p:spTree>
    <p:extLst>
      <p:ext uri="{BB962C8B-B14F-4D97-AF65-F5344CB8AC3E}">
        <p14:creationId xmlns:p14="http://schemas.microsoft.com/office/powerpoint/2010/main" val="39176303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13</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457200" lvl="1" indent="-457200" algn="just">
              <a:buClr>
                <a:srgbClr val="002060"/>
              </a:buClr>
              <a:buFont typeface="+mj-lt"/>
              <a:buAutoNum type="arabicPeriod" startAt="5"/>
            </a:pPr>
            <a:r>
              <a:rPr lang="uz-Cyrl-UZ" sz="2200" b="1" dirty="0" smtClean="0">
                <a:solidFill>
                  <a:srgbClr val="002060"/>
                </a:solidFill>
              </a:rPr>
              <a:t>Ҳикояларни ривожлантиринг. </a:t>
            </a:r>
            <a:r>
              <a:rPr lang="uz-Cyrl-UZ" sz="2200" dirty="0" smtClean="0">
                <a:solidFill>
                  <a:schemeClr val="tx1"/>
                </a:solidFill>
              </a:rPr>
              <a:t>Сиз яқинлашаётган ОАВни ёдда тутган ҳолда, уларга мурожаат қилишингиз мумкин бўлган ҳикоя ғоялари рўйхатини тузинг. Ўқишни ёки телевизорда кўришни хоҳлаган ҳикоя бурчакларини ишлаб чиқинг. Янги ғояларни ўйлаб топиш учун турмуш ўртоғингиз, бизнес ҳамкорингиз ёки ходимларингиз билан 45 дақиқалик ақлий ҳужумни режалаштиринг. </a:t>
            </a:r>
            <a:r>
              <a:rPr lang="en-US" sz="2200" dirty="0" smtClean="0">
                <a:solidFill>
                  <a:schemeClr val="tx1"/>
                </a:solidFill>
              </a:rPr>
              <a:t>A</a:t>
            </a:r>
            <a:r>
              <a:rPr lang="uz-Cyrl-UZ" sz="2200" dirty="0" smtClean="0">
                <a:solidFill>
                  <a:schemeClr val="tx1"/>
                </a:solidFill>
              </a:rPr>
              <a:t>гар сиз ўйинчоқ дўконига эга бўлсангиз, масалан, бир бурчак ўйинчоқларни маҳаллий шифохонанинг болалар қанотига совға қилиш бўлиши мумкин.</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8189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14</a:t>
            </a:fld>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99492"/>
            <a:ext cx="6948264" cy="464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70108" y="1419622"/>
            <a:ext cx="7818316" cy="3477875"/>
          </a:xfrm>
          <a:prstGeom prst="rect">
            <a:avLst/>
          </a:prstGeom>
        </p:spPr>
        <p:txBody>
          <a:bodyPr wrap="square">
            <a:spAutoFit/>
          </a:bodyPr>
          <a:lstStyle/>
          <a:p>
            <a:pPr marL="447675" lvl="1" algn="just">
              <a:buClr>
                <a:srgbClr val="002060"/>
              </a:buClr>
            </a:pPr>
            <a:r>
              <a:rPr lang="en-US" sz="2200" dirty="0">
                <a:solidFill>
                  <a:schemeClr val="tx1"/>
                </a:solidFill>
              </a:rPr>
              <a:t>A</a:t>
            </a:r>
            <a:r>
              <a:rPr lang="uz-Cyrl-UZ" sz="2200" dirty="0">
                <a:solidFill>
                  <a:schemeClr val="tx1"/>
                </a:solidFill>
              </a:rPr>
              <a:t>гар сиз кийим-кечак дўконига эга бўлсангиз, маҳаллий ОАВни ҳудудингиздаги мода тенденцияси ҳақида огоҳлантиришингиз мумкин. Дўконингиздан нима шунчалик тез учиб кетяптики, уни захирада сақлай олмаяпсиз? </a:t>
            </a:r>
            <a:r>
              <a:rPr lang="en-US" sz="2200" dirty="0">
                <a:solidFill>
                  <a:schemeClr val="tx1"/>
                </a:solidFill>
              </a:rPr>
              <a:t>A</a:t>
            </a:r>
            <a:r>
              <a:rPr lang="uz-Cyrl-UZ" sz="2200" dirty="0">
                <a:solidFill>
                  <a:schemeClr val="tx1"/>
                </a:solidFill>
              </a:rPr>
              <a:t>гар бу байроқ туширилган кўйлак бўлса, сиз ватанпарварликнинг қайтиши ҳақида оммавий ахборот воситалари билан гаплашишингиз мумкин. Кейин мухбирни баъзи мижозларингиз билан нима учун айнан шу кўйлакни сотиб олгани ҳақида гаплашишини ташкил қилинг.</a:t>
            </a:r>
            <a:endParaRPr lang="uz-Cyrl-UZ" sz="2200" dirty="0">
              <a:solidFill>
                <a:schemeClr val="tx1"/>
              </a:solidFill>
            </a:endParaRPr>
          </a:p>
        </p:txBody>
      </p:sp>
    </p:spTree>
    <p:extLst>
      <p:ext uri="{BB962C8B-B14F-4D97-AF65-F5344CB8AC3E}">
        <p14:creationId xmlns:p14="http://schemas.microsoft.com/office/powerpoint/2010/main" val="15291498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15</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457200" lvl="1" indent="-457200" algn="just">
              <a:buClr>
                <a:srgbClr val="002060"/>
              </a:buClr>
              <a:buFont typeface="+mj-lt"/>
              <a:buAutoNum type="arabicPeriod" startAt="6"/>
            </a:pPr>
            <a:r>
              <a:rPr lang="uz-Cyrl-UZ" sz="2200" b="1" dirty="0" smtClean="0">
                <a:solidFill>
                  <a:srgbClr val="002060"/>
                </a:solidFill>
              </a:rPr>
              <a:t>Қадам ташланг. </a:t>
            </a:r>
            <a:r>
              <a:rPr lang="uz-Cyrl-UZ" sz="2200" dirty="0">
                <a:solidFill>
                  <a:schemeClr val="tx1"/>
                </a:solidFill>
              </a:rPr>
              <a:t>Ўз фикрларингизни қоғозга </a:t>
            </a:r>
            <a:r>
              <a:rPr lang="uz-Cyrl-UZ" sz="2200" dirty="0" smtClean="0">
                <a:solidFill>
                  <a:schemeClr val="tx1"/>
                </a:solidFill>
              </a:rPr>
              <a:t>туширинг </a:t>
            </a:r>
            <a:r>
              <a:rPr lang="uz-Cyrl-UZ" sz="2200" dirty="0">
                <a:solidFill>
                  <a:schemeClr val="tx1"/>
                </a:solidFill>
              </a:rPr>
              <a:t>ва уларни мухбирга </a:t>
            </a:r>
            <a:r>
              <a:rPr lang="uz-Cyrl-UZ" sz="2200" dirty="0" smtClean="0">
                <a:solidFill>
                  <a:schemeClr val="tx1"/>
                </a:solidFill>
              </a:rPr>
              <a:t>юборинг</a:t>
            </a:r>
            <a:r>
              <a:rPr lang="uz-Cyrl-UZ" sz="2200" dirty="0">
                <a:solidFill>
                  <a:schemeClr val="tx1"/>
                </a:solidFill>
              </a:rPr>
              <a:t>. </a:t>
            </a:r>
            <a:r>
              <a:rPr lang="uz-Cyrl-UZ" sz="2200" dirty="0">
                <a:solidFill>
                  <a:schemeClr val="tx1"/>
                </a:solidFill>
              </a:rPr>
              <a:t>Сизнинг бизнесингизни мақсадли восита аудиторияси билан боғлайдиган савол ёки қизиқарли факт билан бошланг. </a:t>
            </a:r>
            <a:r>
              <a:rPr lang="uz-Cyrl-UZ" sz="2200" dirty="0">
                <a:solidFill>
                  <a:schemeClr val="tx1"/>
                </a:solidFill>
              </a:rPr>
              <a:t>Мисол учун, агар сиз кекса одамларга мўлжалланган журналга ёзаётган бўлсангиз, "Сиз 50 ёшдан ошган аёлларнинг ярмидан кўпи нафақага чиқиш учун пул йиғишни бошламаганини биласизми?" </a:t>
            </a:r>
            <a:r>
              <a:rPr lang="uz-Cyrl-UZ" sz="2200" dirty="0" smtClean="0">
                <a:solidFill>
                  <a:schemeClr val="tx1"/>
                </a:solidFill>
              </a:rPr>
              <a:t>деб </a:t>
            </a:r>
            <a:r>
              <a:rPr lang="uz-Cyrl-UZ" sz="2200" dirty="0">
                <a:solidFill>
                  <a:schemeClr val="tx1"/>
                </a:solidFill>
              </a:rPr>
              <a:t>бошлашингиз мумкин.</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3278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16</a:t>
            </a:fld>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99492"/>
            <a:ext cx="6948264" cy="464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67544" y="1275606"/>
            <a:ext cx="7818316" cy="3477875"/>
          </a:xfrm>
          <a:prstGeom prst="rect">
            <a:avLst/>
          </a:prstGeom>
        </p:spPr>
        <p:txBody>
          <a:bodyPr wrap="square">
            <a:spAutoFit/>
          </a:bodyPr>
          <a:lstStyle/>
          <a:p>
            <a:pPr marL="447675" lvl="1" algn="just">
              <a:buClr>
                <a:srgbClr val="002060"/>
              </a:buClr>
            </a:pPr>
            <a:r>
              <a:rPr lang="uz-Cyrl-UZ" sz="2200" dirty="0">
                <a:solidFill>
                  <a:schemeClr val="tx1"/>
                </a:solidFill>
              </a:rPr>
              <a:t>Кейин ўз фикрингизни киритинг: “Сертификатланган молиявий режалаштирувчи сифатида мен ўқувчиларингизга молиявий жиҳатдан қулай нафақага чиқиш йўлида бошлаш учун ўнта маслаҳат беришим мумкин”. Хатингизни бир варақдан кўп бўлмаган қилиб ёзинг; мухбир сиз билан боғланиши учун телефон рақамингизни киритинг. </a:t>
            </a:r>
            <a:r>
              <a:rPr lang="en-US" sz="2200" dirty="0">
                <a:solidFill>
                  <a:schemeClr val="tx1"/>
                </a:solidFill>
              </a:rPr>
              <a:t>A</a:t>
            </a:r>
            <a:r>
              <a:rPr lang="uz-Cyrl-UZ" sz="2200" dirty="0">
                <a:solidFill>
                  <a:schemeClr val="tx1"/>
                </a:solidFill>
              </a:rPr>
              <a:t>гар керак бўлса, мактубингиз билан пресс-релизни қўшинг. Позиция ҳақидаги баёнотни ҳар қандай ёзишма ёки жўнатган пресс-релизларга киритганингизга ишонч ҳосил қилинг.</a:t>
            </a:r>
            <a:endParaRPr lang="uz-Cyrl-UZ" sz="2200" dirty="0">
              <a:solidFill>
                <a:schemeClr val="tx1"/>
              </a:solidFill>
            </a:endParaRPr>
          </a:p>
        </p:txBody>
      </p:sp>
    </p:spTree>
    <p:extLst>
      <p:ext uri="{BB962C8B-B14F-4D97-AF65-F5344CB8AC3E}">
        <p14:creationId xmlns:p14="http://schemas.microsoft.com/office/powerpoint/2010/main" val="7111840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17</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457200" lvl="1" indent="-457200" algn="just">
              <a:buClr>
                <a:srgbClr val="002060"/>
              </a:buClr>
              <a:buFont typeface="+mj-lt"/>
              <a:buAutoNum type="arabicPeriod" startAt="7"/>
            </a:pPr>
            <a:r>
              <a:rPr lang="uz-Cyrl-UZ" sz="2200" b="1" dirty="0" smtClean="0">
                <a:solidFill>
                  <a:srgbClr val="002060"/>
                </a:solidFill>
              </a:rPr>
              <a:t>Кузатиш. </a:t>
            </a:r>
            <a:r>
              <a:rPr lang="uz-Cyrl-UZ" sz="2200" dirty="0">
                <a:solidFill>
                  <a:schemeClr val="tx1"/>
                </a:solidFill>
              </a:rPr>
              <a:t>Кузатиш қамровни таъминлашнинг калитидир. Маълумотни юборганингиздан сўнг тўрт-олти кун кутинг, сўнгра телефон қўнғироғи билан ўз мактубингизни кузатиб боринг. </a:t>
            </a:r>
            <a:r>
              <a:rPr lang="en-US" sz="2200" dirty="0">
                <a:solidFill>
                  <a:schemeClr val="tx1"/>
                </a:solidFill>
              </a:rPr>
              <a:t>A</a:t>
            </a:r>
            <a:r>
              <a:rPr lang="uz-Cyrl-UZ" sz="2200" dirty="0">
                <a:solidFill>
                  <a:schemeClr val="tx1"/>
                </a:solidFill>
              </a:rPr>
              <a:t>гар сиз овозли почтада хабар қолдирсангиз ва мухбир сизга қўнғироқ қилмаса, уни телефонга олмагунингизча қайта қўнғироқ қилинг. </a:t>
            </a:r>
            <a:r>
              <a:rPr lang="uz-Cyrl-UZ" sz="2200" dirty="0" smtClean="0">
                <a:solidFill>
                  <a:schemeClr val="tx1"/>
                </a:solidFill>
              </a:rPr>
              <a:t>Иккинчи </a:t>
            </a:r>
            <a:r>
              <a:rPr lang="uz-Cyrl-UZ" sz="2200" dirty="0">
                <a:solidFill>
                  <a:schemeClr val="tx1"/>
                </a:solidFill>
              </a:rPr>
              <a:t>хабарни беш кун ичида </a:t>
            </a:r>
            <a:r>
              <a:rPr lang="uz-Cyrl-UZ" sz="2200" dirty="0" smtClean="0">
                <a:solidFill>
                  <a:schemeClr val="tx1"/>
                </a:solidFill>
              </a:rPr>
              <a:t>юборинг. </a:t>
            </a:r>
            <a:r>
              <a:rPr lang="en-US" sz="2200" dirty="0">
                <a:solidFill>
                  <a:schemeClr val="tx1"/>
                </a:solidFill>
              </a:rPr>
              <a:t>A</a:t>
            </a:r>
            <a:r>
              <a:rPr lang="uz-Cyrl-UZ" sz="2200" dirty="0">
                <a:solidFill>
                  <a:schemeClr val="tx1"/>
                </a:solidFill>
              </a:rPr>
              <a:t>гар мухбир қўшимча маълумот сўраса, уни дарҳол юборинг ва олинганлигини тасдиқлаш учун кузатиб боринг.</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7869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18</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Пресс-релизни реклама учун чипта деб ўйланг - бу сизнинг компаниянгизни барча турдаги нашрларда ёки телевидение ва радиостансияларда ёритиши мумкин.</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Муҳаррирлар ва мухбирлар кунига юзлаб пресс-релизларни олишади. </a:t>
            </a:r>
          </a:p>
          <a:p>
            <a:pPr lvl="1" algn="just"/>
            <a:endParaRPr lang="uz-Cyrl-UZ" sz="2200" dirty="0">
              <a:solidFill>
                <a:schemeClr val="tx1"/>
              </a:solidFill>
            </a:endParaRPr>
          </a:p>
          <a:p>
            <a:pPr lvl="1" algn="ctr"/>
            <a:r>
              <a:rPr lang="uz-Cyrl-UZ" sz="2200" b="1" dirty="0" smtClean="0">
                <a:solidFill>
                  <a:srgbClr val="002060"/>
                </a:solidFill>
              </a:rPr>
              <a:t>ЎЗИНГИЗНИ ҚАНДАЙ ҚИЛИБ АЖРАТИБ КЎРСАТИШ МУМКИН?</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 xmlns:a16="http://schemas.microsoft.com/office/drawing/2014/main" id="{BB850A12-8C05-0A49-14E0-4F5D83EBF136}"/>
              </a:ext>
            </a:extLst>
          </p:cNvPr>
          <p:cNvSpPr txBox="1"/>
          <p:nvPr/>
        </p:nvSpPr>
        <p:spPr>
          <a:xfrm>
            <a:off x="2699792" y="483518"/>
            <a:ext cx="3816424" cy="461665"/>
          </a:xfrm>
          <a:prstGeom prst="rect">
            <a:avLst/>
          </a:prstGeom>
          <a:noFill/>
        </p:spPr>
        <p:txBody>
          <a:bodyPr wrap="square">
            <a:spAutoFit/>
          </a:bodyPr>
          <a:lstStyle/>
          <a:p>
            <a:pPr algn="just"/>
            <a:r>
              <a:rPr lang="uz-Cyrl-UZ" sz="2400" b="1" dirty="0" smtClean="0">
                <a:solidFill>
                  <a:srgbClr val="C00000"/>
                </a:solidFill>
              </a:rPr>
              <a:t>Пресса билан учрашиш</a:t>
            </a:r>
            <a:endParaRPr lang="en-US" sz="2400" b="1" dirty="0">
              <a:solidFill>
                <a:srgbClr val="C00000"/>
              </a:solidFill>
            </a:endParaRPr>
          </a:p>
        </p:txBody>
      </p:sp>
    </p:spTree>
    <p:extLst>
      <p:ext uri="{BB962C8B-B14F-4D97-AF65-F5344CB8AC3E}">
        <p14:creationId xmlns:p14="http://schemas.microsoft.com/office/powerpoint/2010/main" val="1239096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charRg st="216" end="264"/>
                                            </p:txEl>
                                          </p:spTgt>
                                        </p:tgtEl>
                                        <p:attrNameLst>
                                          <p:attrName>style.visibility</p:attrName>
                                        </p:attrNameLst>
                                      </p:cBhvr>
                                      <p:to>
                                        <p:strVal val="visible"/>
                                      </p:to>
                                    </p:set>
                                    <p:anim calcmode="lin" valueType="num">
                                      <p:cBhvr additive="base">
                                        <p:cTn id="19" dur="500" fill="hold"/>
                                        <p:tgtEl>
                                          <p:spTgt spid="2">
                                            <p:txEl>
                                              <p:charRg st="216" end="26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charRg st="216" end="26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19</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b="1" dirty="0" smtClean="0">
                <a:solidFill>
                  <a:srgbClr val="002060"/>
                </a:solidFill>
              </a:rPr>
              <a:t>Биринчидан,</a:t>
            </a:r>
            <a:r>
              <a:rPr lang="uz-Cyrl-UZ" sz="2200" dirty="0" smtClean="0">
                <a:solidFill>
                  <a:schemeClr val="tx1"/>
                </a:solidFill>
              </a:rPr>
              <a:t> пресс-релиз </a:t>
            </a:r>
            <a:r>
              <a:rPr lang="uz-Cyrl-UZ" sz="2200" dirty="0">
                <a:solidFill>
                  <a:schemeClr val="tx1"/>
                </a:solidFill>
              </a:rPr>
              <a:t>юбориш учун яхши сабаб </a:t>
            </a:r>
            <a:r>
              <a:rPr lang="uz-Cyrl-UZ" sz="2200" dirty="0" smtClean="0">
                <a:solidFill>
                  <a:schemeClr val="tx1"/>
                </a:solidFill>
              </a:rPr>
              <a:t>борлигига </a:t>
            </a:r>
            <a:r>
              <a:rPr lang="uz-Cyrl-UZ" sz="2200" dirty="0">
                <a:solidFill>
                  <a:schemeClr val="tx1"/>
                </a:solidFill>
              </a:rPr>
              <a:t>ишонч ҳосил қилинг. Тантанали очилиш, янги маҳсулот, рекорд даражадаги савдо йили, янги жой ёки махсус тадбир - бунинг барчаси яхши сабаблардир.</a:t>
            </a:r>
          </a:p>
          <a:p>
            <a:pPr marL="342900" lvl="1" indent="-342900" algn="just">
              <a:buFont typeface="Wingdings" panose="05000000000000000000" pitchFamily="2" charset="2"/>
              <a:buChar char="Ø"/>
            </a:pPr>
            <a:r>
              <a:rPr lang="uz-Cyrl-UZ" sz="2200" b="1" dirty="0" smtClean="0">
                <a:solidFill>
                  <a:srgbClr val="002060"/>
                </a:solidFill>
              </a:rPr>
              <a:t>Иккинчидан,</a:t>
            </a:r>
            <a:r>
              <a:rPr lang="uz-Cyrl-UZ" sz="2200" dirty="0" smtClean="0">
                <a:solidFill>
                  <a:schemeClr val="tx1"/>
                </a:solidFill>
              </a:rPr>
              <a:t> сизнинг пресс-релизингиз уни юбораётган нашр ёки трансляция учун тўғри йўналтирилганлигига ишонч ҳосил қилинг.</a:t>
            </a:r>
          </a:p>
          <a:p>
            <a:pPr marL="342900" lvl="1" indent="-342900" algn="just">
              <a:buFont typeface="Wingdings" panose="05000000000000000000" pitchFamily="2" charset="2"/>
              <a:buChar char="Ø"/>
            </a:pPr>
            <a:r>
              <a:rPr lang="uz-Cyrl-UZ" sz="2200" dirty="0" smtClean="0">
                <a:solidFill>
                  <a:schemeClr val="tx1"/>
                </a:solidFill>
              </a:rPr>
              <a:t>Бу очиқ-ойдин кўринади, лекин кўплаб тадбиркорлар нашрнинг аудиториясини ҳисобга олмаган ҳолда, пресс-релизларни тасодифий юборишда хато қилишади.</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53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20</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Яхши ўқилишини таъминлаш учун сизнинг пресс-релизингиз стандарт форматга мувофиқ бўлиши керак: </a:t>
            </a:r>
            <a:r>
              <a:rPr lang="uz-Cyrl-UZ" sz="2200" i="1" dirty="0" smtClean="0">
                <a:solidFill>
                  <a:schemeClr val="tx1"/>
                </a:solidFill>
              </a:rPr>
              <a:t>терилган, икки интервалли, оқ бланкада, юқори ўнг бурчакда алоқа қилувчи шахснинг исми, унвони, компанияси, манзили ва телефон рақами.</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Ушбу маълумотларнинг остига қалин шрифтда қисқача, </a:t>
            </a:r>
            <a:r>
              <a:rPr lang="uz-Cyrl-UZ" sz="2200" b="1" dirty="0" smtClean="0">
                <a:solidFill>
                  <a:srgbClr val="002060"/>
                </a:solidFill>
              </a:rPr>
              <a:t>диққатни тортадиган </a:t>
            </a:r>
            <a:r>
              <a:rPr lang="uz-Cyrl-UZ" sz="2200" dirty="0" smtClean="0">
                <a:solidFill>
                  <a:schemeClr val="tx1"/>
                </a:solidFill>
              </a:rPr>
              <a:t>сарлавҳа қўйинг.</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9179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21</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Пресс-релизингизни кўпи билан бир ёки икки саҳифа билан чекланг. Бу 6та асосий элементни қамраб олиш учун етарли бўлиши керак: ким, нима, қачон, қаерда, нима учун ва қандай.</a:t>
            </a:r>
          </a:p>
          <a:p>
            <a:pPr marL="342900" lvl="1" indent="-342900" algn="just">
              <a:buFont typeface="Wingdings" panose="05000000000000000000" pitchFamily="2" charset="2"/>
              <a:buChar char="Ø"/>
            </a:pPr>
            <a:r>
              <a:rPr lang="uz-Cyrl-UZ" sz="2200" dirty="0" smtClean="0">
                <a:solidFill>
                  <a:schemeClr val="tx1"/>
                </a:solidFill>
              </a:rPr>
              <a:t>Ушбу 6та саволга жавоблар муҳаррир вақтини ва маконини тежаш учун уларнинг ҳикоя учун аҳамиятига қараб айтиб ўтилиши керак.</a:t>
            </a:r>
          </a:p>
          <a:p>
            <a:pPr marL="342900" lvl="1" indent="-342900" algn="just">
              <a:buFont typeface="Wingdings" panose="05000000000000000000" pitchFamily="2" charset="2"/>
              <a:buChar char="Ø"/>
            </a:pPr>
            <a:r>
              <a:rPr lang="uz-Cyrl-UZ" sz="2200" dirty="0" smtClean="0">
                <a:solidFill>
                  <a:schemeClr val="tx1"/>
                </a:solidFill>
              </a:rPr>
              <a:t>Маълумотни безатманг ёки шов-шув қилманг. </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9259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22</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Ёдингизда тутинг, сиз мақола ёзмаяпсиз; сиз шунчаки маълумотни тақдим этяпсиз ва улар бу ҳақда ёзишларига умид қилиб, нима учун бу нашрга тегишли эканлигини кўрсатяпсиз.</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Грамматика </a:t>
            </a:r>
            <a:r>
              <a:rPr lang="uz-Cyrl-UZ" sz="2200" dirty="0">
                <a:solidFill>
                  <a:schemeClr val="tx1"/>
                </a:solidFill>
              </a:rPr>
              <a:t>ва имлога катта </a:t>
            </a:r>
            <a:r>
              <a:rPr lang="uz-Cyrl-UZ" sz="2200" dirty="0" smtClean="0">
                <a:solidFill>
                  <a:schemeClr val="tx1"/>
                </a:solidFill>
              </a:rPr>
              <a:t>эътибор </a:t>
            </a:r>
            <a:r>
              <a:rPr lang="uz-Cyrl-UZ" sz="2200" dirty="0">
                <a:solidFill>
                  <a:schemeClr val="tx1"/>
                </a:solidFill>
              </a:rPr>
              <a:t>беринг. Реклама учун рақобат шиддатли ва матн териш хатолари ёки хатоларга тўла пресс-релизнинг четга сурилиши </a:t>
            </a:r>
            <a:r>
              <a:rPr lang="uz-Cyrl-UZ" sz="2200" dirty="0" smtClean="0">
                <a:solidFill>
                  <a:schemeClr val="tx1"/>
                </a:solidFill>
              </a:rPr>
              <a:t>эҳтимоли </a:t>
            </a:r>
            <a:r>
              <a:rPr lang="uz-Cyrl-UZ" sz="2200" dirty="0">
                <a:solidFill>
                  <a:schemeClr val="tx1"/>
                </a:solidFill>
              </a:rPr>
              <a:t>кўпроқ</a:t>
            </a:r>
            <a:r>
              <a:rPr lang="uz-Cyrl-UZ" sz="2200" dirty="0" smtClean="0">
                <a:solidFill>
                  <a:schemeClr val="tx1"/>
                </a:solidFill>
              </a:rPr>
              <a:t>.</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247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23</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Баъзи бизнес эгалари ўзларининг пресс-релизларини эътиборга олиш учун диққатни жалб қилиш ҳийла-найрангларидан фойдаланадилар. </a:t>
            </a:r>
            <a:r>
              <a:rPr lang="en-US" sz="2200" dirty="0" smtClean="0">
                <a:solidFill>
                  <a:schemeClr val="tx1"/>
                </a:solidFill>
              </a:rPr>
              <a:t>A</a:t>
            </a:r>
            <a:r>
              <a:rPr lang="uz-Cyrl-UZ" sz="2200" dirty="0" smtClean="0">
                <a:solidFill>
                  <a:schemeClr val="tx1"/>
                </a:solidFill>
              </a:rPr>
              <a:t>ксарият ҳолларда бу пулни беҳуда сарфлашдир.</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сизнинг чиқишингиз яхши ёзилган ва тегишли бўлса, хабарингизни етказиш учун сизга телеграмма ёки гулдаста керак эмас.</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863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24</a:t>
            </a:fld>
            <a:endParaRPr/>
          </a:p>
        </p:txBody>
      </p:sp>
      <p:sp>
        <p:nvSpPr>
          <p:cNvPr id="2" name="Прямоугольник 1"/>
          <p:cNvSpPr/>
          <p:nvPr/>
        </p:nvSpPr>
        <p:spPr>
          <a:xfrm>
            <a:off x="3347864" y="1254695"/>
            <a:ext cx="5328592" cy="2800767"/>
          </a:xfrm>
          <a:prstGeom prst="rect">
            <a:avLst/>
          </a:prstGeom>
        </p:spPr>
        <p:txBody>
          <a:bodyPr wrap="square">
            <a:spAutoFit/>
          </a:bodyPr>
          <a:lstStyle/>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инвестиция қилиш учун пулингиз бўлса, пресс тўпламини юборишингиз хам мумкин.</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Бу муқовали хат, пресс-релиз, ташриф қоғози ва маҳсулотингиз ёки жойлашувингиз фотосуратлар-ини ўз ичига олган папкадан иборат.</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descr="6 Best Press Kit Examples 2021"/>
          <p:cNvPicPr>
            <a:picLocks noChangeAspect="1" noChangeArrowheads="1"/>
          </p:cNvPicPr>
          <p:nvPr/>
        </p:nvPicPr>
        <p:blipFill rotWithShape="1">
          <a:blip r:embed="rId4">
            <a:extLst>
              <a:ext uri="{28A0092B-C50C-407E-A947-70E740481C1C}">
                <a14:useLocalDpi xmlns:a14="http://schemas.microsoft.com/office/drawing/2010/main" val="0"/>
              </a:ext>
            </a:extLst>
          </a:blip>
          <a:srcRect r="58263"/>
          <a:stretch/>
        </p:blipFill>
        <p:spPr bwMode="auto">
          <a:xfrm>
            <a:off x="0" y="704715"/>
            <a:ext cx="3347864" cy="4438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2257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25</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Журналистларни сизнинг бизнесингиз янгилик эканлигига ишонтирадиган ҳар қандай бошқа маълумотларни ҳам киритишингиз мумкин: бизнесингиз ҳақида ёзган мақолаларнинг қайта нашрлари, маҳсулот шарҳлари ёки компания ва унинг директорлари ҳақидаги маълумот.</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 матбуот тўпламини юборсангиз, унинг аниқ ва профессионал кўринишига ва барча график элементлар компаниянгиз логотипи ва тасвирига мос келишига ишонч ҳосил қилинг.</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880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26</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Мухбир билан телефон орқали боғланганингизда, у жуда банд эканлигини унутманг.</a:t>
            </a:r>
          </a:p>
          <a:p>
            <a:pPr marL="342900" lvl="1" indent="-342900" algn="just">
              <a:buFont typeface="Wingdings" panose="05000000000000000000" pitchFamily="2" charset="2"/>
              <a:buChar char="Ø"/>
            </a:pPr>
            <a:r>
              <a:rPr lang="uz-Cyrl-UZ" sz="2200" dirty="0" smtClean="0">
                <a:solidFill>
                  <a:schemeClr val="tx1"/>
                </a:solidFill>
              </a:rPr>
              <a:t>Хушмуомала бўлинг ва суҳбатлашишга вақти бор-йўқлигини сўранг. </a:t>
            </a:r>
            <a:r>
              <a:rPr lang="en-US" sz="2200" dirty="0" smtClean="0">
                <a:solidFill>
                  <a:schemeClr val="tx1"/>
                </a:solidFill>
              </a:rPr>
              <a:t>A</a:t>
            </a:r>
            <a:r>
              <a:rPr lang="uz-Cyrl-UZ" sz="2200" dirty="0" smtClean="0">
                <a:solidFill>
                  <a:schemeClr val="tx1"/>
                </a:solidFill>
              </a:rPr>
              <a:t>гар йўқ бўлса, қулайроқ вақтда қайта қўнғироқ қилишни таклиф қилинг.</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мухбир сиз билан гаплаша олса, дастлабки маълумотни 20 сонияда айтинг; кейин, ҳикоя ғояларингизни қўллаб-қувватлаш учун ёзма маълумот юборишни таклиф қилинг.</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 xmlns:a16="http://schemas.microsoft.com/office/drawing/2014/main" id="{BB850A12-8C05-0A49-14E0-4F5D83EBF136}"/>
              </a:ext>
            </a:extLst>
          </p:cNvPr>
          <p:cNvSpPr txBox="1"/>
          <p:nvPr/>
        </p:nvSpPr>
        <p:spPr>
          <a:xfrm>
            <a:off x="3275856" y="483518"/>
            <a:ext cx="3528392" cy="461665"/>
          </a:xfrm>
          <a:prstGeom prst="rect">
            <a:avLst/>
          </a:prstGeom>
          <a:noFill/>
        </p:spPr>
        <p:txBody>
          <a:bodyPr wrap="square">
            <a:spAutoFit/>
          </a:bodyPr>
          <a:lstStyle/>
          <a:p>
            <a:pPr algn="just"/>
            <a:r>
              <a:rPr lang="uz-Cyrl-UZ" sz="2400" b="1" i="1" dirty="0" smtClean="0">
                <a:solidFill>
                  <a:srgbClr val="C00000"/>
                </a:solidFill>
              </a:rPr>
              <a:t>Медиа билан алоқа</a:t>
            </a:r>
            <a:endParaRPr lang="en-US" sz="2400" b="1" dirty="0">
              <a:solidFill>
                <a:srgbClr val="C00000"/>
              </a:solidFill>
            </a:endParaRPr>
          </a:p>
        </p:txBody>
      </p:sp>
    </p:spTree>
    <p:extLst>
      <p:ext uri="{BB962C8B-B14F-4D97-AF65-F5344CB8AC3E}">
        <p14:creationId xmlns:p14="http://schemas.microsoft.com/office/powerpoint/2010/main" val="981592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27</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lvl="1" algn="just"/>
            <a:r>
              <a:rPr lang="uz-Cyrl-UZ" sz="2200" dirty="0" smtClean="0">
                <a:solidFill>
                  <a:schemeClr val="tx1"/>
                </a:solidFill>
              </a:rPr>
              <a:t>Қуйидаги маслаҳатлар муваффақиятга эришиш имкониятини оширади:</a:t>
            </a:r>
          </a:p>
          <a:p>
            <a:pPr marL="342900" lvl="1" indent="-342900" algn="just">
              <a:buFont typeface="Wingdings" panose="05000000000000000000" pitchFamily="2" charset="2"/>
              <a:buChar char="Ø"/>
            </a:pPr>
            <a:endParaRPr lang="ru-RU" sz="2200" dirty="0">
              <a:solidFill>
                <a:schemeClr val="tx1"/>
              </a:solidFill>
            </a:endParaRPr>
          </a:p>
          <a:p>
            <a:pPr marL="342900" lvl="1" indent="-342900" algn="just">
              <a:buFont typeface="Courier New" panose="02070309020205020404" pitchFamily="49" charset="0"/>
              <a:buChar char="o"/>
            </a:pPr>
            <a:r>
              <a:rPr lang="en-US" sz="2200" dirty="0" smtClean="0">
                <a:solidFill>
                  <a:schemeClr val="tx1"/>
                </a:solidFill>
              </a:rPr>
              <a:t>A</a:t>
            </a:r>
            <a:r>
              <a:rPr lang="uz-Cyrl-UZ" sz="2200" dirty="0" smtClean="0">
                <a:solidFill>
                  <a:schemeClr val="tx1"/>
                </a:solidFill>
              </a:rPr>
              <a:t>гар мухбир сизнинг фикрингизни рад этса, у қизиқтириши мумкин бўлган бошқа бировни тавсия қилиши мумкинлигини сўранг.</a:t>
            </a:r>
          </a:p>
          <a:p>
            <a:pPr marL="342900" lvl="1" indent="-342900" algn="just">
              <a:buFont typeface="Courier New" panose="02070309020205020404" pitchFamily="49" charset="0"/>
              <a:buChar char="o"/>
            </a:pPr>
            <a:r>
              <a:rPr lang="uz-Cyrl-UZ" sz="2200" dirty="0" smtClean="0">
                <a:solidFill>
                  <a:schemeClr val="tx1"/>
                </a:solidFill>
              </a:rPr>
              <a:t>Мухбирга қўнғироқ қилишдан олдин нима демоқчи эканлигингизни аниқ билиб олинг. Уни олдингизга ёзиб қўйинг - бу осонроқ ва ўзингизни янада ишончли ҳис қиласиз.</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3743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28</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447675" lvl="1" indent="-342900" algn="just">
              <a:buFont typeface="Courier New" panose="02070309020205020404" pitchFamily="49" charset="0"/>
              <a:buChar char="o"/>
            </a:pPr>
            <a:r>
              <a:rPr lang="uz-Cyrl-UZ" sz="2200" dirty="0" smtClean="0">
                <a:solidFill>
                  <a:schemeClr val="tx1"/>
                </a:solidFill>
              </a:rPr>
              <a:t>Ҳаммага илтифот ёқади. </a:t>
            </a:r>
            <a:r>
              <a:rPr lang="en-US" sz="2200" dirty="0" smtClean="0">
                <a:solidFill>
                  <a:schemeClr val="tx1"/>
                </a:solidFill>
              </a:rPr>
              <a:t>A</a:t>
            </a:r>
            <a:r>
              <a:rPr lang="uz-Cyrl-UZ" sz="2200" dirty="0" smtClean="0">
                <a:solidFill>
                  <a:schemeClr val="tx1"/>
                </a:solidFill>
              </a:rPr>
              <a:t>гар сиз мулоқот қилаётган мухбирнинг сизга ёққан ҳикоясини ўқиган бўлсангиз, унга хабар беринг. Бу сизнинг мухбирнинг иши билан таниш эканлигингизни ҳам кўрсатади.</a:t>
            </a:r>
          </a:p>
          <a:p>
            <a:pPr marL="447675" lvl="1" indent="-342900" algn="just">
              <a:buFont typeface="Courier New" panose="02070309020205020404" pitchFamily="49" charset="0"/>
              <a:buChar char="o"/>
            </a:pPr>
            <a:r>
              <a:rPr lang="uz-Cyrl-UZ" sz="2200" dirty="0" smtClean="0">
                <a:solidFill>
                  <a:schemeClr val="tx1"/>
                </a:solidFill>
              </a:rPr>
              <a:t>Қатъиятли бўлинг. Эсингизда бўлсин, ҳамма ҳам қизиқмайди. </a:t>
            </a:r>
            <a:r>
              <a:rPr lang="en-US" sz="2200" dirty="0" smtClean="0">
                <a:solidFill>
                  <a:schemeClr val="tx1"/>
                </a:solidFill>
              </a:rPr>
              <a:t>A</a:t>
            </a:r>
            <a:r>
              <a:rPr lang="uz-Cyrl-UZ" sz="2200" dirty="0" smtClean="0">
                <a:solidFill>
                  <a:schemeClr val="tx1"/>
                </a:solidFill>
              </a:rPr>
              <a:t>гар сизнинг ҳикоянгиз рад этилса, сабабини билиб олишга ҳаракат қилинг ва кейинги фикрингизни яхшилаш учун ушбу маълумотлардан фойдаланинг. Фақат давом этинг ва таслим бўлманг. Сиз охир-оқибат муваффақиятга эришасиз.</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4824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29</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61950" lvl="1" indent="-342900" algn="just">
              <a:buFont typeface="Courier New" panose="02070309020205020404" pitchFamily="49" charset="0"/>
              <a:buChar char="o"/>
            </a:pPr>
            <a:r>
              <a:rPr lang="uz-Cyrl-UZ" sz="2200" dirty="0" smtClean="0">
                <a:solidFill>
                  <a:schemeClr val="tx1"/>
                </a:solidFill>
              </a:rPr>
              <a:t>Зараркунанда бўлманг. Сиз зерикарли бўлмасдан осонгина қатъий бўлишингиз мумкин. Инстинктлардан фойдаланинг; агар мухбир шошилиб кетса, қайта қўнғироқ қилишни таклиф қилинг.</a:t>
            </a:r>
          </a:p>
          <a:p>
            <a:pPr marL="361950" lvl="1" indent="-342900" algn="just">
              <a:buFont typeface="Courier New" panose="02070309020205020404" pitchFamily="49" charset="0"/>
              <a:buChar char="o"/>
            </a:pPr>
            <a:endParaRPr lang="uz-Cyrl-UZ" sz="2200" dirty="0" smtClean="0">
              <a:solidFill>
                <a:schemeClr val="tx1"/>
              </a:solidFill>
            </a:endParaRPr>
          </a:p>
          <a:p>
            <a:pPr marL="361950" lvl="1" indent="-342900" algn="just">
              <a:buFont typeface="Courier New" panose="02070309020205020404" pitchFamily="49" charset="0"/>
              <a:buChar char="o"/>
            </a:pPr>
            <a:r>
              <a:rPr lang="uz-Cyrl-UZ" sz="2200" dirty="0" smtClean="0">
                <a:solidFill>
                  <a:schemeClr val="tx1"/>
                </a:solidFill>
              </a:rPr>
              <a:t>Мухбирларни маълумот билан таъминлаш орқали ёрдам беринг ва манбага айланинг. Эсингизда бўлсин, улар сизнинг ҳикоянгиз ғояларига муҳтож. Уларнинг ўзлари ўйлаб топишлари мумкин бўлган кўп нарсалар бор.</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60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30</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447675" lvl="1" indent="-342900" algn="just">
              <a:buFont typeface="Courier New" panose="02070309020205020404" pitchFamily="49" charset="0"/>
              <a:buChar char="o"/>
            </a:pPr>
            <a:r>
              <a:rPr lang="uz-Cyrl-UZ" sz="2200" dirty="0" smtClean="0">
                <a:solidFill>
                  <a:schemeClr val="tx1"/>
                </a:solidFill>
              </a:rPr>
              <a:t>Ёдда тутинг, ёрдамчилар қачондир кўтарилади. Тотем устунида қанчалик паст бўлишидан қатъи назар, суҳбатдошингиз билан яхши муносабатда бўлинг. Уланишни ўрнатганингиздан сўнг, алоқада бўлинг; одамлар қайерда бўлишини ҳеч қачон билмайсиз.</a:t>
            </a:r>
          </a:p>
          <a:p>
            <a:pPr marL="447675" lvl="1" indent="-342900" algn="just">
              <a:buFont typeface="Courier New" panose="02070309020205020404" pitchFamily="49" charset="0"/>
              <a:buChar char="o"/>
            </a:pPr>
            <a:r>
              <a:rPr lang="uz-Cyrl-UZ" sz="2200" dirty="0" smtClean="0">
                <a:solidFill>
                  <a:schemeClr val="tx1"/>
                </a:solidFill>
              </a:rPr>
              <a:t>Раҳмат айтинг. Ўзингизнинг бизнесингиз учун реклама қилишда муваффақият қозонганингизда, сиз билан бирга ишлаган мухбирга ҳар доим миннатдорчилик хати ёзинг. </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649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31</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Ўз бизнесингизнинг қолган қисмини режалаштирганингиздек, реклама ҳаракатларингизни ҳам худди шундай эҳтиёткорлик билан режалаштиринг.</a:t>
            </a:r>
          </a:p>
          <a:p>
            <a:pPr marL="3590925" lvl="1" indent="-342900" algn="just">
              <a:buFont typeface="Wingdings" panose="05000000000000000000" pitchFamily="2" charset="2"/>
              <a:buChar char="Ø"/>
            </a:pPr>
            <a:endParaRPr lang="uz-Cyrl-UZ" sz="2200" dirty="0" smtClean="0">
              <a:solidFill>
                <a:schemeClr val="tx1"/>
              </a:solidFill>
            </a:endParaRPr>
          </a:p>
          <a:p>
            <a:pPr marL="3590925" lvl="1" indent="-342900" algn="just">
              <a:buFont typeface="Wingdings" panose="05000000000000000000" pitchFamily="2" charset="2"/>
              <a:buChar char="Ø"/>
            </a:pPr>
            <a:r>
              <a:rPr lang="uz-Cyrl-UZ" sz="2200" dirty="0" smtClean="0">
                <a:solidFill>
                  <a:schemeClr val="tx1"/>
                </a:solidFill>
              </a:rPr>
              <a:t>Компаниянгиз янгиликларда кўрсатилганини кўрганингизда ва натижаларни ўзингизнинг натижангизда кўрганингизда, ҳаракат қилганингиздан хурсанд бўласиз.</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0" name="Picture 2" descr="SVS Audiotechnik HS-20 Рупорный громкоговоритель: цена, купить в Москве,  Новосибирске – интернет-магазин LT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931" y="2427734"/>
            <a:ext cx="3163340" cy="2434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48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32</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Ушбу фан давомида биз корпоратив имиджни ривожлантиришнинг турли жиҳатларига тўхталиб ўтдик.</a:t>
            </a:r>
          </a:p>
          <a:p>
            <a:pPr marL="342900" lvl="1" indent="-342900" algn="just">
              <a:buFont typeface="Wingdings" panose="05000000000000000000" pitchFamily="2" charset="2"/>
              <a:buChar char="Ø"/>
            </a:pPr>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Сизнинг ташриф қоғозларингиз, логотипингиз, ёрлиғингиз ва бланкаларингиз ушбу тасвирга боғланган.</a:t>
            </a:r>
          </a:p>
          <a:p>
            <a:pPr marL="342900" lvl="1" indent="-342900" algn="just">
              <a:buFont typeface="Wingdings" panose="05000000000000000000" pitchFamily="2" charset="2"/>
              <a:buChar char="Ø"/>
            </a:pPr>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Маркетинг материалларини ҳам шундай қилинг. Реклама кампаниясини режалаштиришда имиджингизни ёдда тутиш бир хил даражада муҳимдир.</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 xmlns:a16="http://schemas.microsoft.com/office/drawing/2014/main" id="{BB850A12-8C05-0A49-14E0-4F5D83EBF136}"/>
              </a:ext>
            </a:extLst>
          </p:cNvPr>
          <p:cNvSpPr txBox="1"/>
          <p:nvPr/>
        </p:nvSpPr>
        <p:spPr>
          <a:xfrm>
            <a:off x="3275856" y="483518"/>
            <a:ext cx="3528392" cy="461665"/>
          </a:xfrm>
          <a:prstGeom prst="rect">
            <a:avLst/>
          </a:prstGeom>
          <a:noFill/>
        </p:spPr>
        <p:txBody>
          <a:bodyPr wrap="square">
            <a:spAutoFit/>
          </a:bodyPr>
          <a:lstStyle/>
          <a:p>
            <a:pPr algn="just"/>
            <a:r>
              <a:rPr lang="uz-Cyrl-UZ" sz="2400" b="1" i="1" dirty="0" smtClean="0">
                <a:solidFill>
                  <a:srgbClr val="C00000"/>
                </a:solidFill>
              </a:rPr>
              <a:t>Имидж кучи</a:t>
            </a:r>
            <a:endParaRPr lang="en-US" sz="2400" b="1" dirty="0">
              <a:solidFill>
                <a:srgbClr val="C00000"/>
              </a:solidFill>
            </a:endParaRPr>
          </a:p>
        </p:txBody>
      </p:sp>
    </p:spTree>
    <p:extLst>
      <p:ext uri="{BB962C8B-B14F-4D97-AF65-F5344CB8AC3E}">
        <p14:creationId xmlns:p14="http://schemas.microsoft.com/office/powerpoint/2010/main" val="2910655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33</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 иштирок этаётган ҳар қандай воқеа ёки сабаблар сизнинг бизнес имиджингизга мос келиши керак.</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сизнинг компаниянгиз ўйинчоқ бизнеси каби қизиқарли ва ижодий соҳада бўлса, сиз ҳаво шарлари пойгаси каби махсус тадбирларда қатнашишингиз мумкин.</a:t>
            </a:r>
          </a:p>
          <a:p>
            <a:pPr marL="342900" lvl="1" indent="-342900" algn="just">
              <a:buFont typeface="Wingdings" panose="05000000000000000000" pitchFamily="2" charset="2"/>
              <a:buChar char="Ø"/>
            </a:pPr>
            <a:r>
              <a:rPr lang="uz-Cyrl-UZ" sz="2200" dirty="0" smtClean="0">
                <a:solidFill>
                  <a:schemeClr val="tx1"/>
                </a:solidFill>
              </a:rPr>
              <a:t>Бошқа томондан, агар сиз тиббий транскрипсия ёки бухгалтерия ҳисоби каби жиддий соҳада бўлсангиз, 10К юриш ёки қон топшириш каби жиддийроқ тадбирларда иштирок этиш мантиқийроқ.</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9852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34</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Жамоатчилик билан мақсад қилган нашрлар ва эшиттириш станциялари ҳам сизнинг имиджингизга мос келиши керак.</a:t>
            </a:r>
          </a:p>
          <a:p>
            <a:pPr marL="342900" lvl="1" indent="-342900" algn="just">
              <a:buFont typeface="Wingdings" panose="05000000000000000000" pitchFamily="2" charset="2"/>
              <a:buChar char="Ø"/>
            </a:pPr>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Ўсмир скейтбордчиларга мўлжалланган кийим-кечак ишлаб чиқарадиган компания ўрта ёшли оналарга мўлжалланган асосий нашрда эмас, балки замонавий турмуш тарзи журналида реклама қилишни афзал кўради.</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81653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35</a:t>
            </a:fld>
            <a:endParaRPr/>
          </a:p>
        </p:txBody>
      </p:sp>
      <p:sp>
        <p:nvSpPr>
          <p:cNvPr id="2" name="Прямоугольник 1"/>
          <p:cNvSpPr/>
          <p:nvPr/>
        </p:nvSpPr>
        <p:spPr>
          <a:xfrm>
            <a:off x="611560" y="1254695"/>
            <a:ext cx="8064896" cy="1785104"/>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Нашр ёки трансляция сизнинг имииджингизга қандай таъсир қилишини ўйлаб кўринг ва натижалар ижобий бўлишига ишонч ҳосил қилинг.</a:t>
            </a:r>
          </a:p>
          <a:p>
            <a:pPr marL="342900" lvl="1" indent="-342900" algn="just">
              <a:buFont typeface="Wingdings" panose="05000000000000000000" pitchFamily="2" charset="2"/>
              <a:buChar char="Ø"/>
            </a:pPr>
            <a:r>
              <a:rPr lang="uz-Cyrl-UZ" sz="2200" dirty="0" smtClean="0">
                <a:solidFill>
                  <a:schemeClr val="tx1"/>
                </a:solidFill>
              </a:rPr>
              <a:t>Оммавий имиджингизнинг энг муҳим қисмларини унутманг: ўзингиз ва ходимларингиз.</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3006631"/>
            <a:ext cx="3744416" cy="2108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464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36</a:t>
            </a:fld>
            <a:endParaRPr/>
          </a:p>
        </p:txBody>
      </p:sp>
      <p:sp>
        <p:nvSpPr>
          <p:cNvPr id="2" name="Прямоугольник 1"/>
          <p:cNvSpPr/>
          <p:nvPr/>
        </p:nvSpPr>
        <p:spPr>
          <a:xfrm>
            <a:off x="611560" y="1254695"/>
            <a:ext cx="8064896" cy="2123658"/>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Сизнинг маркетинг материалларингиз ва корпоратив ҳомийликларингиз сизнинг ижтимоий масъулиятли, меҳрибон компаниянгизни таъкидлаши мумкин. . . лекин сизнинг ходимларингиз мижозларга нисбатан қўпол ва бепарво бўлса, бу имиджни тарғиб қилиш учун қилган барча ҳаракатларингиз беҳуда бўлади.</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5301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37</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Сизнинг ходимларингиз мижозларга етказмоқчи бўлган имиджни тушунишларига ишонч ҳосил қилинг ва улар ушбу имиджни яратишга қандай ҳисса қўшадилар.</a:t>
            </a:r>
          </a:p>
          <a:p>
            <a:pPr marL="3248025" lvl="1" algn="just"/>
            <a:endParaRPr lang="uz-Cyrl-UZ" sz="2200" dirty="0" smtClean="0">
              <a:solidFill>
                <a:schemeClr val="tx1"/>
              </a:solidFill>
            </a:endParaRPr>
          </a:p>
          <a:p>
            <a:pPr marL="3590925" lvl="1" indent="-342900" algn="just">
              <a:buFont typeface="Wingdings" panose="05000000000000000000" pitchFamily="2" charset="2"/>
              <a:buChar char="Ø"/>
            </a:pPr>
            <a:r>
              <a:rPr lang="uz-Cyrl-UZ" sz="2200" dirty="0" smtClean="0">
                <a:solidFill>
                  <a:schemeClr val="tx1"/>
                </a:solidFill>
              </a:rPr>
              <a:t>Улар омма эътиборида бўлганларида ўзларини қандай тутишларини хоҳлаётганингизни мисол қилиб кўрсатинг.</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2" name="Picture 2" descr="Download Business Free PNG photo images and clipart | FreePNGImg"/>
          <p:cNvPicPr>
            <a:picLocks noChangeAspect="1" noChangeArrowheads="1"/>
          </p:cNvPicPr>
          <p:nvPr/>
        </p:nvPicPr>
        <p:blipFill rotWithShape="1">
          <a:blip r:embed="rId4">
            <a:extLst>
              <a:ext uri="{28A0092B-C50C-407E-A947-70E740481C1C}">
                <a14:useLocalDpi xmlns:a14="http://schemas.microsoft.com/office/drawing/2010/main" val="0"/>
              </a:ext>
            </a:extLst>
          </a:blip>
          <a:srcRect t="6042" b="17959"/>
          <a:stretch/>
        </p:blipFill>
        <p:spPr bwMode="auto">
          <a:xfrm>
            <a:off x="0" y="2325493"/>
            <a:ext cx="3707904" cy="2818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80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38</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Янги бизнес очганингиздан жуда хурсандсиз. Қолганлар ҳам шундай хурсанд...тўғрими? Нотўғри.</a:t>
            </a:r>
          </a:p>
          <a:p>
            <a:pPr marL="342900" lvl="1" indent="-342900" algn="just">
              <a:buFont typeface="Wingdings" panose="05000000000000000000" pitchFamily="2" charset="2"/>
              <a:buChar char="Ø"/>
            </a:pPr>
            <a:r>
              <a:rPr lang="uz-Cyrl-UZ" sz="2200" dirty="0" smtClean="0">
                <a:solidFill>
                  <a:schemeClr val="tx1"/>
                </a:solidFill>
              </a:rPr>
              <a:t>Сиз ҳаяжонни яратишингиз керак ва нокаутли тантанали очилиш маросими буни қилишнинг йўлидир.</a:t>
            </a:r>
          </a:p>
          <a:p>
            <a:pPr marL="342900" lvl="1" indent="-342900" algn="just">
              <a:buFont typeface="Wingdings" panose="05000000000000000000" pitchFamily="2" charset="2"/>
              <a:buChar char="Ø"/>
            </a:pPr>
            <a:r>
              <a:rPr lang="uz-Cyrl-UZ" sz="2200" dirty="0" smtClean="0">
                <a:solidFill>
                  <a:schemeClr val="tx1"/>
                </a:solidFill>
              </a:rPr>
              <a:t>Тадбирингиз бошидан охиригача “Биз шу ердамиз. Биз очилдик. Биз боришга тайёрмиз. Биз рақобатчиларимизга қараганда яхшироқмиз, фарқ сизга хизмат қилишга интиламиз. Биз сиз билан танишишни ва сиз билан бизнес юритишни хоҳлаймиз” дейиши керак.</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 xmlns:a16="http://schemas.microsoft.com/office/drawing/2014/main" id="{BB850A12-8C05-0A49-14E0-4F5D83EBF136}"/>
              </a:ext>
            </a:extLst>
          </p:cNvPr>
          <p:cNvSpPr txBox="1"/>
          <p:nvPr/>
        </p:nvSpPr>
        <p:spPr>
          <a:xfrm>
            <a:off x="3275856" y="483518"/>
            <a:ext cx="3528392" cy="461665"/>
          </a:xfrm>
          <a:prstGeom prst="rect">
            <a:avLst/>
          </a:prstGeom>
          <a:noFill/>
        </p:spPr>
        <p:txBody>
          <a:bodyPr wrap="square">
            <a:spAutoFit/>
          </a:bodyPr>
          <a:lstStyle/>
          <a:p>
            <a:pPr algn="just"/>
            <a:r>
              <a:rPr lang="uz-Cyrl-UZ" sz="2400" b="1" i="1" dirty="0" smtClean="0">
                <a:solidFill>
                  <a:srgbClr val="C00000"/>
                </a:solidFill>
              </a:rPr>
              <a:t>Очилиш</a:t>
            </a:r>
            <a:endParaRPr lang="en-US" sz="2400" b="1" i="1" dirty="0">
              <a:solidFill>
                <a:srgbClr val="C00000"/>
              </a:solidFill>
            </a:endParaRPr>
          </a:p>
        </p:txBody>
      </p:sp>
    </p:spTree>
    <p:extLst>
      <p:ext uri="{BB962C8B-B14F-4D97-AF65-F5344CB8AC3E}">
        <p14:creationId xmlns:p14="http://schemas.microsoft.com/office/powerpoint/2010/main" val="8587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1577355"/>
            <a:ext cx="3672408" cy="2203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39</a:t>
            </a:fld>
            <a:endParaRPr/>
          </a:p>
        </p:txBody>
      </p:sp>
      <p:sp>
        <p:nvSpPr>
          <p:cNvPr id="2" name="Прямоугольник 1"/>
          <p:cNvSpPr/>
          <p:nvPr/>
        </p:nvSpPr>
        <p:spPr>
          <a:xfrm>
            <a:off x="611560" y="1254695"/>
            <a:ext cx="8064896" cy="76944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Тантанали очилиш - бу махсус тадбирни ўтказишнинг энг яхши сабабларидан бири.</a:t>
            </a: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676274" y="3551986"/>
            <a:ext cx="8000181" cy="1107996"/>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a:solidFill>
                  <a:srgbClr val="263248"/>
                </a:solidFill>
              </a:rPr>
              <a:t>Одамлар сизнинг тадбирингизда қандай ажойиб вақт ўтказганлиги ҳақида ўйлашларини таъминлашингиз керак.</a:t>
            </a:r>
          </a:p>
        </p:txBody>
      </p:sp>
    </p:spTree>
    <p:extLst>
      <p:ext uri="{BB962C8B-B14F-4D97-AF65-F5344CB8AC3E}">
        <p14:creationId xmlns:p14="http://schemas.microsoft.com/office/powerpoint/2010/main" val="1347431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40</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Оригинал бўлинг.</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сизда электроника дўкони бўлса, эшикларингизни масофадан бошқариш пулти орқали очинг.</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 ип дўконини очсангиз, катта трикотаж лентани ечинг.</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 спорт буюмларини сотсангиз, спорт махсулотларини ишлатинг.</a:t>
            </a:r>
          </a:p>
          <a:p>
            <a:pPr marL="342900" lvl="1" indent="-342900" algn="just">
              <a:buFont typeface="Wingdings" panose="05000000000000000000" pitchFamily="2" charset="2"/>
              <a:buChar char="Ø"/>
            </a:pPr>
            <a:r>
              <a:rPr lang="uz-Cyrl-UZ" sz="2200" dirty="0" smtClean="0">
                <a:solidFill>
                  <a:schemeClr val="tx1"/>
                </a:solidFill>
              </a:rPr>
              <a:t>Мутахассислигингиз нима бўлишидан қатъий назар, ғайриоддий, қизиқарли ва унутилмас нарсаларни қилинг.</a:t>
            </a:r>
            <a:endParaRPr lang="uz-Cyrl-UZ" sz="2200" dirty="0">
              <a:solidFill>
                <a:schemeClr val="tx1"/>
              </a:solidFill>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5142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41</a:t>
            </a:fld>
            <a:endParaRPr/>
          </a:p>
        </p:txBody>
      </p:sp>
      <p:pic>
        <p:nvPicPr>
          <p:cNvPr id="3" name="Picture 2">
            <a:extLst>
              <a:ext uri="{FF2B5EF4-FFF2-40B4-BE49-F238E27FC236}">
                <a16:creationId xmlns="" xmlns:a16="http://schemas.microsoft.com/office/drawing/2014/main"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09007"/>
            <a:ext cx="6948264" cy="4634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683568" y="1571183"/>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Тантанали очилиш маросими билан бирга қандай бошқа тадбирлар ҳам борлиги ҳақида ўйлаб кўринг.</a:t>
            </a:r>
          </a:p>
          <a:p>
            <a:pPr marL="342900" lvl="1" indent="-342900" algn="just">
              <a:buFont typeface="Wingdings" panose="05000000000000000000" pitchFamily="2" charset="2"/>
              <a:buChar char="Ø"/>
            </a:pPr>
            <a:endParaRPr lang="ru-RU" sz="2200" dirty="0">
              <a:solidFill>
                <a:schemeClr val="tx1"/>
              </a:solidFill>
            </a:endParaRP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жойиб таклифномани яратинг, кўп реклама қилинг, сифатли таомлар ва ўйин-кулгиларни тақдим этинг, бизнесингизни тарғиб қилувчи совғани танланг ва тадбирингизда иштирок этганларни кузатишнинг баъзи усулларини қўшинг.</a:t>
            </a:r>
            <a:endParaRPr lang="uz-Cyrl-UZ" sz="2200" dirty="0">
              <a:solidFill>
                <a:schemeClr val="tx1"/>
              </a:solidFill>
            </a:endParaRPr>
          </a:p>
        </p:txBody>
      </p:sp>
    </p:spTree>
    <p:extLst>
      <p:ext uri="{BB962C8B-B14F-4D97-AF65-F5344CB8AC3E}">
        <p14:creationId xmlns:p14="http://schemas.microsoft.com/office/powerpoint/2010/main" val="269125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42</a:t>
            </a:fld>
            <a:endParaRPr/>
          </a:p>
        </p:txBody>
      </p:sp>
      <p:sp>
        <p:nvSpPr>
          <p:cNvPr id="2" name="Прямоугольник 1"/>
          <p:cNvSpPr/>
          <p:nvPr/>
        </p:nvSpPr>
        <p:spPr>
          <a:xfrm>
            <a:off x="251520" y="730314"/>
            <a:ext cx="8712968" cy="4093428"/>
          </a:xfrm>
          <a:prstGeom prst="rect">
            <a:avLst/>
          </a:prstGeom>
        </p:spPr>
        <p:txBody>
          <a:bodyPr wrap="square">
            <a:spAutoFit/>
          </a:bodyPr>
          <a:lstStyle/>
          <a:p>
            <a:pPr marL="228600" lvl="0" indent="-228600">
              <a:buFont typeface="+mj-lt"/>
              <a:buAutoNum type="arabicPeriod"/>
            </a:pPr>
            <a:r>
              <a:rPr lang="en-US" sz="1000" dirty="0">
                <a:solidFill>
                  <a:schemeClr val="tx1"/>
                </a:solidFill>
              </a:rPr>
              <a:t>Basics of business: textbook and workshop for academic undergraduate students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 </a:t>
            </a:r>
            <a:r>
              <a:rPr lang="en-US" sz="1000" dirty="0" err="1">
                <a:solidFill>
                  <a:schemeClr val="tx1"/>
                </a:solidFill>
              </a:rPr>
              <a:t>Yurayt</a:t>
            </a:r>
            <a:r>
              <a:rPr lang="en-US" sz="1000" dirty="0">
                <a:solidFill>
                  <a:schemeClr val="tx1"/>
                </a:solidFill>
              </a:rPr>
              <a:t> Publishing House, 2021. — 330 p. </a:t>
            </a:r>
          </a:p>
          <a:p>
            <a:pPr marL="228600" lvl="0" indent="-228600">
              <a:buFont typeface="+mj-lt"/>
              <a:buAutoNum type="arabicPeriod"/>
            </a:pPr>
            <a:r>
              <a:rPr lang="en-US" sz="1000" dirty="0">
                <a:solidFill>
                  <a:schemeClr val="tx1"/>
                </a:solidFill>
              </a:rPr>
              <a:t>Business Basics: Textbook / E.A. </a:t>
            </a:r>
            <a:r>
              <a:rPr lang="en-US" sz="1000" dirty="0" err="1">
                <a:solidFill>
                  <a:schemeClr val="tx1"/>
                </a:solidFill>
              </a:rPr>
              <a:t>Arustamov</a:t>
            </a:r>
            <a:r>
              <a:rPr lang="en-US" sz="1000" dirty="0">
                <a:solidFill>
                  <a:schemeClr val="tx1"/>
                </a:solidFill>
              </a:rPr>
              <a:t>. - M.: </a:t>
            </a:r>
            <a:r>
              <a:rPr lang="en-US" sz="1000" dirty="0" err="1">
                <a:solidFill>
                  <a:schemeClr val="tx1"/>
                </a:solidFill>
              </a:rPr>
              <a:t>Dashkov</a:t>
            </a:r>
            <a:r>
              <a:rPr lang="en-US" sz="1000" dirty="0">
                <a:solidFill>
                  <a:schemeClr val="tx1"/>
                </a:solidFill>
              </a:rPr>
              <a:t> and K, 2020. - 232 p. </a:t>
            </a:r>
          </a:p>
          <a:p>
            <a:pPr marL="228600" lvl="0" indent="-228600">
              <a:buFont typeface="+mj-lt"/>
              <a:buAutoNum type="arabicPeriod"/>
            </a:pPr>
            <a:r>
              <a:rPr lang="en-US" sz="1000" dirty="0">
                <a:solidFill>
                  <a:schemeClr val="tx1"/>
                </a:solidFill>
              </a:rPr>
              <a:t>Bygrave, W.D. and </a:t>
            </a:r>
            <a:r>
              <a:rPr lang="en-US" sz="1000" dirty="0" err="1">
                <a:solidFill>
                  <a:schemeClr val="tx1"/>
                </a:solidFill>
              </a:rPr>
              <a:t>Zacharakis</a:t>
            </a:r>
            <a:r>
              <a:rPr lang="en-US" sz="1000" dirty="0">
                <a:solidFill>
                  <a:schemeClr val="tx1"/>
                </a:solidFill>
              </a:rPr>
              <a:t>, A. (2014) </a:t>
            </a:r>
            <a:r>
              <a:rPr lang="en-US" sz="1000" i="1" dirty="0">
                <a:solidFill>
                  <a:schemeClr val="tx1"/>
                </a:solidFill>
              </a:rPr>
              <a:t>Entrepreneurship</a:t>
            </a:r>
            <a:r>
              <a:rPr lang="en-US" sz="1000" dirty="0">
                <a:solidFill>
                  <a:schemeClr val="tx1"/>
                </a:solidFill>
              </a:rPr>
              <a:t>. Third edition. Hoboken, New Jersey: John Wiley &amp; Sons, Inc.</a:t>
            </a:r>
          </a:p>
          <a:p>
            <a:pPr marL="228600" lvl="0" indent="-228600">
              <a:buFont typeface="+mj-lt"/>
              <a:buAutoNum type="arabicPeriod"/>
            </a:pPr>
            <a:r>
              <a:rPr lang="en-US" sz="1000" dirty="0">
                <a:solidFill>
                  <a:schemeClr val="tx1"/>
                </a:solidFill>
              </a:rPr>
              <a:t>Entrepreneurial activity: a textbook for secondary vocational education / E. E. Kuzmina. - 3rd ed., revised. and additional - </a:t>
            </a:r>
            <a:r>
              <a:rPr lang="en-US" sz="1000" dirty="0" err="1">
                <a:solidFill>
                  <a:schemeClr val="tx1"/>
                </a:solidFill>
              </a:rPr>
              <a:t>Yurayt</a:t>
            </a:r>
            <a:r>
              <a:rPr lang="en-US" sz="1000" dirty="0">
                <a:solidFill>
                  <a:schemeClr val="tx1"/>
                </a:solidFill>
              </a:rPr>
              <a:t> Publishing House, 2020. — 417 p. </a:t>
            </a:r>
          </a:p>
          <a:p>
            <a:pPr marL="228600" lvl="0" indent="-228600">
              <a:buFont typeface="+mj-lt"/>
              <a:buAutoNum type="arabicPeriod"/>
            </a:pPr>
            <a:r>
              <a:rPr lang="en-US" sz="1000" dirty="0">
                <a:solidFill>
                  <a:schemeClr val="tx1"/>
                </a:solidFill>
              </a:rPr>
              <a:t>Fundamentals of business (entrepreneurship): Textbook / </a:t>
            </a:r>
            <a:r>
              <a:rPr lang="en-US" sz="1000" dirty="0" err="1">
                <a:solidFill>
                  <a:schemeClr val="tx1"/>
                </a:solidFill>
              </a:rPr>
              <a:t>N.Yu</a:t>
            </a:r>
            <a:r>
              <a:rPr lang="en-US" sz="1000" dirty="0">
                <a:solidFill>
                  <a:schemeClr val="tx1"/>
                </a:solidFill>
              </a:rPr>
              <a:t>. </a:t>
            </a:r>
            <a:r>
              <a:rPr lang="en-US" sz="1000" dirty="0" err="1">
                <a:solidFill>
                  <a:schemeClr val="tx1"/>
                </a:solidFill>
              </a:rPr>
              <a:t>Kruglov</a:t>
            </a:r>
            <a:r>
              <a:rPr lang="en-US" sz="1000" dirty="0">
                <a:solidFill>
                  <a:schemeClr val="tx1"/>
                </a:solidFill>
              </a:rPr>
              <a:t>. - M.: </a:t>
            </a:r>
            <a:r>
              <a:rPr lang="en-US" sz="1000" dirty="0" err="1">
                <a:solidFill>
                  <a:schemeClr val="tx1"/>
                </a:solidFill>
              </a:rPr>
              <a:t>KnoRus</a:t>
            </a:r>
            <a:r>
              <a:rPr lang="en-US" sz="1000" dirty="0">
                <a:solidFill>
                  <a:schemeClr val="tx1"/>
                </a:solidFill>
              </a:rPr>
              <a:t>, 2021. - 440 c. </a:t>
            </a:r>
          </a:p>
          <a:p>
            <a:pPr marL="228600" lvl="0" indent="-228600">
              <a:buFont typeface="+mj-lt"/>
              <a:buAutoNum type="arabicPeriod"/>
            </a:pPr>
            <a:r>
              <a:rPr lang="en-US" sz="1000" dirty="0">
                <a:solidFill>
                  <a:schemeClr val="tx1"/>
                </a:solidFill>
              </a:rPr>
              <a:t>Fundamentals of business informatics: textbook and workshop for undergraduate and graduate students / E.P. </a:t>
            </a:r>
            <a:r>
              <a:rPr lang="en-US" sz="1000" dirty="0" err="1">
                <a:solidFill>
                  <a:schemeClr val="tx1"/>
                </a:solidFill>
              </a:rPr>
              <a:t>Zaramenskikh</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407 p. </a:t>
            </a:r>
          </a:p>
          <a:p>
            <a:pPr marL="228600" lvl="0" indent="-228600">
              <a:buFont typeface="+mj-lt"/>
              <a:buAutoNum type="arabicPeriod"/>
            </a:pPr>
            <a:r>
              <a:rPr lang="en-US" sz="1000" dirty="0">
                <a:solidFill>
                  <a:schemeClr val="tx1"/>
                </a:solidFill>
              </a:rPr>
              <a:t>Fundamentals of entrepreneurial activity: a textbook and workshop for academic undergraduate students / E.F. </a:t>
            </a:r>
            <a:r>
              <a:rPr lang="en-US" sz="1000" dirty="0" err="1">
                <a:solidFill>
                  <a:schemeClr val="tx1"/>
                </a:solidFill>
              </a:rPr>
              <a:t>Cheberko</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219 p. </a:t>
            </a:r>
          </a:p>
          <a:p>
            <a:pPr marL="228600" lvl="0" indent="-228600">
              <a:buFont typeface="+mj-lt"/>
              <a:buAutoNum type="arabicPeriod"/>
            </a:pPr>
            <a:r>
              <a:rPr lang="en-US" sz="1000" dirty="0">
                <a:solidFill>
                  <a:schemeClr val="tx1"/>
                </a:solidFill>
              </a:rPr>
              <a:t>Fundamentals of social entrepreneurship: a textbook for universities / E. M. Bely [and others]; edited by E. M. Bely. -  </a:t>
            </a:r>
            <a:r>
              <a:rPr lang="en-US" sz="1000" dirty="0" err="1">
                <a:solidFill>
                  <a:schemeClr val="tx1"/>
                </a:solidFill>
              </a:rPr>
              <a:t>Yurayt</a:t>
            </a:r>
            <a:r>
              <a:rPr lang="en-US" sz="1000" dirty="0">
                <a:solidFill>
                  <a:schemeClr val="tx1"/>
                </a:solidFill>
              </a:rPr>
              <a:t> Publishing House, 2022. — 178 p. </a:t>
            </a:r>
          </a:p>
          <a:p>
            <a:pPr marL="228600" lvl="0" indent="-228600">
              <a:buFont typeface="+mj-lt"/>
              <a:buAutoNum type="arabicPeriod"/>
            </a:pPr>
            <a:r>
              <a:rPr lang="en-US" sz="1000" dirty="0">
                <a:solidFill>
                  <a:schemeClr val="tx1"/>
                </a:solidFill>
              </a:rPr>
              <a:t>Handbook of an entrepreneur: a practical guide / O.S. </a:t>
            </a:r>
            <a:r>
              <a:rPr lang="en-US" sz="1000" dirty="0" err="1">
                <a:solidFill>
                  <a:schemeClr val="tx1"/>
                </a:solidFill>
              </a:rPr>
              <a:t>Bobrova</a:t>
            </a:r>
            <a:r>
              <a:rPr lang="en-US" sz="1000" dirty="0">
                <a:solidFill>
                  <a:schemeClr val="tx1"/>
                </a:solidFill>
              </a:rPr>
              <a:t>, S.I. </a:t>
            </a:r>
            <a:r>
              <a:rPr lang="en-US" sz="1000" dirty="0" err="1">
                <a:solidFill>
                  <a:schemeClr val="tx1"/>
                </a:solidFill>
              </a:rPr>
              <a:t>Tsybukov</a:t>
            </a:r>
            <a:r>
              <a:rPr lang="en-US" sz="1000" dirty="0">
                <a:solidFill>
                  <a:schemeClr val="tx1"/>
                </a:solidFill>
              </a:rPr>
              <a:t>, I.A. </a:t>
            </a:r>
            <a:r>
              <a:rPr lang="en-US" sz="1000" dirty="0" err="1">
                <a:solidFill>
                  <a:schemeClr val="tx1"/>
                </a:solidFill>
              </a:rPr>
              <a:t>Bobrov</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2021. — 330 s. </a:t>
            </a:r>
          </a:p>
          <a:p>
            <a:pPr marL="228600" lvl="0" indent="-228600">
              <a:buFont typeface="+mj-lt"/>
              <a:buAutoNum type="arabicPeriod"/>
            </a:pPr>
            <a:r>
              <a:rPr lang="en-US" sz="1000" dirty="0" err="1">
                <a:solidFill>
                  <a:schemeClr val="tx1"/>
                </a:solidFill>
              </a:rPr>
              <a:t>Hisrich</a:t>
            </a:r>
            <a:r>
              <a:rPr lang="en-US" sz="1000" dirty="0">
                <a:solidFill>
                  <a:schemeClr val="tx1"/>
                </a:solidFill>
              </a:rPr>
              <a:t>, R.D. (2013) </a:t>
            </a:r>
            <a:r>
              <a:rPr lang="en-US" sz="1000" i="1" dirty="0">
                <a:solidFill>
                  <a:schemeClr val="tx1"/>
                </a:solidFill>
              </a:rPr>
              <a:t>International entrepreneurship: starting, developing, and managing a global venture</a:t>
            </a:r>
            <a:r>
              <a:rPr lang="en-US" sz="1000" dirty="0">
                <a:solidFill>
                  <a:schemeClr val="tx1"/>
                </a:solidFill>
              </a:rPr>
              <a:t>. 2nd ed. Thousand Oaks, </a:t>
            </a:r>
            <a:r>
              <a:rPr lang="en-US" sz="1000" dirty="0" err="1">
                <a:solidFill>
                  <a:schemeClr val="tx1"/>
                </a:solidFill>
              </a:rPr>
              <a:t>Calif</a:t>
            </a:r>
            <a:r>
              <a:rPr lang="en-US" sz="1000" dirty="0">
                <a:solidFill>
                  <a:schemeClr val="tx1"/>
                </a:solidFill>
              </a:rPr>
              <a:t>: SAGE.</a:t>
            </a:r>
          </a:p>
          <a:p>
            <a:pPr marL="228600" lvl="0" indent="-228600">
              <a:buFont typeface="+mj-lt"/>
              <a:buAutoNum type="arabicPeriod"/>
            </a:pPr>
            <a:r>
              <a:rPr lang="en-US" sz="1000" dirty="0">
                <a:solidFill>
                  <a:schemeClr val="tx1"/>
                </a:solidFill>
              </a:rPr>
              <a:t>Innovative entrepreneurship: textbook and workshop for secondary vocational education /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[and others]; edited by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T. G. </a:t>
            </a:r>
            <a:r>
              <a:rPr lang="en-US" sz="1000" dirty="0" err="1">
                <a:solidFill>
                  <a:schemeClr val="tx1"/>
                </a:solidFill>
              </a:rPr>
              <a:t>Popadyuk</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2022. — 523 p. </a:t>
            </a:r>
          </a:p>
          <a:p>
            <a:pPr marL="228600" lvl="0" indent="-228600">
              <a:buFont typeface="+mj-lt"/>
              <a:buAutoNum type="arabicPeriod"/>
            </a:pPr>
            <a:r>
              <a:rPr lang="en-US" sz="1000" dirty="0" err="1">
                <a:solidFill>
                  <a:schemeClr val="tx1"/>
                </a:solidFill>
              </a:rPr>
              <a:t>Lussier</a:t>
            </a:r>
            <a:r>
              <a:rPr lang="en-US" sz="1000" dirty="0">
                <a:solidFill>
                  <a:schemeClr val="tx1"/>
                </a:solidFill>
              </a:rPr>
              <a:t>, R.N., </a:t>
            </a:r>
            <a:r>
              <a:rPr lang="en-US" sz="1000" dirty="0" err="1">
                <a:solidFill>
                  <a:schemeClr val="tx1"/>
                </a:solidFill>
              </a:rPr>
              <a:t>Corman</a:t>
            </a:r>
            <a:r>
              <a:rPr lang="en-US" sz="1000" dirty="0">
                <a:solidFill>
                  <a:schemeClr val="tx1"/>
                </a:solidFill>
              </a:rPr>
              <a:t>, J. and Kimball, D.C. (2015) </a:t>
            </a:r>
            <a:r>
              <a:rPr lang="en-US" sz="1000" i="1" dirty="0">
                <a:solidFill>
                  <a:schemeClr val="tx1"/>
                </a:solidFill>
              </a:rPr>
              <a:t>Entrepreneurial new venture skills</a:t>
            </a:r>
            <a:r>
              <a:rPr lang="en-US" sz="1000" dirty="0">
                <a:solidFill>
                  <a:schemeClr val="tx1"/>
                </a:solidFill>
              </a:rPr>
              <a:t>. 3. ed. New York, NY [</a:t>
            </a:r>
            <a:r>
              <a:rPr lang="en-US" sz="1000" dirty="0" err="1">
                <a:solidFill>
                  <a:schemeClr val="tx1"/>
                </a:solidFill>
              </a:rPr>
              <a:t>u.a</a:t>
            </a:r>
            <a:r>
              <a:rPr lang="en-US" sz="1000" dirty="0">
                <a:solidFill>
                  <a:schemeClr val="tx1"/>
                </a:solidFill>
              </a:rPr>
              <a:t>.]: Routledge.</a:t>
            </a:r>
          </a:p>
          <a:p>
            <a:pPr marL="228600" lvl="0" indent="-228600">
              <a:buFont typeface="+mj-lt"/>
              <a:buAutoNum type="arabicPeriod"/>
            </a:pPr>
            <a:r>
              <a:rPr lang="en-US" sz="1000" dirty="0" err="1">
                <a:solidFill>
                  <a:schemeClr val="tx1"/>
                </a:solidFill>
              </a:rPr>
              <a:t>Mariotti</a:t>
            </a:r>
            <a:r>
              <a:rPr lang="en-US" sz="1000" dirty="0">
                <a:solidFill>
                  <a:schemeClr val="tx1"/>
                </a:solidFill>
              </a:rPr>
              <a:t>, S. and </a:t>
            </a:r>
            <a:r>
              <a:rPr lang="en-US" sz="1000" dirty="0" err="1">
                <a:solidFill>
                  <a:schemeClr val="tx1"/>
                </a:solidFill>
              </a:rPr>
              <a:t>Glackin</a:t>
            </a:r>
            <a:r>
              <a:rPr lang="en-US" sz="1000" dirty="0">
                <a:solidFill>
                  <a:schemeClr val="tx1"/>
                </a:solidFill>
              </a:rPr>
              <a:t>, C. (2015) </a:t>
            </a:r>
            <a:r>
              <a:rPr lang="en-US" sz="1000" i="1" dirty="0">
                <a:solidFill>
                  <a:schemeClr val="bg2"/>
                </a:solidFill>
              </a:rPr>
              <a:t>Entrepreneurship &amp; small business management</a:t>
            </a:r>
            <a:r>
              <a:rPr lang="en-US" sz="1000" dirty="0">
                <a:solidFill>
                  <a:schemeClr val="bg2"/>
                </a:solidFill>
              </a:rPr>
              <a:t>. </a:t>
            </a:r>
            <a:r>
              <a:rPr lang="en-US" sz="1000" dirty="0">
                <a:solidFill>
                  <a:schemeClr val="tx1"/>
                </a:solidFill>
              </a:rPr>
              <a:t>Second edition. Hoboken, New Jersey: Pearson Education Inc.</a:t>
            </a:r>
          </a:p>
          <a:p>
            <a:pPr marL="228600" lvl="0" indent="-228600">
              <a:buFont typeface="+mj-lt"/>
              <a:buAutoNum type="arabicPeriod"/>
            </a:pPr>
            <a:r>
              <a:rPr lang="en-US" sz="1000" dirty="0">
                <a:solidFill>
                  <a:schemeClr val="tx1"/>
                </a:solidFill>
              </a:rPr>
              <a:t>Organization of commercial activity: textbook and workshop for secondary vocational education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 - </a:t>
            </a:r>
            <a:r>
              <a:rPr lang="en-US" sz="1000" dirty="0" err="1">
                <a:solidFill>
                  <a:schemeClr val="tx1"/>
                </a:solidFill>
              </a:rPr>
              <a:t>Yurayt</a:t>
            </a:r>
            <a:r>
              <a:rPr lang="en-US" sz="1000" dirty="0">
                <a:solidFill>
                  <a:schemeClr val="tx1"/>
                </a:solidFill>
              </a:rPr>
              <a:t> Publishing House, 2021. — 332 p. </a:t>
            </a:r>
          </a:p>
          <a:p>
            <a:pPr marL="228600" lvl="0" indent="-228600">
              <a:buFont typeface="+mj-lt"/>
              <a:buAutoNum type="arabicPeriod"/>
            </a:pPr>
            <a:r>
              <a:rPr lang="en-US" sz="1000" dirty="0">
                <a:solidFill>
                  <a:schemeClr val="tx1"/>
                </a:solidFill>
              </a:rPr>
              <a:t>Process approach to management. Modeling of business processes / V.V. </a:t>
            </a:r>
            <a:r>
              <a:rPr lang="en-US" sz="1000" dirty="0" err="1">
                <a:solidFill>
                  <a:schemeClr val="tx1"/>
                </a:solidFill>
              </a:rPr>
              <a:t>Repin</a:t>
            </a:r>
            <a:r>
              <a:rPr lang="en-US" sz="1000" dirty="0">
                <a:solidFill>
                  <a:schemeClr val="tx1"/>
                </a:solidFill>
              </a:rPr>
              <a:t>. - M.: Mann, Ferber, 2022. - 544 p. </a:t>
            </a:r>
          </a:p>
          <a:p>
            <a:pPr marL="228600" lvl="0" indent="-228600">
              <a:buFont typeface="+mj-lt"/>
              <a:buAutoNum type="arabicPeriod"/>
            </a:pPr>
            <a:r>
              <a:rPr lang="en-US" sz="1000" dirty="0">
                <a:solidFill>
                  <a:schemeClr val="tx1"/>
                </a:solidFill>
              </a:rPr>
              <a:t>Read, S. (2011) </a:t>
            </a:r>
            <a:r>
              <a:rPr lang="en-US" sz="1000" i="1" dirty="0">
                <a:solidFill>
                  <a:schemeClr val="tx1"/>
                </a:solidFill>
              </a:rPr>
              <a:t>Effectual entrepreneurship</a:t>
            </a:r>
            <a:r>
              <a:rPr lang="en-US" sz="1000" dirty="0">
                <a:solidFill>
                  <a:schemeClr val="tx1"/>
                </a:solidFill>
              </a:rPr>
              <a:t>. Abingdon, Oxon: Routledge.</a:t>
            </a:r>
          </a:p>
          <a:p>
            <a:pPr marL="228600" lvl="0" indent="-228600">
              <a:buFont typeface="+mj-lt"/>
              <a:buAutoNum type="arabicPeriod"/>
            </a:pPr>
            <a:r>
              <a:rPr lang="en-US" sz="1000" dirty="0">
                <a:solidFill>
                  <a:schemeClr val="tx1"/>
                </a:solidFill>
              </a:rPr>
              <a:t>Reengineering of business processes: Textbook for university students / O.S. </a:t>
            </a:r>
            <a:r>
              <a:rPr lang="en-US" sz="1000" dirty="0" err="1">
                <a:solidFill>
                  <a:schemeClr val="tx1"/>
                </a:solidFill>
              </a:rPr>
              <a:t>Rudakov</a:t>
            </a:r>
            <a:r>
              <a:rPr lang="en-US" sz="1000" dirty="0">
                <a:solidFill>
                  <a:schemeClr val="tx1"/>
                </a:solidFill>
              </a:rPr>
              <a:t>. - M.: UNITY-DANA, 2022. - 343 p.</a:t>
            </a:r>
          </a:p>
          <a:p>
            <a:pPr marL="228600" lvl="0" indent="-228600">
              <a:buFont typeface="+mj-lt"/>
              <a:buAutoNum type="arabicPeriod"/>
            </a:pPr>
            <a:r>
              <a:rPr lang="en-US" sz="1000" dirty="0" err="1">
                <a:solidFill>
                  <a:schemeClr val="tx1"/>
                </a:solidFill>
              </a:rPr>
              <a:t>Spinelli</a:t>
            </a:r>
            <a:r>
              <a:rPr lang="en-US" sz="1000" dirty="0">
                <a:solidFill>
                  <a:schemeClr val="tx1"/>
                </a:solidFill>
              </a:rPr>
              <a:t>, S. and Adams, R. (2012a) </a:t>
            </a:r>
            <a:r>
              <a:rPr lang="en-US" sz="1000" i="1" dirty="0">
                <a:solidFill>
                  <a:schemeClr val="tx1"/>
                </a:solidFill>
              </a:rPr>
              <a:t>New venture creation: entrepreneurship for the 21st century</a:t>
            </a:r>
            <a:r>
              <a:rPr lang="en-US" sz="1000" dirty="0">
                <a:solidFill>
                  <a:schemeClr val="tx1"/>
                </a:solidFill>
              </a:rPr>
              <a:t>. 9th international ed. New York, </a:t>
            </a:r>
            <a:r>
              <a:rPr lang="uz-Cyrl-UZ" sz="1000" dirty="0">
                <a:solidFill>
                  <a:schemeClr val="tx1"/>
                </a:solidFill>
              </a:rPr>
              <a:t/>
            </a:r>
            <a:br>
              <a:rPr lang="uz-Cyrl-UZ" sz="1000" dirty="0">
                <a:solidFill>
                  <a:schemeClr val="tx1"/>
                </a:solidFill>
              </a:rPr>
            </a:br>
            <a:r>
              <a:rPr lang="en-US" sz="1000" dirty="0">
                <a:solidFill>
                  <a:schemeClr val="tx1"/>
                </a:solidFill>
              </a:rPr>
              <a:t>N.Y.: McGraw-Hill/Irwin.</a:t>
            </a:r>
          </a:p>
        </p:txBody>
      </p:sp>
      <p:sp>
        <p:nvSpPr>
          <p:cNvPr id="4" name="Прямоугольник 3"/>
          <p:cNvSpPr/>
          <p:nvPr/>
        </p:nvSpPr>
        <p:spPr>
          <a:xfrm>
            <a:off x="2969062" y="271562"/>
            <a:ext cx="3172663" cy="307777"/>
          </a:xfrm>
          <a:prstGeom prst="rect">
            <a:avLst/>
          </a:prstGeom>
        </p:spPr>
        <p:txBody>
          <a:bodyPr wrap="none">
            <a:spAutoFit/>
          </a:bodyPr>
          <a:lstStyle/>
          <a:p>
            <a:r>
              <a:rPr lang="uz-Cyrl-UZ" b="1" dirty="0">
                <a:solidFill>
                  <a:srgbClr val="002060"/>
                </a:solidFill>
              </a:rPr>
              <a:t>ФОЙДАЛАНИЛГАН АДАБИЁТЛАР</a:t>
            </a:r>
            <a:endParaRPr lang="en-US" b="1" dirty="0">
              <a:solidFill>
                <a:srgbClr val="002060"/>
              </a:solidFill>
            </a:endParaRPr>
          </a:p>
        </p:txBody>
      </p:sp>
    </p:spTree>
    <p:extLst>
      <p:ext uri="{BB962C8B-B14F-4D97-AF65-F5344CB8AC3E}">
        <p14:creationId xmlns:p14="http://schemas.microsoft.com/office/powerpoint/2010/main" val="22654586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grpSp>
        <p:nvGrpSpPr>
          <p:cNvPr id="488" name="Google Shape;488;p29"/>
          <p:cNvGrpSpPr/>
          <p:nvPr/>
        </p:nvGrpSpPr>
        <p:grpSpPr>
          <a:xfrm>
            <a:off x="66676" y="99744"/>
            <a:ext cx="5225404" cy="5043756"/>
            <a:chOff x="-1537049" y="-96399"/>
            <a:chExt cx="10450808" cy="10450808"/>
          </a:xfrm>
        </p:grpSpPr>
        <p:sp>
          <p:nvSpPr>
            <p:cNvPr id="489"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0"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1"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2"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3"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4"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5"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6"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7"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8"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9"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0"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1"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2"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3"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4"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5"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6"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7"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8"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9"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513" name="Google Shape;513;p29"/>
          <p:cNvSpPr/>
          <p:nvPr/>
        </p:nvSpPr>
        <p:spPr>
          <a:xfrm>
            <a:off x="244527" y="1131590"/>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4"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ln/>
        </p:spPr>
        <p:style>
          <a:lnRef idx="0">
            <a:schemeClr val="accent1"/>
          </a:lnRef>
          <a:fillRef idx="3">
            <a:schemeClr val="accent1"/>
          </a:fillRef>
          <a:effectRef idx="3">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5" name="Google Shape;515;p29"/>
          <p:cNvSpPr/>
          <p:nvPr/>
        </p:nvSpPr>
        <p:spPr>
          <a:xfrm>
            <a:off x="7446365" y="514350"/>
            <a:ext cx="1400232" cy="700708"/>
          </a:xfrm>
          <a:custGeom>
            <a:avLst/>
            <a:gdLst/>
            <a:ahLst/>
            <a:cxnLst/>
            <a:rect l="l" t="t" r="r" b="b"/>
            <a:pathLst>
              <a:path w="2800464" h="1401415" extrusionOk="0">
                <a:moveTo>
                  <a:pt x="2800465" y="0"/>
                </a:moveTo>
                <a:cubicBezTo>
                  <a:pt x="2800465" y="774093"/>
                  <a:pt x="2173142" y="1401416"/>
                  <a:pt x="1399049" y="1401416"/>
                </a:cubicBezTo>
                <a:cubicBezTo>
                  <a:pt x="624956" y="1401416"/>
                  <a:pt x="0" y="774093"/>
                  <a:pt x="0" y="0"/>
                </a:cubicBezTo>
                <a:lnTo>
                  <a:pt x="2800465" y="0"/>
                </a:lnTo>
                <a:close/>
              </a:path>
            </a:pathLst>
          </a:custGeom>
          <a:ln/>
        </p:spPr>
        <p:style>
          <a:lnRef idx="3">
            <a:schemeClr val="lt1"/>
          </a:lnRef>
          <a:fillRef idx="1">
            <a:schemeClr val="accent1"/>
          </a:fillRef>
          <a:effectRef idx="1">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6" name="Google Shape;516;p29"/>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43</a:t>
            </a:fld>
            <a:endParaRPr/>
          </a:p>
        </p:txBody>
      </p:sp>
      <p:sp>
        <p:nvSpPr>
          <p:cNvPr id="31" name="TextBox 30"/>
          <p:cNvSpPr txBox="1"/>
          <p:nvPr/>
        </p:nvSpPr>
        <p:spPr>
          <a:xfrm>
            <a:off x="2760405" y="1265176"/>
            <a:ext cx="3815468" cy="933012"/>
          </a:xfrm>
          <a:prstGeom prst="rect">
            <a:avLst/>
          </a:prstGeom>
          <a:noFill/>
        </p:spPr>
        <p:txBody>
          <a:bodyPr wrap="none" rtlCol="0">
            <a:spAutoFit/>
          </a:bodyPr>
          <a:lstStyle/>
          <a:p>
            <a:pPr algn="ctr">
              <a:lnSpc>
                <a:spcPts val="6500"/>
              </a:lnSpc>
            </a:pPr>
            <a:r>
              <a:rPr lang="uz-Cyrl-UZ"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a:t>
            </a:r>
          </a:p>
        </p:txBody>
      </p:sp>
      <p:sp>
        <p:nvSpPr>
          <p:cNvPr id="32" name="TextBox 3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bakhrom2001@gmail.com</a:t>
            </a:r>
          </a:p>
          <a:p>
            <a:pPr algn="ctr"/>
            <a:r>
              <a:rPr lang="en-US" sz="1750" dirty="0">
                <a:latin typeface="Raleway" charset="0"/>
                <a:ea typeface="Raleway" charset="0"/>
                <a:cs typeface="Raleway" charset="0"/>
              </a:rPr>
              <a:t>bkholbaev@missouristate.edu</a:t>
            </a:r>
          </a:p>
        </p:txBody>
      </p:sp>
      <p:sp>
        <p:nvSpPr>
          <p:cNvPr id="33" name="TextBox 32"/>
          <p:cNvSpPr txBox="1"/>
          <p:nvPr/>
        </p:nvSpPr>
        <p:spPr>
          <a:xfrm>
            <a:off x="3568981" y="2087983"/>
            <a:ext cx="2242922" cy="515526"/>
          </a:xfrm>
          <a:prstGeom prst="rect">
            <a:avLst/>
          </a:prstGeom>
          <a:noFill/>
        </p:spPr>
        <p:txBody>
          <a:bodyPr wrap="none" rtlCol="0">
            <a:spAutoFit/>
          </a:bodyPr>
          <a:lstStyle/>
          <a:p>
            <a:pPr algn="ctr"/>
            <a:r>
              <a:rPr lang="uz-Cyrl-UZ" sz="2750" b="1" dirty="0">
                <a:latin typeface="Montserrat" charset="0"/>
                <a:ea typeface="Montserrat" charset="0"/>
                <a:cs typeface="Montserrat" charset="0"/>
              </a:rPr>
              <a:t>Саволлар</a:t>
            </a:r>
            <a:r>
              <a:rPr lang="en-US" sz="2750" b="1" dirty="0">
                <a:latin typeface="Montserrat" charset="0"/>
                <a:ea typeface="Montserrat" charset="0"/>
                <a:cs typeface="Montserrat" charset="0"/>
              </a:rPr>
              <a:t>?</a:t>
            </a:r>
          </a:p>
        </p:txBody>
      </p:sp>
    </p:spTree>
    <p:extLst>
      <p:ext uri="{BB962C8B-B14F-4D97-AF65-F5344CB8AC3E}">
        <p14:creationId xmlns:p14="http://schemas.microsoft.com/office/powerpoint/2010/main" val="1387306169"/>
      </p:ext>
    </p:extLst>
  </p:cSld>
  <p:clrMapOvr>
    <a:masterClrMapping/>
  </p:clrMapOvr>
</p:sld>
</file>

<file path=ppt/theme/theme1.xml><?xml version="1.0" encoding="utf-8"?>
<a:theme xmlns:a="http://schemas.openxmlformats.org/drawingml/2006/main" name="Salerio template">
  <a:themeElements>
    <a:clrScheme name="Custom 347">
      <a:dk1>
        <a:srgbClr val="263248"/>
      </a:dk1>
      <a:lt1>
        <a:srgbClr val="FFFFFF"/>
      </a:lt1>
      <a:dk2>
        <a:srgbClr val="434343"/>
      </a:dk2>
      <a:lt2>
        <a:srgbClr val="E0E4E9"/>
      </a:lt2>
      <a:accent1>
        <a:srgbClr val="3F5378"/>
      </a:accent1>
      <a:accent2>
        <a:srgbClr val="263248"/>
      </a:accent2>
      <a:accent3>
        <a:srgbClr val="92A8C8"/>
      </a:accent3>
      <a:accent4>
        <a:srgbClr val="C7D3E6"/>
      </a:accent4>
      <a:accent5>
        <a:srgbClr val="FF9800"/>
      </a:accent5>
      <a:accent6>
        <a:srgbClr val="D26F00"/>
      </a:accent6>
      <a:hlink>
        <a:srgbClr val="3F537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3060</TotalTime>
  <Words>2153</Words>
  <Application>Microsoft Office PowerPoint</Application>
  <PresentationFormat>Экран (16:9)</PresentationFormat>
  <Paragraphs>187</Paragraphs>
  <Slides>43</Slides>
  <Notes>43</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43</vt:i4>
      </vt:variant>
    </vt:vector>
  </HeadingPairs>
  <TitlesOfParts>
    <vt:vector size="54" baseType="lpstr">
      <vt:lpstr>Arial</vt:lpstr>
      <vt:lpstr>Roboto Condensed</vt:lpstr>
      <vt:lpstr>Roboto Condensed Light</vt:lpstr>
      <vt:lpstr>Arvo</vt:lpstr>
      <vt:lpstr>Arial Narrow</vt:lpstr>
      <vt:lpstr>Raleway</vt:lpstr>
      <vt:lpstr>Courier New</vt:lpstr>
      <vt:lpstr>Montserrat</vt:lpstr>
      <vt:lpstr>Wingdings</vt:lpstr>
      <vt:lpstr>Calibri</vt:lpstr>
      <vt:lpstr>Salerio template</vt:lpstr>
      <vt:lpstr>Business Promotion  Мавзу: Бизнесни ривожлантириш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Инсон ресурсларини бошқариш стратегияси, лойиҳавий бошқарув, бошқарув самарадорлиги</dc:title>
  <dc:creator>UzReport</dc:creator>
  <cp:lastModifiedBy>UzReport</cp:lastModifiedBy>
  <cp:revision>219</cp:revision>
  <dcterms:modified xsi:type="dcterms:W3CDTF">2023-03-21T11:22:34Z</dcterms:modified>
</cp:coreProperties>
</file>